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97" r:id="rId3"/>
    <p:sldId id="2145706524" r:id="rId4"/>
    <p:sldId id="2145706526" r:id="rId5"/>
    <p:sldId id="2145706504" r:id="rId6"/>
    <p:sldId id="2145706429" r:id="rId7"/>
    <p:sldId id="2145706513" r:id="rId8"/>
    <p:sldId id="2145706528" r:id="rId9"/>
    <p:sldId id="2145706512" r:id="rId10"/>
    <p:sldId id="2145706436" r:id="rId11"/>
    <p:sldId id="259" r:id="rId12"/>
    <p:sldId id="2145706445" r:id="rId13"/>
    <p:sldId id="2145706446" r:id="rId14"/>
    <p:sldId id="2145706475" r:id="rId15"/>
    <p:sldId id="2145706525" r:id="rId16"/>
    <p:sldId id="2145706529" r:id="rId17"/>
    <p:sldId id="2145706530" r:id="rId18"/>
    <p:sldId id="2145706534" r:id="rId19"/>
    <p:sldId id="2145706531" r:id="rId20"/>
    <p:sldId id="2145706514" r:id="rId21"/>
    <p:sldId id="2145706532" r:id="rId22"/>
    <p:sldId id="2145706533" r:id="rId23"/>
    <p:sldId id="2145706518" r:id="rId24"/>
    <p:sldId id="2145706519" r:id="rId25"/>
    <p:sldId id="2145706447" r:id="rId26"/>
    <p:sldId id="2145706451" r:id="rId27"/>
    <p:sldId id="2145706527" r:id="rId28"/>
    <p:sldId id="2145706521" r:id="rId29"/>
    <p:sldId id="21457065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CF5"/>
    <a:srgbClr val="203864"/>
    <a:srgbClr val="2D91BA"/>
    <a:srgbClr val="FFFFFF"/>
    <a:srgbClr val="156082"/>
    <a:srgbClr val="DBF0F9"/>
    <a:srgbClr val="DCE4F4"/>
    <a:srgbClr val="C6E7F6"/>
    <a:srgbClr val="B3DFF3"/>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31" autoAdjust="0"/>
  </p:normalViewPr>
  <p:slideViewPr>
    <p:cSldViewPr snapToGrid="0">
      <p:cViewPr varScale="1">
        <p:scale>
          <a:sx n="95" d="100"/>
          <a:sy n="95" d="100"/>
        </p:scale>
        <p:origin x="1110" y="114"/>
      </p:cViewPr>
      <p:guideLst/>
    </p:cSldViewPr>
  </p:slideViewPr>
  <p:notesTextViewPr>
    <p:cViewPr>
      <p:scale>
        <a:sx n="1" d="1"/>
        <a:sy n="1" d="1"/>
      </p:scale>
      <p:origin x="0" y="-10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ctr">
            <a:lnSpc>
              <a:spcPct val="90000"/>
            </a:lnSpc>
            <a:spcAft>
              <a:spcPct val="35000"/>
            </a:spcAft>
            <a:buNone/>
          </a:pPr>
          <a:br>
            <a:rPr lang="en-US" sz="1400" b="1" dirty="0">
              <a:solidFill>
                <a:sysClr val="window" lastClr="FFFFFF"/>
              </a:solidFill>
              <a:latin typeface="Aptos" panose="02110004020202020204"/>
              <a:ea typeface="+mn-ea"/>
              <a:cs typeface="+mn-cs"/>
            </a:rPr>
          </a:br>
          <a:br>
            <a:rPr lang="en-US" sz="1400" b="1" dirty="0">
              <a:solidFill>
                <a:sysClr val="window" lastClr="FFFFFF"/>
              </a:solidFill>
              <a:latin typeface="Aptos" panose="02110004020202020204"/>
              <a:ea typeface="+mn-ea"/>
              <a:cs typeface="+mn-cs"/>
            </a:rPr>
          </a:br>
          <a:endParaRPr lang="en-US" sz="1400" b="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000" b="0" dirty="0">
            <a:solidFill>
              <a:sysClr val="window" lastClr="FFFFFF"/>
            </a:solidFill>
            <a:latin typeface="Aptos" panose="02110004020202020204"/>
            <a:ea typeface="+mn-ea"/>
            <a:cs typeface="+mn-cs"/>
          </a:endParaRP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112713" indent="-112713" algn="ctr">
            <a:lnSpc>
              <a:spcPct val="80000"/>
            </a:lnSpc>
            <a:spcAft>
              <a:spcPts val="400"/>
            </a:spcAft>
            <a:buNone/>
          </a:pPr>
          <a:endParaRPr lang="en-US" sz="900" i="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100" dirty="0">
            <a:solidFill>
              <a:sysClr val="window" lastClr="FFFFFF"/>
            </a:solidFill>
            <a:latin typeface="Aptos" panose="02110004020202020204"/>
            <a:ea typeface="+mn-ea"/>
            <a:cs typeface="+mn-cs"/>
          </a:endParaRPr>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algn="l">
            <a:lnSpc>
              <a:spcPct val="80000"/>
            </a:lnSpc>
            <a:spcAft>
              <a:spcPts val="400"/>
            </a:spcAft>
            <a:buNone/>
          </a:pPr>
          <a:endParaRPr lang="en-US" sz="2400" b="0" dirty="0">
            <a:solidFill>
              <a:sysClr val="window" lastClr="FFFFFF"/>
            </a:solidFill>
            <a:latin typeface="Aptos" panose="02110004020202020204"/>
            <a:ea typeface="+mn-ea"/>
            <a:cs typeface="+mn-cs"/>
          </a:endParaRP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l">
            <a:lnSpc>
              <a:spcPct val="90000"/>
            </a:lnSpc>
            <a:spcAft>
              <a:spcPct val="35000"/>
            </a:spcAft>
            <a:buNone/>
          </a:pPr>
          <a:br>
            <a:rPr lang="en-US" sz="1100" b="0" dirty="0">
              <a:solidFill>
                <a:sysClr val="window" lastClr="FFFFFF"/>
              </a:solidFill>
              <a:latin typeface="Aptos" panose="02110004020202020204"/>
              <a:ea typeface="+mn-ea"/>
              <a:cs typeface="+mn-cs"/>
            </a:rPr>
          </a:br>
          <a:br>
            <a:rPr lang="en-US" sz="1100" b="0" i="1" dirty="0">
              <a:solidFill>
                <a:sysClr val="window" lastClr="FFFFFF"/>
              </a:solidFill>
              <a:latin typeface="Aptos" panose="02110004020202020204"/>
              <a:ea typeface="+mn-ea"/>
              <a:cs typeface="+mn-cs"/>
            </a:rPr>
          </a:br>
          <a:endParaRPr lang="en-US" sz="1100" b="0" dirty="0">
            <a:solidFill>
              <a:sysClr val="window" lastClr="FFFFFF"/>
            </a:solidFill>
            <a:latin typeface="Aptos" panose="02110004020202020204"/>
            <a:ea typeface="+mn-ea"/>
            <a:cs typeface="+mn-cs"/>
          </a:endParaRPr>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solidFill>
                <a:sysClr val="window" lastClr="FFFFFF"/>
              </a:solidFill>
              <a:latin typeface="Aptos" panose="02110004020202020204"/>
              <a:ea typeface="+mn-ea"/>
              <a:cs typeface="+mn-cs"/>
            </a:rPr>
          </a:br>
          <a:br>
            <a:rPr lang="en-US" sz="1100" b="0" i="1" kern="1200" dirty="0">
              <a:solidFill>
                <a:sysClr val="window" lastClr="FFFFFF"/>
              </a:solidFill>
              <a:latin typeface="Aptos" panose="02110004020202020204"/>
              <a:ea typeface="+mn-ea"/>
              <a:cs typeface="+mn-cs"/>
            </a:rPr>
          </a:br>
          <a:endParaRPr lang="en-US" sz="1100" b="0" kern="1200" dirty="0">
            <a:solidFill>
              <a:sysClr val="window" lastClr="FFFFFF"/>
            </a:solidFill>
            <a:latin typeface="Aptos" panose="02110004020202020204"/>
            <a:ea typeface="+mn-ea"/>
            <a:cs typeface="+mn-cs"/>
          </a:endParaRPr>
        </a:p>
      </dsp:txBody>
      <dsp:txXfrm>
        <a:off x="4591476" y="1766387"/>
        <a:ext cx="1315608" cy="106930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Aptos" panose="02110004020202020204"/>
              <a:ea typeface="+mn-ea"/>
              <a:cs typeface="+mn-cs"/>
            </a:rPr>
          </a:br>
          <a:br>
            <a:rPr lang="en-US" sz="1400" b="1" kern="1200" dirty="0">
              <a:solidFill>
                <a:sysClr val="window" lastClr="FFFFFF"/>
              </a:solidFill>
              <a:latin typeface="Aptos" panose="02110004020202020204"/>
              <a:ea typeface="+mn-ea"/>
              <a:cs typeface="+mn-cs"/>
            </a:rPr>
          </a:br>
          <a:endParaRPr lang="en-US" sz="1400" b="1" kern="1200" dirty="0">
            <a:solidFill>
              <a:sysClr val="window" lastClr="FFFFFF"/>
            </a:solidFill>
            <a:latin typeface="Aptos" panose="02110004020202020204"/>
            <a:ea typeface="+mn-ea"/>
            <a:cs typeface="+mn-cs"/>
          </a:endParaRPr>
        </a:p>
        <a:p>
          <a:pPr marL="0" lvl="0" indent="0" algn="ctr" defTabSz="622300">
            <a:lnSpc>
              <a:spcPct val="90000"/>
            </a:lnSpc>
            <a:spcBef>
              <a:spcPct val="0"/>
            </a:spcBef>
            <a:spcAft>
              <a:spcPct val="35000"/>
            </a:spcAft>
            <a:buNone/>
          </a:pPr>
          <a:endParaRPr lang="en-US" sz="1000" b="0" kern="1200" dirty="0">
            <a:solidFill>
              <a:sysClr val="window" lastClr="FFFFFF"/>
            </a:solidFill>
            <a:latin typeface="Aptos" panose="02110004020202020204"/>
            <a:ea typeface="+mn-ea"/>
            <a:cs typeface="+mn-cs"/>
          </a:endParaRPr>
        </a:p>
      </dsp:txBody>
      <dsp:txXfrm>
        <a:off x="4620517" y="3443884"/>
        <a:ext cx="1320708" cy="1061253"/>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solidFill>
              <a:sysClr val="window" lastClr="FFFFFF"/>
            </a:solidFill>
            <a:latin typeface="Aptos" panose="02110004020202020204"/>
            <a:ea typeface="+mn-ea"/>
            <a:cs typeface="+mn-cs"/>
          </a:endParaRPr>
        </a:p>
      </dsp:txBody>
      <dsp:txXfrm>
        <a:off x="2572004" y="3435135"/>
        <a:ext cx="1320708" cy="1065085"/>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solidFill>
              <a:sysClr val="window" lastClr="FFFFFF"/>
            </a:solidFill>
            <a:latin typeface="Aptos" panose="02110004020202020204"/>
            <a:ea typeface="+mn-ea"/>
            <a:cs typeface="+mn-cs"/>
          </a:endParaRPr>
        </a:p>
        <a:p>
          <a:pPr marL="0" lvl="0" algn="ctr" defTabSz="400050">
            <a:lnSpc>
              <a:spcPct val="90000"/>
            </a:lnSpc>
            <a:spcBef>
              <a:spcPct val="0"/>
            </a:spcBef>
            <a:spcAft>
              <a:spcPct val="35000"/>
            </a:spcAft>
            <a:buNone/>
          </a:pPr>
          <a:endParaRPr lang="en-US" sz="1100" kern="1200" dirty="0">
            <a:solidFill>
              <a:sysClr val="window" lastClr="FFFFFF"/>
            </a:solidFill>
            <a:latin typeface="Aptos" panose="02110004020202020204"/>
            <a:ea typeface="+mn-ea"/>
            <a:cs typeface="+mn-cs"/>
          </a:endParaRPr>
        </a:p>
      </dsp:txBody>
      <dsp:txXfrm>
        <a:off x="2572004" y="1758803"/>
        <a:ext cx="1320708" cy="106508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BA15E-01AD-4F6C-AA3B-34BE098A0E83}"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934E8-3F78-46AB-81FE-282A7058F55B}" type="slidenum">
              <a:rPr lang="en-US" smtClean="0"/>
              <a:t>‹#›</a:t>
            </a:fld>
            <a:endParaRPr lang="en-US"/>
          </a:p>
        </p:txBody>
      </p:sp>
    </p:spTree>
    <p:extLst>
      <p:ext uri="{BB962C8B-B14F-4D97-AF65-F5344CB8AC3E}">
        <p14:creationId xmlns:p14="http://schemas.microsoft.com/office/powerpoint/2010/main" val="204220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45FE-7408-A9D3-3DD0-AF63BE2BA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7E32A-9961-7D19-DCE3-CDBF2EA73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DEEA2-63F3-DE46-7A3D-720C8917AD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83F10C-F02C-59E1-C249-061C2602B4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712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11F6-9943-5E14-29C3-B7E371415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C53C4-AD44-A5CB-7CB6-15F91D00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D74F7-9762-8918-84EC-1EE915F2B5C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endParaRPr lang="en-US"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https://www.wvfrf.org/wvre/map/?scaleid=3&amp;gslid=&amp;index=CUM_INDEX&amp;type=pct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https://wvfrf.org/wvre/map/?scaleid=1&amp;gslid=&amp;index=CUM_INDEX&amp;type=pct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D5B89FC2-A921-FA20-1A80-3BEEA3D6D3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868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update in Fall 2025 may change the rankings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80348-03AD-4378-9157-FB5E2BB2D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96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328E-46EC-4175-98A6-67EFC80BA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9F970-2DA4-E87D-BC3A-D88EB35B0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2B8EA-EF6E-FB51-DE55-C90B114C518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https://wvfrf.org/wvre/report/?scaleid=3&amp;entityid=20&amp;type=all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Link3: https://wvfrf.org/wvre/report/?scaleid=3&amp;entityid=all&amp;type=comparison&amp;highlight=20#Table1_20</a:t>
            </a:r>
          </a:p>
        </p:txBody>
      </p:sp>
      <p:sp>
        <p:nvSpPr>
          <p:cNvPr id="4" name="Slide Number Placeholder 3">
            <a:extLst>
              <a:ext uri="{FF2B5EF4-FFF2-40B4-BE49-F238E27FC236}">
                <a16:creationId xmlns:a16="http://schemas.microsoft.com/office/drawing/2014/main" id="{BB5796E7-E1CA-97F3-389D-DEC5073519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860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7BD47-D5B2-F7EF-F813-12BB56E27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46286-E7A7-4F98-9580-6163B0C18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2F18C-6CB7-E97D-4BF8-1F7DFC16ED4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https://www.wvfrf.org/wvre/report/?scaleid=5&amp;entityid=173&amp;type=all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Link3: </a:t>
            </a:r>
          </a:p>
        </p:txBody>
      </p:sp>
      <p:sp>
        <p:nvSpPr>
          <p:cNvPr id="4" name="Slide Number Placeholder 3">
            <a:extLst>
              <a:ext uri="{FF2B5EF4-FFF2-40B4-BE49-F238E27FC236}">
                <a16:creationId xmlns:a16="http://schemas.microsoft.com/office/drawing/2014/main" id="{E8FBB454-DD79-B25B-D260-A3B6A481D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243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FC8E4-0228-2B3C-44DF-90113B1D9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188C0-5FDB-FA32-000E-D622CA0D7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682F7-A3F5-9922-218F-2BE81E25189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https://www.wvfrf.org/wvre/report/?scaleid=5&amp;entityid=167,173&amp;type=comparison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Link3: </a:t>
            </a:r>
          </a:p>
        </p:txBody>
      </p:sp>
      <p:sp>
        <p:nvSpPr>
          <p:cNvPr id="4" name="Slide Number Placeholder 3">
            <a:extLst>
              <a:ext uri="{FF2B5EF4-FFF2-40B4-BE49-F238E27FC236}">
                <a16:creationId xmlns:a16="http://schemas.microsoft.com/office/drawing/2014/main" id="{AF5D1C7E-D00D-F518-537B-0B72ABA875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6141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D79AF-5ABC-1B1C-4534-B02229E50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C0E72-18A4-B3DA-3A75-87ADA42CD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23BFD-2958-CE85-5291-E11BAD866DE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(Primary): https://www.wvfrf.org/wvre/blra/?sortfield=Depth_Grid&amp;sorttype=desc&amp;hiddenFields=default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(Primary, Clendenin): https://www.wvfrf.org/wvre/blra/?sortfield=Depth_Grid&amp;sorttype=desc&amp;statement=COMMUNITY%2520%253D%2520Clendenin%2520-%2520Incorporated&amp;from=1&amp;perPage=25&amp;hiddenFields=default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Link3: (Significant): https://www.wvfrf.org/wvre/blra/?type=sigstruct&amp;sortfield=Depth_Grid&amp;sorttype=desc&amp;hiddenFields=default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Link4: Sig. Clendenin): https://www.wvfrf.org/wvre/blra/?type=sigstruct&amp;sortfield=Depth_Grid&amp;sorttype=desc&amp;statement=COMMUNITY%2520%253D%2520Clendenin%2520-%2520Incorporated&amp;from=1&amp;perPage=25&amp;hiddenFields=default</a:t>
            </a:r>
          </a:p>
        </p:txBody>
      </p:sp>
      <p:sp>
        <p:nvSpPr>
          <p:cNvPr id="4" name="Slide Number Placeholder 3">
            <a:extLst>
              <a:ext uri="{FF2B5EF4-FFF2-40B4-BE49-F238E27FC236}">
                <a16:creationId xmlns:a16="http://schemas.microsoft.com/office/drawing/2014/main" id="{CAA40B4A-8C9B-7D6E-7B5C-A6DF271ABD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6923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EBE5-903E-1426-D782-8D29C31F7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88F52-0D1D-CA9E-2F0E-F9B3A97ED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2CC5A-5345-D151-BB59-4FD7F653164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endParaRPr lang="en-US"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a:t>
            </a:r>
            <a:r>
              <a:rPr lang="en-US" dirty="0">
                <a:latin typeface="+mn-lt"/>
                <a:cs typeface="Arial" panose="020B0604020202020204" pitchFamily="34" charset="0"/>
              </a:rPr>
              <a:t>Viewshed for Clendenin</a:t>
            </a:r>
            <a:r>
              <a:rPr lang="en-US" dirty="0"/>
              <a:t>): https://data.wvgis.wvu.edu/pub/RA/HL/RA-L/VIEWSHED/Clendenin/Viewshed_Clendenin_2024.pdf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a:t>
            </a:r>
            <a:r>
              <a:rPr lang="en-US" dirty="0">
                <a:latin typeface="+mn-lt"/>
                <a:cs typeface="Arial" panose="020B0604020202020204" pitchFamily="34" charset="0"/>
              </a:rPr>
              <a:t>Building Profile in Clendenin)</a:t>
            </a:r>
            <a:r>
              <a:rPr lang="en-US" dirty="0"/>
              <a:t> : https://data.wvgis.wvu.edu/pub/RA/HL/RA-L/BLDG-PROFILE/BLDG-PROFILE_Clendenin_2025.pdf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a:t>
            </a:r>
            <a:r>
              <a:rPr lang="en-US" dirty="0">
                <a:latin typeface="+mn-lt"/>
                <a:cs typeface="Arial" panose="020B0604020202020204" pitchFamily="34" charset="0"/>
              </a:rPr>
              <a:t>3D Movie for Clendenin)</a:t>
            </a:r>
            <a:r>
              <a:rPr lang="en-US" dirty="0"/>
              <a:t>: https://data.wvgis.wvu.edu/pub/RA/HL/RA-L/MOVIE/3Dmovie_Clendenin_2024.mp4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4: (</a:t>
            </a:r>
            <a:r>
              <a:rPr lang="en-US" sz="1200" dirty="0">
                <a:latin typeface="+mn-lt"/>
                <a:cs typeface="Arial" panose="020B0604020202020204" pitchFamily="34" charset="0"/>
              </a:rPr>
              <a:t>Building Profile in Charleston): https://data.wvgis.wvu.edu/pub/RA/HL/RA-L/BLDG-PROFILE/BLDG-PROFILE_Charleston_Saint-Francis-Hospital_2025.pdf</a:t>
            </a:r>
          </a:p>
        </p:txBody>
      </p:sp>
      <p:sp>
        <p:nvSpPr>
          <p:cNvPr id="4" name="Slide Number Placeholder 3">
            <a:extLst>
              <a:ext uri="{FF2B5EF4-FFF2-40B4-BE49-F238E27FC236}">
                <a16:creationId xmlns:a16="http://schemas.microsoft.com/office/drawing/2014/main" id="{D717EF02-8354-AB3F-FA16-E59F48C124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899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08007-2A76-923D-F6E1-C67F1D66A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79116-2311-5140-0182-6A70A5551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D1429-415B-C6A3-C7CE-3C7CCFFCADD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Link 1 (Mit. Str.): https://wvfrf.org/wvre/dashboard/?link=https://wvu.maps.arcgis.com/apps/dashboards/0a2182528f4e49ca827da8b9dcb65897</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Link 2 (OSP Mit.): https://www.wvfrf.org/wvre/dashboard/?link=https://wvu.maps.arcgis.com/apps/dashboards/83e1bdae8f7d4780940d3d6bccd92719</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p>
        </p:txBody>
      </p:sp>
      <p:sp>
        <p:nvSpPr>
          <p:cNvPr id="4" name="Slide Number Placeholder 3">
            <a:extLst>
              <a:ext uri="{FF2B5EF4-FFF2-40B4-BE49-F238E27FC236}">
                <a16:creationId xmlns:a16="http://schemas.microsoft.com/office/drawing/2014/main" id="{71083139-C43C-5A24-0D30-C53099D007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29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38DE-1D2D-B73D-A8A7-035FEF053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7E9E4-C80E-1649-11ED-16C081E12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D5622-CAE1-88DC-4849-ADAB3E6E7EB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C03D0A38-C0C7-B5E6-D0D5-12E7D2596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116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4E26C-4463-0EE7-AE1D-DD39EBFCB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BE5CC-7AA9-3DEA-9460-2A6158F32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B225B-D72F-02DE-97BC-B67EB61BE3D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4190A127-6AC9-264F-08E8-D76DCADF2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076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A600-8534-8AFF-09E8-553073AA5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D1750-9A97-A1AF-E019-BBDA1E659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0B65B-608E-7A1A-6AA6-4E411B423F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8B0D53-D6DF-FE11-0853-148C20FD9E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4589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92D72-785E-B388-9012-9B828812D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55BEF-172A-8312-DBCF-4F3C18A8D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8D8BD-8369-8695-4D08-CE520AFFE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1B5D60-9D47-2029-B789-723323FB8881}"/>
              </a:ext>
            </a:extLst>
          </p:cNvPr>
          <p:cNvSpPr>
            <a:spLocks noGrp="1"/>
          </p:cNvSpPr>
          <p:nvPr>
            <p:ph type="sldNum" sz="quarter" idx="5"/>
          </p:nvPr>
        </p:nvSpPr>
        <p:spPr/>
        <p:txBody>
          <a:bodyPr/>
          <a:lstStyle/>
          <a:p>
            <a:fld id="{BC741C0A-487D-4495-9093-0D6017D623E3}" type="slidenum">
              <a:rPr lang="en-US" smtClean="0"/>
              <a:t>26</a:t>
            </a:fld>
            <a:endParaRPr lang="en-US"/>
          </a:p>
        </p:txBody>
      </p:sp>
    </p:spTree>
    <p:extLst>
      <p:ext uri="{BB962C8B-B14F-4D97-AF65-F5344CB8AC3E}">
        <p14:creationId xmlns:p14="http://schemas.microsoft.com/office/powerpoint/2010/main" val="3070096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B12A-A1EC-F53E-688A-89E3B675C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620EC-2F9C-03FA-88B0-C2459FFF19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4E6A8-375C-F48F-0A47-51784CD385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A3C1C5-74DF-6798-4919-B405CF9AFD07}"/>
              </a:ext>
            </a:extLst>
          </p:cNvPr>
          <p:cNvSpPr>
            <a:spLocks noGrp="1"/>
          </p:cNvSpPr>
          <p:nvPr>
            <p:ph type="sldNum" sz="quarter" idx="5"/>
          </p:nvPr>
        </p:nvSpPr>
        <p:spPr/>
        <p:txBody>
          <a:bodyPr/>
          <a:lstStyle/>
          <a:p>
            <a:fld id="{BC741C0A-487D-4495-9093-0D6017D623E3}" type="slidenum">
              <a:rPr lang="en-US" smtClean="0"/>
              <a:t>27</a:t>
            </a:fld>
            <a:endParaRPr lang="en-US"/>
          </a:p>
        </p:txBody>
      </p:sp>
    </p:spTree>
    <p:extLst>
      <p:ext uri="{BB962C8B-B14F-4D97-AF65-F5344CB8AC3E}">
        <p14:creationId xmlns:p14="http://schemas.microsoft.com/office/powerpoint/2010/main" val="30545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0583-3ABB-BC19-836D-2ADC49BBD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86266-6597-7CCB-F504-597E07EEC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91ECC-D4D7-49F1-0290-4ED1099AE1A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p:txBody>
      </p:sp>
      <p:sp>
        <p:nvSpPr>
          <p:cNvPr id="4" name="Slide Number Placeholder 3">
            <a:extLst>
              <a:ext uri="{FF2B5EF4-FFF2-40B4-BE49-F238E27FC236}">
                <a16:creationId xmlns:a16="http://schemas.microsoft.com/office/drawing/2014/main" id="{028EF948-2FC9-3D1A-DCD8-E15BC84F57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614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7567-35D6-56BF-6BD9-F2F763B8C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BFF7D-328D-5A90-97D1-AA12699ED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7AB75-02B3-B916-2A1D-716563EDB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of civic actors and academic researchers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Flood Resiliency Framework employs risk assessment, visualization, and resource discovery tools to engage communities and stakeholders in building flood resiliency.  </a:t>
            </a:r>
          </a:p>
        </p:txBody>
      </p:sp>
      <p:sp>
        <p:nvSpPr>
          <p:cNvPr id="4" name="Slide Number Placeholder 3">
            <a:extLst>
              <a:ext uri="{FF2B5EF4-FFF2-40B4-BE49-F238E27FC236}">
                <a16:creationId xmlns:a16="http://schemas.microsoft.com/office/drawing/2014/main" id="{12A2B444-9525-3830-2889-4226F611CFD2}"/>
              </a:ext>
            </a:extLst>
          </p:cNvPr>
          <p:cNvSpPr>
            <a:spLocks noGrp="1"/>
          </p:cNvSpPr>
          <p:nvPr>
            <p:ph type="sldNum" sz="quarter" idx="5"/>
          </p:nvPr>
        </p:nvSpPr>
        <p:spPr/>
        <p:txBody>
          <a:bodyPr/>
          <a:lstStyle/>
          <a:p>
            <a:fld id="{BC741C0A-487D-4495-9093-0D6017D623E3}" type="slidenum">
              <a:rPr lang="en-US" smtClean="0"/>
              <a:t>4</a:t>
            </a:fld>
            <a:endParaRPr lang="en-US"/>
          </a:p>
        </p:txBody>
      </p:sp>
    </p:spTree>
    <p:extLst>
      <p:ext uri="{BB962C8B-B14F-4D97-AF65-F5344CB8AC3E}">
        <p14:creationId xmlns:p14="http://schemas.microsoft.com/office/powerpoint/2010/main" val="1723184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232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5C5C3-1438-A866-8AF8-09A8285CF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F5D7F-4BC1-4F39-CD80-2AE77AF54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7EF89-1110-2A79-54BC-6E0570211EA2}"/>
              </a:ext>
            </a:extLst>
          </p:cNvPr>
          <p:cNvSpPr>
            <a:spLocks noGrp="1"/>
          </p:cNvSpPr>
          <p:nvPr>
            <p:ph type="body" idx="1"/>
          </p:nvPr>
        </p:nvSpPr>
        <p:spPr/>
        <p:txBody>
          <a:bodyPr/>
          <a:lstStyle/>
          <a:p>
            <a:r>
              <a:rPr lang="en-US" dirty="0"/>
              <a:t>A virtual hub of risk assessment, visualization, planning, and training resources for building community flood resiliency in West Virginia</a:t>
            </a:r>
          </a:p>
          <a:p>
            <a:r>
              <a:rPr lang="en-US" dirty="0"/>
              <a:t>Integrated tools</a:t>
            </a:r>
          </a:p>
          <a:p>
            <a:r>
              <a:rPr lang="en-US" dirty="0"/>
              <a:t>Focusing on the WVRE</a:t>
            </a:r>
          </a:p>
          <a:p>
            <a:r>
              <a:rPr lang="en-US" dirty="0"/>
              <a:t>Link: https://wvfrf.org/</a:t>
            </a:r>
          </a:p>
        </p:txBody>
      </p:sp>
      <p:sp>
        <p:nvSpPr>
          <p:cNvPr id="4" name="Slide Number Placeholder 3">
            <a:extLst>
              <a:ext uri="{FF2B5EF4-FFF2-40B4-BE49-F238E27FC236}">
                <a16:creationId xmlns:a16="http://schemas.microsoft.com/office/drawing/2014/main" id="{75109985-86B0-948E-DCF6-99BDF9310F59}"/>
              </a:ext>
            </a:extLst>
          </p:cNvPr>
          <p:cNvSpPr>
            <a:spLocks noGrp="1"/>
          </p:cNvSpPr>
          <p:nvPr>
            <p:ph type="sldNum" sz="quarter" idx="5"/>
          </p:nvPr>
        </p:nvSpPr>
        <p:spPr/>
        <p:txBody>
          <a:bodyPr/>
          <a:lstStyle/>
          <a:p>
            <a:fld id="{BC741C0A-487D-4495-9093-0D6017D623E3}" type="slidenum">
              <a:rPr lang="en-US" smtClean="0"/>
              <a:t>6</a:t>
            </a:fld>
            <a:endParaRPr lang="en-US"/>
          </a:p>
        </p:txBody>
      </p:sp>
    </p:spTree>
    <p:extLst>
      <p:ext uri="{BB962C8B-B14F-4D97-AF65-F5344CB8AC3E}">
        <p14:creationId xmlns:p14="http://schemas.microsoft.com/office/powerpoint/2010/main" val="143845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CAA-0918-7397-4FC1-6A2417F85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7A017-1FAE-6800-3483-FC454E386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4584B-48C0-E726-B766-8A9F20E9DDA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 to open the link</a:t>
            </a:r>
          </a:p>
          <a:p>
            <a:pPr marL="158750" indent="0">
              <a:buNone/>
            </a:pPr>
            <a:r>
              <a:rPr lang="en-US" dirty="0"/>
              <a:t>Link (WVRE): https://www.wvfrf.org/wvre/</a:t>
            </a:r>
          </a:p>
        </p:txBody>
      </p:sp>
      <p:sp>
        <p:nvSpPr>
          <p:cNvPr id="4" name="Slide Number Placeholder 3">
            <a:extLst>
              <a:ext uri="{FF2B5EF4-FFF2-40B4-BE49-F238E27FC236}">
                <a16:creationId xmlns:a16="http://schemas.microsoft.com/office/drawing/2014/main" id="{FE346FD1-14D5-B490-3426-42FFFF80AA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DC0E-7AB3-03F3-F94F-1056BE576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BF723-0AF5-DC04-AD50-4E7F71200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37922-9832-EDC4-24AA-430F6E4288DA}"/>
              </a:ext>
            </a:extLst>
          </p:cNvPr>
          <p:cNvSpPr>
            <a:spLocks noGrp="1"/>
          </p:cNvSpPr>
          <p:nvPr>
            <p:ph type="body" idx="1"/>
          </p:nvPr>
        </p:nvSpPr>
        <p:spPr/>
        <p:txBody>
          <a:bodyPr/>
          <a:lstStyle/>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Detailed building characteristics from tax assessment</a:t>
            </a: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Population exposure and displacement estimates (100-yr flood)</a:t>
            </a:r>
          </a:p>
          <a:p>
            <a:pPr indent="0">
              <a:buSzPts val="1800"/>
            </a:pPr>
            <a:endParaRPr lang="en-US" dirty="0">
              <a:solidFill>
                <a:schemeClr val="tx1"/>
              </a:solidFill>
              <a:latin typeface="+mn-lt"/>
              <a:cs typeface="Calibri" panose="020F0502020204030204" pitchFamily="34" charset="0"/>
            </a:endParaRPr>
          </a:p>
          <a:p>
            <a:pPr indent="0">
              <a:buSzPts val="1800"/>
            </a:pPr>
            <a:r>
              <a:rPr lang="en-US" dirty="0">
                <a:solidFill>
                  <a:schemeClr val="tx1"/>
                </a:solidFill>
                <a:latin typeface="+mn-lt"/>
                <a:cs typeface="Calibri" panose="020F0502020204030204" pitchFamily="34" charset="0"/>
              </a:rPr>
              <a:t>Manual process of identification using Arc GIS</a:t>
            </a:r>
          </a:p>
          <a:p>
            <a:pPr indent="0">
              <a:buSzPts val="1800"/>
            </a:pPr>
            <a:r>
              <a:rPr lang="en-US" dirty="0">
                <a:solidFill>
                  <a:schemeClr val="tx1"/>
                </a:solidFill>
                <a:latin typeface="+mn-lt"/>
                <a:cs typeface="Calibri" panose="020F0502020204030204" pitchFamily="34" charset="0"/>
              </a:rPr>
              <a:t>Programmed scripts to extract and process data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Use of Hazus model for damage estimation by depth damage curves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Link 1 (FT): https://www.mapwv.gov/flood/</a:t>
            </a:r>
          </a:p>
          <a:p>
            <a:pPr marL="0" lvl="0" indent="0" algn="l" rtl="0">
              <a:spcBef>
                <a:spcPts val="0"/>
              </a:spcBef>
              <a:spcAft>
                <a:spcPts val="0"/>
              </a:spcAft>
              <a:buNone/>
            </a:pPr>
            <a:r>
              <a:rPr lang="en-US" dirty="0"/>
              <a:t>Link 2: https://www.mapwv.gov/flood/map/?wkid=102100&amp;x=-9055385&amp;y=4648559&amp;l=9&amp;v=2</a:t>
            </a:r>
          </a:p>
        </p:txBody>
      </p:sp>
      <p:sp>
        <p:nvSpPr>
          <p:cNvPr id="4" name="Slide Number Placeholder 3">
            <a:extLst>
              <a:ext uri="{FF2B5EF4-FFF2-40B4-BE49-F238E27FC236}">
                <a16:creationId xmlns:a16="http://schemas.microsoft.com/office/drawing/2014/main" id="{801CDC52-BD35-ED94-B766-28F10F634948}"/>
              </a:ext>
            </a:extLst>
          </p:cNvPr>
          <p:cNvSpPr>
            <a:spLocks noGrp="1"/>
          </p:cNvSpPr>
          <p:nvPr>
            <p:ph type="sldNum" sz="quarter" idx="5"/>
          </p:nvPr>
        </p:nvSpPr>
        <p:spPr/>
        <p:txBody>
          <a:bodyPr/>
          <a:lstStyle/>
          <a:p>
            <a:fld id="{BC741C0A-487D-4495-9093-0D6017D623E3}" type="slidenum">
              <a:rPr lang="en-US" smtClean="0"/>
              <a:t>8</a:t>
            </a:fld>
            <a:endParaRPr lang="en-US"/>
          </a:p>
        </p:txBody>
      </p:sp>
    </p:spTree>
    <p:extLst>
      <p:ext uri="{BB962C8B-B14F-4D97-AF65-F5344CB8AC3E}">
        <p14:creationId xmlns:p14="http://schemas.microsoft.com/office/powerpoint/2010/main" val="3695501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a:p>
            <a:r>
              <a:rPr lang="en-US" dirty="0"/>
              <a:t>Flood Tool: Building/Parcel-Level; New tools: Aggregation ability</a:t>
            </a:r>
          </a:p>
        </p:txBody>
      </p:sp>
      <p:sp>
        <p:nvSpPr>
          <p:cNvPr id="4" name="Slide Number Placeholder 3"/>
          <p:cNvSpPr>
            <a:spLocks noGrp="1"/>
          </p:cNvSpPr>
          <p:nvPr>
            <p:ph type="sldNum" sz="quarter" idx="5"/>
          </p:nvPr>
        </p:nvSpPr>
        <p:spPr/>
        <p:txBody>
          <a:bodyPr/>
          <a:lstStyle/>
          <a:p>
            <a:fld id="{475E18AD-1A84-405F-B46B-1164BA0AC8A2}" type="slidenum">
              <a:rPr lang="en-US" smtClean="0"/>
              <a:t>9</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1 to 7 used to develop the risk index</a:t>
            </a:r>
          </a:p>
        </p:txBody>
      </p:sp>
      <p:sp>
        <p:nvSpPr>
          <p:cNvPr id="4" name="Slide Number Placeholder 3"/>
          <p:cNvSpPr>
            <a:spLocks noGrp="1"/>
          </p:cNvSpPr>
          <p:nvPr>
            <p:ph type="sldNum" sz="quarter" idx="5"/>
          </p:nvPr>
        </p:nvSpPr>
        <p:spPr/>
        <p:txBody>
          <a:bodyPr/>
          <a:lstStyle/>
          <a:p>
            <a:fld id="{BC741C0A-487D-4495-9093-0D6017D623E3}" type="slidenum">
              <a:rPr lang="en-US" smtClean="0"/>
              <a:t>10</a:t>
            </a:fld>
            <a:endParaRPr lang="en-US"/>
          </a:p>
        </p:txBody>
      </p:sp>
    </p:spTree>
    <p:extLst>
      <p:ext uri="{BB962C8B-B14F-4D97-AF65-F5344CB8AC3E}">
        <p14:creationId xmlns:p14="http://schemas.microsoft.com/office/powerpoint/2010/main" val="83096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0159-8E56-D053-A57A-997D7C0AF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4C4D6-F28C-7FFE-20C0-D23574824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C01A60-BB73-AEAB-2E82-BBBFDEE06934}"/>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498648A9-2E08-9D94-79A5-B519F96A8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76F61-6CC1-00E1-58DC-FFCE367AB474}"/>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79601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1D69-5DC8-1F89-5256-1FED39609B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0368A1-4A25-03F5-DC25-DC67F64813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55071-6ED6-EB8E-1379-BD07D550A2A9}"/>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0E2C32AF-D253-5943-BEF0-7044ED525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5270A-EAB5-7EF5-F068-CC44801E882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76899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FC790-73AA-CA10-9277-38802F6C40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99FD1-0DDF-23A1-CDCD-9E69C92D90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A73FB-7355-6E44-CF6A-659E609FA324}"/>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545CF3A3-BC35-85C5-5576-398148F98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09B7C-DFF0-BD57-9337-785E798B5A5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409122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834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093294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81207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166768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21187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639468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911054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0393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4E0C4-654E-5FED-EC3C-38718724AC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A1F07C-40CA-B49A-0560-2480DC04A0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E1B9D-44FA-713B-4FAE-762F920681F1}"/>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88FD06B8-430A-40D0-A4C8-789B13709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1C65D-1150-33E4-F4B0-4033A06F4028}"/>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174896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351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66142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94587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D14D-50F7-4805-3221-0A77415B3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AED3E-89C1-9DDF-45E1-6E155A514B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0A8C73-F54A-1189-0DF5-E84EB8235319}"/>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8095EDDA-516B-86BD-5AD7-F8DCD13A4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F42E5-5B9B-7A80-E5EE-7394D03A7C6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38399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49AB-251D-C292-4ABA-2CBC7F6B9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F341F-DA67-1016-2A75-E859D6675A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1BD4CC-D78D-A376-58AA-7C28C4F03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C023D-B45C-AC07-EB9F-A116ABF11A01}"/>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6" name="Footer Placeholder 5">
            <a:extLst>
              <a:ext uri="{FF2B5EF4-FFF2-40B4-BE49-F238E27FC236}">
                <a16:creationId xmlns:a16="http://schemas.microsoft.com/office/drawing/2014/main" id="{E1671CB7-D122-294C-3A2B-23C712F4A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D2863-42D7-4439-79D4-85C028B7C6DB}"/>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07800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E6EB-CB3A-9F72-FADC-63863F56C2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57669-DA6B-FBC5-FD23-70513C95D4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636BA9-D1FB-D401-0A26-333409D06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3C4D30-858E-059E-68FE-CD798621C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DBC27B-531A-C55C-6436-BE1DF0B12B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1E6991-97ED-79FC-22C3-C9F6542DC35F}"/>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8" name="Footer Placeholder 7">
            <a:extLst>
              <a:ext uri="{FF2B5EF4-FFF2-40B4-BE49-F238E27FC236}">
                <a16:creationId xmlns:a16="http://schemas.microsoft.com/office/drawing/2014/main" id="{95879EB9-B9AF-7FB2-B14A-665EA608CE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3E480B-38DC-E203-1754-DEC7399760E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62527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040C-6946-7A0B-CBCB-498A6BF43A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7B9CB-DACC-0444-7AAA-FEA8C0F6097B}"/>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4" name="Footer Placeholder 3">
            <a:extLst>
              <a:ext uri="{FF2B5EF4-FFF2-40B4-BE49-F238E27FC236}">
                <a16:creationId xmlns:a16="http://schemas.microsoft.com/office/drawing/2014/main" id="{AE0A15F5-CF7D-4DCC-CE72-B3FCAD92E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CE4D70-C129-D2BB-6A00-60345D0EC9A7}"/>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9933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9F540-0844-5432-954A-5E707004B1EA}"/>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3" name="Footer Placeholder 2">
            <a:extLst>
              <a:ext uri="{FF2B5EF4-FFF2-40B4-BE49-F238E27FC236}">
                <a16:creationId xmlns:a16="http://schemas.microsoft.com/office/drawing/2014/main" id="{96301CBD-ED56-851C-DFE5-8C902F577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89D473-6313-672E-0A91-43D49C921C2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97077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9DD6-3631-65EA-75B1-2C2DDB221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277FB-EFEF-2F00-362A-7D7534483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477DFF-2B86-8F38-4754-65A3A79F6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0CC96-C0C9-8136-9F4A-09BE951FDD3C}"/>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6" name="Footer Placeholder 5">
            <a:extLst>
              <a:ext uri="{FF2B5EF4-FFF2-40B4-BE49-F238E27FC236}">
                <a16:creationId xmlns:a16="http://schemas.microsoft.com/office/drawing/2014/main" id="{6482F3E1-99F7-FFAD-F072-A24AFA800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7894A-EC15-581F-9035-4C3FF2703CD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57405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2768-08DF-81BF-078A-955893A43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CB30C-EC5E-51A0-0178-F2A746B35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F460AC-89B4-3436-46DC-3E2CB9D9E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BFA79-2737-A914-7127-6907E510A7BB}"/>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6" name="Footer Placeholder 5">
            <a:extLst>
              <a:ext uri="{FF2B5EF4-FFF2-40B4-BE49-F238E27FC236}">
                <a16:creationId xmlns:a16="http://schemas.microsoft.com/office/drawing/2014/main" id="{CCC00D30-D006-CD0D-A861-AE5C6E36B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38395-E74F-9677-5776-5281BC9B2080}"/>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146942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5D7DE-C7C8-A8CD-9B29-F3E2692F6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8D7D-2D14-8684-E6D2-B21759BF6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F9836-D9A6-8AF2-109A-28740F3DF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F7EEE8AC-FB76-7A11-93C6-BDB61BB14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2B48AA-F61F-DA34-E703-98FE99DE0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7137E6-8C57-40DB-85B2-2BDF95FD4BB6}" type="slidenum">
              <a:rPr lang="en-US" smtClean="0"/>
              <a:t>‹#›</a:t>
            </a:fld>
            <a:endParaRPr lang="en-US"/>
          </a:p>
        </p:txBody>
      </p:sp>
    </p:spTree>
    <p:extLst>
      <p:ext uri="{BB962C8B-B14F-4D97-AF65-F5344CB8AC3E}">
        <p14:creationId xmlns:p14="http://schemas.microsoft.com/office/powerpoint/2010/main" val="132303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9/16/2025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420782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hyperlink" Target="https://www.wvfrf.org/wvre/map/?scaleid=3&amp;gslid=&amp;index=CUM_INDEX&amp;type=pc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hyperlink" Target="https://wvfrf.org/wvre/map/?scaleid=1&amp;gslid=&amp;index=CUM_INDEX&amp;type=pct" TargetMode="Externa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hyperlink" Target="https://www.wvfrf.org/wvre/report/?entityid=68&amp;scaleid=1&amp;type=all" TargetMode="External"/><Relationship Id="rId3" Type="http://schemas.openxmlformats.org/officeDocument/2006/relationships/image" Target="../media/image16.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hyperlink" Target="https://wvfrf.org/wvre/report/?scaleid=3&amp;entityid=20&amp;type=all" TargetMode="External"/><Relationship Id="rId4" Type="http://schemas.openxmlformats.org/officeDocument/2006/relationships/image" Target="../media/image26.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6.png"/><Relationship Id="rId7" Type="http://schemas.openxmlformats.org/officeDocument/2006/relationships/hyperlink" Target="https://www.wvfrf.org/wvre/report/?scaleid=5&amp;entityid=173&amp;type=al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hyperlink" Target="https://www.wvfrf.org/wvre/report/?entityid=68&amp;scaleid=1&amp;type=all" TargetMode="External"/><Relationship Id="rId4" Type="http://schemas.openxmlformats.org/officeDocument/2006/relationships/image" Target="../media/image26.pn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6.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hyperlink" Target="https://www.wvfrf.org/wvre/report/?scaleid=5&amp;entityid=167,173&amp;type=comparison" TargetMode="External"/><Relationship Id="rId4" Type="http://schemas.openxmlformats.org/officeDocument/2006/relationships/image" Target="../media/image26.png"/><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image" Target="../media/image16.png"/><Relationship Id="rId7" Type="http://schemas.openxmlformats.org/officeDocument/2006/relationships/hyperlink" Target="https://www.wvfrf.org/wvre/blra/?type=sigstruct&amp;sortfield=Depth_Grid&amp;sorttype=desc&amp;hiddenFields=default" TargetMode="External"/><Relationship Id="rId12"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hyperlink" Target="https://www.wvfrf.org/wvre/blra/?type=sigstruct&amp;sortfield=Depth_Grid&amp;sorttype=desc&amp;statement=COMMUNITY%2520%253D%2520Clendenin%2520-%2520Incorporated&amp;from=1&amp;perPage=25&amp;hiddenFields=default" TargetMode="External"/><Relationship Id="rId5" Type="http://schemas.openxmlformats.org/officeDocument/2006/relationships/hyperlink" Target="https://www.wvfrf.org/wvre/blra/?sortfield=Depth_Grid&amp;sorttype=desc&amp;hiddenFields=default" TargetMode="External"/><Relationship Id="rId10" Type="http://schemas.openxmlformats.org/officeDocument/2006/relationships/image" Target="../media/image83.png"/><Relationship Id="rId4" Type="http://schemas.openxmlformats.org/officeDocument/2006/relationships/image" Target="../media/image26.png"/><Relationship Id="rId9" Type="http://schemas.openxmlformats.org/officeDocument/2006/relationships/hyperlink" Target="https://www.wvfrf.org/wvre/blra/?sortfield=Depth_Grid&amp;sorttype=desc&amp;statement=COMMUNITY%2520%253D%2520Clendenin%2520-%2520Incorporated&amp;from=1&amp;hiddenFields=default" TargetMode="External"/><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data.wvgis.wvu.edu/pub/RA/HL/RA-L/VIEWSHED/Clendenin/Viewshed_Clendenin_2024.pdf" TargetMode="External"/><Relationship Id="rId7" Type="http://schemas.openxmlformats.org/officeDocument/2006/relationships/hyperlink" Target="https://data.wvgis.wvu.edu/pub/RA/HL/RA-L/BLDG-PROFILE/BLDG-PROFILE_Clendenin_2025.pdf" TargetMode="External"/><Relationship Id="rId12"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hyperlink" Target="https://data.wvgis.wvu.edu/pub/RA/HL/RA-L/MOVIE/3Dmovie_Clendenin_2024.mp4" TargetMode="External"/><Relationship Id="rId5" Type="http://schemas.openxmlformats.org/officeDocument/2006/relationships/image" Target="../media/image16.pn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hyperlink" Target="https://data.wvgis.wvu.edu/pub/RA/HL/RA-L/BLDG-PROFILE/BLDG-PROFILE_Charleston_Saint-Francis-Hospital_2025.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6.png"/><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hyperlink" Target="https://wvfrf.org/wvre/dashboard/?link=https://wvu.maps.arcgis.com/apps/dashboards/0a2182528f4e49ca827da8b9dcb65897" TargetMode="External"/><Relationship Id="rId10" Type="http://schemas.openxmlformats.org/officeDocument/2006/relationships/image" Target="../media/image94.png"/><Relationship Id="rId4" Type="http://schemas.openxmlformats.org/officeDocument/2006/relationships/image" Target="../media/image26.png"/><Relationship Id="rId9" Type="http://schemas.openxmlformats.org/officeDocument/2006/relationships/hyperlink" Target="https://www.wvfrf.org/wvre/dashboard/?link=https://wvu.maps.arcgis.com/apps/dashboards/83e1bdae8f7d4780940d3d6bccd9271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hyperlink" Target="https://wvfrf.org/wvre/map/?scaleid=3&amp;gslid=&amp;index=CUM_INDEX&amp;type=pct" TargetMode="External"/><Relationship Id="rId13" Type="http://schemas.openxmlformats.org/officeDocument/2006/relationships/hyperlink" Target="https://wvfrf.org/wvre/data/home/" TargetMode="External"/><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16.png"/><Relationship Id="rId21" Type="http://schemas.openxmlformats.org/officeDocument/2006/relationships/image" Target="../media/image103.png"/><Relationship Id="rId7" Type="http://schemas.openxmlformats.org/officeDocument/2006/relationships/hyperlink" Target="https://www.wvfrf.org/wvre/" TargetMode="External"/><Relationship Id="rId12" Type="http://schemas.openxmlformats.org/officeDocument/2006/relationships/hyperlink" Target="https://wvfrf.org/wvre/visualization/home/" TargetMode="External"/><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19.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hyperlink" Target="https://wvfrf.org/" TargetMode="External"/><Relationship Id="rId11" Type="http://schemas.openxmlformats.org/officeDocument/2006/relationships/hyperlink" Target="https://wvfrf.org/wvre/buildings/" TargetMode="External"/><Relationship Id="rId24" Type="http://schemas.openxmlformats.org/officeDocument/2006/relationships/image" Target="../media/image106.png"/><Relationship Id="rId5" Type="http://schemas.openxmlformats.org/officeDocument/2006/relationships/hyperlink" Target="https://www.mapwv.gov/flood/" TargetMode="External"/><Relationship Id="rId15" Type="http://schemas.openxmlformats.org/officeDocument/2006/relationships/hyperlink" Target="https://wvfrf.org/wvre/landslides/" TargetMode="External"/><Relationship Id="rId23" Type="http://schemas.openxmlformats.org/officeDocument/2006/relationships/image" Target="../media/image105.png"/><Relationship Id="rId10" Type="http://schemas.openxmlformats.org/officeDocument/2006/relationships/hyperlink" Target="https://wvfrf.org/wvre/dashboard/home/" TargetMode="External"/><Relationship Id="rId19" Type="http://schemas.openxmlformats.org/officeDocument/2006/relationships/image" Target="../media/image101.png"/><Relationship Id="rId4" Type="http://schemas.openxmlformats.org/officeDocument/2006/relationships/image" Target="../media/image26.png"/><Relationship Id="rId9" Type="http://schemas.openxmlformats.org/officeDocument/2006/relationships/hyperlink" Target="https://wvfrf.org/wvre/report/?entityid=68&amp;scaleid=1&amp;type=all" TargetMode="External"/><Relationship Id="rId14" Type="http://schemas.openxmlformats.org/officeDocument/2006/relationships/hyperlink" Target="https://wvfrf.org/library/" TargetMode="External"/><Relationship Id="rId22"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mailto:kurt.donaldson@mail.wvu.edu" TargetMode="Externa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3.jpeg"/><Relationship Id="rId4" Type="http://schemas.openxmlformats.org/officeDocument/2006/relationships/image" Target="../media/image1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hyperlink" Target="https://data.wvgis.wvu.edu/pub/RA/HL/Data/RA-BL/2a_BL-BLRA/3_Metadata/Full_BLRA_Metadata.pdf" TargetMode="External"/><Relationship Id="rId18" Type="http://schemas.openxmlformats.org/officeDocument/2006/relationships/image" Target="../media/image120.png"/><Relationship Id="rId3" Type="http://schemas.openxmlformats.org/officeDocument/2006/relationships/image" Target="../media/image16.png"/><Relationship Id="rId7" Type="http://schemas.openxmlformats.org/officeDocument/2006/relationships/hyperlink" Target="https://wvfrf.org/wvre/more/" TargetMode="External"/><Relationship Id="rId12" Type="http://schemas.openxmlformats.org/officeDocument/2006/relationships/image" Target="../media/image117.png"/><Relationship Id="rId17" Type="http://schemas.openxmlformats.org/officeDocument/2006/relationships/hyperlink" Target="https://data.wvgis.wvu.edu/pub/RA/HL/WVFRF/Flyer/WVRE_Info_OnePager.pdf" TargetMode="External"/><Relationship Id="rId2" Type="http://schemas.openxmlformats.org/officeDocument/2006/relationships/notesSlide" Target="../notesSlides/notesSlide22.xml"/><Relationship Id="rId16" Type="http://schemas.openxmlformats.org/officeDocument/2006/relationships/image" Target="../media/image119.png"/><Relationship Id="rId20"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14.png"/><Relationship Id="rId11" Type="http://schemas.openxmlformats.org/officeDocument/2006/relationships/hyperlink" Target="https://data.wvgis.wvu.edu/pub/RA/HL/Data/RA-AL/1b_AL-MATRIX/2_Metadata/Full_Matrix_DataDictionary.pdf" TargetMode="External"/><Relationship Id="rId5" Type="http://schemas.openxmlformats.org/officeDocument/2006/relationships/hyperlink" Target="https://data.wvgis.wvu.edu/pub/RA/RI/WVRE/DOCS/WVRE_TechnicalDoc.pdf" TargetMode="External"/><Relationship Id="rId15" Type="http://schemas.openxmlformats.org/officeDocument/2006/relationships/hyperlink" Target="https://data.wvgis.wvu.edu/pub/RA/HL/Data/RA-BL/2b_BL-SIG-STRC/1_All_Sig_Structures/2_Metadata/Significant_Structures_Metadata.pdf" TargetMode="External"/><Relationship Id="rId10" Type="http://schemas.openxmlformats.org/officeDocument/2006/relationships/image" Target="../media/image116.png"/><Relationship Id="rId19" Type="http://schemas.openxmlformats.org/officeDocument/2006/relationships/hyperlink" Target="https://data.wvgis.wvu.edu/pub/RA/HL/WVFRF/Video/WV_Risk_Explorer_Movie_20240826.mp4" TargetMode="External"/><Relationship Id="rId4" Type="http://schemas.openxmlformats.org/officeDocument/2006/relationships/image" Target="../media/image26.png"/><Relationship Id="rId9" Type="http://schemas.openxmlformats.org/officeDocument/2006/relationships/hyperlink" Target="https://data.wvgis.wvu.edu/pub/RA/HL/Data/RA-AL/1a_AL-RISK-INDEX/2_Metadata/WV_RiskIndex_DataDictionary.pdf" TargetMode="External"/><Relationship Id="rId14"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diagramQuickStyle" Target="../diagrams/quickStyle1.xml"/><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vfrf.org/" TargetMode="External"/></Relationships>
</file>

<file path=ppt/slides/_rels/slide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5.png"/><Relationship Id="rId26" Type="http://schemas.openxmlformats.org/officeDocument/2006/relationships/hyperlink" Target="https://www.wvfrf.org/library/?TypeID=1&amp;PublicationYear=all" TargetMode="External"/><Relationship Id="rId39" Type="http://schemas.openxmlformats.org/officeDocument/2006/relationships/image" Target="../media/image48.png"/><Relationship Id="rId21" Type="http://schemas.openxmlformats.org/officeDocument/2006/relationships/image" Target="../media/image37.png"/><Relationship Id="rId34" Type="http://schemas.openxmlformats.org/officeDocument/2006/relationships/image" Target="../media/image44.png"/><Relationship Id="rId42" Type="http://schemas.openxmlformats.org/officeDocument/2006/relationships/hyperlink" Target="https://www.mapwv.gov/flood/map/?wkid=102100&amp;x=-9129668&amp;y=4557559&amp;l=9&amp;v=2" TargetMode="External"/><Relationship Id="rId7" Type="http://schemas.openxmlformats.org/officeDocument/2006/relationships/hyperlink" Target="https://www.wvfrf.org/wvre/report/?entityid=68&amp;scaleid=1&amp;type=all" TargetMode="External"/><Relationship Id="rId2" Type="http://schemas.openxmlformats.org/officeDocument/2006/relationships/notesSlide" Target="../notesSlides/notesSlide6.xml"/><Relationship Id="rId16" Type="http://schemas.openxmlformats.org/officeDocument/2006/relationships/hyperlink" Target="https://www.wvfrf.org/wvre/blra/?type=sigstruct&amp;sortfield=Depth_Grid&amp;sorttype=desc&amp;hiddenFields=default" TargetMode="External"/><Relationship Id="rId20" Type="http://schemas.openxmlformats.org/officeDocument/2006/relationships/hyperlink" Target="https://www.wvfrf.org/wvre/dashboard/?link=https://wvu.maps.arcgis.com/apps/dashboards/0a2182528f4e49ca827da8b9dcb65897" TargetMode="External"/><Relationship Id="rId29" Type="http://schemas.openxmlformats.org/officeDocument/2006/relationships/image" Target="../media/image41.png"/><Relationship Id="rId41"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0.png"/><Relationship Id="rId24" Type="http://schemas.openxmlformats.org/officeDocument/2006/relationships/hyperlink" Target="https://www.wvfrf.org/wvre/visualization/home/" TargetMode="External"/><Relationship Id="rId32" Type="http://schemas.openxmlformats.org/officeDocument/2006/relationships/hyperlink" Target="https://www.wvfrf.org/library/?TypeID=11&amp;PublicationYear=all" TargetMode="External"/><Relationship Id="rId37" Type="http://schemas.openxmlformats.org/officeDocument/2006/relationships/image" Target="../media/image47.png"/><Relationship Id="rId40" Type="http://schemas.openxmlformats.org/officeDocument/2006/relationships/hyperlink" Target="https://wvfrf.org/wvre/data/home/" TargetMode="External"/><Relationship Id="rId5" Type="http://schemas.openxmlformats.org/officeDocument/2006/relationships/hyperlink" Target="https://www.wvfrf.org/wvre/map/?scaleid=3&amp;gslid=&amp;index=CUM_INDEX&amp;type=pct" TargetMode="External"/><Relationship Id="rId15" Type="http://schemas.openxmlformats.org/officeDocument/2006/relationships/image" Target="../media/image33.png"/><Relationship Id="rId23" Type="http://schemas.openxmlformats.org/officeDocument/2006/relationships/image" Target="../media/image38.png"/><Relationship Id="rId28" Type="http://schemas.openxmlformats.org/officeDocument/2006/relationships/hyperlink" Target="https://www.wvfrf.org/library/?TypeID=14&amp;PublicationYear=all" TargetMode="External"/><Relationship Id="rId36" Type="http://schemas.openxmlformats.org/officeDocument/2006/relationships/image" Target="../media/image46.png"/><Relationship Id="rId10" Type="http://schemas.openxmlformats.org/officeDocument/2006/relationships/image" Target="../media/image29.png"/><Relationship Id="rId19" Type="http://schemas.openxmlformats.org/officeDocument/2006/relationships/image" Target="../media/image36.png"/><Relationship Id="rId31" Type="http://schemas.openxmlformats.org/officeDocument/2006/relationships/image" Target="../media/image42.png"/><Relationship Id="rId44" Type="http://schemas.openxmlformats.org/officeDocument/2006/relationships/image" Target="../media/image51.png"/><Relationship Id="rId4" Type="http://schemas.openxmlformats.org/officeDocument/2006/relationships/image" Target="../media/image26.png"/><Relationship Id="rId9" Type="http://schemas.openxmlformats.org/officeDocument/2006/relationships/hyperlink" Target="https://wvfrf.org/wvre/dashboard/home/" TargetMode="External"/><Relationship Id="rId14" Type="http://schemas.openxmlformats.org/officeDocument/2006/relationships/hyperlink" Target="https://www.wvfrf.org/wvre/blra/?sortfield=Depth_Grid&amp;sorttype=desc&amp;hiddenFields=default" TargetMode="External"/><Relationship Id="rId22" Type="http://schemas.openxmlformats.org/officeDocument/2006/relationships/hyperlink" Target="https://www.wvfrf.org/wvre/dashboard/?link=https://wvu.maps.arcgis.com/apps/dashboards/83e1bdae8f7d4780940d3d6bccd92719" TargetMode="External"/><Relationship Id="rId27" Type="http://schemas.openxmlformats.org/officeDocument/2006/relationships/image" Target="../media/image40.png"/><Relationship Id="rId30" Type="http://schemas.openxmlformats.org/officeDocument/2006/relationships/hyperlink" Target="https://www.wvfrf.org/library/?TypeID=2&amp;PublicationYear=all" TargetMode="External"/><Relationship Id="rId35" Type="http://schemas.openxmlformats.org/officeDocument/2006/relationships/image" Target="../media/image45.png"/><Relationship Id="rId43" Type="http://schemas.openxmlformats.org/officeDocument/2006/relationships/image" Target="../media/image50.png"/><Relationship Id="rId8" Type="http://schemas.openxmlformats.org/officeDocument/2006/relationships/image" Target="../media/image28.png"/><Relationship Id="rId3" Type="http://schemas.openxmlformats.org/officeDocument/2006/relationships/image" Target="../media/image16.png"/><Relationship Id="rId12" Type="http://schemas.openxmlformats.org/officeDocument/2006/relationships/image" Target="../media/image31.png"/><Relationship Id="rId17" Type="http://schemas.openxmlformats.org/officeDocument/2006/relationships/image" Target="../media/image34.png"/><Relationship Id="rId25" Type="http://schemas.openxmlformats.org/officeDocument/2006/relationships/image" Target="../media/image39.png"/><Relationship Id="rId33" Type="http://schemas.openxmlformats.org/officeDocument/2006/relationships/image" Target="../media/image43.png"/><Relationship Id="rId38" Type="http://schemas.openxmlformats.org/officeDocument/2006/relationships/hyperlink" Target="https://www.wvfrf.org/library/"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6.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hyperlink" Target="https://www.mapwv.gov/flood/" TargetMode="External"/><Relationship Id="rId9" Type="http://schemas.openxmlformats.org/officeDocument/2006/relationships/hyperlink" Target="https://www.mapwv.gov/flood/map/?wkid=102100&amp;x=-9055385&amp;y=4648559&amp;l=9&amp;v=2"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6.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685799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pic>
        <p:nvPicPr>
          <p:cNvPr id="5" name="Picture 4" descr="A flooded area with houses and trees&#10;&#10;AI-generated content may be incorrect.">
            <a:extLst>
              <a:ext uri="{FF2B5EF4-FFF2-40B4-BE49-F238E27FC236}">
                <a16:creationId xmlns:a16="http://schemas.microsoft.com/office/drawing/2014/main" id="{FB87B1DB-6829-85E0-8A48-AAA60703DE9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Title 1">
            <a:extLst>
              <a:ext uri="{FF2B5EF4-FFF2-40B4-BE49-F238E27FC236}">
                <a16:creationId xmlns:a16="http://schemas.microsoft.com/office/drawing/2014/main" id="{0E49260F-6C63-4909-827C-6EF406CE995A}"/>
              </a:ext>
            </a:extLst>
          </p:cNvPr>
          <p:cNvSpPr>
            <a:spLocks noGrp="1"/>
          </p:cNvSpPr>
          <p:nvPr>
            <p:ph type="ctrTitle"/>
          </p:nvPr>
        </p:nvSpPr>
        <p:spPr>
          <a:xfrm>
            <a:off x="914399" y="3166639"/>
            <a:ext cx="10363200" cy="1969054"/>
          </a:xfrm>
        </p:spPr>
        <p:txBody>
          <a:bodyPr>
            <a:noAutofit/>
          </a:bodyPr>
          <a:lstStyle/>
          <a:p>
            <a:r>
              <a:rPr lang="en-US" sz="3200" b="1" dirty="0">
                <a:solidFill>
                  <a:schemeClr val="bg1"/>
                </a:solidFill>
                <a:latin typeface="+mn-lt"/>
                <a:cs typeface="Arial" panose="020B0604020202020204" pitchFamily="34" charset="0"/>
              </a:rPr>
              <a:t>West Virginia Flood Resiliency Framework</a:t>
            </a:r>
            <a:br>
              <a:rPr lang="en-US" sz="3200" b="1" dirty="0">
                <a:solidFill>
                  <a:schemeClr val="bg1"/>
                </a:solidFill>
                <a:latin typeface="+mn-lt"/>
                <a:cs typeface="Arial" panose="020B0604020202020204" pitchFamily="34" charset="0"/>
              </a:rPr>
            </a:br>
            <a:r>
              <a:rPr lang="en-US" sz="3200" b="1" dirty="0">
                <a:solidFill>
                  <a:schemeClr val="bg1"/>
                </a:solidFill>
                <a:latin typeface="+mn-lt"/>
                <a:cs typeface="Arial" panose="020B0604020202020204" pitchFamily="34" charset="0"/>
              </a:rPr>
              <a:t>(WVFRF)</a:t>
            </a:r>
            <a:br>
              <a:rPr lang="en-US" sz="3200" b="1" dirty="0">
                <a:solidFill>
                  <a:schemeClr val="bg1"/>
                </a:solidFill>
                <a:latin typeface="+mn-lt"/>
                <a:cs typeface="Arial" panose="020B0604020202020204" pitchFamily="34" charset="0"/>
              </a:rPr>
            </a:br>
            <a:br>
              <a:rPr lang="en-US" sz="3200" b="1" dirty="0">
                <a:solidFill>
                  <a:schemeClr val="bg1"/>
                </a:solidFill>
                <a:latin typeface="+mn-lt"/>
                <a:cs typeface="Arial" panose="020B0604020202020204" pitchFamily="34" charset="0"/>
              </a:rPr>
            </a:br>
            <a:r>
              <a:rPr lang="en-US" sz="3200" b="1" dirty="0">
                <a:solidFill>
                  <a:schemeClr val="bg1"/>
                </a:solidFill>
                <a:latin typeface="+mn-lt"/>
                <a:cs typeface="Arial" panose="020B0604020202020204" pitchFamily="34" charset="0"/>
              </a:rPr>
              <a:t>Kurt Donaldson</a:t>
            </a:r>
            <a:br>
              <a:rPr lang="en-US" sz="3200" b="1" dirty="0">
                <a:solidFill>
                  <a:schemeClr val="bg1"/>
                </a:solidFill>
                <a:latin typeface="+mn-lt"/>
                <a:cs typeface="Arial" panose="020B0604020202020204" pitchFamily="34" charset="0"/>
              </a:rPr>
            </a:br>
            <a:r>
              <a:rPr lang="en-US" sz="3200" b="1" dirty="0">
                <a:solidFill>
                  <a:schemeClr val="bg1"/>
                </a:solidFill>
                <a:latin typeface="+mn-lt"/>
                <a:cs typeface="Arial" panose="020B0604020202020204" pitchFamily="34" charset="0"/>
              </a:rPr>
              <a:t>Behrang Bidadian</a:t>
            </a:r>
            <a:br>
              <a:rPr lang="en-US" sz="3200" b="1" dirty="0">
                <a:solidFill>
                  <a:schemeClr val="bg1"/>
                </a:solidFill>
                <a:latin typeface="+mn-lt"/>
                <a:cs typeface="Arial" panose="020B0604020202020204" pitchFamily="34" charset="0"/>
              </a:rPr>
            </a:br>
            <a:br>
              <a:rPr lang="en-US" sz="2200" b="1" dirty="0">
                <a:solidFill>
                  <a:schemeClr val="bg1"/>
                </a:solidFill>
                <a:latin typeface="+mn-lt"/>
                <a:cs typeface="Arial" panose="020B0604020202020204" pitchFamily="34" charset="0"/>
              </a:rPr>
            </a:br>
            <a:endParaRPr lang="en-US" sz="2000" b="1" dirty="0">
              <a:solidFill>
                <a:schemeClr val="bg1"/>
              </a:solidFill>
              <a:latin typeface="+mn-lt"/>
              <a:cs typeface="Arial" panose="020B0604020202020204" pitchFamily="34" charset="0"/>
            </a:endParaRPr>
          </a:p>
        </p:txBody>
      </p:sp>
      <p:sp>
        <p:nvSpPr>
          <p:cNvPr id="43" name="Subtitle 2">
            <a:extLst>
              <a:ext uri="{FF2B5EF4-FFF2-40B4-BE49-F238E27FC236}">
                <a16:creationId xmlns:a16="http://schemas.microsoft.com/office/drawing/2014/main" id="{AACC328B-8A07-4949-89BC-212417DCDFC3}"/>
              </a:ext>
            </a:extLst>
          </p:cNvPr>
          <p:cNvSpPr>
            <a:spLocks noGrp="1"/>
          </p:cNvSpPr>
          <p:nvPr>
            <p:ph type="subTitle" idx="1"/>
          </p:nvPr>
        </p:nvSpPr>
        <p:spPr>
          <a:xfrm>
            <a:off x="1523999" y="4868112"/>
            <a:ext cx="9144000" cy="611735"/>
          </a:xfrm>
        </p:spPr>
        <p:txBody>
          <a:bodyPr>
            <a:noAutofit/>
          </a:bodyPr>
          <a:lstStyle/>
          <a:p>
            <a:r>
              <a:rPr lang="en-US" sz="2200" b="1" dirty="0">
                <a:solidFill>
                  <a:schemeClr val="bg1"/>
                </a:solidFill>
                <a:cs typeface="Arial" panose="020B0604020202020204" pitchFamily="34" charset="0"/>
              </a:rPr>
              <a:t>Joint Legislative Committee on Flooding (JLCF)</a:t>
            </a:r>
          </a:p>
          <a:p>
            <a:r>
              <a:rPr lang="en-US" sz="2200" b="1" dirty="0">
                <a:solidFill>
                  <a:schemeClr val="bg1"/>
                </a:solidFill>
                <a:cs typeface="Arial" panose="020B0604020202020204" pitchFamily="34" charset="0"/>
              </a:rPr>
              <a:t>September 2025</a:t>
            </a:r>
          </a:p>
        </p:txBody>
      </p:sp>
      <p:pic>
        <p:nvPicPr>
          <p:cNvPr id="3" name="Picture 2" descr="A black and white text on a black background&#10;&#10;AI-generated content may be incorrect.">
            <a:extLst>
              <a:ext uri="{FF2B5EF4-FFF2-40B4-BE49-F238E27FC236}">
                <a16:creationId xmlns:a16="http://schemas.microsoft.com/office/drawing/2014/main" id="{FE65FB25-EB25-85D0-3CC1-84ABF52181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7521" y="5479847"/>
            <a:ext cx="3273257" cy="1129734"/>
          </a:xfrm>
          <a:prstGeom prst="rect">
            <a:avLst/>
          </a:prstGeom>
        </p:spPr>
      </p:pic>
      <p:pic>
        <p:nvPicPr>
          <p:cNvPr id="4" name="Picture 3" descr="A black and white sign with white text&#10;&#10;AI-generated content may be incorrect.">
            <a:extLst>
              <a:ext uri="{FF2B5EF4-FFF2-40B4-BE49-F238E27FC236}">
                <a16:creationId xmlns:a16="http://schemas.microsoft.com/office/drawing/2014/main" id="{8250A4AC-B5F1-8856-30FE-750FEAB56A2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9113" y="514515"/>
            <a:ext cx="9713774" cy="1649232"/>
          </a:xfrm>
          <a:prstGeom prst="rect">
            <a:avLst/>
          </a:prstGeom>
        </p:spPr>
      </p:pic>
      <p:pic>
        <p:nvPicPr>
          <p:cNvPr id="6" name="Picture 5" descr="A hexagon with a yellow house and a river&#10;&#10;Description automatically generated">
            <a:extLst>
              <a:ext uri="{FF2B5EF4-FFF2-40B4-BE49-F238E27FC236}">
                <a16:creationId xmlns:a16="http://schemas.microsoft.com/office/drawing/2014/main" id="{83D0B718-2A17-1D7B-216B-D5D7CE1BA30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511402" y="5479847"/>
            <a:ext cx="1260430" cy="1150054"/>
          </a:xfrm>
          <a:prstGeom prst="rect">
            <a:avLst/>
          </a:prstGeom>
        </p:spPr>
      </p:pic>
    </p:spTree>
    <p:extLst>
      <p:ext uri="{BB962C8B-B14F-4D97-AF65-F5344CB8AC3E}">
        <p14:creationId xmlns:p14="http://schemas.microsoft.com/office/powerpoint/2010/main" val="237505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06F276E-3F98-25C3-F332-B5175170D8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90BB793-D830-769E-82AA-E6699A42799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Risk Index</a:t>
              </a:r>
            </a:p>
          </p:txBody>
        </p:sp>
        <p:pic>
          <p:nvPicPr>
            <p:cNvPr id="10" name="Picture 9" descr="A hexagon with a yellow house and a river&#10;&#10;Description automatically generated">
              <a:extLst>
                <a:ext uri="{FF2B5EF4-FFF2-40B4-BE49-F238E27FC236}">
                  <a16:creationId xmlns:a16="http://schemas.microsoft.com/office/drawing/2014/main" id="{84C92F23-501C-8864-279F-3DBFF6B27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33" name="Picture 32" descr="A yellow and blue logo&#10;&#10;AI-generated content may be incorrect.">
              <a:extLst>
                <a:ext uri="{FF2B5EF4-FFF2-40B4-BE49-F238E27FC236}">
                  <a16:creationId xmlns:a16="http://schemas.microsoft.com/office/drawing/2014/main" id="{090A13A4-FBB3-6E6B-D722-DD79FC5B613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41" name="Group 40">
            <a:extLst>
              <a:ext uri="{FF2B5EF4-FFF2-40B4-BE49-F238E27FC236}">
                <a16:creationId xmlns:a16="http://schemas.microsoft.com/office/drawing/2014/main" id="{D33C112B-EB89-8F8C-A1D9-0D68FB27EE6A}"/>
              </a:ext>
            </a:extLst>
          </p:cNvPr>
          <p:cNvGrpSpPr/>
          <p:nvPr/>
        </p:nvGrpSpPr>
        <p:grpSpPr>
          <a:xfrm>
            <a:off x="162533" y="851213"/>
            <a:ext cx="11763867" cy="5774206"/>
            <a:chOff x="162533" y="851213"/>
            <a:chExt cx="11763867" cy="5774206"/>
          </a:xfrm>
        </p:grpSpPr>
        <p:grpSp>
          <p:nvGrpSpPr>
            <p:cNvPr id="37" name="Group 36">
              <a:extLst>
                <a:ext uri="{FF2B5EF4-FFF2-40B4-BE49-F238E27FC236}">
                  <a16:creationId xmlns:a16="http://schemas.microsoft.com/office/drawing/2014/main" id="{BAA7CE66-7026-217E-B07F-756463BBE96F}"/>
                </a:ext>
              </a:extLst>
            </p:cNvPr>
            <p:cNvGrpSpPr/>
            <p:nvPr/>
          </p:nvGrpSpPr>
          <p:grpSpPr>
            <a:xfrm>
              <a:off x="162533" y="851213"/>
              <a:ext cx="11763867" cy="5774206"/>
              <a:chOff x="162533" y="851213"/>
              <a:chExt cx="11763867" cy="5774206"/>
            </a:xfrm>
          </p:grpSpPr>
          <p:grpSp>
            <p:nvGrpSpPr>
              <p:cNvPr id="35" name="Group 34">
                <a:extLst>
                  <a:ext uri="{FF2B5EF4-FFF2-40B4-BE49-F238E27FC236}">
                    <a16:creationId xmlns:a16="http://schemas.microsoft.com/office/drawing/2014/main" id="{E770A505-4E21-E6D8-6E90-BA020E94BAD2}"/>
                  </a:ext>
                </a:extLst>
              </p:cNvPr>
              <p:cNvGrpSpPr/>
              <p:nvPr/>
            </p:nvGrpSpPr>
            <p:grpSpPr>
              <a:xfrm>
                <a:off x="162533" y="851213"/>
                <a:ext cx="11763867" cy="5774206"/>
                <a:chOff x="172872" y="701092"/>
                <a:chExt cx="11753528" cy="5774206"/>
              </a:xfrm>
            </p:grpSpPr>
            <p:grpSp>
              <p:nvGrpSpPr>
                <p:cNvPr id="32" name="Group 31">
                  <a:extLst>
                    <a:ext uri="{FF2B5EF4-FFF2-40B4-BE49-F238E27FC236}">
                      <a16:creationId xmlns:a16="http://schemas.microsoft.com/office/drawing/2014/main" id="{9C306327-BE68-9636-4234-F3FEA40D3C1F}"/>
                    </a:ext>
                  </a:extLst>
                </p:cNvPr>
                <p:cNvGrpSpPr/>
                <p:nvPr/>
              </p:nvGrpSpPr>
              <p:grpSpPr>
                <a:xfrm>
                  <a:off x="172872" y="701092"/>
                  <a:ext cx="11753528" cy="5774206"/>
                  <a:chOff x="172872" y="701092"/>
                  <a:chExt cx="11753528" cy="5774206"/>
                </a:xfrm>
              </p:grpSpPr>
              <p:grpSp>
                <p:nvGrpSpPr>
                  <p:cNvPr id="31" name="Group 30">
                    <a:extLst>
                      <a:ext uri="{FF2B5EF4-FFF2-40B4-BE49-F238E27FC236}">
                        <a16:creationId xmlns:a16="http://schemas.microsoft.com/office/drawing/2014/main" id="{A8DF3F51-3448-0394-1099-89AE8FD0F127}"/>
                      </a:ext>
                    </a:extLst>
                  </p:cNvPr>
                  <p:cNvGrpSpPr/>
                  <p:nvPr/>
                </p:nvGrpSpPr>
                <p:grpSpPr>
                  <a:xfrm>
                    <a:off x="244090" y="701092"/>
                    <a:ext cx="11682310" cy="5774206"/>
                    <a:chOff x="244090" y="796094"/>
                    <a:chExt cx="11682310" cy="5774206"/>
                  </a:xfrm>
                </p:grpSpPr>
                <p:sp>
                  <p:nvSpPr>
                    <p:cNvPr id="58" name="TextBox 57">
                      <a:extLst>
                        <a:ext uri="{FF2B5EF4-FFF2-40B4-BE49-F238E27FC236}">
                          <a16:creationId xmlns:a16="http://schemas.microsoft.com/office/drawing/2014/main" id="{58FBD07B-0EE6-EF53-6A88-F59053553DB0}"/>
                        </a:ext>
                      </a:extLst>
                    </p:cNvPr>
                    <p:cNvSpPr txBox="1"/>
                    <p:nvPr/>
                  </p:nvSpPr>
                  <p:spPr>
                    <a:xfrm>
                      <a:off x="3758795" y="6304272"/>
                      <a:ext cx="1661252" cy="253916"/>
                    </a:xfrm>
                    <a:prstGeom prst="rect">
                      <a:avLst/>
                    </a:prstGeom>
                    <a:noFill/>
                  </p:spPr>
                  <p:txBody>
                    <a:bodyPr wrap="square" rtlCol="0">
                      <a:spAutoFit/>
                    </a:bodyPr>
                    <a:lstStyle/>
                    <a:p>
                      <a:r>
                        <a:rPr lang="en-US" sz="1050" b="1" dirty="0"/>
                        <a:t>River/Stream Indicator</a:t>
                      </a:r>
                    </a:p>
                  </p:txBody>
                </p:sp>
                <p:sp>
                  <p:nvSpPr>
                    <p:cNvPr id="60" name="TextBox 59">
                      <a:extLst>
                        <a:ext uri="{FF2B5EF4-FFF2-40B4-BE49-F238E27FC236}">
                          <a16:creationId xmlns:a16="http://schemas.microsoft.com/office/drawing/2014/main" id="{A0916813-A343-2347-6567-AD74BAB2703F}"/>
                        </a:ext>
                      </a:extLst>
                    </p:cNvPr>
                    <p:cNvSpPr txBox="1"/>
                    <p:nvPr/>
                  </p:nvSpPr>
                  <p:spPr>
                    <a:xfrm>
                      <a:off x="5839033" y="6315808"/>
                      <a:ext cx="2093119" cy="253916"/>
                    </a:xfrm>
                    <a:prstGeom prst="rect">
                      <a:avLst/>
                    </a:prstGeom>
                    <a:noFill/>
                  </p:spPr>
                  <p:txBody>
                    <a:bodyPr wrap="square" rtlCol="0">
                      <a:spAutoFit/>
                    </a:bodyPr>
                    <a:lstStyle/>
                    <a:p>
                      <a:r>
                        <a:rPr lang="en-US" sz="1050" b="1" dirty="0"/>
                        <a:t>Watershed Indicator</a:t>
                      </a:r>
                    </a:p>
                  </p:txBody>
                </p:sp>
                <p:grpSp>
                  <p:nvGrpSpPr>
                    <p:cNvPr id="29" name="Group 28">
                      <a:extLst>
                        <a:ext uri="{FF2B5EF4-FFF2-40B4-BE49-F238E27FC236}">
                          <a16:creationId xmlns:a16="http://schemas.microsoft.com/office/drawing/2014/main" id="{494AA003-3939-B42A-A0DF-F3151C5E2110}"/>
                        </a:ext>
                      </a:extLst>
                    </p:cNvPr>
                    <p:cNvGrpSpPr/>
                    <p:nvPr/>
                  </p:nvGrpSpPr>
                  <p:grpSpPr>
                    <a:xfrm>
                      <a:off x="244090" y="796094"/>
                      <a:ext cx="11682310" cy="4787676"/>
                      <a:chOff x="244090" y="796094"/>
                      <a:chExt cx="11682310" cy="4787676"/>
                    </a:xfrm>
                  </p:grpSpPr>
                  <p:sp>
                    <p:nvSpPr>
                      <p:cNvPr id="4" name="Rounded Rectangle 1"/>
                      <p:cNvSpPr>
                        <a:spLocks noChangeArrowheads="1"/>
                      </p:cNvSpPr>
                      <p:nvPr/>
                    </p:nvSpPr>
                    <p:spPr bwMode="auto">
                      <a:xfrm>
                        <a:off x="244090" y="796094"/>
                        <a:ext cx="11682310" cy="630241"/>
                      </a:xfrm>
                      <a:prstGeom prst="roundRect">
                        <a:avLst>
                          <a:gd name="adj" fmla="val 16667"/>
                        </a:avLst>
                      </a:prstGeom>
                      <a:solidFill>
                        <a:srgbClr val="156082"/>
                      </a:solidFill>
                      <a:ln w="12700">
                        <a:solidFill>
                          <a:srgbClr val="203864"/>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Overall  Flood  Risk</a:t>
                        </a:r>
                      </a:p>
                    </p:txBody>
                  </p:sp>
                  <p:sp>
                    <p:nvSpPr>
                      <p:cNvPr id="5" name="Rounded Rectangle 2"/>
                      <p:cNvSpPr>
                        <a:spLocks noChangeArrowheads="1"/>
                      </p:cNvSpPr>
                      <p:nvPr/>
                    </p:nvSpPr>
                    <p:spPr bwMode="auto">
                      <a:xfrm>
                        <a:off x="249927" y="1625361"/>
                        <a:ext cx="1478953" cy="639512"/>
                      </a:xfrm>
                      <a:prstGeom prst="roundRect">
                        <a:avLst>
                          <a:gd name="adj" fmla="val 16667"/>
                        </a:avLst>
                      </a:prstGeom>
                      <a:solidFill>
                        <a:srgbClr val="E4E6FC"/>
                      </a:solidFill>
                      <a:ln w="28575">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(1) FLOODPLAIN CHARACTERISTICS</a:t>
                        </a:r>
                        <a:endParaRPr lang="en-US" altLang="en-US" sz="1350" b="1" dirty="0">
                          <a:latin typeface="Arial" panose="020B0604020202020204" pitchFamily="34" charset="0"/>
                        </a:endParaRPr>
                      </a:p>
                    </p:txBody>
                  </p:sp>
                  <p:sp>
                    <p:nvSpPr>
                      <p:cNvPr id="6" name="Rounded Rectangle 3"/>
                      <p:cNvSpPr>
                        <a:spLocks noChangeArrowheads="1"/>
                      </p:cNvSpPr>
                      <p:nvPr/>
                    </p:nvSpPr>
                    <p:spPr bwMode="auto">
                      <a:xfrm>
                        <a:off x="1807275" y="1621107"/>
                        <a:ext cx="1317386" cy="647963"/>
                      </a:xfrm>
                      <a:prstGeom prst="roundRect">
                        <a:avLst>
                          <a:gd name="adj" fmla="val 16667"/>
                        </a:avLst>
                      </a:prstGeom>
                      <a:solidFill>
                        <a:srgbClr val="F7CAAC"/>
                      </a:solidFill>
                      <a:ln w="28575">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(2) BUILDING EXPOSURE</a:t>
                        </a:r>
                        <a:endParaRPr lang="en-US" altLang="en-US" sz="1350" b="1" dirty="0">
                          <a:latin typeface="Arial" panose="020B0604020202020204" pitchFamily="34" charset="0"/>
                        </a:endParaRPr>
                      </a:p>
                    </p:txBody>
                  </p:sp>
                  <p:sp>
                    <p:nvSpPr>
                      <p:cNvPr id="7" name="Rounded Rectangle 4"/>
                      <p:cNvSpPr>
                        <a:spLocks noChangeArrowheads="1"/>
                      </p:cNvSpPr>
                      <p:nvPr/>
                    </p:nvSpPr>
                    <p:spPr bwMode="auto">
                      <a:xfrm>
                        <a:off x="3198915" y="1621107"/>
                        <a:ext cx="1466556" cy="647963"/>
                      </a:xfrm>
                      <a:prstGeom prst="roundRect">
                        <a:avLst>
                          <a:gd name="adj" fmla="val 16667"/>
                        </a:avLst>
                      </a:prstGeom>
                      <a:solidFill>
                        <a:srgbClr val="FFF2CC"/>
                      </a:solidFill>
                      <a:ln w="28575">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(3) BUILDING CHARACTERISTICS</a:t>
                        </a:r>
                        <a:endParaRPr lang="en-US" altLang="en-US" sz="1350" b="1" dirty="0">
                          <a:latin typeface="Arial" panose="020B0604020202020204" pitchFamily="34" charset="0"/>
                        </a:endParaRPr>
                      </a:p>
                    </p:txBody>
                  </p:sp>
                  <p:sp>
                    <p:nvSpPr>
                      <p:cNvPr id="8" name="Rounded Rectangle 5"/>
                      <p:cNvSpPr>
                        <a:spLocks noChangeArrowheads="1"/>
                      </p:cNvSpPr>
                      <p:nvPr/>
                    </p:nvSpPr>
                    <p:spPr bwMode="auto">
                      <a:xfrm>
                        <a:off x="4747739" y="1621107"/>
                        <a:ext cx="1436283" cy="643766"/>
                      </a:xfrm>
                      <a:prstGeom prst="roundRect">
                        <a:avLst>
                          <a:gd name="adj" fmla="val 16667"/>
                        </a:avLst>
                      </a:prstGeom>
                      <a:solidFill>
                        <a:srgbClr val="FFE1FF"/>
                      </a:solidFill>
                      <a:ln w="28575">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(4) CRITICAL INFRASTRUCTURE</a:t>
                        </a:r>
                        <a:endParaRPr lang="en-US" altLang="en-US" sz="1350" b="1" dirty="0">
                          <a:latin typeface="Arial" panose="020B0604020202020204" pitchFamily="34" charset="0"/>
                        </a:endParaRPr>
                      </a:p>
                    </p:txBody>
                  </p:sp>
                  <p:sp>
                    <p:nvSpPr>
                      <p:cNvPr id="9" name="Rounded Rectangle 6"/>
                      <p:cNvSpPr>
                        <a:spLocks noChangeArrowheads="1"/>
                      </p:cNvSpPr>
                      <p:nvPr/>
                    </p:nvSpPr>
                    <p:spPr bwMode="auto">
                      <a:xfrm>
                        <a:off x="6259881" y="1626068"/>
                        <a:ext cx="1335619" cy="643002"/>
                      </a:xfrm>
                      <a:prstGeom prst="roundRect">
                        <a:avLst>
                          <a:gd name="adj" fmla="val 16667"/>
                        </a:avLst>
                      </a:prstGeom>
                      <a:solidFill>
                        <a:srgbClr val="DDFFF9"/>
                      </a:solidFill>
                      <a:ln w="28575">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(5) COMMUNITY ASSETS</a:t>
                        </a:r>
                        <a:endParaRPr lang="en-US" altLang="en-US" sz="1350" b="1" dirty="0">
                          <a:latin typeface="Arial" panose="020B0604020202020204" pitchFamily="34" charset="0"/>
                        </a:endParaRPr>
                      </a:p>
                    </p:txBody>
                  </p:sp>
                  <p:sp>
                    <p:nvSpPr>
                      <p:cNvPr id="11" name="Rounded Rectangle 8"/>
                      <p:cNvSpPr>
                        <a:spLocks noChangeArrowheads="1"/>
                      </p:cNvSpPr>
                      <p:nvPr/>
                    </p:nvSpPr>
                    <p:spPr bwMode="auto">
                      <a:xfrm>
                        <a:off x="9133010" y="1625360"/>
                        <a:ext cx="1335618" cy="639513"/>
                      </a:xfrm>
                      <a:prstGeom prst="roundRect">
                        <a:avLst>
                          <a:gd name="adj" fmla="val 16667"/>
                        </a:avLst>
                      </a:prstGeom>
                      <a:solidFill>
                        <a:srgbClr val="EEFFCD"/>
                      </a:solidFill>
                      <a:ln w="28575">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75" b="1" dirty="0">
                            <a:latin typeface="Calibri" panose="020F0502020204030204" pitchFamily="34" charset="0"/>
                            <a:ea typeface="Calibri" panose="020F0502020204030204" pitchFamily="34" charset="0"/>
                            <a:cs typeface="Arial" panose="020B0604020202020204" pitchFamily="34" charset="0"/>
                          </a:rPr>
                          <a:t>(7) PEOPLE / SOCIAL      VULNERABILITIES</a:t>
                        </a:r>
                      </a:p>
                    </p:txBody>
                  </p:sp>
                  <p:sp>
                    <p:nvSpPr>
                      <p:cNvPr id="12" name="Rounded Rectangle 9"/>
                      <p:cNvSpPr>
                        <a:spLocks noChangeArrowheads="1"/>
                      </p:cNvSpPr>
                      <p:nvPr/>
                    </p:nvSpPr>
                    <p:spPr bwMode="auto">
                      <a:xfrm>
                        <a:off x="10569061" y="1625360"/>
                        <a:ext cx="1335617" cy="639512"/>
                      </a:xfrm>
                      <a:prstGeom prst="roundRect">
                        <a:avLst>
                          <a:gd name="adj" fmla="val 16667"/>
                        </a:avLst>
                      </a:prstGeom>
                      <a:solidFill>
                        <a:srgbClr val="BDD6EE"/>
                      </a:solidFill>
                      <a:ln w="28575">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(8) OTHER HAZARDS</a:t>
                        </a:r>
                        <a:endParaRPr lang="en-US" altLang="en-US" sz="1350" dirty="0">
                          <a:latin typeface="Arial" panose="020B0604020202020204" pitchFamily="34" charset="0"/>
                        </a:endParaRPr>
                      </a:p>
                    </p:txBody>
                  </p:sp>
                  <p:sp>
                    <p:nvSpPr>
                      <p:cNvPr id="13" name="Rounded Rectangle 10"/>
                      <p:cNvSpPr>
                        <a:spLocks noChangeArrowheads="1"/>
                      </p:cNvSpPr>
                      <p:nvPr/>
                    </p:nvSpPr>
                    <p:spPr bwMode="auto">
                      <a:xfrm>
                        <a:off x="384201" y="2386449"/>
                        <a:ext cx="1225524" cy="568421"/>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Area</a:t>
                        </a:r>
                      </a:p>
                    </p:txBody>
                  </p:sp>
                  <p:sp>
                    <p:nvSpPr>
                      <p:cNvPr id="14" name="Rounded Rectangle 11"/>
                      <p:cNvSpPr>
                        <a:spLocks noChangeArrowheads="1"/>
                      </p:cNvSpPr>
                      <p:nvPr/>
                    </p:nvSpPr>
                    <p:spPr bwMode="auto">
                      <a:xfrm>
                        <a:off x="388651" y="3071885"/>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Length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p>
                    </p:txBody>
                  </p:sp>
                  <p:sp>
                    <p:nvSpPr>
                      <p:cNvPr id="15" name="Rounded Rectangle 12"/>
                      <p:cNvSpPr>
                        <a:spLocks noChangeArrowheads="1"/>
                      </p:cNvSpPr>
                      <p:nvPr/>
                    </p:nvSpPr>
                    <p:spPr bwMode="auto">
                      <a:xfrm>
                        <a:off x="386891" y="3726396"/>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Depth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r>
                          <a:rPr lang="en-US" altLang="en-US" sz="1200" b="1" dirty="0">
                            <a:latin typeface="Calibri" panose="020F0502020204030204" pitchFamily="34" charset="0"/>
                            <a:ea typeface="Calibri" panose="020F0502020204030204" pitchFamily="34" charset="0"/>
                            <a:cs typeface="Arial" panose="020B0604020202020204" pitchFamily="34" charset="0"/>
                          </a:rPr>
                          <a:t> </a:t>
                        </a:r>
                      </a:p>
                    </p:txBody>
                  </p:sp>
                  <p:sp>
                    <p:nvSpPr>
                      <p:cNvPr id="16" name="Rounded Rectangle 13"/>
                      <p:cNvSpPr>
                        <a:spLocks noChangeArrowheads="1"/>
                      </p:cNvSpPr>
                      <p:nvPr/>
                    </p:nvSpPr>
                    <p:spPr bwMode="auto">
                      <a:xfrm>
                        <a:off x="384202" y="4387889"/>
                        <a:ext cx="1221074" cy="543664"/>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 Disaster Frequency</a:t>
                        </a:r>
                        <a:endParaRPr lang="en-US" altLang="en-US" sz="1200" b="1" dirty="0"/>
                      </a:p>
                    </p:txBody>
                  </p:sp>
                  <p:sp>
                    <p:nvSpPr>
                      <p:cNvPr id="17" name="Rounded Rectangle 14"/>
                      <p:cNvSpPr>
                        <a:spLocks noChangeArrowheads="1"/>
                      </p:cNvSpPr>
                      <p:nvPr/>
                    </p:nvSpPr>
                    <p:spPr bwMode="auto">
                      <a:xfrm>
                        <a:off x="1920135" y="2386449"/>
                        <a:ext cx="1146916" cy="568421"/>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2" name="Rounded Rectangle 19"/>
                      <p:cNvSpPr>
                        <a:spLocks noChangeArrowheads="1"/>
                      </p:cNvSpPr>
                      <p:nvPr/>
                    </p:nvSpPr>
                    <p:spPr bwMode="auto">
                      <a:xfrm>
                        <a:off x="3329986" y="2383370"/>
                        <a:ext cx="1213727" cy="57150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163" b="1" dirty="0">
                            <a:latin typeface="Calibri" panose="020F0502020204030204" pitchFamily="34" charset="0"/>
                            <a:ea typeface="Calibri" panose="020F0502020204030204" pitchFamily="34" charset="0"/>
                            <a:cs typeface="Arial" panose="020B0604020202020204" pitchFamily="34" charset="0"/>
                          </a:rPr>
                          <a:t>Building Value</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3" name="Rounded Rectangle 20"/>
                      <p:cNvSpPr>
                        <a:spLocks noChangeArrowheads="1"/>
                      </p:cNvSpPr>
                      <p:nvPr/>
                    </p:nvSpPr>
                    <p:spPr bwMode="auto">
                      <a:xfrm>
                        <a:off x="3329986" y="3069171"/>
                        <a:ext cx="1213727" cy="54686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Mobile Homes</a:t>
                        </a:r>
                        <a:endParaRPr lang="en-US" altLang="en-US" sz="1200" b="1" dirty="0">
                          <a:latin typeface="Arial" panose="020B0604020202020204" pitchFamily="34" charset="0"/>
                        </a:endParaRPr>
                      </a:p>
                    </p:txBody>
                  </p:sp>
                  <p:sp>
                    <p:nvSpPr>
                      <p:cNvPr id="28" name="Rounded Rectangle 25"/>
                      <p:cNvSpPr>
                        <a:spLocks noChangeArrowheads="1"/>
                      </p:cNvSpPr>
                      <p:nvPr/>
                    </p:nvSpPr>
                    <p:spPr bwMode="auto">
                      <a:xfrm>
                        <a:off x="4838700" y="2380890"/>
                        <a:ext cx="1225524" cy="57398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Essential Facilities</a:t>
                        </a:r>
                        <a:endParaRPr lang="en-US" altLang="en-US" sz="1200" b="1" dirty="0">
                          <a:latin typeface="Arial" panose="020B0604020202020204" pitchFamily="34" charset="0"/>
                        </a:endParaRPr>
                      </a:p>
                    </p:txBody>
                  </p:sp>
                  <p:sp>
                    <p:nvSpPr>
                      <p:cNvPr id="30" name="Rounded Rectangle 27"/>
                      <p:cNvSpPr>
                        <a:spLocks noChangeArrowheads="1"/>
                      </p:cNvSpPr>
                      <p:nvPr/>
                    </p:nvSpPr>
                    <p:spPr bwMode="auto">
                      <a:xfrm>
                        <a:off x="6353175" y="2384532"/>
                        <a:ext cx="1143000" cy="570338"/>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Historical Assets</a:t>
                        </a:r>
                        <a:endParaRPr lang="en-US" altLang="en-US" sz="1200" b="1" dirty="0">
                          <a:latin typeface="Arial" panose="020B0604020202020204" pitchFamily="34" charset="0"/>
                        </a:endParaRPr>
                      </a:p>
                    </p:txBody>
                  </p:sp>
                  <p:sp>
                    <p:nvSpPr>
                      <p:cNvPr id="38" name="Rounded Rectangle 109"/>
                      <p:cNvSpPr>
                        <a:spLocks noChangeArrowheads="1"/>
                      </p:cNvSpPr>
                      <p:nvPr/>
                    </p:nvSpPr>
                    <p:spPr bwMode="auto">
                      <a:xfrm>
                        <a:off x="10696576" y="2386448"/>
                        <a:ext cx="1085850" cy="573982"/>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Arial" panose="020B0604020202020204" pitchFamily="34" charset="0"/>
                          </a:rPr>
                          <a:t>Landslides</a:t>
                        </a:r>
                      </a:p>
                    </p:txBody>
                  </p:sp>
                  <p:sp>
                    <p:nvSpPr>
                      <p:cNvPr id="44" name="Rounded Rectangle 7"/>
                      <p:cNvSpPr>
                        <a:spLocks noChangeArrowheads="1"/>
                      </p:cNvSpPr>
                      <p:nvPr/>
                    </p:nvSpPr>
                    <p:spPr bwMode="auto">
                      <a:xfrm>
                        <a:off x="7687764" y="1625360"/>
                        <a:ext cx="1335619" cy="643710"/>
                      </a:xfrm>
                      <a:prstGeom prst="roundRect">
                        <a:avLst>
                          <a:gd name="adj" fmla="val 16667"/>
                        </a:avLst>
                      </a:prstGeom>
                      <a:solidFill>
                        <a:srgbClr val="FFFFC5"/>
                      </a:solidFill>
                      <a:ln w="28575">
                        <a:solidFill>
                          <a:srgbClr val="F4B183"/>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(6) BUILDING DAMAGE LOSS</a:t>
                        </a:r>
                        <a:endParaRPr lang="en-US" altLang="en-US" sz="1350" dirty="0">
                          <a:latin typeface="Arial" panose="020B0604020202020204" pitchFamily="34" charset="0"/>
                        </a:endParaRPr>
                      </a:p>
                    </p:txBody>
                  </p:sp>
                  <p:sp>
                    <p:nvSpPr>
                      <p:cNvPr id="45" name="Rounded Rectangle 29"/>
                      <p:cNvSpPr>
                        <a:spLocks noChangeArrowheads="1"/>
                      </p:cNvSpPr>
                      <p:nvPr/>
                    </p:nvSpPr>
                    <p:spPr bwMode="auto">
                      <a:xfrm>
                        <a:off x="7781925" y="2386449"/>
                        <a:ext cx="1171576" cy="573981"/>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Substantial Damage Estimates*</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49" name="Rounded Rectangle 14"/>
                      <p:cNvSpPr>
                        <a:spLocks noChangeArrowheads="1"/>
                      </p:cNvSpPr>
                      <p:nvPr/>
                    </p:nvSpPr>
                    <p:spPr bwMode="auto">
                      <a:xfrm>
                        <a:off x="1927816" y="3069206"/>
                        <a:ext cx="1139234" cy="546860"/>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Floodway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0" name="Rounded Rectangle 14"/>
                      <p:cNvSpPr>
                        <a:spLocks noChangeArrowheads="1"/>
                      </p:cNvSpPr>
                      <p:nvPr/>
                    </p:nvSpPr>
                    <p:spPr bwMode="auto">
                      <a:xfrm>
                        <a:off x="1920135" y="3732630"/>
                        <a:ext cx="1146916" cy="540626"/>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Ratio</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2</a:t>
                        </a:r>
                        <a:endParaRPr lang="en-US" altLang="en-US" sz="1200" b="1" dirty="0">
                          <a:latin typeface="Arial" panose="020B0604020202020204" pitchFamily="34" charset="0"/>
                        </a:endParaRPr>
                      </a:p>
                    </p:txBody>
                  </p:sp>
                  <p:sp>
                    <p:nvSpPr>
                      <p:cNvPr id="51" name="Rounded Rectangle 14"/>
                      <p:cNvSpPr>
                        <a:spLocks noChangeArrowheads="1"/>
                      </p:cNvSpPr>
                      <p:nvPr/>
                    </p:nvSpPr>
                    <p:spPr bwMode="auto">
                      <a:xfrm>
                        <a:off x="1924051" y="4387889"/>
                        <a:ext cx="1142999" cy="543664"/>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Density</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2" name="Rounded Rectangle 20"/>
                      <p:cNvSpPr>
                        <a:spLocks noChangeArrowheads="1"/>
                      </p:cNvSpPr>
                      <p:nvPr/>
                    </p:nvSpPr>
                    <p:spPr bwMode="auto">
                      <a:xfrm>
                        <a:off x="3329986" y="3732630"/>
                        <a:ext cx="1213727" cy="54062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Basement</a:t>
                        </a:r>
                        <a:endParaRPr lang="en-US" altLang="en-US" sz="1200" b="1" dirty="0">
                          <a:latin typeface="Arial" panose="020B0604020202020204" pitchFamily="34" charset="0"/>
                        </a:endParaRPr>
                      </a:p>
                    </p:txBody>
                  </p:sp>
                  <p:sp>
                    <p:nvSpPr>
                      <p:cNvPr id="53" name="Rounded Rectangle 20"/>
                      <p:cNvSpPr>
                        <a:spLocks noChangeArrowheads="1"/>
                      </p:cNvSpPr>
                      <p:nvPr/>
                    </p:nvSpPr>
                    <p:spPr bwMode="auto">
                      <a:xfrm>
                        <a:off x="3329986" y="4387889"/>
                        <a:ext cx="1213726" cy="53865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One Story</a:t>
                        </a:r>
                        <a:endParaRPr lang="en-US" altLang="en-US" sz="1200" b="1" dirty="0">
                          <a:latin typeface="Arial" panose="020B0604020202020204" pitchFamily="34" charset="0"/>
                        </a:endParaRPr>
                      </a:p>
                    </p:txBody>
                  </p:sp>
                  <p:sp>
                    <p:nvSpPr>
                      <p:cNvPr id="54" name="Rounded Rectangle 20"/>
                      <p:cNvSpPr>
                        <a:spLocks noChangeArrowheads="1"/>
                      </p:cNvSpPr>
                      <p:nvPr/>
                    </p:nvSpPr>
                    <p:spPr bwMode="auto">
                      <a:xfrm>
                        <a:off x="3329986" y="5040845"/>
                        <a:ext cx="1213726" cy="542925"/>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Year*</a:t>
                        </a:r>
                        <a:endParaRPr lang="en-US" altLang="en-US" sz="1200" b="1" dirty="0">
                          <a:latin typeface="Arial" panose="020B0604020202020204" pitchFamily="34" charset="0"/>
                        </a:endParaRPr>
                      </a:p>
                    </p:txBody>
                  </p:sp>
                  <p:sp>
                    <p:nvSpPr>
                      <p:cNvPr id="2" name="Rounded Rectangle 25">
                        <a:extLst>
                          <a:ext uri="{FF2B5EF4-FFF2-40B4-BE49-F238E27FC236}">
                            <a16:creationId xmlns:a16="http://schemas.microsoft.com/office/drawing/2014/main" id="{04DD381F-5105-1235-BED9-9B1C9B6D7438}"/>
                          </a:ext>
                        </a:extLst>
                      </p:cNvPr>
                      <p:cNvSpPr>
                        <a:spLocks noChangeArrowheads="1"/>
                      </p:cNvSpPr>
                      <p:nvPr/>
                    </p:nvSpPr>
                    <p:spPr bwMode="auto">
                      <a:xfrm>
                        <a:off x="4838466" y="3069171"/>
                        <a:ext cx="1225524" cy="54686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Roads Inundated</a:t>
                        </a:r>
                        <a:endParaRPr lang="en-US" altLang="en-US" sz="1200" b="1" dirty="0">
                          <a:latin typeface="Arial" panose="020B0604020202020204" pitchFamily="34" charset="0"/>
                        </a:endParaRPr>
                      </a:p>
                    </p:txBody>
                  </p:sp>
                  <p:sp>
                    <p:nvSpPr>
                      <p:cNvPr id="18" name="Rounded Rectangle 27">
                        <a:extLst>
                          <a:ext uri="{FF2B5EF4-FFF2-40B4-BE49-F238E27FC236}">
                            <a16:creationId xmlns:a16="http://schemas.microsoft.com/office/drawing/2014/main" id="{14AA9D77-DC77-165F-201F-B4CC52FD8523}"/>
                          </a:ext>
                        </a:extLst>
                      </p:cNvPr>
                      <p:cNvSpPr>
                        <a:spLocks noChangeArrowheads="1"/>
                      </p:cNvSpPr>
                      <p:nvPr/>
                    </p:nvSpPr>
                    <p:spPr bwMode="auto">
                      <a:xfrm>
                        <a:off x="6353176" y="3077771"/>
                        <a:ext cx="1139234" cy="538260"/>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Non-Historical Assets</a:t>
                        </a:r>
                        <a:endParaRPr lang="en-US" altLang="en-US" sz="1200" b="1" dirty="0">
                          <a:latin typeface="Arial" panose="020B0604020202020204" pitchFamily="34" charset="0"/>
                        </a:endParaRPr>
                      </a:p>
                    </p:txBody>
                  </p:sp>
                  <p:sp>
                    <p:nvSpPr>
                      <p:cNvPr id="19" name="Rounded Rectangle 29">
                        <a:extLst>
                          <a:ext uri="{FF2B5EF4-FFF2-40B4-BE49-F238E27FC236}">
                            <a16:creationId xmlns:a16="http://schemas.microsoft.com/office/drawing/2014/main" id="{665D4F63-6B59-44ED-CC6A-0CF48B15AB17}"/>
                          </a:ext>
                        </a:extLst>
                      </p:cNvPr>
                      <p:cNvSpPr>
                        <a:spLocks noChangeArrowheads="1"/>
                      </p:cNvSpPr>
                      <p:nvPr/>
                    </p:nvSpPr>
                    <p:spPr bwMode="auto">
                      <a:xfrm>
                        <a:off x="7781925" y="3069171"/>
                        <a:ext cx="1171575" cy="546860"/>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Previous Claims</a:t>
                        </a:r>
                        <a:endParaRPr lang="en-US" altLang="en-US" sz="1200" b="1" dirty="0">
                          <a:latin typeface="Arial" panose="020B0604020202020204" pitchFamily="34" charset="0"/>
                        </a:endParaRPr>
                      </a:p>
                    </p:txBody>
                  </p:sp>
                  <p:sp>
                    <p:nvSpPr>
                      <p:cNvPr id="20" name="Rounded Rectangle 29">
                        <a:extLst>
                          <a:ext uri="{FF2B5EF4-FFF2-40B4-BE49-F238E27FC236}">
                            <a16:creationId xmlns:a16="http://schemas.microsoft.com/office/drawing/2014/main" id="{DA467DA1-1659-CB39-9883-C36C397650D4}"/>
                          </a:ext>
                        </a:extLst>
                      </p:cNvPr>
                      <p:cNvSpPr>
                        <a:spLocks noChangeArrowheads="1"/>
                      </p:cNvSpPr>
                      <p:nvPr/>
                    </p:nvSpPr>
                    <p:spPr bwMode="auto">
                      <a:xfrm>
                        <a:off x="7781925" y="3732630"/>
                        <a:ext cx="1171575" cy="540626"/>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Repetitive Losses</a:t>
                        </a:r>
                        <a:endParaRPr lang="en-US" altLang="en-US" sz="1200" b="1" dirty="0">
                          <a:latin typeface="Arial" panose="020B0604020202020204" pitchFamily="34" charset="0"/>
                        </a:endParaRPr>
                      </a:p>
                    </p:txBody>
                  </p:sp>
                  <p:sp>
                    <p:nvSpPr>
                      <p:cNvPr id="21" name="Rounded Rectangle 32">
                        <a:extLst>
                          <a:ext uri="{FF2B5EF4-FFF2-40B4-BE49-F238E27FC236}">
                            <a16:creationId xmlns:a16="http://schemas.microsoft.com/office/drawing/2014/main" id="{72ED40EF-D8FB-62E8-B467-17300FE42C2D}"/>
                          </a:ext>
                        </a:extLst>
                      </p:cNvPr>
                      <p:cNvSpPr>
                        <a:spLocks noChangeArrowheads="1"/>
                      </p:cNvSpPr>
                      <p:nvPr/>
                    </p:nvSpPr>
                    <p:spPr bwMode="auto">
                      <a:xfrm>
                        <a:off x="9239250" y="2382508"/>
                        <a:ext cx="1143000" cy="57135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in Floodplain</a:t>
                        </a:r>
                        <a:endParaRPr lang="en-US" altLang="en-US" sz="1200" b="1" dirty="0">
                          <a:latin typeface="Arial" panose="020B0604020202020204" pitchFamily="34" charset="0"/>
                        </a:endParaRPr>
                      </a:p>
                    </p:txBody>
                  </p:sp>
                  <p:sp>
                    <p:nvSpPr>
                      <p:cNvPr id="24" name="Rounded Rectangle 32">
                        <a:extLst>
                          <a:ext uri="{FF2B5EF4-FFF2-40B4-BE49-F238E27FC236}">
                            <a16:creationId xmlns:a16="http://schemas.microsoft.com/office/drawing/2014/main" id="{F5D01781-81D1-400F-FFAD-1E834030E8AE}"/>
                          </a:ext>
                        </a:extLst>
                      </p:cNvPr>
                      <p:cNvSpPr>
                        <a:spLocks noChangeArrowheads="1"/>
                      </p:cNvSpPr>
                      <p:nvPr/>
                    </p:nvSpPr>
                    <p:spPr bwMode="auto">
                      <a:xfrm>
                        <a:off x="9239251" y="3071885"/>
                        <a:ext cx="1139235" cy="544146"/>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Displaced</a:t>
                        </a:r>
                        <a:endParaRPr lang="en-US" altLang="en-US" sz="1200" b="1" dirty="0">
                          <a:latin typeface="Arial" panose="020B0604020202020204" pitchFamily="34" charset="0"/>
                        </a:endParaRPr>
                      </a:p>
                    </p:txBody>
                  </p:sp>
                  <p:sp>
                    <p:nvSpPr>
                      <p:cNvPr id="25" name="Rounded Rectangle 32">
                        <a:extLst>
                          <a:ext uri="{FF2B5EF4-FFF2-40B4-BE49-F238E27FC236}">
                            <a16:creationId xmlns:a16="http://schemas.microsoft.com/office/drawing/2014/main" id="{AA7DFB7A-FC76-D01E-5DD8-9E5D98373C2E}"/>
                          </a:ext>
                        </a:extLst>
                      </p:cNvPr>
                      <p:cNvSpPr>
                        <a:spLocks noChangeArrowheads="1"/>
                      </p:cNvSpPr>
                      <p:nvPr/>
                    </p:nvSpPr>
                    <p:spPr bwMode="auto">
                      <a:xfrm>
                        <a:off x="9239250" y="3726396"/>
                        <a:ext cx="1139235" cy="54686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WV Social Vulnerability Index</a:t>
                        </a:r>
                        <a:endParaRPr lang="en-US" altLang="en-US" sz="1200" b="1" dirty="0">
                          <a:latin typeface="Arial" panose="020B0604020202020204" pitchFamily="34" charset="0"/>
                        </a:endParaRPr>
                      </a:p>
                    </p:txBody>
                  </p:sp>
                  <p:sp>
                    <p:nvSpPr>
                      <p:cNvPr id="26" name="Rounded Rectangle 109">
                        <a:extLst>
                          <a:ext uri="{FF2B5EF4-FFF2-40B4-BE49-F238E27FC236}">
                            <a16:creationId xmlns:a16="http://schemas.microsoft.com/office/drawing/2014/main" id="{1D7E1095-4B61-0C77-F64A-9A54961D38D7}"/>
                          </a:ext>
                        </a:extLst>
                      </p:cNvPr>
                      <p:cNvSpPr>
                        <a:spLocks noChangeArrowheads="1"/>
                      </p:cNvSpPr>
                      <p:nvPr/>
                    </p:nvSpPr>
                    <p:spPr bwMode="auto">
                      <a:xfrm>
                        <a:off x="10696576" y="3069206"/>
                        <a:ext cx="1085850" cy="549539"/>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Karst**</a:t>
                        </a:r>
                      </a:p>
                    </p:txBody>
                  </p:sp>
                  <p:sp>
                    <p:nvSpPr>
                      <p:cNvPr id="27" name="Rounded Rectangle 109">
                        <a:extLst>
                          <a:ext uri="{FF2B5EF4-FFF2-40B4-BE49-F238E27FC236}">
                            <a16:creationId xmlns:a16="http://schemas.microsoft.com/office/drawing/2014/main" id="{4A00E292-670D-19F2-D6F0-2999A63B4F35}"/>
                          </a:ext>
                        </a:extLst>
                      </p:cNvPr>
                      <p:cNvSpPr>
                        <a:spLocks noChangeArrowheads="1"/>
                      </p:cNvSpPr>
                      <p:nvPr/>
                    </p:nvSpPr>
                    <p:spPr bwMode="auto">
                      <a:xfrm>
                        <a:off x="10696576" y="3738864"/>
                        <a:ext cx="1085849" cy="540626"/>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Dam/Levee Failure**</a:t>
                        </a:r>
                      </a:p>
                    </p:txBody>
                  </p:sp>
                </p:grpSp>
                <p:sp>
                  <p:nvSpPr>
                    <p:cNvPr id="55" name="TextBox 54">
                      <a:extLst>
                        <a:ext uri="{FF2B5EF4-FFF2-40B4-BE49-F238E27FC236}">
                          <a16:creationId xmlns:a16="http://schemas.microsoft.com/office/drawing/2014/main" id="{A5150D7B-14C2-4135-9CD1-595AFEC821C1}"/>
                        </a:ext>
                      </a:extLst>
                    </p:cNvPr>
                    <p:cNvSpPr txBox="1"/>
                    <p:nvPr/>
                  </p:nvSpPr>
                  <p:spPr>
                    <a:xfrm>
                      <a:off x="553036" y="6316384"/>
                      <a:ext cx="1707328" cy="253916"/>
                    </a:xfrm>
                    <a:prstGeom prst="rect">
                      <a:avLst/>
                    </a:prstGeom>
                    <a:noFill/>
                  </p:spPr>
                  <p:txBody>
                    <a:bodyPr wrap="square" rtlCol="0">
                      <a:spAutoFit/>
                    </a:bodyPr>
                    <a:lstStyle/>
                    <a:p>
                      <a:r>
                        <a:rPr lang="en-US" sz="1050" b="1" dirty="0"/>
                        <a:t>* Multiple Indicators</a:t>
                      </a:r>
                    </a:p>
                  </p:txBody>
                </p:sp>
                <p:sp>
                  <p:nvSpPr>
                    <p:cNvPr id="56" name="TextBox 55">
                      <a:extLst>
                        <a:ext uri="{FF2B5EF4-FFF2-40B4-BE49-F238E27FC236}">
                          <a16:creationId xmlns:a16="http://schemas.microsoft.com/office/drawing/2014/main" id="{EE62C736-CEC5-ABB2-2A8F-EBA378B17828}"/>
                        </a:ext>
                      </a:extLst>
                    </p:cNvPr>
                    <p:cNvSpPr txBox="1"/>
                    <p:nvPr/>
                  </p:nvSpPr>
                  <p:spPr>
                    <a:xfrm>
                      <a:off x="3724505" y="6241790"/>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1</a:t>
                      </a:r>
                      <a:endParaRPr lang="en-US" sz="900" dirty="0"/>
                    </a:p>
                  </p:txBody>
                </p:sp>
                <p:sp>
                  <p:nvSpPr>
                    <p:cNvPr id="59" name="TextBox 58">
                      <a:extLst>
                        <a:ext uri="{FF2B5EF4-FFF2-40B4-BE49-F238E27FC236}">
                          <a16:creationId xmlns:a16="http://schemas.microsoft.com/office/drawing/2014/main" id="{0C8E10F0-0444-EBF4-1803-254802A84617}"/>
                        </a:ext>
                      </a:extLst>
                    </p:cNvPr>
                    <p:cNvSpPr txBox="1"/>
                    <p:nvPr/>
                  </p:nvSpPr>
                  <p:spPr>
                    <a:xfrm>
                      <a:off x="5804744" y="6253326"/>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2</a:t>
                      </a:r>
                      <a:endParaRPr lang="en-US" sz="900" dirty="0"/>
                    </a:p>
                  </p:txBody>
                </p:sp>
              </p:grpSp>
              <p:sp>
                <p:nvSpPr>
                  <p:cNvPr id="47" name="Left Bracket 46">
                    <a:extLst>
                      <a:ext uri="{FF2B5EF4-FFF2-40B4-BE49-F238E27FC236}">
                        <a16:creationId xmlns:a16="http://schemas.microsoft.com/office/drawing/2014/main" id="{0635B21C-250F-0E41-127C-0D47B7D66429}"/>
                      </a:ext>
                    </a:extLst>
                  </p:cNvPr>
                  <p:cNvSpPr/>
                  <p:nvPr/>
                </p:nvSpPr>
                <p:spPr>
                  <a:xfrm rot="5400000">
                    <a:off x="5160628" y="-3552709"/>
                    <a:ext cx="369659" cy="103451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a:extLst>
                    <a:ext uri="{FF2B5EF4-FFF2-40B4-BE49-F238E27FC236}">
                      <a16:creationId xmlns:a16="http://schemas.microsoft.com/office/drawing/2014/main" id="{CDD52299-2AA1-50FF-9C85-A042A6F22628}"/>
                    </a:ext>
                  </a:extLst>
                </p:cNvPr>
                <p:cNvSpPr txBox="1"/>
                <p:nvPr/>
              </p:nvSpPr>
              <p:spPr>
                <a:xfrm>
                  <a:off x="2224865" y="6221334"/>
                  <a:ext cx="1149234" cy="253916"/>
                </a:xfrm>
                <a:prstGeom prst="rect">
                  <a:avLst/>
                </a:prstGeom>
                <a:noFill/>
              </p:spPr>
              <p:txBody>
                <a:bodyPr wrap="square" rtlCol="0">
                  <a:spAutoFit/>
                </a:bodyPr>
                <a:lstStyle/>
                <a:p>
                  <a:r>
                    <a:rPr lang="en-US" sz="1050" b="1" dirty="0"/>
                    <a:t>** In Progress</a:t>
                  </a:r>
                </a:p>
              </p:txBody>
            </p:sp>
          </p:grpSp>
          <p:sp>
            <p:nvSpPr>
              <p:cNvPr id="36" name="Left Bracket 35">
                <a:extLst>
                  <a:ext uri="{FF2B5EF4-FFF2-40B4-BE49-F238E27FC236}">
                    <a16:creationId xmlns:a16="http://schemas.microsoft.com/office/drawing/2014/main" id="{047D11ED-BEC1-DB50-492F-AA6088653CB0}"/>
                  </a:ext>
                </a:extLst>
              </p:cNvPr>
              <p:cNvSpPr/>
              <p:nvPr/>
            </p:nvSpPr>
            <p:spPr>
              <a:xfrm rot="16200000" flipV="1">
                <a:off x="5156079" y="374999"/>
                <a:ext cx="369659" cy="103542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TextBox 39">
              <a:extLst>
                <a:ext uri="{FF2B5EF4-FFF2-40B4-BE49-F238E27FC236}">
                  <a16:creationId xmlns:a16="http://schemas.microsoft.com/office/drawing/2014/main" id="{20E0A8EA-D7CE-2302-BBCE-059388A18F06}"/>
                </a:ext>
              </a:extLst>
            </p:cNvPr>
            <p:cNvSpPr txBox="1"/>
            <p:nvPr/>
          </p:nvSpPr>
          <p:spPr>
            <a:xfrm>
              <a:off x="4282963" y="5739340"/>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Used for the Index</a:t>
              </a:r>
            </a:p>
          </p:txBody>
        </p:sp>
      </p:grpSp>
    </p:spTree>
    <p:extLst>
      <p:ext uri="{BB962C8B-B14F-4D97-AF65-F5344CB8AC3E}">
        <p14:creationId xmlns:p14="http://schemas.microsoft.com/office/powerpoint/2010/main" val="216937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5D9E8-469E-7EBC-6B21-4D22920EB3D6}"/>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2A447070-E48F-3491-0DA8-D6C8EBC784AE}"/>
              </a:ext>
            </a:extLst>
          </p:cNvPr>
          <p:cNvSpPr txBox="1">
            <a:spLocks/>
          </p:cNvSpPr>
          <p:nvPr/>
        </p:nvSpPr>
        <p:spPr>
          <a:xfrm>
            <a:off x="0" y="2"/>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23E5EC98-0E8C-7F2A-78A3-651BECF5E1DA}"/>
              </a:ext>
            </a:extLst>
          </p:cNvPr>
          <p:cNvSpPr>
            <a:spLocks noGrp="1"/>
          </p:cNvSpPr>
          <p:nvPr>
            <p:ph type="ctrTitle"/>
          </p:nvPr>
        </p:nvSpPr>
        <p:spPr>
          <a:xfrm>
            <a:off x="914399" y="3142870"/>
            <a:ext cx="10363200" cy="572259"/>
          </a:xfrm>
        </p:spPr>
        <p:txBody>
          <a:bodyPr>
            <a:noAutofit/>
          </a:bodyPr>
          <a:lstStyle/>
          <a:p>
            <a:r>
              <a:rPr lang="en-US" sz="4000" b="1" dirty="0">
                <a:solidFill>
                  <a:schemeClr val="bg1"/>
                </a:solidFill>
                <a:latin typeface="+mn-lt"/>
                <a:cs typeface="Arial" panose="020B0604020202020204" pitchFamily="34" charset="0"/>
              </a:rPr>
              <a:t>Riverine Flood Risk Assessment</a:t>
            </a:r>
          </a:p>
        </p:txBody>
      </p:sp>
    </p:spTree>
    <p:extLst>
      <p:ext uri="{BB962C8B-B14F-4D97-AF65-F5344CB8AC3E}">
        <p14:creationId xmlns:p14="http://schemas.microsoft.com/office/powerpoint/2010/main" val="1356324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7F3F-AF48-B3DA-254E-A79F6EDF1FD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BC70862-175A-6576-CCFE-243C0E20AFF5}"/>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982DF673-D781-9502-B1A3-2C09C3EFD6C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Statewide Flood Risk Assessment</a:t>
              </a:r>
            </a:p>
          </p:txBody>
        </p:sp>
        <p:pic>
          <p:nvPicPr>
            <p:cNvPr id="15" name="Picture 14" descr="A hexagon with a yellow house and a river&#10;&#10;Description automatically generated">
              <a:extLst>
                <a:ext uri="{FF2B5EF4-FFF2-40B4-BE49-F238E27FC236}">
                  <a16:creationId xmlns:a16="http://schemas.microsoft.com/office/drawing/2014/main" id="{6A1A01C6-257F-3756-AF19-A84D0C8EAC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4915E7F8-81DD-E0B6-6092-22486ECDCB6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4" name="Picture 3">
            <a:hlinkClick r:id="rId5"/>
            <a:extLst>
              <a:ext uri="{FF2B5EF4-FFF2-40B4-BE49-F238E27FC236}">
                <a16:creationId xmlns:a16="http://schemas.microsoft.com/office/drawing/2014/main" id="{95A62B44-3587-A48C-6672-0569106D842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124607" y="1585447"/>
            <a:ext cx="8874786" cy="4194343"/>
          </a:xfrm>
          <a:prstGeom prst="rect">
            <a:avLst/>
          </a:prstGeom>
          <a:ln>
            <a:solidFill>
              <a:schemeClr val="tx1"/>
            </a:solidFill>
          </a:ln>
        </p:spPr>
      </p:pic>
      <p:pic>
        <p:nvPicPr>
          <p:cNvPr id="36" name="Picture 35">
            <a:hlinkClick r:id="rId7"/>
            <a:extLst>
              <a:ext uri="{FF2B5EF4-FFF2-40B4-BE49-F238E27FC236}">
                <a16:creationId xmlns:a16="http://schemas.microsoft.com/office/drawing/2014/main" id="{B06C16D8-1675-4C60-C1D1-42360EE3670A}"/>
              </a:ext>
            </a:extLst>
          </p:cNvPr>
          <p:cNvPicPr>
            <a:picLocks noChangeAspect="1"/>
          </p:cNvPicPr>
          <p:nvPr/>
        </p:nvPicPr>
        <p:blipFill>
          <a:blip r:embed="rId8" cstate="screen">
            <a:extLst>
              <a:ext uri="{28A0092B-C50C-407E-A947-70E740481C1C}">
                <a14:useLocalDpi xmlns:a14="http://schemas.microsoft.com/office/drawing/2010/main" val="0"/>
              </a:ext>
            </a:extLst>
          </a:blip>
          <a:srcRect t="-1"/>
          <a:stretch>
            <a:fillRect/>
          </a:stretch>
        </p:blipFill>
        <p:spPr>
          <a:xfrm>
            <a:off x="285078" y="2410271"/>
            <a:ext cx="2651533" cy="2037457"/>
          </a:xfrm>
          <a:prstGeom prst="rect">
            <a:avLst/>
          </a:prstGeom>
          <a:ln>
            <a:solidFill>
              <a:schemeClr val="tx1"/>
            </a:solidFill>
          </a:ln>
        </p:spPr>
      </p:pic>
    </p:spTree>
    <p:extLst>
      <p:ext uri="{BB962C8B-B14F-4D97-AF65-F5344CB8AC3E}">
        <p14:creationId xmlns:p14="http://schemas.microsoft.com/office/powerpoint/2010/main" val="395793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F7C04792-4D98-8C84-B853-6316F2D860C9}"/>
              </a:ext>
            </a:extLst>
          </p:cNvPr>
          <p:cNvGraphicFramePr>
            <a:graphicFrameLocks noGrp="1"/>
          </p:cNvGraphicFramePr>
          <p:nvPr/>
        </p:nvGraphicFramePr>
        <p:xfrm>
          <a:off x="171005" y="754336"/>
          <a:ext cx="3365897" cy="5609790"/>
        </p:xfrm>
        <a:graphic>
          <a:graphicData uri="http://schemas.openxmlformats.org/drawingml/2006/table">
            <a:tbl>
              <a:tblPr>
                <a:tableStyleId>{5C22544A-7EE6-4342-B048-85BDC9FD1C3A}</a:tableStyleId>
              </a:tblPr>
              <a:tblGrid>
                <a:gridCol w="487207">
                  <a:extLst>
                    <a:ext uri="{9D8B030D-6E8A-4147-A177-3AD203B41FA5}">
                      <a16:colId xmlns:a16="http://schemas.microsoft.com/office/drawing/2014/main" val="3331418095"/>
                    </a:ext>
                  </a:extLst>
                </a:gridCol>
                <a:gridCol w="2547782">
                  <a:extLst>
                    <a:ext uri="{9D8B030D-6E8A-4147-A177-3AD203B41FA5}">
                      <a16:colId xmlns:a16="http://schemas.microsoft.com/office/drawing/2014/main" val="136817706"/>
                    </a:ext>
                  </a:extLst>
                </a:gridCol>
                <a:gridCol w="330908">
                  <a:extLst>
                    <a:ext uri="{9D8B030D-6E8A-4147-A177-3AD203B41FA5}">
                      <a16:colId xmlns:a16="http://schemas.microsoft.com/office/drawing/2014/main" val="2961867000"/>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RANK</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All Communities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New Martinsville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Boone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Clendenin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Marlinton - Incorporated</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Wheeling**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McDowell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Alderson**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Wayne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Parsons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Kanawha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Madison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96.4%</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Kimball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Lincoln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95.7%</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Milton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Mingo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Logan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94.6%</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99660">
                <a:tc>
                  <a:txBody>
                    <a:bodyPr/>
                    <a:lstStyle/>
                    <a:p>
                      <a:pPr algn="ctr" fontAlgn="b"/>
                      <a:r>
                        <a:rPr lang="en-US" sz="1200" b="1" u="none" strike="noStrike">
                          <a:effectLst/>
                          <a:latin typeface="Arial" panose="020B0604020202020204" pitchFamily="34" charset="0"/>
                          <a:cs typeface="Arial" panose="020B0604020202020204" pitchFamily="34" charset="0"/>
                        </a:rPr>
                        <a:t>17</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Danville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92212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Wellsburg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47900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Oceana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93.6%</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440308"/>
                  </a:ext>
                </a:extLst>
              </a:tr>
              <a:tr h="99660">
                <a:tc>
                  <a:txBody>
                    <a:bodyPr/>
                    <a:lstStyle/>
                    <a:p>
                      <a:pPr algn="ctr" fontAlgn="b"/>
                      <a:r>
                        <a:rPr lang="en-US" sz="1200" b="1" u="none" strike="noStrike">
                          <a:effectLst/>
                          <a:latin typeface="Arial" panose="020B0604020202020204" pitchFamily="34" charset="0"/>
                          <a:cs typeface="Arial" panose="020B0604020202020204" pitchFamily="34" charset="0"/>
                        </a:rPr>
                        <a:t>20</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Rowlesburg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06889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Northfork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1272664"/>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Gary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144998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Wyoming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31027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Welch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76586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Summers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499316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Buckhannon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80446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Richwood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61414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Ceredo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7181682"/>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Mannington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0182160"/>
                  </a:ext>
                </a:extLst>
              </a:tr>
            </a:tbl>
          </a:graphicData>
        </a:graphic>
      </p:graphicFrame>
      <p:graphicFrame>
        <p:nvGraphicFramePr>
          <p:cNvPr id="10" name="Table 9">
            <a:extLst>
              <a:ext uri="{FF2B5EF4-FFF2-40B4-BE49-F238E27FC236}">
                <a16:creationId xmlns:a16="http://schemas.microsoft.com/office/drawing/2014/main" id="{66451287-46BA-267F-F400-DBBB10CE8FC1}"/>
              </a:ext>
            </a:extLst>
          </p:cNvPr>
          <p:cNvGraphicFramePr>
            <a:graphicFrameLocks noGrp="1"/>
          </p:cNvGraphicFramePr>
          <p:nvPr/>
        </p:nvGraphicFramePr>
        <p:xfrm>
          <a:off x="3623945" y="5820246"/>
          <a:ext cx="3867523" cy="899160"/>
        </p:xfrm>
        <a:graphic>
          <a:graphicData uri="http://schemas.openxmlformats.org/drawingml/2006/table">
            <a:tbl>
              <a:tblPr>
                <a:tableStyleId>{5C22544A-7EE6-4342-B048-85BDC9FD1C3A}</a:tableStyleId>
              </a:tblPr>
              <a:tblGrid>
                <a:gridCol w="3867523">
                  <a:extLst>
                    <a:ext uri="{9D8B030D-6E8A-4147-A177-3AD203B41FA5}">
                      <a16:colId xmlns:a16="http://schemas.microsoft.com/office/drawing/2014/main" val="1762217265"/>
                    </a:ext>
                  </a:extLst>
                </a:gridCol>
              </a:tblGrid>
              <a:tr h="0">
                <a:tc>
                  <a:txBody>
                    <a:bodyPr/>
                    <a:lstStyle/>
                    <a:p>
                      <a:pPr algn="l" fontAlgn="b"/>
                      <a:r>
                        <a:rPr lang="en-US" sz="800" b="1" i="1" u="none" strike="noStrike" dirty="0">
                          <a:solidFill>
                            <a:schemeClr val="tx1">
                              <a:lumMod val="50000"/>
                              <a:lumOff val="50000"/>
                            </a:schemeClr>
                          </a:solidFill>
                          <a:effectLst/>
                        </a:rPr>
                        <a:t> Colors: </a:t>
                      </a:r>
                      <a:endParaRPr lang="en-US" sz="800" b="1" i="1" u="none" strike="noStrike" dirty="0">
                        <a:solidFill>
                          <a:schemeClr val="tx1">
                            <a:lumMod val="50000"/>
                            <a:lumOff val="50000"/>
                          </a:schemeClr>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7331584"/>
                  </a:ext>
                </a:extLst>
              </a:tr>
              <a:tr h="69319">
                <a:tc>
                  <a:txBody>
                    <a:bodyPr/>
                    <a:lstStyle/>
                    <a:p>
                      <a:pPr algn="l" fontAlgn="b"/>
                      <a:r>
                        <a:rPr lang="en-US" sz="800" u="none" strike="noStrike" dirty="0">
                          <a:effectLst/>
                        </a:rPr>
                        <a:t> Black --&gt; Incorporated places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3770189"/>
                  </a:ext>
                </a:extLst>
              </a:tr>
              <a:tr h="0">
                <a:tc>
                  <a:txBody>
                    <a:bodyPr/>
                    <a:lstStyle/>
                    <a:p>
                      <a:pPr algn="l" fontAlgn="b"/>
                      <a:r>
                        <a:rPr lang="en-US" sz="800" u="none" strike="noStrike" dirty="0">
                          <a:effectLst/>
                        </a:rPr>
                        <a:t> Black on yellow** --&gt; Split communities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93564734"/>
                  </a:ext>
                </a:extLst>
              </a:tr>
              <a:tr h="0">
                <a:tc>
                  <a:txBody>
                    <a:bodyPr/>
                    <a:lstStyle/>
                    <a:p>
                      <a:pPr algn="l" fontAlgn="b"/>
                      <a:r>
                        <a:rPr lang="en-US" sz="800" u="none" strike="noStrike" dirty="0">
                          <a:effectLst/>
                        </a:rPr>
                        <a:t> Black on blue: Incorporated communities included in the detailed risk report</a:t>
                      </a:r>
                    </a:p>
                    <a:p>
                      <a:pPr algn="l" fontAlgn="b"/>
                      <a:r>
                        <a:rPr lang="en-US" sz="800" u="none" strike="noStrike" dirty="0">
                          <a:effectLst/>
                        </a:rPr>
                        <a:t> (Camden-on-Gauley, Clendenin, Marlinton, Rainelle, Richwood, and White Sulphur Springs)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119834979"/>
                  </a:ext>
                </a:extLst>
              </a:tr>
              <a:tr h="0">
                <a:tc>
                  <a:txBody>
                    <a:bodyPr/>
                    <a:lstStyle/>
                    <a:p>
                      <a:pPr algn="l" fontAlgn="b"/>
                      <a:r>
                        <a:rPr lang="en-US" sz="800" u="none" strike="noStrike" dirty="0">
                          <a:solidFill>
                            <a:srgbClr val="806000"/>
                          </a:solidFill>
                          <a:effectLst/>
                        </a:rPr>
                        <a:t> Brown on gray --&gt; Unincorporated areas</a:t>
                      </a:r>
                      <a:endParaRPr lang="en-US" sz="800" b="0" i="0" u="none" strike="noStrike" dirty="0">
                        <a:solidFill>
                          <a:srgbClr val="806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1285916"/>
                  </a:ext>
                </a:extLst>
              </a:tr>
              <a:tr h="0">
                <a:tc>
                  <a:txBody>
                    <a:bodyPr/>
                    <a:lstStyle/>
                    <a:p>
                      <a:pPr algn="l" fontAlgn="b"/>
                      <a:r>
                        <a:rPr lang="en-US" sz="800" b="1" u="none" strike="noStrike" dirty="0">
                          <a:solidFill>
                            <a:srgbClr val="548235"/>
                          </a:solidFill>
                          <a:effectLst/>
                        </a:rPr>
                        <a:t> Green --&gt; Counties (Total)</a:t>
                      </a:r>
                      <a:endParaRPr lang="en-US" sz="800" b="1" i="0" u="none" strike="noStrike" dirty="0">
                        <a:solidFill>
                          <a:srgbClr val="548235"/>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983254617"/>
                  </a:ext>
                </a:extLst>
              </a:tr>
            </a:tbl>
          </a:graphicData>
        </a:graphic>
      </p:graphicFrame>
      <p:grpSp>
        <p:nvGrpSpPr>
          <p:cNvPr id="2" name="Group 1">
            <a:extLst>
              <a:ext uri="{FF2B5EF4-FFF2-40B4-BE49-F238E27FC236}">
                <a16:creationId xmlns:a16="http://schemas.microsoft.com/office/drawing/2014/main" id="{0A0D31E7-1F7B-9C27-6052-160378AD9557}"/>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7C22C6EC-BCC6-ACB3-171F-9BED5630AF3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Geographic Entities at VERY HIGH Risk (Top 10%)</a:t>
              </a:r>
            </a:p>
          </p:txBody>
        </p:sp>
        <p:pic>
          <p:nvPicPr>
            <p:cNvPr id="5" name="Picture 4" descr="A hexagon with a yellow house and a river&#10;&#10;Description automatically generated">
              <a:extLst>
                <a:ext uri="{FF2B5EF4-FFF2-40B4-BE49-F238E27FC236}">
                  <a16:creationId xmlns:a16="http://schemas.microsoft.com/office/drawing/2014/main" id="{0D8BAFE9-9EC5-7E65-1F10-C7A9AEC266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6" name="Picture 5" descr="A yellow and blue logo&#10;&#10;AI-generated content may be incorrect.">
              <a:extLst>
                <a:ext uri="{FF2B5EF4-FFF2-40B4-BE49-F238E27FC236}">
                  <a16:creationId xmlns:a16="http://schemas.microsoft.com/office/drawing/2014/main" id="{C194DB94-9526-4706-B8F9-47C120AD5F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aphicFrame>
        <p:nvGraphicFramePr>
          <p:cNvPr id="8" name="Table 7">
            <a:extLst>
              <a:ext uri="{FF2B5EF4-FFF2-40B4-BE49-F238E27FC236}">
                <a16:creationId xmlns:a16="http://schemas.microsoft.com/office/drawing/2014/main" id="{535BDAE3-1A88-6873-A7E0-2EF8D4C23D14}"/>
              </a:ext>
            </a:extLst>
          </p:cNvPr>
          <p:cNvGraphicFramePr>
            <a:graphicFrameLocks noGrp="1"/>
          </p:cNvGraphicFramePr>
          <p:nvPr/>
        </p:nvGraphicFramePr>
        <p:xfrm>
          <a:off x="6081181" y="754336"/>
          <a:ext cx="2889318" cy="1332319"/>
        </p:xfrm>
        <a:graphic>
          <a:graphicData uri="http://schemas.openxmlformats.org/drawingml/2006/table">
            <a:tbl>
              <a:tblPr>
                <a:tableStyleId>{5C22544A-7EE6-4342-B048-85BDC9FD1C3A}</a:tableStyleId>
              </a:tblPr>
              <a:tblGrid>
                <a:gridCol w="2547782">
                  <a:extLst>
                    <a:ext uri="{9D8B030D-6E8A-4147-A177-3AD203B41FA5}">
                      <a16:colId xmlns:a16="http://schemas.microsoft.com/office/drawing/2014/main" val="1072222040"/>
                    </a:ext>
                  </a:extLst>
                </a:gridCol>
                <a:gridCol w="341536">
                  <a:extLst>
                    <a:ext uri="{9D8B030D-6E8A-4147-A177-3AD203B41FA5}">
                      <a16:colId xmlns:a16="http://schemas.microsoft.com/office/drawing/2014/main" val="1593291157"/>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Unincorporated Areas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Kanawha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Boone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Wayne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McDowell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Mingo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Logan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bl>
          </a:graphicData>
        </a:graphic>
      </p:graphicFrame>
      <p:graphicFrame>
        <p:nvGraphicFramePr>
          <p:cNvPr id="9" name="Table 8">
            <a:extLst>
              <a:ext uri="{FF2B5EF4-FFF2-40B4-BE49-F238E27FC236}">
                <a16:creationId xmlns:a16="http://schemas.microsoft.com/office/drawing/2014/main" id="{D90C5925-715B-DF61-E605-ECF5842667C8}"/>
              </a:ext>
            </a:extLst>
          </p:cNvPr>
          <p:cNvGraphicFramePr>
            <a:graphicFrameLocks noGrp="1"/>
          </p:cNvGraphicFramePr>
          <p:nvPr/>
        </p:nvGraphicFramePr>
        <p:xfrm>
          <a:off x="8970499" y="751537"/>
          <a:ext cx="1177042" cy="1332319"/>
        </p:xfrm>
        <a:graphic>
          <a:graphicData uri="http://schemas.openxmlformats.org/drawingml/2006/table">
            <a:tbl>
              <a:tblPr>
                <a:tableStyleId>{5C22544A-7EE6-4342-B048-85BDC9FD1C3A}</a:tableStyleId>
              </a:tblPr>
              <a:tblGrid>
                <a:gridCol w="838044">
                  <a:extLst>
                    <a:ext uri="{9D8B030D-6E8A-4147-A177-3AD203B41FA5}">
                      <a16:colId xmlns:a16="http://schemas.microsoft.com/office/drawing/2014/main" val="3255157444"/>
                    </a:ext>
                  </a:extLst>
                </a:gridCol>
                <a:gridCol w="338998">
                  <a:extLst>
                    <a:ext uri="{9D8B030D-6E8A-4147-A177-3AD203B41FA5}">
                      <a16:colId xmlns:a16="http://schemas.microsoft.com/office/drawing/2014/main" val="428543506"/>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Counties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Kanawha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Boone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McDowell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Logan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Mingo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Wyoming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bl>
          </a:graphicData>
        </a:graphic>
      </p:graphicFrame>
      <p:graphicFrame>
        <p:nvGraphicFramePr>
          <p:cNvPr id="11" name="Table 10">
            <a:extLst>
              <a:ext uri="{FF2B5EF4-FFF2-40B4-BE49-F238E27FC236}">
                <a16:creationId xmlns:a16="http://schemas.microsoft.com/office/drawing/2014/main" id="{57629EEA-6AFF-7E74-74F9-DF81414DA6D7}"/>
              </a:ext>
            </a:extLst>
          </p:cNvPr>
          <p:cNvGraphicFramePr>
            <a:graphicFrameLocks noGrp="1"/>
          </p:cNvGraphicFramePr>
          <p:nvPr/>
        </p:nvGraphicFramePr>
        <p:xfrm>
          <a:off x="10147541" y="751537"/>
          <a:ext cx="1393463" cy="588411"/>
        </p:xfrm>
        <a:graphic>
          <a:graphicData uri="http://schemas.openxmlformats.org/drawingml/2006/table">
            <a:tbl>
              <a:tblPr>
                <a:tableStyleId>{5C22544A-7EE6-4342-B048-85BDC9FD1C3A}</a:tableStyleId>
              </a:tblPr>
              <a:tblGrid>
                <a:gridCol w="1104744">
                  <a:extLst>
                    <a:ext uri="{9D8B030D-6E8A-4147-A177-3AD203B41FA5}">
                      <a16:colId xmlns:a16="http://schemas.microsoft.com/office/drawing/2014/main" val="3133134155"/>
                    </a:ext>
                  </a:extLst>
                </a:gridCol>
                <a:gridCol w="288719">
                  <a:extLst>
                    <a:ext uri="{9D8B030D-6E8A-4147-A177-3AD203B41FA5}">
                      <a16:colId xmlns:a16="http://schemas.microsoft.com/office/drawing/2014/main" val="1328242261"/>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Regions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l" fontAlgn="b"/>
                      <a:r>
                        <a:rPr lang="en-US" sz="1200" b="0" u="none" strike="noStrike" dirty="0">
                          <a:effectLst/>
                          <a:latin typeface="Arial" panose="020B0604020202020204" pitchFamily="34" charset="0"/>
                          <a:cs typeface="Arial" panose="020B0604020202020204" pitchFamily="34" charset="0"/>
                        </a:rPr>
                        <a:t> PDC Region 2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l" fontAlgn="b"/>
                      <a:r>
                        <a:rPr lang="en-US" sz="1200" b="0" u="none" strike="noStrike" dirty="0">
                          <a:effectLst/>
                          <a:latin typeface="Arial" panose="020B0604020202020204" pitchFamily="34" charset="0"/>
                          <a:cs typeface="Arial" panose="020B0604020202020204" pitchFamily="34" charset="0"/>
                        </a:rPr>
                        <a:t> PDC Region 3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bl>
          </a:graphicData>
        </a:graphic>
      </p:graphicFrame>
      <p:graphicFrame>
        <p:nvGraphicFramePr>
          <p:cNvPr id="13" name="Table 12">
            <a:extLst>
              <a:ext uri="{FF2B5EF4-FFF2-40B4-BE49-F238E27FC236}">
                <a16:creationId xmlns:a16="http://schemas.microsoft.com/office/drawing/2014/main" id="{57A81DF4-895F-2B55-1548-0A32DD5E42B9}"/>
              </a:ext>
            </a:extLst>
          </p:cNvPr>
          <p:cNvGraphicFramePr>
            <a:graphicFrameLocks noGrp="1"/>
          </p:cNvGraphicFramePr>
          <p:nvPr/>
        </p:nvGraphicFramePr>
        <p:xfrm>
          <a:off x="7559317" y="2333829"/>
          <a:ext cx="2891319" cy="3935997"/>
        </p:xfrm>
        <a:graphic>
          <a:graphicData uri="http://schemas.openxmlformats.org/drawingml/2006/table">
            <a:tbl>
              <a:tblPr>
                <a:tableStyleId>{5C22544A-7EE6-4342-B048-85BDC9FD1C3A}</a:tableStyleId>
              </a:tblPr>
              <a:tblGrid>
                <a:gridCol w="487207">
                  <a:extLst>
                    <a:ext uri="{9D8B030D-6E8A-4147-A177-3AD203B41FA5}">
                      <a16:colId xmlns:a16="http://schemas.microsoft.com/office/drawing/2014/main" val="3553828648"/>
                    </a:ext>
                  </a:extLst>
                </a:gridCol>
                <a:gridCol w="2095344">
                  <a:extLst>
                    <a:ext uri="{9D8B030D-6E8A-4147-A177-3AD203B41FA5}">
                      <a16:colId xmlns:a16="http://schemas.microsoft.com/office/drawing/2014/main" val="195031268"/>
                    </a:ext>
                  </a:extLst>
                </a:gridCol>
                <a:gridCol w="308768">
                  <a:extLst>
                    <a:ext uri="{9D8B030D-6E8A-4147-A177-3AD203B41FA5}">
                      <a16:colId xmlns:a16="http://schemas.microsoft.com/office/drawing/2014/main" val="1085969240"/>
                    </a:ext>
                  </a:extLst>
                </a:gridCol>
              </a:tblGrid>
              <a:tr h="10784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latin typeface="Arial" panose="020B0604020202020204" pitchFamily="34" charset="0"/>
                          <a:cs typeface="Arial" panose="020B0604020202020204" pitchFamily="34" charset="0"/>
                        </a:rPr>
                        <a:t>RANK</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Streams (Top 20)</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100.0%</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Ohio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Little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99.5%</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Greenbrier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99.3%</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Davis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Island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98.9%</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Kanawha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Campbells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98.4%</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Wheeling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98.2%</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Pocatalico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98.0%</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Cacapon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97.8%</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Big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97.6%</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Mud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97.4%</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Cabin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Pond Fork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96.9%</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0">
                <a:tc>
                  <a:txBody>
                    <a:bodyPr/>
                    <a:lstStyle/>
                    <a:p>
                      <a:pPr algn="ctr" fontAlgn="b"/>
                      <a:r>
                        <a:rPr lang="en-US" sz="1200" b="1" u="none" strike="noStrike" dirty="0">
                          <a:effectLst/>
                          <a:latin typeface="Arial" panose="020B0604020202020204" pitchFamily="34" charset="0"/>
                          <a:cs typeface="Arial" panose="020B0604020202020204" pitchFamily="34" charset="0"/>
                        </a:rPr>
                        <a:t>16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Elk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17</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a:t>
                      </a:r>
                      <a:r>
                        <a:rPr lang="en-US" sz="1200" u="none" strike="noStrike" dirty="0" err="1">
                          <a:effectLst/>
                          <a:latin typeface="Arial" panose="020B0604020202020204" pitchFamily="34" charset="0"/>
                          <a:cs typeface="Arial" panose="020B0604020202020204" pitchFamily="34" charset="0"/>
                        </a:rPr>
                        <a:t>Twelvepole</a:t>
                      </a:r>
                      <a:r>
                        <a:rPr lang="en-US" sz="1200" u="none" strike="noStrike" dirty="0">
                          <a:effectLst/>
                          <a:latin typeface="Arial" panose="020B0604020202020204" pitchFamily="34" charset="0"/>
                          <a:cs typeface="Arial" panose="020B0604020202020204" pitchFamily="34" charset="0"/>
                        </a:rPr>
                        <a:t> Creek</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96.5%</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2281358"/>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18</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Buckhannon River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96.3%</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4220492"/>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19</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South Branch Potomac River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7567646"/>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20</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Paint Creek</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95.8%</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656240"/>
                  </a:ext>
                </a:extLst>
              </a:tr>
            </a:tbl>
          </a:graphicData>
        </a:graphic>
      </p:graphicFrame>
      <p:graphicFrame>
        <p:nvGraphicFramePr>
          <p:cNvPr id="14" name="Table 13">
            <a:extLst>
              <a:ext uri="{FF2B5EF4-FFF2-40B4-BE49-F238E27FC236}">
                <a16:creationId xmlns:a16="http://schemas.microsoft.com/office/drawing/2014/main" id="{D8CEF41B-60C8-11A1-D0AE-83093B97883C}"/>
              </a:ext>
            </a:extLst>
          </p:cNvPr>
          <p:cNvGraphicFramePr>
            <a:graphicFrameLocks noGrp="1"/>
          </p:cNvGraphicFramePr>
          <p:nvPr/>
        </p:nvGraphicFramePr>
        <p:xfrm>
          <a:off x="10450636" y="2333829"/>
          <a:ext cx="1556263" cy="960365"/>
        </p:xfrm>
        <a:graphic>
          <a:graphicData uri="http://schemas.openxmlformats.org/drawingml/2006/table">
            <a:tbl>
              <a:tblPr>
                <a:tableStyleId>{5C22544A-7EE6-4342-B048-85BDC9FD1C3A}</a:tableStyleId>
              </a:tblPr>
              <a:tblGrid>
                <a:gridCol w="1222219">
                  <a:extLst>
                    <a:ext uri="{9D8B030D-6E8A-4147-A177-3AD203B41FA5}">
                      <a16:colId xmlns:a16="http://schemas.microsoft.com/office/drawing/2014/main" val="834652871"/>
                    </a:ext>
                  </a:extLst>
                </a:gridCol>
                <a:gridCol w="334044">
                  <a:extLst>
                    <a:ext uri="{9D8B030D-6E8A-4147-A177-3AD203B41FA5}">
                      <a16:colId xmlns:a16="http://schemas.microsoft.com/office/drawing/2014/main" val="4002250414"/>
                    </a:ext>
                  </a:extLst>
                </a:gridCol>
              </a:tblGrid>
              <a:tr h="81090">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Watersheds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  </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Lower Kanawha</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100%</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Coal</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96.7%</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Upper Kanawha</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93.5%</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Tug</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90.3%</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bl>
          </a:graphicData>
        </a:graphic>
      </p:graphicFrame>
      <p:sp>
        <p:nvSpPr>
          <p:cNvPr id="4" name="TextBox 3">
            <a:extLst>
              <a:ext uri="{FF2B5EF4-FFF2-40B4-BE49-F238E27FC236}">
                <a16:creationId xmlns:a16="http://schemas.microsoft.com/office/drawing/2014/main" id="{118D471B-FA22-7050-E2AD-B10AF9CEC637}"/>
              </a:ext>
            </a:extLst>
          </p:cNvPr>
          <p:cNvSpPr txBox="1"/>
          <p:nvPr/>
        </p:nvSpPr>
        <p:spPr>
          <a:xfrm>
            <a:off x="3586124" y="5404748"/>
            <a:ext cx="209311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Last update: Aug.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Streams &amp; Watersheds: Jul. 2025</a:t>
            </a:r>
          </a:p>
        </p:txBody>
      </p:sp>
      <p:graphicFrame>
        <p:nvGraphicFramePr>
          <p:cNvPr id="7" name="Table 6">
            <a:extLst>
              <a:ext uri="{FF2B5EF4-FFF2-40B4-BE49-F238E27FC236}">
                <a16:creationId xmlns:a16="http://schemas.microsoft.com/office/drawing/2014/main" id="{BDED6498-1043-7A8B-B838-13A6875D7819}"/>
              </a:ext>
            </a:extLst>
          </p:cNvPr>
          <p:cNvGraphicFramePr>
            <a:graphicFrameLocks noGrp="1"/>
          </p:cNvGraphicFramePr>
          <p:nvPr>
            <p:extLst>
              <p:ext uri="{D42A27DB-BD31-4B8C-83A1-F6EECF244321}">
                <p14:modId xmlns:p14="http://schemas.microsoft.com/office/powerpoint/2010/main" val="3172350148"/>
              </p:ext>
            </p:extLst>
          </p:nvPr>
        </p:nvGraphicFramePr>
        <p:xfrm>
          <a:off x="3536902" y="754336"/>
          <a:ext cx="2544279" cy="4493928"/>
        </p:xfrm>
        <a:graphic>
          <a:graphicData uri="http://schemas.openxmlformats.org/drawingml/2006/table">
            <a:tbl>
              <a:tblPr>
                <a:tableStyleId>{5C22544A-7EE6-4342-B048-85BDC9FD1C3A}</a:tableStyleId>
              </a:tblPr>
              <a:tblGrid>
                <a:gridCol w="2228694">
                  <a:extLst>
                    <a:ext uri="{9D8B030D-6E8A-4147-A177-3AD203B41FA5}">
                      <a16:colId xmlns:a16="http://schemas.microsoft.com/office/drawing/2014/main" val="313512134"/>
                    </a:ext>
                  </a:extLst>
                </a:gridCol>
                <a:gridCol w="315585">
                  <a:extLst>
                    <a:ext uri="{9D8B030D-6E8A-4147-A177-3AD203B41FA5}">
                      <a16:colId xmlns:a16="http://schemas.microsoft.com/office/drawing/2014/main" val="3870892148"/>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Incorporated Places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Clendenin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New Martinsville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Alderson**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Marlinton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Kimball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98.2%</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Parsons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Wheeling**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Northfork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96.9%</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Danville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Madison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Milton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Oceana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Keystone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Wellsburg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Gary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Rowlesburg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Grantsville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92212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Richwood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47900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Rainelle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44030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Mannington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06889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Spencer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1272664"/>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Welch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144998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Buckhannon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310270"/>
                  </a:ext>
                </a:extLst>
              </a:tr>
            </a:tbl>
          </a:graphicData>
        </a:graphic>
      </p:graphicFrame>
      <p:sp>
        <p:nvSpPr>
          <p:cNvPr id="15" name="Rectangle 14">
            <a:extLst>
              <a:ext uri="{FF2B5EF4-FFF2-40B4-BE49-F238E27FC236}">
                <a16:creationId xmlns:a16="http://schemas.microsoft.com/office/drawing/2014/main" id="{EBC20F65-1645-D0E7-11D8-843252643EDC}"/>
              </a:ext>
            </a:extLst>
          </p:cNvPr>
          <p:cNvSpPr/>
          <p:nvPr/>
        </p:nvSpPr>
        <p:spPr>
          <a:xfrm>
            <a:off x="647583" y="2646559"/>
            <a:ext cx="2554581" cy="1887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825AB5-D87C-D518-BEF1-5B555A962AFB}"/>
              </a:ext>
            </a:extLst>
          </p:cNvPr>
          <p:cNvSpPr/>
          <p:nvPr/>
        </p:nvSpPr>
        <p:spPr>
          <a:xfrm>
            <a:off x="6070879" y="983448"/>
            <a:ext cx="2554581" cy="1887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566CBBD-B456-60FE-5DE2-6B33BD33FB01}"/>
              </a:ext>
            </a:extLst>
          </p:cNvPr>
          <p:cNvSpPr/>
          <p:nvPr/>
        </p:nvSpPr>
        <p:spPr>
          <a:xfrm>
            <a:off x="8970499" y="983448"/>
            <a:ext cx="832003" cy="1887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BDDD40-7F4C-2D89-3B86-CCEDE4666860}"/>
              </a:ext>
            </a:extLst>
          </p:cNvPr>
          <p:cNvSpPr/>
          <p:nvPr/>
        </p:nvSpPr>
        <p:spPr>
          <a:xfrm>
            <a:off x="3547204" y="983448"/>
            <a:ext cx="2204390" cy="1887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5E57D6-CC0E-9DA8-9352-5FBE49CF6223}"/>
              </a:ext>
            </a:extLst>
          </p:cNvPr>
          <p:cNvSpPr/>
          <p:nvPr/>
        </p:nvSpPr>
        <p:spPr>
          <a:xfrm>
            <a:off x="647583" y="1347778"/>
            <a:ext cx="2554581" cy="1887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7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1076A-5740-A533-35A9-B90FCF9D9BA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B20283C-C468-5F12-6A35-09DD8B2AA701}"/>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05B94CD0-B8DB-7FB9-B208-3F916370A6A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Kanawha County Risk Report</a:t>
              </a:r>
            </a:p>
          </p:txBody>
        </p:sp>
        <p:pic>
          <p:nvPicPr>
            <p:cNvPr id="15" name="Picture 14" descr="A hexagon with a yellow house and a river&#10;&#10;Description automatically generated">
              <a:extLst>
                <a:ext uri="{FF2B5EF4-FFF2-40B4-BE49-F238E27FC236}">
                  <a16:creationId xmlns:a16="http://schemas.microsoft.com/office/drawing/2014/main" id="{A75A4F44-D363-106D-C7DB-5A7DF3927ED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554A42A-2FCA-24FA-BDD0-5918DB58FE2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24" name="Group 23">
            <a:extLst>
              <a:ext uri="{FF2B5EF4-FFF2-40B4-BE49-F238E27FC236}">
                <a16:creationId xmlns:a16="http://schemas.microsoft.com/office/drawing/2014/main" id="{D677AB47-34E8-24B0-0C59-BBB78D43BD02}"/>
              </a:ext>
            </a:extLst>
          </p:cNvPr>
          <p:cNvGrpSpPr/>
          <p:nvPr/>
        </p:nvGrpSpPr>
        <p:grpSpPr>
          <a:xfrm>
            <a:off x="4221118" y="720761"/>
            <a:ext cx="6722786" cy="2704569"/>
            <a:chOff x="2714002" y="720761"/>
            <a:chExt cx="7257539" cy="2919699"/>
          </a:xfrm>
        </p:grpSpPr>
        <p:pic>
          <p:nvPicPr>
            <p:cNvPr id="10" name="Picture 9">
              <a:hlinkClick r:id="rId5"/>
              <a:extLst>
                <a:ext uri="{FF2B5EF4-FFF2-40B4-BE49-F238E27FC236}">
                  <a16:creationId xmlns:a16="http://schemas.microsoft.com/office/drawing/2014/main" id="{43CE96E0-7CD9-3421-DC21-B9950F45423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714002" y="720761"/>
              <a:ext cx="7257539" cy="2919699"/>
            </a:xfrm>
            <a:prstGeom prst="rect">
              <a:avLst/>
            </a:prstGeom>
            <a:ln>
              <a:solidFill>
                <a:schemeClr val="tx1"/>
              </a:solidFill>
            </a:ln>
          </p:spPr>
        </p:pic>
        <p:sp>
          <p:nvSpPr>
            <p:cNvPr id="20" name="Star: 10 Points 19">
              <a:extLst>
                <a:ext uri="{FF2B5EF4-FFF2-40B4-BE49-F238E27FC236}">
                  <a16:creationId xmlns:a16="http://schemas.microsoft.com/office/drawing/2014/main" id="{AA976EFF-D695-A7B5-B6BD-3C201C1BDA27}"/>
                </a:ext>
              </a:extLst>
            </p:cNvPr>
            <p:cNvSpPr/>
            <p:nvPr/>
          </p:nvSpPr>
          <p:spPr>
            <a:xfrm>
              <a:off x="4758697" y="1640645"/>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grpSp>
        <p:nvGrpSpPr>
          <p:cNvPr id="37" name="Group 36">
            <a:extLst>
              <a:ext uri="{FF2B5EF4-FFF2-40B4-BE49-F238E27FC236}">
                <a16:creationId xmlns:a16="http://schemas.microsoft.com/office/drawing/2014/main" id="{86512F17-C436-64D5-D254-7C4EF702B414}"/>
              </a:ext>
            </a:extLst>
          </p:cNvPr>
          <p:cNvGrpSpPr/>
          <p:nvPr/>
        </p:nvGrpSpPr>
        <p:grpSpPr>
          <a:xfrm>
            <a:off x="3574412" y="3531490"/>
            <a:ext cx="8016197" cy="3224907"/>
            <a:chOff x="2087901" y="3531490"/>
            <a:chExt cx="8016197" cy="3224907"/>
          </a:xfrm>
        </p:grpSpPr>
        <p:pic>
          <p:nvPicPr>
            <p:cNvPr id="13" name="Picture 12">
              <a:extLst>
                <a:ext uri="{FF2B5EF4-FFF2-40B4-BE49-F238E27FC236}">
                  <a16:creationId xmlns:a16="http://schemas.microsoft.com/office/drawing/2014/main" id="{E7517C2D-9F1D-E7E5-6E8C-69ED496914FD}"/>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2087901" y="3531490"/>
              <a:ext cx="8016197" cy="3224907"/>
            </a:xfrm>
            <a:prstGeom prst="rect">
              <a:avLst/>
            </a:prstGeom>
            <a:ln>
              <a:solidFill>
                <a:schemeClr val="tx1"/>
              </a:solidFill>
            </a:ln>
          </p:spPr>
        </p:pic>
        <p:sp>
          <p:nvSpPr>
            <p:cNvPr id="22" name="Star: 10 Points 21">
              <a:extLst>
                <a:ext uri="{FF2B5EF4-FFF2-40B4-BE49-F238E27FC236}">
                  <a16:creationId xmlns:a16="http://schemas.microsoft.com/office/drawing/2014/main" id="{428A8321-FE12-0812-D135-61E86564699A}"/>
                </a:ext>
              </a:extLst>
            </p:cNvPr>
            <p:cNvSpPr/>
            <p:nvPr/>
          </p:nvSpPr>
          <p:spPr>
            <a:xfrm>
              <a:off x="9774771" y="4487218"/>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sp>
          <p:nvSpPr>
            <p:cNvPr id="23" name="Star: 10 Points 22">
              <a:extLst>
                <a:ext uri="{FF2B5EF4-FFF2-40B4-BE49-F238E27FC236}">
                  <a16:creationId xmlns:a16="http://schemas.microsoft.com/office/drawing/2014/main" id="{7694C070-784D-7C67-70FD-69AA321C2A83}"/>
                </a:ext>
              </a:extLst>
            </p:cNvPr>
            <p:cNvSpPr/>
            <p:nvPr/>
          </p:nvSpPr>
          <p:spPr>
            <a:xfrm>
              <a:off x="9670368" y="4674820"/>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5" name="Star: 10 Points 24">
              <a:extLst>
                <a:ext uri="{FF2B5EF4-FFF2-40B4-BE49-F238E27FC236}">
                  <a16:creationId xmlns:a16="http://schemas.microsoft.com/office/drawing/2014/main" id="{D566D566-FA55-2E18-FE41-FD542823AAAC}"/>
                </a:ext>
              </a:extLst>
            </p:cNvPr>
            <p:cNvSpPr/>
            <p:nvPr/>
          </p:nvSpPr>
          <p:spPr>
            <a:xfrm>
              <a:off x="9818914" y="4818302"/>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26" name="Star: 10 Points 25">
              <a:extLst>
                <a:ext uri="{FF2B5EF4-FFF2-40B4-BE49-F238E27FC236}">
                  <a16:creationId xmlns:a16="http://schemas.microsoft.com/office/drawing/2014/main" id="{1B828303-3081-79A7-DC24-DCE6EF1D5A43}"/>
                </a:ext>
              </a:extLst>
            </p:cNvPr>
            <p:cNvSpPr/>
            <p:nvPr/>
          </p:nvSpPr>
          <p:spPr>
            <a:xfrm>
              <a:off x="9670368" y="4974884"/>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7" name="Star: 10 Points 26">
              <a:extLst>
                <a:ext uri="{FF2B5EF4-FFF2-40B4-BE49-F238E27FC236}">
                  <a16:creationId xmlns:a16="http://schemas.microsoft.com/office/drawing/2014/main" id="{CD273C08-2924-0D99-46EA-100B821BDB55}"/>
                </a:ext>
              </a:extLst>
            </p:cNvPr>
            <p:cNvSpPr/>
            <p:nvPr/>
          </p:nvSpPr>
          <p:spPr>
            <a:xfrm>
              <a:off x="9818914" y="5118366"/>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8" name="Star: 10 Points 27">
              <a:extLst>
                <a:ext uri="{FF2B5EF4-FFF2-40B4-BE49-F238E27FC236}">
                  <a16:creationId xmlns:a16="http://schemas.microsoft.com/office/drawing/2014/main" id="{69373CC5-8E9C-14B5-C085-8EB3A89AE1B5}"/>
                </a:ext>
              </a:extLst>
            </p:cNvPr>
            <p:cNvSpPr/>
            <p:nvPr/>
          </p:nvSpPr>
          <p:spPr>
            <a:xfrm>
              <a:off x="9670368" y="5265512"/>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29" name="Star: 10 Points 28">
              <a:extLst>
                <a:ext uri="{FF2B5EF4-FFF2-40B4-BE49-F238E27FC236}">
                  <a16:creationId xmlns:a16="http://schemas.microsoft.com/office/drawing/2014/main" id="{32E32B6D-0B8C-CA03-7592-7AE85E4FC159}"/>
                </a:ext>
              </a:extLst>
            </p:cNvPr>
            <p:cNvSpPr/>
            <p:nvPr/>
          </p:nvSpPr>
          <p:spPr>
            <a:xfrm>
              <a:off x="9670368" y="5555408"/>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30" name="Star: 10 Points 29">
              <a:extLst>
                <a:ext uri="{FF2B5EF4-FFF2-40B4-BE49-F238E27FC236}">
                  <a16:creationId xmlns:a16="http://schemas.microsoft.com/office/drawing/2014/main" id="{343E9A5D-7BB7-7729-063B-BF6BDFA432C9}"/>
                </a:ext>
              </a:extLst>
            </p:cNvPr>
            <p:cNvSpPr/>
            <p:nvPr/>
          </p:nvSpPr>
          <p:spPr>
            <a:xfrm>
              <a:off x="9822768" y="5707808"/>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6</a:t>
              </a:r>
            </a:p>
          </p:txBody>
        </p:sp>
        <p:sp>
          <p:nvSpPr>
            <p:cNvPr id="31" name="Star: 10 Points 30">
              <a:extLst>
                <a:ext uri="{FF2B5EF4-FFF2-40B4-BE49-F238E27FC236}">
                  <a16:creationId xmlns:a16="http://schemas.microsoft.com/office/drawing/2014/main" id="{9DC8FB51-AE69-0434-E4F7-E3CBABE36993}"/>
                </a:ext>
              </a:extLst>
            </p:cNvPr>
            <p:cNvSpPr/>
            <p:nvPr/>
          </p:nvSpPr>
          <p:spPr>
            <a:xfrm>
              <a:off x="9671022" y="5885242"/>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3</a:t>
              </a:r>
            </a:p>
          </p:txBody>
        </p:sp>
        <p:sp>
          <p:nvSpPr>
            <p:cNvPr id="32" name="Star: 10 Points 31">
              <a:extLst>
                <a:ext uri="{FF2B5EF4-FFF2-40B4-BE49-F238E27FC236}">
                  <a16:creationId xmlns:a16="http://schemas.microsoft.com/office/drawing/2014/main" id="{88C93E92-B904-19C5-A814-1566503A31C4}"/>
                </a:ext>
              </a:extLst>
            </p:cNvPr>
            <p:cNvSpPr/>
            <p:nvPr/>
          </p:nvSpPr>
          <p:spPr>
            <a:xfrm>
              <a:off x="9823422" y="6037642"/>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33" name="Star: 10 Points 32">
              <a:extLst>
                <a:ext uri="{FF2B5EF4-FFF2-40B4-BE49-F238E27FC236}">
                  <a16:creationId xmlns:a16="http://schemas.microsoft.com/office/drawing/2014/main" id="{5C2FE634-DA45-D047-51E5-59466C6445F4}"/>
                </a:ext>
              </a:extLst>
            </p:cNvPr>
            <p:cNvSpPr/>
            <p:nvPr/>
          </p:nvSpPr>
          <p:spPr>
            <a:xfrm>
              <a:off x="9674121" y="6194224"/>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34" name="Star: 10 Points 33">
              <a:extLst>
                <a:ext uri="{FF2B5EF4-FFF2-40B4-BE49-F238E27FC236}">
                  <a16:creationId xmlns:a16="http://schemas.microsoft.com/office/drawing/2014/main" id="{C0F57341-2621-542E-5CD3-25D5779694A8}"/>
                </a:ext>
              </a:extLst>
            </p:cNvPr>
            <p:cNvSpPr/>
            <p:nvPr/>
          </p:nvSpPr>
          <p:spPr>
            <a:xfrm>
              <a:off x="9826521" y="6346624"/>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3</a:t>
              </a:r>
            </a:p>
          </p:txBody>
        </p:sp>
        <p:sp>
          <p:nvSpPr>
            <p:cNvPr id="35" name="Star: 10 Points 34">
              <a:extLst>
                <a:ext uri="{FF2B5EF4-FFF2-40B4-BE49-F238E27FC236}">
                  <a16:creationId xmlns:a16="http://schemas.microsoft.com/office/drawing/2014/main" id="{4AAC129E-F8AB-7E2A-1614-7CE2F57EF774}"/>
                </a:ext>
              </a:extLst>
            </p:cNvPr>
            <p:cNvSpPr/>
            <p:nvPr/>
          </p:nvSpPr>
          <p:spPr>
            <a:xfrm>
              <a:off x="9684535" y="6514622"/>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3</a:t>
              </a:r>
            </a:p>
          </p:txBody>
        </p:sp>
      </p:grpSp>
      <p:pic>
        <p:nvPicPr>
          <p:cNvPr id="38" name="Picture 37">
            <a:hlinkClick r:id="rId8"/>
            <a:extLst>
              <a:ext uri="{FF2B5EF4-FFF2-40B4-BE49-F238E27FC236}">
                <a16:creationId xmlns:a16="http://schemas.microsoft.com/office/drawing/2014/main" id="{AD98863A-6BA5-0F94-3AB3-D1E4531127AA}"/>
              </a:ext>
            </a:extLst>
          </p:cNvPr>
          <p:cNvPicPr>
            <a:picLocks noChangeAspect="1"/>
          </p:cNvPicPr>
          <p:nvPr/>
        </p:nvPicPr>
        <p:blipFill>
          <a:blip r:embed="rId9" cstate="screen">
            <a:extLst>
              <a:ext uri="{28A0092B-C50C-407E-A947-70E740481C1C}">
                <a14:useLocalDpi xmlns:a14="http://schemas.microsoft.com/office/drawing/2010/main" val="0"/>
              </a:ext>
            </a:extLst>
          </a:blip>
          <a:srcRect t="-1"/>
          <a:stretch>
            <a:fillRect/>
          </a:stretch>
        </p:blipFill>
        <p:spPr>
          <a:xfrm>
            <a:off x="236021" y="720761"/>
            <a:ext cx="3265104" cy="2508932"/>
          </a:xfrm>
          <a:prstGeom prst="rect">
            <a:avLst/>
          </a:prstGeom>
          <a:ln>
            <a:solidFill>
              <a:schemeClr val="tx1"/>
            </a:solidFill>
          </a:ln>
        </p:spPr>
      </p:pic>
    </p:spTree>
    <p:extLst>
      <p:ext uri="{BB962C8B-B14F-4D97-AF65-F5344CB8AC3E}">
        <p14:creationId xmlns:p14="http://schemas.microsoft.com/office/powerpoint/2010/main" val="158643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78C5D-B814-9B26-5DB0-FFE0F90A198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79F42C7-BF1F-E6D4-B702-7E5D1EE0ADE3}"/>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9352824B-D48D-26DD-728D-DB6FE9E4677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Clendenin Risk Report</a:t>
              </a:r>
            </a:p>
          </p:txBody>
        </p:sp>
        <p:pic>
          <p:nvPicPr>
            <p:cNvPr id="15" name="Picture 14" descr="A hexagon with a yellow house and a river&#10;&#10;Description automatically generated">
              <a:extLst>
                <a:ext uri="{FF2B5EF4-FFF2-40B4-BE49-F238E27FC236}">
                  <a16:creationId xmlns:a16="http://schemas.microsoft.com/office/drawing/2014/main" id="{6A80A5D4-BB84-11FC-8515-BD2171D23F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575FD733-EC0D-9FA7-0D1D-46CFCBAAE61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38" name="Picture 37">
            <a:hlinkClick r:id="rId5"/>
            <a:extLst>
              <a:ext uri="{FF2B5EF4-FFF2-40B4-BE49-F238E27FC236}">
                <a16:creationId xmlns:a16="http://schemas.microsoft.com/office/drawing/2014/main" id="{BB74FB34-5100-F2F7-0F64-4C4FE5AB3528}"/>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a:fillRect/>
          </a:stretch>
        </p:blipFill>
        <p:spPr>
          <a:xfrm>
            <a:off x="236021" y="720761"/>
            <a:ext cx="3265104" cy="2508932"/>
          </a:xfrm>
          <a:prstGeom prst="rect">
            <a:avLst/>
          </a:prstGeom>
          <a:ln>
            <a:solidFill>
              <a:schemeClr val="tx1"/>
            </a:solidFill>
          </a:ln>
        </p:spPr>
      </p:pic>
      <p:grpSp>
        <p:nvGrpSpPr>
          <p:cNvPr id="5" name="Group 4">
            <a:extLst>
              <a:ext uri="{FF2B5EF4-FFF2-40B4-BE49-F238E27FC236}">
                <a16:creationId xmlns:a16="http://schemas.microsoft.com/office/drawing/2014/main" id="{DA8B46C4-7DD2-F797-809A-657EB6F5FF9E}"/>
              </a:ext>
            </a:extLst>
          </p:cNvPr>
          <p:cNvGrpSpPr/>
          <p:nvPr/>
        </p:nvGrpSpPr>
        <p:grpSpPr>
          <a:xfrm>
            <a:off x="4760492" y="735192"/>
            <a:ext cx="6222082" cy="2478807"/>
            <a:chOff x="4395121" y="735192"/>
            <a:chExt cx="6222082" cy="2478807"/>
          </a:xfrm>
        </p:grpSpPr>
        <p:pic>
          <p:nvPicPr>
            <p:cNvPr id="3" name="Picture 2">
              <a:hlinkClick r:id="rId7"/>
              <a:extLst>
                <a:ext uri="{FF2B5EF4-FFF2-40B4-BE49-F238E27FC236}">
                  <a16:creationId xmlns:a16="http://schemas.microsoft.com/office/drawing/2014/main" id="{89857212-9BAE-BCF1-FCE6-8480CA6192C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395121" y="735192"/>
              <a:ext cx="6222082" cy="2478807"/>
            </a:xfrm>
            <a:prstGeom prst="rect">
              <a:avLst/>
            </a:prstGeom>
            <a:ln>
              <a:solidFill>
                <a:schemeClr val="tx1"/>
              </a:solidFill>
            </a:ln>
          </p:spPr>
        </p:pic>
        <p:sp>
          <p:nvSpPr>
            <p:cNvPr id="4" name="Star: 10 Points 3">
              <a:extLst>
                <a:ext uri="{FF2B5EF4-FFF2-40B4-BE49-F238E27FC236}">
                  <a16:creationId xmlns:a16="http://schemas.microsoft.com/office/drawing/2014/main" id="{53D914B9-CB6B-9A27-4DA5-885FFB5FA0DF}"/>
                </a:ext>
              </a:extLst>
            </p:cNvPr>
            <p:cNvSpPr/>
            <p:nvPr/>
          </p:nvSpPr>
          <p:spPr>
            <a:xfrm>
              <a:off x="6214066" y="1645498"/>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grpSp>
        <p:nvGrpSpPr>
          <p:cNvPr id="19" name="Group 18">
            <a:extLst>
              <a:ext uri="{FF2B5EF4-FFF2-40B4-BE49-F238E27FC236}">
                <a16:creationId xmlns:a16="http://schemas.microsoft.com/office/drawing/2014/main" id="{51044EC9-D975-BB3F-6DDF-C7D410E98E66}"/>
              </a:ext>
            </a:extLst>
          </p:cNvPr>
          <p:cNvGrpSpPr/>
          <p:nvPr/>
        </p:nvGrpSpPr>
        <p:grpSpPr>
          <a:xfrm>
            <a:off x="3939783" y="3351516"/>
            <a:ext cx="8016196" cy="3383180"/>
            <a:chOff x="3574412" y="3351516"/>
            <a:chExt cx="8016196" cy="3383180"/>
          </a:xfrm>
        </p:grpSpPr>
        <p:pic>
          <p:nvPicPr>
            <p:cNvPr id="8" name="Picture 7">
              <a:extLst>
                <a:ext uri="{FF2B5EF4-FFF2-40B4-BE49-F238E27FC236}">
                  <a16:creationId xmlns:a16="http://schemas.microsoft.com/office/drawing/2014/main" id="{BF2AD9C7-83F3-5DBD-D8F1-52E71B4386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412" y="3351516"/>
              <a:ext cx="8016196" cy="3383180"/>
            </a:xfrm>
            <a:prstGeom prst="rect">
              <a:avLst/>
            </a:prstGeom>
            <a:ln>
              <a:solidFill>
                <a:schemeClr val="tx1"/>
              </a:solidFill>
            </a:ln>
          </p:spPr>
        </p:pic>
        <p:sp>
          <p:nvSpPr>
            <p:cNvPr id="9" name="Star: 10 Points 8">
              <a:extLst>
                <a:ext uri="{FF2B5EF4-FFF2-40B4-BE49-F238E27FC236}">
                  <a16:creationId xmlns:a16="http://schemas.microsoft.com/office/drawing/2014/main" id="{646A36DA-EE73-5F1B-8D1B-79F95A62CCDA}"/>
                </a:ext>
              </a:extLst>
            </p:cNvPr>
            <p:cNvSpPr/>
            <p:nvPr/>
          </p:nvSpPr>
          <p:spPr>
            <a:xfrm>
              <a:off x="11328286" y="5250124"/>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12" name="Star: 10 Points 11">
              <a:extLst>
                <a:ext uri="{FF2B5EF4-FFF2-40B4-BE49-F238E27FC236}">
                  <a16:creationId xmlns:a16="http://schemas.microsoft.com/office/drawing/2014/main" id="{C0E38FA2-E18A-4A66-59F5-E9F304A8DBE5}"/>
                </a:ext>
              </a:extLst>
            </p:cNvPr>
            <p:cNvSpPr/>
            <p:nvPr/>
          </p:nvSpPr>
          <p:spPr>
            <a:xfrm>
              <a:off x="11290888" y="5436753"/>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5</a:t>
              </a:r>
            </a:p>
          </p:txBody>
        </p:sp>
        <p:sp>
          <p:nvSpPr>
            <p:cNvPr id="14" name="Star: 10 Points 13">
              <a:extLst>
                <a:ext uri="{FF2B5EF4-FFF2-40B4-BE49-F238E27FC236}">
                  <a16:creationId xmlns:a16="http://schemas.microsoft.com/office/drawing/2014/main" id="{3A3AD68C-3C15-383B-CC88-660AE2C1927A}"/>
                </a:ext>
              </a:extLst>
            </p:cNvPr>
            <p:cNvSpPr/>
            <p:nvPr/>
          </p:nvSpPr>
          <p:spPr>
            <a:xfrm>
              <a:off x="11359313" y="5612565"/>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6</a:t>
              </a:r>
            </a:p>
          </p:txBody>
        </p:sp>
        <p:sp>
          <p:nvSpPr>
            <p:cNvPr id="17" name="Star: 10 Points 16">
              <a:extLst>
                <a:ext uri="{FF2B5EF4-FFF2-40B4-BE49-F238E27FC236}">
                  <a16:creationId xmlns:a16="http://schemas.microsoft.com/office/drawing/2014/main" id="{D87463E1-DD8E-E226-4741-8F0736A678A9}"/>
                </a:ext>
              </a:extLst>
            </p:cNvPr>
            <p:cNvSpPr/>
            <p:nvPr/>
          </p:nvSpPr>
          <p:spPr>
            <a:xfrm>
              <a:off x="11271414" y="5750082"/>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5</a:t>
              </a:r>
            </a:p>
          </p:txBody>
        </p:sp>
        <p:sp>
          <p:nvSpPr>
            <p:cNvPr id="18" name="Star: 10 Points 17">
              <a:extLst>
                <a:ext uri="{FF2B5EF4-FFF2-40B4-BE49-F238E27FC236}">
                  <a16:creationId xmlns:a16="http://schemas.microsoft.com/office/drawing/2014/main" id="{F4246317-2B17-AA7B-48BE-02F2808A50B4}"/>
                </a:ext>
              </a:extLst>
            </p:cNvPr>
            <p:cNvSpPr/>
            <p:nvPr/>
          </p:nvSpPr>
          <p:spPr>
            <a:xfrm>
              <a:off x="11328286" y="6497438"/>
              <a:ext cx="224924" cy="224924"/>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8</a:t>
              </a:r>
            </a:p>
          </p:txBody>
        </p:sp>
      </p:grpSp>
    </p:spTree>
    <p:extLst>
      <p:ext uri="{BB962C8B-B14F-4D97-AF65-F5344CB8AC3E}">
        <p14:creationId xmlns:p14="http://schemas.microsoft.com/office/powerpoint/2010/main" val="137083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DC969-BD76-86C4-F13E-C3A7CF8EC67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6162EC0-E1BE-4260-90C3-FAD884FECABF}"/>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CECEC00A-D192-900A-A11F-BBFBF112137C}"/>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Clendenin – Charleston Risk Comparison</a:t>
              </a:r>
            </a:p>
          </p:txBody>
        </p:sp>
        <p:pic>
          <p:nvPicPr>
            <p:cNvPr id="15" name="Picture 14" descr="A hexagon with a yellow house and a river&#10;&#10;Description automatically generated">
              <a:extLst>
                <a:ext uri="{FF2B5EF4-FFF2-40B4-BE49-F238E27FC236}">
                  <a16:creationId xmlns:a16="http://schemas.microsoft.com/office/drawing/2014/main" id="{E76D90B1-ED8E-9D72-9027-CB0EF3A9FC2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70482645-AB89-A330-0A56-8D87A78021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6" name="Picture 5">
            <a:hlinkClick r:id="rId5"/>
            <a:extLst>
              <a:ext uri="{FF2B5EF4-FFF2-40B4-BE49-F238E27FC236}">
                <a16:creationId xmlns:a16="http://schemas.microsoft.com/office/drawing/2014/main" id="{1EAA7CE8-33E5-9F35-3B0F-15481D23FD3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2764" y="907780"/>
            <a:ext cx="5695228" cy="1891629"/>
          </a:xfrm>
          <a:prstGeom prst="rect">
            <a:avLst/>
          </a:prstGeom>
          <a:ln>
            <a:solidFill>
              <a:schemeClr val="tx1"/>
            </a:solidFill>
          </a:ln>
        </p:spPr>
      </p:pic>
      <p:pic>
        <p:nvPicPr>
          <p:cNvPr id="13" name="Picture 12">
            <a:hlinkClick r:id="rId5"/>
            <a:extLst>
              <a:ext uri="{FF2B5EF4-FFF2-40B4-BE49-F238E27FC236}">
                <a16:creationId xmlns:a16="http://schemas.microsoft.com/office/drawing/2014/main" id="{600573C3-7736-4945-CE8A-6BEB0EE0379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254008" y="1039280"/>
            <a:ext cx="5695228" cy="3366513"/>
          </a:xfrm>
          <a:prstGeom prst="rect">
            <a:avLst/>
          </a:prstGeom>
          <a:ln>
            <a:solidFill>
              <a:schemeClr val="tx1"/>
            </a:solidFill>
          </a:ln>
        </p:spPr>
      </p:pic>
      <p:pic>
        <p:nvPicPr>
          <p:cNvPr id="21" name="Picture 20">
            <a:hlinkClick r:id="rId5"/>
            <a:extLst>
              <a:ext uri="{FF2B5EF4-FFF2-40B4-BE49-F238E27FC236}">
                <a16:creationId xmlns:a16="http://schemas.microsoft.com/office/drawing/2014/main" id="{31A02E06-48F8-229C-E74E-3A846FFC7EF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42764" y="3186410"/>
            <a:ext cx="5695229" cy="3083858"/>
          </a:xfrm>
          <a:prstGeom prst="rect">
            <a:avLst/>
          </a:prstGeom>
          <a:ln>
            <a:solidFill>
              <a:schemeClr val="tx1"/>
            </a:solidFill>
          </a:ln>
        </p:spPr>
      </p:pic>
      <p:pic>
        <p:nvPicPr>
          <p:cNvPr id="23" name="Picture 22">
            <a:hlinkClick r:id="rId5"/>
            <a:extLst>
              <a:ext uri="{FF2B5EF4-FFF2-40B4-BE49-F238E27FC236}">
                <a16:creationId xmlns:a16="http://schemas.microsoft.com/office/drawing/2014/main" id="{3788282E-69AA-358F-A100-0F05EBDCE3F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254006" y="5065874"/>
            <a:ext cx="5695229" cy="1014638"/>
          </a:xfrm>
          <a:prstGeom prst="rect">
            <a:avLst/>
          </a:prstGeom>
          <a:ln>
            <a:solidFill>
              <a:schemeClr val="tx1"/>
            </a:solidFill>
          </a:ln>
        </p:spPr>
      </p:pic>
    </p:spTree>
    <p:extLst>
      <p:ext uri="{BB962C8B-B14F-4D97-AF65-F5344CB8AC3E}">
        <p14:creationId xmlns:p14="http://schemas.microsoft.com/office/powerpoint/2010/main" val="1014805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10591-F9F5-B1A2-DBA8-6E38AC13FAA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13DA2A4-319C-7E03-E261-F4C042B5ADBF}"/>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42CBA538-B31B-67F0-A159-C58F4A2BD629}"/>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Building-Level Risk Reports, Clendenin</a:t>
              </a:r>
            </a:p>
          </p:txBody>
        </p:sp>
        <p:pic>
          <p:nvPicPr>
            <p:cNvPr id="15" name="Picture 14" descr="A hexagon with a yellow house and a river&#10;&#10;Description automatically generated">
              <a:extLst>
                <a:ext uri="{FF2B5EF4-FFF2-40B4-BE49-F238E27FC236}">
                  <a16:creationId xmlns:a16="http://schemas.microsoft.com/office/drawing/2014/main" id="{6DB57574-1E76-D66F-F22D-3CF1A253776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D27FBF60-2E91-A3DA-BBD5-918A7D866E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10" name="Picture 9">
            <a:hlinkClick r:id="rId5"/>
            <a:extLst>
              <a:ext uri="{FF2B5EF4-FFF2-40B4-BE49-F238E27FC236}">
                <a16:creationId xmlns:a16="http://schemas.microsoft.com/office/drawing/2014/main" id="{E9B9867D-8701-EB56-D006-DC1D57F6E91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0483" y="1407283"/>
            <a:ext cx="2687772" cy="1889383"/>
          </a:xfrm>
          <a:prstGeom prst="rect">
            <a:avLst/>
          </a:prstGeom>
          <a:ln>
            <a:solidFill>
              <a:schemeClr val="tx1"/>
            </a:solidFill>
          </a:ln>
        </p:spPr>
      </p:pic>
      <p:pic>
        <p:nvPicPr>
          <p:cNvPr id="13" name="Picture 12">
            <a:hlinkClick r:id="rId7"/>
            <a:extLst>
              <a:ext uri="{FF2B5EF4-FFF2-40B4-BE49-F238E27FC236}">
                <a16:creationId xmlns:a16="http://schemas.microsoft.com/office/drawing/2014/main" id="{9442AEB8-B6BF-CFF8-764F-CE341DEE4B3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44325" y="1407283"/>
            <a:ext cx="2686010" cy="1889383"/>
          </a:xfrm>
          <a:prstGeom prst="rect">
            <a:avLst/>
          </a:prstGeom>
          <a:ln>
            <a:solidFill>
              <a:schemeClr val="tx1"/>
            </a:solidFill>
          </a:ln>
        </p:spPr>
      </p:pic>
      <p:pic>
        <p:nvPicPr>
          <p:cNvPr id="21" name="Picture 20">
            <a:hlinkClick r:id="rId9"/>
            <a:extLst>
              <a:ext uri="{FF2B5EF4-FFF2-40B4-BE49-F238E27FC236}">
                <a16:creationId xmlns:a16="http://schemas.microsoft.com/office/drawing/2014/main" id="{F5CA153B-3AF5-6F95-EBB0-0077E25D5F1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00483" y="3534012"/>
            <a:ext cx="5814666" cy="2753996"/>
          </a:xfrm>
          <a:prstGeom prst="rect">
            <a:avLst/>
          </a:prstGeom>
          <a:ln>
            <a:solidFill>
              <a:schemeClr val="tx1"/>
            </a:solidFill>
          </a:ln>
        </p:spPr>
      </p:pic>
      <p:pic>
        <p:nvPicPr>
          <p:cNvPr id="23" name="Picture 22">
            <a:hlinkClick r:id="rId11"/>
            <a:extLst>
              <a:ext uri="{FF2B5EF4-FFF2-40B4-BE49-F238E27FC236}">
                <a16:creationId xmlns:a16="http://schemas.microsoft.com/office/drawing/2014/main" id="{B31C6F95-ACA5-509F-9DE8-0BFE245E1587}"/>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244325" y="3534012"/>
            <a:ext cx="5814666" cy="2755275"/>
          </a:xfrm>
          <a:prstGeom prst="rect">
            <a:avLst/>
          </a:prstGeom>
          <a:ln>
            <a:solidFill>
              <a:schemeClr val="tx1"/>
            </a:solidFill>
          </a:ln>
        </p:spPr>
      </p:pic>
      <p:sp>
        <p:nvSpPr>
          <p:cNvPr id="26" name="TextBox 25">
            <a:extLst>
              <a:ext uri="{FF2B5EF4-FFF2-40B4-BE49-F238E27FC236}">
                <a16:creationId xmlns:a16="http://schemas.microsoft.com/office/drawing/2014/main" id="{8BF9A49D-6A2E-4897-4BFD-0001B587206B}"/>
              </a:ext>
            </a:extLst>
          </p:cNvPr>
          <p:cNvSpPr txBox="1"/>
          <p:nvPr/>
        </p:nvSpPr>
        <p:spPr>
          <a:xfrm>
            <a:off x="3003089" y="2643253"/>
            <a:ext cx="2049051" cy="276999"/>
          </a:xfrm>
          <a:prstGeom prst="rect">
            <a:avLst/>
          </a:prstGeom>
          <a:noFill/>
        </p:spPr>
        <p:txBody>
          <a:bodyPr wrap="square">
            <a:spAutoFit/>
          </a:bodyPr>
          <a:lstStyle/>
          <a:p>
            <a:pPr algn="ctr"/>
            <a:r>
              <a:rPr lang="en-US" sz="1200" dirty="0">
                <a:ea typeface="+mj-ea"/>
                <a:cs typeface="Arial" panose="020B0604020202020204" pitchFamily="34" charset="0"/>
              </a:rPr>
              <a:t>Clendenin, June 2016</a:t>
            </a:r>
            <a:endParaRPr lang="en-US" sz="1200" dirty="0">
              <a:latin typeface="+mn-lt"/>
              <a:cs typeface="Arial" panose="020B0604020202020204" pitchFamily="34" charset="0"/>
            </a:endParaRPr>
          </a:p>
        </p:txBody>
      </p:sp>
      <p:sp>
        <p:nvSpPr>
          <p:cNvPr id="27" name="Arrow: Right 26">
            <a:extLst>
              <a:ext uri="{FF2B5EF4-FFF2-40B4-BE49-F238E27FC236}">
                <a16:creationId xmlns:a16="http://schemas.microsoft.com/office/drawing/2014/main" id="{6906227C-AE4B-3C36-413D-F12505444E35}"/>
              </a:ext>
            </a:extLst>
          </p:cNvPr>
          <p:cNvSpPr/>
          <p:nvPr/>
        </p:nvSpPr>
        <p:spPr>
          <a:xfrm rot="5400000">
            <a:off x="1392906" y="3183284"/>
            <a:ext cx="302926"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DBE13B63-D105-6AD6-AA09-D4393201D6AE}"/>
              </a:ext>
            </a:extLst>
          </p:cNvPr>
          <p:cNvSpPr/>
          <p:nvPr/>
        </p:nvSpPr>
        <p:spPr>
          <a:xfrm rot="5400000">
            <a:off x="7435867" y="3183284"/>
            <a:ext cx="302926"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0489316-F779-A444-7887-F39F463419CF}"/>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255675" y="793523"/>
            <a:ext cx="2525886" cy="1422116"/>
          </a:xfrm>
          <a:prstGeom prst="rect">
            <a:avLst/>
          </a:prstGeom>
          <a:ln>
            <a:solidFill>
              <a:schemeClr val="tx1"/>
            </a:solidFill>
          </a:ln>
        </p:spPr>
      </p:pic>
      <p:sp>
        <p:nvSpPr>
          <p:cNvPr id="31" name="TextBox 30">
            <a:extLst>
              <a:ext uri="{FF2B5EF4-FFF2-40B4-BE49-F238E27FC236}">
                <a16:creationId xmlns:a16="http://schemas.microsoft.com/office/drawing/2014/main" id="{855DFB1A-9DF2-0A34-E689-5977FCA45FF7}"/>
              </a:ext>
            </a:extLst>
          </p:cNvPr>
          <p:cNvSpPr txBox="1"/>
          <p:nvPr/>
        </p:nvSpPr>
        <p:spPr>
          <a:xfrm>
            <a:off x="8944933" y="2164261"/>
            <a:ext cx="2049051" cy="276999"/>
          </a:xfrm>
          <a:prstGeom prst="rect">
            <a:avLst/>
          </a:prstGeom>
          <a:noFill/>
        </p:spPr>
        <p:txBody>
          <a:bodyPr wrap="square">
            <a:spAutoFit/>
          </a:bodyPr>
          <a:lstStyle/>
          <a:p>
            <a:pPr algn="ctr"/>
            <a:r>
              <a:rPr lang="en-US" sz="1200" dirty="0">
                <a:ea typeface="+mj-ea"/>
                <a:cs typeface="Arial" panose="020B0604020202020204" pitchFamily="34" charset="0"/>
              </a:rPr>
              <a:t>Clendenin, June 2016</a:t>
            </a:r>
            <a:endParaRPr lang="en-US" sz="1200" dirty="0">
              <a:latin typeface="+mn-lt"/>
              <a:cs typeface="Arial" panose="020B0604020202020204" pitchFamily="34" charset="0"/>
            </a:endParaRPr>
          </a:p>
        </p:txBody>
      </p:sp>
      <p:pic>
        <p:nvPicPr>
          <p:cNvPr id="4" name="Picture 3">
            <a:extLst>
              <a:ext uri="{FF2B5EF4-FFF2-40B4-BE49-F238E27FC236}">
                <a16:creationId xmlns:a16="http://schemas.microsoft.com/office/drawing/2014/main" id="{A2CC26D9-FAE8-1656-5AEE-E4C89C98B49F}"/>
              </a:ext>
            </a:extLst>
          </p:cNvPr>
          <p:cNvPicPr>
            <a:picLocks noChangeAspect="1"/>
          </p:cNvPicPr>
          <p:nvPr/>
        </p:nvPicPr>
        <p:blipFill>
          <a:blip r:embed="rId14"/>
          <a:stretch>
            <a:fillRect/>
          </a:stretch>
        </p:blipFill>
        <p:spPr>
          <a:xfrm>
            <a:off x="3295117" y="793523"/>
            <a:ext cx="2604488" cy="1889383"/>
          </a:xfrm>
          <a:prstGeom prst="rect">
            <a:avLst/>
          </a:prstGeom>
          <a:ln>
            <a:solidFill>
              <a:schemeClr val="tx1"/>
            </a:solidFill>
          </a:ln>
        </p:spPr>
      </p:pic>
    </p:spTree>
    <p:extLst>
      <p:ext uri="{BB962C8B-B14F-4D97-AF65-F5344CB8AC3E}">
        <p14:creationId xmlns:p14="http://schemas.microsoft.com/office/powerpoint/2010/main" val="150821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BB74D-008E-E294-E18B-4BFD8E349CBD}"/>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8133FEDC-A852-16C3-0FBF-35D13BDBB554}"/>
              </a:ext>
            </a:extLst>
          </p:cNvPr>
          <p:cNvSpPr txBox="1">
            <a:spLocks/>
          </p:cNvSpPr>
          <p:nvPr/>
        </p:nvSpPr>
        <p:spPr>
          <a:xfrm>
            <a:off x="0" y="2"/>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C565147B-8486-BEA9-FA0D-A4B4B40A3BCD}"/>
              </a:ext>
            </a:extLst>
          </p:cNvPr>
          <p:cNvSpPr>
            <a:spLocks noGrp="1"/>
          </p:cNvSpPr>
          <p:nvPr>
            <p:ph type="ctrTitle"/>
          </p:nvPr>
        </p:nvSpPr>
        <p:spPr>
          <a:xfrm>
            <a:off x="914399" y="3142870"/>
            <a:ext cx="10363200" cy="572259"/>
          </a:xfrm>
        </p:spPr>
        <p:txBody>
          <a:bodyPr>
            <a:noAutofit/>
          </a:bodyPr>
          <a:lstStyle/>
          <a:p>
            <a:r>
              <a:rPr lang="en-US" sz="4000" b="1" dirty="0">
                <a:solidFill>
                  <a:schemeClr val="bg1"/>
                </a:solidFill>
                <a:latin typeface="+mn-lt"/>
                <a:cs typeface="Arial" panose="020B0604020202020204" pitchFamily="34" charset="0"/>
              </a:rPr>
              <a:t>Flood Visualizations</a:t>
            </a:r>
          </a:p>
        </p:txBody>
      </p:sp>
    </p:spTree>
    <p:extLst>
      <p:ext uri="{BB962C8B-B14F-4D97-AF65-F5344CB8AC3E}">
        <p14:creationId xmlns:p14="http://schemas.microsoft.com/office/powerpoint/2010/main" val="228887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83CF-197C-1D92-C83B-BED863252D6D}"/>
            </a:ext>
          </a:extLst>
        </p:cNvPr>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9D37FBA1-58B2-AE0F-A695-DE910D6ADE1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15309" y="969716"/>
            <a:ext cx="4103666" cy="2305430"/>
          </a:xfrm>
          <a:prstGeom prst="rect">
            <a:avLst/>
          </a:prstGeom>
          <a:ln>
            <a:solidFill>
              <a:schemeClr val="tx1"/>
            </a:solidFill>
          </a:ln>
        </p:spPr>
      </p:pic>
      <p:grpSp>
        <p:nvGrpSpPr>
          <p:cNvPr id="7" name="Group 6">
            <a:extLst>
              <a:ext uri="{FF2B5EF4-FFF2-40B4-BE49-F238E27FC236}">
                <a16:creationId xmlns:a16="http://schemas.microsoft.com/office/drawing/2014/main" id="{B78F2477-F36D-03C1-2645-3B58B0545946}"/>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B9C67A50-A36F-011C-D257-1D9CA0608C4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Visualization Tools Examples</a:t>
              </a:r>
            </a:p>
          </p:txBody>
        </p:sp>
        <p:pic>
          <p:nvPicPr>
            <p:cNvPr id="15" name="Picture 14" descr="A hexagon with a yellow house and a river&#10;&#10;Description automatically generated">
              <a:extLst>
                <a:ext uri="{FF2B5EF4-FFF2-40B4-BE49-F238E27FC236}">
                  <a16:creationId xmlns:a16="http://schemas.microsoft.com/office/drawing/2014/main" id="{230BE4AE-2344-879B-76A2-8A2DA8B3F08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755C219-2923-674F-627F-EDD80BE5408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12" name="TextBox 11">
            <a:extLst>
              <a:ext uri="{FF2B5EF4-FFF2-40B4-BE49-F238E27FC236}">
                <a16:creationId xmlns:a16="http://schemas.microsoft.com/office/drawing/2014/main" id="{20788E01-0AFA-B080-89CC-7FB1825077DD}"/>
              </a:ext>
            </a:extLst>
          </p:cNvPr>
          <p:cNvSpPr txBox="1"/>
          <p:nvPr/>
        </p:nvSpPr>
        <p:spPr>
          <a:xfrm>
            <a:off x="2163837" y="6264290"/>
            <a:ext cx="2444805" cy="338554"/>
          </a:xfrm>
          <a:prstGeom prst="rect">
            <a:avLst/>
          </a:prstGeom>
          <a:noFill/>
        </p:spPr>
        <p:txBody>
          <a:bodyPr wrap="square">
            <a:spAutoFit/>
          </a:bodyPr>
          <a:lstStyle/>
          <a:p>
            <a:pPr algn="ctr"/>
            <a:r>
              <a:rPr lang="en-US" sz="1600" dirty="0">
                <a:latin typeface="+mn-lt"/>
                <a:cs typeface="Arial" panose="020B0604020202020204" pitchFamily="34" charset="0"/>
              </a:rPr>
              <a:t>3D Movie for </a:t>
            </a:r>
            <a:r>
              <a:rPr lang="en-US" sz="1600" dirty="0">
                <a:cs typeface="Arial" panose="020B0604020202020204" pitchFamily="34" charset="0"/>
              </a:rPr>
              <a:t>Clendenin</a:t>
            </a:r>
            <a:endParaRPr lang="en-US" sz="1600" dirty="0">
              <a:latin typeface="+mn-lt"/>
              <a:cs typeface="Arial" panose="020B0604020202020204" pitchFamily="34" charset="0"/>
            </a:endParaRPr>
          </a:p>
        </p:txBody>
      </p:sp>
      <p:sp>
        <p:nvSpPr>
          <p:cNvPr id="18" name="TextBox 17">
            <a:extLst>
              <a:ext uri="{FF2B5EF4-FFF2-40B4-BE49-F238E27FC236}">
                <a16:creationId xmlns:a16="http://schemas.microsoft.com/office/drawing/2014/main" id="{6D79B945-0F58-A2F6-F98F-E96D3FD07243}"/>
              </a:ext>
            </a:extLst>
          </p:cNvPr>
          <p:cNvSpPr txBox="1"/>
          <p:nvPr/>
        </p:nvSpPr>
        <p:spPr>
          <a:xfrm>
            <a:off x="1971354" y="3278022"/>
            <a:ext cx="2829776" cy="338554"/>
          </a:xfrm>
          <a:prstGeom prst="rect">
            <a:avLst/>
          </a:prstGeom>
          <a:noFill/>
        </p:spPr>
        <p:txBody>
          <a:bodyPr wrap="square">
            <a:spAutoFit/>
          </a:bodyPr>
          <a:lstStyle/>
          <a:p>
            <a:pPr algn="ctr"/>
            <a:r>
              <a:rPr lang="en-US" sz="1600" dirty="0">
                <a:latin typeface="+mn-lt"/>
                <a:cs typeface="Arial" panose="020B0604020202020204" pitchFamily="34" charset="0"/>
              </a:rPr>
              <a:t>Viewshed for Clendenin</a:t>
            </a:r>
          </a:p>
        </p:txBody>
      </p:sp>
      <p:sp>
        <p:nvSpPr>
          <p:cNvPr id="21" name="TextBox 20">
            <a:extLst>
              <a:ext uri="{FF2B5EF4-FFF2-40B4-BE49-F238E27FC236}">
                <a16:creationId xmlns:a16="http://schemas.microsoft.com/office/drawing/2014/main" id="{2EDE7E6C-0C26-8B8D-CC60-2073E73FF761}"/>
              </a:ext>
            </a:extLst>
          </p:cNvPr>
          <p:cNvSpPr txBox="1"/>
          <p:nvPr/>
        </p:nvSpPr>
        <p:spPr>
          <a:xfrm>
            <a:off x="7814431" y="3278022"/>
            <a:ext cx="2829776" cy="338554"/>
          </a:xfrm>
          <a:prstGeom prst="rect">
            <a:avLst/>
          </a:prstGeom>
          <a:noFill/>
        </p:spPr>
        <p:txBody>
          <a:bodyPr wrap="square">
            <a:spAutoFit/>
          </a:bodyPr>
          <a:lstStyle/>
          <a:p>
            <a:pPr algn="ctr"/>
            <a:r>
              <a:rPr lang="en-US" sz="1600" dirty="0">
                <a:latin typeface="+mn-lt"/>
                <a:cs typeface="Arial" panose="020B0604020202020204" pitchFamily="34" charset="0"/>
              </a:rPr>
              <a:t>Building Profile in Clendenin</a:t>
            </a:r>
          </a:p>
        </p:txBody>
      </p:sp>
      <p:pic>
        <p:nvPicPr>
          <p:cNvPr id="3" name="Picture 2">
            <a:hlinkClick r:id="rId7"/>
            <a:extLst>
              <a:ext uri="{FF2B5EF4-FFF2-40B4-BE49-F238E27FC236}">
                <a16:creationId xmlns:a16="http://schemas.microsoft.com/office/drawing/2014/main" id="{E9D919BD-4674-04D1-89BE-6CCE1CAF76F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390872" y="969716"/>
            <a:ext cx="3524538" cy="2308306"/>
          </a:xfrm>
          <a:prstGeom prst="rect">
            <a:avLst/>
          </a:prstGeom>
          <a:ln>
            <a:solidFill>
              <a:schemeClr val="tx1"/>
            </a:solidFill>
          </a:ln>
        </p:spPr>
      </p:pic>
      <p:pic>
        <p:nvPicPr>
          <p:cNvPr id="2" name="Picture 1">
            <a:hlinkClick r:id="rId9"/>
            <a:extLst>
              <a:ext uri="{FF2B5EF4-FFF2-40B4-BE49-F238E27FC236}">
                <a16:creationId xmlns:a16="http://schemas.microsoft.com/office/drawing/2014/main" id="{27202295-F2EB-5EE3-AF16-557048CB407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999349" y="3869073"/>
            <a:ext cx="4272065" cy="2395216"/>
          </a:xfrm>
          <a:prstGeom prst="rect">
            <a:avLst/>
          </a:prstGeom>
          <a:ln>
            <a:solidFill>
              <a:schemeClr val="tx1"/>
            </a:solidFill>
          </a:ln>
        </p:spPr>
      </p:pic>
      <p:sp>
        <p:nvSpPr>
          <p:cNvPr id="4" name="TextBox 3">
            <a:extLst>
              <a:ext uri="{FF2B5EF4-FFF2-40B4-BE49-F238E27FC236}">
                <a16:creationId xmlns:a16="http://schemas.microsoft.com/office/drawing/2014/main" id="{8EDF40BA-4EAA-ACB2-D931-EC0135DE1269}"/>
              </a:ext>
            </a:extLst>
          </p:cNvPr>
          <p:cNvSpPr txBox="1"/>
          <p:nvPr/>
        </p:nvSpPr>
        <p:spPr>
          <a:xfrm>
            <a:off x="7903545" y="6239515"/>
            <a:ext cx="2740662" cy="338554"/>
          </a:xfrm>
          <a:prstGeom prst="rect">
            <a:avLst/>
          </a:prstGeom>
          <a:noFill/>
        </p:spPr>
        <p:txBody>
          <a:bodyPr wrap="square">
            <a:spAutoFit/>
          </a:bodyPr>
          <a:lstStyle/>
          <a:p>
            <a:pPr algn="ctr"/>
            <a:r>
              <a:rPr lang="en-US" sz="1600" dirty="0">
                <a:latin typeface="+mn-lt"/>
                <a:cs typeface="Arial" panose="020B0604020202020204" pitchFamily="34" charset="0"/>
              </a:rPr>
              <a:t>Building Profile in Charleston </a:t>
            </a:r>
          </a:p>
        </p:txBody>
      </p:sp>
      <p:pic>
        <p:nvPicPr>
          <p:cNvPr id="9" name="Picture 8">
            <a:hlinkClick r:id="rId11"/>
            <a:extLst>
              <a:ext uri="{FF2B5EF4-FFF2-40B4-BE49-F238E27FC236}">
                <a16:creationId xmlns:a16="http://schemas.microsoft.com/office/drawing/2014/main" id="{B733D82D-DA2F-C8A3-8E7C-B38ACE106D0E}"/>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125805" y="3860684"/>
            <a:ext cx="4482673" cy="2403605"/>
          </a:xfrm>
          <a:prstGeom prst="rect">
            <a:avLst/>
          </a:prstGeom>
          <a:ln>
            <a:solidFill>
              <a:schemeClr val="tx1"/>
            </a:solidFill>
          </a:ln>
        </p:spPr>
      </p:pic>
    </p:spTree>
    <p:extLst>
      <p:ext uri="{BB962C8B-B14F-4D97-AF65-F5344CB8AC3E}">
        <p14:creationId xmlns:p14="http://schemas.microsoft.com/office/powerpoint/2010/main" val="411932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092D-FD43-4035-401C-E8DC437C0EB1}"/>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4F663258-6302-9243-B328-B42D3A5A0698}"/>
              </a:ext>
            </a:extLst>
          </p:cNvPr>
          <p:cNvGrpSpPr/>
          <p:nvPr/>
        </p:nvGrpSpPr>
        <p:grpSpPr>
          <a:xfrm>
            <a:off x="0" y="0"/>
            <a:ext cx="12192000" cy="614253"/>
            <a:chOff x="0" y="0"/>
            <a:chExt cx="12192000" cy="614253"/>
          </a:xfrm>
        </p:grpSpPr>
        <p:sp>
          <p:nvSpPr>
            <p:cNvPr id="3" name="Title 1">
              <a:extLst>
                <a:ext uri="{FF2B5EF4-FFF2-40B4-BE49-F238E27FC236}">
                  <a16:creationId xmlns:a16="http://schemas.microsoft.com/office/drawing/2014/main" id="{4E4DF9BE-FE75-29EB-6443-53818F814F8C}"/>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About Us</a:t>
              </a:r>
            </a:p>
          </p:txBody>
        </p:sp>
        <p:pic>
          <p:nvPicPr>
            <p:cNvPr id="7" name="Picture 6" descr="A black and white text on a black background&#10;&#10;AI-generated content may be incorrect.">
              <a:extLst>
                <a:ext uri="{FF2B5EF4-FFF2-40B4-BE49-F238E27FC236}">
                  <a16:creationId xmlns:a16="http://schemas.microsoft.com/office/drawing/2014/main" id="{DC1594DF-AB2C-1F6B-187E-83F7A09C1C5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6877" y="0"/>
              <a:ext cx="1779713" cy="614251"/>
            </a:xfrm>
            <a:prstGeom prst="rect">
              <a:avLst/>
            </a:prstGeom>
          </p:spPr>
        </p:pic>
      </p:grpSp>
      <p:pic>
        <p:nvPicPr>
          <p:cNvPr id="19" name="Picture 18" descr="A building with a curved walkway&#10;&#10;Description automatically generated with medium confidence">
            <a:extLst>
              <a:ext uri="{FF2B5EF4-FFF2-40B4-BE49-F238E27FC236}">
                <a16:creationId xmlns:a16="http://schemas.microsoft.com/office/drawing/2014/main" id="{E349179D-2FB3-AD8F-B163-5AA363CAF5A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28673" y="3167685"/>
            <a:ext cx="2831890" cy="1661307"/>
          </a:xfrm>
          <a:prstGeom prst="rect">
            <a:avLst/>
          </a:prstGeom>
          <a:ln>
            <a:solidFill>
              <a:schemeClr val="tx1"/>
            </a:solidFill>
          </a:ln>
        </p:spPr>
      </p:pic>
      <p:pic>
        <p:nvPicPr>
          <p:cNvPr id="20" name="Picture 19" descr="A person with short black hair wearing a red and black plaid shirt&#10;&#10;Description automatically generated">
            <a:extLst>
              <a:ext uri="{FF2B5EF4-FFF2-40B4-BE49-F238E27FC236}">
                <a16:creationId xmlns:a16="http://schemas.microsoft.com/office/drawing/2014/main" id="{C3AAB4CA-8538-8309-7626-9000E850598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08561" y="5165332"/>
            <a:ext cx="847725" cy="847725"/>
          </a:xfrm>
          <a:prstGeom prst="rect">
            <a:avLst/>
          </a:prstGeom>
          <a:ln>
            <a:solidFill>
              <a:schemeClr val="tx1"/>
            </a:solidFill>
          </a:ln>
        </p:spPr>
      </p:pic>
      <p:pic>
        <p:nvPicPr>
          <p:cNvPr id="21" name="Picture 20" descr="A person with long hair wearing glasses&#10;&#10;Description automatically generated">
            <a:extLst>
              <a:ext uri="{FF2B5EF4-FFF2-40B4-BE49-F238E27FC236}">
                <a16:creationId xmlns:a16="http://schemas.microsoft.com/office/drawing/2014/main" id="{FFA8C05A-C53B-5101-4145-DE7D52E6B3E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826853" y="3939783"/>
            <a:ext cx="663317" cy="1076325"/>
          </a:xfrm>
          <a:prstGeom prst="rect">
            <a:avLst/>
          </a:prstGeom>
          <a:ln>
            <a:solidFill>
              <a:schemeClr val="tx1"/>
            </a:solidFill>
          </a:ln>
        </p:spPr>
      </p:pic>
      <p:pic>
        <p:nvPicPr>
          <p:cNvPr id="22" name="Picture 21" descr="A person in a white shirt and tie&#10;&#10;Description automatically generated">
            <a:extLst>
              <a:ext uri="{FF2B5EF4-FFF2-40B4-BE49-F238E27FC236}">
                <a16:creationId xmlns:a16="http://schemas.microsoft.com/office/drawing/2014/main" id="{32499E9D-F77B-1544-FD9B-E85D184A0846}"/>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4653971" y="3939783"/>
            <a:ext cx="847726" cy="1076325"/>
          </a:xfrm>
          <a:prstGeom prst="rect">
            <a:avLst/>
          </a:prstGeom>
          <a:ln>
            <a:solidFill>
              <a:schemeClr val="tx1"/>
            </a:solidFill>
          </a:ln>
        </p:spPr>
      </p:pic>
      <p:sp>
        <p:nvSpPr>
          <p:cNvPr id="23" name="TextBox 22">
            <a:extLst>
              <a:ext uri="{FF2B5EF4-FFF2-40B4-BE49-F238E27FC236}">
                <a16:creationId xmlns:a16="http://schemas.microsoft.com/office/drawing/2014/main" id="{4F24351A-326C-0B42-23C8-5A94D9AC2527}"/>
              </a:ext>
            </a:extLst>
          </p:cNvPr>
          <p:cNvSpPr txBox="1"/>
          <p:nvPr/>
        </p:nvSpPr>
        <p:spPr>
          <a:xfrm>
            <a:off x="8564969" y="4828992"/>
            <a:ext cx="3431621" cy="1754326"/>
          </a:xfrm>
          <a:prstGeom prst="rect">
            <a:avLst/>
          </a:prstGeom>
          <a:noFill/>
        </p:spPr>
        <p:txBody>
          <a:bodyPr wrap="square" rtlCol="0">
            <a:spAutoFit/>
          </a:bodyPr>
          <a:lstStyle/>
          <a:p>
            <a:r>
              <a:rPr lang="en-US" sz="1200" b="1" dirty="0">
                <a:sym typeface="Anaheim"/>
              </a:rPr>
              <a:t>WV GIS Technical Center (WVGISTC)</a:t>
            </a:r>
            <a:br>
              <a:rPr lang="en-US" sz="1200" dirty="0">
                <a:sym typeface="Anaheim"/>
              </a:rPr>
            </a:br>
            <a:r>
              <a:rPr lang="en-US" sz="1200" dirty="0">
                <a:sym typeface="Anaheim"/>
              </a:rPr>
              <a:t>WVU Department of Geology &amp; Geography</a:t>
            </a:r>
            <a:br>
              <a:rPr lang="en-US" sz="1200" dirty="0">
                <a:sym typeface="Anaheim"/>
              </a:rPr>
            </a:br>
            <a:r>
              <a:rPr lang="en-US" sz="1200" dirty="0">
                <a:sym typeface="Anaheim"/>
              </a:rPr>
              <a:t>330 Brooks Hall</a:t>
            </a:r>
            <a:br>
              <a:rPr lang="en-US" sz="1200" dirty="0">
                <a:sym typeface="Anaheim"/>
              </a:rPr>
            </a:br>
            <a:r>
              <a:rPr lang="en-US" sz="1200" dirty="0">
                <a:sym typeface="Anaheim"/>
              </a:rPr>
              <a:t>P.O. Box 6300</a:t>
            </a:r>
            <a:br>
              <a:rPr lang="en-US" sz="1200" dirty="0">
                <a:sym typeface="Anaheim"/>
              </a:rPr>
            </a:br>
            <a:r>
              <a:rPr lang="en-US" sz="1200" dirty="0">
                <a:sym typeface="Anaheim"/>
              </a:rPr>
              <a:t>Morgantown, WV 26506 </a:t>
            </a:r>
          </a:p>
          <a:p>
            <a:r>
              <a:rPr lang="en-US" sz="1200" dirty="0">
                <a:sym typeface="Anaheim"/>
              </a:rPr>
              <a:t>Phone: (304) 293-0557</a:t>
            </a:r>
          </a:p>
          <a:p>
            <a:r>
              <a:rPr lang="en-US" sz="1200" dirty="0">
                <a:sym typeface="Anaheim"/>
              </a:rPr>
              <a:t>Email:</a:t>
            </a:r>
          </a:p>
          <a:p>
            <a:r>
              <a:rPr lang="en-US" sz="1200" dirty="0">
                <a:sym typeface="Anaheim"/>
              </a:rPr>
              <a:t>kurt.donaldson@mail.wvu.edu</a:t>
            </a:r>
          </a:p>
          <a:p>
            <a:r>
              <a:rPr lang="en-US" sz="1200" dirty="0">
                <a:sym typeface="Anaheim"/>
              </a:rPr>
              <a:t>behrang.bidadian@mail.wvu.edu</a:t>
            </a:r>
          </a:p>
        </p:txBody>
      </p:sp>
      <p:sp>
        <p:nvSpPr>
          <p:cNvPr id="24" name="Content Placeholder 1">
            <a:extLst>
              <a:ext uri="{FF2B5EF4-FFF2-40B4-BE49-F238E27FC236}">
                <a16:creationId xmlns:a16="http://schemas.microsoft.com/office/drawing/2014/main" id="{76965E62-1D53-EFA7-4E0F-1A811424B13E}"/>
              </a:ext>
            </a:extLst>
          </p:cNvPr>
          <p:cNvSpPr txBox="1">
            <a:spLocks/>
          </p:cNvSpPr>
          <p:nvPr/>
        </p:nvSpPr>
        <p:spPr>
          <a:xfrm>
            <a:off x="524309" y="713953"/>
            <a:ext cx="5105400" cy="5620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chemeClr val="accent3"/>
              </a:buClr>
            </a:pPr>
            <a:r>
              <a:rPr lang="en-US" sz="1800" b="1" dirty="0">
                <a:solidFill>
                  <a:srgbClr val="1F4E79"/>
                </a:solidFill>
                <a:ea typeface="+mj-ea"/>
                <a:cs typeface="Arial" panose="020B0604020202020204" pitchFamily="34" charset="0"/>
                <a:sym typeface="Anaheim"/>
              </a:rPr>
              <a:t>Director/Project Manager:</a:t>
            </a:r>
          </a:p>
          <a:p>
            <a:pPr algn="l">
              <a:buClr>
                <a:schemeClr val="accent3"/>
              </a:buClr>
            </a:pPr>
            <a:r>
              <a:rPr lang="en-US" sz="1800" dirty="0"/>
              <a:t>Kurt Donaldson</a:t>
            </a:r>
          </a:p>
          <a:p>
            <a:pPr algn="l">
              <a:buClr>
                <a:schemeClr val="accent3"/>
              </a:buClr>
            </a:pPr>
            <a:endParaRPr lang="en-US" sz="1600" dirty="0"/>
          </a:p>
          <a:p>
            <a:pPr algn="l">
              <a:buClr>
                <a:schemeClr val="accent3"/>
              </a:buClr>
            </a:pPr>
            <a:endParaRPr lang="en-US" sz="1600" dirty="0"/>
          </a:p>
          <a:p>
            <a:pPr algn="l">
              <a:buClr>
                <a:schemeClr val="accent3"/>
              </a:buClr>
            </a:pPr>
            <a:endParaRPr lang="en-US" sz="1600" dirty="0"/>
          </a:p>
          <a:p>
            <a:pPr algn="l">
              <a:buClr>
                <a:schemeClr val="accent3"/>
              </a:buClr>
            </a:pPr>
            <a:r>
              <a:rPr lang="en-US" sz="1800" b="1" dirty="0">
                <a:solidFill>
                  <a:srgbClr val="1F4E79"/>
                </a:solidFill>
                <a:ea typeface="+mj-ea"/>
                <a:cs typeface="Arial" panose="020B0604020202020204" pitchFamily="34" charset="0"/>
              </a:rPr>
              <a:t>Faculty Director:</a:t>
            </a:r>
          </a:p>
          <a:p>
            <a:pPr algn="l">
              <a:buClr>
                <a:schemeClr val="accent3"/>
              </a:buClr>
            </a:pPr>
            <a:r>
              <a:rPr lang="en-US" sz="1800" dirty="0"/>
              <a:t>Aaron Maxwell</a:t>
            </a:r>
          </a:p>
          <a:p>
            <a:pPr algn="l">
              <a:buClr>
                <a:schemeClr val="accent3"/>
              </a:buClr>
            </a:pPr>
            <a:endParaRPr lang="en-US" sz="1600" dirty="0"/>
          </a:p>
          <a:p>
            <a:pPr algn="l">
              <a:buClr>
                <a:schemeClr val="accent3"/>
              </a:buClr>
            </a:pPr>
            <a:endParaRPr lang="en-US" sz="1600" dirty="0"/>
          </a:p>
          <a:p>
            <a:pPr algn="l">
              <a:buClr>
                <a:schemeClr val="accent3"/>
              </a:buClr>
            </a:pPr>
            <a:endParaRPr lang="en-US" sz="1600" dirty="0"/>
          </a:p>
          <a:p>
            <a:pPr algn="l">
              <a:buClr>
                <a:schemeClr val="accent3"/>
              </a:buClr>
            </a:pPr>
            <a:r>
              <a:rPr lang="en-US" sz="1800" b="1" dirty="0">
                <a:solidFill>
                  <a:srgbClr val="1F4E79"/>
                </a:solidFill>
                <a:ea typeface="+mj-ea"/>
                <a:cs typeface="Arial" panose="020B0604020202020204" pitchFamily="34" charset="0"/>
              </a:rPr>
              <a:t>WVGISTC Team:</a:t>
            </a:r>
          </a:p>
          <a:p>
            <a:pPr marL="284163" lvl="1" algn="l">
              <a:buFont typeface="Courier New" panose="02070309020205020404" pitchFamily="49" charset="0"/>
              <a:buChar char="o"/>
            </a:pPr>
            <a:r>
              <a:rPr lang="en-US" sz="1600" dirty="0"/>
              <a:t> </a:t>
            </a:r>
            <a:r>
              <a:rPr lang="en-US" sz="1800" dirty="0"/>
              <a:t>Three Risk &amp; GIS Analysts</a:t>
            </a:r>
          </a:p>
          <a:p>
            <a:pPr marL="284163" lvl="1" algn="l">
              <a:buFont typeface="Courier New" panose="02070309020205020404" pitchFamily="49" charset="0"/>
              <a:buChar char="o"/>
            </a:pPr>
            <a:r>
              <a:rPr lang="en-US" sz="1800" dirty="0"/>
              <a:t> Two GIS Programmers/Developers</a:t>
            </a:r>
          </a:p>
          <a:p>
            <a:pPr marL="284163" lvl="1" algn="l">
              <a:buFont typeface="Courier New" panose="02070309020205020404" pitchFamily="49" charset="0"/>
              <a:buChar char="o"/>
            </a:pPr>
            <a:r>
              <a:rPr lang="en-US" sz="1800" dirty="0"/>
              <a:t> Contractors/Consultants</a:t>
            </a:r>
          </a:p>
          <a:p>
            <a:pPr marL="284163" lvl="1" algn="l">
              <a:buFont typeface="Courier New" panose="02070309020205020404" pitchFamily="49" charset="0"/>
              <a:buChar char="o"/>
            </a:pPr>
            <a:r>
              <a:rPr lang="en-US" sz="1800" dirty="0"/>
              <a:t> Graduate Research Assistants</a:t>
            </a:r>
          </a:p>
          <a:p>
            <a:pPr marL="284163" lvl="1" algn="l">
              <a:buFont typeface="Courier New" panose="02070309020205020404" pitchFamily="49" charset="0"/>
              <a:buChar char="o"/>
            </a:pPr>
            <a:r>
              <a:rPr lang="en-US" sz="1800" dirty="0"/>
              <a:t> Student Workers</a:t>
            </a:r>
          </a:p>
          <a:p>
            <a:pPr lvl="1" algn="l">
              <a:buFont typeface="Courier New" panose="02070309020205020404" pitchFamily="49" charset="0"/>
              <a:buChar char="o"/>
            </a:pPr>
            <a:endParaRPr lang="en-US" dirty="0">
              <a:solidFill>
                <a:schemeClr val="accent3"/>
              </a:solidFill>
            </a:endParaRPr>
          </a:p>
        </p:txBody>
      </p:sp>
      <p:pic>
        <p:nvPicPr>
          <p:cNvPr id="26" name="Picture 25" descr="A person smiling at the camera&#10;&#10;AI-generated content may be incorrect.">
            <a:extLst>
              <a:ext uri="{FF2B5EF4-FFF2-40B4-BE49-F238E27FC236}">
                <a16:creationId xmlns:a16="http://schemas.microsoft.com/office/drawing/2014/main" id="{FE30170D-52B5-3307-5F6E-1BDB01FCC8BE}"/>
              </a:ext>
            </a:extLst>
          </p:cNvPr>
          <p:cNvPicPr>
            <a:picLocks noChangeAspect="1"/>
          </p:cNvPicPr>
          <p:nvPr/>
        </p:nvPicPr>
        <p:blipFill>
          <a:blip r:embed="rId8" cstate="screen">
            <a:extLst>
              <a:ext uri="{28A0092B-C50C-407E-A947-70E740481C1C}">
                <a14:useLocalDpi xmlns:a14="http://schemas.microsoft.com/office/drawing/2010/main" val="0"/>
              </a:ext>
            </a:extLst>
          </a:blip>
          <a:srcRect b="-882"/>
          <a:stretch>
            <a:fillRect/>
          </a:stretch>
        </p:blipFill>
        <p:spPr>
          <a:xfrm rot="5400000">
            <a:off x="3347688" y="862841"/>
            <a:ext cx="1409888" cy="1211163"/>
          </a:xfrm>
          <a:prstGeom prst="rect">
            <a:avLst/>
          </a:prstGeom>
          <a:ln>
            <a:solidFill>
              <a:schemeClr val="tx1"/>
            </a:solidFill>
          </a:ln>
        </p:spPr>
      </p:pic>
      <p:pic>
        <p:nvPicPr>
          <p:cNvPr id="28" name="Picture 27" descr="A person standing in a field with trees and mountains in the background&#10;&#10;AI-generated content may be incorrect.">
            <a:extLst>
              <a:ext uri="{FF2B5EF4-FFF2-40B4-BE49-F238E27FC236}">
                <a16:creationId xmlns:a16="http://schemas.microsoft.com/office/drawing/2014/main" id="{884EF8D3-7178-35D5-31A7-F22A8F226EE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451292" y="2416035"/>
            <a:ext cx="1202679" cy="1202679"/>
          </a:xfrm>
          <a:prstGeom prst="rect">
            <a:avLst/>
          </a:prstGeom>
          <a:ln>
            <a:solidFill>
              <a:schemeClr val="tx1"/>
            </a:solidFill>
          </a:ln>
        </p:spPr>
      </p:pic>
      <p:pic>
        <p:nvPicPr>
          <p:cNvPr id="30" name="Picture 29">
            <a:extLst>
              <a:ext uri="{FF2B5EF4-FFF2-40B4-BE49-F238E27FC236}">
                <a16:creationId xmlns:a16="http://schemas.microsoft.com/office/drawing/2014/main" id="{9EABF505-8B3A-AD2C-2303-C9E1EAC9A83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340353" y="5139002"/>
            <a:ext cx="704407" cy="874055"/>
          </a:xfrm>
          <a:prstGeom prst="rect">
            <a:avLst/>
          </a:prstGeom>
          <a:ln>
            <a:solidFill>
              <a:schemeClr val="tx1"/>
            </a:solidFill>
          </a:ln>
        </p:spPr>
      </p:pic>
      <p:grpSp>
        <p:nvGrpSpPr>
          <p:cNvPr id="43" name="Group 42">
            <a:extLst>
              <a:ext uri="{FF2B5EF4-FFF2-40B4-BE49-F238E27FC236}">
                <a16:creationId xmlns:a16="http://schemas.microsoft.com/office/drawing/2014/main" id="{95597F92-75EC-5249-9ABB-F6751B2B7E72}"/>
              </a:ext>
            </a:extLst>
          </p:cNvPr>
          <p:cNvGrpSpPr/>
          <p:nvPr/>
        </p:nvGrpSpPr>
        <p:grpSpPr>
          <a:xfrm>
            <a:off x="5927837" y="763475"/>
            <a:ext cx="4656477" cy="2003625"/>
            <a:chOff x="5927837" y="763475"/>
            <a:chExt cx="4656477" cy="2003625"/>
          </a:xfrm>
        </p:grpSpPr>
        <p:sp>
          <p:nvSpPr>
            <p:cNvPr id="42" name="Rectangle 41">
              <a:extLst>
                <a:ext uri="{FF2B5EF4-FFF2-40B4-BE49-F238E27FC236}">
                  <a16:creationId xmlns:a16="http://schemas.microsoft.com/office/drawing/2014/main" id="{1D9B4EFE-D7D2-5CF5-8580-26563FBAACA0}"/>
                </a:ext>
              </a:extLst>
            </p:cNvPr>
            <p:cNvSpPr/>
            <p:nvPr/>
          </p:nvSpPr>
          <p:spPr>
            <a:xfrm>
              <a:off x="5927837" y="763476"/>
              <a:ext cx="4656477" cy="200362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453E97-ADAC-D10B-50FC-F0E80543880A}"/>
                </a:ext>
              </a:extLst>
            </p:cNvPr>
            <p:cNvSpPr txBox="1"/>
            <p:nvPr/>
          </p:nvSpPr>
          <p:spPr>
            <a:xfrm>
              <a:off x="5927838" y="763475"/>
              <a:ext cx="4562741" cy="2003625"/>
            </a:xfrm>
            <a:prstGeom prst="rect">
              <a:avLst/>
            </a:prstGeom>
            <a:solidFill>
              <a:srgbClr val="BEDCF5"/>
            </a:solidFill>
          </p:spPr>
          <p:txBody>
            <a:bodyPr wrap="square" rtlCol="0">
              <a:spAutoFit/>
            </a:bodyPr>
            <a:lstStyle/>
            <a:p>
              <a:pPr>
                <a:lnSpc>
                  <a:spcPct val="90000"/>
                </a:lnSpc>
                <a:spcBef>
                  <a:spcPts val="1000"/>
                </a:spcBef>
                <a:buClr>
                  <a:schemeClr val="accent3"/>
                </a:buClr>
              </a:pPr>
              <a:r>
                <a:rPr lang="en-US" b="1" dirty="0">
                  <a:solidFill>
                    <a:srgbClr val="1F4E79"/>
                  </a:solidFill>
                  <a:ea typeface="+mj-ea"/>
                  <a:cs typeface="Arial" panose="020B0604020202020204" pitchFamily="34" charset="0"/>
                  <a:sym typeface="Anaheim"/>
                </a:rPr>
                <a:t>Mission:</a:t>
              </a:r>
            </a:p>
            <a:p>
              <a:pPr marL="285750" indent="-285750">
                <a:buFont typeface="Courier New" panose="02070309020205020404" pitchFamily="49" charset="0"/>
                <a:buChar char="o"/>
              </a:pPr>
              <a:r>
                <a:rPr lang="en-US" dirty="0">
                  <a:sym typeface="Anaheim"/>
                </a:rPr>
                <a:t>Spatial data infrastructure enhancement</a:t>
              </a:r>
            </a:p>
            <a:p>
              <a:pPr marL="285750" indent="-285750">
                <a:buFont typeface="Courier New" panose="02070309020205020404" pitchFamily="49" charset="0"/>
                <a:buChar char="o"/>
              </a:pPr>
              <a:r>
                <a:rPr lang="en-US" dirty="0">
                  <a:sym typeface="Anaheim"/>
                </a:rPr>
                <a:t>Advisory services and training programs in geographic information science</a:t>
              </a:r>
            </a:p>
            <a:p>
              <a:pPr marL="285750" indent="-285750">
                <a:buFont typeface="Courier New" panose="02070309020205020404" pitchFamily="49" charset="0"/>
                <a:buChar char="o"/>
              </a:pPr>
              <a:r>
                <a:rPr lang="en-US" dirty="0">
                  <a:sym typeface="Anaheim"/>
                </a:rPr>
                <a:t>GIS research and education</a:t>
              </a:r>
            </a:p>
            <a:p>
              <a:pPr marL="285750" indent="-285750">
                <a:buFont typeface="Courier New" panose="02070309020205020404" pitchFamily="49" charset="0"/>
                <a:buChar char="o"/>
              </a:pPr>
              <a:r>
                <a:rPr lang="en-US" b="1" dirty="0">
                  <a:sym typeface="Anaheim"/>
                </a:rPr>
                <a:t>Support disaster resilience in the state: </a:t>
              </a:r>
            </a:p>
            <a:p>
              <a:r>
                <a:rPr lang="en-US" b="1" dirty="0">
                  <a:sym typeface="Anaheim"/>
                </a:rPr>
                <a:t>      Flood &amp; Landslide risk assessment</a:t>
              </a:r>
            </a:p>
          </p:txBody>
        </p:sp>
      </p:grpSp>
      <p:pic>
        <p:nvPicPr>
          <p:cNvPr id="33" name="Picture 32" descr="A person with nose ring and glasses&#10;&#10;AI-generated content may be incorrect.">
            <a:extLst>
              <a:ext uri="{FF2B5EF4-FFF2-40B4-BE49-F238E27FC236}">
                <a16:creationId xmlns:a16="http://schemas.microsoft.com/office/drawing/2014/main" id="{6AC3EED9-7539-2D3F-B723-890F1A975C98}"/>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815326" y="3939782"/>
            <a:ext cx="733247" cy="1076325"/>
          </a:xfrm>
          <a:prstGeom prst="rect">
            <a:avLst/>
          </a:prstGeom>
          <a:ln>
            <a:solidFill>
              <a:schemeClr val="tx1"/>
            </a:solidFill>
          </a:ln>
        </p:spPr>
      </p:pic>
    </p:spTree>
    <p:extLst>
      <p:ext uri="{BB962C8B-B14F-4D97-AF65-F5344CB8AC3E}">
        <p14:creationId xmlns:p14="http://schemas.microsoft.com/office/powerpoint/2010/main" val="1151548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1676-FB02-120D-B31D-744A90AF65CF}"/>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3369E133-0AA0-3FAB-CBE6-E4565A5CEDE2}"/>
              </a:ext>
            </a:extLst>
          </p:cNvPr>
          <p:cNvSpPr txBox="1">
            <a:spLocks/>
          </p:cNvSpPr>
          <p:nvPr/>
        </p:nvSpPr>
        <p:spPr>
          <a:xfrm>
            <a:off x="0" y="2"/>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8DFF30BD-4D17-AD14-6FF4-71EEEFA7C479}"/>
              </a:ext>
            </a:extLst>
          </p:cNvPr>
          <p:cNvSpPr>
            <a:spLocks noGrp="1"/>
          </p:cNvSpPr>
          <p:nvPr>
            <p:ph type="ctrTitle"/>
          </p:nvPr>
        </p:nvSpPr>
        <p:spPr>
          <a:xfrm>
            <a:off x="914399" y="3142870"/>
            <a:ext cx="10363200" cy="572259"/>
          </a:xfrm>
        </p:spPr>
        <p:txBody>
          <a:bodyPr>
            <a:noAutofit/>
          </a:bodyPr>
          <a:lstStyle/>
          <a:p>
            <a:r>
              <a:rPr lang="en-US" sz="4000" b="1" dirty="0">
                <a:solidFill>
                  <a:schemeClr val="bg1"/>
                </a:solidFill>
                <a:latin typeface="+mn-lt"/>
                <a:cs typeface="Arial" panose="020B0604020202020204" pitchFamily="34" charset="0"/>
              </a:rPr>
              <a:t>Flood Mitigation</a:t>
            </a:r>
          </a:p>
        </p:txBody>
      </p:sp>
    </p:spTree>
    <p:extLst>
      <p:ext uri="{BB962C8B-B14F-4D97-AF65-F5344CB8AC3E}">
        <p14:creationId xmlns:p14="http://schemas.microsoft.com/office/powerpoint/2010/main" val="119694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7117D-6A8B-A10C-2C28-1AD51836C8A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6E27DAA-7327-0793-6892-FEFC12DBDF11}"/>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272C6E39-BD19-A70D-C9F4-B1DD14EBC2FD}"/>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Mitigation Measures, Kanawha County &amp; Clendenin</a:t>
              </a:r>
            </a:p>
          </p:txBody>
        </p:sp>
        <p:pic>
          <p:nvPicPr>
            <p:cNvPr id="15" name="Picture 14" descr="A hexagon with a yellow house and a river&#10;&#10;Description automatically generated">
              <a:extLst>
                <a:ext uri="{FF2B5EF4-FFF2-40B4-BE49-F238E27FC236}">
                  <a16:creationId xmlns:a16="http://schemas.microsoft.com/office/drawing/2014/main" id="{868273A1-2322-36C9-B309-D51FAE97DC5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909546A2-8B27-2DA4-BEF9-7FB0FEA50C1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13" name="Picture 12">
            <a:hlinkClick r:id="rId5"/>
            <a:extLst>
              <a:ext uri="{FF2B5EF4-FFF2-40B4-BE49-F238E27FC236}">
                <a16:creationId xmlns:a16="http://schemas.microsoft.com/office/drawing/2014/main" id="{99E3FAD8-15BA-86BF-0692-CFC5F83348F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29826" y="1412995"/>
            <a:ext cx="5033491" cy="2381521"/>
          </a:xfrm>
          <a:prstGeom prst="rect">
            <a:avLst/>
          </a:prstGeom>
          <a:ln>
            <a:solidFill>
              <a:schemeClr val="tx1"/>
            </a:solidFill>
          </a:ln>
        </p:spPr>
      </p:pic>
      <p:pic>
        <p:nvPicPr>
          <p:cNvPr id="20" name="Picture 19">
            <a:hlinkClick r:id="rId5"/>
            <a:extLst>
              <a:ext uri="{FF2B5EF4-FFF2-40B4-BE49-F238E27FC236}">
                <a16:creationId xmlns:a16="http://schemas.microsoft.com/office/drawing/2014/main" id="{0CE56DBA-6F65-32E2-E75F-CA606896DB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5104" y="814767"/>
            <a:ext cx="3924848" cy="476316"/>
          </a:xfrm>
          <a:prstGeom prst="rect">
            <a:avLst/>
          </a:prstGeom>
        </p:spPr>
      </p:pic>
      <p:pic>
        <p:nvPicPr>
          <p:cNvPr id="23" name="Picture 22">
            <a:hlinkClick r:id="rId5"/>
            <a:extLst>
              <a:ext uri="{FF2B5EF4-FFF2-40B4-BE49-F238E27FC236}">
                <a16:creationId xmlns:a16="http://schemas.microsoft.com/office/drawing/2014/main" id="{8007B303-65D3-EDCC-BDE0-437BD776FFA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429826" y="3953722"/>
            <a:ext cx="5033491" cy="2389265"/>
          </a:xfrm>
          <a:prstGeom prst="rect">
            <a:avLst/>
          </a:prstGeom>
          <a:ln>
            <a:solidFill>
              <a:schemeClr val="tx1"/>
            </a:solidFill>
          </a:ln>
        </p:spPr>
      </p:pic>
      <p:sp>
        <p:nvSpPr>
          <p:cNvPr id="24" name="Rectangle 23">
            <a:extLst>
              <a:ext uri="{FF2B5EF4-FFF2-40B4-BE49-F238E27FC236}">
                <a16:creationId xmlns:a16="http://schemas.microsoft.com/office/drawing/2014/main" id="{737D0F51-2CE5-7978-6B62-D4E83019E5BE}"/>
              </a:ext>
            </a:extLst>
          </p:cNvPr>
          <p:cNvSpPr/>
          <p:nvPr/>
        </p:nvSpPr>
        <p:spPr>
          <a:xfrm>
            <a:off x="229858" y="2403681"/>
            <a:ext cx="1051280" cy="567221"/>
          </a:xfrm>
          <a:prstGeom prst="rect">
            <a:avLst/>
          </a:prstGeom>
          <a:solidFill>
            <a:srgbClr val="2038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Kanawha County</a:t>
            </a:r>
          </a:p>
        </p:txBody>
      </p:sp>
      <p:sp>
        <p:nvSpPr>
          <p:cNvPr id="25" name="Rectangle 24">
            <a:extLst>
              <a:ext uri="{FF2B5EF4-FFF2-40B4-BE49-F238E27FC236}">
                <a16:creationId xmlns:a16="http://schemas.microsoft.com/office/drawing/2014/main" id="{470C2CEB-0F3B-F9DC-0D58-261533A13997}"/>
              </a:ext>
            </a:extLst>
          </p:cNvPr>
          <p:cNvSpPr/>
          <p:nvPr/>
        </p:nvSpPr>
        <p:spPr>
          <a:xfrm>
            <a:off x="229858" y="4948551"/>
            <a:ext cx="1051280" cy="567221"/>
          </a:xfrm>
          <a:prstGeom prst="rect">
            <a:avLst/>
          </a:prstGeom>
          <a:solidFill>
            <a:srgbClr val="2038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Clendenin</a:t>
            </a:r>
          </a:p>
        </p:txBody>
      </p:sp>
      <p:pic>
        <p:nvPicPr>
          <p:cNvPr id="27" name="Picture 26">
            <a:hlinkClick r:id="rId9"/>
            <a:extLst>
              <a:ext uri="{FF2B5EF4-FFF2-40B4-BE49-F238E27FC236}">
                <a16:creationId xmlns:a16="http://schemas.microsoft.com/office/drawing/2014/main" id="{7617AE14-4C4C-7724-74EC-0AF8C79A89A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816201" y="1412995"/>
            <a:ext cx="5011662" cy="2381521"/>
          </a:xfrm>
          <a:prstGeom prst="rect">
            <a:avLst/>
          </a:prstGeom>
          <a:ln>
            <a:solidFill>
              <a:schemeClr val="tx1"/>
            </a:solidFill>
          </a:ln>
        </p:spPr>
      </p:pic>
      <p:pic>
        <p:nvPicPr>
          <p:cNvPr id="29" name="Picture 28">
            <a:hlinkClick r:id="rId9"/>
            <a:extLst>
              <a:ext uri="{FF2B5EF4-FFF2-40B4-BE49-F238E27FC236}">
                <a16:creationId xmlns:a16="http://schemas.microsoft.com/office/drawing/2014/main" id="{B40EF7B7-25CB-53B0-4EAD-69248D91EC5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808252" y="3953722"/>
            <a:ext cx="5044614" cy="2381521"/>
          </a:xfrm>
          <a:prstGeom prst="rect">
            <a:avLst/>
          </a:prstGeom>
          <a:ln>
            <a:solidFill>
              <a:schemeClr val="tx1"/>
            </a:solidFill>
          </a:ln>
        </p:spPr>
      </p:pic>
      <p:pic>
        <p:nvPicPr>
          <p:cNvPr id="32" name="Picture 31">
            <a:extLst>
              <a:ext uri="{FF2B5EF4-FFF2-40B4-BE49-F238E27FC236}">
                <a16:creationId xmlns:a16="http://schemas.microsoft.com/office/drawing/2014/main" id="{79118E7E-4C55-5AD8-0F10-B1A0756F26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6337" y="786188"/>
            <a:ext cx="3924848" cy="504895"/>
          </a:xfrm>
          <a:prstGeom prst="rect">
            <a:avLst/>
          </a:prstGeom>
        </p:spPr>
      </p:pic>
    </p:spTree>
    <p:extLst>
      <p:ext uri="{BB962C8B-B14F-4D97-AF65-F5344CB8AC3E}">
        <p14:creationId xmlns:p14="http://schemas.microsoft.com/office/powerpoint/2010/main" val="198590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67E8-84AC-D0E0-6E9D-50771CE56F7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D3ABE38-9804-CB08-83EA-A56A3784E787}"/>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DA69A888-FCDB-4F5C-6864-AA43B71B555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Future Enhancements</a:t>
              </a:r>
            </a:p>
          </p:txBody>
        </p:sp>
        <p:pic>
          <p:nvPicPr>
            <p:cNvPr id="15" name="Picture 14" descr="A hexagon with a yellow house and a river&#10;&#10;Description automatically generated">
              <a:extLst>
                <a:ext uri="{FF2B5EF4-FFF2-40B4-BE49-F238E27FC236}">
                  <a16:creationId xmlns:a16="http://schemas.microsoft.com/office/drawing/2014/main" id="{A605E9BC-8C0C-84BC-696C-26642A1E17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470390AC-A406-403A-B1B5-8C904A36C13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276A23FE-19B4-05C8-114A-CABAFF03C1A1}"/>
              </a:ext>
            </a:extLst>
          </p:cNvPr>
          <p:cNvSpPr txBox="1"/>
          <p:nvPr/>
        </p:nvSpPr>
        <p:spPr>
          <a:xfrm>
            <a:off x="690381" y="831968"/>
            <a:ext cx="8967500" cy="5447645"/>
          </a:xfrm>
          <a:prstGeom prst="rect">
            <a:avLst/>
          </a:prstGeom>
          <a:noFill/>
        </p:spPr>
        <p:txBody>
          <a:bodyPr wrap="square">
            <a:spAutoFit/>
          </a:bodyPr>
          <a:lstStyle/>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Hazard Library Finalization (coming soon)</a:t>
            </a:r>
            <a:endParaRPr lang="en-US" sz="500" b="1" dirty="0">
              <a:solidFill>
                <a:srgbClr val="1F4E79"/>
              </a:solidFill>
              <a:ea typeface="+mj-ea"/>
              <a:cs typeface="Arial" panose="020B0604020202020204" pitchFamily="34" charset="0"/>
            </a:endParaRPr>
          </a:p>
          <a:p>
            <a:r>
              <a:rPr lang="en-US" sz="1600" dirty="0"/>
              <a:t>Expanded catalog of hazard layers and supporting data</a:t>
            </a:r>
            <a:endParaRPr lang="en-US" sz="1600" dirty="0">
              <a:solidFill>
                <a:srgbClr val="1F4E79"/>
              </a:solidFill>
              <a:ea typeface="+mj-ea"/>
              <a:cs typeface="Arial" panose="020B0604020202020204" pitchFamily="34" charset="0"/>
            </a:endParaRP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Planned Updates</a:t>
            </a:r>
          </a:p>
          <a:p>
            <a:r>
              <a:rPr lang="en-US" sz="1600" dirty="0"/>
              <a:t>Regular feature data updates, additions, and indicator refinements</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User Feedback Loop</a:t>
            </a:r>
          </a:p>
          <a:p>
            <a:r>
              <a:rPr lang="en-US" sz="1600" dirty="0"/>
              <a:t>Reporting and feedback for tool improvements</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Mobile-Friendly Access</a:t>
            </a:r>
          </a:p>
          <a:p>
            <a:r>
              <a:rPr lang="en-US" sz="1600" dirty="0"/>
              <a:t>Responsive design for field use</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Expanded Hazard Coverage</a:t>
            </a:r>
          </a:p>
          <a:p>
            <a:r>
              <a:rPr lang="en-US" sz="1600" dirty="0"/>
              <a:t>Landslide, Dam Failure, and Karst</a:t>
            </a: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cs typeface="Arial" panose="020B0604020202020204" pitchFamily="34" charset="0"/>
              </a:rPr>
              <a:t>Future Maintenance</a:t>
            </a:r>
          </a:p>
          <a:p>
            <a:r>
              <a:rPr lang="en-US" sz="1600" dirty="0"/>
              <a:t>Ongoing functioning and system performance improvements</a:t>
            </a: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Training &amp; Support</a:t>
            </a:r>
          </a:p>
          <a:p>
            <a:r>
              <a:rPr lang="en-US" sz="1600" dirty="0"/>
              <a:t>User training sessions, documentation, and guidance</a:t>
            </a:r>
          </a:p>
        </p:txBody>
      </p:sp>
      <p:grpSp>
        <p:nvGrpSpPr>
          <p:cNvPr id="5" name="Group 4">
            <a:extLst>
              <a:ext uri="{FF2B5EF4-FFF2-40B4-BE49-F238E27FC236}">
                <a16:creationId xmlns:a16="http://schemas.microsoft.com/office/drawing/2014/main" id="{1A3F9FEE-A5B6-4130-B168-7A761BDA4E4F}"/>
              </a:ext>
            </a:extLst>
          </p:cNvPr>
          <p:cNvGrpSpPr/>
          <p:nvPr/>
        </p:nvGrpSpPr>
        <p:grpSpPr>
          <a:xfrm>
            <a:off x="7306653" y="2004881"/>
            <a:ext cx="3212529" cy="3302057"/>
            <a:chOff x="4920343" y="1013731"/>
            <a:chExt cx="5060977" cy="5225854"/>
          </a:xfrm>
        </p:grpSpPr>
        <p:pic>
          <p:nvPicPr>
            <p:cNvPr id="3" name="Picture 2" descr="Hands shaking hands with a bag of money&#10;&#10;AI-generated content may be incorrect.">
              <a:extLst>
                <a:ext uri="{FF2B5EF4-FFF2-40B4-BE49-F238E27FC236}">
                  <a16:creationId xmlns:a16="http://schemas.microsoft.com/office/drawing/2014/main" id="{57E0DA25-9E4C-96AA-572E-35485DCE0E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20343" y="1013731"/>
              <a:ext cx="4463143" cy="5225854"/>
            </a:xfrm>
            <a:prstGeom prst="rect">
              <a:avLst/>
            </a:prstGeom>
          </p:spPr>
        </p:pic>
        <p:sp>
          <p:nvSpPr>
            <p:cNvPr id="4" name="TextBox 3">
              <a:extLst>
                <a:ext uri="{FF2B5EF4-FFF2-40B4-BE49-F238E27FC236}">
                  <a16:creationId xmlns:a16="http://schemas.microsoft.com/office/drawing/2014/main" id="{EAC21197-BF35-2F8E-2BC2-9B8096DF1876}"/>
                </a:ext>
              </a:extLst>
            </p:cNvPr>
            <p:cNvSpPr txBox="1"/>
            <p:nvPr/>
          </p:nvSpPr>
          <p:spPr>
            <a:xfrm>
              <a:off x="8696806" y="2259985"/>
              <a:ext cx="1284514" cy="2203939"/>
            </a:xfrm>
            <a:prstGeom prst="rect">
              <a:avLst/>
            </a:prstGeom>
            <a:noFill/>
          </p:spPr>
          <p:txBody>
            <a:bodyPr wrap="square">
              <a:spAutoFit/>
            </a:bodyPr>
            <a:lstStyle/>
            <a:p>
              <a:pPr algn="ctr"/>
              <a:r>
                <a:rPr lang="en-US" sz="10000" b="1" dirty="0">
                  <a:solidFill>
                    <a:srgbClr val="357ABD"/>
                  </a:solidFill>
                  <a:ea typeface="+mj-ea"/>
                  <a:cs typeface="Arial" panose="020B0604020202020204" pitchFamily="34" charset="0"/>
                </a:rPr>
                <a:t>?</a:t>
              </a:r>
            </a:p>
          </p:txBody>
        </p:sp>
      </p:grpSp>
    </p:spTree>
    <p:extLst>
      <p:ext uri="{BB962C8B-B14F-4D97-AF65-F5344CB8AC3E}">
        <p14:creationId xmlns:p14="http://schemas.microsoft.com/office/powerpoint/2010/main" val="62103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4BB-CD19-0BB6-F257-7913B735358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93969B2-4487-DFC6-5B79-03E23962286B}"/>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5348DCA7-42E6-EC20-8DBA-9E0EC55ED16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Links to Tools / Data</a:t>
              </a:r>
            </a:p>
          </p:txBody>
        </p:sp>
        <p:pic>
          <p:nvPicPr>
            <p:cNvPr id="15" name="Picture 14" descr="A hexagon with a yellow house and a river&#10;&#10;Description automatically generated">
              <a:extLst>
                <a:ext uri="{FF2B5EF4-FFF2-40B4-BE49-F238E27FC236}">
                  <a16:creationId xmlns:a16="http://schemas.microsoft.com/office/drawing/2014/main" id="{A42FF578-592B-7CA7-6F84-3AA839E807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F6BB7A76-44F8-89FD-38B7-48E4D0F6CB4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31" name="Group 30">
            <a:extLst>
              <a:ext uri="{FF2B5EF4-FFF2-40B4-BE49-F238E27FC236}">
                <a16:creationId xmlns:a16="http://schemas.microsoft.com/office/drawing/2014/main" id="{852E127E-A14D-17D2-1FF2-DEC2131EB1D1}"/>
              </a:ext>
            </a:extLst>
          </p:cNvPr>
          <p:cNvGrpSpPr/>
          <p:nvPr/>
        </p:nvGrpSpPr>
        <p:grpSpPr>
          <a:xfrm>
            <a:off x="366673" y="660200"/>
            <a:ext cx="11497780" cy="6321294"/>
            <a:chOff x="230197" y="660198"/>
            <a:chExt cx="11497780" cy="6321294"/>
          </a:xfrm>
        </p:grpSpPr>
        <p:sp>
          <p:nvSpPr>
            <p:cNvPr id="30" name="TextBox 29">
              <a:extLst>
                <a:ext uri="{FF2B5EF4-FFF2-40B4-BE49-F238E27FC236}">
                  <a16:creationId xmlns:a16="http://schemas.microsoft.com/office/drawing/2014/main" id="{29FDDFF5-7B25-E4F9-B573-2B24B7E91B8E}"/>
                </a:ext>
              </a:extLst>
            </p:cNvPr>
            <p:cNvSpPr txBox="1"/>
            <p:nvPr/>
          </p:nvSpPr>
          <p:spPr>
            <a:xfrm>
              <a:off x="1118340" y="718239"/>
              <a:ext cx="10609637" cy="6263253"/>
            </a:xfrm>
            <a:prstGeom prst="rect">
              <a:avLst/>
            </a:prstGeom>
            <a:noFill/>
          </p:spPr>
          <p:txBody>
            <a:bodyPr wrap="square">
              <a:spAutoFit/>
            </a:bodyPr>
            <a:lstStyle/>
            <a:p>
              <a:r>
                <a:rPr lang="en-US" sz="1700" b="1" dirty="0">
                  <a:sym typeface="Wingdings" panose="05000000000000000000" pitchFamily="2" charset="2"/>
                </a:rPr>
                <a:t> </a:t>
              </a:r>
              <a:r>
                <a:rPr lang="en-US" sz="1700" b="1" dirty="0"/>
                <a:t>WV Flood Tool: </a:t>
              </a:r>
              <a:r>
                <a:rPr lang="en-US" sz="1700" b="1" dirty="0">
                  <a:hlinkClick r:id="rId5"/>
                </a:rPr>
                <a:t>https://www.mapwv.gov/flood/</a:t>
              </a:r>
              <a:endParaRPr lang="en-US" sz="1700" b="1" dirty="0"/>
            </a:p>
            <a:p>
              <a:endParaRPr lang="en-US" sz="2000" b="1" dirty="0">
                <a:ea typeface="+mj-ea"/>
                <a:cs typeface="Arial" panose="020B0604020202020204" pitchFamily="34" charset="0"/>
              </a:endParaRPr>
            </a:p>
            <a:p>
              <a:r>
                <a:rPr lang="en-US" sz="1700" b="1" dirty="0">
                  <a:ea typeface="+mj-ea"/>
                  <a:cs typeface="Arial" panose="020B0604020202020204" pitchFamily="34" charset="0"/>
                  <a:sym typeface="Wingdings" panose="05000000000000000000" pitchFamily="2" charset="2"/>
                </a:rPr>
                <a:t> </a:t>
              </a:r>
              <a:r>
                <a:rPr lang="en-US" sz="1700" b="1" dirty="0">
                  <a:ea typeface="+mj-ea"/>
                  <a:cs typeface="Arial" panose="020B0604020202020204" pitchFamily="34" charset="0"/>
                </a:rPr>
                <a:t>West Virginia Flood Resiliency Framework (WVFRF): </a:t>
              </a:r>
              <a:r>
                <a:rPr lang="en-US" sz="1700" b="1" dirty="0">
                  <a:hlinkClick r:id="rId6"/>
                </a:rPr>
                <a:t>https://wvfrf.org/</a:t>
              </a:r>
              <a:endParaRPr lang="en-US" sz="1700" b="1" dirty="0"/>
            </a:p>
            <a:p>
              <a:endParaRPr lang="en-US" sz="2000" b="1" dirty="0"/>
            </a:p>
            <a:p>
              <a:r>
                <a:rPr lang="en-US" sz="1700" b="1" dirty="0">
                  <a:sym typeface="Wingdings" panose="05000000000000000000" pitchFamily="2" charset="2"/>
                </a:rPr>
                <a:t> </a:t>
              </a:r>
              <a:r>
                <a:rPr lang="en-US" sz="1700" b="1" dirty="0"/>
                <a:t>West Virginia Risk Explorer (WVRE) (Landing Page): </a:t>
              </a:r>
              <a:r>
                <a:rPr lang="en-US" sz="1700" b="1" dirty="0">
                  <a:hlinkClick r:id="rId7"/>
                </a:rPr>
                <a:t>https://www.wvfrf.org/wvre/</a:t>
              </a:r>
              <a:endParaRPr lang="en-US" sz="1700" b="1" dirty="0"/>
            </a:p>
            <a:p>
              <a:endParaRPr lang="en-US" sz="2000" b="1" dirty="0"/>
            </a:p>
            <a:p>
              <a:r>
                <a:rPr lang="en-US" sz="1700" b="1" dirty="0">
                  <a:sym typeface="Wingdings" panose="05000000000000000000" pitchFamily="2" charset="2"/>
                </a:rPr>
                <a:t> </a:t>
              </a:r>
              <a:r>
                <a:rPr lang="en-US" sz="1700" b="1" dirty="0"/>
                <a:t>WV Risk Explorer Maps: </a:t>
              </a:r>
              <a:r>
                <a:rPr lang="en-US" sz="1700" b="1" dirty="0">
                  <a:hlinkClick r:id="rId8"/>
                </a:rPr>
                <a:t>https://wvfrf.org/wvre/map/?scaleid=3&amp;gslid=&amp;index=CUM_INDEX&amp;type=pct</a:t>
              </a:r>
              <a:endParaRPr lang="en-US" sz="1700" b="1" dirty="0"/>
            </a:p>
            <a:p>
              <a:endParaRPr lang="en-US" sz="2000" b="1" dirty="0"/>
            </a:p>
            <a:p>
              <a:r>
                <a:rPr lang="en-US" sz="1700" b="1" dirty="0">
                  <a:sym typeface="Wingdings" panose="05000000000000000000" pitchFamily="2" charset="2"/>
                </a:rPr>
                <a:t> </a:t>
              </a:r>
              <a:r>
                <a:rPr lang="en-US" sz="1700" b="1" dirty="0"/>
                <a:t>WV Risk Explorer Reports: </a:t>
              </a:r>
              <a:r>
                <a:rPr lang="en-US" sz="1700" b="1" dirty="0">
                  <a:hlinkClick r:id="rId9"/>
                </a:rPr>
                <a:t>https://wvfrf.org/wvre/report/?entityid=68&amp;scaleid=1&amp;type=all</a:t>
              </a:r>
              <a:endParaRPr lang="en-US" sz="1700" b="1" dirty="0"/>
            </a:p>
            <a:p>
              <a:endParaRPr lang="en-US" sz="2000" b="1" dirty="0"/>
            </a:p>
            <a:p>
              <a:r>
                <a:rPr lang="en-US" sz="1700" b="1" dirty="0">
                  <a:sym typeface="Wingdings" panose="05000000000000000000" pitchFamily="2" charset="2"/>
                </a:rPr>
                <a:t> </a:t>
              </a:r>
              <a:r>
                <a:rPr lang="en-US" sz="1700" b="1" dirty="0"/>
                <a:t>WV Flood Dashboards: </a:t>
              </a:r>
              <a:r>
                <a:rPr lang="en-US" sz="1700" b="1" dirty="0">
                  <a:hlinkClick r:id="rId10"/>
                </a:rPr>
                <a:t>https://wvfrf.org/wvre/dashboard/home/</a:t>
              </a:r>
              <a:endParaRPr lang="en-US" sz="1700" b="1" dirty="0"/>
            </a:p>
            <a:p>
              <a:endParaRPr lang="en-US" sz="2000" b="1" dirty="0"/>
            </a:p>
            <a:p>
              <a:r>
                <a:rPr lang="en-US" sz="1700" b="1" dirty="0">
                  <a:sym typeface="Wingdings" panose="05000000000000000000" pitchFamily="2" charset="2"/>
                </a:rPr>
                <a:t> </a:t>
              </a:r>
              <a:r>
                <a:rPr lang="en-US" sz="1700" b="1" dirty="0"/>
                <a:t>WV Building-Level (BL) Risk: </a:t>
              </a:r>
              <a:r>
                <a:rPr lang="en-US" sz="1700" b="1" dirty="0">
                  <a:hlinkClick r:id="rId11"/>
                </a:rPr>
                <a:t>https://wvfrf.org/wvre/buildings/</a:t>
              </a:r>
              <a:endParaRPr lang="en-US" sz="1700" b="1" dirty="0"/>
            </a:p>
            <a:p>
              <a:endParaRPr lang="en-US" sz="2000" b="1" dirty="0"/>
            </a:p>
            <a:p>
              <a:r>
                <a:rPr lang="en-US" sz="1700" b="1" dirty="0">
                  <a:sym typeface="Wingdings" panose="05000000000000000000" pitchFamily="2" charset="2"/>
                </a:rPr>
                <a:t> </a:t>
              </a:r>
              <a:r>
                <a:rPr lang="en-US" sz="1700" b="1" dirty="0"/>
                <a:t>WV Flood Visualizations: </a:t>
              </a:r>
              <a:r>
                <a:rPr lang="en-US" sz="1700" b="1" dirty="0">
                  <a:hlinkClick r:id="rId12"/>
                </a:rPr>
                <a:t>https://wvfrf.org/wvre/visualization/home/</a:t>
              </a:r>
              <a:endParaRPr lang="en-US" sz="2000" b="1" dirty="0"/>
            </a:p>
            <a:p>
              <a:endParaRPr lang="en-US" sz="2000" b="1" dirty="0"/>
            </a:p>
            <a:p>
              <a:r>
                <a:rPr lang="en-US" sz="1700" b="1" dirty="0">
                  <a:sym typeface="Wingdings" panose="05000000000000000000" pitchFamily="2" charset="2"/>
                </a:rPr>
                <a:t> </a:t>
              </a:r>
              <a:r>
                <a:rPr lang="en-US" sz="1700" b="1" dirty="0"/>
                <a:t>Access Data: </a:t>
              </a:r>
              <a:r>
                <a:rPr lang="en-US" sz="1700" b="1" dirty="0">
                  <a:hlinkClick r:id="rId13"/>
                </a:rPr>
                <a:t>https://wvfrf.org/wvre/data/home/</a:t>
              </a:r>
              <a:endParaRPr lang="en-US" sz="1700" b="1" dirty="0"/>
            </a:p>
            <a:p>
              <a:endParaRPr lang="en-US" sz="2000" b="1" dirty="0"/>
            </a:p>
            <a:p>
              <a:pPr marL="285750" indent="-285750">
                <a:buFont typeface="Wingdings" panose="05000000000000000000" pitchFamily="2" charset="2"/>
                <a:buChar char="à"/>
              </a:pPr>
              <a:r>
                <a:rPr lang="en-US" sz="1700" b="1" dirty="0"/>
                <a:t>WV Hazard Library: </a:t>
              </a:r>
              <a:r>
                <a:rPr lang="en-US" sz="1700" b="1" dirty="0">
                  <a:hlinkClick r:id="rId14"/>
                </a:rPr>
                <a:t>https://wvfrf.org/library/</a:t>
              </a:r>
              <a:endParaRPr lang="en-US" sz="1700" b="1" dirty="0"/>
            </a:p>
            <a:p>
              <a:pPr marL="285750" indent="-285750">
                <a:buFont typeface="Wingdings" panose="05000000000000000000" pitchFamily="2" charset="2"/>
                <a:buChar char="à"/>
              </a:pPr>
              <a:endParaRPr lang="en-US" sz="1700" b="1" dirty="0"/>
            </a:p>
            <a:p>
              <a:r>
                <a:rPr lang="en-US" sz="1700" b="1" dirty="0">
                  <a:sym typeface="Wingdings" panose="05000000000000000000" pitchFamily="2" charset="2"/>
                </a:rPr>
                <a:t> </a:t>
              </a:r>
              <a:r>
                <a:rPr lang="en-US" sz="1700" b="1" dirty="0"/>
                <a:t>Landslide Tools: </a:t>
              </a:r>
              <a:r>
                <a:rPr lang="en-US" sz="1700" b="1" dirty="0">
                  <a:hlinkClick r:id="rId15"/>
                </a:rPr>
                <a:t>https://wvfrf.org/wvre/landslides/</a:t>
              </a:r>
              <a:endParaRPr lang="en-US" sz="1700" b="1" dirty="0"/>
            </a:p>
            <a:p>
              <a:pPr marL="285750" indent="-285750">
                <a:buFont typeface="Wingdings" panose="05000000000000000000" pitchFamily="2" charset="2"/>
                <a:buChar char="à"/>
              </a:pPr>
              <a:endParaRPr lang="en-US" sz="1700" b="1" dirty="0"/>
            </a:p>
          </p:txBody>
        </p:sp>
        <p:pic>
          <p:nvPicPr>
            <p:cNvPr id="2" name="Picture 1" descr="A hexagon with a yellow house and a river&#10;&#10;Description automatically generated">
              <a:hlinkClick r:id="rId6"/>
              <a:extLst>
                <a:ext uri="{FF2B5EF4-FFF2-40B4-BE49-F238E27FC236}">
                  <a16:creationId xmlns:a16="http://schemas.microsoft.com/office/drawing/2014/main" id="{7F440F82-DC0C-C8CE-68C7-D444420ADEDE}"/>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69210" y="1171723"/>
              <a:ext cx="597827" cy="545476"/>
            </a:xfrm>
            <a:prstGeom prst="rect">
              <a:avLst/>
            </a:prstGeom>
          </p:spPr>
        </p:pic>
        <p:pic>
          <p:nvPicPr>
            <p:cNvPr id="6" name="Picture 5" descr="A yellow and blue logo&#10;&#10;AI-generated content may be incorrect.">
              <a:hlinkClick r:id="rId7"/>
              <a:extLst>
                <a:ext uri="{FF2B5EF4-FFF2-40B4-BE49-F238E27FC236}">
                  <a16:creationId xmlns:a16="http://schemas.microsoft.com/office/drawing/2014/main" id="{9B8783A7-9886-A3E0-1AAD-D1674951F6DC}"/>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69210" y="1719534"/>
              <a:ext cx="560105" cy="500175"/>
            </a:xfrm>
            <a:prstGeom prst="rect">
              <a:avLst/>
            </a:prstGeom>
          </p:spPr>
        </p:pic>
        <p:pic>
          <p:nvPicPr>
            <p:cNvPr id="9" name="Picture 8">
              <a:hlinkClick r:id="rId8"/>
              <a:extLst>
                <a:ext uri="{FF2B5EF4-FFF2-40B4-BE49-F238E27FC236}">
                  <a16:creationId xmlns:a16="http://schemas.microsoft.com/office/drawing/2014/main" id="{5C642CDB-25BF-CD55-49DA-0D1B71554CC7}"/>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00419" y="2314127"/>
              <a:ext cx="617939" cy="496811"/>
            </a:xfrm>
            <a:prstGeom prst="rect">
              <a:avLst/>
            </a:prstGeom>
          </p:spPr>
        </p:pic>
        <p:pic>
          <p:nvPicPr>
            <p:cNvPr id="12" name="Picture 11">
              <a:hlinkClick r:id="rId9"/>
              <a:extLst>
                <a:ext uri="{FF2B5EF4-FFF2-40B4-BE49-F238E27FC236}">
                  <a16:creationId xmlns:a16="http://schemas.microsoft.com/office/drawing/2014/main" id="{083CEB47-BD3D-4F10-31AA-799994780FC0}"/>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500419" y="2886201"/>
              <a:ext cx="617939" cy="493972"/>
            </a:xfrm>
            <a:prstGeom prst="rect">
              <a:avLst/>
            </a:prstGeom>
          </p:spPr>
        </p:pic>
        <p:pic>
          <p:nvPicPr>
            <p:cNvPr id="14" name="Picture 13">
              <a:hlinkClick r:id="rId10"/>
              <a:extLst>
                <a:ext uri="{FF2B5EF4-FFF2-40B4-BE49-F238E27FC236}">
                  <a16:creationId xmlns:a16="http://schemas.microsoft.com/office/drawing/2014/main" id="{CC39E462-2587-4EB3-B56D-961F960B72AA}"/>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238105" y="3477823"/>
              <a:ext cx="880254" cy="446211"/>
            </a:xfrm>
            <a:prstGeom prst="rect">
              <a:avLst/>
            </a:prstGeom>
          </p:spPr>
        </p:pic>
        <p:pic>
          <p:nvPicPr>
            <p:cNvPr id="18" name="Picture 17">
              <a:hlinkClick r:id="rId11"/>
              <a:extLst>
                <a:ext uri="{FF2B5EF4-FFF2-40B4-BE49-F238E27FC236}">
                  <a16:creationId xmlns:a16="http://schemas.microsoft.com/office/drawing/2014/main" id="{8DCA9865-D8F6-762F-E00D-DDFFA48E8539}"/>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238102" y="4043435"/>
              <a:ext cx="880290" cy="446211"/>
            </a:xfrm>
            <a:prstGeom prst="rect">
              <a:avLst/>
            </a:prstGeom>
          </p:spPr>
        </p:pic>
        <p:pic>
          <p:nvPicPr>
            <p:cNvPr id="20" name="Picture 19">
              <a:hlinkClick r:id="rId12"/>
              <a:extLst>
                <a:ext uri="{FF2B5EF4-FFF2-40B4-BE49-F238E27FC236}">
                  <a16:creationId xmlns:a16="http://schemas.microsoft.com/office/drawing/2014/main" id="{17A0D21E-5030-8838-2073-27DEACDF2D6E}"/>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230197" y="4605689"/>
              <a:ext cx="888161" cy="452921"/>
            </a:xfrm>
            <a:prstGeom prst="rect">
              <a:avLst/>
            </a:prstGeom>
          </p:spPr>
        </p:pic>
        <p:pic>
          <p:nvPicPr>
            <p:cNvPr id="22" name="Picture 21">
              <a:hlinkClick r:id="rId15"/>
              <a:extLst>
                <a:ext uri="{FF2B5EF4-FFF2-40B4-BE49-F238E27FC236}">
                  <a16:creationId xmlns:a16="http://schemas.microsoft.com/office/drawing/2014/main" id="{87BFA3C5-9E7B-3CA9-86EC-A08A6C6A25BC}"/>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233194" y="6276970"/>
              <a:ext cx="880290" cy="446211"/>
            </a:xfrm>
            <a:prstGeom prst="rect">
              <a:avLst/>
            </a:prstGeom>
          </p:spPr>
        </p:pic>
        <p:pic>
          <p:nvPicPr>
            <p:cNvPr id="24" name="Picture 23">
              <a:hlinkClick r:id="rId13"/>
              <a:extLst>
                <a:ext uri="{FF2B5EF4-FFF2-40B4-BE49-F238E27FC236}">
                  <a16:creationId xmlns:a16="http://schemas.microsoft.com/office/drawing/2014/main" id="{E36ACABF-A0F0-8534-2FBF-53D799E183FB}"/>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236646" y="5162598"/>
              <a:ext cx="881695" cy="448274"/>
            </a:xfrm>
            <a:prstGeom prst="rect">
              <a:avLst/>
            </a:prstGeom>
          </p:spPr>
        </p:pic>
        <p:pic>
          <p:nvPicPr>
            <p:cNvPr id="28" name="Picture 27">
              <a:hlinkClick r:id="rId14"/>
              <a:extLst>
                <a:ext uri="{FF2B5EF4-FFF2-40B4-BE49-F238E27FC236}">
                  <a16:creationId xmlns:a16="http://schemas.microsoft.com/office/drawing/2014/main" id="{A72A06FC-4665-277C-9CF6-D455017C369B}"/>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233194" y="5717460"/>
              <a:ext cx="894865" cy="452922"/>
            </a:xfrm>
            <a:prstGeom prst="rect">
              <a:avLst/>
            </a:prstGeom>
          </p:spPr>
        </p:pic>
        <p:pic>
          <p:nvPicPr>
            <p:cNvPr id="29" name="Picture 28" descr="A yellow house with blue letters&#10;&#10;AI-generated content may be incorrect.">
              <a:hlinkClick r:id="rId5"/>
              <a:extLst>
                <a:ext uri="{FF2B5EF4-FFF2-40B4-BE49-F238E27FC236}">
                  <a16:creationId xmlns:a16="http://schemas.microsoft.com/office/drawing/2014/main" id="{694E9967-1CC6-9302-8136-30D63ED6F291}"/>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627799" y="660198"/>
              <a:ext cx="539238" cy="436882"/>
            </a:xfrm>
            <a:prstGeom prst="rect">
              <a:avLst/>
            </a:prstGeom>
          </p:spPr>
        </p:pic>
      </p:grpSp>
    </p:spTree>
    <p:extLst>
      <p:ext uri="{BB962C8B-B14F-4D97-AF65-F5344CB8AC3E}">
        <p14:creationId xmlns:p14="http://schemas.microsoft.com/office/powerpoint/2010/main" val="302806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3487-671E-6461-8222-B14B2F5C61E4}"/>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42250594-B59F-B464-FF13-E4611AA3896D}"/>
              </a:ext>
            </a:extLst>
          </p:cNvPr>
          <p:cNvSpPr txBox="1">
            <a:spLocks/>
          </p:cNvSpPr>
          <p:nvPr/>
        </p:nvSpPr>
        <p:spPr>
          <a:xfrm>
            <a:off x="0" y="0"/>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71C5E7C8-4C6D-2F05-87C3-DAC94D4949FE}"/>
              </a:ext>
            </a:extLst>
          </p:cNvPr>
          <p:cNvSpPr>
            <a:spLocks noGrp="1"/>
          </p:cNvSpPr>
          <p:nvPr>
            <p:ph type="ctrTitle"/>
          </p:nvPr>
        </p:nvSpPr>
        <p:spPr>
          <a:xfrm>
            <a:off x="793369" y="1116678"/>
            <a:ext cx="10363200" cy="1831174"/>
          </a:xfrm>
        </p:spPr>
        <p:txBody>
          <a:bodyPr>
            <a:noAutofit/>
          </a:bodyPr>
          <a:lstStyle/>
          <a:p>
            <a:r>
              <a:rPr lang="en-US" sz="4000" b="1" dirty="0">
                <a:solidFill>
                  <a:schemeClr val="bg1"/>
                </a:solidFill>
                <a:latin typeface="+mn-lt"/>
                <a:cs typeface="Arial" panose="020B0604020202020204" pitchFamily="34" charset="0"/>
              </a:rPr>
              <a:t>Thank you!</a:t>
            </a:r>
            <a:br>
              <a:rPr lang="en-US" sz="4000" b="1" dirty="0">
                <a:solidFill>
                  <a:schemeClr val="bg1"/>
                </a:solidFill>
                <a:latin typeface="+mn-lt"/>
                <a:cs typeface="Arial" panose="020B0604020202020204" pitchFamily="34" charset="0"/>
              </a:rPr>
            </a:br>
            <a:br>
              <a:rPr lang="en-US" sz="4000" b="1" dirty="0">
                <a:solidFill>
                  <a:schemeClr val="bg1"/>
                </a:solidFill>
                <a:latin typeface="+mn-lt"/>
                <a:cs typeface="Arial" panose="020B0604020202020204" pitchFamily="34" charset="0"/>
              </a:rPr>
            </a:br>
            <a:r>
              <a:rPr lang="en-US" sz="4000" b="1" dirty="0">
                <a:solidFill>
                  <a:schemeClr val="bg1"/>
                </a:solidFill>
                <a:latin typeface="+mn-lt"/>
                <a:cs typeface="Arial" panose="020B0604020202020204" pitchFamily="34" charset="0"/>
              </a:rPr>
              <a:t>Questions?</a:t>
            </a:r>
          </a:p>
        </p:txBody>
      </p:sp>
      <p:sp>
        <p:nvSpPr>
          <p:cNvPr id="2" name="Google Shape;407;p46">
            <a:extLst>
              <a:ext uri="{FF2B5EF4-FFF2-40B4-BE49-F238E27FC236}">
                <a16:creationId xmlns:a16="http://schemas.microsoft.com/office/drawing/2014/main" id="{DF622F98-4274-D631-5967-CEB814C10EF2}"/>
              </a:ext>
            </a:extLst>
          </p:cNvPr>
          <p:cNvSpPr txBox="1"/>
          <p:nvPr/>
        </p:nvSpPr>
        <p:spPr>
          <a:xfrm>
            <a:off x="2727447" y="4975535"/>
            <a:ext cx="6737104" cy="14341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r>
              <a:rPr lang="en" dirty="0">
                <a:solidFill>
                  <a:schemeClr val="bg1"/>
                </a:solidFill>
                <a:ea typeface="Anaheim"/>
                <a:cs typeface="Calibri" panose="020F0502020204030204" pitchFamily="34" charset="0"/>
                <a:sym typeface="Anaheim"/>
              </a:rPr>
              <a:t>Email:</a:t>
            </a:r>
          </a:p>
          <a:p>
            <a:pPr marL="0" lvl="0" indent="0" algn="ctr" rtl="0">
              <a:spcBef>
                <a:spcPts val="0"/>
              </a:spcBef>
              <a:spcAft>
                <a:spcPts val="0"/>
              </a:spcAft>
              <a:buNone/>
            </a:pPr>
            <a:endParaRPr lang="en" sz="500" dirty="0">
              <a:solidFill>
                <a:schemeClr val="bg1"/>
              </a:solidFill>
              <a:ea typeface="Anaheim"/>
              <a:cs typeface="Calibri" panose="020F0502020204030204" pitchFamily="34" charset="0"/>
              <a:sym typeface="Anaheim"/>
            </a:endParaRPr>
          </a:p>
          <a:p>
            <a:pPr algn="ctr"/>
            <a:r>
              <a:rPr lang="en-US" dirty="0">
                <a:solidFill>
                  <a:schemeClr val="bg1"/>
                </a:solidFill>
                <a:ea typeface="Anaheim"/>
                <a:cs typeface="Calibri" panose="020F0502020204030204" pitchFamily="34" charset="0"/>
                <a:sym typeface="Anaheim"/>
                <a:hlinkClick r:id="rId2">
                  <a:extLst>
                    <a:ext uri="{A12FA001-AC4F-418D-AE19-62706E023703}">
                      <ahyp:hlinkClr xmlns:ahyp="http://schemas.microsoft.com/office/drawing/2018/hyperlinkcolor" val="tx"/>
                    </a:ext>
                  </a:extLst>
                </a:hlinkClick>
              </a:rPr>
              <a:t>kurt.donaldson@mail.wvu.edu</a:t>
            </a:r>
            <a:endParaRPr lang="en-US" dirty="0">
              <a:solidFill>
                <a:schemeClr val="bg1"/>
              </a:solidFill>
              <a:ea typeface="Anaheim"/>
              <a:cs typeface="Calibri" panose="020F0502020204030204" pitchFamily="34" charset="0"/>
              <a:sym typeface="Anaheim"/>
            </a:endParaRPr>
          </a:p>
          <a:p>
            <a:pPr algn="ctr"/>
            <a:endParaRPr lang="en" sz="500" u="sng" dirty="0">
              <a:solidFill>
                <a:schemeClr val="bg1"/>
              </a:solidFill>
              <a:ea typeface="Anaheim"/>
              <a:cs typeface="Calibri" panose="020F0502020204030204" pitchFamily="34" charset="0"/>
              <a:sym typeface="Anaheim"/>
              <a:hlinkClick r:id="" action="ppaction://noaction">
                <a:extLst>
                  <a:ext uri="{A12FA001-AC4F-418D-AE19-62706E023703}">
                    <ahyp:hlinkClr xmlns:ahyp="http://schemas.microsoft.com/office/drawing/2018/hyperlinkcolor" val="tx"/>
                  </a:ext>
                </a:extLst>
              </a:hlinkClick>
            </a:endParaRPr>
          </a:p>
          <a:p>
            <a:pPr marL="0" lvl="0" indent="0" algn="ctr" rtl="0">
              <a:spcBef>
                <a:spcPts val="0"/>
              </a:spcBef>
              <a:spcAft>
                <a:spcPts val="0"/>
              </a:spcAft>
              <a:buNone/>
            </a:pPr>
            <a:r>
              <a:rPr lang="en" u="sng" dirty="0">
                <a:solidFill>
                  <a:schemeClr val="bg1"/>
                </a:solidFill>
                <a:ea typeface="Anaheim"/>
                <a:cs typeface="Calibri" panose="020F0502020204030204" pitchFamily="34" charset="0"/>
                <a:sym typeface="Anaheim"/>
                <a:hlinkClick r:id="" action="ppaction://noaction">
                  <a:extLst>
                    <a:ext uri="{A12FA001-AC4F-418D-AE19-62706E023703}">
                      <ahyp:hlinkClr xmlns:ahyp="http://schemas.microsoft.com/office/drawing/2018/hyperlinkcolor" val="tx"/>
                    </a:ext>
                  </a:extLst>
                </a:hlinkClick>
              </a:rPr>
              <a:t>behrang.bidadian@mail.wvu.edu</a:t>
            </a:r>
            <a:endParaRPr lang="en" u="sng"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endParaRPr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p:txBody>
      </p:sp>
      <p:pic>
        <p:nvPicPr>
          <p:cNvPr id="4" name="Picture 3" descr="A hexagon with a yellow house and a river&#10;&#10;Description automatically generated">
            <a:extLst>
              <a:ext uri="{FF2B5EF4-FFF2-40B4-BE49-F238E27FC236}">
                <a16:creationId xmlns:a16="http://schemas.microsoft.com/office/drawing/2014/main" id="{9E813908-A75A-6C48-DCCF-6458D85B0F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73420" y="4005872"/>
            <a:ext cx="1062725" cy="969663"/>
          </a:xfrm>
          <a:prstGeom prst="rect">
            <a:avLst/>
          </a:prstGeom>
        </p:spPr>
      </p:pic>
      <p:pic>
        <p:nvPicPr>
          <p:cNvPr id="5" name="Picture 4" descr="A yellow and blue logo&#10;&#10;AI-generated content may be incorrect.">
            <a:extLst>
              <a:ext uri="{FF2B5EF4-FFF2-40B4-BE49-F238E27FC236}">
                <a16:creationId xmlns:a16="http://schemas.microsoft.com/office/drawing/2014/main" id="{3C24270D-20AF-7938-12C3-4955FE406E5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42813" y="4064530"/>
            <a:ext cx="932156" cy="832417"/>
          </a:xfrm>
          <a:prstGeom prst="rect">
            <a:avLst/>
          </a:prstGeom>
        </p:spPr>
      </p:pic>
    </p:spTree>
    <p:extLst>
      <p:ext uri="{BB962C8B-B14F-4D97-AF65-F5344CB8AC3E}">
        <p14:creationId xmlns:p14="http://schemas.microsoft.com/office/powerpoint/2010/main" val="329412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7BB3C-1819-F7BD-92E9-45498AA08AC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3E133AA9-11CA-7F01-F9E6-1F1727966488}"/>
              </a:ext>
            </a:extLst>
          </p:cNvPr>
          <p:cNvSpPr txBox="1">
            <a:spLocks/>
          </p:cNvSpPr>
          <p:nvPr/>
        </p:nvSpPr>
        <p:spPr>
          <a:xfrm>
            <a:off x="0" y="2"/>
            <a:ext cx="12192000" cy="6857998"/>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D748FD76-B272-8F25-2232-53184B4BF12F}"/>
              </a:ext>
            </a:extLst>
          </p:cNvPr>
          <p:cNvSpPr>
            <a:spLocks noGrp="1"/>
          </p:cNvSpPr>
          <p:nvPr>
            <p:ph type="ctrTitle"/>
          </p:nvPr>
        </p:nvSpPr>
        <p:spPr>
          <a:xfrm>
            <a:off x="914399" y="3142870"/>
            <a:ext cx="10363200" cy="572259"/>
          </a:xfrm>
        </p:spPr>
        <p:txBody>
          <a:bodyPr>
            <a:noAutofit/>
          </a:bodyPr>
          <a:lstStyle/>
          <a:p>
            <a:r>
              <a:rPr lang="en-US" sz="4000" b="1" dirty="0">
                <a:solidFill>
                  <a:schemeClr val="bg1"/>
                </a:solidFill>
                <a:latin typeface="+mn-lt"/>
                <a:cs typeface="Arial" panose="020B0604020202020204" pitchFamily="34" charset="0"/>
              </a:rPr>
              <a:t>Backup Slides</a:t>
            </a:r>
          </a:p>
        </p:txBody>
      </p:sp>
    </p:spTree>
    <p:extLst>
      <p:ext uri="{BB962C8B-B14F-4D97-AF65-F5344CB8AC3E}">
        <p14:creationId xmlns:p14="http://schemas.microsoft.com/office/powerpoint/2010/main" val="2446019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3ACD9-4AB6-75E7-7854-41A509C4F13A}"/>
            </a:ext>
          </a:extLst>
        </p:cNvPr>
        <p:cNvGrpSpPr/>
        <p:nvPr/>
      </p:nvGrpSpPr>
      <p:grpSpPr>
        <a:xfrm>
          <a:off x="0" y="0"/>
          <a:ext cx="0" cy="0"/>
          <a:chOff x="0" y="0"/>
          <a:chExt cx="0" cy="0"/>
        </a:xfrm>
      </p:grpSpPr>
      <p:grpSp>
        <p:nvGrpSpPr>
          <p:cNvPr id="86" name="Group 85">
            <a:extLst>
              <a:ext uri="{FF2B5EF4-FFF2-40B4-BE49-F238E27FC236}">
                <a16:creationId xmlns:a16="http://schemas.microsoft.com/office/drawing/2014/main" id="{7BE566A3-3886-C174-5208-E2697CF69257}"/>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568A0E36-2E15-D46F-4669-5BD34DBFD33D}"/>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7B6CE891-BCE2-5AF0-165B-5CC16DF3FF84}"/>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0A92C3AF-5175-2DAF-D645-5B7E1592832A}"/>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353206B6-2D5B-E026-3B2E-393415852F7D}"/>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611549E6-4DAE-C745-66C6-464E216E6AE4}"/>
              </a:ext>
            </a:extLst>
          </p:cNvPr>
          <p:cNvSpPr txBox="1">
            <a:spLocks/>
          </p:cNvSpPr>
          <p:nvPr/>
        </p:nvSpPr>
        <p:spPr>
          <a:xfrm>
            <a:off x="343096" y="909386"/>
            <a:ext cx="11177146" cy="5104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Planning</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Enhancing state resiliency and hazard mitigation plans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Updating emergency operation plans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Prioritizing and allocating resources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Identifying the need for more refined risk assessments</a:t>
            </a:r>
          </a:p>
          <a:p>
            <a:pPr marL="114300" indent="0">
              <a:buClr>
                <a:srgbClr val="1F4E79"/>
              </a:buClr>
              <a:buSzPts val="1800"/>
            </a:pPr>
            <a:endParaRPr lang="en-US" sz="1600" dirty="0"/>
          </a:p>
          <a:p>
            <a:pPr marL="114300" indent="0">
              <a:buClr>
                <a:srgbClr val="1F4E79"/>
              </a:buClr>
              <a:buSzPts val="1800"/>
            </a:pPr>
            <a:endParaRPr lang="en-US" sz="1600" dirty="0"/>
          </a:p>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Risk Communications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Encouraging community-level risk communication and engagement</a:t>
            </a:r>
          </a:p>
          <a:p>
            <a:pPr marL="227012" indent="0">
              <a:buClr>
                <a:srgbClr val="1F4E79"/>
              </a:buClr>
              <a:buSzPts val="1800"/>
            </a:pPr>
            <a:endParaRPr lang="en-US" sz="500" dirty="0">
              <a:solidFill>
                <a:schemeClr val="tx1"/>
              </a:solidFill>
              <a:latin typeface="+mn-lt"/>
              <a:ea typeface="+mn-ea"/>
              <a:cs typeface="+mn-cs"/>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Educating new homeowners and renters</a:t>
            </a:r>
          </a:p>
          <a:p>
            <a:pPr marL="227012" indent="0">
              <a:buClr>
                <a:srgbClr val="1F4E79"/>
              </a:buClr>
              <a:buSzPts val="1800"/>
            </a:pPr>
            <a:endParaRPr lang="en-US" sz="500" dirty="0">
              <a:solidFill>
                <a:schemeClr val="tx1"/>
              </a:solidFill>
              <a:latin typeface="+mn-lt"/>
              <a:ea typeface="+mn-ea"/>
              <a:cs typeface="+mn-cs"/>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Informing the insurance and mortgage industries</a:t>
            </a:r>
          </a:p>
          <a:p>
            <a:pPr marL="114300" indent="0">
              <a:buClr>
                <a:srgbClr val="1F4E79"/>
              </a:buClr>
              <a:buSzPts val="1800"/>
            </a:pPr>
            <a:endParaRPr lang="en-US" sz="1600" dirty="0"/>
          </a:p>
          <a:p>
            <a:pPr marL="114300" indent="0">
              <a:buClr>
                <a:srgbClr val="1F4E79"/>
              </a:buClr>
              <a:buSzPts val="1800"/>
            </a:pPr>
            <a:endParaRPr lang="en-US" sz="1600" dirty="0"/>
          </a:p>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Mitigation</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Identifying areas of mitigation interest</a:t>
            </a:r>
          </a:p>
          <a:p>
            <a:pPr marL="227012" indent="0">
              <a:buClr>
                <a:srgbClr val="1F4E79"/>
              </a:buClr>
              <a:buSzPts val="1800"/>
            </a:pPr>
            <a:endParaRPr lang="en-US" sz="500" dirty="0">
              <a:solidFill>
                <a:schemeClr val="tx1"/>
              </a:solidFill>
              <a:latin typeface="+mn-lt"/>
              <a:ea typeface="+mn-ea"/>
              <a:cs typeface="+mn-cs"/>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Supporting the development or enhancement of codes and standards</a:t>
            </a:r>
          </a:p>
          <a:p>
            <a:pPr marL="227012" indent="0">
              <a:buClr>
                <a:srgbClr val="1F4E79"/>
              </a:buClr>
              <a:buSzPts val="1800"/>
            </a:pPr>
            <a:endParaRPr lang="en-US" sz="500" dirty="0">
              <a:solidFill>
                <a:schemeClr val="tx1"/>
              </a:solidFill>
              <a:latin typeface="+mn-lt"/>
              <a:ea typeface="+mn-ea"/>
              <a:cs typeface="+mn-cs"/>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Informing long-term community recovery</a:t>
            </a:r>
          </a:p>
          <a:p>
            <a:pPr marL="114300" indent="0">
              <a:buSzPts val="1800"/>
            </a:pPr>
            <a:endParaRPr lang="en-US" sz="1600" dirty="0">
              <a:solidFill>
                <a:schemeClr val="tx1"/>
              </a:solidFill>
              <a:latin typeface="Calibri" panose="020F0502020204030204" pitchFamily="34" charset="0"/>
              <a:cs typeface="Calibri" panose="020F0502020204030204" pitchFamily="34" charset="0"/>
            </a:endParaRPr>
          </a:p>
        </p:txBody>
      </p:sp>
      <p:pic>
        <p:nvPicPr>
          <p:cNvPr id="5" name="Picture 4" descr="A group of people sitting at a table&#10;&#10;AI-generated content may be incorrect.">
            <a:extLst>
              <a:ext uri="{FF2B5EF4-FFF2-40B4-BE49-F238E27FC236}">
                <a16:creationId xmlns:a16="http://schemas.microsoft.com/office/drawing/2014/main" id="{EB75603C-CB8D-436B-936A-0B6CD620B7D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02566" y="1027811"/>
            <a:ext cx="2368769" cy="1672351"/>
          </a:xfrm>
          <a:prstGeom prst="rect">
            <a:avLst/>
          </a:prstGeom>
        </p:spPr>
      </p:pic>
      <p:pic>
        <p:nvPicPr>
          <p:cNvPr id="7" name="Picture 6" descr="Hands on a mouse and keyboard&#10;&#10;AI-generated content may be incorrect.">
            <a:extLst>
              <a:ext uri="{FF2B5EF4-FFF2-40B4-BE49-F238E27FC236}">
                <a16:creationId xmlns:a16="http://schemas.microsoft.com/office/drawing/2014/main" id="{11E75C9A-DEA6-0762-D4F6-4054ABC986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02566" y="3051705"/>
            <a:ext cx="2366393" cy="1304525"/>
          </a:xfrm>
          <a:prstGeom prst="rect">
            <a:avLst/>
          </a:prstGeom>
          <a:ln>
            <a:noFill/>
          </a:ln>
        </p:spPr>
      </p:pic>
      <p:pic>
        <p:nvPicPr>
          <p:cNvPr id="9" name="Picture 8" descr="A person using a computer&#10;&#10;AI-generated content may be incorrect.">
            <a:extLst>
              <a:ext uri="{FF2B5EF4-FFF2-40B4-BE49-F238E27FC236}">
                <a16:creationId xmlns:a16="http://schemas.microsoft.com/office/drawing/2014/main" id="{2BE8BDA9-9552-98DE-F075-01BBB2F24A3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02567" y="4707773"/>
            <a:ext cx="2366392" cy="1726564"/>
          </a:xfrm>
          <a:prstGeom prst="rect">
            <a:avLst/>
          </a:prstGeom>
        </p:spPr>
      </p:pic>
      <p:grpSp>
        <p:nvGrpSpPr>
          <p:cNvPr id="34" name="Group 33">
            <a:extLst>
              <a:ext uri="{FF2B5EF4-FFF2-40B4-BE49-F238E27FC236}">
                <a16:creationId xmlns:a16="http://schemas.microsoft.com/office/drawing/2014/main" id="{E20B608C-223A-E0BB-35F5-6C4E1D9B6842}"/>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D2A95566-4E8F-5E05-B323-E17CDBCED5D3}"/>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Benefits of the Tools</a:t>
              </a:r>
            </a:p>
          </p:txBody>
        </p:sp>
        <p:pic>
          <p:nvPicPr>
            <p:cNvPr id="10" name="Picture 9" descr="A hexagon with a yellow house and a river&#10;&#10;Description automatically generated">
              <a:extLst>
                <a:ext uri="{FF2B5EF4-FFF2-40B4-BE49-F238E27FC236}">
                  <a16:creationId xmlns:a16="http://schemas.microsoft.com/office/drawing/2014/main" id="{925521D9-33B6-AAE7-1701-DDFC80A6FC7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Tree>
    <p:extLst>
      <p:ext uri="{BB962C8B-B14F-4D97-AF65-F5344CB8AC3E}">
        <p14:creationId xmlns:p14="http://schemas.microsoft.com/office/powerpoint/2010/main" val="3931735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3B1B0-A061-5D18-C7D4-94B6FD9C3083}"/>
            </a:ext>
          </a:extLst>
        </p:cNvPr>
        <p:cNvGrpSpPr/>
        <p:nvPr/>
      </p:nvGrpSpPr>
      <p:grpSpPr>
        <a:xfrm>
          <a:off x="0" y="0"/>
          <a:ext cx="0" cy="0"/>
          <a:chOff x="0" y="0"/>
          <a:chExt cx="0" cy="0"/>
        </a:xfrm>
      </p:grpSpPr>
      <p:grpSp>
        <p:nvGrpSpPr>
          <p:cNvPr id="86" name="Group 85">
            <a:extLst>
              <a:ext uri="{FF2B5EF4-FFF2-40B4-BE49-F238E27FC236}">
                <a16:creationId xmlns:a16="http://schemas.microsoft.com/office/drawing/2014/main" id="{1A390476-EBF2-C6CA-9FD0-1D0727C7B3CE}"/>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DCEF102D-E5FA-0D7B-E153-ADF87B6AB688}"/>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01209905-6E97-AFCF-3873-73E9AF6B808A}"/>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D3EBD3F3-F698-ACA8-A585-51107605C245}"/>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8827F204-CB23-B68A-F562-9D884758AFB1}"/>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F1E3BCAC-FFBC-15E0-D599-27912AC033C1}"/>
              </a:ext>
            </a:extLst>
          </p:cNvPr>
          <p:cNvSpPr txBox="1">
            <a:spLocks/>
          </p:cNvSpPr>
          <p:nvPr/>
        </p:nvSpPr>
        <p:spPr>
          <a:xfrm>
            <a:off x="49557" y="627333"/>
            <a:ext cx="12061371" cy="60691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Risk indicators Rankings to Identify Communities at Higher Risk </a:t>
            </a:r>
            <a:r>
              <a:rPr lang="en-US" sz="1800" b="1" dirty="0">
                <a:solidFill>
                  <a:srgbClr val="1F4E79"/>
                </a:solidFill>
                <a:cs typeface="Arial" panose="020B0604020202020204" pitchFamily="34" charset="0"/>
              </a:rPr>
              <a:t>in Risk Maps &amp; Reports</a:t>
            </a:r>
            <a:endParaRPr lang="en-US" sz="1800" b="1" dirty="0">
              <a:solidFill>
                <a:srgbClr val="1F4E79"/>
              </a:solidFill>
              <a:latin typeface="+mn-lt"/>
              <a:ea typeface="+mj-ea"/>
              <a:cs typeface="Arial" panose="020B0604020202020204" pitchFamily="34" charset="0"/>
            </a:endParaRPr>
          </a:p>
          <a:p>
            <a:pPr marL="284163" indent="0">
              <a:buClr>
                <a:srgbClr val="1F4E79"/>
              </a:buClr>
              <a:buSzPts val="1800"/>
            </a:pPr>
            <a:r>
              <a:rPr lang="en-US" sz="1600" dirty="0">
                <a:solidFill>
                  <a:schemeClr val="tx1"/>
                </a:solidFill>
                <a:latin typeface="+mn-lt"/>
                <a:ea typeface="+mn-ea"/>
                <a:cs typeface="+mn-cs"/>
              </a:rPr>
              <a:t>Interactively view and explore flood risk indicators on a map to identify areas of higher risk.</a:t>
            </a:r>
          </a:p>
          <a:p>
            <a:pPr marL="284163"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Interactive Downloadable Risk Reports by </a:t>
            </a:r>
            <a:r>
              <a:rPr lang="en-US" sz="1800" b="1" dirty="0">
                <a:solidFill>
                  <a:srgbClr val="1F4E79"/>
                </a:solidFill>
                <a:cs typeface="Arial" panose="020B0604020202020204" pitchFamily="34" charset="0"/>
              </a:rPr>
              <a:t>Multi-Scale Aggregation of Detailed Building-Level Inventory</a:t>
            </a:r>
            <a:endParaRPr lang="en-US" sz="1800" b="1" dirty="0">
              <a:solidFill>
                <a:srgbClr val="1F4E79"/>
              </a:solidFill>
              <a:latin typeface="+mn-lt"/>
              <a:ea typeface="+mj-ea"/>
              <a:cs typeface="Arial" panose="020B0604020202020204" pitchFamily="34" charset="0"/>
            </a:endParaRPr>
          </a:p>
          <a:p>
            <a:pPr marL="284163" indent="0">
              <a:buClr>
                <a:srgbClr val="1F4E79"/>
              </a:buClr>
              <a:buSzPts val="1800"/>
            </a:pPr>
            <a:r>
              <a:rPr lang="en-US" sz="1600" dirty="0">
                <a:solidFill>
                  <a:schemeClr val="tx1"/>
                </a:solidFill>
                <a:latin typeface="+mn-lt"/>
                <a:ea typeface="+mn-ea"/>
                <a:cs typeface="+mn-cs"/>
              </a:rPr>
              <a:t>View and download flood risk assessment and comparison reports in more detail.</a:t>
            </a:r>
          </a:p>
          <a:p>
            <a:pPr marL="114300" indent="0">
              <a:buClr>
                <a:srgbClr val="1F4E79"/>
              </a:buClr>
              <a:buSzPts val="1800"/>
            </a:pPr>
            <a:endParaRPr lang="en-US" sz="500" dirty="0">
              <a:solidFill>
                <a:schemeClr val="tx1"/>
              </a:solidFill>
              <a:latin typeface="+mn-lt"/>
              <a:ea typeface="+mn-ea"/>
              <a:cs typeface="+mn-cs"/>
            </a:endParaRPr>
          </a:p>
          <a:p>
            <a:pPr marL="284163" marR="0" lvl="0" indent="-169863" algn="l" defTabSz="914400" rtl="0" eaLnBrk="1" fontAlgn="auto" latinLnBrk="0" hangingPunct="1">
              <a:lnSpc>
                <a:spcPct val="100000"/>
              </a:lnSpc>
              <a:spcBef>
                <a:spcPts val="0"/>
              </a:spcBef>
              <a:spcAft>
                <a:spcPts val="0"/>
              </a:spcAft>
              <a:buClr>
                <a:srgbClr val="1F4E79"/>
              </a:buClr>
              <a:buSzPts val="1800"/>
              <a:buFont typeface="Wingdings" panose="05000000000000000000" pitchFamily="2" charset="2"/>
              <a:buChar char="§"/>
              <a:tabLst/>
              <a:defRPr/>
            </a:pPr>
            <a:r>
              <a:rPr kumimoji="0" lang="en-US" sz="1800" b="1" i="0" u="none" strike="noStrike" kern="1200" cap="none" spc="0" normalizeH="0" baseline="0" noProof="0" dirty="0">
                <a:ln>
                  <a:noFill/>
                </a:ln>
                <a:solidFill>
                  <a:srgbClr val="1F4E79"/>
                </a:solidFill>
                <a:effectLst/>
                <a:uLnTx/>
                <a:uFillTx/>
                <a:latin typeface="Aptos" panose="02110004020202020204"/>
                <a:ea typeface="+mn-ea"/>
                <a:cs typeface="Arial" panose="020B0604020202020204" pitchFamily="34" charset="0"/>
              </a:rPr>
              <a:t>Sharable Queries for Risk Reports, Maps, and Tables</a:t>
            </a:r>
          </a:p>
          <a:p>
            <a:pPr marL="284163" indent="0">
              <a:buClr>
                <a:srgbClr val="1F4E79"/>
              </a:buClr>
              <a:buSzPts val="1800"/>
              <a:defRPr/>
            </a:pPr>
            <a:r>
              <a:rPr lang="en-US" sz="1600" dirty="0">
                <a:solidFill>
                  <a:schemeClr val="tx1"/>
                </a:solidFill>
                <a:latin typeface="+mn-lt"/>
                <a:ea typeface="+mn-ea"/>
                <a:cs typeface="+mn-cs"/>
              </a:rPr>
              <a:t>Share your </a:t>
            </a:r>
            <a:r>
              <a:rPr lang="en-US" sz="1600" dirty="0">
                <a:solidFill>
                  <a:schemeClr val="tx1"/>
                </a:solidFill>
              </a:rPr>
              <a:t>geographic selections along with data field queries for consistent use across teams.</a:t>
            </a:r>
            <a:endParaRPr lang="en-US" sz="1600" dirty="0">
              <a:solidFill>
                <a:schemeClr val="tx1"/>
              </a:solidFill>
              <a:latin typeface="+mn-lt"/>
              <a:ea typeface="+mn-ea"/>
              <a:cs typeface="+mn-cs"/>
            </a:endParaRP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Rationale and Recommendations for Risk Indicators</a:t>
            </a:r>
          </a:p>
          <a:p>
            <a:pPr marL="284163" indent="0">
              <a:buClr>
                <a:srgbClr val="1F4E79"/>
              </a:buClr>
              <a:buSzPts val="1800"/>
            </a:pPr>
            <a:r>
              <a:rPr lang="en-US" sz="1600" dirty="0">
                <a:solidFill>
                  <a:schemeClr val="tx1"/>
                </a:solidFill>
                <a:latin typeface="+mn-lt"/>
                <a:ea typeface="+mn-ea"/>
                <a:cs typeface="+mn-cs"/>
              </a:rPr>
              <a:t>Use the Technical Documentation to understand the rationale for the risk indicators and the recommendations associated with them.</a:t>
            </a:r>
          </a:p>
          <a:p>
            <a:pPr marL="284163" indent="0">
              <a:buClr>
                <a:srgbClr val="1F4E79"/>
              </a:buClr>
              <a:buSzPts val="1800"/>
            </a:pPr>
            <a:endParaRPr lang="en-US" sz="500" dirty="0">
              <a:solidFill>
                <a:schemeClr val="tx1"/>
              </a:solidFill>
              <a:latin typeface="+mn-lt"/>
              <a:ea typeface="+mn-ea"/>
              <a:cs typeface="+mn-cs"/>
            </a:endParaRPr>
          </a:p>
          <a:p>
            <a:pPr marL="285750" indent="-174625">
              <a:buClr>
                <a:srgbClr val="1F4E79"/>
              </a:buClr>
              <a:buSzPts val="1800"/>
              <a:buFont typeface="Wingdings" panose="05000000000000000000" pitchFamily="2" charset="2"/>
              <a:buChar char="§"/>
            </a:pPr>
            <a:r>
              <a:rPr lang="en-US" sz="1800" b="1" dirty="0">
                <a:solidFill>
                  <a:srgbClr val="1F4E79"/>
                </a:solidFill>
                <a:cs typeface="Arial" panose="020B0604020202020204" pitchFamily="34" charset="0"/>
              </a:rPr>
              <a:t>Statewide Consistent Methodology and Risk Indicators</a:t>
            </a:r>
          </a:p>
          <a:p>
            <a:pPr marL="284163" indent="0">
              <a:buClr>
                <a:srgbClr val="1F4E79"/>
              </a:buClr>
              <a:buSzPts val="1800"/>
            </a:pPr>
            <a:r>
              <a:rPr lang="en-US" sz="1600" dirty="0">
                <a:solidFill>
                  <a:schemeClr val="tx1"/>
                </a:solidFill>
              </a:rPr>
              <a:t>In-depth flood risk indicators covering all of West Virginia uniformly, not just selected regions.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Flood Dashboards</a:t>
            </a:r>
          </a:p>
          <a:p>
            <a:pPr marL="284163" indent="0">
              <a:buClr>
                <a:srgbClr val="1F4E79"/>
              </a:buClr>
              <a:buSzPts val="1800"/>
            </a:pPr>
            <a:r>
              <a:rPr lang="en-US" sz="1600" dirty="0">
                <a:solidFill>
                  <a:schemeClr val="tx1"/>
                </a:solidFill>
                <a:latin typeface="+mn-lt"/>
                <a:ea typeface="+mn-ea"/>
                <a:cs typeface="+mn-cs"/>
              </a:rPr>
              <a:t>Use the interactive dashboards to analyze risk factors and mitigation measures.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Flood Visualizations</a:t>
            </a:r>
          </a:p>
          <a:p>
            <a:pPr marL="284163" indent="0">
              <a:buClr>
                <a:srgbClr val="1F4E79"/>
              </a:buClr>
              <a:buSzPts val="1800"/>
            </a:pPr>
            <a:r>
              <a:rPr lang="en-US" sz="1600" dirty="0">
                <a:solidFill>
                  <a:schemeClr val="tx1"/>
                </a:solidFill>
                <a:latin typeface="+mn-lt"/>
                <a:ea typeface="+mn-ea"/>
                <a:cs typeface="+mn-cs"/>
              </a:rPr>
              <a:t>Visualize 3D and 2D flood models at the community and building level scales.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Hazard Library Customized to West Virginia</a:t>
            </a:r>
          </a:p>
          <a:p>
            <a:pPr marL="284163" indent="0">
              <a:buClr>
                <a:srgbClr val="1F4E79"/>
              </a:buClr>
              <a:buSzPts val="1800"/>
            </a:pPr>
            <a:r>
              <a:rPr lang="en-US" sz="1600" dirty="0">
                <a:solidFill>
                  <a:schemeClr val="tx1"/>
                </a:solidFill>
                <a:latin typeface="+mn-lt"/>
                <a:ea typeface="+mn-ea"/>
                <a:cs typeface="+mn-cs"/>
              </a:rPr>
              <a:t>Search the document and visual media library for hazard information.</a:t>
            </a:r>
          </a:p>
          <a:p>
            <a:pPr marL="114300" indent="0">
              <a:buClr>
                <a:srgbClr val="1F4E79"/>
              </a:buClr>
              <a:buSzPts val="1800"/>
            </a:pPr>
            <a:endParaRPr lang="en-US" sz="500" dirty="0">
              <a:solidFill>
                <a:schemeClr val="tx1"/>
              </a:solidFill>
              <a:latin typeface="+mn-lt"/>
              <a:ea typeface="+mn-ea"/>
              <a:cs typeface="+mn-cs"/>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Data Access</a:t>
            </a:r>
          </a:p>
          <a:p>
            <a:pPr marL="284163" indent="0">
              <a:buSzPts val="1800"/>
            </a:pPr>
            <a:r>
              <a:rPr lang="en-US" sz="1600" dirty="0">
                <a:solidFill>
                  <a:schemeClr val="tx1"/>
                </a:solidFill>
                <a:latin typeface="+mn-lt"/>
                <a:ea typeface="+mn-ea"/>
                <a:cs typeface="+mn-cs"/>
              </a:rPr>
              <a:t>Download risk data for use in your own analyses, maps, or applications.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Scalable</a:t>
            </a:r>
          </a:p>
          <a:p>
            <a:pPr marL="284163" indent="0">
              <a:buClr>
                <a:srgbClr val="1F4E79"/>
              </a:buClr>
              <a:buSzPts val="1800"/>
            </a:pPr>
            <a:r>
              <a:rPr lang="en-US" sz="1600" dirty="0">
                <a:solidFill>
                  <a:schemeClr val="tx1"/>
                </a:solidFill>
                <a:latin typeface="+mn-lt"/>
                <a:ea typeface="+mn-ea"/>
                <a:cs typeface="+mn-cs"/>
              </a:rPr>
              <a:t>Scalable for other hazards such as landslides or enhancements to risk indicators. </a:t>
            </a:r>
            <a:endParaRPr lang="en-US" sz="1600" dirty="0">
              <a:solidFill>
                <a:schemeClr val="tx1"/>
              </a:solidFill>
            </a:endParaRPr>
          </a:p>
          <a:p>
            <a:pPr marL="114300" indent="0">
              <a:buSzPts val="1800"/>
            </a:pPr>
            <a:endParaRPr lang="en-US" sz="1600" dirty="0">
              <a:solidFill>
                <a:schemeClr val="tx1"/>
              </a:solidFill>
            </a:endParaRPr>
          </a:p>
        </p:txBody>
      </p:sp>
      <p:grpSp>
        <p:nvGrpSpPr>
          <p:cNvPr id="5" name="Group 4">
            <a:extLst>
              <a:ext uri="{FF2B5EF4-FFF2-40B4-BE49-F238E27FC236}">
                <a16:creationId xmlns:a16="http://schemas.microsoft.com/office/drawing/2014/main" id="{77990234-F865-C36D-5600-89A85F69F49E}"/>
              </a:ext>
            </a:extLst>
          </p:cNvPr>
          <p:cNvGrpSpPr/>
          <p:nvPr/>
        </p:nvGrpSpPr>
        <p:grpSpPr>
          <a:xfrm>
            <a:off x="0" y="-15988"/>
            <a:ext cx="12192000" cy="630241"/>
            <a:chOff x="0" y="-15988"/>
            <a:chExt cx="12192000" cy="630241"/>
          </a:xfrm>
        </p:grpSpPr>
        <p:grpSp>
          <p:nvGrpSpPr>
            <p:cNvPr id="34" name="Group 33">
              <a:extLst>
                <a:ext uri="{FF2B5EF4-FFF2-40B4-BE49-F238E27FC236}">
                  <a16:creationId xmlns:a16="http://schemas.microsoft.com/office/drawing/2014/main" id="{C441CBB4-3980-3E79-6E4A-7B3FDFBDC7BC}"/>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76B42BCE-C457-724C-6AD0-691B5102D9D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Unique Features of WV Risk Explorer Tools</a:t>
                </a:r>
              </a:p>
            </p:txBody>
          </p:sp>
          <p:pic>
            <p:nvPicPr>
              <p:cNvPr id="10" name="Picture 9" descr="A hexagon with a yellow house and a river&#10;&#10;Description automatically generated">
                <a:extLst>
                  <a:ext uri="{FF2B5EF4-FFF2-40B4-BE49-F238E27FC236}">
                    <a16:creationId xmlns:a16="http://schemas.microsoft.com/office/drawing/2014/main" id="{243B6780-0F7A-F6C0-746C-9A4DC0454E5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pic>
          <p:nvPicPr>
            <p:cNvPr id="4" name="Picture 3" descr="A yellow and blue logo&#10;&#10;AI-generated content may be incorrect.">
              <a:extLst>
                <a:ext uri="{FF2B5EF4-FFF2-40B4-BE49-F238E27FC236}">
                  <a16:creationId xmlns:a16="http://schemas.microsoft.com/office/drawing/2014/main" id="{DAA937D0-3DF4-C67E-C99F-7275ABD9AD4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4046298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83CF-6EF1-7E92-AAA5-6E56F54D1A2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24F008C-B23A-4376-4B9C-E6582751BEB7}"/>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F554DF54-E8E5-E0C2-9A62-C7D67DB33A5D}"/>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User Guides</a:t>
              </a:r>
            </a:p>
          </p:txBody>
        </p:sp>
        <p:pic>
          <p:nvPicPr>
            <p:cNvPr id="15" name="Picture 14" descr="A hexagon with a yellow house and a river&#10;&#10;Description automatically generated">
              <a:extLst>
                <a:ext uri="{FF2B5EF4-FFF2-40B4-BE49-F238E27FC236}">
                  <a16:creationId xmlns:a16="http://schemas.microsoft.com/office/drawing/2014/main" id="{CE3CFFEC-EBAA-B840-9FDD-DE0D2CA5AC4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FD5C3FFE-98B7-622A-CED1-05EC387010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3" name="Picture 2">
            <a:hlinkClick r:id="rId5"/>
            <a:extLst>
              <a:ext uri="{FF2B5EF4-FFF2-40B4-BE49-F238E27FC236}">
                <a16:creationId xmlns:a16="http://schemas.microsoft.com/office/drawing/2014/main" id="{58BA8EAB-85C4-3EF4-0810-292072CA83A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2127" y="1576109"/>
            <a:ext cx="3255844" cy="4214035"/>
          </a:xfrm>
          <a:prstGeom prst="rect">
            <a:avLst/>
          </a:prstGeom>
          <a:ln>
            <a:solidFill>
              <a:schemeClr val="tx1"/>
            </a:solidFill>
          </a:ln>
        </p:spPr>
      </p:pic>
      <p:sp>
        <p:nvSpPr>
          <p:cNvPr id="5" name="TextBox 4">
            <a:extLst>
              <a:ext uri="{FF2B5EF4-FFF2-40B4-BE49-F238E27FC236}">
                <a16:creationId xmlns:a16="http://schemas.microsoft.com/office/drawing/2014/main" id="{99A047E9-0B83-E99A-8F78-3B915F8AB8C6}"/>
              </a:ext>
            </a:extLst>
          </p:cNvPr>
          <p:cNvSpPr txBox="1"/>
          <p:nvPr/>
        </p:nvSpPr>
        <p:spPr>
          <a:xfrm>
            <a:off x="-44373" y="5776497"/>
            <a:ext cx="3768843" cy="200055"/>
          </a:xfrm>
          <a:prstGeom prst="rect">
            <a:avLst/>
          </a:prstGeom>
          <a:noFill/>
        </p:spPr>
        <p:txBody>
          <a:bodyPr wrap="square">
            <a:spAutoFit/>
          </a:bodyPr>
          <a:lstStyle/>
          <a:p>
            <a:pPr algn="ctr"/>
            <a:r>
              <a:rPr lang="en-US" sz="700" dirty="0">
                <a:hlinkClick r:id="rId5"/>
              </a:rPr>
              <a:t>https://data.wvgis.wvu.edu/pub/RA/RI/WVRE/DOCS/WVRE_TechnicalDoc.pdf</a:t>
            </a:r>
            <a:endParaRPr lang="en-US" sz="700" dirty="0"/>
          </a:p>
        </p:txBody>
      </p:sp>
      <p:sp>
        <p:nvSpPr>
          <p:cNvPr id="8" name="TextBox 7">
            <a:extLst>
              <a:ext uri="{FF2B5EF4-FFF2-40B4-BE49-F238E27FC236}">
                <a16:creationId xmlns:a16="http://schemas.microsoft.com/office/drawing/2014/main" id="{1303DFF7-A944-8FFE-A605-24326885E471}"/>
              </a:ext>
            </a:extLst>
          </p:cNvPr>
          <p:cNvSpPr txBox="1"/>
          <p:nvPr/>
        </p:nvSpPr>
        <p:spPr>
          <a:xfrm>
            <a:off x="8179088" y="3106083"/>
            <a:ext cx="2445146" cy="200055"/>
          </a:xfrm>
          <a:prstGeom prst="rect">
            <a:avLst/>
          </a:prstGeom>
          <a:noFill/>
        </p:spPr>
        <p:txBody>
          <a:bodyPr wrap="square">
            <a:spAutoFit/>
          </a:bodyPr>
          <a:lstStyle/>
          <a:p>
            <a:pPr algn="ctr"/>
            <a:r>
              <a:rPr lang="en-US" sz="700" dirty="0">
                <a:hlinkClick r:id="rId7"/>
              </a:rPr>
              <a:t>https://wvfrf.org/wvre/more/</a:t>
            </a:r>
            <a:endParaRPr lang="en-US" sz="700" dirty="0"/>
          </a:p>
        </p:txBody>
      </p:sp>
      <p:pic>
        <p:nvPicPr>
          <p:cNvPr id="13" name="Picture 12">
            <a:extLst>
              <a:ext uri="{FF2B5EF4-FFF2-40B4-BE49-F238E27FC236}">
                <a16:creationId xmlns:a16="http://schemas.microsoft.com/office/drawing/2014/main" id="{4AD1FF3F-A96E-6F4C-12F6-762E89AE6EB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96296" y="1083789"/>
            <a:ext cx="4810730" cy="2032954"/>
          </a:xfrm>
          <a:prstGeom prst="rect">
            <a:avLst/>
          </a:prstGeom>
          <a:ln>
            <a:solidFill>
              <a:schemeClr val="tx1"/>
            </a:solidFill>
          </a:ln>
        </p:spPr>
      </p:pic>
      <p:pic>
        <p:nvPicPr>
          <p:cNvPr id="23" name="Picture 22">
            <a:hlinkClick r:id="rId9"/>
            <a:extLst>
              <a:ext uri="{FF2B5EF4-FFF2-40B4-BE49-F238E27FC236}">
                <a16:creationId xmlns:a16="http://schemas.microsoft.com/office/drawing/2014/main" id="{6B264731-21EC-F1D4-D0C4-D0AD09829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6739" y="3939589"/>
            <a:ext cx="2409000" cy="534473"/>
          </a:xfrm>
          <a:prstGeom prst="rect">
            <a:avLst/>
          </a:prstGeom>
          <a:ln>
            <a:solidFill>
              <a:schemeClr val="tx1"/>
            </a:solidFill>
          </a:ln>
        </p:spPr>
      </p:pic>
      <p:pic>
        <p:nvPicPr>
          <p:cNvPr id="36" name="Picture 35">
            <a:hlinkClick r:id="rId11"/>
            <a:extLst>
              <a:ext uri="{FF2B5EF4-FFF2-40B4-BE49-F238E27FC236}">
                <a16:creationId xmlns:a16="http://schemas.microsoft.com/office/drawing/2014/main" id="{B1CD6EBB-889D-5B87-6D65-A841ADD5B9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5361" y="3937744"/>
            <a:ext cx="2290847" cy="523406"/>
          </a:xfrm>
          <a:prstGeom prst="rect">
            <a:avLst/>
          </a:prstGeom>
          <a:ln>
            <a:solidFill>
              <a:schemeClr val="tx1"/>
            </a:solidFill>
          </a:ln>
        </p:spPr>
      </p:pic>
      <p:pic>
        <p:nvPicPr>
          <p:cNvPr id="38" name="Picture 37">
            <a:hlinkClick r:id="rId13"/>
            <a:extLst>
              <a:ext uri="{FF2B5EF4-FFF2-40B4-BE49-F238E27FC236}">
                <a16:creationId xmlns:a16="http://schemas.microsoft.com/office/drawing/2014/main" id="{F8EFD23D-C11B-9BB3-3DEF-FADCAF0D90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1879" y="4934038"/>
            <a:ext cx="4387692" cy="480944"/>
          </a:xfrm>
          <a:prstGeom prst="rect">
            <a:avLst/>
          </a:prstGeom>
          <a:ln>
            <a:solidFill>
              <a:schemeClr val="tx1"/>
            </a:solidFill>
          </a:ln>
        </p:spPr>
      </p:pic>
      <p:pic>
        <p:nvPicPr>
          <p:cNvPr id="40" name="Picture 39">
            <a:hlinkClick r:id="rId15"/>
            <a:extLst>
              <a:ext uri="{FF2B5EF4-FFF2-40B4-BE49-F238E27FC236}">
                <a16:creationId xmlns:a16="http://schemas.microsoft.com/office/drawing/2014/main" id="{ACF4C66D-9C2A-09FB-D978-82D912C130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51638" y="5773975"/>
            <a:ext cx="3063309" cy="487177"/>
          </a:xfrm>
          <a:prstGeom prst="rect">
            <a:avLst/>
          </a:prstGeom>
          <a:ln>
            <a:solidFill>
              <a:schemeClr val="tx1"/>
            </a:solidFill>
          </a:ln>
        </p:spPr>
      </p:pic>
      <p:sp>
        <p:nvSpPr>
          <p:cNvPr id="41" name="TextBox 40">
            <a:extLst>
              <a:ext uri="{FF2B5EF4-FFF2-40B4-BE49-F238E27FC236}">
                <a16:creationId xmlns:a16="http://schemas.microsoft.com/office/drawing/2014/main" id="{2616FDB3-BEFF-36A0-BCF8-C0A26F504A5B}"/>
              </a:ext>
            </a:extLst>
          </p:cNvPr>
          <p:cNvSpPr txBox="1"/>
          <p:nvPr/>
        </p:nvSpPr>
        <p:spPr>
          <a:xfrm>
            <a:off x="6630401" y="4439759"/>
            <a:ext cx="3063309" cy="307777"/>
          </a:xfrm>
          <a:prstGeom prst="rect">
            <a:avLst/>
          </a:prstGeom>
          <a:noFill/>
        </p:spPr>
        <p:txBody>
          <a:bodyPr wrap="square">
            <a:spAutoFit/>
          </a:bodyPr>
          <a:lstStyle/>
          <a:p>
            <a:pPr algn="ctr"/>
            <a:r>
              <a:rPr lang="en-US" sz="700" dirty="0">
                <a:hlinkClick r:id="rId9"/>
              </a:rPr>
              <a:t>https://data.wvgis.wvu.edu/pub/RA/HL/Data/RA-AL/1a_AL-RISK-INDEX/2_Metadata/WV_RiskIndex_DataDictionary.pdf</a:t>
            </a:r>
            <a:endParaRPr lang="en-US" sz="700" dirty="0"/>
          </a:p>
        </p:txBody>
      </p:sp>
      <p:sp>
        <p:nvSpPr>
          <p:cNvPr id="42" name="TextBox 41">
            <a:extLst>
              <a:ext uri="{FF2B5EF4-FFF2-40B4-BE49-F238E27FC236}">
                <a16:creationId xmlns:a16="http://schemas.microsoft.com/office/drawing/2014/main" id="{EAF41A63-723E-BAD6-653A-A715EB438835}"/>
              </a:ext>
            </a:extLst>
          </p:cNvPr>
          <p:cNvSpPr txBox="1"/>
          <p:nvPr/>
        </p:nvSpPr>
        <p:spPr>
          <a:xfrm>
            <a:off x="9283091" y="4429164"/>
            <a:ext cx="3063309" cy="307777"/>
          </a:xfrm>
          <a:prstGeom prst="rect">
            <a:avLst/>
          </a:prstGeom>
          <a:noFill/>
        </p:spPr>
        <p:txBody>
          <a:bodyPr wrap="square">
            <a:spAutoFit/>
          </a:bodyPr>
          <a:lstStyle/>
          <a:p>
            <a:pPr algn="ctr"/>
            <a:r>
              <a:rPr lang="en-US" sz="700" dirty="0">
                <a:hlinkClick r:id="rId11"/>
              </a:rPr>
              <a:t>https://data.wvgis.wvu.edu/pub/RA/HL/Data/RA-AL/1b_AL-MATRIX/2_Metadata/Full_Matrix_DataDictionary.pdf</a:t>
            </a:r>
            <a:endParaRPr lang="en-US" sz="700" dirty="0"/>
          </a:p>
        </p:txBody>
      </p:sp>
      <p:sp>
        <p:nvSpPr>
          <p:cNvPr id="43" name="TextBox 42">
            <a:extLst>
              <a:ext uri="{FF2B5EF4-FFF2-40B4-BE49-F238E27FC236}">
                <a16:creationId xmlns:a16="http://schemas.microsoft.com/office/drawing/2014/main" id="{FD03C976-A903-4113-82E1-6DD9DD3EAFEF}"/>
              </a:ext>
            </a:extLst>
          </p:cNvPr>
          <p:cNvSpPr txBox="1"/>
          <p:nvPr/>
        </p:nvSpPr>
        <p:spPr>
          <a:xfrm>
            <a:off x="7176696" y="5388182"/>
            <a:ext cx="4908861" cy="200055"/>
          </a:xfrm>
          <a:prstGeom prst="rect">
            <a:avLst/>
          </a:prstGeom>
          <a:noFill/>
        </p:spPr>
        <p:txBody>
          <a:bodyPr wrap="square">
            <a:spAutoFit/>
          </a:bodyPr>
          <a:lstStyle/>
          <a:p>
            <a:pPr algn="ctr"/>
            <a:r>
              <a:rPr lang="en-US" sz="700" dirty="0">
                <a:hlinkClick r:id="rId13"/>
              </a:rPr>
              <a:t>https://data.wvgis.wvu.edu/pub/RA/HL/Data/RA-BL/2a_BL-BLRA/3_Metadata/Full_BLRA_Metadata.pdf</a:t>
            </a:r>
            <a:endParaRPr lang="en-US" sz="700" dirty="0"/>
          </a:p>
        </p:txBody>
      </p:sp>
      <p:sp>
        <p:nvSpPr>
          <p:cNvPr id="44" name="TextBox 43">
            <a:extLst>
              <a:ext uri="{FF2B5EF4-FFF2-40B4-BE49-F238E27FC236}">
                <a16:creationId xmlns:a16="http://schemas.microsoft.com/office/drawing/2014/main" id="{2F6A74E0-1FDF-3FD2-3C36-3393F71D2C15}"/>
              </a:ext>
            </a:extLst>
          </p:cNvPr>
          <p:cNvSpPr txBox="1"/>
          <p:nvPr/>
        </p:nvSpPr>
        <p:spPr>
          <a:xfrm>
            <a:off x="7625990" y="6237981"/>
            <a:ext cx="3782963" cy="307777"/>
          </a:xfrm>
          <a:prstGeom prst="rect">
            <a:avLst/>
          </a:prstGeom>
          <a:noFill/>
        </p:spPr>
        <p:txBody>
          <a:bodyPr wrap="square">
            <a:spAutoFit/>
          </a:bodyPr>
          <a:lstStyle/>
          <a:p>
            <a:pPr algn="ctr"/>
            <a:r>
              <a:rPr lang="en-US" sz="700" dirty="0">
                <a:hlinkClick r:id="rId15"/>
              </a:rPr>
              <a:t>https://data.wvgis.wvu.edu/pub/RA/HL/Data/RA-BL/2b_BL-SIG-STRC/1_All_Sig_Structures/2_Metadata/Significant_Structures_Metadata.pdf</a:t>
            </a:r>
            <a:endParaRPr lang="en-US" sz="700" dirty="0"/>
          </a:p>
        </p:txBody>
      </p:sp>
      <p:pic>
        <p:nvPicPr>
          <p:cNvPr id="46" name="Picture 45">
            <a:hlinkClick r:id="rId17"/>
            <a:extLst>
              <a:ext uri="{FF2B5EF4-FFF2-40B4-BE49-F238E27FC236}">
                <a16:creationId xmlns:a16="http://schemas.microsoft.com/office/drawing/2014/main" id="{DD2DC17D-AE48-140E-C1F7-894092A31D0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894993" y="1079240"/>
            <a:ext cx="2318417" cy="3016089"/>
          </a:xfrm>
          <a:prstGeom prst="rect">
            <a:avLst/>
          </a:prstGeom>
          <a:ln>
            <a:solidFill>
              <a:schemeClr val="tx1"/>
            </a:solidFill>
          </a:ln>
        </p:spPr>
      </p:pic>
      <p:sp>
        <p:nvSpPr>
          <p:cNvPr id="47" name="TextBox 46">
            <a:extLst>
              <a:ext uri="{FF2B5EF4-FFF2-40B4-BE49-F238E27FC236}">
                <a16:creationId xmlns:a16="http://schemas.microsoft.com/office/drawing/2014/main" id="{79F7C563-D8B4-82BE-67A5-20AD3ECD9039}"/>
              </a:ext>
            </a:extLst>
          </p:cNvPr>
          <p:cNvSpPr txBox="1"/>
          <p:nvPr/>
        </p:nvSpPr>
        <p:spPr>
          <a:xfrm>
            <a:off x="3826613" y="4065395"/>
            <a:ext cx="2445146" cy="307777"/>
          </a:xfrm>
          <a:prstGeom prst="rect">
            <a:avLst/>
          </a:prstGeom>
          <a:noFill/>
        </p:spPr>
        <p:txBody>
          <a:bodyPr wrap="square">
            <a:spAutoFit/>
          </a:bodyPr>
          <a:lstStyle/>
          <a:p>
            <a:pPr algn="ctr"/>
            <a:r>
              <a:rPr lang="en-US" sz="700" dirty="0">
                <a:hlinkClick r:id="rId17"/>
              </a:rPr>
              <a:t>https://data.wvgis.wvu.edu/pub/RA/HL/WVFRF/Flyer/WVRE_Info_OnePager.pdf</a:t>
            </a:r>
            <a:endParaRPr lang="en-US" sz="700" dirty="0"/>
          </a:p>
        </p:txBody>
      </p:sp>
      <p:sp>
        <p:nvSpPr>
          <p:cNvPr id="48" name="TextBox 47">
            <a:extLst>
              <a:ext uri="{FF2B5EF4-FFF2-40B4-BE49-F238E27FC236}">
                <a16:creationId xmlns:a16="http://schemas.microsoft.com/office/drawing/2014/main" id="{20074672-2EF6-DD38-4511-B3FA6AE506E5}"/>
              </a:ext>
            </a:extLst>
          </p:cNvPr>
          <p:cNvSpPr txBox="1"/>
          <p:nvPr/>
        </p:nvSpPr>
        <p:spPr>
          <a:xfrm>
            <a:off x="577241" y="1297695"/>
            <a:ext cx="2525613" cy="307777"/>
          </a:xfrm>
          <a:prstGeom prst="rect">
            <a:avLst/>
          </a:prstGeom>
          <a:noFill/>
        </p:spPr>
        <p:txBody>
          <a:bodyPr wrap="square">
            <a:spAutoFit/>
          </a:bodyPr>
          <a:lstStyle/>
          <a:p>
            <a:pPr algn="ctr"/>
            <a:r>
              <a:rPr lang="en-US" sz="1400" b="1" dirty="0">
                <a:solidFill>
                  <a:srgbClr val="156082"/>
                </a:solidFill>
              </a:rPr>
              <a:t>WVRE Technical Document</a:t>
            </a:r>
          </a:p>
        </p:txBody>
      </p:sp>
      <p:sp>
        <p:nvSpPr>
          <p:cNvPr id="49" name="TextBox 48">
            <a:extLst>
              <a:ext uri="{FF2B5EF4-FFF2-40B4-BE49-F238E27FC236}">
                <a16:creationId xmlns:a16="http://schemas.microsoft.com/office/drawing/2014/main" id="{51E12DC6-5432-D170-7466-EE51E0218749}"/>
              </a:ext>
            </a:extLst>
          </p:cNvPr>
          <p:cNvSpPr txBox="1"/>
          <p:nvPr/>
        </p:nvSpPr>
        <p:spPr>
          <a:xfrm>
            <a:off x="3786380" y="801397"/>
            <a:ext cx="2525613" cy="307777"/>
          </a:xfrm>
          <a:prstGeom prst="rect">
            <a:avLst/>
          </a:prstGeom>
          <a:noFill/>
        </p:spPr>
        <p:txBody>
          <a:bodyPr wrap="square">
            <a:spAutoFit/>
          </a:bodyPr>
          <a:lstStyle/>
          <a:p>
            <a:pPr algn="ctr"/>
            <a:r>
              <a:rPr lang="en-US" sz="1400" b="1" dirty="0">
                <a:solidFill>
                  <a:srgbClr val="156082"/>
                </a:solidFill>
              </a:rPr>
              <a:t>WVRE One-Pager</a:t>
            </a:r>
          </a:p>
        </p:txBody>
      </p:sp>
      <p:sp>
        <p:nvSpPr>
          <p:cNvPr id="50" name="TextBox 49">
            <a:extLst>
              <a:ext uri="{FF2B5EF4-FFF2-40B4-BE49-F238E27FC236}">
                <a16:creationId xmlns:a16="http://schemas.microsoft.com/office/drawing/2014/main" id="{E330088E-2E2F-A14F-2DA4-270AA8AFF80C}"/>
              </a:ext>
            </a:extLst>
          </p:cNvPr>
          <p:cNvSpPr txBox="1"/>
          <p:nvPr/>
        </p:nvSpPr>
        <p:spPr>
          <a:xfrm>
            <a:off x="7956900" y="814247"/>
            <a:ext cx="2525613" cy="307777"/>
          </a:xfrm>
          <a:prstGeom prst="rect">
            <a:avLst/>
          </a:prstGeom>
          <a:noFill/>
        </p:spPr>
        <p:txBody>
          <a:bodyPr wrap="square">
            <a:spAutoFit/>
          </a:bodyPr>
          <a:lstStyle/>
          <a:p>
            <a:pPr algn="ctr"/>
            <a:r>
              <a:rPr lang="en-US" sz="1400" b="1" dirty="0">
                <a:solidFill>
                  <a:srgbClr val="156082"/>
                </a:solidFill>
              </a:rPr>
              <a:t>WVRE Learn More Page</a:t>
            </a:r>
          </a:p>
        </p:txBody>
      </p:sp>
      <p:sp>
        <p:nvSpPr>
          <p:cNvPr id="51" name="TextBox 50">
            <a:extLst>
              <a:ext uri="{FF2B5EF4-FFF2-40B4-BE49-F238E27FC236}">
                <a16:creationId xmlns:a16="http://schemas.microsoft.com/office/drawing/2014/main" id="{F2A0D724-3F78-AEDA-0981-0AF4A685B45B}"/>
              </a:ext>
            </a:extLst>
          </p:cNvPr>
          <p:cNvSpPr txBox="1"/>
          <p:nvPr/>
        </p:nvSpPr>
        <p:spPr>
          <a:xfrm>
            <a:off x="8045400" y="3631812"/>
            <a:ext cx="2525613" cy="307777"/>
          </a:xfrm>
          <a:prstGeom prst="rect">
            <a:avLst/>
          </a:prstGeom>
          <a:noFill/>
        </p:spPr>
        <p:txBody>
          <a:bodyPr wrap="square">
            <a:spAutoFit/>
          </a:bodyPr>
          <a:lstStyle/>
          <a:p>
            <a:pPr algn="ctr"/>
            <a:r>
              <a:rPr lang="en-US" sz="1400" b="1" dirty="0">
                <a:solidFill>
                  <a:srgbClr val="156082"/>
                </a:solidFill>
              </a:rPr>
              <a:t>Metadata Documents</a:t>
            </a:r>
          </a:p>
        </p:txBody>
      </p:sp>
      <p:pic>
        <p:nvPicPr>
          <p:cNvPr id="53" name="Picture 52">
            <a:hlinkClick r:id="rId19"/>
            <a:extLst>
              <a:ext uri="{FF2B5EF4-FFF2-40B4-BE49-F238E27FC236}">
                <a16:creationId xmlns:a16="http://schemas.microsoft.com/office/drawing/2014/main" id="{A0C5F474-A9C6-91D0-D1B4-DAA3045CF787}"/>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3894718" y="5020830"/>
            <a:ext cx="2327878" cy="1276671"/>
          </a:xfrm>
          <a:prstGeom prst="rect">
            <a:avLst/>
          </a:prstGeom>
          <a:ln>
            <a:solidFill>
              <a:schemeClr val="tx1"/>
            </a:solidFill>
          </a:ln>
        </p:spPr>
      </p:pic>
      <p:sp>
        <p:nvSpPr>
          <p:cNvPr id="54" name="TextBox 53">
            <a:extLst>
              <a:ext uri="{FF2B5EF4-FFF2-40B4-BE49-F238E27FC236}">
                <a16:creationId xmlns:a16="http://schemas.microsoft.com/office/drawing/2014/main" id="{8F504213-C4B8-752A-58D3-7707726EB413}"/>
              </a:ext>
            </a:extLst>
          </p:cNvPr>
          <p:cNvSpPr txBox="1"/>
          <p:nvPr/>
        </p:nvSpPr>
        <p:spPr>
          <a:xfrm>
            <a:off x="3795850" y="4747536"/>
            <a:ext cx="2525613" cy="307777"/>
          </a:xfrm>
          <a:prstGeom prst="rect">
            <a:avLst/>
          </a:prstGeom>
          <a:noFill/>
        </p:spPr>
        <p:txBody>
          <a:bodyPr wrap="square">
            <a:spAutoFit/>
          </a:bodyPr>
          <a:lstStyle/>
          <a:p>
            <a:pPr algn="ctr"/>
            <a:r>
              <a:rPr lang="en-US" sz="1400" b="1" dirty="0">
                <a:solidFill>
                  <a:srgbClr val="156082"/>
                </a:solidFill>
              </a:rPr>
              <a:t>WVRE Demo (Video)</a:t>
            </a:r>
          </a:p>
        </p:txBody>
      </p:sp>
      <p:sp>
        <p:nvSpPr>
          <p:cNvPr id="55" name="TextBox 54">
            <a:extLst>
              <a:ext uri="{FF2B5EF4-FFF2-40B4-BE49-F238E27FC236}">
                <a16:creationId xmlns:a16="http://schemas.microsoft.com/office/drawing/2014/main" id="{6D44F684-BC8C-6A10-ABD5-F80F12FC6F22}"/>
              </a:ext>
            </a:extLst>
          </p:cNvPr>
          <p:cNvSpPr txBox="1"/>
          <p:nvPr/>
        </p:nvSpPr>
        <p:spPr>
          <a:xfrm>
            <a:off x="3527001" y="6276252"/>
            <a:ext cx="3063309" cy="307777"/>
          </a:xfrm>
          <a:prstGeom prst="rect">
            <a:avLst/>
          </a:prstGeom>
          <a:noFill/>
        </p:spPr>
        <p:txBody>
          <a:bodyPr wrap="square">
            <a:spAutoFit/>
          </a:bodyPr>
          <a:lstStyle/>
          <a:p>
            <a:pPr algn="ctr"/>
            <a:r>
              <a:rPr lang="en-US" sz="700" dirty="0">
                <a:hlinkClick r:id="rId19"/>
              </a:rPr>
              <a:t>https://data.wvgis.wvu.edu/pub/RA/HL/WVFRF/Video/WV_Risk_Explorer_Movie_20240826.mp4</a:t>
            </a:r>
            <a:endParaRPr lang="en-US" sz="700" dirty="0"/>
          </a:p>
        </p:txBody>
      </p:sp>
    </p:spTree>
    <p:extLst>
      <p:ext uri="{BB962C8B-B14F-4D97-AF65-F5344CB8AC3E}">
        <p14:creationId xmlns:p14="http://schemas.microsoft.com/office/powerpoint/2010/main" val="338010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2705-22D9-BC8B-7AE2-C4FA67FEFB50}"/>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5344ADC7-CB09-8B38-DC65-C273C5613742}"/>
              </a:ext>
            </a:extLst>
          </p:cNvPr>
          <p:cNvGrpSpPr/>
          <p:nvPr/>
        </p:nvGrpSpPr>
        <p:grpSpPr>
          <a:xfrm>
            <a:off x="0" y="0"/>
            <a:ext cx="12192000" cy="614253"/>
            <a:chOff x="0" y="0"/>
            <a:chExt cx="12192000" cy="614253"/>
          </a:xfrm>
        </p:grpSpPr>
        <p:sp>
          <p:nvSpPr>
            <p:cNvPr id="3" name="Title 1">
              <a:extLst>
                <a:ext uri="{FF2B5EF4-FFF2-40B4-BE49-F238E27FC236}">
                  <a16:creationId xmlns:a16="http://schemas.microsoft.com/office/drawing/2014/main" id="{0156CB8B-8B94-FB9B-75F7-90EEEA6496E7}"/>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Sponsors</a:t>
              </a:r>
            </a:p>
          </p:txBody>
        </p:sp>
        <p:pic>
          <p:nvPicPr>
            <p:cNvPr id="7" name="Picture 6" descr="A black and white text on a black background&#10;&#10;AI-generated content may be incorrect.">
              <a:extLst>
                <a:ext uri="{FF2B5EF4-FFF2-40B4-BE49-F238E27FC236}">
                  <a16:creationId xmlns:a16="http://schemas.microsoft.com/office/drawing/2014/main" id="{5FA90D7E-C595-ECC2-DFD5-CF2E54113E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6877" y="0"/>
              <a:ext cx="1779713" cy="614251"/>
            </a:xfrm>
            <a:prstGeom prst="rect">
              <a:avLst/>
            </a:prstGeom>
          </p:spPr>
        </p:pic>
      </p:grpSp>
      <p:pic>
        <p:nvPicPr>
          <p:cNvPr id="4" name="Picture 3">
            <a:extLst>
              <a:ext uri="{FF2B5EF4-FFF2-40B4-BE49-F238E27FC236}">
                <a16:creationId xmlns:a16="http://schemas.microsoft.com/office/drawing/2014/main" id="{CBFBB9F4-DD9B-85FC-460E-D2EF5434A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96" y="1436913"/>
            <a:ext cx="11456608" cy="4513442"/>
          </a:xfrm>
          <a:prstGeom prst="rect">
            <a:avLst/>
          </a:prstGeom>
        </p:spPr>
      </p:pic>
    </p:spTree>
    <p:extLst>
      <p:ext uri="{BB962C8B-B14F-4D97-AF65-F5344CB8AC3E}">
        <p14:creationId xmlns:p14="http://schemas.microsoft.com/office/powerpoint/2010/main" val="242229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7966-4DF2-061E-DB9F-9248A47D3D4B}"/>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8547A774-B5BD-7DF9-0245-45680F32DBE9}"/>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BDFF0FD-7445-6038-6C3D-7C7F5E1137F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Resiliency Framework (WVFRF)</a:t>
              </a:r>
            </a:p>
          </p:txBody>
        </p:sp>
        <p:pic>
          <p:nvPicPr>
            <p:cNvPr id="10" name="Picture 9" descr="A hexagon with a yellow house and a river&#10;&#10;Description automatically generated">
              <a:extLst>
                <a:ext uri="{FF2B5EF4-FFF2-40B4-BE49-F238E27FC236}">
                  <a16:creationId xmlns:a16="http://schemas.microsoft.com/office/drawing/2014/main" id="{17D47627-23B9-930A-DE77-3233BC8050A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pic>
        <p:nvPicPr>
          <p:cNvPr id="32" name="Google Shape;79;p1">
            <a:extLst>
              <a:ext uri="{FF2B5EF4-FFF2-40B4-BE49-F238E27FC236}">
                <a16:creationId xmlns:a16="http://schemas.microsoft.com/office/drawing/2014/main" id="{3FDE749A-5617-5EEF-FCD9-8CFFC01E03DF}"/>
              </a:ext>
            </a:extLst>
          </p:cNvPr>
          <p:cNvPicPr preferRelativeResize="0"/>
          <p:nvPr/>
        </p:nvPicPr>
        <p:blipFill>
          <a:blip r:embed="rId4" cstate="screen">
            <a:extLst>
              <a:ext uri="{28A0092B-C50C-407E-A947-70E740481C1C}">
                <a14:useLocalDpi xmlns:a14="http://schemas.microsoft.com/office/drawing/2010/main" val="0"/>
              </a:ext>
            </a:extLst>
          </a:blip>
          <a:srcRect/>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35" name="Google Shape;68;p1">
            <a:extLst>
              <a:ext uri="{FF2B5EF4-FFF2-40B4-BE49-F238E27FC236}">
                <a16:creationId xmlns:a16="http://schemas.microsoft.com/office/drawing/2014/main" id="{BD5E9A56-DBF4-25EF-2F22-A9AED74A714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37" name="Picture 36">
            <a:extLst>
              <a:ext uri="{FF2B5EF4-FFF2-40B4-BE49-F238E27FC236}">
                <a16:creationId xmlns:a16="http://schemas.microsoft.com/office/drawing/2014/main" id="{1B5BA836-3965-0498-146F-8324DA8FA35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42" name="TextBox 41">
            <a:extLst>
              <a:ext uri="{FF2B5EF4-FFF2-40B4-BE49-F238E27FC236}">
                <a16:creationId xmlns:a16="http://schemas.microsoft.com/office/drawing/2014/main" id="{836D7880-94C8-CAB2-2AB6-DE852F1EFB1A}"/>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sp>
        <p:nvSpPr>
          <p:cNvPr id="43" name="TextBox 42">
            <a:extLst>
              <a:ext uri="{FF2B5EF4-FFF2-40B4-BE49-F238E27FC236}">
                <a16:creationId xmlns:a16="http://schemas.microsoft.com/office/drawing/2014/main" id="{E6B60410-5E10-FC54-BB63-43FBB8B5A5F0}"/>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47" name="Group 46">
            <a:extLst>
              <a:ext uri="{FF2B5EF4-FFF2-40B4-BE49-F238E27FC236}">
                <a16:creationId xmlns:a16="http://schemas.microsoft.com/office/drawing/2014/main" id="{D448CC63-060C-DC2D-D040-3263327CD96F}"/>
              </a:ext>
            </a:extLst>
          </p:cNvPr>
          <p:cNvGrpSpPr/>
          <p:nvPr/>
        </p:nvGrpSpPr>
        <p:grpSpPr>
          <a:xfrm>
            <a:off x="170914" y="1346872"/>
            <a:ext cx="3725966" cy="2771117"/>
            <a:chOff x="256374" y="1325851"/>
            <a:chExt cx="3725966" cy="2771117"/>
          </a:xfrm>
        </p:grpSpPr>
        <p:sp>
          <p:nvSpPr>
            <p:cNvPr id="48" name="Rectangle: Rounded Corners 47">
              <a:extLst>
                <a:ext uri="{FF2B5EF4-FFF2-40B4-BE49-F238E27FC236}">
                  <a16:creationId xmlns:a16="http://schemas.microsoft.com/office/drawing/2014/main" id="{E19DD41F-42E8-CCEA-0139-3779D4A421E5}"/>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1B2445B5-5447-D39A-90C7-D2228DAD4D2D}"/>
                </a:ext>
              </a:extLst>
            </p:cNvPr>
            <p:cNvGrpSpPr/>
            <p:nvPr/>
          </p:nvGrpSpPr>
          <p:grpSpPr>
            <a:xfrm>
              <a:off x="320070" y="1346872"/>
              <a:ext cx="3579688" cy="2750096"/>
              <a:chOff x="320070" y="1346872"/>
              <a:chExt cx="3579688" cy="2750096"/>
            </a:xfrm>
          </p:grpSpPr>
          <p:pic>
            <p:nvPicPr>
              <p:cNvPr id="61" name="Picture 60">
                <a:extLst>
                  <a:ext uri="{FF2B5EF4-FFF2-40B4-BE49-F238E27FC236}">
                    <a16:creationId xmlns:a16="http://schemas.microsoft.com/office/drawing/2014/main" id="{1CD62E7B-F8CE-1232-55DC-77B975655C0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62" name="Google Shape;78;p1">
                <a:extLst>
                  <a:ext uri="{FF2B5EF4-FFF2-40B4-BE49-F238E27FC236}">
                    <a16:creationId xmlns:a16="http://schemas.microsoft.com/office/drawing/2014/main" id="{BE79CCAF-766B-2E9F-514B-11AABDDB2871}"/>
                  </a:ext>
                </a:extLst>
              </p:cNvPr>
              <p:cNvPicPr preferRelativeResize="0"/>
              <p:nvPr/>
            </p:nvPicPr>
            <p:blipFill>
              <a:blip r:embed="rId7" cstate="screen">
                <a:alphaModFix/>
                <a:extLst>
                  <a:ext uri="{28A0092B-C50C-407E-A947-70E740481C1C}">
                    <a14:useLocalDpi xmlns:a14="http://schemas.microsoft.com/office/drawing/2010/main" val="0"/>
                  </a:ext>
                </a:extLst>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63" name="Google Shape;69;p1">
                <a:extLst>
                  <a:ext uri="{FF2B5EF4-FFF2-40B4-BE49-F238E27FC236}">
                    <a16:creationId xmlns:a16="http://schemas.microsoft.com/office/drawing/2014/main" id="{28AAE6EF-79A3-F489-670E-A03B89DAF4AF}"/>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64" name="Picture 63">
                <a:extLst>
                  <a:ext uri="{FF2B5EF4-FFF2-40B4-BE49-F238E27FC236}">
                    <a16:creationId xmlns:a16="http://schemas.microsoft.com/office/drawing/2014/main" id="{FC373787-2AD9-F0B6-AC32-4DBDC5FC422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65" name="Google Shape;69;p1">
                <a:extLst>
                  <a:ext uri="{FF2B5EF4-FFF2-40B4-BE49-F238E27FC236}">
                    <a16:creationId xmlns:a16="http://schemas.microsoft.com/office/drawing/2014/main" id="{14875303-DD0F-DDB6-4DB5-74A55AB77675}"/>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66" name="Picture 65">
                <a:extLst>
                  <a:ext uri="{FF2B5EF4-FFF2-40B4-BE49-F238E27FC236}">
                    <a16:creationId xmlns:a16="http://schemas.microsoft.com/office/drawing/2014/main" id="{E75D0C96-C8FF-A4C9-9991-20379488DBF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67" name="TextBox 66">
                <a:extLst>
                  <a:ext uri="{FF2B5EF4-FFF2-40B4-BE49-F238E27FC236}">
                    <a16:creationId xmlns:a16="http://schemas.microsoft.com/office/drawing/2014/main" id="{2B128F95-A60F-B92E-ED83-578A7BBF7471}"/>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68" name="Google Shape;69;p1">
                <a:extLst>
                  <a:ext uri="{FF2B5EF4-FFF2-40B4-BE49-F238E27FC236}">
                    <a16:creationId xmlns:a16="http://schemas.microsoft.com/office/drawing/2014/main" id="{A74DD931-2C04-67F6-9679-F20260D7EEC3}"/>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69" name="Google Shape;69;p1">
                <a:extLst>
                  <a:ext uri="{FF2B5EF4-FFF2-40B4-BE49-F238E27FC236}">
                    <a16:creationId xmlns:a16="http://schemas.microsoft.com/office/drawing/2014/main" id="{552FB594-146A-8F19-F961-4D12A01C0E1A}"/>
                  </a:ext>
                </a:extLst>
              </p:cNvPr>
              <p:cNvSpPr txBox="1"/>
              <p:nvPr/>
            </p:nvSpPr>
            <p:spPr>
              <a:xfrm>
                <a:off x="1182774" y="3738769"/>
                <a:ext cx="1812811"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Tools</a:t>
                </a:r>
                <a:endParaRPr sz="1600" b="1" i="0" u="none" strike="noStrike" cap="none" dirty="0">
                  <a:solidFill>
                    <a:srgbClr val="000000"/>
                  </a:solidFill>
                </a:endParaRPr>
              </a:p>
            </p:txBody>
          </p:sp>
        </p:grpSp>
      </p:grpSp>
      <p:sp>
        <p:nvSpPr>
          <p:cNvPr id="70" name="TextBox 69">
            <a:extLst>
              <a:ext uri="{FF2B5EF4-FFF2-40B4-BE49-F238E27FC236}">
                <a16:creationId xmlns:a16="http://schemas.microsoft.com/office/drawing/2014/main" id="{7E7C32B0-12B0-8E1B-D481-59A3D56F3FEF}"/>
              </a:ext>
            </a:extLst>
          </p:cNvPr>
          <p:cNvSpPr txBox="1"/>
          <p:nvPr/>
        </p:nvSpPr>
        <p:spPr>
          <a:xfrm>
            <a:off x="172720" y="775450"/>
            <a:ext cx="11826946" cy="338554"/>
          </a:xfrm>
          <a:prstGeom prst="rect">
            <a:avLst/>
          </a:prstGeom>
          <a:noFill/>
        </p:spPr>
        <p:txBody>
          <a:bodyPr wrap="square">
            <a:spAutoFit/>
          </a:bodyPr>
          <a:lstStyle/>
          <a:p>
            <a:pPr algn="ctr"/>
            <a:r>
              <a:rPr lang="en-US" sz="1600" b="1" i="1" dirty="0">
                <a:solidFill>
                  <a:schemeClr val="tx2"/>
                </a:solidFill>
              </a:rPr>
              <a:t>A virtual hub of risk assessment, visualization, planning, and training resources for building community flood resiliency in WV</a:t>
            </a:r>
          </a:p>
        </p:txBody>
      </p:sp>
      <p:pic>
        <p:nvPicPr>
          <p:cNvPr id="71" name="Picture 70">
            <a:extLst>
              <a:ext uri="{FF2B5EF4-FFF2-40B4-BE49-F238E27FC236}">
                <a16:creationId xmlns:a16="http://schemas.microsoft.com/office/drawing/2014/main" id="{794AB77E-C62E-B22E-3A3D-B14969F62C4E}"/>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86" name="Group 85">
            <a:extLst>
              <a:ext uri="{FF2B5EF4-FFF2-40B4-BE49-F238E27FC236}">
                <a16:creationId xmlns:a16="http://schemas.microsoft.com/office/drawing/2014/main" id="{8EFF990D-87F4-1F62-55D5-7FB19F1FBD9C}"/>
              </a:ext>
            </a:extLst>
          </p:cNvPr>
          <p:cNvGrpSpPr/>
          <p:nvPr/>
        </p:nvGrpSpPr>
        <p:grpSpPr>
          <a:xfrm>
            <a:off x="2286316" y="832961"/>
            <a:ext cx="8716749" cy="6025039"/>
            <a:chOff x="2286316" y="832961"/>
            <a:chExt cx="8716749" cy="6025039"/>
          </a:xfrm>
        </p:grpSpPr>
        <p:grpSp>
          <p:nvGrpSpPr>
            <p:cNvPr id="87" name="Group 86">
              <a:extLst>
                <a:ext uri="{FF2B5EF4-FFF2-40B4-BE49-F238E27FC236}">
                  <a16:creationId xmlns:a16="http://schemas.microsoft.com/office/drawing/2014/main" id="{EAC31BF9-2926-32AE-DEA9-7484B4D6BCD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91" name="Diagram 90">
                <a:extLst>
                  <a:ext uri="{FF2B5EF4-FFF2-40B4-BE49-F238E27FC236}">
                    <a16:creationId xmlns:a16="http://schemas.microsoft.com/office/drawing/2014/main" id="{C75AC325-0A6A-06DC-2817-776854D661A0}"/>
                  </a:ext>
                </a:extLst>
              </p:cNvPr>
              <p:cNvGraphicFramePr/>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2" name="TextBox 91">
                <a:extLst>
                  <a:ext uri="{FF2B5EF4-FFF2-40B4-BE49-F238E27FC236}">
                    <a16:creationId xmlns:a16="http://schemas.microsoft.com/office/drawing/2014/main" id="{4E9D6C2D-4E25-8F5C-1D3A-7933C30B2F7D}"/>
                  </a:ext>
                </a:extLst>
              </p:cNvPr>
              <p:cNvSpPr txBox="1"/>
              <p:nvPr/>
            </p:nvSpPr>
            <p:spPr>
              <a:xfrm>
                <a:off x="6547565" y="4132112"/>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grpSp>
        <p:sp>
          <p:nvSpPr>
            <p:cNvPr id="88" name="TextBox 87">
              <a:extLst>
                <a:ext uri="{FF2B5EF4-FFF2-40B4-BE49-F238E27FC236}">
                  <a16:creationId xmlns:a16="http://schemas.microsoft.com/office/drawing/2014/main" id="{B1D0E869-A023-8439-19B2-13E28DE485D5}"/>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D0867ECD-43A9-8A39-1796-B82F7B30EE6F}"/>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378AC857-D949-820A-6DFD-9984ED059883}"/>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Tree>
    <p:extLst>
      <p:ext uri="{BB962C8B-B14F-4D97-AF65-F5344CB8AC3E}">
        <p14:creationId xmlns:p14="http://schemas.microsoft.com/office/powerpoint/2010/main" val="3701993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A13D04D-14B6-474B-7B5F-CEAB7960083C}"/>
              </a:ext>
            </a:extLst>
          </p:cNvPr>
          <p:cNvGrpSpPr/>
          <p:nvPr/>
        </p:nvGrpSpPr>
        <p:grpSpPr>
          <a:xfrm>
            <a:off x="2904619" y="661024"/>
            <a:ext cx="8662725" cy="6219196"/>
            <a:chOff x="1862990" y="673506"/>
            <a:chExt cx="8662725" cy="6219196"/>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3" y="673506"/>
              <a:ext cx="30472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804828" y="2394126"/>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62990" y="4806164"/>
              <a:ext cx="1720887" cy="584775"/>
            </a:xfrm>
            <a:prstGeom prst="rect">
              <a:avLst/>
            </a:prstGeom>
            <a:noFill/>
          </p:spPr>
          <p:txBody>
            <a:bodyPr wrap="square" rtlCol="0">
              <a:spAutoFit/>
            </a:bodyPr>
            <a:lstStyle/>
            <a:p>
              <a:pPr algn="ctr">
                <a:defRPr/>
              </a:pPr>
              <a:r>
                <a:rPr lang="en-US" sz="1600" b="1" dirty="0">
                  <a:solidFill>
                    <a:srgbClr val="2D91BA"/>
                  </a:solidFill>
                  <a:latin typeface="Aptos" panose="02110004020202020204"/>
                </a:rPr>
                <a:t>Local/State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39860" y="2395317"/>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D91BA"/>
                  </a:solidFill>
                  <a:latin typeface="Aptos" panose="02110004020202020204"/>
                </a:rPr>
                <a:t>Floodplain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D91BA"/>
                  </a:solidFill>
                  <a:latin typeface="Aptos" panose="02110004020202020204"/>
                </a:rPr>
                <a:t>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Stakeholders</a:t>
              </a:r>
            </a:p>
          </p:txBody>
        </p:sp>
      </p:grpSp>
      <p:grpSp>
        <p:nvGrpSpPr>
          <p:cNvPr id="2" name="Group 1">
            <a:extLst>
              <a:ext uri="{FF2B5EF4-FFF2-40B4-BE49-F238E27FC236}">
                <a16:creationId xmlns:a16="http://schemas.microsoft.com/office/drawing/2014/main" id="{67F2AE10-9A0D-7A41-C2B6-3D465500435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D13A50BB-FB6D-5C3D-8FEE-EE1C458AB40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Stakeholders</a:t>
              </a:r>
            </a:p>
          </p:txBody>
        </p:sp>
        <p:pic>
          <p:nvPicPr>
            <p:cNvPr id="4" name="Picture 3" descr="A hexagon with a yellow house and a river&#10;&#10;Description automatically generated">
              <a:extLst>
                <a:ext uri="{FF2B5EF4-FFF2-40B4-BE49-F238E27FC236}">
                  <a16:creationId xmlns:a16="http://schemas.microsoft.com/office/drawing/2014/main" id="{87FBE348-93D5-4DC9-DD0E-E68D6E5AF3D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
        <p:nvSpPr>
          <p:cNvPr id="11" name="Oval 10">
            <a:extLst>
              <a:ext uri="{FF2B5EF4-FFF2-40B4-BE49-F238E27FC236}">
                <a16:creationId xmlns:a16="http://schemas.microsoft.com/office/drawing/2014/main" id="{1C09AE2E-33C3-8BEA-B3F8-2A2DDD1B3DCE}"/>
              </a:ext>
            </a:extLst>
          </p:cNvPr>
          <p:cNvSpPr/>
          <p:nvPr/>
        </p:nvSpPr>
        <p:spPr>
          <a:xfrm>
            <a:off x="4430073" y="4108887"/>
            <a:ext cx="1807908" cy="1826933"/>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11AA226-857C-9049-B4DE-5EE1E8D0DF43}"/>
              </a:ext>
            </a:extLst>
          </p:cNvPr>
          <p:cNvSpPr txBox="1"/>
          <p:nvPr/>
        </p:nvSpPr>
        <p:spPr>
          <a:xfrm>
            <a:off x="-48491" y="4753079"/>
            <a:ext cx="2907752" cy="738664"/>
          </a:xfrm>
          <a:prstGeom prst="rect">
            <a:avLst/>
          </a:prstGeom>
          <a:noFill/>
        </p:spPr>
        <p:txBody>
          <a:bodyPr wrap="square">
            <a:spAutoFit/>
          </a:bodyPr>
          <a:lstStyle/>
          <a:p>
            <a:pPr marL="227013" algn="ctr">
              <a:buClr>
                <a:srgbClr val="1F4E79"/>
              </a:buClr>
              <a:buSzPts val="1800"/>
            </a:pPr>
            <a:r>
              <a:rPr lang="en-US" sz="1400" b="1" dirty="0">
                <a:solidFill>
                  <a:srgbClr val="C00000"/>
                </a:solidFill>
              </a:rPr>
              <a:t>Supporting policy updates, state resilience initiatives, and hazard mitigation planning</a:t>
            </a:r>
          </a:p>
        </p:txBody>
      </p:sp>
      <p:sp>
        <p:nvSpPr>
          <p:cNvPr id="16" name="Arrow: Right 15">
            <a:extLst>
              <a:ext uri="{FF2B5EF4-FFF2-40B4-BE49-F238E27FC236}">
                <a16:creationId xmlns:a16="http://schemas.microsoft.com/office/drawing/2014/main" id="{39E27C18-4307-0C65-F597-68CB402FD1EF}"/>
              </a:ext>
            </a:extLst>
          </p:cNvPr>
          <p:cNvSpPr/>
          <p:nvPr/>
        </p:nvSpPr>
        <p:spPr>
          <a:xfrm rot="10800000">
            <a:off x="2859262" y="5030063"/>
            <a:ext cx="290916" cy="184697"/>
          </a:xfrm>
          <a:prstGeom prst="rightArrow">
            <a:avLst/>
          </a:prstGeom>
          <a:solidFill>
            <a:srgbClr val="2D91BA"/>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783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DFED-391B-C241-8979-89D1D5157602}"/>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E88BBCB1-4071-38CB-0020-AB597D89AC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445FA62B-30BF-9729-84EE-0537BE3D3D39}"/>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WVFRF Integrated Tools</a:t>
              </a:r>
            </a:p>
          </p:txBody>
        </p:sp>
        <p:pic>
          <p:nvPicPr>
            <p:cNvPr id="10" name="Picture 9" descr="A hexagon with a yellow house and a river&#10;&#10;Description automatically generated">
              <a:extLst>
                <a:ext uri="{FF2B5EF4-FFF2-40B4-BE49-F238E27FC236}">
                  <a16:creationId xmlns:a16="http://schemas.microsoft.com/office/drawing/2014/main" id="{86BF5EDC-757F-E2A3-09A8-39678F7C6F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3D649F0B-663C-F1A2-6D07-F537A1D58D8A}"/>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5F859A90-393D-48EB-2E25-7157DFED726A}"/>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0C324E94-9031-3AE1-3C82-1D870ABAFEDA}"/>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27F3A104-7B30-B8B8-009B-90B848C9A6D3}"/>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47069791-36B9-9600-8659-BD3D081D25B0}"/>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pic>
        <p:nvPicPr>
          <p:cNvPr id="96" name="Picture 95">
            <a:hlinkClick r:id="rId4"/>
            <a:extLst>
              <a:ext uri="{FF2B5EF4-FFF2-40B4-BE49-F238E27FC236}">
                <a16:creationId xmlns:a16="http://schemas.microsoft.com/office/drawing/2014/main" id="{5FCEACE0-3280-512C-4961-8F62F58D96D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4760" y="734121"/>
            <a:ext cx="11842479" cy="5881572"/>
          </a:xfrm>
          <a:prstGeom prst="rect">
            <a:avLst/>
          </a:prstGeom>
          <a:ln>
            <a:solidFill>
              <a:schemeClr val="tx1"/>
            </a:solidFill>
          </a:ln>
        </p:spPr>
      </p:pic>
      <p:sp>
        <p:nvSpPr>
          <p:cNvPr id="2" name="Rectangle 1">
            <a:extLst>
              <a:ext uri="{FF2B5EF4-FFF2-40B4-BE49-F238E27FC236}">
                <a16:creationId xmlns:a16="http://schemas.microsoft.com/office/drawing/2014/main" id="{976CEDAB-9240-AEF2-B8F9-E9E83219822F}"/>
              </a:ext>
            </a:extLst>
          </p:cNvPr>
          <p:cNvSpPr/>
          <p:nvPr/>
        </p:nvSpPr>
        <p:spPr>
          <a:xfrm>
            <a:off x="2238704" y="5111209"/>
            <a:ext cx="1570722" cy="1543697"/>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59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FD47-5674-B025-E234-B1E36224A48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3ADF375-906D-4970-DB69-00E8316DF57A}"/>
              </a:ext>
            </a:extLst>
          </p:cNvPr>
          <p:cNvSpPr/>
          <p:nvPr/>
        </p:nvSpPr>
        <p:spPr>
          <a:xfrm>
            <a:off x="6161409" y="3825860"/>
            <a:ext cx="5880488" cy="2939490"/>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7B3B9D-684C-2078-D8E1-E0CB6AFCC803}"/>
              </a:ext>
            </a:extLst>
          </p:cNvPr>
          <p:cNvSpPr/>
          <p:nvPr/>
        </p:nvSpPr>
        <p:spPr>
          <a:xfrm>
            <a:off x="164617" y="3825860"/>
            <a:ext cx="5849759" cy="2939489"/>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D34B46-5B08-5772-EAF7-1A7F3F2000EC}"/>
              </a:ext>
            </a:extLst>
          </p:cNvPr>
          <p:cNvSpPr/>
          <p:nvPr/>
        </p:nvSpPr>
        <p:spPr>
          <a:xfrm>
            <a:off x="164616" y="688131"/>
            <a:ext cx="5849761"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FBE3B8D-AC4A-1C96-4969-0D0742FBE2B9}"/>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7B7550D8-688D-5B73-AACE-F0B8499D0033}"/>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West Virginia Risk Explorer (WVRE)</a:t>
              </a:r>
            </a:p>
          </p:txBody>
        </p:sp>
        <p:pic>
          <p:nvPicPr>
            <p:cNvPr id="15" name="Picture 14" descr="A hexagon with a yellow house and a river&#10;&#10;Description automatically generated">
              <a:extLst>
                <a:ext uri="{FF2B5EF4-FFF2-40B4-BE49-F238E27FC236}">
                  <a16:creationId xmlns:a16="http://schemas.microsoft.com/office/drawing/2014/main" id="{577A583D-9EC0-D5DA-5B7F-4D500FC0F44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B294F85C-5E32-EEA7-72BE-58594CC4F3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 name="TextBox 2">
            <a:extLst>
              <a:ext uri="{FF2B5EF4-FFF2-40B4-BE49-F238E27FC236}">
                <a16:creationId xmlns:a16="http://schemas.microsoft.com/office/drawing/2014/main" id="{C1D16F04-99B8-C207-D9EA-076596221225}"/>
              </a:ext>
            </a:extLst>
          </p:cNvPr>
          <p:cNvSpPr txBox="1"/>
          <p:nvPr/>
        </p:nvSpPr>
        <p:spPr>
          <a:xfrm>
            <a:off x="164616" y="692833"/>
            <a:ext cx="5849760" cy="1107996"/>
          </a:xfrm>
          <a:prstGeom prst="rect">
            <a:avLst/>
          </a:prstGeom>
          <a:noFill/>
        </p:spPr>
        <p:txBody>
          <a:bodyPr wrap="square">
            <a:spAutoFit/>
          </a:bodyPr>
          <a:lstStyle/>
          <a:p>
            <a:pPr marL="173038" indent="-173038">
              <a:buFont typeface="Wingdings" panose="05000000000000000000" pitchFamily="2" charset="2"/>
              <a:buChar char="§"/>
            </a:pPr>
            <a:r>
              <a:rPr lang="en-US" b="1" dirty="0">
                <a:solidFill>
                  <a:schemeClr val="bg1"/>
                </a:solidFill>
                <a:ea typeface="+mj-ea"/>
                <a:cs typeface="Arial" panose="020B0604020202020204" pitchFamily="34" charset="0"/>
                <a:sym typeface="Anaheim"/>
              </a:rPr>
              <a:t>Risk Assessment Tools</a:t>
            </a:r>
          </a:p>
          <a:p>
            <a:pPr marL="342900" indent="-171450">
              <a:buFont typeface="Courier New" panose="02070309020205020404" pitchFamily="49" charset="0"/>
              <a:buChar char="o"/>
            </a:pPr>
            <a:r>
              <a:rPr lang="en-US" sz="1200" dirty="0">
                <a:solidFill>
                  <a:schemeClr val="bg1"/>
                </a:solidFill>
              </a:rPr>
              <a:t>Localized riverine flood risk assessment including a broad range of risk categories by aggregating detailed building-level data at multiple scales</a:t>
            </a:r>
          </a:p>
          <a:p>
            <a:pPr marL="342900" indent="-171450">
              <a:buFont typeface="Courier New" panose="02070309020205020404" pitchFamily="49" charset="0"/>
              <a:buChar char="o"/>
            </a:pPr>
            <a:r>
              <a:rPr lang="en-US" sz="1200" dirty="0">
                <a:solidFill>
                  <a:schemeClr val="bg1"/>
                </a:solidFill>
              </a:rPr>
              <a:t>Help identify the communities most at risk of riverine flooding for efficient allocation of limited mitigation resources</a:t>
            </a:r>
          </a:p>
        </p:txBody>
      </p:sp>
      <p:sp>
        <p:nvSpPr>
          <p:cNvPr id="10" name="TextBox 9">
            <a:extLst>
              <a:ext uri="{FF2B5EF4-FFF2-40B4-BE49-F238E27FC236}">
                <a16:creationId xmlns:a16="http://schemas.microsoft.com/office/drawing/2014/main" id="{1AC34852-12F2-6F24-6243-5FE5B0D27156}"/>
              </a:ext>
            </a:extLst>
          </p:cNvPr>
          <p:cNvSpPr txBox="1"/>
          <p:nvPr/>
        </p:nvSpPr>
        <p:spPr>
          <a:xfrm>
            <a:off x="164617" y="3849386"/>
            <a:ext cx="3274619" cy="1877437"/>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ptos" panose="02110004020202020204"/>
                <a:ea typeface="+mn-ea"/>
                <a:cs typeface="Arial" panose="020B0604020202020204" pitchFamily="34" charset="0"/>
              </a:rPr>
              <a:t>Risk Communication Tools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Scenario-based 2D and 3D visualizations to translate complex data into accessible insights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Facilitate risk comprehension for different groups of stakeholders to support informed decision-making and encourage public engagement</a:t>
            </a:r>
          </a:p>
          <a:p>
            <a:pPr marL="171450"/>
            <a:endParaRPr lang="en-US" sz="1400" dirty="0"/>
          </a:p>
        </p:txBody>
      </p:sp>
      <p:sp>
        <p:nvSpPr>
          <p:cNvPr id="12" name="Rectangle 11">
            <a:extLst>
              <a:ext uri="{FF2B5EF4-FFF2-40B4-BE49-F238E27FC236}">
                <a16:creationId xmlns:a16="http://schemas.microsoft.com/office/drawing/2014/main" id="{DA9A174E-A732-4196-500B-DF58392C5FB0}"/>
              </a:ext>
            </a:extLst>
          </p:cNvPr>
          <p:cNvSpPr/>
          <p:nvPr/>
        </p:nvSpPr>
        <p:spPr>
          <a:xfrm>
            <a:off x="6161411" y="688131"/>
            <a:ext cx="5880488"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1F6460A-A592-6E11-AC45-FB01285F1CB7}"/>
              </a:ext>
            </a:extLst>
          </p:cNvPr>
          <p:cNvSpPr txBox="1"/>
          <p:nvPr/>
        </p:nvSpPr>
        <p:spPr>
          <a:xfrm>
            <a:off x="6155506" y="692833"/>
            <a:ext cx="5880488" cy="1107996"/>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ptos" panose="02110004020202020204"/>
                <a:ea typeface="+mn-ea"/>
                <a:cs typeface="Arial" panose="020B0604020202020204" pitchFamily="34" charset="0"/>
              </a:rPr>
              <a:t>Mitigation Assessment Tools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Quantifying of mitigation efforts such as elevation, relocation, and buyouts and calculation of loss estimates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Enable planners and decision-makers to evaluate past and ongoing efforts, identify gaps, and prioritize future investments</a:t>
            </a:r>
          </a:p>
        </p:txBody>
      </p:sp>
      <p:sp>
        <p:nvSpPr>
          <p:cNvPr id="17" name="TextBox 16">
            <a:extLst>
              <a:ext uri="{FF2B5EF4-FFF2-40B4-BE49-F238E27FC236}">
                <a16:creationId xmlns:a16="http://schemas.microsoft.com/office/drawing/2014/main" id="{743BD0A9-33B9-D5B6-CA40-EB298F5DEFF6}"/>
              </a:ext>
            </a:extLst>
          </p:cNvPr>
          <p:cNvSpPr txBox="1"/>
          <p:nvPr/>
        </p:nvSpPr>
        <p:spPr>
          <a:xfrm>
            <a:off x="6161408" y="3849386"/>
            <a:ext cx="5880488" cy="1292662"/>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ptos" panose="02110004020202020204"/>
                <a:ea typeface="+mn-ea"/>
                <a:cs typeface="Arial" panose="020B0604020202020204" pitchFamily="34" charset="0"/>
              </a:rPr>
              <a:t>Hazard Library and Data Access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Access to online hazard resources including data, documents, and media searchable by title, subject, event, geography, and more. </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Allow users to access comprehensive datasets for use in analyses, maps, or applications to support planning, research, and decision-making related to hazard mitigation and response</a:t>
            </a:r>
          </a:p>
        </p:txBody>
      </p:sp>
      <p:grpSp>
        <p:nvGrpSpPr>
          <p:cNvPr id="60" name="Group 59">
            <a:extLst>
              <a:ext uri="{FF2B5EF4-FFF2-40B4-BE49-F238E27FC236}">
                <a16:creationId xmlns:a16="http://schemas.microsoft.com/office/drawing/2014/main" id="{6FCBF357-CCD3-23FA-CFC1-11A5CAE08895}"/>
              </a:ext>
            </a:extLst>
          </p:cNvPr>
          <p:cNvGrpSpPr/>
          <p:nvPr/>
        </p:nvGrpSpPr>
        <p:grpSpPr>
          <a:xfrm>
            <a:off x="2887031" y="1711073"/>
            <a:ext cx="3073535" cy="1924036"/>
            <a:chOff x="2918009" y="1711073"/>
            <a:chExt cx="3073535" cy="1924035"/>
          </a:xfrm>
        </p:grpSpPr>
        <p:sp>
          <p:nvSpPr>
            <p:cNvPr id="41" name="Rectangle 40">
              <a:extLst>
                <a:ext uri="{FF2B5EF4-FFF2-40B4-BE49-F238E27FC236}">
                  <a16:creationId xmlns:a16="http://schemas.microsoft.com/office/drawing/2014/main" id="{0D183D30-DCF9-9B5F-6C74-2EA3E4E4B797}"/>
                </a:ext>
              </a:extLst>
            </p:cNvPr>
            <p:cNvSpPr/>
            <p:nvPr/>
          </p:nvSpPr>
          <p:spPr>
            <a:xfrm>
              <a:off x="2918009" y="1758460"/>
              <a:ext cx="3073535" cy="1876648"/>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hlinkClick r:id="rId5"/>
              <a:extLst>
                <a:ext uri="{FF2B5EF4-FFF2-40B4-BE49-F238E27FC236}">
                  <a16:creationId xmlns:a16="http://schemas.microsoft.com/office/drawing/2014/main" id="{99579E89-D9CC-30DD-9A35-95A0AE3C35E2}"/>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a:fillRect/>
            </a:stretch>
          </p:blipFill>
          <p:spPr>
            <a:xfrm>
              <a:off x="3029918" y="1939853"/>
              <a:ext cx="1331760" cy="1023333"/>
            </a:xfrm>
            <a:prstGeom prst="rect">
              <a:avLst/>
            </a:prstGeom>
            <a:ln>
              <a:solidFill>
                <a:schemeClr val="tx1"/>
              </a:solidFill>
            </a:ln>
          </p:spPr>
        </p:pic>
        <p:pic>
          <p:nvPicPr>
            <p:cNvPr id="19" name="Picture 18">
              <a:hlinkClick r:id="rId7"/>
              <a:extLst>
                <a:ext uri="{FF2B5EF4-FFF2-40B4-BE49-F238E27FC236}">
                  <a16:creationId xmlns:a16="http://schemas.microsoft.com/office/drawing/2014/main" id="{14CE8DAE-2C0E-DB7A-395D-427617840E51}"/>
                </a:ext>
              </a:extLst>
            </p:cNvPr>
            <p:cNvPicPr>
              <a:picLocks noChangeAspect="1"/>
            </p:cNvPicPr>
            <p:nvPr/>
          </p:nvPicPr>
          <p:blipFill>
            <a:blip r:embed="rId8" cstate="screen">
              <a:extLst>
                <a:ext uri="{28A0092B-C50C-407E-A947-70E740481C1C}">
                  <a14:useLocalDpi xmlns:a14="http://schemas.microsoft.com/office/drawing/2010/main" val="0"/>
                </a:ext>
              </a:extLst>
            </a:blip>
            <a:srcRect t="-1"/>
            <a:stretch>
              <a:fillRect/>
            </a:stretch>
          </p:blipFill>
          <p:spPr>
            <a:xfrm>
              <a:off x="4530940" y="1937964"/>
              <a:ext cx="1331760" cy="1023334"/>
            </a:xfrm>
            <a:prstGeom prst="rect">
              <a:avLst/>
            </a:prstGeom>
            <a:ln>
              <a:solidFill>
                <a:schemeClr val="tx1"/>
              </a:solidFill>
            </a:ln>
          </p:spPr>
        </p:pic>
        <p:grpSp>
          <p:nvGrpSpPr>
            <p:cNvPr id="31" name="Group 30">
              <a:extLst>
                <a:ext uri="{FF2B5EF4-FFF2-40B4-BE49-F238E27FC236}">
                  <a16:creationId xmlns:a16="http://schemas.microsoft.com/office/drawing/2014/main" id="{3959E02B-446F-6BE8-1C92-900DF92EEAA1}"/>
                </a:ext>
              </a:extLst>
            </p:cNvPr>
            <p:cNvGrpSpPr/>
            <p:nvPr/>
          </p:nvGrpSpPr>
          <p:grpSpPr>
            <a:xfrm>
              <a:off x="3029917" y="3008685"/>
              <a:ext cx="1331760" cy="575225"/>
              <a:chOff x="5157383" y="4136950"/>
              <a:chExt cx="3340623" cy="1913285"/>
            </a:xfrm>
          </p:grpSpPr>
          <p:pic>
            <p:nvPicPr>
              <p:cNvPr id="32" name="Picture 31">
                <a:hlinkClick r:id="rId9"/>
                <a:extLst>
                  <a:ext uri="{FF2B5EF4-FFF2-40B4-BE49-F238E27FC236}">
                    <a16:creationId xmlns:a16="http://schemas.microsoft.com/office/drawing/2014/main" id="{73B9B7D4-6069-F691-6A39-6A6832DE3A4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157383" y="4136950"/>
                <a:ext cx="3340623" cy="1913285"/>
              </a:xfrm>
              <a:prstGeom prst="rect">
                <a:avLst/>
              </a:prstGeom>
              <a:ln>
                <a:solidFill>
                  <a:schemeClr val="tx1"/>
                </a:solidFill>
              </a:ln>
            </p:spPr>
          </p:pic>
          <p:pic>
            <p:nvPicPr>
              <p:cNvPr id="33" name="Picture 32">
                <a:extLst>
                  <a:ext uri="{FF2B5EF4-FFF2-40B4-BE49-F238E27FC236}">
                    <a16:creationId xmlns:a16="http://schemas.microsoft.com/office/drawing/2014/main" id="{91225BBB-883F-C9A8-7B80-D7A6BCD05DB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170678" y="4151551"/>
                <a:ext cx="3311716" cy="323704"/>
              </a:xfrm>
              <a:prstGeom prst="rect">
                <a:avLst/>
              </a:prstGeom>
              <a:ln>
                <a:noFill/>
              </a:ln>
            </p:spPr>
          </p:pic>
        </p:grpSp>
        <p:grpSp>
          <p:nvGrpSpPr>
            <p:cNvPr id="34" name="Group 33">
              <a:extLst>
                <a:ext uri="{FF2B5EF4-FFF2-40B4-BE49-F238E27FC236}">
                  <a16:creationId xmlns:a16="http://schemas.microsoft.com/office/drawing/2014/main" id="{781C3AB3-040D-1D02-14F2-C824C7615BCF}"/>
                </a:ext>
              </a:extLst>
            </p:cNvPr>
            <p:cNvGrpSpPr/>
            <p:nvPr/>
          </p:nvGrpSpPr>
          <p:grpSpPr>
            <a:xfrm>
              <a:off x="4530938" y="3008686"/>
              <a:ext cx="1331761" cy="575224"/>
              <a:chOff x="8710339" y="4132801"/>
              <a:chExt cx="3311711" cy="1935504"/>
            </a:xfrm>
          </p:grpSpPr>
          <p:pic>
            <p:nvPicPr>
              <p:cNvPr id="35" name="Picture 34">
                <a:hlinkClick r:id="rId9"/>
                <a:extLst>
                  <a:ext uri="{FF2B5EF4-FFF2-40B4-BE49-F238E27FC236}">
                    <a16:creationId xmlns:a16="http://schemas.microsoft.com/office/drawing/2014/main" id="{00D07891-AADF-3782-74DD-7FB80B557FBC}"/>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710339" y="4132801"/>
                <a:ext cx="3311711" cy="1935504"/>
              </a:xfrm>
              <a:prstGeom prst="rect">
                <a:avLst/>
              </a:prstGeom>
              <a:ln>
                <a:solidFill>
                  <a:schemeClr val="tx1"/>
                </a:solidFill>
              </a:ln>
            </p:spPr>
          </p:pic>
          <p:pic>
            <p:nvPicPr>
              <p:cNvPr id="36" name="Picture 35">
                <a:extLst>
                  <a:ext uri="{FF2B5EF4-FFF2-40B4-BE49-F238E27FC236}">
                    <a16:creationId xmlns:a16="http://schemas.microsoft.com/office/drawing/2014/main" id="{34707F73-2269-0702-37FA-6395A8F0FE2A}"/>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722133" y="4132801"/>
                <a:ext cx="3288117" cy="326767"/>
              </a:xfrm>
              <a:prstGeom prst="rect">
                <a:avLst/>
              </a:prstGeom>
              <a:ln>
                <a:noFill/>
              </a:ln>
            </p:spPr>
          </p:pic>
        </p:grpSp>
        <p:sp>
          <p:nvSpPr>
            <p:cNvPr id="44" name="TextBox 43">
              <a:extLst>
                <a:ext uri="{FF2B5EF4-FFF2-40B4-BE49-F238E27FC236}">
                  <a16:creationId xmlns:a16="http://schemas.microsoft.com/office/drawing/2014/main" id="{AD75C78B-7A4C-F26A-5013-DD40BB84D8CE}"/>
                </a:ext>
              </a:extLst>
            </p:cNvPr>
            <p:cNvSpPr txBox="1"/>
            <p:nvPr/>
          </p:nvSpPr>
          <p:spPr>
            <a:xfrm>
              <a:off x="3389604" y="1711073"/>
              <a:ext cx="2113410" cy="261610"/>
            </a:xfrm>
            <a:prstGeom prst="rect">
              <a:avLst/>
            </a:prstGeom>
            <a:noFill/>
            <a:ln>
              <a:noFill/>
            </a:ln>
          </p:spPr>
          <p:txBody>
            <a:bodyPr wrap="square">
              <a:spAutoFit/>
            </a:bodyPr>
            <a:lstStyle/>
            <a:p>
              <a:pPr algn="ctr"/>
              <a:r>
                <a:rPr lang="en-US" sz="1100" b="1" dirty="0">
                  <a:solidFill>
                    <a:srgbClr val="156082"/>
                  </a:solidFill>
                  <a:ea typeface="+mj-ea"/>
                  <a:cs typeface="Arial" panose="020B0604020202020204" pitchFamily="34" charset="0"/>
                </a:rPr>
                <a:t>Aggregated</a:t>
              </a:r>
            </a:p>
          </p:txBody>
        </p:sp>
      </p:grpSp>
      <p:grpSp>
        <p:nvGrpSpPr>
          <p:cNvPr id="59" name="Group 58">
            <a:extLst>
              <a:ext uri="{FF2B5EF4-FFF2-40B4-BE49-F238E27FC236}">
                <a16:creationId xmlns:a16="http://schemas.microsoft.com/office/drawing/2014/main" id="{D9CDC585-5DFD-7353-8F16-717E282DBA1C}"/>
              </a:ext>
            </a:extLst>
          </p:cNvPr>
          <p:cNvGrpSpPr/>
          <p:nvPr/>
        </p:nvGrpSpPr>
        <p:grpSpPr>
          <a:xfrm>
            <a:off x="246834" y="1711073"/>
            <a:ext cx="2549605" cy="1924038"/>
            <a:chOff x="277812" y="1711073"/>
            <a:chExt cx="2549605" cy="1924038"/>
          </a:xfrm>
        </p:grpSpPr>
        <p:sp>
          <p:nvSpPr>
            <p:cNvPr id="40" name="Rectangle 39">
              <a:extLst>
                <a:ext uri="{FF2B5EF4-FFF2-40B4-BE49-F238E27FC236}">
                  <a16:creationId xmlns:a16="http://schemas.microsoft.com/office/drawing/2014/main" id="{89EA466F-9E3E-410A-51E5-26979392FFC3}"/>
                </a:ext>
              </a:extLst>
            </p:cNvPr>
            <p:cNvSpPr/>
            <p:nvPr/>
          </p:nvSpPr>
          <p:spPr>
            <a:xfrm>
              <a:off x="277812" y="1758462"/>
              <a:ext cx="2549605" cy="1876649"/>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DBBE558D-2CA5-C5DA-F17C-54BAED6621F9}"/>
                </a:ext>
              </a:extLst>
            </p:cNvPr>
            <p:cNvGrpSpPr/>
            <p:nvPr/>
          </p:nvGrpSpPr>
          <p:grpSpPr>
            <a:xfrm>
              <a:off x="361228" y="2740010"/>
              <a:ext cx="2349929" cy="845415"/>
              <a:chOff x="361228" y="2740010"/>
              <a:chExt cx="2349929" cy="845415"/>
            </a:xfrm>
          </p:grpSpPr>
          <p:grpSp>
            <p:nvGrpSpPr>
              <p:cNvPr id="45" name="Group 44">
                <a:extLst>
                  <a:ext uri="{FF2B5EF4-FFF2-40B4-BE49-F238E27FC236}">
                    <a16:creationId xmlns:a16="http://schemas.microsoft.com/office/drawing/2014/main" id="{1653FCAA-93B4-D725-7642-F41BBAAFAC79}"/>
                  </a:ext>
                </a:extLst>
              </p:cNvPr>
              <p:cNvGrpSpPr/>
              <p:nvPr/>
            </p:nvGrpSpPr>
            <p:grpSpPr>
              <a:xfrm>
                <a:off x="361228" y="2740010"/>
                <a:ext cx="2349929" cy="845415"/>
                <a:chOff x="361228" y="2740010"/>
                <a:chExt cx="2349929" cy="845415"/>
              </a:xfrm>
            </p:grpSpPr>
            <p:grpSp>
              <p:nvGrpSpPr>
                <p:cNvPr id="21" name="Group 20">
                  <a:extLst>
                    <a:ext uri="{FF2B5EF4-FFF2-40B4-BE49-F238E27FC236}">
                      <a16:creationId xmlns:a16="http://schemas.microsoft.com/office/drawing/2014/main" id="{2C48321B-4A3D-2138-98C9-658DAB94332E}"/>
                    </a:ext>
                  </a:extLst>
                </p:cNvPr>
                <p:cNvGrpSpPr/>
                <p:nvPr/>
              </p:nvGrpSpPr>
              <p:grpSpPr>
                <a:xfrm>
                  <a:off x="361228" y="2740010"/>
                  <a:ext cx="2349929" cy="845415"/>
                  <a:chOff x="144399" y="2829548"/>
                  <a:chExt cx="3158160" cy="1127628"/>
                </a:xfrm>
              </p:grpSpPr>
              <p:pic>
                <p:nvPicPr>
                  <p:cNvPr id="22" name="Picture 21">
                    <a:hlinkClick r:id="rId14"/>
                    <a:extLst>
                      <a:ext uri="{FF2B5EF4-FFF2-40B4-BE49-F238E27FC236}">
                        <a16:creationId xmlns:a16="http://schemas.microsoft.com/office/drawing/2014/main" id="{1C25EE51-4C00-9505-D142-ABFF2C9D634F}"/>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88292" y="2881285"/>
                    <a:ext cx="1460135" cy="1026410"/>
                  </a:xfrm>
                  <a:prstGeom prst="rect">
                    <a:avLst/>
                  </a:prstGeom>
                  <a:ln>
                    <a:solidFill>
                      <a:schemeClr val="tx1"/>
                    </a:solidFill>
                  </a:ln>
                </p:spPr>
              </p:pic>
              <p:pic>
                <p:nvPicPr>
                  <p:cNvPr id="23" name="Picture 22">
                    <a:hlinkClick r:id="rId16"/>
                    <a:extLst>
                      <a:ext uri="{FF2B5EF4-FFF2-40B4-BE49-F238E27FC236}">
                        <a16:creationId xmlns:a16="http://schemas.microsoft.com/office/drawing/2014/main" id="{0F2E00D9-75BA-E5CA-9769-17212FF66946}"/>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788481" y="2879161"/>
                    <a:ext cx="1462407" cy="1028680"/>
                  </a:xfrm>
                  <a:prstGeom prst="rect">
                    <a:avLst/>
                  </a:prstGeom>
                  <a:ln>
                    <a:solidFill>
                      <a:schemeClr val="tx1"/>
                    </a:solidFill>
                  </a:ln>
                </p:spPr>
              </p:pic>
              <p:sp>
                <p:nvSpPr>
                  <p:cNvPr id="24" name="Rectangle 23">
                    <a:extLst>
                      <a:ext uri="{FF2B5EF4-FFF2-40B4-BE49-F238E27FC236}">
                        <a16:creationId xmlns:a16="http://schemas.microsoft.com/office/drawing/2014/main" id="{0D8B8B18-2394-71B3-3ABC-6E6B0D81B159}"/>
                      </a:ext>
                    </a:extLst>
                  </p:cNvPr>
                  <p:cNvSpPr/>
                  <p:nvPr/>
                </p:nvSpPr>
                <p:spPr>
                  <a:xfrm>
                    <a:off x="144399" y="2829548"/>
                    <a:ext cx="3158160" cy="112762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0BCA5B2-FEDC-DD22-BF48-F71CA72A6EE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448373" y="2838058"/>
                  <a:ext cx="620535" cy="155898"/>
                </a:xfrm>
                <a:prstGeom prst="rect">
                  <a:avLst/>
                </a:prstGeom>
              </p:spPr>
            </p:pic>
          </p:grpSp>
          <p:pic>
            <p:nvPicPr>
              <p:cNvPr id="48" name="Picture 47">
                <a:extLst>
                  <a:ext uri="{FF2B5EF4-FFF2-40B4-BE49-F238E27FC236}">
                    <a16:creationId xmlns:a16="http://schemas.microsoft.com/office/drawing/2014/main" id="{3B66F55D-DED3-E833-6C43-E7A55FB35473}"/>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1649610" y="2834318"/>
                <a:ext cx="707777" cy="155898"/>
              </a:xfrm>
              <a:prstGeom prst="rect">
                <a:avLst/>
              </a:prstGeom>
            </p:spPr>
          </p:pic>
        </p:grpSp>
        <p:sp>
          <p:nvSpPr>
            <p:cNvPr id="27" name="TextBox 26">
              <a:extLst>
                <a:ext uri="{FF2B5EF4-FFF2-40B4-BE49-F238E27FC236}">
                  <a16:creationId xmlns:a16="http://schemas.microsoft.com/office/drawing/2014/main" id="{8B069A17-8958-84BD-87B7-C8CF290F8576}"/>
                </a:ext>
              </a:extLst>
            </p:cNvPr>
            <p:cNvSpPr txBox="1"/>
            <p:nvPr/>
          </p:nvSpPr>
          <p:spPr>
            <a:xfrm>
              <a:off x="474699" y="1711073"/>
              <a:ext cx="2113410" cy="261610"/>
            </a:xfrm>
            <a:prstGeom prst="rect">
              <a:avLst/>
            </a:prstGeom>
            <a:noFill/>
          </p:spPr>
          <p:txBody>
            <a:bodyPr wrap="square">
              <a:spAutoFit/>
            </a:bodyPr>
            <a:lstStyle/>
            <a:p>
              <a:pPr algn="ctr"/>
              <a:r>
                <a:rPr lang="en-US" sz="1100" b="1" dirty="0">
                  <a:solidFill>
                    <a:srgbClr val="156082"/>
                  </a:solidFill>
                  <a:ea typeface="+mj-ea"/>
                  <a:cs typeface="Arial" panose="020B0604020202020204" pitchFamily="34" charset="0"/>
                </a:rPr>
                <a:t>Building/Property-Level</a:t>
              </a:r>
            </a:p>
          </p:txBody>
        </p:sp>
      </p:grpSp>
      <p:grpSp>
        <p:nvGrpSpPr>
          <p:cNvPr id="62" name="Group 61">
            <a:extLst>
              <a:ext uri="{FF2B5EF4-FFF2-40B4-BE49-F238E27FC236}">
                <a16:creationId xmlns:a16="http://schemas.microsoft.com/office/drawing/2014/main" id="{6E49E0F8-9111-9907-2352-71FB2C233BBB}"/>
              </a:ext>
            </a:extLst>
          </p:cNvPr>
          <p:cNvGrpSpPr/>
          <p:nvPr/>
        </p:nvGrpSpPr>
        <p:grpSpPr>
          <a:xfrm>
            <a:off x="6260109" y="1912451"/>
            <a:ext cx="2794162" cy="1628734"/>
            <a:chOff x="6214616" y="1869923"/>
            <a:chExt cx="2794162" cy="1628734"/>
          </a:xfrm>
        </p:grpSpPr>
        <p:sp>
          <p:nvSpPr>
            <p:cNvPr id="54" name="Rectangle 53">
              <a:extLst>
                <a:ext uri="{FF2B5EF4-FFF2-40B4-BE49-F238E27FC236}">
                  <a16:creationId xmlns:a16="http://schemas.microsoft.com/office/drawing/2014/main" id="{B62C2E02-2B42-D43B-7F84-504D9851F0E9}"/>
                </a:ext>
              </a:extLst>
            </p:cNvPr>
            <p:cNvSpPr/>
            <p:nvPr/>
          </p:nvSpPr>
          <p:spPr>
            <a:xfrm>
              <a:off x="6214616"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hlinkClick r:id="rId20"/>
              <a:extLst>
                <a:ext uri="{FF2B5EF4-FFF2-40B4-BE49-F238E27FC236}">
                  <a16:creationId xmlns:a16="http://schemas.microsoft.com/office/drawing/2014/main" id="{C57D9E46-375C-0C2A-D81C-6886A6C758B4}"/>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338332" y="2122089"/>
              <a:ext cx="2546730" cy="1210893"/>
            </a:xfrm>
            <a:prstGeom prst="rect">
              <a:avLst/>
            </a:prstGeom>
            <a:ln>
              <a:solidFill>
                <a:schemeClr val="tx1"/>
              </a:solidFill>
            </a:ln>
          </p:spPr>
        </p:pic>
        <p:sp>
          <p:nvSpPr>
            <p:cNvPr id="55" name="TextBox 54">
              <a:extLst>
                <a:ext uri="{FF2B5EF4-FFF2-40B4-BE49-F238E27FC236}">
                  <a16:creationId xmlns:a16="http://schemas.microsoft.com/office/drawing/2014/main" id="{243EAC6B-3A23-0841-D8B4-27B99CD843A7}"/>
                </a:ext>
              </a:extLst>
            </p:cNvPr>
            <p:cNvSpPr txBox="1"/>
            <p:nvPr/>
          </p:nvSpPr>
          <p:spPr>
            <a:xfrm>
              <a:off x="6444643" y="1874707"/>
              <a:ext cx="2334108" cy="261610"/>
            </a:xfrm>
            <a:prstGeom prst="rect">
              <a:avLst/>
            </a:prstGeom>
            <a:noFill/>
          </p:spPr>
          <p:txBody>
            <a:bodyPr wrap="square">
              <a:spAutoFit/>
            </a:bodyPr>
            <a:lstStyle/>
            <a:p>
              <a:pPr algn="ctr"/>
              <a:r>
                <a:rPr lang="en-US" sz="1100" b="1" dirty="0">
                  <a:solidFill>
                    <a:srgbClr val="156082"/>
                  </a:solidFill>
                  <a:ea typeface="+mj-ea"/>
                  <a:cs typeface="Arial" panose="020B0604020202020204" pitchFamily="34" charset="0"/>
                </a:rPr>
                <a:t>Mitigated Structures Dashboard</a:t>
              </a:r>
            </a:p>
          </p:txBody>
        </p:sp>
      </p:grpSp>
      <p:grpSp>
        <p:nvGrpSpPr>
          <p:cNvPr id="61" name="Group 60">
            <a:extLst>
              <a:ext uri="{FF2B5EF4-FFF2-40B4-BE49-F238E27FC236}">
                <a16:creationId xmlns:a16="http://schemas.microsoft.com/office/drawing/2014/main" id="{3B1642ED-2064-79D1-992B-DAFFCD77CDA3}"/>
              </a:ext>
            </a:extLst>
          </p:cNvPr>
          <p:cNvGrpSpPr/>
          <p:nvPr/>
        </p:nvGrpSpPr>
        <p:grpSpPr>
          <a:xfrm>
            <a:off x="9151004" y="1912451"/>
            <a:ext cx="2794162" cy="1628734"/>
            <a:chOff x="9105511" y="1869923"/>
            <a:chExt cx="2794162" cy="1628734"/>
          </a:xfrm>
        </p:grpSpPr>
        <p:sp>
          <p:nvSpPr>
            <p:cNvPr id="56" name="Rectangle 55">
              <a:extLst>
                <a:ext uri="{FF2B5EF4-FFF2-40B4-BE49-F238E27FC236}">
                  <a16:creationId xmlns:a16="http://schemas.microsoft.com/office/drawing/2014/main" id="{3331D76E-EA9E-8FBA-0C99-9250E0BC8159}"/>
                </a:ext>
              </a:extLst>
            </p:cNvPr>
            <p:cNvSpPr/>
            <p:nvPr/>
          </p:nvSpPr>
          <p:spPr>
            <a:xfrm>
              <a:off x="9105511"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hlinkClick r:id="rId22"/>
              <a:extLst>
                <a:ext uri="{FF2B5EF4-FFF2-40B4-BE49-F238E27FC236}">
                  <a16:creationId xmlns:a16="http://schemas.microsoft.com/office/drawing/2014/main" id="{15AC6FF4-DCC6-4269-F02C-CE2A4A663A1B}"/>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9229227" y="2123732"/>
              <a:ext cx="2546730" cy="1207605"/>
            </a:xfrm>
            <a:prstGeom prst="rect">
              <a:avLst/>
            </a:prstGeom>
            <a:ln>
              <a:solidFill>
                <a:schemeClr val="tx1"/>
              </a:solidFill>
            </a:ln>
          </p:spPr>
        </p:pic>
        <p:sp>
          <p:nvSpPr>
            <p:cNvPr id="57" name="TextBox 56">
              <a:extLst>
                <a:ext uri="{FF2B5EF4-FFF2-40B4-BE49-F238E27FC236}">
                  <a16:creationId xmlns:a16="http://schemas.microsoft.com/office/drawing/2014/main" id="{78229F1C-A72E-2E3B-A193-731762F21715}"/>
                </a:ext>
              </a:extLst>
            </p:cNvPr>
            <p:cNvSpPr txBox="1"/>
            <p:nvPr/>
          </p:nvSpPr>
          <p:spPr>
            <a:xfrm>
              <a:off x="9229227" y="1874707"/>
              <a:ext cx="2429537" cy="261610"/>
            </a:xfrm>
            <a:prstGeom prst="rect">
              <a:avLst/>
            </a:prstGeom>
            <a:noFill/>
          </p:spPr>
          <p:txBody>
            <a:bodyPr wrap="square">
              <a:spAutoFit/>
            </a:bodyPr>
            <a:lstStyle/>
            <a:p>
              <a:pPr algn="ctr"/>
              <a:r>
                <a:rPr lang="en-US" sz="1100" b="1" dirty="0">
                  <a:solidFill>
                    <a:srgbClr val="156082"/>
                  </a:solidFill>
                  <a:ea typeface="+mj-ea"/>
                  <a:cs typeface="Arial" panose="020B0604020202020204" pitchFamily="34" charset="0"/>
                </a:rPr>
                <a:t>Open-Space Mitigation Dashboard</a:t>
              </a:r>
            </a:p>
          </p:txBody>
        </p:sp>
      </p:grpSp>
      <p:grpSp>
        <p:nvGrpSpPr>
          <p:cNvPr id="85" name="Group 84">
            <a:extLst>
              <a:ext uri="{FF2B5EF4-FFF2-40B4-BE49-F238E27FC236}">
                <a16:creationId xmlns:a16="http://schemas.microsoft.com/office/drawing/2014/main" id="{17155393-13BB-7017-5FF9-BAA6AFF08D6E}"/>
              </a:ext>
            </a:extLst>
          </p:cNvPr>
          <p:cNvGrpSpPr/>
          <p:nvPr/>
        </p:nvGrpSpPr>
        <p:grpSpPr>
          <a:xfrm>
            <a:off x="881287" y="5511814"/>
            <a:ext cx="2112227" cy="1125552"/>
            <a:chOff x="881287" y="5333728"/>
            <a:chExt cx="2112227" cy="1125552"/>
          </a:xfrm>
        </p:grpSpPr>
        <p:sp>
          <p:nvSpPr>
            <p:cNvPr id="84" name="Rectangle 83">
              <a:extLst>
                <a:ext uri="{FF2B5EF4-FFF2-40B4-BE49-F238E27FC236}">
                  <a16:creationId xmlns:a16="http://schemas.microsoft.com/office/drawing/2014/main" id="{8215253A-9771-D587-B127-FFCADC6D0978}"/>
                </a:ext>
              </a:extLst>
            </p:cNvPr>
            <p:cNvSpPr/>
            <p:nvPr/>
          </p:nvSpPr>
          <p:spPr>
            <a:xfrm>
              <a:off x="881287" y="5333728"/>
              <a:ext cx="2112227" cy="112555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hlinkClick r:id="rId24"/>
              <a:extLst>
                <a:ext uri="{FF2B5EF4-FFF2-40B4-BE49-F238E27FC236}">
                  <a16:creationId xmlns:a16="http://schemas.microsoft.com/office/drawing/2014/main" id="{DA888C35-5671-1110-DC1C-75B6DFAAAE87}"/>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958088" y="5406220"/>
              <a:ext cx="1955842" cy="991441"/>
            </a:xfrm>
            <a:prstGeom prst="rect">
              <a:avLst/>
            </a:prstGeom>
            <a:ln>
              <a:solidFill>
                <a:schemeClr val="tx1"/>
              </a:solidFill>
            </a:ln>
          </p:spPr>
        </p:pic>
      </p:grpSp>
      <p:sp>
        <p:nvSpPr>
          <p:cNvPr id="70" name="Arrow: Right 69">
            <a:extLst>
              <a:ext uri="{FF2B5EF4-FFF2-40B4-BE49-F238E27FC236}">
                <a16:creationId xmlns:a16="http://schemas.microsoft.com/office/drawing/2014/main" id="{B70814D9-0BEB-570B-1DA4-9E989CA26C44}"/>
              </a:ext>
            </a:extLst>
          </p:cNvPr>
          <p:cNvSpPr/>
          <p:nvPr/>
        </p:nvSpPr>
        <p:spPr>
          <a:xfrm>
            <a:off x="3041354" y="5832715"/>
            <a:ext cx="290916" cy="184697"/>
          </a:xfrm>
          <a:prstGeom prst="rightArrow">
            <a:avLst/>
          </a:prstGeom>
          <a:solidFill>
            <a:srgbClr val="DBF0F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EE1CE904-5F83-9DEC-897F-9EB6C51AAF62}"/>
              </a:ext>
            </a:extLst>
          </p:cNvPr>
          <p:cNvGrpSpPr/>
          <p:nvPr/>
        </p:nvGrpSpPr>
        <p:grpSpPr>
          <a:xfrm>
            <a:off x="3408544" y="4175788"/>
            <a:ext cx="2529557" cy="2534425"/>
            <a:chOff x="3408544" y="4169155"/>
            <a:chExt cx="2529557" cy="2534425"/>
          </a:xfrm>
        </p:grpSpPr>
        <p:grpSp>
          <p:nvGrpSpPr>
            <p:cNvPr id="63" name="Group 62">
              <a:extLst>
                <a:ext uri="{FF2B5EF4-FFF2-40B4-BE49-F238E27FC236}">
                  <a16:creationId xmlns:a16="http://schemas.microsoft.com/office/drawing/2014/main" id="{6C3AC0F0-5723-5EA7-0D1B-5DE5D1E3238D}"/>
                </a:ext>
              </a:extLst>
            </p:cNvPr>
            <p:cNvGrpSpPr/>
            <p:nvPr/>
          </p:nvGrpSpPr>
          <p:grpSpPr>
            <a:xfrm>
              <a:off x="3408544" y="4169155"/>
              <a:ext cx="2529557" cy="2534425"/>
              <a:chOff x="4470158" y="862821"/>
              <a:chExt cx="4171083" cy="4179110"/>
            </a:xfrm>
          </p:grpSpPr>
          <p:sp>
            <p:nvSpPr>
              <p:cNvPr id="68" name="Rectangle 67">
                <a:extLst>
                  <a:ext uri="{FF2B5EF4-FFF2-40B4-BE49-F238E27FC236}">
                    <a16:creationId xmlns:a16="http://schemas.microsoft.com/office/drawing/2014/main" id="{40EB2E10-447B-8A16-6806-B46A600FBC31}"/>
                  </a:ext>
                </a:extLst>
              </p:cNvPr>
              <p:cNvSpPr/>
              <p:nvPr/>
            </p:nvSpPr>
            <p:spPr>
              <a:xfrm>
                <a:off x="4470158" y="862821"/>
                <a:ext cx="4171083" cy="4179110"/>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hlinkClick r:id="rId26"/>
                <a:extLst>
                  <a:ext uri="{FF2B5EF4-FFF2-40B4-BE49-F238E27FC236}">
                    <a16:creationId xmlns:a16="http://schemas.microsoft.com/office/drawing/2014/main" id="{B8D3A4A4-9716-F6FC-CE8B-F64D6E0E6BFE}"/>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4622504" y="1000952"/>
                <a:ext cx="1891518" cy="1926764"/>
              </a:xfrm>
              <a:prstGeom prst="rect">
                <a:avLst/>
              </a:prstGeom>
              <a:ln>
                <a:solidFill>
                  <a:schemeClr val="tx1"/>
                </a:solidFill>
              </a:ln>
            </p:spPr>
          </p:pic>
          <p:pic>
            <p:nvPicPr>
              <p:cNvPr id="65" name="Picture 64">
                <a:hlinkClick r:id="rId28"/>
                <a:extLst>
                  <a:ext uri="{FF2B5EF4-FFF2-40B4-BE49-F238E27FC236}">
                    <a16:creationId xmlns:a16="http://schemas.microsoft.com/office/drawing/2014/main" id="{2CE13648-17A9-A2E1-9D0B-3791613CA5D5}"/>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6633607" y="1000951"/>
                <a:ext cx="1885707" cy="1926765"/>
              </a:xfrm>
              <a:prstGeom prst="rect">
                <a:avLst/>
              </a:prstGeom>
              <a:ln>
                <a:solidFill>
                  <a:schemeClr val="tx1"/>
                </a:solidFill>
              </a:ln>
            </p:spPr>
          </p:pic>
          <p:pic>
            <p:nvPicPr>
              <p:cNvPr id="66" name="Picture 65">
                <a:hlinkClick r:id="rId30"/>
                <a:extLst>
                  <a:ext uri="{FF2B5EF4-FFF2-40B4-BE49-F238E27FC236}">
                    <a16:creationId xmlns:a16="http://schemas.microsoft.com/office/drawing/2014/main" id="{41E230BF-F8F0-085D-4A10-AEE2A2799437}"/>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4622488" y="2988555"/>
                <a:ext cx="1891572" cy="1926764"/>
              </a:xfrm>
              <a:prstGeom prst="rect">
                <a:avLst/>
              </a:prstGeom>
              <a:ln>
                <a:solidFill>
                  <a:schemeClr val="tx1"/>
                </a:solidFill>
              </a:ln>
            </p:spPr>
          </p:pic>
          <p:pic>
            <p:nvPicPr>
              <p:cNvPr id="67" name="Picture 66">
                <a:hlinkClick r:id="rId32"/>
                <a:extLst>
                  <a:ext uri="{FF2B5EF4-FFF2-40B4-BE49-F238E27FC236}">
                    <a16:creationId xmlns:a16="http://schemas.microsoft.com/office/drawing/2014/main" id="{F7241754-AA18-BF73-17DD-76A3E2455467}"/>
                  </a:ext>
                </a:extLst>
              </p:cNvPr>
              <p:cNvPicPr>
                <a:picLocks noChangeAspect="1"/>
              </p:cNvPicPr>
              <p:nvPr/>
            </p:nvPicPr>
            <p:blipFill>
              <a:blip r:embed="rId33" cstate="screen">
                <a:extLst>
                  <a:ext uri="{28A0092B-C50C-407E-A947-70E740481C1C}">
                    <a14:useLocalDpi xmlns:a14="http://schemas.microsoft.com/office/drawing/2010/main" val="0"/>
                  </a:ext>
                </a:extLst>
              </a:blip>
              <a:stretch>
                <a:fillRect/>
              </a:stretch>
            </p:blipFill>
            <p:spPr>
              <a:xfrm>
                <a:off x="6631912" y="2988555"/>
                <a:ext cx="1891573" cy="1926764"/>
              </a:xfrm>
              <a:prstGeom prst="rect">
                <a:avLst/>
              </a:prstGeom>
              <a:ln>
                <a:solidFill>
                  <a:schemeClr val="tx1"/>
                </a:solidFill>
              </a:ln>
            </p:spPr>
          </p:pic>
        </p:grpSp>
        <p:pic>
          <p:nvPicPr>
            <p:cNvPr id="72" name="Picture 71">
              <a:extLst>
                <a:ext uri="{FF2B5EF4-FFF2-40B4-BE49-F238E27FC236}">
                  <a16:creationId xmlns:a16="http://schemas.microsoft.com/office/drawing/2014/main" id="{6700412C-0056-4FCC-955D-2C384E9C449E}"/>
                </a:ext>
              </a:extLst>
            </p:cNvPr>
            <p:cNvPicPr>
              <a:picLocks noChangeAspect="1"/>
            </p:cNvPicPr>
            <p:nvPr/>
          </p:nvPicPr>
          <p:blipFill>
            <a:blip r:embed="rId34" cstate="screen">
              <a:extLst>
                <a:ext uri="{28A0092B-C50C-407E-A947-70E740481C1C}">
                  <a14:useLocalDpi xmlns:a14="http://schemas.microsoft.com/office/drawing/2010/main" val="0"/>
                </a:ext>
              </a:extLst>
            </a:blip>
            <a:stretch>
              <a:fillRect/>
            </a:stretch>
          </p:blipFill>
          <p:spPr>
            <a:xfrm>
              <a:off x="3545037" y="4298682"/>
              <a:ext cx="532160" cy="201734"/>
            </a:xfrm>
            <a:prstGeom prst="rect">
              <a:avLst/>
            </a:prstGeom>
          </p:spPr>
        </p:pic>
        <p:pic>
          <p:nvPicPr>
            <p:cNvPr id="74" name="Picture 73">
              <a:extLst>
                <a:ext uri="{FF2B5EF4-FFF2-40B4-BE49-F238E27FC236}">
                  <a16:creationId xmlns:a16="http://schemas.microsoft.com/office/drawing/2014/main" id="{C254CD9C-5563-B45C-0600-E2859922B7AC}"/>
                </a:ext>
              </a:extLst>
            </p:cNvPr>
            <p:cNvPicPr>
              <a:picLocks noChangeAspect="1"/>
            </p:cNvPicPr>
            <p:nvPr/>
          </p:nvPicPr>
          <p:blipFill>
            <a:blip r:embed="rId35" cstate="screen">
              <a:extLst>
                <a:ext uri="{28A0092B-C50C-407E-A947-70E740481C1C}">
                  <a14:useLocalDpi xmlns:a14="http://schemas.microsoft.com/office/drawing/2010/main" val="0"/>
                </a:ext>
              </a:extLst>
            </a:blip>
            <a:stretch>
              <a:fillRect/>
            </a:stretch>
          </p:blipFill>
          <p:spPr>
            <a:xfrm>
              <a:off x="4762964" y="4294582"/>
              <a:ext cx="547117" cy="209089"/>
            </a:xfrm>
            <a:prstGeom prst="rect">
              <a:avLst/>
            </a:prstGeom>
          </p:spPr>
        </p:pic>
        <p:pic>
          <p:nvPicPr>
            <p:cNvPr id="76" name="Picture 75">
              <a:extLst>
                <a:ext uri="{FF2B5EF4-FFF2-40B4-BE49-F238E27FC236}">
                  <a16:creationId xmlns:a16="http://schemas.microsoft.com/office/drawing/2014/main" id="{6A393802-620F-426B-5DD8-89776577BB83}"/>
                </a:ext>
              </a:extLst>
            </p:cNvPr>
            <p:cNvPicPr>
              <a:picLocks noChangeAspect="1"/>
            </p:cNvPicPr>
            <p:nvPr/>
          </p:nvPicPr>
          <p:blipFill>
            <a:blip r:embed="rId36" cstate="screen">
              <a:extLst>
                <a:ext uri="{28A0092B-C50C-407E-A947-70E740481C1C}">
                  <a14:useLocalDpi xmlns:a14="http://schemas.microsoft.com/office/drawing/2010/main" val="0"/>
                </a:ext>
              </a:extLst>
            </a:blip>
            <a:stretch>
              <a:fillRect/>
            </a:stretch>
          </p:blipFill>
          <p:spPr>
            <a:xfrm>
              <a:off x="3548596" y="5505183"/>
              <a:ext cx="684445" cy="182939"/>
            </a:xfrm>
            <a:prstGeom prst="rect">
              <a:avLst/>
            </a:prstGeom>
          </p:spPr>
        </p:pic>
        <p:pic>
          <p:nvPicPr>
            <p:cNvPr id="78" name="Picture 77">
              <a:extLst>
                <a:ext uri="{FF2B5EF4-FFF2-40B4-BE49-F238E27FC236}">
                  <a16:creationId xmlns:a16="http://schemas.microsoft.com/office/drawing/2014/main" id="{C72638F2-4966-343A-433F-3BBD275F49C8}"/>
                </a:ext>
              </a:extLst>
            </p:cNvPr>
            <p:cNvPicPr>
              <a:picLocks noChangeAspect="1"/>
            </p:cNvPicPr>
            <p:nvPr/>
          </p:nvPicPr>
          <p:blipFill>
            <a:blip r:embed="rId37" cstate="screen">
              <a:extLst>
                <a:ext uri="{28A0092B-C50C-407E-A947-70E740481C1C}">
                  <a14:useLocalDpi xmlns:a14="http://schemas.microsoft.com/office/drawing/2010/main" val="0"/>
                </a:ext>
              </a:extLst>
            </a:blip>
            <a:stretch>
              <a:fillRect/>
            </a:stretch>
          </p:blipFill>
          <p:spPr>
            <a:xfrm>
              <a:off x="4762965" y="5505181"/>
              <a:ext cx="516728" cy="182941"/>
            </a:xfrm>
            <a:prstGeom prst="rect">
              <a:avLst/>
            </a:prstGeom>
          </p:spPr>
        </p:pic>
      </p:grpSp>
      <p:grpSp>
        <p:nvGrpSpPr>
          <p:cNvPr id="88" name="Group 87">
            <a:extLst>
              <a:ext uri="{FF2B5EF4-FFF2-40B4-BE49-F238E27FC236}">
                <a16:creationId xmlns:a16="http://schemas.microsoft.com/office/drawing/2014/main" id="{34DE0457-9ACA-6289-32AF-43E218A49B59}"/>
              </a:ext>
            </a:extLst>
          </p:cNvPr>
          <p:cNvGrpSpPr/>
          <p:nvPr/>
        </p:nvGrpSpPr>
        <p:grpSpPr>
          <a:xfrm>
            <a:off x="6683163" y="5340289"/>
            <a:ext cx="2247392" cy="1168162"/>
            <a:chOff x="6683163" y="5174766"/>
            <a:chExt cx="2247392" cy="1168162"/>
          </a:xfrm>
        </p:grpSpPr>
        <p:sp>
          <p:nvSpPr>
            <p:cNvPr id="86" name="Rectangle 85">
              <a:extLst>
                <a:ext uri="{FF2B5EF4-FFF2-40B4-BE49-F238E27FC236}">
                  <a16:creationId xmlns:a16="http://schemas.microsoft.com/office/drawing/2014/main" id="{79080BBC-50B8-E6ED-8425-1C25A6442141}"/>
                </a:ext>
              </a:extLst>
            </p:cNvPr>
            <p:cNvSpPr/>
            <p:nvPr/>
          </p:nvSpPr>
          <p:spPr>
            <a:xfrm>
              <a:off x="6683163"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hlinkClick r:id="rId38"/>
              <a:extLst>
                <a:ext uri="{FF2B5EF4-FFF2-40B4-BE49-F238E27FC236}">
                  <a16:creationId xmlns:a16="http://schemas.microsoft.com/office/drawing/2014/main" id="{C170B4F6-68AD-1F06-6A1E-629D468C668F}"/>
                </a:ext>
              </a:extLst>
            </p:cNvPr>
            <p:cNvPicPr>
              <a:picLocks noChangeAspect="1"/>
            </p:cNvPicPr>
            <p:nvPr/>
          </p:nvPicPr>
          <p:blipFill>
            <a:blip r:embed="rId39" cstate="screen">
              <a:extLst>
                <a:ext uri="{28A0092B-C50C-407E-A947-70E740481C1C}">
                  <a14:useLocalDpi xmlns:a14="http://schemas.microsoft.com/office/drawing/2010/main" val="0"/>
                </a:ext>
              </a:extLst>
            </a:blip>
            <a:stretch>
              <a:fillRect/>
            </a:stretch>
          </p:blipFill>
          <p:spPr>
            <a:xfrm>
              <a:off x="6812593" y="5257818"/>
              <a:ext cx="1988532" cy="1003444"/>
            </a:xfrm>
            <a:prstGeom prst="rect">
              <a:avLst/>
            </a:prstGeom>
            <a:ln>
              <a:solidFill>
                <a:schemeClr val="tx1"/>
              </a:solidFill>
            </a:ln>
          </p:spPr>
        </p:pic>
      </p:grpSp>
      <p:grpSp>
        <p:nvGrpSpPr>
          <p:cNvPr id="89" name="Group 88">
            <a:extLst>
              <a:ext uri="{FF2B5EF4-FFF2-40B4-BE49-F238E27FC236}">
                <a16:creationId xmlns:a16="http://schemas.microsoft.com/office/drawing/2014/main" id="{58072ED7-1624-F6CC-9AC6-9D0014D9883F}"/>
              </a:ext>
            </a:extLst>
          </p:cNvPr>
          <p:cNvGrpSpPr/>
          <p:nvPr/>
        </p:nvGrpSpPr>
        <p:grpSpPr>
          <a:xfrm>
            <a:off x="9318521" y="5340289"/>
            <a:ext cx="2247392" cy="1168162"/>
            <a:chOff x="9318521" y="5174766"/>
            <a:chExt cx="2247392" cy="1168162"/>
          </a:xfrm>
        </p:grpSpPr>
        <p:sp>
          <p:nvSpPr>
            <p:cNvPr id="87" name="Rectangle 86">
              <a:extLst>
                <a:ext uri="{FF2B5EF4-FFF2-40B4-BE49-F238E27FC236}">
                  <a16:creationId xmlns:a16="http://schemas.microsoft.com/office/drawing/2014/main" id="{7430470D-5498-E538-3737-1387C3986CA9}"/>
                </a:ext>
              </a:extLst>
            </p:cNvPr>
            <p:cNvSpPr/>
            <p:nvPr/>
          </p:nvSpPr>
          <p:spPr>
            <a:xfrm>
              <a:off x="9318521"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hlinkClick r:id="rId40"/>
              <a:extLst>
                <a:ext uri="{FF2B5EF4-FFF2-40B4-BE49-F238E27FC236}">
                  <a16:creationId xmlns:a16="http://schemas.microsoft.com/office/drawing/2014/main" id="{66D13F72-6921-C7C7-89C4-05D4CAE8682E}"/>
                </a:ext>
              </a:extLst>
            </p:cNvPr>
            <p:cNvPicPr>
              <a:picLocks noChangeAspect="1"/>
            </p:cNvPicPr>
            <p:nvPr/>
          </p:nvPicPr>
          <p:blipFill>
            <a:blip r:embed="rId41" cstate="screen">
              <a:extLst>
                <a:ext uri="{28A0092B-C50C-407E-A947-70E740481C1C}">
                  <a14:useLocalDpi xmlns:a14="http://schemas.microsoft.com/office/drawing/2010/main" val="0"/>
                </a:ext>
              </a:extLst>
            </a:blip>
            <a:stretch>
              <a:fillRect/>
            </a:stretch>
          </p:blipFill>
          <p:spPr>
            <a:xfrm>
              <a:off x="9416206" y="5233909"/>
              <a:ext cx="2058545" cy="1037951"/>
            </a:xfrm>
            <a:prstGeom prst="rect">
              <a:avLst/>
            </a:prstGeom>
            <a:ln>
              <a:solidFill>
                <a:schemeClr val="tx1"/>
              </a:solidFill>
            </a:ln>
          </p:spPr>
        </p:pic>
      </p:grpSp>
      <p:grpSp>
        <p:nvGrpSpPr>
          <p:cNvPr id="95" name="Group 94">
            <a:extLst>
              <a:ext uri="{FF2B5EF4-FFF2-40B4-BE49-F238E27FC236}">
                <a16:creationId xmlns:a16="http://schemas.microsoft.com/office/drawing/2014/main" id="{42C2ECC4-4469-A5CA-7C34-4000D2A87078}"/>
              </a:ext>
            </a:extLst>
          </p:cNvPr>
          <p:cNvGrpSpPr/>
          <p:nvPr/>
        </p:nvGrpSpPr>
        <p:grpSpPr>
          <a:xfrm>
            <a:off x="756988" y="1937964"/>
            <a:ext cx="1529295" cy="726475"/>
            <a:chOff x="756988" y="1937964"/>
            <a:chExt cx="1529295" cy="726475"/>
          </a:xfrm>
        </p:grpSpPr>
        <p:pic>
          <p:nvPicPr>
            <p:cNvPr id="90" name="Picture 89">
              <a:hlinkClick r:id="rId42"/>
              <a:extLst>
                <a:ext uri="{FF2B5EF4-FFF2-40B4-BE49-F238E27FC236}">
                  <a16:creationId xmlns:a16="http://schemas.microsoft.com/office/drawing/2014/main" id="{8A7D3955-131A-FD2E-61BE-11F79CF35B09}"/>
                </a:ext>
              </a:extLst>
            </p:cNvPr>
            <p:cNvPicPr>
              <a:picLocks noChangeAspect="1"/>
            </p:cNvPicPr>
            <p:nvPr/>
          </p:nvPicPr>
          <p:blipFill>
            <a:blip r:embed="rId43" cstate="screen">
              <a:extLst>
                <a:ext uri="{28A0092B-C50C-407E-A947-70E740481C1C}">
                  <a14:useLocalDpi xmlns:a14="http://schemas.microsoft.com/office/drawing/2010/main" val="0"/>
                </a:ext>
              </a:extLst>
            </a:blip>
            <a:stretch>
              <a:fillRect/>
            </a:stretch>
          </p:blipFill>
          <p:spPr>
            <a:xfrm>
              <a:off x="756988" y="1939280"/>
              <a:ext cx="1529295" cy="725159"/>
            </a:xfrm>
            <a:prstGeom prst="rect">
              <a:avLst/>
            </a:prstGeom>
            <a:ln>
              <a:solidFill>
                <a:srgbClr val="184561"/>
              </a:solidFill>
            </a:ln>
          </p:spPr>
        </p:pic>
        <p:pic>
          <p:nvPicPr>
            <p:cNvPr id="94" name="Picture 93">
              <a:extLst>
                <a:ext uri="{FF2B5EF4-FFF2-40B4-BE49-F238E27FC236}">
                  <a16:creationId xmlns:a16="http://schemas.microsoft.com/office/drawing/2014/main" id="{BBE0053C-5478-0AF7-1B12-6E0E14F01827}"/>
                </a:ext>
              </a:extLst>
            </p:cNvPr>
            <p:cNvPicPr>
              <a:picLocks noChangeAspect="1"/>
            </p:cNvPicPr>
            <p:nvPr/>
          </p:nvPicPr>
          <p:blipFill>
            <a:blip r:embed="rId44" cstate="screen">
              <a:extLst>
                <a:ext uri="{28A0092B-C50C-407E-A947-70E740481C1C}">
                  <a14:useLocalDpi xmlns:a14="http://schemas.microsoft.com/office/drawing/2010/main" val="0"/>
                </a:ext>
              </a:extLst>
            </a:blip>
            <a:stretch>
              <a:fillRect/>
            </a:stretch>
          </p:blipFill>
          <p:spPr>
            <a:xfrm>
              <a:off x="825833" y="1937964"/>
              <a:ext cx="568715" cy="83226"/>
            </a:xfrm>
            <a:prstGeom prst="rect">
              <a:avLst/>
            </a:prstGeom>
          </p:spPr>
        </p:pic>
      </p:grpSp>
    </p:spTree>
    <p:extLst>
      <p:ext uri="{BB962C8B-B14F-4D97-AF65-F5344CB8AC3E}">
        <p14:creationId xmlns:p14="http://schemas.microsoft.com/office/powerpoint/2010/main" val="357223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F3BD-18EA-0993-9CAE-651F669B484E}"/>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DD951BCB-9BA8-11B6-B52E-769A5E8A3EAD}"/>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E7958983-A5A7-B212-0734-BB0ECBDD619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Floodplain Building Inventory (BI)</a:t>
              </a:r>
            </a:p>
          </p:txBody>
        </p:sp>
        <p:pic>
          <p:nvPicPr>
            <p:cNvPr id="10" name="Picture 9" descr="A hexagon with a yellow house and a river&#10;&#10;Description automatically generated">
              <a:extLst>
                <a:ext uri="{FF2B5EF4-FFF2-40B4-BE49-F238E27FC236}">
                  <a16:creationId xmlns:a16="http://schemas.microsoft.com/office/drawing/2014/main" id="{70FDED33-B7D9-07E1-4081-8109EEAC76B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805AF068-BFDC-4570-3BBA-B5B556E27045}"/>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C89A29DE-1ABF-5AED-CB60-1FFDC2C7C5C0}"/>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363D5F20-D87F-2B30-D6A7-7E1DE7FF3A41}"/>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B3389895-8CEA-872E-30F8-79755E61EFE4}"/>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2E936F43-1B72-CDF3-A977-104A99FB1702}"/>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CDE3BE27-04E8-7544-444C-FE4F846125D8}"/>
              </a:ext>
            </a:extLst>
          </p:cNvPr>
          <p:cNvSpPr txBox="1">
            <a:spLocks/>
          </p:cNvSpPr>
          <p:nvPr/>
        </p:nvSpPr>
        <p:spPr>
          <a:xfrm>
            <a:off x="321324" y="672310"/>
            <a:ext cx="11177146" cy="57638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114300" indent="0">
              <a:buSzPts val="1800"/>
            </a:pPr>
            <a:r>
              <a:rPr lang="en-US" sz="1800" b="1" dirty="0">
                <a:solidFill>
                  <a:srgbClr val="1F4E79"/>
                </a:solidFill>
                <a:latin typeface="+mn-lt"/>
                <a:ea typeface="+mj-ea"/>
                <a:cs typeface="Arial" panose="020B0604020202020204" pitchFamily="34" charset="0"/>
              </a:rPr>
              <a:t>Riverine Flood Exposure Assessment (Building-Level)</a:t>
            </a:r>
          </a:p>
          <a:p>
            <a:pPr marL="114300" indent="0">
              <a:buSzPts val="1800"/>
            </a:pPr>
            <a:endParaRPr lang="en-US" dirty="0">
              <a:solidFill>
                <a:schemeClr val="tx1"/>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r>
              <a:rPr lang="en-US" sz="1600" b="1" dirty="0">
                <a:solidFill>
                  <a:schemeClr val="tx1"/>
                </a:solidFill>
                <a:latin typeface="+mn-lt"/>
                <a:cs typeface="Calibri" panose="020F0502020204030204" pitchFamily="34" charset="0"/>
              </a:rPr>
              <a:t>Product: </a:t>
            </a:r>
            <a:r>
              <a:rPr lang="en-US" sz="1800" b="1" dirty="0">
                <a:solidFill>
                  <a:srgbClr val="1F4E79"/>
                </a:solidFill>
                <a:latin typeface="+mn-lt"/>
                <a:ea typeface="+mj-ea"/>
                <a:cs typeface="Arial" panose="020B0604020202020204" pitchFamily="34" charset="0"/>
              </a:rPr>
              <a:t>WV Flood Tool            </a:t>
            </a:r>
            <a:r>
              <a:rPr lang="en-US" sz="1800" b="1" dirty="0">
                <a:solidFill>
                  <a:schemeClr val="tx1"/>
                </a:solidFill>
                <a:highlight>
                  <a:srgbClr val="FFF7E1"/>
                </a:highlight>
                <a:latin typeface="+mn-lt"/>
                <a:ea typeface="+mn-ea"/>
                <a:cs typeface="Arial" panose="020B0604020202020204" pitchFamily="34" charset="0"/>
                <a:hlinkClick r:id="rId4"/>
              </a:rPr>
              <a:t>mapwv.gov/flood</a:t>
            </a:r>
            <a:endParaRPr lang="en-US" sz="1800" b="1" dirty="0">
              <a:solidFill>
                <a:srgbClr val="1F4E79"/>
              </a:solidFill>
              <a:latin typeface="+mn-lt"/>
              <a:ea typeface="+mj-ea"/>
              <a:cs typeface="Arial" panose="020B0604020202020204" pitchFamily="34" charset="0"/>
            </a:endParaRPr>
          </a:p>
          <a:p>
            <a:pPr indent="0">
              <a:buSzPts val="1800"/>
            </a:pPr>
            <a:endParaRPr lang="en-US" sz="500" b="1" dirty="0">
              <a:solidFill>
                <a:srgbClr val="1F4E79"/>
              </a:solidFill>
              <a:latin typeface="+mn-lt"/>
              <a:ea typeface="+mj-ea"/>
              <a:cs typeface="Arial" panose="020B0604020202020204" pitchFamily="34" charset="0"/>
            </a:endParaRPr>
          </a:p>
          <a:p>
            <a:pPr marL="114300" indent="0">
              <a:buSzPts val="1800"/>
            </a:pPr>
            <a:r>
              <a:rPr lang="en-US" sz="1800" b="1" dirty="0">
                <a:solidFill>
                  <a:schemeClr val="tx1"/>
                </a:solidFill>
                <a:latin typeface="+mn-lt"/>
                <a:ea typeface="+mn-ea"/>
                <a:cs typeface="Arial" panose="020B0604020202020204" pitchFamily="34" charset="0"/>
              </a:rPr>
              <a:t>                    </a:t>
            </a:r>
            <a:endParaRPr lang="en-US" sz="1800" b="1" dirty="0">
              <a:solidFill>
                <a:schemeClr val="tx1"/>
              </a:solidFill>
              <a:highlight>
                <a:srgbClr val="FFF7E1"/>
              </a:highlight>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A35E66FE-5632-C433-2722-444037BF7F0C}"/>
              </a:ext>
            </a:extLst>
          </p:cNvPr>
          <p:cNvSpPr/>
          <p:nvPr/>
        </p:nvSpPr>
        <p:spPr>
          <a:xfrm>
            <a:off x="532653" y="1174741"/>
            <a:ext cx="7838831" cy="830997"/>
          </a:xfrm>
          <a:prstGeom prst="rect">
            <a:avLst/>
          </a:prstGeom>
          <a:solidFill>
            <a:srgbClr val="2D91BA"/>
          </a:solidFill>
          <a:ln>
            <a:solidFill>
              <a:srgbClr val="184561"/>
            </a:solidFill>
          </a:ln>
        </p:spPr>
        <p:txBody>
          <a:bodyPr wrap="square">
            <a:spAutoFit/>
          </a:bodyPr>
          <a:lstStyle/>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All primary (insurable) structures in FEMA’s 1%-annual-chance (100-yr) floodplain</a:t>
            </a:r>
          </a:p>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Community Assets (Historical &amp; Non-Historical) in the 100-yr floodplain</a:t>
            </a:r>
          </a:p>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Essential Facilities in the 100-yr and 500-yr floodplains</a:t>
            </a:r>
          </a:p>
        </p:txBody>
      </p:sp>
      <p:pic>
        <p:nvPicPr>
          <p:cNvPr id="6"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3559A396-EE04-5733-2834-E59381DE22BE}"/>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9026739" y="1174742"/>
            <a:ext cx="2632607" cy="17663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A yellow house with blue letters&#10;&#10;AI-generated content may be incorrect.">
            <a:hlinkClick r:id="rId4"/>
            <a:extLst>
              <a:ext uri="{FF2B5EF4-FFF2-40B4-BE49-F238E27FC236}">
                <a16:creationId xmlns:a16="http://schemas.microsoft.com/office/drawing/2014/main" id="{58CCA8B2-C2A2-5F0F-DE4D-413FD79813B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33532" y="4726087"/>
            <a:ext cx="394284" cy="319443"/>
          </a:xfrm>
          <a:prstGeom prst="rect">
            <a:avLst/>
          </a:prstGeom>
        </p:spPr>
      </p:pic>
      <p:pic>
        <p:nvPicPr>
          <p:cNvPr id="8" name="Picture 7">
            <a:extLst>
              <a:ext uri="{FF2B5EF4-FFF2-40B4-BE49-F238E27FC236}">
                <a16:creationId xmlns:a16="http://schemas.microsoft.com/office/drawing/2014/main" id="{9F5FA54A-56AA-A7A4-DD68-B8CC18A5069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971273" y="2174241"/>
            <a:ext cx="4719483" cy="746381"/>
          </a:xfrm>
          <a:prstGeom prst="rect">
            <a:avLst/>
          </a:prstGeom>
        </p:spPr>
      </p:pic>
      <p:pic>
        <p:nvPicPr>
          <p:cNvPr id="9" name="Picture 8" descr="A blue circle with white text and a building with a dome and a peace sign&#10;&#10;AI-generated content may be incorrect.">
            <a:extLst>
              <a:ext uri="{FF2B5EF4-FFF2-40B4-BE49-F238E27FC236}">
                <a16:creationId xmlns:a16="http://schemas.microsoft.com/office/drawing/2014/main" id="{79F0DF70-F3DE-C033-3427-C6FF658F731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971273" y="3018564"/>
            <a:ext cx="5219331" cy="852229"/>
          </a:xfrm>
          <a:prstGeom prst="rect">
            <a:avLst/>
          </a:prstGeom>
        </p:spPr>
      </p:pic>
      <p:sp>
        <p:nvSpPr>
          <p:cNvPr id="11" name="TextBox 10">
            <a:extLst>
              <a:ext uri="{FF2B5EF4-FFF2-40B4-BE49-F238E27FC236}">
                <a16:creationId xmlns:a16="http://schemas.microsoft.com/office/drawing/2014/main" id="{B6703F95-232D-44DF-F0B5-46508D5FA69F}"/>
              </a:ext>
            </a:extLst>
          </p:cNvPr>
          <p:cNvSpPr txBox="1"/>
          <p:nvPr/>
        </p:nvSpPr>
        <p:spPr>
          <a:xfrm>
            <a:off x="840845" y="2307858"/>
            <a:ext cx="1027254" cy="523220"/>
          </a:xfrm>
          <a:prstGeom prst="rect">
            <a:avLst/>
          </a:prstGeom>
          <a:noFill/>
        </p:spPr>
        <p:txBody>
          <a:bodyPr wrap="square">
            <a:spAutoFit/>
          </a:bodyPr>
          <a:lstStyle/>
          <a:p>
            <a:pPr algn="ctr"/>
            <a:r>
              <a:rPr lang="en-US" sz="1400" dirty="0">
                <a:ea typeface="+mj-ea"/>
                <a:cs typeface="Arial" panose="020B0604020202020204" pitchFamily="34" charset="0"/>
              </a:rPr>
              <a:t>Essential</a:t>
            </a:r>
          </a:p>
          <a:p>
            <a:pPr algn="ctr"/>
            <a:r>
              <a:rPr lang="en-US" sz="1400" dirty="0">
                <a:latin typeface="+mn-lt"/>
                <a:ea typeface="+mj-ea"/>
                <a:cs typeface="Arial" panose="020B0604020202020204" pitchFamily="34" charset="0"/>
              </a:rPr>
              <a:t>Facilities</a:t>
            </a:r>
            <a:endParaRPr lang="en-US" sz="1400" dirty="0">
              <a:latin typeface="+mn-lt"/>
              <a:cs typeface="Arial" panose="020B0604020202020204" pitchFamily="34" charset="0"/>
            </a:endParaRPr>
          </a:p>
        </p:txBody>
      </p:sp>
      <p:sp>
        <p:nvSpPr>
          <p:cNvPr id="12" name="TextBox 11">
            <a:extLst>
              <a:ext uri="{FF2B5EF4-FFF2-40B4-BE49-F238E27FC236}">
                <a16:creationId xmlns:a16="http://schemas.microsoft.com/office/drawing/2014/main" id="{3B469B65-A700-A077-FE0F-081F16EE2933}"/>
              </a:ext>
            </a:extLst>
          </p:cNvPr>
          <p:cNvSpPr txBox="1"/>
          <p:nvPr/>
        </p:nvSpPr>
        <p:spPr>
          <a:xfrm>
            <a:off x="321324" y="3070196"/>
            <a:ext cx="2066295" cy="523220"/>
          </a:xfrm>
          <a:prstGeom prst="rect">
            <a:avLst/>
          </a:prstGeom>
          <a:noFill/>
        </p:spPr>
        <p:txBody>
          <a:bodyPr wrap="square">
            <a:spAutoFit/>
          </a:bodyPr>
          <a:lstStyle/>
          <a:p>
            <a:pPr algn="ctr"/>
            <a:r>
              <a:rPr lang="en-US" sz="1400" dirty="0">
                <a:ea typeface="+mj-ea"/>
                <a:cs typeface="Arial" panose="020B0604020202020204" pitchFamily="34" charset="0"/>
              </a:rPr>
              <a:t>Community</a:t>
            </a:r>
          </a:p>
          <a:p>
            <a:pPr algn="ctr"/>
            <a:r>
              <a:rPr lang="en-US" sz="1400" dirty="0">
                <a:ea typeface="+mj-ea"/>
                <a:cs typeface="Arial" panose="020B0604020202020204" pitchFamily="34" charset="0"/>
              </a:rPr>
              <a:t>Assets</a:t>
            </a:r>
            <a:endParaRPr lang="en-US" sz="1400" dirty="0">
              <a:latin typeface="+mn-lt"/>
              <a:cs typeface="Arial" panose="020B0604020202020204" pitchFamily="34" charset="0"/>
            </a:endParaRPr>
          </a:p>
        </p:txBody>
      </p:sp>
      <p:pic>
        <p:nvPicPr>
          <p:cNvPr id="16" name="Picture 15">
            <a:hlinkClick r:id="rId9"/>
            <a:extLst>
              <a:ext uri="{FF2B5EF4-FFF2-40B4-BE49-F238E27FC236}">
                <a16:creationId xmlns:a16="http://schemas.microsoft.com/office/drawing/2014/main" id="{5F0C1BF6-9A6D-B820-E868-9EBD1F92A5A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069696" y="3968735"/>
            <a:ext cx="5800980" cy="2741455"/>
          </a:xfrm>
          <a:prstGeom prst="rect">
            <a:avLst/>
          </a:prstGeom>
          <a:ln>
            <a:solidFill>
              <a:schemeClr val="tx1"/>
            </a:solidFill>
          </a:ln>
        </p:spPr>
      </p:pic>
    </p:spTree>
    <p:extLst>
      <p:ext uri="{BB962C8B-B14F-4D97-AF65-F5344CB8AC3E}">
        <p14:creationId xmlns:p14="http://schemas.microsoft.com/office/powerpoint/2010/main" val="2303347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129" name="Group 128">
            <a:extLst>
              <a:ext uri="{FF2B5EF4-FFF2-40B4-BE49-F238E27FC236}">
                <a16:creationId xmlns:a16="http://schemas.microsoft.com/office/drawing/2014/main" id="{269F7579-CDFC-E7B0-C0EA-075FF42FE3F2}"/>
              </a:ext>
            </a:extLst>
          </p:cNvPr>
          <p:cNvGrpSpPr/>
          <p:nvPr/>
        </p:nvGrpSpPr>
        <p:grpSpPr>
          <a:xfrm>
            <a:off x="344072" y="709028"/>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1900" b="1" dirty="0">
                      <a:solidFill>
                        <a:schemeClr val="bg1"/>
                      </a:solidFill>
                    </a:rPr>
                    <a:t>Unincorporated</a:t>
                  </a:r>
                  <a:r>
                    <a:rPr lang="en-US" sz="2000" b="1" dirty="0">
                      <a:solidFill>
                        <a:schemeClr val="bg1"/>
                      </a:solidFill>
                    </a:rPr>
                    <a:t>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09028"/>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19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165275"/>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9844997" y="5690426"/>
              <a:ext cx="1618110" cy="872599"/>
            </a:xfrm>
            <a:prstGeom prst="rect">
              <a:avLst/>
            </a:prstGeom>
          </p:spPr>
        </p:pic>
      </p:grpSp>
      <p:grpSp>
        <p:nvGrpSpPr>
          <p:cNvPr id="10" name="Group 9">
            <a:extLst>
              <a:ext uri="{FF2B5EF4-FFF2-40B4-BE49-F238E27FC236}">
                <a16:creationId xmlns:a16="http://schemas.microsoft.com/office/drawing/2014/main" id="{CA5F0D1D-4322-E5FC-3EE3-4B3453FBC53A}"/>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3741E252-FF64-84DF-20A1-9F59F2A961B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Analytical &amp; Visualization Tools at Multiple Scales</a:t>
              </a:r>
            </a:p>
          </p:txBody>
        </p:sp>
        <p:pic>
          <p:nvPicPr>
            <p:cNvPr id="12" name="Picture 11" descr="A hexagon with a yellow house and a river&#10;&#10;Description automatically generated">
              <a:extLst>
                <a:ext uri="{FF2B5EF4-FFF2-40B4-BE49-F238E27FC236}">
                  <a16:creationId xmlns:a16="http://schemas.microsoft.com/office/drawing/2014/main" id="{B386F84A-3667-43E8-1BF4-BD53C11B9AE4}"/>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3" name="Picture 12" descr="A yellow and blue logo&#10;&#10;AI-generated content may be incorrect.">
              <a:extLst>
                <a:ext uri="{FF2B5EF4-FFF2-40B4-BE49-F238E27FC236}">
                  <a16:creationId xmlns:a16="http://schemas.microsoft.com/office/drawing/2014/main" id="{514F9CCA-698F-DF51-A1CF-80208A3B32B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214127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15090</TotalTime>
  <Words>3679</Words>
  <Application>Microsoft Office PowerPoint</Application>
  <PresentationFormat>Widescreen</PresentationFormat>
  <Paragraphs>777</Paragraphs>
  <Slides>28</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Anaheim</vt:lpstr>
      <vt:lpstr>Aptos</vt:lpstr>
      <vt:lpstr>Aptos Display</vt:lpstr>
      <vt:lpstr>Arial</vt:lpstr>
      <vt:lpstr>Calibri</vt:lpstr>
      <vt:lpstr>Calibri Light</vt:lpstr>
      <vt:lpstr>Courier New</vt:lpstr>
      <vt:lpstr>Wingdings</vt:lpstr>
      <vt:lpstr>Office Theme</vt:lpstr>
      <vt:lpstr>1_Office Theme</vt:lpstr>
      <vt:lpstr>West Virginia Flood Resiliency Framework (WVFRF)  Kurt Donaldson Behrang Bidadian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Riverine Flood Risk Assessment</vt:lpstr>
      <vt:lpstr>PowerPoint Presentation</vt:lpstr>
      <vt:lpstr>PowerPoint Presentation</vt:lpstr>
      <vt:lpstr>PowerPoint Presentation</vt:lpstr>
      <vt:lpstr>PowerPoint Presentation</vt:lpstr>
      <vt:lpstr>PowerPoint Presentation</vt:lpstr>
      <vt:lpstr>PowerPoint Presentation</vt:lpstr>
      <vt:lpstr>Flood Visualizations</vt:lpstr>
      <vt:lpstr>PowerPoint Presentation</vt:lpstr>
      <vt:lpstr>Flood Mitigation</vt:lpstr>
      <vt:lpstr>PowerPoint Presentation</vt:lpstr>
      <vt:lpstr>PowerPoint Presentation</vt:lpstr>
      <vt:lpstr>PowerPoint Presentation</vt:lpstr>
      <vt:lpstr>Thank you!  Questions?</vt:lpstr>
      <vt:lpstr>Backup Slides</vt:lpstr>
      <vt:lpstr>PowerPoint Presentation</vt:lpstr>
      <vt:lpstr>PowerPoint Presentation</vt:lpstr>
      <vt:lpstr>PowerPoint Presentation</vt:lpstr>
    </vt:vector>
  </TitlesOfParts>
  <Company>West Virginia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Behrang Bidadian</dc:creator>
  <cp:lastModifiedBy>Behrang Bidadian</cp:lastModifiedBy>
  <cp:revision>352</cp:revision>
  <dcterms:created xsi:type="dcterms:W3CDTF">2025-08-15T14:52:01Z</dcterms:created>
  <dcterms:modified xsi:type="dcterms:W3CDTF">2025-09-16T19:30:01Z</dcterms:modified>
</cp:coreProperties>
</file>