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8"/>
  </p:notesMasterIdLst>
  <p:sldIdLst>
    <p:sldId id="297" r:id="rId3"/>
    <p:sldId id="2145706441" r:id="rId4"/>
    <p:sldId id="2145706515" r:id="rId5"/>
    <p:sldId id="2145706512" r:id="rId6"/>
    <p:sldId id="2145706504" r:id="rId7"/>
    <p:sldId id="2145706429" r:id="rId8"/>
    <p:sldId id="2145706513" r:id="rId9"/>
    <p:sldId id="259" r:id="rId10"/>
    <p:sldId id="2145706436" r:id="rId11"/>
    <p:sldId id="2145706442" r:id="rId12"/>
    <p:sldId id="2145706443" r:id="rId13"/>
    <p:sldId id="2145706514" r:id="rId14"/>
    <p:sldId id="2145706444" r:id="rId15"/>
    <p:sldId id="2145706516" r:id="rId16"/>
    <p:sldId id="214570644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ABD"/>
    <a:srgbClr val="66305E"/>
    <a:srgbClr val="1A81B0"/>
    <a:srgbClr val="156291"/>
    <a:srgbClr val="1FA2D1"/>
    <a:srgbClr val="B96BAE"/>
    <a:srgbClr val="7D3B74"/>
    <a:srgbClr val="AC51A0"/>
    <a:srgbClr val="FFF7E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1358" autoAdjust="0"/>
  </p:normalViewPr>
  <p:slideViewPr>
    <p:cSldViewPr snapToGrid="0">
      <p:cViewPr varScale="1">
        <p:scale>
          <a:sx n="67" d="100"/>
          <a:sy n="67" d="100"/>
        </p:scale>
        <p:origin x="1166"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ctr">
            <a:lnSpc>
              <a:spcPct val="90000"/>
            </a:lnSpc>
            <a:spcAft>
              <a:spcPct val="35000"/>
            </a:spcAft>
            <a:buNone/>
          </a:pPr>
          <a:br>
            <a:rPr lang="en-US" sz="1400" b="1" dirty="0">
              <a:solidFill>
                <a:sysClr val="window" lastClr="FFFFFF"/>
              </a:solidFill>
              <a:latin typeface="Aptos" panose="02110004020202020204"/>
              <a:ea typeface="+mn-ea"/>
              <a:cs typeface="+mn-cs"/>
            </a:rPr>
          </a:br>
          <a:br>
            <a:rPr lang="en-US" sz="1400" b="1" dirty="0">
              <a:solidFill>
                <a:sysClr val="window" lastClr="FFFFFF"/>
              </a:solidFill>
              <a:latin typeface="Aptos" panose="02110004020202020204"/>
              <a:ea typeface="+mn-ea"/>
              <a:cs typeface="+mn-cs"/>
            </a:rPr>
          </a:br>
          <a:endParaRPr lang="en-US" sz="1400" b="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000" b="0" dirty="0">
            <a:solidFill>
              <a:sysClr val="window" lastClr="FFFFFF"/>
            </a:solidFill>
            <a:latin typeface="Aptos" panose="02110004020202020204"/>
            <a:ea typeface="+mn-ea"/>
            <a:cs typeface="+mn-cs"/>
          </a:endParaRP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112713" indent="-112713" algn="ctr">
            <a:lnSpc>
              <a:spcPct val="80000"/>
            </a:lnSpc>
            <a:spcAft>
              <a:spcPts val="400"/>
            </a:spcAft>
            <a:buNone/>
          </a:pPr>
          <a:endParaRPr lang="en-US" sz="900" i="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100" dirty="0">
            <a:solidFill>
              <a:sysClr val="window" lastClr="FFFFFF"/>
            </a:solidFill>
            <a:latin typeface="Aptos" panose="02110004020202020204"/>
            <a:ea typeface="+mn-ea"/>
            <a:cs typeface="+mn-cs"/>
          </a:endParaRPr>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algn="l">
            <a:lnSpc>
              <a:spcPct val="80000"/>
            </a:lnSpc>
            <a:spcAft>
              <a:spcPts val="400"/>
            </a:spcAft>
            <a:buNone/>
          </a:pPr>
          <a:endParaRPr lang="en-US" sz="2400" b="0" dirty="0">
            <a:solidFill>
              <a:sysClr val="window" lastClr="FFFFFF"/>
            </a:solidFill>
            <a:latin typeface="Aptos" panose="02110004020202020204"/>
            <a:ea typeface="+mn-ea"/>
            <a:cs typeface="+mn-cs"/>
          </a:endParaRP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l">
            <a:lnSpc>
              <a:spcPct val="90000"/>
            </a:lnSpc>
            <a:spcAft>
              <a:spcPct val="35000"/>
            </a:spcAft>
            <a:buNone/>
          </a:pPr>
          <a:br>
            <a:rPr lang="en-US" sz="1100" b="0" dirty="0">
              <a:solidFill>
                <a:sysClr val="window" lastClr="FFFFFF"/>
              </a:solidFill>
              <a:latin typeface="Aptos" panose="02110004020202020204"/>
              <a:ea typeface="+mn-ea"/>
              <a:cs typeface="+mn-cs"/>
            </a:rPr>
          </a:br>
          <a:br>
            <a:rPr lang="en-US" sz="1100" b="0" i="1" dirty="0">
              <a:solidFill>
                <a:sysClr val="window" lastClr="FFFFFF"/>
              </a:solidFill>
              <a:latin typeface="Aptos" panose="02110004020202020204"/>
              <a:ea typeface="+mn-ea"/>
              <a:cs typeface="+mn-cs"/>
            </a:rPr>
          </a:br>
          <a:endParaRPr lang="en-US" sz="1100" b="0" dirty="0">
            <a:solidFill>
              <a:sysClr val="window" lastClr="FFFFFF"/>
            </a:solidFill>
            <a:latin typeface="Aptos" panose="02110004020202020204"/>
            <a:ea typeface="+mn-ea"/>
            <a:cs typeface="+mn-cs"/>
          </a:endParaRPr>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solidFill>
                <a:sysClr val="window" lastClr="FFFFFF"/>
              </a:solidFill>
              <a:latin typeface="Aptos" panose="02110004020202020204"/>
              <a:ea typeface="+mn-ea"/>
              <a:cs typeface="+mn-cs"/>
            </a:rPr>
          </a:br>
          <a:br>
            <a:rPr lang="en-US" sz="1100" b="0" i="1" kern="1200" dirty="0">
              <a:solidFill>
                <a:sysClr val="window" lastClr="FFFFFF"/>
              </a:solidFill>
              <a:latin typeface="Aptos" panose="02110004020202020204"/>
              <a:ea typeface="+mn-ea"/>
              <a:cs typeface="+mn-cs"/>
            </a:rPr>
          </a:br>
          <a:endParaRPr lang="en-US" sz="1100" b="0" kern="1200" dirty="0">
            <a:solidFill>
              <a:sysClr val="window" lastClr="FFFFFF"/>
            </a:solidFill>
            <a:latin typeface="Aptos" panose="02110004020202020204"/>
            <a:ea typeface="+mn-ea"/>
            <a:cs typeface="+mn-cs"/>
          </a:endParaRPr>
        </a:p>
      </dsp:txBody>
      <dsp:txXfrm>
        <a:off x="4591476" y="1766387"/>
        <a:ext cx="1315608" cy="106930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Aptos" panose="02110004020202020204"/>
              <a:ea typeface="+mn-ea"/>
              <a:cs typeface="+mn-cs"/>
            </a:rPr>
          </a:br>
          <a:br>
            <a:rPr lang="en-US" sz="1400" b="1" kern="1200" dirty="0">
              <a:solidFill>
                <a:sysClr val="window" lastClr="FFFFFF"/>
              </a:solidFill>
              <a:latin typeface="Aptos" panose="02110004020202020204"/>
              <a:ea typeface="+mn-ea"/>
              <a:cs typeface="+mn-cs"/>
            </a:rPr>
          </a:br>
          <a:endParaRPr lang="en-US" sz="1400" b="1" kern="1200" dirty="0">
            <a:solidFill>
              <a:sysClr val="window" lastClr="FFFFFF"/>
            </a:solidFill>
            <a:latin typeface="Aptos" panose="02110004020202020204"/>
            <a:ea typeface="+mn-ea"/>
            <a:cs typeface="+mn-cs"/>
          </a:endParaRPr>
        </a:p>
        <a:p>
          <a:pPr marL="0" lvl="0" indent="0" algn="ctr" defTabSz="622300">
            <a:lnSpc>
              <a:spcPct val="90000"/>
            </a:lnSpc>
            <a:spcBef>
              <a:spcPct val="0"/>
            </a:spcBef>
            <a:spcAft>
              <a:spcPct val="35000"/>
            </a:spcAft>
            <a:buNone/>
          </a:pPr>
          <a:endParaRPr lang="en-US" sz="1000" b="0" kern="1200" dirty="0">
            <a:solidFill>
              <a:sysClr val="window" lastClr="FFFFFF"/>
            </a:solidFill>
            <a:latin typeface="Aptos" panose="02110004020202020204"/>
            <a:ea typeface="+mn-ea"/>
            <a:cs typeface="+mn-cs"/>
          </a:endParaRPr>
        </a:p>
      </dsp:txBody>
      <dsp:txXfrm>
        <a:off x="4620517" y="3443884"/>
        <a:ext cx="1320708" cy="1061253"/>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solidFill>
              <a:sysClr val="window" lastClr="FFFFFF"/>
            </a:solidFill>
            <a:latin typeface="Aptos" panose="02110004020202020204"/>
            <a:ea typeface="+mn-ea"/>
            <a:cs typeface="+mn-cs"/>
          </a:endParaRPr>
        </a:p>
      </dsp:txBody>
      <dsp:txXfrm>
        <a:off x="2572004" y="3435135"/>
        <a:ext cx="1320708" cy="1065085"/>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solidFill>
              <a:sysClr val="window" lastClr="FFFFFF"/>
            </a:solidFill>
            <a:latin typeface="Aptos" panose="02110004020202020204"/>
            <a:ea typeface="+mn-ea"/>
            <a:cs typeface="+mn-cs"/>
          </a:endParaRPr>
        </a:p>
        <a:p>
          <a:pPr marL="0" lvl="0" algn="ctr" defTabSz="400050">
            <a:lnSpc>
              <a:spcPct val="90000"/>
            </a:lnSpc>
            <a:spcBef>
              <a:spcPct val="0"/>
            </a:spcBef>
            <a:spcAft>
              <a:spcPct val="35000"/>
            </a:spcAft>
            <a:buNone/>
          </a:pPr>
          <a:endParaRPr lang="en-US" sz="1100" kern="1200" dirty="0">
            <a:solidFill>
              <a:sysClr val="window" lastClr="FFFFFF"/>
            </a:solidFill>
            <a:latin typeface="Aptos" panose="02110004020202020204"/>
            <a:ea typeface="+mn-ea"/>
            <a:cs typeface="+mn-cs"/>
          </a:endParaRPr>
        </a:p>
      </dsp:txBody>
      <dsp:txXfrm>
        <a:off x="2572004" y="1758803"/>
        <a:ext cx="1320708" cy="106508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E2BEC-C83C-4B0D-9641-3F675C7BC54B}"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6E115-05FE-4241-8BC2-39D128FFFD41}" type="slidenum">
              <a:rPr lang="en-US" smtClean="0"/>
              <a:t>‹#›</a:t>
            </a:fld>
            <a:endParaRPr lang="en-US"/>
          </a:p>
        </p:txBody>
      </p:sp>
    </p:spTree>
    <p:extLst>
      <p:ext uri="{BB962C8B-B14F-4D97-AF65-F5344CB8AC3E}">
        <p14:creationId xmlns:p14="http://schemas.microsoft.com/office/powerpoint/2010/main" val="350417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59207-0BE2-3B50-61FB-C9DB53EF2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84331-C46D-E928-CB8F-61CA13A5D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9315-7666-728B-57DE-2E6C0A587E1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chemeClr val="dk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CD1CCB2-4098-1F92-A8C9-59663C196060}"/>
              </a:ext>
            </a:extLst>
          </p:cNvPr>
          <p:cNvSpPr>
            <a:spLocks noGrp="1"/>
          </p:cNvSpPr>
          <p:nvPr>
            <p:ph type="sldNum" sz="quarter" idx="5"/>
          </p:nvPr>
        </p:nvSpPr>
        <p:spPr/>
        <p:txBody>
          <a:bodyPr/>
          <a:lstStyle/>
          <a:p>
            <a:fld id="{BC741C0A-487D-4495-9093-0D6017D623E3}" type="slidenum">
              <a:rPr lang="en-US" smtClean="0"/>
              <a:t>2</a:t>
            </a:fld>
            <a:endParaRPr lang="en-US"/>
          </a:p>
        </p:txBody>
      </p:sp>
    </p:spTree>
    <p:extLst>
      <p:ext uri="{BB962C8B-B14F-4D97-AF65-F5344CB8AC3E}">
        <p14:creationId xmlns:p14="http://schemas.microsoft.com/office/powerpoint/2010/main" val="270703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43FB-A4F9-ACFF-2DC5-F76542770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23759-AA08-B163-53F4-40B3B852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6489C-CC28-CBE0-8FB8-EC5A4C72AEB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Vis.: https://www.wvfrf.org/wvre/visualization/home/</a:t>
            </a:r>
          </a:p>
          <a:p>
            <a:pPr marL="158750" indent="0">
              <a:buNone/>
            </a:pPr>
            <a:r>
              <a:rPr lang="en-US" dirty="0"/>
              <a:t>Link 3: Movies: https://www.wvfrf.org/library/?TypeID=1&amp;PublicationYear=all</a:t>
            </a:r>
          </a:p>
          <a:p>
            <a:pPr marL="158750" indent="0">
              <a:buNone/>
            </a:pPr>
            <a:r>
              <a:rPr lang="en-US" dirty="0"/>
              <a:t>Link 4: Viewsheds: https://www.wvfrf.org/library/?TypeID=14&amp;PublicationYear=all</a:t>
            </a:r>
          </a:p>
          <a:p>
            <a:pPr marL="158750" indent="0">
              <a:buNone/>
            </a:pPr>
            <a:r>
              <a:rPr lang="en-US" dirty="0"/>
              <a:t>Link 5: B. Profiles: https://www.wvfrf.org/library/?TypeID=2&amp;PublicationYear=all</a:t>
            </a:r>
          </a:p>
          <a:p>
            <a:pPr marL="158750" indent="0">
              <a:buNone/>
            </a:pPr>
            <a:r>
              <a:rPr lang="en-US" dirty="0"/>
              <a:t>Link 6: Story Maps: https://www.wvfrf.org/library/?TypeID=11&amp;PublicationYear=all</a:t>
            </a:r>
          </a:p>
        </p:txBody>
      </p:sp>
      <p:sp>
        <p:nvSpPr>
          <p:cNvPr id="4" name="Slide Number Placeholder 3">
            <a:extLst>
              <a:ext uri="{FF2B5EF4-FFF2-40B4-BE49-F238E27FC236}">
                <a16:creationId xmlns:a16="http://schemas.microsoft.com/office/drawing/2014/main" id="{7602F588-5797-C265-E0F0-055234D16E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570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EBE5-903E-1426-D782-8D29C31F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8F52-0D1D-CA9E-2F0E-F9B3A97ED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2CC5A-5345-D151-BB59-4FD7F653164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a:t>
            </a:r>
            <a:r>
              <a:rPr lang="en-US" dirty="0">
                <a:latin typeface="+mn-lt"/>
                <a:cs typeface="Arial" panose="020B0604020202020204" pitchFamily="34" charset="0"/>
              </a:rPr>
              <a:t>Viewshed for Rainelle</a:t>
            </a:r>
            <a:r>
              <a:rPr lang="en-US" dirty="0"/>
              <a:t>): https://data.wvgis.wvu.edu/pub/RA/HL/RA-L/VIEWSHED/Rainelle/VIEWSHED_Rainelle_2024.pdf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t>
            </a:r>
            <a:r>
              <a:rPr lang="en-US" dirty="0">
                <a:latin typeface="+mn-lt"/>
                <a:cs typeface="Arial" panose="020B0604020202020204" pitchFamily="34" charset="0"/>
              </a:rPr>
              <a:t>Building Profile in Richwood)</a:t>
            </a:r>
            <a:r>
              <a:rPr lang="en-US" dirty="0"/>
              <a:t> : https://data.wvgis.wvu.edu/pub/RA/HL/RA-L/BLDG-PROFILE/BLDG-PROFILE_Richwood_2024.pdf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a:t>
            </a:r>
            <a:r>
              <a:rPr lang="en-US" dirty="0">
                <a:latin typeface="+mn-lt"/>
                <a:cs typeface="Arial" panose="020B0604020202020204" pitchFamily="34" charset="0"/>
              </a:rPr>
              <a:t>3D Movie for Marlinton)</a:t>
            </a:r>
            <a:r>
              <a:rPr lang="en-US" dirty="0"/>
              <a:t>: https://data.wvgis.wvu.edu/pub/RA/HL/RA-L/MOVIE/3DMovie_Marlinton_2024.mp4</a:t>
            </a:r>
          </a:p>
        </p:txBody>
      </p:sp>
      <p:sp>
        <p:nvSpPr>
          <p:cNvPr id="4" name="Slide Number Placeholder 3">
            <a:extLst>
              <a:ext uri="{FF2B5EF4-FFF2-40B4-BE49-F238E27FC236}">
                <a16:creationId xmlns:a16="http://schemas.microsoft.com/office/drawing/2014/main" id="{D717EF02-8354-AB3F-FA16-E59F48C124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899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CA3B-E0F1-96CE-16D0-940EE9FD5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FD20C-A31A-E1E8-2F53-FC7DA46BD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BC45E-5CFD-D8D7-9BB0-24CD45889F8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Dashboards: https://www.wvfrf.org/wvre/dashboard/home/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Mitigated </a:t>
            </a:r>
            <a:r>
              <a:rPr lang="en-US" dirty="0" err="1"/>
              <a:t>Strct</a:t>
            </a:r>
            <a:r>
              <a:rPr lang="en-US" dirty="0"/>
              <a:t>: https://www.wvfrf.org/wvre/dashboard/?link=https://wvu.maps.arcgis.com/apps/dashboards/0a2182528f4e49ca827da8b9dcb65897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Buyouts: https://www.wvfrf.org/wvre/dashboard/?link=https://wvu.maps.arcgis.com/apps/dashboards/83e1bdae8f7d4780940d3d6bccd92719</a:t>
            </a:r>
          </a:p>
        </p:txBody>
      </p:sp>
      <p:sp>
        <p:nvSpPr>
          <p:cNvPr id="4" name="Slide Number Placeholder 3">
            <a:extLst>
              <a:ext uri="{FF2B5EF4-FFF2-40B4-BE49-F238E27FC236}">
                <a16:creationId xmlns:a16="http://schemas.microsoft.com/office/drawing/2014/main" id="{EDF9E7DD-7877-1770-3D4D-98FC8B971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558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38DE-1D2D-B73D-A8A7-035FEF05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7E9E4-C80E-1649-11ED-16C081E1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D5622-CAE1-88DC-4849-ADAB3E6E7EB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03D0A38-C0C7-B5E6-D0D5-12E7D2596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16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63CF-B49B-A1F9-2461-1878855E4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5975E-6D04-B072-159C-AB32F3438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BEEB-D310-9736-B0A9-37F390A266E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2"/>
                </a:solidFill>
                <a:latin typeface="Calibri" panose="020F0502020204030204" pitchFamily="34" charset="0"/>
                <a:cs typeface="Calibri" panose="020F0502020204030204" pitchFamily="34" charset="0"/>
                <a:sym typeface="Anaheim"/>
              </a:rPr>
              <a:t>Awareness rises after a disaster but fades away later: Need to assess and communicate the risk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2"/>
                </a:solidFill>
                <a:latin typeface="Calibri" panose="020F0502020204030204" pitchFamily="34" charset="0"/>
                <a:cs typeface="Calibri" panose="020F0502020204030204" pitchFamily="34" charset="0"/>
                <a:sym typeface="Anaheim"/>
              </a:rPr>
              <a:t>Preparation on sunny days</a:t>
            </a:r>
            <a:endParaRPr lang="en-US" sz="1200" dirty="0">
              <a:solidFill>
                <a:schemeClr val="dk2"/>
              </a:solidFill>
              <a:latin typeface="Calibri" panose="020F0502020204030204" pitchFamily="34" charset="0"/>
              <a:ea typeface="Anaheim"/>
              <a:cs typeface="Calibri" panose="020F0502020204030204" pitchFamily="34" charset="0"/>
              <a:sym typeface="Anaheim"/>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2"/>
                </a:solidFill>
                <a:latin typeface="Calibri" panose="020F0502020204030204" pitchFamily="34" charset="0"/>
                <a:ea typeface="Anaheim"/>
                <a:cs typeface="Calibri" panose="020F0502020204030204" pitchFamily="34" charset="0"/>
                <a:sym typeface="Anaheim"/>
              </a:rPr>
              <a:t>Federally-Declared Flood Disasters: I</a:t>
            </a:r>
            <a:r>
              <a:rPr lang="en-US" sz="1200" dirty="0">
                <a:solidFill>
                  <a:schemeClr val="dk2"/>
                </a:solidFill>
                <a:latin typeface="Calibri" panose="020F0502020204030204" pitchFamily="34" charset="0"/>
                <a:cs typeface="Calibri" panose="020F0502020204030204" pitchFamily="34" charset="0"/>
              </a:rPr>
              <a:t>ncident subcategories of “flood,” “severe storms,” or “hurricanes”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2"/>
                </a:solidFill>
                <a:latin typeface="Calibri" panose="020F0502020204030204" pitchFamily="34" charset="0"/>
                <a:cs typeface="Calibri" panose="020F0502020204030204" pitchFamily="34" charset="0"/>
              </a:rPr>
              <a:t>Total Structures: 1,118,761     Total Population: 1,801,049</a:t>
            </a:r>
          </a:p>
        </p:txBody>
      </p:sp>
      <p:sp>
        <p:nvSpPr>
          <p:cNvPr id="4" name="Slide Number Placeholder 3">
            <a:extLst>
              <a:ext uri="{FF2B5EF4-FFF2-40B4-BE49-F238E27FC236}">
                <a16:creationId xmlns:a16="http://schemas.microsoft.com/office/drawing/2014/main" id="{A161AE2A-06CA-6402-875F-30CA3B65DDCF}"/>
              </a:ext>
            </a:extLst>
          </p:cNvPr>
          <p:cNvSpPr>
            <a:spLocks noGrp="1"/>
          </p:cNvSpPr>
          <p:nvPr>
            <p:ph type="sldNum" sz="quarter" idx="5"/>
          </p:nvPr>
        </p:nvSpPr>
        <p:spPr/>
        <p:txBody>
          <a:bodyPr/>
          <a:lstStyle/>
          <a:p>
            <a:fld id="{BC741C0A-487D-4495-9093-0D6017D623E3}" type="slidenum">
              <a:rPr lang="en-US" smtClean="0"/>
              <a:t>3</a:t>
            </a:fld>
            <a:endParaRPr lang="en-US"/>
          </a:p>
        </p:txBody>
      </p:sp>
    </p:spTree>
    <p:extLst>
      <p:ext uri="{BB962C8B-B14F-4D97-AF65-F5344CB8AC3E}">
        <p14:creationId xmlns:p14="http://schemas.microsoft.com/office/powerpoint/2010/main" val="397746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DC0E-7AB3-03F3-F94F-1056BE57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BF723-0AF5-DC04-AD50-4E7F71200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37922-9832-EDC4-24AA-430F6E4288DA}"/>
              </a:ext>
            </a:extLst>
          </p:cNvPr>
          <p:cNvSpPr>
            <a:spLocks noGrp="1"/>
          </p:cNvSpPr>
          <p:nvPr>
            <p:ph type="body" idx="1"/>
          </p:nvPr>
        </p:nvSpPr>
        <p:spPr/>
        <p:txBody>
          <a:bodyPr/>
          <a:lstStyle/>
          <a:p>
            <a:pPr marL="0" lvl="0" indent="0" algn="l" rtl="0">
              <a:spcBef>
                <a:spcPts val="0"/>
              </a:spcBef>
              <a:spcAft>
                <a:spcPts val="0"/>
              </a:spcAft>
              <a:buNone/>
            </a:pPr>
            <a:r>
              <a:rPr lang="en-US" dirty="0"/>
              <a:t>Link 1 (FT): https://www.mapwv.gov/flood/</a:t>
            </a:r>
          </a:p>
          <a:p>
            <a:pPr marL="0" lvl="0" indent="0" algn="l" rtl="0">
              <a:spcBef>
                <a:spcPts val="0"/>
              </a:spcBef>
              <a:spcAft>
                <a:spcPts val="0"/>
              </a:spcAft>
              <a:buNone/>
            </a:pPr>
            <a:r>
              <a:rPr lang="en-US" dirty="0"/>
              <a:t>Link 2: https://www.mapwv.gov/flood/map/?wkid=102100&amp;x=-9129668&amp;y=4557559&amp;l=9&amp;v=2</a:t>
            </a:r>
          </a:p>
          <a:p>
            <a:endParaRPr lang="en-US" dirty="0"/>
          </a:p>
        </p:txBody>
      </p:sp>
      <p:sp>
        <p:nvSpPr>
          <p:cNvPr id="4" name="Slide Number Placeholder 3">
            <a:extLst>
              <a:ext uri="{FF2B5EF4-FFF2-40B4-BE49-F238E27FC236}">
                <a16:creationId xmlns:a16="http://schemas.microsoft.com/office/drawing/2014/main" id="{801CDC52-BD35-ED94-B766-28F10F634948}"/>
              </a:ext>
            </a:extLst>
          </p:cNvPr>
          <p:cNvSpPr>
            <a:spLocks noGrp="1"/>
          </p:cNvSpPr>
          <p:nvPr>
            <p:ph type="sldNum" sz="quarter" idx="5"/>
          </p:nvPr>
        </p:nvSpPr>
        <p:spPr/>
        <p:txBody>
          <a:bodyPr/>
          <a:lstStyle/>
          <a:p>
            <a:fld id="{BC741C0A-487D-4495-9093-0D6017D623E3}" type="slidenum">
              <a:rPr lang="en-US" smtClean="0"/>
              <a:t>4</a:t>
            </a:fld>
            <a:endParaRPr lang="en-US"/>
          </a:p>
        </p:txBody>
      </p:sp>
    </p:spTree>
    <p:extLst>
      <p:ext uri="{BB962C8B-B14F-4D97-AF65-F5344CB8AC3E}">
        <p14:creationId xmlns:p14="http://schemas.microsoft.com/office/powerpoint/2010/main" val="369550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7567-35D6-56BF-6BD9-F2F763B8C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BFF7D-328D-5A90-97D1-AA12699ED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7AB75-02B3-B916-2A1D-716563EDB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of civic actors and academic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Flood Resiliency Framework employs risk assessment, visualization, and resource discovery tools to engage communities and stakeholders in building flood resiliency.  </a:t>
            </a:r>
          </a:p>
        </p:txBody>
      </p:sp>
      <p:sp>
        <p:nvSpPr>
          <p:cNvPr id="4" name="Slide Number Placeholder 3">
            <a:extLst>
              <a:ext uri="{FF2B5EF4-FFF2-40B4-BE49-F238E27FC236}">
                <a16:creationId xmlns:a16="http://schemas.microsoft.com/office/drawing/2014/main" id="{12A2B444-9525-3830-2889-4226F611CFD2}"/>
              </a:ext>
            </a:extLst>
          </p:cNvPr>
          <p:cNvSpPr>
            <a:spLocks noGrp="1"/>
          </p:cNvSpPr>
          <p:nvPr>
            <p:ph type="sldNum" sz="quarter" idx="5"/>
          </p:nvPr>
        </p:nvSpPr>
        <p:spPr/>
        <p:txBody>
          <a:bodyPr/>
          <a:lstStyle/>
          <a:p>
            <a:fld id="{BC741C0A-487D-4495-9093-0D6017D623E3}" type="slidenum">
              <a:rPr lang="en-US" smtClean="0"/>
              <a:t>5</a:t>
            </a:fld>
            <a:endParaRPr lang="en-US"/>
          </a:p>
        </p:txBody>
      </p:sp>
    </p:spTree>
    <p:extLst>
      <p:ext uri="{BB962C8B-B14F-4D97-AF65-F5344CB8AC3E}">
        <p14:creationId xmlns:p14="http://schemas.microsoft.com/office/powerpoint/2010/main" val="172318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32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5C5C3-1438-A866-8AF8-09A8285CF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F5D7F-4BC1-4F39-CD80-2AE77AF5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EF89-1110-2A79-54BC-6E0570211EA2}"/>
              </a:ext>
            </a:extLst>
          </p:cNvPr>
          <p:cNvSpPr>
            <a:spLocks noGrp="1"/>
          </p:cNvSpPr>
          <p:nvPr>
            <p:ph type="body" idx="1"/>
          </p:nvPr>
        </p:nvSpPr>
        <p:spPr/>
        <p:txBody>
          <a:bodyPr/>
          <a:lstStyle/>
          <a:p>
            <a:r>
              <a:rPr lang="en-US" dirty="0"/>
              <a:t>A virtual hub of risk assessment, visualization, planning, and training resources for building community flood resiliency in West Virginia</a:t>
            </a:r>
          </a:p>
          <a:p>
            <a:r>
              <a:rPr lang="en-US" dirty="0"/>
              <a:t>Integrated tools</a:t>
            </a:r>
          </a:p>
          <a:p>
            <a:r>
              <a:rPr lang="en-US" dirty="0"/>
              <a:t>Focusing on the WVRE</a:t>
            </a:r>
          </a:p>
          <a:p>
            <a:r>
              <a:rPr lang="en-US" dirty="0"/>
              <a:t>Link: https://wvfrf.org/</a:t>
            </a:r>
          </a:p>
        </p:txBody>
      </p:sp>
      <p:sp>
        <p:nvSpPr>
          <p:cNvPr id="4" name="Slide Number Placeholder 3">
            <a:extLst>
              <a:ext uri="{FF2B5EF4-FFF2-40B4-BE49-F238E27FC236}">
                <a16:creationId xmlns:a16="http://schemas.microsoft.com/office/drawing/2014/main" id="{75109985-86B0-948E-DCF6-99BDF9310F59}"/>
              </a:ext>
            </a:extLst>
          </p:cNvPr>
          <p:cNvSpPr>
            <a:spLocks noGrp="1"/>
          </p:cNvSpPr>
          <p:nvPr>
            <p:ph type="sldNum" sz="quarter" idx="5"/>
          </p:nvPr>
        </p:nvSpPr>
        <p:spPr/>
        <p:txBody>
          <a:bodyPr/>
          <a:lstStyle/>
          <a:p>
            <a:fld id="{BC741C0A-487D-4495-9093-0D6017D623E3}" type="slidenum">
              <a:rPr lang="en-US" smtClean="0"/>
              <a:t>7</a:t>
            </a:fld>
            <a:endParaRPr lang="en-US"/>
          </a:p>
        </p:txBody>
      </p:sp>
    </p:spTree>
    <p:extLst>
      <p:ext uri="{BB962C8B-B14F-4D97-AF65-F5344CB8AC3E}">
        <p14:creationId xmlns:p14="http://schemas.microsoft.com/office/powerpoint/2010/main" val="143845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a:p>
            <a:r>
              <a:rPr lang="en-US" dirty="0"/>
              <a:t>Links to Technical Document or Learn More</a:t>
            </a:r>
          </a:p>
        </p:txBody>
      </p:sp>
      <p:sp>
        <p:nvSpPr>
          <p:cNvPr id="4" name="Slide Number Placeholder 3"/>
          <p:cNvSpPr>
            <a:spLocks noGrp="1"/>
          </p:cNvSpPr>
          <p:nvPr>
            <p:ph type="sldNum" sz="quarter" idx="5"/>
          </p:nvPr>
        </p:nvSpPr>
        <p:spPr/>
        <p:txBody>
          <a:bodyPr/>
          <a:lstStyle/>
          <a:p>
            <a:fld id="{BC741C0A-487D-4495-9093-0D6017D623E3}" type="slidenum">
              <a:rPr lang="en-US" smtClean="0"/>
              <a:t>8</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a:p>
            <a:r>
              <a:rPr lang="en-US" dirty="0"/>
              <a:t>Flood Tool: Building/Parcel-Level; New tools: Aggregation ability</a:t>
            </a:r>
          </a:p>
        </p:txBody>
      </p:sp>
      <p:sp>
        <p:nvSpPr>
          <p:cNvPr id="4" name="Slide Number Placeholder 3"/>
          <p:cNvSpPr>
            <a:spLocks noGrp="1"/>
          </p:cNvSpPr>
          <p:nvPr>
            <p:ph type="sldNum" sz="quarter" idx="5"/>
          </p:nvPr>
        </p:nvSpPr>
        <p:spPr/>
        <p:txBody>
          <a:bodyPr/>
          <a:lstStyle/>
          <a:p>
            <a:fld id="{475E18AD-1A84-405F-B46B-1164BA0AC8A2}" type="slidenum">
              <a:rPr lang="en-US" smtClean="0"/>
              <a:t>9</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2618-056B-137A-2F44-187F54129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7E557-44C2-D3B6-673C-7585A4F82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E90FB-333D-BC99-C2AE-35C47CDAD9DC}"/>
              </a:ext>
            </a:extLst>
          </p:cNvPr>
          <p:cNvSpPr>
            <a:spLocks noGrp="1"/>
          </p:cNvSpPr>
          <p:nvPr>
            <p:ph type="body" idx="1"/>
          </p:nvPr>
        </p:nvSpPr>
        <p:spPr/>
        <p:txBody>
          <a:bodyPr/>
          <a:lstStyle/>
          <a:p>
            <a:pPr marL="158750" indent="0">
              <a:buNone/>
            </a:pPr>
            <a:r>
              <a:rPr lang="en-US" dirty="0"/>
              <a:t>Link 1 (WVRE): https://www.wvfrf.org/wvre/</a:t>
            </a:r>
          </a:p>
          <a:p>
            <a:pPr marL="158750" indent="0">
              <a:buNone/>
            </a:pPr>
            <a:r>
              <a:rPr lang="en-US" dirty="0"/>
              <a:t>Link 2: Risk Maps: https://www.wvfrf.org/wvre/map/?scaleid=3&amp;gslid=&amp;index=CUM_INDEX&amp;type=pct</a:t>
            </a:r>
          </a:p>
          <a:p>
            <a:pPr marL="158750" indent="0">
              <a:buNone/>
            </a:pPr>
            <a:r>
              <a:rPr lang="en-US" dirty="0"/>
              <a:t>Link 3: Risk Reports: https://www.wvfrf.org/wvre/report/?entityid=68&amp;scaleid=1&amp;type=all</a:t>
            </a:r>
          </a:p>
          <a:p>
            <a:pPr marL="158750" indent="0">
              <a:buNone/>
            </a:pPr>
            <a:r>
              <a:rPr lang="en-US" dirty="0"/>
              <a:t>Link 4: Risk Dashboards: https://www.wvfrf.org/wvre/dashboard/home/</a:t>
            </a:r>
          </a:p>
          <a:p>
            <a:pPr marL="158750" indent="0">
              <a:buNone/>
            </a:pPr>
            <a:r>
              <a:rPr lang="en-US" dirty="0"/>
              <a:t>Link 5: HL: https://www.wvfrf.org/library/</a:t>
            </a:r>
          </a:p>
          <a:p>
            <a:pPr marL="158750" indent="0">
              <a:buNone/>
            </a:pPr>
            <a:r>
              <a:rPr lang="en-US" dirty="0"/>
              <a:t>Link 6: BL: https://www.wvfrf.org/wvre/buildings/</a:t>
            </a:r>
          </a:p>
          <a:p>
            <a:pPr marL="158750" indent="0">
              <a:buNone/>
            </a:pPr>
            <a:r>
              <a:rPr lang="en-US" dirty="0"/>
              <a:t>Link 6a: Primary </a:t>
            </a:r>
            <a:r>
              <a:rPr lang="en-US" dirty="0" err="1"/>
              <a:t>Strc</a:t>
            </a:r>
            <a:r>
              <a:rPr lang="en-US" dirty="0"/>
              <a:t>: https://www.wvfrf.org/wvre/blra/?sortfield=Depth_Grid&amp;sorttype=desc&amp;hiddenFields=default</a:t>
            </a:r>
          </a:p>
          <a:p>
            <a:pPr marL="158750" indent="0">
              <a:buNone/>
            </a:pPr>
            <a:r>
              <a:rPr lang="en-US" dirty="0"/>
              <a:t>Link 6b: Sig. </a:t>
            </a:r>
            <a:r>
              <a:rPr lang="en-US" dirty="0" err="1"/>
              <a:t>Stct</a:t>
            </a:r>
            <a:r>
              <a:rPr lang="en-US" dirty="0"/>
              <a:t>: https://www.wvfrf.org/wvre/blra/?type=sigstruct&amp;sortfield=Depth_Grid&amp;sorttype=desc&amp;hiddenFields=default</a:t>
            </a:r>
          </a:p>
        </p:txBody>
      </p:sp>
      <p:sp>
        <p:nvSpPr>
          <p:cNvPr id="4" name="Slide Number Placeholder 3">
            <a:extLst>
              <a:ext uri="{FF2B5EF4-FFF2-40B4-BE49-F238E27FC236}">
                <a16:creationId xmlns:a16="http://schemas.microsoft.com/office/drawing/2014/main" id="{BFB12719-7AE7-CF44-5B97-6351E86717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275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16413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91870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89060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0809-ACCC-A227-C0D3-E75375E5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2480-582E-484B-40B8-E269B6B53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694D5-F06E-4A36-D668-4A33FD95E0CB}"/>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3E5D084B-FB97-8B11-67E8-1CCDA6AA0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5CBC-D6B5-C359-BB33-D5C9DD9B9AE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89419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83A3-D2CA-418F-CBE4-7E08EB943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D92CA-BBCA-7D03-FB23-9657023A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7D2-E04C-B90F-10FF-0D13E6B93A6C}"/>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11921529-DF6B-08B3-2602-14AF97575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BD14E-167F-7B3C-1E32-A8B3C00EC4C8}"/>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163640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F0CF-B6DB-6BC6-413D-71864A0AC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0FED-B49D-E535-A45A-DC9C3F366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1C4D-67A0-B068-6B01-BBF14E3CA5E7}"/>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303971C8-2986-062B-4C86-CAF35238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24E7-E287-B18C-0222-37129D978165}"/>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9853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52F-9781-1F92-D277-5522CAD2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D5E9-F9EB-3AAD-917F-03474C31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703B7-8581-876F-320B-394CC06F1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09E7B-9180-9174-600B-87DFD48B68BE}"/>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6" name="Footer Placeholder 5">
            <a:extLst>
              <a:ext uri="{FF2B5EF4-FFF2-40B4-BE49-F238E27FC236}">
                <a16:creationId xmlns:a16="http://schemas.microsoft.com/office/drawing/2014/main" id="{7C62CA60-58A4-6C93-A773-D6DEB925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2C6D-D560-FE17-FAA7-7348D0044E83}"/>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867874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FB32-FB68-FAA2-9A98-17E6A21CD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A33F-5986-BD38-FAB2-5B9026F03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13A9A-74C3-9944-D76E-0AFE22CE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569EA-6F09-8489-64A2-4A8616465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2C8F0-1587-C728-A1A8-99C6466D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A1A2-95A0-A4A3-F6E5-D6068446619B}"/>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8" name="Footer Placeholder 7">
            <a:extLst>
              <a:ext uri="{FF2B5EF4-FFF2-40B4-BE49-F238E27FC236}">
                <a16:creationId xmlns:a16="http://schemas.microsoft.com/office/drawing/2014/main" id="{5DF26866-4FBF-9868-49BC-855978FB5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53547-E0EE-B54B-BADF-FF8A89C301D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25008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6D8-78F4-4F4E-796B-9FE75096B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7D5FE-AD00-D9A6-BF17-63E6A3337DCF}"/>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4" name="Footer Placeholder 3">
            <a:extLst>
              <a:ext uri="{FF2B5EF4-FFF2-40B4-BE49-F238E27FC236}">
                <a16:creationId xmlns:a16="http://schemas.microsoft.com/office/drawing/2014/main" id="{A1E7D831-CD6B-21C0-CEAC-BB8A5E81B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B54B9-12AB-C307-A1A4-B47B685114B6}"/>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969444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6AC4-37BE-7558-9BA9-481CDC2CC999}"/>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3" name="Footer Placeholder 2">
            <a:extLst>
              <a:ext uri="{FF2B5EF4-FFF2-40B4-BE49-F238E27FC236}">
                <a16:creationId xmlns:a16="http://schemas.microsoft.com/office/drawing/2014/main" id="{BAC6ED45-1D6B-96A1-FC2A-30EA1F35B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038D2-16CA-4CEA-2E45-50018DCCF48D}"/>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23199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95AB-8189-D258-943B-3ED79701D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CE93F-D224-A9CF-890E-3DD402268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AC7F-89EF-B092-C957-2BB681018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5C40B-A8E9-FB5E-E4FD-10448E880528}"/>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6" name="Footer Placeholder 5">
            <a:extLst>
              <a:ext uri="{FF2B5EF4-FFF2-40B4-BE49-F238E27FC236}">
                <a16:creationId xmlns:a16="http://schemas.microsoft.com/office/drawing/2014/main" id="{94FEC013-68E9-20B9-E63B-8F12C0F72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8EBC5-DB9C-807C-86C9-CE0467609B9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93670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86398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70-D01F-8CD2-62E0-C3E73AAA5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67213-4EA5-40A4-E6A4-14DDBDAF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0C84B-A487-5BFC-0C89-D0B7F3524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3939-96D8-7BED-A578-CDB3E1BA9187}"/>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6" name="Footer Placeholder 5">
            <a:extLst>
              <a:ext uri="{FF2B5EF4-FFF2-40B4-BE49-F238E27FC236}">
                <a16:creationId xmlns:a16="http://schemas.microsoft.com/office/drawing/2014/main" id="{7ABAC21E-6BD6-AE48-812C-CA5328B9C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1C01-9B96-1FBA-D1A2-AD84697889FF}"/>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37555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85E-F798-1392-CCD8-2761548E8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F4ABE-4AC4-64C7-E9A5-62A6E913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8576F-8AE2-13E4-1786-4D4AE35D4591}"/>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117603AB-2761-4441-1726-E6B97A157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0444F-9537-F418-E93A-5BDB45609ED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844155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0EA2B-4D71-E217-D3F1-5E5537F35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5BD27-9A13-FB2B-4A48-B45AFE9A7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9354-2090-3956-0604-C584948FEB82}"/>
              </a:ext>
            </a:extLst>
          </p:cNvPr>
          <p:cNvSpPr>
            <a:spLocks noGrp="1"/>
          </p:cNvSpPr>
          <p:nvPr>
            <p:ph type="dt" sz="half" idx="10"/>
          </p:nvPr>
        </p:nvSpPr>
        <p:spPr/>
        <p:txBody>
          <a:body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920DC1FB-3784-3E14-D8FF-5FDC9230E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1A321-E859-03D0-B615-3AA39F98639B}"/>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18300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96347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61554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8980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2000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53075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76118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4778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6/4/2025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419601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A5AD-A031-7224-F9D1-4F7318D72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D3F34-130A-323C-3FD7-C95EF3757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690-B780-97DD-D306-85070B3FD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2A10CB-10F7-46A9-A2AA-B33818AA283E}" type="datetimeFigureOut">
              <a:rPr lang="en-US" smtClean="0"/>
              <a:t>6/4/2025</a:t>
            </a:fld>
            <a:endParaRPr lang="en-US"/>
          </a:p>
        </p:txBody>
      </p:sp>
      <p:sp>
        <p:nvSpPr>
          <p:cNvPr id="5" name="Footer Placeholder 4">
            <a:extLst>
              <a:ext uri="{FF2B5EF4-FFF2-40B4-BE49-F238E27FC236}">
                <a16:creationId xmlns:a16="http://schemas.microsoft.com/office/drawing/2014/main" id="{28C780C5-4995-4099-27E0-5217A7185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42884D-7F1F-4FA1-E5B8-A075226EE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463B6-E722-499A-BF39-2540BB6857CE}" type="slidenum">
              <a:rPr lang="en-US" smtClean="0"/>
              <a:t>‹#›</a:t>
            </a:fld>
            <a:endParaRPr lang="en-US"/>
          </a:p>
        </p:txBody>
      </p:sp>
    </p:spTree>
    <p:extLst>
      <p:ext uri="{BB962C8B-B14F-4D97-AF65-F5344CB8AC3E}">
        <p14:creationId xmlns:p14="http://schemas.microsoft.com/office/powerpoint/2010/main" val="1033974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s://www.wvfrf.org/wvre/buildings/" TargetMode="External"/><Relationship Id="rId1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hyperlink" Target="https://www.wvfrf.org/wvre/report/?entityid=68&amp;scaleid=1&amp;type=all" TargetMode="External"/><Relationship Id="rId12" Type="http://schemas.openxmlformats.org/officeDocument/2006/relationships/image" Target="../media/image45.png"/><Relationship Id="rId17" Type="http://schemas.openxmlformats.org/officeDocument/2006/relationships/hyperlink" Target="https://www.wvfrf.org/wvre/blra/?type=sigstruct&amp;sortfield=Depth_Grid&amp;sorttype=desc&amp;hiddenFields=default" TargetMode="External"/><Relationship Id="rId2" Type="http://schemas.openxmlformats.org/officeDocument/2006/relationships/notesSlide" Target="../notesSlides/notesSlide9.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hyperlink" Target="https://www.wvfrf.org/library/" TargetMode="External"/><Relationship Id="rId5" Type="http://schemas.openxmlformats.org/officeDocument/2006/relationships/hyperlink" Target="https://www.wvfrf.org/wvre/map/?scaleid=3&amp;gslid=&amp;index=CUM_INDEX&amp;type=pct" TargetMode="External"/><Relationship Id="rId15" Type="http://schemas.openxmlformats.org/officeDocument/2006/relationships/hyperlink" Target="https://www.wvfrf.org/wvre/blra/?sortfield=Depth_Grid&amp;sorttype=desc&amp;hiddenFields=default" TargetMode="External"/><Relationship Id="rId10" Type="http://schemas.openxmlformats.org/officeDocument/2006/relationships/image" Target="../media/image44.png"/><Relationship Id="rId19" Type="http://schemas.openxmlformats.org/officeDocument/2006/relationships/hyperlink" Target="https://wvfrf.org/wvre" TargetMode="External"/><Relationship Id="rId4" Type="http://schemas.openxmlformats.org/officeDocument/2006/relationships/image" Target="../media/image29.png"/><Relationship Id="rId9" Type="http://schemas.openxmlformats.org/officeDocument/2006/relationships/hyperlink" Target="https://www.wvfrf.org/wvre/dashboard/home/" TargetMode="External"/><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www.wvfrf.org/library/?TypeID=11&amp;PublicationYear=all" TargetMode="External"/><Relationship Id="rId3" Type="http://schemas.openxmlformats.org/officeDocument/2006/relationships/image" Target="../media/image3.png"/><Relationship Id="rId7" Type="http://schemas.openxmlformats.org/officeDocument/2006/relationships/hyperlink" Target="https://www.wvfrf.org/library/?TypeID=1&amp;PublicationYear=all" TargetMode="External"/><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hyperlink" Target="https://www.wvfrf.org/library/?TypeID=2&amp;PublicationYear=all" TargetMode="External"/><Relationship Id="rId5" Type="http://schemas.openxmlformats.org/officeDocument/2006/relationships/hyperlink" Target="https://www.wvfrf.org/wvre/visualization/home/" TargetMode="External"/><Relationship Id="rId10"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hyperlink" Target="https://www.wvfrf.org/library/?TypeID=14&amp;PublicationYear=all" TargetMode="External"/><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hyperlink" Target="https://data.wvgis.wvu.edu/pub/RA/HL/RA-L/VIEWSHED/Rainelle/VIEWSHED_Rainelle_2024.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hyperlink" Target="https://data.wvgis.wvu.edu/pub/RA/HL/RA-L/MOVIE/3DMovie_Marlinton_2024.mp4" TargetMode="External"/><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hyperlink" Target="https://data.wvgis.wvu.edu/pub/RA/HL/RA-L/BLDG-PROFILE/BLDG-PROFILE_Richwood_2024.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hyperlink" Target="https://www.wvfrf.org/wvre/dashboard/?link=https://wvu.maps.arcgis.com/apps/dashboards/0a2182528f4e49ca827da8b9dcb65897"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s://www.wvfrf.org/wvre/dashboard/home/" TargetMode="External"/><Relationship Id="rId10"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hyperlink" Target="https://www.wvfrf.org/wvre/dashboard/?link=https://wvu.maps.arcgis.com/apps/dashboards/83e1bdae8f7d4780940d3d6bccd927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www.wvfrf.org/wvre" TargetMode="External"/><Relationship Id="rId7" Type="http://schemas.openxmlformats.org/officeDocument/2006/relationships/image" Target="../media/image29.png"/><Relationship Id="rId2" Type="http://schemas.openxmlformats.org/officeDocument/2006/relationships/hyperlink" Target="http://www.wvfrf.org/"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kurt.donaldson@mail.wvu.edu" TargetMode="External"/><Relationship Id="rId4" Type="http://schemas.openxmlformats.org/officeDocument/2006/relationships/hyperlink" Target="mailto:behrang.bidadian@mail.wv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5" Type="http://schemas.openxmlformats.org/officeDocument/2006/relationships/image" Target="../media/image14.jpg"/><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jp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jpg"/><Relationship Id="rId5" Type="http://schemas.openxmlformats.org/officeDocument/2006/relationships/hyperlink" Target="https://www.mapwv.gov/flood/map/?wkid=102100&amp;x=-9129668&amp;y=4557559&amp;l=9&amp;v=2" TargetMode="External"/><Relationship Id="rId10" Type="http://schemas.microsoft.com/office/2007/relationships/hdphoto" Target="../media/hdphoto5.wdp"/><Relationship Id="rId4" Type="http://schemas.openxmlformats.org/officeDocument/2006/relationships/hyperlink" Target="https://www.mapwv.gov/flood/" TargetMode="Externa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diagramLayout" Target="../diagrams/layout1.xml"/><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diagramData" Target="../diagrams/data1.xml"/><Relationship Id="rId2" Type="http://schemas.openxmlformats.org/officeDocument/2006/relationships/notesSlide" Target="../notesSlides/notesSlide4.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6.wdp"/><Relationship Id="rId1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vfrf.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hyperlink" Target="https://wvfrf.org/wvre/mo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data.wvgis.wvu.edu/pub/RA/RI/WVRE/DOCS/WVRE_TechnicalDoc.pdf" TargetMode="Externa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37.pn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0E49260F-6C63-4909-827C-6EF406CE995A}"/>
              </a:ext>
            </a:extLst>
          </p:cNvPr>
          <p:cNvSpPr>
            <a:spLocks noGrp="1"/>
          </p:cNvSpPr>
          <p:nvPr>
            <p:ph type="ctrTitle"/>
          </p:nvPr>
        </p:nvSpPr>
        <p:spPr>
          <a:xfrm>
            <a:off x="914399" y="2019117"/>
            <a:ext cx="10363200" cy="1969054"/>
          </a:xfrm>
        </p:spPr>
        <p:txBody>
          <a:bodyPr>
            <a:noAutofit/>
          </a:bodyPr>
          <a:lstStyle/>
          <a:p>
            <a:r>
              <a:rPr lang="en-US" sz="3200" b="1" dirty="0">
                <a:solidFill>
                  <a:schemeClr val="bg1"/>
                </a:solidFill>
                <a:latin typeface="+mn-lt"/>
                <a:cs typeface="Arial" panose="020B0604020202020204" pitchFamily="34" charset="0"/>
              </a:rPr>
              <a:t>West Virginia Flood Resiliency Framework</a:t>
            </a:r>
            <a:br>
              <a:rPr lang="en-US" sz="3200" b="1" dirty="0">
                <a:solidFill>
                  <a:schemeClr val="bg1"/>
                </a:solidFill>
                <a:latin typeface="+mn-lt"/>
                <a:cs typeface="Arial" panose="020B0604020202020204" pitchFamily="34" charset="0"/>
              </a:rPr>
            </a:br>
            <a:r>
              <a:rPr lang="en-US" sz="3200" b="1" dirty="0">
                <a:solidFill>
                  <a:schemeClr val="bg1"/>
                </a:solidFill>
                <a:latin typeface="+mn-lt"/>
                <a:cs typeface="Arial" panose="020B0604020202020204" pitchFamily="34" charset="0"/>
              </a:rPr>
              <a:t>(WVFRF)</a:t>
            </a:r>
            <a:br>
              <a:rPr lang="en-US" sz="3200" b="1" dirty="0">
                <a:solidFill>
                  <a:schemeClr val="bg1"/>
                </a:solidFill>
                <a:latin typeface="+mn-lt"/>
                <a:cs typeface="Arial" panose="020B0604020202020204" pitchFamily="34" charset="0"/>
              </a:rPr>
            </a:br>
            <a:br>
              <a:rPr lang="en-US" sz="2200" b="1" dirty="0">
                <a:solidFill>
                  <a:schemeClr val="bg1"/>
                </a:solidFill>
                <a:latin typeface="+mn-lt"/>
                <a:cs typeface="Arial" panose="020B0604020202020204" pitchFamily="34" charset="0"/>
              </a:rPr>
            </a:br>
            <a:endParaRPr lang="en-US" sz="2000" b="1" dirty="0">
              <a:solidFill>
                <a:schemeClr val="bg1"/>
              </a:solidFill>
              <a:latin typeface="+mn-lt"/>
              <a:cs typeface="Arial" panose="020B0604020202020204" pitchFamily="34" charset="0"/>
            </a:endParaRPr>
          </a:p>
        </p:txBody>
      </p:sp>
      <p:sp>
        <p:nvSpPr>
          <p:cNvPr id="43" name="Subtitle 2">
            <a:extLst>
              <a:ext uri="{FF2B5EF4-FFF2-40B4-BE49-F238E27FC236}">
                <a16:creationId xmlns:a16="http://schemas.microsoft.com/office/drawing/2014/main" id="{AACC328B-8A07-4949-89BC-212417DCDFC3}"/>
              </a:ext>
            </a:extLst>
          </p:cNvPr>
          <p:cNvSpPr>
            <a:spLocks noGrp="1"/>
          </p:cNvSpPr>
          <p:nvPr>
            <p:ph type="subTitle" idx="1"/>
          </p:nvPr>
        </p:nvSpPr>
        <p:spPr>
          <a:xfrm>
            <a:off x="1524000" y="3711042"/>
            <a:ext cx="9144000" cy="611735"/>
          </a:xfrm>
        </p:spPr>
        <p:txBody>
          <a:bodyPr>
            <a:noAutofit/>
          </a:bodyPr>
          <a:lstStyle/>
          <a:p>
            <a:r>
              <a:rPr lang="en-US" sz="2200" b="1" dirty="0">
                <a:solidFill>
                  <a:schemeClr val="bg1"/>
                </a:solidFill>
                <a:cs typeface="Arial" panose="020B0604020202020204" pitchFamily="34" charset="0"/>
              </a:rPr>
              <a:t>June 4, 2025</a:t>
            </a:r>
          </a:p>
        </p:txBody>
      </p:sp>
      <p:pic>
        <p:nvPicPr>
          <p:cNvPr id="3" name="Picture 2" descr="A black and white text on a black background&#10;&#10;AI-generated content may be incorrect.">
            <a:extLst>
              <a:ext uri="{FF2B5EF4-FFF2-40B4-BE49-F238E27FC236}">
                <a16:creationId xmlns:a16="http://schemas.microsoft.com/office/drawing/2014/main" id="{FE65FB25-EB25-85D0-3CC1-84ABF5218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21" y="5479847"/>
            <a:ext cx="3273257" cy="1129734"/>
          </a:xfrm>
          <a:prstGeom prst="rect">
            <a:avLst/>
          </a:prstGeom>
        </p:spPr>
      </p:pic>
      <p:pic>
        <p:nvPicPr>
          <p:cNvPr id="4" name="Picture 3" descr="A black and white sign with white text&#10;&#10;AI-generated content may be incorrect.">
            <a:extLst>
              <a:ext uri="{FF2B5EF4-FFF2-40B4-BE49-F238E27FC236}">
                <a16:creationId xmlns:a16="http://schemas.microsoft.com/office/drawing/2014/main" id="{8250A4AC-B5F1-8856-30FE-750FEAB56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13" y="601792"/>
            <a:ext cx="9713774" cy="1649232"/>
          </a:xfrm>
          <a:prstGeom prst="rect">
            <a:avLst/>
          </a:prstGeom>
        </p:spPr>
      </p:pic>
      <p:pic>
        <p:nvPicPr>
          <p:cNvPr id="6" name="Picture 5" descr="A hexagon with a yellow house and a river&#10;&#10;Description automatically generated">
            <a:extLst>
              <a:ext uri="{FF2B5EF4-FFF2-40B4-BE49-F238E27FC236}">
                <a16:creationId xmlns:a16="http://schemas.microsoft.com/office/drawing/2014/main" id="{83D0B718-2A17-1D7B-216B-D5D7CE1BA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1402" y="5479847"/>
            <a:ext cx="1260430" cy="1150054"/>
          </a:xfrm>
          <a:prstGeom prst="rect">
            <a:avLst/>
          </a:prstGeom>
        </p:spPr>
      </p:pic>
      <p:pic>
        <p:nvPicPr>
          <p:cNvPr id="5" name="Picture 4" descr="A logo of a compass&#10;&#10;AI-generated content may be incorrect.">
            <a:extLst>
              <a:ext uri="{FF2B5EF4-FFF2-40B4-BE49-F238E27FC236}">
                <a16:creationId xmlns:a16="http://schemas.microsoft.com/office/drawing/2014/main" id="{DE2A770C-D333-542A-B49E-4E32451A2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778" y="4146399"/>
            <a:ext cx="2060684" cy="2060684"/>
          </a:xfrm>
          <a:prstGeom prst="rect">
            <a:avLst/>
          </a:prstGeom>
        </p:spPr>
      </p:pic>
    </p:spTree>
    <p:extLst>
      <p:ext uri="{BB962C8B-B14F-4D97-AF65-F5344CB8AC3E}">
        <p14:creationId xmlns:p14="http://schemas.microsoft.com/office/powerpoint/2010/main" val="237505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F599C-7DD5-BA56-95A1-2CCA72DEE96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C43EE545-C185-2BB2-95AE-47ECCF3A13EE}"/>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08457F3-BD1E-1E3B-2F90-CB8244A0B1A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4DC782AF-A081-9D69-18BF-F8317249B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81FC71A-3ABC-EAEE-F4C8-3DF137DBA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9" name="Picture 18">
            <a:hlinkClick r:id="rId5"/>
            <a:extLst>
              <a:ext uri="{FF2B5EF4-FFF2-40B4-BE49-F238E27FC236}">
                <a16:creationId xmlns:a16="http://schemas.microsoft.com/office/drawing/2014/main" id="{7055C0A2-AF44-497C-FE63-8CB1A9207BC0}"/>
              </a:ext>
            </a:extLst>
          </p:cNvPr>
          <p:cNvPicPr>
            <a:picLocks noChangeAspect="1"/>
          </p:cNvPicPr>
          <p:nvPr/>
        </p:nvPicPr>
        <p:blipFill>
          <a:blip r:embed="rId6"/>
          <a:stretch>
            <a:fillRect/>
          </a:stretch>
        </p:blipFill>
        <p:spPr>
          <a:xfrm>
            <a:off x="209997" y="1583498"/>
            <a:ext cx="3311711" cy="2649369"/>
          </a:xfrm>
          <a:prstGeom prst="rect">
            <a:avLst/>
          </a:prstGeom>
          <a:ln>
            <a:solidFill>
              <a:schemeClr val="tx1"/>
            </a:solidFill>
          </a:ln>
        </p:spPr>
      </p:pic>
      <p:pic>
        <p:nvPicPr>
          <p:cNvPr id="20" name="Picture 19">
            <a:hlinkClick r:id="rId7"/>
            <a:extLst>
              <a:ext uri="{FF2B5EF4-FFF2-40B4-BE49-F238E27FC236}">
                <a16:creationId xmlns:a16="http://schemas.microsoft.com/office/drawing/2014/main" id="{D2F5311C-9D2F-2DAD-B06C-F14012754AE0}"/>
              </a:ext>
            </a:extLst>
          </p:cNvPr>
          <p:cNvPicPr>
            <a:picLocks noChangeAspect="1"/>
          </p:cNvPicPr>
          <p:nvPr/>
        </p:nvPicPr>
        <p:blipFill>
          <a:blip r:embed="rId8"/>
          <a:stretch>
            <a:fillRect/>
          </a:stretch>
        </p:blipFill>
        <p:spPr>
          <a:xfrm>
            <a:off x="3762954" y="1583498"/>
            <a:ext cx="3311710" cy="2655473"/>
          </a:xfrm>
          <a:prstGeom prst="rect">
            <a:avLst/>
          </a:prstGeom>
          <a:ln>
            <a:solidFill>
              <a:schemeClr val="tx1"/>
            </a:solidFill>
          </a:ln>
        </p:spPr>
      </p:pic>
      <p:pic>
        <p:nvPicPr>
          <p:cNvPr id="21" name="Picture 20">
            <a:hlinkClick r:id="rId9"/>
            <a:extLst>
              <a:ext uri="{FF2B5EF4-FFF2-40B4-BE49-F238E27FC236}">
                <a16:creationId xmlns:a16="http://schemas.microsoft.com/office/drawing/2014/main" id="{CE233E37-E9E9-1111-C2F9-0E29CF1F4A43}"/>
              </a:ext>
            </a:extLst>
          </p:cNvPr>
          <p:cNvPicPr>
            <a:picLocks noChangeAspect="1"/>
          </p:cNvPicPr>
          <p:nvPr/>
        </p:nvPicPr>
        <p:blipFill>
          <a:blip r:embed="rId10"/>
          <a:stretch>
            <a:fillRect/>
          </a:stretch>
        </p:blipFill>
        <p:spPr>
          <a:xfrm>
            <a:off x="211949" y="4662542"/>
            <a:ext cx="3306257" cy="1668389"/>
          </a:xfrm>
          <a:prstGeom prst="rect">
            <a:avLst/>
          </a:prstGeom>
          <a:ln>
            <a:solidFill>
              <a:schemeClr val="tx1"/>
            </a:solidFill>
          </a:ln>
        </p:spPr>
      </p:pic>
      <p:pic>
        <p:nvPicPr>
          <p:cNvPr id="22" name="Picture 21">
            <a:hlinkClick r:id="rId11"/>
            <a:extLst>
              <a:ext uri="{FF2B5EF4-FFF2-40B4-BE49-F238E27FC236}">
                <a16:creationId xmlns:a16="http://schemas.microsoft.com/office/drawing/2014/main" id="{83FE306C-36CB-CCF0-8BCF-B5622FCF8F58}"/>
              </a:ext>
            </a:extLst>
          </p:cNvPr>
          <p:cNvPicPr>
            <a:picLocks noChangeAspect="1"/>
          </p:cNvPicPr>
          <p:nvPr/>
        </p:nvPicPr>
        <p:blipFill>
          <a:blip r:embed="rId12"/>
          <a:stretch>
            <a:fillRect/>
          </a:stretch>
        </p:blipFill>
        <p:spPr>
          <a:xfrm>
            <a:off x="3764906" y="4662543"/>
            <a:ext cx="3306256" cy="1668388"/>
          </a:xfrm>
          <a:prstGeom prst="rect">
            <a:avLst/>
          </a:prstGeom>
          <a:ln>
            <a:solidFill>
              <a:schemeClr val="tx1"/>
            </a:solidFill>
          </a:ln>
        </p:spPr>
      </p:pic>
      <p:pic>
        <p:nvPicPr>
          <p:cNvPr id="23" name="Picture 22">
            <a:hlinkClick r:id="rId13"/>
            <a:extLst>
              <a:ext uri="{FF2B5EF4-FFF2-40B4-BE49-F238E27FC236}">
                <a16:creationId xmlns:a16="http://schemas.microsoft.com/office/drawing/2014/main" id="{A354E025-6FBD-8308-2096-34F7CA51EE7F}"/>
              </a:ext>
            </a:extLst>
          </p:cNvPr>
          <p:cNvPicPr>
            <a:picLocks noChangeAspect="1"/>
          </p:cNvPicPr>
          <p:nvPr/>
        </p:nvPicPr>
        <p:blipFill>
          <a:blip r:embed="rId14"/>
          <a:stretch>
            <a:fillRect/>
          </a:stretch>
        </p:blipFill>
        <p:spPr>
          <a:xfrm>
            <a:off x="7952540" y="1883151"/>
            <a:ext cx="3325111" cy="1683016"/>
          </a:xfrm>
          <a:prstGeom prst="rect">
            <a:avLst/>
          </a:prstGeom>
          <a:ln>
            <a:solidFill>
              <a:schemeClr val="tx1"/>
            </a:solidFill>
          </a:ln>
        </p:spPr>
      </p:pic>
      <p:grpSp>
        <p:nvGrpSpPr>
          <p:cNvPr id="24" name="Group 23">
            <a:extLst>
              <a:ext uri="{FF2B5EF4-FFF2-40B4-BE49-F238E27FC236}">
                <a16:creationId xmlns:a16="http://schemas.microsoft.com/office/drawing/2014/main" id="{265E15DC-DECC-5A22-330A-A136D8182704}"/>
              </a:ext>
            </a:extLst>
          </p:cNvPr>
          <p:cNvGrpSpPr/>
          <p:nvPr/>
        </p:nvGrpSpPr>
        <p:grpSpPr>
          <a:xfrm>
            <a:off x="7315910" y="4055746"/>
            <a:ext cx="4713641" cy="1683016"/>
            <a:chOff x="144399" y="2763296"/>
            <a:chExt cx="3158160" cy="1127628"/>
          </a:xfrm>
        </p:grpSpPr>
        <p:pic>
          <p:nvPicPr>
            <p:cNvPr id="25" name="Picture 24">
              <a:hlinkClick r:id="rId15"/>
              <a:extLst>
                <a:ext uri="{FF2B5EF4-FFF2-40B4-BE49-F238E27FC236}">
                  <a16:creationId xmlns:a16="http://schemas.microsoft.com/office/drawing/2014/main" id="{FE1DC35F-6FC6-9C06-C4C8-B02F1D66DCEC}"/>
                </a:ext>
              </a:extLst>
            </p:cNvPr>
            <p:cNvPicPr>
              <a:picLocks noChangeAspect="1"/>
            </p:cNvPicPr>
            <p:nvPr/>
          </p:nvPicPr>
          <p:blipFill>
            <a:blip r:embed="rId16"/>
            <a:stretch>
              <a:fillRect/>
            </a:stretch>
          </p:blipFill>
          <p:spPr>
            <a:xfrm>
              <a:off x="188292" y="2815034"/>
              <a:ext cx="1460136" cy="1026410"/>
            </a:xfrm>
            <a:prstGeom prst="rect">
              <a:avLst/>
            </a:prstGeom>
            <a:ln>
              <a:solidFill>
                <a:schemeClr val="tx1"/>
              </a:solidFill>
            </a:ln>
          </p:spPr>
        </p:pic>
        <p:pic>
          <p:nvPicPr>
            <p:cNvPr id="26" name="Picture 25">
              <a:hlinkClick r:id="rId17"/>
              <a:extLst>
                <a:ext uri="{FF2B5EF4-FFF2-40B4-BE49-F238E27FC236}">
                  <a16:creationId xmlns:a16="http://schemas.microsoft.com/office/drawing/2014/main" id="{F1319369-BE50-E57A-368C-F30A431B7ED6}"/>
                </a:ext>
              </a:extLst>
            </p:cNvPr>
            <p:cNvPicPr>
              <a:picLocks noChangeAspect="1"/>
            </p:cNvPicPr>
            <p:nvPr/>
          </p:nvPicPr>
          <p:blipFill>
            <a:blip r:embed="rId18"/>
            <a:stretch>
              <a:fillRect/>
            </a:stretch>
          </p:blipFill>
          <p:spPr>
            <a:xfrm>
              <a:off x="1788480" y="2812910"/>
              <a:ext cx="1462406" cy="1028680"/>
            </a:xfrm>
            <a:prstGeom prst="rect">
              <a:avLst/>
            </a:prstGeom>
            <a:ln>
              <a:solidFill>
                <a:schemeClr val="tx1"/>
              </a:solidFill>
            </a:ln>
          </p:spPr>
        </p:pic>
        <p:sp>
          <p:nvSpPr>
            <p:cNvPr id="27" name="Rectangle 26">
              <a:extLst>
                <a:ext uri="{FF2B5EF4-FFF2-40B4-BE49-F238E27FC236}">
                  <a16:creationId xmlns:a16="http://schemas.microsoft.com/office/drawing/2014/main" id="{C057ED20-3CEE-2D2A-1C35-5E24BB13875E}"/>
                </a:ext>
              </a:extLst>
            </p:cNvPr>
            <p:cNvSpPr/>
            <p:nvPr/>
          </p:nvSpPr>
          <p:spPr>
            <a:xfrm>
              <a:off x="144399" y="2763296"/>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Right 27">
            <a:extLst>
              <a:ext uri="{FF2B5EF4-FFF2-40B4-BE49-F238E27FC236}">
                <a16:creationId xmlns:a16="http://schemas.microsoft.com/office/drawing/2014/main" id="{EEB16A9E-E30C-8E0F-317E-91F9867B353B}"/>
              </a:ext>
            </a:extLst>
          </p:cNvPr>
          <p:cNvSpPr/>
          <p:nvPr/>
        </p:nvSpPr>
        <p:spPr>
          <a:xfrm rot="5400000">
            <a:off x="9503463" y="3684221"/>
            <a:ext cx="338534"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C12ED19-86A9-F67F-1904-FCB16A3EF4F5}"/>
              </a:ext>
            </a:extLst>
          </p:cNvPr>
          <p:cNvSpPr txBox="1"/>
          <p:nvPr/>
        </p:nvSpPr>
        <p:spPr>
          <a:xfrm>
            <a:off x="234712" y="644754"/>
            <a:ext cx="8131804" cy="723275"/>
          </a:xfrm>
          <a:prstGeom prst="rect">
            <a:avLst/>
          </a:prstGeom>
          <a:noFill/>
        </p:spPr>
        <p:txBody>
          <a:bodyPr wrap="square">
            <a:spAutoFit/>
          </a:bodyPr>
          <a:lstStyle/>
          <a:p>
            <a:r>
              <a:rPr lang="en-US" b="1" dirty="0">
                <a:solidFill>
                  <a:srgbClr val="1F4E79"/>
                </a:solidFill>
                <a:ea typeface="+mj-ea"/>
                <a:cs typeface="Arial" panose="020B0604020202020204" pitchFamily="34" charset="0"/>
              </a:rPr>
              <a:t>Risk Assessment Tools: </a:t>
            </a:r>
            <a:r>
              <a:rPr lang="en-US" dirty="0">
                <a:latin typeface="+mn-lt"/>
                <a:cs typeface="Arial" panose="020B0604020202020204" pitchFamily="34" charset="0"/>
              </a:rPr>
              <a:t>Localized risk assessment tools for analysis</a:t>
            </a:r>
          </a:p>
          <a:p>
            <a:endParaRPr lang="en-US" sz="500" dirty="0">
              <a:latin typeface="+mn-lt"/>
              <a:cs typeface="Arial" panose="020B0604020202020204" pitchFamily="34" charset="0"/>
            </a:endParaRPr>
          </a:p>
          <a:p>
            <a:r>
              <a:rPr lang="en-US" b="1" dirty="0">
                <a:solidFill>
                  <a:srgbClr val="1F4E79"/>
                </a:solidFill>
                <a:ea typeface="+mj-ea"/>
                <a:cs typeface="Arial" panose="020B0604020202020204" pitchFamily="34" charset="0"/>
              </a:rPr>
              <a:t>WVRE Landing Page:  </a:t>
            </a:r>
            <a:r>
              <a:rPr lang="en-US" b="1" dirty="0">
                <a:highlight>
                  <a:srgbClr val="FFF7E1"/>
                </a:highlight>
                <a:cs typeface="Arial" panose="020B0604020202020204" pitchFamily="34" charset="0"/>
                <a:hlinkClick r:id="rId19"/>
              </a:rPr>
              <a:t>wvfrf.org/</a:t>
            </a:r>
            <a:r>
              <a:rPr lang="en-US" b="1" dirty="0" err="1">
                <a:highlight>
                  <a:srgbClr val="FFF7E1"/>
                </a:highlight>
                <a:cs typeface="Arial" panose="020B0604020202020204" pitchFamily="34" charset="0"/>
                <a:hlinkClick r:id="rId19"/>
              </a:rPr>
              <a:t>wvre</a:t>
            </a:r>
            <a:endParaRPr lang="en-US" b="1" dirty="0">
              <a:highlight>
                <a:srgbClr val="FFF7E1"/>
              </a:highlight>
              <a:latin typeface="+mn-lt"/>
              <a:cs typeface="Arial" panose="020B0604020202020204" pitchFamily="34" charset="0"/>
            </a:endParaRPr>
          </a:p>
        </p:txBody>
      </p:sp>
    </p:spTree>
    <p:extLst>
      <p:ext uri="{BB962C8B-B14F-4D97-AF65-F5344CB8AC3E}">
        <p14:creationId xmlns:p14="http://schemas.microsoft.com/office/powerpoint/2010/main" val="172416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D90E-B90C-7DC6-49F2-384262E1BE5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F66C5DF-AB43-0B9B-6CD4-958030574200}"/>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756D2964-A00C-1B89-F1CD-5AD76B7E4868}"/>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E78FBCBB-9086-91B5-9B23-29CD679E4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3F3EF1D3-00C4-FFBC-EA76-D4D39D78D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A17339E3-5356-90E2-985C-FA6EBE7D949E}"/>
              </a:ext>
            </a:extLst>
          </p:cNvPr>
          <p:cNvSpPr txBox="1"/>
          <p:nvPr/>
        </p:nvSpPr>
        <p:spPr>
          <a:xfrm>
            <a:off x="234712" y="644754"/>
            <a:ext cx="8131804" cy="723275"/>
          </a:xfrm>
          <a:prstGeom prst="rect">
            <a:avLst/>
          </a:prstGeom>
          <a:noFill/>
        </p:spPr>
        <p:txBody>
          <a:bodyPr wrap="square">
            <a:spAutoFit/>
          </a:bodyPr>
          <a:lstStyle/>
          <a:p>
            <a:r>
              <a:rPr lang="en-US" b="1" dirty="0">
                <a:solidFill>
                  <a:srgbClr val="1F4E79"/>
                </a:solidFill>
                <a:ea typeface="+mj-ea"/>
                <a:cs typeface="Arial" panose="020B0604020202020204" pitchFamily="34" charset="0"/>
              </a:rPr>
              <a:t>Risk Communication Tools:</a:t>
            </a:r>
          </a:p>
          <a:p>
            <a:endParaRPr lang="en-US" sz="500" b="1" dirty="0">
              <a:solidFill>
                <a:srgbClr val="1F4E79"/>
              </a:solidFill>
              <a:ea typeface="+mj-ea"/>
              <a:cs typeface="Arial" panose="020B0604020202020204" pitchFamily="34" charset="0"/>
            </a:endParaRPr>
          </a:p>
          <a:p>
            <a:r>
              <a:rPr lang="en-US" dirty="0">
                <a:latin typeface="+mn-lt"/>
                <a:cs typeface="Arial" panose="020B0604020202020204" pitchFamily="34" charset="0"/>
              </a:rPr>
              <a:t>Facilitating risk comprehension for different groups of stakeholders</a:t>
            </a:r>
          </a:p>
        </p:txBody>
      </p:sp>
      <p:pic>
        <p:nvPicPr>
          <p:cNvPr id="2" name="Picture 1">
            <a:hlinkClick r:id="rId5"/>
            <a:extLst>
              <a:ext uri="{FF2B5EF4-FFF2-40B4-BE49-F238E27FC236}">
                <a16:creationId xmlns:a16="http://schemas.microsoft.com/office/drawing/2014/main" id="{232F2DEA-44A9-9671-BF3A-4B1931A1DF66}"/>
              </a:ext>
            </a:extLst>
          </p:cNvPr>
          <p:cNvPicPr>
            <a:picLocks noChangeAspect="1"/>
          </p:cNvPicPr>
          <p:nvPr/>
        </p:nvPicPr>
        <p:blipFill>
          <a:blip r:embed="rId6"/>
          <a:stretch>
            <a:fillRect/>
          </a:stretch>
        </p:blipFill>
        <p:spPr>
          <a:xfrm>
            <a:off x="1167825" y="3355403"/>
            <a:ext cx="3306257" cy="1675983"/>
          </a:xfrm>
          <a:prstGeom prst="rect">
            <a:avLst/>
          </a:prstGeom>
          <a:ln>
            <a:solidFill>
              <a:schemeClr val="tx1"/>
            </a:solidFill>
          </a:ln>
        </p:spPr>
      </p:pic>
      <p:sp>
        <p:nvSpPr>
          <p:cNvPr id="3" name="Arrow: Right 2">
            <a:extLst>
              <a:ext uri="{FF2B5EF4-FFF2-40B4-BE49-F238E27FC236}">
                <a16:creationId xmlns:a16="http://schemas.microsoft.com/office/drawing/2014/main" id="{E5A61302-A4EF-5E45-8B09-181E6EFAEB2F}"/>
              </a:ext>
            </a:extLst>
          </p:cNvPr>
          <p:cNvSpPr/>
          <p:nvPr/>
        </p:nvSpPr>
        <p:spPr>
          <a:xfrm>
            <a:off x="4662077" y="3998460"/>
            <a:ext cx="528067" cy="312222"/>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AE8FBA21-BC88-60F5-7585-367FE3D912F8}"/>
              </a:ext>
            </a:extLst>
          </p:cNvPr>
          <p:cNvGrpSpPr/>
          <p:nvPr/>
        </p:nvGrpSpPr>
        <p:grpSpPr>
          <a:xfrm>
            <a:off x="5409801" y="1394079"/>
            <a:ext cx="5452892" cy="5254073"/>
            <a:chOff x="4287668" y="928028"/>
            <a:chExt cx="4313721" cy="4156437"/>
          </a:xfrm>
        </p:grpSpPr>
        <p:pic>
          <p:nvPicPr>
            <p:cNvPr id="5" name="Picture 4">
              <a:hlinkClick r:id="rId7"/>
              <a:extLst>
                <a:ext uri="{FF2B5EF4-FFF2-40B4-BE49-F238E27FC236}">
                  <a16:creationId xmlns:a16="http://schemas.microsoft.com/office/drawing/2014/main" id="{9A185BDC-83AD-BA6A-A358-294C54FEC6C0}"/>
                </a:ext>
              </a:extLst>
            </p:cNvPr>
            <p:cNvPicPr>
              <a:picLocks noChangeAspect="1"/>
            </p:cNvPicPr>
            <p:nvPr/>
          </p:nvPicPr>
          <p:blipFill>
            <a:blip r:embed="rId8"/>
            <a:stretch>
              <a:fillRect/>
            </a:stretch>
          </p:blipFill>
          <p:spPr>
            <a:xfrm>
              <a:off x="4364350" y="1000952"/>
              <a:ext cx="1891518" cy="1926764"/>
            </a:xfrm>
            <a:prstGeom prst="rect">
              <a:avLst/>
            </a:prstGeom>
            <a:ln>
              <a:solidFill>
                <a:schemeClr val="tx1"/>
              </a:solidFill>
            </a:ln>
          </p:spPr>
        </p:pic>
        <p:pic>
          <p:nvPicPr>
            <p:cNvPr id="6" name="Picture 5">
              <a:hlinkClick r:id="rId9"/>
              <a:extLst>
                <a:ext uri="{FF2B5EF4-FFF2-40B4-BE49-F238E27FC236}">
                  <a16:creationId xmlns:a16="http://schemas.microsoft.com/office/drawing/2014/main" id="{F4EB906A-EE18-1CD7-A643-512A5F79A27B}"/>
                </a:ext>
              </a:extLst>
            </p:cNvPr>
            <p:cNvPicPr>
              <a:picLocks noChangeAspect="1"/>
            </p:cNvPicPr>
            <p:nvPr/>
          </p:nvPicPr>
          <p:blipFill>
            <a:blip r:embed="rId10"/>
            <a:stretch>
              <a:fillRect/>
            </a:stretch>
          </p:blipFill>
          <p:spPr>
            <a:xfrm>
              <a:off x="6633607" y="1000951"/>
              <a:ext cx="1885707" cy="1926765"/>
            </a:xfrm>
            <a:prstGeom prst="rect">
              <a:avLst/>
            </a:prstGeom>
            <a:ln>
              <a:solidFill>
                <a:schemeClr val="tx1"/>
              </a:solidFill>
            </a:ln>
          </p:spPr>
        </p:pic>
        <p:pic>
          <p:nvPicPr>
            <p:cNvPr id="8" name="Picture 7">
              <a:hlinkClick r:id="rId11"/>
              <a:extLst>
                <a:ext uri="{FF2B5EF4-FFF2-40B4-BE49-F238E27FC236}">
                  <a16:creationId xmlns:a16="http://schemas.microsoft.com/office/drawing/2014/main" id="{1C4B7929-9A28-27A6-D38B-034406AF5F1D}"/>
                </a:ext>
              </a:extLst>
            </p:cNvPr>
            <p:cNvPicPr>
              <a:picLocks noChangeAspect="1"/>
            </p:cNvPicPr>
            <p:nvPr/>
          </p:nvPicPr>
          <p:blipFill>
            <a:blip r:embed="rId12"/>
            <a:stretch>
              <a:fillRect/>
            </a:stretch>
          </p:blipFill>
          <p:spPr>
            <a:xfrm>
              <a:off x="4364334" y="3108290"/>
              <a:ext cx="1891573" cy="1926764"/>
            </a:xfrm>
            <a:prstGeom prst="rect">
              <a:avLst/>
            </a:prstGeom>
            <a:ln>
              <a:solidFill>
                <a:schemeClr val="tx1"/>
              </a:solidFill>
            </a:ln>
          </p:spPr>
        </p:pic>
        <p:pic>
          <p:nvPicPr>
            <p:cNvPr id="9" name="Picture 8">
              <a:hlinkClick r:id="rId13"/>
              <a:extLst>
                <a:ext uri="{FF2B5EF4-FFF2-40B4-BE49-F238E27FC236}">
                  <a16:creationId xmlns:a16="http://schemas.microsoft.com/office/drawing/2014/main" id="{2457151C-B59A-79AF-AE2C-9F378C49064D}"/>
                </a:ext>
              </a:extLst>
            </p:cNvPr>
            <p:cNvPicPr>
              <a:picLocks noChangeAspect="1"/>
            </p:cNvPicPr>
            <p:nvPr/>
          </p:nvPicPr>
          <p:blipFill>
            <a:blip r:embed="rId14"/>
            <a:stretch>
              <a:fillRect/>
            </a:stretch>
          </p:blipFill>
          <p:spPr>
            <a:xfrm>
              <a:off x="6631912" y="3108290"/>
              <a:ext cx="1891573" cy="1926764"/>
            </a:xfrm>
            <a:prstGeom prst="rect">
              <a:avLst/>
            </a:prstGeom>
            <a:ln>
              <a:solidFill>
                <a:schemeClr val="tx1"/>
              </a:solidFill>
            </a:ln>
          </p:spPr>
        </p:pic>
        <p:sp>
          <p:nvSpPr>
            <p:cNvPr id="10" name="Rectangle 9">
              <a:extLst>
                <a:ext uri="{FF2B5EF4-FFF2-40B4-BE49-F238E27FC236}">
                  <a16:creationId xmlns:a16="http://schemas.microsoft.com/office/drawing/2014/main" id="{6E510BF6-DF42-ACFC-FDBF-454AEE94F63F}"/>
                </a:ext>
              </a:extLst>
            </p:cNvPr>
            <p:cNvSpPr/>
            <p:nvPr/>
          </p:nvSpPr>
          <p:spPr>
            <a:xfrm>
              <a:off x="4287668" y="928028"/>
              <a:ext cx="4313721" cy="415643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595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83CF-197C-1D92-C83B-BED863252D6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78F2477-F36D-03C1-2645-3B58B054594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9C67A50-A36F-011C-D257-1D9CA0608C4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230BE4AE-2344-879B-76A2-8A2DA8B3F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755C219-2923-674F-627F-EDD80BE54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C00EB871-59CC-B48B-6727-3320FAD3EDD1}"/>
              </a:ext>
            </a:extLst>
          </p:cNvPr>
          <p:cNvSpPr txBox="1"/>
          <p:nvPr/>
        </p:nvSpPr>
        <p:spPr>
          <a:xfrm>
            <a:off x="234712" y="644754"/>
            <a:ext cx="8131804" cy="446276"/>
          </a:xfrm>
          <a:prstGeom prst="rect">
            <a:avLst/>
          </a:prstGeom>
          <a:noFill/>
        </p:spPr>
        <p:txBody>
          <a:bodyPr wrap="square">
            <a:spAutoFit/>
          </a:bodyPr>
          <a:lstStyle/>
          <a:p>
            <a:r>
              <a:rPr lang="en-US" b="1" dirty="0">
                <a:solidFill>
                  <a:srgbClr val="1F4E79"/>
                </a:solidFill>
                <a:ea typeface="+mj-ea"/>
                <a:cs typeface="Arial" panose="020B0604020202020204" pitchFamily="34" charset="0"/>
              </a:rPr>
              <a:t>Visualization Examples:</a:t>
            </a:r>
          </a:p>
          <a:p>
            <a:endParaRPr lang="en-US" sz="500" b="1" dirty="0">
              <a:solidFill>
                <a:srgbClr val="1F4E79"/>
              </a:solidFill>
              <a:ea typeface="+mj-ea"/>
              <a:cs typeface="Arial" panose="020B0604020202020204" pitchFamily="34" charset="0"/>
            </a:endParaRPr>
          </a:p>
        </p:txBody>
      </p:sp>
      <p:pic>
        <p:nvPicPr>
          <p:cNvPr id="13" name="Picture 12">
            <a:hlinkClick r:id="rId5"/>
            <a:extLst>
              <a:ext uri="{FF2B5EF4-FFF2-40B4-BE49-F238E27FC236}">
                <a16:creationId xmlns:a16="http://schemas.microsoft.com/office/drawing/2014/main" id="{69B68652-BCD9-6CB6-5ACD-680D5AC28FBB}"/>
              </a:ext>
            </a:extLst>
          </p:cNvPr>
          <p:cNvPicPr>
            <a:picLocks noChangeAspect="1"/>
          </p:cNvPicPr>
          <p:nvPr/>
        </p:nvPicPr>
        <p:blipFill>
          <a:blip r:embed="rId6"/>
          <a:stretch>
            <a:fillRect/>
          </a:stretch>
        </p:blipFill>
        <p:spPr>
          <a:xfrm>
            <a:off x="4058818" y="3881090"/>
            <a:ext cx="4074364" cy="2356183"/>
          </a:xfrm>
          <a:prstGeom prst="rect">
            <a:avLst/>
          </a:prstGeom>
          <a:ln>
            <a:solidFill>
              <a:schemeClr val="tx1"/>
            </a:solidFill>
          </a:ln>
        </p:spPr>
      </p:pic>
      <p:sp>
        <p:nvSpPr>
          <p:cNvPr id="12" name="TextBox 11">
            <a:extLst>
              <a:ext uri="{FF2B5EF4-FFF2-40B4-BE49-F238E27FC236}">
                <a16:creationId xmlns:a16="http://schemas.microsoft.com/office/drawing/2014/main" id="{20788E01-0AFA-B080-89CC-7FB1825077DD}"/>
              </a:ext>
            </a:extLst>
          </p:cNvPr>
          <p:cNvSpPr txBox="1"/>
          <p:nvPr/>
        </p:nvSpPr>
        <p:spPr>
          <a:xfrm>
            <a:off x="4865350" y="6237273"/>
            <a:ext cx="2444805" cy="369332"/>
          </a:xfrm>
          <a:prstGeom prst="rect">
            <a:avLst/>
          </a:prstGeom>
          <a:noFill/>
        </p:spPr>
        <p:txBody>
          <a:bodyPr wrap="square">
            <a:spAutoFit/>
          </a:bodyPr>
          <a:lstStyle/>
          <a:p>
            <a:pPr algn="ctr"/>
            <a:r>
              <a:rPr lang="en-US" dirty="0">
                <a:latin typeface="+mn-lt"/>
                <a:cs typeface="Arial" panose="020B0604020202020204" pitchFamily="34" charset="0"/>
              </a:rPr>
              <a:t>3D Movie for Marlinton</a:t>
            </a:r>
          </a:p>
        </p:txBody>
      </p:sp>
      <p:pic>
        <p:nvPicPr>
          <p:cNvPr id="17" name="Picture 16">
            <a:hlinkClick r:id="rId7"/>
            <a:extLst>
              <a:ext uri="{FF2B5EF4-FFF2-40B4-BE49-F238E27FC236}">
                <a16:creationId xmlns:a16="http://schemas.microsoft.com/office/drawing/2014/main" id="{FBE942A9-1390-110D-9F1A-E36FA94EBE5F}"/>
              </a:ext>
            </a:extLst>
          </p:cNvPr>
          <p:cNvPicPr>
            <a:picLocks noChangeAspect="1"/>
          </p:cNvPicPr>
          <p:nvPr/>
        </p:nvPicPr>
        <p:blipFill>
          <a:blip r:embed="rId8"/>
          <a:stretch>
            <a:fillRect/>
          </a:stretch>
        </p:blipFill>
        <p:spPr>
          <a:xfrm>
            <a:off x="1357308" y="1120217"/>
            <a:ext cx="4057869" cy="2277794"/>
          </a:xfrm>
          <a:prstGeom prst="rect">
            <a:avLst/>
          </a:prstGeom>
          <a:ln>
            <a:solidFill>
              <a:schemeClr val="tx1"/>
            </a:solidFill>
          </a:ln>
        </p:spPr>
      </p:pic>
      <p:sp>
        <p:nvSpPr>
          <p:cNvPr id="18" name="TextBox 17">
            <a:extLst>
              <a:ext uri="{FF2B5EF4-FFF2-40B4-BE49-F238E27FC236}">
                <a16:creationId xmlns:a16="http://schemas.microsoft.com/office/drawing/2014/main" id="{6D79B945-0F58-A2F6-F98F-E96D3FD07243}"/>
              </a:ext>
            </a:extLst>
          </p:cNvPr>
          <p:cNvSpPr txBox="1"/>
          <p:nvPr/>
        </p:nvSpPr>
        <p:spPr>
          <a:xfrm>
            <a:off x="1971354" y="3398011"/>
            <a:ext cx="2829776" cy="369332"/>
          </a:xfrm>
          <a:prstGeom prst="rect">
            <a:avLst/>
          </a:prstGeom>
          <a:noFill/>
        </p:spPr>
        <p:txBody>
          <a:bodyPr wrap="square">
            <a:spAutoFit/>
          </a:bodyPr>
          <a:lstStyle/>
          <a:p>
            <a:pPr algn="ctr"/>
            <a:r>
              <a:rPr lang="en-US" dirty="0">
                <a:latin typeface="+mn-lt"/>
                <a:cs typeface="Arial" panose="020B0604020202020204" pitchFamily="34" charset="0"/>
              </a:rPr>
              <a:t>Viewshed for Rainelle</a:t>
            </a:r>
          </a:p>
        </p:txBody>
      </p:sp>
      <p:pic>
        <p:nvPicPr>
          <p:cNvPr id="20" name="Picture 19">
            <a:hlinkClick r:id="rId9"/>
            <a:extLst>
              <a:ext uri="{FF2B5EF4-FFF2-40B4-BE49-F238E27FC236}">
                <a16:creationId xmlns:a16="http://schemas.microsoft.com/office/drawing/2014/main" id="{13F24B27-A67E-298F-F9ED-840E7653B139}"/>
              </a:ext>
            </a:extLst>
          </p:cNvPr>
          <p:cNvPicPr>
            <a:picLocks noChangeAspect="1"/>
          </p:cNvPicPr>
          <p:nvPr/>
        </p:nvPicPr>
        <p:blipFill>
          <a:blip r:embed="rId10"/>
          <a:stretch>
            <a:fillRect/>
          </a:stretch>
        </p:blipFill>
        <p:spPr>
          <a:xfrm>
            <a:off x="6835258" y="1120218"/>
            <a:ext cx="4074364" cy="2277794"/>
          </a:xfrm>
          <a:prstGeom prst="rect">
            <a:avLst/>
          </a:prstGeom>
          <a:ln>
            <a:solidFill>
              <a:schemeClr val="tx1"/>
            </a:solidFill>
          </a:ln>
        </p:spPr>
      </p:pic>
      <p:sp>
        <p:nvSpPr>
          <p:cNvPr id="21" name="TextBox 20">
            <a:extLst>
              <a:ext uri="{FF2B5EF4-FFF2-40B4-BE49-F238E27FC236}">
                <a16:creationId xmlns:a16="http://schemas.microsoft.com/office/drawing/2014/main" id="{2EDE7E6C-0C26-8B8D-CC60-2073E73FF761}"/>
              </a:ext>
            </a:extLst>
          </p:cNvPr>
          <p:cNvSpPr txBox="1"/>
          <p:nvPr/>
        </p:nvSpPr>
        <p:spPr>
          <a:xfrm>
            <a:off x="7449305" y="3398011"/>
            <a:ext cx="2829776" cy="369332"/>
          </a:xfrm>
          <a:prstGeom prst="rect">
            <a:avLst/>
          </a:prstGeom>
          <a:noFill/>
        </p:spPr>
        <p:txBody>
          <a:bodyPr wrap="square">
            <a:spAutoFit/>
          </a:bodyPr>
          <a:lstStyle/>
          <a:p>
            <a:pPr algn="ctr"/>
            <a:r>
              <a:rPr lang="en-US" dirty="0">
                <a:latin typeface="+mn-lt"/>
                <a:cs typeface="Arial" panose="020B0604020202020204" pitchFamily="34" charset="0"/>
              </a:rPr>
              <a:t>Building Profile in Richwood</a:t>
            </a:r>
          </a:p>
        </p:txBody>
      </p:sp>
    </p:spTree>
    <p:extLst>
      <p:ext uri="{BB962C8B-B14F-4D97-AF65-F5344CB8AC3E}">
        <p14:creationId xmlns:p14="http://schemas.microsoft.com/office/powerpoint/2010/main" val="411932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6E91-92F3-65A8-B73A-A33BCC6CE9C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17F5B10-1619-2C15-B5D7-D13CF69E8844}"/>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6D66A81-3D19-FB9E-CFE9-5B30F256C94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1433FDCB-9824-D59A-842B-05BB0735E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BD6E07E-A325-4C91-C804-B34399922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8418A221-A641-DE49-5926-0E740E73E4E3}"/>
              </a:ext>
            </a:extLst>
          </p:cNvPr>
          <p:cNvSpPr txBox="1"/>
          <p:nvPr/>
        </p:nvSpPr>
        <p:spPr>
          <a:xfrm>
            <a:off x="220043" y="614253"/>
            <a:ext cx="8131804" cy="1077218"/>
          </a:xfrm>
          <a:prstGeom prst="rect">
            <a:avLst/>
          </a:prstGeom>
          <a:noFill/>
        </p:spPr>
        <p:txBody>
          <a:bodyPr wrap="square">
            <a:spAutoFit/>
          </a:bodyPr>
          <a:lstStyle/>
          <a:p>
            <a:r>
              <a:rPr lang="en-US" b="1" dirty="0">
                <a:solidFill>
                  <a:srgbClr val="1F4E79"/>
                </a:solidFill>
                <a:ea typeface="+mj-ea"/>
                <a:cs typeface="Arial" panose="020B0604020202020204" pitchFamily="34" charset="0"/>
              </a:rPr>
              <a:t>Mitigation Assessment Tools:</a:t>
            </a:r>
          </a:p>
          <a:p>
            <a:endParaRPr lang="en-US" sz="500" b="1" dirty="0">
              <a:solidFill>
                <a:srgbClr val="1F4E79"/>
              </a:solidFill>
              <a:ea typeface="+mj-ea"/>
              <a:cs typeface="Arial" panose="020B0604020202020204" pitchFamily="34" charset="0"/>
            </a:endParaRPr>
          </a:p>
          <a:p>
            <a:pPr marL="230188" indent="-230188">
              <a:buFont typeface="Wingdings" panose="05000000000000000000" pitchFamily="2" charset="2"/>
              <a:buChar char="§"/>
            </a:pPr>
            <a:r>
              <a:rPr lang="en-US" sz="1800" dirty="0">
                <a:latin typeface="Calibri" panose="020F0502020204030204" pitchFamily="34" charset="0"/>
                <a:cs typeface="Calibri" panose="020F0502020204030204" pitchFamily="34" charset="0"/>
              </a:rPr>
              <a:t>Mitigated Structures Dashboard</a:t>
            </a:r>
          </a:p>
          <a:p>
            <a:pPr marL="230188" indent="-230188">
              <a:buFont typeface="Wingdings" panose="05000000000000000000" pitchFamily="2" charset="2"/>
              <a:buChar char="§"/>
            </a:pPr>
            <a:endParaRPr lang="en-US" sz="500" dirty="0">
              <a:latin typeface="Calibri" panose="020F0502020204030204" pitchFamily="34" charset="0"/>
              <a:cs typeface="Calibri" panose="020F0502020204030204" pitchFamily="34" charset="0"/>
            </a:endParaRPr>
          </a:p>
          <a:p>
            <a:pPr marL="230188" indent="-230188">
              <a:buFont typeface="Wingdings" panose="05000000000000000000" pitchFamily="2" charset="2"/>
              <a:buChar char="§"/>
            </a:pPr>
            <a:r>
              <a:rPr lang="en-US" sz="1800" dirty="0">
                <a:latin typeface="Calibri" panose="020F0502020204030204" pitchFamily="34" charset="0"/>
                <a:cs typeface="Calibri" panose="020F0502020204030204" pitchFamily="34" charset="0"/>
              </a:rPr>
              <a:t>Open-Space Mitigation Dashboard</a:t>
            </a:r>
          </a:p>
        </p:txBody>
      </p:sp>
      <p:pic>
        <p:nvPicPr>
          <p:cNvPr id="12" name="Picture 11">
            <a:hlinkClick r:id="rId5"/>
            <a:extLst>
              <a:ext uri="{FF2B5EF4-FFF2-40B4-BE49-F238E27FC236}">
                <a16:creationId xmlns:a16="http://schemas.microsoft.com/office/drawing/2014/main" id="{1F2D69E8-5092-D58A-8774-90FB11834C44}"/>
              </a:ext>
            </a:extLst>
          </p:cNvPr>
          <p:cNvPicPr>
            <a:picLocks noChangeAspect="1"/>
          </p:cNvPicPr>
          <p:nvPr/>
        </p:nvPicPr>
        <p:blipFill>
          <a:blip r:embed="rId6"/>
          <a:stretch>
            <a:fillRect/>
          </a:stretch>
        </p:blipFill>
        <p:spPr>
          <a:xfrm>
            <a:off x="4442871" y="1537583"/>
            <a:ext cx="3306257" cy="1668388"/>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2F767D45-55AB-20E8-94F7-76455F405103}"/>
              </a:ext>
            </a:extLst>
          </p:cNvPr>
          <p:cNvPicPr>
            <a:picLocks noChangeAspect="1"/>
          </p:cNvPicPr>
          <p:nvPr/>
        </p:nvPicPr>
        <p:blipFill>
          <a:blip r:embed="rId8"/>
          <a:stretch>
            <a:fillRect/>
          </a:stretch>
        </p:blipFill>
        <p:spPr>
          <a:xfrm>
            <a:off x="368730" y="3623018"/>
            <a:ext cx="5576545" cy="2651478"/>
          </a:xfrm>
          <a:prstGeom prst="rect">
            <a:avLst/>
          </a:prstGeom>
          <a:ln>
            <a:solidFill>
              <a:schemeClr val="tx1"/>
            </a:solidFill>
          </a:ln>
        </p:spPr>
      </p:pic>
      <p:pic>
        <p:nvPicPr>
          <p:cNvPr id="14" name="Picture 13">
            <a:hlinkClick r:id="rId9"/>
            <a:extLst>
              <a:ext uri="{FF2B5EF4-FFF2-40B4-BE49-F238E27FC236}">
                <a16:creationId xmlns:a16="http://schemas.microsoft.com/office/drawing/2014/main" id="{E6C00957-FFF5-BCB9-F334-3870119AD8ED}"/>
              </a:ext>
            </a:extLst>
          </p:cNvPr>
          <p:cNvPicPr>
            <a:picLocks noChangeAspect="1"/>
          </p:cNvPicPr>
          <p:nvPr/>
        </p:nvPicPr>
        <p:blipFill>
          <a:blip r:embed="rId10"/>
          <a:stretch>
            <a:fillRect/>
          </a:stretch>
        </p:blipFill>
        <p:spPr>
          <a:xfrm>
            <a:off x="6246726" y="3628243"/>
            <a:ext cx="5576544" cy="2644278"/>
          </a:xfrm>
          <a:prstGeom prst="rect">
            <a:avLst/>
          </a:prstGeom>
          <a:ln>
            <a:solidFill>
              <a:schemeClr val="tx1"/>
            </a:solidFill>
          </a:ln>
        </p:spPr>
      </p:pic>
    </p:spTree>
    <p:extLst>
      <p:ext uri="{BB962C8B-B14F-4D97-AF65-F5344CB8AC3E}">
        <p14:creationId xmlns:p14="http://schemas.microsoft.com/office/powerpoint/2010/main" val="315596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67E8-84AC-D0E0-6E9D-50771CE56F7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D3ABE38-9804-CB08-83EA-A56A3784E78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DA69A888-FCDB-4F5C-6864-AA43B71B555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Future Direction</a:t>
              </a:r>
            </a:p>
          </p:txBody>
        </p:sp>
        <p:pic>
          <p:nvPicPr>
            <p:cNvPr id="15" name="Picture 14" descr="A hexagon with a yellow house and a river&#10;&#10;Description automatically generated">
              <a:extLst>
                <a:ext uri="{FF2B5EF4-FFF2-40B4-BE49-F238E27FC236}">
                  <a16:creationId xmlns:a16="http://schemas.microsoft.com/office/drawing/2014/main" id="{A605E9BC-8C0C-84BC-696C-26642A1E1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70390AC-A406-403A-B1B5-8C904A36C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276A23FE-19B4-05C8-114A-CABAFF03C1A1}"/>
              </a:ext>
            </a:extLst>
          </p:cNvPr>
          <p:cNvSpPr txBox="1"/>
          <p:nvPr/>
        </p:nvSpPr>
        <p:spPr>
          <a:xfrm>
            <a:off x="230929" y="831968"/>
            <a:ext cx="8967500" cy="1477328"/>
          </a:xfrm>
          <a:prstGeom prst="rect">
            <a:avLst/>
          </a:prstGeom>
          <a:noFill/>
        </p:spPr>
        <p:txBody>
          <a:bodyPr wrap="square">
            <a:spAutoFit/>
          </a:bodyPr>
          <a:lstStyle/>
          <a:p>
            <a:r>
              <a:rPr lang="en-US" b="1" dirty="0">
                <a:solidFill>
                  <a:srgbClr val="1F4E79"/>
                </a:solidFill>
                <a:ea typeface="+mj-ea"/>
                <a:cs typeface="Arial" panose="020B0604020202020204" pitchFamily="34" charset="0"/>
              </a:rPr>
              <a:t>Finalizing the Hazard Library (soon)</a:t>
            </a:r>
          </a:p>
          <a:p>
            <a:endParaRPr lang="en-US" b="1" dirty="0">
              <a:solidFill>
                <a:srgbClr val="1F4E79"/>
              </a:solidFill>
              <a:ea typeface="+mj-ea"/>
              <a:cs typeface="Arial" panose="020B0604020202020204" pitchFamily="34" charset="0"/>
            </a:endParaRPr>
          </a:p>
          <a:p>
            <a:r>
              <a:rPr lang="en-US" b="1" dirty="0">
                <a:solidFill>
                  <a:srgbClr val="1F4E79"/>
                </a:solidFill>
                <a:ea typeface="+mj-ea"/>
                <a:cs typeface="Arial" panose="020B0604020202020204" pitchFamily="34" charset="0"/>
              </a:rPr>
              <a:t>Future Maintenance and data updates?</a:t>
            </a:r>
          </a:p>
          <a:p>
            <a:endParaRPr lang="en-US" b="1" dirty="0">
              <a:solidFill>
                <a:srgbClr val="1F4E79"/>
              </a:solidFill>
              <a:ea typeface="+mj-ea"/>
              <a:cs typeface="Arial" panose="020B0604020202020204" pitchFamily="34" charset="0"/>
            </a:endParaRPr>
          </a:p>
          <a:p>
            <a:r>
              <a:rPr lang="en-US" b="1" dirty="0">
                <a:solidFill>
                  <a:srgbClr val="1F4E79"/>
                </a:solidFill>
                <a:ea typeface="+mj-ea"/>
                <a:cs typeface="Arial" panose="020B0604020202020204" pitchFamily="34" charset="0"/>
              </a:rPr>
              <a:t>Training?</a:t>
            </a:r>
          </a:p>
        </p:txBody>
      </p:sp>
      <p:grpSp>
        <p:nvGrpSpPr>
          <p:cNvPr id="5" name="Group 4">
            <a:extLst>
              <a:ext uri="{FF2B5EF4-FFF2-40B4-BE49-F238E27FC236}">
                <a16:creationId xmlns:a16="http://schemas.microsoft.com/office/drawing/2014/main" id="{1A3F9FEE-A5B6-4130-B168-7A761BDA4E4F}"/>
              </a:ext>
            </a:extLst>
          </p:cNvPr>
          <p:cNvGrpSpPr/>
          <p:nvPr/>
        </p:nvGrpSpPr>
        <p:grpSpPr>
          <a:xfrm>
            <a:off x="4985657" y="1187902"/>
            <a:ext cx="5334001" cy="5225854"/>
            <a:chOff x="4920343" y="1013731"/>
            <a:chExt cx="5334001" cy="5225854"/>
          </a:xfrm>
        </p:grpSpPr>
        <p:pic>
          <p:nvPicPr>
            <p:cNvPr id="3" name="Picture 2" descr="Hands shaking hands with a bag of money&#10;&#10;AI-generated content may be incorrect.">
              <a:extLst>
                <a:ext uri="{FF2B5EF4-FFF2-40B4-BE49-F238E27FC236}">
                  <a16:creationId xmlns:a16="http://schemas.microsoft.com/office/drawing/2014/main" id="{57E0DA25-9E4C-96AA-572E-35485DCE0EEC}"/>
                </a:ext>
              </a:extLst>
            </p:cNvPr>
            <p:cNvPicPr>
              <a:picLocks noChangeAspect="1"/>
            </p:cNvPicPr>
            <p:nvPr/>
          </p:nvPicPr>
          <p:blipFill>
            <a:blip r:embed="rId5">
              <a:extLst>
                <a:ext uri="{28A0092B-C50C-407E-A947-70E740481C1C}">
                  <a14:useLocalDpi xmlns:a14="http://schemas.microsoft.com/office/drawing/2010/main" val="0"/>
                </a:ext>
              </a:extLst>
            </a:blip>
            <a:srcRect l="21653" r="21509"/>
            <a:stretch/>
          </p:blipFill>
          <p:spPr>
            <a:xfrm>
              <a:off x="4920343" y="1013731"/>
              <a:ext cx="4463143" cy="5225854"/>
            </a:xfrm>
            <a:prstGeom prst="rect">
              <a:avLst/>
            </a:prstGeom>
          </p:spPr>
        </p:pic>
        <p:sp>
          <p:nvSpPr>
            <p:cNvPr id="4" name="TextBox 3">
              <a:extLst>
                <a:ext uri="{FF2B5EF4-FFF2-40B4-BE49-F238E27FC236}">
                  <a16:creationId xmlns:a16="http://schemas.microsoft.com/office/drawing/2014/main" id="{EAC21197-BF35-2F8E-2BC2-9B8096DF1876}"/>
                </a:ext>
              </a:extLst>
            </p:cNvPr>
            <p:cNvSpPr txBox="1"/>
            <p:nvPr/>
          </p:nvSpPr>
          <p:spPr>
            <a:xfrm>
              <a:off x="8969830" y="1287234"/>
              <a:ext cx="1284514" cy="3170099"/>
            </a:xfrm>
            <a:prstGeom prst="rect">
              <a:avLst/>
            </a:prstGeom>
            <a:noFill/>
          </p:spPr>
          <p:txBody>
            <a:bodyPr wrap="square">
              <a:spAutoFit/>
            </a:bodyPr>
            <a:lstStyle/>
            <a:p>
              <a:pPr algn="ctr"/>
              <a:r>
                <a:rPr lang="en-US" sz="20000" b="1" dirty="0">
                  <a:solidFill>
                    <a:srgbClr val="357ABD"/>
                  </a:solidFill>
                  <a:ea typeface="+mj-ea"/>
                  <a:cs typeface="Arial" panose="020B0604020202020204" pitchFamily="34" charset="0"/>
                </a:rPr>
                <a:t>?</a:t>
              </a:r>
            </a:p>
          </p:txBody>
        </p:sp>
      </p:grpSp>
    </p:spTree>
    <p:extLst>
      <p:ext uri="{BB962C8B-B14F-4D97-AF65-F5344CB8AC3E}">
        <p14:creationId xmlns:p14="http://schemas.microsoft.com/office/powerpoint/2010/main" val="6210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3487-671E-6461-8222-B14B2F5C61E4}"/>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2250594-B59F-B464-FF13-E4611AA3896D}"/>
              </a:ext>
            </a:extLst>
          </p:cNvPr>
          <p:cNvSpPr txBox="1">
            <a:spLocks/>
          </p:cNvSpPr>
          <p:nvPr/>
        </p:nvSpPr>
        <p:spPr>
          <a:xfrm>
            <a:off x="0" y="0"/>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71C5E7C8-4C6D-2F05-87C3-DAC94D4949FE}"/>
              </a:ext>
            </a:extLst>
          </p:cNvPr>
          <p:cNvSpPr>
            <a:spLocks noGrp="1"/>
          </p:cNvSpPr>
          <p:nvPr>
            <p:ph type="ctrTitle"/>
          </p:nvPr>
        </p:nvSpPr>
        <p:spPr>
          <a:xfrm>
            <a:off x="793369" y="1116678"/>
            <a:ext cx="10363200" cy="1831174"/>
          </a:xfrm>
        </p:spPr>
        <p:txBody>
          <a:bodyPr>
            <a:noAutofit/>
          </a:bodyPr>
          <a:lstStyle/>
          <a:p>
            <a:r>
              <a:rPr lang="en-US" sz="4000" b="1" dirty="0">
                <a:solidFill>
                  <a:schemeClr val="bg1"/>
                </a:solidFill>
                <a:latin typeface="+mn-lt"/>
                <a:cs typeface="Arial" panose="020B0604020202020204" pitchFamily="34" charset="0"/>
              </a:rPr>
              <a:t>Thank you!</a:t>
            </a:r>
            <a:br>
              <a:rPr lang="en-US" sz="4000" b="1" dirty="0">
                <a:solidFill>
                  <a:schemeClr val="bg1"/>
                </a:solidFill>
                <a:latin typeface="+mn-lt"/>
                <a:cs typeface="Arial" panose="020B0604020202020204" pitchFamily="34" charset="0"/>
              </a:rPr>
            </a:br>
            <a:br>
              <a:rPr lang="en-US" sz="4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Questions?</a:t>
            </a:r>
          </a:p>
        </p:txBody>
      </p:sp>
      <p:sp>
        <p:nvSpPr>
          <p:cNvPr id="2" name="Google Shape;407;p46">
            <a:extLst>
              <a:ext uri="{FF2B5EF4-FFF2-40B4-BE49-F238E27FC236}">
                <a16:creationId xmlns:a16="http://schemas.microsoft.com/office/drawing/2014/main" id="{DF622F98-4274-D631-5967-CEB814C10EF2}"/>
              </a:ext>
            </a:extLst>
          </p:cNvPr>
          <p:cNvSpPr txBox="1"/>
          <p:nvPr/>
        </p:nvSpPr>
        <p:spPr>
          <a:xfrm>
            <a:off x="2727447" y="4975535"/>
            <a:ext cx="6737104" cy="14341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1"/>
                </a:solidFill>
                <a:ea typeface="Anaheim"/>
                <a:cs typeface="Calibri" panose="020F0502020204030204" pitchFamily="34" charset="0"/>
                <a:sym typeface="Anaheim"/>
              </a:rPr>
              <a:t>Framework we</a:t>
            </a:r>
            <a:r>
              <a:rPr lang="en-US" dirty="0">
                <a:solidFill>
                  <a:schemeClr val="bg1"/>
                </a:solidFill>
                <a:ea typeface="Anaheim"/>
                <a:cs typeface="Calibri" panose="020F0502020204030204" pitchFamily="34" charset="0"/>
                <a:sym typeface="Anaheim"/>
              </a:rPr>
              <a:t>bs</a:t>
            </a:r>
            <a:r>
              <a:rPr lang="en" dirty="0">
                <a:solidFill>
                  <a:schemeClr val="bg1"/>
                </a:solidFill>
                <a:ea typeface="Anaheim"/>
                <a:cs typeface="Calibri" panose="020F0502020204030204" pitchFamily="34" charset="0"/>
                <a:sym typeface="Anaheim"/>
              </a:rPr>
              <a:t>ite: </a:t>
            </a:r>
            <a:r>
              <a:rPr lang="en" u="sng" dirty="0">
                <a:solidFill>
                  <a:schemeClr val="bg1"/>
                </a:solidFill>
                <a:ea typeface="Anaheim"/>
                <a:cs typeface="Calibri" panose="020F0502020204030204" pitchFamily="34" charset="0"/>
                <a:sym typeface="Anaheim"/>
                <a:hlinkClick r:id="rId2">
                  <a:extLst>
                    <a:ext uri="{A12FA001-AC4F-418D-AE19-62706E023703}">
                      <ahyp:hlinkClr xmlns:ahyp="http://schemas.microsoft.com/office/drawing/2018/hyperlinkcolor" val="tx"/>
                    </a:ext>
                  </a:extLst>
                </a:hlinkClick>
              </a:rPr>
              <a:t>www.wvfrf.org</a:t>
            </a:r>
            <a:endParaRPr lang="en" u="sng"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r>
              <a:rPr lang="en" dirty="0">
                <a:solidFill>
                  <a:schemeClr val="bg1"/>
                </a:solidFill>
                <a:cs typeface="Calibri" panose="020F0502020204030204" pitchFamily="34" charset="0"/>
                <a:sym typeface="Anaheim"/>
              </a:rPr>
              <a:t>WV Risk Explorer web tools: </a:t>
            </a:r>
            <a:r>
              <a:rPr lang="en-US" u="sng" dirty="0">
                <a:solidFill>
                  <a:schemeClr val="bg1"/>
                </a:solidFill>
                <a:ea typeface="Anaheim"/>
                <a:cs typeface="Calibri" panose="020F0502020204030204" pitchFamily="34" charset="0"/>
                <a:sym typeface="Anaheim"/>
                <a:hlinkClick r:id="rId3">
                  <a:extLst>
                    <a:ext uri="{A12FA001-AC4F-418D-AE19-62706E023703}">
                      <ahyp:hlinkClr xmlns:ahyp="http://schemas.microsoft.com/office/drawing/2018/hyperlinkcolor" val="tx"/>
                    </a:ext>
                  </a:extLst>
                </a:hlinkClick>
              </a:rPr>
              <a:t>www.wvfrf.org/wvre</a:t>
            </a:r>
            <a:r>
              <a:rPr lang="en" dirty="0">
                <a:solidFill>
                  <a:schemeClr val="bg1"/>
                </a:solidFill>
                <a:ea typeface="Anaheim"/>
                <a:cs typeface="Calibri" panose="020F0502020204030204" pitchFamily="34" charset="0"/>
                <a:sym typeface="Anaheim"/>
                <a:hlinkClick r:id="rId3">
                  <a:extLst>
                    <a:ext uri="{A12FA001-AC4F-418D-AE19-62706E023703}">
                      <ahyp:hlinkClr xmlns:ahyp="http://schemas.microsoft.com/office/drawing/2018/hyperlinkcolor" val="tx"/>
                    </a:ext>
                  </a:extLst>
                </a:hlinkClick>
              </a:rPr>
              <a:t> </a:t>
            </a:r>
            <a:endParaRPr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r>
              <a:rPr lang="en" dirty="0">
                <a:solidFill>
                  <a:schemeClr val="bg1"/>
                </a:solidFill>
                <a:ea typeface="Anaheim"/>
                <a:cs typeface="Calibri" panose="020F0502020204030204" pitchFamily="34" charset="0"/>
                <a:sym typeface="Anaheim"/>
              </a:rPr>
              <a:t>Email:</a:t>
            </a:r>
          </a:p>
          <a:p>
            <a:pPr marL="0" lvl="0" indent="0" algn="ctr" rtl="0">
              <a:spcBef>
                <a:spcPts val="0"/>
              </a:spcBef>
              <a:spcAft>
                <a:spcPts val="0"/>
              </a:spcAft>
              <a:buNone/>
            </a:pPr>
            <a:r>
              <a:rPr lang="en" u="sng" dirty="0">
                <a:solidFill>
                  <a:schemeClr val="bg1"/>
                </a:solidFill>
                <a:ea typeface="Anaheim"/>
                <a:cs typeface="Calibri" panose="020F0502020204030204" pitchFamily="34" charset="0"/>
                <a:sym typeface="Anaheim"/>
                <a:hlinkClick r:id="rId4">
                  <a:extLst>
                    <a:ext uri="{A12FA001-AC4F-418D-AE19-62706E023703}">
                      <ahyp:hlinkClr xmlns:ahyp="http://schemas.microsoft.com/office/drawing/2018/hyperlinkcolor" val="tx"/>
                    </a:ext>
                  </a:extLst>
                </a:hlinkClick>
              </a:rPr>
              <a:t>behrang.bidadian@mail.wvu.edu</a:t>
            </a:r>
            <a:endParaRPr lang="en" u="sng" dirty="0">
              <a:solidFill>
                <a:schemeClr val="bg1"/>
              </a:solidFill>
              <a:ea typeface="Anaheim"/>
              <a:cs typeface="Calibri" panose="020F0502020204030204" pitchFamily="34" charset="0"/>
              <a:sym typeface="Anaheim"/>
            </a:endParaRPr>
          </a:p>
          <a:p>
            <a:pPr algn="ctr"/>
            <a:r>
              <a:rPr lang="en-US" dirty="0">
                <a:solidFill>
                  <a:schemeClr val="bg1"/>
                </a:solidFill>
                <a:ea typeface="Anaheim"/>
                <a:cs typeface="Calibri" panose="020F0502020204030204" pitchFamily="34" charset="0"/>
                <a:sym typeface="Anaheim"/>
                <a:hlinkClick r:id="rId5">
                  <a:extLst>
                    <a:ext uri="{A12FA001-AC4F-418D-AE19-62706E023703}">
                      <ahyp:hlinkClr xmlns:ahyp="http://schemas.microsoft.com/office/drawing/2018/hyperlinkcolor" val="tx"/>
                    </a:ext>
                  </a:extLst>
                </a:hlinkClick>
              </a:rPr>
              <a:t>kurt.donaldson@mail.wvu.edu</a:t>
            </a:r>
            <a:endParaRPr lang="en-US"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p:txBody>
      </p:sp>
      <p:pic>
        <p:nvPicPr>
          <p:cNvPr id="4" name="Picture 3" descr="A hexagon with a yellow house and a river&#10;&#10;Description automatically generated">
            <a:extLst>
              <a:ext uri="{FF2B5EF4-FFF2-40B4-BE49-F238E27FC236}">
                <a16:creationId xmlns:a16="http://schemas.microsoft.com/office/drawing/2014/main" id="{9E813908-A75A-6C48-DCCF-6458D85B0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3420" y="4005872"/>
            <a:ext cx="1062725" cy="969663"/>
          </a:xfrm>
          <a:prstGeom prst="rect">
            <a:avLst/>
          </a:prstGeom>
        </p:spPr>
      </p:pic>
      <p:pic>
        <p:nvPicPr>
          <p:cNvPr id="5" name="Picture 4" descr="A yellow and blue logo&#10;&#10;AI-generated content may be incorrect.">
            <a:extLst>
              <a:ext uri="{FF2B5EF4-FFF2-40B4-BE49-F238E27FC236}">
                <a16:creationId xmlns:a16="http://schemas.microsoft.com/office/drawing/2014/main" id="{3C24270D-20AF-7938-12C3-4955FE406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2813" y="4064530"/>
            <a:ext cx="932156" cy="832417"/>
          </a:xfrm>
          <a:prstGeom prst="rect">
            <a:avLst/>
          </a:prstGeom>
        </p:spPr>
      </p:pic>
    </p:spTree>
    <p:extLst>
      <p:ext uri="{BB962C8B-B14F-4D97-AF65-F5344CB8AC3E}">
        <p14:creationId xmlns:p14="http://schemas.microsoft.com/office/powerpoint/2010/main" val="329412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8996-2204-8027-06A4-CD2602F4E5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1580912-BEAF-62CF-A657-E11A71BE86F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About me</a:t>
            </a:r>
          </a:p>
        </p:txBody>
      </p:sp>
      <p:pic>
        <p:nvPicPr>
          <p:cNvPr id="13" name="Picture 12" descr="A person holding a dog in front of water&#10;&#10;AI-generated content may be incorrect.">
            <a:extLst>
              <a:ext uri="{FF2B5EF4-FFF2-40B4-BE49-F238E27FC236}">
                <a16:creationId xmlns:a16="http://schemas.microsoft.com/office/drawing/2014/main" id="{E6E8C1DE-CE4E-B41E-4EB9-62FD34A459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4837"/>
          <a:stretch/>
        </p:blipFill>
        <p:spPr>
          <a:xfrm>
            <a:off x="9855611" y="855344"/>
            <a:ext cx="2036280" cy="2456105"/>
          </a:xfrm>
          <a:prstGeom prst="rect">
            <a:avLst/>
          </a:prstGeom>
          <a:ln>
            <a:solidFill>
              <a:schemeClr val="tx1"/>
            </a:solidFill>
          </a:ln>
        </p:spPr>
      </p:pic>
      <p:sp>
        <p:nvSpPr>
          <p:cNvPr id="14" name="Google Shape;399;p45">
            <a:extLst>
              <a:ext uri="{FF2B5EF4-FFF2-40B4-BE49-F238E27FC236}">
                <a16:creationId xmlns:a16="http://schemas.microsoft.com/office/drawing/2014/main" id="{AC9F99E0-7B32-5042-7C5F-2DE0FF78B2B5}"/>
              </a:ext>
            </a:extLst>
          </p:cNvPr>
          <p:cNvSpPr txBox="1">
            <a:spLocks/>
          </p:cNvSpPr>
          <p:nvPr/>
        </p:nvSpPr>
        <p:spPr>
          <a:xfrm>
            <a:off x="73120" y="690798"/>
            <a:ext cx="7904103" cy="89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114300" indent="0">
              <a:buSzPts val="1800"/>
            </a:pPr>
            <a:r>
              <a:rPr lang="en-US" sz="1800" b="1" dirty="0">
                <a:solidFill>
                  <a:srgbClr val="1F4E79"/>
                </a:solidFill>
                <a:latin typeface="+mn-lt"/>
                <a:ea typeface="+mj-ea"/>
                <a:cs typeface="Arial" panose="020B0604020202020204" pitchFamily="34" charset="0"/>
              </a:rPr>
              <a:t>Behrang Bidadian</a:t>
            </a:r>
          </a:p>
          <a:p>
            <a:pPr marL="114300" indent="0">
              <a:buSzPts val="1800"/>
            </a:pPr>
            <a:endParaRPr lang="en-US" sz="500" b="1" dirty="0">
              <a:solidFill>
                <a:srgbClr val="1F4E79"/>
              </a:solidFill>
              <a:latin typeface="+mn-lt"/>
              <a:ea typeface="+mj-ea"/>
              <a:cs typeface="Arial" panose="020B0604020202020204" pitchFamily="34" charset="0"/>
            </a:endParaRPr>
          </a:p>
          <a:p>
            <a:pPr marL="114300" indent="0">
              <a:buSzPts val="1800"/>
            </a:pPr>
            <a:r>
              <a:rPr lang="en-US" sz="1800" dirty="0">
                <a:solidFill>
                  <a:schemeClr val="tx1"/>
                </a:solidFill>
                <a:latin typeface="Calibri" panose="020F0502020204030204" pitchFamily="34" charset="0"/>
                <a:cs typeface="Calibri" panose="020F0502020204030204" pitchFamily="34" charset="0"/>
              </a:rPr>
              <a:t>Working at the WV GIS Tech Center since 2019</a:t>
            </a:r>
          </a:p>
        </p:txBody>
      </p:sp>
      <p:grpSp>
        <p:nvGrpSpPr>
          <p:cNvPr id="76" name="Group 75">
            <a:extLst>
              <a:ext uri="{FF2B5EF4-FFF2-40B4-BE49-F238E27FC236}">
                <a16:creationId xmlns:a16="http://schemas.microsoft.com/office/drawing/2014/main" id="{4DC9C9F3-F0F0-8845-D39C-07850EA392AA}"/>
              </a:ext>
            </a:extLst>
          </p:cNvPr>
          <p:cNvGrpSpPr/>
          <p:nvPr/>
        </p:nvGrpSpPr>
        <p:grpSpPr>
          <a:xfrm>
            <a:off x="639891" y="1717317"/>
            <a:ext cx="8558079" cy="4630139"/>
            <a:chOff x="759633" y="1355530"/>
            <a:chExt cx="8558079" cy="4630139"/>
          </a:xfrm>
        </p:grpSpPr>
        <p:grpSp>
          <p:nvGrpSpPr>
            <p:cNvPr id="15" name="Group 14">
              <a:extLst>
                <a:ext uri="{FF2B5EF4-FFF2-40B4-BE49-F238E27FC236}">
                  <a16:creationId xmlns:a16="http://schemas.microsoft.com/office/drawing/2014/main" id="{1B3E6ECB-F61F-1F68-7D24-D7369261CD17}"/>
                </a:ext>
              </a:extLst>
            </p:cNvPr>
            <p:cNvGrpSpPr/>
            <p:nvPr/>
          </p:nvGrpSpPr>
          <p:grpSpPr>
            <a:xfrm>
              <a:off x="759633" y="2348659"/>
              <a:ext cx="8558079" cy="3637010"/>
              <a:chOff x="488853" y="1916442"/>
              <a:chExt cx="11170192" cy="4389903"/>
            </a:xfrm>
          </p:grpSpPr>
          <p:grpSp>
            <p:nvGrpSpPr>
              <p:cNvPr id="16" name="Group 15">
                <a:extLst>
                  <a:ext uri="{FF2B5EF4-FFF2-40B4-BE49-F238E27FC236}">
                    <a16:creationId xmlns:a16="http://schemas.microsoft.com/office/drawing/2014/main" id="{197DD856-CEE1-D842-2F30-D067D15859E9}"/>
                  </a:ext>
                </a:extLst>
              </p:cNvPr>
              <p:cNvGrpSpPr/>
              <p:nvPr/>
            </p:nvGrpSpPr>
            <p:grpSpPr>
              <a:xfrm>
                <a:off x="3932950" y="1916442"/>
                <a:ext cx="4326099" cy="3402900"/>
                <a:chOff x="2684302" y="2438398"/>
                <a:chExt cx="3771587" cy="2966722"/>
              </a:xfrm>
            </p:grpSpPr>
            <p:sp>
              <p:nvSpPr>
                <p:cNvPr id="63" name="Isosceles Triangle 11">
                  <a:extLst>
                    <a:ext uri="{FF2B5EF4-FFF2-40B4-BE49-F238E27FC236}">
                      <a16:creationId xmlns:a16="http://schemas.microsoft.com/office/drawing/2014/main" id="{1272708F-94E7-DB47-C0CD-B85905F65356}"/>
                    </a:ext>
                  </a:extLst>
                </p:cNvPr>
                <p:cNvSpPr/>
                <p:nvPr/>
              </p:nvSpPr>
              <p:spPr>
                <a:xfrm>
                  <a:off x="3682080" y="2438398"/>
                  <a:ext cx="1774656" cy="1804924"/>
                </a:xfrm>
                <a:custGeom>
                  <a:avLst/>
                  <a:gdLst>
                    <a:gd name="connsiteX0" fmla="*/ 1853446 w 3706892"/>
                    <a:gd name="connsiteY0" fmla="*/ 2726026 h 2929890"/>
                    <a:gd name="connsiteX1" fmla="*/ 1940393 w 3706892"/>
                    <a:gd name="connsiteY1" fmla="*/ 2788847 h 2929890"/>
                    <a:gd name="connsiteX2" fmla="*/ 1854737 w 3706892"/>
                    <a:gd name="connsiteY2" fmla="*/ 2736285 h 2929890"/>
                    <a:gd name="connsiteX3" fmla="*/ 1579759 w 3706892"/>
                    <a:gd name="connsiteY3" fmla="*/ 2923770 h 2929890"/>
                    <a:gd name="connsiteX4" fmla="*/ 1853446 w 3706892"/>
                    <a:gd name="connsiteY4" fmla="*/ 2726026 h 2929890"/>
                    <a:gd name="connsiteX5" fmla="*/ 381987 w 3706892"/>
                    <a:gd name="connsiteY5" fmla="*/ 2355724 h 2929890"/>
                    <a:gd name="connsiteX6" fmla="*/ 247815 w 3706892"/>
                    <a:gd name="connsiteY6" fmla="*/ 2425226 h 2929890"/>
                    <a:gd name="connsiteX7" fmla="*/ 248783 w 3706892"/>
                    <a:gd name="connsiteY7" fmla="*/ 2417842 h 2929890"/>
                    <a:gd name="connsiteX8" fmla="*/ 381987 w 3706892"/>
                    <a:gd name="connsiteY8" fmla="*/ 2355724 h 2929890"/>
                    <a:gd name="connsiteX9" fmla="*/ 454392 w 3706892"/>
                    <a:gd name="connsiteY9" fmla="*/ 2318189 h 2929890"/>
                    <a:gd name="connsiteX10" fmla="*/ 452772 w 3706892"/>
                    <a:gd name="connsiteY10" fmla="*/ 2319057 h 2929890"/>
                    <a:gd name="connsiteX11" fmla="*/ 454392 w 3706892"/>
                    <a:gd name="connsiteY11" fmla="*/ 2318189 h 2929890"/>
                    <a:gd name="connsiteX12" fmla="*/ 2135602 w 3706892"/>
                    <a:gd name="connsiteY12" fmla="*/ 2908635 h 2929890"/>
                    <a:gd name="connsiteX13" fmla="*/ 2138691 w 3706892"/>
                    <a:gd name="connsiteY13" fmla="*/ 1903782 h 2929890"/>
                    <a:gd name="connsiteX14" fmla="*/ 2138691 w 3706892"/>
                    <a:gd name="connsiteY14" fmla="*/ 2910530 h 2929890"/>
                    <a:gd name="connsiteX15" fmla="*/ 2135602 w 3706892"/>
                    <a:gd name="connsiteY15" fmla="*/ 2908635 h 2929890"/>
                    <a:gd name="connsiteX16" fmla="*/ 1570783 w 3706892"/>
                    <a:gd name="connsiteY16" fmla="*/ 1903782 h 2929890"/>
                    <a:gd name="connsiteX17" fmla="*/ 1571290 w 3706892"/>
                    <a:gd name="connsiteY17" fmla="*/ 1903782 h 2929890"/>
                    <a:gd name="connsiteX18" fmla="*/ 1571290 w 3706892"/>
                    <a:gd name="connsiteY18" fmla="*/ 2929545 h 2929890"/>
                    <a:gd name="connsiteX19" fmla="*/ 1570783 w 3706892"/>
                    <a:gd name="connsiteY19" fmla="*/ 2929890 h 2929890"/>
                    <a:gd name="connsiteX20" fmla="*/ 1570783 w 3706892"/>
                    <a:gd name="connsiteY20" fmla="*/ 1903782 h 2929890"/>
                    <a:gd name="connsiteX21" fmla="*/ 2472208 w 3706892"/>
                    <a:gd name="connsiteY21" fmla="*/ 1748890 h 2929890"/>
                    <a:gd name="connsiteX22" fmla="*/ 2750047 w 3706892"/>
                    <a:gd name="connsiteY22" fmla="*/ 1991075 h 2929890"/>
                    <a:gd name="connsiteX23" fmla="*/ 2465482 w 3706892"/>
                    <a:gd name="connsiteY23" fmla="*/ 1756102 h 2929890"/>
                    <a:gd name="connsiteX24" fmla="*/ 2472208 w 3706892"/>
                    <a:gd name="connsiteY24" fmla="*/ 1748890 h 2929890"/>
                    <a:gd name="connsiteX25" fmla="*/ 1230873 w 3706892"/>
                    <a:gd name="connsiteY25" fmla="*/ 1748890 h 2929890"/>
                    <a:gd name="connsiteX26" fmla="*/ 1239735 w 3706892"/>
                    <a:gd name="connsiteY26" fmla="*/ 1758393 h 2929890"/>
                    <a:gd name="connsiteX27" fmla="*/ 876898 w 3706892"/>
                    <a:gd name="connsiteY27" fmla="*/ 2049759 h 2929890"/>
                    <a:gd name="connsiteX28" fmla="*/ 1230873 w 3706892"/>
                    <a:gd name="connsiteY28" fmla="*/ 1748890 h 2929890"/>
                    <a:gd name="connsiteX29" fmla="*/ 2840256 w 3706892"/>
                    <a:gd name="connsiteY29" fmla="*/ 1354207 h 2929890"/>
                    <a:gd name="connsiteX30" fmla="*/ 3706892 w 3706892"/>
                    <a:gd name="connsiteY30" fmla="*/ 1945086 h 2929890"/>
                    <a:gd name="connsiteX31" fmla="*/ 3417775 w 3706892"/>
                    <a:gd name="connsiteY31" fmla="*/ 2110295 h 2929890"/>
                    <a:gd name="connsiteX32" fmla="*/ 3459078 w 3706892"/>
                    <a:gd name="connsiteY32" fmla="*/ 2425226 h 2929890"/>
                    <a:gd name="connsiteX33" fmla="*/ 3339559 w 3706892"/>
                    <a:gd name="connsiteY33" fmla="*/ 2364335 h 2929890"/>
                    <a:gd name="connsiteX34" fmla="*/ 3454704 w 3706892"/>
                    <a:gd name="connsiteY34" fmla="*/ 2418032 h 2929890"/>
                    <a:gd name="connsiteX35" fmla="*/ 3414543 w 3706892"/>
                    <a:gd name="connsiteY35" fmla="*/ 2111796 h 2929890"/>
                    <a:gd name="connsiteX36" fmla="*/ 3695677 w 3706892"/>
                    <a:gd name="connsiteY36" fmla="*/ 1951148 h 2929890"/>
                    <a:gd name="connsiteX37" fmla="*/ 2837279 w 3706892"/>
                    <a:gd name="connsiteY37" fmla="*/ 1357399 h 2929890"/>
                    <a:gd name="connsiteX38" fmla="*/ 2840256 w 3706892"/>
                    <a:gd name="connsiteY38" fmla="*/ 1354207 h 2929890"/>
                    <a:gd name="connsiteX39" fmla="*/ 861369 w 3706892"/>
                    <a:gd name="connsiteY39" fmla="*/ 1352646 h 2929890"/>
                    <a:gd name="connsiteX40" fmla="*/ 865801 w 3706892"/>
                    <a:gd name="connsiteY40" fmla="*/ 1357399 h 2929890"/>
                    <a:gd name="connsiteX41" fmla="*/ 9024 w 3706892"/>
                    <a:gd name="connsiteY41" fmla="*/ 1950243 h 2929890"/>
                    <a:gd name="connsiteX42" fmla="*/ 0 w 3706892"/>
                    <a:gd name="connsiteY42" fmla="*/ 1945086 h 2929890"/>
                    <a:gd name="connsiteX43" fmla="*/ 861369 w 3706892"/>
                    <a:gd name="connsiteY43" fmla="*/ 1352646 h 2929890"/>
                    <a:gd name="connsiteX44" fmla="*/ 1853446 w 3706892"/>
                    <a:gd name="connsiteY44" fmla="*/ 0 h 2929890"/>
                    <a:gd name="connsiteX45" fmla="*/ 2648518 w 3706892"/>
                    <a:gd name="connsiteY45" fmla="*/ 587269 h 2929890"/>
                    <a:gd name="connsiteX46" fmla="*/ 2304792 w 3706892"/>
                    <a:gd name="connsiteY46" fmla="*/ 587269 h 2929890"/>
                    <a:gd name="connsiteX47" fmla="*/ 2762193 w 3706892"/>
                    <a:gd name="connsiteY47" fmla="*/ 1283732 h 2929890"/>
                    <a:gd name="connsiteX48" fmla="*/ 2437219 w 3706892"/>
                    <a:gd name="connsiteY48" fmla="*/ 1344744 h 2929890"/>
                    <a:gd name="connsiteX49" fmla="*/ 2396648 w 3706892"/>
                    <a:gd name="connsiteY49" fmla="*/ 1693627 h 2929890"/>
                    <a:gd name="connsiteX50" fmla="*/ 2138691 w 3706892"/>
                    <a:gd name="connsiteY50" fmla="*/ 1445558 h 2929890"/>
                    <a:gd name="connsiteX51" fmla="*/ 2138691 w 3706892"/>
                    <a:gd name="connsiteY51" fmla="*/ 1812263 h 2929890"/>
                    <a:gd name="connsiteX52" fmla="*/ 1853446 w 3706892"/>
                    <a:gd name="connsiteY52" fmla="*/ 1606167 h 2929890"/>
                    <a:gd name="connsiteX53" fmla="*/ 1570783 w 3706892"/>
                    <a:gd name="connsiteY53" fmla="*/ 1810397 h 2929890"/>
                    <a:gd name="connsiteX54" fmla="*/ 1570783 w 3706892"/>
                    <a:gd name="connsiteY54" fmla="*/ 1441738 h 2929890"/>
                    <a:gd name="connsiteX55" fmla="*/ 1569492 w 3706892"/>
                    <a:gd name="connsiteY55" fmla="*/ 1444294 h 2929890"/>
                    <a:gd name="connsiteX56" fmla="*/ 1306923 w 3706892"/>
                    <a:gd name="connsiteY56" fmla="*/ 1697840 h 2929890"/>
                    <a:gd name="connsiteX57" fmla="*/ 1265861 w 3706892"/>
                    <a:gd name="connsiteY57" fmla="*/ 1344744 h 2929890"/>
                    <a:gd name="connsiteX58" fmla="*/ 939633 w 3706892"/>
                    <a:gd name="connsiteY58" fmla="*/ 1283497 h 2929890"/>
                    <a:gd name="connsiteX59" fmla="*/ 1402101 w 3706892"/>
                    <a:gd name="connsiteY59" fmla="*/ 587269 h 2929890"/>
                    <a:gd name="connsiteX60" fmla="*/ 1058375 w 3706892"/>
                    <a:gd name="connsiteY60" fmla="*/ 587269 h 2929890"/>
                    <a:gd name="connsiteX61" fmla="*/ 1853446 w 3706892"/>
                    <a:gd name="connsiteY61" fmla="*/ 0 h 2929890"/>
                    <a:gd name="connsiteX0" fmla="*/ 1853446 w 3706892"/>
                    <a:gd name="connsiteY0" fmla="*/ 2726026 h 2929890"/>
                    <a:gd name="connsiteX1" fmla="*/ 1940393 w 3706892"/>
                    <a:gd name="connsiteY1" fmla="*/ 2788847 h 2929890"/>
                    <a:gd name="connsiteX2" fmla="*/ 1854737 w 3706892"/>
                    <a:gd name="connsiteY2" fmla="*/ 2736285 h 2929890"/>
                    <a:gd name="connsiteX3" fmla="*/ 1579759 w 3706892"/>
                    <a:gd name="connsiteY3" fmla="*/ 2923770 h 2929890"/>
                    <a:gd name="connsiteX4" fmla="*/ 1853446 w 3706892"/>
                    <a:gd name="connsiteY4" fmla="*/ 2726026 h 2929890"/>
                    <a:gd name="connsiteX5" fmla="*/ 381987 w 3706892"/>
                    <a:gd name="connsiteY5" fmla="*/ 2355724 h 2929890"/>
                    <a:gd name="connsiteX6" fmla="*/ 247815 w 3706892"/>
                    <a:gd name="connsiteY6" fmla="*/ 2425226 h 2929890"/>
                    <a:gd name="connsiteX7" fmla="*/ 248783 w 3706892"/>
                    <a:gd name="connsiteY7" fmla="*/ 2417842 h 2929890"/>
                    <a:gd name="connsiteX8" fmla="*/ 381987 w 3706892"/>
                    <a:gd name="connsiteY8" fmla="*/ 2355724 h 2929890"/>
                    <a:gd name="connsiteX9" fmla="*/ 454392 w 3706892"/>
                    <a:gd name="connsiteY9" fmla="*/ 2318189 h 2929890"/>
                    <a:gd name="connsiteX10" fmla="*/ 452772 w 3706892"/>
                    <a:gd name="connsiteY10" fmla="*/ 2319057 h 2929890"/>
                    <a:gd name="connsiteX11" fmla="*/ 454392 w 3706892"/>
                    <a:gd name="connsiteY11" fmla="*/ 2318189 h 2929890"/>
                    <a:gd name="connsiteX12" fmla="*/ 2135602 w 3706892"/>
                    <a:gd name="connsiteY12" fmla="*/ 2908635 h 2929890"/>
                    <a:gd name="connsiteX13" fmla="*/ 2138691 w 3706892"/>
                    <a:gd name="connsiteY13" fmla="*/ 2910530 h 2929890"/>
                    <a:gd name="connsiteX14" fmla="*/ 2135602 w 3706892"/>
                    <a:gd name="connsiteY14" fmla="*/ 2908635 h 2929890"/>
                    <a:gd name="connsiteX15" fmla="*/ 1570783 w 3706892"/>
                    <a:gd name="connsiteY15" fmla="*/ 1903782 h 2929890"/>
                    <a:gd name="connsiteX16" fmla="*/ 1571290 w 3706892"/>
                    <a:gd name="connsiteY16" fmla="*/ 1903782 h 2929890"/>
                    <a:gd name="connsiteX17" fmla="*/ 1571290 w 3706892"/>
                    <a:gd name="connsiteY17" fmla="*/ 2929545 h 2929890"/>
                    <a:gd name="connsiteX18" fmla="*/ 1570783 w 3706892"/>
                    <a:gd name="connsiteY18" fmla="*/ 2929890 h 2929890"/>
                    <a:gd name="connsiteX19" fmla="*/ 1570783 w 3706892"/>
                    <a:gd name="connsiteY19" fmla="*/ 1903782 h 2929890"/>
                    <a:gd name="connsiteX20" fmla="*/ 2472208 w 3706892"/>
                    <a:gd name="connsiteY20" fmla="*/ 1748890 h 2929890"/>
                    <a:gd name="connsiteX21" fmla="*/ 2750047 w 3706892"/>
                    <a:gd name="connsiteY21" fmla="*/ 1991075 h 2929890"/>
                    <a:gd name="connsiteX22" fmla="*/ 2465482 w 3706892"/>
                    <a:gd name="connsiteY22" fmla="*/ 1756102 h 2929890"/>
                    <a:gd name="connsiteX23" fmla="*/ 2472208 w 3706892"/>
                    <a:gd name="connsiteY23" fmla="*/ 1748890 h 2929890"/>
                    <a:gd name="connsiteX24" fmla="*/ 1230873 w 3706892"/>
                    <a:gd name="connsiteY24" fmla="*/ 1748890 h 2929890"/>
                    <a:gd name="connsiteX25" fmla="*/ 1239735 w 3706892"/>
                    <a:gd name="connsiteY25" fmla="*/ 1758393 h 2929890"/>
                    <a:gd name="connsiteX26" fmla="*/ 876898 w 3706892"/>
                    <a:gd name="connsiteY26" fmla="*/ 2049759 h 2929890"/>
                    <a:gd name="connsiteX27" fmla="*/ 1230873 w 3706892"/>
                    <a:gd name="connsiteY27" fmla="*/ 1748890 h 2929890"/>
                    <a:gd name="connsiteX28" fmla="*/ 2840256 w 3706892"/>
                    <a:gd name="connsiteY28" fmla="*/ 1354207 h 2929890"/>
                    <a:gd name="connsiteX29" fmla="*/ 3706892 w 3706892"/>
                    <a:gd name="connsiteY29" fmla="*/ 1945086 h 2929890"/>
                    <a:gd name="connsiteX30" fmla="*/ 3417775 w 3706892"/>
                    <a:gd name="connsiteY30" fmla="*/ 2110295 h 2929890"/>
                    <a:gd name="connsiteX31" fmla="*/ 3459078 w 3706892"/>
                    <a:gd name="connsiteY31" fmla="*/ 2425226 h 2929890"/>
                    <a:gd name="connsiteX32" fmla="*/ 3339559 w 3706892"/>
                    <a:gd name="connsiteY32" fmla="*/ 2364335 h 2929890"/>
                    <a:gd name="connsiteX33" fmla="*/ 3454704 w 3706892"/>
                    <a:gd name="connsiteY33" fmla="*/ 2418032 h 2929890"/>
                    <a:gd name="connsiteX34" fmla="*/ 3414543 w 3706892"/>
                    <a:gd name="connsiteY34" fmla="*/ 2111796 h 2929890"/>
                    <a:gd name="connsiteX35" fmla="*/ 3695677 w 3706892"/>
                    <a:gd name="connsiteY35" fmla="*/ 1951148 h 2929890"/>
                    <a:gd name="connsiteX36" fmla="*/ 2837279 w 3706892"/>
                    <a:gd name="connsiteY36" fmla="*/ 1357399 h 2929890"/>
                    <a:gd name="connsiteX37" fmla="*/ 2840256 w 3706892"/>
                    <a:gd name="connsiteY37" fmla="*/ 1354207 h 2929890"/>
                    <a:gd name="connsiteX38" fmla="*/ 861369 w 3706892"/>
                    <a:gd name="connsiteY38" fmla="*/ 1352646 h 2929890"/>
                    <a:gd name="connsiteX39" fmla="*/ 865801 w 3706892"/>
                    <a:gd name="connsiteY39" fmla="*/ 1357399 h 2929890"/>
                    <a:gd name="connsiteX40" fmla="*/ 9024 w 3706892"/>
                    <a:gd name="connsiteY40" fmla="*/ 1950243 h 2929890"/>
                    <a:gd name="connsiteX41" fmla="*/ 0 w 3706892"/>
                    <a:gd name="connsiteY41" fmla="*/ 1945086 h 2929890"/>
                    <a:gd name="connsiteX42" fmla="*/ 861369 w 3706892"/>
                    <a:gd name="connsiteY42" fmla="*/ 1352646 h 2929890"/>
                    <a:gd name="connsiteX43" fmla="*/ 1853446 w 3706892"/>
                    <a:gd name="connsiteY43" fmla="*/ 0 h 2929890"/>
                    <a:gd name="connsiteX44" fmla="*/ 2648518 w 3706892"/>
                    <a:gd name="connsiteY44" fmla="*/ 587269 h 2929890"/>
                    <a:gd name="connsiteX45" fmla="*/ 2304792 w 3706892"/>
                    <a:gd name="connsiteY45" fmla="*/ 587269 h 2929890"/>
                    <a:gd name="connsiteX46" fmla="*/ 2762193 w 3706892"/>
                    <a:gd name="connsiteY46" fmla="*/ 1283732 h 2929890"/>
                    <a:gd name="connsiteX47" fmla="*/ 2437219 w 3706892"/>
                    <a:gd name="connsiteY47" fmla="*/ 1344744 h 2929890"/>
                    <a:gd name="connsiteX48" fmla="*/ 2396648 w 3706892"/>
                    <a:gd name="connsiteY48" fmla="*/ 1693627 h 2929890"/>
                    <a:gd name="connsiteX49" fmla="*/ 2138691 w 3706892"/>
                    <a:gd name="connsiteY49" fmla="*/ 1445558 h 2929890"/>
                    <a:gd name="connsiteX50" fmla="*/ 2138691 w 3706892"/>
                    <a:gd name="connsiteY50" fmla="*/ 1812263 h 2929890"/>
                    <a:gd name="connsiteX51" fmla="*/ 1853446 w 3706892"/>
                    <a:gd name="connsiteY51" fmla="*/ 1606167 h 2929890"/>
                    <a:gd name="connsiteX52" fmla="*/ 1570783 w 3706892"/>
                    <a:gd name="connsiteY52" fmla="*/ 1810397 h 2929890"/>
                    <a:gd name="connsiteX53" fmla="*/ 1570783 w 3706892"/>
                    <a:gd name="connsiteY53" fmla="*/ 1441738 h 2929890"/>
                    <a:gd name="connsiteX54" fmla="*/ 1569492 w 3706892"/>
                    <a:gd name="connsiteY54" fmla="*/ 1444294 h 2929890"/>
                    <a:gd name="connsiteX55" fmla="*/ 1306923 w 3706892"/>
                    <a:gd name="connsiteY55" fmla="*/ 1697840 h 2929890"/>
                    <a:gd name="connsiteX56" fmla="*/ 1265861 w 3706892"/>
                    <a:gd name="connsiteY56" fmla="*/ 1344744 h 2929890"/>
                    <a:gd name="connsiteX57" fmla="*/ 939633 w 3706892"/>
                    <a:gd name="connsiteY57" fmla="*/ 1283497 h 2929890"/>
                    <a:gd name="connsiteX58" fmla="*/ 1402101 w 3706892"/>
                    <a:gd name="connsiteY58" fmla="*/ 587269 h 2929890"/>
                    <a:gd name="connsiteX59" fmla="*/ 1058375 w 3706892"/>
                    <a:gd name="connsiteY59" fmla="*/ 587269 h 2929890"/>
                    <a:gd name="connsiteX60" fmla="*/ 1853446 w 3706892"/>
                    <a:gd name="connsiteY60" fmla="*/ 0 h 2929890"/>
                    <a:gd name="connsiteX0" fmla="*/ 1853446 w 3706892"/>
                    <a:gd name="connsiteY0" fmla="*/ 2726026 h 2929890"/>
                    <a:gd name="connsiteX1" fmla="*/ 1940393 w 3706892"/>
                    <a:gd name="connsiteY1" fmla="*/ 2788847 h 2929890"/>
                    <a:gd name="connsiteX2" fmla="*/ 1854737 w 3706892"/>
                    <a:gd name="connsiteY2" fmla="*/ 2736285 h 2929890"/>
                    <a:gd name="connsiteX3" fmla="*/ 1579759 w 3706892"/>
                    <a:gd name="connsiteY3" fmla="*/ 2923770 h 2929890"/>
                    <a:gd name="connsiteX4" fmla="*/ 1853446 w 3706892"/>
                    <a:gd name="connsiteY4" fmla="*/ 2726026 h 2929890"/>
                    <a:gd name="connsiteX5" fmla="*/ 381987 w 3706892"/>
                    <a:gd name="connsiteY5" fmla="*/ 2355724 h 2929890"/>
                    <a:gd name="connsiteX6" fmla="*/ 247815 w 3706892"/>
                    <a:gd name="connsiteY6" fmla="*/ 2425226 h 2929890"/>
                    <a:gd name="connsiteX7" fmla="*/ 248783 w 3706892"/>
                    <a:gd name="connsiteY7" fmla="*/ 2417842 h 2929890"/>
                    <a:gd name="connsiteX8" fmla="*/ 381987 w 3706892"/>
                    <a:gd name="connsiteY8" fmla="*/ 2355724 h 2929890"/>
                    <a:gd name="connsiteX9" fmla="*/ 454392 w 3706892"/>
                    <a:gd name="connsiteY9" fmla="*/ 2318189 h 2929890"/>
                    <a:gd name="connsiteX10" fmla="*/ 452772 w 3706892"/>
                    <a:gd name="connsiteY10" fmla="*/ 2319057 h 2929890"/>
                    <a:gd name="connsiteX11" fmla="*/ 454392 w 3706892"/>
                    <a:gd name="connsiteY11" fmla="*/ 2318189 h 2929890"/>
                    <a:gd name="connsiteX12" fmla="*/ 1570783 w 3706892"/>
                    <a:gd name="connsiteY12" fmla="*/ 1903782 h 2929890"/>
                    <a:gd name="connsiteX13" fmla="*/ 1571290 w 3706892"/>
                    <a:gd name="connsiteY13" fmla="*/ 1903782 h 2929890"/>
                    <a:gd name="connsiteX14" fmla="*/ 1571290 w 3706892"/>
                    <a:gd name="connsiteY14" fmla="*/ 2929545 h 2929890"/>
                    <a:gd name="connsiteX15" fmla="*/ 1570783 w 3706892"/>
                    <a:gd name="connsiteY15" fmla="*/ 2929890 h 2929890"/>
                    <a:gd name="connsiteX16" fmla="*/ 1570783 w 3706892"/>
                    <a:gd name="connsiteY16" fmla="*/ 1903782 h 2929890"/>
                    <a:gd name="connsiteX17" fmla="*/ 2472208 w 3706892"/>
                    <a:gd name="connsiteY17" fmla="*/ 1748890 h 2929890"/>
                    <a:gd name="connsiteX18" fmla="*/ 2750047 w 3706892"/>
                    <a:gd name="connsiteY18" fmla="*/ 1991075 h 2929890"/>
                    <a:gd name="connsiteX19" fmla="*/ 2465482 w 3706892"/>
                    <a:gd name="connsiteY19" fmla="*/ 1756102 h 2929890"/>
                    <a:gd name="connsiteX20" fmla="*/ 2472208 w 3706892"/>
                    <a:gd name="connsiteY20" fmla="*/ 1748890 h 2929890"/>
                    <a:gd name="connsiteX21" fmla="*/ 1230873 w 3706892"/>
                    <a:gd name="connsiteY21" fmla="*/ 1748890 h 2929890"/>
                    <a:gd name="connsiteX22" fmla="*/ 1239735 w 3706892"/>
                    <a:gd name="connsiteY22" fmla="*/ 1758393 h 2929890"/>
                    <a:gd name="connsiteX23" fmla="*/ 876898 w 3706892"/>
                    <a:gd name="connsiteY23" fmla="*/ 2049759 h 2929890"/>
                    <a:gd name="connsiteX24" fmla="*/ 1230873 w 3706892"/>
                    <a:gd name="connsiteY24" fmla="*/ 1748890 h 2929890"/>
                    <a:gd name="connsiteX25" fmla="*/ 2840256 w 3706892"/>
                    <a:gd name="connsiteY25" fmla="*/ 1354207 h 2929890"/>
                    <a:gd name="connsiteX26" fmla="*/ 3706892 w 3706892"/>
                    <a:gd name="connsiteY26" fmla="*/ 1945086 h 2929890"/>
                    <a:gd name="connsiteX27" fmla="*/ 3417775 w 3706892"/>
                    <a:gd name="connsiteY27" fmla="*/ 2110295 h 2929890"/>
                    <a:gd name="connsiteX28" fmla="*/ 3459078 w 3706892"/>
                    <a:gd name="connsiteY28" fmla="*/ 2425226 h 2929890"/>
                    <a:gd name="connsiteX29" fmla="*/ 3339559 w 3706892"/>
                    <a:gd name="connsiteY29" fmla="*/ 2364335 h 2929890"/>
                    <a:gd name="connsiteX30" fmla="*/ 3454704 w 3706892"/>
                    <a:gd name="connsiteY30" fmla="*/ 2418032 h 2929890"/>
                    <a:gd name="connsiteX31" fmla="*/ 3414543 w 3706892"/>
                    <a:gd name="connsiteY31" fmla="*/ 2111796 h 2929890"/>
                    <a:gd name="connsiteX32" fmla="*/ 3695677 w 3706892"/>
                    <a:gd name="connsiteY32" fmla="*/ 1951148 h 2929890"/>
                    <a:gd name="connsiteX33" fmla="*/ 2837279 w 3706892"/>
                    <a:gd name="connsiteY33" fmla="*/ 1357399 h 2929890"/>
                    <a:gd name="connsiteX34" fmla="*/ 2840256 w 3706892"/>
                    <a:gd name="connsiteY34" fmla="*/ 1354207 h 2929890"/>
                    <a:gd name="connsiteX35" fmla="*/ 861369 w 3706892"/>
                    <a:gd name="connsiteY35" fmla="*/ 1352646 h 2929890"/>
                    <a:gd name="connsiteX36" fmla="*/ 865801 w 3706892"/>
                    <a:gd name="connsiteY36" fmla="*/ 1357399 h 2929890"/>
                    <a:gd name="connsiteX37" fmla="*/ 9024 w 3706892"/>
                    <a:gd name="connsiteY37" fmla="*/ 1950243 h 2929890"/>
                    <a:gd name="connsiteX38" fmla="*/ 0 w 3706892"/>
                    <a:gd name="connsiteY38" fmla="*/ 1945086 h 2929890"/>
                    <a:gd name="connsiteX39" fmla="*/ 861369 w 3706892"/>
                    <a:gd name="connsiteY39" fmla="*/ 1352646 h 2929890"/>
                    <a:gd name="connsiteX40" fmla="*/ 1853446 w 3706892"/>
                    <a:gd name="connsiteY40" fmla="*/ 0 h 2929890"/>
                    <a:gd name="connsiteX41" fmla="*/ 2648518 w 3706892"/>
                    <a:gd name="connsiteY41" fmla="*/ 587269 h 2929890"/>
                    <a:gd name="connsiteX42" fmla="*/ 2304792 w 3706892"/>
                    <a:gd name="connsiteY42" fmla="*/ 587269 h 2929890"/>
                    <a:gd name="connsiteX43" fmla="*/ 2762193 w 3706892"/>
                    <a:gd name="connsiteY43" fmla="*/ 1283732 h 2929890"/>
                    <a:gd name="connsiteX44" fmla="*/ 2437219 w 3706892"/>
                    <a:gd name="connsiteY44" fmla="*/ 1344744 h 2929890"/>
                    <a:gd name="connsiteX45" fmla="*/ 2396648 w 3706892"/>
                    <a:gd name="connsiteY45" fmla="*/ 1693627 h 2929890"/>
                    <a:gd name="connsiteX46" fmla="*/ 2138691 w 3706892"/>
                    <a:gd name="connsiteY46" fmla="*/ 1445558 h 2929890"/>
                    <a:gd name="connsiteX47" fmla="*/ 2138691 w 3706892"/>
                    <a:gd name="connsiteY47" fmla="*/ 1812263 h 2929890"/>
                    <a:gd name="connsiteX48" fmla="*/ 1853446 w 3706892"/>
                    <a:gd name="connsiteY48" fmla="*/ 1606167 h 2929890"/>
                    <a:gd name="connsiteX49" fmla="*/ 1570783 w 3706892"/>
                    <a:gd name="connsiteY49" fmla="*/ 1810397 h 2929890"/>
                    <a:gd name="connsiteX50" fmla="*/ 1570783 w 3706892"/>
                    <a:gd name="connsiteY50" fmla="*/ 1441738 h 2929890"/>
                    <a:gd name="connsiteX51" fmla="*/ 1569492 w 3706892"/>
                    <a:gd name="connsiteY51" fmla="*/ 1444294 h 2929890"/>
                    <a:gd name="connsiteX52" fmla="*/ 1306923 w 3706892"/>
                    <a:gd name="connsiteY52" fmla="*/ 1697840 h 2929890"/>
                    <a:gd name="connsiteX53" fmla="*/ 1265861 w 3706892"/>
                    <a:gd name="connsiteY53" fmla="*/ 1344744 h 2929890"/>
                    <a:gd name="connsiteX54" fmla="*/ 939633 w 3706892"/>
                    <a:gd name="connsiteY54" fmla="*/ 1283497 h 2929890"/>
                    <a:gd name="connsiteX55" fmla="*/ 1402101 w 3706892"/>
                    <a:gd name="connsiteY55" fmla="*/ 587269 h 2929890"/>
                    <a:gd name="connsiteX56" fmla="*/ 1058375 w 3706892"/>
                    <a:gd name="connsiteY56" fmla="*/ 587269 h 2929890"/>
                    <a:gd name="connsiteX57" fmla="*/ 1853446 w 3706892"/>
                    <a:gd name="connsiteY57" fmla="*/ 0 h 2929890"/>
                    <a:gd name="connsiteX0" fmla="*/ 1853446 w 3706892"/>
                    <a:gd name="connsiteY0" fmla="*/ 2726026 h 2929890"/>
                    <a:gd name="connsiteX1" fmla="*/ 1854737 w 3706892"/>
                    <a:gd name="connsiteY1" fmla="*/ 2736285 h 2929890"/>
                    <a:gd name="connsiteX2" fmla="*/ 1579759 w 3706892"/>
                    <a:gd name="connsiteY2" fmla="*/ 2923770 h 2929890"/>
                    <a:gd name="connsiteX3" fmla="*/ 1853446 w 3706892"/>
                    <a:gd name="connsiteY3" fmla="*/ 2726026 h 2929890"/>
                    <a:gd name="connsiteX4" fmla="*/ 381987 w 3706892"/>
                    <a:gd name="connsiteY4" fmla="*/ 2355724 h 2929890"/>
                    <a:gd name="connsiteX5" fmla="*/ 247815 w 3706892"/>
                    <a:gd name="connsiteY5" fmla="*/ 2425226 h 2929890"/>
                    <a:gd name="connsiteX6" fmla="*/ 248783 w 3706892"/>
                    <a:gd name="connsiteY6" fmla="*/ 2417842 h 2929890"/>
                    <a:gd name="connsiteX7" fmla="*/ 381987 w 3706892"/>
                    <a:gd name="connsiteY7" fmla="*/ 2355724 h 2929890"/>
                    <a:gd name="connsiteX8" fmla="*/ 454392 w 3706892"/>
                    <a:gd name="connsiteY8" fmla="*/ 2318189 h 2929890"/>
                    <a:gd name="connsiteX9" fmla="*/ 452772 w 3706892"/>
                    <a:gd name="connsiteY9" fmla="*/ 2319057 h 2929890"/>
                    <a:gd name="connsiteX10" fmla="*/ 454392 w 3706892"/>
                    <a:gd name="connsiteY10" fmla="*/ 2318189 h 2929890"/>
                    <a:gd name="connsiteX11" fmla="*/ 1570783 w 3706892"/>
                    <a:gd name="connsiteY11" fmla="*/ 1903782 h 2929890"/>
                    <a:gd name="connsiteX12" fmla="*/ 1571290 w 3706892"/>
                    <a:gd name="connsiteY12" fmla="*/ 1903782 h 2929890"/>
                    <a:gd name="connsiteX13" fmla="*/ 1571290 w 3706892"/>
                    <a:gd name="connsiteY13" fmla="*/ 2929545 h 2929890"/>
                    <a:gd name="connsiteX14" fmla="*/ 1570783 w 3706892"/>
                    <a:gd name="connsiteY14" fmla="*/ 2929890 h 2929890"/>
                    <a:gd name="connsiteX15" fmla="*/ 1570783 w 3706892"/>
                    <a:gd name="connsiteY15" fmla="*/ 1903782 h 2929890"/>
                    <a:gd name="connsiteX16" fmla="*/ 2472208 w 3706892"/>
                    <a:gd name="connsiteY16" fmla="*/ 1748890 h 2929890"/>
                    <a:gd name="connsiteX17" fmla="*/ 2750047 w 3706892"/>
                    <a:gd name="connsiteY17" fmla="*/ 1991075 h 2929890"/>
                    <a:gd name="connsiteX18" fmla="*/ 2465482 w 3706892"/>
                    <a:gd name="connsiteY18" fmla="*/ 1756102 h 2929890"/>
                    <a:gd name="connsiteX19" fmla="*/ 2472208 w 3706892"/>
                    <a:gd name="connsiteY19" fmla="*/ 1748890 h 2929890"/>
                    <a:gd name="connsiteX20" fmla="*/ 1230873 w 3706892"/>
                    <a:gd name="connsiteY20" fmla="*/ 1748890 h 2929890"/>
                    <a:gd name="connsiteX21" fmla="*/ 1239735 w 3706892"/>
                    <a:gd name="connsiteY21" fmla="*/ 1758393 h 2929890"/>
                    <a:gd name="connsiteX22" fmla="*/ 876898 w 3706892"/>
                    <a:gd name="connsiteY22" fmla="*/ 2049759 h 2929890"/>
                    <a:gd name="connsiteX23" fmla="*/ 1230873 w 3706892"/>
                    <a:gd name="connsiteY23" fmla="*/ 1748890 h 2929890"/>
                    <a:gd name="connsiteX24" fmla="*/ 2840256 w 3706892"/>
                    <a:gd name="connsiteY24" fmla="*/ 1354207 h 2929890"/>
                    <a:gd name="connsiteX25" fmla="*/ 3706892 w 3706892"/>
                    <a:gd name="connsiteY25" fmla="*/ 1945086 h 2929890"/>
                    <a:gd name="connsiteX26" fmla="*/ 3417775 w 3706892"/>
                    <a:gd name="connsiteY26" fmla="*/ 2110295 h 2929890"/>
                    <a:gd name="connsiteX27" fmla="*/ 3459078 w 3706892"/>
                    <a:gd name="connsiteY27" fmla="*/ 2425226 h 2929890"/>
                    <a:gd name="connsiteX28" fmla="*/ 3339559 w 3706892"/>
                    <a:gd name="connsiteY28" fmla="*/ 2364335 h 2929890"/>
                    <a:gd name="connsiteX29" fmla="*/ 3454704 w 3706892"/>
                    <a:gd name="connsiteY29" fmla="*/ 2418032 h 2929890"/>
                    <a:gd name="connsiteX30" fmla="*/ 3414543 w 3706892"/>
                    <a:gd name="connsiteY30" fmla="*/ 2111796 h 2929890"/>
                    <a:gd name="connsiteX31" fmla="*/ 3695677 w 3706892"/>
                    <a:gd name="connsiteY31" fmla="*/ 1951148 h 2929890"/>
                    <a:gd name="connsiteX32" fmla="*/ 2837279 w 3706892"/>
                    <a:gd name="connsiteY32" fmla="*/ 1357399 h 2929890"/>
                    <a:gd name="connsiteX33" fmla="*/ 2840256 w 3706892"/>
                    <a:gd name="connsiteY33" fmla="*/ 1354207 h 2929890"/>
                    <a:gd name="connsiteX34" fmla="*/ 861369 w 3706892"/>
                    <a:gd name="connsiteY34" fmla="*/ 1352646 h 2929890"/>
                    <a:gd name="connsiteX35" fmla="*/ 865801 w 3706892"/>
                    <a:gd name="connsiteY35" fmla="*/ 1357399 h 2929890"/>
                    <a:gd name="connsiteX36" fmla="*/ 9024 w 3706892"/>
                    <a:gd name="connsiteY36" fmla="*/ 1950243 h 2929890"/>
                    <a:gd name="connsiteX37" fmla="*/ 0 w 3706892"/>
                    <a:gd name="connsiteY37" fmla="*/ 1945086 h 2929890"/>
                    <a:gd name="connsiteX38" fmla="*/ 861369 w 3706892"/>
                    <a:gd name="connsiteY38" fmla="*/ 1352646 h 2929890"/>
                    <a:gd name="connsiteX39" fmla="*/ 1853446 w 3706892"/>
                    <a:gd name="connsiteY39" fmla="*/ 0 h 2929890"/>
                    <a:gd name="connsiteX40" fmla="*/ 2648518 w 3706892"/>
                    <a:gd name="connsiteY40" fmla="*/ 587269 h 2929890"/>
                    <a:gd name="connsiteX41" fmla="*/ 2304792 w 3706892"/>
                    <a:gd name="connsiteY41" fmla="*/ 587269 h 2929890"/>
                    <a:gd name="connsiteX42" fmla="*/ 2762193 w 3706892"/>
                    <a:gd name="connsiteY42" fmla="*/ 1283732 h 2929890"/>
                    <a:gd name="connsiteX43" fmla="*/ 2437219 w 3706892"/>
                    <a:gd name="connsiteY43" fmla="*/ 1344744 h 2929890"/>
                    <a:gd name="connsiteX44" fmla="*/ 2396648 w 3706892"/>
                    <a:gd name="connsiteY44" fmla="*/ 1693627 h 2929890"/>
                    <a:gd name="connsiteX45" fmla="*/ 2138691 w 3706892"/>
                    <a:gd name="connsiteY45" fmla="*/ 1445558 h 2929890"/>
                    <a:gd name="connsiteX46" fmla="*/ 2138691 w 3706892"/>
                    <a:gd name="connsiteY46" fmla="*/ 1812263 h 2929890"/>
                    <a:gd name="connsiteX47" fmla="*/ 1853446 w 3706892"/>
                    <a:gd name="connsiteY47" fmla="*/ 1606167 h 2929890"/>
                    <a:gd name="connsiteX48" fmla="*/ 1570783 w 3706892"/>
                    <a:gd name="connsiteY48" fmla="*/ 1810397 h 2929890"/>
                    <a:gd name="connsiteX49" fmla="*/ 1570783 w 3706892"/>
                    <a:gd name="connsiteY49" fmla="*/ 1441738 h 2929890"/>
                    <a:gd name="connsiteX50" fmla="*/ 1569492 w 3706892"/>
                    <a:gd name="connsiteY50" fmla="*/ 1444294 h 2929890"/>
                    <a:gd name="connsiteX51" fmla="*/ 1306923 w 3706892"/>
                    <a:gd name="connsiteY51" fmla="*/ 1697840 h 2929890"/>
                    <a:gd name="connsiteX52" fmla="*/ 1265861 w 3706892"/>
                    <a:gd name="connsiteY52" fmla="*/ 1344744 h 2929890"/>
                    <a:gd name="connsiteX53" fmla="*/ 939633 w 3706892"/>
                    <a:gd name="connsiteY53" fmla="*/ 1283497 h 2929890"/>
                    <a:gd name="connsiteX54" fmla="*/ 1402101 w 3706892"/>
                    <a:gd name="connsiteY54" fmla="*/ 587269 h 2929890"/>
                    <a:gd name="connsiteX55" fmla="*/ 1058375 w 3706892"/>
                    <a:gd name="connsiteY55" fmla="*/ 587269 h 2929890"/>
                    <a:gd name="connsiteX56" fmla="*/ 1853446 w 3706892"/>
                    <a:gd name="connsiteY56" fmla="*/ 0 h 2929890"/>
                    <a:gd name="connsiteX0" fmla="*/ 1579759 w 3706892"/>
                    <a:gd name="connsiteY0" fmla="*/ 2923770 h 2929890"/>
                    <a:gd name="connsiteX1" fmla="*/ 1854737 w 3706892"/>
                    <a:gd name="connsiteY1" fmla="*/ 2736285 h 2929890"/>
                    <a:gd name="connsiteX2" fmla="*/ 1579759 w 3706892"/>
                    <a:gd name="connsiteY2" fmla="*/ 2923770 h 2929890"/>
                    <a:gd name="connsiteX3" fmla="*/ 381987 w 3706892"/>
                    <a:gd name="connsiteY3" fmla="*/ 2355724 h 2929890"/>
                    <a:gd name="connsiteX4" fmla="*/ 247815 w 3706892"/>
                    <a:gd name="connsiteY4" fmla="*/ 2425226 h 2929890"/>
                    <a:gd name="connsiteX5" fmla="*/ 248783 w 3706892"/>
                    <a:gd name="connsiteY5" fmla="*/ 2417842 h 2929890"/>
                    <a:gd name="connsiteX6" fmla="*/ 381987 w 3706892"/>
                    <a:gd name="connsiteY6" fmla="*/ 2355724 h 2929890"/>
                    <a:gd name="connsiteX7" fmla="*/ 454392 w 3706892"/>
                    <a:gd name="connsiteY7" fmla="*/ 2318189 h 2929890"/>
                    <a:gd name="connsiteX8" fmla="*/ 452772 w 3706892"/>
                    <a:gd name="connsiteY8" fmla="*/ 2319057 h 2929890"/>
                    <a:gd name="connsiteX9" fmla="*/ 454392 w 3706892"/>
                    <a:gd name="connsiteY9" fmla="*/ 2318189 h 2929890"/>
                    <a:gd name="connsiteX10" fmla="*/ 1570783 w 3706892"/>
                    <a:gd name="connsiteY10" fmla="*/ 1903782 h 2929890"/>
                    <a:gd name="connsiteX11" fmla="*/ 1571290 w 3706892"/>
                    <a:gd name="connsiteY11" fmla="*/ 1903782 h 2929890"/>
                    <a:gd name="connsiteX12" fmla="*/ 1571290 w 3706892"/>
                    <a:gd name="connsiteY12" fmla="*/ 2929545 h 2929890"/>
                    <a:gd name="connsiteX13" fmla="*/ 1570783 w 3706892"/>
                    <a:gd name="connsiteY13" fmla="*/ 2929890 h 2929890"/>
                    <a:gd name="connsiteX14" fmla="*/ 1570783 w 3706892"/>
                    <a:gd name="connsiteY14" fmla="*/ 1903782 h 2929890"/>
                    <a:gd name="connsiteX15" fmla="*/ 2472208 w 3706892"/>
                    <a:gd name="connsiteY15" fmla="*/ 1748890 h 2929890"/>
                    <a:gd name="connsiteX16" fmla="*/ 2750047 w 3706892"/>
                    <a:gd name="connsiteY16" fmla="*/ 1991075 h 2929890"/>
                    <a:gd name="connsiteX17" fmla="*/ 2465482 w 3706892"/>
                    <a:gd name="connsiteY17" fmla="*/ 1756102 h 2929890"/>
                    <a:gd name="connsiteX18" fmla="*/ 2472208 w 3706892"/>
                    <a:gd name="connsiteY18" fmla="*/ 1748890 h 2929890"/>
                    <a:gd name="connsiteX19" fmla="*/ 1230873 w 3706892"/>
                    <a:gd name="connsiteY19" fmla="*/ 1748890 h 2929890"/>
                    <a:gd name="connsiteX20" fmla="*/ 1239735 w 3706892"/>
                    <a:gd name="connsiteY20" fmla="*/ 1758393 h 2929890"/>
                    <a:gd name="connsiteX21" fmla="*/ 876898 w 3706892"/>
                    <a:gd name="connsiteY21" fmla="*/ 2049759 h 2929890"/>
                    <a:gd name="connsiteX22" fmla="*/ 1230873 w 3706892"/>
                    <a:gd name="connsiteY22" fmla="*/ 1748890 h 2929890"/>
                    <a:gd name="connsiteX23" fmla="*/ 2840256 w 3706892"/>
                    <a:gd name="connsiteY23" fmla="*/ 1354207 h 2929890"/>
                    <a:gd name="connsiteX24" fmla="*/ 3706892 w 3706892"/>
                    <a:gd name="connsiteY24" fmla="*/ 1945086 h 2929890"/>
                    <a:gd name="connsiteX25" fmla="*/ 3417775 w 3706892"/>
                    <a:gd name="connsiteY25" fmla="*/ 2110295 h 2929890"/>
                    <a:gd name="connsiteX26" fmla="*/ 3459078 w 3706892"/>
                    <a:gd name="connsiteY26" fmla="*/ 2425226 h 2929890"/>
                    <a:gd name="connsiteX27" fmla="*/ 3339559 w 3706892"/>
                    <a:gd name="connsiteY27" fmla="*/ 2364335 h 2929890"/>
                    <a:gd name="connsiteX28" fmla="*/ 3454704 w 3706892"/>
                    <a:gd name="connsiteY28" fmla="*/ 2418032 h 2929890"/>
                    <a:gd name="connsiteX29" fmla="*/ 3414543 w 3706892"/>
                    <a:gd name="connsiteY29" fmla="*/ 2111796 h 2929890"/>
                    <a:gd name="connsiteX30" fmla="*/ 3695677 w 3706892"/>
                    <a:gd name="connsiteY30" fmla="*/ 1951148 h 2929890"/>
                    <a:gd name="connsiteX31" fmla="*/ 2837279 w 3706892"/>
                    <a:gd name="connsiteY31" fmla="*/ 1357399 h 2929890"/>
                    <a:gd name="connsiteX32" fmla="*/ 2840256 w 3706892"/>
                    <a:gd name="connsiteY32" fmla="*/ 1354207 h 2929890"/>
                    <a:gd name="connsiteX33" fmla="*/ 861369 w 3706892"/>
                    <a:gd name="connsiteY33" fmla="*/ 1352646 h 2929890"/>
                    <a:gd name="connsiteX34" fmla="*/ 865801 w 3706892"/>
                    <a:gd name="connsiteY34" fmla="*/ 1357399 h 2929890"/>
                    <a:gd name="connsiteX35" fmla="*/ 9024 w 3706892"/>
                    <a:gd name="connsiteY35" fmla="*/ 1950243 h 2929890"/>
                    <a:gd name="connsiteX36" fmla="*/ 0 w 3706892"/>
                    <a:gd name="connsiteY36" fmla="*/ 1945086 h 2929890"/>
                    <a:gd name="connsiteX37" fmla="*/ 861369 w 3706892"/>
                    <a:gd name="connsiteY37" fmla="*/ 1352646 h 2929890"/>
                    <a:gd name="connsiteX38" fmla="*/ 1853446 w 3706892"/>
                    <a:gd name="connsiteY38" fmla="*/ 0 h 2929890"/>
                    <a:gd name="connsiteX39" fmla="*/ 2648518 w 3706892"/>
                    <a:gd name="connsiteY39" fmla="*/ 587269 h 2929890"/>
                    <a:gd name="connsiteX40" fmla="*/ 2304792 w 3706892"/>
                    <a:gd name="connsiteY40" fmla="*/ 587269 h 2929890"/>
                    <a:gd name="connsiteX41" fmla="*/ 2762193 w 3706892"/>
                    <a:gd name="connsiteY41" fmla="*/ 1283732 h 2929890"/>
                    <a:gd name="connsiteX42" fmla="*/ 2437219 w 3706892"/>
                    <a:gd name="connsiteY42" fmla="*/ 1344744 h 2929890"/>
                    <a:gd name="connsiteX43" fmla="*/ 2396648 w 3706892"/>
                    <a:gd name="connsiteY43" fmla="*/ 1693627 h 2929890"/>
                    <a:gd name="connsiteX44" fmla="*/ 2138691 w 3706892"/>
                    <a:gd name="connsiteY44" fmla="*/ 1445558 h 2929890"/>
                    <a:gd name="connsiteX45" fmla="*/ 2138691 w 3706892"/>
                    <a:gd name="connsiteY45" fmla="*/ 1812263 h 2929890"/>
                    <a:gd name="connsiteX46" fmla="*/ 1853446 w 3706892"/>
                    <a:gd name="connsiteY46" fmla="*/ 1606167 h 2929890"/>
                    <a:gd name="connsiteX47" fmla="*/ 1570783 w 3706892"/>
                    <a:gd name="connsiteY47" fmla="*/ 1810397 h 2929890"/>
                    <a:gd name="connsiteX48" fmla="*/ 1570783 w 3706892"/>
                    <a:gd name="connsiteY48" fmla="*/ 1441738 h 2929890"/>
                    <a:gd name="connsiteX49" fmla="*/ 1569492 w 3706892"/>
                    <a:gd name="connsiteY49" fmla="*/ 1444294 h 2929890"/>
                    <a:gd name="connsiteX50" fmla="*/ 1306923 w 3706892"/>
                    <a:gd name="connsiteY50" fmla="*/ 1697840 h 2929890"/>
                    <a:gd name="connsiteX51" fmla="*/ 1265861 w 3706892"/>
                    <a:gd name="connsiteY51" fmla="*/ 1344744 h 2929890"/>
                    <a:gd name="connsiteX52" fmla="*/ 939633 w 3706892"/>
                    <a:gd name="connsiteY52" fmla="*/ 1283497 h 2929890"/>
                    <a:gd name="connsiteX53" fmla="*/ 1402101 w 3706892"/>
                    <a:gd name="connsiteY53" fmla="*/ 587269 h 2929890"/>
                    <a:gd name="connsiteX54" fmla="*/ 1058375 w 3706892"/>
                    <a:gd name="connsiteY54" fmla="*/ 587269 h 2929890"/>
                    <a:gd name="connsiteX55" fmla="*/ 1853446 w 3706892"/>
                    <a:gd name="connsiteY55" fmla="*/ 0 h 2929890"/>
                    <a:gd name="connsiteX0" fmla="*/ 381987 w 3706892"/>
                    <a:gd name="connsiteY0" fmla="*/ 2355724 h 2929890"/>
                    <a:gd name="connsiteX1" fmla="*/ 247815 w 3706892"/>
                    <a:gd name="connsiteY1" fmla="*/ 2425226 h 2929890"/>
                    <a:gd name="connsiteX2" fmla="*/ 248783 w 3706892"/>
                    <a:gd name="connsiteY2" fmla="*/ 2417842 h 2929890"/>
                    <a:gd name="connsiteX3" fmla="*/ 381987 w 3706892"/>
                    <a:gd name="connsiteY3" fmla="*/ 2355724 h 2929890"/>
                    <a:gd name="connsiteX4" fmla="*/ 454392 w 3706892"/>
                    <a:gd name="connsiteY4" fmla="*/ 2318189 h 2929890"/>
                    <a:gd name="connsiteX5" fmla="*/ 452772 w 3706892"/>
                    <a:gd name="connsiteY5" fmla="*/ 2319057 h 2929890"/>
                    <a:gd name="connsiteX6" fmla="*/ 454392 w 3706892"/>
                    <a:gd name="connsiteY6" fmla="*/ 2318189 h 2929890"/>
                    <a:gd name="connsiteX7" fmla="*/ 1570783 w 3706892"/>
                    <a:gd name="connsiteY7" fmla="*/ 1903782 h 2929890"/>
                    <a:gd name="connsiteX8" fmla="*/ 1571290 w 3706892"/>
                    <a:gd name="connsiteY8" fmla="*/ 1903782 h 2929890"/>
                    <a:gd name="connsiteX9" fmla="*/ 1571290 w 3706892"/>
                    <a:gd name="connsiteY9" fmla="*/ 2929545 h 2929890"/>
                    <a:gd name="connsiteX10" fmla="*/ 1570783 w 3706892"/>
                    <a:gd name="connsiteY10" fmla="*/ 2929890 h 2929890"/>
                    <a:gd name="connsiteX11" fmla="*/ 1570783 w 3706892"/>
                    <a:gd name="connsiteY11" fmla="*/ 1903782 h 2929890"/>
                    <a:gd name="connsiteX12" fmla="*/ 2472208 w 3706892"/>
                    <a:gd name="connsiteY12" fmla="*/ 1748890 h 2929890"/>
                    <a:gd name="connsiteX13" fmla="*/ 2750047 w 3706892"/>
                    <a:gd name="connsiteY13" fmla="*/ 1991075 h 2929890"/>
                    <a:gd name="connsiteX14" fmla="*/ 2465482 w 3706892"/>
                    <a:gd name="connsiteY14" fmla="*/ 1756102 h 2929890"/>
                    <a:gd name="connsiteX15" fmla="*/ 2472208 w 3706892"/>
                    <a:gd name="connsiteY15" fmla="*/ 1748890 h 2929890"/>
                    <a:gd name="connsiteX16" fmla="*/ 1230873 w 3706892"/>
                    <a:gd name="connsiteY16" fmla="*/ 1748890 h 2929890"/>
                    <a:gd name="connsiteX17" fmla="*/ 1239735 w 3706892"/>
                    <a:gd name="connsiteY17" fmla="*/ 1758393 h 2929890"/>
                    <a:gd name="connsiteX18" fmla="*/ 876898 w 3706892"/>
                    <a:gd name="connsiteY18" fmla="*/ 2049759 h 2929890"/>
                    <a:gd name="connsiteX19" fmla="*/ 1230873 w 3706892"/>
                    <a:gd name="connsiteY19" fmla="*/ 1748890 h 2929890"/>
                    <a:gd name="connsiteX20" fmla="*/ 2840256 w 3706892"/>
                    <a:gd name="connsiteY20" fmla="*/ 1354207 h 2929890"/>
                    <a:gd name="connsiteX21" fmla="*/ 3706892 w 3706892"/>
                    <a:gd name="connsiteY21" fmla="*/ 1945086 h 2929890"/>
                    <a:gd name="connsiteX22" fmla="*/ 3417775 w 3706892"/>
                    <a:gd name="connsiteY22" fmla="*/ 2110295 h 2929890"/>
                    <a:gd name="connsiteX23" fmla="*/ 3459078 w 3706892"/>
                    <a:gd name="connsiteY23" fmla="*/ 2425226 h 2929890"/>
                    <a:gd name="connsiteX24" fmla="*/ 3339559 w 3706892"/>
                    <a:gd name="connsiteY24" fmla="*/ 2364335 h 2929890"/>
                    <a:gd name="connsiteX25" fmla="*/ 3454704 w 3706892"/>
                    <a:gd name="connsiteY25" fmla="*/ 2418032 h 2929890"/>
                    <a:gd name="connsiteX26" fmla="*/ 3414543 w 3706892"/>
                    <a:gd name="connsiteY26" fmla="*/ 2111796 h 2929890"/>
                    <a:gd name="connsiteX27" fmla="*/ 3695677 w 3706892"/>
                    <a:gd name="connsiteY27" fmla="*/ 1951148 h 2929890"/>
                    <a:gd name="connsiteX28" fmla="*/ 2837279 w 3706892"/>
                    <a:gd name="connsiteY28" fmla="*/ 1357399 h 2929890"/>
                    <a:gd name="connsiteX29" fmla="*/ 2840256 w 3706892"/>
                    <a:gd name="connsiteY29" fmla="*/ 1354207 h 2929890"/>
                    <a:gd name="connsiteX30" fmla="*/ 861369 w 3706892"/>
                    <a:gd name="connsiteY30" fmla="*/ 1352646 h 2929890"/>
                    <a:gd name="connsiteX31" fmla="*/ 865801 w 3706892"/>
                    <a:gd name="connsiteY31" fmla="*/ 1357399 h 2929890"/>
                    <a:gd name="connsiteX32" fmla="*/ 9024 w 3706892"/>
                    <a:gd name="connsiteY32" fmla="*/ 1950243 h 2929890"/>
                    <a:gd name="connsiteX33" fmla="*/ 0 w 3706892"/>
                    <a:gd name="connsiteY33" fmla="*/ 1945086 h 2929890"/>
                    <a:gd name="connsiteX34" fmla="*/ 861369 w 3706892"/>
                    <a:gd name="connsiteY34" fmla="*/ 1352646 h 2929890"/>
                    <a:gd name="connsiteX35" fmla="*/ 1853446 w 3706892"/>
                    <a:gd name="connsiteY35" fmla="*/ 0 h 2929890"/>
                    <a:gd name="connsiteX36" fmla="*/ 2648518 w 3706892"/>
                    <a:gd name="connsiteY36" fmla="*/ 587269 h 2929890"/>
                    <a:gd name="connsiteX37" fmla="*/ 2304792 w 3706892"/>
                    <a:gd name="connsiteY37" fmla="*/ 587269 h 2929890"/>
                    <a:gd name="connsiteX38" fmla="*/ 2762193 w 3706892"/>
                    <a:gd name="connsiteY38" fmla="*/ 1283732 h 2929890"/>
                    <a:gd name="connsiteX39" fmla="*/ 2437219 w 3706892"/>
                    <a:gd name="connsiteY39" fmla="*/ 1344744 h 2929890"/>
                    <a:gd name="connsiteX40" fmla="*/ 2396648 w 3706892"/>
                    <a:gd name="connsiteY40" fmla="*/ 1693627 h 2929890"/>
                    <a:gd name="connsiteX41" fmla="*/ 2138691 w 3706892"/>
                    <a:gd name="connsiteY41" fmla="*/ 1445558 h 2929890"/>
                    <a:gd name="connsiteX42" fmla="*/ 2138691 w 3706892"/>
                    <a:gd name="connsiteY42" fmla="*/ 1812263 h 2929890"/>
                    <a:gd name="connsiteX43" fmla="*/ 1853446 w 3706892"/>
                    <a:gd name="connsiteY43" fmla="*/ 1606167 h 2929890"/>
                    <a:gd name="connsiteX44" fmla="*/ 1570783 w 3706892"/>
                    <a:gd name="connsiteY44" fmla="*/ 1810397 h 2929890"/>
                    <a:gd name="connsiteX45" fmla="*/ 1570783 w 3706892"/>
                    <a:gd name="connsiteY45" fmla="*/ 1441738 h 2929890"/>
                    <a:gd name="connsiteX46" fmla="*/ 1569492 w 3706892"/>
                    <a:gd name="connsiteY46" fmla="*/ 1444294 h 2929890"/>
                    <a:gd name="connsiteX47" fmla="*/ 1306923 w 3706892"/>
                    <a:gd name="connsiteY47" fmla="*/ 1697840 h 2929890"/>
                    <a:gd name="connsiteX48" fmla="*/ 1265861 w 3706892"/>
                    <a:gd name="connsiteY48" fmla="*/ 1344744 h 2929890"/>
                    <a:gd name="connsiteX49" fmla="*/ 939633 w 3706892"/>
                    <a:gd name="connsiteY49" fmla="*/ 1283497 h 2929890"/>
                    <a:gd name="connsiteX50" fmla="*/ 1402101 w 3706892"/>
                    <a:gd name="connsiteY50" fmla="*/ 587269 h 2929890"/>
                    <a:gd name="connsiteX51" fmla="*/ 1058375 w 3706892"/>
                    <a:gd name="connsiteY51" fmla="*/ 587269 h 2929890"/>
                    <a:gd name="connsiteX52" fmla="*/ 1853446 w 3706892"/>
                    <a:gd name="connsiteY52" fmla="*/ 0 h 2929890"/>
                    <a:gd name="connsiteX0" fmla="*/ 381987 w 3706892"/>
                    <a:gd name="connsiteY0" fmla="*/ 2355724 h 2929890"/>
                    <a:gd name="connsiteX1" fmla="*/ 247815 w 3706892"/>
                    <a:gd name="connsiteY1" fmla="*/ 2425226 h 2929890"/>
                    <a:gd name="connsiteX2" fmla="*/ 248783 w 3706892"/>
                    <a:gd name="connsiteY2" fmla="*/ 2417842 h 2929890"/>
                    <a:gd name="connsiteX3" fmla="*/ 381987 w 3706892"/>
                    <a:gd name="connsiteY3" fmla="*/ 2355724 h 2929890"/>
                    <a:gd name="connsiteX4" fmla="*/ 454392 w 3706892"/>
                    <a:gd name="connsiteY4" fmla="*/ 2318189 h 2929890"/>
                    <a:gd name="connsiteX5" fmla="*/ 452772 w 3706892"/>
                    <a:gd name="connsiteY5" fmla="*/ 2319057 h 2929890"/>
                    <a:gd name="connsiteX6" fmla="*/ 454392 w 3706892"/>
                    <a:gd name="connsiteY6" fmla="*/ 2318189 h 2929890"/>
                    <a:gd name="connsiteX7" fmla="*/ 1570783 w 3706892"/>
                    <a:gd name="connsiteY7" fmla="*/ 2929890 h 2929890"/>
                    <a:gd name="connsiteX8" fmla="*/ 1571290 w 3706892"/>
                    <a:gd name="connsiteY8" fmla="*/ 1903782 h 2929890"/>
                    <a:gd name="connsiteX9" fmla="*/ 1571290 w 3706892"/>
                    <a:gd name="connsiteY9" fmla="*/ 2929545 h 2929890"/>
                    <a:gd name="connsiteX10" fmla="*/ 1570783 w 3706892"/>
                    <a:gd name="connsiteY10" fmla="*/ 2929890 h 2929890"/>
                    <a:gd name="connsiteX11" fmla="*/ 2472208 w 3706892"/>
                    <a:gd name="connsiteY11" fmla="*/ 1748890 h 2929890"/>
                    <a:gd name="connsiteX12" fmla="*/ 2750047 w 3706892"/>
                    <a:gd name="connsiteY12" fmla="*/ 1991075 h 2929890"/>
                    <a:gd name="connsiteX13" fmla="*/ 2465482 w 3706892"/>
                    <a:gd name="connsiteY13" fmla="*/ 1756102 h 2929890"/>
                    <a:gd name="connsiteX14" fmla="*/ 2472208 w 3706892"/>
                    <a:gd name="connsiteY14" fmla="*/ 1748890 h 2929890"/>
                    <a:gd name="connsiteX15" fmla="*/ 1230873 w 3706892"/>
                    <a:gd name="connsiteY15" fmla="*/ 1748890 h 2929890"/>
                    <a:gd name="connsiteX16" fmla="*/ 1239735 w 3706892"/>
                    <a:gd name="connsiteY16" fmla="*/ 1758393 h 2929890"/>
                    <a:gd name="connsiteX17" fmla="*/ 876898 w 3706892"/>
                    <a:gd name="connsiteY17" fmla="*/ 2049759 h 2929890"/>
                    <a:gd name="connsiteX18" fmla="*/ 1230873 w 3706892"/>
                    <a:gd name="connsiteY18" fmla="*/ 1748890 h 2929890"/>
                    <a:gd name="connsiteX19" fmla="*/ 2840256 w 3706892"/>
                    <a:gd name="connsiteY19" fmla="*/ 1354207 h 2929890"/>
                    <a:gd name="connsiteX20" fmla="*/ 3706892 w 3706892"/>
                    <a:gd name="connsiteY20" fmla="*/ 1945086 h 2929890"/>
                    <a:gd name="connsiteX21" fmla="*/ 3417775 w 3706892"/>
                    <a:gd name="connsiteY21" fmla="*/ 2110295 h 2929890"/>
                    <a:gd name="connsiteX22" fmla="*/ 3459078 w 3706892"/>
                    <a:gd name="connsiteY22" fmla="*/ 2425226 h 2929890"/>
                    <a:gd name="connsiteX23" fmla="*/ 3339559 w 3706892"/>
                    <a:gd name="connsiteY23" fmla="*/ 2364335 h 2929890"/>
                    <a:gd name="connsiteX24" fmla="*/ 3454704 w 3706892"/>
                    <a:gd name="connsiteY24" fmla="*/ 2418032 h 2929890"/>
                    <a:gd name="connsiteX25" fmla="*/ 3414543 w 3706892"/>
                    <a:gd name="connsiteY25" fmla="*/ 2111796 h 2929890"/>
                    <a:gd name="connsiteX26" fmla="*/ 3695677 w 3706892"/>
                    <a:gd name="connsiteY26" fmla="*/ 1951148 h 2929890"/>
                    <a:gd name="connsiteX27" fmla="*/ 2837279 w 3706892"/>
                    <a:gd name="connsiteY27" fmla="*/ 1357399 h 2929890"/>
                    <a:gd name="connsiteX28" fmla="*/ 2840256 w 3706892"/>
                    <a:gd name="connsiteY28" fmla="*/ 1354207 h 2929890"/>
                    <a:gd name="connsiteX29" fmla="*/ 861369 w 3706892"/>
                    <a:gd name="connsiteY29" fmla="*/ 1352646 h 2929890"/>
                    <a:gd name="connsiteX30" fmla="*/ 865801 w 3706892"/>
                    <a:gd name="connsiteY30" fmla="*/ 1357399 h 2929890"/>
                    <a:gd name="connsiteX31" fmla="*/ 9024 w 3706892"/>
                    <a:gd name="connsiteY31" fmla="*/ 1950243 h 2929890"/>
                    <a:gd name="connsiteX32" fmla="*/ 0 w 3706892"/>
                    <a:gd name="connsiteY32" fmla="*/ 1945086 h 2929890"/>
                    <a:gd name="connsiteX33" fmla="*/ 861369 w 3706892"/>
                    <a:gd name="connsiteY33" fmla="*/ 1352646 h 2929890"/>
                    <a:gd name="connsiteX34" fmla="*/ 1853446 w 3706892"/>
                    <a:gd name="connsiteY34" fmla="*/ 0 h 2929890"/>
                    <a:gd name="connsiteX35" fmla="*/ 2648518 w 3706892"/>
                    <a:gd name="connsiteY35" fmla="*/ 587269 h 2929890"/>
                    <a:gd name="connsiteX36" fmla="*/ 2304792 w 3706892"/>
                    <a:gd name="connsiteY36" fmla="*/ 587269 h 2929890"/>
                    <a:gd name="connsiteX37" fmla="*/ 2762193 w 3706892"/>
                    <a:gd name="connsiteY37" fmla="*/ 1283732 h 2929890"/>
                    <a:gd name="connsiteX38" fmla="*/ 2437219 w 3706892"/>
                    <a:gd name="connsiteY38" fmla="*/ 1344744 h 2929890"/>
                    <a:gd name="connsiteX39" fmla="*/ 2396648 w 3706892"/>
                    <a:gd name="connsiteY39" fmla="*/ 1693627 h 2929890"/>
                    <a:gd name="connsiteX40" fmla="*/ 2138691 w 3706892"/>
                    <a:gd name="connsiteY40" fmla="*/ 1445558 h 2929890"/>
                    <a:gd name="connsiteX41" fmla="*/ 2138691 w 3706892"/>
                    <a:gd name="connsiteY41" fmla="*/ 1812263 h 2929890"/>
                    <a:gd name="connsiteX42" fmla="*/ 1853446 w 3706892"/>
                    <a:gd name="connsiteY42" fmla="*/ 1606167 h 2929890"/>
                    <a:gd name="connsiteX43" fmla="*/ 1570783 w 3706892"/>
                    <a:gd name="connsiteY43" fmla="*/ 1810397 h 2929890"/>
                    <a:gd name="connsiteX44" fmla="*/ 1570783 w 3706892"/>
                    <a:gd name="connsiteY44" fmla="*/ 1441738 h 2929890"/>
                    <a:gd name="connsiteX45" fmla="*/ 1569492 w 3706892"/>
                    <a:gd name="connsiteY45" fmla="*/ 1444294 h 2929890"/>
                    <a:gd name="connsiteX46" fmla="*/ 1306923 w 3706892"/>
                    <a:gd name="connsiteY46" fmla="*/ 1697840 h 2929890"/>
                    <a:gd name="connsiteX47" fmla="*/ 1265861 w 3706892"/>
                    <a:gd name="connsiteY47" fmla="*/ 1344744 h 2929890"/>
                    <a:gd name="connsiteX48" fmla="*/ 939633 w 3706892"/>
                    <a:gd name="connsiteY48" fmla="*/ 1283497 h 2929890"/>
                    <a:gd name="connsiteX49" fmla="*/ 1402101 w 3706892"/>
                    <a:gd name="connsiteY49" fmla="*/ 587269 h 2929890"/>
                    <a:gd name="connsiteX50" fmla="*/ 1058375 w 3706892"/>
                    <a:gd name="connsiteY50" fmla="*/ 587269 h 2929890"/>
                    <a:gd name="connsiteX51" fmla="*/ 1853446 w 3706892"/>
                    <a:gd name="connsiteY51" fmla="*/ 0 h 2929890"/>
                    <a:gd name="connsiteX0" fmla="*/ 381987 w 3706892"/>
                    <a:gd name="connsiteY0" fmla="*/ 2355724 h 2929890"/>
                    <a:gd name="connsiteX1" fmla="*/ 247815 w 3706892"/>
                    <a:gd name="connsiteY1" fmla="*/ 2425226 h 2929890"/>
                    <a:gd name="connsiteX2" fmla="*/ 248783 w 3706892"/>
                    <a:gd name="connsiteY2" fmla="*/ 2417842 h 2929890"/>
                    <a:gd name="connsiteX3" fmla="*/ 381987 w 3706892"/>
                    <a:gd name="connsiteY3" fmla="*/ 2355724 h 2929890"/>
                    <a:gd name="connsiteX4" fmla="*/ 454392 w 3706892"/>
                    <a:gd name="connsiteY4" fmla="*/ 2318189 h 2929890"/>
                    <a:gd name="connsiteX5" fmla="*/ 452772 w 3706892"/>
                    <a:gd name="connsiteY5" fmla="*/ 2319057 h 2929890"/>
                    <a:gd name="connsiteX6" fmla="*/ 454392 w 3706892"/>
                    <a:gd name="connsiteY6" fmla="*/ 2318189 h 2929890"/>
                    <a:gd name="connsiteX7" fmla="*/ 1570783 w 3706892"/>
                    <a:gd name="connsiteY7" fmla="*/ 2929890 h 2929890"/>
                    <a:gd name="connsiteX8" fmla="*/ 1571290 w 3706892"/>
                    <a:gd name="connsiteY8" fmla="*/ 2929545 h 2929890"/>
                    <a:gd name="connsiteX9" fmla="*/ 1570783 w 3706892"/>
                    <a:gd name="connsiteY9" fmla="*/ 2929890 h 2929890"/>
                    <a:gd name="connsiteX10" fmla="*/ 2472208 w 3706892"/>
                    <a:gd name="connsiteY10" fmla="*/ 1748890 h 2929890"/>
                    <a:gd name="connsiteX11" fmla="*/ 2750047 w 3706892"/>
                    <a:gd name="connsiteY11" fmla="*/ 1991075 h 2929890"/>
                    <a:gd name="connsiteX12" fmla="*/ 2465482 w 3706892"/>
                    <a:gd name="connsiteY12" fmla="*/ 1756102 h 2929890"/>
                    <a:gd name="connsiteX13" fmla="*/ 2472208 w 3706892"/>
                    <a:gd name="connsiteY13" fmla="*/ 1748890 h 2929890"/>
                    <a:gd name="connsiteX14" fmla="*/ 1230873 w 3706892"/>
                    <a:gd name="connsiteY14" fmla="*/ 1748890 h 2929890"/>
                    <a:gd name="connsiteX15" fmla="*/ 1239735 w 3706892"/>
                    <a:gd name="connsiteY15" fmla="*/ 1758393 h 2929890"/>
                    <a:gd name="connsiteX16" fmla="*/ 876898 w 3706892"/>
                    <a:gd name="connsiteY16" fmla="*/ 2049759 h 2929890"/>
                    <a:gd name="connsiteX17" fmla="*/ 1230873 w 3706892"/>
                    <a:gd name="connsiteY17" fmla="*/ 1748890 h 2929890"/>
                    <a:gd name="connsiteX18" fmla="*/ 2840256 w 3706892"/>
                    <a:gd name="connsiteY18" fmla="*/ 1354207 h 2929890"/>
                    <a:gd name="connsiteX19" fmla="*/ 3706892 w 3706892"/>
                    <a:gd name="connsiteY19" fmla="*/ 1945086 h 2929890"/>
                    <a:gd name="connsiteX20" fmla="*/ 3417775 w 3706892"/>
                    <a:gd name="connsiteY20" fmla="*/ 2110295 h 2929890"/>
                    <a:gd name="connsiteX21" fmla="*/ 3459078 w 3706892"/>
                    <a:gd name="connsiteY21" fmla="*/ 2425226 h 2929890"/>
                    <a:gd name="connsiteX22" fmla="*/ 3339559 w 3706892"/>
                    <a:gd name="connsiteY22" fmla="*/ 2364335 h 2929890"/>
                    <a:gd name="connsiteX23" fmla="*/ 3454704 w 3706892"/>
                    <a:gd name="connsiteY23" fmla="*/ 2418032 h 2929890"/>
                    <a:gd name="connsiteX24" fmla="*/ 3414543 w 3706892"/>
                    <a:gd name="connsiteY24" fmla="*/ 2111796 h 2929890"/>
                    <a:gd name="connsiteX25" fmla="*/ 3695677 w 3706892"/>
                    <a:gd name="connsiteY25" fmla="*/ 1951148 h 2929890"/>
                    <a:gd name="connsiteX26" fmla="*/ 2837279 w 3706892"/>
                    <a:gd name="connsiteY26" fmla="*/ 1357399 h 2929890"/>
                    <a:gd name="connsiteX27" fmla="*/ 2840256 w 3706892"/>
                    <a:gd name="connsiteY27" fmla="*/ 1354207 h 2929890"/>
                    <a:gd name="connsiteX28" fmla="*/ 861369 w 3706892"/>
                    <a:gd name="connsiteY28" fmla="*/ 1352646 h 2929890"/>
                    <a:gd name="connsiteX29" fmla="*/ 865801 w 3706892"/>
                    <a:gd name="connsiteY29" fmla="*/ 1357399 h 2929890"/>
                    <a:gd name="connsiteX30" fmla="*/ 9024 w 3706892"/>
                    <a:gd name="connsiteY30" fmla="*/ 1950243 h 2929890"/>
                    <a:gd name="connsiteX31" fmla="*/ 0 w 3706892"/>
                    <a:gd name="connsiteY31" fmla="*/ 1945086 h 2929890"/>
                    <a:gd name="connsiteX32" fmla="*/ 861369 w 3706892"/>
                    <a:gd name="connsiteY32" fmla="*/ 1352646 h 2929890"/>
                    <a:gd name="connsiteX33" fmla="*/ 1853446 w 3706892"/>
                    <a:gd name="connsiteY33" fmla="*/ 0 h 2929890"/>
                    <a:gd name="connsiteX34" fmla="*/ 2648518 w 3706892"/>
                    <a:gd name="connsiteY34" fmla="*/ 587269 h 2929890"/>
                    <a:gd name="connsiteX35" fmla="*/ 2304792 w 3706892"/>
                    <a:gd name="connsiteY35" fmla="*/ 587269 h 2929890"/>
                    <a:gd name="connsiteX36" fmla="*/ 2762193 w 3706892"/>
                    <a:gd name="connsiteY36" fmla="*/ 1283732 h 2929890"/>
                    <a:gd name="connsiteX37" fmla="*/ 2437219 w 3706892"/>
                    <a:gd name="connsiteY37" fmla="*/ 1344744 h 2929890"/>
                    <a:gd name="connsiteX38" fmla="*/ 2396648 w 3706892"/>
                    <a:gd name="connsiteY38" fmla="*/ 1693627 h 2929890"/>
                    <a:gd name="connsiteX39" fmla="*/ 2138691 w 3706892"/>
                    <a:gd name="connsiteY39" fmla="*/ 1445558 h 2929890"/>
                    <a:gd name="connsiteX40" fmla="*/ 2138691 w 3706892"/>
                    <a:gd name="connsiteY40" fmla="*/ 1812263 h 2929890"/>
                    <a:gd name="connsiteX41" fmla="*/ 1853446 w 3706892"/>
                    <a:gd name="connsiteY41" fmla="*/ 1606167 h 2929890"/>
                    <a:gd name="connsiteX42" fmla="*/ 1570783 w 3706892"/>
                    <a:gd name="connsiteY42" fmla="*/ 1810397 h 2929890"/>
                    <a:gd name="connsiteX43" fmla="*/ 1570783 w 3706892"/>
                    <a:gd name="connsiteY43" fmla="*/ 1441738 h 2929890"/>
                    <a:gd name="connsiteX44" fmla="*/ 1569492 w 3706892"/>
                    <a:gd name="connsiteY44" fmla="*/ 1444294 h 2929890"/>
                    <a:gd name="connsiteX45" fmla="*/ 1306923 w 3706892"/>
                    <a:gd name="connsiteY45" fmla="*/ 1697840 h 2929890"/>
                    <a:gd name="connsiteX46" fmla="*/ 1265861 w 3706892"/>
                    <a:gd name="connsiteY46" fmla="*/ 1344744 h 2929890"/>
                    <a:gd name="connsiteX47" fmla="*/ 939633 w 3706892"/>
                    <a:gd name="connsiteY47" fmla="*/ 1283497 h 2929890"/>
                    <a:gd name="connsiteX48" fmla="*/ 1402101 w 3706892"/>
                    <a:gd name="connsiteY48" fmla="*/ 587269 h 2929890"/>
                    <a:gd name="connsiteX49" fmla="*/ 1058375 w 3706892"/>
                    <a:gd name="connsiteY49" fmla="*/ 587269 h 2929890"/>
                    <a:gd name="connsiteX50" fmla="*/ 1853446 w 3706892"/>
                    <a:gd name="connsiteY50" fmla="*/ 0 h 2929890"/>
                    <a:gd name="connsiteX0" fmla="*/ 381987 w 3706892"/>
                    <a:gd name="connsiteY0" fmla="*/ 2355724 h 2425226"/>
                    <a:gd name="connsiteX1" fmla="*/ 247815 w 3706892"/>
                    <a:gd name="connsiteY1" fmla="*/ 2425226 h 2425226"/>
                    <a:gd name="connsiteX2" fmla="*/ 248783 w 3706892"/>
                    <a:gd name="connsiteY2" fmla="*/ 2417842 h 2425226"/>
                    <a:gd name="connsiteX3" fmla="*/ 381987 w 3706892"/>
                    <a:gd name="connsiteY3" fmla="*/ 2355724 h 2425226"/>
                    <a:gd name="connsiteX4" fmla="*/ 454392 w 3706892"/>
                    <a:gd name="connsiteY4" fmla="*/ 2318189 h 2425226"/>
                    <a:gd name="connsiteX5" fmla="*/ 452772 w 3706892"/>
                    <a:gd name="connsiteY5" fmla="*/ 2319057 h 2425226"/>
                    <a:gd name="connsiteX6" fmla="*/ 454392 w 3706892"/>
                    <a:gd name="connsiteY6" fmla="*/ 2318189 h 2425226"/>
                    <a:gd name="connsiteX7" fmla="*/ 2472208 w 3706892"/>
                    <a:gd name="connsiteY7" fmla="*/ 1748890 h 2425226"/>
                    <a:gd name="connsiteX8" fmla="*/ 2750047 w 3706892"/>
                    <a:gd name="connsiteY8" fmla="*/ 1991075 h 2425226"/>
                    <a:gd name="connsiteX9" fmla="*/ 2465482 w 3706892"/>
                    <a:gd name="connsiteY9" fmla="*/ 1756102 h 2425226"/>
                    <a:gd name="connsiteX10" fmla="*/ 2472208 w 3706892"/>
                    <a:gd name="connsiteY10" fmla="*/ 1748890 h 2425226"/>
                    <a:gd name="connsiteX11" fmla="*/ 1230873 w 3706892"/>
                    <a:gd name="connsiteY11" fmla="*/ 1748890 h 2425226"/>
                    <a:gd name="connsiteX12" fmla="*/ 1239735 w 3706892"/>
                    <a:gd name="connsiteY12" fmla="*/ 1758393 h 2425226"/>
                    <a:gd name="connsiteX13" fmla="*/ 876898 w 3706892"/>
                    <a:gd name="connsiteY13" fmla="*/ 2049759 h 2425226"/>
                    <a:gd name="connsiteX14" fmla="*/ 1230873 w 3706892"/>
                    <a:gd name="connsiteY14" fmla="*/ 1748890 h 2425226"/>
                    <a:gd name="connsiteX15" fmla="*/ 2840256 w 3706892"/>
                    <a:gd name="connsiteY15" fmla="*/ 1354207 h 2425226"/>
                    <a:gd name="connsiteX16" fmla="*/ 3706892 w 3706892"/>
                    <a:gd name="connsiteY16" fmla="*/ 1945086 h 2425226"/>
                    <a:gd name="connsiteX17" fmla="*/ 3417775 w 3706892"/>
                    <a:gd name="connsiteY17" fmla="*/ 2110295 h 2425226"/>
                    <a:gd name="connsiteX18" fmla="*/ 3459078 w 3706892"/>
                    <a:gd name="connsiteY18" fmla="*/ 2425226 h 2425226"/>
                    <a:gd name="connsiteX19" fmla="*/ 3339559 w 3706892"/>
                    <a:gd name="connsiteY19" fmla="*/ 2364335 h 2425226"/>
                    <a:gd name="connsiteX20" fmla="*/ 3454704 w 3706892"/>
                    <a:gd name="connsiteY20" fmla="*/ 2418032 h 2425226"/>
                    <a:gd name="connsiteX21" fmla="*/ 3414543 w 3706892"/>
                    <a:gd name="connsiteY21" fmla="*/ 2111796 h 2425226"/>
                    <a:gd name="connsiteX22" fmla="*/ 3695677 w 3706892"/>
                    <a:gd name="connsiteY22" fmla="*/ 1951148 h 2425226"/>
                    <a:gd name="connsiteX23" fmla="*/ 2837279 w 3706892"/>
                    <a:gd name="connsiteY23" fmla="*/ 1357399 h 2425226"/>
                    <a:gd name="connsiteX24" fmla="*/ 2840256 w 3706892"/>
                    <a:gd name="connsiteY24" fmla="*/ 1354207 h 2425226"/>
                    <a:gd name="connsiteX25" fmla="*/ 861369 w 3706892"/>
                    <a:gd name="connsiteY25" fmla="*/ 1352646 h 2425226"/>
                    <a:gd name="connsiteX26" fmla="*/ 865801 w 3706892"/>
                    <a:gd name="connsiteY26" fmla="*/ 1357399 h 2425226"/>
                    <a:gd name="connsiteX27" fmla="*/ 9024 w 3706892"/>
                    <a:gd name="connsiteY27" fmla="*/ 1950243 h 2425226"/>
                    <a:gd name="connsiteX28" fmla="*/ 0 w 3706892"/>
                    <a:gd name="connsiteY28" fmla="*/ 1945086 h 2425226"/>
                    <a:gd name="connsiteX29" fmla="*/ 861369 w 3706892"/>
                    <a:gd name="connsiteY29" fmla="*/ 1352646 h 2425226"/>
                    <a:gd name="connsiteX30" fmla="*/ 1853446 w 3706892"/>
                    <a:gd name="connsiteY30" fmla="*/ 0 h 2425226"/>
                    <a:gd name="connsiteX31" fmla="*/ 2648518 w 3706892"/>
                    <a:gd name="connsiteY31" fmla="*/ 587269 h 2425226"/>
                    <a:gd name="connsiteX32" fmla="*/ 2304792 w 3706892"/>
                    <a:gd name="connsiteY32" fmla="*/ 587269 h 2425226"/>
                    <a:gd name="connsiteX33" fmla="*/ 2762193 w 3706892"/>
                    <a:gd name="connsiteY33" fmla="*/ 1283732 h 2425226"/>
                    <a:gd name="connsiteX34" fmla="*/ 2437219 w 3706892"/>
                    <a:gd name="connsiteY34" fmla="*/ 1344744 h 2425226"/>
                    <a:gd name="connsiteX35" fmla="*/ 2396648 w 3706892"/>
                    <a:gd name="connsiteY35" fmla="*/ 1693627 h 2425226"/>
                    <a:gd name="connsiteX36" fmla="*/ 2138691 w 3706892"/>
                    <a:gd name="connsiteY36" fmla="*/ 1445558 h 2425226"/>
                    <a:gd name="connsiteX37" fmla="*/ 2138691 w 3706892"/>
                    <a:gd name="connsiteY37" fmla="*/ 1812263 h 2425226"/>
                    <a:gd name="connsiteX38" fmla="*/ 1853446 w 3706892"/>
                    <a:gd name="connsiteY38" fmla="*/ 1606167 h 2425226"/>
                    <a:gd name="connsiteX39" fmla="*/ 1570783 w 3706892"/>
                    <a:gd name="connsiteY39" fmla="*/ 1810397 h 2425226"/>
                    <a:gd name="connsiteX40" fmla="*/ 1570783 w 3706892"/>
                    <a:gd name="connsiteY40" fmla="*/ 1441738 h 2425226"/>
                    <a:gd name="connsiteX41" fmla="*/ 1569492 w 3706892"/>
                    <a:gd name="connsiteY41" fmla="*/ 1444294 h 2425226"/>
                    <a:gd name="connsiteX42" fmla="*/ 1306923 w 3706892"/>
                    <a:gd name="connsiteY42" fmla="*/ 1697840 h 2425226"/>
                    <a:gd name="connsiteX43" fmla="*/ 1265861 w 3706892"/>
                    <a:gd name="connsiteY43" fmla="*/ 1344744 h 2425226"/>
                    <a:gd name="connsiteX44" fmla="*/ 939633 w 3706892"/>
                    <a:gd name="connsiteY44" fmla="*/ 1283497 h 2425226"/>
                    <a:gd name="connsiteX45" fmla="*/ 1402101 w 3706892"/>
                    <a:gd name="connsiteY45" fmla="*/ 587269 h 2425226"/>
                    <a:gd name="connsiteX46" fmla="*/ 1058375 w 3706892"/>
                    <a:gd name="connsiteY46" fmla="*/ 587269 h 2425226"/>
                    <a:gd name="connsiteX47" fmla="*/ 1853446 w 3706892"/>
                    <a:gd name="connsiteY47" fmla="*/ 0 h 2425226"/>
                    <a:gd name="connsiteX0" fmla="*/ 248783 w 3706892"/>
                    <a:gd name="connsiteY0" fmla="*/ 2417842 h 2425226"/>
                    <a:gd name="connsiteX1" fmla="*/ 247815 w 3706892"/>
                    <a:gd name="connsiteY1" fmla="*/ 2425226 h 2425226"/>
                    <a:gd name="connsiteX2" fmla="*/ 248783 w 3706892"/>
                    <a:gd name="connsiteY2" fmla="*/ 2417842 h 2425226"/>
                    <a:gd name="connsiteX3" fmla="*/ 454392 w 3706892"/>
                    <a:gd name="connsiteY3" fmla="*/ 2318189 h 2425226"/>
                    <a:gd name="connsiteX4" fmla="*/ 452772 w 3706892"/>
                    <a:gd name="connsiteY4" fmla="*/ 2319057 h 2425226"/>
                    <a:gd name="connsiteX5" fmla="*/ 454392 w 3706892"/>
                    <a:gd name="connsiteY5" fmla="*/ 2318189 h 2425226"/>
                    <a:gd name="connsiteX6" fmla="*/ 2472208 w 3706892"/>
                    <a:gd name="connsiteY6" fmla="*/ 1748890 h 2425226"/>
                    <a:gd name="connsiteX7" fmla="*/ 2750047 w 3706892"/>
                    <a:gd name="connsiteY7" fmla="*/ 1991075 h 2425226"/>
                    <a:gd name="connsiteX8" fmla="*/ 2465482 w 3706892"/>
                    <a:gd name="connsiteY8" fmla="*/ 1756102 h 2425226"/>
                    <a:gd name="connsiteX9" fmla="*/ 2472208 w 3706892"/>
                    <a:gd name="connsiteY9" fmla="*/ 1748890 h 2425226"/>
                    <a:gd name="connsiteX10" fmla="*/ 1230873 w 3706892"/>
                    <a:gd name="connsiteY10" fmla="*/ 1748890 h 2425226"/>
                    <a:gd name="connsiteX11" fmla="*/ 1239735 w 3706892"/>
                    <a:gd name="connsiteY11" fmla="*/ 1758393 h 2425226"/>
                    <a:gd name="connsiteX12" fmla="*/ 876898 w 3706892"/>
                    <a:gd name="connsiteY12" fmla="*/ 2049759 h 2425226"/>
                    <a:gd name="connsiteX13" fmla="*/ 1230873 w 3706892"/>
                    <a:gd name="connsiteY13" fmla="*/ 1748890 h 2425226"/>
                    <a:gd name="connsiteX14" fmla="*/ 2840256 w 3706892"/>
                    <a:gd name="connsiteY14" fmla="*/ 1354207 h 2425226"/>
                    <a:gd name="connsiteX15" fmla="*/ 3706892 w 3706892"/>
                    <a:gd name="connsiteY15" fmla="*/ 1945086 h 2425226"/>
                    <a:gd name="connsiteX16" fmla="*/ 3417775 w 3706892"/>
                    <a:gd name="connsiteY16" fmla="*/ 2110295 h 2425226"/>
                    <a:gd name="connsiteX17" fmla="*/ 3459078 w 3706892"/>
                    <a:gd name="connsiteY17" fmla="*/ 2425226 h 2425226"/>
                    <a:gd name="connsiteX18" fmla="*/ 3339559 w 3706892"/>
                    <a:gd name="connsiteY18" fmla="*/ 2364335 h 2425226"/>
                    <a:gd name="connsiteX19" fmla="*/ 3454704 w 3706892"/>
                    <a:gd name="connsiteY19" fmla="*/ 2418032 h 2425226"/>
                    <a:gd name="connsiteX20" fmla="*/ 3414543 w 3706892"/>
                    <a:gd name="connsiteY20" fmla="*/ 2111796 h 2425226"/>
                    <a:gd name="connsiteX21" fmla="*/ 3695677 w 3706892"/>
                    <a:gd name="connsiteY21" fmla="*/ 1951148 h 2425226"/>
                    <a:gd name="connsiteX22" fmla="*/ 2837279 w 3706892"/>
                    <a:gd name="connsiteY22" fmla="*/ 1357399 h 2425226"/>
                    <a:gd name="connsiteX23" fmla="*/ 2840256 w 3706892"/>
                    <a:gd name="connsiteY23" fmla="*/ 1354207 h 2425226"/>
                    <a:gd name="connsiteX24" fmla="*/ 861369 w 3706892"/>
                    <a:gd name="connsiteY24" fmla="*/ 1352646 h 2425226"/>
                    <a:gd name="connsiteX25" fmla="*/ 865801 w 3706892"/>
                    <a:gd name="connsiteY25" fmla="*/ 1357399 h 2425226"/>
                    <a:gd name="connsiteX26" fmla="*/ 9024 w 3706892"/>
                    <a:gd name="connsiteY26" fmla="*/ 1950243 h 2425226"/>
                    <a:gd name="connsiteX27" fmla="*/ 0 w 3706892"/>
                    <a:gd name="connsiteY27" fmla="*/ 1945086 h 2425226"/>
                    <a:gd name="connsiteX28" fmla="*/ 861369 w 3706892"/>
                    <a:gd name="connsiteY28" fmla="*/ 1352646 h 2425226"/>
                    <a:gd name="connsiteX29" fmla="*/ 1853446 w 3706892"/>
                    <a:gd name="connsiteY29" fmla="*/ 0 h 2425226"/>
                    <a:gd name="connsiteX30" fmla="*/ 2648518 w 3706892"/>
                    <a:gd name="connsiteY30" fmla="*/ 587269 h 2425226"/>
                    <a:gd name="connsiteX31" fmla="*/ 2304792 w 3706892"/>
                    <a:gd name="connsiteY31" fmla="*/ 587269 h 2425226"/>
                    <a:gd name="connsiteX32" fmla="*/ 2762193 w 3706892"/>
                    <a:gd name="connsiteY32" fmla="*/ 1283732 h 2425226"/>
                    <a:gd name="connsiteX33" fmla="*/ 2437219 w 3706892"/>
                    <a:gd name="connsiteY33" fmla="*/ 1344744 h 2425226"/>
                    <a:gd name="connsiteX34" fmla="*/ 2396648 w 3706892"/>
                    <a:gd name="connsiteY34" fmla="*/ 1693627 h 2425226"/>
                    <a:gd name="connsiteX35" fmla="*/ 2138691 w 3706892"/>
                    <a:gd name="connsiteY35" fmla="*/ 1445558 h 2425226"/>
                    <a:gd name="connsiteX36" fmla="*/ 2138691 w 3706892"/>
                    <a:gd name="connsiteY36" fmla="*/ 1812263 h 2425226"/>
                    <a:gd name="connsiteX37" fmla="*/ 1853446 w 3706892"/>
                    <a:gd name="connsiteY37" fmla="*/ 1606167 h 2425226"/>
                    <a:gd name="connsiteX38" fmla="*/ 1570783 w 3706892"/>
                    <a:gd name="connsiteY38" fmla="*/ 1810397 h 2425226"/>
                    <a:gd name="connsiteX39" fmla="*/ 1570783 w 3706892"/>
                    <a:gd name="connsiteY39" fmla="*/ 1441738 h 2425226"/>
                    <a:gd name="connsiteX40" fmla="*/ 1569492 w 3706892"/>
                    <a:gd name="connsiteY40" fmla="*/ 1444294 h 2425226"/>
                    <a:gd name="connsiteX41" fmla="*/ 1306923 w 3706892"/>
                    <a:gd name="connsiteY41" fmla="*/ 1697840 h 2425226"/>
                    <a:gd name="connsiteX42" fmla="*/ 1265861 w 3706892"/>
                    <a:gd name="connsiteY42" fmla="*/ 1344744 h 2425226"/>
                    <a:gd name="connsiteX43" fmla="*/ 939633 w 3706892"/>
                    <a:gd name="connsiteY43" fmla="*/ 1283497 h 2425226"/>
                    <a:gd name="connsiteX44" fmla="*/ 1402101 w 3706892"/>
                    <a:gd name="connsiteY44" fmla="*/ 587269 h 2425226"/>
                    <a:gd name="connsiteX45" fmla="*/ 1058375 w 3706892"/>
                    <a:gd name="connsiteY45" fmla="*/ 587269 h 2425226"/>
                    <a:gd name="connsiteX46" fmla="*/ 1853446 w 3706892"/>
                    <a:gd name="connsiteY46" fmla="*/ 0 h 2425226"/>
                    <a:gd name="connsiteX0" fmla="*/ 454392 w 3706892"/>
                    <a:gd name="connsiteY0" fmla="*/ 2318189 h 2425226"/>
                    <a:gd name="connsiteX1" fmla="*/ 452772 w 3706892"/>
                    <a:gd name="connsiteY1" fmla="*/ 2319057 h 2425226"/>
                    <a:gd name="connsiteX2" fmla="*/ 454392 w 3706892"/>
                    <a:gd name="connsiteY2" fmla="*/ 2318189 h 2425226"/>
                    <a:gd name="connsiteX3" fmla="*/ 2472208 w 3706892"/>
                    <a:gd name="connsiteY3" fmla="*/ 1748890 h 2425226"/>
                    <a:gd name="connsiteX4" fmla="*/ 2750047 w 3706892"/>
                    <a:gd name="connsiteY4" fmla="*/ 1991075 h 2425226"/>
                    <a:gd name="connsiteX5" fmla="*/ 2465482 w 3706892"/>
                    <a:gd name="connsiteY5" fmla="*/ 1756102 h 2425226"/>
                    <a:gd name="connsiteX6" fmla="*/ 2472208 w 3706892"/>
                    <a:gd name="connsiteY6" fmla="*/ 1748890 h 2425226"/>
                    <a:gd name="connsiteX7" fmla="*/ 1230873 w 3706892"/>
                    <a:gd name="connsiteY7" fmla="*/ 1748890 h 2425226"/>
                    <a:gd name="connsiteX8" fmla="*/ 1239735 w 3706892"/>
                    <a:gd name="connsiteY8" fmla="*/ 1758393 h 2425226"/>
                    <a:gd name="connsiteX9" fmla="*/ 876898 w 3706892"/>
                    <a:gd name="connsiteY9" fmla="*/ 2049759 h 2425226"/>
                    <a:gd name="connsiteX10" fmla="*/ 1230873 w 3706892"/>
                    <a:gd name="connsiteY10" fmla="*/ 1748890 h 2425226"/>
                    <a:gd name="connsiteX11" fmla="*/ 2840256 w 3706892"/>
                    <a:gd name="connsiteY11" fmla="*/ 1354207 h 2425226"/>
                    <a:gd name="connsiteX12" fmla="*/ 3706892 w 3706892"/>
                    <a:gd name="connsiteY12" fmla="*/ 1945086 h 2425226"/>
                    <a:gd name="connsiteX13" fmla="*/ 3417775 w 3706892"/>
                    <a:gd name="connsiteY13" fmla="*/ 2110295 h 2425226"/>
                    <a:gd name="connsiteX14" fmla="*/ 3459078 w 3706892"/>
                    <a:gd name="connsiteY14" fmla="*/ 2425226 h 2425226"/>
                    <a:gd name="connsiteX15" fmla="*/ 3339559 w 3706892"/>
                    <a:gd name="connsiteY15" fmla="*/ 2364335 h 2425226"/>
                    <a:gd name="connsiteX16" fmla="*/ 3454704 w 3706892"/>
                    <a:gd name="connsiteY16" fmla="*/ 2418032 h 2425226"/>
                    <a:gd name="connsiteX17" fmla="*/ 3414543 w 3706892"/>
                    <a:gd name="connsiteY17" fmla="*/ 2111796 h 2425226"/>
                    <a:gd name="connsiteX18" fmla="*/ 3695677 w 3706892"/>
                    <a:gd name="connsiteY18" fmla="*/ 1951148 h 2425226"/>
                    <a:gd name="connsiteX19" fmla="*/ 2837279 w 3706892"/>
                    <a:gd name="connsiteY19" fmla="*/ 1357399 h 2425226"/>
                    <a:gd name="connsiteX20" fmla="*/ 2840256 w 3706892"/>
                    <a:gd name="connsiteY20" fmla="*/ 1354207 h 2425226"/>
                    <a:gd name="connsiteX21" fmla="*/ 861369 w 3706892"/>
                    <a:gd name="connsiteY21" fmla="*/ 1352646 h 2425226"/>
                    <a:gd name="connsiteX22" fmla="*/ 865801 w 3706892"/>
                    <a:gd name="connsiteY22" fmla="*/ 1357399 h 2425226"/>
                    <a:gd name="connsiteX23" fmla="*/ 9024 w 3706892"/>
                    <a:gd name="connsiteY23" fmla="*/ 1950243 h 2425226"/>
                    <a:gd name="connsiteX24" fmla="*/ 0 w 3706892"/>
                    <a:gd name="connsiteY24" fmla="*/ 1945086 h 2425226"/>
                    <a:gd name="connsiteX25" fmla="*/ 861369 w 3706892"/>
                    <a:gd name="connsiteY25" fmla="*/ 1352646 h 2425226"/>
                    <a:gd name="connsiteX26" fmla="*/ 1853446 w 3706892"/>
                    <a:gd name="connsiteY26" fmla="*/ 0 h 2425226"/>
                    <a:gd name="connsiteX27" fmla="*/ 2648518 w 3706892"/>
                    <a:gd name="connsiteY27" fmla="*/ 587269 h 2425226"/>
                    <a:gd name="connsiteX28" fmla="*/ 2304792 w 3706892"/>
                    <a:gd name="connsiteY28" fmla="*/ 587269 h 2425226"/>
                    <a:gd name="connsiteX29" fmla="*/ 2762193 w 3706892"/>
                    <a:gd name="connsiteY29" fmla="*/ 1283732 h 2425226"/>
                    <a:gd name="connsiteX30" fmla="*/ 2437219 w 3706892"/>
                    <a:gd name="connsiteY30" fmla="*/ 1344744 h 2425226"/>
                    <a:gd name="connsiteX31" fmla="*/ 2396648 w 3706892"/>
                    <a:gd name="connsiteY31" fmla="*/ 1693627 h 2425226"/>
                    <a:gd name="connsiteX32" fmla="*/ 2138691 w 3706892"/>
                    <a:gd name="connsiteY32" fmla="*/ 1445558 h 2425226"/>
                    <a:gd name="connsiteX33" fmla="*/ 2138691 w 3706892"/>
                    <a:gd name="connsiteY33" fmla="*/ 1812263 h 2425226"/>
                    <a:gd name="connsiteX34" fmla="*/ 1853446 w 3706892"/>
                    <a:gd name="connsiteY34" fmla="*/ 1606167 h 2425226"/>
                    <a:gd name="connsiteX35" fmla="*/ 1570783 w 3706892"/>
                    <a:gd name="connsiteY35" fmla="*/ 1810397 h 2425226"/>
                    <a:gd name="connsiteX36" fmla="*/ 1570783 w 3706892"/>
                    <a:gd name="connsiteY36" fmla="*/ 1441738 h 2425226"/>
                    <a:gd name="connsiteX37" fmla="*/ 1569492 w 3706892"/>
                    <a:gd name="connsiteY37" fmla="*/ 1444294 h 2425226"/>
                    <a:gd name="connsiteX38" fmla="*/ 1306923 w 3706892"/>
                    <a:gd name="connsiteY38" fmla="*/ 1697840 h 2425226"/>
                    <a:gd name="connsiteX39" fmla="*/ 1265861 w 3706892"/>
                    <a:gd name="connsiteY39" fmla="*/ 1344744 h 2425226"/>
                    <a:gd name="connsiteX40" fmla="*/ 939633 w 3706892"/>
                    <a:gd name="connsiteY40" fmla="*/ 1283497 h 2425226"/>
                    <a:gd name="connsiteX41" fmla="*/ 1402101 w 3706892"/>
                    <a:gd name="connsiteY41" fmla="*/ 587269 h 2425226"/>
                    <a:gd name="connsiteX42" fmla="*/ 1058375 w 3706892"/>
                    <a:gd name="connsiteY42" fmla="*/ 587269 h 2425226"/>
                    <a:gd name="connsiteX43" fmla="*/ 1853446 w 3706892"/>
                    <a:gd name="connsiteY43" fmla="*/ 0 h 2425226"/>
                    <a:gd name="connsiteX0" fmla="*/ 2472208 w 3706892"/>
                    <a:gd name="connsiteY0" fmla="*/ 1748890 h 2425226"/>
                    <a:gd name="connsiteX1" fmla="*/ 2750047 w 3706892"/>
                    <a:gd name="connsiteY1" fmla="*/ 1991075 h 2425226"/>
                    <a:gd name="connsiteX2" fmla="*/ 2465482 w 3706892"/>
                    <a:gd name="connsiteY2" fmla="*/ 1756102 h 2425226"/>
                    <a:gd name="connsiteX3" fmla="*/ 2472208 w 3706892"/>
                    <a:gd name="connsiteY3" fmla="*/ 1748890 h 2425226"/>
                    <a:gd name="connsiteX4" fmla="*/ 1230873 w 3706892"/>
                    <a:gd name="connsiteY4" fmla="*/ 1748890 h 2425226"/>
                    <a:gd name="connsiteX5" fmla="*/ 1239735 w 3706892"/>
                    <a:gd name="connsiteY5" fmla="*/ 1758393 h 2425226"/>
                    <a:gd name="connsiteX6" fmla="*/ 876898 w 3706892"/>
                    <a:gd name="connsiteY6" fmla="*/ 2049759 h 2425226"/>
                    <a:gd name="connsiteX7" fmla="*/ 1230873 w 3706892"/>
                    <a:gd name="connsiteY7" fmla="*/ 1748890 h 2425226"/>
                    <a:gd name="connsiteX8" fmla="*/ 2840256 w 3706892"/>
                    <a:gd name="connsiteY8" fmla="*/ 1354207 h 2425226"/>
                    <a:gd name="connsiteX9" fmla="*/ 3706892 w 3706892"/>
                    <a:gd name="connsiteY9" fmla="*/ 1945086 h 2425226"/>
                    <a:gd name="connsiteX10" fmla="*/ 3417775 w 3706892"/>
                    <a:gd name="connsiteY10" fmla="*/ 2110295 h 2425226"/>
                    <a:gd name="connsiteX11" fmla="*/ 3459078 w 3706892"/>
                    <a:gd name="connsiteY11" fmla="*/ 2425226 h 2425226"/>
                    <a:gd name="connsiteX12" fmla="*/ 3339559 w 3706892"/>
                    <a:gd name="connsiteY12" fmla="*/ 2364335 h 2425226"/>
                    <a:gd name="connsiteX13" fmla="*/ 3454704 w 3706892"/>
                    <a:gd name="connsiteY13" fmla="*/ 2418032 h 2425226"/>
                    <a:gd name="connsiteX14" fmla="*/ 3414543 w 3706892"/>
                    <a:gd name="connsiteY14" fmla="*/ 2111796 h 2425226"/>
                    <a:gd name="connsiteX15" fmla="*/ 3695677 w 3706892"/>
                    <a:gd name="connsiteY15" fmla="*/ 1951148 h 2425226"/>
                    <a:gd name="connsiteX16" fmla="*/ 2837279 w 3706892"/>
                    <a:gd name="connsiteY16" fmla="*/ 1357399 h 2425226"/>
                    <a:gd name="connsiteX17" fmla="*/ 2840256 w 3706892"/>
                    <a:gd name="connsiteY17" fmla="*/ 1354207 h 2425226"/>
                    <a:gd name="connsiteX18" fmla="*/ 861369 w 3706892"/>
                    <a:gd name="connsiteY18" fmla="*/ 1352646 h 2425226"/>
                    <a:gd name="connsiteX19" fmla="*/ 865801 w 3706892"/>
                    <a:gd name="connsiteY19" fmla="*/ 1357399 h 2425226"/>
                    <a:gd name="connsiteX20" fmla="*/ 9024 w 3706892"/>
                    <a:gd name="connsiteY20" fmla="*/ 1950243 h 2425226"/>
                    <a:gd name="connsiteX21" fmla="*/ 0 w 3706892"/>
                    <a:gd name="connsiteY21" fmla="*/ 1945086 h 2425226"/>
                    <a:gd name="connsiteX22" fmla="*/ 861369 w 3706892"/>
                    <a:gd name="connsiteY22" fmla="*/ 1352646 h 2425226"/>
                    <a:gd name="connsiteX23" fmla="*/ 1853446 w 3706892"/>
                    <a:gd name="connsiteY23" fmla="*/ 0 h 2425226"/>
                    <a:gd name="connsiteX24" fmla="*/ 2648518 w 3706892"/>
                    <a:gd name="connsiteY24" fmla="*/ 587269 h 2425226"/>
                    <a:gd name="connsiteX25" fmla="*/ 2304792 w 3706892"/>
                    <a:gd name="connsiteY25" fmla="*/ 587269 h 2425226"/>
                    <a:gd name="connsiteX26" fmla="*/ 2762193 w 3706892"/>
                    <a:gd name="connsiteY26" fmla="*/ 1283732 h 2425226"/>
                    <a:gd name="connsiteX27" fmla="*/ 2437219 w 3706892"/>
                    <a:gd name="connsiteY27" fmla="*/ 1344744 h 2425226"/>
                    <a:gd name="connsiteX28" fmla="*/ 2396648 w 3706892"/>
                    <a:gd name="connsiteY28" fmla="*/ 1693627 h 2425226"/>
                    <a:gd name="connsiteX29" fmla="*/ 2138691 w 3706892"/>
                    <a:gd name="connsiteY29" fmla="*/ 1445558 h 2425226"/>
                    <a:gd name="connsiteX30" fmla="*/ 2138691 w 3706892"/>
                    <a:gd name="connsiteY30" fmla="*/ 1812263 h 2425226"/>
                    <a:gd name="connsiteX31" fmla="*/ 1853446 w 3706892"/>
                    <a:gd name="connsiteY31" fmla="*/ 1606167 h 2425226"/>
                    <a:gd name="connsiteX32" fmla="*/ 1570783 w 3706892"/>
                    <a:gd name="connsiteY32" fmla="*/ 1810397 h 2425226"/>
                    <a:gd name="connsiteX33" fmla="*/ 1570783 w 3706892"/>
                    <a:gd name="connsiteY33" fmla="*/ 1441738 h 2425226"/>
                    <a:gd name="connsiteX34" fmla="*/ 1569492 w 3706892"/>
                    <a:gd name="connsiteY34" fmla="*/ 1444294 h 2425226"/>
                    <a:gd name="connsiteX35" fmla="*/ 1306923 w 3706892"/>
                    <a:gd name="connsiteY35" fmla="*/ 1697840 h 2425226"/>
                    <a:gd name="connsiteX36" fmla="*/ 1265861 w 3706892"/>
                    <a:gd name="connsiteY36" fmla="*/ 1344744 h 2425226"/>
                    <a:gd name="connsiteX37" fmla="*/ 939633 w 3706892"/>
                    <a:gd name="connsiteY37" fmla="*/ 1283497 h 2425226"/>
                    <a:gd name="connsiteX38" fmla="*/ 1402101 w 3706892"/>
                    <a:gd name="connsiteY38" fmla="*/ 587269 h 2425226"/>
                    <a:gd name="connsiteX39" fmla="*/ 1058375 w 3706892"/>
                    <a:gd name="connsiteY39" fmla="*/ 587269 h 2425226"/>
                    <a:gd name="connsiteX40" fmla="*/ 1853446 w 3706892"/>
                    <a:gd name="connsiteY40" fmla="*/ 0 h 2425226"/>
                    <a:gd name="connsiteX0" fmla="*/ 2465482 w 3706892"/>
                    <a:gd name="connsiteY0" fmla="*/ 1756102 h 2425226"/>
                    <a:gd name="connsiteX1" fmla="*/ 2750047 w 3706892"/>
                    <a:gd name="connsiteY1" fmla="*/ 1991075 h 2425226"/>
                    <a:gd name="connsiteX2" fmla="*/ 2465482 w 3706892"/>
                    <a:gd name="connsiteY2" fmla="*/ 1756102 h 2425226"/>
                    <a:gd name="connsiteX3" fmla="*/ 1230873 w 3706892"/>
                    <a:gd name="connsiteY3" fmla="*/ 1748890 h 2425226"/>
                    <a:gd name="connsiteX4" fmla="*/ 1239735 w 3706892"/>
                    <a:gd name="connsiteY4" fmla="*/ 1758393 h 2425226"/>
                    <a:gd name="connsiteX5" fmla="*/ 876898 w 3706892"/>
                    <a:gd name="connsiteY5" fmla="*/ 2049759 h 2425226"/>
                    <a:gd name="connsiteX6" fmla="*/ 1230873 w 3706892"/>
                    <a:gd name="connsiteY6" fmla="*/ 1748890 h 2425226"/>
                    <a:gd name="connsiteX7" fmla="*/ 2840256 w 3706892"/>
                    <a:gd name="connsiteY7" fmla="*/ 1354207 h 2425226"/>
                    <a:gd name="connsiteX8" fmla="*/ 3706892 w 3706892"/>
                    <a:gd name="connsiteY8" fmla="*/ 1945086 h 2425226"/>
                    <a:gd name="connsiteX9" fmla="*/ 3417775 w 3706892"/>
                    <a:gd name="connsiteY9" fmla="*/ 2110295 h 2425226"/>
                    <a:gd name="connsiteX10" fmla="*/ 3459078 w 3706892"/>
                    <a:gd name="connsiteY10" fmla="*/ 2425226 h 2425226"/>
                    <a:gd name="connsiteX11" fmla="*/ 3339559 w 3706892"/>
                    <a:gd name="connsiteY11" fmla="*/ 2364335 h 2425226"/>
                    <a:gd name="connsiteX12" fmla="*/ 3454704 w 3706892"/>
                    <a:gd name="connsiteY12" fmla="*/ 2418032 h 2425226"/>
                    <a:gd name="connsiteX13" fmla="*/ 3414543 w 3706892"/>
                    <a:gd name="connsiteY13" fmla="*/ 2111796 h 2425226"/>
                    <a:gd name="connsiteX14" fmla="*/ 3695677 w 3706892"/>
                    <a:gd name="connsiteY14" fmla="*/ 1951148 h 2425226"/>
                    <a:gd name="connsiteX15" fmla="*/ 2837279 w 3706892"/>
                    <a:gd name="connsiteY15" fmla="*/ 1357399 h 2425226"/>
                    <a:gd name="connsiteX16" fmla="*/ 2840256 w 3706892"/>
                    <a:gd name="connsiteY16" fmla="*/ 1354207 h 2425226"/>
                    <a:gd name="connsiteX17" fmla="*/ 861369 w 3706892"/>
                    <a:gd name="connsiteY17" fmla="*/ 1352646 h 2425226"/>
                    <a:gd name="connsiteX18" fmla="*/ 865801 w 3706892"/>
                    <a:gd name="connsiteY18" fmla="*/ 1357399 h 2425226"/>
                    <a:gd name="connsiteX19" fmla="*/ 9024 w 3706892"/>
                    <a:gd name="connsiteY19" fmla="*/ 1950243 h 2425226"/>
                    <a:gd name="connsiteX20" fmla="*/ 0 w 3706892"/>
                    <a:gd name="connsiteY20" fmla="*/ 1945086 h 2425226"/>
                    <a:gd name="connsiteX21" fmla="*/ 861369 w 3706892"/>
                    <a:gd name="connsiteY21" fmla="*/ 1352646 h 2425226"/>
                    <a:gd name="connsiteX22" fmla="*/ 1853446 w 3706892"/>
                    <a:gd name="connsiteY22" fmla="*/ 0 h 2425226"/>
                    <a:gd name="connsiteX23" fmla="*/ 2648518 w 3706892"/>
                    <a:gd name="connsiteY23" fmla="*/ 587269 h 2425226"/>
                    <a:gd name="connsiteX24" fmla="*/ 2304792 w 3706892"/>
                    <a:gd name="connsiteY24" fmla="*/ 587269 h 2425226"/>
                    <a:gd name="connsiteX25" fmla="*/ 2762193 w 3706892"/>
                    <a:gd name="connsiteY25" fmla="*/ 1283732 h 2425226"/>
                    <a:gd name="connsiteX26" fmla="*/ 2437219 w 3706892"/>
                    <a:gd name="connsiteY26" fmla="*/ 1344744 h 2425226"/>
                    <a:gd name="connsiteX27" fmla="*/ 2396648 w 3706892"/>
                    <a:gd name="connsiteY27" fmla="*/ 1693627 h 2425226"/>
                    <a:gd name="connsiteX28" fmla="*/ 2138691 w 3706892"/>
                    <a:gd name="connsiteY28" fmla="*/ 1445558 h 2425226"/>
                    <a:gd name="connsiteX29" fmla="*/ 2138691 w 3706892"/>
                    <a:gd name="connsiteY29" fmla="*/ 1812263 h 2425226"/>
                    <a:gd name="connsiteX30" fmla="*/ 1853446 w 3706892"/>
                    <a:gd name="connsiteY30" fmla="*/ 1606167 h 2425226"/>
                    <a:gd name="connsiteX31" fmla="*/ 1570783 w 3706892"/>
                    <a:gd name="connsiteY31" fmla="*/ 1810397 h 2425226"/>
                    <a:gd name="connsiteX32" fmla="*/ 1570783 w 3706892"/>
                    <a:gd name="connsiteY32" fmla="*/ 1441738 h 2425226"/>
                    <a:gd name="connsiteX33" fmla="*/ 1569492 w 3706892"/>
                    <a:gd name="connsiteY33" fmla="*/ 1444294 h 2425226"/>
                    <a:gd name="connsiteX34" fmla="*/ 1306923 w 3706892"/>
                    <a:gd name="connsiteY34" fmla="*/ 1697840 h 2425226"/>
                    <a:gd name="connsiteX35" fmla="*/ 1265861 w 3706892"/>
                    <a:gd name="connsiteY35" fmla="*/ 1344744 h 2425226"/>
                    <a:gd name="connsiteX36" fmla="*/ 939633 w 3706892"/>
                    <a:gd name="connsiteY36" fmla="*/ 1283497 h 2425226"/>
                    <a:gd name="connsiteX37" fmla="*/ 1402101 w 3706892"/>
                    <a:gd name="connsiteY37" fmla="*/ 587269 h 2425226"/>
                    <a:gd name="connsiteX38" fmla="*/ 1058375 w 3706892"/>
                    <a:gd name="connsiteY38" fmla="*/ 587269 h 2425226"/>
                    <a:gd name="connsiteX39" fmla="*/ 1853446 w 3706892"/>
                    <a:gd name="connsiteY39" fmla="*/ 0 h 2425226"/>
                    <a:gd name="connsiteX0" fmla="*/ 1230873 w 3706892"/>
                    <a:gd name="connsiteY0" fmla="*/ 1748890 h 2425226"/>
                    <a:gd name="connsiteX1" fmla="*/ 1239735 w 3706892"/>
                    <a:gd name="connsiteY1" fmla="*/ 1758393 h 2425226"/>
                    <a:gd name="connsiteX2" fmla="*/ 876898 w 3706892"/>
                    <a:gd name="connsiteY2" fmla="*/ 2049759 h 2425226"/>
                    <a:gd name="connsiteX3" fmla="*/ 1230873 w 3706892"/>
                    <a:gd name="connsiteY3" fmla="*/ 1748890 h 2425226"/>
                    <a:gd name="connsiteX4" fmla="*/ 2840256 w 3706892"/>
                    <a:gd name="connsiteY4" fmla="*/ 1354207 h 2425226"/>
                    <a:gd name="connsiteX5" fmla="*/ 3706892 w 3706892"/>
                    <a:gd name="connsiteY5" fmla="*/ 1945086 h 2425226"/>
                    <a:gd name="connsiteX6" fmla="*/ 3417775 w 3706892"/>
                    <a:gd name="connsiteY6" fmla="*/ 2110295 h 2425226"/>
                    <a:gd name="connsiteX7" fmla="*/ 3459078 w 3706892"/>
                    <a:gd name="connsiteY7" fmla="*/ 2425226 h 2425226"/>
                    <a:gd name="connsiteX8" fmla="*/ 3339559 w 3706892"/>
                    <a:gd name="connsiteY8" fmla="*/ 2364335 h 2425226"/>
                    <a:gd name="connsiteX9" fmla="*/ 3454704 w 3706892"/>
                    <a:gd name="connsiteY9" fmla="*/ 2418032 h 2425226"/>
                    <a:gd name="connsiteX10" fmla="*/ 3414543 w 3706892"/>
                    <a:gd name="connsiteY10" fmla="*/ 2111796 h 2425226"/>
                    <a:gd name="connsiteX11" fmla="*/ 3695677 w 3706892"/>
                    <a:gd name="connsiteY11" fmla="*/ 1951148 h 2425226"/>
                    <a:gd name="connsiteX12" fmla="*/ 2837279 w 3706892"/>
                    <a:gd name="connsiteY12" fmla="*/ 1357399 h 2425226"/>
                    <a:gd name="connsiteX13" fmla="*/ 2840256 w 3706892"/>
                    <a:gd name="connsiteY13" fmla="*/ 1354207 h 2425226"/>
                    <a:gd name="connsiteX14" fmla="*/ 861369 w 3706892"/>
                    <a:gd name="connsiteY14" fmla="*/ 1352646 h 2425226"/>
                    <a:gd name="connsiteX15" fmla="*/ 865801 w 3706892"/>
                    <a:gd name="connsiteY15" fmla="*/ 1357399 h 2425226"/>
                    <a:gd name="connsiteX16" fmla="*/ 9024 w 3706892"/>
                    <a:gd name="connsiteY16" fmla="*/ 1950243 h 2425226"/>
                    <a:gd name="connsiteX17" fmla="*/ 0 w 3706892"/>
                    <a:gd name="connsiteY17" fmla="*/ 1945086 h 2425226"/>
                    <a:gd name="connsiteX18" fmla="*/ 861369 w 3706892"/>
                    <a:gd name="connsiteY18" fmla="*/ 1352646 h 2425226"/>
                    <a:gd name="connsiteX19" fmla="*/ 1853446 w 3706892"/>
                    <a:gd name="connsiteY19" fmla="*/ 0 h 2425226"/>
                    <a:gd name="connsiteX20" fmla="*/ 2648518 w 3706892"/>
                    <a:gd name="connsiteY20" fmla="*/ 587269 h 2425226"/>
                    <a:gd name="connsiteX21" fmla="*/ 2304792 w 3706892"/>
                    <a:gd name="connsiteY21" fmla="*/ 587269 h 2425226"/>
                    <a:gd name="connsiteX22" fmla="*/ 2762193 w 3706892"/>
                    <a:gd name="connsiteY22" fmla="*/ 1283732 h 2425226"/>
                    <a:gd name="connsiteX23" fmla="*/ 2437219 w 3706892"/>
                    <a:gd name="connsiteY23" fmla="*/ 1344744 h 2425226"/>
                    <a:gd name="connsiteX24" fmla="*/ 2396648 w 3706892"/>
                    <a:gd name="connsiteY24" fmla="*/ 1693627 h 2425226"/>
                    <a:gd name="connsiteX25" fmla="*/ 2138691 w 3706892"/>
                    <a:gd name="connsiteY25" fmla="*/ 1445558 h 2425226"/>
                    <a:gd name="connsiteX26" fmla="*/ 2138691 w 3706892"/>
                    <a:gd name="connsiteY26" fmla="*/ 1812263 h 2425226"/>
                    <a:gd name="connsiteX27" fmla="*/ 1853446 w 3706892"/>
                    <a:gd name="connsiteY27" fmla="*/ 1606167 h 2425226"/>
                    <a:gd name="connsiteX28" fmla="*/ 1570783 w 3706892"/>
                    <a:gd name="connsiteY28" fmla="*/ 1810397 h 2425226"/>
                    <a:gd name="connsiteX29" fmla="*/ 1570783 w 3706892"/>
                    <a:gd name="connsiteY29" fmla="*/ 1441738 h 2425226"/>
                    <a:gd name="connsiteX30" fmla="*/ 1569492 w 3706892"/>
                    <a:gd name="connsiteY30" fmla="*/ 1444294 h 2425226"/>
                    <a:gd name="connsiteX31" fmla="*/ 1306923 w 3706892"/>
                    <a:gd name="connsiteY31" fmla="*/ 1697840 h 2425226"/>
                    <a:gd name="connsiteX32" fmla="*/ 1265861 w 3706892"/>
                    <a:gd name="connsiteY32" fmla="*/ 1344744 h 2425226"/>
                    <a:gd name="connsiteX33" fmla="*/ 939633 w 3706892"/>
                    <a:gd name="connsiteY33" fmla="*/ 1283497 h 2425226"/>
                    <a:gd name="connsiteX34" fmla="*/ 1402101 w 3706892"/>
                    <a:gd name="connsiteY34" fmla="*/ 587269 h 2425226"/>
                    <a:gd name="connsiteX35" fmla="*/ 1058375 w 3706892"/>
                    <a:gd name="connsiteY35" fmla="*/ 587269 h 2425226"/>
                    <a:gd name="connsiteX36" fmla="*/ 1853446 w 3706892"/>
                    <a:gd name="connsiteY36" fmla="*/ 0 h 2425226"/>
                    <a:gd name="connsiteX0" fmla="*/ 876898 w 3706892"/>
                    <a:gd name="connsiteY0" fmla="*/ 2049759 h 2425226"/>
                    <a:gd name="connsiteX1" fmla="*/ 1239735 w 3706892"/>
                    <a:gd name="connsiteY1" fmla="*/ 1758393 h 2425226"/>
                    <a:gd name="connsiteX2" fmla="*/ 876898 w 3706892"/>
                    <a:gd name="connsiteY2" fmla="*/ 2049759 h 2425226"/>
                    <a:gd name="connsiteX3" fmla="*/ 2840256 w 3706892"/>
                    <a:gd name="connsiteY3" fmla="*/ 1354207 h 2425226"/>
                    <a:gd name="connsiteX4" fmla="*/ 3706892 w 3706892"/>
                    <a:gd name="connsiteY4" fmla="*/ 1945086 h 2425226"/>
                    <a:gd name="connsiteX5" fmla="*/ 3417775 w 3706892"/>
                    <a:gd name="connsiteY5" fmla="*/ 2110295 h 2425226"/>
                    <a:gd name="connsiteX6" fmla="*/ 3459078 w 3706892"/>
                    <a:gd name="connsiteY6" fmla="*/ 2425226 h 2425226"/>
                    <a:gd name="connsiteX7" fmla="*/ 3339559 w 3706892"/>
                    <a:gd name="connsiteY7" fmla="*/ 2364335 h 2425226"/>
                    <a:gd name="connsiteX8" fmla="*/ 3454704 w 3706892"/>
                    <a:gd name="connsiteY8" fmla="*/ 2418032 h 2425226"/>
                    <a:gd name="connsiteX9" fmla="*/ 3414543 w 3706892"/>
                    <a:gd name="connsiteY9" fmla="*/ 2111796 h 2425226"/>
                    <a:gd name="connsiteX10" fmla="*/ 3695677 w 3706892"/>
                    <a:gd name="connsiteY10" fmla="*/ 1951148 h 2425226"/>
                    <a:gd name="connsiteX11" fmla="*/ 2837279 w 3706892"/>
                    <a:gd name="connsiteY11" fmla="*/ 1357399 h 2425226"/>
                    <a:gd name="connsiteX12" fmla="*/ 2840256 w 3706892"/>
                    <a:gd name="connsiteY12" fmla="*/ 1354207 h 2425226"/>
                    <a:gd name="connsiteX13" fmla="*/ 861369 w 3706892"/>
                    <a:gd name="connsiteY13" fmla="*/ 1352646 h 2425226"/>
                    <a:gd name="connsiteX14" fmla="*/ 865801 w 3706892"/>
                    <a:gd name="connsiteY14" fmla="*/ 1357399 h 2425226"/>
                    <a:gd name="connsiteX15" fmla="*/ 9024 w 3706892"/>
                    <a:gd name="connsiteY15" fmla="*/ 1950243 h 2425226"/>
                    <a:gd name="connsiteX16" fmla="*/ 0 w 3706892"/>
                    <a:gd name="connsiteY16" fmla="*/ 1945086 h 2425226"/>
                    <a:gd name="connsiteX17" fmla="*/ 861369 w 3706892"/>
                    <a:gd name="connsiteY17" fmla="*/ 1352646 h 2425226"/>
                    <a:gd name="connsiteX18" fmla="*/ 1853446 w 3706892"/>
                    <a:gd name="connsiteY18" fmla="*/ 0 h 2425226"/>
                    <a:gd name="connsiteX19" fmla="*/ 2648518 w 3706892"/>
                    <a:gd name="connsiteY19" fmla="*/ 587269 h 2425226"/>
                    <a:gd name="connsiteX20" fmla="*/ 2304792 w 3706892"/>
                    <a:gd name="connsiteY20" fmla="*/ 587269 h 2425226"/>
                    <a:gd name="connsiteX21" fmla="*/ 2762193 w 3706892"/>
                    <a:gd name="connsiteY21" fmla="*/ 1283732 h 2425226"/>
                    <a:gd name="connsiteX22" fmla="*/ 2437219 w 3706892"/>
                    <a:gd name="connsiteY22" fmla="*/ 1344744 h 2425226"/>
                    <a:gd name="connsiteX23" fmla="*/ 2396648 w 3706892"/>
                    <a:gd name="connsiteY23" fmla="*/ 1693627 h 2425226"/>
                    <a:gd name="connsiteX24" fmla="*/ 2138691 w 3706892"/>
                    <a:gd name="connsiteY24" fmla="*/ 1445558 h 2425226"/>
                    <a:gd name="connsiteX25" fmla="*/ 2138691 w 3706892"/>
                    <a:gd name="connsiteY25" fmla="*/ 1812263 h 2425226"/>
                    <a:gd name="connsiteX26" fmla="*/ 1853446 w 3706892"/>
                    <a:gd name="connsiteY26" fmla="*/ 1606167 h 2425226"/>
                    <a:gd name="connsiteX27" fmla="*/ 1570783 w 3706892"/>
                    <a:gd name="connsiteY27" fmla="*/ 1810397 h 2425226"/>
                    <a:gd name="connsiteX28" fmla="*/ 1570783 w 3706892"/>
                    <a:gd name="connsiteY28" fmla="*/ 1441738 h 2425226"/>
                    <a:gd name="connsiteX29" fmla="*/ 1569492 w 3706892"/>
                    <a:gd name="connsiteY29" fmla="*/ 1444294 h 2425226"/>
                    <a:gd name="connsiteX30" fmla="*/ 1306923 w 3706892"/>
                    <a:gd name="connsiteY30" fmla="*/ 1697840 h 2425226"/>
                    <a:gd name="connsiteX31" fmla="*/ 1265861 w 3706892"/>
                    <a:gd name="connsiteY31" fmla="*/ 1344744 h 2425226"/>
                    <a:gd name="connsiteX32" fmla="*/ 939633 w 3706892"/>
                    <a:gd name="connsiteY32" fmla="*/ 1283497 h 2425226"/>
                    <a:gd name="connsiteX33" fmla="*/ 1402101 w 3706892"/>
                    <a:gd name="connsiteY33" fmla="*/ 587269 h 2425226"/>
                    <a:gd name="connsiteX34" fmla="*/ 1058375 w 3706892"/>
                    <a:gd name="connsiteY34" fmla="*/ 587269 h 2425226"/>
                    <a:gd name="connsiteX35" fmla="*/ 1853446 w 3706892"/>
                    <a:gd name="connsiteY35" fmla="*/ 0 h 2425226"/>
                    <a:gd name="connsiteX0" fmla="*/ 2840256 w 3706892"/>
                    <a:gd name="connsiteY0" fmla="*/ 1354207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3339559 w 3706892"/>
                    <a:gd name="connsiteY4" fmla="*/ 2364335 h 2425226"/>
                    <a:gd name="connsiteX5" fmla="*/ 3454704 w 3706892"/>
                    <a:gd name="connsiteY5" fmla="*/ 2418032 h 2425226"/>
                    <a:gd name="connsiteX6" fmla="*/ 3414543 w 3706892"/>
                    <a:gd name="connsiteY6" fmla="*/ 2111796 h 2425226"/>
                    <a:gd name="connsiteX7" fmla="*/ 3695677 w 3706892"/>
                    <a:gd name="connsiteY7" fmla="*/ 1951148 h 2425226"/>
                    <a:gd name="connsiteX8" fmla="*/ 2837279 w 3706892"/>
                    <a:gd name="connsiteY8" fmla="*/ 1357399 h 2425226"/>
                    <a:gd name="connsiteX9" fmla="*/ 2840256 w 3706892"/>
                    <a:gd name="connsiteY9" fmla="*/ 1354207 h 2425226"/>
                    <a:gd name="connsiteX10" fmla="*/ 861369 w 3706892"/>
                    <a:gd name="connsiteY10" fmla="*/ 1352646 h 2425226"/>
                    <a:gd name="connsiteX11" fmla="*/ 865801 w 3706892"/>
                    <a:gd name="connsiteY11" fmla="*/ 1357399 h 2425226"/>
                    <a:gd name="connsiteX12" fmla="*/ 9024 w 3706892"/>
                    <a:gd name="connsiteY12" fmla="*/ 1950243 h 2425226"/>
                    <a:gd name="connsiteX13" fmla="*/ 0 w 3706892"/>
                    <a:gd name="connsiteY13" fmla="*/ 1945086 h 2425226"/>
                    <a:gd name="connsiteX14" fmla="*/ 861369 w 3706892"/>
                    <a:gd name="connsiteY14" fmla="*/ 1352646 h 2425226"/>
                    <a:gd name="connsiteX15" fmla="*/ 1853446 w 3706892"/>
                    <a:gd name="connsiteY15" fmla="*/ 0 h 2425226"/>
                    <a:gd name="connsiteX16" fmla="*/ 2648518 w 3706892"/>
                    <a:gd name="connsiteY16" fmla="*/ 587269 h 2425226"/>
                    <a:gd name="connsiteX17" fmla="*/ 2304792 w 3706892"/>
                    <a:gd name="connsiteY17" fmla="*/ 587269 h 2425226"/>
                    <a:gd name="connsiteX18" fmla="*/ 2762193 w 3706892"/>
                    <a:gd name="connsiteY18" fmla="*/ 1283732 h 2425226"/>
                    <a:gd name="connsiteX19" fmla="*/ 2437219 w 3706892"/>
                    <a:gd name="connsiteY19" fmla="*/ 1344744 h 2425226"/>
                    <a:gd name="connsiteX20" fmla="*/ 2396648 w 3706892"/>
                    <a:gd name="connsiteY20" fmla="*/ 1693627 h 2425226"/>
                    <a:gd name="connsiteX21" fmla="*/ 2138691 w 3706892"/>
                    <a:gd name="connsiteY21" fmla="*/ 1445558 h 2425226"/>
                    <a:gd name="connsiteX22" fmla="*/ 2138691 w 3706892"/>
                    <a:gd name="connsiteY22" fmla="*/ 1812263 h 2425226"/>
                    <a:gd name="connsiteX23" fmla="*/ 1853446 w 3706892"/>
                    <a:gd name="connsiteY23" fmla="*/ 1606167 h 2425226"/>
                    <a:gd name="connsiteX24" fmla="*/ 1570783 w 3706892"/>
                    <a:gd name="connsiteY24" fmla="*/ 1810397 h 2425226"/>
                    <a:gd name="connsiteX25" fmla="*/ 1570783 w 3706892"/>
                    <a:gd name="connsiteY25" fmla="*/ 1441738 h 2425226"/>
                    <a:gd name="connsiteX26" fmla="*/ 1569492 w 3706892"/>
                    <a:gd name="connsiteY26" fmla="*/ 1444294 h 2425226"/>
                    <a:gd name="connsiteX27" fmla="*/ 1306923 w 3706892"/>
                    <a:gd name="connsiteY27" fmla="*/ 1697840 h 2425226"/>
                    <a:gd name="connsiteX28" fmla="*/ 1265861 w 3706892"/>
                    <a:gd name="connsiteY28" fmla="*/ 1344744 h 2425226"/>
                    <a:gd name="connsiteX29" fmla="*/ 939633 w 3706892"/>
                    <a:gd name="connsiteY29" fmla="*/ 1283497 h 2425226"/>
                    <a:gd name="connsiteX30" fmla="*/ 1402101 w 3706892"/>
                    <a:gd name="connsiteY30" fmla="*/ 587269 h 2425226"/>
                    <a:gd name="connsiteX31" fmla="*/ 1058375 w 3706892"/>
                    <a:gd name="connsiteY31" fmla="*/ 587269 h 2425226"/>
                    <a:gd name="connsiteX32" fmla="*/ 1853446 w 3706892"/>
                    <a:gd name="connsiteY32" fmla="*/ 0 h 2425226"/>
                    <a:gd name="connsiteX0" fmla="*/ 2837279 w 3706892"/>
                    <a:gd name="connsiteY0" fmla="*/ 1357399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3339559 w 3706892"/>
                    <a:gd name="connsiteY4" fmla="*/ 2364335 h 2425226"/>
                    <a:gd name="connsiteX5" fmla="*/ 3454704 w 3706892"/>
                    <a:gd name="connsiteY5" fmla="*/ 2418032 h 2425226"/>
                    <a:gd name="connsiteX6" fmla="*/ 3414543 w 3706892"/>
                    <a:gd name="connsiteY6" fmla="*/ 2111796 h 2425226"/>
                    <a:gd name="connsiteX7" fmla="*/ 3695677 w 3706892"/>
                    <a:gd name="connsiteY7" fmla="*/ 1951148 h 2425226"/>
                    <a:gd name="connsiteX8" fmla="*/ 2837279 w 3706892"/>
                    <a:gd name="connsiteY8" fmla="*/ 1357399 h 2425226"/>
                    <a:gd name="connsiteX9" fmla="*/ 861369 w 3706892"/>
                    <a:gd name="connsiteY9" fmla="*/ 1352646 h 2425226"/>
                    <a:gd name="connsiteX10" fmla="*/ 865801 w 3706892"/>
                    <a:gd name="connsiteY10" fmla="*/ 1357399 h 2425226"/>
                    <a:gd name="connsiteX11" fmla="*/ 9024 w 3706892"/>
                    <a:gd name="connsiteY11" fmla="*/ 1950243 h 2425226"/>
                    <a:gd name="connsiteX12" fmla="*/ 0 w 3706892"/>
                    <a:gd name="connsiteY12" fmla="*/ 1945086 h 2425226"/>
                    <a:gd name="connsiteX13" fmla="*/ 861369 w 3706892"/>
                    <a:gd name="connsiteY13" fmla="*/ 1352646 h 2425226"/>
                    <a:gd name="connsiteX14" fmla="*/ 1853446 w 3706892"/>
                    <a:gd name="connsiteY14" fmla="*/ 0 h 2425226"/>
                    <a:gd name="connsiteX15" fmla="*/ 2648518 w 3706892"/>
                    <a:gd name="connsiteY15" fmla="*/ 587269 h 2425226"/>
                    <a:gd name="connsiteX16" fmla="*/ 2304792 w 3706892"/>
                    <a:gd name="connsiteY16" fmla="*/ 587269 h 2425226"/>
                    <a:gd name="connsiteX17" fmla="*/ 2762193 w 3706892"/>
                    <a:gd name="connsiteY17" fmla="*/ 1283732 h 2425226"/>
                    <a:gd name="connsiteX18" fmla="*/ 2437219 w 3706892"/>
                    <a:gd name="connsiteY18" fmla="*/ 1344744 h 2425226"/>
                    <a:gd name="connsiteX19" fmla="*/ 2396648 w 3706892"/>
                    <a:gd name="connsiteY19" fmla="*/ 1693627 h 2425226"/>
                    <a:gd name="connsiteX20" fmla="*/ 2138691 w 3706892"/>
                    <a:gd name="connsiteY20" fmla="*/ 1445558 h 2425226"/>
                    <a:gd name="connsiteX21" fmla="*/ 2138691 w 3706892"/>
                    <a:gd name="connsiteY21" fmla="*/ 1812263 h 2425226"/>
                    <a:gd name="connsiteX22" fmla="*/ 1853446 w 3706892"/>
                    <a:gd name="connsiteY22" fmla="*/ 1606167 h 2425226"/>
                    <a:gd name="connsiteX23" fmla="*/ 1570783 w 3706892"/>
                    <a:gd name="connsiteY23" fmla="*/ 1810397 h 2425226"/>
                    <a:gd name="connsiteX24" fmla="*/ 1570783 w 3706892"/>
                    <a:gd name="connsiteY24" fmla="*/ 1441738 h 2425226"/>
                    <a:gd name="connsiteX25" fmla="*/ 1569492 w 3706892"/>
                    <a:gd name="connsiteY25" fmla="*/ 1444294 h 2425226"/>
                    <a:gd name="connsiteX26" fmla="*/ 1306923 w 3706892"/>
                    <a:gd name="connsiteY26" fmla="*/ 1697840 h 2425226"/>
                    <a:gd name="connsiteX27" fmla="*/ 1265861 w 3706892"/>
                    <a:gd name="connsiteY27" fmla="*/ 1344744 h 2425226"/>
                    <a:gd name="connsiteX28" fmla="*/ 939633 w 3706892"/>
                    <a:gd name="connsiteY28" fmla="*/ 1283497 h 2425226"/>
                    <a:gd name="connsiteX29" fmla="*/ 1402101 w 3706892"/>
                    <a:gd name="connsiteY29" fmla="*/ 587269 h 2425226"/>
                    <a:gd name="connsiteX30" fmla="*/ 1058375 w 3706892"/>
                    <a:gd name="connsiteY30" fmla="*/ 587269 h 2425226"/>
                    <a:gd name="connsiteX31" fmla="*/ 1853446 w 3706892"/>
                    <a:gd name="connsiteY31" fmla="*/ 0 h 2425226"/>
                    <a:gd name="connsiteX0" fmla="*/ 3695677 w 3737318"/>
                    <a:gd name="connsiteY0" fmla="*/ 1951148 h 2425226"/>
                    <a:gd name="connsiteX1" fmla="*/ 3706892 w 3737318"/>
                    <a:gd name="connsiteY1" fmla="*/ 1945086 h 2425226"/>
                    <a:gd name="connsiteX2" fmla="*/ 3417775 w 3737318"/>
                    <a:gd name="connsiteY2" fmla="*/ 2110295 h 2425226"/>
                    <a:gd name="connsiteX3" fmla="*/ 3459078 w 3737318"/>
                    <a:gd name="connsiteY3" fmla="*/ 2425226 h 2425226"/>
                    <a:gd name="connsiteX4" fmla="*/ 3339559 w 3737318"/>
                    <a:gd name="connsiteY4" fmla="*/ 2364335 h 2425226"/>
                    <a:gd name="connsiteX5" fmla="*/ 3454704 w 3737318"/>
                    <a:gd name="connsiteY5" fmla="*/ 2418032 h 2425226"/>
                    <a:gd name="connsiteX6" fmla="*/ 3414543 w 3737318"/>
                    <a:gd name="connsiteY6" fmla="*/ 2111796 h 2425226"/>
                    <a:gd name="connsiteX7" fmla="*/ 3695677 w 3737318"/>
                    <a:gd name="connsiteY7" fmla="*/ 1951148 h 2425226"/>
                    <a:gd name="connsiteX8" fmla="*/ 861369 w 3737318"/>
                    <a:gd name="connsiteY8" fmla="*/ 1352646 h 2425226"/>
                    <a:gd name="connsiteX9" fmla="*/ 865801 w 3737318"/>
                    <a:gd name="connsiteY9" fmla="*/ 1357399 h 2425226"/>
                    <a:gd name="connsiteX10" fmla="*/ 9024 w 3737318"/>
                    <a:gd name="connsiteY10" fmla="*/ 1950243 h 2425226"/>
                    <a:gd name="connsiteX11" fmla="*/ 0 w 3737318"/>
                    <a:gd name="connsiteY11" fmla="*/ 1945086 h 2425226"/>
                    <a:gd name="connsiteX12" fmla="*/ 861369 w 3737318"/>
                    <a:gd name="connsiteY12" fmla="*/ 1352646 h 2425226"/>
                    <a:gd name="connsiteX13" fmla="*/ 1853446 w 3737318"/>
                    <a:gd name="connsiteY13" fmla="*/ 0 h 2425226"/>
                    <a:gd name="connsiteX14" fmla="*/ 2648518 w 3737318"/>
                    <a:gd name="connsiteY14" fmla="*/ 587269 h 2425226"/>
                    <a:gd name="connsiteX15" fmla="*/ 2304792 w 3737318"/>
                    <a:gd name="connsiteY15" fmla="*/ 587269 h 2425226"/>
                    <a:gd name="connsiteX16" fmla="*/ 2762193 w 3737318"/>
                    <a:gd name="connsiteY16" fmla="*/ 1283732 h 2425226"/>
                    <a:gd name="connsiteX17" fmla="*/ 2437219 w 3737318"/>
                    <a:gd name="connsiteY17" fmla="*/ 1344744 h 2425226"/>
                    <a:gd name="connsiteX18" fmla="*/ 2396648 w 3737318"/>
                    <a:gd name="connsiteY18" fmla="*/ 1693627 h 2425226"/>
                    <a:gd name="connsiteX19" fmla="*/ 2138691 w 3737318"/>
                    <a:gd name="connsiteY19" fmla="*/ 1445558 h 2425226"/>
                    <a:gd name="connsiteX20" fmla="*/ 2138691 w 3737318"/>
                    <a:gd name="connsiteY20" fmla="*/ 1812263 h 2425226"/>
                    <a:gd name="connsiteX21" fmla="*/ 1853446 w 3737318"/>
                    <a:gd name="connsiteY21" fmla="*/ 1606167 h 2425226"/>
                    <a:gd name="connsiteX22" fmla="*/ 1570783 w 3737318"/>
                    <a:gd name="connsiteY22" fmla="*/ 1810397 h 2425226"/>
                    <a:gd name="connsiteX23" fmla="*/ 1570783 w 3737318"/>
                    <a:gd name="connsiteY23" fmla="*/ 1441738 h 2425226"/>
                    <a:gd name="connsiteX24" fmla="*/ 1569492 w 3737318"/>
                    <a:gd name="connsiteY24" fmla="*/ 1444294 h 2425226"/>
                    <a:gd name="connsiteX25" fmla="*/ 1306923 w 3737318"/>
                    <a:gd name="connsiteY25" fmla="*/ 1697840 h 2425226"/>
                    <a:gd name="connsiteX26" fmla="*/ 1265861 w 3737318"/>
                    <a:gd name="connsiteY26" fmla="*/ 1344744 h 2425226"/>
                    <a:gd name="connsiteX27" fmla="*/ 939633 w 3737318"/>
                    <a:gd name="connsiteY27" fmla="*/ 1283497 h 2425226"/>
                    <a:gd name="connsiteX28" fmla="*/ 1402101 w 3737318"/>
                    <a:gd name="connsiteY28" fmla="*/ 587269 h 2425226"/>
                    <a:gd name="connsiteX29" fmla="*/ 1058375 w 3737318"/>
                    <a:gd name="connsiteY29" fmla="*/ 587269 h 2425226"/>
                    <a:gd name="connsiteX30" fmla="*/ 1853446 w 3737318"/>
                    <a:gd name="connsiteY30" fmla="*/ 0 h 2425226"/>
                    <a:gd name="connsiteX0" fmla="*/ 3414543 w 3706892"/>
                    <a:gd name="connsiteY0" fmla="*/ 2111796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3339559 w 3706892"/>
                    <a:gd name="connsiteY4" fmla="*/ 2364335 h 2425226"/>
                    <a:gd name="connsiteX5" fmla="*/ 3454704 w 3706892"/>
                    <a:gd name="connsiteY5" fmla="*/ 2418032 h 2425226"/>
                    <a:gd name="connsiteX6" fmla="*/ 3414543 w 3706892"/>
                    <a:gd name="connsiteY6" fmla="*/ 2111796 h 2425226"/>
                    <a:gd name="connsiteX7" fmla="*/ 861369 w 3706892"/>
                    <a:gd name="connsiteY7" fmla="*/ 1352646 h 2425226"/>
                    <a:gd name="connsiteX8" fmla="*/ 865801 w 3706892"/>
                    <a:gd name="connsiteY8" fmla="*/ 1357399 h 2425226"/>
                    <a:gd name="connsiteX9" fmla="*/ 9024 w 3706892"/>
                    <a:gd name="connsiteY9" fmla="*/ 1950243 h 2425226"/>
                    <a:gd name="connsiteX10" fmla="*/ 0 w 3706892"/>
                    <a:gd name="connsiteY10" fmla="*/ 1945086 h 2425226"/>
                    <a:gd name="connsiteX11" fmla="*/ 861369 w 3706892"/>
                    <a:gd name="connsiteY11" fmla="*/ 1352646 h 2425226"/>
                    <a:gd name="connsiteX12" fmla="*/ 1853446 w 3706892"/>
                    <a:gd name="connsiteY12" fmla="*/ 0 h 2425226"/>
                    <a:gd name="connsiteX13" fmla="*/ 2648518 w 3706892"/>
                    <a:gd name="connsiteY13" fmla="*/ 587269 h 2425226"/>
                    <a:gd name="connsiteX14" fmla="*/ 2304792 w 3706892"/>
                    <a:gd name="connsiteY14" fmla="*/ 587269 h 2425226"/>
                    <a:gd name="connsiteX15" fmla="*/ 2762193 w 3706892"/>
                    <a:gd name="connsiteY15" fmla="*/ 1283732 h 2425226"/>
                    <a:gd name="connsiteX16" fmla="*/ 2437219 w 3706892"/>
                    <a:gd name="connsiteY16" fmla="*/ 1344744 h 2425226"/>
                    <a:gd name="connsiteX17" fmla="*/ 2396648 w 3706892"/>
                    <a:gd name="connsiteY17" fmla="*/ 1693627 h 2425226"/>
                    <a:gd name="connsiteX18" fmla="*/ 2138691 w 3706892"/>
                    <a:gd name="connsiteY18" fmla="*/ 1445558 h 2425226"/>
                    <a:gd name="connsiteX19" fmla="*/ 2138691 w 3706892"/>
                    <a:gd name="connsiteY19" fmla="*/ 1812263 h 2425226"/>
                    <a:gd name="connsiteX20" fmla="*/ 1853446 w 3706892"/>
                    <a:gd name="connsiteY20" fmla="*/ 1606167 h 2425226"/>
                    <a:gd name="connsiteX21" fmla="*/ 1570783 w 3706892"/>
                    <a:gd name="connsiteY21" fmla="*/ 1810397 h 2425226"/>
                    <a:gd name="connsiteX22" fmla="*/ 1570783 w 3706892"/>
                    <a:gd name="connsiteY22" fmla="*/ 1441738 h 2425226"/>
                    <a:gd name="connsiteX23" fmla="*/ 1569492 w 3706892"/>
                    <a:gd name="connsiteY23" fmla="*/ 1444294 h 2425226"/>
                    <a:gd name="connsiteX24" fmla="*/ 1306923 w 3706892"/>
                    <a:gd name="connsiteY24" fmla="*/ 1697840 h 2425226"/>
                    <a:gd name="connsiteX25" fmla="*/ 1265861 w 3706892"/>
                    <a:gd name="connsiteY25" fmla="*/ 1344744 h 2425226"/>
                    <a:gd name="connsiteX26" fmla="*/ 939633 w 3706892"/>
                    <a:gd name="connsiteY26" fmla="*/ 1283497 h 2425226"/>
                    <a:gd name="connsiteX27" fmla="*/ 1402101 w 3706892"/>
                    <a:gd name="connsiteY27" fmla="*/ 587269 h 2425226"/>
                    <a:gd name="connsiteX28" fmla="*/ 1058375 w 3706892"/>
                    <a:gd name="connsiteY28" fmla="*/ 587269 h 2425226"/>
                    <a:gd name="connsiteX29" fmla="*/ 1853446 w 3706892"/>
                    <a:gd name="connsiteY29" fmla="*/ 0 h 2425226"/>
                    <a:gd name="connsiteX0" fmla="*/ 3454704 w 3706892"/>
                    <a:gd name="connsiteY0" fmla="*/ 2418032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3339559 w 3706892"/>
                    <a:gd name="connsiteY4" fmla="*/ 2364335 h 2425226"/>
                    <a:gd name="connsiteX5" fmla="*/ 3454704 w 3706892"/>
                    <a:gd name="connsiteY5" fmla="*/ 2418032 h 2425226"/>
                    <a:gd name="connsiteX6" fmla="*/ 861369 w 3706892"/>
                    <a:gd name="connsiteY6" fmla="*/ 1352646 h 2425226"/>
                    <a:gd name="connsiteX7" fmla="*/ 865801 w 3706892"/>
                    <a:gd name="connsiteY7" fmla="*/ 1357399 h 2425226"/>
                    <a:gd name="connsiteX8" fmla="*/ 9024 w 3706892"/>
                    <a:gd name="connsiteY8" fmla="*/ 1950243 h 2425226"/>
                    <a:gd name="connsiteX9" fmla="*/ 0 w 3706892"/>
                    <a:gd name="connsiteY9" fmla="*/ 1945086 h 2425226"/>
                    <a:gd name="connsiteX10" fmla="*/ 861369 w 3706892"/>
                    <a:gd name="connsiteY10" fmla="*/ 1352646 h 2425226"/>
                    <a:gd name="connsiteX11" fmla="*/ 1853446 w 3706892"/>
                    <a:gd name="connsiteY11" fmla="*/ 0 h 2425226"/>
                    <a:gd name="connsiteX12" fmla="*/ 2648518 w 3706892"/>
                    <a:gd name="connsiteY12" fmla="*/ 587269 h 2425226"/>
                    <a:gd name="connsiteX13" fmla="*/ 2304792 w 3706892"/>
                    <a:gd name="connsiteY13" fmla="*/ 587269 h 2425226"/>
                    <a:gd name="connsiteX14" fmla="*/ 2762193 w 3706892"/>
                    <a:gd name="connsiteY14" fmla="*/ 1283732 h 2425226"/>
                    <a:gd name="connsiteX15" fmla="*/ 2437219 w 3706892"/>
                    <a:gd name="connsiteY15" fmla="*/ 1344744 h 2425226"/>
                    <a:gd name="connsiteX16" fmla="*/ 2396648 w 3706892"/>
                    <a:gd name="connsiteY16" fmla="*/ 1693627 h 2425226"/>
                    <a:gd name="connsiteX17" fmla="*/ 2138691 w 3706892"/>
                    <a:gd name="connsiteY17" fmla="*/ 1445558 h 2425226"/>
                    <a:gd name="connsiteX18" fmla="*/ 2138691 w 3706892"/>
                    <a:gd name="connsiteY18" fmla="*/ 1812263 h 2425226"/>
                    <a:gd name="connsiteX19" fmla="*/ 1853446 w 3706892"/>
                    <a:gd name="connsiteY19" fmla="*/ 1606167 h 2425226"/>
                    <a:gd name="connsiteX20" fmla="*/ 1570783 w 3706892"/>
                    <a:gd name="connsiteY20" fmla="*/ 1810397 h 2425226"/>
                    <a:gd name="connsiteX21" fmla="*/ 1570783 w 3706892"/>
                    <a:gd name="connsiteY21" fmla="*/ 1441738 h 2425226"/>
                    <a:gd name="connsiteX22" fmla="*/ 1569492 w 3706892"/>
                    <a:gd name="connsiteY22" fmla="*/ 1444294 h 2425226"/>
                    <a:gd name="connsiteX23" fmla="*/ 1306923 w 3706892"/>
                    <a:gd name="connsiteY23" fmla="*/ 1697840 h 2425226"/>
                    <a:gd name="connsiteX24" fmla="*/ 1265861 w 3706892"/>
                    <a:gd name="connsiteY24" fmla="*/ 1344744 h 2425226"/>
                    <a:gd name="connsiteX25" fmla="*/ 939633 w 3706892"/>
                    <a:gd name="connsiteY25" fmla="*/ 1283497 h 2425226"/>
                    <a:gd name="connsiteX26" fmla="*/ 1402101 w 3706892"/>
                    <a:gd name="connsiteY26" fmla="*/ 587269 h 2425226"/>
                    <a:gd name="connsiteX27" fmla="*/ 1058375 w 3706892"/>
                    <a:gd name="connsiteY27" fmla="*/ 587269 h 2425226"/>
                    <a:gd name="connsiteX28" fmla="*/ 1853446 w 3706892"/>
                    <a:gd name="connsiteY28" fmla="*/ 0 h 2425226"/>
                    <a:gd name="connsiteX0" fmla="*/ 3339559 w 3706892"/>
                    <a:gd name="connsiteY0" fmla="*/ 2364335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3339559 w 3706892"/>
                    <a:gd name="connsiteY4" fmla="*/ 2364335 h 2425226"/>
                    <a:gd name="connsiteX5" fmla="*/ 861369 w 3706892"/>
                    <a:gd name="connsiteY5" fmla="*/ 1352646 h 2425226"/>
                    <a:gd name="connsiteX6" fmla="*/ 865801 w 3706892"/>
                    <a:gd name="connsiteY6" fmla="*/ 1357399 h 2425226"/>
                    <a:gd name="connsiteX7" fmla="*/ 9024 w 3706892"/>
                    <a:gd name="connsiteY7" fmla="*/ 1950243 h 2425226"/>
                    <a:gd name="connsiteX8" fmla="*/ 0 w 3706892"/>
                    <a:gd name="connsiteY8" fmla="*/ 1945086 h 2425226"/>
                    <a:gd name="connsiteX9" fmla="*/ 861369 w 3706892"/>
                    <a:gd name="connsiteY9" fmla="*/ 1352646 h 2425226"/>
                    <a:gd name="connsiteX10" fmla="*/ 1853446 w 3706892"/>
                    <a:gd name="connsiteY10" fmla="*/ 0 h 2425226"/>
                    <a:gd name="connsiteX11" fmla="*/ 2648518 w 3706892"/>
                    <a:gd name="connsiteY11" fmla="*/ 587269 h 2425226"/>
                    <a:gd name="connsiteX12" fmla="*/ 2304792 w 3706892"/>
                    <a:gd name="connsiteY12" fmla="*/ 587269 h 2425226"/>
                    <a:gd name="connsiteX13" fmla="*/ 2762193 w 3706892"/>
                    <a:gd name="connsiteY13" fmla="*/ 1283732 h 2425226"/>
                    <a:gd name="connsiteX14" fmla="*/ 2437219 w 3706892"/>
                    <a:gd name="connsiteY14" fmla="*/ 1344744 h 2425226"/>
                    <a:gd name="connsiteX15" fmla="*/ 2396648 w 3706892"/>
                    <a:gd name="connsiteY15" fmla="*/ 1693627 h 2425226"/>
                    <a:gd name="connsiteX16" fmla="*/ 2138691 w 3706892"/>
                    <a:gd name="connsiteY16" fmla="*/ 1445558 h 2425226"/>
                    <a:gd name="connsiteX17" fmla="*/ 2138691 w 3706892"/>
                    <a:gd name="connsiteY17" fmla="*/ 1812263 h 2425226"/>
                    <a:gd name="connsiteX18" fmla="*/ 1853446 w 3706892"/>
                    <a:gd name="connsiteY18" fmla="*/ 1606167 h 2425226"/>
                    <a:gd name="connsiteX19" fmla="*/ 1570783 w 3706892"/>
                    <a:gd name="connsiteY19" fmla="*/ 1810397 h 2425226"/>
                    <a:gd name="connsiteX20" fmla="*/ 1570783 w 3706892"/>
                    <a:gd name="connsiteY20" fmla="*/ 1441738 h 2425226"/>
                    <a:gd name="connsiteX21" fmla="*/ 1569492 w 3706892"/>
                    <a:gd name="connsiteY21" fmla="*/ 1444294 h 2425226"/>
                    <a:gd name="connsiteX22" fmla="*/ 1306923 w 3706892"/>
                    <a:gd name="connsiteY22" fmla="*/ 1697840 h 2425226"/>
                    <a:gd name="connsiteX23" fmla="*/ 1265861 w 3706892"/>
                    <a:gd name="connsiteY23" fmla="*/ 1344744 h 2425226"/>
                    <a:gd name="connsiteX24" fmla="*/ 939633 w 3706892"/>
                    <a:gd name="connsiteY24" fmla="*/ 1283497 h 2425226"/>
                    <a:gd name="connsiteX25" fmla="*/ 1402101 w 3706892"/>
                    <a:gd name="connsiteY25" fmla="*/ 587269 h 2425226"/>
                    <a:gd name="connsiteX26" fmla="*/ 1058375 w 3706892"/>
                    <a:gd name="connsiteY26" fmla="*/ 587269 h 2425226"/>
                    <a:gd name="connsiteX27" fmla="*/ 1853446 w 3706892"/>
                    <a:gd name="connsiteY27" fmla="*/ 0 h 2425226"/>
                    <a:gd name="connsiteX0" fmla="*/ 3459078 w 3706892"/>
                    <a:gd name="connsiteY0" fmla="*/ 2425226 h 2425226"/>
                    <a:gd name="connsiteX1" fmla="*/ 3706892 w 3706892"/>
                    <a:gd name="connsiteY1" fmla="*/ 1945086 h 2425226"/>
                    <a:gd name="connsiteX2" fmla="*/ 3417775 w 3706892"/>
                    <a:gd name="connsiteY2" fmla="*/ 2110295 h 2425226"/>
                    <a:gd name="connsiteX3" fmla="*/ 3459078 w 3706892"/>
                    <a:gd name="connsiteY3" fmla="*/ 2425226 h 2425226"/>
                    <a:gd name="connsiteX4" fmla="*/ 861369 w 3706892"/>
                    <a:gd name="connsiteY4" fmla="*/ 1352646 h 2425226"/>
                    <a:gd name="connsiteX5" fmla="*/ 865801 w 3706892"/>
                    <a:gd name="connsiteY5" fmla="*/ 1357399 h 2425226"/>
                    <a:gd name="connsiteX6" fmla="*/ 9024 w 3706892"/>
                    <a:gd name="connsiteY6" fmla="*/ 1950243 h 2425226"/>
                    <a:gd name="connsiteX7" fmla="*/ 0 w 3706892"/>
                    <a:gd name="connsiteY7" fmla="*/ 1945086 h 2425226"/>
                    <a:gd name="connsiteX8" fmla="*/ 861369 w 3706892"/>
                    <a:gd name="connsiteY8" fmla="*/ 1352646 h 2425226"/>
                    <a:gd name="connsiteX9" fmla="*/ 1853446 w 3706892"/>
                    <a:gd name="connsiteY9" fmla="*/ 0 h 2425226"/>
                    <a:gd name="connsiteX10" fmla="*/ 2648518 w 3706892"/>
                    <a:gd name="connsiteY10" fmla="*/ 587269 h 2425226"/>
                    <a:gd name="connsiteX11" fmla="*/ 2304792 w 3706892"/>
                    <a:gd name="connsiteY11" fmla="*/ 587269 h 2425226"/>
                    <a:gd name="connsiteX12" fmla="*/ 2762193 w 3706892"/>
                    <a:gd name="connsiteY12" fmla="*/ 1283732 h 2425226"/>
                    <a:gd name="connsiteX13" fmla="*/ 2437219 w 3706892"/>
                    <a:gd name="connsiteY13" fmla="*/ 1344744 h 2425226"/>
                    <a:gd name="connsiteX14" fmla="*/ 2396648 w 3706892"/>
                    <a:gd name="connsiteY14" fmla="*/ 1693627 h 2425226"/>
                    <a:gd name="connsiteX15" fmla="*/ 2138691 w 3706892"/>
                    <a:gd name="connsiteY15" fmla="*/ 1445558 h 2425226"/>
                    <a:gd name="connsiteX16" fmla="*/ 2138691 w 3706892"/>
                    <a:gd name="connsiteY16" fmla="*/ 1812263 h 2425226"/>
                    <a:gd name="connsiteX17" fmla="*/ 1853446 w 3706892"/>
                    <a:gd name="connsiteY17" fmla="*/ 1606167 h 2425226"/>
                    <a:gd name="connsiteX18" fmla="*/ 1570783 w 3706892"/>
                    <a:gd name="connsiteY18" fmla="*/ 1810397 h 2425226"/>
                    <a:gd name="connsiteX19" fmla="*/ 1570783 w 3706892"/>
                    <a:gd name="connsiteY19" fmla="*/ 1441738 h 2425226"/>
                    <a:gd name="connsiteX20" fmla="*/ 1569492 w 3706892"/>
                    <a:gd name="connsiteY20" fmla="*/ 1444294 h 2425226"/>
                    <a:gd name="connsiteX21" fmla="*/ 1306923 w 3706892"/>
                    <a:gd name="connsiteY21" fmla="*/ 1697840 h 2425226"/>
                    <a:gd name="connsiteX22" fmla="*/ 1265861 w 3706892"/>
                    <a:gd name="connsiteY22" fmla="*/ 1344744 h 2425226"/>
                    <a:gd name="connsiteX23" fmla="*/ 939633 w 3706892"/>
                    <a:gd name="connsiteY23" fmla="*/ 1283497 h 2425226"/>
                    <a:gd name="connsiteX24" fmla="*/ 1402101 w 3706892"/>
                    <a:gd name="connsiteY24" fmla="*/ 587269 h 2425226"/>
                    <a:gd name="connsiteX25" fmla="*/ 1058375 w 3706892"/>
                    <a:gd name="connsiteY25" fmla="*/ 587269 h 2425226"/>
                    <a:gd name="connsiteX26" fmla="*/ 1853446 w 3706892"/>
                    <a:gd name="connsiteY26" fmla="*/ 0 h 2425226"/>
                    <a:gd name="connsiteX0" fmla="*/ 3417775 w 3706892"/>
                    <a:gd name="connsiteY0" fmla="*/ 2110295 h 2110295"/>
                    <a:gd name="connsiteX1" fmla="*/ 3706892 w 3706892"/>
                    <a:gd name="connsiteY1" fmla="*/ 1945086 h 2110295"/>
                    <a:gd name="connsiteX2" fmla="*/ 3417775 w 3706892"/>
                    <a:gd name="connsiteY2" fmla="*/ 2110295 h 2110295"/>
                    <a:gd name="connsiteX3" fmla="*/ 861369 w 3706892"/>
                    <a:gd name="connsiteY3" fmla="*/ 1352646 h 2110295"/>
                    <a:gd name="connsiteX4" fmla="*/ 865801 w 3706892"/>
                    <a:gd name="connsiteY4" fmla="*/ 1357399 h 2110295"/>
                    <a:gd name="connsiteX5" fmla="*/ 9024 w 3706892"/>
                    <a:gd name="connsiteY5" fmla="*/ 1950243 h 2110295"/>
                    <a:gd name="connsiteX6" fmla="*/ 0 w 3706892"/>
                    <a:gd name="connsiteY6" fmla="*/ 1945086 h 2110295"/>
                    <a:gd name="connsiteX7" fmla="*/ 861369 w 3706892"/>
                    <a:gd name="connsiteY7" fmla="*/ 1352646 h 2110295"/>
                    <a:gd name="connsiteX8" fmla="*/ 1853446 w 3706892"/>
                    <a:gd name="connsiteY8" fmla="*/ 0 h 2110295"/>
                    <a:gd name="connsiteX9" fmla="*/ 2648518 w 3706892"/>
                    <a:gd name="connsiteY9" fmla="*/ 587269 h 2110295"/>
                    <a:gd name="connsiteX10" fmla="*/ 2304792 w 3706892"/>
                    <a:gd name="connsiteY10" fmla="*/ 587269 h 2110295"/>
                    <a:gd name="connsiteX11" fmla="*/ 2762193 w 3706892"/>
                    <a:gd name="connsiteY11" fmla="*/ 1283732 h 2110295"/>
                    <a:gd name="connsiteX12" fmla="*/ 2437219 w 3706892"/>
                    <a:gd name="connsiteY12" fmla="*/ 1344744 h 2110295"/>
                    <a:gd name="connsiteX13" fmla="*/ 2396648 w 3706892"/>
                    <a:gd name="connsiteY13" fmla="*/ 1693627 h 2110295"/>
                    <a:gd name="connsiteX14" fmla="*/ 2138691 w 3706892"/>
                    <a:gd name="connsiteY14" fmla="*/ 1445558 h 2110295"/>
                    <a:gd name="connsiteX15" fmla="*/ 2138691 w 3706892"/>
                    <a:gd name="connsiteY15" fmla="*/ 1812263 h 2110295"/>
                    <a:gd name="connsiteX16" fmla="*/ 1853446 w 3706892"/>
                    <a:gd name="connsiteY16" fmla="*/ 1606167 h 2110295"/>
                    <a:gd name="connsiteX17" fmla="*/ 1570783 w 3706892"/>
                    <a:gd name="connsiteY17" fmla="*/ 1810397 h 2110295"/>
                    <a:gd name="connsiteX18" fmla="*/ 1570783 w 3706892"/>
                    <a:gd name="connsiteY18" fmla="*/ 1441738 h 2110295"/>
                    <a:gd name="connsiteX19" fmla="*/ 1569492 w 3706892"/>
                    <a:gd name="connsiteY19" fmla="*/ 1444294 h 2110295"/>
                    <a:gd name="connsiteX20" fmla="*/ 1306923 w 3706892"/>
                    <a:gd name="connsiteY20" fmla="*/ 1697840 h 2110295"/>
                    <a:gd name="connsiteX21" fmla="*/ 1265861 w 3706892"/>
                    <a:gd name="connsiteY21" fmla="*/ 1344744 h 2110295"/>
                    <a:gd name="connsiteX22" fmla="*/ 939633 w 3706892"/>
                    <a:gd name="connsiteY22" fmla="*/ 1283497 h 2110295"/>
                    <a:gd name="connsiteX23" fmla="*/ 1402101 w 3706892"/>
                    <a:gd name="connsiteY23" fmla="*/ 587269 h 2110295"/>
                    <a:gd name="connsiteX24" fmla="*/ 1058375 w 3706892"/>
                    <a:gd name="connsiteY24" fmla="*/ 587269 h 2110295"/>
                    <a:gd name="connsiteX25" fmla="*/ 1853446 w 3706892"/>
                    <a:gd name="connsiteY25" fmla="*/ 0 h 2110295"/>
                    <a:gd name="connsiteX0" fmla="*/ 861369 w 2762193"/>
                    <a:gd name="connsiteY0" fmla="*/ 1352646 h 1950243"/>
                    <a:gd name="connsiteX1" fmla="*/ 865801 w 2762193"/>
                    <a:gd name="connsiteY1" fmla="*/ 1357399 h 1950243"/>
                    <a:gd name="connsiteX2" fmla="*/ 9024 w 2762193"/>
                    <a:gd name="connsiteY2" fmla="*/ 1950243 h 1950243"/>
                    <a:gd name="connsiteX3" fmla="*/ 0 w 2762193"/>
                    <a:gd name="connsiteY3" fmla="*/ 1945086 h 1950243"/>
                    <a:gd name="connsiteX4" fmla="*/ 861369 w 2762193"/>
                    <a:gd name="connsiteY4" fmla="*/ 1352646 h 1950243"/>
                    <a:gd name="connsiteX5" fmla="*/ 1853446 w 2762193"/>
                    <a:gd name="connsiteY5" fmla="*/ 0 h 1950243"/>
                    <a:gd name="connsiteX6" fmla="*/ 2648518 w 2762193"/>
                    <a:gd name="connsiteY6" fmla="*/ 587269 h 1950243"/>
                    <a:gd name="connsiteX7" fmla="*/ 2304792 w 2762193"/>
                    <a:gd name="connsiteY7" fmla="*/ 587269 h 1950243"/>
                    <a:gd name="connsiteX8" fmla="*/ 2762193 w 2762193"/>
                    <a:gd name="connsiteY8" fmla="*/ 1283732 h 1950243"/>
                    <a:gd name="connsiteX9" fmla="*/ 2437219 w 2762193"/>
                    <a:gd name="connsiteY9" fmla="*/ 1344744 h 1950243"/>
                    <a:gd name="connsiteX10" fmla="*/ 2396648 w 2762193"/>
                    <a:gd name="connsiteY10" fmla="*/ 1693627 h 1950243"/>
                    <a:gd name="connsiteX11" fmla="*/ 2138691 w 2762193"/>
                    <a:gd name="connsiteY11" fmla="*/ 1445558 h 1950243"/>
                    <a:gd name="connsiteX12" fmla="*/ 2138691 w 2762193"/>
                    <a:gd name="connsiteY12" fmla="*/ 1812263 h 1950243"/>
                    <a:gd name="connsiteX13" fmla="*/ 1853446 w 2762193"/>
                    <a:gd name="connsiteY13" fmla="*/ 1606167 h 1950243"/>
                    <a:gd name="connsiteX14" fmla="*/ 1570783 w 2762193"/>
                    <a:gd name="connsiteY14" fmla="*/ 1810397 h 1950243"/>
                    <a:gd name="connsiteX15" fmla="*/ 1570783 w 2762193"/>
                    <a:gd name="connsiteY15" fmla="*/ 1441738 h 1950243"/>
                    <a:gd name="connsiteX16" fmla="*/ 1569492 w 2762193"/>
                    <a:gd name="connsiteY16" fmla="*/ 1444294 h 1950243"/>
                    <a:gd name="connsiteX17" fmla="*/ 1306923 w 2762193"/>
                    <a:gd name="connsiteY17" fmla="*/ 1697840 h 1950243"/>
                    <a:gd name="connsiteX18" fmla="*/ 1265861 w 2762193"/>
                    <a:gd name="connsiteY18" fmla="*/ 1344744 h 1950243"/>
                    <a:gd name="connsiteX19" fmla="*/ 939633 w 2762193"/>
                    <a:gd name="connsiteY19" fmla="*/ 1283497 h 1950243"/>
                    <a:gd name="connsiteX20" fmla="*/ 1402101 w 2762193"/>
                    <a:gd name="connsiteY20" fmla="*/ 587269 h 1950243"/>
                    <a:gd name="connsiteX21" fmla="*/ 1058375 w 2762193"/>
                    <a:gd name="connsiteY21" fmla="*/ 587269 h 1950243"/>
                    <a:gd name="connsiteX22" fmla="*/ 1853446 w 2762193"/>
                    <a:gd name="connsiteY22" fmla="*/ 0 h 1950243"/>
                    <a:gd name="connsiteX0" fmla="*/ 0 w 2762193"/>
                    <a:gd name="connsiteY0" fmla="*/ 1945086 h 1950243"/>
                    <a:gd name="connsiteX1" fmla="*/ 865801 w 2762193"/>
                    <a:gd name="connsiteY1" fmla="*/ 1357399 h 1950243"/>
                    <a:gd name="connsiteX2" fmla="*/ 9024 w 2762193"/>
                    <a:gd name="connsiteY2" fmla="*/ 1950243 h 1950243"/>
                    <a:gd name="connsiteX3" fmla="*/ 0 w 2762193"/>
                    <a:gd name="connsiteY3" fmla="*/ 1945086 h 1950243"/>
                    <a:gd name="connsiteX4" fmla="*/ 1853446 w 2762193"/>
                    <a:gd name="connsiteY4" fmla="*/ 0 h 1950243"/>
                    <a:gd name="connsiteX5" fmla="*/ 2648518 w 2762193"/>
                    <a:gd name="connsiteY5" fmla="*/ 587269 h 1950243"/>
                    <a:gd name="connsiteX6" fmla="*/ 2304792 w 2762193"/>
                    <a:gd name="connsiteY6" fmla="*/ 587269 h 1950243"/>
                    <a:gd name="connsiteX7" fmla="*/ 2762193 w 2762193"/>
                    <a:gd name="connsiteY7" fmla="*/ 1283732 h 1950243"/>
                    <a:gd name="connsiteX8" fmla="*/ 2437219 w 2762193"/>
                    <a:gd name="connsiteY8" fmla="*/ 1344744 h 1950243"/>
                    <a:gd name="connsiteX9" fmla="*/ 2396648 w 2762193"/>
                    <a:gd name="connsiteY9" fmla="*/ 1693627 h 1950243"/>
                    <a:gd name="connsiteX10" fmla="*/ 2138691 w 2762193"/>
                    <a:gd name="connsiteY10" fmla="*/ 1445558 h 1950243"/>
                    <a:gd name="connsiteX11" fmla="*/ 2138691 w 2762193"/>
                    <a:gd name="connsiteY11" fmla="*/ 1812263 h 1950243"/>
                    <a:gd name="connsiteX12" fmla="*/ 1853446 w 2762193"/>
                    <a:gd name="connsiteY12" fmla="*/ 1606167 h 1950243"/>
                    <a:gd name="connsiteX13" fmla="*/ 1570783 w 2762193"/>
                    <a:gd name="connsiteY13" fmla="*/ 1810397 h 1950243"/>
                    <a:gd name="connsiteX14" fmla="*/ 1570783 w 2762193"/>
                    <a:gd name="connsiteY14" fmla="*/ 1441738 h 1950243"/>
                    <a:gd name="connsiteX15" fmla="*/ 1569492 w 2762193"/>
                    <a:gd name="connsiteY15" fmla="*/ 1444294 h 1950243"/>
                    <a:gd name="connsiteX16" fmla="*/ 1306923 w 2762193"/>
                    <a:gd name="connsiteY16" fmla="*/ 1697840 h 1950243"/>
                    <a:gd name="connsiteX17" fmla="*/ 1265861 w 2762193"/>
                    <a:gd name="connsiteY17" fmla="*/ 1344744 h 1950243"/>
                    <a:gd name="connsiteX18" fmla="*/ 939633 w 2762193"/>
                    <a:gd name="connsiteY18" fmla="*/ 1283497 h 1950243"/>
                    <a:gd name="connsiteX19" fmla="*/ 1402101 w 2762193"/>
                    <a:gd name="connsiteY19" fmla="*/ 587269 h 1950243"/>
                    <a:gd name="connsiteX20" fmla="*/ 1058375 w 2762193"/>
                    <a:gd name="connsiteY20" fmla="*/ 587269 h 1950243"/>
                    <a:gd name="connsiteX21" fmla="*/ 1853446 w 2762193"/>
                    <a:gd name="connsiteY21" fmla="*/ 0 h 1950243"/>
                    <a:gd name="connsiteX0" fmla="*/ 0 w 2753169"/>
                    <a:gd name="connsiteY0" fmla="*/ 1950243 h 1950243"/>
                    <a:gd name="connsiteX1" fmla="*/ 856777 w 2753169"/>
                    <a:gd name="connsiteY1" fmla="*/ 1357399 h 1950243"/>
                    <a:gd name="connsiteX2" fmla="*/ 0 w 2753169"/>
                    <a:gd name="connsiteY2" fmla="*/ 1950243 h 1950243"/>
                    <a:gd name="connsiteX3" fmla="*/ 1844422 w 2753169"/>
                    <a:gd name="connsiteY3" fmla="*/ 0 h 1950243"/>
                    <a:gd name="connsiteX4" fmla="*/ 2639494 w 2753169"/>
                    <a:gd name="connsiteY4" fmla="*/ 587269 h 1950243"/>
                    <a:gd name="connsiteX5" fmla="*/ 2295768 w 2753169"/>
                    <a:gd name="connsiteY5" fmla="*/ 587269 h 1950243"/>
                    <a:gd name="connsiteX6" fmla="*/ 2753169 w 2753169"/>
                    <a:gd name="connsiteY6" fmla="*/ 1283732 h 1950243"/>
                    <a:gd name="connsiteX7" fmla="*/ 2428195 w 2753169"/>
                    <a:gd name="connsiteY7" fmla="*/ 1344744 h 1950243"/>
                    <a:gd name="connsiteX8" fmla="*/ 2387624 w 2753169"/>
                    <a:gd name="connsiteY8" fmla="*/ 1693627 h 1950243"/>
                    <a:gd name="connsiteX9" fmla="*/ 2129667 w 2753169"/>
                    <a:gd name="connsiteY9" fmla="*/ 1445558 h 1950243"/>
                    <a:gd name="connsiteX10" fmla="*/ 2129667 w 2753169"/>
                    <a:gd name="connsiteY10" fmla="*/ 1812263 h 1950243"/>
                    <a:gd name="connsiteX11" fmla="*/ 1844422 w 2753169"/>
                    <a:gd name="connsiteY11" fmla="*/ 1606167 h 1950243"/>
                    <a:gd name="connsiteX12" fmla="*/ 1561759 w 2753169"/>
                    <a:gd name="connsiteY12" fmla="*/ 1810397 h 1950243"/>
                    <a:gd name="connsiteX13" fmla="*/ 1561759 w 2753169"/>
                    <a:gd name="connsiteY13" fmla="*/ 1441738 h 1950243"/>
                    <a:gd name="connsiteX14" fmla="*/ 1560468 w 2753169"/>
                    <a:gd name="connsiteY14" fmla="*/ 1444294 h 1950243"/>
                    <a:gd name="connsiteX15" fmla="*/ 1297899 w 2753169"/>
                    <a:gd name="connsiteY15" fmla="*/ 1697840 h 1950243"/>
                    <a:gd name="connsiteX16" fmla="*/ 1256837 w 2753169"/>
                    <a:gd name="connsiteY16" fmla="*/ 1344744 h 1950243"/>
                    <a:gd name="connsiteX17" fmla="*/ 930609 w 2753169"/>
                    <a:gd name="connsiteY17" fmla="*/ 1283497 h 1950243"/>
                    <a:gd name="connsiteX18" fmla="*/ 1393077 w 2753169"/>
                    <a:gd name="connsiteY18" fmla="*/ 587269 h 1950243"/>
                    <a:gd name="connsiteX19" fmla="*/ 1049351 w 2753169"/>
                    <a:gd name="connsiteY19" fmla="*/ 587269 h 1950243"/>
                    <a:gd name="connsiteX20" fmla="*/ 1844422 w 2753169"/>
                    <a:gd name="connsiteY20" fmla="*/ 0 h 1950243"/>
                    <a:gd name="connsiteX0" fmla="*/ 913813 w 1822560"/>
                    <a:gd name="connsiteY0" fmla="*/ 0 h 1812263"/>
                    <a:gd name="connsiteX1" fmla="*/ 1708885 w 1822560"/>
                    <a:gd name="connsiteY1" fmla="*/ 587269 h 1812263"/>
                    <a:gd name="connsiteX2" fmla="*/ 1365159 w 1822560"/>
                    <a:gd name="connsiteY2" fmla="*/ 587269 h 1812263"/>
                    <a:gd name="connsiteX3" fmla="*/ 1822560 w 1822560"/>
                    <a:gd name="connsiteY3" fmla="*/ 1283732 h 1812263"/>
                    <a:gd name="connsiteX4" fmla="*/ 1497586 w 1822560"/>
                    <a:gd name="connsiteY4" fmla="*/ 1344744 h 1812263"/>
                    <a:gd name="connsiteX5" fmla="*/ 1457015 w 1822560"/>
                    <a:gd name="connsiteY5" fmla="*/ 1693627 h 1812263"/>
                    <a:gd name="connsiteX6" fmla="*/ 1199058 w 1822560"/>
                    <a:gd name="connsiteY6" fmla="*/ 1445558 h 1812263"/>
                    <a:gd name="connsiteX7" fmla="*/ 1199058 w 1822560"/>
                    <a:gd name="connsiteY7" fmla="*/ 1812263 h 1812263"/>
                    <a:gd name="connsiteX8" fmla="*/ 913813 w 1822560"/>
                    <a:gd name="connsiteY8" fmla="*/ 1606167 h 1812263"/>
                    <a:gd name="connsiteX9" fmla="*/ 631150 w 1822560"/>
                    <a:gd name="connsiteY9" fmla="*/ 1810397 h 1812263"/>
                    <a:gd name="connsiteX10" fmla="*/ 631150 w 1822560"/>
                    <a:gd name="connsiteY10" fmla="*/ 1441738 h 1812263"/>
                    <a:gd name="connsiteX11" fmla="*/ 629859 w 1822560"/>
                    <a:gd name="connsiteY11" fmla="*/ 1444294 h 1812263"/>
                    <a:gd name="connsiteX12" fmla="*/ 367290 w 1822560"/>
                    <a:gd name="connsiteY12" fmla="*/ 1697840 h 1812263"/>
                    <a:gd name="connsiteX13" fmla="*/ 326228 w 1822560"/>
                    <a:gd name="connsiteY13" fmla="*/ 1344744 h 1812263"/>
                    <a:gd name="connsiteX14" fmla="*/ 0 w 1822560"/>
                    <a:gd name="connsiteY14" fmla="*/ 1283497 h 1812263"/>
                    <a:gd name="connsiteX15" fmla="*/ 462468 w 1822560"/>
                    <a:gd name="connsiteY15" fmla="*/ 587269 h 1812263"/>
                    <a:gd name="connsiteX16" fmla="*/ 118742 w 1822560"/>
                    <a:gd name="connsiteY16" fmla="*/ 587269 h 1812263"/>
                    <a:gd name="connsiteX17" fmla="*/ 913813 w 1822560"/>
                    <a:gd name="connsiteY17" fmla="*/ 0 h 181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2560" h="1812263">
                      <a:moveTo>
                        <a:pt x="913813" y="0"/>
                      </a:moveTo>
                      <a:lnTo>
                        <a:pt x="1708885" y="587269"/>
                      </a:lnTo>
                      <a:lnTo>
                        <a:pt x="1365159" y="587269"/>
                      </a:lnTo>
                      <a:cubicBezTo>
                        <a:pt x="1458446" y="862476"/>
                        <a:pt x="1628119" y="1092981"/>
                        <a:pt x="1822560" y="1283732"/>
                      </a:cubicBezTo>
                      <a:lnTo>
                        <a:pt x="1497586" y="1344744"/>
                      </a:lnTo>
                      <a:lnTo>
                        <a:pt x="1457015" y="1693627"/>
                      </a:lnTo>
                      <a:cubicBezTo>
                        <a:pt x="1367714" y="1613180"/>
                        <a:pt x="1282308" y="1529968"/>
                        <a:pt x="1199058" y="1445558"/>
                      </a:cubicBezTo>
                      <a:lnTo>
                        <a:pt x="1199058" y="1812263"/>
                      </a:lnTo>
                      <a:lnTo>
                        <a:pt x="913813" y="1606167"/>
                      </a:lnTo>
                      <a:lnTo>
                        <a:pt x="631150" y="1810397"/>
                      </a:lnTo>
                      <a:lnTo>
                        <a:pt x="631150" y="1441738"/>
                      </a:lnTo>
                      <a:lnTo>
                        <a:pt x="629859" y="1444294"/>
                      </a:lnTo>
                      <a:lnTo>
                        <a:pt x="367290" y="1697840"/>
                      </a:lnTo>
                      <a:lnTo>
                        <a:pt x="326228" y="1344744"/>
                      </a:lnTo>
                      <a:lnTo>
                        <a:pt x="0" y="1283497"/>
                      </a:lnTo>
                      <a:cubicBezTo>
                        <a:pt x="196571" y="1093573"/>
                        <a:pt x="368701" y="863894"/>
                        <a:pt x="462468" y="587269"/>
                      </a:cubicBezTo>
                      <a:lnTo>
                        <a:pt x="118742" y="587269"/>
                      </a:lnTo>
                      <a:lnTo>
                        <a:pt x="913813"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Isosceles Triangle 9">
                  <a:extLst>
                    <a:ext uri="{FF2B5EF4-FFF2-40B4-BE49-F238E27FC236}">
                      <a16:creationId xmlns:a16="http://schemas.microsoft.com/office/drawing/2014/main" id="{3476DABF-6540-F1B3-9B5B-A3EB30B83E0F}"/>
                    </a:ext>
                  </a:extLst>
                </p:cNvPr>
                <p:cNvSpPr/>
                <p:nvPr/>
              </p:nvSpPr>
              <p:spPr>
                <a:xfrm rot="18780000">
                  <a:off x="5305915" y="3566669"/>
                  <a:ext cx="823825" cy="1476122"/>
                </a:xfrm>
                <a:custGeom>
                  <a:avLst/>
                  <a:gdLst/>
                  <a:ahLst/>
                  <a:cxnLst/>
                  <a:rect l="l" t="t" r="r" b="b"/>
                  <a:pathLst>
                    <a:path w="500177" h="896213">
                      <a:moveTo>
                        <a:pt x="496706" y="182880"/>
                      </a:moveTo>
                      <a:lnTo>
                        <a:pt x="408386" y="182880"/>
                      </a:lnTo>
                      <a:cubicBezTo>
                        <a:pt x="402005" y="392503"/>
                        <a:pt x="473014" y="704019"/>
                        <a:pt x="500177" y="809891"/>
                      </a:cubicBezTo>
                      <a:lnTo>
                        <a:pt x="312435" y="751577"/>
                      </a:lnTo>
                      <a:lnTo>
                        <a:pt x="193085" y="896213"/>
                      </a:lnTo>
                      <a:cubicBezTo>
                        <a:pt x="100649" y="636832"/>
                        <a:pt x="81245" y="393927"/>
                        <a:pt x="83386" y="182880"/>
                      </a:cubicBezTo>
                      <a:lnTo>
                        <a:pt x="0" y="182880"/>
                      </a:lnTo>
                      <a:lnTo>
                        <a:pt x="248353" y="0"/>
                      </a:lnTo>
                      <a:close/>
                    </a:path>
                  </a:pathLst>
                </a:custGeom>
                <a:gradFill>
                  <a:gsLst>
                    <a:gs pos="0">
                      <a:srgbClr val="F3BC0D"/>
                    </a:gs>
                    <a:gs pos="100000">
                      <a:srgbClr val="AC83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9">
                  <a:extLst>
                    <a:ext uri="{FF2B5EF4-FFF2-40B4-BE49-F238E27FC236}">
                      <a16:creationId xmlns:a16="http://schemas.microsoft.com/office/drawing/2014/main" id="{E3C83554-B875-A570-1B48-FDEA13E108BC}"/>
                    </a:ext>
                  </a:extLst>
                </p:cNvPr>
                <p:cNvSpPr/>
                <p:nvPr/>
              </p:nvSpPr>
              <p:spPr>
                <a:xfrm rot="2820000" flipH="1">
                  <a:off x="3010450" y="3566669"/>
                  <a:ext cx="823825" cy="1476122"/>
                </a:xfrm>
                <a:custGeom>
                  <a:avLst/>
                  <a:gdLst/>
                  <a:ahLst/>
                  <a:cxnLst/>
                  <a:rect l="l" t="t" r="r" b="b"/>
                  <a:pathLst>
                    <a:path w="500177" h="896213">
                      <a:moveTo>
                        <a:pt x="496706" y="182880"/>
                      </a:moveTo>
                      <a:lnTo>
                        <a:pt x="408386" y="182880"/>
                      </a:lnTo>
                      <a:cubicBezTo>
                        <a:pt x="402005" y="392503"/>
                        <a:pt x="473014" y="704019"/>
                        <a:pt x="500177" y="809891"/>
                      </a:cubicBezTo>
                      <a:lnTo>
                        <a:pt x="312435" y="751577"/>
                      </a:lnTo>
                      <a:lnTo>
                        <a:pt x="193085" y="896213"/>
                      </a:lnTo>
                      <a:cubicBezTo>
                        <a:pt x="100649" y="636832"/>
                        <a:pt x="81245" y="393927"/>
                        <a:pt x="83386" y="182880"/>
                      </a:cubicBezTo>
                      <a:lnTo>
                        <a:pt x="0" y="182880"/>
                      </a:lnTo>
                      <a:lnTo>
                        <a:pt x="248353" y="0"/>
                      </a:lnTo>
                      <a:close/>
                    </a:path>
                  </a:pathLst>
                </a:custGeom>
                <a:gradFill>
                  <a:gsLst>
                    <a:gs pos="0">
                      <a:srgbClr val="72AF2F"/>
                    </a:gs>
                    <a:gs pos="100000">
                      <a:srgbClr val="0A6C0F"/>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Notched Right Arrow 2">
                  <a:extLst>
                    <a:ext uri="{FF2B5EF4-FFF2-40B4-BE49-F238E27FC236}">
                      <a16:creationId xmlns:a16="http://schemas.microsoft.com/office/drawing/2014/main" id="{B91AA901-A50B-EF41-915B-8354491C83A5}"/>
                    </a:ext>
                  </a:extLst>
                </p:cNvPr>
                <p:cNvSpPr/>
                <p:nvPr/>
              </p:nvSpPr>
              <p:spPr>
                <a:xfrm rot="16200000">
                  <a:off x="3910140" y="4331347"/>
                  <a:ext cx="1323722" cy="823824"/>
                </a:xfrm>
                <a:prstGeom prst="notchedRightArrow">
                  <a:avLst>
                    <a:gd name="adj1" fmla="val 68499"/>
                    <a:gd name="adj2" fmla="val 36126"/>
                  </a:avLst>
                </a:prstGeom>
                <a:gradFill flip="none" rotWithShape="1">
                  <a:gsLst>
                    <a:gs pos="0">
                      <a:srgbClr val="EC7320"/>
                    </a:gs>
                    <a:gs pos="100000">
                      <a:srgbClr val="BC561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A5D1B676-64A0-D5C1-F761-12E4AC5BFE09}"/>
                  </a:ext>
                </a:extLst>
              </p:cNvPr>
              <p:cNvSpPr/>
              <p:nvPr/>
            </p:nvSpPr>
            <p:spPr>
              <a:xfrm>
                <a:off x="709960" y="4433503"/>
                <a:ext cx="3299314" cy="885839"/>
              </a:xfrm>
              <a:prstGeom prst="rect">
                <a:avLst/>
              </a:prstGeom>
              <a:solidFill>
                <a:srgbClr val="72A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Architectural Engineering (</a:t>
                </a:r>
                <a:r>
                  <a:rPr lang="en-US" b="1" dirty="0" err="1">
                    <a:solidFill>
                      <a:schemeClr val="bg1"/>
                    </a:solidFill>
                  </a:rPr>
                  <a:t>M.Arch</a:t>
                </a:r>
                <a:r>
                  <a:rPr lang="en-US" b="1" dirty="0">
                    <a:solidFill>
                      <a:schemeClr val="bg1"/>
                    </a:solidFill>
                  </a:rPr>
                  <a:t>.)</a:t>
                </a:r>
              </a:p>
            </p:txBody>
          </p:sp>
          <p:sp>
            <p:nvSpPr>
              <p:cNvPr id="21" name="Rectangle 20">
                <a:extLst>
                  <a:ext uri="{FF2B5EF4-FFF2-40B4-BE49-F238E27FC236}">
                    <a16:creationId xmlns:a16="http://schemas.microsoft.com/office/drawing/2014/main" id="{FDF7EAF7-270E-7B47-FC1B-E4F1E9348ED7}"/>
                  </a:ext>
                </a:extLst>
              </p:cNvPr>
              <p:cNvSpPr/>
              <p:nvPr/>
            </p:nvSpPr>
            <p:spPr>
              <a:xfrm>
                <a:off x="4373527" y="5420506"/>
                <a:ext cx="3443503" cy="885839"/>
              </a:xfrm>
              <a:prstGeom prst="rect">
                <a:avLst/>
              </a:prstGeom>
              <a:solidFill>
                <a:srgbClr val="EC7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Human &amp; Community Development (Ph.D.)</a:t>
                </a:r>
              </a:p>
            </p:txBody>
          </p:sp>
          <p:sp>
            <p:nvSpPr>
              <p:cNvPr id="22" name="Rectangle 21">
                <a:extLst>
                  <a:ext uri="{FF2B5EF4-FFF2-40B4-BE49-F238E27FC236}">
                    <a16:creationId xmlns:a16="http://schemas.microsoft.com/office/drawing/2014/main" id="{704A4EF4-3A37-A280-355E-7B097D962BD9}"/>
                  </a:ext>
                </a:extLst>
              </p:cNvPr>
              <p:cNvSpPr/>
              <p:nvPr/>
            </p:nvSpPr>
            <p:spPr>
              <a:xfrm>
                <a:off x="8182728" y="4446323"/>
                <a:ext cx="3299314" cy="885839"/>
              </a:xfrm>
              <a:prstGeom prst="rect">
                <a:avLst/>
              </a:prstGeom>
              <a:solidFill>
                <a:srgbClr val="F3B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Geology (M.S.)</a:t>
                </a:r>
              </a:p>
            </p:txBody>
          </p:sp>
          <p:sp>
            <p:nvSpPr>
              <p:cNvPr id="31" name="Left Arrow 2">
                <a:extLst>
                  <a:ext uri="{FF2B5EF4-FFF2-40B4-BE49-F238E27FC236}">
                    <a16:creationId xmlns:a16="http://schemas.microsoft.com/office/drawing/2014/main" id="{8EAF8BEC-5EFB-06B5-8ACE-5BF7B5B4B0E2}"/>
                  </a:ext>
                </a:extLst>
              </p:cNvPr>
              <p:cNvSpPr/>
              <p:nvPr/>
            </p:nvSpPr>
            <p:spPr>
              <a:xfrm rot="1334598">
                <a:off x="7023610" y="2179351"/>
                <a:ext cx="1734277" cy="1282025"/>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gradFill flip="none" rotWithShape="1">
                <a:gsLst>
                  <a:gs pos="100000">
                    <a:srgbClr val="114676"/>
                  </a:gs>
                  <a:gs pos="0">
                    <a:srgbClr val="1FA2D1"/>
                  </a:gs>
                  <a:gs pos="100000">
                    <a:srgbClr val="0C245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32" name="Left Arrow 2">
                <a:extLst>
                  <a:ext uri="{FF2B5EF4-FFF2-40B4-BE49-F238E27FC236}">
                    <a16:creationId xmlns:a16="http://schemas.microsoft.com/office/drawing/2014/main" id="{8332F5B6-2FF4-3448-A86C-BF3B0F9CD399}"/>
                  </a:ext>
                </a:extLst>
              </p:cNvPr>
              <p:cNvSpPr/>
              <p:nvPr/>
            </p:nvSpPr>
            <p:spPr>
              <a:xfrm rot="20265402" flipH="1">
                <a:off x="3412029" y="2179350"/>
                <a:ext cx="1734277" cy="1282025"/>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gradFill>
                <a:gsLst>
                  <a:gs pos="0">
                    <a:srgbClr val="B96BAE"/>
                  </a:gs>
                  <a:gs pos="100000">
                    <a:srgbClr val="66305E"/>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61" name="Rectangle 60">
                <a:extLst>
                  <a:ext uri="{FF2B5EF4-FFF2-40B4-BE49-F238E27FC236}">
                    <a16:creationId xmlns:a16="http://schemas.microsoft.com/office/drawing/2014/main" id="{E63D0DD0-4465-8967-9D25-D0E552685D1D}"/>
                  </a:ext>
                </a:extLst>
              </p:cNvPr>
              <p:cNvSpPr/>
              <p:nvPr/>
            </p:nvSpPr>
            <p:spPr>
              <a:xfrm>
                <a:off x="488853" y="2310965"/>
                <a:ext cx="2703215" cy="885839"/>
              </a:xfrm>
              <a:prstGeom prst="rect">
                <a:avLst/>
              </a:prstGeom>
              <a:solidFill>
                <a:srgbClr val="AC5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Certified Floodplain Manager (C.F.M.)</a:t>
                </a:r>
              </a:p>
            </p:txBody>
          </p:sp>
          <p:sp>
            <p:nvSpPr>
              <p:cNvPr id="62" name="Rectangle 61">
                <a:extLst>
                  <a:ext uri="{FF2B5EF4-FFF2-40B4-BE49-F238E27FC236}">
                    <a16:creationId xmlns:a16="http://schemas.microsoft.com/office/drawing/2014/main" id="{D8142D6B-EAA3-DE84-B215-7552A4A1D4CB}"/>
                  </a:ext>
                </a:extLst>
              </p:cNvPr>
              <p:cNvSpPr/>
              <p:nvPr/>
            </p:nvSpPr>
            <p:spPr>
              <a:xfrm>
                <a:off x="9001246" y="2319716"/>
                <a:ext cx="2657799" cy="885839"/>
              </a:xfrm>
              <a:prstGeom prst="rect">
                <a:avLst/>
              </a:prstGeom>
              <a:solidFill>
                <a:srgbClr val="1A8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GIS &amp; Spatial Analysis (Cert.)</a:t>
                </a:r>
              </a:p>
            </p:txBody>
          </p:sp>
        </p:grpSp>
        <p:sp>
          <p:nvSpPr>
            <p:cNvPr id="75" name="Rectangle 74">
              <a:extLst>
                <a:ext uri="{FF2B5EF4-FFF2-40B4-BE49-F238E27FC236}">
                  <a16:creationId xmlns:a16="http://schemas.microsoft.com/office/drawing/2014/main" id="{2A976ED8-DDC2-E69B-885B-C57376F973FB}"/>
                </a:ext>
              </a:extLst>
            </p:cNvPr>
            <p:cNvSpPr/>
            <p:nvPr/>
          </p:nvSpPr>
          <p:spPr>
            <a:xfrm>
              <a:off x="3580180" y="1355530"/>
              <a:ext cx="2949563" cy="9395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Resilient Development</a:t>
              </a:r>
            </a:p>
            <a:p>
              <a:pPr algn="ctr"/>
              <a:r>
                <a:rPr lang="en-US" b="1" dirty="0">
                  <a:solidFill>
                    <a:schemeClr val="bg1"/>
                  </a:solidFill>
                </a:rPr>
                <a:t>Disaster Risk Assessment/Management</a:t>
              </a:r>
            </a:p>
          </p:txBody>
        </p:sp>
      </p:grpSp>
    </p:spTree>
    <p:extLst>
      <p:ext uri="{BB962C8B-B14F-4D97-AF65-F5344CB8AC3E}">
        <p14:creationId xmlns:p14="http://schemas.microsoft.com/office/powerpoint/2010/main" val="216388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C76AA-C19F-A7BE-DF7A-0E47A547D192}"/>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B22E12C1-7ABC-3D12-9E7E-FD243CF81503}"/>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6441C46-1890-A435-8CF5-A2BB4592510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Flood Risk in WV</a:t>
              </a:r>
            </a:p>
          </p:txBody>
        </p:sp>
        <p:pic>
          <p:nvPicPr>
            <p:cNvPr id="10" name="Picture 9" descr="A hexagon with a yellow house and a river&#10;&#10;Description automatically generated">
              <a:extLst>
                <a:ext uri="{FF2B5EF4-FFF2-40B4-BE49-F238E27FC236}">
                  <a16:creationId xmlns:a16="http://schemas.microsoft.com/office/drawing/2014/main" id="{293E9B97-5F00-A44C-A2F1-134F64218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
        <p:nvSpPr>
          <p:cNvPr id="24" name="TextBox 23">
            <a:extLst>
              <a:ext uri="{FF2B5EF4-FFF2-40B4-BE49-F238E27FC236}">
                <a16:creationId xmlns:a16="http://schemas.microsoft.com/office/drawing/2014/main" id="{3E9B53E5-FCC0-B00A-BAF3-42137B9A7A1E}"/>
              </a:ext>
            </a:extLst>
          </p:cNvPr>
          <p:cNvSpPr txBox="1"/>
          <p:nvPr/>
        </p:nvSpPr>
        <p:spPr>
          <a:xfrm>
            <a:off x="234712" y="644754"/>
            <a:ext cx="8131804" cy="2385268"/>
          </a:xfrm>
          <a:prstGeom prst="rect">
            <a:avLst/>
          </a:prstGeom>
          <a:noFill/>
        </p:spPr>
        <p:txBody>
          <a:bodyPr wrap="square">
            <a:spAutoFit/>
          </a:bodyPr>
          <a:lstStyle/>
          <a:p>
            <a:r>
              <a:rPr lang="en-US" b="1" dirty="0">
                <a:solidFill>
                  <a:srgbClr val="1F4E79"/>
                </a:solidFill>
                <a:ea typeface="+mj-ea"/>
                <a:cs typeface="Arial" panose="020B0604020202020204" pitchFamily="34" charset="0"/>
              </a:rPr>
              <a:t>64 Federally-Declared Flood Disasters since 1953</a:t>
            </a:r>
            <a:endParaRPr lang="en-US" sz="500" b="1" dirty="0">
              <a:solidFill>
                <a:srgbClr val="1F4E79"/>
              </a:solidFill>
              <a:ea typeface="+mj-ea"/>
              <a:cs typeface="Arial" panose="020B0604020202020204" pitchFamily="34" charset="0"/>
            </a:endParaRPr>
          </a:p>
          <a:p>
            <a:endParaRPr lang="en-US" sz="500" b="1" dirty="0">
              <a:solidFill>
                <a:srgbClr val="1F4E79"/>
              </a:solidFill>
              <a:ea typeface="+mj-ea"/>
              <a:cs typeface="Arial" panose="020B0604020202020204" pitchFamily="34" charset="0"/>
            </a:endParaRPr>
          </a:p>
          <a:p>
            <a:r>
              <a:rPr lang="en-US" b="1" dirty="0">
                <a:solidFill>
                  <a:srgbClr val="1F4E79"/>
                </a:solidFill>
                <a:ea typeface="+mj-ea"/>
                <a:cs typeface="Arial" panose="020B0604020202020204" pitchFamily="34" charset="0"/>
              </a:rPr>
              <a:t>220 Loss of Lives</a:t>
            </a:r>
          </a:p>
          <a:p>
            <a:endParaRPr lang="en-US" b="1" dirty="0">
              <a:solidFill>
                <a:srgbClr val="1F4E79"/>
              </a:solidFill>
              <a:ea typeface="+mj-ea"/>
              <a:cs typeface="Arial" panose="020B0604020202020204" pitchFamily="34" charset="0"/>
            </a:endParaRPr>
          </a:p>
          <a:p>
            <a:r>
              <a:rPr lang="en-US" b="1" dirty="0">
                <a:solidFill>
                  <a:srgbClr val="1F4E79"/>
                </a:solidFill>
                <a:ea typeface="+mj-ea"/>
                <a:cs typeface="Arial" panose="020B0604020202020204" pitchFamily="34" charset="0"/>
              </a:rPr>
              <a:t>About 98,000 Buildings (9%)</a:t>
            </a:r>
          </a:p>
          <a:p>
            <a:r>
              <a:rPr lang="en-US" b="1" dirty="0">
                <a:solidFill>
                  <a:srgbClr val="1F4E79"/>
                </a:solidFill>
                <a:ea typeface="+mj-ea"/>
                <a:cs typeface="Arial" panose="020B0604020202020204" pitchFamily="34" charset="0"/>
              </a:rPr>
              <a:t>in 1%-annual-chance (100-yr) Floodplain</a:t>
            </a:r>
          </a:p>
          <a:p>
            <a:endParaRPr lang="en-US" b="1" dirty="0">
              <a:solidFill>
                <a:srgbClr val="1F4E79"/>
              </a:solidFill>
              <a:ea typeface="+mj-ea"/>
              <a:cs typeface="Arial" panose="020B0604020202020204" pitchFamily="34" charset="0"/>
            </a:endParaRPr>
          </a:p>
          <a:p>
            <a:r>
              <a:rPr lang="en-US" b="1" dirty="0">
                <a:solidFill>
                  <a:srgbClr val="1F4E79"/>
                </a:solidFill>
                <a:ea typeface="+mj-ea"/>
                <a:cs typeface="Arial" panose="020B0604020202020204" pitchFamily="34" charset="0"/>
              </a:rPr>
              <a:t>About 199,000 Persons (11%) </a:t>
            </a:r>
          </a:p>
          <a:p>
            <a:r>
              <a:rPr lang="en-US" b="1" dirty="0">
                <a:solidFill>
                  <a:srgbClr val="1F4E79"/>
                </a:solidFill>
                <a:ea typeface="+mj-ea"/>
                <a:cs typeface="Arial" panose="020B0604020202020204" pitchFamily="34" charset="0"/>
              </a:rPr>
              <a:t>Reside in 100-yr Floodplain</a:t>
            </a:r>
          </a:p>
        </p:txBody>
      </p:sp>
      <p:grpSp>
        <p:nvGrpSpPr>
          <p:cNvPr id="53" name="Group 52">
            <a:extLst>
              <a:ext uri="{FF2B5EF4-FFF2-40B4-BE49-F238E27FC236}">
                <a16:creationId xmlns:a16="http://schemas.microsoft.com/office/drawing/2014/main" id="{BE17A65E-12CB-B4ED-66B7-FFA3DECAAC4E}"/>
              </a:ext>
            </a:extLst>
          </p:cNvPr>
          <p:cNvGrpSpPr/>
          <p:nvPr/>
        </p:nvGrpSpPr>
        <p:grpSpPr>
          <a:xfrm>
            <a:off x="1221257" y="3199062"/>
            <a:ext cx="10736031" cy="1637549"/>
            <a:chOff x="774558" y="3261752"/>
            <a:chExt cx="10736031" cy="1637549"/>
          </a:xfrm>
        </p:grpSpPr>
        <p:grpSp>
          <p:nvGrpSpPr>
            <p:cNvPr id="39" name="Group 38">
              <a:extLst>
                <a:ext uri="{FF2B5EF4-FFF2-40B4-BE49-F238E27FC236}">
                  <a16:creationId xmlns:a16="http://schemas.microsoft.com/office/drawing/2014/main" id="{ECBDAF6E-A2C9-BE32-9823-4F00E17571CC}"/>
                </a:ext>
              </a:extLst>
            </p:cNvPr>
            <p:cNvGrpSpPr/>
            <p:nvPr/>
          </p:nvGrpSpPr>
          <p:grpSpPr>
            <a:xfrm>
              <a:off x="9421061" y="3278791"/>
              <a:ext cx="2089528" cy="1620510"/>
              <a:chOff x="9096286" y="3064641"/>
              <a:chExt cx="2089528" cy="1620510"/>
            </a:xfrm>
          </p:grpSpPr>
          <p:pic>
            <p:nvPicPr>
              <p:cNvPr id="11" name="Picture 10" descr="A car driving through a flooded street&#10;&#10;Description automatically generated">
                <a:extLst>
                  <a:ext uri="{FF2B5EF4-FFF2-40B4-BE49-F238E27FC236}">
                    <a16:creationId xmlns:a16="http://schemas.microsoft.com/office/drawing/2014/main" id="{B580138A-6781-DE96-DAB2-04CD52DC01E7}"/>
                  </a:ext>
                </a:extLst>
              </p:cNvPr>
              <p:cNvPicPr>
                <a:picLocks noChangeAspect="1"/>
              </p:cNvPicPr>
              <p:nvPr/>
            </p:nvPicPr>
            <p:blipFill rotWithShape="1">
              <a:blip r:embed="rId4">
                <a:extLst>
                  <a:ext uri="{28A0092B-C50C-407E-A947-70E740481C1C}">
                    <a14:useLocalDpi xmlns:a14="http://schemas.microsoft.com/office/drawing/2010/main" val="0"/>
                  </a:ext>
                </a:extLst>
              </a:blip>
              <a:srcRect l="29036"/>
              <a:stretch/>
            </p:blipFill>
            <p:spPr>
              <a:xfrm>
                <a:off x="9096286" y="3064641"/>
                <a:ext cx="2089528" cy="1620510"/>
              </a:xfrm>
              <a:prstGeom prst="rect">
                <a:avLst/>
              </a:prstGeom>
              <a:ln>
                <a:solidFill>
                  <a:schemeClr val="tx1"/>
                </a:solidFill>
              </a:ln>
            </p:spPr>
          </p:pic>
          <p:sp>
            <p:nvSpPr>
              <p:cNvPr id="33" name="Rectangle 32">
                <a:extLst>
                  <a:ext uri="{FF2B5EF4-FFF2-40B4-BE49-F238E27FC236}">
                    <a16:creationId xmlns:a16="http://schemas.microsoft.com/office/drawing/2014/main" id="{E5AE350C-3F6F-114D-C213-B70931492D12}"/>
                  </a:ext>
                </a:extLst>
              </p:cNvPr>
              <p:cNvSpPr/>
              <p:nvPr/>
            </p:nvSpPr>
            <p:spPr>
              <a:xfrm>
                <a:off x="9801995" y="3110817"/>
                <a:ext cx="1355255"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Richwood, Nicholas County</a:t>
                </a:r>
              </a:p>
            </p:txBody>
          </p:sp>
        </p:grpSp>
        <p:grpSp>
          <p:nvGrpSpPr>
            <p:cNvPr id="38" name="Group 37">
              <a:extLst>
                <a:ext uri="{FF2B5EF4-FFF2-40B4-BE49-F238E27FC236}">
                  <a16:creationId xmlns:a16="http://schemas.microsoft.com/office/drawing/2014/main" id="{ADE11573-B5E6-64E4-A01D-C4A3777D2972}"/>
                </a:ext>
              </a:extLst>
            </p:cNvPr>
            <p:cNvGrpSpPr/>
            <p:nvPr/>
          </p:nvGrpSpPr>
          <p:grpSpPr>
            <a:xfrm>
              <a:off x="5845877" y="3278880"/>
              <a:ext cx="3276515" cy="1620183"/>
              <a:chOff x="5521102" y="3064730"/>
              <a:chExt cx="3276515" cy="1620183"/>
            </a:xfrm>
          </p:grpSpPr>
          <p:pic>
            <p:nvPicPr>
              <p:cNvPr id="12" name="Picture 11" descr="A flooded area with houses and trees&#10;&#10;Description automatically generated">
                <a:extLst>
                  <a:ext uri="{FF2B5EF4-FFF2-40B4-BE49-F238E27FC236}">
                    <a16:creationId xmlns:a16="http://schemas.microsoft.com/office/drawing/2014/main" id="{B7169732-2479-C42D-5B01-95D83064075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t="11074" b="1018"/>
              <a:stretch/>
            </p:blipFill>
            <p:spPr>
              <a:xfrm>
                <a:off x="5521102" y="3064730"/>
                <a:ext cx="3276515" cy="1620183"/>
              </a:xfrm>
              <a:prstGeom prst="rect">
                <a:avLst/>
              </a:prstGeom>
              <a:ln>
                <a:solidFill>
                  <a:schemeClr val="tx1"/>
                </a:solidFill>
              </a:ln>
            </p:spPr>
          </p:pic>
          <p:sp>
            <p:nvSpPr>
              <p:cNvPr id="35" name="Rectangle 34">
                <a:extLst>
                  <a:ext uri="{FF2B5EF4-FFF2-40B4-BE49-F238E27FC236}">
                    <a16:creationId xmlns:a16="http://schemas.microsoft.com/office/drawing/2014/main" id="{74D1F96C-7CC5-124A-9A9D-1515536947E1}"/>
                  </a:ext>
                </a:extLst>
              </p:cNvPr>
              <p:cNvSpPr/>
              <p:nvPr/>
            </p:nvSpPr>
            <p:spPr>
              <a:xfrm>
                <a:off x="5563200" y="3101990"/>
                <a:ext cx="1371392"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Clendenin, Kanawha County</a:t>
                </a:r>
              </a:p>
            </p:txBody>
          </p:sp>
        </p:grpSp>
        <p:grpSp>
          <p:nvGrpSpPr>
            <p:cNvPr id="37" name="Group 36">
              <a:extLst>
                <a:ext uri="{FF2B5EF4-FFF2-40B4-BE49-F238E27FC236}">
                  <a16:creationId xmlns:a16="http://schemas.microsoft.com/office/drawing/2014/main" id="{28739380-3CAB-2D92-D016-D91B4654F406}"/>
                </a:ext>
              </a:extLst>
            </p:cNvPr>
            <p:cNvGrpSpPr/>
            <p:nvPr/>
          </p:nvGrpSpPr>
          <p:grpSpPr>
            <a:xfrm>
              <a:off x="2190130" y="3279117"/>
              <a:ext cx="3357078" cy="1620183"/>
              <a:chOff x="1865355" y="3064967"/>
              <a:chExt cx="3357078" cy="1620183"/>
            </a:xfrm>
          </p:grpSpPr>
          <p:pic>
            <p:nvPicPr>
              <p:cNvPr id="9" name="Picture 8" descr="A flooded town with buildings and trees&#10;&#10;Description automatically generated with medium confidence">
                <a:extLst>
                  <a:ext uri="{FF2B5EF4-FFF2-40B4-BE49-F238E27FC236}">
                    <a16:creationId xmlns:a16="http://schemas.microsoft.com/office/drawing/2014/main" id="{D70E342C-0802-6632-686F-6A55A8B945EB}"/>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t="12696" b="1314"/>
              <a:stretch/>
            </p:blipFill>
            <p:spPr>
              <a:xfrm>
                <a:off x="1865355" y="3064967"/>
                <a:ext cx="3357078" cy="1620183"/>
              </a:xfrm>
              <a:prstGeom prst="rect">
                <a:avLst/>
              </a:prstGeom>
              <a:ln>
                <a:solidFill>
                  <a:schemeClr val="tx1"/>
                </a:solidFill>
              </a:ln>
            </p:spPr>
          </p:pic>
          <p:sp>
            <p:nvSpPr>
              <p:cNvPr id="36" name="Rectangle 35">
                <a:extLst>
                  <a:ext uri="{FF2B5EF4-FFF2-40B4-BE49-F238E27FC236}">
                    <a16:creationId xmlns:a16="http://schemas.microsoft.com/office/drawing/2014/main" id="{BEAB1F46-B5D4-EA84-9C56-70F3088766B9}"/>
                  </a:ext>
                </a:extLst>
              </p:cNvPr>
              <p:cNvSpPr/>
              <p:nvPr/>
            </p:nvSpPr>
            <p:spPr>
              <a:xfrm>
                <a:off x="1928553" y="4419639"/>
                <a:ext cx="1371238"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Rainelle, Greenbrier County</a:t>
                </a:r>
              </a:p>
            </p:txBody>
          </p:sp>
        </p:grpSp>
        <p:sp>
          <p:nvSpPr>
            <p:cNvPr id="41" name="TextBox 40">
              <a:extLst>
                <a:ext uri="{FF2B5EF4-FFF2-40B4-BE49-F238E27FC236}">
                  <a16:creationId xmlns:a16="http://schemas.microsoft.com/office/drawing/2014/main" id="{DF257849-50D5-EEA3-2257-331022616172}"/>
                </a:ext>
              </a:extLst>
            </p:cNvPr>
            <p:cNvSpPr txBox="1"/>
            <p:nvPr/>
          </p:nvSpPr>
          <p:spPr>
            <a:xfrm>
              <a:off x="774558" y="3865834"/>
              <a:ext cx="1546580" cy="461665"/>
            </a:xfrm>
            <a:prstGeom prst="rect">
              <a:avLst/>
            </a:prstGeom>
            <a:noFill/>
          </p:spPr>
          <p:txBody>
            <a:bodyPr wrap="square" rtlCol="0">
              <a:spAutoFit/>
            </a:bodyPr>
            <a:lstStyle/>
            <a:p>
              <a:pPr algn="ctr"/>
              <a:r>
                <a:rPr lang="en-US" sz="1200" b="1" dirty="0"/>
                <a:t>June 2016</a:t>
              </a:r>
            </a:p>
            <a:p>
              <a:pPr algn="ctr"/>
              <a:r>
                <a:rPr lang="en-US" sz="1200" b="1" dirty="0"/>
                <a:t>(23 fatalities)</a:t>
              </a:r>
            </a:p>
          </p:txBody>
        </p:sp>
        <p:sp>
          <p:nvSpPr>
            <p:cNvPr id="51" name="Rectangle 50">
              <a:extLst>
                <a:ext uri="{FF2B5EF4-FFF2-40B4-BE49-F238E27FC236}">
                  <a16:creationId xmlns:a16="http://schemas.microsoft.com/office/drawing/2014/main" id="{507CB7E4-CF65-45F9-4383-8747C01880D3}"/>
                </a:ext>
              </a:extLst>
            </p:cNvPr>
            <p:cNvSpPr/>
            <p:nvPr/>
          </p:nvSpPr>
          <p:spPr>
            <a:xfrm>
              <a:off x="945321" y="3261752"/>
              <a:ext cx="10565267" cy="163731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A2A3B4B7-35C8-60AF-7EB8-3246D39354C4}"/>
              </a:ext>
            </a:extLst>
          </p:cNvPr>
          <p:cNvGrpSpPr/>
          <p:nvPr/>
        </p:nvGrpSpPr>
        <p:grpSpPr>
          <a:xfrm>
            <a:off x="326751" y="5139002"/>
            <a:ext cx="11630537" cy="1537138"/>
            <a:chOff x="239988" y="5139002"/>
            <a:chExt cx="11630537" cy="1537138"/>
          </a:xfrm>
        </p:grpSpPr>
        <p:grpSp>
          <p:nvGrpSpPr>
            <p:cNvPr id="29" name="Group 28">
              <a:extLst>
                <a:ext uri="{FF2B5EF4-FFF2-40B4-BE49-F238E27FC236}">
                  <a16:creationId xmlns:a16="http://schemas.microsoft.com/office/drawing/2014/main" id="{A3E86BA2-88EF-DC9F-36EC-89120A0001C0}"/>
                </a:ext>
              </a:extLst>
            </p:cNvPr>
            <p:cNvGrpSpPr/>
            <p:nvPr/>
          </p:nvGrpSpPr>
          <p:grpSpPr>
            <a:xfrm>
              <a:off x="5970560" y="5142441"/>
              <a:ext cx="3244931" cy="1533699"/>
              <a:chOff x="5837043" y="4969998"/>
              <a:chExt cx="3244931" cy="1533699"/>
            </a:xfrm>
          </p:grpSpPr>
          <p:pic>
            <p:nvPicPr>
              <p:cNvPr id="18" name="Picture 17" descr="A water filled area with a red and white building&#10;&#10;AI-generated content may be incorrect.">
                <a:extLst>
                  <a:ext uri="{FF2B5EF4-FFF2-40B4-BE49-F238E27FC236}">
                    <a16:creationId xmlns:a16="http://schemas.microsoft.com/office/drawing/2014/main" id="{C3D23A89-732D-2042-58C0-50CA65574234}"/>
                  </a:ext>
                </a:extLst>
              </p:cNvPr>
              <p:cNvPicPr>
                <a:picLocks noChangeAspect="1"/>
              </p:cNvPicPr>
              <p:nvPr/>
            </p:nvPicPr>
            <p:blipFill>
              <a:blip r:embed="rId9">
                <a:extLst>
                  <a:ext uri="{28A0092B-C50C-407E-A947-70E740481C1C}">
                    <a14:useLocalDpi xmlns:a14="http://schemas.microsoft.com/office/drawing/2010/main" val="0"/>
                  </a:ext>
                </a:extLst>
              </a:blip>
              <a:srcRect b="5353"/>
              <a:stretch/>
            </p:blipFill>
            <p:spPr>
              <a:xfrm>
                <a:off x="5837043" y="4969998"/>
                <a:ext cx="3244931" cy="1533699"/>
              </a:xfrm>
              <a:prstGeom prst="rect">
                <a:avLst/>
              </a:prstGeom>
              <a:ln>
                <a:solidFill>
                  <a:schemeClr val="tx1"/>
                </a:solidFill>
              </a:ln>
            </p:spPr>
          </p:pic>
          <p:sp>
            <p:nvSpPr>
              <p:cNvPr id="25" name="Rectangle 24">
                <a:extLst>
                  <a:ext uri="{FF2B5EF4-FFF2-40B4-BE49-F238E27FC236}">
                    <a16:creationId xmlns:a16="http://schemas.microsoft.com/office/drawing/2014/main" id="{DD510A50-033E-0619-179A-F14708E4D364}"/>
                  </a:ext>
                </a:extLst>
              </p:cNvPr>
              <p:cNvSpPr/>
              <p:nvPr/>
            </p:nvSpPr>
            <p:spPr>
              <a:xfrm>
                <a:off x="5879143" y="6247289"/>
                <a:ext cx="1303535"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Williamson, Mingo County</a:t>
                </a:r>
              </a:p>
            </p:txBody>
          </p:sp>
        </p:grpSp>
        <p:grpSp>
          <p:nvGrpSpPr>
            <p:cNvPr id="28" name="Group 27">
              <a:extLst>
                <a:ext uri="{FF2B5EF4-FFF2-40B4-BE49-F238E27FC236}">
                  <a16:creationId xmlns:a16="http://schemas.microsoft.com/office/drawing/2014/main" id="{1FE592A8-5AE6-3545-5DB4-2661E8078ED1}"/>
                </a:ext>
              </a:extLst>
            </p:cNvPr>
            <p:cNvGrpSpPr/>
            <p:nvPr/>
          </p:nvGrpSpPr>
          <p:grpSpPr>
            <a:xfrm>
              <a:off x="1635457" y="5147468"/>
              <a:ext cx="4141243" cy="1526228"/>
              <a:chOff x="1501940" y="4975025"/>
              <a:chExt cx="4141243" cy="1526228"/>
            </a:xfrm>
          </p:grpSpPr>
          <p:pic>
            <p:nvPicPr>
              <p:cNvPr id="19" name="Picture 18">
                <a:extLst>
                  <a:ext uri="{FF2B5EF4-FFF2-40B4-BE49-F238E27FC236}">
                    <a16:creationId xmlns:a16="http://schemas.microsoft.com/office/drawing/2014/main" id="{0F4286A9-C1C5-9CAD-0FA3-263FDF29E97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1501940" y="4975025"/>
                <a:ext cx="4141243" cy="1526228"/>
              </a:xfrm>
              <a:prstGeom prst="rect">
                <a:avLst/>
              </a:prstGeom>
              <a:ln>
                <a:solidFill>
                  <a:schemeClr val="tx1"/>
                </a:solidFill>
              </a:ln>
            </p:spPr>
          </p:pic>
          <p:sp>
            <p:nvSpPr>
              <p:cNvPr id="26" name="Rectangle 25">
                <a:extLst>
                  <a:ext uri="{FF2B5EF4-FFF2-40B4-BE49-F238E27FC236}">
                    <a16:creationId xmlns:a16="http://schemas.microsoft.com/office/drawing/2014/main" id="{F6BD2A63-35F3-FA64-E7CE-D6A55863B8A8}"/>
                  </a:ext>
                </a:extLst>
              </p:cNvPr>
              <p:cNvSpPr/>
              <p:nvPr/>
            </p:nvSpPr>
            <p:spPr>
              <a:xfrm>
                <a:off x="1537184" y="6254700"/>
                <a:ext cx="777529"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Mingo County</a:t>
                </a:r>
              </a:p>
            </p:txBody>
          </p:sp>
        </p:grpSp>
        <p:grpSp>
          <p:nvGrpSpPr>
            <p:cNvPr id="30" name="Group 29">
              <a:extLst>
                <a:ext uri="{FF2B5EF4-FFF2-40B4-BE49-F238E27FC236}">
                  <a16:creationId xmlns:a16="http://schemas.microsoft.com/office/drawing/2014/main" id="{105C3CBE-76E9-D1BA-7431-CF50070B9A66}"/>
                </a:ext>
              </a:extLst>
            </p:cNvPr>
            <p:cNvGrpSpPr/>
            <p:nvPr/>
          </p:nvGrpSpPr>
          <p:grpSpPr>
            <a:xfrm>
              <a:off x="9421061" y="5142441"/>
              <a:ext cx="2449464" cy="1533699"/>
              <a:chOff x="9287545" y="4969998"/>
              <a:chExt cx="2449464" cy="1533699"/>
            </a:xfrm>
          </p:grpSpPr>
          <p:pic>
            <p:nvPicPr>
              <p:cNvPr id="17" name="Picture 16" descr="A road that has been flooded with water&#10;&#10;AI-generated content may be incorrect.">
                <a:extLst>
                  <a:ext uri="{FF2B5EF4-FFF2-40B4-BE49-F238E27FC236}">
                    <a16:creationId xmlns:a16="http://schemas.microsoft.com/office/drawing/2014/main" id="{A1CE8D23-2398-1880-F3EC-F0790B5A27D8}"/>
                  </a:ext>
                </a:extLst>
              </p:cNvPr>
              <p:cNvPicPr>
                <a:picLocks noChangeAspect="1"/>
              </p:cNvPicPr>
              <p:nvPr/>
            </p:nvPicPr>
            <p:blipFill>
              <a:blip r:embed="rId12">
                <a:extLst>
                  <a:ext uri="{28A0092B-C50C-407E-A947-70E740481C1C}">
                    <a14:useLocalDpi xmlns:a14="http://schemas.microsoft.com/office/drawing/2010/main" val="0"/>
                  </a:ext>
                </a:extLst>
              </a:blip>
              <a:srcRect l="15405" t="28142" r="11628" b="25635"/>
              <a:stretch/>
            </p:blipFill>
            <p:spPr>
              <a:xfrm>
                <a:off x="9287545" y="4969998"/>
                <a:ext cx="2449464" cy="1533699"/>
              </a:xfrm>
              <a:prstGeom prst="rect">
                <a:avLst/>
              </a:prstGeom>
              <a:ln>
                <a:solidFill>
                  <a:schemeClr val="tx1"/>
                </a:solidFill>
              </a:ln>
            </p:spPr>
          </p:pic>
          <p:sp>
            <p:nvSpPr>
              <p:cNvPr id="27" name="Rectangle 26">
                <a:extLst>
                  <a:ext uri="{FF2B5EF4-FFF2-40B4-BE49-F238E27FC236}">
                    <a16:creationId xmlns:a16="http://schemas.microsoft.com/office/drawing/2014/main" id="{C677CB0A-29B2-EB80-DF6D-680F40B736B6}"/>
                  </a:ext>
                </a:extLst>
              </p:cNvPr>
              <p:cNvSpPr/>
              <p:nvPr/>
            </p:nvSpPr>
            <p:spPr>
              <a:xfrm>
                <a:off x="9340843" y="6247289"/>
                <a:ext cx="942844"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McDowell County</a:t>
                </a:r>
              </a:p>
            </p:txBody>
          </p:sp>
        </p:grpSp>
        <p:sp>
          <p:nvSpPr>
            <p:cNvPr id="40" name="TextBox 39">
              <a:extLst>
                <a:ext uri="{FF2B5EF4-FFF2-40B4-BE49-F238E27FC236}">
                  <a16:creationId xmlns:a16="http://schemas.microsoft.com/office/drawing/2014/main" id="{BA7D90E2-4EDB-9FD1-7E32-B203DA90338E}"/>
                </a:ext>
              </a:extLst>
            </p:cNvPr>
            <p:cNvSpPr txBox="1"/>
            <p:nvPr/>
          </p:nvSpPr>
          <p:spPr>
            <a:xfrm>
              <a:off x="239988" y="5672016"/>
              <a:ext cx="1546580" cy="461665"/>
            </a:xfrm>
            <a:prstGeom prst="rect">
              <a:avLst/>
            </a:prstGeom>
            <a:noFill/>
          </p:spPr>
          <p:txBody>
            <a:bodyPr wrap="square" rtlCol="0">
              <a:spAutoFit/>
            </a:bodyPr>
            <a:lstStyle/>
            <a:p>
              <a:pPr algn="ctr"/>
              <a:r>
                <a:rPr lang="en-US" sz="1200" b="1" dirty="0"/>
                <a:t>February 2025</a:t>
              </a:r>
            </a:p>
            <a:p>
              <a:pPr algn="ctr"/>
              <a:r>
                <a:rPr lang="en-US" sz="1200" b="1" dirty="0"/>
                <a:t>(3 fatalities)</a:t>
              </a:r>
            </a:p>
          </p:txBody>
        </p:sp>
        <p:sp>
          <p:nvSpPr>
            <p:cNvPr id="52" name="Rectangle 51">
              <a:extLst>
                <a:ext uri="{FF2B5EF4-FFF2-40B4-BE49-F238E27FC236}">
                  <a16:creationId xmlns:a16="http://schemas.microsoft.com/office/drawing/2014/main" id="{92CF3AF3-C736-C33D-0CBA-DED09EE2A2CE}"/>
                </a:ext>
              </a:extLst>
            </p:cNvPr>
            <p:cNvSpPr/>
            <p:nvPr/>
          </p:nvSpPr>
          <p:spPr>
            <a:xfrm>
              <a:off x="391098" y="5139002"/>
              <a:ext cx="11479427" cy="153369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89A315A-F89A-DD8E-2D17-9A2C1666C719}"/>
              </a:ext>
            </a:extLst>
          </p:cNvPr>
          <p:cNvGrpSpPr/>
          <p:nvPr/>
        </p:nvGrpSpPr>
        <p:grpSpPr>
          <a:xfrm>
            <a:off x="4315368" y="1065446"/>
            <a:ext cx="2298817" cy="1896318"/>
            <a:chOff x="2527554" y="1122294"/>
            <a:chExt cx="2298817" cy="1896318"/>
          </a:xfrm>
        </p:grpSpPr>
        <p:sp>
          <p:nvSpPr>
            <p:cNvPr id="42" name="TextBox 41">
              <a:extLst>
                <a:ext uri="{FF2B5EF4-FFF2-40B4-BE49-F238E27FC236}">
                  <a16:creationId xmlns:a16="http://schemas.microsoft.com/office/drawing/2014/main" id="{5090351C-275B-80A3-4DE4-A54BED71B15A}"/>
                </a:ext>
              </a:extLst>
            </p:cNvPr>
            <p:cNvSpPr txBox="1"/>
            <p:nvPr/>
          </p:nvSpPr>
          <p:spPr>
            <a:xfrm>
              <a:off x="2694527" y="2556947"/>
              <a:ext cx="1909116" cy="461665"/>
            </a:xfrm>
            <a:prstGeom prst="rect">
              <a:avLst/>
            </a:prstGeom>
            <a:noFill/>
          </p:spPr>
          <p:txBody>
            <a:bodyPr wrap="square" rtlCol="0">
              <a:spAutoFit/>
            </a:bodyPr>
            <a:lstStyle/>
            <a:p>
              <a:pPr algn="ctr"/>
              <a:r>
                <a:rPr lang="en-US" sz="1200" b="1" dirty="0"/>
                <a:t>July 1961</a:t>
              </a:r>
            </a:p>
            <a:p>
              <a:pPr algn="ctr"/>
              <a:r>
                <a:rPr lang="en-US" sz="1200" b="1" dirty="0"/>
                <a:t>(22 + 2 landslide fatalities)</a:t>
              </a:r>
            </a:p>
          </p:txBody>
        </p:sp>
        <p:grpSp>
          <p:nvGrpSpPr>
            <p:cNvPr id="48" name="Group 47">
              <a:extLst>
                <a:ext uri="{FF2B5EF4-FFF2-40B4-BE49-F238E27FC236}">
                  <a16:creationId xmlns:a16="http://schemas.microsoft.com/office/drawing/2014/main" id="{B91E070F-3C61-E8E8-B2E1-F3F335453E2C}"/>
                </a:ext>
              </a:extLst>
            </p:cNvPr>
            <p:cNvGrpSpPr/>
            <p:nvPr/>
          </p:nvGrpSpPr>
          <p:grpSpPr>
            <a:xfrm>
              <a:off x="2527554" y="1122295"/>
              <a:ext cx="2298817" cy="1467229"/>
              <a:chOff x="2263812" y="1377301"/>
              <a:chExt cx="2298817" cy="1467229"/>
            </a:xfrm>
          </p:grpSpPr>
          <p:pic>
            <p:nvPicPr>
              <p:cNvPr id="5" name="Picture 4" descr="Men standing outside of a house&#10;&#10;Description automatically generated">
                <a:extLst>
                  <a:ext uri="{FF2B5EF4-FFF2-40B4-BE49-F238E27FC236}">
                    <a16:creationId xmlns:a16="http://schemas.microsoft.com/office/drawing/2014/main" id="{F7CC54DF-02FE-BCC1-7BDE-DC6E0E8311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3812" y="1377301"/>
                <a:ext cx="2298817" cy="1467229"/>
              </a:xfrm>
              <a:prstGeom prst="rect">
                <a:avLst/>
              </a:prstGeom>
              <a:ln>
                <a:solidFill>
                  <a:srgbClr val="184561"/>
                </a:solidFill>
              </a:ln>
            </p:spPr>
          </p:pic>
          <p:sp>
            <p:nvSpPr>
              <p:cNvPr id="45" name="Rectangle 44">
                <a:extLst>
                  <a:ext uri="{FF2B5EF4-FFF2-40B4-BE49-F238E27FC236}">
                    <a16:creationId xmlns:a16="http://schemas.microsoft.com/office/drawing/2014/main" id="{020453FC-A629-30AA-4A5D-392528421E78}"/>
                  </a:ext>
                </a:extLst>
              </p:cNvPr>
              <p:cNvSpPr/>
              <p:nvPr/>
            </p:nvSpPr>
            <p:spPr>
              <a:xfrm>
                <a:off x="2309409" y="1436078"/>
                <a:ext cx="910870"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Kanawha County</a:t>
                </a:r>
              </a:p>
            </p:txBody>
          </p:sp>
        </p:grpSp>
        <p:sp>
          <p:nvSpPr>
            <p:cNvPr id="55" name="Rectangle 54">
              <a:extLst>
                <a:ext uri="{FF2B5EF4-FFF2-40B4-BE49-F238E27FC236}">
                  <a16:creationId xmlns:a16="http://schemas.microsoft.com/office/drawing/2014/main" id="{D70F6F1C-F470-F9AB-301B-F2D808EAE102}"/>
                </a:ext>
              </a:extLst>
            </p:cNvPr>
            <p:cNvSpPr/>
            <p:nvPr/>
          </p:nvSpPr>
          <p:spPr>
            <a:xfrm>
              <a:off x="2527554" y="1122294"/>
              <a:ext cx="2298817" cy="189631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9A969757-A164-AD5E-1505-721432C3903C}"/>
              </a:ext>
            </a:extLst>
          </p:cNvPr>
          <p:cNvGrpSpPr/>
          <p:nvPr/>
        </p:nvGrpSpPr>
        <p:grpSpPr>
          <a:xfrm>
            <a:off x="6875595" y="1046762"/>
            <a:ext cx="2383502" cy="1915003"/>
            <a:chOff x="5873755" y="1103610"/>
            <a:chExt cx="2383502" cy="1915003"/>
          </a:xfrm>
        </p:grpSpPr>
        <p:sp>
          <p:nvSpPr>
            <p:cNvPr id="43" name="TextBox 42">
              <a:extLst>
                <a:ext uri="{FF2B5EF4-FFF2-40B4-BE49-F238E27FC236}">
                  <a16:creationId xmlns:a16="http://schemas.microsoft.com/office/drawing/2014/main" id="{FC43738E-D38A-B08B-2DDE-88AB3EEEA219}"/>
                </a:ext>
              </a:extLst>
            </p:cNvPr>
            <p:cNvSpPr txBox="1"/>
            <p:nvPr/>
          </p:nvSpPr>
          <p:spPr>
            <a:xfrm>
              <a:off x="5873755" y="2556948"/>
              <a:ext cx="2383502" cy="461665"/>
            </a:xfrm>
            <a:prstGeom prst="rect">
              <a:avLst/>
            </a:prstGeom>
            <a:noFill/>
          </p:spPr>
          <p:txBody>
            <a:bodyPr wrap="square" rtlCol="0">
              <a:spAutoFit/>
            </a:bodyPr>
            <a:lstStyle/>
            <a:p>
              <a:pPr algn="ctr"/>
              <a:r>
                <a:rPr lang="en-US" sz="1200" b="1" dirty="0"/>
                <a:t>February 1972</a:t>
              </a:r>
            </a:p>
            <a:p>
              <a:pPr algn="ctr"/>
              <a:r>
                <a:rPr lang="en-US" sz="1200" b="1" dirty="0"/>
                <a:t>(123 fatalities including 4 missing)</a:t>
              </a:r>
            </a:p>
          </p:txBody>
        </p:sp>
        <p:grpSp>
          <p:nvGrpSpPr>
            <p:cNvPr id="49" name="Group 48">
              <a:extLst>
                <a:ext uri="{FF2B5EF4-FFF2-40B4-BE49-F238E27FC236}">
                  <a16:creationId xmlns:a16="http://schemas.microsoft.com/office/drawing/2014/main" id="{2C960231-0E6C-1DB4-3E65-C0715A77BEAA}"/>
                </a:ext>
              </a:extLst>
            </p:cNvPr>
            <p:cNvGrpSpPr/>
            <p:nvPr/>
          </p:nvGrpSpPr>
          <p:grpSpPr>
            <a:xfrm>
              <a:off x="5970559" y="1122295"/>
              <a:ext cx="2189894" cy="1467229"/>
              <a:chOff x="5970559" y="1122295"/>
              <a:chExt cx="2189894" cy="1467229"/>
            </a:xfrm>
          </p:grpSpPr>
          <p:pic>
            <p:nvPicPr>
              <p:cNvPr id="2" name="Picture 1" descr="A destroyed house in a flood&#10;&#10;Description automatically generated with medium confidence">
                <a:extLst>
                  <a:ext uri="{FF2B5EF4-FFF2-40B4-BE49-F238E27FC236}">
                    <a16:creationId xmlns:a16="http://schemas.microsoft.com/office/drawing/2014/main" id="{E87DCCA6-9DEE-CF32-83E9-FDFC96A942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0559" y="1122295"/>
                <a:ext cx="2189894" cy="1467229"/>
              </a:xfrm>
              <a:prstGeom prst="rect">
                <a:avLst/>
              </a:prstGeom>
              <a:ln>
                <a:solidFill>
                  <a:srgbClr val="184561"/>
                </a:solidFill>
              </a:ln>
            </p:spPr>
          </p:pic>
          <p:sp>
            <p:nvSpPr>
              <p:cNvPr id="46" name="Rectangle 45">
                <a:extLst>
                  <a:ext uri="{FF2B5EF4-FFF2-40B4-BE49-F238E27FC236}">
                    <a16:creationId xmlns:a16="http://schemas.microsoft.com/office/drawing/2014/main" id="{4D9E8009-1309-A32C-806E-44245A2618AF}"/>
                  </a:ext>
                </a:extLst>
              </p:cNvPr>
              <p:cNvSpPr/>
              <p:nvPr/>
            </p:nvSpPr>
            <p:spPr>
              <a:xfrm>
                <a:off x="6012659" y="2334338"/>
                <a:ext cx="759202"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Buffalo Creek</a:t>
                </a:r>
              </a:p>
            </p:txBody>
          </p:sp>
        </p:grpSp>
        <p:sp>
          <p:nvSpPr>
            <p:cNvPr id="57" name="Rectangle 56">
              <a:extLst>
                <a:ext uri="{FF2B5EF4-FFF2-40B4-BE49-F238E27FC236}">
                  <a16:creationId xmlns:a16="http://schemas.microsoft.com/office/drawing/2014/main" id="{47DED4E7-98A7-56D3-846F-6F460841A1D3}"/>
                </a:ext>
              </a:extLst>
            </p:cNvPr>
            <p:cNvSpPr/>
            <p:nvPr/>
          </p:nvSpPr>
          <p:spPr>
            <a:xfrm>
              <a:off x="5957646" y="1103610"/>
              <a:ext cx="2202808" cy="189631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1FCFC587-0BC0-08BB-BFED-5FD224ABD0DA}"/>
              </a:ext>
            </a:extLst>
          </p:cNvPr>
          <p:cNvGrpSpPr/>
          <p:nvPr/>
        </p:nvGrpSpPr>
        <p:grpSpPr>
          <a:xfrm>
            <a:off x="9427747" y="1065445"/>
            <a:ext cx="2529540" cy="1899520"/>
            <a:chOff x="9067684" y="1122293"/>
            <a:chExt cx="2529540" cy="1899520"/>
          </a:xfrm>
        </p:grpSpPr>
        <p:sp>
          <p:nvSpPr>
            <p:cNvPr id="44" name="TextBox 43">
              <a:extLst>
                <a:ext uri="{FF2B5EF4-FFF2-40B4-BE49-F238E27FC236}">
                  <a16:creationId xmlns:a16="http://schemas.microsoft.com/office/drawing/2014/main" id="{1737D4F2-3208-93F5-886F-843C6994CCC2}"/>
                </a:ext>
              </a:extLst>
            </p:cNvPr>
            <p:cNvSpPr txBox="1"/>
            <p:nvPr/>
          </p:nvSpPr>
          <p:spPr>
            <a:xfrm>
              <a:off x="9134826" y="2560148"/>
              <a:ext cx="2383502" cy="461665"/>
            </a:xfrm>
            <a:prstGeom prst="rect">
              <a:avLst/>
            </a:prstGeom>
            <a:noFill/>
          </p:spPr>
          <p:txBody>
            <a:bodyPr wrap="square" rtlCol="0">
              <a:spAutoFit/>
            </a:bodyPr>
            <a:lstStyle/>
            <a:p>
              <a:pPr algn="ctr"/>
              <a:r>
                <a:rPr lang="en-US" sz="1200" b="1" dirty="0"/>
                <a:t>November 1985</a:t>
              </a:r>
            </a:p>
            <a:p>
              <a:pPr algn="ctr"/>
              <a:r>
                <a:rPr lang="en-US" sz="1200" b="1" dirty="0"/>
                <a:t>(49 fatalities)</a:t>
              </a:r>
            </a:p>
          </p:txBody>
        </p:sp>
        <p:grpSp>
          <p:nvGrpSpPr>
            <p:cNvPr id="50" name="Group 49">
              <a:extLst>
                <a:ext uri="{FF2B5EF4-FFF2-40B4-BE49-F238E27FC236}">
                  <a16:creationId xmlns:a16="http://schemas.microsoft.com/office/drawing/2014/main" id="{89AC72FC-BCE2-6730-ADD2-2AC761816583}"/>
                </a:ext>
              </a:extLst>
            </p:cNvPr>
            <p:cNvGrpSpPr/>
            <p:nvPr/>
          </p:nvGrpSpPr>
          <p:grpSpPr>
            <a:xfrm>
              <a:off x="9081974" y="1122295"/>
              <a:ext cx="2515250" cy="1467229"/>
              <a:chOff x="9081974" y="1122295"/>
              <a:chExt cx="2515250" cy="1467229"/>
            </a:xfrm>
          </p:grpSpPr>
          <p:pic>
            <p:nvPicPr>
              <p:cNvPr id="7" name="Picture 6" descr="A flooded building with a door open&#10;&#10;AI-generated content may be incorrect.">
                <a:extLst>
                  <a:ext uri="{FF2B5EF4-FFF2-40B4-BE49-F238E27FC236}">
                    <a16:creationId xmlns:a16="http://schemas.microsoft.com/office/drawing/2014/main" id="{81D5B4BE-F5A3-C607-E5CB-3F18FEE63C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1974" y="1122295"/>
                <a:ext cx="2515250" cy="1467229"/>
              </a:xfrm>
              <a:prstGeom prst="rect">
                <a:avLst/>
              </a:prstGeom>
              <a:ln>
                <a:solidFill>
                  <a:srgbClr val="184561"/>
                </a:solidFill>
              </a:ln>
            </p:spPr>
          </p:pic>
          <p:sp>
            <p:nvSpPr>
              <p:cNvPr id="47" name="Rectangle 46">
                <a:extLst>
                  <a:ext uri="{FF2B5EF4-FFF2-40B4-BE49-F238E27FC236}">
                    <a16:creationId xmlns:a16="http://schemas.microsoft.com/office/drawing/2014/main" id="{563E33BF-863A-F9E7-9E9A-240B7B39B445}"/>
                  </a:ext>
                </a:extLst>
              </p:cNvPr>
              <p:cNvSpPr/>
              <p:nvPr/>
            </p:nvSpPr>
            <p:spPr>
              <a:xfrm>
                <a:off x="9155734" y="2334338"/>
                <a:ext cx="1300232"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Moorefield, Hardy County</a:t>
                </a:r>
              </a:p>
            </p:txBody>
          </p:sp>
        </p:grpSp>
        <p:sp>
          <p:nvSpPr>
            <p:cNvPr id="59" name="Rectangle 58">
              <a:extLst>
                <a:ext uri="{FF2B5EF4-FFF2-40B4-BE49-F238E27FC236}">
                  <a16:creationId xmlns:a16="http://schemas.microsoft.com/office/drawing/2014/main" id="{920DC24E-F290-44F2-4110-13B853B2B221}"/>
                </a:ext>
              </a:extLst>
            </p:cNvPr>
            <p:cNvSpPr/>
            <p:nvPr/>
          </p:nvSpPr>
          <p:spPr>
            <a:xfrm>
              <a:off x="9067684" y="1122293"/>
              <a:ext cx="2529539" cy="189631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036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F3BD-18EA-0993-9CAE-651F669B484E}"/>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DD951BCB-9BA8-11B6-B52E-769A5E8A3EAD}"/>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E7958983-A5A7-B212-0734-BB0ECBDD619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Floodplain Building Inventory (BI)</a:t>
              </a:r>
            </a:p>
          </p:txBody>
        </p:sp>
        <p:pic>
          <p:nvPicPr>
            <p:cNvPr id="10" name="Picture 9" descr="A hexagon with a yellow house and a river&#10;&#10;Description automatically generated">
              <a:extLst>
                <a:ext uri="{FF2B5EF4-FFF2-40B4-BE49-F238E27FC236}">
                  <a16:creationId xmlns:a16="http://schemas.microsoft.com/office/drawing/2014/main" id="{70FDED33-B7D9-07E1-4081-8109EEAC7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805AF068-BFDC-4570-3BBA-B5B556E27045}"/>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C89A29DE-1ABF-5AED-CB60-1FFDC2C7C5C0}"/>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363D5F20-D87F-2B30-D6A7-7E1DE7FF3A41}"/>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B3389895-8CEA-872E-30F8-79755E61EFE4}"/>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2E936F43-1B72-CDF3-A977-104A99FB1702}"/>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CDE3BE27-04E8-7544-444C-FE4F846125D8}"/>
              </a:ext>
            </a:extLst>
          </p:cNvPr>
          <p:cNvSpPr txBox="1">
            <a:spLocks/>
          </p:cNvSpPr>
          <p:nvPr/>
        </p:nvSpPr>
        <p:spPr>
          <a:xfrm>
            <a:off x="321324" y="672310"/>
            <a:ext cx="11177146" cy="57638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114300" indent="0">
              <a:buSzPts val="1800"/>
            </a:pPr>
            <a:r>
              <a:rPr lang="en-US" sz="1800" b="1" dirty="0">
                <a:solidFill>
                  <a:srgbClr val="1F4E79"/>
                </a:solidFill>
                <a:latin typeface="+mn-lt"/>
                <a:ea typeface="+mj-ea"/>
                <a:cs typeface="Arial" panose="020B0604020202020204" pitchFamily="34" charset="0"/>
              </a:rPr>
              <a:t>Flood Exposure Assessment (Building-Level)</a:t>
            </a:r>
          </a:p>
          <a:p>
            <a:pPr marL="458788" indent="0">
              <a:buSzPts val="1800"/>
            </a:pPr>
            <a:r>
              <a:rPr lang="en-US" dirty="0">
                <a:solidFill>
                  <a:schemeClr val="tx1"/>
                </a:solidFill>
                <a:latin typeface="Calibri" panose="020F0502020204030204" pitchFamily="34" charset="0"/>
                <a:cs typeface="Calibri" panose="020F0502020204030204" pitchFamily="34" charset="0"/>
              </a:rPr>
              <a:t>Funded by: FEMA Hazard Mitigation Grant Program (HMGP) and State Hazard Mitigation Office</a:t>
            </a:r>
          </a:p>
          <a:p>
            <a:pPr marL="114300"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Detailed building characteristics from tax assessment</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 </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Population exposure and displacement estimates (100-yr flood)</a:t>
            </a:r>
          </a:p>
          <a:p>
            <a:pPr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r>
              <a:rPr lang="en-US" dirty="0">
                <a:solidFill>
                  <a:schemeClr val="tx1"/>
                </a:solidFill>
                <a:latin typeface="Calibri" panose="020F0502020204030204" pitchFamily="34" charset="0"/>
                <a:cs typeface="Calibri" panose="020F0502020204030204" pitchFamily="34" charset="0"/>
              </a:rPr>
              <a:t>Manual process of identification using Arc GIS</a:t>
            </a:r>
          </a:p>
          <a:p>
            <a:pPr indent="0">
              <a:buSzPts val="1800"/>
            </a:pPr>
            <a:r>
              <a:rPr lang="en-US" dirty="0">
                <a:solidFill>
                  <a:schemeClr val="tx1"/>
                </a:solidFill>
                <a:latin typeface="Calibri" panose="020F0502020204030204" pitchFamily="34" charset="0"/>
                <a:cs typeface="Calibri" panose="020F0502020204030204" pitchFamily="34" charset="0"/>
              </a:rPr>
              <a:t>+ </a:t>
            </a:r>
          </a:p>
          <a:p>
            <a:pPr indent="0">
              <a:buSzPts val="1800"/>
            </a:pPr>
            <a:r>
              <a:rPr lang="en-US" dirty="0">
                <a:solidFill>
                  <a:schemeClr val="tx1"/>
                </a:solidFill>
                <a:latin typeface="Calibri" panose="020F0502020204030204" pitchFamily="34" charset="0"/>
                <a:cs typeface="Calibri" panose="020F0502020204030204" pitchFamily="34" charset="0"/>
              </a:rPr>
              <a:t>Programmed scripts to extract and process data</a:t>
            </a: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r>
              <a:rPr lang="en-US" dirty="0">
                <a:solidFill>
                  <a:schemeClr val="tx1"/>
                </a:solidFill>
                <a:latin typeface="Calibri" panose="020F0502020204030204" pitchFamily="34" charset="0"/>
                <a:cs typeface="Calibri" panose="020F0502020204030204" pitchFamily="34" charset="0"/>
              </a:rPr>
              <a:t>Product: </a:t>
            </a:r>
            <a:r>
              <a:rPr lang="en-US" sz="1800" b="1" dirty="0">
                <a:solidFill>
                  <a:srgbClr val="1F4E79"/>
                </a:solidFill>
                <a:latin typeface="+mn-lt"/>
                <a:ea typeface="+mj-ea"/>
                <a:cs typeface="Arial" panose="020B0604020202020204" pitchFamily="34" charset="0"/>
              </a:rPr>
              <a:t>WV Flood Tool            </a:t>
            </a:r>
            <a:r>
              <a:rPr lang="en-US" sz="1800" b="1" dirty="0">
                <a:solidFill>
                  <a:schemeClr val="tx1"/>
                </a:solidFill>
                <a:highlight>
                  <a:srgbClr val="FFF7E1"/>
                </a:highlight>
                <a:latin typeface="+mn-lt"/>
                <a:ea typeface="+mn-ea"/>
                <a:cs typeface="Arial" panose="020B0604020202020204" pitchFamily="34" charset="0"/>
                <a:hlinkClick r:id="rId4"/>
              </a:rPr>
              <a:t>mapwv.gov/flood</a:t>
            </a:r>
            <a:endParaRPr lang="en-US" sz="1800" b="1" dirty="0">
              <a:solidFill>
                <a:srgbClr val="1F4E79"/>
              </a:solidFill>
              <a:latin typeface="+mn-lt"/>
              <a:ea typeface="+mj-ea"/>
              <a:cs typeface="Arial" panose="020B0604020202020204" pitchFamily="34" charset="0"/>
            </a:endParaRPr>
          </a:p>
          <a:p>
            <a:pPr indent="0">
              <a:buSzPts val="1800"/>
            </a:pPr>
            <a:endParaRPr lang="en-US" sz="500" b="1" dirty="0">
              <a:solidFill>
                <a:srgbClr val="1F4E79"/>
              </a:solidFill>
              <a:latin typeface="+mn-lt"/>
              <a:ea typeface="+mj-ea"/>
              <a:cs typeface="Arial" panose="020B0604020202020204" pitchFamily="34" charset="0"/>
            </a:endParaRPr>
          </a:p>
          <a:p>
            <a:pPr marL="114300" indent="0">
              <a:buSzPts val="1800"/>
            </a:pPr>
            <a:r>
              <a:rPr lang="en-US" sz="1800" b="1" dirty="0">
                <a:solidFill>
                  <a:schemeClr val="tx1"/>
                </a:solidFill>
                <a:latin typeface="+mn-lt"/>
                <a:ea typeface="+mn-ea"/>
                <a:cs typeface="Arial" panose="020B0604020202020204" pitchFamily="34" charset="0"/>
              </a:rPr>
              <a:t>                    </a:t>
            </a:r>
            <a:endParaRPr lang="en-US" sz="1800" b="1" dirty="0">
              <a:solidFill>
                <a:schemeClr val="tx1"/>
              </a:solidFill>
              <a:highlight>
                <a:srgbClr val="FFF7E1"/>
              </a:highlight>
              <a:latin typeface="+mn-lt"/>
              <a:ea typeface="+mn-ea"/>
              <a:cs typeface="Arial" panose="020B0604020202020204" pitchFamily="34" charset="0"/>
            </a:endParaRPr>
          </a:p>
        </p:txBody>
      </p:sp>
      <p:pic>
        <p:nvPicPr>
          <p:cNvPr id="4" name="Picture 3">
            <a:hlinkClick r:id="rId5"/>
            <a:extLst>
              <a:ext uri="{FF2B5EF4-FFF2-40B4-BE49-F238E27FC236}">
                <a16:creationId xmlns:a16="http://schemas.microsoft.com/office/drawing/2014/main" id="{491D26FB-D228-C812-C0A3-12F747E92D78}"/>
              </a:ext>
            </a:extLst>
          </p:cNvPr>
          <p:cNvPicPr>
            <a:picLocks noChangeAspect="1"/>
          </p:cNvPicPr>
          <p:nvPr/>
        </p:nvPicPr>
        <p:blipFill>
          <a:blip r:embed="rId6"/>
          <a:stretch>
            <a:fillRect/>
          </a:stretch>
        </p:blipFill>
        <p:spPr>
          <a:xfrm>
            <a:off x="5947758" y="3909988"/>
            <a:ext cx="5722669" cy="2713566"/>
          </a:xfrm>
          <a:prstGeom prst="rect">
            <a:avLst/>
          </a:prstGeom>
          <a:ln>
            <a:solidFill>
              <a:srgbClr val="184561"/>
            </a:solidFill>
          </a:ln>
        </p:spPr>
      </p:pic>
      <p:sp>
        <p:nvSpPr>
          <p:cNvPr id="5" name="Rectangle 4">
            <a:extLst>
              <a:ext uri="{FF2B5EF4-FFF2-40B4-BE49-F238E27FC236}">
                <a16:creationId xmlns:a16="http://schemas.microsoft.com/office/drawing/2014/main" id="{A35E66FE-5632-C433-2722-444037BF7F0C}"/>
              </a:ext>
            </a:extLst>
          </p:cNvPr>
          <p:cNvSpPr/>
          <p:nvPr/>
        </p:nvSpPr>
        <p:spPr>
          <a:xfrm>
            <a:off x="840845" y="1317608"/>
            <a:ext cx="5997149" cy="738664"/>
          </a:xfrm>
          <a:prstGeom prst="rect">
            <a:avLst/>
          </a:prstGeom>
          <a:solidFill>
            <a:srgbClr val="2D91BA"/>
          </a:solidFill>
          <a:ln>
            <a:solidFill>
              <a:srgbClr val="184561"/>
            </a:solidFill>
          </a:ln>
        </p:spPr>
        <p:txBody>
          <a:bodyPr wrap="square">
            <a:spAutoFit/>
          </a:bodyPr>
          <a:lstStyle/>
          <a:p>
            <a:pPr marL="171450" indent="-171450">
              <a:buClr>
                <a:schemeClr val="bg1"/>
              </a:buClr>
              <a:buFont typeface="Courier New" panose="02070309020205020404" pitchFamily="49" charset="0"/>
              <a:buChar char="o"/>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All primary (insurable) structures in the 1%-annual-chance (100-yr) floodplain</a:t>
            </a:r>
          </a:p>
          <a:p>
            <a:pPr marL="171450" indent="-171450">
              <a:buClr>
                <a:schemeClr val="bg1"/>
              </a:buClr>
              <a:buFont typeface="Courier New" panose="02070309020205020404" pitchFamily="49" charset="0"/>
              <a:buChar char="o"/>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Community Assets (Historical &amp; Non-Historical) in the 100-yr floodplain</a:t>
            </a:r>
          </a:p>
          <a:p>
            <a:pPr marL="171450" indent="-171450">
              <a:buClr>
                <a:schemeClr val="bg1"/>
              </a:buClr>
              <a:buFont typeface="Courier New" panose="02070309020205020404" pitchFamily="49" charset="0"/>
              <a:buChar char="o"/>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Essential Facilities in the 100-yr and 500-yr floodplains</a:t>
            </a:r>
          </a:p>
        </p:txBody>
      </p:sp>
      <p:pic>
        <p:nvPicPr>
          <p:cNvPr id="6"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3559A396-EE04-5733-2834-E59381DE22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539"/>
          <a:stretch/>
        </p:blipFill>
        <p:spPr bwMode="auto">
          <a:xfrm>
            <a:off x="8840553" y="1412738"/>
            <a:ext cx="2818794" cy="1891285"/>
          </a:xfrm>
          <a:prstGeom prst="rect">
            <a:avLst/>
          </a:prstGeom>
          <a:noFill/>
          <a:ln>
            <a:solidFill>
              <a:srgbClr val="184561"/>
            </a:solidFill>
          </a:ln>
          <a:extLst>
            <a:ext uri="{909E8E84-426E-40DD-AFC4-6F175D3DCCD1}">
              <a14:hiddenFill xmlns:a14="http://schemas.microsoft.com/office/drawing/2010/main">
                <a:solidFill>
                  <a:srgbClr val="FFFFFF"/>
                </a:solidFill>
              </a14:hiddenFill>
            </a:ext>
          </a:extLst>
        </p:spPr>
      </p:pic>
      <p:pic>
        <p:nvPicPr>
          <p:cNvPr id="7" name="Picture 6" descr="A yellow house with blue letters&#10;&#10;AI-generated content may be incorrect.">
            <a:hlinkClick r:id="rId4"/>
            <a:extLst>
              <a:ext uri="{FF2B5EF4-FFF2-40B4-BE49-F238E27FC236}">
                <a16:creationId xmlns:a16="http://schemas.microsoft.com/office/drawing/2014/main" id="{58CCA8B2-C2A2-5F0F-DE4D-413FD79813B6}"/>
              </a:ext>
            </a:extLst>
          </p:cNvPr>
          <p:cNvPicPr>
            <a:picLocks noChangeAspect="1"/>
          </p:cNvPicPr>
          <p:nvPr/>
        </p:nvPicPr>
        <p:blipFill>
          <a:blip r:embed="rId8"/>
          <a:stretch>
            <a:fillRect/>
          </a:stretch>
        </p:blipFill>
        <p:spPr>
          <a:xfrm>
            <a:off x="2993979" y="5866247"/>
            <a:ext cx="394284" cy="319443"/>
          </a:xfrm>
          <a:prstGeom prst="rect">
            <a:avLst/>
          </a:prstGeom>
        </p:spPr>
      </p:pic>
      <p:pic>
        <p:nvPicPr>
          <p:cNvPr id="8" name="Picture 7">
            <a:extLst>
              <a:ext uri="{FF2B5EF4-FFF2-40B4-BE49-F238E27FC236}">
                <a16:creationId xmlns:a16="http://schemas.microsoft.com/office/drawing/2014/main" id="{9F5FA54A-56AA-A7A4-DD68-B8CC18A5069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971273" y="2092961"/>
            <a:ext cx="4719483" cy="746381"/>
          </a:xfrm>
          <a:prstGeom prst="rect">
            <a:avLst/>
          </a:prstGeom>
        </p:spPr>
      </p:pic>
      <p:pic>
        <p:nvPicPr>
          <p:cNvPr id="9" name="Picture 8" descr="A blue circle with white text and a building with a dome and a peace sign&#10;&#10;AI-generated content may be incorrect.">
            <a:extLst>
              <a:ext uri="{FF2B5EF4-FFF2-40B4-BE49-F238E27FC236}">
                <a16:creationId xmlns:a16="http://schemas.microsoft.com/office/drawing/2014/main" id="{79F0DF70-F3DE-C033-3427-C6FF658F73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1273" y="2937284"/>
            <a:ext cx="5219331" cy="852229"/>
          </a:xfrm>
          <a:prstGeom prst="rect">
            <a:avLst/>
          </a:prstGeom>
        </p:spPr>
      </p:pic>
      <p:sp>
        <p:nvSpPr>
          <p:cNvPr id="11" name="TextBox 10">
            <a:extLst>
              <a:ext uri="{FF2B5EF4-FFF2-40B4-BE49-F238E27FC236}">
                <a16:creationId xmlns:a16="http://schemas.microsoft.com/office/drawing/2014/main" id="{B6703F95-232D-44DF-F0B5-46508D5FA69F}"/>
              </a:ext>
            </a:extLst>
          </p:cNvPr>
          <p:cNvSpPr txBox="1"/>
          <p:nvPr/>
        </p:nvSpPr>
        <p:spPr>
          <a:xfrm>
            <a:off x="840845" y="2226578"/>
            <a:ext cx="1027254" cy="523220"/>
          </a:xfrm>
          <a:prstGeom prst="rect">
            <a:avLst/>
          </a:prstGeom>
          <a:noFill/>
        </p:spPr>
        <p:txBody>
          <a:bodyPr wrap="square">
            <a:spAutoFit/>
          </a:bodyPr>
          <a:lstStyle/>
          <a:p>
            <a:pPr algn="ctr"/>
            <a:r>
              <a:rPr lang="en-US" sz="1400" dirty="0">
                <a:ea typeface="+mj-ea"/>
                <a:cs typeface="Arial" panose="020B0604020202020204" pitchFamily="34" charset="0"/>
              </a:rPr>
              <a:t>Essential</a:t>
            </a:r>
          </a:p>
          <a:p>
            <a:pPr algn="ctr"/>
            <a:r>
              <a:rPr lang="en-US" sz="1400" dirty="0">
                <a:latin typeface="+mn-lt"/>
                <a:ea typeface="+mj-ea"/>
                <a:cs typeface="Arial" panose="020B0604020202020204" pitchFamily="34" charset="0"/>
              </a:rPr>
              <a:t>Facilities</a:t>
            </a:r>
            <a:endParaRPr lang="en-US" sz="1400"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3B469B65-A700-A077-FE0F-081F16EE2933}"/>
              </a:ext>
            </a:extLst>
          </p:cNvPr>
          <p:cNvSpPr txBox="1"/>
          <p:nvPr/>
        </p:nvSpPr>
        <p:spPr>
          <a:xfrm>
            <a:off x="321324" y="2988916"/>
            <a:ext cx="2066295" cy="523220"/>
          </a:xfrm>
          <a:prstGeom prst="rect">
            <a:avLst/>
          </a:prstGeom>
          <a:noFill/>
        </p:spPr>
        <p:txBody>
          <a:bodyPr wrap="square">
            <a:spAutoFit/>
          </a:bodyPr>
          <a:lstStyle/>
          <a:p>
            <a:pPr algn="ctr"/>
            <a:r>
              <a:rPr lang="en-US" sz="1400" dirty="0">
                <a:ea typeface="+mj-ea"/>
                <a:cs typeface="Arial" panose="020B0604020202020204" pitchFamily="34" charset="0"/>
              </a:rPr>
              <a:t>Community</a:t>
            </a:r>
          </a:p>
          <a:p>
            <a:pPr algn="ctr"/>
            <a:r>
              <a:rPr lang="en-US" sz="1400" dirty="0">
                <a:ea typeface="+mj-ea"/>
                <a:cs typeface="Arial" panose="020B0604020202020204" pitchFamily="34" charset="0"/>
              </a:rPr>
              <a:t>Assets</a:t>
            </a: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230334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7966-4DF2-061E-DB9F-9248A47D3D4B}"/>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8547A774-B5BD-7DF9-0245-45680F32DBE9}"/>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BDFF0FD-7445-6038-6C3D-7C7F5E1137F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Resiliency Framework (WVFRF)</a:t>
              </a:r>
            </a:p>
          </p:txBody>
        </p:sp>
        <p:pic>
          <p:nvPicPr>
            <p:cNvPr id="10" name="Picture 9" descr="A hexagon with a yellow house and a river&#10;&#10;Description automatically generated">
              <a:extLst>
                <a:ext uri="{FF2B5EF4-FFF2-40B4-BE49-F238E27FC236}">
                  <a16:creationId xmlns:a16="http://schemas.microsoft.com/office/drawing/2014/main" id="{17D47627-23B9-930A-DE77-3233BC805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32" name="Google Shape;79;p1">
            <a:extLst>
              <a:ext uri="{FF2B5EF4-FFF2-40B4-BE49-F238E27FC236}">
                <a16:creationId xmlns:a16="http://schemas.microsoft.com/office/drawing/2014/main" id="{3FDE749A-5617-5EEF-FCD9-8CFFC01E03DF}"/>
              </a:ext>
            </a:extLst>
          </p:cNvPr>
          <p:cNvPicPr preferRelativeResize="0"/>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35" name="Google Shape;68;p1">
            <a:extLst>
              <a:ext uri="{FF2B5EF4-FFF2-40B4-BE49-F238E27FC236}">
                <a16:creationId xmlns:a16="http://schemas.microsoft.com/office/drawing/2014/main" id="{BD5E9A56-DBF4-25EF-2F22-A9AED74A714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37" name="Picture 36">
            <a:extLst>
              <a:ext uri="{FF2B5EF4-FFF2-40B4-BE49-F238E27FC236}">
                <a16:creationId xmlns:a16="http://schemas.microsoft.com/office/drawing/2014/main" id="{1B5BA836-3965-0498-146F-8324DA8FA357}"/>
              </a:ext>
            </a:extLst>
          </p:cNvPr>
          <p:cNvPicPr>
            <a:picLocks noChangeAspect="1"/>
          </p:cNvPicPr>
          <p:nvPr/>
        </p:nvPicPr>
        <p:blipFill rotWithShape="1">
          <a:blip r:embed="rId6"/>
          <a:srcRect b="12104"/>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836D7880-94C8-CAB2-2AB6-DE852F1EFB1A}"/>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sp>
        <p:nvSpPr>
          <p:cNvPr id="43" name="TextBox 42">
            <a:extLst>
              <a:ext uri="{FF2B5EF4-FFF2-40B4-BE49-F238E27FC236}">
                <a16:creationId xmlns:a16="http://schemas.microsoft.com/office/drawing/2014/main" id="{E6B60410-5E10-FC54-BB63-43FBB8B5A5F0}"/>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47" name="Group 46">
            <a:extLst>
              <a:ext uri="{FF2B5EF4-FFF2-40B4-BE49-F238E27FC236}">
                <a16:creationId xmlns:a16="http://schemas.microsoft.com/office/drawing/2014/main" id="{D448CC63-060C-DC2D-D040-3263327CD96F}"/>
              </a:ext>
            </a:extLst>
          </p:cNvPr>
          <p:cNvGrpSpPr/>
          <p:nvPr/>
        </p:nvGrpSpPr>
        <p:grpSpPr>
          <a:xfrm>
            <a:off x="170914" y="1346872"/>
            <a:ext cx="3725966" cy="2771117"/>
            <a:chOff x="256374" y="1325851"/>
            <a:chExt cx="3725966" cy="2771117"/>
          </a:xfrm>
        </p:grpSpPr>
        <p:sp>
          <p:nvSpPr>
            <p:cNvPr id="48" name="Rectangle: Rounded Corners 47">
              <a:extLst>
                <a:ext uri="{FF2B5EF4-FFF2-40B4-BE49-F238E27FC236}">
                  <a16:creationId xmlns:a16="http://schemas.microsoft.com/office/drawing/2014/main" id="{E19DD41F-42E8-CCEA-0139-3779D4A421E5}"/>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1B2445B5-5447-D39A-90C7-D2228DAD4D2D}"/>
                </a:ext>
              </a:extLst>
            </p:cNvPr>
            <p:cNvGrpSpPr/>
            <p:nvPr/>
          </p:nvGrpSpPr>
          <p:grpSpPr>
            <a:xfrm>
              <a:off x="320070" y="1346872"/>
              <a:ext cx="3579688" cy="2750096"/>
              <a:chOff x="320070" y="1346872"/>
              <a:chExt cx="3579688" cy="2750096"/>
            </a:xfrm>
          </p:grpSpPr>
          <p:pic>
            <p:nvPicPr>
              <p:cNvPr id="61" name="Picture 60">
                <a:extLst>
                  <a:ext uri="{FF2B5EF4-FFF2-40B4-BE49-F238E27FC236}">
                    <a16:creationId xmlns:a16="http://schemas.microsoft.com/office/drawing/2014/main" id="{1CD62E7B-F8CE-1232-55DC-77B975655C0D}"/>
                  </a:ext>
                </a:extLst>
              </p:cNvPr>
              <p:cNvPicPr>
                <a:picLocks noChangeAspect="1"/>
              </p:cNvPicPr>
              <p:nvPr/>
            </p:nvPicPr>
            <p:blipFill rotWithShape="1">
              <a:blip r:embed="rId7"/>
              <a:srcRect l="1965" t="10067" r="9886" b="20708"/>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62" name="Google Shape;78;p1">
                <a:extLst>
                  <a:ext uri="{FF2B5EF4-FFF2-40B4-BE49-F238E27FC236}">
                    <a16:creationId xmlns:a16="http://schemas.microsoft.com/office/drawing/2014/main" id="{BE79CCAF-766B-2E9F-514B-11AABDDB2871}"/>
                  </a:ext>
                </a:extLst>
              </p:cNvPr>
              <p:cNvPicPr preferRelativeResize="0"/>
              <p:nvPr/>
            </p:nvPicPr>
            <p:blipFill>
              <a:blip r:embed="rId8">
                <a:alphaModFix/>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63" name="Google Shape;69;p1">
                <a:extLst>
                  <a:ext uri="{FF2B5EF4-FFF2-40B4-BE49-F238E27FC236}">
                    <a16:creationId xmlns:a16="http://schemas.microsoft.com/office/drawing/2014/main" id="{28AAE6EF-79A3-F489-670E-A03B89DAF4AF}"/>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64" name="Picture 63">
                <a:extLst>
                  <a:ext uri="{FF2B5EF4-FFF2-40B4-BE49-F238E27FC236}">
                    <a16:creationId xmlns:a16="http://schemas.microsoft.com/office/drawing/2014/main" id="{FC373787-2AD9-F0B6-AC32-4DBDC5FC4229}"/>
                  </a:ext>
                </a:extLst>
              </p:cNvPr>
              <p:cNvPicPr>
                <a:picLocks noChangeAspect="1"/>
              </p:cNvPicPr>
              <p:nvPr/>
            </p:nvPicPr>
            <p:blipFill>
              <a:blip r:embed="rId9"/>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65" name="Google Shape;69;p1">
                <a:extLst>
                  <a:ext uri="{FF2B5EF4-FFF2-40B4-BE49-F238E27FC236}">
                    <a16:creationId xmlns:a16="http://schemas.microsoft.com/office/drawing/2014/main" id="{14875303-DD0F-DDB6-4DB5-74A55AB77675}"/>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66" name="Picture 65">
                <a:extLst>
                  <a:ext uri="{FF2B5EF4-FFF2-40B4-BE49-F238E27FC236}">
                    <a16:creationId xmlns:a16="http://schemas.microsoft.com/office/drawing/2014/main" id="{E75D0C96-C8FF-A4C9-9991-20379488DBF0}"/>
                  </a:ext>
                </a:extLst>
              </p:cNvPr>
              <p:cNvPicPr>
                <a:picLocks noChangeAspect="1"/>
              </p:cNvPicPr>
              <p:nvPr/>
            </p:nvPicPr>
            <p:blipFill>
              <a:blip r:embed="rId10"/>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67" name="TextBox 66">
                <a:extLst>
                  <a:ext uri="{FF2B5EF4-FFF2-40B4-BE49-F238E27FC236}">
                    <a16:creationId xmlns:a16="http://schemas.microsoft.com/office/drawing/2014/main" id="{2B128F95-A60F-B92E-ED83-578A7BBF7471}"/>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68" name="Google Shape;69;p1">
                <a:extLst>
                  <a:ext uri="{FF2B5EF4-FFF2-40B4-BE49-F238E27FC236}">
                    <a16:creationId xmlns:a16="http://schemas.microsoft.com/office/drawing/2014/main" id="{A74DD931-2C04-67F6-9679-F20260D7EEC3}"/>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69" name="Google Shape;69;p1">
                <a:extLst>
                  <a:ext uri="{FF2B5EF4-FFF2-40B4-BE49-F238E27FC236}">
                    <a16:creationId xmlns:a16="http://schemas.microsoft.com/office/drawing/2014/main" id="{552FB594-146A-8F19-F961-4D12A01C0E1A}"/>
                  </a:ext>
                </a:extLst>
              </p:cNvPr>
              <p:cNvSpPr txBox="1"/>
              <p:nvPr/>
            </p:nvSpPr>
            <p:spPr>
              <a:xfrm>
                <a:off x="1182774" y="3738769"/>
                <a:ext cx="1812811"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Tools</a:t>
                </a:r>
                <a:endParaRPr sz="1600" b="1" i="0" u="none" strike="noStrike" cap="none" dirty="0">
                  <a:solidFill>
                    <a:srgbClr val="000000"/>
                  </a:solidFill>
                </a:endParaRPr>
              </a:p>
            </p:txBody>
          </p:sp>
        </p:grpSp>
      </p:grpSp>
      <p:sp>
        <p:nvSpPr>
          <p:cNvPr id="70" name="TextBox 69">
            <a:extLst>
              <a:ext uri="{FF2B5EF4-FFF2-40B4-BE49-F238E27FC236}">
                <a16:creationId xmlns:a16="http://schemas.microsoft.com/office/drawing/2014/main" id="{7E7C32B0-12B0-8E1B-D481-59A3D56F3FEF}"/>
              </a:ext>
            </a:extLst>
          </p:cNvPr>
          <p:cNvSpPr txBox="1"/>
          <p:nvPr/>
        </p:nvSpPr>
        <p:spPr>
          <a:xfrm>
            <a:off x="172720" y="775450"/>
            <a:ext cx="11826946" cy="353943"/>
          </a:xfrm>
          <a:prstGeom prst="rect">
            <a:avLst/>
          </a:prstGeom>
          <a:noFill/>
        </p:spPr>
        <p:txBody>
          <a:bodyPr wrap="square">
            <a:spAutoFit/>
          </a:bodyPr>
          <a:lstStyle/>
          <a:p>
            <a:pPr algn="ctr"/>
            <a:r>
              <a:rPr lang="en-US" sz="1700" i="1" dirty="0">
                <a:solidFill>
                  <a:schemeClr val="tx2"/>
                </a:solidFill>
              </a:rPr>
              <a:t>A virtual hub of risk assessment, visualization, planning, and training resources for building community flood resiliency in WV</a:t>
            </a:r>
          </a:p>
        </p:txBody>
      </p:sp>
      <p:pic>
        <p:nvPicPr>
          <p:cNvPr id="71" name="Picture 70">
            <a:extLst>
              <a:ext uri="{FF2B5EF4-FFF2-40B4-BE49-F238E27FC236}">
                <a16:creationId xmlns:a16="http://schemas.microsoft.com/office/drawing/2014/main" id="{794AB77E-C62E-B22E-3A3D-B14969F62C4E}"/>
              </a:ext>
            </a:extLst>
          </p:cNvPr>
          <p:cNvPicPr>
            <a:picLocks noChangeAspect="1"/>
          </p:cNvPicPr>
          <p:nvPr/>
        </p:nvPicPr>
        <p:blipFill>
          <a:blip r:embed="rId11"/>
          <a:srcRect l="289"/>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86" name="Group 85">
            <a:extLst>
              <a:ext uri="{FF2B5EF4-FFF2-40B4-BE49-F238E27FC236}">
                <a16:creationId xmlns:a16="http://schemas.microsoft.com/office/drawing/2014/main" id="{8EFF990D-87F4-1F62-55D5-7FB19F1FBD9C}"/>
              </a:ext>
            </a:extLst>
          </p:cNvPr>
          <p:cNvGrpSpPr/>
          <p:nvPr/>
        </p:nvGrpSpPr>
        <p:grpSpPr>
          <a:xfrm>
            <a:off x="2286316" y="832961"/>
            <a:ext cx="8716749" cy="6025039"/>
            <a:chOff x="2286316" y="832961"/>
            <a:chExt cx="8716749" cy="6025039"/>
          </a:xfrm>
        </p:grpSpPr>
        <p:grpSp>
          <p:nvGrpSpPr>
            <p:cNvPr id="87" name="Group 86">
              <a:extLst>
                <a:ext uri="{FF2B5EF4-FFF2-40B4-BE49-F238E27FC236}">
                  <a16:creationId xmlns:a16="http://schemas.microsoft.com/office/drawing/2014/main" id="{EAC31BF9-2926-32AE-DEA9-7484B4D6BCD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91" name="Diagram 90">
                <a:extLst>
                  <a:ext uri="{FF2B5EF4-FFF2-40B4-BE49-F238E27FC236}">
                    <a16:creationId xmlns:a16="http://schemas.microsoft.com/office/drawing/2014/main" id="{C75AC325-0A6A-06DC-2817-776854D661A0}"/>
                  </a:ext>
                </a:extLst>
              </p:cNvPr>
              <p:cNvGraphicFramePr/>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2" name="TextBox 91">
                <a:extLst>
                  <a:ext uri="{FF2B5EF4-FFF2-40B4-BE49-F238E27FC236}">
                    <a16:creationId xmlns:a16="http://schemas.microsoft.com/office/drawing/2014/main" id="{4E9D6C2D-4E25-8F5C-1D3A-7933C30B2F7D}"/>
                  </a:ext>
                </a:extLst>
              </p:cNvPr>
              <p:cNvSpPr txBox="1"/>
              <p:nvPr/>
            </p:nvSpPr>
            <p:spPr>
              <a:xfrm>
                <a:off x="6547565" y="4132112"/>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grpSp>
        <p:sp>
          <p:nvSpPr>
            <p:cNvPr id="88" name="TextBox 87">
              <a:extLst>
                <a:ext uri="{FF2B5EF4-FFF2-40B4-BE49-F238E27FC236}">
                  <a16:creationId xmlns:a16="http://schemas.microsoft.com/office/drawing/2014/main" id="{B1D0E869-A023-8439-19B2-13E28DE485D5}"/>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0867ECD-43A9-8A39-1796-B82F7B30EE6F}"/>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78AC857-D949-820A-6DFD-9984ED059883}"/>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Tree>
    <p:extLst>
      <p:ext uri="{BB962C8B-B14F-4D97-AF65-F5344CB8AC3E}">
        <p14:creationId xmlns:p14="http://schemas.microsoft.com/office/powerpoint/2010/main" val="370199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A13D04D-14B6-474B-7B5F-CEAB7960083C}"/>
              </a:ext>
            </a:extLst>
          </p:cNvPr>
          <p:cNvGrpSpPr/>
          <p:nvPr/>
        </p:nvGrpSpPr>
        <p:grpSpPr>
          <a:xfrm>
            <a:off x="1779975" y="644300"/>
            <a:ext cx="8650052" cy="6204392"/>
            <a:chOff x="1875663" y="688310"/>
            <a:chExt cx="8650052" cy="6204392"/>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88310"/>
              <a:ext cx="30472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75663" y="4873271"/>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44290" y="2441971"/>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Floodplain 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Stakeholders</a:t>
              </a:r>
            </a:p>
          </p:txBody>
        </p:sp>
      </p:grpSp>
      <p:grpSp>
        <p:nvGrpSpPr>
          <p:cNvPr id="2" name="Group 1">
            <a:extLst>
              <a:ext uri="{FF2B5EF4-FFF2-40B4-BE49-F238E27FC236}">
                <a16:creationId xmlns:a16="http://schemas.microsoft.com/office/drawing/2014/main" id="{67F2AE10-9A0D-7A41-C2B6-3D465500435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D13A50BB-FB6D-5C3D-8FEE-EE1C458AB40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Stakeholders</a:t>
              </a:r>
            </a:p>
          </p:txBody>
        </p:sp>
        <p:pic>
          <p:nvPicPr>
            <p:cNvPr id="4" name="Picture 3" descr="A hexagon with a yellow house and a river&#10;&#10;Description automatically generated">
              <a:extLst>
                <a:ext uri="{FF2B5EF4-FFF2-40B4-BE49-F238E27FC236}">
                  <a16:creationId xmlns:a16="http://schemas.microsoft.com/office/drawing/2014/main" id="{87FBE348-93D5-4DC9-DD0E-E68D6E5AF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Tree>
    <p:extLst>
      <p:ext uri="{BB962C8B-B14F-4D97-AF65-F5344CB8AC3E}">
        <p14:creationId xmlns:p14="http://schemas.microsoft.com/office/powerpoint/2010/main" val="1493783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DFED-391B-C241-8979-89D1D5157602}"/>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88BBCB1-4071-38CB-0020-AB597D89AC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445FA62B-30BF-9729-84EE-0537BE3D3D3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WVFRF Tools</a:t>
              </a:r>
            </a:p>
          </p:txBody>
        </p:sp>
        <p:pic>
          <p:nvPicPr>
            <p:cNvPr id="10" name="Picture 9" descr="A hexagon with a yellow house and a river&#10;&#10;Description automatically generated">
              <a:extLst>
                <a:ext uri="{FF2B5EF4-FFF2-40B4-BE49-F238E27FC236}">
                  <a16:creationId xmlns:a16="http://schemas.microsoft.com/office/drawing/2014/main" id="{86BF5EDC-757F-E2A3-09A8-39678F7C6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3D649F0B-663C-F1A2-6D07-F537A1D58D8A}"/>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F859A90-393D-48EB-2E25-7157DFED726A}"/>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C324E94-9031-3AE1-3C82-1D870ABAFED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27F3A104-7B30-B8B8-009B-90B848C9A6D3}"/>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47069791-36B9-9600-8659-BD3D081D25B0}"/>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pic>
        <p:nvPicPr>
          <p:cNvPr id="96" name="Picture 95">
            <a:hlinkClick r:id="rId4"/>
            <a:extLst>
              <a:ext uri="{FF2B5EF4-FFF2-40B4-BE49-F238E27FC236}">
                <a16:creationId xmlns:a16="http://schemas.microsoft.com/office/drawing/2014/main" id="{5FCEACE0-3280-512C-4961-8F62F58D96DE}"/>
              </a:ext>
            </a:extLst>
          </p:cNvPr>
          <p:cNvPicPr>
            <a:picLocks noChangeAspect="1"/>
          </p:cNvPicPr>
          <p:nvPr/>
        </p:nvPicPr>
        <p:blipFill>
          <a:blip r:embed="rId5"/>
          <a:stretch>
            <a:fillRect/>
          </a:stretch>
        </p:blipFill>
        <p:spPr>
          <a:xfrm>
            <a:off x="174760" y="788169"/>
            <a:ext cx="11842479" cy="5881572"/>
          </a:xfrm>
          <a:prstGeom prst="rect">
            <a:avLst/>
          </a:prstGeom>
          <a:ln>
            <a:solidFill>
              <a:schemeClr val="tx1"/>
            </a:solidFill>
          </a:ln>
        </p:spPr>
      </p:pic>
    </p:spTree>
    <p:extLst>
      <p:ext uri="{BB962C8B-B14F-4D97-AF65-F5344CB8AC3E}">
        <p14:creationId xmlns:p14="http://schemas.microsoft.com/office/powerpoint/2010/main" val="326759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651377"/>
            <a:chOff x="244090" y="796094"/>
            <a:chExt cx="11682310" cy="5651377"/>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181443"/>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192979"/>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193555"/>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118961"/>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130497"/>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grpSp>
        <p:nvGrpSpPr>
          <p:cNvPr id="34" name="Group 33">
            <a:extLst>
              <a:ext uri="{FF2B5EF4-FFF2-40B4-BE49-F238E27FC236}">
                <a16:creationId xmlns:a16="http://schemas.microsoft.com/office/drawing/2014/main" id="{906F276E-3F98-25C3-F332-B5175170D8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90BB793-D830-769E-82AA-E6699A42799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Risk Index</a:t>
              </a:r>
            </a:p>
          </p:txBody>
        </p:sp>
        <p:pic>
          <p:nvPicPr>
            <p:cNvPr id="10" name="Picture 9" descr="A hexagon with a yellow house and a river&#10;&#10;Description automatically generated">
              <a:extLst>
                <a:ext uri="{FF2B5EF4-FFF2-40B4-BE49-F238E27FC236}">
                  <a16:creationId xmlns:a16="http://schemas.microsoft.com/office/drawing/2014/main" id="{84C92F23-501C-8864-279F-3DBFF6B27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33" name="Picture 32" descr="A yellow and blue logo&#10;&#10;AI-generated content may be incorrect.">
              <a:extLst>
                <a:ext uri="{FF2B5EF4-FFF2-40B4-BE49-F238E27FC236}">
                  <a16:creationId xmlns:a16="http://schemas.microsoft.com/office/drawing/2014/main" id="{090A13A4-FBB3-6E6B-D722-DD79FC5B6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CDD52299-2AA1-50FF-9C85-A042A6F22628}"/>
              </a:ext>
            </a:extLst>
          </p:cNvPr>
          <p:cNvSpPr txBox="1"/>
          <p:nvPr/>
        </p:nvSpPr>
        <p:spPr>
          <a:xfrm>
            <a:off x="2224865" y="6098505"/>
            <a:ext cx="1707328" cy="253916"/>
          </a:xfrm>
          <a:prstGeom prst="rect">
            <a:avLst/>
          </a:prstGeom>
          <a:noFill/>
        </p:spPr>
        <p:txBody>
          <a:bodyPr wrap="square" rtlCol="0">
            <a:spAutoFit/>
          </a:bodyPr>
          <a:lstStyle/>
          <a:p>
            <a:r>
              <a:rPr lang="en-US" sz="1050" b="1" dirty="0"/>
              <a:t>** In Progress</a:t>
            </a:r>
          </a:p>
        </p:txBody>
      </p:sp>
      <p:pic>
        <p:nvPicPr>
          <p:cNvPr id="61" name="Picture 60">
            <a:hlinkClick r:id="rId5"/>
            <a:extLst>
              <a:ext uri="{FF2B5EF4-FFF2-40B4-BE49-F238E27FC236}">
                <a16:creationId xmlns:a16="http://schemas.microsoft.com/office/drawing/2014/main" id="{8F1FA0C5-3F2D-D9CA-F084-EE40CC3F511E}"/>
              </a:ext>
            </a:extLst>
          </p:cNvPr>
          <p:cNvPicPr>
            <a:picLocks noChangeAspect="1"/>
          </p:cNvPicPr>
          <p:nvPr/>
        </p:nvPicPr>
        <p:blipFill>
          <a:blip r:embed="rId6"/>
          <a:stretch>
            <a:fillRect/>
          </a:stretch>
        </p:blipFill>
        <p:spPr>
          <a:xfrm>
            <a:off x="8160659" y="4815114"/>
            <a:ext cx="1470961" cy="1903863"/>
          </a:xfrm>
          <a:prstGeom prst="rect">
            <a:avLst/>
          </a:prstGeom>
          <a:ln>
            <a:solidFill>
              <a:schemeClr val="tx1"/>
            </a:solidFill>
          </a:ln>
        </p:spPr>
      </p:pic>
      <p:pic>
        <p:nvPicPr>
          <p:cNvPr id="65" name="Picture 64">
            <a:hlinkClick r:id="rId7"/>
            <a:extLst>
              <a:ext uri="{FF2B5EF4-FFF2-40B4-BE49-F238E27FC236}">
                <a16:creationId xmlns:a16="http://schemas.microsoft.com/office/drawing/2014/main" id="{485F12A7-67AD-1D7F-5827-06D03472FF8A}"/>
              </a:ext>
            </a:extLst>
          </p:cNvPr>
          <p:cNvPicPr>
            <a:picLocks noChangeAspect="1"/>
          </p:cNvPicPr>
          <p:nvPr/>
        </p:nvPicPr>
        <p:blipFill>
          <a:blip r:embed="rId8"/>
          <a:stretch>
            <a:fillRect/>
          </a:stretch>
        </p:blipFill>
        <p:spPr>
          <a:xfrm>
            <a:off x="9821912" y="5497111"/>
            <a:ext cx="2192740" cy="1210330"/>
          </a:xfrm>
          <a:prstGeom prst="rect">
            <a:avLst/>
          </a:prstGeom>
          <a:ln>
            <a:solidFill>
              <a:schemeClr val="tx1"/>
            </a:solidFill>
          </a:ln>
        </p:spPr>
      </p:pic>
    </p:spTree>
    <p:extLst>
      <p:ext uri="{BB962C8B-B14F-4D97-AF65-F5344CB8AC3E}">
        <p14:creationId xmlns:p14="http://schemas.microsoft.com/office/powerpoint/2010/main" val="216937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53" t="2166" r="5298" b="1662"/>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Unincorporated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5"/>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6"/>
            <a:srcRect l="4051" r="15572"/>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7"/>
            <a:srcRect r="7037"/>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8"/>
            <a:srcRect l="2637" t="18557" b="4621"/>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9"/>
            <a:srcRect b="9712"/>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10"/>
            <a:srcRect b="20908"/>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1"/>
            <a:srcRect l="2720" t="11759" b="12318"/>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20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2"/>
            <a:srcRect b="7316"/>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3"/>
            <a:srcRect t="6809" b="4909"/>
            <a:stretch/>
          </p:blipFill>
          <p:spPr>
            <a:xfrm>
              <a:off x="9844997" y="5690426"/>
              <a:ext cx="1618110" cy="872599"/>
            </a:xfrm>
            <a:prstGeom prst="rect">
              <a:avLst/>
            </a:prstGeom>
          </p:spPr>
        </p:pic>
      </p:grpSp>
      <p:grpSp>
        <p:nvGrpSpPr>
          <p:cNvPr id="10" name="Group 9">
            <a:extLst>
              <a:ext uri="{FF2B5EF4-FFF2-40B4-BE49-F238E27FC236}">
                <a16:creationId xmlns:a16="http://schemas.microsoft.com/office/drawing/2014/main" id="{CA5F0D1D-4322-E5FC-3EE3-4B3453FBC53A}"/>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741E252-FF64-84DF-20A1-9F59F2A961B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Analytical &amp; Visualization Tools at Multiple Scales</a:t>
              </a:r>
            </a:p>
          </p:txBody>
        </p:sp>
        <p:pic>
          <p:nvPicPr>
            <p:cNvPr id="12" name="Picture 11" descr="A hexagon with a yellow house and a river&#10;&#10;Description automatically generated">
              <a:extLst>
                <a:ext uri="{FF2B5EF4-FFF2-40B4-BE49-F238E27FC236}">
                  <a16:creationId xmlns:a16="http://schemas.microsoft.com/office/drawing/2014/main" id="{B386F84A-3667-43E8-1BF4-BD53C11B9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3" name="Picture 12" descr="A yellow and blue logo&#10;&#10;AI-generated content may be incorrect.">
              <a:extLst>
                <a:ext uri="{FF2B5EF4-FFF2-40B4-BE49-F238E27FC236}">
                  <a16:creationId xmlns:a16="http://schemas.microsoft.com/office/drawing/2014/main" id="{514F9CCA-698F-DF51-A1CF-80208A3B32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36294</TotalTime>
  <Words>1713</Words>
  <Application>Microsoft Office PowerPoint</Application>
  <PresentationFormat>Widescreen</PresentationFormat>
  <Paragraphs>317</Paragraphs>
  <Slides>15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Anaheim</vt:lpstr>
      <vt:lpstr>Aptos</vt:lpstr>
      <vt:lpstr>Aptos Display</vt:lpstr>
      <vt:lpstr>Arial</vt:lpstr>
      <vt:lpstr>Calibri</vt:lpstr>
      <vt:lpstr>Calibri Light</vt:lpstr>
      <vt:lpstr>Courier New</vt:lpstr>
      <vt:lpstr>Wingdings</vt:lpstr>
      <vt:lpstr>Office Theme</vt:lpstr>
      <vt:lpstr>1_Office Theme</vt:lpstr>
      <vt:lpstr>West Virginia Flood Resiliency Framework (WVFRF)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Behrang Bidadian</dc:creator>
  <cp:lastModifiedBy>Behrang Bidadian</cp:lastModifiedBy>
  <cp:revision>2147</cp:revision>
  <dcterms:created xsi:type="dcterms:W3CDTF">2024-03-28T16:08:04Z</dcterms:created>
  <dcterms:modified xsi:type="dcterms:W3CDTF">2025-06-04T12:20:06Z</dcterms:modified>
</cp:coreProperties>
</file>