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145706524" r:id="rId3"/>
    <p:sldId id="2145706504" r:id="rId4"/>
    <p:sldId id="2145706429" r:id="rId5"/>
    <p:sldId id="2145706513" r:id="rId6"/>
    <p:sldId id="2145706512" r:id="rId7"/>
    <p:sldId id="2145706436" r:id="rId8"/>
    <p:sldId id="259" r:id="rId9"/>
    <p:sldId id="2145706530" r:id="rId10"/>
    <p:sldId id="2145706435" r:id="rId11"/>
    <p:sldId id="2145706514" r:id="rId12"/>
    <p:sldId id="2145706444" r:id="rId13"/>
    <p:sldId id="2145706518" r:id="rId14"/>
    <p:sldId id="2145706445" r:id="rId15"/>
    <p:sldId id="2145706446" r:id="rId16"/>
    <p:sldId id="2145706475" r:id="rId17"/>
    <p:sldId id="2145706534" r:id="rId18"/>
    <p:sldId id="2145706542" r:id="rId19"/>
    <p:sldId id="2145706543" r:id="rId20"/>
    <p:sldId id="2145706544" r:id="rId21"/>
    <p:sldId id="2145706541" r:id="rId22"/>
    <p:sldId id="2145706535" r:id="rId23"/>
    <p:sldId id="2145706536" r:id="rId24"/>
    <p:sldId id="2145706537" r:id="rId25"/>
    <p:sldId id="2145706539" r:id="rId26"/>
    <p:sldId id="2145706540" r:id="rId27"/>
    <p:sldId id="2145706545" r:id="rId28"/>
    <p:sldId id="2145706546" r:id="rId29"/>
    <p:sldId id="2145706538" r:id="rId30"/>
    <p:sldId id="2145706547" r:id="rId31"/>
    <p:sldId id="2145706548" r:id="rId32"/>
    <p:sldId id="2145706549" r:id="rId33"/>
    <p:sldId id="2145706550" r:id="rId34"/>
    <p:sldId id="2145706559" r:id="rId35"/>
    <p:sldId id="2145706552" r:id="rId36"/>
    <p:sldId id="2145706551" r:id="rId37"/>
    <p:sldId id="2145706554" r:id="rId38"/>
    <p:sldId id="2145706555" r:id="rId39"/>
    <p:sldId id="2145706561" r:id="rId40"/>
    <p:sldId id="2145706557" r:id="rId41"/>
    <p:sldId id="2145706553" r:id="rId42"/>
    <p:sldId id="2145706558" r:id="rId43"/>
    <p:sldId id="2145706560" r:id="rId44"/>
    <p:sldId id="2145706556" r:id="rId45"/>
    <p:sldId id="2145706519" r:id="rId46"/>
    <p:sldId id="2145706447" r:id="rId47"/>
    <p:sldId id="2145706451" r:id="rId48"/>
    <p:sldId id="2145706527" r:id="rId49"/>
    <p:sldId id="2145706528" r:id="rId50"/>
    <p:sldId id="2145706529" r:id="rId51"/>
    <p:sldId id="2145706522" r:id="rId52"/>
    <p:sldId id="2145706443" r:id="rId53"/>
    <p:sldId id="214570652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DCE4F4"/>
    <a:srgbClr val="203864"/>
    <a:srgbClr val="FFC000"/>
    <a:srgbClr val="FFFF00"/>
    <a:srgbClr val="B4C7E7"/>
    <a:srgbClr val="156082"/>
    <a:srgbClr val="DBF0F9"/>
    <a:srgbClr val="C6E7F6"/>
    <a:srgbClr val="B3DFF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46" autoAdjust="0"/>
  </p:normalViewPr>
  <p:slideViewPr>
    <p:cSldViewPr snapToGrid="0">
      <p:cViewPr varScale="1">
        <p:scale>
          <a:sx n="144" d="100"/>
          <a:sy n="144" d="100"/>
        </p:scale>
        <p:origin x="876"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ctr">
            <a:lnSpc>
              <a:spcPct val="90000"/>
            </a:lnSpc>
            <a:spcAft>
              <a:spcPct val="35000"/>
            </a:spcAft>
            <a:buNone/>
          </a:pPr>
          <a:br>
            <a:rPr lang="en-US" sz="1400" b="1" dirty="0">
              <a:solidFill>
                <a:sysClr val="window" lastClr="FFFFFF"/>
              </a:solidFill>
              <a:latin typeface="Aptos" panose="02110004020202020204"/>
              <a:ea typeface="+mn-ea"/>
              <a:cs typeface="+mn-cs"/>
            </a:rPr>
          </a:br>
          <a:br>
            <a:rPr lang="en-US" sz="1400" b="1" dirty="0">
              <a:solidFill>
                <a:sysClr val="window" lastClr="FFFFFF"/>
              </a:solidFill>
              <a:latin typeface="Aptos" panose="02110004020202020204"/>
              <a:ea typeface="+mn-ea"/>
              <a:cs typeface="+mn-cs"/>
            </a:rPr>
          </a:br>
          <a:endParaRPr lang="en-US" sz="1400" b="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000" b="0" dirty="0">
            <a:solidFill>
              <a:sysClr val="window" lastClr="FFFFFF"/>
            </a:solidFill>
            <a:latin typeface="Aptos" panose="02110004020202020204"/>
            <a:ea typeface="+mn-ea"/>
            <a:cs typeface="+mn-cs"/>
          </a:endParaRP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112713" indent="-112713" algn="ctr">
            <a:lnSpc>
              <a:spcPct val="80000"/>
            </a:lnSpc>
            <a:spcAft>
              <a:spcPts val="400"/>
            </a:spcAft>
            <a:buNone/>
          </a:pPr>
          <a:endParaRPr lang="en-US" sz="900" i="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100" dirty="0">
            <a:solidFill>
              <a:sysClr val="window" lastClr="FFFFFF"/>
            </a:solidFill>
            <a:latin typeface="Aptos" panose="02110004020202020204"/>
            <a:ea typeface="+mn-ea"/>
            <a:cs typeface="+mn-cs"/>
          </a:endParaRPr>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algn="l">
            <a:lnSpc>
              <a:spcPct val="80000"/>
            </a:lnSpc>
            <a:spcAft>
              <a:spcPts val="400"/>
            </a:spcAft>
            <a:buNone/>
          </a:pPr>
          <a:endParaRPr lang="en-US" sz="2400" b="0" dirty="0">
            <a:solidFill>
              <a:sysClr val="window" lastClr="FFFFFF"/>
            </a:solidFill>
            <a:latin typeface="Aptos" panose="02110004020202020204"/>
            <a:ea typeface="+mn-ea"/>
            <a:cs typeface="+mn-cs"/>
          </a:endParaRP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l">
            <a:lnSpc>
              <a:spcPct val="90000"/>
            </a:lnSpc>
            <a:spcAft>
              <a:spcPct val="35000"/>
            </a:spcAft>
            <a:buNone/>
          </a:pPr>
          <a:br>
            <a:rPr lang="en-US" sz="1100" b="0" dirty="0">
              <a:solidFill>
                <a:sysClr val="window" lastClr="FFFFFF"/>
              </a:solidFill>
              <a:latin typeface="Aptos" panose="02110004020202020204"/>
              <a:ea typeface="+mn-ea"/>
              <a:cs typeface="+mn-cs"/>
            </a:rPr>
          </a:br>
          <a:br>
            <a:rPr lang="en-US" sz="1100" b="0" i="1" dirty="0">
              <a:solidFill>
                <a:sysClr val="window" lastClr="FFFFFF"/>
              </a:solidFill>
              <a:latin typeface="Aptos" panose="02110004020202020204"/>
              <a:ea typeface="+mn-ea"/>
              <a:cs typeface="+mn-cs"/>
            </a:rPr>
          </a:br>
          <a:endParaRPr lang="en-US" sz="1100" b="0" dirty="0">
            <a:solidFill>
              <a:sysClr val="window" lastClr="FFFFFF"/>
            </a:solidFill>
            <a:latin typeface="Aptos" panose="02110004020202020204"/>
            <a:ea typeface="+mn-ea"/>
            <a:cs typeface="+mn-cs"/>
          </a:endParaRPr>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solidFill>
                <a:sysClr val="window" lastClr="FFFFFF"/>
              </a:solidFill>
              <a:latin typeface="Aptos" panose="02110004020202020204"/>
              <a:ea typeface="+mn-ea"/>
              <a:cs typeface="+mn-cs"/>
            </a:rPr>
          </a:br>
          <a:br>
            <a:rPr lang="en-US" sz="1100" b="0" i="1" kern="1200" dirty="0">
              <a:solidFill>
                <a:sysClr val="window" lastClr="FFFFFF"/>
              </a:solidFill>
              <a:latin typeface="Aptos" panose="02110004020202020204"/>
              <a:ea typeface="+mn-ea"/>
              <a:cs typeface="+mn-cs"/>
            </a:rPr>
          </a:br>
          <a:endParaRPr lang="en-US" sz="1100" b="0" kern="1200" dirty="0">
            <a:solidFill>
              <a:sysClr val="window" lastClr="FFFFFF"/>
            </a:solidFill>
            <a:latin typeface="Aptos" panose="02110004020202020204"/>
            <a:ea typeface="+mn-ea"/>
            <a:cs typeface="+mn-cs"/>
          </a:endParaRPr>
        </a:p>
      </dsp:txBody>
      <dsp:txXfrm>
        <a:off x="4591476" y="1766387"/>
        <a:ext cx="1315608" cy="106930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Aptos" panose="02110004020202020204"/>
              <a:ea typeface="+mn-ea"/>
              <a:cs typeface="+mn-cs"/>
            </a:rPr>
          </a:br>
          <a:br>
            <a:rPr lang="en-US" sz="1400" b="1" kern="1200" dirty="0">
              <a:solidFill>
                <a:sysClr val="window" lastClr="FFFFFF"/>
              </a:solidFill>
              <a:latin typeface="Aptos" panose="02110004020202020204"/>
              <a:ea typeface="+mn-ea"/>
              <a:cs typeface="+mn-cs"/>
            </a:rPr>
          </a:br>
          <a:endParaRPr lang="en-US" sz="1400" b="1" kern="1200" dirty="0">
            <a:solidFill>
              <a:sysClr val="window" lastClr="FFFFFF"/>
            </a:solidFill>
            <a:latin typeface="Aptos" panose="02110004020202020204"/>
            <a:ea typeface="+mn-ea"/>
            <a:cs typeface="+mn-cs"/>
          </a:endParaRPr>
        </a:p>
        <a:p>
          <a:pPr marL="0" lvl="0" indent="0" algn="ctr" defTabSz="622300">
            <a:lnSpc>
              <a:spcPct val="90000"/>
            </a:lnSpc>
            <a:spcBef>
              <a:spcPct val="0"/>
            </a:spcBef>
            <a:spcAft>
              <a:spcPct val="35000"/>
            </a:spcAft>
            <a:buNone/>
          </a:pPr>
          <a:endParaRPr lang="en-US" sz="1000" b="0" kern="1200" dirty="0">
            <a:solidFill>
              <a:sysClr val="window" lastClr="FFFFFF"/>
            </a:solidFill>
            <a:latin typeface="Aptos" panose="02110004020202020204"/>
            <a:ea typeface="+mn-ea"/>
            <a:cs typeface="+mn-cs"/>
          </a:endParaRPr>
        </a:p>
      </dsp:txBody>
      <dsp:txXfrm>
        <a:off x="4620517" y="3443884"/>
        <a:ext cx="1320708" cy="1061253"/>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solidFill>
              <a:sysClr val="window" lastClr="FFFFFF"/>
            </a:solidFill>
            <a:latin typeface="Aptos" panose="02110004020202020204"/>
            <a:ea typeface="+mn-ea"/>
            <a:cs typeface="+mn-cs"/>
          </a:endParaRPr>
        </a:p>
      </dsp:txBody>
      <dsp:txXfrm>
        <a:off x="2572004" y="3435135"/>
        <a:ext cx="1320708" cy="1065085"/>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solidFill>
              <a:sysClr val="window" lastClr="FFFFFF"/>
            </a:solidFill>
            <a:latin typeface="Aptos" panose="02110004020202020204"/>
            <a:ea typeface="+mn-ea"/>
            <a:cs typeface="+mn-cs"/>
          </a:endParaRPr>
        </a:p>
        <a:p>
          <a:pPr marL="0" lvl="0" algn="ctr" defTabSz="400050">
            <a:lnSpc>
              <a:spcPct val="90000"/>
            </a:lnSpc>
            <a:spcBef>
              <a:spcPct val="0"/>
            </a:spcBef>
            <a:spcAft>
              <a:spcPct val="35000"/>
            </a:spcAft>
            <a:buNone/>
          </a:pPr>
          <a:endParaRPr lang="en-US" sz="1100" kern="1200" dirty="0">
            <a:solidFill>
              <a:sysClr val="window" lastClr="FFFFFF"/>
            </a:solidFill>
            <a:latin typeface="Aptos" panose="02110004020202020204"/>
            <a:ea typeface="+mn-ea"/>
            <a:cs typeface="+mn-cs"/>
          </a:endParaRPr>
        </a:p>
      </dsp:txBody>
      <dsp:txXfrm>
        <a:off x="2572004" y="1758803"/>
        <a:ext cx="1320708" cy="106508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BA15E-01AD-4F6C-AA3B-34BE098A0E83}"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934E8-3F78-46AB-81FE-282A7058F55B}" type="slidenum">
              <a:rPr lang="en-US" smtClean="0"/>
              <a:t>‹#›</a:t>
            </a:fld>
            <a:endParaRPr lang="en-US"/>
          </a:p>
        </p:txBody>
      </p:sp>
    </p:spTree>
    <p:extLst>
      <p:ext uri="{BB962C8B-B14F-4D97-AF65-F5344CB8AC3E}">
        <p14:creationId xmlns:p14="http://schemas.microsoft.com/office/powerpoint/2010/main" val="204220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7567-35D6-56BF-6BD9-F2F763B8C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BFF7D-328D-5A90-97D1-AA12699ED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7AB75-02B3-B916-2A1D-716563EDB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of civic actors and academic researchers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Flood Resiliency Framework employs risk assessment, visualization, and resource discovery tools to engage communities and stakeholders in building flood resiliency.  </a:t>
            </a:r>
          </a:p>
        </p:txBody>
      </p:sp>
      <p:sp>
        <p:nvSpPr>
          <p:cNvPr id="4" name="Slide Number Placeholder 3">
            <a:extLst>
              <a:ext uri="{FF2B5EF4-FFF2-40B4-BE49-F238E27FC236}">
                <a16:creationId xmlns:a16="http://schemas.microsoft.com/office/drawing/2014/main" id="{12A2B444-9525-3830-2889-4226F611CFD2}"/>
              </a:ext>
            </a:extLst>
          </p:cNvPr>
          <p:cNvSpPr>
            <a:spLocks noGrp="1"/>
          </p:cNvSpPr>
          <p:nvPr>
            <p:ph type="sldNum" sz="quarter" idx="5"/>
          </p:nvPr>
        </p:nvSpPr>
        <p:spPr/>
        <p:txBody>
          <a:bodyPr/>
          <a:lstStyle/>
          <a:p>
            <a:fld id="{BC741C0A-487D-4495-9093-0D6017D623E3}" type="slidenum">
              <a:rPr lang="en-US" smtClean="0"/>
              <a:t>2</a:t>
            </a:fld>
            <a:endParaRPr lang="en-US"/>
          </a:p>
        </p:txBody>
      </p:sp>
    </p:spTree>
    <p:extLst>
      <p:ext uri="{BB962C8B-B14F-4D97-AF65-F5344CB8AC3E}">
        <p14:creationId xmlns:p14="http://schemas.microsoft.com/office/powerpoint/2010/main" val="1723184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CA3B-E0F1-96CE-16D0-940EE9FD5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FD20C-A31A-E1E8-2F53-FC7DA46BD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BC45E-5CFD-D8D7-9BB0-24CD45889F8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(WVRE): https://www.wvfrf.org/wvre/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Dashboards: https://www.wvfrf.org/wvre/dashboard/home/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Mitigated </a:t>
            </a:r>
            <a:r>
              <a:rPr lang="en-US" dirty="0" err="1"/>
              <a:t>Strct</a:t>
            </a:r>
            <a:r>
              <a:rPr lang="en-US" dirty="0"/>
              <a:t>: https://www.wvfrf.org/wvre/dashboard/?link=https://wvu.maps.arcgis.com/apps/dashboards/0a2182528f4e49ca827da8b9dcb65897</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Buyouts: https://www.wvfrf.org/wvre/dashboard/?link=https://wvu.maps.arcgis.com/apps/dashboards/83e1bdae8f7d4780940d3d6bccd92719</a:t>
            </a:r>
          </a:p>
        </p:txBody>
      </p:sp>
      <p:sp>
        <p:nvSpPr>
          <p:cNvPr id="4" name="Slide Number Placeholder 3">
            <a:extLst>
              <a:ext uri="{FF2B5EF4-FFF2-40B4-BE49-F238E27FC236}">
                <a16:creationId xmlns:a16="http://schemas.microsoft.com/office/drawing/2014/main" id="{EDF9E7DD-7877-1770-3D4D-98FC8B971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666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38DE-1D2D-B73D-A8A7-035FEF053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7E9E4-C80E-1649-11ED-16C081E12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D5622-CAE1-88DC-4849-ADAB3E6E7EB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C03D0A38-C0C7-B5E6-D0D5-12E7D2596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16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11F6-9943-5E14-29C3-B7E371415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C53C4-AD44-A5CB-7CB6-15F91D00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D74F7-9762-8918-84EC-1EE915F2B5C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https://www.wvfrf.org/wvre/map/?scaleid=3&amp;gslid=&amp;index=CUM_INDEX&amp;type=pct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https://wvfrf.org/wvre/map/?scaleid=1&amp;gslid=&amp;index=CUM_INDEX&amp;type=pct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D5B89FC2-A921-FA20-1A80-3BEEA3D6D3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868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update in Fall 2025 may change the rankings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80348-03AD-4378-9157-FB5E2BB2D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96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2933A-1D57-8D02-3F15-B9C5912FD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E3D8D-C7CA-EA3A-E74B-8477F63D2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1B692-F36B-9DA3-F3BB-C158D72F0E4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Washed away be the lateral force and destroyed</a:t>
            </a:r>
          </a:p>
        </p:txBody>
      </p:sp>
      <p:sp>
        <p:nvSpPr>
          <p:cNvPr id="4" name="Slide Number Placeholder 3">
            <a:extLst>
              <a:ext uri="{FF2B5EF4-FFF2-40B4-BE49-F238E27FC236}">
                <a16:creationId xmlns:a16="http://schemas.microsoft.com/office/drawing/2014/main" id="{643362D9-B5D8-623C-AFA2-EFA86F511C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474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EA931-82BD-F140-BD7E-5B2604DBC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E62C7-3FD7-B9CC-7B7A-F17591B6E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2FBD0-2B26-6C3C-DDFF-F0125AD39CA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 to open the link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(FT): https://www.mapwv.gov/flood/map/?wkid=102100&amp;x=-9100583&amp;y=4712952&amp;l=11&amp;v=2</a:t>
            </a:r>
          </a:p>
        </p:txBody>
      </p:sp>
      <p:sp>
        <p:nvSpPr>
          <p:cNvPr id="4" name="Slide Number Placeholder 3">
            <a:extLst>
              <a:ext uri="{FF2B5EF4-FFF2-40B4-BE49-F238E27FC236}">
                <a16:creationId xmlns:a16="http://schemas.microsoft.com/office/drawing/2014/main" id="{9E19259D-2982-530C-3385-00D782FB69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85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09EEC-5DD1-E7D7-9AB0-8ABD0160C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F1D7A-33BA-521D-D690-24E87953C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D1905-2331-EDDF-5943-0C930960537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p:txBody>
      </p:sp>
      <p:sp>
        <p:nvSpPr>
          <p:cNvPr id="4" name="Slide Number Placeholder 3">
            <a:extLst>
              <a:ext uri="{FF2B5EF4-FFF2-40B4-BE49-F238E27FC236}">
                <a16:creationId xmlns:a16="http://schemas.microsoft.com/office/drawing/2014/main" id="{5B87B887-8F74-FA17-5681-78F102666D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189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1865B-77F0-B3FB-3809-9689F261C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8CBD5-DB0D-618E-025B-A66A9BD0E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9A76A-EC1B-5276-9A3C-46A2A7A40D4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C66AADD6-04AD-F393-BC9B-B1CB96F724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974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D87FC-514E-C555-3FA7-F15D7959E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0B240-56D7-156A-1C4F-164917E54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7E4B1-EE87-FA6F-273E-5DBF780D97A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Mention Rainelle fire station in 2016</a:t>
            </a:r>
          </a:p>
        </p:txBody>
      </p:sp>
      <p:sp>
        <p:nvSpPr>
          <p:cNvPr id="4" name="Slide Number Placeholder 3">
            <a:extLst>
              <a:ext uri="{FF2B5EF4-FFF2-40B4-BE49-F238E27FC236}">
                <a16:creationId xmlns:a16="http://schemas.microsoft.com/office/drawing/2014/main" id="{F54892DC-0950-B7CA-20DB-67379E9D9D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3928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3C2B6-C49F-3DAC-EE3B-39CBB5BE7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A2B06-AD79-BDCF-D7C7-6283C153C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6929E-56AD-FAB1-D8FA-8D8B75CC8BA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28F6521A-9E6E-DF7A-BCD5-D8BC56854A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73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232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65B2-6C45-7005-C895-7670E0F4C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B92C6-86A1-420D-5428-513211E3D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AAA10-9729-A205-F958-1FA237638C8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 to play the video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Video Link: https://data.wvgis.wvu.edu/pub/RA/HL/FD/2016-06/Video/2016-06_Nicholas_Richwood_Nursing-Home_Video.mp4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Marlinton NH Link on FT: https://www.mapwv.gov/flood/map/?wkid=102100&amp;x=-8915889&amp;y=4610371&amp;l=12&amp;v=2</a:t>
            </a:r>
          </a:p>
        </p:txBody>
      </p:sp>
      <p:sp>
        <p:nvSpPr>
          <p:cNvPr id="4" name="Slide Number Placeholder 3">
            <a:extLst>
              <a:ext uri="{FF2B5EF4-FFF2-40B4-BE49-F238E27FC236}">
                <a16:creationId xmlns:a16="http://schemas.microsoft.com/office/drawing/2014/main" id="{9F261A74-6E4B-7EBF-EFD1-1CC2A994C7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6054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122D-4F86-4ECA-2989-5C3B050ED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58E20-08DA-0E7C-0159-A6BFA3363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AD820-FAE7-286B-F412-A0813CADC8C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(Incorp. Places): https://wvfrf.org/wvre/report/?scaleid=5&amp;entityid=all&amp;type=comparison</a:t>
            </a:r>
          </a:p>
        </p:txBody>
      </p:sp>
      <p:sp>
        <p:nvSpPr>
          <p:cNvPr id="4" name="Slide Number Placeholder 3">
            <a:extLst>
              <a:ext uri="{FF2B5EF4-FFF2-40B4-BE49-F238E27FC236}">
                <a16:creationId xmlns:a16="http://schemas.microsoft.com/office/drawing/2014/main" id="{EEFFF842-CA49-1854-6D19-381A4DAD44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4326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953C-BF44-9BA7-7B98-1D9C1A76B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BB994-03A0-F3DF-CC34-96967E1CF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219B9-4882-DBF2-62C0-F21A1F743D7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8658457C-B637-4FFC-D25D-EDB7D0F06E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1272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FD2C-3FAA-0E7F-21E6-F62F24594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AB383-9634-4C53-17CB-6F4F36D93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EF55E-E704-0CF2-2527-549328ED44F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(Incorp. Places): https://wvfrf.org/wvre/report/?scaleid=5&amp;entityid=all&amp;type=comparison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(FT, Friendly): https://www.mapwv.gov/flood/map/?wkid=102100&amp;x=-9023376&amp;y=4795525&amp;l=9&amp;v=2</a:t>
            </a:r>
          </a:p>
        </p:txBody>
      </p:sp>
      <p:sp>
        <p:nvSpPr>
          <p:cNvPr id="4" name="Slide Number Placeholder 3">
            <a:extLst>
              <a:ext uri="{FF2B5EF4-FFF2-40B4-BE49-F238E27FC236}">
                <a16:creationId xmlns:a16="http://schemas.microsoft.com/office/drawing/2014/main" id="{9897A6F1-A57D-BF5F-C343-630F9FF30C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9084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A0B6-52DF-9D58-1DD4-EF02DF61F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948BA-093F-AC86-4643-3F167EC7E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0B3F9-F51B-3A90-8AD4-239A71A42D7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89A859F0-3C8E-D7E9-FA49-56E7DC1C5B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6359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2AE86-4F2A-1886-7DCA-02F574B5A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6632F-6DEF-DBC0-C214-32B0BE43B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C1142-3C03-E19D-644A-300E6DDBE65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0993E232-2D05-B24B-B5DC-F92F67E99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832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6B2C4-002D-74CA-9326-BAAE3CE03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CE55E-7142-13E7-A1EA-258507809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B84DB-B33B-E621-238A-31CFD53340A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AA92024F-2B15-8F4E-3FE8-706548EFD8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1880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2819D-BCE0-A2E8-0A80-EBB783CF7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C90B3-2304-387C-E9AD-46F50F6E0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1C6AD-341C-3B0A-6C86-D60F88F2546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(Incorp. Places): https://wvfrf.org/wvre/report/?scaleid=5&amp;entityid=all&amp;type=comparison</a:t>
            </a:r>
          </a:p>
        </p:txBody>
      </p:sp>
      <p:sp>
        <p:nvSpPr>
          <p:cNvPr id="4" name="Slide Number Placeholder 3">
            <a:extLst>
              <a:ext uri="{FF2B5EF4-FFF2-40B4-BE49-F238E27FC236}">
                <a16:creationId xmlns:a16="http://schemas.microsoft.com/office/drawing/2014/main" id="{020B21EB-3504-92A5-041E-0F1946DC5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307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22E2B-2108-E701-764D-588F10A75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B93FD-F38A-AB04-91EA-759E425B1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BCAD8-D11C-5961-9980-A20F07E971C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CFB393EA-D251-DF31-A949-B4714D610E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00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384F-44A8-10C4-FB74-513A3A0AF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EABE2-59E0-924B-FD71-D80C73451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6ADCA-6E0B-132A-65E4-9A5B112FA76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Link1 (Risk Reports): https://www.wvfrf.org/wvre/report/?entityid=68&amp;scaleid=1&amp;type=all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(County-Level): https://wvfrf.org/wvre/report/?scaleid=3&amp;entityid=all&amp;type=comparison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Link3 (SVI map): https://wvfrf.org/wvre/map/?scaleid=3&amp;gslid=&amp;index=PR_WV_SVI&amp;type=pct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FEB3D46B-C228-27DE-D882-3525FB7731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3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5C5C3-1438-A866-8AF8-09A8285CF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F5D7F-4BC1-4F39-CD80-2AE77AF54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7EF89-1110-2A79-54BC-6E0570211EA2}"/>
              </a:ext>
            </a:extLst>
          </p:cNvPr>
          <p:cNvSpPr>
            <a:spLocks noGrp="1"/>
          </p:cNvSpPr>
          <p:nvPr>
            <p:ph type="body" idx="1"/>
          </p:nvPr>
        </p:nvSpPr>
        <p:spPr/>
        <p:txBody>
          <a:bodyPr/>
          <a:lstStyle/>
          <a:p>
            <a:r>
              <a:rPr lang="en-US" dirty="0"/>
              <a:t>A virtual hub of risk assessment, visualization, planning, and training resources for building community flood resiliency in West Virginia</a:t>
            </a:r>
          </a:p>
          <a:p>
            <a:r>
              <a:rPr lang="en-US" dirty="0"/>
              <a:t>Integrated tools</a:t>
            </a:r>
          </a:p>
          <a:p>
            <a:r>
              <a:rPr lang="en-US" dirty="0"/>
              <a:t>Focusing on the WVRE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 to open the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https://wvfrf.org/</a:t>
            </a:r>
          </a:p>
        </p:txBody>
      </p:sp>
      <p:sp>
        <p:nvSpPr>
          <p:cNvPr id="4" name="Slide Number Placeholder 3">
            <a:extLst>
              <a:ext uri="{FF2B5EF4-FFF2-40B4-BE49-F238E27FC236}">
                <a16:creationId xmlns:a16="http://schemas.microsoft.com/office/drawing/2014/main" id="{75109985-86B0-948E-DCF6-99BDF9310F59}"/>
              </a:ext>
            </a:extLst>
          </p:cNvPr>
          <p:cNvSpPr>
            <a:spLocks noGrp="1"/>
          </p:cNvSpPr>
          <p:nvPr>
            <p:ph type="sldNum" sz="quarter" idx="5"/>
          </p:nvPr>
        </p:nvSpPr>
        <p:spPr/>
        <p:txBody>
          <a:bodyPr/>
          <a:lstStyle/>
          <a:p>
            <a:fld id="{BC741C0A-487D-4495-9093-0D6017D623E3}" type="slidenum">
              <a:rPr lang="en-US" smtClean="0"/>
              <a:t>4</a:t>
            </a:fld>
            <a:endParaRPr lang="en-US"/>
          </a:p>
        </p:txBody>
      </p:sp>
    </p:spTree>
    <p:extLst>
      <p:ext uri="{BB962C8B-B14F-4D97-AF65-F5344CB8AC3E}">
        <p14:creationId xmlns:p14="http://schemas.microsoft.com/office/powerpoint/2010/main" val="1438451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35422-E2C5-9C45-6C2F-3048BF2BA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537E9-DC27-F658-4084-CFD3DFF09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3A83E-AB79-CDBF-5EBD-68BA3D6140A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890AC1C5-8F20-7E29-8BC2-21C45FDCCB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9663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0EF-5748-E8BF-26A5-536E9942C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AB1C4-5DB1-D73A-E3EA-A416128E3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B9C2E-5BE7-C81D-B3F0-A50E482CABC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5BBA0808-5A4C-0D92-1A05-D95D15686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180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2DED5-21B3-56A8-C682-224432B09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95FC6-F21F-3BC1-E9FF-E6447DBBA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D1862-ED95-C163-E56F-D8A1A296655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Risk Reports: https://wvfrf.org/wvre/report/?entityid=68&amp;scaleid=1&amp;type=all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Risk Maps: https://wvfrf.org/wvre/map/?scaleid=3&amp;gslid=&amp;index=CUM_INDEX&amp;type=pct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BL Primary: https://wvfrf.org/wvre/blra/?sortfield=Depth_Grid&amp;sorttype=desc&amp;hiddenFields=default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BL Sig.: https://wvfrf.org/wvre/blra/?type=sigstruct&amp;sortfield=Depth_Grid&amp;sorttype=desc&amp;hiddenFields=default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FT: https://www.mapwv.gov/flood/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Data: https://data.wvgis.wvu.edu/pub/RA/HL/Data/RA-BL/2a_BL-BLRA/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402C1CDB-994F-0643-0EE3-66AE7C2830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9072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2EFF-549E-FEDD-F63D-CEADB5669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AADFE-E1EB-6AEA-493C-838EDEBB0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F87A0-545A-FF8B-47AD-90B64C9307F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NOAA’s Tool for Greenbrier River, Marlinton: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water.noaa.gov/#@=-96.401081,38.1465724,4.070669&amp;b=topographic&amp;g=obsFcst,1!1!1!1!1!1!1!1!1!1!1!1!1!1!1!0!0!0!0!0,0.5,1!1!1!1!0,0,0,true&amp;ab=0,0,#D94B4A,1,1,1,#cccccc,1,0,0,#B243B1,1,0,0,#98E09A,1,false&amp;a=hydrologic,0.35,false&amp;s=0,0,0.9,0.9,false&amp;n=false,#72afe9,0.9,0,0.9,0,0.9,false&amp;p=false,0.75,0,7,0,1,2025,9,23,0,false&amp;d=0,0,1,1,1,1,1,1,#006EFF,1,#006EFF,1,#006EFF,false&amp;q=</a:t>
            </a:r>
          </a:p>
        </p:txBody>
      </p:sp>
      <p:sp>
        <p:nvSpPr>
          <p:cNvPr id="4" name="Slide Number Placeholder 3">
            <a:extLst>
              <a:ext uri="{FF2B5EF4-FFF2-40B4-BE49-F238E27FC236}">
                <a16:creationId xmlns:a16="http://schemas.microsoft.com/office/drawing/2014/main" id="{58B6A1F4-0655-B1AE-8ADD-A88875753C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2203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CC4C-AB5D-0AF2-7741-0C63B1CB2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CC46F-3B16-3683-8796-2CA0B23A7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86115-1DBC-2496-E522-A3908F88906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FT link, example: https://www.mapwv.gov/flood/map/?wkid=102100&amp;x=-9055897&amp;y=4648626&amp;l=9&amp;v=1</a:t>
            </a:r>
          </a:p>
        </p:txBody>
      </p:sp>
      <p:sp>
        <p:nvSpPr>
          <p:cNvPr id="4" name="Slide Number Placeholder 3">
            <a:extLst>
              <a:ext uri="{FF2B5EF4-FFF2-40B4-BE49-F238E27FC236}">
                <a16:creationId xmlns:a16="http://schemas.microsoft.com/office/drawing/2014/main" id="{31529905-24FB-31A5-88BC-A8086A668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0527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5956-E891-8E1C-A5C8-27EB4BD1E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CEB2-2177-7B1F-41D0-3CC9B0622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7CA3D-882F-60AA-1E77-D5373FC4605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A140C24E-638F-4258-3786-6689C54331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0036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B3EEA-78EB-F8A2-9E53-0104673B7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9AD96-9B50-C424-7AF4-1C881AD56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C0F5A-325D-9C79-BF04-D9517868B83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FT link: https://www.mapwv.gov/flood/map/?wkid=102100&amp;x=-9055897&amp;y=4648626&amp;l=9&amp;v=1</a:t>
            </a:r>
          </a:p>
        </p:txBody>
      </p:sp>
      <p:sp>
        <p:nvSpPr>
          <p:cNvPr id="4" name="Slide Number Placeholder 3">
            <a:extLst>
              <a:ext uri="{FF2B5EF4-FFF2-40B4-BE49-F238E27FC236}">
                <a16:creationId xmlns:a16="http://schemas.microsoft.com/office/drawing/2014/main" id="{67C17901-CB6C-F4EA-D17F-AFF6420F2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898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33C2-ACB1-207B-6B02-D7ECDEA9D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68C78-B8EE-864A-CB18-D4766A458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D4F77-6A76-05F9-953E-E9DB0F5BEB2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FT link, example: https://www.mapwv.gov/flood/map/?wkid=102100&amp;x=-8990557&amp;y=4575291&amp;l=9&amp;v=2</a:t>
            </a:r>
          </a:p>
        </p:txBody>
      </p:sp>
      <p:sp>
        <p:nvSpPr>
          <p:cNvPr id="4" name="Slide Number Placeholder 3">
            <a:extLst>
              <a:ext uri="{FF2B5EF4-FFF2-40B4-BE49-F238E27FC236}">
                <a16:creationId xmlns:a16="http://schemas.microsoft.com/office/drawing/2014/main" id="{629E6D96-B824-B8FD-8291-B88BF78C0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401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607F-4936-01CB-32A9-7729D483B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D2F08-B1AF-762F-2094-F19AE5884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FDC25-E79D-E6DC-0949-5162A5CCD38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Dashboard Link: https://wvfrf.org/wvre/dashboard/?link=https://www.arcgis.com/apps/dashboards/817bb3791b0841898aa7edeec56a5788</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3C29645D-219B-50B7-67C3-2B29D11363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843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9DF1-99EF-AC26-4396-0CD9D36D0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2E70E-711A-04AB-9F54-23B013921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9D59D-C25B-0479-4D68-7CD1035C9B2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FT Link: https://www.mapwv.gov/flood/map/?wkid=102100&amp;x=-9073513&amp;y=4751600&amp;l=10&amp;v=2</a:t>
            </a:r>
          </a:p>
        </p:txBody>
      </p:sp>
      <p:sp>
        <p:nvSpPr>
          <p:cNvPr id="4" name="Slide Number Placeholder 3">
            <a:extLst>
              <a:ext uri="{FF2B5EF4-FFF2-40B4-BE49-F238E27FC236}">
                <a16:creationId xmlns:a16="http://schemas.microsoft.com/office/drawing/2014/main" id="{7E806E29-2511-6E5C-8317-2018221C69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25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DC0E-7AB3-03F3-F94F-1056BE576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BF723-0AF5-DC04-AD50-4E7F71200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37922-9832-EDC4-24AA-430F6E4288DA}"/>
              </a:ext>
            </a:extLst>
          </p:cNvPr>
          <p:cNvSpPr>
            <a:spLocks noGrp="1"/>
          </p:cNvSpPr>
          <p:nvPr>
            <p:ph type="body" idx="1"/>
          </p:nvPr>
        </p:nvSpPr>
        <p:spPr/>
        <p:txBody>
          <a:bodyPr/>
          <a:lstStyle/>
          <a:p>
            <a:pPr marL="0" lvl="0" indent="0" algn="l" rtl="0">
              <a:spcBef>
                <a:spcPts val="0"/>
              </a:spcBef>
              <a:spcAft>
                <a:spcPts val="0"/>
              </a:spcAft>
              <a:buNone/>
            </a:pPr>
            <a:r>
              <a:rPr lang="en-US" dirty="0"/>
              <a:t>Link 1 (FT): https://www.mapwv.gov/flood/</a:t>
            </a:r>
          </a:p>
          <a:p>
            <a:pPr marL="0" lvl="0" indent="0" algn="l" rtl="0">
              <a:spcBef>
                <a:spcPts val="0"/>
              </a:spcBef>
              <a:spcAft>
                <a:spcPts val="0"/>
              </a:spcAft>
              <a:buNone/>
            </a:pPr>
            <a:r>
              <a:rPr lang="en-US" dirty="0"/>
              <a:t>Link 2: https://www.mapwv.gov/flood/map/?wkid=102100&amp;x=-9129668&amp;y=4557559&amp;l=9&amp;v=2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Use of Hazus model for damage estimation by depth damage curves</a:t>
            </a:r>
          </a:p>
          <a:p>
            <a:endParaRPr lang="en-US" dirty="0"/>
          </a:p>
        </p:txBody>
      </p:sp>
      <p:sp>
        <p:nvSpPr>
          <p:cNvPr id="4" name="Slide Number Placeholder 3">
            <a:extLst>
              <a:ext uri="{FF2B5EF4-FFF2-40B4-BE49-F238E27FC236}">
                <a16:creationId xmlns:a16="http://schemas.microsoft.com/office/drawing/2014/main" id="{801CDC52-BD35-ED94-B766-28F10F634948}"/>
              </a:ext>
            </a:extLst>
          </p:cNvPr>
          <p:cNvSpPr>
            <a:spLocks noGrp="1"/>
          </p:cNvSpPr>
          <p:nvPr>
            <p:ph type="sldNum" sz="quarter" idx="5"/>
          </p:nvPr>
        </p:nvSpPr>
        <p:spPr/>
        <p:txBody>
          <a:bodyPr/>
          <a:lstStyle/>
          <a:p>
            <a:fld id="{BC741C0A-487D-4495-9093-0D6017D623E3}" type="slidenum">
              <a:rPr lang="en-US" smtClean="0"/>
              <a:t>5</a:t>
            </a:fld>
            <a:endParaRPr lang="en-US"/>
          </a:p>
        </p:txBody>
      </p:sp>
    </p:spTree>
    <p:extLst>
      <p:ext uri="{BB962C8B-B14F-4D97-AF65-F5344CB8AC3E}">
        <p14:creationId xmlns:p14="http://schemas.microsoft.com/office/powerpoint/2010/main" val="3695501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6CB8-CC97-AC8F-22F9-AA4C9A333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C700A-2863-6341-C7B8-AC3A898E4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72837-5E5A-5035-940C-6DA1296C5608}"/>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5E87D5E-4226-F7C0-02DF-B09D6D0565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07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E26C-4463-0EE7-AE1D-DD39EBFCB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BE5CC-7AA9-3DEA-9460-2A6158F32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B225B-D72F-02DE-97BC-B67EB61BE3D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4190A127-6AC9-264F-08E8-D76DCADF2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0760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2D72-785E-B388-9012-9B828812D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55BEF-172A-8312-DBCF-4F3C18A8D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8D8BD-8369-8695-4D08-CE520AFFE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B5D60-9D47-2029-B789-723323FB8881}"/>
              </a:ext>
            </a:extLst>
          </p:cNvPr>
          <p:cNvSpPr>
            <a:spLocks noGrp="1"/>
          </p:cNvSpPr>
          <p:nvPr>
            <p:ph type="sldNum" sz="quarter" idx="5"/>
          </p:nvPr>
        </p:nvSpPr>
        <p:spPr/>
        <p:txBody>
          <a:bodyPr/>
          <a:lstStyle/>
          <a:p>
            <a:fld id="{BC741C0A-487D-4495-9093-0D6017D623E3}" type="slidenum">
              <a:rPr lang="en-US" smtClean="0"/>
              <a:t>47</a:t>
            </a:fld>
            <a:endParaRPr lang="en-US"/>
          </a:p>
        </p:txBody>
      </p:sp>
    </p:spTree>
    <p:extLst>
      <p:ext uri="{BB962C8B-B14F-4D97-AF65-F5344CB8AC3E}">
        <p14:creationId xmlns:p14="http://schemas.microsoft.com/office/powerpoint/2010/main" val="3070096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B12A-A1EC-F53E-688A-89E3B675C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620EC-2F9C-03FA-88B0-C2459FFF19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4E6A8-375C-F48F-0A47-51784CD385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A3C1C5-74DF-6798-4919-B405CF9AFD07}"/>
              </a:ext>
            </a:extLst>
          </p:cNvPr>
          <p:cNvSpPr>
            <a:spLocks noGrp="1"/>
          </p:cNvSpPr>
          <p:nvPr>
            <p:ph type="sldNum" sz="quarter" idx="5"/>
          </p:nvPr>
        </p:nvSpPr>
        <p:spPr/>
        <p:txBody>
          <a:bodyPr/>
          <a:lstStyle/>
          <a:p>
            <a:fld id="{BC741C0A-487D-4495-9093-0D6017D623E3}" type="slidenum">
              <a:rPr lang="en-US" smtClean="0"/>
              <a:t>48</a:t>
            </a:fld>
            <a:endParaRPr lang="en-US"/>
          </a:p>
        </p:txBody>
      </p:sp>
    </p:spTree>
    <p:extLst>
      <p:ext uri="{BB962C8B-B14F-4D97-AF65-F5344CB8AC3E}">
        <p14:creationId xmlns:p14="http://schemas.microsoft.com/office/powerpoint/2010/main" val="305454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0583-3ABB-BC19-836D-2ADC49BBD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86266-6597-7CCB-F504-597E07EEC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91ECC-D4D7-49F1-0290-4ED1099AE1A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p:txBody>
      </p:sp>
      <p:sp>
        <p:nvSpPr>
          <p:cNvPr id="4" name="Slide Number Placeholder 3">
            <a:extLst>
              <a:ext uri="{FF2B5EF4-FFF2-40B4-BE49-F238E27FC236}">
                <a16:creationId xmlns:a16="http://schemas.microsoft.com/office/drawing/2014/main" id="{028EF948-2FC9-3D1A-DCD8-E15BC84F5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6149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F3B6-E028-B97C-B364-A95ECC942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7B7EE-C431-CDBE-3695-A94538419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C16D5-F9D0-91BB-DD08-7DDB26D4F37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images to open the links</a:t>
            </a:r>
          </a:p>
          <a:p>
            <a:pPr marL="158750" indent="0">
              <a:buNone/>
            </a:pPr>
            <a:r>
              <a:rPr lang="en-US" dirty="0"/>
              <a:t>Link1: Flood Tool: https://www.mapwv.gov/flood/</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Link 2: BL: https://www.wvfrf.org/wvre/buildings/</a:t>
            </a:r>
          </a:p>
          <a:p>
            <a:pPr marL="158750" indent="0">
              <a:buNone/>
            </a:pPr>
            <a:r>
              <a:rPr lang="en-US" dirty="0"/>
              <a:t>Link 2a: Primary </a:t>
            </a:r>
            <a:r>
              <a:rPr lang="en-US" dirty="0" err="1"/>
              <a:t>Strc</a:t>
            </a:r>
            <a:r>
              <a:rPr lang="en-US" dirty="0"/>
              <a:t>: https://www.wvfrf.org/wvre/blra/?sortfield=Depth_Grid&amp;sorttype=desc&amp;hiddenFields=default</a:t>
            </a:r>
          </a:p>
          <a:p>
            <a:pPr marL="158750" indent="0">
              <a:buNone/>
            </a:pPr>
            <a:r>
              <a:rPr lang="en-US" dirty="0"/>
              <a:t>Link 2b: Sig. </a:t>
            </a:r>
            <a:r>
              <a:rPr lang="en-US" dirty="0" err="1"/>
              <a:t>Stct</a:t>
            </a:r>
            <a:r>
              <a:rPr lang="en-US" dirty="0"/>
              <a:t>: https://www.wvfrf.org/wvre/blra/?type=sigstruct&amp;sortfield=Depth_Grid&amp;sorttype=desc&amp;hiddenFields=default</a:t>
            </a:r>
          </a:p>
          <a:p>
            <a:pPr marL="158750" indent="0">
              <a:buNone/>
            </a:pPr>
            <a:r>
              <a:rPr lang="en-US" dirty="0"/>
              <a:t>Link 3: Risk Maps: https://www.wvfrf.org/wvre/map/?scaleid=3&amp;gslid=&amp;index=CUM_INDEX&amp;type=pct</a:t>
            </a:r>
          </a:p>
          <a:p>
            <a:pPr marL="158750" indent="0">
              <a:buNone/>
            </a:pPr>
            <a:r>
              <a:rPr lang="en-US" dirty="0"/>
              <a:t>Link 4: Risk Reports: https://www.wvfrf.org/wvre/report/?entityid=68&amp;scaleid=1&amp;type=all</a:t>
            </a:r>
          </a:p>
          <a:p>
            <a:pPr marL="158750" indent="0">
              <a:buNone/>
            </a:pPr>
            <a:r>
              <a:rPr lang="en-US" dirty="0"/>
              <a:t>Link 5: Risk Dashboards: https://www.wvfrf.org/wvre/dashboard/home/</a:t>
            </a:r>
          </a:p>
        </p:txBody>
      </p:sp>
      <p:sp>
        <p:nvSpPr>
          <p:cNvPr id="4" name="Slide Number Placeholder 3">
            <a:extLst>
              <a:ext uri="{FF2B5EF4-FFF2-40B4-BE49-F238E27FC236}">
                <a16:creationId xmlns:a16="http://schemas.microsoft.com/office/drawing/2014/main" id="{9DD2B104-1645-9707-3703-B4256CB6AC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403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43FB-A4F9-ACFF-2DC5-F76542770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23759-AA08-B163-53F4-40B3B852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6489C-CC28-CBE0-8FB8-EC5A4C72AEB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(WVRE): https://www.wvfrf.org/wvre/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Vis.: https://www.wvfrf.org/wvre/visualization/home/</a:t>
            </a:r>
          </a:p>
          <a:p>
            <a:pPr marL="158750" indent="0">
              <a:buNone/>
            </a:pPr>
            <a:r>
              <a:rPr lang="en-US" dirty="0"/>
              <a:t>Link 3: Movies: https://www.wvfrf.org/library/?TypeID=1&amp;PublicationYear=all</a:t>
            </a:r>
          </a:p>
          <a:p>
            <a:pPr marL="158750" indent="0">
              <a:buNone/>
            </a:pPr>
            <a:r>
              <a:rPr lang="en-US" dirty="0"/>
              <a:t>Link 4: Viewsheds: https://www.wvfrf.org/library/?TypeID=14&amp;PublicationYear=all</a:t>
            </a:r>
          </a:p>
          <a:p>
            <a:pPr marL="158750" indent="0">
              <a:buNone/>
            </a:pPr>
            <a:r>
              <a:rPr lang="en-US" dirty="0"/>
              <a:t>Link 5: B. Profiles: https://www.wvfrf.org/library/?TypeID=2&amp;PublicationYear=all</a:t>
            </a:r>
          </a:p>
          <a:p>
            <a:pPr marL="158750" indent="0">
              <a:buNone/>
            </a:pPr>
            <a:r>
              <a:rPr lang="en-US" dirty="0"/>
              <a:t>Link 6: Story Maps: https://www.wvfrf.org/library/?TypeID=11&amp;PublicationYear=all</a:t>
            </a:r>
          </a:p>
        </p:txBody>
      </p:sp>
      <p:sp>
        <p:nvSpPr>
          <p:cNvPr id="4" name="Slide Number Placeholder 3">
            <a:extLst>
              <a:ext uri="{FF2B5EF4-FFF2-40B4-BE49-F238E27FC236}">
                <a16:creationId xmlns:a16="http://schemas.microsoft.com/office/drawing/2014/main" id="{7602F588-5797-C265-E0F0-055234D16E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5706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D3A6-163D-527A-02B2-83FEF015D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66CE-805A-5B24-5B8C-0BB459A7A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60D6D-6722-8733-6B84-017746E96D1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HL: https://www.wvfrf.org/library/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Access Data: https://wvfrf.org/wvre/data/home/</a:t>
            </a:r>
          </a:p>
        </p:txBody>
      </p:sp>
      <p:sp>
        <p:nvSpPr>
          <p:cNvPr id="4" name="Slide Number Placeholder 3">
            <a:extLst>
              <a:ext uri="{FF2B5EF4-FFF2-40B4-BE49-F238E27FC236}">
                <a16:creationId xmlns:a16="http://schemas.microsoft.com/office/drawing/2014/main" id="{4B42822C-3C7F-D4C2-18E9-D3D1511B5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828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a:p>
            <a:r>
              <a:rPr lang="en-US" dirty="0"/>
              <a:t>Flood Tool: Building/Parcel-Level; New tools: Aggregation ability</a:t>
            </a:r>
          </a:p>
        </p:txBody>
      </p:sp>
      <p:sp>
        <p:nvSpPr>
          <p:cNvPr id="4" name="Slide Number Placeholder 3"/>
          <p:cNvSpPr>
            <a:spLocks noGrp="1"/>
          </p:cNvSpPr>
          <p:nvPr>
            <p:ph type="sldNum" sz="quarter" idx="5"/>
          </p:nvPr>
        </p:nvSpPr>
        <p:spPr/>
        <p:txBody>
          <a:bodyPr/>
          <a:lstStyle/>
          <a:p>
            <a:fld id="{475E18AD-1A84-405F-B46B-1164BA0AC8A2}" type="slidenum">
              <a:rPr lang="en-US" smtClean="0"/>
              <a:t>6</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1 to 7 used to develop the risk index</a:t>
            </a:r>
          </a:p>
        </p:txBody>
      </p:sp>
      <p:sp>
        <p:nvSpPr>
          <p:cNvPr id="4" name="Slide Number Placeholder 3"/>
          <p:cNvSpPr>
            <a:spLocks noGrp="1"/>
          </p:cNvSpPr>
          <p:nvPr>
            <p:ph type="sldNum" sz="quarter" idx="5"/>
          </p:nvPr>
        </p:nvSpPr>
        <p:spPr/>
        <p:txBody>
          <a:bodyPr/>
          <a:lstStyle/>
          <a:p>
            <a:fld id="{BC741C0A-487D-4495-9093-0D6017D623E3}" type="slidenum">
              <a:rPr lang="en-US" smtClean="0"/>
              <a:t>7</a:t>
            </a:fld>
            <a:endParaRPr lang="en-US"/>
          </a:p>
        </p:txBody>
      </p:sp>
    </p:spTree>
    <p:extLst>
      <p:ext uri="{BB962C8B-B14F-4D97-AF65-F5344CB8AC3E}">
        <p14:creationId xmlns:p14="http://schemas.microsoft.com/office/powerpoint/2010/main" val="830969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CAA-0918-7397-4FC1-6A2417F85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7A017-1FAE-6800-3483-FC454E386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4584B-48C0-E726-B766-8A9F20E9DDA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images to open the links</a:t>
            </a:r>
          </a:p>
          <a:p>
            <a:pPr marL="158750" indent="0">
              <a:buNone/>
            </a:pPr>
            <a:r>
              <a:rPr lang="en-US" dirty="0"/>
              <a:t>Link (WVRE landing page): https://www.wvfrf.org/wvre/</a:t>
            </a:r>
          </a:p>
        </p:txBody>
      </p:sp>
      <p:sp>
        <p:nvSpPr>
          <p:cNvPr id="4" name="Slide Number Placeholder 3">
            <a:extLst>
              <a:ext uri="{FF2B5EF4-FFF2-40B4-BE49-F238E27FC236}">
                <a16:creationId xmlns:a16="http://schemas.microsoft.com/office/drawing/2014/main" id="{FE346FD1-14D5-B490-3426-42FFFF80A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Tool and WV Risk Explorer applications allow for risk assessment at the building and summary geographic levels, respectively.  </a:t>
            </a:r>
          </a:p>
          <a:p>
            <a:r>
              <a:rPr lang="en-US" dirty="0"/>
              <a:t>Click on the logos to open the links</a:t>
            </a:r>
          </a:p>
          <a:p>
            <a:r>
              <a:rPr lang="en-US" dirty="0"/>
              <a:t>Link 1: https://www.mapwv.gov/flood/</a:t>
            </a:r>
          </a:p>
          <a:p>
            <a:r>
              <a:rPr lang="en-US" dirty="0"/>
              <a:t>Link 2: https://wvfrf.org/wvre/</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9</a:t>
            </a:fld>
            <a:endParaRPr lang="en-US" dirty="0"/>
          </a:p>
        </p:txBody>
      </p:sp>
    </p:spTree>
    <p:extLst>
      <p:ext uri="{BB962C8B-B14F-4D97-AF65-F5344CB8AC3E}">
        <p14:creationId xmlns:p14="http://schemas.microsoft.com/office/powerpoint/2010/main" val="3662539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EBE5-903E-1426-D782-8D29C31F7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88F52-0D1D-CA9E-2F0E-F9B3A97ED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2CC5A-5345-D151-BB59-4FD7F653164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a:t>
            </a:r>
            <a:r>
              <a:rPr lang="en-US" dirty="0">
                <a:latin typeface="+mn-lt"/>
                <a:cs typeface="Arial" panose="020B0604020202020204" pitchFamily="34" charset="0"/>
              </a:rPr>
              <a:t>Viewshed for Rainelle</a:t>
            </a:r>
            <a:r>
              <a:rPr lang="en-US" dirty="0"/>
              <a:t>): https://data.wvgis.wvu.edu/pub/RA/HL/RA-L/VIEWSHED/Rainelle/VIEWSHED_Rainelle_2024.pdf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a:t>
            </a:r>
            <a:r>
              <a:rPr lang="en-US" dirty="0">
                <a:latin typeface="+mn-lt"/>
                <a:cs typeface="Arial" panose="020B0604020202020204" pitchFamily="34" charset="0"/>
              </a:rPr>
              <a:t>Building Profile St. Francis, Charleston)</a:t>
            </a:r>
            <a:r>
              <a:rPr lang="en-US" dirty="0"/>
              <a:t>: https://data.wvgis.wvu.edu/pub/RA/HL/RA-L/BLDG-PROFILE/BLDG-PROFILE_Charleston_Saint-Francis-Hospital_2025.pdf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a:t>
            </a:r>
            <a:r>
              <a:rPr lang="en-US" dirty="0">
                <a:latin typeface="+mn-lt"/>
                <a:cs typeface="Arial" panose="020B0604020202020204" pitchFamily="34" charset="0"/>
              </a:rPr>
              <a:t>Building Profile Women &amp; Children’s, Charleston): https://data.wvgis.wvu.edu/pub/RA/HL/RA-L/BLDG-PROFILE/BLDG-PROFILE_Charleston_Women-and-Childrens-Hospital.pdf</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a:t>
            </a:r>
            <a:r>
              <a:rPr lang="en-US" dirty="0">
                <a:latin typeface="+mn-lt"/>
                <a:cs typeface="Arial" panose="020B0604020202020204" pitchFamily="34" charset="0"/>
              </a:rPr>
              <a:t>3D Movie for Marlinton)</a:t>
            </a:r>
            <a:r>
              <a:rPr lang="en-US" dirty="0"/>
              <a:t>: https://data.wvgis.wvu.edu/pub/RA/HL/RA-L/MOVIE/3DMovie_Marlinton_2024.mp4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D717EF02-8354-AB3F-FA16-E59F48C124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27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0159-8E56-D053-A57A-997D7C0AF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4C4D6-F28C-7FFE-20C0-D23574824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01A60-BB73-AEAB-2E82-BBBFDEE06934}"/>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5" name="Footer Placeholder 4">
            <a:extLst>
              <a:ext uri="{FF2B5EF4-FFF2-40B4-BE49-F238E27FC236}">
                <a16:creationId xmlns:a16="http://schemas.microsoft.com/office/drawing/2014/main" id="{498648A9-2E08-9D94-79A5-B519F96A8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76F61-6CC1-00E1-58DC-FFCE367AB474}"/>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79601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1D69-5DC8-1F89-5256-1FED39609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0368A1-4A25-03F5-DC25-DC67F64813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55071-6ED6-EB8E-1379-BD07D550A2A9}"/>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5" name="Footer Placeholder 4">
            <a:extLst>
              <a:ext uri="{FF2B5EF4-FFF2-40B4-BE49-F238E27FC236}">
                <a16:creationId xmlns:a16="http://schemas.microsoft.com/office/drawing/2014/main" id="{0E2C32AF-D253-5943-BEF0-7044ED525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5270A-EAB5-7EF5-F068-CC44801E882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76899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FC790-73AA-CA10-9277-38802F6C4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99FD1-0DDF-23A1-CDCD-9E69C92D9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A73FB-7355-6E44-CF6A-659E609FA324}"/>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5" name="Footer Placeholder 4">
            <a:extLst>
              <a:ext uri="{FF2B5EF4-FFF2-40B4-BE49-F238E27FC236}">
                <a16:creationId xmlns:a16="http://schemas.microsoft.com/office/drawing/2014/main" id="{545CF3A3-BC35-85C5-5576-398148F98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09B7C-DFF0-BD57-9337-785E798B5A5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409122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834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093294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81207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16676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21187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63946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91105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0393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4E0C4-654E-5FED-EC3C-38718724AC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1F07C-40CA-B49A-0560-2480DC04A0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E1B9D-44FA-713B-4FAE-762F920681F1}"/>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5" name="Footer Placeholder 4">
            <a:extLst>
              <a:ext uri="{FF2B5EF4-FFF2-40B4-BE49-F238E27FC236}">
                <a16:creationId xmlns:a16="http://schemas.microsoft.com/office/drawing/2014/main" id="{88FD06B8-430A-40D0-A4C8-789B13709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1C65D-1150-33E4-F4B0-4033A06F4028}"/>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174896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351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66142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94587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D14D-50F7-4805-3221-0A77415B3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AED3E-89C1-9DDF-45E1-6E155A514B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0A8C73-F54A-1189-0DF5-E84EB8235319}"/>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5" name="Footer Placeholder 4">
            <a:extLst>
              <a:ext uri="{FF2B5EF4-FFF2-40B4-BE49-F238E27FC236}">
                <a16:creationId xmlns:a16="http://schemas.microsoft.com/office/drawing/2014/main" id="{8095EDDA-516B-86BD-5AD7-F8DCD13A4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F42E5-5B9B-7A80-E5EE-7394D03A7C6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38399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49AB-251D-C292-4ABA-2CBC7F6B9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F341F-DA67-1016-2A75-E859D6675A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BD4CC-D78D-A376-58AA-7C28C4F03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C023D-B45C-AC07-EB9F-A116ABF11A01}"/>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6" name="Footer Placeholder 5">
            <a:extLst>
              <a:ext uri="{FF2B5EF4-FFF2-40B4-BE49-F238E27FC236}">
                <a16:creationId xmlns:a16="http://schemas.microsoft.com/office/drawing/2014/main" id="{E1671CB7-D122-294C-3A2B-23C712F4A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D2863-42D7-4439-79D4-85C028B7C6DB}"/>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07800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E6EB-CB3A-9F72-FADC-63863F56C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57669-DA6B-FBC5-FD23-70513C95D4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636BA9-D1FB-D401-0A26-333409D06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3C4D30-858E-059E-68FE-CD798621C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BC27B-531A-C55C-6436-BE1DF0B12B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1E6991-97ED-79FC-22C3-C9F6542DC35F}"/>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8" name="Footer Placeholder 7">
            <a:extLst>
              <a:ext uri="{FF2B5EF4-FFF2-40B4-BE49-F238E27FC236}">
                <a16:creationId xmlns:a16="http://schemas.microsoft.com/office/drawing/2014/main" id="{95879EB9-B9AF-7FB2-B14A-665EA608CE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3E480B-38DC-E203-1754-DEC7399760E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62527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040C-6946-7A0B-CBCB-498A6BF43A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7B9CB-DACC-0444-7AAA-FEA8C0F6097B}"/>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4" name="Footer Placeholder 3">
            <a:extLst>
              <a:ext uri="{FF2B5EF4-FFF2-40B4-BE49-F238E27FC236}">
                <a16:creationId xmlns:a16="http://schemas.microsoft.com/office/drawing/2014/main" id="{AE0A15F5-CF7D-4DCC-CE72-B3FCAD92E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E4D70-C129-D2BB-6A00-60345D0EC9A7}"/>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9933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9F540-0844-5432-954A-5E707004B1EA}"/>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3" name="Footer Placeholder 2">
            <a:extLst>
              <a:ext uri="{FF2B5EF4-FFF2-40B4-BE49-F238E27FC236}">
                <a16:creationId xmlns:a16="http://schemas.microsoft.com/office/drawing/2014/main" id="{96301CBD-ED56-851C-DFE5-8C902F577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9D473-6313-672E-0A91-43D49C921C2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97077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9DD6-3631-65EA-75B1-2C2DDB221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277FB-EFEF-2F00-362A-7D7534483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477DFF-2B86-8F38-4754-65A3A79F6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0CC96-C0C9-8136-9F4A-09BE951FDD3C}"/>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6" name="Footer Placeholder 5">
            <a:extLst>
              <a:ext uri="{FF2B5EF4-FFF2-40B4-BE49-F238E27FC236}">
                <a16:creationId xmlns:a16="http://schemas.microsoft.com/office/drawing/2014/main" id="{6482F3E1-99F7-FFAD-F072-A24AFA800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7894A-EC15-581F-9035-4C3FF2703CD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57405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2768-08DF-81BF-078A-955893A43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CB30C-EC5E-51A0-0178-F2A746B35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F460AC-89B4-3436-46DC-3E2CB9D9E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BFA79-2737-A914-7127-6907E510A7BB}"/>
              </a:ext>
            </a:extLst>
          </p:cNvPr>
          <p:cNvSpPr>
            <a:spLocks noGrp="1"/>
          </p:cNvSpPr>
          <p:nvPr>
            <p:ph type="dt" sz="half" idx="10"/>
          </p:nvPr>
        </p:nvSpPr>
        <p:spPr/>
        <p:txBody>
          <a:bodyPr/>
          <a:lstStyle/>
          <a:p>
            <a:fld id="{5EDFABED-F3A1-40CB-AB9F-FB342D40C971}" type="datetimeFigureOut">
              <a:rPr lang="en-US" smtClean="0"/>
              <a:t>9/30/2025</a:t>
            </a:fld>
            <a:endParaRPr lang="en-US"/>
          </a:p>
        </p:txBody>
      </p:sp>
      <p:sp>
        <p:nvSpPr>
          <p:cNvPr id="6" name="Footer Placeholder 5">
            <a:extLst>
              <a:ext uri="{FF2B5EF4-FFF2-40B4-BE49-F238E27FC236}">
                <a16:creationId xmlns:a16="http://schemas.microsoft.com/office/drawing/2014/main" id="{CCC00D30-D006-CD0D-A861-AE5C6E36B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38395-E74F-9677-5776-5281BC9B2080}"/>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146942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5D7DE-C7C8-A8CD-9B29-F3E2692F6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8D7D-2D14-8684-E6D2-B21759BF6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F9836-D9A6-8AF2-109A-28740F3DF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DFABED-F3A1-40CB-AB9F-FB342D40C971}" type="datetimeFigureOut">
              <a:rPr lang="en-US" smtClean="0"/>
              <a:t>9/30/2025</a:t>
            </a:fld>
            <a:endParaRPr lang="en-US"/>
          </a:p>
        </p:txBody>
      </p:sp>
      <p:sp>
        <p:nvSpPr>
          <p:cNvPr id="5" name="Footer Placeholder 4">
            <a:extLst>
              <a:ext uri="{FF2B5EF4-FFF2-40B4-BE49-F238E27FC236}">
                <a16:creationId xmlns:a16="http://schemas.microsoft.com/office/drawing/2014/main" id="{F7EEE8AC-FB76-7A11-93C6-BDB61BB14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2B48AA-F61F-DA34-E703-98FE99DE0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7137E6-8C57-40DB-85B2-2BDF95FD4BB6}" type="slidenum">
              <a:rPr lang="en-US" smtClean="0"/>
              <a:t>‹#›</a:t>
            </a:fld>
            <a:endParaRPr lang="en-US"/>
          </a:p>
        </p:txBody>
      </p:sp>
    </p:spTree>
    <p:extLst>
      <p:ext uri="{BB962C8B-B14F-4D97-AF65-F5344CB8AC3E}">
        <p14:creationId xmlns:p14="http://schemas.microsoft.com/office/powerpoint/2010/main" val="132303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9/30/2025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420782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hyperlink" Target="https://data.wvgis.wvu.edu/pub/RA/HL/RA-L/VIEWSHED/Rainelle/VIEWSHED_Rainelle_2024.pdf" TargetMode="External"/><Relationship Id="rId12"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hyperlink" Target="https://data.wvgis.wvu.edu/pub/RA/HL/RA-L/BLDG-PROFILE/BLDG-PROFILE_Charleston_Women-and-Childrens-Hospital.pdf" TargetMode="External"/><Relationship Id="rId5" Type="http://schemas.openxmlformats.org/officeDocument/2006/relationships/hyperlink" Target="https://data.wvgis.wvu.edu/pub/RA/HL/RA-L/MOVIE/3DMovie_Marlinton_2024.mp4" TargetMode="External"/><Relationship Id="rId10" Type="http://schemas.openxmlformats.org/officeDocument/2006/relationships/image" Target="../media/image61.png"/><Relationship Id="rId4" Type="http://schemas.openxmlformats.org/officeDocument/2006/relationships/image" Target="../media/image31.png"/><Relationship Id="rId9" Type="http://schemas.openxmlformats.org/officeDocument/2006/relationships/hyperlink" Target="https://data.wvgis.wvu.edu/pub/RA/HL/RA-L/BLDG-PROFILE/BLDG-PROFILE_Charleston_Saint-Francis-Hospital_2025.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6.png"/><Relationship Id="rId7" Type="http://schemas.openxmlformats.org/officeDocument/2006/relationships/hyperlink" Target="https://www.wvfrf.org/wvre/dashboard/?link=https://wvu.maps.arcgis.com/apps/dashboards/0a2182528f4e49ca827da8b9dcb65897" TargetMode="External"/><Relationship Id="rId12"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hyperlink" Target="https://wvfrf.org/wvre/dashboard/?link=https://wvu.maps.arcgis.com/apps/dashboards/0a2182528f4e49ca827da8b9dcb65897" TargetMode="External"/><Relationship Id="rId5" Type="http://schemas.openxmlformats.org/officeDocument/2006/relationships/hyperlink" Target="https://www.wvfrf.org/wvre/dashboard/home/" TargetMode="External"/><Relationship Id="rId10" Type="http://schemas.openxmlformats.org/officeDocument/2006/relationships/image" Target="../media/image65.png"/><Relationship Id="rId4" Type="http://schemas.openxmlformats.org/officeDocument/2006/relationships/image" Target="../media/image31.png"/><Relationship Id="rId9" Type="http://schemas.openxmlformats.org/officeDocument/2006/relationships/hyperlink" Target="https://www.wvfrf.org/wvre/dashboard/?link=https://wvu.maps.arcgis.com/apps/dashboards/83e1bdae8f7d4780940d3d6bccd9271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hyperlink" Target="https://www.wvfrf.org/wvre/map/?scaleid=3&amp;gslid=&amp;index=CUM_INDEX&amp;type=pc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hyperlink" Target="https://wvfrf.org/wvre/map/?scaleid=1&amp;gslid=&amp;index=CUM_INDEX&amp;type=pct" TargetMode="Externa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hyperlink" Target="https://www.mapwv.gov/flood/map/?wkid=102100&amp;x=-8973426&amp;y=4875235&amp;l=12&amp;v=2" TargetMode="External"/><Relationship Id="rId12"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www.mapwv.gov/flood/map/?wkid=102100&amp;x=-8974390&amp;y=4874377&amp;l=12&amp;v=2" TargetMode="External"/><Relationship Id="rId11" Type="http://schemas.openxmlformats.org/officeDocument/2006/relationships/image" Target="../media/image77.jpeg"/><Relationship Id="rId5" Type="http://schemas.openxmlformats.org/officeDocument/2006/relationships/hyperlink" Target="https://www.mapwv.gov/flood/map/?wkid=102100&amp;x=-8973809&amp;y=4875194&amp;l=12&amp;v=2" TargetMode="External"/><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hyperlink" Target="https://www.mapwv.gov/flood/map/?wkid=102100&amp;x=-9100583&amp;y=4712952&amp;l=11&amp;v=2" TargetMode="External"/><Relationship Id="rId4" Type="http://schemas.openxmlformats.org/officeDocument/2006/relationships/image" Target="../media/image71.png"/><Relationship Id="rId9" Type="http://schemas.openxmlformats.org/officeDocument/2006/relationships/image" Target="../media/image83.jpe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hyperlink" Target="https://www.wvfrf.org/wvre/report/?entityid=68&amp;scaleid=1&amp;type=al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hyperlink" Target="https://wvfrf.org/wvre/report/?scaleid=3&amp;entityid=all&amp;type=comparison" TargetMode="External"/><Relationship Id="rId4" Type="http://schemas.openxmlformats.org/officeDocument/2006/relationships/image" Target="../media/image71.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0.png"/><Relationship Id="rId7" Type="http://schemas.openxmlformats.org/officeDocument/2006/relationships/hyperlink" Target="https://wvfrf.org/wvre/report/?scaleid=5&amp;entityid=all&amp;type=comparison"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hyperlink" Target="https://wvfrf.org/wvre/report/?scaleid=3&amp;entityid=all&amp;type=comparison" TargetMode="External"/><Relationship Id="rId10" Type="http://schemas.openxmlformats.org/officeDocument/2006/relationships/image" Target="../media/image85.png"/><Relationship Id="rId4" Type="http://schemas.openxmlformats.org/officeDocument/2006/relationships/image" Target="../media/image71.png"/><Relationship Id="rId9" Type="http://schemas.openxmlformats.org/officeDocument/2006/relationships/hyperlink" Target="https://www.wvfrf.org/wvre/report/?entityid=68&amp;scaleid=1&amp;type=al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diagramData" Target="../diagrams/data1.xml"/><Relationship Id="rId5" Type="http://schemas.openxmlformats.org/officeDocument/2006/relationships/image" Target="../media/image8.jpeg"/><Relationship Id="rId15" Type="http://schemas.microsoft.com/office/2007/relationships/diagramDrawing" Target="../diagrams/drawing1.xml"/><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5.png"/><Relationship Id="rId3" Type="http://schemas.openxmlformats.org/officeDocument/2006/relationships/image" Target="../media/image70.png"/><Relationship Id="rId7" Type="http://schemas.openxmlformats.org/officeDocument/2006/relationships/image" Target="../media/image91.jpeg"/><Relationship Id="rId12" Type="http://schemas.openxmlformats.org/officeDocument/2006/relationships/hyperlink" Target="https://www.mapwv.gov/flood/map/?wkid=102100&amp;x=-9055410&amp;y=4648781&amp;l=12&amp;v=2"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hyperlink" Target="https://www.mapwv.gov/flood/map/?wkid=102100&amp;x=-8915984&amp;y=4611117&amp;l=12&amp;v=2" TargetMode="External"/><Relationship Id="rId4" Type="http://schemas.openxmlformats.org/officeDocument/2006/relationships/image" Target="../media/image71.png"/><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image" Target="../media/image70.png"/><Relationship Id="rId7" Type="http://schemas.openxmlformats.org/officeDocument/2006/relationships/hyperlink" Target="https://www.mapwv.gov/flood/map/?wkid=102100&amp;x=-9029972&amp;y=4500668&amp;l=10&amp;v=2" TargetMode="External"/><Relationship Id="rId12" Type="http://schemas.openxmlformats.org/officeDocument/2006/relationships/hyperlink" Target="https://www.mapwv.gov/flood/map/?wkid=102100&amp;x=-9054581&amp;y=4648951&amp;l=11&amp;v=2"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hyperlink" Target="https://www.mapwv.gov/flood/map/?wkid=102100&amp;x=-9030171&amp;y=4500704&amp;l=12&amp;v=2" TargetMode="External"/><Relationship Id="rId10" Type="http://schemas.openxmlformats.org/officeDocument/2006/relationships/hyperlink" Target="https://www.mapwv.gov/flood/map/?wkid=102100&amp;x=-9068849&amp;y=4642450&amp;l=12&amp;v=2" TargetMode="External"/><Relationship Id="rId4" Type="http://schemas.openxmlformats.org/officeDocument/2006/relationships/image" Target="../media/image71.png"/><Relationship Id="rId9" Type="http://schemas.openxmlformats.org/officeDocument/2006/relationships/image" Target="../media/image98.png"/><Relationship Id="rId1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hyperlink" Target="https://data.wvgis.wvu.edu/pub/RA/HL/FD/2016-06/Video/2016-06_Nicholas_Richwood_Nursing-Home_Video.mp4" TargetMode="External"/><Relationship Id="rId13" Type="http://schemas.openxmlformats.org/officeDocument/2006/relationships/hyperlink" Target="https://www.mapwv.gov/flood/map/?wkid=102100&amp;x=-8915889&amp;y=4610371&amp;l=12&amp;v=2" TargetMode="External"/><Relationship Id="rId3" Type="http://schemas.openxmlformats.org/officeDocument/2006/relationships/image" Target="../media/image102.png"/><Relationship Id="rId7" Type="http://schemas.openxmlformats.org/officeDocument/2006/relationships/hyperlink" Target="https://www.mapwv.gov/flood/map/?wkid=102100&amp;x=-8966448&amp;y=4610512&amp;l=12&amp;v=2" TargetMode="External"/><Relationship Id="rId12"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hyperlink" Target="https://www.mapwv.gov/flood/map/?wkid=102100&amp;x=-8915949&amp;y=4610375&amp;l=13&amp;v=2" TargetMode="External"/><Relationship Id="rId5" Type="http://schemas.openxmlformats.org/officeDocument/2006/relationships/image" Target="../media/image71.png"/><Relationship Id="rId15" Type="http://schemas.openxmlformats.org/officeDocument/2006/relationships/image" Target="../media/image108.png"/><Relationship Id="rId10" Type="http://schemas.openxmlformats.org/officeDocument/2006/relationships/image" Target="../media/image105.png"/><Relationship Id="rId4" Type="http://schemas.openxmlformats.org/officeDocument/2006/relationships/image" Target="../media/image70.png"/><Relationship Id="rId9" Type="http://schemas.openxmlformats.org/officeDocument/2006/relationships/image" Target="../media/image104.png"/><Relationship Id="rId1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70.png"/><Relationship Id="rId7" Type="http://schemas.openxmlformats.org/officeDocument/2006/relationships/hyperlink" Target="https://wvfrf.org/wvre/report/?scaleid=3&amp;entityid=all&amp;type=comparison"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hyperlink" Target="https://www.wvfrf.org/wvre/report/?entityid=68&amp;scaleid=1&amp;type=all" TargetMode="External"/><Relationship Id="rId10" Type="http://schemas.openxmlformats.org/officeDocument/2006/relationships/image" Target="../media/image110.png"/><Relationship Id="rId4" Type="http://schemas.openxmlformats.org/officeDocument/2006/relationships/image" Target="../media/image71.png"/><Relationship Id="rId9" Type="http://schemas.openxmlformats.org/officeDocument/2006/relationships/hyperlink" Target="https://wvfrf.org/wvre/report/?scaleid=5&amp;entityid=all&amp;type=comparison"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70.png"/><Relationship Id="rId7"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71.png"/><Relationship Id="rId9" Type="http://schemas.openxmlformats.org/officeDocument/2006/relationships/image" Target="../media/image115.jpeg"/></Relationships>
</file>

<file path=ppt/slides/_rels/slide25.xml.rels><?xml version="1.0" encoding="UTF-8" standalone="yes"?>
<Relationships xmlns="http://schemas.openxmlformats.org/package/2006/relationships"><Relationship Id="rId8" Type="http://schemas.openxmlformats.org/officeDocument/2006/relationships/hyperlink" Target="https://wvfrf.org/wvre/report/?scaleid=3&amp;entityid=all&amp;type=comparison" TargetMode="External"/><Relationship Id="rId13"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image" Target="../media/image119.png"/><Relationship Id="rId12" Type="http://schemas.openxmlformats.org/officeDocument/2006/relationships/hyperlink" Target="https://www.wvfrf.org/wvre/report/?entityid=68&amp;scaleid=1&amp;type=all"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hyperlink" Target="https://www.mapwv.gov/flood/map/?wkid=102100&amp;x=-9023376&amp;y=4795525&amp;l=9&amp;v=2" TargetMode="External"/><Relationship Id="rId10" Type="http://schemas.openxmlformats.org/officeDocument/2006/relationships/hyperlink" Target="https://wvfrf.org/wvre/report/?scaleid=5&amp;entityid=all&amp;type=comparison" TargetMode="External"/><Relationship Id="rId4" Type="http://schemas.openxmlformats.org/officeDocument/2006/relationships/image" Target="../media/image71.png"/><Relationship Id="rId9" Type="http://schemas.openxmlformats.org/officeDocument/2006/relationships/image" Target="../media/image120.png"/><Relationship Id="rId14" Type="http://schemas.openxmlformats.org/officeDocument/2006/relationships/image" Target="../media/image122.jpeg"/></Relationships>
</file>

<file path=ppt/slides/_rels/slide26.xml.rels><?xml version="1.0" encoding="UTF-8" standalone="yes"?>
<Relationships xmlns="http://schemas.openxmlformats.org/package/2006/relationships"><Relationship Id="rId8" Type="http://schemas.openxmlformats.org/officeDocument/2006/relationships/hyperlink" Target="https://www.mapwv.gov/flood/map/?wkid=102100&amp;x=-9082500&amp;y=4500558&amp;l=12&amp;v=2" TargetMode="External"/><Relationship Id="rId3" Type="http://schemas.openxmlformats.org/officeDocument/2006/relationships/image" Target="../media/image70.png"/><Relationship Id="rId7" Type="http://schemas.openxmlformats.org/officeDocument/2006/relationships/hyperlink" Target="https://www.mapwv.gov/flood/map/?wkid=102100&amp;x=-9082482&amp;y=4500568&amp;l=12&amp;v=2"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3.jpeg"/><Relationship Id="rId5" Type="http://schemas.openxmlformats.org/officeDocument/2006/relationships/hyperlink" Target="https://wvfrf.org/wvre/blra/?type=sigstruct&amp;sortfield=Depth_Grid&amp;sorttype=desc&amp;statement=County%2520%253D%2520McDowell%253BBuilding_ID%2520LIKE%252027-15-0002-0247-0000_58&amp;from=1&amp;perPage=25&amp;hiddenFields=default" TargetMode="External"/><Relationship Id="rId10" Type="http://schemas.openxmlformats.org/officeDocument/2006/relationships/image" Target="../media/image125.jpg"/><Relationship Id="rId4" Type="http://schemas.openxmlformats.org/officeDocument/2006/relationships/image" Target="../media/image71.png"/><Relationship Id="rId9" Type="http://schemas.openxmlformats.org/officeDocument/2006/relationships/image" Target="../media/image124.png"/></Relationships>
</file>

<file path=ppt/slides/_rels/slide27.xml.rels><?xml version="1.0" encoding="UTF-8" standalone="yes"?>
<Relationships xmlns="http://schemas.openxmlformats.org/package/2006/relationships"><Relationship Id="rId8" Type="http://schemas.openxmlformats.org/officeDocument/2006/relationships/hyperlink" Target="https://www.mapwv.gov/flood/map/?wkid=102100&amp;x=-8969076&amp;y=4878634&amp;l=12&amp;v=2" TargetMode="External"/><Relationship Id="rId3" Type="http://schemas.openxmlformats.org/officeDocument/2006/relationships/image" Target="../media/image70.png"/><Relationship Id="rId7"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mapwv.gov/flood/map/?wkid=102100&amp;x=-9158801&amp;y=4532791&amp;l=12&amp;v=2" TargetMode="External"/><Relationship Id="rId5" Type="http://schemas.openxmlformats.org/officeDocument/2006/relationships/image" Target="../media/image126.png"/><Relationship Id="rId10" Type="http://schemas.openxmlformats.org/officeDocument/2006/relationships/image" Target="../media/image129.jpeg"/><Relationship Id="rId4" Type="http://schemas.openxmlformats.org/officeDocument/2006/relationships/image" Target="../media/image71.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4.jpeg"/><Relationship Id="rId3" Type="http://schemas.openxmlformats.org/officeDocument/2006/relationships/image" Target="../media/image70.png"/><Relationship Id="rId7" Type="http://schemas.openxmlformats.org/officeDocument/2006/relationships/hyperlink" Target="https://www.mapwv.gov/flood/map/?wkid=102100&amp;x=-9163400&amp;y=4541061&amp;l=12&amp;v=2" TargetMode="External"/><Relationship Id="rId12" Type="http://schemas.openxmlformats.org/officeDocument/2006/relationships/hyperlink" Target="https://www.mapwv.gov/flood/map/?wkid=102100&amp;x=-9148138&amp;y=4526853&amp;l=12&amp;v=2" TargetMode="External"/><Relationship Id="rId17" Type="http://schemas.openxmlformats.org/officeDocument/2006/relationships/image" Target="../media/image138.png"/><Relationship Id="rId2" Type="http://schemas.openxmlformats.org/officeDocument/2006/relationships/notesSlide" Target="../notesSlides/notesSlide26.xml"/><Relationship Id="rId16"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hyperlink" Target="https://www.mapwv.gov/flood/map/?wkid=102100&amp;x=-9057817&amp;y=4490661&amp;l=12&amp;v=2" TargetMode="External"/><Relationship Id="rId11" Type="http://schemas.openxmlformats.org/officeDocument/2006/relationships/image" Target="../media/image133.png"/><Relationship Id="rId5" Type="http://schemas.openxmlformats.org/officeDocument/2006/relationships/image" Target="../media/image130.png"/><Relationship Id="rId15" Type="http://schemas.openxmlformats.org/officeDocument/2006/relationships/image" Target="../media/image136.png"/><Relationship Id="rId10" Type="http://schemas.openxmlformats.org/officeDocument/2006/relationships/image" Target="../media/image132.jpeg"/><Relationship Id="rId4" Type="http://schemas.openxmlformats.org/officeDocument/2006/relationships/image" Target="../media/image71.png"/><Relationship Id="rId9" Type="http://schemas.openxmlformats.org/officeDocument/2006/relationships/hyperlink" Target="https://www.mapwv.gov/flood/map/?wkid=102100&amp;x=-9157418&amp;y=4531896&amp;l=12&amp;v=2" TargetMode="External"/><Relationship Id="rId14" Type="http://schemas.openxmlformats.org/officeDocument/2006/relationships/image" Target="../media/image135.png"/></Relationships>
</file>

<file path=ppt/slides/_rels/slide2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70.png"/><Relationship Id="rId7" Type="http://schemas.openxmlformats.org/officeDocument/2006/relationships/hyperlink" Target="https://wvfrf.org/wvre/report/?scaleid=3&amp;entityid=all&amp;type=comparison"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hyperlink" Target="https://www.wvfrf.org/wvre/report/?entityid=68&amp;scaleid=1&amp;type=all" TargetMode="External"/><Relationship Id="rId10" Type="http://schemas.openxmlformats.org/officeDocument/2006/relationships/image" Target="../media/image140.png"/><Relationship Id="rId4" Type="http://schemas.openxmlformats.org/officeDocument/2006/relationships/image" Target="../media/image71.png"/><Relationship Id="rId9" Type="http://schemas.openxmlformats.org/officeDocument/2006/relationships/hyperlink" Target="https://wvfrf.org/wvre/report/?scaleid=5&amp;entityid=all&amp;type=comparis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hyperlink" Target="https://wvfrf.org/wvre/report/?scaleid=3&amp;entityid=all&amp;type=comparison" TargetMode="External"/><Relationship Id="rId3" Type="http://schemas.openxmlformats.org/officeDocument/2006/relationships/image" Target="../media/image70.png"/><Relationship Id="rId7"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www.wvfrf.org/wvre/report/?entityid=68&amp;scaleid=1&amp;type=all" TargetMode="External"/><Relationship Id="rId11" Type="http://schemas.openxmlformats.org/officeDocument/2006/relationships/image" Target="../media/image144.jpeg"/><Relationship Id="rId5" Type="http://schemas.openxmlformats.org/officeDocument/2006/relationships/image" Target="../media/image141.jpeg"/><Relationship Id="rId10" Type="http://schemas.openxmlformats.org/officeDocument/2006/relationships/image" Target="../media/image143.png"/><Relationship Id="rId4" Type="http://schemas.openxmlformats.org/officeDocument/2006/relationships/image" Target="../media/image71.png"/><Relationship Id="rId9"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hyperlink" Target="https://wvfrf.org/wvre/report/?scaleid=3&amp;entityid=all&amp;type=comparison" TargetMode="External"/><Relationship Id="rId18"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hyperlink" Target="https://www.wvfrf.org/wvre/report/?entityid=68&amp;scaleid=1&amp;type=all" TargetMode="External"/><Relationship Id="rId2" Type="http://schemas.openxmlformats.org/officeDocument/2006/relationships/notesSlide" Target="../notesSlides/notesSlide29.xml"/><Relationship Id="rId16" Type="http://schemas.openxmlformats.org/officeDocument/2006/relationships/image" Target="../media/image154.jpeg"/><Relationship Id="rId1" Type="http://schemas.openxmlformats.org/officeDocument/2006/relationships/slideLayout" Target="../slideLayouts/slideLayout12.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5" Type="http://schemas.openxmlformats.org/officeDocument/2006/relationships/hyperlink" Target="https://wvfrf.org/wvre/map/?scaleid=3&amp;gslid=&amp;index=PR_WV_SVI&amp;type=pct" TargetMode="External"/><Relationship Id="rId10" Type="http://schemas.openxmlformats.org/officeDocument/2006/relationships/image" Target="../media/image150.jpeg"/><Relationship Id="rId4" Type="http://schemas.openxmlformats.org/officeDocument/2006/relationships/image" Target="../media/image71.png"/><Relationship Id="rId9" Type="http://schemas.openxmlformats.org/officeDocument/2006/relationships/image" Target="../media/image149.jpeg"/><Relationship Id="rId1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57.jpe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70.png"/><Relationship Id="rId7" Type="http://schemas.openxmlformats.org/officeDocument/2006/relationships/hyperlink" Target="https://data.wvgis.wvu.edu/pub/RA/HL/Data/RA-BL/2a_BL-BLRA/"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mapwv.gov/flood/" TargetMode="External"/><Relationship Id="rId5" Type="http://schemas.openxmlformats.org/officeDocument/2006/relationships/hyperlink" Target="https://wvfrf.org/wvre/blra/?type=sigstruct&amp;sortfield=Depth_Grid&amp;sorttype=desc&amp;hiddenFields=default" TargetMode="External"/><Relationship Id="rId10" Type="http://schemas.openxmlformats.org/officeDocument/2006/relationships/hyperlink" Target="https://wvfrf.org/wvre/map/?scaleid=3&amp;gslid=&amp;index=CUM_INDEX&amp;type=pct" TargetMode="External"/><Relationship Id="rId4" Type="http://schemas.openxmlformats.org/officeDocument/2006/relationships/image" Target="../media/image71.png"/><Relationship Id="rId9" Type="http://schemas.openxmlformats.org/officeDocument/2006/relationships/hyperlink" Target="https://wvfrf.org/wvre/report/?entityid=68&amp;scaleid=1&amp;type=all"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70.png"/><Relationship Id="rId7" Type="http://schemas.openxmlformats.org/officeDocument/2006/relationships/image" Target="../media/image16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60.png"/><Relationship Id="rId5" Type="http://schemas.openxmlformats.org/officeDocument/2006/relationships/hyperlink" Target="https://water.noaa.gov/#@=-80.081111,38.22,13&amp;b=topographic&amp;g=obsFcst,1!1!1!1!1!1!1!1!1!1!1!1!1!1!1!0!0!0!0!0,0.5,1!1!1!1!0,0,0,true&amp;ab=0,0," TargetMode="External"/><Relationship Id="rId4" Type="http://schemas.openxmlformats.org/officeDocument/2006/relationships/image" Target="../media/image71.png"/><Relationship Id="rId9" Type="http://schemas.openxmlformats.org/officeDocument/2006/relationships/hyperlink" Target="https://water.noaa.gov/"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mapwv.gov/flood" TargetMode="External"/><Relationship Id="rId3" Type="http://schemas.openxmlformats.org/officeDocument/2006/relationships/image" Target="../media/image70.png"/><Relationship Id="rId7" Type="http://schemas.openxmlformats.org/officeDocument/2006/relationships/image" Target="../media/image16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hyperlink" Target="https://www.mapwv.gov/flood/map/?wkid=102100&amp;x=-9055778&amp;y=4648640&amp;l=9&amp;v=1" TargetMode="Externa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70.png"/><Relationship Id="rId7" Type="http://schemas.openxmlformats.org/officeDocument/2006/relationships/image" Target="../media/image167.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vfrf.org/"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www.mapwv.gov/flood" TargetMode="External"/><Relationship Id="rId3" Type="http://schemas.openxmlformats.org/officeDocument/2006/relationships/image" Target="../media/image70.png"/><Relationship Id="rId7" Type="http://schemas.openxmlformats.org/officeDocument/2006/relationships/image" Target="../media/image17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71.png"/><Relationship Id="rId5" Type="http://schemas.openxmlformats.org/officeDocument/2006/relationships/hyperlink" Target="https://www.mapwv.gov/flood/map/?wkid=102100&amp;x=-8990557&amp;y=4575291&amp;l=9&amp;v=2" TargetMode="Externa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hyperlink" Target="https://wvfrf.org/wvre/dashboard/?link=https://www.arcgis.com/apps/dashboards/817bb3791b0841898aa7edeec56a5788" TargetMode="Externa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70.png"/><Relationship Id="rId7" Type="http://schemas.openxmlformats.org/officeDocument/2006/relationships/image" Target="../media/image17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74.png"/><Relationship Id="rId5" Type="http://schemas.openxmlformats.org/officeDocument/2006/relationships/hyperlink" Target="https://www.mapwv.gov/flood/map/?wkid=102100&amp;x=-9073513&amp;y=4751600&amp;l=10&amp;v=2" TargetMode="External"/><Relationship Id="rId4" Type="http://schemas.openxmlformats.org/officeDocument/2006/relationships/image" Target="../media/image71.png"/><Relationship Id="rId9" Type="http://schemas.openxmlformats.org/officeDocument/2006/relationships/image" Target="../media/image177.png"/></Relationships>
</file>

<file path=ppt/slides/_rels/slide43.xml.rels><?xml version="1.0" encoding="UTF-8" standalone="yes"?>
<Relationships xmlns="http://schemas.openxmlformats.org/package/2006/relationships"><Relationship Id="rId3" Type="http://schemas.openxmlformats.org/officeDocument/2006/relationships/hyperlink" Target="https://www.floodsmart.gov/"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78.png"/></Relationships>
</file>

<file path=ppt/slides/_rels/slide44.xml.rels><?xml version="1.0" encoding="UTF-8" standalone="yes"?>
<Relationships xmlns="http://schemas.openxmlformats.org/package/2006/relationships"><Relationship Id="rId8" Type="http://schemas.openxmlformats.org/officeDocument/2006/relationships/hyperlink" Target="https://wvfrf.org/wvre/map/?scaleid=3&amp;gslid=&amp;index=CUM_INDEX&amp;type=pct" TargetMode="External"/><Relationship Id="rId13" Type="http://schemas.openxmlformats.org/officeDocument/2006/relationships/hyperlink" Target="https://wvfrf.org/wvre/data/home/" TargetMode="External"/><Relationship Id="rId18" Type="http://schemas.openxmlformats.org/officeDocument/2006/relationships/image" Target="../media/image181.png"/><Relationship Id="rId26" Type="http://schemas.openxmlformats.org/officeDocument/2006/relationships/image" Target="../media/image189.png"/><Relationship Id="rId3" Type="http://schemas.openxmlformats.org/officeDocument/2006/relationships/image" Target="../media/image6.png"/><Relationship Id="rId21" Type="http://schemas.openxmlformats.org/officeDocument/2006/relationships/image" Target="../media/image184.png"/><Relationship Id="rId7" Type="http://schemas.openxmlformats.org/officeDocument/2006/relationships/hyperlink" Target="https://www.wvfrf.org/wvre/" TargetMode="External"/><Relationship Id="rId12" Type="http://schemas.openxmlformats.org/officeDocument/2006/relationships/hyperlink" Target="https://wvfrf.org/wvre/visualization/home/" TargetMode="External"/><Relationship Id="rId17" Type="http://schemas.openxmlformats.org/officeDocument/2006/relationships/image" Target="../media/image180.png"/><Relationship Id="rId25" Type="http://schemas.openxmlformats.org/officeDocument/2006/relationships/image" Target="../media/image188.png"/><Relationship Id="rId2" Type="http://schemas.openxmlformats.org/officeDocument/2006/relationships/notesSlide" Target="../notesSlides/notesSlide41.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hyperlink" Target="https://wvfrf.org/" TargetMode="External"/><Relationship Id="rId11" Type="http://schemas.openxmlformats.org/officeDocument/2006/relationships/hyperlink" Target="https://wvfrf.org/wvre/buildings/" TargetMode="External"/><Relationship Id="rId24" Type="http://schemas.openxmlformats.org/officeDocument/2006/relationships/image" Target="../media/image187.png"/><Relationship Id="rId5" Type="http://schemas.openxmlformats.org/officeDocument/2006/relationships/hyperlink" Target="https://www.mapwv.gov/flood/" TargetMode="External"/><Relationship Id="rId15" Type="http://schemas.openxmlformats.org/officeDocument/2006/relationships/hyperlink" Target="https://wvfrf.org/wvre/landslides/" TargetMode="External"/><Relationship Id="rId23" Type="http://schemas.openxmlformats.org/officeDocument/2006/relationships/image" Target="../media/image186.png"/><Relationship Id="rId10" Type="http://schemas.openxmlformats.org/officeDocument/2006/relationships/hyperlink" Target="https://wvfrf.org/wvre/dashboard/home/" TargetMode="External"/><Relationship Id="rId19" Type="http://schemas.openxmlformats.org/officeDocument/2006/relationships/image" Target="../media/image182.png"/><Relationship Id="rId4" Type="http://schemas.openxmlformats.org/officeDocument/2006/relationships/image" Target="../media/image31.png"/><Relationship Id="rId9" Type="http://schemas.openxmlformats.org/officeDocument/2006/relationships/hyperlink" Target="https://wvfrf.org/wvre/report/?entityid=68&amp;scaleid=1&amp;type=all" TargetMode="External"/><Relationship Id="rId14" Type="http://schemas.openxmlformats.org/officeDocument/2006/relationships/hyperlink" Target="https://wvfrf.org/library/" TargetMode="External"/><Relationship Id="rId22" Type="http://schemas.openxmlformats.org/officeDocument/2006/relationships/image" Target="../media/image185.png"/></Relationships>
</file>

<file path=ppt/slides/_rels/slide4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mailto:kurt.donaldson@mail.wvu.edu" TargetMode="External"/><Relationship Id="rId1" Type="http://schemas.openxmlformats.org/officeDocument/2006/relationships/slideLayout" Target="../slideLayouts/slideLayout1.xml"/><Relationship Id="rId4" Type="http://schemas.openxmlformats.org/officeDocument/2006/relationships/image" Target="../media/image1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4.jpeg"/><Relationship Id="rId4" Type="http://schemas.openxmlformats.org/officeDocument/2006/relationships/image" Target="../media/image193.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hyperlink" Target="https://data.wvgis.wvu.edu/pub/RA/HL/Data/RA-BL/2a_BL-BLRA/3_Metadata/Full_BLRA_Metadata.pdf" TargetMode="External"/><Relationship Id="rId18" Type="http://schemas.openxmlformats.org/officeDocument/2006/relationships/image" Target="../media/image201.png"/><Relationship Id="rId3" Type="http://schemas.openxmlformats.org/officeDocument/2006/relationships/image" Target="../media/image6.png"/><Relationship Id="rId7" Type="http://schemas.openxmlformats.org/officeDocument/2006/relationships/hyperlink" Target="https://wvfrf.org/wvre/more/" TargetMode="External"/><Relationship Id="rId12" Type="http://schemas.openxmlformats.org/officeDocument/2006/relationships/image" Target="../media/image198.png"/><Relationship Id="rId17" Type="http://schemas.openxmlformats.org/officeDocument/2006/relationships/hyperlink" Target="https://data.wvgis.wvu.edu/pub/RA/HL/WVFRF/Flyer/WVRE_Info_OnePager.pdf" TargetMode="External"/><Relationship Id="rId2" Type="http://schemas.openxmlformats.org/officeDocument/2006/relationships/notesSlide" Target="../notesSlides/notesSlide44.xml"/><Relationship Id="rId16" Type="http://schemas.openxmlformats.org/officeDocument/2006/relationships/image" Target="../media/image200.png"/><Relationship Id="rId20"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195.png"/><Relationship Id="rId11" Type="http://schemas.openxmlformats.org/officeDocument/2006/relationships/hyperlink" Target="https://data.wvgis.wvu.edu/pub/RA/HL/Data/RA-AL/1b_AL-MATRIX/2_Metadata/Full_Matrix_DataDictionary.pdf" TargetMode="External"/><Relationship Id="rId5" Type="http://schemas.openxmlformats.org/officeDocument/2006/relationships/hyperlink" Target="https://data.wvgis.wvu.edu/pub/RA/RI/WVRE/DOCS/WVRE_TechnicalDoc.pdf" TargetMode="External"/><Relationship Id="rId15" Type="http://schemas.openxmlformats.org/officeDocument/2006/relationships/hyperlink" Target="https://data.wvgis.wvu.edu/pub/RA/HL/Data/RA-BL/2b_BL-SIG-STRC/1_All_Sig_Structures/2_Metadata/Significant_Structures_Metadata.pdf" TargetMode="External"/><Relationship Id="rId10" Type="http://schemas.openxmlformats.org/officeDocument/2006/relationships/image" Target="../media/image197.png"/><Relationship Id="rId19" Type="http://schemas.openxmlformats.org/officeDocument/2006/relationships/hyperlink" Target="https://data.wvgis.wvu.edu/pub/RA/HL/WVFRF/Video/WV_Risk_Explorer_Movie_20240826.mp4" TargetMode="External"/><Relationship Id="rId4" Type="http://schemas.openxmlformats.org/officeDocument/2006/relationships/image" Target="../media/image31.png"/><Relationship Id="rId9" Type="http://schemas.openxmlformats.org/officeDocument/2006/relationships/hyperlink" Target="https://data.wvgis.wvu.edu/pub/RA/HL/Data/RA-AL/1a_AL-RISK-INDEX/2_Metadata/WV_RiskIndex_DataDictionary.pdf" TargetMode="External"/><Relationship Id="rId14" Type="http://schemas.openxmlformats.org/officeDocument/2006/relationships/image" Target="../media/image19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mapwv.gov/flood/map/?wkid=102100&amp;x=-9129668&amp;y=4557559&amp;l=9&amp;v=2" TargetMode="External"/><Relationship Id="rId10" Type="http://schemas.openxmlformats.org/officeDocument/2006/relationships/image" Target="../media/image20.jpeg"/><Relationship Id="rId4" Type="http://schemas.openxmlformats.org/officeDocument/2006/relationships/hyperlink" Target="https://www.mapwv.gov/flood/" TargetMode="External"/><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hyperlink" Target="https://www.wvfrf.org/wvre/blra/?type=sigstruct&amp;sortfield=Depth_Grid&amp;sorttype=desc&amp;hiddenFields=default" TargetMode="External"/><Relationship Id="rId18" Type="http://schemas.openxmlformats.org/officeDocument/2006/relationships/image" Target="../media/image210.png"/><Relationship Id="rId3" Type="http://schemas.openxmlformats.org/officeDocument/2006/relationships/image" Target="../media/image6.png"/><Relationship Id="rId21" Type="http://schemas.openxmlformats.org/officeDocument/2006/relationships/image" Target="../media/image212.png"/><Relationship Id="rId7" Type="http://schemas.openxmlformats.org/officeDocument/2006/relationships/hyperlink" Target="https://www.wvfrf.org/wvre/report/?entityid=68&amp;scaleid=1&amp;type=all" TargetMode="External"/><Relationship Id="rId12" Type="http://schemas.openxmlformats.org/officeDocument/2006/relationships/image" Target="../media/image206.png"/><Relationship Id="rId17" Type="http://schemas.openxmlformats.org/officeDocument/2006/relationships/image" Target="../media/image209.png"/><Relationship Id="rId2" Type="http://schemas.openxmlformats.org/officeDocument/2006/relationships/notesSlide" Target="../notesSlides/notesSlide45.xml"/><Relationship Id="rId16" Type="http://schemas.openxmlformats.org/officeDocument/2006/relationships/image" Target="../media/image208.png"/><Relationship Id="rId20" Type="http://schemas.openxmlformats.org/officeDocument/2006/relationships/hyperlink" Target="https://www.mapwv.gov/flood/" TargetMode="External"/><Relationship Id="rId1" Type="http://schemas.openxmlformats.org/officeDocument/2006/relationships/slideLayout" Target="../slideLayouts/slideLayout1.xml"/><Relationship Id="rId6" Type="http://schemas.openxmlformats.org/officeDocument/2006/relationships/image" Target="../media/image203.png"/><Relationship Id="rId11" Type="http://schemas.openxmlformats.org/officeDocument/2006/relationships/hyperlink" Target="https://www.wvfrf.org/wvre/blra/?sortfield=Depth_Grid&amp;sorttype=desc&amp;hiddenFields=default" TargetMode="External"/><Relationship Id="rId5" Type="http://schemas.openxmlformats.org/officeDocument/2006/relationships/hyperlink" Target="https://www.wvfrf.org/wvre/map/?scaleid=3&amp;gslid=&amp;index=CUM_INDEX&amp;type=pct" TargetMode="External"/><Relationship Id="rId15" Type="http://schemas.openxmlformats.org/officeDocument/2006/relationships/hyperlink" Target="https://wvfrf.org/wvre/dashboard/home/" TargetMode="External"/><Relationship Id="rId10" Type="http://schemas.openxmlformats.org/officeDocument/2006/relationships/image" Target="../media/image205.png"/><Relationship Id="rId19" Type="http://schemas.openxmlformats.org/officeDocument/2006/relationships/image" Target="../media/image211.png"/><Relationship Id="rId4" Type="http://schemas.openxmlformats.org/officeDocument/2006/relationships/image" Target="../media/image31.png"/><Relationship Id="rId9" Type="http://schemas.openxmlformats.org/officeDocument/2006/relationships/hyperlink" Target="https://www.wvfrf.org/wvre/buildings/" TargetMode="External"/><Relationship Id="rId14" Type="http://schemas.openxmlformats.org/officeDocument/2006/relationships/image" Target="../media/image207.png"/></Relationships>
</file>

<file path=ppt/slides/_rels/slide51.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hyperlink" Target="https://www.wvfrf.org/library/?TypeID=11&amp;PublicationYear=all" TargetMode="External"/><Relationship Id="rId3" Type="http://schemas.openxmlformats.org/officeDocument/2006/relationships/image" Target="../media/image6.png"/><Relationship Id="rId7" Type="http://schemas.openxmlformats.org/officeDocument/2006/relationships/hyperlink" Target="https://www.wvfrf.org/library/?TypeID=1&amp;PublicationYear=all" TargetMode="External"/><Relationship Id="rId12" Type="http://schemas.openxmlformats.org/officeDocument/2006/relationships/image" Target="../media/image21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13.png"/><Relationship Id="rId11" Type="http://schemas.openxmlformats.org/officeDocument/2006/relationships/hyperlink" Target="https://www.wvfrf.org/library/?TypeID=2&amp;PublicationYear=all" TargetMode="External"/><Relationship Id="rId5" Type="http://schemas.openxmlformats.org/officeDocument/2006/relationships/hyperlink" Target="https://www.wvfrf.org/wvre/visualization/home/" TargetMode="External"/><Relationship Id="rId10" Type="http://schemas.openxmlformats.org/officeDocument/2006/relationships/image" Target="../media/image215.png"/><Relationship Id="rId4" Type="http://schemas.openxmlformats.org/officeDocument/2006/relationships/image" Target="../media/image31.png"/><Relationship Id="rId9" Type="http://schemas.openxmlformats.org/officeDocument/2006/relationships/hyperlink" Target="https://www.wvfrf.org/library/?TypeID=14&amp;PublicationYear=all" TargetMode="External"/><Relationship Id="rId14" Type="http://schemas.openxmlformats.org/officeDocument/2006/relationships/image" Target="../media/image217.png"/></Relationships>
</file>

<file path=ppt/slides/_rels/slide52.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6.png"/><Relationship Id="rId7" Type="http://schemas.openxmlformats.org/officeDocument/2006/relationships/hyperlink" Target="https://wvfrf.org/wvre/data/home/" TargetMode="External"/><Relationship Id="rId12" Type="http://schemas.openxmlformats.org/officeDocument/2006/relationships/image" Target="../media/image22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18.png"/><Relationship Id="rId11" Type="http://schemas.openxmlformats.org/officeDocument/2006/relationships/image" Target="../media/image222.png"/><Relationship Id="rId5" Type="http://schemas.openxmlformats.org/officeDocument/2006/relationships/hyperlink" Target="https://www.wvfrf.org/library/" TargetMode="External"/><Relationship Id="rId10" Type="http://schemas.openxmlformats.org/officeDocument/2006/relationships/image" Target="../media/image221.png"/><Relationship Id="rId4" Type="http://schemas.openxmlformats.org/officeDocument/2006/relationships/image" Target="../media/image31.png"/><Relationship Id="rId9" Type="http://schemas.openxmlformats.org/officeDocument/2006/relationships/image" Target="../media/image2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0.png"/><Relationship Id="rId26" Type="http://schemas.openxmlformats.org/officeDocument/2006/relationships/hyperlink" Target="https://www.wvfrf.org/library/?TypeID=1&amp;PublicationYear=all" TargetMode="External"/><Relationship Id="rId39" Type="http://schemas.openxmlformats.org/officeDocument/2006/relationships/image" Target="../media/image53.png"/><Relationship Id="rId21" Type="http://schemas.openxmlformats.org/officeDocument/2006/relationships/image" Target="../media/image42.png"/><Relationship Id="rId34" Type="http://schemas.openxmlformats.org/officeDocument/2006/relationships/image" Target="../media/image49.png"/><Relationship Id="rId42" Type="http://schemas.openxmlformats.org/officeDocument/2006/relationships/hyperlink" Target="https://www.mapwv.gov/flood/map/?wkid=102100&amp;x=-9129668&amp;y=4557559&amp;l=9&amp;v=2" TargetMode="External"/><Relationship Id="rId7" Type="http://schemas.openxmlformats.org/officeDocument/2006/relationships/hyperlink" Target="https://www.wvfrf.org/wvre/report/?entityid=68&amp;scaleid=1&amp;type=all" TargetMode="External"/><Relationship Id="rId2" Type="http://schemas.openxmlformats.org/officeDocument/2006/relationships/notesSlide" Target="../notesSlides/notesSlide7.xml"/><Relationship Id="rId16" Type="http://schemas.openxmlformats.org/officeDocument/2006/relationships/hyperlink" Target="https://www.wvfrf.org/wvre/blra/?type=sigstruct&amp;sortfield=Depth_Grid&amp;sorttype=desc&amp;hiddenFields=default" TargetMode="External"/><Relationship Id="rId20" Type="http://schemas.openxmlformats.org/officeDocument/2006/relationships/hyperlink" Target="https://www.wvfrf.org/wvre/dashboard/?link=https://wvu.maps.arcgis.com/apps/dashboards/0a2182528f4e49ca827da8b9dcb65897" TargetMode="External"/><Relationship Id="rId29" Type="http://schemas.openxmlformats.org/officeDocument/2006/relationships/image" Target="../media/image46.png"/><Relationship Id="rId41"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5.png"/><Relationship Id="rId24" Type="http://schemas.openxmlformats.org/officeDocument/2006/relationships/hyperlink" Target="https://www.wvfrf.org/wvre/visualization/home/" TargetMode="External"/><Relationship Id="rId32" Type="http://schemas.openxmlformats.org/officeDocument/2006/relationships/hyperlink" Target="https://www.wvfrf.org/library/?TypeID=11&amp;PublicationYear=all" TargetMode="External"/><Relationship Id="rId37" Type="http://schemas.openxmlformats.org/officeDocument/2006/relationships/image" Target="../media/image52.png"/><Relationship Id="rId40" Type="http://schemas.openxmlformats.org/officeDocument/2006/relationships/hyperlink" Target="https://wvfrf.org/wvre/data/home/" TargetMode="External"/><Relationship Id="rId5" Type="http://schemas.openxmlformats.org/officeDocument/2006/relationships/hyperlink" Target="https://www.wvfrf.org/wvre/map/?scaleid=3&amp;gslid=&amp;index=CUM_INDEX&amp;type=pct" TargetMode="External"/><Relationship Id="rId15" Type="http://schemas.openxmlformats.org/officeDocument/2006/relationships/image" Target="../media/image38.png"/><Relationship Id="rId23" Type="http://schemas.openxmlformats.org/officeDocument/2006/relationships/image" Target="../media/image43.png"/><Relationship Id="rId28" Type="http://schemas.openxmlformats.org/officeDocument/2006/relationships/hyperlink" Target="https://www.wvfrf.org/library/?TypeID=14&amp;PublicationYear=all" TargetMode="External"/><Relationship Id="rId36" Type="http://schemas.openxmlformats.org/officeDocument/2006/relationships/image" Target="../media/image51.png"/><Relationship Id="rId10" Type="http://schemas.openxmlformats.org/officeDocument/2006/relationships/image" Target="../media/image34.png"/><Relationship Id="rId19" Type="http://schemas.openxmlformats.org/officeDocument/2006/relationships/image" Target="../media/image41.png"/><Relationship Id="rId31" Type="http://schemas.openxmlformats.org/officeDocument/2006/relationships/image" Target="../media/image47.png"/><Relationship Id="rId44" Type="http://schemas.openxmlformats.org/officeDocument/2006/relationships/image" Target="../media/image56.png"/><Relationship Id="rId4" Type="http://schemas.openxmlformats.org/officeDocument/2006/relationships/image" Target="../media/image31.png"/><Relationship Id="rId9" Type="http://schemas.openxmlformats.org/officeDocument/2006/relationships/hyperlink" Target="https://wvfrf.org/wvre/dashboard/home/" TargetMode="External"/><Relationship Id="rId14" Type="http://schemas.openxmlformats.org/officeDocument/2006/relationships/hyperlink" Target="https://www.wvfrf.org/wvre/blra/?sortfield=Depth_Grid&amp;sorttype=desc&amp;hiddenFields=default" TargetMode="External"/><Relationship Id="rId22" Type="http://schemas.openxmlformats.org/officeDocument/2006/relationships/hyperlink" Target="https://www.wvfrf.org/wvre/dashboard/?link=https://wvu.maps.arcgis.com/apps/dashboards/83e1bdae8f7d4780940d3d6bccd92719" TargetMode="External"/><Relationship Id="rId27" Type="http://schemas.openxmlformats.org/officeDocument/2006/relationships/image" Target="../media/image45.png"/><Relationship Id="rId30" Type="http://schemas.openxmlformats.org/officeDocument/2006/relationships/hyperlink" Target="https://www.wvfrf.org/library/?TypeID=2&amp;PublicationYear=all" TargetMode="External"/><Relationship Id="rId35" Type="http://schemas.openxmlformats.org/officeDocument/2006/relationships/image" Target="../media/image50.png"/><Relationship Id="rId43" Type="http://schemas.openxmlformats.org/officeDocument/2006/relationships/image" Target="../media/image55.png"/><Relationship Id="rId8" Type="http://schemas.openxmlformats.org/officeDocument/2006/relationships/image" Target="../media/image33.png"/><Relationship Id="rId3" Type="http://schemas.openxmlformats.org/officeDocument/2006/relationships/image" Target="../media/image6.png"/><Relationship Id="rId12" Type="http://schemas.openxmlformats.org/officeDocument/2006/relationships/image" Target="../media/image36.png"/><Relationship Id="rId17" Type="http://schemas.openxmlformats.org/officeDocument/2006/relationships/image" Target="../media/image39.png"/><Relationship Id="rId25" Type="http://schemas.openxmlformats.org/officeDocument/2006/relationships/image" Target="../media/image44.png"/><Relationship Id="rId33" Type="http://schemas.openxmlformats.org/officeDocument/2006/relationships/image" Target="../media/image48.png"/><Relationship Id="rId38" Type="http://schemas.openxmlformats.org/officeDocument/2006/relationships/hyperlink" Target="https://www.wvfrf.org/library/"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vfrf.org/wvre/" TargetMode="External"/><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www.mapwv.gov/flood/" TargetMode="External"/><Relationship Id="rId4" Type="http://schemas.openxmlformats.org/officeDocument/2006/relationships/image" Target="../media/image57.png"/><Relationship Id="rId9" Type="http://schemas.openxmlformats.org/officeDocument/2006/relationships/hyperlink" Target="https://www.mapwv.gov/floo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685799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pic>
        <p:nvPicPr>
          <p:cNvPr id="5" name="Picture 4" descr="A flooded area with houses and trees&#10;&#10;AI-generated content may be incorrect.">
            <a:extLst>
              <a:ext uri="{FF2B5EF4-FFF2-40B4-BE49-F238E27FC236}">
                <a16:creationId xmlns:a16="http://schemas.microsoft.com/office/drawing/2014/main" id="{FB87B1DB-6829-85E0-8A48-AAA60703DE9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Title 1">
            <a:extLst>
              <a:ext uri="{FF2B5EF4-FFF2-40B4-BE49-F238E27FC236}">
                <a16:creationId xmlns:a16="http://schemas.microsoft.com/office/drawing/2014/main" id="{0E49260F-6C63-4909-827C-6EF406CE995A}"/>
              </a:ext>
            </a:extLst>
          </p:cNvPr>
          <p:cNvSpPr>
            <a:spLocks noGrp="1"/>
          </p:cNvSpPr>
          <p:nvPr>
            <p:ph type="ctrTitle"/>
          </p:nvPr>
        </p:nvSpPr>
        <p:spPr>
          <a:xfrm>
            <a:off x="914399" y="1777020"/>
            <a:ext cx="10363200" cy="2015562"/>
          </a:xfrm>
        </p:spPr>
        <p:txBody>
          <a:bodyPr>
            <a:noAutofit/>
          </a:bodyPr>
          <a:lstStyle/>
          <a:p>
            <a:r>
              <a:rPr lang="en-US" sz="3200" b="1" dirty="0">
                <a:solidFill>
                  <a:schemeClr val="bg1"/>
                </a:solidFill>
                <a:latin typeface="+mn-lt"/>
                <a:cs typeface="Arial" panose="020B0604020202020204" pitchFamily="34" charset="0"/>
              </a:rPr>
              <a:t>Highlights for Emergency Management</a:t>
            </a:r>
            <a:br>
              <a:rPr lang="en-US" sz="3200" b="1" dirty="0">
                <a:solidFill>
                  <a:schemeClr val="bg1"/>
                </a:solidFill>
                <a:latin typeface="+mn-lt"/>
                <a:cs typeface="Arial" panose="020B0604020202020204" pitchFamily="34" charset="0"/>
              </a:rPr>
            </a:br>
            <a:br>
              <a:rPr lang="en-US" sz="3200" b="1" dirty="0">
                <a:solidFill>
                  <a:schemeClr val="bg1"/>
                </a:solidFill>
                <a:latin typeface="+mn-lt"/>
                <a:cs typeface="Arial" panose="020B0604020202020204" pitchFamily="34" charset="0"/>
              </a:rPr>
            </a:br>
            <a:br>
              <a:rPr lang="en-US" sz="1000" b="1" dirty="0">
                <a:solidFill>
                  <a:schemeClr val="bg1"/>
                </a:solidFill>
                <a:latin typeface="+mn-lt"/>
                <a:cs typeface="Arial" panose="020B0604020202020204" pitchFamily="34" charset="0"/>
              </a:rPr>
            </a:br>
            <a:r>
              <a:rPr lang="en-US" sz="2400" b="1" dirty="0">
                <a:solidFill>
                  <a:schemeClr val="bg1"/>
                </a:solidFill>
                <a:latin typeface="+mn-lt"/>
                <a:cs typeface="Arial" panose="020B0604020202020204" pitchFamily="34" charset="0"/>
              </a:rPr>
              <a:t>Behrang Bidadian, Ph.D.</a:t>
            </a:r>
          </a:p>
        </p:txBody>
      </p:sp>
      <p:sp>
        <p:nvSpPr>
          <p:cNvPr id="43" name="Subtitle 2">
            <a:extLst>
              <a:ext uri="{FF2B5EF4-FFF2-40B4-BE49-F238E27FC236}">
                <a16:creationId xmlns:a16="http://schemas.microsoft.com/office/drawing/2014/main" id="{AACC328B-8A07-4949-89BC-212417DCDFC3}"/>
              </a:ext>
            </a:extLst>
          </p:cNvPr>
          <p:cNvSpPr>
            <a:spLocks noGrp="1"/>
          </p:cNvSpPr>
          <p:nvPr>
            <p:ph type="subTitle" idx="1"/>
          </p:nvPr>
        </p:nvSpPr>
        <p:spPr>
          <a:xfrm>
            <a:off x="291162" y="3832216"/>
            <a:ext cx="11609676" cy="611735"/>
          </a:xfrm>
        </p:spPr>
        <p:txBody>
          <a:bodyPr>
            <a:noAutofit/>
          </a:bodyPr>
          <a:lstStyle/>
          <a:p>
            <a:r>
              <a:rPr lang="en-US" sz="2200" b="1" dirty="0">
                <a:solidFill>
                  <a:schemeClr val="bg1"/>
                </a:solidFill>
                <a:cs typeface="Arial" panose="020B0604020202020204" pitchFamily="34" charset="0"/>
              </a:rPr>
              <a:t>West Virginia Emergency Management Council Conference</a:t>
            </a:r>
          </a:p>
          <a:p>
            <a:r>
              <a:rPr lang="en-US" sz="2200" b="1" dirty="0">
                <a:solidFill>
                  <a:schemeClr val="bg1"/>
                </a:solidFill>
                <a:cs typeface="Arial" panose="020B0604020202020204" pitchFamily="34" charset="0"/>
              </a:rPr>
              <a:t>October 2025</a:t>
            </a:r>
          </a:p>
        </p:txBody>
      </p:sp>
      <p:pic>
        <p:nvPicPr>
          <p:cNvPr id="3" name="Picture 2" descr="A black and white text on a black background&#10;&#10;AI-generated content may be incorrect.">
            <a:extLst>
              <a:ext uri="{FF2B5EF4-FFF2-40B4-BE49-F238E27FC236}">
                <a16:creationId xmlns:a16="http://schemas.microsoft.com/office/drawing/2014/main" id="{FE65FB25-EB25-85D0-3CC1-84ABF52181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7521" y="5593896"/>
            <a:ext cx="3273257" cy="1129734"/>
          </a:xfrm>
          <a:prstGeom prst="rect">
            <a:avLst/>
          </a:prstGeom>
        </p:spPr>
      </p:pic>
      <p:pic>
        <p:nvPicPr>
          <p:cNvPr id="4" name="Picture 3" descr="A black and white sign with white text&#10;&#10;AI-generated content may be incorrect.">
            <a:extLst>
              <a:ext uri="{FF2B5EF4-FFF2-40B4-BE49-F238E27FC236}">
                <a16:creationId xmlns:a16="http://schemas.microsoft.com/office/drawing/2014/main" id="{8250A4AC-B5F1-8856-30FE-750FEAB56A2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9113" y="476364"/>
            <a:ext cx="9713774" cy="1649232"/>
          </a:xfrm>
          <a:prstGeom prst="rect">
            <a:avLst/>
          </a:prstGeom>
        </p:spPr>
      </p:pic>
      <p:pic>
        <p:nvPicPr>
          <p:cNvPr id="6" name="Picture 5" descr="A hexagon with a yellow house and a river&#10;&#10;Description automatically generated">
            <a:extLst>
              <a:ext uri="{FF2B5EF4-FFF2-40B4-BE49-F238E27FC236}">
                <a16:creationId xmlns:a16="http://schemas.microsoft.com/office/drawing/2014/main" id="{83D0B718-2A17-1D7B-216B-D5D7CE1BA30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07156" y="5593896"/>
            <a:ext cx="1260430" cy="1150054"/>
          </a:xfrm>
          <a:prstGeom prst="rect">
            <a:avLst/>
          </a:prstGeom>
        </p:spPr>
      </p:pic>
      <p:pic>
        <p:nvPicPr>
          <p:cNvPr id="2" name="Picture 1" descr="A white outline of a state with blue text&#10;&#10;AI-generated content may be incorrect.">
            <a:extLst>
              <a:ext uri="{FF2B5EF4-FFF2-40B4-BE49-F238E27FC236}">
                <a16:creationId xmlns:a16="http://schemas.microsoft.com/office/drawing/2014/main" id="{01096045-07A8-3B25-BF8B-D717C399A4E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75195" y="4711155"/>
            <a:ext cx="1441607" cy="1252750"/>
          </a:xfrm>
          <a:prstGeom prst="rect">
            <a:avLst/>
          </a:prstGeom>
        </p:spPr>
      </p:pic>
    </p:spTree>
    <p:extLst>
      <p:ext uri="{BB962C8B-B14F-4D97-AF65-F5344CB8AC3E}">
        <p14:creationId xmlns:p14="http://schemas.microsoft.com/office/powerpoint/2010/main" val="181807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83CF-197C-1D92-C83B-BED863252D6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78F2477-F36D-03C1-2645-3B58B0545946}"/>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B9C67A50-A36F-011C-D257-1D9CA0608C4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Visualization Examples</a:t>
              </a:r>
            </a:p>
          </p:txBody>
        </p:sp>
        <p:pic>
          <p:nvPicPr>
            <p:cNvPr id="15" name="Picture 14" descr="A hexagon with a yellow house and a river&#10;&#10;Description automatically generated">
              <a:extLst>
                <a:ext uri="{FF2B5EF4-FFF2-40B4-BE49-F238E27FC236}">
                  <a16:creationId xmlns:a16="http://schemas.microsoft.com/office/drawing/2014/main" id="{230BE4AE-2344-879B-76A2-8A2DA8B3F08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755C219-2923-674F-627F-EDD80BE5408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13" name="Picture 12">
            <a:hlinkClick r:id="rId5"/>
            <a:extLst>
              <a:ext uri="{FF2B5EF4-FFF2-40B4-BE49-F238E27FC236}">
                <a16:creationId xmlns:a16="http://schemas.microsoft.com/office/drawing/2014/main" id="{69B68652-BCD9-6CB6-5ACD-680D5AC28FB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36134" y="3926699"/>
            <a:ext cx="4141863" cy="2395217"/>
          </a:xfrm>
          <a:prstGeom prst="rect">
            <a:avLst/>
          </a:prstGeom>
          <a:ln>
            <a:solidFill>
              <a:schemeClr val="tx1"/>
            </a:solidFill>
          </a:ln>
        </p:spPr>
      </p:pic>
      <p:sp>
        <p:nvSpPr>
          <p:cNvPr id="12" name="TextBox 11">
            <a:extLst>
              <a:ext uri="{FF2B5EF4-FFF2-40B4-BE49-F238E27FC236}">
                <a16:creationId xmlns:a16="http://schemas.microsoft.com/office/drawing/2014/main" id="{20788E01-0AFA-B080-89CC-7FB1825077DD}"/>
              </a:ext>
            </a:extLst>
          </p:cNvPr>
          <p:cNvSpPr txBox="1"/>
          <p:nvPr/>
        </p:nvSpPr>
        <p:spPr>
          <a:xfrm>
            <a:off x="1984662" y="6321916"/>
            <a:ext cx="2444805" cy="338554"/>
          </a:xfrm>
          <a:prstGeom prst="rect">
            <a:avLst/>
          </a:prstGeom>
          <a:noFill/>
        </p:spPr>
        <p:txBody>
          <a:bodyPr wrap="square">
            <a:spAutoFit/>
          </a:bodyPr>
          <a:lstStyle/>
          <a:p>
            <a:pPr algn="ctr"/>
            <a:r>
              <a:rPr lang="en-US" sz="1600" dirty="0">
                <a:latin typeface="+mn-lt"/>
                <a:cs typeface="Arial" panose="020B0604020202020204" pitchFamily="34" charset="0"/>
              </a:rPr>
              <a:t>3D Movie for Marlinton</a:t>
            </a:r>
          </a:p>
        </p:txBody>
      </p:sp>
      <p:pic>
        <p:nvPicPr>
          <p:cNvPr id="17" name="Picture 16">
            <a:hlinkClick r:id="rId7"/>
            <a:extLst>
              <a:ext uri="{FF2B5EF4-FFF2-40B4-BE49-F238E27FC236}">
                <a16:creationId xmlns:a16="http://schemas.microsoft.com/office/drawing/2014/main" id="{FBE942A9-1390-110D-9F1A-E36FA94EBE5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78132" y="1028913"/>
            <a:ext cx="4057869" cy="2277794"/>
          </a:xfrm>
          <a:prstGeom prst="rect">
            <a:avLst/>
          </a:prstGeom>
          <a:ln>
            <a:solidFill>
              <a:schemeClr val="tx1"/>
            </a:solidFill>
          </a:ln>
        </p:spPr>
      </p:pic>
      <p:sp>
        <p:nvSpPr>
          <p:cNvPr id="18" name="TextBox 17">
            <a:extLst>
              <a:ext uri="{FF2B5EF4-FFF2-40B4-BE49-F238E27FC236}">
                <a16:creationId xmlns:a16="http://schemas.microsoft.com/office/drawing/2014/main" id="{6D79B945-0F58-A2F6-F98F-E96D3FD07243}"/>
              </a:ext>
            </a:extLst>
          </p:cNvPr>
          <p:cNvSpPr txBox="1"/>
          <p:nvPr/>
        </p:nvSpPr>
        <p:spPr>
          <a:xfrm>
            <a:off x="1792179" y="3335894"/>
            <a:ext cx="2829776" cy="338554"/>
          </a:xfrm>
          <a:prstGeom prst="rect">
            <a:avLst/>
          </a:prstGeom>
          <a:noFill/>
        </p:spPr>
        <p:txBody>
          <a:bodyPr wrap="square">
            <a:spAutoFit/>
          </a:bodyPr>
          <a:lstStyle/>
          <a:p>
            <a:pPr algn="ctr"/>
            <a:r>
              <a:rPr lang="en-US" sz="1600" dirty="0">
                <a:latin typeface="+mn-lt"/>
                <a:cs typeface="Arial" panose="020B0604020202020204" pitchFamily="34" charset="0"/>
              </a:rPr>
              <a:t>Viewshed for Rainelle</a:t>
            </a:r>
          </a:p>
        </p:txBody>
      </p:sp>
      <p:pic>
        <p:nvPicPr>
          <p:cNvPr id="2" name="Picture 1">
            <a:hlinkClick r:id="rId9"/>
            <a:extLst>
              <a:ext uri="{FF2B5EF4-FFF2-40B4-BE49-F238E27FC236}">
                <a16:creationId xmlns:a16="http://schemas.microsoft.com/office/drawing/2014/main" id="{27202295-F2EB-5EE3-AF16-557048CB407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783801" y="1033784"/>
            <a:ext cx="4272065" cy="2395216"/>
          </a:xfrm>
          <a:prstGeom prst="rect">
            <a:avLst/>
          </a:prstGeom>
          <a:ln>
            <a:solidFill>
              <a:schemeClr val="tx1"/>
            </a:solidFill>
          </a:ln>
        </p:spPr>
      </p:pic>
      <p:sp>
        <p:nvSpPr>
          <p:cNvPr id="4" name="TextBox 3">
            <a:extLst>
              <a:ext uri="{FF2B5EF4-FFF2-40B4-BE49-F238E27FC236}">
                <a16:creationId xmlns:a16="http://schemas.microsoft.com/office/drawing/2014/main" id="{8EDF40BA-4EAA-ACB2-D931-EC0135DE1269}"/>
              </a:ext>
            </a:extLst>
          </p:cNvPr>
          <p:cNvSpPr txBox="1"/>
          <p:nvPr/>
        </p:nvSpPr>
        <p:spPr>
          <a:xfrm>
            <a:off x="7687997" y="3500547"/>
            <a:ext cx="2740662" cy="338554"/>
          </a:xfrm>
          <a:prstGeom prst="rect">
            <a:avLst/>
          </a:prstGeom>
          <a:noFill/>
        </p:spPr>
        <p:txBody>
          <a:bodyPr wrap="square">
            <a:spAutoFit/>
          </a:bodyPr>
          <a:lstStyle/>
          <a:p>
            <a:pPr algn="ctr"/>
            <a:r>
              <a:rPr lang="en-US" sz="1600" dirty="0">
                <a:latin typeface="+mn-lt"/>
                <a:cs typeface="Arial" panose="020B0604020202020204" pitchFamily="34" charset="0"/>
              </a:rPr>
              <a:t>Building Profiles in Charleston </a:t>
            </a:r>
          </a:p>
        </p:txBody>
      </p:sp>
      <p:pic>
        <p:nvPicPr>
          <p:cNvPr id="6" name="Picture 5">
            <a:hlinkClick r:id="rId11"/>
            <a:extLst>
              <a:ext uri="{FF2B5EF4-FFF2-40B4-BE49-F238E27FC236}">
                <a16:creationId xmlns:a16="http://schemas.microsoft.com/office/drawing/2014/main" id="{322D9E0B-7D71-A9C1-48E4-CAF49491F0E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783801" y="3910648"/>
            <a:ext cx="4272065" cy="2398825"/>
          </a:xfrm>
          <a:prstGeom prst="rect">
            <a:avLst/>
          </a:prstGeom>
          <a:ln>
            <a:solidFill>
              <a:schemeClr val="tx1"/>
            </a:solidFill>
          </a:ln>
        </p:spPr>
      </p:pic>
    </p:spTree>
    <p:extLst>
      <p:ext uri="{BB962C8B-B14F-4D97-AF65-F5344CB8AC3E}">
        <p14:creationId xmlns:p14="http://schemas.microsoft.com/office/powerpoint/2010/main" val="110347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6E91-92F3-65A8-B73A-A33BCC6CE9C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17F5B10-1619-2C15-B5D7-D13CF69E8844}"/>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6D66A81-3D19-FB9E-CFE9-5B30F256C94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Mitigation Assessment Tools</a:t>
              </a:r>
            </a:p>
          </p:txBody>
        </p:sp>
        <p:pic>
          <p:nvPicPr>
            <p:cNvPr id="15" name="Picture 14" descr="A hexagon with a yellow house and a river&#10;&#10;Description automatically generated">
              <a:extLst>
                <a:ext uri="{FF2B5EF4-FFF2-40B4-BE49-F238E27FC236}">
                  <a16:creationId xmlns:a16="http://schemas.microsoft.com/office/drawing/2014/main" id="{1433FDCB-9824-D59A-842B-05BB0735E8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DBD6E07E-A325-4C91-C804-B34399922B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8418A221-A641-DE49-5926-0E740E73E4E3}"/>
              </a:ext>
            </a:extLst>
          </p:cNvPr>
          <p:cNvSpPr txBox="1"/>
          <p:nvPr/>
        </p:nvSpPr>
        <p:spPr>
          <a:xfrm>
            <a:off x="220042" y="614253"/>
            <a:ext cx="11349317" cy="938719"/>
          </a:xfrm>
          <a:prstGeom prst="rect">
            <a:avLst/>
          </a:prstGeom>
          <a:noFill/>
        </p:spPr>
        <p:txBody>
          <a:bodyPr wrap="square">
            <a:spAutoFit/>
          </a:bodyPr>
          <a:lstStyle/>
          <a:p>
            <a:pPr marL="173038" indent="-173038">
              <a:buFont typeface="Wingdings" panose="05000000000000000000" pitchFamily="2" charset="2"/>
              <a:buChar char="§"/>
            </a:pPr>
            <a:r>
              <a:rPr lang="en-US" sz="1600" b="1" dirty="0">
                <a:cs typeface="Calibri" panose="020F0502020204030204" pitchFamily="34" charset="0"/>
              </a:rPr>
              <a:t>Tracking mitigation efforts such as building elevation, relocation, acquisition, and buyouts</a:t>
            </a:r>
            <a:r>
              <a:rPr lang="en-US" b="1" dirty="0">
                <a:solidFill>
                  <a:srgbClr val="1F4E79"/>
                </a:solidFill>
                <a:ea typeface="+mj-ea"/>
                <a:cs typeface="Arial" panose="020B0604020202020204" pitchFamily="34" charset="0"/>
              </a:rPr>
              <a:t> </a:t>
            </a:r>
          </a:p>
          <a:p>
            <a:endParaRPr lang="en-US" sz="500" b="1" dirty="0">
              <a:solidFill>
                <a:srgbClr val="1F4E79"/>
              </a:solidFill>
              <a:ea typeface="+mj-ea"/>
              <a:cs typeface="Arial" panose="020B0604020202020204" pitchFamily="34" charset="0"/>
            </a:endParaRPr>
          </a:p>
          <a:p>
            <a:pPr marL="285750" indent="-285750">
              <a:buFont typeface="Courier New" panose="02070309020205020404" pitchFamily="49" charset="0"/>
              <a:buChar char="o"/>
            </a:pPr>
            <a:r>
              <a:rPr lang="en-US" sz="1600" b="1" dirty="0">
                <a:cs typeface="Calibri" panose="020F0502020204030204" pitchFamily="34" charset="0"/>
              </a:rPr>
              <a:t>Mitigated Structures Dashboard</a:t>
            </a:r>
            <a:endParaRPr lang="en-US" sz="500" b="1" dirty="0">
              <a:cs typeface="Calibri" panose="020F0502020204030204" pitchFamily="34" charset="0"/>
            </a:endParaRPr>
          </a:p>
          <a:p>
            <a:pPr marL="285750" indent="-285750">
              <a:buFont typeface="Courier New" panose="02070309020205020404" pitchFamily="49" charset="0"/>
              <a:buChar char="o"/>
            </a:pPr>
            <a:r>
              <a:rPr lang="en-US" sz="1600" b="1" dirty="0">
                <a:cs typeface="Calibri" panose="020F0502020204030204" pitchFamily="34" charset="0"/>
              </a:rPr>
              <a:t>Open-Space Mitigation Dashboard</a:t>
            </a:r>
          </a:p>
        </p:txBody>
      </p:sp>
      <p:pic>
        <p:nvPicPr>
          <p:cNvPr id="12" name="Picture 11">
            <a:hlinkClick r:id="rId5"/>
            <a:extLst>
              <a:ext uri="{FF2B5EF4-FFF2-40B4-BE49-F238E27FC236}">
                <a16:creationId xmlns:a16="http://schemas.microsoft.com/office/drawing/2014/main" id="{1F2D69E8-5092-D58A-8774-90FB11834C4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42871" y="1155053"/>
            <a:ext cx="3306257" cy="1668388"/>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2F767D45-55AB-20E8-94F7-76455F40510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68730" y="3623018"/>
            <a:ext cx="5576545" cy="2651478"/>
          </a:xfrm>
          <a:prstGeom prst="rect">
            <a:avLst/>
          </a:prstGeom>
          <a:ln>
            <a:solidFill>
              <a:schemeClr val="tx1"/>
            </a:solidFill>
          </a:ln>
        </p:spPr>
      </p:pic>
      <p:pic>
        <p:nvPicPr>
          <p:cNvPr id="14" name="Picture 13">
            <a:hlinkClick r:id="rId9"/>
            <a:extLst>
              <a:ext uri="{FF2B5EF4-FFF2-40B4-BE49-F238E27FC236}">
                <a16:creationId xmlns:a16="http://schemas.microsoft.com/office/drawing/2014/main" id="{E6C00957-FFF5-BCB9-F334-3870119AD8E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246726" y="3628243"/>
            <a:ext cx="5576544" cy="2644278"/>
          </a:xfrm>
          <a:prstGeom prst="rect">
            <a:avLst/>
          </a:prstGeom>
          <a:ln>
            <a:solidFill>
              <a:schemeClr val="tx1"/>
            </a:solidFill>
          </a:ln>
        </p:spPr>
      </p:pic>
      <p:sp>
        <p:nvSpPr>
          <p:cNvPr id="2" name="Arrow: Right 1">
            <a:extLst>
              <a:ext uri="{FF2B5EF4-FFF2-40B4-BE49-F238E27FC236}">
                <a16:creationId xmlns:a16="http://schemas.microsoft.com/office/drawing/2014/main" id="{70774CC1-78D7-039D-9039-DC111CDE6EC5}"/>
              </a:ext>
            </a:extLst>
          </p:cNvPr>
          <p:cNvSpPr/>
          <p:nvPr/>
        </p:nvSpPr>
        <p:spPr>
          <a:xfrm rot="5400000">
            <a:off x="4391010" y="2905604"/>
            <a:ext cx="237900"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BF9E517F-1127-CE66-2099-CF5D1B9746FF}"/>
              </a:ext>
            </a:extLst>
          </p:cNvPr>
          <p:cNvSpPr/>
          <p:nvPr/>
        </p:nvSpPr>
        <p:spPr>
          <a:xfrm rot="5400000">
            <a:off x="7563092" y="2905604"/>
            <a:ext cx="237900"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11"/>
            <a:extLst>
              <a:ext uri="{FF2B5EF4-FFF2-40B4-BE49-F238E27FC236}">
                <a16:creationId xmlns:a16="http://schemas.microsoft.com/office/drawing/2014/main" id="{1526429C-B9CA-E8B2-1E25-3187D8A3C5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3357" y="3216839"/>
            <a:ext cx="2803683" cy="340252"/>
          </a:xfrm>
          <a:prstGeom prst="rect">
            <a:avLst/>
          </a:prstGeom>
        </p:spPr>
      </p:pic>
      <p:pic>
        <p:nvPicPr>
          <p:cNvPr id="5" name="Picture 4">
            <a:extLst>
              <a:ext uri="{FF2B5EF4-FFF2-40B4-BE49-F238E27FC236}">
                <a16:creationId xmlns:a16="http://schemas.microsoft.com/office/drawing/2014/main" id="{7410017B-CFB9-C574-5AFA-1A085486EF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34962" y="3216838"/>
            <a:ext cx="2803683" cy="340253"/>
          </a:xfrm>
          <a:prstGeom prst="rect">
            <a:avLst/>
          </a:prstGeom>
        </p:spPr>
      </p:pic>
    </p:spTree>
    <p:extLst>
      <p:ext uri="{BB962C8B-B14F-4D97-AF65-F5344CB8AC3E}">
        <p14:creationId xmlns:p14="http://schemas.microsoft.com/office/powerpoint/2010/main" val="130198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67E8-84AC-D0E0-6E9D-50771CE56F7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D3ABE38-9804-CB08-83EA-A56A3784E78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DA69A888-FCDB-4F5C-6864-AA43B71B555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Future Enhancements</a:t>
              </a:r>
            </a:p>
          </p:txBody>
        </p:sp>
        <p:pic>
          <p:nvPicPr>
            <p:cNvPr id="15" name="Picture 14" descr="A hexagon with a yellow house and a river&#10;&#10;Description automatically generated">
              <a:extLst>
                <a:ext uri="{FF2B5EF4-FFF2-40B4-BE49-F238E27FC236}">
                  <a16:creationId xmlns:a16="http://schemas.microsoft.com/office/drawing/2014/main" id="{A605E9BC-8C0C-84BC-696C-26642A1E17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70390AC-A406-403A-B1B5-8C904A36C13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276A23FE-19B4-05C8-114A-CABAFF03C1A1}"/>
              </a:ext>
            </a:extLst>
          </p:cNvPr>
          <p:cNvSpPr txBox="1"/>
          <p:nvPr/>
        </p:nvSpPr>
        <p:spPr>
          <a:xfrm>
            <a:off x="690381" y="831968"/>
            <a:ext cx="8967500" cy="5447645"/>
          </a:xfrm>
          <a:prstGeom prst="rect">
            <a:avLst/>
          </a:prstGeom>
          <a:noFill/>
        </p:spPr>
        <p:txBody>
          <a:bodyPr wrap="square">
            <a:spAutoFit/>
          </a:bodyPr>
          <a:lstStyle/>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Hazard Library Finalization (coming soon)</a:t>
            </a:r>
            <a:endParaRPr lang="en-US" sz="500" b="1" dirty="0">
              <a:solidFill>
                <a:srgbClr val="1F4E79"/>
              </a:solidFill>
              <a:ea typeface="+mj-ea"/>
              <a:cs typeface="Arial" panose="020B0604020202020204" pitchFamily="34" charset="0"/>
            </a:endParaRPr>
          </a:p>
          <a:p>
            <a:r>
              <a:rPr lang="en-US" sz="1600" dirty="0"/>
              <a:t>Expanded catalog of hazard layers and supporting data</a:t>
            </a:r>
            <a:endParaRPr lang="en-US" sz="1600" dirty="0">
              <a:solidFill>
                <a:srgbClr val="1F4E79"/>
              </a:solidFill>
              <a:ea typeface="+mj-ea"/>
              <a:cs typeface="Arial" panose="020B0604020202020204" pitchFamily="34" charset="0"/>
            </a:endParaRP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Planned Updates</a:t>
            </a:r>
          </a:p>
          <a:p>
            <a:r>
              <a:rPr lang="en-US" sz="1600" dirty="0"/>
              <a:t>Regular feature data updates, additions, and indicator refinements</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User Feedback Loop</a:t>
            </a:r>
          </a:p>
          <a:p>
            <a:r>
              <a:rPr lang="en-US" sz="1600" dirty="0"/>
              <a:t>Reporting and feedback for tool improvements</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Mobile-Friendly Access</a:t>
            </a:r>
          </a:p>
          <a:p>
            <a:r>
              <a:rPr lang="en-US" sz="1600" dirty="0"/>
              <a:t>Responsive design for field use</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Expanded Hazard Coverage</a:t>
            </a:r>
          </a:p>
          <a:p>
            <a:r>
              <a:rPr lang="en-US" sz="1600" dirty="0"/>
              <a:t>Landslide, Dam Failure, and Karst</a:t>
            </a: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cs typeface="Arial" panose="020B0604020202020204" pitchFamily="34" charset="0"/>
              </a:rPr>
              <a:t>Future Maintenance</a:t>
            </a:r>
          </a:p>
          <a:p>
            <a:r>
              <a:rPr lang="en-US" sz="1600" dirty="0"/>
              <a:t>Ongoing functioning and system performance improvements</a:t>
            </a: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Training &amp; Support</a:t>
            </a:r>
          </a:p>
          <a:p>
            <a:r>
              <a:rPr lang="en-US" sz="1600" dirty="0"/>
              <a:t>User training sessions, documentation, and guidance</a:t>
            </a:r>
          </a:p>
        </p:txBody>
      </p:sp>
      <p:grpSp>
        <p:nvGrpSpPr>
          <p:cNvPr id="5" name="Group 4">
            <a:extLst>
              <a:ext uri="{FF2B5EF4-FFF2-40B4-BE49-F238E27FC236}">
                <a16:creationId xmlns:a16="http://schemas.microsoft.com/office/drawing/2014/main" id="{1A3F9FEE-A5B6-4130-B168-7A761BDA4E4F}"/>
              </a:ext>
            </a:extLst>
          </p:cNvPr>
          <p:cNvGrpSpPr/>
          <p:nvPr/>
        </p:nvGrpSpPr>
        <p:grpSpPr>
          <a:xfrm>
            <a:off x="7306653" y="2004881"/>
            <a:ext cx="3212529" cy="3302057"/>
            <a:chOff x="4920343" y="1013731"/>
            <a:chExt cx="5060977" cy="5225854"/>
          </a:xfrm>
        </p:grpSpPr>
        <p:pic>
          <p:nvPicPr>
            <p:cNvPr id="3" name="Picture 2" descr="Hands shaking hands with a bag of money&#10;&#10;AI-generated content may be incorrect.">
              <a:extLst>
                <a:ext uri="{FF2B5EF4-FFF2-40B4-BE49-F238E27FC236}">
                  <a16:creationId xmlns:a16="http://schemas.microsoft.com/office/drawing/2014/main" id="{57E0DA25-9E4C-96AA-572E-35485DCE0E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20343" y="1013731"/>
              <a:ext cx="4463143" cy="5225854"/>
            </a:xfrm>
            <a:prstGeom prst="rect">
              <a:avLst/>
            </a:prstGeom>
          </p:spPr>
        </p:pic>
        <p:sp>
          <p:nvSpPr>
            <p:cNvPr id="4" name="TextBox 3">
              <a:extLst>
                <a:ext uri="{FF2B5EF4-FFF2-40B4-BE49-F238E27FC236}">
                  <a16:creationId xmlns:a16="http://schemas.microsoft.com/office/drawing/2014/main" id="{EAC21197-BF35-2F8E-2BC2-9B8096DF1876}"/>
                </a:ext>
              </a:extLst>
            </p:cNvPr>
            <p:cNvSpPr txBox="1"/>
            <p:nvPr/>
          </p:nvSpPr>
          <p:spPr>
            <a:xfrm>
              <a:off x="8696806" y="2259985"/>
              <a:ext cx="1284514" cy="2203939"/>
            </a:xfrm>
            <a:prstGeom prst="rect">
              <a:avLst/>
            </a:prstGeom>
            <a:noFill/>
          </p:spPr>
          <p:txBody>
            <a:bodyPr wrap="square">
              <a:spAutoFit/>
            </a:bodyPr>
            <a:lstStyle/>
            <a:p>
              <a:pPr algn="ctr"/>
              <a:r>
                <a:rPr lang="en-US" sz="10000" b="1" dirty="0">
                  <a:solidFill>
                    <a:srgbClr val="357ABD"/>
                  </a:solidFill>
                  <a:ea typeface="+mj-ea"/>
                  <a:cs typeface="Arial" panose="020B0604020202020204" pitchFamily="34" charset="0"/>
                </a:rPr>
                <a:t>?</a:t>
              </a:r>
            </a:p>
          </p:txBody>
        </p:sp>
      </p:grpSp>
    </p:spTree>
    <p:extLst>
      <p:ext uri="{BB962C8B-B14F-4D97-AF65-F5344CB8AC3E}">
        <p14:creationId xmlns:p14="http://schemas.microsoft.com/office/powerpoint/2010/main" val="6210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5D9E8-469E-7EBC-6B21-4D22920EB3D6}"/>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2A447070-E48F-3491-0DA8-D6C8EBC784AE}"/>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pic>
        <p:nvPicPr>
          <p:cNvPr id="5" name="Picture 4" descr="A flooded street with cars and trees&#10;&#10;AI-generated content may be incorrect.">
            <a:extLst>
              <a:ext uri="{FF2B5EF4-FFF2-40B4-BE49-F238E27FC236}">
                <a16:creationId xmlns:a16="http://schemas.microsoft.com/office/drawing/2014/main" id="{19FD15C1-E2CA-B450-0517-CCC74468F5EE}"/>
              </a:ext>
            </a:extLst>
          </p:cNvPr>
          <p:cNvPicPr>
            <a:picLocks noChangeAspect="1"/>
          </p:cNvPicPr>
          <p:nvPr/>
        </p:nvPicPr>
        <p:blipFill>
          <a:blip r:embed="rId2" cstate="screen">
            <a:alphaModFix amt="35000"/>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2" name="Title 1">
            <a:extLst>
              <a:ext uri="{FF2B5EF4-FFF2-40B4-BE49-F238E27FC236}">
                <a16:creationId xmlns:a16="http://schemas.microsoft.com/office/drawing/2014/main" id="{23E5EC98-0E8C-7F2A-78A3-651BECF5E1DA}"/>
              </a:ext>
            </a:extLst>
          </p:cNvPr>
          <p:cNvSpPr>
            <a:spLocks noGrp="1"/>
          </p:cNvSpPr>
          <p:nvPr>
            <p:ph type="ctrTitle"/>
          </p:nvPr>
        </p:nvSpPr>
        <p:spPr>
          <a:xfrm>
            <a:off x="914400" y="1829882"/>
            <a:ext cx="10363200" cy="2024552"/>
          </a:xfrm>
        </p:spPr>
        <p:txBody>
          <a:bodyPr>
            <a:noAutofit/>
          </a:bodyPr>
          <a:lstStyle/>
          <a:p>
            <a:r>
              <a:rPr lang="en-US" sz="4000" b="1" dirty="0">
                <a:solidFill>
                  <a:schemeClr val="bg1"/>
                </a:solidFill>
                <a:latin typeface="+mn-lt"/>
                <a:cs typeface="Arial" panose="020B0604020202020204" pitchFamily="34" charset="0"/>
              </a:rPr>
              <a:t>Riverine Flood Risk Assessment</a:t>
            </a:r>
            <a:br>
              <a:rPr lang="en-US" sz="4000" b="1" dirty="0">
                <a:solidFill>
                  <a:schemeClr val="bg1"/>
                </a:solidFill>
                <a:latin typeface="+mn-lt"/>
                <a:cs typeface="Arial" panose="020B0604020202020204" pitchFamily="34" charset="0"/>
              </a:rPr>
            </a:br>
            <a:br>
              <a:rPr lang="en-US" sz="1000" b="1" dirty="0">
                <a:solidFill>
                  <a:schemeClr val="bg1"/>
                </a:solidFill>
                <a:latin typeface="+mn-lt"/>
                <a:cs typeface="Arial" panose="020B0604020202020204" pitchFamily="34" charset="0"/>
              </a:rPr>
            </a:br>
            <a:r>
              <a:rPr lang="en-US" sz="4000" b="1" dirty="0">
                <a:solidFill>
                  <a:schemeClr val="bg1"/>
                </a:solidFill>
                <a:latin typeface="+mn-lt"/>
                <a:cs typeface="Arial" panose="020B0604020202020204" pitchFamily="34" charset="0"/>
              </a:rPr>
              <a:t>Highlights for Emergency Management</a:t>
            </a:r>
          </a:p>
        </p:txBody>
      </p:sp>
    </p:spTree>
    <p:extLst>
      <p:ext uri="{BB962C8B-B14F-4D97-AF65-F5344CB8AC3E}">
        <p14:creationId xmlns:p14="http://schemas.microsoft.com/office/powerpoint/2010/main" val="1356324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7F3F-AF48-B3DA-254E-A79F6EDF1FD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BC70862-175A-6576-CCFE-243C0E20AFF5}"/>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982DF673-D781-9502-B1A3-2C09C3EFD6C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Statewide Flood Risk Assessment</a:t>
              </a:r>
            </a:p>
          </p:txBody>
        </p:sp>
        <p:pic>
          <p:nvPicPr>
            <p:cNvPr id="15" name="Picture 14" descr="A hexagon with a yellow house and a river&#10;&#10;Description automatically generated">
              <a:extLst>
                <a:ext uri="{FF2B5EF4-FFF2-40B4-BE49-F238E27FC236}">
                  <a16:creationId xmlns:a16="http://schemas.microsoft.com/office/drawing/2014/main" id="{6A1A01C6-257F-3756-AF19-A84D0C8EAC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915E7F8-81DD-E0B6-6092-22486ECDCB6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4" name="Picture 3">
            <a:hlinkClick r:id="rId5"/>
            <a:extLst>
              <a:ext uri="{FF2B5EF4-FFF2-40B4-BE49-F238E27FC236}">
                <a16:creationId xmlns:a16="http://schemas.microsoft.com/office/drawing/2014/main" id="{95A62B44-3587-A48C-6672-0569106D842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124607" y="1585447"/>
            <a:ext cx="8874786" cy="4194343"/>
          </a:xfrm>
          <a:prstGeom prst="rect">
            <a:avLst/>
          </a:prstGeom>
          <a:ln>
            <a:solidFill>
              <a:schemeClr val="tx1"/>
            </a:solidFill>
          </a:ln>
        </p:spPr>
      </p:pic>
      <p:pic>
        <p:nvPicPr>
          <p:cNvPr id="36" name="Picture 35">
            <a:hlinkClick r:id="rId7"/>
            <a:extLst>
              <a:ext uri="{FF2B5EF4-FFF2-40B4-BE49-F238E27FC236}">
                <a16:creationId xmlns:a16="http://schemas.microsoft.com/office/drawing/2014/main" id="{B06C16D8-1675-4C60-C1D1-42360EE3670A}"/>
              </a:ext>
            </a:extLst>
          </p:cNvPr>
          <p:cNvPicPr>
            <a:picLocks noChangeAspect="1"/>
          </p:cNvPicPr>
          <p:nvPr/>
        </p:nvPicPr>
        <p:blipFill>
          <a:blip r:embed="rId8" cstate="screen">
            <a:extLst>
              <a:ext uri="{28A0092B-C50C-407E-A947-70E740481C1C}">
                <a14:useLocalDpi xmlns:a14="http://schemas.microsoft.com/office/drawing/2010/main" val="0"/>
              </a:ext>
            </a:extLst>
          </a:blip>
          <a:srcRect t="-1"/>
          <a:stretch>
            <a:fillRect/>
          </a:stretch>
        </p:blipFill>
        <p:spPr>
          <a:xfrm>
            <a:off x="285078" y="2410271"/>
            <a:ext cx="2651533" cy="2037457"/>
          </a:xfrm>
          <a:prstGeom prst="rect">
            <a:avLst/>
          </a:prstGeom>
          <a:ln>
            <a:solidFill>
              <a:schemeClr val="tx1"/>
            </a:solidFill>
          </a:ln>
        </p:spPr>
      </p:pic>
    </p:spTree>
    <p:extLst>
      <p:ext uri="{BB962C8B-B14F-4D97-AF65-F5344CB8AC3E}">
        <p14:creationId xmlns:p14="http://schemas.microsoft.com/office/powerpoint/2010/main" val="3957930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F7C04792-4D98-8C84-B853-6316F2D860C9}"/>
              </a:ext>
            </a:extLst>
          </p:cNvPr>
          <p:cNvGraphicFramePr>
            <a:graphicFrameLocks noGrp="1"/>
          </p:cNvGraphicFramePr>
          <p:nvPr>
            <p:extLst>
              <p:ext uri="{D42A27DB-BD31-4B8C-83A1-F6EECF244321}">
                <p14:modId xmlns:p14="http://schemas.microsoft.com/office/powerpoint/2010/main" val="1110589395"/>
              </p:ext>
            </p:extLst>
          </p:nvPr>
        </p:nvGraphicFramePr>
        <p:xfrm>
          <a:off x="171005" y="754336"/>
          <a:ext cx="3365897" cy="5609790"/>
        </p:xfrm>
        <a:graphic>
          <a:graphicData uri="http://schemas.openxmlformats.org/drawingml/2006/table">
            <a:tbl>
              <a:tblPr>
                <a:tableStyleId>{5C22544A-7EE6-4342-B048-85BDC9FD1C3A}</a:tableStyleId>
              </a:tblPr>
              <a:tblGrid>
                <a:gridCol w="487207">
                  <a:extLst>
                    <a:ext uri="{9D8B030D-6E8A-4147-A177-3AD203B41FA5}">
                      <a16:colId xmlns:a16="http://schemas.microsoft.com/office/drawing/2014/main" val="3331418095"/>
                    </a:ext>
                  </a:extLst>
                </a:gridCol>
                <a:gridCol w="2547782">
                  <a:extLst>
                    <a:ext uri="{9D8B030D-6E8A-4147-A177-3AD203B41FA5}">
                      <a16:colId xmlns:a16="http://schemas.microsoft.com/office/drawing/2014/main" val="136817706"/>
                    </a:ext>
                  </a:extLst>
                </a:gridCol>
                <a:gridCol w="330908">
                  <a:extLst>
                    <a:ext uri="{9D8B030D-6E8A-4147-A177-3AD203B41FA5}">
                      <a16:colId xmlns:a16="http://schemas.microsoft.com/office/drawing/2014/main" val="2961867000"/>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RANK</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All Communities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New Martinsville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Boone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Clendenin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Marlinton - Incorporated</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Wheeling**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McDowell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Alderson**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Wayne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Parsons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Kanawha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Madison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96.4%</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Kimball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Lincoln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95.7%</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Milton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Mingo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Logan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94.6%</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99660">
                <a:tc>
                  <a:txBody>
                    <a:bodyPr/>
                    <a:lstStyle/>
                    <a:p>
                      <a:pPr algn="ctr" fontAlgn="b"/>
                      <a:r>
                        <a:rPr lang="en-US" sz="1200" b="1" u="none" strike="noStrike">
                          <a:effectLst/>
                          <a:latin typeface="Arial" panose="020B0604020202020204" pitchFamily="34" charset="0"/>
                          <a:cs typeface="Arial" panose="020B0604020202020204" pitchFamily="34" charset="0"/>
                        </a:rPr>
                        <a:t>17</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Danville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212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Wellsburg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47900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Oceana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93.6%</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440308"/>
                  </a:ext>
                </a:extLst>
              </a:tr>
              <a:tr h="99660">
                <a:tc>
                  <a:txBody>
                    <a:bodyPr/>
                    <a:lstStyle/>
                    <a:p>
                      <a:pPr algn="ctr" fontAlgn="b"/>
                      <a:r>
                        <a:rPr lang="en-US" sz="1200" b="1" u="none" strike="noStrike">
                          <a:effectLst/>
                          <a:latin typeface="Arial" panose="020B0604020202020204" pitchFamily="34" charset="0"/>
                          <a:cs typeface="Arial" panose="020B0604020202020204" pitchFamily="34" charset="0"/>
                        </a:rPr>
                        <a:t>20</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Rowlesburg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06889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Northfork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1272664"/>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Gary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44998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Wyoming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31027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Welch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76586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Summers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499316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Buckhannon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80446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Richwood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61414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Ceredo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7181682"/>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Mannington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0182160"/>
                  </a:ext>
                </a:extLst>
              </a:tr>
            </a:tbl>
          </a:graphicData>
        </a:graphic>
      </p:graphicFrame>
      <p:graphicFrame>
        <p:nvGraphicFramePr>
          <p:cNvPr id="10" name="Table 9">
            <a:extLst>
              <a:ext uri="{FF2B5EF4-FFF2-40B4-BE49-F238E27FC236}">
                <a16:creationId xmlns:a16="http://schemas.microsoft.com/office/drawing/2014/main" id="{66451287-46BA-267F-F400-DBBB10CE8FC1}"/>
              </a:ext>
            </a:extLst>
          </p:cNvPr>
          <p:cNvGraphicFramePr>
            <a:graphicFrameLocks noGrp="1"/>
          </p:cNvGraphicFramePr>
          <p:nvPr/>
        </p:nvGraphicFramePr>
        <p:xfrm>
          <a:off x="3623945" y="5820246"/>
          <a:ext cx="3867523" cy="899160"/>
        </p:xfrm>
        <a:graphic>
          <a:graphicData uri="http://schemas.openxmlformats.org/drawingml/2006/table">
            <a:tbl>
              <a:tblPr>
                <a:tableStyleId>{5C22544A-7EE6-4342-B048-85BDC9FD1C3A}</a:tableStyleId>
              </a:tblPr>
              <a:tblGrid>
                <a:gridCol w="3867523">
                  <a:extLst>
                    <a:ext uri="{9D8B030D-6E8A-4147-A177-3AD203B41FA5}">
                      <a16:colId xmlns:a16="http://schemas.microsoft.com/office/drawing/2014/main" val="1762217265"/>
                    </a:ext>
                  </a:extLst>
                </a:gridCol>
              </a:tblGrid>
              <a:tr h="0">
                <a:tc>
                  <a:txBody>
                    <a:bodyPr/>
                    <a:lstStyle/>
                    <a:p>
                      <a:pPr algn="l" fontAlgn="b"/>
                      <a:r>
                        <a:rPr lang="en-US" sz="800" b="1" i="1" u="none" strike="noStrike" dirty="0">
                          <a:solidFill>
                            <a:schemeClr val="tx1">
                              <a:lumMod val="50000"/>
                              <a:lumOff val="50000"/>
                            </a:schemeClr>
                          </a:solidFill>
                          <a:effectLst/>
                        </a:rPr>
                        <a:t> Colors: </a:t>
                      </a:r>
                      <a:endParaRPr lang="en-US" sz="800" b="1" i="1" u="none" strike="noStrike" dirty="0">
                        <a:solidFill>
                          <a:schemeClr val="tx1">
                            <a:lumMod val="50000"/>
                            <a:lumOff val="50000"/>
                          </a:schemeClr>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7331584"/>
                  </a:ext>
                </a:extLst>
              </a:tr>
              <a:tr h="69319">
                <a:tc>
                  <a:txBody>
                    <a:bodyPr/>
                    <a:lstStyle/>
                    <a:p>
                      <a:pPr algn="l" fontAlgn="b"/>
                      <a:r>
                        <a:rPr lang="en-US" sz="800" u="none" strike="noStrike" dirty="0">
                          <a:effectLst/>
                        </a:rPr>
                        <a:t> Black --&gt; Incorporated places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3770189"/>
                  </a:ext>
                </a:extLst>
              </a:tr>
              <a:tr h="0">
                <a:tc>
                  <a:txBody>
                    <a:bodyPr/>
                    <a:lstStyle/>
                    <a:p>
                      <a:pPr algn="l" fontAlgn="b"/>
                      <a:r>
                        <a:rPr lang="en-US" sz="800" u="none" strike="noStrike" dirty="0">
                          <a:effectLst/>
                        </a:rPr>
                        <a:t> Black on yellow** --&gt; Split communities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93564734"/>
                  </a:ext>
                </a:extLst>
              </a:tr>
              <a:tr h="0">
                <a:tc>
                  <a:txBody>
                    <a:bodyPr/>
                    <a:lstStyle/>
                    <a:p>
                      <a:pPr algn="l" fontAlgn="b"/>
                      <a:r>
                        <a:rPr lang="en-US" sz="800" u="none" strike="noStrike" dirty="0">
                          <a:effectLst/>
                        </a:rPr>
                        <a:t> Black on blue: Incorporated communities included in the detailed risk report</a:t>
                      </a:r>
                    </a:p>
                    <a:p>
                      <a:pPr algn="l" fontAlgn="b"/>
                      <a:r>
                        <a:rPr lang="en-US" sz="800" u="none" strike="noStrike" dirty="0">
                          <a:effectLst/>
                        </a:rPr>
                        <a:t> (Camden-on-Gauley, Clendenin, Marlinton, Rainelle, Richwood, and White Sulphur Springs)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119834979"/>
                  </a:ext>
                </a:extLst>
              </a:tr>
              <a:tr h="0">
                <a:tc>
                  <a:txBody>
                    <a:bodyPr/>
                    <a:lstStyle/>
                    <a:p>
                      <a:pPr algn="l" fontAlgn="b"/>
                      <a:r>
                        <a:rPr lang="en-US" sz="800" u="none" strike="noStrike" dirty="0">
                          <a:solidFill>
                            <a:srgbClr val="806000"/>
                          </a:solidFill>
                          <a:effectLst/>
                        </a:rPr>
                        <a:t> Brown on gray --&gt; Unincorporated areas</a:t>
                      </a:r>
                      <a:endParaRPr lang="en-US" sz="800" b="0" i="0" u="none" strike="noStrike" dirty="0">
                        <a:solidFill>
                          <a:srgbClr val="806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1285916"/>
                  </a:ext>
                </a:extLst>
              </a:tr>
              <a:tr h="0">
                <a:tc>
                  <a:txBody>
                    <a:bodyPr/>
                    <a:lstStyle/>
                    <a:p>
                      <a:pPr algn="l" fontAlgn="b"/>
                      <a:r>
                        <a:rPr lang="en-US" sz="800" b="1" u="none" strike="noStrike" dirty="0">
                          <a:solidFill>
                            <a:srgbClr val="548235"/>
                          </a:solidFill>
                          <a:effectLst/>
                        </a:rPr>
                        <a:t> Green --&gt; Counties (Total)</a:t>
                      </a:r>
                      <a:endParaRPr lang="en-US" sz="800" b="1" i="0" u="none" strike="noStrike" dirty="0">
                        <a:solidFill>
                          <a:srgbClr val="548235"/>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83254617"/>
                  </a:ext>
                </a:extLst>
              </a:tr>
            </a:tbl>
          </a:graphicData>
        </a:graphic>
      </p:graphicFrame>
      <p:grpSp>
        <p:nvGrpSpPr>
          <p:cNvPr id="2" name="Group 1">
            <a:extLst>
              <a:ext uri="{FF2B5EF4-FFF2-40B4-BE49-F238E27FC236}">
                <a16:creationId xmlns:a16="http://schemas.microsoft.com/office/drawing/2014/main" id="{0A0D31E7-1F7B-9C27-6052-160378AD9557}"/>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C22C6EC-BCC6-ACB3-171F-9BED5630AF3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Geographic Entities at VERY HIGH Risk (Top 10%)</a:t>
              </a:r>
            </a:p>
          </p:txBody>
        </p:sp>
        <p:pic>
          <p:nvPicPr>
            <p:cNvPr id="5" name="Picture 4" descr="A hexagon with a yellow house and a river&#10;&#10;Description automatically generated">
              <a:extLst>
                <a:ext uri="{FF2B5EF4-FFF2-40B4-BE49-F238E27FC236}">
                  <a16:creationId xmlns:a16="http://schemas.microsoft.com/office/drawing/2014/main" id="{0D8BAFE9-9EC5-7E65-1F10-C7A9AEC266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6" name="Picture 5" descr="A yellow and blue logo&#10;&#10;AI-generated content may be incorrect.">
              <a:extLst>
                <a:ext uri="{FF2B5EF4-FFF2-40B4-BE49-F238E27FC236}">
                  <a16:creationId xmlns:a16="http://schemas.microsoft.com/office/drawing/2014/main" id="{C194DB94-9526-4706-B8F9-47C120AD5F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aphicFrame>
        <p:nvGraphicFramePr>
          <p:cNvPr id="8" name="Table 7">
            <a:extLst>
              <a:ext uri="{FF2B5EF4-FFF2-40B4-BE49-F238E27FC236}">
                <a16:creationId xmlns:a16="http://schemas.microsoft.com/office/drawing/2014/main" id="{535BDAE3-1A88-6873-A7E0-2EF8D4C23D14}"/>
              </a:ext>
            </a:extLst>
          </p:cNvPr>
          <p:cNvGraphicFramePr>
            <a:graphicFrameLocks noGrp="1"/>
          </p:cNvGraphicFramePr>
          <p:nvPr/>
        </p:nvGraphicFramePr>
        <p:xfrm>
          <a:off x="6081181" y="754336"/>
          <a:ext cx="2889318" cy="1332319"/>
        </p:xfrm>
        <a:graphic>
          <a:graphicData uri="http://schemas.openxmlformats.org/drawingml/2006/table">
            <a:tbl>
              <a:tblPr>
                <a:tableStyleId>{5C22544A-7EE6-4342-B048-85BDC9FD1C3A}</a:tableStyleId>
              </a:tblPr>
              <a:tblGrid>
                <a:gridCol w="2547782">
                  <a:extLst>
                    <a:ext uri="{9D8B030D-6E8A-4147-A177-3AD203B41FA5}">
                      <a16:colId xmlns:a16="http://schemas.microsoft.com/office/drawing/2014/main" val="1072222040"/>
                    </a:ext>
                  </a:extLst>
                </a:gridCol>
                <a:gridCol w="341536">
                  <a:extLst>
                    <a:ext uri="{9D8B030D-6E8A-4147-A177-3AD203B41FA5}">
                      <a16:colId xmlns:a16="http://schemas.microsoft.com/office/drawing/2014/main" val="1593291157"/>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Unincorporated Areas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Kanawha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Boone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Wayne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McDowell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Mingo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Logan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bl>
          </a:graphicData>
        </a:graphic>
      </p:graphicFrame>
      <p:graphicFrame>
        <p:nvGraphicFramePr>
          <p:cNvPr id="9" name="Table 8">
            <a:extLst>
              <a:ext uri="{FF2B5EF4-FFF2-40B4-BE49-F238E27FC236}">
                <a16:creationId xmlns:a16="http://schemas.microsoft.com/office/drawing/2014/main" id="{D90C5925-715B-DF61-E605-ECF5842667C8}"/>
              </a:ext>
            </a:extLst>
          </p:cNvPr>
          <p:cNvGraphicFramePr>
            <a:graphicFrameLocks noGrp="1"/>
          </p:cNvGraphicFramePr>
          <p:nvPr/>
        </p:nvGraphicFramePr>
        <p:xfrm>
          <a:off x="8970499" y="751537"/>
          <a:ext cx="1177042" cy="1332319"/>
        </p:xfrm>
        <a:graphic>
          <a:graphicData uri="http://schemas.openxmlformats.org/drawingml/2006/table">
            <a:tbl>
              <a:tblPr>
                <a:tableStyleId>{5C22544A-7EE6-4342-B048-85BDC9FD1C3A}</a:tableStyleId>
              </a:tblPr>
              <a:tblGrid>
                <a:gridCol w="838044">
                  <a:extLst>
                    <a:ext uri="{9D8B030D-6E8A-4147-A177-3AD203B41FA5}">
                      <a16:colId xmlns:a16="http://schemas.microsoft.com/office/drawing/2014/main" val="3255157444"/>
                    </a:ext>
                  </a:extLst>
                </a:gridCol>
                <a:gridCol w="338998">
                  <a:extLst>
                    <a:ext uri="{9D8B030D-6E8A-4147-A177-3AD203B41FA5}">
                      <a16:colId xmlns:a16="http://schemas.microsoft.com/office/drawing/2014/main" val="428543506"/>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Counties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Kanawha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Boone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McDowell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Logan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Mingo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Wyoming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bl>
          </a:graphicData>
        </a:graphic>
      </p:graphicFrame>
      <p:graphicFrame>
        <p:nvGraphicFramePr>
          <p:cNvPr id="11" name="Table 10">
            <a:extLst>
              <a:ext uri="{FF2B5EF4-FFF2-40B4-BE49-F238E27FC236}">
                <a16:creationId xmlns:a16="http://schemas.microsoft.com/office/drawing/2014/main" id="{57629EEA-6AFF-7E74-74F9-DF81414DA6D7}"/>
              </a:ext>
            </a:extLst>
          </p:cNvPr>
          <p:cNvGraphicFramePr>
            <a:graphicFrameLocks noGrp="1"/>
          </p:cNvGraphicFramePr>
          <p:nvPr/>
        </p:nvGraphicFramePr>
        <p:xfrm>
          <a:off x="10147541" y="751537"/>
          <a:ext cx="1393463" cy="588411"/>
        </p:xfrm>
        <a:graphic>
          <a:graphicData uri="http://schemas.openxmlformats.org/drawingml/2006/table">
            <a:tbl>
              <a:tblPr>
                <a:tableStyleId>{5C22544A-7EE6-4342-B048-85BDC9FD1C3A}</a:tableStyleId>
              </a:tblPr>
              <a:tblGrid>
                <a:gridCol w="1104744">
                  <a:extLst>
                    <a:ext uri="{9D8B030D-6E8A-4147-A177-3AD203B41FA5}">
                      <a16:colId xmlns:a16="http://schemas.microsoft.com/office/drawing/2014/main" val="3133134155"/>
                    </a:ext>
                  </a:extLst>
                </a:gridCol>
                <a:gridCol w="288719">
                  <a:extLst>
                    <a:ext uri="{9D8B030D-6E8A-4147-A177-3AD203B41FA5}">
                      <a16:colId xmlns:a16="http://schemas.microsoft.com/office/drawing/2014/main" val="1328242261"/>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Regions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l" fontAlgn="b"/>
                      <a:r>
                        <a:rPr lang="en-US" sz="1200" b="0" u="none" strike="noStrike" dirty="0">
                          <a:effectLst/>
                          <a:latin typeface="Arial" panose="020B0604020202020204" pitchFamily="34" charset="0"/>
                          <a:cs typeface="Arial" panose="020B0604020202020204" pitchFamily="34" charset="0"/>
                        </a:rPr>
                        <a:t> PDC Region 2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l" fontAlgn="b"/>
                      <a:r>
                        <a:rPr lang="en-US" sz="1200" b="0" u="none" strike="noStrike" dirty="0">
                          <a:effectLst/>
                          <a:latin typeface="Arial" panose="020B0604020202020204" pitchFamily="34" charset="0"/>
                          <a:cs typeface="Arial" panose="020B0604020202020204" pitchFamily="34" charset="0"/>
                        </a:rPr>
                        <a:t> PDC Region 3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bl>
          </a:graphicData>
        </a:graphic>
      </p:graphicFrame>
      <p:graphicFrame>
        <p:nvGraphicFramePr>
          <p:cNvPr id="13" name="Table 12">
            <a:extLst>
              <a:ext uri="{FF2B5EF4-FFF2-40B4-BE49-F238E27FC236}">
                <a16:creationId xmlns:a16="http://schemas.microsoft.com/office/drawing/2014/main" id="{57A81DF4-895F-2B55-1548-0A32DD5E42B9}"/>
              </a:ext>
            </a:extLst>
          </p:cNvPr>
          <p:cNvGraphicFramePr>
            <a:graphicFrameLocks noGrp="1"/>
          </p:cNvGraphicFramePr>
          <p:nvPr/>
        </p:nvGraphicFramePr>
        <p:xfrm>
          <a:off x="7559317" y="2333829"/>
          <a:ext cx="2891319" cy="3935997"/>
        </p:xfrm>
        <a:graphic>
          <a:graphicData uri="http://schemas.openxmlformats.org/drawingml/2006/table">
            <a:tbl>
              <a:tblPr>
                <a:tableStyleId>{5C22544A-7EE6-4342-B048-85BDC9FD1C3A}</a:tableStyleId>
              </a:tblPr>
              <a:tblGrid>
                <a:gridCol w="487207">
                  <a:extLst>
                    <a:ext uri="{9D8B030D-6E8A-4147-A177-3AD203B41FA5}">
                      <a16:colId xmlns:a16="http://schemas.microsoft.com/office/drawing/2014/main" val="3553828648"/>
                    </a:ext>
                  </a:extLst>
                </a:gridCol>
                <a:gridCol w="2095344">
                  <a:extLst>
                    <a:ext uri="{9D8B030D-6E8A-4147-A177-3AD203B41FA5}">
                      <a16:colId xmlns:a16="http://schemas.microsoft.com/office/drawing/2014/main" val="195031268"/>
                    </a:ext>
                  </a:extLst>
                </a:gridCol>
                <a:gridCol w="308768">
                  <a:extLst>
                    <a:ext uri="{9D8B030D-6E8A-4147-A177-3AD203B41FA5}">
                      <a16:colId xmlns:a16="http://schemas.microsoft.com/office/drawing/2014/main" val="1085969240"/>
                    </a:ext>
                  </a:extLst>
                </a:gridCol>
              </a:tblGrid>
              <a:tr h="10784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Arial" panose="020B0604020202020204" pitchFamily="34" charset="0"/>
                          <a:cs typeface="Arial" panose="020B0604020202020204" pitchFamily="34" charset="0"/>
                        </a:rPr>
                        <a:t>RANK</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Streams (Top 20)</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100.0%</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Ohio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Little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99.5%</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Greenbrier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99.3%</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Davis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Island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98.9%</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Kanawha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Campbells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98.4%</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Wheeling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98.2%</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Pocatalico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98.0%</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Cacapon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97.8%</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Big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97.6%</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Mud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97.4%</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Cabin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Pond Fork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96.9%</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0">
                <a:tc>
                  <a:txBody>
                    <a:bodyPr/>
                    <a:lstStyle/>
                    <a:p>
                      <a:pPr algn="ctr" fontAlgn="b"/>
                      <a:r>
                        <a:rPr lang="en-US" sz="1200" b="1" u="none" strike="noStrike" dirty="0">
                          <a:effectLst/>
                          <a:latin typeface="Arial" panose="020B0604020202020204" pitchFamily="34" charset="0"/>
                          <a:cs typeface="Arial" panose="020B0604020202020204" pitchFamily="34" charset="0"/>
                        </a:rPr>
                        <a:t>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Elk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17</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a:t>
                      </a:r>
                      <a:r>
                        <a:rPr lang="en-US" sz="1200" u="none" strike="noStrike" dirty="0" err="1">
                          <a:effectLst/>
                          <a:latin typeface="Arial" panose="020B0604020202020204" pitchFamily="34" charset="0"/>
                          <a:cs typeface="Arial" panose="020B0604020202020204" pitchFamily="34" charset="0"/>
                        </a:rPr>
                        <a:t>Twelvepole</a:t>
                      </a:r>
                      <a:r>
                        <a:rPr lang="en-US" sz="1200" u="none" strike="noStrike" dirty="0">
                          <a:effectLst/>
                          <a:latin typeface="Arial" panose="020B0604020202020204" pitchFamily="34" charset="0"/>
                          <a:cs typeface="Arial" panose="020B0604020202020204" pitchFamily="34" charset="0"/>
                        </a:rPr>
                        <a:t> Creek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96.5%</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2281358"/>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18</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Buckhannon River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96.3%</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220492"/>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19</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South Branch Potomac River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7567646"/>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20</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Paint Creek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95.8%</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656240"/>
                  </a:ext>
                </a:extLst>
              </a:tr>
            </a:tbl>
          </a:graphicData>
        </a:graphic>
      </p:graphicFrame>
      <p:graphicFrame>
        <p:nvGraphicFramePr>
          <p:cNvPr id="14" name="Table 13">
            <a:extLst>
              <a:ext uri="{FF2B5EF4-FFF2-40B4-BE49-F238E27FC236}">
                <a16:creationId xmlns:a16="http://schemas.microsoft.com/office/drawing/2014/main" id="{D8CEF41B-60C8-11A1-D0AE-83093B97883C}"/>
              </a:ext>
            </a:extLst>
          </p:cNvPr>
          <p:cNvGraphicFramePr>
            <a:graphicFrameLocks noGrp="1"/>
          </p:cNvGraphicFramePr>
          <p:nvPr/>
        </p:nvGraphicFramePr>
        <p:xfrm>
          <a:off x="10450636" y="2333829"/>
          <a:ext cx="1556263" cy="960365"/>
        </p:xfrm>
        <a:graphic>
          <a:graphicData uri="http://schemas.openxmlformats.org/drawingml/2006/table">
            <a:tbl>
              <a:tblPr>
                <a:tableStyleId>{5C22544A-7EE6-4342-B048-85BDC9FD1C3A}</a:tableStyleId>
              </a:tblPr>
              <a:tblGrid>
                <a:gridCol w="1222219">
                  <a:extLst>
                    <a:ext uri="{9D8B030D-6E8A-4147-A177-3AD203B41FA5}">
                      <a16:colId xmlns:a16="http://schemas.microsoft.com/office/drawing/2014/main" val="834652871"/>
                    </a:ext>
                  </a:extLst>
                </a:gridCol>
                <a:gridCol w="334044">
                  <a:extLst>
                    <a:ext uri="{9D8B030D-6E8A-4147-A177-3AD203B41FA5}">
                      <a16:colId xmlns:a16="http://schemas.microsoft.com/office/drawing/2014/main" val="4002250414"/>
                    </a:ext>
                  </a:extLst>
                </a:gridCol>
              </a:tblGrid>
              <a:tr h="81090">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Watersheds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  </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Lower Kanawha</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100%</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Coal</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96.7%</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Upper Kanawha</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93.5%</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Tug</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90.3%</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bl>
          </a:graphicData>
        </a:graphic>
      </p:graphicFrame>
      <p:sp>
        <p:nvSpPr>
          <p:cNvPr id="4" name="TextBox 3">
            <a:extLst>
              <a:ext uri="{FF2B5EF4-FFF2-40B4-BE49-F238E27FC236}">
                <a16:creationId xmlns:a16="http://schemas.microsoft.com/office/drawing/2014/main" id="{118D471B-FA22-7050-E2AD-B10AF9CEC637}"/>
              </a:ext>
            </a:extLst>
          </p:cNvPr>
          <p:cNvSpPr txBox="1"/>
          <p:nvPr/>
        </p:nvSpPr>
        <p:spPr>
          <a:xfrm>
            <a:off x="3586124" y="5404748"/>
            <a:ext cx="209311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Last update: Aug.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Streams &amp; Watersheds: Jul. 2025</a:t>
            </a:r>
          </a:p>
        </p:txBody>
      </p:sp>
      <p:graphicFrame>
        <p:nvGraphicFramePr>
          <p:cNvPr id="7" name="Table 6">
            <a:extLst>
              <a:ext uri="{FF2B5EF4-FFF2-40B4-BE49-F238E27FC236}">
                <a16:creationId xmlns:a16="http://schemas.microsoft.com/office/drawing/2014/main" id="{BDED6498-1043-7A8B-B838-13A6875D7819}"/>
              </a:ext>
            </a:extLst>
          </p:cNvPr>
          <p:cNvGraphicFramePr>
            <a:graphicFrameLocks noGrp="1"/>
          </p:cNvGraphicFramePr>
          <p:nvPr>
            <p:extLst>
              <p:ext uri="{D42A27DB-BD31-4B8C-83A1-F6EECF244321}">
                <p14:modId xmlns:p14="http://schemas.microsoft.com/office/powerpoint/2010/main" val="3172350148"/>
              </p:ext>
            </p:extLst>
          </p:nvPr>
        </p:nvGraphicFramePr>
        <p:xfrm>
          <a:off x="3536902" y="754336"/>
          <a:ext cx="2544279" cy="4493928"/>
        </p:xfrm>
        <a:graphic>
          <a:graphicData uri="http://schemas.openxmlformats.org/drawingml/2006/table">
            <a:tbl>
              <a:tblPr>
                <a:tableStyleId>{5C22544A-7EE6-4342-B048-85BDC9FD1C3A}</a:tableStyleId>
              </a:tblPr>
              <a:tblGrid>
                <a:gridCol w="2228694">
                  <a:extLst>
                    <a:ext uri="{9D8B030D-6E8A-4147-A177-3AD203B41FA5}">
                      <a16:colId xmlns:a16="http://schemas.microsoft.com/office/drawing/2014/main" val="313512134"/>
                    </a:ext>
                  </a:extLst>
                </a:gridCol>
                <a:gridCol w="315585">
                  <a:extLst>
                    <a:ext uri="{9D8B030D-6E8A-4147-A177-3AD203B41FA5}">
                      <a16:colId xmlns:a16="http://schemas.microsoft.com/office/drawing/2014/main" val="3870892148"/>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Incorporated Places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Clendenin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New Martinsville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Alderson**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Marlinton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Kimball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98.2%</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Parsons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Wheeling**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Northfork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96.9%</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Danville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Madison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Milton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Oceana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Keystone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Wellsburg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Gary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Rowlesburg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Grantsville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212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Richwood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47900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Rainelle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44030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Mannington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06889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Spencer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1272664"/>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Welch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44998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Buckhannon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310270"/>
                  </a:ext>
                </a:extLst>
              </a:tr>
            </a:tbl>
          </a:graphicData>
        </a:graphic>
      </p:graphicFrame>
    </p:spTree>
    <p:extLst>
      <p:ext uri="{BB962C8B-B14F-4D97-AF65-F5344CB8AC3E}">
        <p14:creationId xmlns:p14="http://schemas.microsoft.com/office/powerpoint/2010/main" val="23377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8FF4-E60B-24E4-E2A7-F26A90A3007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301C4398-5F50-3ADB-918A-D124D5177658}"/>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4AB5139D-5FA1-51AA-8068-C2948C908F27}"/>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Building Characteristics: Mobile Homes</a:t>
              </a:r>
            </a:p>
          </p:txBody>
        </p:sp>
        <p:pic>
          <p:nvPicPr>
            <p:cNvPr id="15" name="Picture 14" descr="A hexagon with a yellow house and a river&#10;&#10;Description automatically generated">
              <a:extLst>
                <a:ext uri="{FF2B5EF4-FFF2-40B4-BE49-F238E27FC236}">
                  <a16:creationId xmlns:a16="http://schemas.microsoft.com/office/drawing/2014/main" id="{3704B782-59C5-1E9A-69DC-1E352AAB10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76A76A9F-DAC2-8B8C-43E5-3BD3BE1132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58" name="Rectangle 57">
            <a:extLst>
              <a:ext uri="{FF2B5EF4-FFF2-40B4-BE49-F238E27FC236}">
                <a16:creationId xmlns:a16="http://schemas.microsoft.com/office/drawing/2014/main" id="{23EA1279-265D-302B-E2AE-A65AD767EAC4}"/>
              </a:ext>
            </a:extLst>
          </p:cNvPr>
          <p:cNvSpPr/>
          <p:nvPr/>
        </p:nvSpPr>
        <p:spPr>
          <a:xfrm>
            <a:off x="337620" y="734897"/>
            <a:ext cx="8833676" cy="307777"/>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Lightweight manufactured homes are not designed to withstand flooding and are more vulnerable to flood damage.</a:t>
            </a:r>
          </a:p>
        </p:txBody>
      </p:sp>
      <p:sp>
        <p:nvSpPr>
          <p:cNvPr id="59" name="TextBox 58">
            <a:extLst>
              <a:ext uri="{FF2B5EF4-FFF2-40B4-BE49-F238E27FC236}">
                <a16:creationId xmlns:a16="http://schemas.microsoft.com/office/drawing/2014/main" id="{9C0886A5-61F3-6DF4-76C9-4A28AF548D82}"/>
              </a:ext>
            </a:extLst>
          </p:cNvPr>
          <p:cNvSpPr txBox="1"/>
          <p:nvPr/>
        </p:nvSpPr>
        <p:spPr>
          <a:xfrm>
            <a:off x="492583" y="6157386"/>
            <a:ext cx="3316406" cy="646331"/>
          </a:xfrm>
          <a:prstGeom prst="rect">
            <a:avLst/>
          </a:prstGeom>
          <a:noFill/>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5550 National Rd, Triadelphia, WV</a:t>
            </a:r>
          </a:p>
          <a:p>
            <a:pPr algn="ctr"/>
            <a:r>
              <a:rPr lang="en-US" sz="1200" dirty="0">
                <a:latin typeface="Calibri" panose="020F0502020204030204" pitchFamily="34" charset="0"/>
                <a:ea typeface="Calibri" panose="020F0502020204030204" pitchFamily="34" charset="0"/>
                <a:cs typeface="Calibri" panose="020F0502020204030204" pitchFamily="34" charset="0"/>
              </a:rPr>
              <a:t>Ohio County</a:t>
            </a:r>
          </a:p>
          <a:p>
            <a:pPr algn="ctr"/>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5"/>
              </a:rPr>
              <a:t>35-07-0TW7-0012-0000_5550</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1AC44900-06EA-B187-066E-F9A83858B977}"/>
              </a:ext>
            </a:extLst>
          </p:cNvPr>
          <p:cNvSpPr txBox="1"/>
          <p:nvPr/>
        </p:nvSpPr>
        <p:spPr>
          <a:xfrm>
            <a:off x="8875594" y="6157385"/>
            <a:ext cx="3316406" cy="646331"/>
          </a:xfrm>
          <a:prstGeom prst="rect">
            <a:avLst/>
          </a:prstGeom>
          <a:noFill/>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5048 National Rd, Triadelphia, WV</a:t>
            </a:r>
          </a:p>
          <a:p>
            <a:pPr algn="ctr"/>
            <a:r>
              <a:rPr lang="en-US" sz="1200" dirty="0">
                <a:latin typeface="Calibri" panose="020F0502020204030204" pitchFamily="34" charset="0"/>
                <a:ea typeface="Calibri" panose="020F0502020204030204" pitchFamily="34" charset="0"/>
                <a:cs typeface="Calibri" panose="020F0502020204030204" pitchFamily="34" charset="0"/>
              </a:rPr>
              <a:t>Triadelphia, WV</a:t>
            </a:r>
          </a:p>
          <a:p>
            <a:pPr algn="ctr"/>
            <a:r>
              <a:rPr lang="en-US" sz="1200" dirty="0">
                <a:latin typeface="Calibri" panose="020F0502020204030204" pitchFamily="34" charset="0"/>
                <a:ea typeface="Calibri" panose="020F0502020204030204" pitchFamily="34" charset="0"/>
                <a:cs typeface="Calibri" panose="020F0502020204030204" pitchFamily="34" charset="0"/>
                <a:hlinkClick r:id="rId6"/>
              </a:rPr>
              <a:t>Not in Floodplain</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4B6947EE-B656-5CFF-FFB9-B933542D4D54}"/>
              </a:ext>
            </a:extLst>
          </p:cNvPr>
          <p:cNvSpPr txBox="1"/>
          <p:nvPr/>
        </p:nvSpPr>
        <p:spPr>
          <a:xfrm>
            <a:off x="4776225" y="6149880"/>
            <a:ext cx="3316406" cy="646331"/>
          </a:xfrm>
          <a:prstGeom prst="rect">
            <a:avLst/>
          </a:prstGeom>
          <a:noFill/>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5736 National Rd, Triadelphia, WV</a:t>
            </a:r>
          </a:p>
          <a:p>
            <a:pPr algn="ctr"/>
            <a:r>
              <a:rPr lang="en-US" sz="1200" dirty="0">
                <a:latin typeface="Calibri" panose="020F0502020204030204" pitchFamily="34" charset="0"/>
                <a:ea typeface="Calibri" panose="020F0502020204030204" pitchFamily="34" charset="0"/>
                <a:cs typeface="Calibri" panose="020F0502020204030204" pitchFamily="34" charset="0"/>
              </a:rPr>
              <a:t>Ohio County</a:t>
            </a:r>
          </a:p>
          <a:p>
            <a:pPr algn="ctr"/>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7"/>
              </a:rPr>
              <a:t>35-07-0TW7-0012-0000_5736</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62" name="Group 61">
            <a:extLst>
              <a:ext uri="{FF2B5EF4-FFF2-40B4-BE49-F238E27FC236}">
                <a16:creationId xmlns:a16="http://schemas.microsoft.com/office/drawing/2014/main" id="{83245EF6-DB2D-6DA7-A1AF-53512EFA4903}"/>
              </a:ext>
            </a:extLst>
          </p:cNvPr>
          <p:cNvGrpSpPr/>
          <p:nvPr/>
        </p:nvGrpSpPr>
        <p:grpSpPr>
          <a:xfrm>
            <a:off x="337620" y="1186393"/>
            <a:ext cx="3388140" cy="4970992"/>
            <a:chOff x="222811" y="735699"/>
            <a:chExt cx="3627777" cy="5322582"/>
          </a:xfrm>
        </p:grpSpPr>
        <p:grpSp>
          <p:nvGrpSpPr>
            <p:cNvPr id="63" name="Group 62">
              <a:extLst>
                <a:ext uri="{FF2B5EF4-FFF2-40B4-BE49-F238E27FC236}">
                  <a16:creationId xmlns:a16="http://schemas.microsoft.com/office/drawing/2014/main" id="{31504A0D-62B4-D4B8-D0C0-A5FF696E8BAF}"/>
                </a:ext>
              </a:extLst>
            </p:cNvPr>
            <p:cNvGrpSpPr/>
            <p:nvPr/>
          </p:nvGrpSpPr>
          <p:grpSpPr>
            <a:xfrm>
              <a:off x="222811" y="735699"/>
              <a:ext cx="3627777" cy="5322582"/>
              <a:chOff x="222811" y="735699"/>
              <a:chExt cx="3627777" cy="5322582"/>
            </a:xfrm>
          </p:grpSpPr>
          <p:pic>
            <p:nvPicPr>
              <p:cNvPr id="65" name="Picture 64" descr="A house destroyed by a tornado&#10;&#10;AI-generated content may be incorrect.">
                <a:extLst>
                  <a:ext uri="{FF2B5EF4-FFF2-40B4-BE49-F238E27FC236}">
                    <a16:creationId xmlns:a16="http://schemas.microsoft.com/office/drawing/2014/main" id="{2326970C-B4C6-611D-0962-FF9E2AD62D2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2811" y="735699"/>
                <a:ext cx="3627777" cy="3364448"/>
              </a:xfrm>
              <a:prstGeom prst="rect">
                <a:avLst/>
              </a:prstGeom>
            </p:spPr>
          </p:pic>
          <p:pic>
            <p:nvPicPr>
              <p:cNvPr id="66" name="Picture 65">
                <a:hlinkClick r:id="rId5"/>
                <a:extLst>
                  <a:ext uri="{FF2B5EF4-FFF2-40B4-BE49-F238E27FC236}">
                    <a16:creationId xmlns:a16="http://schemas.microsoft.com/office/drawing/2014/main" id="{CC2D129B-33C6-6514-484D-A61263530CF4}"/>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224254" y="4229324"/>
                <a:ext cx="3626334" cy="1828957"/>
              </a:xfrm>
              <a:prstGeom prst="rect">
                <a:avLst/>
              </a:prstGeom>
            </p:spPr>
          </p:pic>
          <p:sp>
            <p:nvSpPr>
              <p:cNvPr id="67" name="Oval 66">
                <a:extLst>
                  <a:ext uri="{FF2B5EF4-FFF2-40B4-BE49-F238E27FC236}">
                    <a16:creationId xmlns:a16="http://schemas.microsoft.com/office/drawing/2014/main" id="{A9B73A53-BBB5-DBE2-4934-BEBBB328CEA7}"/>
                  </a:ext>
                </a:extLst>
              </p:cNvPr>
              <p:cNvSpPr/>
              <p:nvPr/>
            </p:nvSpPr>
            <p:spPr>
              <a:xfrm>
                <a:off x="1333798" y="4486023"/>
                <a:ext cx="925927" cy="92592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Arrow: Right 67">
                <a:extLst>
                  <a:ext uri="{FF2B5EF4-FFF2-40B4-BE49-F238E27FC236}">
                    <a16:creationId xmlns:a16="http://schemas.microsoft.com/office/drawing/2014/main" id="{53859B22-39FC-FC81-B013-DE246591E353}"/>
                  </a:ext>
                </a:extLst>
              </p:cNvPr>
              <p:cNvSpPr/>
              <p:nvPr/>
            </p:nvSpPr>
            <p:spPr>
              <a:xfrm rot="5400000">
                <a:off x="1681497" y="2108699"/>
                <a:ext cx="528067" cy="312222"/>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Rectangle 63">
              <a:extLst>
                <a:ext uri="{FF2B5EF4-FFF2-40B4-BE49-F238E27FC236}">
                  <a16:creationId xmlns:a16="http://schemas.microsoft.com/office/drawing/2014/main" id="{20BF73AF-424D-314C-5DEC-0439B5BB41DF}"/>
                </a:ext>
              </a:extLst>
            </p:cNvPr>
            <p:cNvSpPr/>
            <p:nvPr/>
          </p:nvSpPr>
          <p:spPr>
            <a:xfrm>
              <a:off x="222811" y="735699"/>
              <a:ext cx="3626335" cy="532258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5D9F9875-6853-CD5C-2444-E64678BEB975}"/>
              </a:ext>
            </a:extLst>
          </p:cNvPr>
          <p:cNvGrpSpPr/>
          <p:nvPr/>
        </p:nvGrpSpPr>
        <p:grpSpPr>
          <a:xfrm>
            <a:off x="4074720" y="1186393"/>
            <a:ext cx="4654722" cy="4970991"/>
            <a:chOff x="3971581" y="735699"/>
            <a:chExt cx="4983944" cy="5322582"/>
          </a:xfrm>
        </p:grpSpPr>
        <p:pic>
          <p:nvPicPr>
            <p:cNvPr id="70" name="Picture 69">
              <a:extLst>
                <a:ext uri="{FF2B5EF4-FFF2-40B4-BE49-F238E27FC236}">
                  <a16:creationId xmlns:a16="http://schemas.microsoft.com/office/drawing/2014/main" id="{90F62CCF-A978-22B7-57E2-D3F611BDEA46}"/>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a:xfrm>
              <a:off x="4239491" y="4114395"/>
              <a:ext cx="4455071" cy="1935852"/>
            </a:xfrm>
            <a:prstGeom prst="rect">
              <a:avLst/>
            </a:prstGeom>
          </p:spPr>
        </p:pic>
        <p:grpSp>
          <p:nvGrpSpPr>
            <p:cNvPr id="71" name="Group 70">
              <a:extLst>
                <a:ext uri="{FF2B5EF4-FFF2-40B4-BE49-F238E27FC236}">
                  <a16:creationId xmlns:a16="http://schemas.microsoft.com/office/drawing/2014/main" id="{8AB6E8FA-CB7D-1A1B-A437-0EC19DA919CD}"/>
                </a:ext>
              </a:extLst>
            </p:cNvPr>
            <p:cNvGrpSpPr/>
            <p:nvPr/>
          </p:nvGrpSpPr>
          <p:grpSpPr>
            <a:xfrm>
              <a:off x="3971581" y="735699"/>
              <a:ext cx="4983944" cy="5322582"/>
              <a:chOff x="3971581" y="735699"/>
              <a:chExt cx="4983944" cy="5322582"/>
            </a:xfrm>
          </p:grpSpPr>
          <p:pic>
            <p:nvPicPr>
              <p:cNvPr id="72" name="Picture 71" descr="A comparison of mobile home and trailer&#10;&#10;AI-generated content may be incorrect.">
                <a:extLst>
                  <a:ext uri="{FF2B5EF4-FFF2-40B4-BE49-F238E27FC236}">
                    <a16:creationId xmlns:a16="http://schemas.microsoft.com/office/drawing/2014/main" id="{AAC853B0-BB89-1F4D-175C-15DCE4E6CB9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71581" y="735699"/>
                <a:ext cx="4983944" cy="3244706"/>
              </a:xfrm>
              <a:prstGeom prst="rect">
                <a:avLst/>
              </a:prstGeom>
            </p:spPr>
          </p:pic>
          <p:sp>
            <p:nvSpPr>
              <p:cNvPr id="73" name="Oval 72">
                <a:extLst>
                  <a:ext uri="{FF2B5EF4-FFF2-40B4-BE49-F238E27FC236}">
                    <a16:creationId xmlns:a16="http://schemas.microsoft.com/office/drawing/2014/main" id="{17CC3E94-7EF5-3A0E-5D32-BF5AAC35EFC5}"/>
                  </a:ext>
                </a:extLst>
              </p:cNvPr>
              <p:cNvSpPr/>
              <p:nvPr/>
            </p:nvSpPr>
            <p:spPr>
              <a:xfrm>
                <a:off x="6498188" y="4529733"/>
                <a:ext cx="925927" cy="92592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Rectangle 73">
                <a:extLst>
                  <a:ext uri="{FF2B5EF4-FFF2-40B4-BE49-F238E27FC236}">
                    <a16:creationId xmlns:a16="http://schemas.microsoft.com/office/drawing/2014/main" id="{5D2D7183-CBBD-76A0-9A41-418F1F222AB9}"/>
                  </a:ext>
                </a:extLst>
              </p:cNvPr>
              <p:cNvSpPr/>
              <p:nvPr/>
            </p:nvSpPr>
            <p:spPr>
              <a:xfrm>
                <a:off x="3977842" y="735699"/>
                <a:ext cx="4977683" cy="532258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CEB2FF0A-63C6-5938-AFC7-8E0C21D55736}"/>
                  </a:ext>
                </a:extLst>
              </p:cNvPr>
              <p:cNvSpPr/>
              <p:nvPr/>
            </p:nvSpPr>
            <p:spPr>
              <a:xfrm rot="5400000">
                <a:off x="5487076" y="2187190"/>
                <a:ext cx="685045" cy="312222"/>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6" name="Group 75">
            <a:extLst>
              <a:ext uri="{FF2B5EF4-FFF2-40B4-BE49-F238E27FC236}">
                <a16:creationId xmlns:a16="http://schemas.microsoft.com/office/drawing/2014/main" id="{C919E645-C579-5315-BE69-8DB70943F95D}"/>
              </a:ext>
            </a:extLst>
          </p:cNvPr>
          <p:cNvGrpSpPr/>
          <p:nvPr/>
        </p:nvGrpSpPr>
        <p:grpSpPr>
          <a:xfrm>
            <a:off x="9076520" y="1178359"/>
            <a:ext cx="2772714" cy="4979025"/>
            <a:chOff x="9076519" y="727665"/>
            <a:chExt cx="2967901" cy="5329527"/>
          </a:xfrm>
        </p:grpSpPr>
        <p:grpSp>
          <p:nvGrpSpPr>
            <p:cNvPr id="77" name="Group 76">
              <a:extLst>
                <a:ext uri="{FF2B5EF4-FFF2-40B4-BE49-F238E27FC236}">
                  <a16:creationId xmlns:a16="http://schemas.microsoft.com/office/drawing/2014/main" id="{0E5352C2-B2E7-609B-A3BA-C358C193CB76}"/>
                </a:ext>
              </a:extLst>
            </p:cNvPr>
            <p:cNvGrpSpPr/>
            <p:nvPr/>
          </p:nvGrpSpPr>
          <p:grpSpPr>
            <a:xfrm>
              <a:off x="9076519" y="735700"/>
              <a:ext cx="2955953" cy="5321492"/>
              <a:chOff x="9076519" y="735700"/>
              <a:chExt cx="2955953" cy="5321492"/>
            </a:xfrm>
          </p:grpSpPr>
          <p:pic>
            <p:nvPicPr>
              <p:cNvPr id="79" name="Picture 78" descr="A split screen of a house and a house destroyed&#10;&#10;AI-generated content may be incorrect.">
                <a:extLst>
                  <a:ext uri="{FF2B5EF4-FFF2-40B4-BE49-F238E27FC236}">
                    <a16:creationId xmlns:a16="http://schemas.microsoft.com/office/drawing/2014/main" id="{F5988AAC-026A-C8DB-C9D4-7D57D91A0BEF}"/>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084221" y="735700"/>
                <a:ext cx="2948251" cy="3364447"/>
              </a:xfrm>
              <a:prstGeom prst="rect">
                <a:avLst/>
              </a:prstGeom>
            </p:spPr>
          </p:pic>
          <p:pic>
            <p:nvPicPr>
              <p:cNvPr id="80" name="Picture 79">
                <a:hlinkClick r:id="rId6"/>
                <a:extLst>
                  <a:ext uri="{FF2B5EF4-FFF2-40B4-BE49-F238E27FC236}">
                    <a16:creationId xmlns:a16="http://schemas.microsoft.com/office/drawing/2014/main" id="{37F29755-02BF-ABAA-0938-C92320A659B9}"/>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a:xfrm>
                <a:off x="9076519" y="4206464"/>
                <a:ext cx="2955952" cy="1850728"/>
              </a:xfrm>
              <a:prstGeom prst="rect">
                <a:avLst/>
              </a:prstGeom>
            </p:spPr>
          </p:pic>
          <p:sp>
            <p:nvSpPr>
              <p:cNvPr id="81" name="Oval 80">
                <a:extLst>
                  <a:ext uri="{FF2B5EF4-FFF2-40B4-BE49-F238E27FC236}">
                    <a16:creationId xmlns:a16="http://schemas.microsoft.com/office/drawing/2014/main" id="{71ABFF03-61DD-C902-7433-B08090780033}"/>
                  </a:ext>
                </a:extLst>
              </p:cNvPr>
              <p:cNvSpPr/>
              <p:nvPr/>
            </p:nvSpPr>
            <p:spPr>
              <a:xfrm>
                <a:off x="10544023" y="4616674"/>
                <a:ext cx="1284091" cy="1284091"/>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Arrow: Right 81">
                <a:extLst>
                  <a:ext uri="{FF2B5EF4-FFF2-40B4-BE49-F238E27FC236}">
                    <a16:creationId xmlns:a16="http://schemas.microsoft.com/office/drawing/2014/main" id="{B1283C95-EFF4-0AB5-7BA4-6208C7409552}"/>
                  </a:ext>
                </a:extLst>
              </p:cNvPr>
              <p:cNvSpPr/>
              <p:nvPr/>
            </p:nvSpPr>
            <p:spPr>
              <a:xfrm rot="5400000">
                <a:off x="9522077" y="2080363"/>
                <a:ext cx="1165861" cy="312222"/>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a:extLst>
                <a:ext uri="{FF2B5EF4-FFF2-40B4-BE49-F238E27FC236}">
                  <a16:creationId xmlns:a16="http://schemas.microsoft.com/office/drawing/2014/main" id="{E1CA307D-49FF-2ED8-3A18-221DF364D806}"/>
                </a:ext>
              </a:extLst>
            </p:cNvPr>
            <p:cNvSpPr/>
            <p:nvPr/>
          </p:nvSpPr>
          <p:spPr>
            <a:xfrm>
              <a:off x="9088467" y="727665"/>
              <a:ext cx="2955953" cy="532258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093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D23E-EBB0-7655-A97D-90F7C855652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8CBA16C-5A9D-7E17-DD40-A672E542BA28}"/>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0345B4C4-C545-F728-ED85-C87301A289DC}"/>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Mobile Home Park at Risk, Ravenswood, Jackson County</a:t>
              </a:r>
            </a:p>
          </p:txBody>
        </p:sp>
        <p:pic>
          <p:nvPicPr>
            <p:cNvPr id="15" name="Picture 14" descr="A hexagon with a yellow house and a river&#10;&#10;Description automatically generated">
              <a:extLst>
                <a:ext uri="{FF2B5EF4-FFF2-40B4-BE49-F238E27FC236}">
                  <a16:creationId xmlns:a16="http://schemas.microsoft.com/office/drawing/2014/main" id="{37989C3F-ACE2-3C3F-2028-BA95A010E3C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3C5A5247-F125-A928-92B6-6048A6234E7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25" name="Group 24">
            <a:extLst>
              <a:ext uri="{FF2B5EF4-FFF2-40B4-BE49-F238E27FC236}">
                <a16:creationId xmlns:a16="http://schemas.microsoft.com/office/drawing/2014/main" id="{A64CAB9B-6C20-14F7-A62B-B30D2060EB88}"/>
              </a:ext>
            </a:extLst>
          </p:cNvPr>
          <p:cNvGrpSpPr/>
          <p:nvPr/>
        </p:nvGrpSpPr>
        <p:grpSpPr>
          <a:xfrm>
            <a:off x="76526" y="1014275"/>
            <a:ext cx="6390208" cy="5258927"/>
            <a:chOff x="290831" y="1014275"/>
            <a:chExt cx="6390208" cy="5258927"/>
          </a:xfrm>
        </p:grpSpPr>
        <p:grpSp>
          <p:nvGrpSpPr>
            <p:cNvPr id="10" name="Group 9">
              <a:extLst>
                <a:ext uri="{FF2B5EF4-FFF2-40B4-BE49-F238E27FC236}">
                  <a16:creationId xmlns:a16="http://schemas.microsoft.com/office/drawing/2014/main" id="{633BE831-076B-F795-1491-666CB2758D5D}"/>
                </a:ext>
              </a:extLst>
            </p:cNvPr>
            <p:cNvGrpSpPr/>
            <p:nvPr/>
          </p:nvGrpSpPr>
          <p:grpSpPr>
            <a:xfrm>
              <a:off x="290831" y="1014275"/>
              <a:ext cx="6390208" cy="5258927"/>
              <a:chOff x="290831" y="1014275"/>
              <a:chExt cx="6390208" cy="5258927"/>
            </a:xfrm>
          </p:grpSpPr>
          <p:pic>
            <p:nvPicPr>
              <p:cNvPr id="5" name="Picture 4">
                <a:hlinkClick r:id="rId5"/>
                <a:extLst>
                  <a:ext uri="{FF2B5EF4-FFF2-40B4-BE49-F238E27FC236}">
                    <a16:creationId xmlns:a16="http://schemas.microsoft.com/office/drawing/2014/main" id="{EE2A464B-3FF7-BFF0-BD4F-B7A3FCC84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831" y="1014275"/>
                <a:ext cx="6390208" cy="5258927"/>
              </a:xfrm>
              <a:prstGeom prst="rect">
                <a:avLst/>
              </a:prstGeom>
              <a:ln>
                <a:solidFill>
                  <a:schemeClr val="tx1"/>
                </a:solidFill>
              </a:ln>
            </p:spPr>
          </p:pic>
          <p:sp>
            <p:nvSpPr>
              <p:cNvPr id="8" name="TextBox 7">
                <a:extLst>
                  <a:ext uri="{FF2B5EF4-FFF2-40B4-BE49-F238E27FC236}">
                    <a16:creationId xmlns:a16="http://schemas.microsoft.com/office/drawing/2014/main" id="{96981D43-D807-5050-B80D-50BAB2769912}"/>
                  </a:ext>
                </a:extLst>
              </p:cNvPr>
              <p:cNvSpPr txBox="1"/>
              <p:nvPr/>
            </p:nvSpPr>
            <p:spPr>
              <a:xfrm>
                <a:off x="5522703" y="2230747"/>
                <a:ext cx="947306" cy="246221"/>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WV Flood Tool</a:t>
                </a:r>
                <a:endParaRPr kumimoji="0" lang="en-US" sz="10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5C83A083-AEA9-2E11-2021-B62EB941D6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8317" y="4917316"/>
              <a:ext cx="1600821" cy="1310439"/>
            </a:xfrm>
            <a:prstGeom prst="rect">
              <a:avLst/>
            </a:prstGeom>
          </p:spPr>
        </p:pic>
      </p:grpSp>
      <p:sp>
        <p:nvSpPr>
          <p:cNvPr id="29" name="Explosion: 8 Points 28">
            <a:extLst>
              <a:ext uri="{FF2B5EF4-FFF2-40B4-BE49-F238E27FC236}">
                <a16:creationId xmlns:a16="http://schemas.microsoft.com/office/drawing/2014/main" id="{685E85C2-FF8A-8DFA-0588-ADA491323897}"/>
              </a:ext>
            </a:extLst>
          </p:cNvPr>
          <p:cNvSpPr/>
          <p:nvPr/>
        </p:nvSpPr>
        <p:spPr>
          <a:xfrm>
            <a:off x="4159086" y="592481"/>
            <a:ext cx="2307648" cy="1700890"/>
          </a:xfrm>
          <a:prstGeom prst="irregularSeal1">
            <a:avLst/>
          </a:prstGeom>
          <a:solidFill>
            <a:schemeClr val="accent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Higher Vulnerability</a:t>
            </a:r>
          </a:p>
        </p:txBody>
      </p:sp>
      <p:pic>
        <p:nvPicPr>
          <p:cNvPr id="3" name="Picture 2" descr="Aerial view of a town&#10;&#10;AI-generated content may be incorrect.">
            <a:extLst>
              <a:ext uri="{FF2B5EF4-FFF2-40B4-BE49-F238E27FC236}">
                <a16:creationId xmlns:a16="http://schemas.microsoft.com/office/drawing/2014/main" id="{9AF885AE-D116-C1CC-9F38-C0D2C223A6CB}"/>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6590742" y="844707"/>
            <a:ext cx="5462831" cy="2772080"/>
          </a:xfrm>
          <a:prstGeom prst="rect">
            <a:avLst/>
          </a:prstGeom>
          <a:ln>
            <a:solidFill>
              <a:schemeClr val="tx1"/>
            </a:solidFill>
          </a:ln>
        </p:spPr>
      </p:pic>
      <p:grpSp>
        <p:nvGrpSpPr>
          <p:cNvPr id="14" name="Group 13">
            <a:extLst>
              <a:ext uri="{FF2B5EF4-FFF2-40B4-BE49-F238E27FC236}">
                <a16:creationId xmlns:a16="http://schemas.microsoft.com/office/drawing/2014/main" id="{F3DF5EC3-5CCF-AA5F-32D9-83CD6A98223E}"/>
              </a:ext>
            </a:extLst>
          </p:cNvPr>
          <p:cNvGrpSpPr/>
          <p:nvPr/>
        </p:nvGrpSpPr>
        <p:grpSpPr>
          <a:xfrm>
            <a:off x="6590742" y="3805900"/>
            <a:ext cx="5462831" cy="2772080"/>
            <a:chOff x="6590742" y="3653500"/>
            <a:chExt cx="5462831" cy="2772080"/>
          </a:xfrm>
        </p:grpSpPr>
        <p:pic>
          <p:nvPicPr>
            <p:cNvPr id="6" name="Picture 5" descr="A aerial view of a blue river&#10;&#10;AI-generated content may be incorrect.">
              <a:extLst>
                <a:ext uri="{FF2B5EF4-FFF2-40B4-BE49-F238E27FC236}">
                  <a16:creationId xmlns:a16="http://schemas.microsoft.com/office/drawing/2014/main" id="{CF80C98E-74DE-1C37-0A93-F95E1C7CCDB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6590742" y="3653500"/>
              <a:ext cx="5462831" cy="2772080"/>
            </a:xfrm>
            <a:prstGeom prst="rect">
              <a:avLst/>
            </a:prstGeom>
            <a:ln>
              <a:solidFill>
                <a:schemeClr val="tx1"/>
              </a:solidFill>
            </a:ln>
          </p:spPr>
        </p:pic>
        <p:sp>
          <p:nvSpPr>
            <p:cNvPr id="13" name="TextBox 12">
              <a:extLst>
                <a:ext uri="{FF2B5EF4-FFF2-40B4-BE49-F238E27FC236}">
                  <a16:creationId xmlns:a16="http://schemas.microsoft.com/office/drawing/2014/main" id="{520A62E4-0A0A-1D21-343A-949D4D248FE9}"/>
                </a:ext>
              </a:extLst>
            </p:cNvPr>
            <p:cNvSpPr txBox="1"/>
            <p:nvPr/>
          </p:nvSpPr>
          <p:spPr>
            <a:xfrm>
              <a:off x="6688864" y="5988501"/>
              <a:ext cx="42127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FEMA 1% Annual Chance (100-year) Flood</a:t>
              </a:r>
            </a:p>
          </p:txBody>
        </p:sp>
      </p:grpSp>
      <p:sp>
        <p:nvSpPr>
          <p:cNvPr id="9" name="Arrow: Right 8">
            <a:extLst>
              <a:ext uri="{FF2B5EF4-FFF2-40B4-BE49-F238E27FC236}">
                <a16:creationId xmlns:a16="http://schemas.microsoft.com/office/drawing/2014/main" id="{9CD4ED81-68C6-D230-222A-C849E0B1EF57}"/>
              </a:ext>
            </a:extLst>
          </p:cNvPr>
          <p:cNvSpPr/>
          <p:nvPr/>
        </p:nvSpPr>
        <p:spPr>
          <a:xfrm rot="5400000">
            <a:off x="8979634" y="3555233"/>
            <a:ext cx="685045" cy="312222"/>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763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98FB7-E265-2B64-0BBD-A5741AE5854F}"/>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63E766E-3A14-244E-EA77-CDCD191A9CDF}"/>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61425A8B-9B44-E1CC-796D-9A5A1AC9440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Mobile Homes in Floodplain (100-Yr)</a:t>
              </a:r>
            </a:p>
          </p:txBody>
        </p:sp>
        <p:pic>
          <p:nvPicPr>
            <p:cNvPr id="15" name="Picture 14" descr="A hexagon with a yellow house and a river&#10;&#10;Description automatically generated">
              <a:extLst>
                <a:ext uri="{FF2B5EF4-FFF2-40B4-BE49-F238E27FC236}">
                  <a16:creationId xmlns:a16="http://schemas.microsoft.com/office/drawing/2014/main" id="{70C84BC2-9BC8-2896-C038-5B897098568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E7295E5E-0751-0B88-5ABD-37F3AC5B94D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4" name="Star: 10 Points 3">
            <a:extLst>
              <a:ext uri="{FF2B5EF4-FFF2-40B4-BE49-F238E27FC236}">
                <a16:creationId xmlns:a16="http://schemas.microsoft.com/office/drawing/2014/main" id="{E55A8E81-5393-38BF-7D30-01D3EB22ECA3}"/>
              </a:ext>
            </a:extLst>
          </p:cNvPr>
          <p:cNvSpPr/>
          <p:nvPr/>
        </p:nvSpPr>
        <p:spPr>
          <a:xfrm>
            <a:off x="3616656" y="5128767"/>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5" name="Rectangle 4">
            <a:extLst>
              <a:ext uri="{FF2B5EF4-FFF2-40B4-BE49-F238E27FC236}">
                <a16:creationId xmlns:a16="http://schemas.microsoft.com/office/drawing/2014/main" id="{1748A42E-0584-F348-ECFD-92A99276E85F}"/>
              </a:ext>
            </a:extLst>
          </p:cNvPr>
          <p:cNvSpPr/>
          <p:nvPr/>
        </p:nvSpPr>
        <p:spPr>
          <a:xfrm>
            <a:off x="3586917" y="5933968"/>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grpSp>
        <p:nvGrpSpPr>
          <p:cNvPr id="17" name="Group 16">
            <a:extLst>
              <a:ext uri="{FF2B5EF4-FFF2-40B4-BE49-F238E27FC236}">
                <a16:creationId xmlns:a16="http://schemas.microsoft.com/office/drawing/2014/main" id="{CC47CE11-A15D-9DB6-2772-71BBBB47AE62}"/>
              </a:ext>
            </a:extLst>
          </p:cNvPr>
          <p:cNvGrpSpPr/>
          <p:nvPr/>
        </p:nvGrpSpPr>
        <p:grpSpPr>
          <a:xfrm>
            <a:off x="4540865" y="4531372"/>
            <a:ext cx="7417438" cy="1779385"/>
            <a:chOff x="4135271" y="1213207"/>
            <a:chExt cx="7417438" cy="1779385"/>
          </a:xfrm>
        </p:grpSpPr>
        <p:pic>
          <p:nvPicPr>
            <p:cNvPr id="3" name="Picture 2">
              <a:hlinkClick r:id="rId5"/>
              <a:extLst>
                <a:ext uri="{FF2B5EF4-FFF2-40B4-BE49-F238E27FC236}">
                  <a16:creationId xmlns:a16="http://schemas.microsoft.com/office/drawing/2014/main" id="{E364E64C-CEAD-2752-8DF8-6E32FCC07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271" y="1213207"/>
              <a:ext cx="7417438" cy="1779385"/>
            </a:xfrm>
            <a:prstGeom prst="rect">
              <a:avLst/>
            </a:prstGeom>
            <a:ln>
              <a:solidFill>
                <a:schemeClr val="tx1"/>
              </a:solidFill>
            </a:ln>
          </p:spPr>
        </p:pic>
        <p:grpSp>
          <p:nvGrpSpPr>
            <p:cNvPr id="8" name="Group 7">
              <a:extLst>
                <a:ext uri="{FF2B5EF4-FFF2-40B4-BE49-F238E27FC236}">
                  <a16:creationId xmlns:a16="http://schemas.microsoft.com/office/drawing/2014/main" id="{A1C4DF4F-2302-442B-0E00-DB4851A7318B}"/>
                </a:ext>
              </a:extLst>
            </p:cNvPr>
            <p:cNvGrpSpPr/>
            <p:nvPr/>
          </p:nvGrpSpPr>
          <p:grpSpPr>
            <a:xfrm>
              <a:off x="5063319" y="1777710"/>
              <a:ext cx="2292824" cy="1210332"/>
              <a:chOff x="6177885" y="3536762"/>
              <a:chExt cx="2292824" cy="1210332"/>
            </a:xfrm>
          </p:grpSpPr>
          <p:sp>
            <p:nvSpPr>
              <p:cNvPr id="13" name="Rectangle 12">
                <a:extLst>
                  <a:ext uri="{FF2B5EF4-FFF2-40B4-BE49-F238E27FC236}">
                    <a16:creationId xmlns:a16="http://schemas.microsoft.com/office/drawing/2014/main" id="{D139898D-6B9D-87DE-B92F-37CA89A22005}"/>
                  </a:ext>
                </a:extLst>
              </p:cNvPr>
              <p:cNvSpPr/>
              <p:nvPr/>
            </p:nvSpPr>
            <p:spPr>
              <a:xfrm>
                <a:off x="7665490" y="3646993"/>
                <a:ext cx="805219" cy="110010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3B017DF-0505-0ADE-DF0B-6674EF14754D}"/>
                  </a:ext>
                </a:extLst>
              </p:cNvPr>
              <p:cNvSpPr/>
              <p:nvPr/>
            </p:nvSpPr>
            <p:spPr>
              <a:xfrm>
                <a:off x="6177885" y="3536762"/>
                <a:ext cx="700585" cy="121033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Picture 17">
            <a:hlinkClick r:id="rId7"/>
            <a:extLst>
              <a:ext uri="{FF2B5EF4-FFF2-40B4-BE49-F238E27FC236}">
                <a16:creationId xmlns:a16="http://schemas.microsoft.com/office/drawing/2014/main" id="{8363822C-DFAC-0725-82C5-9BED38D0A95A}"/>
              </a:ext>
            </a:extLst>
          </p:cNvPr>
          <p:cNvPicPr>
            <a:picLocks noChangeAspect="1"/>
          </p:cNvPicPr>
          <p:nvPr/>
        </p:nvPicPr>
        <p:blipFill>
          <a:blip r:embed="rId8" cstate="screen">
            <a:extLst>
              <a:ext uri="{28A0092B-C50C-407E-A947-70E740481C1C}">
                <a14:useLocalDpi xmlns:a14="http://schemas.microsoft.com/office/drawing/2010/main" val="0"/>
              </a:ext>
            </a:extLst>
          </a:blip>
          <a:srcRect t="-1"/>
          <a:stretch>
            <a:fillRect/>
          </a:stretch>
        </p:blipFill>
        <p:spPr>
          <a:xfrm>
            <a:off x="405782" y="4245045"/>
            <a:ext cx="2682380" cy="2061162"/>
          </a:xfrm>
          <a:prstGeom prst="rect">
            <a:avLst/>
          </a:prstGeom>
          <a:ln>
            <a:solidFill>
              <a:schemeClr val="tx1"/>
            </a:solidFill>
          </a:ln>
        </p:spPr>
      </p:pic>
      <p:graphicFrame>
        <p:nvGraphicFramePr>
          <p:cNvPr id="19" name="Table 18">
            <a:extLst>
              <a:ext uri="{FF2B5EF4-FFF2-40B4-BE49-F238E27FC236}">
                <a16:creationId xmlns:a16="http://schemas.microsoft.com/office/drawing/2014/main" id="{F4456825-6FC0-9B29-EB0B-16A330BF222C}"/>
              </a:ext>
            </a:extLst>
          </p:cNvPr>
          <p:cNvGraphicFramePr>
            <a:graphicFrameLocks noGrp="1"/>
          </p:cNvGraphicFramePr>
          <p:nvPr>
            <p:extLst>
              <p:ext uri="{D42A27DB-BD31-4B8C-83A1-F6EECF244321}">
                <p14:modId xmlns:p14="http://schemas.microsoft.com/office/powerpoint/2010/main" val="3185068980"/>
              </p:ext>
            </p:extLst>
          </p:nvPr>
        </p:nvGraphicFramePr>
        <p:xfrm>
          <a:off x="238017" y="902508"/>
          <a:ext cx="3378639" cy="2016760"/>
        </p:xfrm>
        <a:graphic>
          <a:graphicData uri="http://schemas.openxmlformats.org/drawingml/2006/table">
            <a:tbl>
              <a:tblPr firstRow="1" bandRow="1">
                <a:tableStyleId>{5C22544A-7EE6-4342-B048-85BDC9FD1C3A}</a:tableStyleId>
              </a:tblPr>
              <a:tblGrid>
                <a:gridCol w="1403181">
                  <a:extLst>
                    <a:ext uri="{9D8B030D-6E8A-4147-A177-3AD203B41FA5}">
                      <a16:colId xmlns:a16="http://schemas.microsoft.com/office/drawing/2014/main" val="1211216871"/>
                    </a:ext>
                  </a:extLst>
                </a:gridCol>
                <a:gridCol w="817341">
                  <a:extLst>
                    <a:ext uri="{9D8B030D-6E8A-4147-A177-3AD203B41FA5}">
                      <a16:colId xmlns:a16="http://schemas.microsoft.com/office/drawing/2014/main" val="36426774"/>
                    </a:ext>
                  </a:extLst>
                </a:gridCol>
                <a:gridCol w="1158117">
                  <a:extLst>
                    <a:ext uri="{9D8B030D-6E8A-4147-A177-3AD203B41FA5}">
                      <a16:colId xmlns:a16="http://schemas.microsoft.com/office/drawing/2014/main" val="3544853156"/>
                    </a:ext>
                  </a:extLst>
                </a:gridCol>
              </a:tblGrid>
              <a:tr h="370840">
                <a:tc gridSpan="3">
                  <a:txBody>
                    <a:bodyPr/>
                    <a:lstStyle/>
                    <a:p>
                      <a:pPr algn="ctr"/>
                      <a:r>
                        <a:rPr lang="en-US" dirty="0">
                          <a:solidFill>
                            <a:schemeClr val="bg1"/>
                          </a:solidFill>
                        </a:rPr>
                        <a:t>WV / USA Comparison</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ctr"/>
                      <a:endParaRPr lang="en-US" sz="1400" b="1" dirty="0">
                        <a:solidFill>
                          <a:schemeClr val="bg1"/>
                        </a:solidFill>
                      </a:endParaRPr>
                    </a:p>
                  </a:txBody>
                  <a:tcPr anchor="ctr">
                    <a:lnL w="28575" cap="flat" cmpd="sng" algn="ctr">
                      <a:solidFill>
                        <a:srgbClr val="FFC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West Virginia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Nationwide</a:t>
                      </a:r>
                    </a:p>
                  </a:txBody>
                  <a:tcPr anchor="ctr">
                    <a:lnL w="12700" cap="flat" cmpd="sng" algn="ctr">
                      <a:solidFill>
                        <a:schemeClr val="bg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0">
                <a:tc>
                  <a:txBody>
                    <a:bodyPr/>
                    <a:lstStyle/>
                    <a:p>
                      <a:pPr algn="ctr"/>
                      <a:r>
                        <a:rPr lang="en-US" sz="1400" b="1" dirty="0">
                          <a:solidFill>
                            <a:schemeClr val="bg1"/>
                          </a:solidFill>
                        </a:rPr>
                        <a:t>Mobile Homes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120,734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8,182,612</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r h="0">
                <a:tc>
                  <a:txBody>
                    <a:bodyPr/>
                    <a:lstStyle/>
                    <a:p>
                      <a:pPr algn="ctr"/>
                      <a:r>
                        <a:rPr lang="en-US" sz="1400" dirty="0">
                          <a:solidFill>
                            <a:schemeClr val="bg1"/>
                          </a:solidFill>
                        </a:rPr>
                        <a:t>Occupied Residential Units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859,437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139,647,020</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652149"/>
                  </a:ext>
                </a:extLst>
              </a:tr>
              <a:tr h="0">
                <a:tc>
                  <a:txBody>
                    <a:bodyPr/>
                    <a:lstStyle/>
                    <a:p>
                      <a:pPr algn="ctr"/>
                      <a:r>
                        <a:rPr lang="en-US" sz="1400" dirty="0">
                          <a:solidFill>
                            <a:schemeClr val="bg1"/>
                          </a:solidFill>
                        </a:rPr>
                        <a:t>% Mobile Home</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lang="en-US" sz="14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lang="en-US" sz="1400" dirty="0"/>
                        <a:t>6%</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178242951"/>
                  </a:ext>
                </a:extLst>
              </a:tr>
            </a:tbl>
          </a:graphicData>
        </a:graphic>
      </p:graphicFrame>
      <p:sp>
        <p:nvSpPr>
          <p:cNvPr id="20" name="TextBox 3">
            <a:extLst>
              <a:ext uri="{FF2B5EF4-FFF2-40B4-BE49-F238E27FC236}">
                <a16:creationId xmlns:a16="http://schemas.microsoft.com/office/drawing/2014/main" id="{06718F44-CE67-B034-189A-C20C128DC206}"/>
              </a:ext>
            </a:extLst>
          </p:cNvPr>
          <p:cNvSpPr txBox="1"/>
          <p:nvPr/>
        </p:nvSpPr>
        <p:spPr>
          <a:xfrm>
            <a:off x="177813" y="2919268"/>
            <a:ext cx="1942140"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libri" panose="020F0502020204030204" pitchFamily="34" charset="0"/>
                <a:ea typeface="Calibri" panose="020F0502020204030204" pitchFamily="34" charset="0"/>
                <a:cs typeface="Calibri" panose="020F0502020204030204" pitchFamily="34" charset="0"/>
              </a:rPr>
              <a:t>Census Bureau 2021 ACS 5-year Estimates</a:t>
            </a:r>
          </a:p>
        </p:txBody>
      </p:sp>
      <p:graphicFrame>
        <p:nvGraphicFramePr>
          <p:cNvPr id="21" name="Table 20">
            <a:extLst>
              <a:ext uri="{FF2B5EF4-FFF2-40B4-BE49-F238E27FC236}">
                <a16:creationId xmlns:a16="http://schemas.microsoft.com/office/drawing/2014/main" id="{166CE1BF-12F1-4771-9A26-8775BC8FC566}"/>
              </a:ext>
            </a:extLst>
          </p:cNvPr>
          <p:cNvGraphicFramePr>
            <a:graphicFrameLocks noGrp="1"/>
          </p:cNvGraphicFramePr>
          <p:nvPr>
            <p:extLst>
              <p:ext uri="{D42A27DB-BD31-4B8C-83A1-F6EECF244321}">
                <p14:modId xmlns:p14="http://schemas.microsoft.com/office/powerpoint/2010/main" val="644776573"/>
              </p:ext>
            </p:extLst>
          </p:nvPr>
        </p:nvGraphicFramePr>
        <p:xfrm>
          <a:off x="3829984" y="902508"/>
          <a:ext cx="4026577" cy="2321560"/>
        </p:xfrm>
        <a:graphic>
          <a:graphicData uri="http://schemas.openxmlformats.org/drawingml/2006/table">
            <a:tbl>
              <a:tblPr firstRow="1" bandRow="1">
                <a:tableStyleId>{5C22544A-7EE6-4342-B048-85BDC9FD1C3A}</a:tableStyleId>
              </a:tblPr>
              <a:tblGrid>
                <a:gridCol w="2716392">
                  <a:extLst>
                    <a:ext uri="{9D8B030D-6E8A-4147-A177-3AD203B41FA5}">
                      <a16:colId xmlns:a16="http://schemas.microsoft.com/office/drawing/2014/main" val="1211216871"/>
                    </a:ext>
                  </a:extLst>
                </a:gridCol>
                <a:gridCol w="1310185">
                  <a:extLst>
                    <a:ext uri="{9D8B030D-6E8A-4147-A177-3AD203B41FA5}">
                      <a16:colId xmlns:a16="http://schemas.microsoft.com/office/drawing/2014/main" val="36426774"/>
                    </a:ext>
                  </a:extLst>
                </a:gridCol>
              </a:tblGrid>
              <a:tr h="370840">
                <a:tc gridSpan="2">
                  <a:txBody>
                    <a:bodyPr/>
                    <a:lstStyle/>
                    <a:p>
                      <a:pPr algn="ctr"/>
                      <a:r>
                        <a:rPr lang="en-US" dirty="0">
                          <a:solidFill>
                            <a:schemeClr val="bg1"/>
                          </a:solidFill>
                        </a:rPr>
                        <a:t>Mobile Homes in Floodplain (Statewide)</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ctr"/>
                      <a:r>
                        <a:rPr lang="en-US" sz="1400" b="1" dirty="0">
                          <a:solidFill>
                            <a:schemeClr val="bg1"/>
                          </a:solidFill>
                        </a:rPr>
                        <a:t>Mobile Homes in WV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23,315</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r h="0">
                <a:tc>
                  <a:txBody>
                    <a:bodyPr/>
                    <a:lstStyle/>
                    <a:p>
                      <a:pPr algn="ctr"/>
                      <a:r>
                        <a:rPr lang="en-US" sz="1400" dirty="0">
                          <a:solidFill>
                            <a:schemeClr val="bg1"/>
                          </a:solidFill>
                        </a:rPr>
                        <a:t>Total Mobile Homes in WV</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120,734</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652149"/>
                  </a:ext>
                </a:extLst>
              </a:tr>
              <a:tr h="0">
                <a:tc>
                  <a:txBody>
                    <a:bodyPr/>
                    <a:lstStyle/>
                    <a:p>
                      <a:pPr algn="ctr"/>
                      <a:r>
                        <a:rPr lang="en-US" sz="1400" dirty="0">
                          <a:solidFill>
                            <a:schemeClr val="bg1"/>
                          </a:solidFill>
                        </a:rPr>
                        <a:t>% in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dirty="0"/>
                        <a:t>19%</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8242951"/>
                  </a:ext>
                </a:extLst>
              </a:tr>
              <a:tr h="0">
                <a:tc>
                  <a:txBody>
                    <a:bodyPr/>
                    <a:lstStyle/>
                    <a:p>
                      <a:pPr algn="ctr"/>
                      <a:r>
                        <a:rPr lang="en-US" sz="1400" dirty="0">
                          <a:solidFill>
                            <a:schemeClr val="bg1"/>
                          </a:solidFill>
                        </a:rPr>
                        <a:t>Total Single-Family Housing in WV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dirty="0"/>
                        <a:t>84,778</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1445312"/>
                  </a:ext>
                </a:extLst>
              </a:tr>
              <a:tr h="0">
                <a:tc>
                  <a:txBody>
                    <a:bodyPr/>
                    <a:lstStyle/>
                    <a:p>
                      <a:pPr algn="ctr"/>
                      <a:r>
                        <a:rPr lang="en-US" sz="1400" dirty="0">
                          <a:solidFill>
                            <a:schemeClr val="bg1"/>
                          </a:solidFill>
                        </a:rPr>
                        <a:t>% Mobile Homes in Single-Family in WV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lang="en-US" sz="1400" dirty="0"/>
                        <a:t>28%</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765346195"/>
                  </a:ext>
                </a:extLst>
              </a:tr>
            </a:tbl>
          </a:graphicData>
        </a:graphic>
      </p:graphicFrame>
      <p:pic>
        <p:nvPicPr>
          <p:cNvPr id="23" name="Picture 22">
            <a:extLst>
              <a:ext uri="{FF2B5EF4-FFF2-40B4-BE49-F238E27FC236}">
                <a16:creationId xmlns:a16="http://schemas.microsoft.com/office/drawing/2014/main" id="{34E5D6D7-8633-AB43-3B66-2433C51CB5C8}"/>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071302" y="1307436"/>
            <a:ext cx="3899938" cy="2996202"/>
          </a:xfrm>
          <a:prstGeom prst="rect">
            <a:avLst/>
          </a:prstGeom>
        </p:spPr>
      </p:pic>
    </p:spTree>
    <p:extLst>
      <p:ext uri="{BB962C8B-B14F-4D97-AF65-F5344CB8AC3E}">
        <p14:creationId xmlns:p14="http://schemas.microsoft.com/office/powerpoint/2010/main" val="426384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AEC5-8FCC-6926-4286-E9EDA7F71E1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DEB5499-C423-9065-519B-8D05BFF274F3}"/>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5316109-D29E-D22C-EA1A-E2C2974D858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Building Characteristics: One-Story Buildings</a:t>
              </a:r>
            </a:p>
          </p:txBody>
        </p:sp>
        <p:pic>
          <p:nvPicPr>
            <p:cNvPr id="15" name="Picture 14" descr="A hexagon with a yellow house and a river&#10;&#10;Description automatically generated">
              <a:extLst>
                <a:ext uri="{FF2B5EF4-FFF2-40B4-BE49-F238E27FC236}">
                  <a16:creationId xmlns:a16="http://schemas.microsoft.com/office/drawing/2014/main" id="{5BA37607-755E-8D71-0B39-3349514522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3E396FD4-4940-21F5-5898-44582231F50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2" name="Rectangle 1">
            <a:extLst>
              <a:ext uri="{FF2B5EF4-FFF2-40B4-BE49-F238E27FC236}">
                <a16:creationId xmlns:a16="http://schemas.microsoft.com/office/drawing/2014/main" id="{CF1AB826-D88F-627F-1505-763E1EBE84B8}"/>
              </a:ext>
            </a:extLst>
          </p:cNvPr>
          <p:cNvSpPr/>
          <p:nvPr/>
        </p:nvSpPr>
        <p:spPr>
          <a:xfrm>
            <a:off x="337620" y="734897"/>
            <a:ext cx="8053905" cy="307777"/>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During a flood event, residents in single-story buildings face limited options for seeking higher elevations.</a:t>
            </a:r>
          </a:p>
        </p:txBody>
      </p:sp>
      <p:grpSp>
        <p:nvGrpSpPr>
          <p:cNvPr id="12" name="Group 11">
            <a:extLst>
              <a:ext uri="{FF2B5EF4-FFF2-40B4-BE49-F238E27FC236}">
                <a16:creationId xmlns:a16="http://schemas.microsoft.com/office/drawing/2014/main" id="{DE671293-9F8B-92FC-B2EB-749C0909323B}"/>
              </a:ext>
            </a:extLst>
          </p:cNvPr>
          <p:cNvGrpSpPr/>
          <p:nvPr/>
        </p:nvGrpSpPr>
        <p:grpSpPr>
          <a:xfrm>
            <a:off x="4436942" y="2603610"/>
            <a:ext cx="7417438" cy="1787415"/>
            <a:chOff x="4103004" y="1641585"/>
            <a:chExt cx="7417438" cy="1787415"/>
          </a:xfrm>
        </p:grpSpPr>
        <p:pic>
          <p:nvPicPr>
            <p:cNvPr id="4" name="Picture 3">
              <a:hlinkClick r:id="rId5"/>
              <a:extLst>
                <a:ext uri="{FF2B5EF4-FFF2-40B4-BE49-F238E27FC236}">
                  <a16:creationId xmlns:a16="http://schemas.microsoft.com/office/drawing/2014/main" id="{AAC30881-4080-2210-5C16-D32026C50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3004" y="1641585"/>
              <a:ext cx="7417438" cy="1787415"/>
            </a:xfrm>
            <a:prstGeom prst="rect">
              <a:avLst/>
            </a:prstGeom>
            <a:ln>
              <a:solidFill>
                <a:schemeClr val="tx1"/>
              </a:solidFill>
            </a:ln>
          </p:spPr>
        </p:pic>
        <p:grpSp>
          <p:nvGrpSpPr>
            <p:cNvPr id="8" name="Group 7">
              <a:extLst>
                <a:ext uri="{FF2B5EF4-FFF2-40B4-BE49-F238E27FC236}">
                  <a16:creationId xmlns:a16="http://schemas.microsoft.com/office/drawing/2014/main" id="{D0DF8BFD-A692-D4F8-8318-EF03ED2E582C}"/>
                </a:ext>
              </a:extLst>
            </p:cNvPr>
            <p:cNvGrpSpPr/>
            <p:nvPr/>
          </p:nvGrpSpPr>
          <p:grpSpPr>
            <a:xfrm>
              <a:off x="5021527" y="2200275"/>
              <a:ext cx="4093049" cy="1228725"/>
              <a:chOff x="6177885" y="3518369"/>
              <a:chExt cx="4093049" cy="1228725"/>
            </a:xfrm>
          </p:grpSpPr>
          <p:sp>
            <p:nvSpPr>
              <p:cNvPr id="9" name="Rectangle 8">
                <a:extLst>
                  <a:ext uri="{FF2B5EF4-FFF2-40B4-BE49-F238E27FC236}">
                    <a16:creationId xmlns:a16="http://schemas.microsoft.com/office/drawing/2014/main" id="{40745EF6-BA75-F88E-F330-84DD9F470B4C}"/>
                  </a:ext>
                </a:extLst>
              </p:cNvPr>
              <p:cNvSpPr/>
              <p:nvPr/>
            </p:nvSpPr>
            <p:spPr>
              <a:xfrm>
                <a:off x="9465715" y="3646993"/>
                <a:ext cx="805219" cy="110010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A6B53D5-6193-F575-9874-8023159815E0}"/>
                  </a:ext>
                </a:extLst>
              </p:cNvPr>
              <p:cNvSpPr/>
              <p:nvPr/>
            </p:nvSpPr>
            <p:spPr>
              <a:xfrm>
                <a:off x="6177885" y="3518369"/>
                <a:ext cx="700585" cy="1228725"/>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99A7EECC-A44A-A3C3-95C0-231D11A5C2BB}"/>
              </a:ext>
            </a:extLst>
          </p:cNvPr>
          <p:cNvGrpSpPr/>
          <p:nvPr/>
        </p:nvGrpSpPr>
        <p:grpSpPr>
          <a:xfrm>
            <a:off x="4436942" y="4740573"/>
            <a:ext cx="7417438" cy="1740963"/>
            <a:chOff x="4103004" y="3778548"/>
            <a:chExt cx="7417438" cy="1740963"/>
          </a:xfrm>
        </p:grpSpPr>
        <p:pic>
          <p:nvPicPr>
            <p:cNvPr id="14" name="Picture 13">
              <a:hlinkClick r:id="rId7"/>
              <a:extLst>
                <a:ext uri="{FF2B5EF4-FFF2-40B4-BE49-F238E27FC236}">
                  <a16:creationId xmlns:a16="http://schemas.microsoft.com/office/drawing/2014/main" id="{FC5407E1-3413-2E65-04FA-6FA50F6979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004" y="3778548"/>
              <a:ext cx="7417438" cy="1740963"/>
            </a:xfrm>
            <a:prstGeom prst="rect">
              <a:avLst/>
            </a:prstGeom>
            <a:ln>
              <a:solidFill>
                <a:schemeClr val="tx1"/>
              </a:solidFill>
            </a:ln>
          </p:spPr>
        </p:pic>
        <p:sp>
          <p:nvSpPr>
            <p:cNvPr id="17" name="Rectangle 16">
              <a:extLst>
                <a:ext uri="{FF2B5EF4-FFF2-40B4-BE49-F238E27FC236}">
                  <a16:creationId xmlns:a16="http://schemas.microsoft.com/office/drawing/2014/main" id="{FA859672-6136-6B72-358E-911B92A76545}"/>
                </a:ext>
              </a:extLst>
            </p:cNvPr>
            <p:cNvSpPr/>
            <p:nvPr/>
          </p:nvSpPr>
          <p:spPr>
            <a:xfrm>
              <a:off x="8915400" y="4238626"/>
              <a:ext cx="694476" cy="127018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42F944D-4626-7B2B-5DAB-916AAB009548}"/>
                </a:ext>
              </a:extLst>
            </p:cNvPr>
            <p:cNvSpPr/>
            <p:nvPr/>
          </p:nvSpPr>
          <p:spPr>
            <a:xfrm>
              <a:off x="4992952" y="4116315"/>
              <a:ext cx="1779323" cy="139249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hlinkClick r:id="rId9"/>
            <a:extLst>
              <a:ext uri="{FF2B5EF4-FFF2-40B4-BE49-F238E27FC236}">
                <a16:creationId xmlns:a16="http://schemas.microsoft.com/office/drawing/2014/main" id="{87840989-CBAF-452F-7DFB-B227EFA4539E}"/>
              </a:ext>
            </a:extLst>
          </p:cNvPr>
          <p:cNvPicPr>
            <a:picLocks noChangeAspect="1"/>
          </p:cNvPicPr>
          <p:nvPr/>
        </p:nvPicPr>
        <p:blipFill>
          <a:blip r:embed="rId10" cstate="screen">
            <a:extLst>
              <a:ext uri="{28A0092B-C50C-407E-A947-70E740481C1C}">
                <a14:useLocalDpi xmlns:a14="http://schemas.microsoft.com/office/drawing/2010/main" val="0"/>
              </a:ext>
            </a:extLst>
          </a:blip>
          <a:srcRect t="-1"/>
          <a:stretch>
            <a:fillRect/>
          </a:stretch>
        </p:blipFill>
        <p:spPr>
          <a:xfrm>
            <a:off x="337620" y="1392276"/>
            <a:ext cx="2682380" cy="2061162"/>
          </a:xfrm>
          <a:prstGeom prst="rect">
            <a:avLst/>
          </a:prstGeom>
          <a:ln>
            <a:solidFill>
              <a:schemeClr val="tx1"/>
            </a:solidFill>
          </a:ln>
        </p:spPr>
      </p:pic>
      <p:sp>
        <p:nvSpPr>
          <p:cNvPr id="21" name="Star: 10 Points 20">
            <a:extLst>
              <a:ext uri="{FF2B5EF4-FFF2-40B4-BE49-F238E27FC236}">
                <a16:creationId xmlns:a16="http://schemas.microsoft.com/office/drawing/2014/main" id="{2D0D7DDC-512B-595C-2903-EBEA21B2DD9B}"/>
              </a:ext>
            </a:extLst>
          </p:cNvPr>
          <p:cNvSpPr/>
          <p:nvPr/>
        </p:nvSpPr>
        <p:spPr>
          <a:xfrm>
            <a:off x="3242587" y="3065242"/>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22" name="Rectangle 21">
            <a:extLst>
              <a:ext uri="{FF2B5EF4-FFF2-40B4-BE49-F238E27FC236}">
                <a16:creationId xmlns:a16="http://schemas.microsoft.com/office/drawing/2014/main" id="{098736ED-ACCA-7D67-B4C5-469167D6A46B}"/>
              </a:ext>
            </a:extLst>
          </p:cNvPr>
          <p:cNvSpPr/>
          <p:nvPr/>
        </p:nvSpPr>
        <p:spPr>
          <a:xfrm>
            <a:off x="3212848" y="3870443"/>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sp>
        <p:nvSpPr>
          <p:cNvPr id="23" name="Rectangle 22">
            <a:extLst>
              <a:ext uri="{FF2B5EF4-FFF2-40B4-BE49-F238E27FC236}">
                <a16:creationId xmlns:a16="http://schemas.microsoft.com/office/drawing/2014/main" id="{FE63E965-A939-C6B1-55AE-60549DA00BBA}"/>
              </a:ext>
            </a:extLst>
          </p:cNvPr>
          <p:cNvSpPr/>
          <p:nvPr/>
        </p:nvSpPr>
        <p:spPr>
          <a:xfrm>
            <a:off x="2921024" y="5527625"/>
            <a:ext cx="1437515" cy="276999"/>
          </a:xfrm>
          <a:prstGeom prst="rect">
            <a:avLst/>
          </a:prstGeom>
          <a:solidFill>
            <a:srgbClr val="FFC000"/>
          </a:solidFill>
          <a:ln>
            <a:solidFill>
              <a:schemeClr val="tx1"/>
            </a:solidFill>
          </a:ln>
        </p:spPr>
        <p:txBody>
          <a:bodyPr wrap="square">
            <a:spAutoFit/>
          </a:bodyPr>
          <a:lstStyle/>
          <a:p>
            <a:pPr algn="ctr"/>
            <a:r>
              <a:rPr lang="en-US" sz="1200" b="1" dirty="0"/>
              <a:t>Incorporated Places</a:t>
            </a:r>
          </a:p>
        </p:txBody>
      </p:sp>
      <p:sp>
        <p:nvSpPr>
          <p:cNvPr id="24" name="Star: 10 Points 23">
            <a:extLst>
              <a:ext uri="{FF2B5EF4-FFF2-40B4-BE49-F238E27FC236}">
                <a16:creationId xmlns:a16="http://schemas.microsoft.com/office/drawing/2014/main" id="{76B95B46-8602-74F5-A776-720F76016F0A}"/>
              </a:ext>
            </a:extLst>
          </p:cNvPr>
          <p:cNvSpPr/>
          <p:nvPr/>
        </p:nvSpPr>
        <p:spPr>
          <a:xfrm>
            <a:off x="3242587" y="4716589"/>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25" name="Rectangle 24">
            <a:extLst>
              <a:ext uri="{FF2B5EF4-FFF2-40B4-BE49-F238E27FC236}">
                <a16:creationId xmlns:a16="http://schemas.microsoft.com/office/drawing/2014/main" id="{F51E64C7-1B11-0CB5-6DA3-D5F62A4F1AEC}"/>
              </a:ext>
            </a:extLst>
          </p:cNvPr>
          <p:cNvSpPr/>
          <p:nvPr/>
        </p:nvSpPr>
        <p:spPr>
          <a:xfrm>
            <a:off x="5526286" y="1669253"/>
            <a:ext cx="5238750" cy="307777"/>
          </a:xfrm>
          <a:prstGeom prst="rect">
            <a:avLst/>
          </a:prstGeom>
          <a:solidFill>
            <a:srgbClr val="203864"/>
          </a:solidFill>
          <a:ln w="28575">
            <a:solidFill>
              <a:srgbClr val="FFC000"/>
            </a:solidFill>
          </a:ln>
        </p:spPr>
        <p:txBody>
          <a:bodyPr wrap="square">
            <a:spAutoFit/>
          </a:bodyPr>
          <a:lstStyle/>
          <a:p>
            <a:r>
              <a:rPr lang="en-US" sz="1400" b="1" dirty="0">
                <a:solidFill>
                  <a:schemeClr val="bg1"/>
                </a:solidFill>
              </a:rPr>
              <a:t>Statewide Ratio: 84% of structures in 100-Yr floodplain are one-story</a:t>
            </a:r>
          </a:p>
        </p:txBody>
      </p:sp>
    </p:spTree>
    <p:extLst>
      <p:ext uri="{BB962C8B-B14F-4D97-AF65-F5344CB8AC3E}">
        <p14:creationId xmlns:p14="http://schemas.microsoft.com/office/powerpoint/2010/main" val="101434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7966-4DF2-061E-DB9F-9248A47D3D4B}"/>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8547A774-B5BD-7DF9-0245-45680F32DBE9}"/>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BDFF0FD-7445-6038-6C3D-7C7F5E1137F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Resiliency Framework (WVFRF)</a:t>
              </a:r>
            </a:p>
          </p:txBody>
        </p:sp>
        <p:pic>
          <p:nvPicPr>
            <p:cNvPr id="10" name="Picture 9" descr="A hexagon with a yellow house and a river&#10;&#10;Description automatically generated">
              <a:extLst>
                <a:ext uri="{FF2B5EF4-FFF2-40B4-BE49-F238E27FC236}">
                  <a16:creationId xmlns:a16="http://schemas.microsoft.com/office/drawing/2014/main" id="{17D47627-23B9-930A-DE77-3233BC8050A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32" name="Google Shape;79;p1">
            <a:extLst>
              <a:ext uri="{FF2B5EF4-FFF2-40B4-BE49-F238E27FC236}">
                <a16:creationId xmlns:a16="http://schemas.microsoft.com/office/drawing/2014/main" id="{3FDE749A-5617-5EEF-FCD9-8CFFC01E03DF}"/>
              </a:ext>
            </a:extLst>
          </p:cNvPr>
          <p:cNvPicPr preferRelativeResize="0"/>
          <p:nvPr/>
        </p:nvPicPr>
        <p:blipFill>
          <a:blip r:embed="rId4" cstate="screen">
            <a:extLst>
              <a:ext uri="{28A0092B-C50C-407E-A947-70E740481C1C}">
                <a14:useLocalDpi xmlns:a14="http://schemas.microsoft.com/office/drawing/2010/main" val="0"/>
              </a:ext>
            </a:extLst>
          </a:blip>
          <a:srcRect/>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35" name="Google Shape;68;p1">
            <a:extLst>
              <a:ext uri="{FF2B5EF4-FFF2-40B4-BE49-F238E27FC236}">
                <a16:creationId xmlns:a16="http://schemas.microsoft.com/office/drawing/2014/main" id="{BD5E9A56-DBF4-25EF-2F22-A9AED74A714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37" name="Picture 36">
            <a:extLst>
              <a:ext uri="{FF2B5EF4-FFF2-40B4-BE49-F238E27FC236}">
                <a16:creationId xmlns:a16="http://schemas.microsoft.com/office/drawing/2014/main" id="{1B5BA836-3965-0498-146F-8324DA8FA35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836D7880-94C8-CAB2-2AB6-DE852F1EFB1A}"/>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sp>
        <p:nvSpPr>
          <p:cNvPr id="43" name="TextBox 42">
            <a:extLst>
              <a:ext uri="{FF2B5EF4-FFF2-40B4-BE49-F238E27FC236}">
                <a16:creationId xmlns:a16="http://schemas.microsoft.com/office/drawing/2014/main" id="{E6B60410-5E10-FC54-BB63-43FBB8B5A5F0}"/>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47" name="Group 46">
            <a:extLst>
              <a:ext uri="{FF2B5EF4-FFF2-40B4-BE49-F238E27FC236}">
                <a16:creationId xmlns:a16="http://schemas.microsoft.com/office/drawing/2014/main" id="{D448CC63-060C-DC2D-D040-3263327CD96F}"/>
              </a:ext>
            </a:extLst>
          </p:cNvPr>
          <p:cNvGrpSpPr/>
          <p:nvPr/>
        </p:nvGrpSpPr>
        <p:grpSpPr>
          <a:xfrm>
            <a:off x="170914" y="1346872"/>
            <a:ext cx="3725966" cy="2771117"/>
            <a:chOff x="256374" y="1325851"/>
            <a:chExt cx="3725966" cy="2771117"/>
          </a:xfrm>
        </p:grpSpPr>
        <p:sp>
          <p:nvSpPr>
            <p:cNvPr id="48" name="Rectangle: Rounded Corners 47">
              <a:extLst>
                <a:ext uri="{FF2B5EF4-FFF2-40B4-BE49-F238E27FC236}">
                  <a16:creationId xmlns:a16="http://schemas.microsoft.com/office/drawing/2014/main" id="{E19DD41F-42E8-CCEA-0139-3779D4A421E5}"/>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1B2445B5-5447-D39A-90C7-D2228DAD4D2D}"/>
                </a:ext>
              </a:extLst>
            </p:cNvPr>
            <p:cNvGrpSpPr/>
            <p:nvPr/>
          </p:nvGrpSpPr>
          <p:grpSpPr>
            <a:xfrm>
              <a:off x="320070" y="1346872"/>
              <a:ext cx="3579688" cy="2750096"/>
              <a:chOff x="320070" y="1346872"/>
              <a:chExt cx="3579688" cy="2750096"/>
            </a:xfrm>
          </p:grpSpPr>
          <p:pic>
            <p:nvPicPr>
              <p:cNvPr id="61" name="Picture 60">
                <a:extLst>
                  <a:ext uri="{FF2B5EF4-FFF2-40B4-BE49-F238E27FC236}">
                    <a16:creationId xmlns:a16="http://schemas.microsoft.com/office/drawing/2014/main" id="{1CD62E7B-F8CE-1232-55DC-77B975655C0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62" name="Google Shape;78;p1">
                <a:extLst>
                  <a:ext uri="{FF2B5EF4-FFF2-40B4-BE49-F238E27FC236}">
                    <a16:creationId xmlns:a16="http://schemas.microsoft.com/office/drawing/2014/main" id="{BE79CCAF-766B-2E9F-514B-11AABDDB2871}"/>
                  </a:ext>
                </a:extLst>
              </p:cNvPr>
              <p:cNvPicPr preferRelativeResize="0"/>
              <p:nvPr/>
            </p:nvPicPr>
            <p:blipFill>
              <a:blip r:embed="rId7" cstate="screen">
                <a:alphaModFix/>
                <a:extLst>
                  <a:ext uri="{28A0092B-C50C-407E-A947-70E740481C1C}">
                    <a14:useLocalDpi xmlns:a14="http://schemas.microsoft.com/office/drawing/2010/main" val="0"/>
                  </a:ext>
                </a:extLst>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63" name="Google Shape;69;p1">
                <a:extLst>
                  <a:ext uri="{FF2B5EF4-FFF2-40B4-BE49-F238E27FC236}">
                    <a16:creationId xmlns:a16="http://schemas.microsoft.com/office/drawing/2014/main" id="{28AAE6EF-79A3-F489-670E-A03B89DAF4AF}"/>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64" name="Picture 63">
                <a:extLst>
                  <a:ext uri="{FF2B5EF4-FFF2-40B4-BE49-F238E27FC236}">
                    <a16:creationId xmlns:a16="http://schemas.microsoft.com/office/drawing/2014/main" id="{FC373787-2AD9-F0B6-AC32-4DBDC5FC422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65" name="Google Shape;69;p1">
                <a:extLst>
                  <a:ext uri="{FF2B5EF4-FFF2-40B4-BE49-F238E27FC236}">
                    <a16:creationId xmlns:a16="http://schemas.microsoft.com/office/drawing/2014/main" id="{14875303-DD0F-DDB6-4DB5-74A55AB77675}"/>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66" name="Picture 65">
                <a:extLst>
                  <a:ext uri="{FF2B5EF4-FFF2-40B4-BE49-F238E27FC236}">
                    <a16:creationId xmlns:a16="http://schemas.microsoft.com/office/drawing/2014/main" id="{E75D0C96-C8FF-A4C9-9991-20379488DBF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67" name="TextBox 66">
                <a:extLst>
                  <a:ext uri="{FF2B5EF4-FFF2-40B4-BE49-F238E27FC236}">
                    <a16:creationId xmlns:a16="http://schemas.microsoft.com/office/drawing/2014/main" id="{2B128F95-A60F-B92E-ED83-578A7BBF7471}"/>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68" name="Google Shape;69;p1">
                <a:extLst>
                  <a:ext uri="{FF2B5EF4-FFF2-40B4-BE49-F238E27FC236}">
                    <a16:creationId xmlns:a16="http://schemas.microsoft.com/office/drawing/2014/main" id="{A74DD931-2C04-67F6-9679-F20260D7EEC3}"/>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69" name="Google Shape;69;p1">
                <a:extLst>
                  <a:ext uri="{FF2B5EF4-FFF2-40B4-BE49-F238E27FC236}">
                    <a16:creationId xmlns:a16="http://schemas.microsoft.com/office/drawing/2014/main" id="{552FB594-146A-8F19-F961-4D12A01C0E1A}"/>
                  </a:ext>
                </a:extLst>
              </p:cNvPr>
              <p:cNvSpPr txBox="1"/>
              <p:nvPr/>
            </p:nvSpPr>
            <p:spPr>
              <a:xfrm>
                <a:off x="1182774" y="3738769"/>
                <a:ext cx="1812811"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Tools</a:t>
                </a:r>
                <a:endParaRPr sz="1600" b="1" i="0" u="none" strike="noStrike" cap="none" dirty="0">
                  <a:solidFill>
                    <a:srgbClr val="000000"/>
                  </a:solidFill>
                </a:endParaRPr>
              </a:p>
            </p:txBody>
          </p:sp>
        </p:grpSp>
      </p:grpSp>
      <p:sp>
        <p:nvSpPr>
          <p:cNvPr id="70" name="TextBox 69">
            <a:extLst>
              <a:ext uri="{FF2B5EF4-FFF2-40B4-BE49-F238E27FC236}">
                <a16:creationId xmlns:a16="http://schemas.microsoft.com/office/drawing/2014/main" id="{7E7C32B0-12B0-8E1B-D481-59A3D56F3FEF}"/>
              </a:ext>
            </a:extLst>
          </p:cNvPr>
          <p:cNvSpPr txBox="1"/>
          <p:nvPr/>
        </p:nvSpPr>
        <p:spPr>
          <a:xfrm>
            <a:off x="172720" y="775450"/>
            <a:ext cx="11826946" cy="338554"/>
          </a:xfrm>
          <a:prstGeom prst="rect">
            <a:avLst/>
          </a:prstGeom>
          <a:noFill/>
        </p:spPr>
        <p:txBody>
          <a:bodyPr wrap="square">
            <a:spAutoFit/>
          </a:bodyPr>
          <a:lstStyle/>
          <a:p>
            <a:pPr algn="ctr"/>
            <a:r>
              <a:rPr lang="en-US" sz="1600" b="1" i="1" dirty="0">
                <a:solidFill>
                  <a:schemeClr val="tx2"/>
                </a:solidFill>
              </a:rPr>
              <a:t>A virtual hub of risk assessment, visualization, planning, and training resources for building community flood resiliency in WV</a:t>
            </a:r>
          </a:p>
        </p:txBody>
      </p:sp>
      <p:pic>
        <p:nvPicPr>
          <p:cNvPr id="71" name="Picture 70">
            <a:extLst>
              <a:ext uri="{FF2B5EF4-FFF2-40B4-BE49-F238E27FC236}">
                <a16:creationId xmlns:a16="http://schemas.microsoft.com/office/drawing/2014/main" id="{794AB77E-C62E-B22E-3A3D-B14969F62C4E}"/>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86" name="Group 85">
            <a:extLst>
              <a:ext uri="{FF2B5EF4-FFF2-40B4-BE49-F238E27FC236}">
                <a16:creationId xmlns:a16="http://schemas.microsoft.com/office/drawing/2014/main" id="{8EFF990D-87F4-1F62-55D5-7FB19F1FBD9C}"/>
              </a:ext>
            </a:extLst>
          </p:cNvPr>
          <p:cNvGrpSpPr/>
          <p:nvPr/>
        </p:nvGrpSpPr>
        <p:grpSpPr>
          <a:xfrm>
            <a:off x="2286316" y="832961"/>
            <a:ext cx="8716749" cy="6025039"/>
            <a:chOff x="2286316" y="832961"/>
            <a:chExt cx="8716749" cy="6025039"/>
          </a:xfrm>
        </p:grpSpPr>
        <p:grpSp>
          <p:nvGrpSpPr>
            <p:cNvPr id="87" name="Group 86">
              <a:extLst>
                <a:ext uri="{FF2B5EF4-FFF2-40B4-BE49-F238E27FC236}">
                  <a16:creationId xmlns:a16="http://schemas.microsoft.com/office/drawing/2014/main" id="{EAC31BF9-2926-32AE-DEA9-7484B4D6BCD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91" name="Diagram 90">
                <a:extLst>
                  <a:ext uri="{FF2B5EF4-FFF2-40B4-BE49-F238E27FC236}">
                    <a16:creationId xmlns:a16="http://schemas.microsoft.com/office/drawing/2014/main" id="{C75AC325-0A6A-06DC-2817-776854D661A0}"/>
                  </a:ext>
                </a:extLst>
              </p:cNvPr>
              <p:cNvGraphicFramePr/>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2" name="TextBox 91">
                <a:extLst>
                  <a:ext uri="{FF2B5EF4-FFF2-40B4-BE49-F238E27FC236}">
                    <a16:creationId xmlns:a16="http://schemas.microsoft.com/office/drawing/2014/main" id="{4E9D6C2D-4E25-8F5C-1D3A-7933C30B2F7D}"/>
                  </a:ext>
                </a:extLst>
              </p:cNvPr>
              <p:cNvSpPr txBox="1"/>
              <p:nvPr/>
            </p:nvSpPr>
            <p:spPr>
              <a:xfrm>
                <a:off x="6547565" y="4132112"/>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grpSp>
        <p:sp>
          <p:nvSpPr>
            <p:cNvPr id="88" name="TextBox 87">
              <a:extLst>
                <a:ext uri="{FF2B5EF4-FFF2-40B4-BE49-F238E27FC236}">
                  <a16:creationId xmlns:a16="http://schemas.microsoft.com/office/drawing/2014/main" id="{B1D0E869-A023-8439-19B2-13E28DE485D5}"/>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0867ECD-43A9-8A39-1796-B82F7B30EE6F}"/>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378AC857-D949-820A-6DFD-9984ED059883}"/>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Tree>
    <p:extLst>
      <p:ext uri="{BB962C8B-B14F-4D97-AF65-F5344CB8AC3E}">
        <p14:creationId xmlns:p14="http://schemas.microsoft.com/office/powerpoint/2010/main" val="3701993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A2E8-9397-67BF-B966-6B2724D61804}"/>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0E97356-6DE1-C8F2-E1BB-003650AC44E5}"/>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14DE3B03-3613-1B5D-E79C-7B7D0C193AB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Critical Infrastructure: Essential Facilities</a:t>
              </a:r>
            </a:p>
          </p:txBody>
        </p:sp>
        <p:pic>
          <p:nvPicPr>
            <p:cNvPr id="15" name="Picture 14" descr="A hexagon with a yellow house and a river&#10;&#10;Description automatically generated">
              <a:extLst>
                <a:ext uri="{FF2B5EF4-FFF2-40B4-BE49-F238E27FC236}">
                  <a16:creationId xmlns:a16="http://schemas.microsoft.com/office/drawing/2014/main" id="{C1B72E45-4FA2-17B0-4364-8E17FB1DF9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2DC6CFA-AF15-C2AE-9D97-E826838CE8F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5" name="Picture 4">
            <a:extLst>
              <a:ext uri="{FF2B5EF4-FFF2-40B4-BE49-F238E27FC236}">
                <a16:creationId xmlns:a16="http://schemas.microsoft.com/office/drawing/2014/main" id="{5FF1CD1C-7465-5978-0128-A1C7C237A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7573" y="1334983"/>
            <a:ext cx="8396853" cy="1327953"/>
          </a:xfrm>
          <a:prstGeom prst="rect">
            <a:avLst/>
          </a:prstGeom>
        </p:spPr>
      </p:pic>
      <p:sp>
        <p:nvSpPr>
          <p:cNvPr id="10" name="Rectangle 9">
            <a:extLst>
              <a:ext uri="{FF2B5EF4-FFF2-40B4-BE49-F238E27FC236}">
                <a16:creationId xmlns:a16="http://schemas.microsoft.com/office/drawing/2014/main" id="{20A2544B-F80C-012F-91BC-D45B24B12621}"/>
              </a:ext>
            </a:extLst>
          </p:cNvPr>
          <p:cNvSpPr/>
          <p:nvPr/>
        </p:nvSpPr>
        <p:spPr>
          <a:xfrm>
            <a:off x="337620" y="679838"/>
            <a:ext cx="7364301" cy="523220"/>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Essential Facilities provide emergency services during a flood. </a:t>
            </a:r>
          </a:p>
          <a:p>
            <a:pPr marL="112713" indent="-112713">
              <a:buFont typeface="Arial" panose="020B0604020202020204" pitchFamily="34" charset="0"/>
              <a:buChar char="•"/>
            </a:pPr>
            <a:r>
              <a:rPr lang="en-US" sz="1400" b="1" dirty="0"/>
              <a:t>Communities need to establish emergency protocols to maintain critical services amidst a flood.</a:t>
            </a:r>
          </a:p>
        </p:txBody>
      </p:sp>
      <p:pic>
        <p:nvPicPr>
          <p:cNvPr id="29" name="Picture 28">
            <a:extLst>
              <a:ext uri="{FF2B5EF4-FFF2-40B4-BE49-F238E27FC236}">
                <a16:creationId xmlns:a16="http://schemas.microsoft.com/office/drawing/2014/main" id="{E87E97CD-5509-F2F9-6E44-E34EF7ED1B8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998338" y="3098853"/>
            <a:ext cx="2856042" cy="2008898"/>
          </a:xfrm>
          <a:prstGeom prst="rect">
            <a:avLst/>
          </a:prstGeom>
          <a:ln>
            <a:solidFill>
              <a:schemeClr val="tx1"/>
            </a:solidFill>
          </a:ln>
        </p:spPr>
      </p:pic>
      <p:pic>
        <p:nvPicPr>
          <p:cNvPr id="30" name="Picture 29" descr="A close-up of a car in a flooded garage&#10;&#10;Description automatically generated">
            <a:extLst>
              <a:ext uri="{FF2B5EF4-FFF2-40B4-BE49-F238E27FC236}">
                <a16:creationId xmlns:a16="http://schemas.microsoft.com/office/drawing/2014/main" id="{B0A7053B-9D07-2851-473B-2F6B3E440AC5}"/>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215687" y="3098853"/>
            <a:ext cx="1635700" cy="2393253"/>
          </a:xfrm>
          <a:prstGeom prst="rect">
            <a:avLst/>
          </a:prstGeom>
          <a:ln>
            <a:solidFill>
              <a:schemeClr val="tx1"/>
            </a:solidFill>
          </a:ln>
        </p:spPr>
      </p:pic>
      <p:pic>
        <p:nvPicPr>
          <p:cNvPr id="32" name="Picture 31" descr="A flooded building with cars and a lawn&#10;&#10;AI-generated content may be incorrect.">
            <a:extLst>
              <a:ext uri="{FF2B5EF4-FFF2-40B4-BE49-F238E27FC236}">
                <a16:creationId xmlns:a16="http://schemas.microsoft.com/office/drawing/2014/main" id="{91ACAE72-E0D8-84AD-8FAD-65332B58F8F9}"/>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337620" y="3098853"/>
            <a:ext cx="3890916" cy="1830198"/>
          </a:xfrm>
          <a:prstGeom prst="rect">
            <a:avLst/>
          </a:prstGeom>
          <a:ln>
            <a:solidFill>
              <a:schemeClr val="tx1"/>
            </a:solidFill>
          </a:ln>
        </p:spPr>
      </p:pic>
      <p:pic>
        <p:nvPicPr>
          <p:cNvPr id="36" name="Picture 35" descr="A group of people standing in a flooded garage&#10;&#10;AI-generated content may be incorrect.">
            <a:extLst>
              <a:ext uri="{FF2B5EF4-FFF2-40B4-BE49-F238E27FC236}">
                <a16:creationId xmlns:a16="http://schemas.microsoft.com/office/drawing/2014/main" id="{D87022E7-7502-4DDF-ABB7-B41372E9F6F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337620" y="5065641"/>
            <a:ext cx="2706250" cy="1479210"/>
          </a:xfrm>
          <a:prstGeom prst="rect">
            <a:avLst/>
          </a:prstGeom>
          <a:ln>
            <a:solidFill>
              <a:schemeClr val="tx1"/>
            </a:solidFill>
          </a:ln>
        </p:spPr>
      </p:pic>
      <p:sp>
        <p:nvSpPr>
          <p:cNvPr id="37" name="TextBox 36">
            <a:extLst>
              <a:ext uri="{FF2B5EF4-FFF2-40B4-BE49-F238E27FC236}">
                <a16:creationId xmlns:a16="http://schemas.microsoft.com/office/drawing/2014/main" id="{88167E23-1A17-8676-C5AE-625C7E7C08F3}"/>
              </a:ext>
            </a:extLst>
          </p:cNvPr>
          <p:cNvSpPr txBox="1"/>
          <p:nvPr/>
        </p:nvSpPr>
        <p:spPr>
          <a:xfrm>
            <a:off x="7107866" y="5513414"/>
            <a:ext cx="2767224"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Marlinton Volunteer Fire Department</a:t>
            </a:r>
          </a:p>
          <a:p>
            <a:r>
              <a:rPr lang="en-US" sz="1200" b="1" dirty="0">
                <a:latin typeface="Calibri" panose="020F0502020204030204" pitchFamily="34" charset="0"/>
                <a:ea typeface="Calibri" panose="020F0502020204030204" pitchFamily="34" charset="0"/>
                <a:cs typeface="Calibri" panose="020F0502020204030204" pitchFamily="34" charset="0"/>
              </a:rPr>
              <a:t>Pocahontas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a:t>
            </a:r>
            <a:r>
              <a:rPr lang="en-US" sz="1200" b="1" dirty="0"/>
              <a:t>Nov. 1985</a:t>
            </a:r>
            <a:endParaRPr lang="en-US" sz="1200" b="1"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10"/>
              </a:rPr>
              <a:t>38-08-0001-0095-0000_709B</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2BDD3C3A-156E-2EAF-7E0D-B285F7C01686}"/>
              </a:ext>
            </a:extLst>
          </p:cNvPr>
          <p:cNvGrpSpPr/>
          <p:nvPr/>
        </p:nvGrpSpPr>
        <p:grpSpPr>
          <a:xfrm>
            <a:off x="9875090" y="5204870"/>
            <a:ext cx="1979289" cy="1339981"/>
            <a:chOff x="3448552" y="4632898"/>
            <a:chExt cx="1979289" cy="1339981"/>
          </a:xfrm>
        </p:grpSpPr>
        <p:pic>
          <p:nvPicPr>
            <p:cNvPr id="39" name="Picture 38">
              <a:hlinkClick r:id="rId10"/>
              <a:extLst>
                <a:ext uri="{FF2B5EF4-FFF2-40B4-BE49-F238E27FC236}">
                  <a16:creationId xmlns:a16="http://schemas.microsoft.com/office/drawing/2014/main" id="{CC26F2E8-55F4-85D1-F955-D6535A1A13B5}"/>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a:xfrm>
              <a:off x="3448552" y="4632898"/>
              <a:ext cx="1979289" cy="1339981"/>
            </a:xfrm>
            <a:prstGeom prst="rect">
              <a:avLst/>
            </a:prstGeom>
            <a:ln>
              <a:solidFill>
                <a:schemeClr val="tx1"/>
              </a:solidFill>
            </a:ln>
          </p:spPr>
        </p:pic>
        <p:sp>
          <p:nvSpPr>
            <p:cNvPr id="43" name="Oval 42">
              <a:extLst>
                <a:ext uri="{FF2B5EF4-FFF2-40B4-BE49-F238E27FC236}">
                  <a16:creationId xmlns:a16="http://schemas.microsoft.com/office/drawing/2014/main" id="{422E7EA2-E951-ACF2-B839-F476FD0D61F9}"/>
                </a:ext>
              </a:extLst>
            </p:cNvPr>
            <p:cNvSpPr/>
            <p:nvPr/>
          </p:nvSpPr>
          <p:spPr>
            <a:xfrm>
              <a:off x="4050031" y="5011913"/>
              <a:ext cx="483496" cy="483496"/>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5" name="TextBox 44">
            <a:extLst>
              <a:ext uri="{FF2B5EF4-FFF2-40B4-BE49-F238E27FC236}">
                <a16:creationId xmlns:a16="http://schemas.microsoft.com/office/drawing/2014/main" id="{EA2BAF0F-6F7B-6BED-9D37-2C823AD49244}"/>
              </a:ext>
            </a:extLst>
          </p:cNvPr>
          <p:cNvSpPr txBox="1"/>
          <p:nvPr/>
        </p:nvSpPr>
        <p:spPr>
          <a:xfrm>
            <a:off x="3092476" y="4994636"/>
            <a:ext cx="2767224"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Clendenin Volunteer Fire Department</a:t>
            </a:r>
          </a:p>
          <a:p>
            <a:r>
              <a:rPr lang="en-US" sz="1200" b="1" dirty="0">
                <a:latin typeface="Calibri" panose="020F0502020204030204" pitchFamily="34" charset="0"/>
                <a:ea typeface="Calibri" panose="020F0502020204030204" pitchFamily="34" charset="0"/>
                <a:cs typeface="Calibri" panose="020F0502020204030204" pitchFamily="34" charset="0"/>
              </a:rPr>
              <a:t>Kanawha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a:t>
            </a:r>
            <a:r>
              <a:rPr lang="en-US" sz="1200" b="1" dirty="0"/>
              <a:t>Jun. 2016</a:t>
            </a:r>
            <a:endParaRPr lang="en-US" sz="1200" b="1"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12"/>
              </a:rPr>
              <a:t>20-02-0007-0040-0000_109</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49" name="Group 48">
            <a:extLst>
              <a:ext uri="{FF2B5EF4-FFF2-40B4-BE49-F238E27FC236}">
                <a16:creationId xmlns:a16="http://schemas.microsoft.com/office/drawing/2014/main" id="{9897084E-F4A5-E134-22FB-D954A6D95CD2}"/>
              </a:ext>
            </a:extLst>
          </p:cNvPr>
          <p:cNvGrpSpPr/>
          <p:nvPr/>
        </p:nvGrpSpPr>
        <p:grpSpPr>
          <a:xfrm>
            <a:off x="4375487" y="3098853"/>
            <a:ext cx="1635700" cy="1830198"/>
            <a:chOff x="4301734" y="3201254"/>
            <a:chExt cx="1635700" cy="1830198"/>
          </a:xfrm>
        </p:grpSpPr>
        <p:pic>
          <p:nvPicPr>
            <p:cNvPr id="47" name="Picture 46">
              <a:hlinkClick r:id="rId12"/>
              <a:extLst>
                <a:ext uri="{FF2B5EF4-FFF2-40B4-BE49-F238E27FC236}">
                  <a16:creationId xmlns:a16="http://schemas.microsoft.com/office/drawing/2014/main" id="{0AEB9EF5-07E4-8F56-2878-B2936497A8E2}"/>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a:xfrm>
              <a:off x="4301734" y="3201254"/>
              <a:ext cx="1635700" cy="1830198"/>
            </a:xfrm>
            <a:prstGeom prst="rect">
              <a:avLst/>
            </a:prstGeom>
            <a:ln>
              <a:solidFill>
                <a:schemeClr val="tx1"/>
              </a:solidFill>
            </a:ln>
          </p:spPr>
        </p:pic>
        <p:sp>
          <p:nvSpPr>
            <p:cNvPr id="48" name="Oval 47">
              <a:extLst>
                <a:ext uri="{FF2B5EF4-FFF2-40B4-BE49-F238E27FC236}">
                  <a16:creationId xmlns:a16="http://schemas.microsoft.com/office/drawing/2014/main" id="{868586EA-D4D0-A714-860C-6F5F28878D22}"/>
                </a:ext>
              </a:extLst>
            </p:cNvPr>
            <p:cNvSpPr/>
            <p:nvPr/>
          </p:nvSpPr>
          <p:spPr>
            <a:xfrm>
              <a:off x="5124015" y="3997156"/>
              <a:ext cx="610880" cy="610880"/>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44000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918CB-6B26-95EA-DC8D-A454CB842CF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7024A75-46F4-5018-50F4-93246C5A06DF}"/>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0B557072-F2F5-F1F9-DC9D-91CEAA2CD45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Flooded Essential Facilities</a:t>
              </a:r>
            </a:p>
          </p:txBody>
        </p:sp>
        <p:pic>
          <p:nvPicPr>
            <p:cNvPr id="15" name="Picture 14" descr="A hexagon with a yellow house and a river&#10;&#10;Description automatically generated">
              <a:extLst>
                <a:ext uri="{FF2B5EF4-FFF2-40B4-BE49-F238E27FC236}">
                  <a16:creationId xmlns:a16="http://schemas.microsoft.com/office/drawing/2014/main" id="{D05D1B65-215B-3A9A-07E3-0412FFE3AA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5B179E51-61C6-3396-C339-0C62D2682CA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9" name="TextBox 8">
            <a:extLst>
              <a:ext uri="{FF2B5EF4-FFF2-40B4-BE49-F238E27FC236}">
                <a16:creationId xmlns:a16="http://schemas.microsoft.com/office/drawing/2014/main" id="{04A55495-B9D3-640C-D9B0-2D4CEDF6A4E6}"/>
              </a:ext>
            </a:extLst>
          </p:cNvPr>
          <p:cNvSpPr txBox="1"/>
          <p:nvPr/>
        </p:nvSpPr>
        <p:spPr>
          <a:xfrm>
            <a:off x="8740310" y="1073095"/>
            <a:ext cx="2889986" cy="830997"/>
          </a:xfrm>
          <a:prstGeom prst="rect">
            <a:avLst/>
          </a:prstGeom>
          <a:noFill/>
        </p:spPr>
        <p:txBody>
          <a:bodyPr wrap="square">
            <a:spAutoFit/>
          </a:bodyPr>
          <a:lstStyle/>
          <a:p>
            <a:r>
              <a:rPr lang="en-US" sz="1200" b="1" dirty="0" err="1">
                <a:latin typeface="Calibri" panose="020F0502020204030204" pitchFamily="34" charset="0"/>
                <a:ea typeface="Calibri" panose="020F0502020204030204" pitchFamily="34" charset="0"/>
                <a:cs typeface="Calibri" panose="020F0502020204030204" pitchFamily="34" charset="0"/>
              </a:rPr>
              <a:t>Spanishburg</a:t>
            </a:r>
            <a:r>
              <a:rPr lang="en-US" sz="1200" b="1" dirty="0">
                <a:latin typeface="Calibri" panose="020F0502020204030204" pitchFamily="34" charset="0"/>
                <a:ea typeface="Calibri" panose="020F0502020204030204" pitchFamily="34" charset="0"/>
                <a:cs typeface="Calibri" panose="020F0502020204030204" pitchFamily="34" charset="0"/>
              </a:rPr>
              <a:t> Elementary School</a:t>
            </a:r>
          </a:p>
          <a:p>
            <a:r>
              <a:rPr lang="en-US" sz="1200" b="1" dirty="0">
                <a:latin typeface="Calibri" panose="020F0502020204030204" pitchFamily="34" charset="0"/>
                <a:ea typeface="Calibri" panose="020F0502020204030204" pitchFamily="34" charset="0"/>
                <a:cs typeface="Calibri" panose="020F0502020204030204" pitchFamily="34" charset="0"/>
              </a:rPr>
              <a:t>Mercer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Feb.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5"/>
              </a:rPr>
              <a:t>28-11-0026-0075-0000_8544</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flooded building with a large body of water&#10;&#10;AI-generated content may be incorrect.">
            <a:extLst>
              <a:ext uri="{FF2B5EF4-FFF2-40B4-BE49-F238E27FC236}">
                <a16:creationId xmlns:a16="http://schemas.microsoft.com/office/drawing/2014/main" id="{3EEA4754-A55F-03AF-28E2-AA8CE833E3C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48117" y="1144532"/>
            <a:ext cx="4478516" cy="1994598"/>
          </a:xfrm>
          <a:prstGeom prst="rect">
            <a:avLst/>
          </a:prstGeom>
          <a:ln>
            <a:solidFill>
              <a:schemeClr val="tx1"/>
            </a:solidFill>
          </a:ln>
        </p:spPr>
      </p:pic>
      <p:grpSp>
        <p:nvGrpSpPr>
          <p:cNvPr id="17" name="Group 16">
            <a:extLst>
              <a:ext uri="{FF2B5EF4-FFF2-40B4-BE49-F238E27FC236}">
                <a16:creationId xmlns:a16="http://schemas.microsoft.com/office/drawing/2014/main" id="{F958C337-82B5-265D-75C4-3EDDD4207E0E}"/>
              </a:ext>
            </a:extLst>
          </p:cNvPr>
          <p:cNvGrpSpPr/>
          <p:nvPr/>
        </p:nvGrpSpPr>
        <p:grpSpPr>
          <a:xfrm>
            <a:off x="1974348" y="1144534"/>
            <a:ext cx="2140090" cy="1994597"/>
            <a:chOff x="4454964" y="4534269"/>
            <a:chExt cx="2050649" cy="1911236"/>
          </a:xfrm>
        </p:grpSpPr>
        <p:pic>
          <p:nvPicPr>
            <p:cNvPr id="18" name="Picture 17">
              <a:hlinkClick r:id="rId7"/>
              <a:extLst>
                <a:ext uri="{FF2B5EF4-FFF2-40B4-BE49-F238E27FC236}">
                  <a16:creationId xmlns:a16="http://schemas.microsoft.com/office/drawing/2014/main" id="{C96735C5-E10E-4179-FDC1-B570D9750056}"/>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4454964" y="4534269"/>
              <a:ext cx="2050649" cy="1911236"/>
            </a:xfrm>
            <a:prstGeom prst="rect">
              <a:avLst/>
            </a:prstGeom>
            <a:ln>
              <a:solidFill>
                <a:schemeClr val="tx1"/>
              </a:solidFill>
            </a:ln>
          </p:spPr>
        </p:pic>
        <p:sp>
          <p:nvSpPr>
            <p:cNvPr id="19" name="Oval 18">
              <a:extLst>
                <a:ext uri="{FF2B5EF4-FFF2-40B4-BE49-F238E27FC236}">
                  <a16:creationId xmlns:a16="http://schemas.microsoft.com/office/drawing/2014/main" id="{5F03601C-232E-7728-76CA-5A3229EA20A9}"/>
                </a:ext>
              </a:extLst>
            </p:cNvPr>
            <p:cNvSpPr/>
            <p:nvPr/>
          </p:nvSpPr>
          <p:spPr>
            <a:xfrm>
              <a:off x="4937317" y="4583149"/>
              <a:ext cx="961812" cy="961812"/>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4" name="Picture 23" descr="Cars parked cars in a flooded building&#10;&#10;AI-generated content may be incorrect.">
            <a:extLst>
              <a:ext uri="{FF2B5EF4-FFF2-40B4-BE49-F238E27FC236}">
                <a16:creationId xmlns:a16="http://schemas.microsoft.com/office/drawing/2014/main" id="{E0122304-E3DB-61A1-D8CC-EB1795ED0816}"/>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7889477" y="3778060"/>
            <a:ext cx="3905344" cy="2482160"/>
          </a:xfrm>
          <a:prstGeom prst="rect">
            <a:avLst/>
          </a:prstGeom>
          <a:ln>
            <a:solidFill>
              <a:schemeClr val="tx1"/>
            </a:solidFill>
          </a:ln>
        </p:spPr>
      </p:pic>
      <p:sp>
        <p:nvSpPr>
          <p:cNvPr id="25" name="TextBox 24">
            <a:extLst>
              <a:ext uri="{FF2B5EF4-FFF2-40B4-BE49-F238E27FC236}">
                <a16:creationId xmlns:a16="http://schemas.microsoft.com/office/drawing/2014/main" id="{5EF7125D-B3D6-F1AD-033B-17B15DAC2C65}"/>
              </a:ext>
            </a:extLst>
          </p:cNvPr>
          <p:cNvSpPr txBox="1"/>
          <p:nvPr/>
        </p:nvSpPr>
        <p:spPr>
          <a:xfrm>
            <a:off x="5915715" y="5740624"/>
            <a:ext cx="2763070"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Bridge Elementary School</a:t>
            </a:r>
          </a:p>
          <a:p>
            <a:r>
              <a:rPr lang="en-US" sz="1200" b="1" dirty="0">
                <a:latin typeface="Calibri" panose="020F0502020204030204" pitchFamily="34" charset="0"/>
                <a:ea typeface="Calibri" panose="020F0502020204030204" pitchFamily="34" charset="0"/>
                <a:cs typeface="Calibri" panose="020F0502020204030204" pitchFamily="34" charset="0"/>
              </a:rPr>
              <a:t>Kanawha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Jun. 2016</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10"/>
              </a:rPr>
              <a:t>20-15-0023-0077-0000_5120</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36" name="Picture 35" descr="A flooded area with trees and a building&#10;&#10;AI-generated content may be incorrect.">
            <a:extLst>
              <a:ext uri="{FF2B5EF4-FFF2-40B4-BE49-F238E27FC236}">
                <a16:creationId xmlns:a16="http://schemas.microsoft.com/office/drawing/2014/main" id="{D0B5714C-CD9A-1707-6FBB-6D6136587F18}"/>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a:xfrm>
            <a:off x="397179" y="3555909"/>
            <a:ext cx="3980440" cy="2326334"/>
          </a:xfrm>
          <a:prstGeom prst="rect">
            <a:avLst/>
          </a:prstGeom>
          <a:ln>
            <a:solidFill>
              <a:schemeClr val="tx1"/>
            </a:solidFill>
          </a:ln>
        </p:spPr>
      </p:pic>
      <p:grpSp>
        <p:nvGrpSpPr>
          <p:cNvPr id="42" name="Group 41">
            <a:extLst>
              <a:ext uri="{FF2B5EF4-FFF2-40B4-BE49-F238E27FC236}">
                <a16:creationId xmlns:a16="http://schemas.microsoft.com/office/drawing/2014/main" id="{3EC7331C-B4F8-4464-28AC-DEAA9C51E61F}"/>
              </a:ext>
            </a:extLst>
          </p:cNvPr>
          <p:cNvGrpSpPr/>
          <p:nvPr/>
        </p:nvGrpSpPr>
        <p:grpSpPr>
          <a:xfrm>
            <a:off x="2828325" y="4721441"/>
            <a:ext cx="1884673" cy="1665099"/>
            <a:chOff x="2940287" y="4996958"/>
            <a:chExt cx="1884673" cy="1665099"/>
          </a:xfrm>
        </p:grpSpPr>
        <p:pic>
          <p:nvPicPr>
            <p:cNvPr id="38" name="Picture 37">
              <a:hlinkClick r:id="rId12"/>
              <a:extLst>
                <a:ext uri="{FF2B5EF4-FFF2-40B4-BE49-F238E27FC236}">
                  <a16:creationId xmlns:a16="http://schemas.microsoft.com/office/drawing/2014/main" id="{B7D9970B-33EE-6BEE-53A4-3E03C5B05E6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940287" y="4996958"/>
              <a:ext cx="1884673" cy="1665099"/>
            </a:xfrm>
            <a:prstGeom prst="rect">
              <a:avLst/>
            </a:prstGeom>
            <a:ln>
              <a:solidFill>
                <a:schemeClr val="tx1"/>
              </a:solidFill>
            </a:ln>
          </p:spPr>
        </p:pic>
        <p:sp>
          <p:nvSpPr>
            <p:cNvPr id="40" name="TextBox 39">
              <a:extLst>
                <a:ext uri="{FF2B5EF4-FFF2-40B4-BE49-F238E27FC236}">
                  <a16:creationId xmlns:a16="http://schemas.microsoft.com/office/drawing/2014/main" id="{A4A5C7DF-3FD8-960D-1C98-03862DB8262C}"/>
                </a:ext>
              </a:extLst>
            </p:cNvPr>
            <p:cNvSpPr txBox="1"/>
            <p:nvPr/>
          </p:nvSpPr>
          <p:spPr>
            <a:xfrm>
              <a:off x="4013450" y="6386194"/>
              <a:ext cx="770943" cy="215444"/>
            </a:xfrm>
            <a:prstGeom prst="rect">
              <a:avLst/>
            </a:prstGeom>
            <a:solidFill>
              <a:schemeClr val="bg1">
                <a:lumMod val="75000"/>
              </a:schemeClr>
            </a:solidFill>
          </p:spPr>
          <p:txBody>
            <a:bodyPr wrap="square">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2014 imagery</a:t>
              </a:r>
            </a:p>
          </p:txBody>
        </p:sp>
        <p:sp>
          <p:nvSpPr>
            <p:cNvPr id="39" name="Oval 38">
              <a:extLst>
                <a:ext uri="{FF2B5EF4-FFF2-40B4-BE49-F238E27FC236}">
                  <a16:creationId xmlns:a16="http://schemas.microsoft.com/office/drawing/2014/main" id="{A550F693-DFF2-1D81-441D-4D0CC6F2BF3F}"/>
                </a:ext>
              </a:extLst>
            </p:cNvPr>
            <p:cNvSpPr/>
            <p:nvPr/>
          </p:nvSpPr>
          <p:spPr>
            <a:xfrm>
              <a:off x="3451830" y="5401482"/>
              <a:ext cx="736014" cy="736014"/>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3" name="TextBox 42">
            <a:extLst>
              <a:ext uri="{FF2B5EF4-FFF2-40B4-BE49-F238E27FC236}">
                <a16:creationId xmlns:a16="http://schemas.microsoft.com/office/drawing/2014/main" id="{814E6F1E-880B-5E73-625E-71AE62DFD31A}"/>
              </a:ext>
            </a:extLst>
          </p:cNvPr>
          <p:cNvSpPr txBox="1"/>
          <p:nvPr/>
        </p:nvSpPr>
        <p:spPr>
          <a:xfrm>
            <a:off x="306302" y="5871254"/>
            <a:ext cx="2973714"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Clendenin Elementary School </a:t>
            </a:r>
          </a:p>
          <a:p>
            <a:r>
              <a:rPr lang="en-US" sz="1200" b="1" dirty="0">
                <a:latin typeface="Calibri" panose="020F0502020204030204" pitchFamily="34" charset="0"/>
                <a:ea typeface="Calibri" panose="020F0502020204030204" pitchFamily="34" charset="0"/>
                <a:cs typeface="Calibri" panose="020F0502020204030204" pitchFamily="34" charset="0"/>
              </a:rPr>
              <a:t>Kanawha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Jun. 2016</a:t>
            </a:r>
          </a:p>
          <a:p>
            <a:r>
              <a:rPr lang="en-US" sz="1200" b="1" dirty="0">
                <a:latin typeface="Calibri" panose="020F0502020204030204" pitchFamily="34" charset="0"/>
                <a:ea typeface="Calibri" panose="020F0502020204030204" pitchFamily="34" charset="0"/>
                <a:cs typeface="Calibri" panose="020F0502020204030204" pitchFamily="34" charset="0"/>
              </a:rPr>
              <a:t>(Demolished)</a:t>
            </a:r>
          </a:p>
        </p:txBody>
      </p:sp>
      <p:grpSp>
        <p:nvGrpSpPr>
          <p:cNvPr id="46" name="Group 45">
            <a:extLst>
              <a:ext uri="{FF2B5EF4-FFF2-40B4-BE49-F238E27FC236}">
                <a16:creationId xmlns:a16="http://schemas.microsoft.com/office/drawing/2014/main" id="{5C535717-4755-36DC-92A4-FB4413582BDD}"/>
              </a:ext>
            </a:extLst>
          </p:cNvPr>
          <p:cNvGrpSpPr/>
          <p:nvPr/>
        </p:nvGrpSpPr>
        <p:grpSpPr>
          <a:xfrm>
            <a:off x="6012421" y="3778060"/>
            <a:ext cx="1702380" cy="1947712"/>
            <a:chOff x="6272145" y="3759433"/>
            <a:chExt cx="1702380" cy="1947712"/>
          </a:xfrm>
        </p:grpSpPr>
        <p:pic>
          <p:nvPicPr>
            <p:cNvPr id="45" name="Picture 44">
              <a:extLst>
                <a:ext uri="{FF2B5EF4-FFF2-40B4-BE49-F238E27FC236}">
                  <a16:creationId xmlns:a16="http://schemas.microsoft.com/office/drawing/2014/main" id="{098BEA5B-856E-8D6F-0CEE-8B912FBBDD59}"/>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a:xfrm>
              <a:off x="6272145" y="3759433"/>
              <a:ext cx="1702380" cy="1947712"/>
            </a:xfrm>
            <a:prstGeom prst="rect">
              <a:avLst/>
            </a:prstGeom>
            <a:ln>
              <a:solidFill>
                <a:schemeClr val="tx1"/>
              </a:solidFill>
            </a:ln>
          </p:spPr>
        </p:pic>
        <p:sp>
          <p:nvSpPr>
            <p:cNvPr id="31" name="Oval 30">
              <a:extLst>
                <a:ext uri="{FF2B5EF4-FFF2-40B4-BE49-F238E27FC236}">
                  <a16:creationId xmlns:a16="http://schemas.microsoft.com/office/drawing/2014/main" id="{BCA86E09-5C49-2F57-31B8-3C90E675A89F}"/>
                </a:ext>
              </a:extLst>
            </p:cNvPr>
            <p:cNvSpPr/>
            <p:nvPr/>
          </p:nvSpPr>
          <p:spPr>
            <a:xfrm>
              <a:off x="6351692" y="3831697"/>
              <a:ext cx="1205282" cy="1196289"/>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7" name="Rectangle 46">
            <a:extLst>
              <a:ext uri="{FF2B5EF4-FFF2-40B4-BE49-F238E27FC236}">
                <a16:creationId xmlns:a16="http://schemas.microsoft.com/office/drawing/2014/main" id="{F9F2034B-A4DF-DDE4-8EA9-6E16FFA7684B}"/>
              </a:ext>
            </a:extLst>
          </p:cNvPr>
          <p:cNvSpPr/>
          <p:nvPr/>
        </p:nvSpPr>
        <p:spPr>
          <a:xfrm>
            <a:off x="283560" y="697748"/>
            <a:ext cx="6827490" cy="307777"/>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Schools with children in vulnerable age groups often also serve as shelters during floods. </a:t>
            </a:r>
          </a:p>
        </p:txBody>
      </p:sp>
    </p:spTree>
    <p:extLst>
      <p:ext uri="{BB962C8B-B14F-4D97-AF65-F5344CB8AC3E}">
        <p14:creationId xmlns:p14="http://schemas.microsoft.com/office/powerpoint/2010/main" val="954751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1F46-6E99-3A71-9DDB-5957F4ECD1F5}"/>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D55CC75A-B647-23F2-2C5E-C04EB21F3B9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66690" y="2384502"/>
            <a:ext cx="5447611" cy="1545985"/>
          </a:xfrm>
          <a:prstGeom prst="rect">
            <a:avLst/>
          </a:prstGeom>
          <a:ln>
            <a:solidFill>
              <a:schemeClr val="tx1"/>
            </a:solidFill>
          </a:ln>
        </p:spPr>
      </p:pic>
      <p:grpSp>
        <p:nvGrpSpPr>
          <p:cNvPr id="7" name="Group 6">
            <a:extLst>
              <a:ext uri="{FF2B5EF4-FFF2-40B4-BE49-F238E27FC236}">
                <a16:creationId xmlns:a16="http://schemas.microsoft.com/office/drawing/2014/main" id="{1A9D1E05-FAFE-3C6E-772A-3FDD5E2BD473}"/>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13EC348-D04F-3F8F-A1CD-E206457AFB03}"/>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Flooded Essential Facilities…</a:t>
              </a:r>
            </a:p>
          </p:txBody>
        </p:sp>
        <p:pic>
          <p:nvPicPr>
            <p:cNvPr id="15" name="Picture 14" descr="A hexagon with a yellow house and a river&#10;&#10;Description automatically generated">
              <a:extLst>
                <a:ext uri="{FF2B5EF4-FFF2-40B4-BE49-F238E27FC236}">
                  <a16:creationId xmlns:a16="http://schemas.microsoft.com/office/drawing/2014/main" id="{50CF1158-9601-AE91-012C-227FC6819D6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77F32B42-90BF-54D1-473C-AF8252AB48B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 name="Picture 2" descr="A building flooded with water&#10;&#10;AI-generated content may be incorrect.">
            <a:extLst>
              <a:ext uri="{FF2B5EF4-FFF2-40B4-BE49-F238E27FC236}">
                <a16:creationId xmlns:a16="http://schemas.microsoft.com/office/drawing/2014/main" id="{82865ED2-FE66-2A0A-4FE5-41E6C3426422}"/>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320030" y="1435654"/>
            <a:ext cx="3690672" cy="1731242"/>
          </a:xfrm>
          <a:prstGeom prst="rect">
            <a:avLst/>
          </a:prstGeom>
          <a:ln>
            <a:solidFill>
              <a:schemeClr val="tx1"/>
            </a:solidFill>
          </a:ln>
        </p:spPr>
      </p:pic>
      <p:sp>
        <p:nvSpPr>
          <p:cNvPr id="4" name="TextBox 3">
            <a:extLst>
              <a:ext uri="{FF2B5EF4-FFF2-40B4-BE49-F238E27FC236}">
                <a16:creationId xmlns:a16="http://schemas.microsoft.com/office/drawing/2014/main" id="{C3F06861-5699-8039-9DCF-5DBBBC3A1875}"/>
              </a:ext>
            </a:extLst>
          </p:cNvPr>
          <p:cNvSpPr txBox="1"/>
          <p:nvPr/>
        </p:nvSpPr>
        <p:spPr>
          <a:xfrm>
            <a:off x="224535" y="4709525"/>
            <a:ext cx="2615966" cy="1200329"/>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Nicholas County Nursing &amp; </a:t>
            </a:r>
          </a:p>
          <a:p>
            <a:r>
              <a:rPr lang="en-US" sz="1200" b="1" dirty="0">
                <a:latin typeface="Calibri" panose="020F0502020204030204" pitchFamily="34" charset="0"/>
                <a:ea typeface="Calibri" panose="020F0502020204030204" pitchFamily="34" charset="0"/>
                <a:cs typeface="Calibri" panose="020F0502020204030204" pitchFamily="34" charset="0"/>
              </a:rPr>
              <a:t>Rehabilitation Center</a:t>
            </a:r>
          </a:p>
          <a:p>
            <a:r>
              <a:rPr lang="en-US" sz="1200" b="1" dirty="0">
                <a:latin typeface="Calibri" panose="020F0502020204030204" pitchFamily="34" charset="0"/>
                <a:ea typeface="Calibri" panose="020F0502020204030204" pitchFamily="34" charset="0"/>
                <a:cs typeface="Calibri" panose="020F0502020204030204" pitchFamily="34" charset="0"/>
              </a:rPr>
              <a:t>Richwood</a:t>
            </a:r>
          </a:p>
          <a:p>
            <a:r>
              <a:rPr lang="en-US" sz="1200" b="1" dirty="0">
                <a:latin typeface="Calibri" panose="020F0502020204030204" pitchFamily="34" charset="0"/>
                <a:ea typeface="Calibri" panose="020F0502020204030204" pitchFamily="34" charset="0"/>
                <a:cs typeface="Calibri" panose="020F0502020204030204" pitchFamily="34" charset="0"/>
              </a:rPr>
              <a:t>Inundated, June. 2016</a:t>
            </a:r>
          </a:p>
          <a:p>
            <a:r>
              <a:rPr lang="en-US" sz="1200" b="1" dirty="0">
                <a:latin typeface="Calibri" panose="020F0502020204030204" pitchFamily="34" charset="0"/>
                <a:ea typeface="Calibri" panose="020F0502020204030204" pitchFamily="34" charset="0"/>
                <a:cs typeface="Calibri" panose="020F0502020204030204" pitchFamily="34" charset="0"/>
              </a:rPr>
              <a:t>(Not active anymore)</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7"/>
              </a:rPr>
              <a:t>34-06-0010-0072-0000_18</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BA3FEE3D-A097-0F95-D7BB-9EBEFD20D460}"/>
              </a:ext>
            </a:extLst>
          </p:cNvPr>
          <p:cNvGrpSpPr/>
          <p:nvPr/>
        </p:nvGrpSpPr>
        <p:grpSpPr>
          <a:xfrm>
            <a:off x="320029" y="3269546"/>
            <a:ext cx="2774046" cy="1418713"/>
            <a:chOff x="320029" y="3696493"/>
            <a:chExt cx="2122461" cy="1085477"/>
          </a:xfrm>
        </p:grpSpPr>
        <p:pic>
          <p:nvPicPr>
            <p:cNvPr id="5" name="Picture 4">
              <a:hlinkClick r:id="rId8"/>
              <a:extLst>
                <a:ext uri="{FF2B5EF4-FFF2-40B4-BE49-F238E27FC236}">
                  <a16:creationId xmlns:a16="http://schemas.microsoft.com/office/drawing/2014/main" id="{5F8D207B-4BFC-BC1F-3BD8-0B7FF75F9DE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20029" y="3696493"/>
              <a:ext cx="2122461" cy="1085477"/>
            </a:xfrm>
            <a:prstGeom prst="rect">
              <a:avLst/>
            </a:prstGeom>
            <a:ln>
              <a:solidFill>
                <a:schemeClr val="tx1"/>
              </a:solidFill>
            </a:ln>
          </p:spPr>
        </p:pic>
        <p:pic>
          <p:nvPicPr>
            <p:cNvPr id="12" name="Picture 11">
              <a:hlinkClick r:id="rId8"/>
              <a:extLst>
                <a:ext uri="{FF2B5EF4-FFF2-40B4-BE49-F238E27FC236}">
                  <a16:creationId xmlns:a16="http://schemas.microsoft.com/office/drawing/2014/main" id="{AA1A90A6-CC24-2D67-1A75-48F3CB7A43D6}"/>
                </a:ext>
              </a:extLst>
            </p:cNvPr>
            <p:cNvPicPr>
              <a:picLocks noChangeAspect="1"/>
            </p:cNvPicPr>
            <p:nvPr/>
          </p:nvPicPr>
          <p:blipFill>
            <a:blip r:embed="rId10" cstate="screen">
              <a:alphaModFix amt="85000"/>
              <a:extLst>
                <a:ext uri="{28A0092B-C50C-407E-A947-70E740481C1C}">
                  <a14:useLocalDpi xmlns:a14="http://schemas.microsoft.com/office/drawing/2010/main" val="0"/>
                </a:ext>
              </a:extLst>
            </a:blip>
            <a:srcRect/>
            <a:stretch>
              <a:fillRect/>
            </a:stretch>
          </p:blipFill>
          <p:spPr>
            <a:xfrm>
              <a:off x="985267" y="4017527"/>
              <a:ext cx="727609" cy="488582"/>
            </a:xfrm>
            <a:prstGeom prst="rect">
              <a:avLst/>
            </a:prstGeom>
            <a:effectLst>
              <a:outerShdw blurRad="50800" dist="38100" dir="5400000" sx="106000" sy="106000" algn="t" rotWithShape="0">
                <a:prstClr val="black">
                  <a:alpha val="69000"/>
                </a:prstClr>
              </a:outerShdw>
            </a:effectLst>
          </p:spPr>
        </p:pic>
      </p:grpSp>
      <p:sp>
        <p:nvSpPr>
          <p:cNvPr id="23" name="TextBox 22">
            <a:extLst>
              <a:ext uri="{FF2B5EF4-FFF2-40B4-BE49-F238E27FC236}">
                <a16:creationId xmlns:a16="http://schemas.microsoft.com/office/drawing/2014/main" id="{48C4C061-125C-C932-553D-26FF019F1100}"/>
              </a:ext>
            </a:extLst>
          </p:cNvPr>
          <p:cNvSpPr txBox="1"/>
          <p:nvPr/>
        </p:nvSpPr>
        <p:spPr>
          <a:xfrm>
            <a:off x="6835180" y="1654944"/>
            <a:ext cx="2723541" cy="646331"/>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Pocahontas Center (Nursing Home)</a:t>
            </a:r>
          </a:p>
          <a:p>
            <a:r>
              <a:rPr lang="en-US" sz="1200" b="1" dirty="0">
                <a:latin typeface="Calibri" panose="020F0502020204030204" pitchFamily="34" charset="0"/>
                <a:ea typeface="Calibri" panose="020F0502020204030204" pitchFamily="34" charset="0"/>
                <a:cs typeface="Calibri" panose="020F0502020204030204" pitchFamily="34" charset="0"/>
              </a:rPr>
              <a:t>Marlinton</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11"/>
              </a:rPr>
              <a:t>38-08-0005-0065-0002_5</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43808138-961E-79D5-8A51-6B840B329A78}"/>
              </a:ext>
            </a:extLst>
          </p:cNvPr>
          <p:cNvGrpSpPr/>
          <p:nvPr/>
        </p:nvGrpSpPr>
        <p:grpSpPr>
          <a:xfrm>
            <a:off x="4149378" y="1435654"/>
            <a:ext cx="1575934" cy="1731242"/>
            <a:chOff x="5183007" y="1373824"/>
            <a:chExt cx="1575934" cy="1731242"/>
          </a:xfrm>
        </p:grpSpPr>
        <p:pic>
          <p:nvPicPr>
            <p:cNvPr id="29" name="Picture 28">
              <a:hlinkClick r:id="rId7"/>
              <a:extLst>
                <a:ext uri="{FF2B5EF4-FFF2-40B4-BE49-F238E27FC236}">
                  <a16:creationId xmlns:a16="http://schemas.microsoft.com/office/drawing/2014/main" id="{F68A3A4D-4FB5-1FD5-DFE7-7A0C01701695}"/>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a:xfrm>
              <a:off x="5183007" y="1373824"/>
              <a:ext cx="1575934" cy="1731242"/>
            </a:xfrm>
            <a:prstGeom prst="rect">
              <a:avLst/>
            </a:prstGeom>
            <a:ln>
              <a:solidFill>
                <a:schemeClr val="tx1"/>
              </a:solidFill>
            </a:ln>
          </p:spPr>
        </p:pic>
        <p:sp>
          <p:nvSpPr>
            <p:cNvPr id="30" name="Oval 29">
              <a:extLst>
                <a:ext uri="{FF2B5EF4-FFF2-40B4-BE49-F238E27FC236}">
                  <a16:creationId xmlns:a16="http://schemas.microsoft.com/office/drawing/2014/main" id="{68E45D96-BD6F-6060-E8C3-E7C0133C2EF3}"/>
                </a:ext>
              </a:extLst>
            </p:cNvPr>
            <p:cNvSpPr/>
            <p:nvPr/>
          </p:nvSpPr>
          <p:spPr>
            <a:xfrm>
              <a:off x="5326268" y="1568385"/>
              <a:ext cx="1224657" cy="1224657"/>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2" name="Rectangle 31">
            <a:extLst>
              <a:ext uri="{FF2B5EF4-FFF2-40B4-BE49-F238E27FC236}">
                <a16:creationId xmlns:a16="http://schemas.microsoft.com/office/drawing/2014/main" id="{C2CA02FC-CAAB-4662-7F2E-F74180337E50}"/>
              </a:ext>
            </a:extLst>
          </p:cNvPr>
          <p:cNvSpPr/>
          <p:nvPr/>
        </p:nvSpPr>
        <p:spPr>
          <a:xfrm>
            <a:off x="283559" y="729569"/>
            <a:ext cx="7559353" cy="307777"/>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Nursing homes and hospitals with immobile patients are particularly more susceptible to flooding. </a:t>
            </a:r>
          </a:p>
        </p:txBody>
      </p:sp>
      <p:grpSp>
        <p:nvGrpSpPr>
          <p:cNvPr id="38" name="Group 37">
            <a:extLst>
              <a:ext uri="{FF2B5EF4-FFF2-40B4-BE49-F238E27FC236}">
                <a16:creationId xmlns:a16="http://schemas.microsoft.com/office/drawing/2014/main" id="{5B0EEFF4-5291-EBC5-5006-87F6422FE2AB}"/>
              </a:ext>
            </a:extLst>
          </p:cNvPr>
          <p:cNvGrpSpPr/>
          <p:nvPr/>
        </p:nvGrpSpPr>
        <p:grpSpPr>
          <a:xfrm>
            <a:off x="6922516" y="4072110"/>
            <a:ext cx="4991786" cy="2416590"/>
            <a:chOff x="6826800" y="1105263"/>
            <a:chExt cx="4991786" cy="2416590"/>
          </a:xfrm>
        </p:grpSpPr>
        <p:pic>
          <p:nvPicPr>
            <p:cNvPr id="34" name="Picture 33">
              <a:hlinkClick r:id="rId13"/>
              <a:extLst>
                <a:ext uri="{FF2B5EF4-FFF2-40B4-BE49-F238E27FC236}">
                  <a16:creationId xmlns:a16="http://schemas.microsoft.com/office/drawing/2014/main" id="{0C372F17-F12A-639A-2FE9-2532AD2F9F08}"/>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826800" y="1105263"/>
              <a:ext cx="4991786" cy="2416590"/>
            </a:xfrm>
            <a:prstGeom prst="rect">
              <a:avLst/>
            </a:prstGeom>
            <a:ln>
              <a:solidFill>
                <a:schemeClr val="tx1"/>
              </a:solidFill>
            </a:ln>
          </p:spPr>
        </p:pic>
        <p:sp>
          <p:nvSpPr>
            <p:cNvPr id="35" name="TextBox 34">
              <a:extLst>
                <a:ext uri="{FF2B5EF4-FFF2-40B4-BE49-F238E27FC236}">
                  <a16:creationId xmlns:a16="http://schemas.microsoft.com/office/drawing/2014/main" id="{951C0060-C9A7-1D5D-B39E-D03801E24985}"/>
                </a:ext>
              </a:extLst>
            </p:cNvPr>
            <p:cNvSpPr txBox="1"/>
            <p:nvPr/>
          </p:nvSpPr>
          <p:spPr>
            <a:xfrm>
              <a:off x="7252573" y="1475191"/>
              <a:ext cx="4195844" cy="246221"/>
            </a:xfrm>
            <a:prstGeom prst="rect">
              <a:avLst/>
            </a:prstGeom>
            <a:solidFill>
              <a:srgbClr val="FFFF00"/>
            </a:solidFill>
            <a:ln>
              <a:solidFill>
                <a:schemeClr val="tx1"/>
              </a:solidFill>
            </a:ln>
          </p:spPr>
          <p:txBody>
            <a:bodyPr wrap="square" rtlCol="0">
              <a:spAutoFit/>
            </a:bodyPr>
            <a:lstStyle/>
            <a:p>
              <a:r>
                <a:rPr lang="en-US" sz="1000" dirty="0">
                  <a:solidFill>
                    <a:schemeClr val="accent1">
                      <a:lumMod val="50000"/>
                    </a:schemeClr>
                  </a:solidFill>
                </a:rPr>
                <a:t>Water enters Nursing Home at 2131 ft. ground elevation or 14 ft. flood stage.</a:t>
              </a:r>
            </a:p>
          </p:txBody>
        </p:sp>
      </p:grpSp>
      <p:pic>
        <p:nvPicPr>
          <p:cNvPr id="40" name="Picture 39">
            <a:extLst>
              <a:ext uri="{FF2B5EF4-FFF2-40B4-BE49-F238E27FC236}">
                <a16:creationId xmlns:a16="http://schemas.microsoft.com/office/drawing/2014/main" id="{0CD09D38-13F3-713D-D3B7-1889DAD3CD1C}"/>
              </a:ext>
            </a:extLst>
          </p:cNvPr>
          <p:cNvPicPr>
            <a:picLocks noChangeAspect="1"/>
          </p:cNvPicPr>
          <p:nvPr/>
        </p:nvPicPr>
        <p:blipFill>
          <a:blip r:embed="rId15" cstate="screen">
            <a:extLst>
              <a:ext uri="{28A0092B-C50C-407E-A947-70E740481C1C}">
                <a14:useLocalDpi xmlns:a14="http://schemas.microsoft.com/office/drawing/2010/main" val="0"/>
              </a:ext>
            </a:extLst>
          </a:blip>
          <a:srcRect/>
          <a:stretch>
            <a:fillRect/>
          </a:stretch>
        </p:blipFill>
        <p:spPr>
          <a:xfrm>
            <a:off x="9396975" y="849068"/>
            <a:ext cx="2517326" cy="1381396"/>
          </a:xfrm>
          <a:prstGeom prst="rect">
            <a:avLst/>
          </a:prstGeom>
          <a:ln>
            <a:solidFill>
              <a:schemeClr val="tx1"/>
            </a:solidFill>
          </a:ln>
        </p:spPr>
      </p:pic>
    </p:spTree>
    <p:extLst>
      <p:ext uri="{BB962C8B-B14F-4D97-AF65-F5344CB8AC3E}">
        <p14:creationId xmlns:p14="http://schemas.microsoft.com/office/powerpoint/2010/main" val="3550844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BEC72-1879-41A8-E1A1-2F81D97DE70A}"/>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CDE161E-1817-64F9-4D85-78063BFABF89}"/>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90EC6A6C-BA44-D7DD-E969-5A09227441B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Essential Facilities in Floodplains (100-, 500-Yr)</a:t>
              </a:r>
            </a:p>
          </p:txBody>
        </p:sp>
        <p:pic>
          <p:nvPicPr>
            <p:cNvPr id="15" name="Picture 14" descr="A hexagon with a yellow house and a river&#10;&#10;Description automatically generated">
              <a:extLst>
                <a:ext uri="{FF2B5EF4-FFF2-40B4-BE49-F238E27FC236}">
                  <a16:creationId xmlns:a16="http://schemas.microsoft.com/office/drawing/2014/main" id="{8BDC79CB-2914-B128-48ED-6C70236E78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7320B4FB-21B1-5D65-6C4B-0D3E01BC716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2" name="Picture 1">
            <a:hlinkClick r:id="rId5"/>
            <a:extLst>
              <a:ext uri="{FF2B5EF4-FFF2-40B4-BE49-F238E27FC236}">
                <a16:creationId xmlns:a16="http://schemas.microsoft.com/office/drawing/2014/main" id="{ECC1E148-1D94-2876-7112-8E461470A747}"/>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269304" y="742646"/>
            <a:ext cx="3210875" cy="2467262"/>
          </a:xfrm>
          <a:prstGeom prst="rect">
            <a:avLst/>
          </a:prstGeom>
          <a:ln>
            <a:solidFill>
              <a:schemeClr val="tx1"/>
            </a:solidFill>
          </a:ln>
        </p:spPr>
      </p:pic>
      <p:sp>
        <p:nvSpPr>
          <p:cNvPr id="14" name="Star: 10 Points 13">
            <a:extLst>
              <a:ext uri="{FF2B5EF4-FFF2-40B4-BE49-F238E27FC236}">
                <a16:creationId xmlns:a16="http://schemas.microsoft.com/office/drawing/2014/main" id="{70571805-DEEA-C0B6-4BA4-155EAB997EDA}"/>
              </a:ext>
            </a:extLst>
          </p:cNvPr>
          <p:cNvSpPr/>
          <p:nvPr/>
        </p:nvSpPr>
        <p:spPr>
          <a:xfrm>
            <a:off x="2765235" y="3502924"/>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17" name="Rectangle 16">
            <a:extLst>
              <a:ext uri="{FF2B5EF4-FFF2-40B4-BE49-F238E27FC236}">
                <a16:creationId xmlns:a16="http://schemas.microsoft.com/office/drawing/2014/main" id="{8DE2BAD4-53FF-EA8C-ED9F-E76C6DA33FCF}"/>
              </a:ext>
            </a:extLst>
          </p:cNvPr>
          <p:cNvSpPr/>
          <p:nvPr/>
        </p:nvSpPr>
        <p:spPr>
          <a:xfrm>
            <a:off x="2735496" y="4308125"/>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sp>
        <p:nvSpPr>
          <p:cNvPr id="36" name="Rectangle 35">
            <a:extLst>
              <a:ext uri="{FF2B5EF4-FFF2-40B4-BE49-F238E27FC236}">
                <a16:creationId xmlns:a16="http://schemas.microsoft.com/office/drawing/2014/main" id="{C58FCD38-9A32-5650-42C9-A1665D4701D3}"/>
              </a:ext>
            </a:extLst>
          </p:cNvPr>
          <p:cNvSpPr/>
          <p:nvPr/>
        </p:nvSpPr>
        <p:spPr>
          <a:xfrm>
            <a:off x="2443672" y="5965307"/>
            <a:ext cx="1437515" cy="276999"/>
          </a:xfrm>
          <a:prstGeom prst="rect">
            <a:avLst/>
          </a:prstGeom>
          <a:solidFill>
            <a:srgbClr val="FFC000"/>
          </a:solidFill>
          <a:ln>
            <a:solidFill>
              <a:schemeClr val="tx1"/>
            </a:solidFill>
          </a:ln>
        </p:spPr>
        <p:txBody>
          <a:bodyPr wrap="square">
            <a:spAutoFit/>
          </a:bodyPr>
          <a:lstStyle/>
          <a:p>
            <a:pPr algn="ctr"/>
            <a:r>
              <a:rPr lang="en-US" sz="1200" b="1" dirty="0"/>
              <a:t>Incorporated Places</a:t>
            </a:r>
          </a:p>
        </p:txBody>
      </p:sp>
      <p:graphicFrame>
        <p:nvGraphicFramePr>
          <p:cNvPr id="44" name="Table 43">
            <a:extLst>
              <a:ext uri="{FF2B5EF4-FFF2-40B4-BE49-F238E27FC236}">
                <a16:creationId xmlns:a16="http://schemas.microsoft.com/office/drawing/2014/main" id="{B6D80204-D47A-2848-55AD-ADC118DCE4C0}"/>
              </a:ext>
            </a:extLst>
          </p:cNvPr>
          <p:cNvGraphicFramePr>
            <a:graphicFrameLocks noGrp="1"/>
          </p:cNvGraphicFramePr>
          <p:nvPr>
            <p:extLst>
              <p:ext uri="{D42A27DB-BD31-4B8C-83A1-F6EECF244321}">
                <p14:modId xmlns:p14="http://schemas.microsoft.com/office/powerpoint/2010/main" val="709392200"/>
              </p:ext>
            </p:extLst>
          </p:nvPr>
        </p:nvGraphicFramePr>
        <p:xfrm>
          <a:off x="4200992" y="870970"/>
          <a:ext cx="7010887" cy="1803400"/>
        </p:xfrm>
        <a:graphic>
          <a:graphicData uri="http://schemas.openxmlformats.org/drawingml/2006/table">
            <a:tbl>
              <a:tblPr firstRow="1" bandRow="1">
                <a:tableStyleId>{5C22544A-7EE6-4342-B048-85BDC9FD1C3A}</a:tableStyleId>
              </a:tblPr>
              <a:tblGrid>
                <a:gridCol w="1403181">
                  <a:extLst>
                    <a:ext uri="{9D8B030D-6E8A-4147-A177-3AD203B41FA5}">
                      <a16:colId xmlns:a16="http://schemas.microsoft.com/office/drawing/2014/main" val="1211216871"/>
                    </a:ext>
                  </a:extLst>
                </a:gridCol>
                <a:gridCol w="817341">
                  <a:extLst>
                    <a:ext uri="{9D8B030D-6E8A-4147-A177-3AD203B41FA5}">
                      <a16:colId xmlns:a16="http://schemas.microsoft.com/office/drawing/2014/main" val="36426774"/>
                    </a:ext>
                  </a:extLst>
                </a:gridCol>
                <a:gridCol w="891654">
                  <a:extLst>
                    <a:ext uri="{9D8B030D-6E8A-4147-A177-3AD203B41FA5}">
                      <a16:colId xmlns:a16="http://schemas.microsoft.com/office/drawing/2014/main" val="3544853156"/>
                    </a:ext>
                  </a:extLst>
                </a:gridCol>
                <a:gridCol w="677839">
                  <a:extLst>
                    <a:ext uri="{9D8B030D-6E8A-4147-A177-3AD203B41FA5}">
                      <a16:colId xmlns:a16="http://schemas.microsoft.com/office/drawing/2014/main" val="2140149447"/>
                    </a:ext>
                  </a:extLst>
                </a:gridCol>
                <a:gridCol w="723331">
                  <a:extLst>
                    <a:ext uri="{9D8B030D-6E8A-4147-A177-3AD203B41FA5}">
                      <a16:colId xmlns:a16="http://schemas.microsoft.com/office/drawing/2014/main" val="3106314024"/>
                    </a:ext>
                  </a:extLst>
                </a:gridCol>
                <a:gridCol w="900753">
                  <a:extLst>
                    <a:ext uri="{9D8B030D-6E8A-4147-A177-3AD203B41FA5}">
                      <a16:colId xmlns:a16="http://schemas.microsoft.com/office/drawing/2014/main" val="355410752"/>
                    </a:ext>
                  </a:extLst>
                </a:gridCol>
                <a:gridCol w="896203">
                  <a:extLst>
                    <a:ext uri="{9D8B030D-6E8A-4147-A177-3AD203B41FA5}">
                      <a16:colId xmlns:a16="http://schemas.microsoft.com/office/drawing/2014/main" val="1504188791"/>
                    </a:ext>
                  </a:extLst>
                </a:gridCol>
                <a:gridCol w="700585">
                  <a:extLst>
                    <a:ext uri="{9D8B030D-6E8A-4147-A177-3AD203B41FA5}">
                      <a16:colId xmlns:a16="http://schemas.microsoft.com/office/drawing/2014/main" val="93953660"/>
                    </a:ext>
                  </a:extLst>
                </a:gridCol>
              </a:tblGrid>
              <a:tr h="370840">
                <a:tc gridSpan="8">
                  <a:txBody>
                    <a:bodyPr/>
                    <a:lstStyle/>
                    <a:p>
                      <a:pPr algn="ctr"/>
                      <a:r>
                        <a:rPr lang="en-US" dirty="0">
                          <a:solidFill>
                            <a:schemeClr val="bg1"/>
                          </a:solidFill>
                        </a:rPr>
                        <a:t>Essential Facilities (Statewide)</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936526676"/>
                  </a:ext>
                </a:extLst>
              </a:tr>
              <a:tr h="0">
                <a:tc>
                  <a:txBody>
                    <a:bodyPr/>
                    <a:lstStyle/>
                    <a:p>
                      <a:pPr algn="ctr"/>
                      <a:r>
                        <a:rPr lang="en-US" sz="1400" b="1" dirty="0">
                          <a:solidFill>
                            <a:schemeClr val="bg1"/>
                          </a:solidFill>
                        </a:rPr>
                        <a:t>Facility Type</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t>Police Station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Fire Station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E-911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School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Hospital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Nursing Home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0">
                <a:tc>
                  <a:txBody>
                    <a:bodyPr/>
                    <a:lstStyle/>
                    <a:p>
                      <a:pPr algn="ctr"/>
                      <a:r>
                        <a:rPr lang="en-US" sz="1400" b="1" dirty="0">
                          <a:solidFill>
                            <a:schemeClr val="bg1"/>
                          </a:solidFill>
                        </a:rPr>
                        <a:t>In Floodplains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88</a:t>
                      </a:r>
                      <a:endPar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10</a:t>
                      </a:r>
                      <a:endParaRPr lang="en-US" sz="1400" dirty="0">
                        <a:solidFill>
                          <a:prstClr val="black"/>
                        </a:solidFill>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Arial" panose="020B0604020202020204" pitchFamily="34" charset="0"/>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15</a:t>
                      </a:r>
                      <a:endParaRPr lang="en-US" sz="1400" dirty="0">
                        <a:solidFill>
                          <a:prstClr val="black"/>
                        </a:solidFill>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19</a:t>
                      </a:r>
                      <a:endParaRPr lang="en-US" sz="1400" b="1" dirty="0">
                        <a:solidFill>
                          <a:prstClr val="black"/>
                        </a:solidFill>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ea typeface="+mn-ea"/>
                          <a:cs typeface="Arial" panose="020B0604020202020204" pitchFamily="34" charset="0"/>
                        </a:rPr>
                        <a:t>489</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extLst>
                  <a:ext uri="{0D108BD9-81ED-4DB2-BD59-A6C34878D82A}">
                    <a16:rowId xmlns:a16="http://schemas.microsoft.com/office/drawing/2014/main" val="4063141444"/>
                  </a:ext>
                </a:extLst>
              </a:tr>
              <a:tr h="0">
                <a:tc>
                  <a:txBody>
                    <a:bodyPr/>
                    <a:lstStyle/>
                    <a:p>
                      <a:pPr algn="ctr"/>
                      <a:r>
                        <a:rPr lang="en-US" sz="1400" dirty="0">
                          <a:solidFill>
                            <a:schemeClr val="bg1"/>
                          </a:solidFill>
                        </a:rPr>
                        <a:t>Total in WV</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312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548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54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cs typeface="Arial" panose="020B0604020202020204" pitchFamily="34" charset="0"/>
                        </a:rPr>
                        <a:t>828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67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111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bg1"/>
                          </a:solidFill>
                        </a:rPr>
                        <a:t>1,920</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extLst>
                  <a:ext uri="{0D108BD9-81ED-4DB2-BD59-A6C34878D82A}">
                    <a16:rowId xmlns:a16="http://schemas.microsoft.com/office/drawing/2014/main" val="1945652149"/>
                  </a:ext>
                </a:extLst>
              </a:tr>
              <a:tr h="0">
                <a:tc>
                  <a:txBody>
                    <a:bodyPr/>
                    <a:lstStyle/>
                    <a:p>
                      <a:pPr algn="ctr"/>
                      <a:r>
                        <a:rPr lang="en-US" sz="1400" dirty="0">
                          <a:solidFill>
                            <a:schemeClr val="bg1"/>
                          </a:solidFill>
                        </a:rPr>
                        <a:t>% in Floodplains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lang="en-US" sz="1400"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34%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19%</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lang="en-US" sz="1400" dirty="0">
                          <a:latin typeface="+mn-lt"/>
                          <a:cs typeface="Arial" panose="020B0604020202020204" pitchFamily="34" charset="0"/>
                        </a:rPr>
                        <a:t>21%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22%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lang="en-US" sz="1400" dirty="0">
                          <a:solidFill>
                            <a:schemeClr val="bg1"/>
                          </a:solidFill>
                        </a:rPr>
                        <a:t>25%</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extLst>
                  <a:ext uri="{0D108BD9-81ED-4DB2-BD59-A6C34878D82A}">
                    <a16:rowId xmlns:a16="http://schemas.microsoft.com/office/drawing/2014/main" val="1178242951"/>
                  </a:ext>
                </a:extLst>
              </a:tr>
            </a:tbl>
          </a:graphicData>
        </a:graphic>
      </p:graphicFrame>
      <p:grpSp>
        <p:nvGrpSpPr>
          <p:cNvPr id="47" name="Group 46">
            <a:extLst>
              <a:ext uri="{FF2B5EF4-FFF2-40B4-BE49-F238E27FC236}">
                <a16:creationId xmlns:a16="http://schemas.microsoft.com/office/drawing/2014/main" id="{231E680C-B80A-2C88-1BDD-C0523A014CAE}"/>
              </a:ext>
            </a:extLst>
          </p:cNvPr>
          <p:cNvGrpSpPr/>
          <p:nvPr/>
        </p:nvGrpSpPr>
        <p:grpSpPr>
          <a:xfrm>
            <a:off x="4135271" y="3142743"/>
            <a:ext cx="7417438" cy="1617998"/>
            <a:chOff x="4135271" y="3142743"/>
            <a:chExt cx="7417438" cy="1617998"/>
          </a:xfrm>
        </p:grpSpPr>
        <p:grpSp>
          <p:nvGrpSpPr>
            <p:cNvPr id="18" name="Group 17">
              <a:extLst>
                <a:ext uri="{FF2B5EF4-FFF2-40B4-BE49-F238E27FC236}">
                  <a16:creationId xmlns:a16="http://schemas.microsoft.com/office/drawing/2014/main" id="{27F8DFDE-DD55-B41D-5F39-187B76E6FAC2}"/>
                </a:ext>
              </a:extLst>
            </p:cNvPr>
            <p:cNvGrpSpPr/>
            <p:nvPr/>
          </p:nvGrpSpPr>
          <p:grpSpPr>
            <a:xfrm>
              <a:off x="4135271" y="3142743"/>
              <a:ext cx="7417438" cy="1617998"/>
              <a:chOff x="4278965" y="1326490"/>
              <a:chExt cx="7417438" cy="1617998"/>
            </a:xfrm>
          </p:grpSpPr>
          <p:pic>
            <p:nvPicPr>
              <p:cNvPr id="8" name="Picture 7">
                <a:hlinkClick r:id="rId7"/>
                <a:extLst>
                  <a:ext uri="{FF2B5EF4-FFF2-40B4-BE49-F238E27FC236}">
                    <a16:creationId xmlns:a16="http://schemas.microsoft.com/office/drawing/2014/main" id="{2B7A7CCE-A729-94FD-4FB3-CC06814A5224}"/>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4278965" y="1326490"/>
                <a:ext cx="7417438" cy="1617998"/>
              </a:xfrm>
              <a:prstGeom prst="rect">
                <a:avLst/>
              </a:prstGeom>
              <a:ln>
                <a:solidFill>
                  <a:schemeClr val="tx1"/>
                </a:solidFill>
              </a:ln>
            </p:spPr>
          </p:pic>
          <p:sp>
            <p:nvSpPr>
              <p:cNvPr id="9" name="Rectangle 8">
                <a:extLst>
                  <a:ext uri="{FF2B5EF4-FFF2-40B4-BE49-F238E27FC236}">
                    <a16:creationId xmlns:a16="http://schemas.microsoft.com/office/drawing/2014/main" id="{C48A784F-BD88-0F9A-DAF9-A7982BA6D3B1}"/>
                  </a:ext>
                </a:extLst>
              </p:cNvPr>
              <p:cNvSpPr/>
              <p:nvPr/>
            </p:nvSpPr>
            <p:spPr>
              <a:xfrm>
                <a:off x="7003968" y="2062771"/>
                <a:ext cx="1610436" cy="87261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1A2B2418-B017-42B6-80CC-04F499C59551}"/>
                </a:ext>
              </a:extLst>
            </p:cNvPr>
            <p:cNvSpPr/>
            <p:nvPr/>
          </p:nvSpPr>
          <p:spPr>
            <a:xfrm>
              <a:off x="5868536" y="3748586"/>
              <a:ext cx="991737" cy="10030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15B1E8CA-9647-674B-797F-3622B00E5DDC}"/>
              </a:ext>
            </a:extLst>
          </p:cNvPr>
          <p:cNvGrpSpPr/>
          <p:nvPr/>
        </p:nvGrpSpPr>
        <p:grpSpPr>
          <a:xfrm>
            <a:off x="4135271" y="5081042"/>
            <a:ext cx="7417438" cy="1297607"/>
            <a:chOff x="4135271" y="5081042"/>
            <a:chExt cx="7417438" cy="1297607"/>
          </a:xfrm>
        </p:grpSpPr>
        <p:grpSp>
          <p:nvGrpSpPr>
            <p:cNvPr id="28" name="Group 27">
              <a:extLst>
                <a:ext uri="{FF2B5EF4-FFF2-40B4-BE49-F238E27FC236}">
                  <a16:creationId xmlns:a16="http://schemas.microsoft.com/office/drawing/2014/main" id="{0E7A0509-2837-5941-96DD-45C88DDEB0DF}"/>
                </a:ext>
              </a:extLst>
            </p:cNvPr>
            <p:cNvGrpSpPr/>
            <p:nvPr/>
          </p:nvGrpSpPr>
          <p:grpSpPr>
            <a:xfrm>
              <a:off x="4135271" y="5081042"/>
              <a:ext cx="7417438" cy="1297607"/>
              <a:chOff x="4278965" y="4191567"/>
              <a:chExt cx="7417438" cy="1297607"/>
            </a:xfrm>
          </p:grpSpPr>
          <p:pic>
            <p:nvPicPr>
              <p:cNvPr id="20" name="Picture 19">
                <a:hlinkClick r:id="rId9"/>
                <a:extLst>
                  <a:ext uri="{FF2B5EF4-FFF2-40B4-BE49-F238E27FC236}">
                    <a16:creationId xmlns:a16="http://schemas.microsoft.com/office/drawing/2014/main" id="{B86B505C-A191-E5A1-3A59-AF22AC7C6ABB}"/>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a:xfrm>
                <a:off x="4278965" y="4191567"/>
                <a:ext cx="7417438" cy="1297607"/>
              </a:xfrm>
              <a:prstGeom prst="rect">
                <a:avLst/>
              </a:prstGeom>
              <a:ln>
                <a:solidFill>
                  <a:schemeClr val="tx1"/>
                </a:solidFill>
              </a:ln>
            </p:spPr>
          </p:pic>
          <p:sp>
            <p:nvSpPr>
              <p:cNvPr id="24" name="Rectangle 23">
                <a:extLst>
                  <a:ext uri="{FF2B5EF4-FFF2-40B4-BE49-F238E27FC236}">
                    <a16:creationId xmlns:a16="http://schemas.microsoft.com/office/drawing/2014/main" id="{76A09002-4BEB-6F15-AB67-6D77B0854220}"/>
                  </a:ext>
                </a:extLst>
              </p:cNvPr>
              <p:cNvSpPr/>
              <p:nvPr/>
            </p:nvSpPr>
            <p:spPr>
              <a:xfrm>
                <a:off x="7850130" y="4626547"/>
                <a:ext cx="1314734" cy="86262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734406C5-F7DC-E361-B5EB-EBF1D6279AF8}"/>
                </a:ext>
              </a:extLst>
            </p:cNvPr>
            <p:cNvSpPr/>
            <p:nvPr/>
          </p:nvSpPr>
          <p:spPr>
            <a:xfrm>
              <a:off x="5613780" y="5375591"/>
              <a:ext cx="2092656" cy="10030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Star: 10 Points 48">
            <a:extLst>
              <a:ext uri="{FF2B5EF4-FFF2-40B4-BE49-F238E27FC236}">
                <a16:creationId xmlns:a16="http://schemas.microsoft.com/office/drawing/2014/main" id="{213551FD-9D44-DFA9-DD97-8B5C211ACCC1}"/>
              </a:ext>
            </a:extLst>
          </p:cNvPr>
          <p:cNvSpPr/>
          <p:nvPr/>
        </p:nvSpPr>
        <p:spPr>
          <a:xfrm>
            <a:off x="2765235" y="5154271"/>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Tree>
    <p:extLst>
      <p:ext uri="{BB962C8B-B14F-4D97-AF65-F5344CB8AC3E}">
        <p14:creationId xmlns:p14="http://schemas.microsoft.com/office/powerpoint/2010/main" val="3083268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BDF0-BD25-DC4A-145C-A517047CD32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BB2DB67-E774-2B34-0CE6-4A0CD02EDC66}"/>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49953EA-A621-6EC1-FD82-FFF7EF0D6E7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Critical Infrastructure: Road Inundation</a:t>
              </a:r>
            </a:p>
          </p:txBody>
        </p:sp>
        <p:pic>
          <p:nvPicPr>
            <p:cNvPr id="15" name="Picture 14" descr="A hexagon with a yellow house and a river&#10;&#10;Description automatically generated">
              <a:extLst>
                <a:ext uri="{FF2B5EF4-FFF2-40B4-BE49-F238E27FC236}">
                  <a16:creationId xmlns:a16="http://schemas.microsoft.com/office/drawing/2014/main" id="{A24F23EC-BD08-216F-B731-55378F13F2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B1D60296-5943-BA73-BB1E-D220248B0C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39" name="Group 38">
            <a:extLst>
              <a:ext uri="{FF2B5EF4-FFF2-40B4-BE49-F238E27FC236}">
                <a16:creationId xmlns:a16="http://schemas.microsoft.com/office/drawing/2014/main" id="{34B59238-9494-8164-3854-9C69D1A973DC}"/>
              </a:ext>
            </a:extLst>
          </p:cNvPr>
          <p:cNvGrpSpPr/>
          <p:nvPr/>
        </p:nvGrpSpPr>
        <p:grpSpPr>
          <a:xfrm>
            <a:off x="4576043" y="5259514"/>
            <a:ext cx="3005921" cy="1420731"/>
            <a:chOff x="6144604" y="5109695"/>
            <a:chExt cx="3005921" cy="1420731"/>
          </a:xfrm>
        </p:grpSpPr>
        <p:pic>
          <p:nvPicPr>
            <p:cNvPr id="37" name="Picture 36" descr="A water filled area with a red and white building&#10;&#10;AI-generated content may be incorrect.">
              <a:extLst>
                <a:ext uri="{FF2B5EF4-FFF2-40B4-BE49-F238E27FC236}">
                  <a16:creationId xmlns:a16="http://schemas.microsoft.com/office/drawing/2014/main" id="{F7AD8E38-BA45-C69B-62D6-78A41F635AEF}"/>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6144604" y="5109695"/>
              <a:ext cx="3005921" cy="1420731"/>
            </a:xfrm>
            <a:prstGeom prst="rect">
              <a:avLst/>
            </a:prstGeom>
            <a:ln>
              <a:solidFill>
                <a:schemeClr val="tx1"/>
              </a:solidFill>
            </a:ln>
          </p:spPr>
        </p:pic>
        <p:sp>
          <p:nvSpPr>
            <p:cNvPr id="38" name="Rectangle 37">
              <a:extLst>
                <a:ext uri="{FF2B5EF4-FFF2-40B4-BE49-F238E27FC236}">
                  <a16:creationId xmlns:a16="http://schemas.microsoft.com/office/drawing/2014/main" id="{4CEFACD1-2587-0969-E8D4-7ADFA103E63D}"/>
                </a:ext>
              </a:extLst>
            </p:cNvPr>
            <p:cNvSpPr/>
            <p:nvPr/>
          </p:nvSpPr>
          <p:spPr>
            <a:xfrm>
              <a:off x="6196872" y="6242665"/>
              <a:ext cx="1782033" cy="218058"/>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Williamson, Mingo County, Feb. 2025</a:t>
              </a:r>
            </a:p>
          </p:txBody>
        </p:sp>
      </p:grpSp>
      <p:grpSp>
        <p:nvGrpSpPr>
          <p:cNvPr id="43" name="Group 42">
            <a:extLst>
              <a:ext uri="{FF2B5EF4-FFF2-40B4-BE49-F238E27FC236}">
                <a16:creationId xmlns:a16="http://schemas.microsoft.com/office/drawing/2014/main" id="{1045B853-BFF7-F0E0-243C-7B783CE953F3}"/>
              </a:ext>
            </a:extLst>
          </p:cNvPr>
          <p:cNvGrpSpPr/>
          <p:nvPr/>
        </p:nvGrpSpPr>
        <p:grpSpPr>
          <a:xfrm>
            <a:off x="484954" y="5259514"/>
            <a:ext cx="3257853" cy="1420731"/>
            <a:chOff x="8859922" y="3607194"/>
            <a:chExt cx="3257853" cy="1420731"/>
          </a:xfrm>
        </p:grpSpPr>
        <p:pic>
          <p:nvPicPr>
            <p:cNvPr id="41" name="Picture 40" descr="A boat in a flooded area&#10;&#10;AI-generated content may be incorrect.">
              <a:extLst>
                <a:ext uri="{FF2B5EF4-FFF2-40B4-BE49-F238E27FC236}">
                  <a16:creationId xmlns:a16="http://schemas.microsoft.com/office/drawing/2014/main" id="{6CC1F770-750B-B2DB-3584-E5269EC8573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8859922" y="3607194"/>
              <a:ext cx="3257853" cy="1420731"/>
            </a:xfrm>
            <a:prstGeom prst="rect">
              <a:avLst/>
            </a:prstGeom>
            <a:ln>
              <a:solidFill>
                <a:schemeClr val="tx1"/>
              </a:solidFill>
            </a:ln>
          </p:spPr>
        </p:pic>
        <p:sp>
          <p:nvSpPr>
            <p:cNvPr id="42" name="Rectangle 41">
              <a:extLst>
                <a:ext uri="{FF2B5EF4-FFF2-40B4-BE49-F238E27FC236}">
                  <a16:creationId xmlns:a16="http://schemas.microsoft.com/office/drawing/2014/main" id="{9366DFEB-0C22-EF65-7FA3-8318607F3EA3}"/>
                </a:ext>
              </a:extLst>
            </p:cNvPr>
            <p:cNvSpPr/>
            <p:nvPr/>
          </p:nvSpPr>
          <p:spPr>
            <a:xfrm>
              <a:off x="8913129" y="4749268"/>
              <a:ext cx="1664753"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Fairmont, Marion County, Jul. 2025</a:t>
              </a:r>
            </a:p>
          </p:txBody>
        </p:sp>
      </p:grpSp>
      <p:grpSp>
        <p:nvGrpSpPr>
          <p:cNvPr id="47" name="Group 46">
            <a:extLst>
              <a:ext uri="{FF2B5EF4-FFF2-40B4-BE49-F238E27FC236}">
                <a16:creationId xmlns:a16="http://schemas.microsoft.com/office/drawing/2014/main" id="{FA594EF6-E9D3-0CA5-1151-7306D1A0DBE5}"/>
              </a:ext>
            </a:extLst>
          </p:cNvPr>
          <p:cNvGrpSpPr/>
          <p:nvPr/>
        </p:nvGrpSpPr>
        <p:grpSpPr>
          <a:xfrm>
            <a:off x="484954" y="3178778"/>
            <a:ext cx="3257853" cy="1910326"/>
            <a:chOff x="9633772" y="5290259"/>
            <a:chExt cx="3257853" cy="1910326"/>
          </a:xfrm>
        </p:grpSpPr>
        <p:pic>
          <p:nvPicPr>
            <p:cNvPr id="45" name="Picture 44" descr="A car driving down a road with people in safety vests&#10;&#10;AI-generated content may be incorrect.">
              <a:extLst>
                <a:ext uri="{FF2B5EF4-FFF2-40B4-BE49-F238E27FC236}">
                  <a16:creationId xmlns:a16="http://schemas.microsoft.com/office/drawing/2014/main" id="{19688638-6032-5637-85BE-C8035D3AECED}"/>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9633772" y="5290259"/>
              <a:ext cx="3257853" cy="1910326"/>
            </a:xfrm>
            <a:prstGeom prst="rect">
              <a:avLst/>
            </a:prstGeom>
            <a:ln>
              <a:solidFill>
                <a:schemeClr val="tx1"/>
              </a:solidFill>
            </a:ln>
          </p:spPr>
        </p:pic>
        <p:sp>
          <p:nvSpPr>
            <p:cNvPr id="46" name="Rectangle 45">
              <a:extLst>
                <a:ext uri="{FF2B5EF4-FFF2-40B4-BE49-F238E27FC236}">
                  <a16:creationId xmlns:a16="http://schemas.microsoft.com/office/drawing/2014/main" id="{0C4081FF-EA4B-1BF9-BA54-8913E667E5B1}"/>
                </a:ext>
              </a:extLst>
            </p:cNvPr>
            <p:cNvSpPr/>
            <p:nvPr/>
          </p:nvSpPr>
          <p:spPr>
            <a:xfrm>
              <a:off x="10875666" y="6933640"/>
              <a:ext cx="1945969"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Pleasant Valley, Marion County, Jul. 2025</a:t>
              </a:r>
            </a:p>
          </p:txBody>
        </p:sp>
      </p:grpSp>
      <p:grpSp>
        <p:nvGrpSpPr>
          <p:cNvPr id="49" name="Group 48">
            <a:extLst>
              <a:ext uri="{FF2B5EF4-FFF2-40B4-BE49-F238E27FC236}">
                <a16:creationId xmlns:a16="http://schemas.microsoft.com/office/drawing/2014/main" id="{4EA6727B-372B-0BC6-080C-46F1A406CB25}"/>
              </a:ext>
            </a:extLst>
          </p:cNvPr>
          <p:cNvGrpSpPr/>
          <p:nvPr/>
        </p:nvGrpSpPr>
        <p:grpSpPr>
          <a:xfrm>
            <a:off x="4576043" y="3172970"/>
            <a:ext cx="3005921" cy="1916134"/>
            <a:chOff x="871109" y="2507663"/>
            <a:chExt cx="2886014" cy="1859653"/>
          </a:xfrm>
        </p:grpSpPr>
        <p:pic>
          <p:nvPicPr>
            <p:cNvPr id="50" name="Picture 49" descr="A screenshot of a social media post&#10;&#10;AI-generated content may be incorrect.">
              <a:extLst>
                <a:ext uri="{FF2B5EF4-FFF2-40B4-BE49-F238E27FC236}">
                  <a16:creationId xmlns:a16="http://schemas.microsoft.com/office/drawing/2014/main" id="{D3C38E28-2EC5-18F1-5B0F-FE59937DBCD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a:xfrm>
              <a:off x="871109" y="2507663"/>
              <a:ext cx="2886014" cy="1859653"/>
            </a:xfrm>
            <a:prstGeom prst="rect">
              <a:avLst/>
            </a:prstGeom>
            <a:ln>
              <a:solidFill>
                <a:schemeClr val="tx1"/>
              </a:solidFill>
            </a:ln>
          </p:spPr>
        </p:pic>
        <p:sp>
          <p:nvSpPr>
            <p:cNvPr id="51" name="Rectangle 50">
              <a:extLst>
                <a:ext uri="{FF2B5EF4-FFF2-40B4-BE49-F238E27FC236}">
                  <a16:creationId xmlns:a16="http://schemas.microsoft.com/office/drawing/2014/main" id="{B6715653-7F8B-E427-D166-36E1D57F15E4}"/>
                </a:ext>
              </a:extLst>
            </p:cNvPr>
            <p:cNvSpPr/>
            <p:nvPr/>
          </p:nvSpPr>
          <p:spPr>
            <a:xfrm>
              <a:off x="936069" y="4101888"/>
              <a:ext cx="1701070" cy="215444"/>
            </a:xfrm>
            <a:prstGeom prst="rect">
              <a:avLst/>
            </a:prstGeom>
            <a:solidFill>
              <a:schemeClr val="accent1">
                <a:lumMod val="20000"/>
                <a:lumOff val="80000"/>
              </a:schemeClr>
            </a:solidFill>
            <a:ln>
              <a:solidFill>
                <a:schemeClr val="tx1"/>
              </a:solidFill>
            </a:ln>
          </p:spPr>
          <p:txBody>
            <a:bodyPr wrap="square">
              <a:spAutoFit/>
            </a:bodyPr>
            <a:lstStyle/>
            <a:p>
              <a:r>
                <a:rPr lang="en-US" sz="800" b="1" dirty="0"/>
                <a:t>Welch, McDowell County, Feb. 2025</a:t>
              </a:r>
            </a:p>
          </p:txBody>
        </p:sp>
      </p:grpSp>
      <p:pic>
        <p:nvPicPr>
          <p:cNvPr id="52" name="Picture 51">
            <a:extLst>
              <a:ext uri="{FF2B5EF4-FFF2-40B4-BE49-F238E27FC236}">
                <a16:creationId xmlns:a16="http://schemas.microsoft.com/office/drawing/2014/main" id="{54D3C4A0-E2AC-80E1-7B3E-66B71B7D9362}"/>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a:fillRect/>
          </a:stretch>
        </p:blipFill>
        <p:spPr>
          <a:xfrm>
            <a:off x="2618732" y="718782"/>
            <a:ext cx="7084827" cy="2218101"/>
          </a:xfrm>
          <a:prstGeom prst="rect">
            <a:avLst/>
          </a:prstGeom>
          <a:ln w="38100">
            <a:solidFill>
              <a:srgbClr val="FFC000"/>
            </a:solidFill>
          </a:ln>
        </p:spPr>
      </p:pic>
      <p:grpSp>
        <p:nvGrpSpPr>
          <p:cNvPr id="13" name="Group 12">
            <a:extLst>
              <a:ext uri="{FF2B5EF4-FFF2-40B4-BE49-F238E27FC236}">
                <a16:creationId xmlns:a16="http://schemas.microsoft.com/office/drawing/2014/main" id="{A34F8DB4-2B43-61B9-E5F8-550215E00F57}"/>
              </a:ext>
            </a:extLst>
          </p:cNvPr>
          <p:cNvGrpSpPr/>
          <p:nvPr/>
        </p:nvGrpSpPr>
        <p:grpSpPr>
          <a:xfrm>
            <a:off x="8415201" y="5259514"/>
            <a:ext cx="3338959" cy="1420731"/>
            <a:chOff x="7115925" y="5259514"/>
            <a:chExt cx="3338959" cy="1420731"/>
          </a:xfrm>
        </p:grpSpPr>
        <p:pic>
          <p:nvPicPr>
            <p:cNvPr id="3" name="Picture 2" descr="A car in a flooded road&#10;&#10;AI-generated content may be incorrect.">
              <a:extLst>
                <a:ext uri="{FF2B5EF4-FFF2-40B4-BE49-F238E27FC236}">
                  <a16:creationId xmlns:a16="http://schemas.microsoft.com/office/drawing/2014/main" id="{D45C4222-79EC-D2CA-E620-6F21E456938C}"/>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a:xfrm>
              <a:off x="7115925" y="5259514"/>
              <a:ext cx="3338959" cy="1420731"/>
            </a:xfrm>
            <a:prstGeom prst="rect">
              <a:avLst/>
            </a:prstGeom>
            <a:ln>
              <a:solidFill>
                <a:schemeClr val="tx1"/>
              </a:solidFill>
            </a:ln>
          </p:spPr>
        </p:pic>
        <p:sp>
          <p:nvSpPr>
            <p:cNvPr id="5" name="Rectangle 4">
              <a:extLst>
                <a:ext uri="{FF2B5EF4-FFF2-40B4-BE49-F238E27FC236}">
                  <a16:creationId xmlns:a16="http://schemas.microsoft.com/office/drawing/2014/main" id="{DAC597AF-A891-96BB-41EF-A01F5EE44E5C}"/>
                </a:ext>
              </a:extLst>
            </p:cNvPr>
            <p:cNvSpPr/>
            <p:nvPr/>
          </p:nvSpPr>
          <p:spPr>
            <a:xfrm>
              <a:off x="7985208" y="6401588"/>
              <a:ext cx="2422562"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White Sulphur Springs, Greenbrier County, Jun. 2016</a:t>
              </a:r>
            </a:p>
          </p:txBody>
        </p:sp>
      </p:grpSp>
      <p:grpSp>
        <p:nvGrpSpPr>
          <p:cNvPr id="20" name="Group 19">
            <a:extLst>
              <a:ext uri="{FF2B5EF4-FFF2-40B4-BE49-F238E27FC236}">
                <a16:creationId xmlns:a16="http://schemas.microsoft.com/office/drawing/2014/main" id="{1C9B4C86-0977-219C-0438-28ACA1825023}"/>
              </a:ext>
            </a:extLst>
          </p:cNvPr>
          <p:cNvGrpSpPr/>
          <p:nvPr/>
        </p:nvGrpSpPr>
        <p:grpSpPr>
          <a:xfrm>
            <a:off x="8415201" y="3178093"/>
            <a:ext cx="3338960" cy="1911011"/>
            <a:chOff x="7108451" y="3178093"/>
            <a:chExt cx="3338960" cy="1911011"/>
          </a:xfrm>
        </p:grpSpPr>
        <p:pic>
          <p:nvPicPr>
            <p:cNvPr id="10" name="Picture 9" descr="A group of people in a flooded area&#10;&#10;AI-generated content may be incorrect.">
              <a:extLst>
                <a:ext uri="{FF2B5EF4-FFF2-40B4-BE49-F238E27FC236}">
                  <a16:creationId xmlns:a16="http://schemas.microsoft.com/office/drawing/2014/main" id="{B0201ACE-8614-D8FE-75B3-13CDDF98AFA0}"/>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a:xfrm>
              <a:off x="7108451" y="3178093"/>
              <a:ext cx="3338960" cy="1911011"/>
            </a:xfrm>
            <a:prstGeom prst="rect">
              <a:avLst/>
            </a:prstGeom>
            <a:ln>
              <a:solidFill>
                <a:schemeClr val="tx1"/>
              </a:solidFill>
            </a:ln>
          </p:spPr>
        </p:pic>
        <p:sp>
          <p:nvSpPr>
            <p:cNvPr id="12" name="Rectangle 11">
              <a:extLst>
                <a:ext uri="{FF2B5EF4-FFF2-40B4-BE49-F238E27FC236}">
                  <a16:creationId xmlns:a16="http://schemas.microsoft.com/office/drawing/2014/main" id="{9BC40995-51E0-EAB1-B2B4-9AD71F0CAB9F}"/>
                </a:ext>
              </a:extLst>
            </p:cNvPr>
            <p:cNvSpPr/>
            <p:nvPr/>
          </p:nvSpPr>
          <p:spPr>
            <a:xfrm>
              <a:off x="7203453" y="4822157"/>
              <a:ext cx="1563509"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I-79, Kanawha County, Jun. 2016</a:t>
              </a:r>
            </a:p>
          </p:txBody>
        </p:sp>
      </p:grpSp>
    </p:spTree>
    <p:extLst>
      <p:ext uri="{BB962C8B-B14F-4D97-AF65-F5344CB8AC3E}">
        <p14:creationId xmlns:p14="http://schemas.microsoft.com/office/powerpoint/2010/main" val="1489189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5A0D0-1233-77FB-DBD4-40EC3C49DE5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11C8274-F3BE-BA76-1276-6C3823B01113}"/>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DB264433-4FE9-FB68-2BA4-F8DA40283F30}"/>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Critical Infrastructure: Road Inundation (100-Yr)</a:t>
              </a:r>
            </a:p>
          </p:txBody>
        </p:sp>
        <p:pic>
          <p:nvPicPr>
            <p:cNvPr id="15" name="Picture 14" descr="A hexagon with a yellow house and a river&#10;&#10;Description automatically generated">
              <a:extLst>
                <a:ext uri="{FF2B5EF4-FFF2-40B4-BE49-F238E27FC236}">
                  <a16:creationId xmlns:a16="http://schemas.microsoft.com/office/drawing/2014/main" id="{255CDA06-EE9F-0F07-3E03-A6EAAACB49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EA67C6CA-438A-10F7-323A-35E8E289E6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33" name="Group 32">
            <a:extLst>
              <a:ext uri="{FF2B5EF4-FFF2-40B4-BE49-F238E27FC236}">
                <a16:creationId xmlns:a16="http://schemas.microsoft.com/office/drawing/2014/main" id="{AAA9D85D-19CE-5610-4265-90286B667E3B}"/>
              </a:ext>
            </a:extLst>
          </p:cNvPr>
          <p:cNvGrpSpPr/>
          <p:nvPr/>
        </p:nvGrpSpPr>
        <p:grpSpPr>
          <a:xfrm>
            <a:off x="7755725" y="1076905"/>
            <a:ext cx="4114840" cy="2352096"/>
            <a:chOff x="1141492" y="4124301"/>
            <a:chExt cx="4562623" cy="2608054"/>
          </a:xfrm>
        </p:grpSpPr>
        <p:grpSp>
          <p:nvGrpSpPr>
            <p:cNvPr id="31" name="Group 30">
              <a:extLst>
                <a:ext uri="{FF2B5EF4-FFF2-40B4-BE49-F238E27FC236}">
                  <a16:creationId xmlns:a16="http://schemas.microsoft.com/office/drawing/2014/main" id="{D88F53B5-2A52-7523-3539-2B072DC43DFE}"/>
                </a:ext>
              </a:extLst>
            </p:cNvPr>
            <p:cNvGrpSpPr/>
            <p:nvPr/>
          </p:nvGrpSpPr>
          <p:grpSpPr>
            <a:xfrm>
              <a:off x="1141492" y="4124301"/>
              <a:ext cx="4562623" cy="2608054"/>
              <a:chOff x="1141492" y="4124301"/>
              <a:chExt cx="4562623" cy="2608054"/>
            </a:xfrm>
          </p:grpSpPr>
          <p:grpSp>
            <p:nvGrpSpPr>
              <p:cNvPr id="29" name="Group 28">
                <a:extLst>
                  <a:ext uri="{FF2B5EF4-FFF2-40B4-BE49-F238E27FC236}">
                    <a16:creationId xmlns:a16="http://schemas.microsoft.com/office/drawing/2014/main" id="{8B8A615E-D64A-3674-7846-6388A74D6D1E}"/>
                  </a:ext>
                </a:extLst>
              </p:cNvPr>
              <p:cNvGrpSpPr/>
              <p:nvPr/>
            </p:nvGrpSpPr>
            <p:grpSpPr>
              <a:xfrm>
                <a:off x="1141492" y="4124301"/>
                <a:ext cx="4562623" cy="2608054"/>
                <a:chOff x="1457303" y="4091644"/>
                <a:chExt cx="4562623" cy="2608054"/>
              </a:xfrm>
            </p:grpSpPr>
            <p:pic>
              <p:nvPicPr>
                <p:cNvPr id="26" name="Picture 25">
                  <a:hlinkClick r:id="rId5"/>
                  <a:extLst>
                    <a:ext uri="{FF2B5EF4-FFF2-40B4-BE49-F238E27FC236}">
                      <a16:creationId xmlns:a16="http://schemas.microsoft.com/office/drawing/2014/main" id="{75A27BDD-499E-30E3-53F1-B7F26BDB7EA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1457303" y="4091644"/>
                  <a:ext cx="4562623" cy="2608054"/>
                </a:xfrm>
                <a:prstGeom prst="rect">
                  <a:avLst/>
                </a:prstGeom>
                <a:ln>
                  <a:solidFill>
                    <a:schemeClr val="tx1"/>
                  </a:solidFill>
                </a:ln>
              </p:spPr>
            </p:pic>
            <p:pic>
              <p:nvPicPr>
                <p:cNvPr id="27" name="Picture 26">
                  <a:extLst>
                    <a:ext uri="{FF2B5EF4-FFF2-40B4-BE49-F238E27FC236}">
                      <a16:creationId xmlns:a16="http://schemas.microsoft.com/office/drawing/2014/main" id="{1879074A-ED77-8C7A-2636-FC580EAED72B}"/>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517421" y="4168590"/>
                  <a:ext cx="1152525" cy="845161"/>
                </a:xfrm>
                <a:prstGeom prst="rect">
                  <a:avLst/>
                </a:prstGeom>
                <a:ln>
                  <a:solidFill>
                    <a:schemeClr val="tx1"/>
                  </a:solidFill>
                </a:ln>
              </p:spPr>
            </p:pic>
            <p:sp>
              <p:nvSpPr>
                <p:cNvPr id="28" name="TextBox 27">
                  <a:extLst>
                    <a:ext uri="{FF2B5EF4-FFF2-40B4-BE49-F238E27FC236}">
                      <a16:creationId xmlns:a16="http://schemas.microsoft.com/office/drawing/2014/main" id="{0C38ADD8-4029-D187-6CED-08ED2D255256}"/>
                    </a:ext>
                  </a:extLst>
                </p:cNvPr>
                <p:cNvSpPr txBox="1"/>
                <p:nvPr/>
              </p:nvSpPr>
              <p:spPr>
                <a:xfrm>
                  <a:off x="3180203" y="6273371"/>
                  <a:ext cx="1083854" cy="273015"/>
                </a:xfrm>
                <a:prstGeom prst="rect">
                  <a:avLst/>
                </a:prstGeom>
                <a:solidFill>
                  <a:schemeClr val="bg1">
                    <a:lumMod val="95000"/>
                  </a:schemeClr>
                </a:solidFill>
              </p:spPr>
              <p:txBody>
                <a:bodyPr wrap="square" rtlCol="0">
                  <a:spAutoFit/>
                </a:bodyPr>
                <a:lstStyle/>
                <a:p>
                  <a:pPr algn="ctr"/>
                  <a:r>
                    <a:rPr lang="en-US" sz="1000" dirty="0">
                      <a:solidFill>
                        <a:srgbClr val="0000FF"/>
                      </a:solidFill>
                      <a:hlinkClick r:id="rId5">
                        <a:extLst>
                          <a:ext uri="{A12FA001-AC4F-418D-AE19-62706E023703}">
                            <ahyp:hlinkClr xmlns:ahyp="http://schemas.microsoft.com/office/drawing/2018/hyperlinkcolor" val="tx"/>
                          </a:ext>
                        </a:extLst>
                      </a:hlinkClick>
                    </a:rPr>
                    <a:t>WV Flood Tool</a:t>
                  </a:r>
                  <a:endParaRPr lang="en-US" sz="1000" dirty="0">
                    <a:solidFill>
                      <a:srgbClr val="0000FF"/>
                    </a:solidFill>
                  </a:endParaRPr>
                </a:p>
              </p:txBody>
            </p:sp>
          </p:grpSp>
          <p:sp>
            <p:nvSpPr>
              <p:cNvPr id="30" name="Rectangle 29">
                <a:extLst>
                  <a:ext uri="{FF2B5EF4-FFF2-40B4-BE49-F238E27FC236}">
                    <a16:creationId xmlns:a16="http://schemas.microsoft.com/office/drawing/2014/main" id="{EAFCB949-369B-EB22-13F4-533B9390044B}"/>
                  </a:ext>
                </a:extLst>
              </p:cNvPr>
              <p:cNvSpPr/>
              <p:nvPr/>
            </p:nvSpPr>
            <p:spPr>
              <a:xfrm>
                <a:off x="2752752" y="5567962"/>
                <a:ext cx="1195495" cy="273015"/>
              </a:xfrm>
              <a:prstGeom prst="rect">
                <a:avLst/>
              </a:prstGeom>
              <a:solidFill>
                <a:schemeClr val="accent1">
                  <a:lumMod val="20000"/>
                  <a:lumOff val="80000"/>
                </a:schemeClr>
              </a:solidFill>
              <a:ln>
                <a:solidFill>
                  <a:schemeClr val="tx1"/>
                </a:solidFill>
              </a:ln>
            </p:spPr>
            <p:txBody>
              <a:bodyPr wrap="square">
                <a:spAutoFit/>
              </a:bodyPr>
              <a:lstStyle/>
              <a:p>
                <a:pPr algn="ctr"/>
                <a:r>
                  <a:rPr lang="en-US" sz="1000" b="1" dirty="0"/>
                  <a:t>Town of Friendly</a:t>
                </a:r>
              </a:p>
            </p:txBody>
          </p:sp>
        </p:grpSp>
        <p:sp>
          <p:nvSpPr>
            <p:cNvPr id="32" name="Rectangle 31">
              <a:extLst>
                <a:ext uri="{FF2B5EF4-FFF2-40B4-BE49-F238E27FC236}">
                  <a16:creationId xmlns:a16="http://schemas.microsoft.com/office/drawing/2014/main" id="{FB5B2D82-5D06-92A4-56FE-ED3C375FA28C}"/>
                </a:ext>
              </a:extLst>
            </p:cNvPr>
            <p:cNvSpPr/>
            <p:nvPr/>
          </p:nvSpPr>
          <p:spPr>
            <a:xfrm rot="18986422">
              <a:off x="1405195" y="5760067"/>
              <a:ext cx="1083853" cy="200055"/>
            </a:xfrm>
            <a:prstGeom prst="rect">
              <a:avLst/>
            </a:prstGeom>
            <a:noFill/>
            <a:ln>
              <a:noFill/>
            </a:ln>
          </p:spPr>
          <p:txBody>
            <a:bodyPr wrap="square">
              <a:spAutoFit/>
            </a:bodyPr>
            <a:lstStyle/>
            <a:p>
              <a:pPr algn="ctr"/>
              <a:r>
                <a:rPr lang="en-US" sz="700" b="1" dirty="0"/>
                <a:t>Orchard St. (2)</a:t>
              </a:r>
            </a:p>
          </p:txBody>
        </p:sp>
      </p:grpSp>
      <p:sp>
        <p:nvSpPr>
          <p:cNvPr id="36" name="Rectangle 35">
            <a:extLst>
              <a:ext uri="{FF2B5EF4-FFF2-40B4-BE49-F238E27FC236}">
                <a16:creationId xmlns:a16="http://schemas.microsoft.com/office/drawing/2014/main" id="{66CD8FBB-8C73-88F3-080D-A454D7D6CC75}"/>
              </a:ext>
            </a:extLst>
          </p:cNvPr>
          <p:cNvSpPr/>
          <p:nvPr/>
        </p:nvSpPr>
        <p:spPr>
          <a:xfrm>
            <a:off x="3202430" y="4797862"/>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sp>
        <p:nvSpPr>
          <p:cNvPr id="44" name="Rectangle 43">
            <a:extLst>
              <a:ext uri="{FF2B5EF4-FFF2-40B4-BE49-F238E27FC236}">
                <a16:creationId xmlns:a16="http://schemas.microsoft.com/office/drawing/2014/main" id="{D8C51660-A7EF-2B20-0096-DEB26FCE1857}"/>
              </a:ext>
            </a:extLst>
          </p:cNvPr>
          <p:cNvSpPr/>
          <p:nvPr/>
        </p:nvSpPr>
        <p:spPr>
          <a:xfrm>
            <a:off x="2910606" y="6305331"/>
            <a:ext cx="1437515" cy="276999"/>
          </a:xfrm>
          <a:prstGeom prst="rect">
            <a:avLst/>
          </a:prstGeom>
          <a:solidFill>
            <a:srgbClr val="FFC000"/>
          </a:solidFill>
          <a:ln>
            <a:solidFill>
              <a:schemeClr val="tx1"/>
            </a:solidFill>
          </a:ln>
        </p:spPr>
        <p:txBody>
          <a:bodyPr wrap="square">
            <a:spAutoFit/>
          </a:bodyPr>
          <a:lstStyle/>
          <a:p>
            <a:pPr algn="ctr"/>
            <a:r>
              <a:rPr lang="en-US" sz="1200" b="1" dirty="0"/>
              <a:t>Incorporated Places</a:t>
            </a:r>
          </a:p>
        </p:txBody>
      </p:sp>
      <p:grpSp>
        <p:nvGrpSpPr>
          <p:cNvPr id="56" name="Group 55">
            <a:extLst>
              <a:ext uri="{FF2B5EF4-FFF2-40B4-BE49-F238E27FC236}">
                <a16:creationId xmlns:a16="http://schemas.microsoft.com/office/drawing/2014/main" id="{4E552211-E15F-B099-DD1E-073663833E72}"/>
              </a:ext>
            </a:extLst>
          </p:cNvPr>
          <p:cNvGrpSpPr/>
          <p:nvPr/>
        </p:nvGrpSpPr>
        <p:grpSpPr>
          <a:xfrm>
            <a:off x="4453127" y="3566292"/>
            <a:ext cx="7417438" cy="1603770"/>
            <a:chOff x="4453127" y="742501"/>
            <a:chExt cx="7417438" cy="1603770"/>
          </a:xfrm>
        </p:grpSpPr>
        <p:pic>
          <p:nvPicPr>
            <p:cNvPr id="3" name="Picture 2">
              <a:hlinkClick r:id="rId8"/>
              <a:extLst>
                <a:ext uri="{FF2B5EF4-FFF2-40B4-BE49-F238E27FC236}">
                  <a16:creationId xmlns:a16="http://schemas.microsoft.com/office/drawing/2014/main" id="{1AAC4198-1215-5097-96C5-C771C9D60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3127" y="742501"/>
              <a:ext cx="7417438" cy="1603770"/>
            </a:xfrm>
            <a:prstGeom prst="rect">
              <a:avLst/>
            </a:prstGeom>
            <a:ln>
              <a:solidFill>
                <a:schemeClr val="tx1"/>
              </a:solidFill>
            </a:ln>
          </p:spPr>
        </p:pic>
        <p:sp>
          <p:nvSpPr>
            <p:cNvPr id="48" name="Rectangle 47">
              <a:extLst>
                <a:ext uri="{FF2B5EF4-FFF2-40B4-BE49-F238E27FC236}">
                  <a16:creationId xmlns:a16="http://schemas.microsoft.com/office/drawing/2014/main" id="{7DC39B70-FA31-2A65-4A71-F5FD0376AC9B}"/>
                </a:ext>
              </a:extLst>
            </p:cNvPr>
            <p:cNvSpPr/>
            <p:nvPr/>
          </p:nvSpPr>
          <p:spPr>
            <a:xfrm>
              <a:off x="8783297" y="1459744"/>
              <a:ext cx="1875604" cy="87261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07012BA-8039-83FE-5D2D-FF5A59B04FBA}"/>
                </a:ext>
              </a:extLst>
            </p:cNvPr>
            <p:cNvSpPr/>
            <p:nvPr/>
          </p:nvSpPr>
          <p:spPr>
            <a:xfrm>
              <a:off x="6191533" y="1329306"/>
              <a:ext cx="991737" cy="10030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588A5CB-EBD3-4613-516C-9DFF268B0250}"/>
              </a:ext>
            </a:extLst>
          </p:cNvPr>
          <p:cNvGrpSpPr/>
          <p:nvPr/>
        </p:nvGrpSpPr>
        <p:grpSpPr>
          <a:xfrm>
            <a:off x="4453127" y="5361237"/>
            <a:ext cx="7417438" cy="1335272"/>
            <a:chOff x="4453127" y="2537446"/>
            <a:chExt cx="7417438" cy="1335272"/>
          </a:xfrm>
        </p:grpSpPr>
        <p:pic>
          <p:nvPicPr>
            <p:cNvPr id="34" name="Picture 33">
              <a:hlinkClick r:id="rId10"/>
              <a:extLst>
                <a:ext uri="{FF2B5EF4-FFF2-40B4-BE49-F238E27FC236}">
                  <a16:creationId xmlns:a16="http://schemas.microsoft.com/office/drawing/2014/main" id="{C00567D9-B37C-27D8-F21D-A6F6A5C402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3127" y="2537446"/>
              <a:ext cx="7417438" cy="1335272"/>
            </a:xfrm>
            <a:prstGeom prst="rect">
              <a:avLst/>
            </a:prstGeom>
            <a:ln>
              <a:solidFill>
                <a:schemeClr val="tx1"/>
              </a:solidFill>
            </a:ln>
          </p:spPr>
        </p:pic>
        <p:sp>
          <p:nvSpPr>
            <p:cNvPr id="54" name="Rectangle 53">
              <a:extLst>
                <a:ext uri="{FF2B5EF4-FFF2-40B4-BE49-F238E27FC236}">
                  <a16:creationId xmlns:a16="http://schemas.microsoft.com/office/drawing/2014/main" id="{CE50DE55-EDFC-FD66-D63F-598F29885D53}"/>
                </a:ext>
              </a:extLst>
            </p:cNvPr>
            <p:cNvSpPr/>
            <p:nvPr/>
          </p:nvSpPr>
          <p:spPr>
            <a:xfrm>
              <a:off x="9321421" y="3000098"/>
              <a:ext cx="1562668" cy="87261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2937057-4357-0340-BA77-F4928C0D0342}"/>
                </a:ext>
              </a:extLst>
            </p:cNvPr>
            <p:cNvSpPr/>
            <p:nvPr/>
          </p:nvSpPr>
          <p:spPr>
            <a:xfrm>
              <a:off x="5948148" y="2869660"/>
              <a:ext cx="2072186" cy="100305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9" name="Table 58">
            <a:extLst>
              <a:ext uri="{FF2B5EF4-FFF2-40B4-BE49-F238E27FC236}">
                <a16:creationId xmlns:a16="http://schemas.microsoft.com/office/drawing/2014/main" id="{76EC9D91-699C-CD93-2AA5-283DA771B0E9}"/>
              </a:ext>
            </a:extLst>
          </p:cNvPr>
          <p:cNvGraphicFramePr>
            <a:graphicFrameLocks noGrp="1"/>
          </p:cNvGraphicFramePr>
          <p:nvPr>
            <p:extLst>
              <p:ext uri="{D42A27DB-BD31-4B8C-83A1-F6EECF244321}">
                <p14:modId xmlns:p14="http://schemas.microsoft.com/office/powerpoint/2010/main" val="706559009"/>
              </p:ext>
            </p:extLst>
          </p:nvPr>
        </p:nvGraphicFramePr>
        <p:xfrm>
          <a:off x="4286854" y="793455"/>
          <a:ext cx="3112176" cy="2230120"/>
        </p:xfrm>
        <a:graphic>
          <a:graphicData uri="http://schemas.openxmlformats.org/drawingml/2006/table">
            <a:tbl>
              <a:tblPr firstRow="1" bandRow="1">
                <a:tableStyleId>{5C22544A-7EE6-4342-B048-85BDC9FD1C3A}</a:tableStyleId>
              </a:tblPr>
              <a:tblGrid>
                <a:gridCol w="1403181">
                  <a:extLst>
                    <a:ext uri="{9D8B030D-6E8A-4147-A177-3AD203B41FA5}">
                      <a16:colId xmlns:a16="http://schemas.microsoft.com/office/drawing/2014/main" val="1211216871"/>
                    </a:ext>
                  </a:extLst>
                </a:gridCol>
                <a:gridCol w="817341">
                  <a:extLst>
                    <a:ext uri="{9D8B030D-6E8A-4147-A177-3AD203B41FA5}">
                      <a16:colId xmlns:a16="http://schemas.microsoft.com/office/drawing/2014/main" val="36426774"/>
                    </a:ext>
                  </a:extLst>
                </a:gridCol>
                <a:gridCol w="891654">
                  <a:extLst>
                    <a:ext uri="{9D8B030D-6E8A-4147-A177-3AD203B41FA5}">
                      <a16:colId xmlns:a16="http://schemas.microsoft.com/office/drawing/2014/main" val="3544853156"/>
                    </a:ext>
                  </a:extLst>
                </a:gridCol>
              </a:tblGrid>
              <a:tr h="370840">
                <a:tc gridSpan="3">
                  <a:txBody>
                    <a:bodyPr/>
                    <a:lstStyle/>
                    <a:p>
                      <a:pPr algn="ctr"/>
                      <a:r>
                        <a:rPr lang="en-US" dirty="0">
                          <a:solidFill>
                            <a:schemeClr val="bg1"/>
                          </a:solidFill>
                        </a:rPr>
                        <a:t>Road Inundation (Statewide)</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ctr"/>
                      <a:endParaRPr lang="en-US" sz="1400" b="1" dirty="0">
                        <a:solidFill>
                          <a:schemeClr val="bg1"/>
                        </a:solidFill>
                      </a:endParaRPr>
                    </a:p>
                  </a:txBody>
                  <a:tcPr anchor="ctr">
                    <a:lnL w="28575" cap="flat" cmpd="sng" algn="ctr">
                      <a:solidFill>
                        <a:srgbClr val="FFC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Roads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Public Bridges</a:t>
                      </a:r>
                    </a:p>
                  </a:txBody>
                  <a:tcPr anchor="ctr">
                    <a:lnL w="12700" cap="flat" cmpd="sng" algn="ctr">
                      <a:solidFill>
                        <a:schemeClr val="bg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0">
                <a:tc>
                  <a:txBody>
                    <a:bodyPr/>
                    <a:lstStyle/>
                    <a:p>
                      <a:pPr algn="ctr"/>
                      <a:r>
                        <a:rPr lang="en-US" sz="1400" b="1" dirty="0">
                          <a:solidFill>
                            <a:schemeClr val="bg1"/>
                          </a:solidFill>
                        </a:rPr>
                        <a:t>At Risk of Inundation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6,503 (Miles)</a:t>
                      </a:r>
                      <a:endPar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2,603</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r h="0">
                <a:tc>
                  <a:txBody>
                    <a:bodyPr/>
                    <a:lstStyle/>
                    <a:p>
                      <a:pPr algn="ctr"/>
                      <a:r>
                        <a:rPr lang="en-US" sz="1400" dirty="0">
                          <a:solidFill>
                            <a:schemeClr val="bg1"/>
                          </a:solidFill>
                        </a:rPr>
                        <a:t>Total</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109,052 (Miles)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7,349</a:t>
                      </a:r>
                      <a:endParaRPr lang="en-US" sz="1400" dirty="0"/>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652149"/>
                  </a:ext>
                </a:extLst>
              </a:tr>
              <a:tr h="0">
                <a:tc>
                  <a:txBody>
                    <a:bodyPr/>
                    <a:lstStyle/>
                    <a:p>
                      <a:pPr algn="ctr"/>
                      <a:r>
                        <a:rPr lang="en-US" sz="1400" dirty="0">
                          <a:solidFill>
                            <a:schemeClr val="bg1"/>
                          </a:solidFill>
                        </a:rPr>
                        <a:t>% At Risk</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lang="en-US" sz="14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35%</a:t>
                      </a:r>
                      <a:endParaRPr lang="en-US" sz="1400" dirty="0"/>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178242951"/>
                  </a:ext>
                </a:extLst>
              </a:tr>
            </a:tbl>
          </a:graphicData>
        </a:graphic>
      </p:graphicFrame>
      <p:pic>
        <p:nvPicPr>
          <p:cNvPr id="60" name="Picture 59">
            <a:hlinkClick r:id="rId12"/>
            <a:extLst>
              <a:ext uri="{FF2B5EF4-FFF2-40B4-BE49-F238E27FC236}">
                <a16:creationId xmlns:a16="http://schemas.microsoft.com/office/drawing/2014/main" id="{CB340E5E-B061-A469-DF91-6C3B6EC1B1EB}"/>
              </a:ext>
            </a:extLst>
          </p:cNvPr>
          <p:cNvPicPr>
            <a:picLocks noChangeAspect="1"/>
          </p:cNvPicPr>
          <p:nvPr/>
        </p:nvPicPr>
        <p:blipFill>
          <a:blip r:embed="rId13" cstate="screen">
            <a:extLst>
              <a:ext uri="{28A0092B-C50C-407E-A947-70E740481C1C}">
                <a14:useLocalDpi xmlns:a14="http://schemas.microsoft.com/office/drawing/2010/main" val="0"/>
              </a:ext>
            </a:extLst>
          </a:blip>
          <a:srcRect t="-1"/>
          <a:stretch>
            <a:fillRect/>
          </a:stretch>
        </p:blipFill>
        <p:spPr>
          <a:xfrm>
            <a:off x="198173" y="4257383"/>
            <a:ext cx="2442537" cy="1876865"/>
          </a:xfrm>
          <a:prstGeom prst="rect">
            <a:avLst/>
          </a:prstGeom>
          <a:ln>
            <a:solidFill>
              <a:schemeClr val="tx1"/>
            </a:solidFill>
          </a:ln>
        </p:spPr>
      </p:pic>
      <p:pic>
        <p:nvPicPr>
          <p:cNvPr id="61" name="Picture 60">
            <a:extLst>
              <a:ext uri="{FF2B5EF4-FFF2-40B4-BE49-F238E27FC236}">
                <a16:creationId xmlns:a16="http://schemas.microsoft.com/office/drawing/2014/main" id="{8D6E7EF6-5E13-7179-1E87-B503262802DA}"/>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p:blipFill>
        <p:spPr>
          <a:xfrm>
            <a:off x="113192" y="723752"/>
            <a:ext cx="3997565" cy="3089027"/>
          </a:xfrm>
          <a:prstGeom prst="rect">
            <a:avLst/>
          </a:prstGeom>
        </p:spPr>
      </p:pic>
      <p:sp>
        <p:nvSpPr>
          <p:cNvPr id="62" name="Star: 10 Points 61">
            <a:extLst>
              <a:ext uri="{FF2B5EF4-FFF2-40B4-BE49-F238E27FC236}">
                <a16:creationId xmlns:a16="http://schemas.microsoft.com/office/drawing/2014/main" id="{BDC9C0FC-D2C8-F0A6-D944-636B3A622EF5}"/>
              </a:ext>
            </a:extLst>
          </p:cNvPr>
          <p:cNvSpPr/>
          <p:nvPr/>
        </p:nvSpPr>
        <p:spPr>
          <a:xfrm>
            <a:off x="3218521" y="4003156"/>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63" name="Star: 10 Points 62">
            <a:extLst>
              <a:ext uri="{FF2B5EF4-FFF2-40B4-BE49-F238E27FC236}">
                <a16:creationId xmlns:a16="http://schemas.microsoft.com/office/drawing/2014/main" id="{6161B074-8B7C-8791-350F-85CD45C60334}"/>
              </a:ext>
            </a:extLst>
          </p:cNvPr>
          <p:cNvSpPr/>
          <p:nvPr/>
        </p:nvSpPr>
        <p:spPr>
          <a:xfrm>
            <a:off x="3218521" y="5516899"/>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Tree>
    <p:extLst>
      <p:ext uri="{BB962C8B-B14F-4D97-AF65-F5344CB8AC3E}">
        <p14:creationId xmlns:p14="http://schemas.microsoft.com/office/powerpoint/2010/main" val="173141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EABA9-07F9-DF00-942B-8A5253FB1D1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79D6FF4-9347-A4D2-80D7-4F9BF2C4C9EC}"/>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3EBCA8C-4F86-2901-D21F-D595041ED1D6}"/>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Community Assets: Non-Historical</a:t>
              </a:r>
            </a:p>
          </p:txBody>
        </p:sp>
        <p:pic>
          <p:nvPicPr>
            <p:cNvPr id="15" name="Picture 14" descr="A hexagon with a yellow house and a river&#10;&#10;Description automatically generated">
              <a:extLst>
                <a:ext uri="{FF2B5EF4-FFF2-40B4-BE49-F238E27FC236}">
                  <a16:creationId xmlns:a16="http://schemas.microsoft.com/office/drawing/2014/main" id="{D0773DBF-2A4C-3DAA-6E68-76082B23A4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CA1B48BA-164F-A58D-660E-9647905670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2" name="Rectangle 1">
            <a:extLst>
              <a:ext uri="{FF2B5EF4-FFF2-40B4-BE49-F238E27FC236}">
                <a16:creationId xmlns:a16="http://schemas.microsoft.com/office/drawing/2014/main" id="{37917FD9-E4B6-5746-B460-29266371CEC9}"/>
              </a:ext>
            </a:extLst>
          </p:cNvPr>
          <p:cNvSpPr/>
          <p:nvPr/>
        </p:nvSpPr>
        <p:spPr>
          <a:xfrm>
            <a:off x="283559" y="697748"/>
            <a:ext cx="7641241" cy="523220"/>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Non-Historical community assets such as churches often serve as emergency shelters during floods. </a:t>
            </a:r>
          </a:p>
          <a:p>
            <a:pPr marL="112713" indent="-112713">
              <a:buFont typeface="Arial" panose="020B0604020202020204" pitchFamily="34" charset="0"/>
              <a:buChar char="•"/>
            </a:pPr>
            <a:r>
              <a:rPr lang="en-US" sz="1400" b="1" dirty="0"/>
              <a:t>Flooding can disrupt critical community lifelines including safety, health, shelter, water, and energy.</a:t>
            </a:r>
          </a:p>
        </p:txBody>
      </p:sp>
      <p:pic>
        <p:nvPicPr>
          <p:cNvPr id="3" name="Picture 2" descr="A flooded street with cars and power lines&#10;&#10;AI-generated content may be incorrect.">
            <a:hlinkClick r:id="rId5"/>
            <a:extLst>
              <a:ext uri="{FF2B5EF4-FFF2-40B4-BE49-F238E27FC236}">
                <a16:creationId xmlns:a16="http://schemas.microsoft.com/office/drawing/2014/main" id="{4E746CB1-C905-B05E-7F65-A52D7892C425}"/>
              </a:ext>
            </a:extLst>
          </p:cNvPr>
          <p:cNvPicPr>
            <a:picLocks noChangeAspect="1"/>
          </p:cNvPicPr>
          <p:nvPr/>
        </p:nvPicPr>
        <p:blipFill>
          <a:blip r:embed="rId6" cstate="screen">
            <a:extLst>
              <a:ext uri="{28A0092B-C50C-407E-A947-70E740481C1C}">
                <a14:useLocalDpi xmlns:a14="http://schemas.microsoft.com/office/drawing/2010/main" val="0"/>
              </a:ext>
            </a:extLst>
          </a:blip>
          <a:srcRect l="-2"/>
          <a:stretch/>
        </p:blipFill>
        <p:spPr>
          <a:xfrm>
            <a:off x="5211134" y="4394863"/>
            <a:ext cx="4794642" cy="2089713"/>
          </a:xfrm>
          <a:prstGeom prst="rect">
            <a:avLst/>
          </a:prstGeom>
          <a:ln>
            <a:solidFill>
              <a:schemeClr val="tx1"/>
            </a:solidFill>
          </a:ln>
        </p:spPr>
      </p:pic>
      <p:sp>
        <p:nvSpPr>
          <p:cNvPr id="4" name="TextBox 3">
            <a:extLst>
              <a:ext uri="{FF2B5EF4-FFF2-40B4-BE49-F238E27FC236}">
                <a16:creationId xmlns:a16="http://schemas.microsoft.com/office/drawing/2014/main" id="{E5CDCAB0-E1EF-7BD9-D9CE-7B4ECCCBBF44}"/>
              </a:ext>
            </a:extLst>
          </p:cNvPr>
          <p:cNvSpPr txBox="1"/>
          <p:nvPr/>
        </p:nvSpPr>
        <p:spPr>
          <a:xfrm>
            <a:off x="2329679" y="3545963"/>
            <a:ext cx="3316406"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Jan-Care of Guardian Angel (EMS)</a:t>
            </a:r>
          </a:p>
          <a:p>
            <a:r>
              <a:rPr lang="en-US" sz="1200" b="1" dirty="0">
                <a:latin typeface="Calibri" panose="020F0502020204030204" pitchFamily="34" charset="0"/>
                <a:ea typeface="Calibri" panose="020F0502020204030204" pitchFamily="34" charset="0"/>
                <a:cs typeface="Calibri" panose="020F0502020204030204" pitchFamily="34" charset="0"/>
              </a:rPr>
              <a:t>Welch, McDowell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Feb.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7"/>
              </a:rPr>
              <a:t>27-15-0002-0247-0000_58</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0E165869-C9BB-5AAD-A161-FDFC200BAE39}"/>
              </a:ext>
            </a:extLst>
          </p:cNvPr>
          <p:cNvGrpSpPr/>
          <p:nvPr/>
        </p:nvGrpSpPr>
        <p:grpSpPr>
          <a:xfrm>
            <a:off x="2431528" y="4406187"/>
            <a:ext cx="2646361" cy="2078389"/>
            <a:chOff x="286645" y="2705070"/>
            <a:chExt cx="2646361" cy="2078389"/>
          </a:xfrm>
        </p:grpSpPr>
        <p:pic>
          <p:nvPicPr>
            <p:cNvPr id="6" name="Picture 5">
              <a:hlinkClick r:id="rId8"/>
              <a:extLst>
                <a:ext uri="{FF2B5EF4-FFF2-40B4-BE49-F238E27FC236}">
                  <a16:creationId xmlns:a16="http://schemas.microsoft.com/office/drawing/2014/main" id="{2D193A33-AEB1-D4F1-2E89-05A7BA0B842D}"/>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286645" y="2705070"/>
              <a:ext cx="2646361" cy="2078389"/>
            </a:xfrm>
            <a:prstGeom prst="rect">
              <a:avLst/>
            </a:prstGeom>
            <a:ln>
              <a:solidFill>
                <a:schemeClr val="tx1"/>
              </a:solidFill>
            </a:ln>
          </p:spPr>
        </p:pic>
        <p:sp>
          <p:nvSpPr>
            <p:cNvPr id="8" name="Oval 7">
              <a:extLst>
                <a:ext uri="{FF2B5EF4-FFF2-40B4-BE49-F238E27FC236}">
                  <a16:creationId xmlns:a16="http://schemas.microsoft.com/office/drawing/2014/main" id="{51A4CF02-F29C-2D97-A79F-45F4A88045EE}"/>
                </a:ext>
              </a:extLst>
            </p:cNvPr>
            <p:cNvSpPr/>
            <p:nvPr/>
          </p:nvSpPr>
          <p:spPr>
            <a:xfrm>
              <a:off x="1949915" y="3359709"/>
              <a:ext cx="781566" cy="781566"/>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3" name="Picture 22" descr="A blue circle with white text and a building with a dome and a peace sign&#10;&#10;AI-generated content may be incorrect.">
            <a:extLst>
              <a:ext uri="{FF2B5EF4-FFF2-40B4-BE49-F238E27FC236}">
                <a16:creationId xmlns:a16="http://schemas.microsoft.com/office/drawing/2014/main" id="{A8B29FDF-22B5-0A36-FA4B-51B49B7CB8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936" y="1477319"/>
            <a:ext cx="9948128" cy="1624362"/>
          </a:xfrm>
          <a:prstGeom prst="rect">
            <a:avLst/>
          </a:prstGeom>
        </p:spPr>
      </p:pic>
    </p:spTree>
    <p:extLst>
      <p:ext uri="{BB962C8B-B14F-4D97-AF65-F5344CB8AC3E}">
        <p14:creationId xmlns:p14="http://schemas.microsoft.com/office/powerpoint/2010/main" val="72495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FA01-F9FE-1198-4993-4B2F99B05CF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CEF46D3-1974-0855-CD97-1CD4C241F56F}"/>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4181183B-984A-30AD-A3F2-CF49EA7ACCA7}"/>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Flooded Community Assets</a:t>
              </a:r>
            </a:p>
          </p:txBody>
        </p:sp>
        <p:pic>
          <p:nvPicPr>
            <p:cNvPr id="15" name="Picture 14" descr="A hexagon with a yellow house and a river&#10;&#10;Description automatically generated">
              <a:extLst>
                <a:ext uri="{FF2B5EF4-FFF2-40B4-BE49-F238E27FC236}">
                  <a16:creationId xmlns:a16="http://schemas.microsoft.com/office/drawing/2014/main" id="{0CA40A58-5DD4-79B9-7EDF-A2F4844F2C1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BE784FD2-C4BD-7B02-7786-2D429D0060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48" name="Picture 47" descr="A flooded building in a town&#10;&#10;AI-generated content may be incorrect.">
            <a:extLst>
              <a:ext uri="{FF2B5EF4-FFF2-40B4-BE49-F238E27FC236}">
                <a16:creationId xmlns:a16="http://schemas.microsoft.com/office/drawing/2014/main" id="{1FBF5C0E-E81C-A6E0-18FE-44C641D9987B}"/>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8909450" y="908763"/>
            <a:ext cx="2538198" cy="2941663"/>
          </a:xfrm>
          <a:prstGeom prst="rect">
            <a:avLst/>
          </a:prstGeom>
          <a:ln>
            <a:solidFill>
              <a:schemeClr val="tx1"/>
            </a:solidFill>
          </a:ln>
        </p:spPr>
      </p:pic>
      <p:sp>
        <p:nvSpPr>
          <p:cNvPr id="49" name="TextBox 48">
            <a:extLst>
              <a:ext uri="{FF2B5EF4-FFF2-40B4-BE49-F238E27FC236}">
                <a16:creationId xmlns:a16="http://schemas.microsoft.com/office/drawing/2014/main" id="{B1D522A6-05B2-F7BD-2F99-C6B5DDDFAD45}"/>
              </a:ext>
            </a:extLst>
          </p:cNvPr>
          <p:cNvSpPr txBox="1"/>
          <p:nvPr/>
        </p:nvSpPr>
        <p:spPr>
          <a:xfrm>
            <a:off x="5533811" y="5672188"/>
            <a:ext cx="3316406" cy="830997"/>
          </a:xfrm>
          <a:prstGeom prst="rect">
            <a:avLst/>
          </a:prstGeom>
          <a:noFill/>
        </p:spPr>
        <p:txBody>
          <a:bodyPr wrap="square">
            <a:spAutoFit/>
          </a:bodyPr>
          <a:lstStyle/>
          <a:p>
            <a:pPr algn="r"/>
            <a:r>
              <a:rPr lang="en-US" sz="1200" b="1" dirty="0">
                <a:latin typeface="Calibri" panose="020F0502020204030204" pitchFamily="34" charset="0"/>
                <a:ea typeface="Calibri" panose="020F0502020204030204" pitchFamily="34" charset="0"/>
                <a:cs typeface="Calibri" panose="020F0502020204030204" pitchFamily="34" charset="0"/>
              </a:rPr>
              <a:t>Williamson Water Plant (Veolia Water)</a:t>
            </a:r>
          </a:p>
          <a:p>
            <a:pPr algn="r"/>
            <a:r>
              <a:rPr lang="en-US" sz="1200" b="1" dirty="0">
                <a:latin typeface="Calibri" panose="020F0502020204030204" pitchFamily="34" charset="0"/>
                <a:ea typeface="Calibri" panose="020F0502020204030204" pitchFamily="34" charset="0"/>
                <a:cs typeface="Calibri" panose="020F0502020204030204" pitchFamily="34" charset="0"/>
              </a:rPr>
              <a:t>Williamson, Mingo County</a:t>
            </a:r>
          </a:p>
          <a:p>
            <a:pPr algn="r"/>
            <a:r>
              <a:rPr lang="en-US" sz="1200" b="1" dirty="0">
                <a:latin typeface="Calibri" panose="020F0502020204030204" pitchFamily="34" charset="0"/>
                <a:ea typeface="Calibri" panose="020F0502020204030204" pitchFamily="34" charset="0"/>
                <a:cs typeface="Calibri" panose="020F0502020204030204" pitchFamily="34" charset="0"/>
              </a:rPr>
              <a:t>Inundated, Feb. 2025</a:t>
            </a:r>
          </a:p>
          <a:p>
            <a:pPr algn="r"/>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6"/>
              </a:rPr>
              <a:t>30-11-0007-0233-0000_317</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id="{B2A7A3F7-E7F7-A19D-03B9-3CDC68CE8F12}"/>
              </a:ext>
            </a:extLst>
          </p:cNvPr>
          <p:cNvGrpSpPr/>
          <p:nvPr/>
        </p:nvGrpSpPr>
        <p:grpSpPr>
          <a:xfrm>
            <a:off x="8943643" y="4029106"/>
            <a:ext cx="2504005" cy="2410281"/>
            <a:chOff x="7025839" y="724439"/>
            <a:chExt cx="2168291" cy="2087133"/>
          </a:xfrm>
        </p:grpSpPr>
        <p:pic>
          <p:nvPicPr>
            <p:cNvPr id="51" name="Picture 50">
              <a:hlinkClick r:id="rId6"/>
              <a:extLst>
                <a:ext uri="{FF2B5EF4-FFF2-40B4-BE49-F238E27FC236}">
                  <a16:creationId xmlns:a16="http://schemas.microsoft.com/office/drawing/2014/main" id="{7CE6CC71-3F26-23A0-0B22-CA54C1C163F5}"/>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7025839" y="724439"/>
              <a:ext cx="2168291" cy="2087133"/>
            </a:xfrm>
            <a:prstGeom prst="rect">
              <a:avLst/>
            </a:prstGeom>
            <a:ln>
              <a:solidFill>
                <a:schemeClr val="tx1"/>
              </a:solidFill>
            </a:ln>
          </p:spPr>
        </p:pic>
        <p:sp>
          <p:nvSpPr>
            <p:cNvPr id="54" name="Oval 53">
              <a:extLst>
                <a:ext uri="{FF2B5EF4-FFF2-40B4-BE49-F238E27FC236}">
                  <a16:creationId xmlns:a16="http://schemas.microsoft.com/office/drawing/2014/main" id="{B1244358-7A5F-E043-3745-9527359E24FE}"/>
                </a:ext>
              </a:extLst>
            </p:cNvPr>
            <p:cNvSpPr/>
            <p:nvPr/>
          </p:nvSpPr>
          <p:spPr>
            <a:xfrm>
              <a:off x="7615029" y="1307962"/>
              <a:ext cx="961812" cy="961812"/>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 name="Group 9">
            <a:extLst>
              <a:ext uri="{FF2B5EF4-FFF2-40B4-BE49-F238E27FC236}">
                <a16:creationId xmlns:a16="http://schemas.microsoft.com/office/drawing/2014/main" id="{2F5C79D7-296E-78D4-8E5D-5548122750F6}"/>
              </a:ext>
            </a:extLst>
          </p:cNvPr>
          <p:cNvGrpSpPr/>
          <p:nvPr/>
        </p:nvGrpSpPr>
        <p:grpSpPr>
          <a:xfrm>
            <a:off x="4228615" y="937554"/>
            <a:ext cx="2168291" cy="2168291"/>
            <a:chOff x="3620278" y="693003"/>
            <a:chExt cx="2168291" cy="2168291"/>
          </a:xfrm>
        </p:grpSpPr>
        <p:pic>
          <p:nvPicPr>
            <p:cNvPr id="8" name="Picture 7">
              <a:hlinkClick r:id="rId8"/>
              <a:extLst>
                <a:ext uri="{FF2B5EF4-FFF2-40B4-BE49-F238E27FC236}">
                  <a16:creationId xmlns:a16="http://schemas.microsoft.com/office/drawing/2014/main" id="{4E2CC479-4FD8-E50D-A073-44EF28F7E38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620278" y="693003"/>
              <a:ext cx="2168291" cy="2168291"/>
            </a:xfrm>
            <a:prstGeom prst="rect">
              <a:avLst/>
            </a:prstGeom>
            <a:ln>
              <a:solidFill>
                <a:schemeClr val="tx1"/>
              </a:solidFill>
            </a:ln>
          </p:spPr>
        </p:pic>
        <p:sp>
          <p:nvSpPr>
            <p:cNvPr id="9" name="Oval 8">
              <a:extLst>
                <a:ext uri="{FF2B5EF4-FFF2-40B4-BE49-F238E27FC236}">
                  <a16:creationId xmlns:a16="http://schemas.microsoft.com/office/drawing/2014/main" id="{3BC6C5AA-E53E-AE85-56BC-1242CEAA7F03}"/>
                </a:ext>
              </a:extLst>
            </p:cNvPr>
            <p:cNvSpPr/>
            <p:nvPr/>
          </p:nvSpPr>
          <p:spPr>
            <a:xfrm>
              <a:off x="4076219" y="1598029"/>
              <a:ext cx="781566" cy="781566"/>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 name="Group 12">
            <a:extLst>
              <a:ext uri="{FF2B5EF4-FFF2-40B4-BE49-F238E27FC236}">
                <a16:creationId xmlns:a16="http://schemas.microsoft.com/office/drawing/2014/main" id="{8131B777-C13E-28FB-D218-DA8D2F64F07F}"/>
              </a:ext>
            </a:extLst>
          </p:cNvPr>
          <p:cNvGrpSpPr/>
          <p:nvPr/>
        </p:nvGrpSpPr>
        <p:grpSpPr>
          <a:xfrm>
            <a:off x="826017" y="941054"/>
            <a:ext cx="3234741" cy="4589955"/>
            <a:chOff x="185022" y="696503"/>
            <a:chExt cx="3234741" cy="4589955"/>
          </a:xfrm>
        </p:grpSpPr>
        <p:pic>
          <p:nvPicPr>
            <p:cNvPr id="5" name="Picture 4" descr="A comparison of a house&#10;&#10;AI-generated content may be incorrect.">
              <a:extLst>
                <a:ext uri="{FF2B5EF4-FFF2-40B4-BE49-F238E27FC236}">
                  <a16:creationId xmlns:a16="http://schemas.microsoft.com/office/drawing/2014/main" id="{CB82ADBA-F994-FACE-6338-8E56D8CBA80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85022" y="696503"/>
              <a:ext cx="3234741" cy="4589955"/>
            </a:xfrm>
            <a:prstGeom prst="rect">
              <a:avLst/>
            </a:prstGeom>
            <a:ln>
              <a:solidFill>
                <a:schemeClr val="tx1"/>
              </a:solidFill>
            </a:ln>
          </p:spPr>
        </p:pic>
        <p:sp>
          <p:nvSpPr>
            <p:cNvPr id="12" name="Arrow: Right 11">
              <a:extLst>
                <a:ext uri="{FF2B5EF4-FFF2-40B4-BE49-F238E27FC236}">
                  <a16:creationId xmlns:a16="http://schemas.microsoft.com/office/drawing/2014/main" id="{43E05BE3-FEC1-952D-AC44-B2242CE71F2F}"/>
                </a:ext>
              </a:extLst>
            </p:cNvPr>
            <p:cNvSpPr/>
            <p:nvPr/>
          </p:nvSpPr>
          <p:spPr>
            <a:xfrm rot="5400000">
              <a:off x="1538358" y="2835369"/>
              <a:ext cx="528067" cy="312222"/>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E70487A7-6552-E7C6-4CA9-A6764CCEB4C5}"/>
              </a:ext>
            </a:extLst>
          </p:cNvPr>
          <p:cNvSpPr txBox="1"/>
          <p:nvPr/>
        </p:nvSpPr>
        <p:spPr>
          <a:xfrm>
            <a:off x="744352" y="5557285"/>
            <a:ext cx="3316406"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Valley Grove Assembly of God</a:t>
            </a:r>
          </a:p>
          <a:p>
            <a:r>
              <a:rPr lang="en-US" sz="1200" b="1" dirty="0">
                <a:latin typeface="Calibri" panose="020F0502020204030204" pitchFamily="34" charset="0"/>
                <a:ea typeface="Calibri" panose="020F0502020204030204" pitchFamily="34" charset="0"/>
                <a:cs typeface="Calibri" panose="020F0502020204030204" pitchFamily="34" charset="0"/>
              </a:rPr>
              <a:t>Valley Grove, Ohio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Jun.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8"/>
              </a:rPr>
              <a:t>35-08-0VG9-0083-0000_8580</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8837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BD32-E022-9C27-B274-B8CEFEAC226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D596592B-F620-9D91-F5CC-DA35707009D2}"/>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EBC01D8F-DF65-D4E1-3B38-B4E1DFD61E7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Flooded Community Assets…</a:t>
              </a:r>
            </a:p>
          </p:txBody>
        </p:sp>
        <p:pic>
          <p:nvPicPr>
            <p:cNvPr id="15" name="Picture 14" descr="A hexagon with a yellow house and a river&#10;&#10;Description automatically generated">
              <a:extLst>
                <a:ext uri="{FF2B5EF4-FFF2-40B4-BE49-F238E27FC236}">
                  <a16:creationId xmlns:a16="http://schemas.microsoft.com/office/drawing/2014/main" id="{49252D0F-20CB-5692-5B7B-D257B88DEA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E3FF42FA-7B58-A08F-6587-30A5C1085F5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4" name="Picture 33">
            <a:extLst>
              <a:ext uri="{FF2B5EF4-FFF2-40B4-BE49-F238E27FC236}">
                <a16:creationId xmlns:a16="http://schemas.microsoft.com/office/drawing/2014/main" id="{64F89AC8-FBDA-1BB4-8B67-F439EBA71CF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75148" y="4808249"/>
            <a:ext cx="3002520" cy="1645664"/>
          </a:xfrm>
          <a:prstGeom prst="rect">
            <a:avLst/>
          </a:prstGeom>
          <a:ln>
            <a:solidFill>
              <a:schemeClr val="tx1"/>
            </a:solidFill>
          </a:ln>
        </p:spPr>
      </p:pic>
      <p:sp>
        <p:nvSpPr>
          <p:cNvPr id="35" name="TextBox 34">
            <a:extLst>
              <a:ext uri="{FF2B5EF4-FFF2-40B4-BE49-F238E27FC236}">
                <a16:creationId xmlns:a16="http://schemas.microsoft.com/office/drawing/2014/main" id="{441E28CB-BAD0-CD72-A737-3FE67CF9CA91}"/>
              </a:ext>
            </a:extLst>
          </p:cNvPr>
          <p:cNvSpPr txBox="1"/>
          <p:nvPr/>
        </p:nvSpPr>
        <p:spPr>
          <a:xfrm>
            <a:off x="8888163" y="3990841"/>
            <a:ext cx="3316406"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Church Of God Ennis &amp; </a:t>
            </a:r>
            <a:r>
              <a:rPr lang="en-US" sz="1200" b="1" dirty="0" err="1">
                <a:latin typeface="Calibri" panose="020F0502020204030204" pitchFamily="34" charset="0"/>
                <a:ea typeface="Calibri" panose="020F0502020204030204" pitchFamily="34" charset="0"/>
                <a:cs typeface="Calibri" panose="020F0502020204030204" pitchFamily="34" charset="0"/>
              </a:rPr>
              <a:t>Maybeury</a:t>
            </a:r>
            <a:endParaRPr lang="en-US" sz="12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McDowell County</a:t>
            </a:r>
          </a:p>
          <a:p>
            <a:r>
              <a:rPr lang="en-US" sz="1200" b="1" dirty="0">
                <a:latin typeface="Calibri" panose="020F0502020204030204" pitchFamily="34" charset="0"/>
                <a:ea typeface="Calibri" panose="020F0502020204030204" pitchFamily="34" charset="0"/>
                <a:cs typeface="Calibri" panose="020F0502020204030204" pitchFamily="34" charset="0"/>
              </a:rPr>
              <a:t>6 inches of water in basement, Feb.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6"/>
              </a:rPr>
              <a:t>27-06-0011-0019-0000_40150</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DAA63478-C904-0800-F72C-1AA795320C07}"/>
              </a:ext>
            </a:extLst>
          </p:cNvPr>
          <p:cNvSpPr txBox="1"/>
          <p:nvPr/>
        </p:nvSpPr>
        <p:spPr>
          <a:xfrm>
            <a:off x="2561607" y="2432858"/>
            <a:ext cx="3316406"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Borderland Baptist Church</a:t>
            </a:r>
          </a:p>
          <a:p>
            <a:r>
              <a:rPr lang="en-US" sz="1200" b="1" dirty="0">
                <a:latin typeface="Calibri" panose="020F0502020204030204" pitchFamily="34" charset="0"/>
                <a:ea typeface="Calibri" panose="020F0502020204030204" pitchFamily="34" charset="0"/>
                <a:cs typeface="Calibri" panose="020F0502020204030204" pitchFamily="34" charset="0"/>
              </a:rPr>
              <a:t>Mingo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Feb.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7"/>
              </a:rPr>
              <a:t>30-10-362K-0010-0000_46</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descr="A flooded church building with a sign&#10;&#10;AI-generated content may be incorrect.">
            <a:extLst>
              <a:ext uri="{FF2B5EF4-FFF2-40B4-BE49-F238E27FC236}">
                <a16:creationId xmlns:a16="http://schemas.microsoft.com/office/drawing/2014/main" id="{D0ABBE41-CE43-FD77-A040-7C51F2D952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624640" y="700973"/>
            <a:ext cx="3426832" cy="1758192"/>
          </a:xfrm>
          <a:prstGeom prst="rect">
            <a:avLst/>
          </a:prstGeom>
          <a:ln>
            <a:solidFill>
              <a:schemeClr val="tx1"/>
            </a:solidFill>
          </a:ln>
        </p:spPr>
      </p:pic>
      <p:sp>
        <p:nvSpPr>
          <p:cNvPr id="9" name="TextBox 8">
            <a:extLst>
              <a:ext uri="{FF2B5EF4-FFF2-40B4-BE49-F238E27FC236}">
                <a16:creationId xmlns:a16="http://schemas.microsoft.com/office/drawing/2014/main" id="{865F7163-CF0A-61C2-BA91-51E3CE896A37}"/>
              </a:ext>
            </a:extLst>
          </p:cNvPr>
          <p:cNvSpPr txBox="1"/>
          <p:nvPr/>
        </p:nvSpPr>
        <p:spPr>
          <a:xfrm>
            <a:off x="88055" y="3393059"/>
            <a:ext cx="3316406" cy="830997"/>
          </a:xfrm>
          <a:prstGeom prst="rect">
            <a:avLst/>
          </a:prstGeom>
          <a:solidFill>
            <a:schemeClr val="bg1"/>
          </a:solid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East Williamson Baptist Church</a:t>
            </a:r>
          </a:p>
          <a:p>
            <a:r>
              <a:rPr lang="en-US" sz="1200" b="1" dirty="0">
                <a:latin typeface="Calibri" panose="020F0502020204030204" pitchFamily="34" charset="0"/>
                <a:ea typeface="Calibri" panose="020F0502020204030204" pitchFamily="34" charset="0"/>
                <a:cs typeface="Calibri" panose="020F0502020204030204" pitchFamily="34" charset="0"/>
              </a:rPr>
              <a:t>Williamson, Mingo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Feb.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9"/>
              </a:rPr>
              <a:t>30-11-0010-0098-0000_9999</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A6928E39-EE21-F9AE-9039-E1231858C44C}"/>
              </a:ext>
            </a:extLst>
          </p:cNvPr>
          <p:cNvGrpSpPr/>
          <p:nvPr/>
        </p:nvGrpSpPr>
        <p:grpSpPr>
          <a:xfrm>
            <a:off x="2233510" y="4215226"/>
            <a:ext cx="3107629" cy="2238688"/>
            <a:chOff x="-211642" y="3866438"/>
            <a:chExt cx="3219640" cy="2319379"/>
          </a:xfrm>
        </p:grpSpPr>
        <p:pic>
          <p:nvPicPr>
            <p:cNvPr id="8" name="Picture 7" descr="An aerial view of a town&#10;&#10;AI-generated content may be incorrect.">
              <a:extLst>
                <a:ext uri="{FF2B5EF4-FFF2-40B4-BE49-F238E27FC236}">
                  <a16:creationId xmlns:a16="http://schemas.microsoft.com/office/drawing/2014/main" id="{502D96E3-ECED-8CAD-2A18-5DF3BADE81F9}"/>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211642" y="3866438"/>
              <a:ext cx="3219640" cy="2319379"/>
            </a:xfrm>
            <a:prstGeom prst="rect">
              <a:avLst/>
            </a:prstGeom>
            <a:ln>
              <a:solidFill>
                <a:schemeClr val="tx1"/>
              </a:solidFill>
            </a:ln>
          </p:spPr>
        </p:pic>
        <p:pic>
          <p:nvPicPr>
            <p:cNvPr id="13" name="Picture 12">
              <a:extLst>
                <a:ext uri="{FF2B5EF4-FFF2-40B4-BE49-F238E27FC236}">
                  <a16:creationId xmlns:a16="http://schemas.microsoft.com/office/drawing/2014/main" id="{B5F93D42-C24E-3A5F-8864-4DE641C55D7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363265" y="3942807"/>
              <a:ext cx="552925" cy="290912"/>
            </a:xfrm>
            <a:prstGeom prst="rect">
              <a:avLst/>
            </a:prstGeom>
          </p:spPr>
        </p:pic>
      </p:grpSp>
      <p:sp>
        <p:nvSpPr>
          <p:cNvPr id="19" name="TextBox 18">
            <a:extLst>
              <a:ext uri="{FF2B5EF4-FFF2-40B4-BE49-F238E27FC236}">
                <a16:creationId xmlns:a16="http://schemas.microsoft.com/office/drawing/2014/main" id="{0DD3E741-698C-3650-0890-4D1328AA1AF8}"/>
              </a:ext>
            </a:extLst>
          </p:cNvPr>
          <p:cNvSpPr txBox="1"/>
          <p:nvPr/>
        </p:nvSpPr>
        <p:spPr>
          <a:xfrm>
            <a:off x="8879750" y="2432858"/>
            <a:ext cx="3316406" cy="830997"/>
          </a:xfrm>
          <a:prstGeom prst="rect">
            <a:avLst/>
          </a:prstGeom>
          <a:noFill/>
        </p:spPr>
        <p:txBody>
          <a:bodyPr wrap="square">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Cornerstone Church</a:t>
            </a:r>
          </a:p>
          <a:p>
            <a:r>
              <a:rPr lang="en-US" sz="1200" b="1" dirty="0">
                <a:latin typeface="Calibri" panose="020F0502020204030204" pitchFamily="34" charset="0"/>
                <a:ea typeface="Calibri" panose="020F0502020204030204" pitchFamily="34" charset="0"/>
                <a:cs typeface="Calibri" panose="020F0502020204030204" pitchFamily="34" charset="0"/>
              </a:rPr>
              <a:t>Matewan, Mingo County</a:t>
            </a:r>
          </a:p>
          <a:p>
            <a:r>
              <a:rPr lang="en-US" sz="1200" b="1" dirty="0">
                <a:latin typeface="Calibri" panose="020F0502020204030204" pitchFamily="34" charset="0"/>
                <a:ea typeface="Calibri" panose="020F0502020204030204" pitchFamily="34" charset="0"/>
                <a:cs typeface="Calibri" panose="020F0502020204030204" pitchFamily="34" charset="0"/>
              </a:rPr>
              <a:t>Inundated, Feb. 2025</a:t>
            </a:r>
          </a:p>
          <a:p>
            <a:r>
              <a:rPr lang="en-US" sz="1200" dirty="0">
                <a:latin typeface="Calibri" panose="020F0502020204030204" pitchFamily="34" charset="0"/>
                <a:ea typeface="Calibri" panose="020F0502020204030204" pitchFamily="34" charset="0"/>
                <a:cs typeface="Calibri" panose="020F0502020204030204" pitchFamily="34" charset="0"/>
              </a:rPr>
              <a:t>Building ID: </a:t>
            </a:r>
            <a:r>
              <a:rPr lang="en-US" sz="1200" dirty="0">
                <a:latin typeface="Calibri" panose="020F0502020204030204" pitchFamily="34" charset="0"/>
                <a:ea typeface="Calibri" panose="020F0502020204030204" pitchFamily="34" charset="0"/>
                <a:cs typeface="Calibri" panose="020F0502020204030204" pitchFamily="34" charset="0"/>
                <a:hlinkClick r:id="rId12"/>
              </a:rPr>
              <a:t>30-08-0009-0071-0000_1028</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descr="A house with a fence and a fence&#10;&#10;AI-generated content may be incorrect.">
            <a:extLst>
              <a:ext uri="{FF2B5EF4-FFF2-40B4-BE49-F238E27FC236}">
                <a16:creationId xmlns:a16="http://schemas.microsoft.com/office/drawing/2014/main" id="{6AEF17B3-3557-F206-CD93-C1CD3C4D52C0}"/>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942783" y="732765"/>
            <a:ext cx="3067251" cy="1726400"/>
          </a:xfrm>
          <a:prstGeom prst="rect">
            <a:avLst/>
          </a:prstGeom>
          <a:ln>
            <a:solidFill>
              <a:schemeClr val="tx1"/>
            </a:solidFill>
          </a:ln>
        </p:spPr>
      </p:pic>
      <p:grpSp>
        <p:nvGrpSpPr>
          <p:cNvPr id="25" name="Group 24">
            <a:extLst>
              <a:ext uri="{FF2B5EF4-FFF2-40B4-BE49-F238E27FC236}">
                <a16:creationId xmlns:a16="http://schemas.microsoft.com/office/drawing/2014/main" id="{A875A432-E362-7039-7C98-8B2FE496CFA5}"/>
              </a:ext>
            </a:extLst>
          </p:cNvPr>
          <p:cNvGrpSpPr/>
          <p:nvPr/>
        </p:nvGrpSpPr>
        <p:grpSpPr>
          <a:xfrm>
            <a:off x="182241" y="700973"/>
            <a:ext cx="2379366" cy="2122731"/>
            <a:chOff x="182241" y="700973"/>
            <a:chExt cx="2379366" cy="2122731"/>
          </a:xfrm>
        </p:grpSpPr>
        <p:pic>
          <p:nvPicPr>
            <p:cNvPr id="43" name="Picture 42">
              <a:hlinkClick r:id="rId7"/>
              <a:extLst>
                <a:ext uri="{FF2B5EF4-FFF2-40B4-BE49-F238E27FC236}">
                  <a16:creationId xmlns:a16="http://schemas.microsoft.com/office/drawing/2014/main" id="{0B10DDC1-7E1F-7949-7F24-585BC04184B6}"/>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p:blipFill>
          <p:spPr>
            <a:xfrm>
              <a:off x="182241" y="700973"/>
              <a:ext cx="2379366" cy="2122731"/>
            </a:xfrm>
            <a:prstGeom prst="rect">
              <a:avLst/>
            </a:prstGeom>
            <a:ln>
              <a:solidFill>
                <a:schemeClr val="tx1"/>
              </a:solidFill>
            </a:ln>
          </p:spPr>
        </p:pic>
        <p:sp>
          <p:nvSpPr>
            <p:cNvPr id="24" name="Oval 23">
              <a:extLst>
                <a:ext uri="{FF2B5EF4-FFF2-40B4-BE49-F238E27FC236}">
                  <a16:creationId xmlns:a16="http://schemas.microsoft.com/office/drawing/2014/main" id="{E765B3A8-8BD7-44F1-4699-E93798A7436B}"/>
                </a:ext>
              </a:extLst>
            </p:cNvPr>
            <p:cNvSpPr/>
            <p:nvPr/>
          </p:nvSpPr>
          <p:spPr>
            <a:xfrm>
              <a:off x="1557305" y="1387451"/>
              <a:ext cx="781566" cy="781566"/>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37DC5CEA-B096-0644-77B8-ABC02CAE0894}"/>
              </a:ext>
            </a:extLst>
          </p:cNvPr>
          <p:cNvGrpSpPr/>
          <p:nvPr/>
        </p:nvGrpSpPr>
        <p:grpSpPr>
          <a:xfrm>
            <a:off x="6623010" y="732764"/>
            <a:ext cx="2252584" cy="2090940"/>
            <a:chOff x="6623010" y="732764"/>
            <a:chExt cx="2252584" cy="2090940"/>
          </a:xfrm>
        </p:grpSpPr>
        <p:pic>
          <p:nvPicPr>
            <p:cNvPr id="18" name="Picture 17">
              <a:hlinkClick r:id="rId12"/>
              <a:extLst>
                <a:ext uri="{FF2B5EF4-FFF2-40B4-BE49-F238E27FC236}">
                  <a16:creationId xmlns:a16="http://schemas.microsoft.com/office/drawing/2014/main" id="{5AFB48FB-D2A3-2C55-D563-FFFCC2FE1100}"/>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623010" y="732764"/>
              <a:ext cx="2252584" cy="2090940"/>
            </a:xfrm>
            <a:prstGeom prst="rect">
              <a:avLst/>
            </a:prstGeom>
            <a:ln>
              <a:solidFill>
                <a:schemeClr val="tx1"/>
              </a:solidFill>
            </a:ln>
          </p:spPr>
        </p:pic>
        <p:sp>
          <p:nvSpPr>
            <p:cNvPr id="26" name="Oval 25">
              <a:extLst>
                <a:ext uri="{FF2B5EF4-FFF2-40B4-BE49-F238E27FC236}">
                  <a16:creationId xmlns:a16="http://schemas.microsoft.com/office/drawing/2014/main" id="{08BBCF79-A26B-4912-295F-5109C8378438}"/>
                </a:ext>
              </a:extLst>
            </p:cNvPr>
            <p:cNvSpPr/>
            <p:nvPr/>
          </p:nvSpPr>
          <p:spPr>
            <a:xfrm>
              <a:off x="7213419" y="1408604"/>
              <a:ext cx="1237578" cy="1237578"/>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0" name="Group 29">
            <a:extLst>
              <a:ext uri="{FF2B5EF4-FFF2-40B4-BE49-F238E27FC236}">
                <a16:creationId xmlns:a16="http://schemas.microsoft.com/office/drawing/2014/main" id="{CA126BB6-91C2-A2FD-A0DD-5CC14B395CEE}"/>
              </a:ext>
            </a:extLst>
          </p:cNvPr>
          <p:cNvGrpSpPr/>
          <p:nvPr/>
        </p:nvGrpSpPr>
        <p:grpSpPr>
          <a:xfrm>
            <a:off x="182241" y="4215225"/>
            <a:ext cx="1976714" cy="2238688"/>
            <a:chOff x="182241" y="4215225"/>
            <a:chExt cx="1976714" cy="2238688"/>
          </a:xfrm>
        </p:grpSpPr>
        <p:pic>
          <p:nvPicPr>
            <p:cNvPr id="5" name="Picture 4">
              <a:extLst>
                <a:ext uri="{FF2B5EF4-FFF2-40B4-BE49-F238E27FC236}">
                  <a16:creationId xmlns:a16="http://schemas.microsoft.com/office/drawing/2014/main" id="{C6F0AD04-CBFB-CE4D-962D-7978576342EB}"/>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82241" y="4215225"/>
              <a:ext cx="1976714" cy="2238688"/>
            </a:xfrm>
            <a:prstGeom prst="rect">
              <a:avLst/>
            </a:prstGeom>
            <a:ln>
              <a:solidFill>
                <a:schemeClr val="tx1"/>
              </a:solidFill>
            </a:ln>
          </p:spPr>
        </p:pic>
        <p:sp>
          <p:nvSpPr>
            <p:cNvPr id="29" name="Oval 28">
              <a:extLst>
                <a:ext uri="{FF2B5EF4-FFF2-40B4-BE49-F238E27FC236}">
                  <a16:creationId xmlns:a16="http://schemas.microsoft.com/office/drawing/2014/main" id="{A7CD5355-3791-6B28-DD35-E5F3B2AB35F5}"/>
                </a:ext>
              </a:extLst>
            </p:cNvPr>
            <p:cNvSpPr/>
            <p:nvPr/>
          </p:nvSpPr>
          <p:spPr>
            <a:xfrm>
              <a:off x="1106082" y="4569729"/>
              <a:ext cx="660285" cy="671134"/>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3" name="Group 32">
            <a:extLst>
              <a:ext uri="{FF2B5EF4-FFF2-40B4-BE49-F238E27FC236}">
                <a16:creationId xmlns:a16="http://schemas.microsoft.com/office/drawing/2014/main" id="{C267D9D9-ED3E-71AA-D467-9A14F8017A0C}"/>
              </a:ext>
            </a:extLst>
          </p:cNvPr>
          <p:cNvGrpSpPr/>
          <p:nvPr/>
        </p:nvGrpSpPr>
        <p:grpSpPr>
          <a:xfrm>
            <a:off x="6468567" y="4084513"/>
            <a:ext cx="2417967" cy="2369400"/>
            <a:chOff x="6468567" y="4084513"/>
            <a:chExt cx="2417967" cy="2369400"/>
          </a:xfrm>
        </p:grpSpPr>
        <p:pic>
          <p:nvPicPr>
            <p:cNvPr id="27" name="Picture 26">
              <a:hlinkClick r:id="rId6"/>
              <a:extLst>
                <a:ext uri="{FF2B5EF4-FFF2-40B4-BE49-F238E27FC236}">
                  <a16:creationId xmlns:a16="http://schemas.microsoft.com/office/drawing/2014/main" id="{7FC1588A-B4B1-C93F-EEF7-6AF99B30031C}"/>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6468567" y="4084513"/>
              <a:ext cx="2417967" cy="2369400"/>
            </a:xfrm>
            <a:prstGeom prst="rect">
              <a:avLst/>
            </a:prstGeom>
            <a:ln>
              <a:solidFill>
                <a:schemeClr val="tx1"/>
              </a:solidFill>
            </a:ln>
          </p:spPr>
        </p:pic>
        <p:sp>
          <p:nvSpPr>
            <p:cNvPr id="31" name="Oval 30">
              <a:extLst>
                <a:ext uri="{FF2B5EF4-FFF2-40B4-BE49-F238E27FC236}">
                  <a16:creationId xmlns:a16="http://schemas.microsoft.com/office/drawing/2014/main" id="{0F05B893-F349-C813-6BBC-DBB36F7984EF}"/>
                </a:ext>
              </a:extLst>
            </p:cNvPr>
            <p:cNvSpPr/>
            <p:nvPr/>
          </p:nvSpPr>
          <p:spPr>
            <a:xfrm>
              <a:off x="7585934" y="4999002"/>
              <a:ext cx="660285" cy="671134"/>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181429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00D5-7ED9-A83D-1679-8ABE4E564D0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0C071A5-5810-360C-E47C-0972E981F4BE}"/>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CEF584C7-D2E8-7389-30AD-27BCB2FE4C69}"/>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Non-Historical Community Assets in Floodplains (100-Yr)</a:t>
              </a:r>
            </a:p>
          </p:txBody>
        </p:sp>
        <p:pic>
          <p:nvPicPr>
            <p:cNvPr id="15" name="Picture 14" descr="A hexagon with a yellow house and a river&#10;&#10;Description automatically generated">
              <a:extLst>
                <a:ext uri="{FF2B5EF4-FFF2-40B4-BE49-F238E27FC236}">
                  <a16:creationId xmlns:a16="http://schemas.microsoft.com/office/drawing/2014/main" id="{65A8FC52-A5C4-C077-B8CB-BE4955FA15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4936801-267E-2646-5319-41869CA274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2" name="Picture 1">
            <a:hlinkClick r:id="rId5"/>
            <a:extLst>
              <a:ext uri="{FF2B5EF4-FFF2-40B4-BE49-F238E27FC236}">
                <a16:creationId xmlns:a16="http://schemas.microsoft.com/office/drawing/2014/main" id="{B2A59628-E464-1BBB-4C52-0700D96C0FB2}"/>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269304" y="742646"/>
            <a:ext cx="3210875" cy="2467262"/>
          </a:xfrm>
          <a:prstGeom prst="rect">
            <a:avLst/>
          </a:prstGeom>
          <a:ln>
            <a:solidFill>
              <a:schemeClr val="tx1"/>
            </a:solidFill>
          </a:ln>
        </p:spPr>
      </p:pic>
      <p:sp>
        <p:nvSpPr>
          <p:cNvPr id="14" name="Star: 10 Points 13">
            <a:extLst>
              <a:ext uri="{FF2B5EF4-FFF2-40B4-BE49-F238E27FC236}">
                <a16:creationId xmlns:a16="http://schemas.microsoft.com/office/drawing/2014/main" id="{AB9F61A5-C876-B13B-A88B-03C7D0DFECA8}"/>
              </a:ext>
            </a:extLst>
          </p:cNvPr>
          <p:cNvSpPr/>
          <p:nvPr/>
        </p:nvSpPr>
        <p:spPr>
          <a:xfrm>
            <a:off x="2470557" y="3514471"/>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17" name="Rectangle 16">
            <a:extLst>
              <a:ext uri="{FF2B5EF4-FFF2-40B4-BE49-F238E27FC236}">
                <a16:creationId xmlns:a16="http://schemas.microsoft.com/office/drawing/2014/main" id="{31AF6FD4-96DC-6BFF-5E50-D0ABF8B65993}"/>
              </a:ext>
            </a:extLst>
          </p:cNvPr>
          <p:cNvSpPr/>
          <p:nvPr/>
        </p:nvSpPr>
        <p:spPr>
          <a:xfrm>
            <a:off x="2440818" y="4319672"/>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sp>
        <p:nvSpPr>
          <p:cNvPr id="36" name="Rectangle 35">
            <a:extLst>
              <a:ext uri="{FF2B5EF4-FFF2-40B4-BE49-F238E27FC236}">
                <a16:creationId xmlns:a16="http://schemas.microsoft.com/office/drawing/2014/main" id="{7E702603-715C-2B30-9723-D7083AE49D56}"/>
              </a:ext>
            </a:extLst>
          </p:cNvPr>
          <p:cNvSpPr/>
          <p:nvPr/>
        </p:nvSpPr>
        <p:spPr>
          <a:xfrm>
            <a:off x="2148994" y="5976854"/>
            <a:ext cx="1437515" cy="276999"/>
          </a:xfrm>
          <a:prstGeom prst="rect">
            <a:avLst/>
          </a:prstGeom>
          <a:solidFill>
            <a:srgbClr val="FFC000"/>
          </a:solidFill>
          <a:ln>
            <a:solidFill>
              <a:schemeClr val="tx1"/>
            </a:solidFill>
          </a:ln>
        </p:spPr>
        <p:txBody>
          <a:bodyPr wrap="square">
            <a:spAutoFit/>
          </a:bodyPr>
          <a:lstStyle/>
          <a:p>
            <a:pPr algn="ctr"/>
            <a:r>
              <a:rPr lang="en-US" sz="1200" b="1" dirty="0"/>
              <a:t>Incorporated Places</a:t>
            </a:r>
          </a:p>
        </p:txBody>
      </p:sp>
      <p:graphicFrame>
        <p:nvGraphicFramePr>
          <p:cNvPr id="44" name="Table 43">
            <a:extLst>
              <a:ext uri="{FF2B5EF4-FFF2-40B4-BE49-F238E27FC236}">
                <a16:creationId xmlns:a16="http://schemas.microsoft.com/office/drawing/2014/main" id="{A5724498-B56B-2774-D1C0-E51F069707BD}"/>
              </a:ext>
            </a:extLst>
          </p:cNvPr>
          <p:cNvGraphicFramePr>
            <a:graphicFrameLocks noGrp="1"/>
          </p:cNvGraphicFramePr>
          <p:nvPr>
            <p:extLst>
              <p:ext uri="{D42A27DB-BD31-4B8C-83A1-F6EECF244321}">
                <p14:modId xmlns:p14="http://schemas.microsoft.com/office/powerpoint/2010/main" val="1155625986"/>
              </p:ext>
            </p:extLst>
          </p:nvPr>
        </p:nvGraphicFramePr>
        <p:xfrm>
          <a:off x="4084034" y="1147416"/>
          <a:ext cx="7312021" cy="1193800"/>
        </p:xfrm>
        <a:graphic>
          <a:graphicData uri="http://schemas.openxmlformats.org/drawingml/2006/table">
            <a:tbl>
              <a:tblPr firstRow="1" bandRow="1">
                <a:tableStyleId>{5C22544A-7EE6-4342-B048-85BDC9FD1C3A}</a:tableStyleId>
              </a:tblPr>
              <a:tblGrid>
                <a:gridCol w="1240559">
                  <a:extLst>
                    <a:ext uri="{9D8B030D-6E8A-4147-A177-3AD203B41FA5}">
                      <a16:colId xmlns:a16="http://schemas.microsoft.com/office/drawing/2014/main" val="1211216871"/>
                    </a:ext>
                  </a:extLst>
                </a:gridCol>
                <a:gridCol w="888302">
                  <a:extLst>
                    <a:ext uri="{9D8B030D-6E8A-4147-A177-3AD203B41FA5}">
                      <a16:colId xmlns:a16="http://schemas.microsoft.com/office/drawing/2014/main" val="36426774"/>
                    </a:ext>
                  </a:extLst>
                </a:gridCol>
                <a:gridCol w="1272426">
                  <a:extLst>
                    <a:ext uri="{9D8B030D-6E8A-4147-A177-3AD203B41FA5}">
                      <a16:colId xmlns:a16="http://schemas.microsoft.com/office/drawing/2014/main" val="3544853156"/>
                    </a:ext>
                  </a:extLst>
                </a:gridCol>
                <a:gridCol w="549592">
                  <a:extLst>
                    <a:ext uri="{9D8B030D-6E8A-4147-A177-3AD203B41FA5}">
                      <a16:colId xmlns:a16="http://schemas.microsoft.com/office/drawing/2014/main" val="2140149447"/>
                    </a:ext>
                  </a:extLst>
                </a:gridCol>
                <a:gridCol w="1149032">
                  <a:extLst>
                    <a:ext uri="{9D8B030D-6E8A-4147-A177-3AD203B41FA5}">
                      <a16:colId xmlns:a16="http://schemas.microsoft.com/office/drawing/2014/main" val="3106314024"/>
                    </a:ext>
                  </a:extLst>
                </a:gridCol>
                <a:gridCol w="796360">
                  <a:extLst>
                    <a:ext uri="{9D8B030D-6E8A-4147-A177-3AD203B41FA5}">
                      <a16:colId xmlns:a16="http://schemas.microsoft.com/office/drawing/2014/main" val="355410752"/>
                    </a:ext>
                  </a:extLst>
                </a:gridCol>
                <a:gridCol w="796360">
                  <a:extLst>
                    <a:ext uri="{9D8B030D-6E8A-4147-A177-3AD203B41FA5}">
                      <a16:colId xmlns:a16="http://schemas.microsoft.com/office/drawing/2014/main" val="1870350944"/>
                    </a:ext>
                  </a:extLst>
                </a:gridCol>
                <a:gridCol w="619390">
                  <a:extLst>
                    <a:ext uri="{9D8B030D-6E8A-4147-A177-3AD203B41FA5}">
                      <a16:colId xmlns:a16="http://schemas.microsoft.com/office/drawing/2014/main" val="93953660"/>
                    </a:ext>
                  </a:extLst>
                </a:gridCol>
              </a:tblGrid>
              <a:tr h="370840">
                <a:tc gridSpan="8">
                  <a:txBody>
                    <a:bodyPr/>
                    <a:lstStyle/>
                    <a:p>
                      <a:pPr algn="ctr"/>
                      <a:r>
                        <a:rPr lang="en-US" dirty="0">
                          <a:solidFill>
                            <a:schemeClr val="bg1"/>
                          </a:solidFill>
                        </a:rPr>
                        <a:t>Non-Historical Community Assets (Statewide)</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pPr algn="ctr"/>
                      <a:endParaRPr lang="en-US" dirty="0">
                        <a:solidFill>
                          <a:schemeClr val="bg1"/>
                        </a:solidFill>
                      </a:endParaRPr>
                    </a:p>
                  </a:txBody>
                  <a:tcPr anchor="ctr">
                    <a:lnL w="28575" cap="flat" cmpd="sng" algn="ctr">
                      <a:solidFill>
                        <a:srgbClr val="FFC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936526676"/>
                  </a:ext>
                </a:extLst>
              </a:tr>
              <a:tr h="0">
                <a:tc>
                  <a:txBody>
                    <a:bodyPr/>
                    <a:lstStyle/>
                    <a:p>
                      <a:pPr algn="ctr"/>
                      <a:r>
                        <a:rPr lang="en-US" sz="1400" b="1" dirty="0">
                          <a:solidFill>
                            <a:schemeClr val="bg1"/>
                          </a:solidFill>
                        </a:rPr>
                        <a:t>Facility Type</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t>Religious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Postsecondary Educational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Government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Utility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178700">
                <a:tc>
                  <a:txBody>
                    <a:bodyPr/>
                    <a:lstStyle/>
                    <a:p>
                      <a:pPr algn="ctr"/>
                      <a:r>
                        <a:rPr lang="en-US" sz="1400" b="1" dirty="0">
                          <a:solidFill>
                            <a:schemeClr val="bg1"/>
                          </a:solidFill>
                        </a:rPr>
                        <a:t>In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1,450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algn="ctr"/>
                      <a:r>
                        <a:rPr lang="en-US" sz="1400" b="1"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mn-lt"/>
                          <a:ea typeface="+mn-ea"/>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Arial" panose="020B0604020202020204" pitchFamily="34" charset="0"/>
                        </a:rPr>
                        <a:t>423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mn-lt"/>
                          <a:ea typeface="+mn-ea"/>
                          <a:cs typeface="Arial" panose="020B0604020202020204" pitchFamily="34" charset="0"/>
                        </a:rPr>
                        <a:t>166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mn-lt"/>
                          <a:ea typeface="+mn-ea"/>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ea typeface="+mn-ea"/>
                          <a:cs typeface="Arial" panose="020B0604020202020204" pitchFamily="34" charset="0"/>
                        </a:rPr>
                        <a:t>2,092</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extLst>
                  <a:ext uri="{0D108BD9-81ED-4DB2-BD59-A6C34878D82A}">
                    <a16:rowId xmlns:a16="http://schemas.microsoft.com/office/drawing/2014/main" val="4063141444"/>
                  </a:ext>
                </a:extLst>
              </a:tr>
            </a:tbl>
          </a:graphicData>
        </a:graphic>
      </p:graphicFrame>
      <p:sp>
        <p:nvSpPr>
          <p:cNvPr id="49" name="Star: 10 Points 48">
            <a:extLst>
              <a:ext uri="{FF2B5EF4-FFF2-40B4-BE49-F238E27FC236}">
                <a16:creationId xmlns:a16="http://schemas.microsoft.com/office/drawing/2014/main" id="{2CAEF780-5E8D-8850-3CAA-D4DADEB17F40}"/>
              </a:ext>
            </a:extLst>
          </p:cNvPr>
          <p:cNvSpPr/>
          <p:nvPr/>
        </p:nvSpPr>
        <p:spPr>
          <a:xfrm>
            <a:off x="2470557" y="5165818"/>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grpSp>
        <p:nvGrpSpPr>
          <p:cNvPr id="13" name="Group 12">
            <a:extLst>
              <a:ext uri="{FF2B5EF4-FFF2-40B4-BE49-F238E27FC236}">
                <a16:creationId xmlns:a16="http://schemas.microsoft.com/office/drawing/2014/main" id="{8174486C-1E35-6A14-FA46-879A83B81E69}"/>
              </a:ext>
            </a:extLst>
          </p:cNvPr>
          <p:cNvGrpSpPr/>
          <p:nvPr/>
        </p:nvGrpSpPr>
        <p:grpSpPr>
          <a:xfrm>
            <a:off x="3723053" y="3148627"/>
            <a:ext cx="7904362" cy="1670436"/>
            <a:chOff x="3616723" y="3148627"/>
            <a:chExt cx="7904362" cy="1670436"/>
          </a:xfrm>
        </p:grpSpPr>
        <p:pic>
          <p:nvPicPr>
            <p:cNvPr id="4" name="Picture 3">
              <a:hlinkClick r:id="rId7"/>
              <a:extLst>
                <a:ext uri="{FF2B5EF4-FFF2-40B4-BE49-F238E27FC236}">
                  <a16:creationId xmlns:a16="http://schemas.microsoft.com/office/drawing/2014/main" id="{267652AE-7376-6267-946B-7CB8C9D64C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6723" y="3148627"/>
              <a:ext cx="7904362" cy="1670436"/>
            </a:xfrm>
            <a:prstGeom prst="rect">
              <a:avLst/>
            </a:prstGeom>
            <a:ln>
              <a:solidFill>
                <a:schemeClr val="tx1"/>
              </a:solidFill>
            </a:ln>
          </p:spPr>
        </p:pic>
        <p:grpSp>
          <p:nvGrpSpPr>
            <p:cNvPr id="5" name="Group 4">
              <a:extLst>
                <a:ext uri="{FF2B5EF4-FFF2-40B4-BE49-F238E27FC236}">
                  <a16:creationId xmlns:a16="http://schemas.microsoft.com/office/drawing/2014/main" id="{7C8F4E3D-814C-37EF-7FD7-8FCB974B2BD8}"/>
                </a:ext>
              </a:extLst>
            </p:cNvPr>
            <p:cNvGrpSpPr/>
            <p:nvPr/>
          </p:nvGrpSpPr>
          <p:grpSpPr>
            <a:xfrm>
              <a:off x="5188688" y="3753293"/>
              <a:ext cx="5231218" cy="1055137"/>
              <a:chOff x="6298486" y="1277227"/>
              <a:chExt cx="5231218" cy="1055137"/>
            </a:xfrm>
          </p:grpSpPr>
          <p:sp>
            <p:nvSpPr>
              <p:cNvPr id="10" name="Rectangle 9">
                <a:extLst>
                  <a:ext uri="{FF2B5EF4-FFF2-40B4-BE49-F238E27FC236}">
                    <a16:creationId xmlns:a16="http://schemas.microsoft.com/office/drawing/2014/main" id="{7D839DD0-E6F6-9646-EA9B-39568D064C68}"/>
                  </a:ext>
                </a:extLst>
              </p:cNvPr>
              <p:cNvSpPr/>
              <p:nvPr/>
            </p:nvSpPr>
            <p:spPr>
              <a:xfrm>
                <a:off x="9222439" y="1404818"/>
                <a:ext cx="2307265" cy="92754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0FEC6-4445-225E-56F5-9AB77DA064DC}"/>
                  </a:ext>
                </a:extLst>
              </p:cNvPr>
              <p:cNvSpPr/>
              <p:nvPr/>
            </p:nvSpPr>
            <p:spPr>
              <a:xfrm>
                <a:off x="6298486" y="1277227"/>
                <a:ext cx="884784" cy="105513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a:extLst>
              <a:ext uri="{FF2B5EF4-FFF2-40B4-BE49-F238E27FC236}">
                <a16:creationId xmlns:a16="http://schemas.microsoft.com/office/drawing/2014/main" id="{3B8F3B0C-A50B-42D9-4F92-3DDEC5B544B2}"/>
              </a:ext>
            </a:extLst>
          </p:cNvPr>
          <p:cNvGrpSpPr/>
          <p:nvPr/>
        </p:nvGrpSpPr>
        <p:grpSpPr>
          <a:xfrm>
            <a:off x="3723053" y="5080432"/>
            <a:ext cx="7904362" cy="1562407"/>
            <a:chOff x="3723053" y="5080432"/>
            <a:chExt cx="7904362" cy="1562407"/>
          </a:xfrm>
        </p:grpSpPr>
        <p:pic>
          <p:nvPicPr>
            <p:cNvPr id="21" name="Picture 20">
              <a:hlinkClick r:id="rId9"/>
              <a:extLst>
                <a:ext uri="{FF2B5EF4-FFF2-40B4-BE49-F238E27FC236}">
                  <a16:creationId xmlns:a16="http://schemas.microsoft.com/office/drawing/2014/main" id="{6ED3757E-994E-F0FE-146B-6A525EB22F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3053" y="5080432"/>
              <a:ext cx="7904362" cy="1562407"/>
            </a:xfrm>
            <a:prstGeom prst="rect">
              <a:avLst/>
            </a:prstGeom>
            <a:ln>
              <a:solidFill>
                <a:schemeClr val="tx1"/>
              </a:solidFill>
            </a:ln>
          </p:spPr>
        </p:pic>
        <p:sp>
          <p:nvSpPr>
            <p:cNvPr id="22" name="Rectangle 21">
              <a:extLst>
                <a:ext uri="{FF2B5EF4-FFF2-40B4-BE49-F238E27FC236}">
                  <a16:creationId xmlns:a16="http://schemas.microsoft.com/office/drawing/2014/main" id="{1037B070-06B1-8210-E9A4-1131EEF5F3E2}"/>
                </a:ext>
              </a:extLst>
            </p:cNvPr>
            <p:cNvSpPr/>
            <p:nvPr/>
          </p:nvSpPr>
          <p:spPr>
            <a:xfrm>
              <a:off x="8750595" y="5551320"/>
              <a:ext cx="1959937" cy="108681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FB7149-BD58-BAAF-82AC-19FA4FA32944}"/>
                </a:ext>
              </a:extLst>
            </p:cNvPr>
            <p:cNvSpPr/>
            <p:nvPr/>
          </p:nvSpPr>
          <p:spPr>
            <a:xfrm>
              <a:off x="5089448" y="5423729"/>
              <a:ext cx="1959938" cy="121440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747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A13D04D-14B6-474B-7B5F-CEAB7960083C}"/>
              </a:ext>
            </a:extLst>
          </p:cNvPr>
          <p:cNvGrpSpPr/>
          <p:nvPr/>
        </p:nvGrpSpPr>
        <p:grpSpPr>
          <a:xfrm>
            <a:off x="396994" y="600100"/>
            <a:ext cx="8805406" cy="6249976"/>
            <a:chOff x="1849205" y="642726"/>
            <a:chExt cx="8805406" cy="6249976"/>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3" y="642726"/>
              <a:ext cx="30472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933724" y="2394124"/>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49205" y="4873268"/>
              <a:ext cx="1720887" cy="338554"/>
            </a:xfrm>
            <a:prstGeom prst="rect">
              <a:avLst/>
            </a:prstGeom>
            <a:noFill/>
          </p:spPr>
          <p:txBody>
            <a:bodyPr wrap="square" rtlCol="0">
              <a:spAutoFit/>
            </a:bodyPr>
            <a:lstStyle/>
            <a:p>
              <a:pPr algn="ctr">
                <a:defRPr/>
              </a:pPr>
              <a:r>
                <a:rPr lang="en-US" sz="1600" b="1" dirty="0">
                  <a:solidFill>
                    <a:srgbClr val="2D91BA"/>
                  </a:solidFill>
                  <a:latin typeface="Aptos" panose="02110004020202020204"/>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39860" y="2395317"/>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D91BA"/>
                  </a:solidFill>
                  <a:latin typeface="Aptos" panose="02110004020202020204"/>
                </a:rPr>
                <a:t>Floodplain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D91BA"/>
                  </a:solidFill>
                  <a:latin typeface="Aptos" panose="02110004020202020204"/>
                </a:rPr>
                <a:t>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Stakeholders</a:t>
              </a:r>
            </a:p>
          </p:txBody>
        </p:sp>
      </p:grpSp>
      <p:grpSp>
        <p:nvGrpSpPr>
          <p:cNvPr id="2" name="Group 1">
            <a:extLst>
              <a:ext uri="{FF2B5EF4-FFF2-40B4-BE49-F238E27FC236}">
                <a16:creationId xmlns:a16="http://schemas.microsoft.com/office/drawing/2014/main" id="{67F2AE10-9A0D-7A41-C2B6-3D465500435A}"/>
              </a:ext>
            </a:extLst>
          </p:cNvPr>
          <p:cNvGrpSpPr/>
          <p:nvPr/>
        </p:nvGrpSpPr>
        <p:grpSpPr>
          <a:xfrm>
            <a:off x="0" y="-46132"/>
            <a:ext cx="12192000" cy="630241"/>
            <a:chOff x="0" y="-15988"/>
            <a:chExt cx="12192000" cy="630241"/>
          </a:xfrm>
        </p:grpSpPr>
        <p:sp>
          <p:nvSpPr>
            <p:cNvPr id="3" name="Title 1">
              <a:extLst>
                <a:ext uri="{FF2B5EF4-FFF2-40B4-BE49-F238E27FC236}">
                  <a16:creationId xmlns:a16="http://schemas.microsoft.com/office/drawing/2014/main" id="{D13A50BB-FB6D-5C3D-8FEE-EE1C458AB40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Stakeholders</a:t>
              </a:r>
            </a:p>
          </p:txBody>
        </p:sp>
        <p:pic>
          <p:nvPicPr>
            <p:cNvPr id="4" name="Picture 3" descr="A hexagon with a yellow house and a river&#10;&#10;Description automatically generated">
              <a:extLst>
                <a:ext uri="{FF2B5EF4-FFF2-40B4-BE49-F238E27FC236}">
                  <a16:creationId xmlns:a16="http://schemas.microsoft.com/office/drawing/2014/main" id="{87FBE348-93D5-4DC9-DD0E-E68D6E5AF3D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
        <p:nvSpPr>
          <p:cNvPr id="7" name="Oval 6">
            <a:extLst>
              <a:ext uri="{FF2B5EF4-FFF2-40B4-BE49-F238E27FC236}">
                <a16:creationId xmlns:a16="http://schemas.microsoft.com/office/drawing/2014/main" id="{29404AB4-C5A8-52E7-E830-104695482A4D}"/>
              </a:ext>
            </a:extLst>
          </p:cNvPr>
          <p:cNvSpPr/>
          <p:nvPr/>
        </p:nvSpPr>
        <p:spPr>
          <a:xfrm>
            <a:off x="5868549" y="1730420"/>
            <a:ext cx="1807908" cy="1826933"/>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08DB3B2-213A-FA40-F528-D2B7E55FDDEA}"/>
              </a:ext>
            </a:extLst>
          </p:cNvPr>
          <p:cNvSpPr txBox="1"/>
          <p:nvPr/>
        </p:nvSpPr>
        <p:spPr>
          <a:xfrm>
            <a:off x="8927239" y="2059109"/>
            <a:ext cx="2907752" cy="1169551"/>
          </a:xfrm>
          <a:prstGeom prst="rect">
            <a:avLst/>
          </a:prstGeom>
          <a:noFill/>
        </p:spPr>
        <p:txBody>
          <a:bodyPr wrap="square">
            <a:spAutoFit/>
          </a:bodyPr>
          <a:lstStyle/>
          <a:p>
            <a:pPr marL="227013" algn="ctr">
              <a:buClr>
                <a:srgbClr val="1F4E79"/>
              </a:buClr>
              <a:buSzPts val="1800"/>
            </a:pPr>
            <a:r>
              <a:rPr lang="en-US" sz="1400" b="1" dirty="0">
                <a:solidFill>
                  <a:srgbClr val="C00000"/>
                </a:solidFill>
              </a:rPr>
              <a:t>Enhancing understanding of risk extent and </a:t>
            </a:r>
          </a:p>
          <a:p>
            <a:pPr marL="227013" algn="ctr">
              <a:buClr>
                <a:srgbClr val="1F4E79"/>
              </a:buClr>
              <a:buSzPts val="1800"/>
            </a:pPr>
            <a:r>
              <a:rPr lang="en-US" sz="1400" b="1" dirty="0">
                <a:solidFill>
                  <a:srgbClr val="C00000"/>
                </a:solidFill>
              </a:rPr>
              <a:t>hotspot locations to </a:t>
            </a:r>
          </a:p>
          <a:p>
            <a:pPr marL="227013" algn="ctr">
              <a:buClr>
                <a:srgbClr val="1F4E79"/>
              </a:buClr>
              <a:buSzPts val="1800"/>
            </a:pPr>
            <a:r>
              <a:rPr lang="en-US" sz="1400" b="1" dirty="0">
                <a:solidFill>
                  <a:srgbClr val="C00000"/>
                </a:solidFill>
              </a:rPr>
              <a:t>improve preparedness for future events</a:t>
            </a:r>
          </a:p>
        </p:txBody>
      </p:sp>
      <p:sp>
        <p:nvSpPr>
          <p:cNvPr id="15" name="Arrow: Right 14">
            <a:extLst>
              <a:ext uri="{FF2B5EF4-FFF2-40B4-BE49-F238E27FC236}">
                <a16:creationId xmlns:a16="http://schemas.microsoft.com/office/drawing/2014/main" id="{7A74F4C2-9F44-328D-1E69-18F60DE2D12C}"/>
              </a:ext>
            </a:extLst>
          </p:cNvPr>
          <p:cNvSpPr/>
          <p:nvPr/>
        </p:nvSpPr>
        <p:spPr>
          <a:xfrm rot="10800000" flipH="1">
            <a:off x="8985628" y="2551537"/>
            <a:ext cx="290916" cy="184697"/>
          </a:xfrm>
          <a:prstGeom prst="rightArrow">
            <a:avLst/>
          </a:prstGeom>
          <a:solidFill>
            <a:srgbClr val="2D91BA"/>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783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4E2C-C9EA-9A96-EC78-41255519396E}"/>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322A29CC-125B-15F2-9546-8F1E3B5264CC}"/>
              </a:ext>
            </a:extLst>
          </p:cNvPr>
          <p:cNvGraphicFramePr>
            <a:graphicFrameLocks noGrp="1"/>
          </p:cNvGraphicFramePr>
          <p:nvPr>
            <p:extLst>
              <p:ext uri="{D42A27DB-BD31-4B8C-83A1-F6EECF244321}">
                <p14:modId xmlns:p14="http://schemas.microsoft.com/office/powerpoint/2010/main" val="3368927783"/>
              </p:ext>
            </p:extLst>
          </p:nvPr>
        </p:nvGraphicFramePr>
        <p:xfrm>
          <a:off x="347911" y="752699"/>
          <a:ext cx="3170600" cy="2809240"/>
        </p:xfrm>
        <a:graphic>
          <a:graphicData uri="http://schemas.openxmlformats.org/drawingml/2006/table">
            <a:tbl>
              <a:tblPr firstRow="1" bandRow="1">
                <a:tableStyleId>{5C22544A-7EE6-4342-B048-85BDC9FD1C3A}</a:tableStyleId>
              </a:tblPr>
              <a:tblGrid>
                <a:gridCol w="2195894">
                  <a:extLst>
                    <a:ext uri="{9D8B030D-6E8A-4147-A177-3AD203B41FA5}">
                      <a16:colId xmlns:a16="http://schemas.microsoft.com/office/drawing/2014/main" val="1211216871"/>
                    </a:ext>
                  </a:extLst>
                </a:gridCol>
                <a:gridCol w="974706">
                  <a:extLst>
                    <a:ext uri="{9D8B030D-6E8A-4147-A177-3AD203B41FA5}">
                      <a16:colId xmlns:a16="http://schemas.microsoft.com/office/drawing/2014/main" val="36426774"/>
                    </a:ext>
                  </a:extLst>
                </a:gridCol>
              </a:tblGrid>
              <a:tr h="370840">
                <a:tc gridSpan="2">
                  <a:txBody>
                    <a:bodyPr/>
                    <a:lstStyle/>
                    <a:p>
                      <a:pPr algn="ctr"/>
                      <a:r>
                        <a:rPr lang="en-US" dirty="0">
                          <a:solidFill>
                            <a:schemeClr val="bg1"/>
                          </a:solidFill>
                        </a:rPr>
                        <a:t>Population (Statewide)</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ctr"/>
                      <a:r>
                        <a:rPr lang="en-US" sz="1400" dirty="0">
                          <a:solidFill>
                            <a:schemeClr val="bg1"/>
                          </a:solidFill>
                        </a:rPr>
                        <a:t>Total Population *</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1,801,049</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9239918"/>
                  </a:ext>
                </a:extLst>
              </a:tr>
              <a:tr h="0">
                <a:tc>
                  <a:txBody>
                    <a:bodyPr/>
                    <a:lstStyle/>
                    <a:p>
                      <a:pPr algn="ctr"/>
                      <a:r>
                        <a:rPr lang="en-US" sz="1400" b="1" dirty="0">
                          <a:solidFill>
                            <a:schemeClr val="bg1"/>
                          </a:solidFill>
                        </a:rPr>
                        <a:t>In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198,888</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2681402201"/>
                  </a:ext>
                </a:extLst>
              </a:tr>
              <a:tr h="0">
                <a:tc>
                  <a:txBody>
                    <a:bodyPr/>
                    <a:lstStyle/>
                    <a:p>
                      <a:pPr algn="ctr"/>
                      <a:r>
                        <a:rPr lang="en-US" sz="1400" b="1" dirty="0">
                          <a:solidFill>
                            <a:schemeClr val="bg1"/>
                          </a:solidFill>
                        </a:rPr>
                        <a:t>% in Floodplain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t>11.0%</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3567848577"/>
                  </a:ext>
                </a:extLst>
              </a:tr>
              <a:tr h="0">
                <a:tc>
                  <a:txBody>
                    <a:bodyPr/>
                    <a:lstStyle/>
                    <a:p>
                      <a:pPr algn="ctr"/>
                      <a:r>
                        <a:rPr lang="en-US" sz="1400" b="1" dirty="0">
                          <a:solidFill>
                            <a:schemeClr val="bg1"/>
                          </a:solidFill>
                        </a:rPr>
                        <a:t>Displaced Population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119,350</a:t>
                      </a:r>
                      <a:endPar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r h="0">
                <a:tc>
                  <a:txBody>
                    <a:bodyPr/>
                    <a:lstStyle/>
                    <a:p>
                      <a:pPr algn="ctr"/>
                      <a:r>
                        <a:rPr lang="en-US" sz="1400" b="1" dirty="0">
                          <a:solidFill>
                            <a:schemeClr val="bg1"/>
                          </a:solidFill>
                        </a:rPr>
                        <a:t>% Displaced</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t>6.6%</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1190735398"/>
                  </a:ext>
                </a:extLst>
              </a:tr>
              <a:tr h="0">
                <a:tc>
                  <a:txBody>
                    <a:bodyPr/>
                    <a:lstStyle/>
                    <a:p>
                      <a:pPr algn="ctr"/>
                      <a:r>
                        <a:rPr lang="en-US" sz="1400" dirty="0">
                          <a:solidFill>
                            <a:schemeClr val="bg1"/>
                          </a:solidFill>
                        </a:rPr>
                        <a:t>Shelter Needs (Persons)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23,003</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5693230"/>
                  </a:ext>
                </a:extLst>
              </a:tr>
              <a:tr h="0">
                <a:tc>
                  <a:txBody>
                    <a:bodyPr/>
                    <a:lstStyle/>
                    <a:p>
                      <a:pPr algn="ctr"/>
                      <a:r>
                        <a:rPr lang="en-US" sz="1400" dirty="0">
                          <a:solidFill>
                            <a:schemeClr val="bg1"/>
                          </a:solidFill>
                        </a:rPr>
                        <a:t>% in Need of Shelter</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dirty="0"/>
                        <a:t>1.3%</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5587003"/>
                  </a:ext>
                </a:extLst>
              </a:tr>
              <a:tr h="0">
                <a:tc>
                  <a:txBody>
                    <a:bodyPr/>
                    <a:lstStyle/>
                    <a:p>
                      <a:pPr algn="ctr"/>
                      <a:r>
                        <a:rPr lang="en-US" sz="1400" dirty="0">
                          <a:solidFill>
                            <a:schemeClr val="bg1"/>
                          </a:solidFill>
                        </a:rPr>
                        <a:t>Companion Pets in Shelters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6,411</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616843592"/>
                  </a:ext>
                </a:extLst>
              </a:tr>
            </a:tbl>
          </a:graphicData>
        </a:graphic>
      </p:graphicFrame>
      <p:grpSp>
        <p:nvGrpSpPr>
          <p:cNvPr id="7" name="Group 6">
            <a:extLst>
              <a:ext uri="{FF2B5EF4-FFF2-40B4-BE49-F238E27FC236}">
                <a16:creationId xmlns:a16="http://schemas.microsoft.com/office/drawing/2014/main" id="{A7D375C3-5E41-82C9-D4BA-000E2B68C171}"/>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CE000D4E-8715-3A2B-FF47-0B42D262FB5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Estimated Displaced Population (100-Yr Flood)</a:t>
              </a:r>
            </a:p>
          </p:txBody>
        </p:sp>
        <p:pic>
          <p:nvPicPr>
            <p:cNvPr id="15" name="Picture 14" descr="A hexagon with a yellow house and a river&#10;&#10;Description automatically generated">
              <a:extLst>
                <a:ext uri="{FF2B5EF4-FFF2-40B4-BE49-F238E27FC236}">
                  <a16:creationId xmlns:a16="http://schemas.microsoft.com/office/drawing/2014/main" id="{BEEB0B42-09FF-7873-40C5-756231C212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6AED7B9F-23FC-DADC-ACC9-613505A7AE5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6" name="Picture 5" descr="A group of people in a raft in a flooded area&#10;&#10;Description automatically generated with low confidence">
            <a:extLst>
              <a:ext uri="{FF2B5EF4-FFF2-40B4-BE49-F238E27FC236}">
                <a16:creationId xmlns:a16="http://schemas.microsoft.com/office/drawing/2014/main" id="{7D6D1BF9-1525-F5FC-19C6-85DA5C9D7EC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29125" y="1029859"/>
            <a:ext cx="2688188" cy="1574452"/>
          </a:xfrm>
          <a:prstGeom prst="rect">
            <a:avLst/>
          </a:prstGeom>
          <a:ln>
            <a:solidFill>
              <a:schemeClr val="tx1"/>
            </a:solidFill>
          </a:ln>
        </p:spPr>
      </p:pic>
      <p:sp>
        <p:nvSpPr>
          <p:cNvPr id="18" name="TextBox 3">
            <a:extLst>
              <a:ext uri="{FF2B5EF4-FFF2-40B4-BE49-F238E27FC236}">
                <a16:creationId xmlns:a16="http://schemas.microsoft.com/office/drawing/2014/main" id="{B9FFBC58-EBC3-305A-C382-6C9D64FB2493}"/>
              </a:ext>
            </a:extLst>
          </p:cNvPr>
          <p:cNvSpPr txBox="1"/>
          <p:nvPr/>
        </p:nvSpPr>
        <p:spPr>
          <a:xfrm>
            <a:off x="274687" y="3561939"/>
            <a:ext cx="2039403"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libri" panose="020F0502020204030204" pitchFamily="34" charset="0"/>
                <a:ea typeface="Calibri" panose="020F0502020204030204" pitchFamily="34" charset="0"/>
                <a:cs typeface="Calibri" panose="020F0502020204030204" pitchFamily="34" charset="0"/>
              </a:rPr>
              <a:t>* Census Bureau 2021 ACS 5-year Estimates</a:t>
            </a:r>
          </a:p>
        </p:txBody>
      </p:sp>
      <p:sp>
        <p:nvSpPr>
          <p:cNvPr id="27" name="Star: 10 Points 26">
            <a:extLst>
              <a:ext uri="{FF2B5EF4-FFF2-40B4-BE49-F238E27FC236}">
                <a16:creationId xmlns:a16="http://schemas.microsoft.com/office/drawing/2014/main" id="{5BA7E2B8-37CF-946B-2C93-FA0D00B4EE33}"/>
              </a:ext>
            </a:extLst>
          </p:cNvPr>
          <p:cNvSpPr/>
          <p:nvPr/>
        </p:nvSpPr>
        <p:spPr>
          <a:xfrm>
            <a:off x="4325061" y="1881732"/>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28" name="Rectangle 27">
            <a:extLst>
              <a:ext uri="{FF2B5EF4-FFF2-40B4-BE49-F238E27FC236}">
                <a16:creationId xmlns:a16="http://schemas.microsoft.com/office/drawing/2014/main" id="{F274E0A0-FC65-E464-6389-4325116C2578}"/>
              </a:ext>
            </a:extLst>
          </p:cNvPr>
          <p:cNvSpPr/>
          <p:nvPr/>
        </p:nvSpPr>
        <p:spPr>
          <a:xfrm>
            <a:off x="4295322" y="2686933"/>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pic>
        <p:nvPicPr>
          <p:cNvPr id="32" name="Picture 31">
            <a:hlinkClick r:id="rId6"/>
            <a:extLst>
              <a:ext uri="{FF2B5EF4-FFF2-40B4-BE49-F238E27FC236}">
                <a16:creationId xmlns:a16="http://schemas.microsoft.com/office/drawing/2014/main" id="{27A8034A-2DDD-5348-2757-31EC4C1B96C4}"/>
              </a:ext>
            </a:extLst>
          </p:cNvPr>
          <p:cNvPicPr>
            <a:picLocks noChangeAspect="1"/>
          </p:cNvPicPr>
          <p:nvPr/>
        </p:nvPicPr>
        <p:blipFill>
          <a:blip r:embed="rId7" cstate="screen">
            <a:extLst>
              <a:ext uri="{28A0092B-C50C-407E-A947-70E740481C1C}">
                <a14:useLocalDpi xmlns:a14="http://schemas.microsoft.com/office/drawing/2010/main" val="0"/>
              </a:ext>
            </a:extLst>
          </a:blip>
          <a:srcRect t="-1"/>
          <a:stretch>
            <a:fillRect/>
          </a:stretch>
        </p:blipFill>
        <p:spPr>
          <a:xfrm>
            <a:off x="347911" y="4096479"/>
            <a:ext cx="2902169" cy="2230049"/>
          </a:xfrm>
          <a:prstGeom prst="rect">
            <a:avLst/>
          </a:prstGeom>
          <a:ln>
            <a:solidFill>
              <a:schemeClr val="tx1"/>
            </a:solidFill>
          </a:ln>
        </p:spPr>
      </p:pic>
      <p:grpSp>
        <p:nvGrpSpPr>
          <p:cNvPr id="42" name="Group 41">
            <a:extLst>
              <a:ext uri="{FF2B5EF4-FFF2-40B4-BE49-F238E27FC236}">
                <a16:creationId xmlns:a16="http://schemas.microsoft.com/office/drawing/2014/main" id="{96623885-867F-2C26-F879-632B965E2056}"/>
              </a:ext>
            </a:extLst>
          </p:cNvPr>
          <p:cNvGrpSpPr/>
          <p:nvPr/>
        </p:nvGrpSpPr>
        <p:grpSpPr>
          <a:xfrm>
            <a:off x="3795822" y="3040269"/>
            <a:ext cx="8121491" cy="1842138"/>
            <a:chOff x="3795822" y="3040269"/>
            <a:chExt cx="8121491" cy="1842138"/>
          </a:xfrm>
        </p:grpSpPr>
        <p:pic>
          <p:nvPicPr>
            <p:cNvPr id="20" name="Picture 19">
              <a:hlinkClick r:id="rId8"/>
              <a:extLst>
                <a:ext uri="{FF2B5EF4-FFF2-40B4-BE49-F238E27FC236}">
                  <a16:creationId xmlns:a16="http://schemas.microsoft.com/office/drawing/2014/main" id="{8A5D2F83-70B3-20DC-104F-05FE55BEB9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5822" y="3040269"/>
              <a:ext cx="8121491" cy="1842138"/>
            </a:xfrm>
            <a:prstGeom prst="rect">
              <a:avLst/>
            </a:prstGeom>
            <a:ln>
              <a:solidFill>
                <a:schemeClr val="tx1"/>
              </a:solidFill>
            </a:ln>
          </p:spPr>
        </p:pic>
        <p:sp>
          <p:nvSpPr>
            <p:cNvPr id="37" name="Rectangle 36">
              <a:extLst>
                <a:ext uri="{FF2B5EF4-FFF2-40B4-BE49-F238E27FC236}">
                  <a16:creationId xmlns:a16="http://schemas.microsoft.com/office/drawing/2014/main" id="{C6977B36-4A0B-CA59-9563-267431A7E116}"/>
                </a:ext>
              </a:extLst>
            </p:cNvPr>
            <p:cNvSpPr/>
            <p:nvPr/>
          </p:nvSpPr>
          <p:spPr>
            <a:xfrm>
              <a:off x="5890437" y="3806456"/>
              <a:ext cx="1775637" cy="107595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4C5390F-0F51-6867-F41A-9ED240E4E0E2}"/>
                </a:ext>
              </a:extLst>
            </p:cNvPr>
            <p:cNvSpPr/>
            <p:nvPr/>
          </p:nvSpPr>
          <p:spPr>
            <a:xfrm>
              <a:off x="5107757" y="3654424"/>
              <a:ext cx="782680" cy="122798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BD2E77E1-7D10-972B-8468-DD9D51249CE0}"/>
              </a:ext>
            </a:extLst>
          </p:cNvPr>
          <p:cNvGrpSpPr/>
          <p:nvPr/>
        </p:nvGrpSpPr>
        <p:grpSpPr>
          <a:xfrm>
            <a:off x="3795822" y="5061477"/>
            <a:ext cx="8121491" cy="1558290"/>
            <a:chOff x="3795822" y="5061477"/>
            <a:chExt cx="8121491" cy="1558290"/>
          </a:xfrm>
        </p:grpSpPr>
        <p:pic>
          <p:nvPicPr>
            <p:cNvPr id="26" name="Picture 25">
              <a:hlinkClick r:id="rId8"/>
              <a:extLst>
                <a:ext uri="{FF2B5EF4-FFF2-40B4-BE49-F238E27FC236}">
                  <a16:creationId xmlns:a16="http://schemas.microsoft.com/office/drawing/2014/main" id="{A9CE8E49-A14D-D4A5-6D0C-4E5B865F662F}"/>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a:xfrm>
              <a:off x="3795822" y="5061477"/>
              <a:ext cx="8121491" cy="1558290"/>
            </a:xfrm>
            <a:prstGeom prst="rect">
              <a:avLst/>
            </a:prstGeom>
            <a:ln>
              <a:solidFill>
                <a:schemeClr val="tx1"/>
              </a:solidFill>
            </a:ln>
          </p:spPr>
        </p:pic>
        <p:sp>
          <p:nvSpPr>
            <p:cNvPr id="39" name="Rectangle 38">
              <a:extLst>
                <a:ext uri="{FF2B5EF4-FFF2-40B4-BE49-F238E27FC236}">
                  <a16:creationId xmlns:a16="http://schemas.microsoft.com/office/drawing/2014/main" id="{A7C165C2-775C-C113-60CD-29A17E8971FC}"/>
                </a:ext>
              </a:extLst>
            </p:cNvPr>
            <p:cNvSpPr/>
            <p:nvPr/>
          </p:nvSpPr>
          <p:spPr>
            <a:xfrm>
              <a:off x="7666074" y="5543816"/>
              <a:ext cx="1658679" cy="107595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C06EE5-738C-028F-A9BC-AFBD87A2A794}"/>
                </a:ext>
              </a:extLst>
            </p:cNvPr>
            <p:cNvSpPr/>
            <p:nvPr/>
          </p:nvSpPr>
          <p:spPr>
            <a:xfrm>
              <a:off x="5107757" y="5391784"/>
              <a:ext cx="782680" cy="122798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A45246A7-DD48-1856-95E4-9A30879A76F6}"/>
              </a:ext>
            </a:extLst>
          </p:cNvPr>
          <p:cNvGrpSpPr/>
          <p:nvPr/>
        </p:nvGrpSpPr>
        <p:grpSpPr>
          <a:xfrm>
            <a:off x="6354957" y="1030781"/>
            <a:ext cx="2490781" cy="1574452"/>
            <a:chOff x="6354957" y="1030781"/>
            <a:chExt cx="2490781" cy="1574452"/>
          </a:xfrm>
        </p:grpSpPr>
        <p:pic>
          <p:nvPicPr>
            <p:cNvPr id="3" name="Picture 2" descr="People inflatable raft in a flooded street&#10;&#10;Description automatically generated with low confidence">
              <a:extLst>
                <a:ext uri="{FF2B5EF4-FFF2-40B4-BE49-F238E27FC236}">
                  <a16:creationId xmlns:a16="http://schemas.microsoft.com/office/drawing/2014/main" id="{B1FB0E64-5F99-4224-57AA-DAF03BFA106F}"/>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354957" y="1030781"/>
              <a:ext cx="2490781" cy="1574452"/>
            </a:xfrm>
            <a:prstGeom prst="rect">
              <a:avLst/>
            </a:prstGeom>
            <a:ln>
              <a:solidFill>
                <a:schemeClr val="tx1"/>
              </a:solidFill>
            </a:ln>
          </p:spPr>
        </p:pic>
        <p:sp>
          <p:nvSpPr>
            <p:cNvPr id="43" name="Rectangle 42">
              <a:extLst>
                <a:ext uri="{FF2B5EF4-FFF2-40B4-BE49-F238E27FC236}">
                  <a16:creationId xmlns:a16="http://schemas.microsoft.com/office/drawing/2014/main" id="{CD9E8CC2-BA96-8ED1-4392-239A6EF7B5B8}"/>
                </a:ext>
              </a:extLst>
            </p:cNvPr>
            <p:cNvSpPr/>
            <p:nvPr/>
          </p:nvSpPr>
          <p:spPr>
            <a:xfrm>
              <a:off x="6400800" y="1064037"/>
              <a:ext cx="1827348"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Rainelle, Greenbrier County, Jun. 2016</a:t>
              </a:r>
            </a:p>
          </p:txBody>
        </p:sp>
      </p:grpSp>
    </p:spTree>
    <p:extLst>
      <p:ext uri="{BB962C8B-B14F-4D97-AF65-F5344CB8AC3E}">
        <p14:creationId xmlns:p14="http://schemas.microsoft.com/office/powerpoint/2010/main" val="942914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1A30B-367A-A132-82A0-810074BE930A}"/>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C7D7BB5-8F30-0FDE-0EDA-D6622CEA7FF2}"/>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EFD60F76-C1F9-D28A-DA1F-4496076B54B6}"/>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Social Vulnerability</a:t>
              </a:r>
            </a:p>
          </p:txBody>
        </p:sp>
        <p:pic>
          <p:nvPicPr>
            <p:cNvPr id="15" name="Picture 14" descr="A hexagon with a yellow house and a river&#10;&#10;Description automatically generated">
              <a:extLst>
                <a:ext uri="{FF2B5EF4-FFF2-40B4-BE49-F238E27FC236}">
                  <a16:creationId xmlns:a16="http://schemas.microsoft.com/office/drawing/2014/main" id="{C34647B0-1C72-0A93-9EDC-2BC3E17E48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977D7C34-A9AE-29AC-CD1D-00373D5DBE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2" name="Rectangle 1">
            <a:extLst>
              <a:ext uri="{FF2B5EF4-FFF2-40B4-BE49-F238E27FC236}">
                <a16:creationId xmlns:a16="http://schemas.microsoft.com/office/drawing/2014/main" id="{28F68214-FCC1-F579-4418-ACCD1ABF683C}"/>
              </a:ext>
            </a:extLst>
          </p:cNvPr>
          <p:cNvSpPr/>
          <p:nvPr/>
        </p:nvSpPr>
        <p:spPr>
          <a:xfrm>
            <a:off x="283560" y="697748"/>
            <a:ext cx="10221408" cy="307777"/>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sz="1400" b="1" dirty="0"/>
              <a:t>Communities with higher social vulnerability are less able to prepare for, respond to, and recover from flood disasters quickly and fully. </a:t>
            </a:r>
          </a:p>
        </p:txBody>
      </p:sp>
      <p:grpSp>
        <p:nvGrpSpPr>
          <p:cNvPr id="36" name="Group 35">
            <a:extLst>
              <a:ext uri="{FF2B5EF4-FFF2-40B4-BE49-F238E27FC236}">
                <a16:creationId xmlns:a16="http://schemas.microsoft.com/office/drawing/2014/main" id="{9E9C7B22-4022-7F37-9EC2-2C31A9990A31}"/>
              </a:ext>
            </a:extLst>
          </p:cNvPr>
          <p:cNvGrpSpPr/>
          <p:nvPr/>
        </p:nvGrpSpPr>
        <p:grpSpPr>
          <a:xfrm>
            <a:off x="283560" y="1158124"/>
            <a:ext cx="4018254" cy="3853809"/>
            <a:chOff x="787663" y="1196655"/>
            <a:chExt cx="4018254" cy="3853809"/>
          </a:xfrm>
        </p:grpSpPr>
        <p:sp>
          <p:nvSpPr>
            <p:cNvPr id="4" name="Title 1">
              <a:extLst>
                <a:ext uri="{FF2B5EF4-FFF2-40B4-BE49-F238E27FC236}">
                  <a16:creationId xmlns:a16="http://schemas.microsoft.com/office/drawing/2014/main" id="{6F517FC3-4FE2-AF0D-A6AE-8D2EC829F01A}"/>
                </a:ext>
              </a:extLst>
            </p:cNvPr>
            <p:cNvSpPr txBox="1">
              <a:spLocks/>
            </p:cNvSpPr>
            <p:nvPr/>
          </p:nvSpPr>
          <p:spPr>
            <a:xfrm>
              <a:off x="787663" y="1196655"/>
              <a:ext cx="4018254" cy="3853809"/>
            </a:xfrm>
            <a:prstGeom prst="rect">
              <a:avLst/>
            </a:prstGeom>
            <a:solidFill>
              <a:srgbClr val="DCE4F4"/>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7475"/>
              <a:r>
                <a:rPr lang="en-US" sz="1400" b="1" dirty="0">
                  <a:solidFill>
                    <a:srgbClr val="1F4E79"/>
                  </a:solidFill>
                  <a:latin typeface="+mn-lt"/>
                  <a:cs typeface="Arial" panose="020B0604020202020204" pitchFamily="34" charset="0"/>
                </a:rPr>
                <a:t>Social Vulnerability Index (WV SVI)  </a:t>
              </a:r>
              <a:r>
                <a:rPr lang="en-US" sz="1400" dirty="0">
                  <a:latin typeface="+mn-lt"/>
                  <a:cs typeface="Arial" panose="020B0604020202020204" pitchFamily="34" charset="0"/>
                </a:rPr>
                <a:t>(0% to 100%)</a:t>
              </a:r>
            </a:p>
            <a:p>
              <a:pPr marL="117475"/>
              <a:endParaRPr lang="en-US" sz="500" b="1" dirty="0">
                <a:solidFill>
                  <a:srgbClr val="1F4E79"/>
                </a:solidFill>
                <a:latin typeface="+mn-lt"/>
                <a:cs typeface="Arial" panose="020B0604020202020204" pitchFamily="34" charset="0"/>
              </a:endParaRPr>
            </a:p>
            <a:p>
              <a:pPr marL="117475"/>
              <a:r>
                <a:rPr lang="en-US" sz="1400" dirty="0">
                  <a:latin typeface="+mn-lt"/>
                  <a:cs typeface="Arial" panose="020B0604020202020204" pitchFamily="34" charset="0"/>
                </a:rPr>
                <a:t>Combines indicators of:</a:t>
              </a:r>
            </a:p>
            <a:p>
              <a:pPr marL="117475"/>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Poverty Rate</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Unemployment Rate</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Vulnerable Ages Rate</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Disability Rate</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Population without a High School Diploma</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Population Change</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Median Housing Unit Value</a:t>
              </a:r>
            </a:p>
            <a:p>
              <a:pPr marL="457200">
                <a:buFont typeface="Wingdings" panose="05000000000000000000" pitchFamily="2" charset="2"/>
                <a:buChar char="§"/>
              </a:pPr>
              <a:endParaRPr lang="en-US" sz="1400" b="1" dirty="0">
                <a:latin typeface="+mn-lt"/>
                <a:cs typeface="Arial" panose="020B0604020202020204" pitchFamily="34" charset="0"/>
              </a:endParaRPr>
            </a:p>
            <a:p>
              <a:pPr marL="457200"/>
              <a:r>
                <a:rPr lang="en-US" sz="1400" b="1" dirty="0">
                  <a:latin typeface="+mn-lt"/>
                  <a:cs typeface="Arial" panose="020B0604020202020204" pitchFamily="34" charset="0"/>
                </a:rPr>
                <a:t>Percentage of Mobile Homes in Housing Units</a:t>
              </a:r>
            </a:p>
          </p:txBody>
        </p:sp>
        <p:grpSp>
          <p:nvGrpSpPr>
            <p:cNvPr id="21" name="Group 20">
              <a:extLst>
                <a:ext uri="{FF2B5EF4-FFF2-40B4-BE49-F238E27FC236}">
                  <a16:creationId xmlns:a16="http://schemas.microsoft.com/office/drawing/2014/main" id="{2C188E68-7E1A-49FF-A42B-FA186242CB2E}"/>
                </a:ext>
              </a:extLst>
            </p:cNvPr>
            <p:cNvGrpSpPr/>
            <p:nvPr/>
          </p:nvGrpSpPr>
          <p:grpSpPr>
            <a:xfrm>
              <a:off x="882504" y="1900106"/>
              <a:ext cx="346053" cy="3057787"/>
              <a:chOff x="0" y="0"/>
              <a:chExt cx="532585" cy="4691337"/>
            </a:xfrm>
          </p:grpSpPr>
          <p:grpSp>
            <p:nvGrpSpPr>
              <p:cNvPr id="22" name="Group 21">
                <a:extLst>
                  <a:ext uri="{FF2B5EF4-FFF2-40B4-BE49-F238E27FC236}">
                    <a16:creationId xmlns:a16="http://schemas.microsoft.com/office/drawing/2014/main" id="{147549C1-B1D0-4351-9F48-D684168B6CF0}"/>
                  </a:ext>
                </a:extLst>
              </p:cNvPr>
              <p:cNvGrpSpPr/>
              <p:nvPr/>
            </p:nvGrpSpPr>
            <p:grpSpPr>
              <a:xfrm>
                <a:off x="0" y="0"/>
                <a:ext cx="532585" cy="4097158"/>
                <a:chOff x="0" y="0"/>
                <a:chExt cx="532585" cy="4097158"/>
              </a:xfrm>
            </p:grpSpPr>
            <p:pic>
              <p:nvPicPr>
                <p:cNvPr id="25" name="Picture 24" descr="Icon&#10;&#10;Description automatically generated">
                  <a:extLst>
                    <a:ext uri="{FF2B5EF4-FFF2-40B4-BE49-F238E27FC236}">
                      <a16:creationId xmlns:a16="http://schemas.microsoft.com/office/drawing/2014/main" id="{BC95AC05-46B3-425C-99C4-4C71053BA17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1207370"/>
                  <a:ext cx="523875" cy="523874"/>
                </a:xfrm>
                <a:prstGeom prst="rect">
                  <a:avLst/>
                </a:prstGeom>
              </p:spPr>
            </p:pic>
            <p:pic>
              <p:nvPicPr>
                <p:cNvPr id="29" name="Picture 28" descr="Icon&#10;&#10;Description automatically generated">
                  <a:extLst>
                    <a:ext uri="{FF2B5EF4-FFF2-40B4-BE49-F238E27FC236}">
                      <a16:creationId xmlns:a16="http://schemas.microsoft.com/office/drawing/2014/main" id="{F106E3A5-69F2-4117-96EA-A5A5ADB7053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0" y="0"/>
                  <a:ext cx="523875" cy="523875"/>
                </a:xfrm>
                <a:prstGeom prst="rect">
                  <a:avLst/>
                </a:prstGeom>
              </p:spPr>
            </p:pic>
            <p:pic>
              <p:nvPicPr>
                <p:cNvPr id="30" name="Picture 29" descr="Logo, icon&#10;&#10;Description automatically generated">
                  <a:extLst>
                    <a:ext uri="{FF2B5EF4-FFF2-40B4-BE49-F238E27FC236}">
                      <a16:creationId xmlns:a16="http://schemas.microsoft.com/office/drawing/2014/main" id="{27D8AD0C-43A1-41A0-B729-02B4B20657B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0" y="609635"/>
                  <a:ext cx="523875" cy="523874"/>
                </a:xfrm>
                <a:prstGeom prst="rect">
                  <a:avLst/>
                </a:prstGeom>
              </p:spPr>
            </p:pic>
            <p:pic>
              <p:nvPicPr>
                <p:cNvPr id="31" name="Picture 30" descr="Icon&#10;&#10;Description automatically generated">
                  <a:extLst>
                    <a:ext uri="{FF2B5EF4-FFF2-40B4-BE49-F238E27FC236}">
                      <a16:creationId xmlns:a16="http://schemas.microsoft.com/office/drawing/2014/main" id="{6ABA3B2C-6E87-4A99-90F3-21C6C3DAAC6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t="-68"/>
                <a:stretch/>
              </p:blipFill>
              <p:spPr>
                <a:xfrm>
                  <a:off x="0" y="1803305"/>
                  <a:ext cx="522958" cy="500350"/>
                </a:xfrm>
                <a:prstGeom prst="rect">
                  <a:avLst/>
                </a:prstGeom>
              </p:spPr>
            </p:pic>
            <p:pic>
              <p:nvPicPr>
                <p:cNvPr id="33" name="Picture 32" descr="Icon&#10;&#10;Description automatically generated">
                  <a:extLst>
                    <a:ext uri="{FF2B5EF4-FFF2-40B4-BE49-F238E27FC236}">
                      <a16:creationId xmlns:a16="http://schemas.microsoft.com/office/drawing/2014/main" id="{670BA2AE-262C-4E05-89AC-938C13D52978}"/>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0" y="2975425"/>
                  <a:ext cx="523875" cy="523874"/>
                </a:xfrm>
                <a:prstGeom prst="rect">
                  <a:avLst/>
                </a:prstGeom>
              </p:spPr>
            </p:pic>
            <p:pic>
              <p:nvPicPr>
                <p:cNvPr id="34" name="Picture 33" descr="Icon&#10;&#10;Description automatically generated">
                  <a:extLst>
                    <a:ext uri="{FF2B5EF4-FFF2-40B4-BE49-F238E27FC236}">
                      <a16:creationId xmlns:a16="http://schemas.microsoft.com/office/drawing/2014/main" id="{5BD423AE-884B-4F54-BA4E-BB385735DFA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3564573"/>
                  <a:ext cx="532585" cy="532585"/>
                </a:xfrm>
                <a:prstGeom prst="rect">
                  <a:avLst/>
                </a:prstGeom>
              </p:spPr>
            </p:pic>
          </p:grpSp>
          <p:pic>
            <p:nvPicPr>
              <p:cNvPr id="23" name="Picture 22" descr="A blue and white symbol with a graduation cap&#10;&#10;Description automatically generated">
                <a:extLst>
                  <a:ext uri="{FF2B5EF4-FFF2-40B4-BE49-F238E27FC236}">
                    <a16:creationId xmlns:a16="http://schemas.microsoft.com/office/drawing/2014/main" id="{687B75D4-633C-4494-88F5-2A0F0E51A59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0" y="2373992"/>
                <a:ext cx="523875" cy="523874"/>
              </a:xfrm>
              <a:prstGeom prst="rect">
                <a:avLst/>
              </a:prstGeom>
            </p:spPr>
          </p:pic>
          <p:pic>
            <p:nvPicPr>
              <p:cNvPr id="24" name="Picture 23" descr="A blue and white bus&#10;&#10;Description automatically generated">
                <a:extLst>
                  <a:ext uri="{FF2B5EF4-FFF2-40B4-BE49-F238E27FC236}">
                    <a16:creationId xmlns:a16="http://schemas.microsoft.com/office/drawing/2014/main" id="{E460160F-7242-4115-B8FD-699318560DC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0" y="4158752"/>
                <a:ext cx="532585" cy="532585"/>
              </a:xfrm>
              <a:prstGeom prst="rect">
                <a:avLst/>
              </a:prstGeom>
            </p:spPr>
          </p:pic>
        </p:grpSp>
      </p:grpSp>
      <p:sp>
        <p:nvSpPr>
          <p:cNvPr id="47" name="Star: 10 Points 46">
            <a:extLst>
              <a:ext uri="{FF2B5EF4-FFF2-40B4-BE49-F238E27FC236}">
                <a16:creationId xmlns:a16="http://schemas.microsoft.com/office/drawing/2014/main" id="{E8FBADEB-6B14-CAE0-A7F6-0FA7E1C81380}"/>
              </a:ext>
            </a:extLst>
          </p:cNvPr>
          <p:cNvSpPr/>
          <p:nvPr/>
        </p:nvSpPr>
        <p:spPr>
          <a:xfrm>
            <a:off x="3395293" y="5515897"/>
            <a:ext cx="770643" cy="723501"/>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Top 5</a:t>
            </a:r>
          </a:p>
        </p:txBody>
      </p:sp>
      <p:sp>
        <p:nvSpPr>
          <p:cNvPr id="48" name="Rectangle 47">
            <a:extLst>
              <a:ext uri="{FF2B5EF4-FFF2-40B4-BE49-F238E27FC236}">
                <a16:creationId xmlns:a16="http://schemas.microsoft.com/office/drawing/2014/main" id="{BDA19512-60ED-FA88-61DD-6E3C2BA17ABF}"/>
              </a:ext>
            </a:extLst>
          </p:cNvPr>
          <p:cNvSpPr/>
          <p:nvPr/>
        </p:nvSpPr>
        <p:spPr>
          <a:xfrm>
            <a:off x="3365554" y="6321098"/>
            <a:ext cx="812435" cy="276999"/>
          </a:xfrm>
          <a:prstGeom prst="rect">
            <a:avLst/>
          </a:prstGeom>
          <a:solidFill>
            <a:srgbClr val="FFC000"/>
          </a:solidFill>
          <a:ln>
            <a:solidFill>
              <a:schemeClr val="tx1"/>
            </a:solidFill>
          </a:ln>
        </p:spPr>
        <p:txBody>
          <a:bodyPr wrap="square">
            <a:spAutoFit/>
          </a:bodyPr>
          <a:lstStyle/>
          <a:p>
            <a:pPr algn="ctr"/>
            <a:r>
              <a:rPr lang="en-US" sz="1200" b="1" dirty="0"/>
              <a:t>Counties</a:t>
            </a:r>
          </a:p>
        </p:txBody>
      </p:sp>
      <p:grpSp>
        <p:nvGrpSpPr>
          <p:cNvPr id="51" name="Group 50">
            <a:extLst>
              <a:ext uri="{FF2B5EF4-FFF2-40B4-BE49-F238E27FC236}">
                <a16:creationId xmlns:a16="http://schemas.microsoft.com/office/drawing/2014/main" id="{E87248BC-1BE1-2601-F601-DB1B412B13B7}"/>
              </a:ext>
            </a:extLst>
          </p:cNvPr>
          <p:cNvGrpSpPr/>
          <p:nvPr/>
        </p:nvGrpSpPr>
        <p:grpSpPr>
          <a:xfrm>
            <a:off x="4450357" y="4942829"/>
            <a:ext cx="7511785" cy="1715236"/>
            <a:chOff x="4450357" y="4942829"/>
            <a:chExt cx="7511785" cy="1715236"/>
          </a:xfrm>
        </p:grpSpPr>
        <p:pic>
          <p:nvPicPr>
            <p:cNvPr id="46" name="Picture 45">
              <a:hlinkClick r:id="rId13"/>
              <a:extLst>
                <a:ext uri="{FF2B5EF4-FFF2-40B4-BE49-F238E27FC236}">
                  <a16:creationId xmlns:a16="http://schemas.microsoft.com/office/drawing/2014/main" id="{726D88FB-22F5-4CE4-B3E7-CB3086C20A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50357" y="4942829"/>
              <a:ext cx="7511785" cy="1715236"/>
            </a:xfrm>
            <a:prstGeom prst="rect">
              <a:avLst/>
            </a:prstGeom>
            <a:ln>
              <a:solidFill>
                <a:schemeClr val="tx1"/>
              </a:solidFill>
            </a:ln>
          </p:spPr>
        </p:pic>
        <p:sp>
          <p:nvSpPr>
            <p:cNvPr id="49" name="Rectangle 48">
              <a:extLst>
                <a:ext uri="{FF2B5EF4-FFF2-40B4-BE49-F238E27FC236}">
                  <a16:creationId xmlns:a16="http://schemas.microsoft.com/office/drawing/2014/main" id="{1AE7D713-7AF1-DA74-BEE8-80B2282E83A0}"/>
                </a:ext>
              </a:extLst>
            </p:cNvPr>
            <p:cNvSpPr/>
            <p:nvPr/>
          </p:nvSpPr>
          <p:spPr>
            <a:xfrm>
              <a:off x="9527458" y="5648632"/>
              <a:ext cx="1600200" cy="100205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81FA69B-6AE3-077D-27A6-BF5A8D3C9F09}"/>
                </a:ext>
              </a:extLst>
            </p:cNvPr>
            <p:cNvSpPr/>
            <p:nvPr/>
          </p:nvSpPr>
          <p:spPr>
            <a:xfrm>
              <a:off x="5663380" y="5515897"/>
              <a:ext cx="705521" cy="113479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2" name="Picture 51">
            <a:hlinkClick r:id="rId15"/>
            <a:extLst>
              <a:ext uri="{FF2B5EF4-FFF2-40B4-BE49-F238E27FC236}">
                <a16:creationId xmlns:a16="http://schemas.microsoft.com/office/drawing/2014/main" id="{6991C5D3-324E-C291-4387-63BA5B5D545A}"/>
              </a:ext>
            </a:extLst>
          </p:cNvPr>
          <p:cNvPicPr>
            <a:picLocks noChangeAspect="1"/>
          </p:cNvPicPr>
          <p:nvPr/>
        </p:nvPicPr>
        <p:blipFill>
          <a:blip r:embed="rId16" cstate="screen">
            <a:extLst>
              <a:ext uri="{28A0092B-C50C-407E-A947-70E740481C1C}">
                <a14:useLocalDpi xmlns:a14="http://schemas.microsoft.com/office/drawing/2010/main" val="0"/>
              </a:ext>
            </a:extLst>
          </a:blip>
          <a:srcRect/>
          <a:stretch/>
        </p:blipFill>
        <p:spPr>
          <a:xfrm>
            <a:off x="6096000" y="1123737"/>
            <a:ext cx="4820608" cy="3725015"/>
          </a:xfrm>
          <a:prstGeom prst="rect">
            <a:avLst/>
          </a:prstGeom>
        </p:spPr>
      </p:pic>
      <p:pic>
        <p:nvPicPr>
          <p:cNvPr id="53" name="Picture 52">
            <a:hlinkClick r:id="rId17"/>
            <a:extLst>
              <a:ext uri="{FF2B5EF4-FFF2-40B4-BE49-F238E27FC236}">
                <a16:creationId xmlns:a16="http://schemas.microsoft.com/office/drawing/2014/main" id="{C72CBCD8-6788-253A-8D5C-F1812E270241}"/>
              </a:ext>
            </a:extLst>
          </p:cNvPr>
          <p:cNvPicPr>
            <a:picLocks noChangeAspect="1"/>
          </p:cNvPicPr>
          <p:nvPr/>
        </p:nvPicPr>
        <p:blipFill>
          <a:blip r:embed="rId18" cstate="screen">
            <a:extLst>
              <a:ext uri="{28A0092B-C50C-407E-A947-70E740481C1C}">
                <a14:useLocalDpi xmlns:a14="http://schemas.microsoft.com/office/drawing/2010/main" val="0"/>
              </a:ext>
            </a:extLst>
          </a:blip>
          <a:srcRect t="-1"/>
          <a:stretch>
            <a:fillRect/>
          </a:stretch>
        </p:blipFill>
        <p:spPr>
          <a:xfrm>
            <a:off x="910783" y="5164532"/>
            <a:ext cx="1960296" cy="1506306"/>
          </a:xfrm>
          <a:prstGeom prst="rect">
            <a:avLst/>
          </a:prstGeom>
          <a:ln>
            <a:solidFill>
              <a:schemeClr val="tx1"/>
            </a:solidFill>
          </a:ln>
        </p:spPr>
      </p:pic>
    </p:spTree>
    <p:extLst>
      <p:ext uri="{BB962C8B-B14F-4D97-AF65-F5344CB8AC3E}">
        <p14:creationId xmlns:p14="http://schemas.microsoft.com/office/powerpoint/2010/main" val="2466349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5D3E-D96C-6E6B-3E89-4A772CB83F8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AB67BAA-C4F5-F3BE-23A1-097E90EEEC66}"/>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BE72DE8F-DF8D-0185-6BA4-90C93F4FF4D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2016 Flood Fatality Analysis</a:t>
              </a:r>
            </a:p>
          </p:txBody>
        </p:sp>
        <p:pic>
          <p:nvPicPr>
            <p:cNvPr id="15" name="Picture 14" descr="A hexagon with a yellow house and a river&#10;&#10;Description automatically generated">
              <a:extLst>
                <a:ext uri="{FF2B5EF4-FFF2-40B4-BE49-F238E27FC236}">
                  <a16:creationId xmlns:a16="http://schemas.microsoft.com/office/drawing/2014/main" id="{F8CC41B4-0D69-8C06-8914-F4A0A80C3C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224F476E-AC69-E353-B804-DAB2FDD331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57" name="Picture 56">
            <a:extLst>
              <a:ext uri="{FF2B5EF4-FFF2-40B4-BE49-F238E27FC236}">
                <a16:creationId xmlns:a16="http://schemas.microsoft.com/office/drawing/2014/main" id="{4525ADC5-5D52-B0BE-AE01-A935CA81605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02812" y="743085"/>
            <a:ext cx="6022936" cy="2926176"/>
          </a:xfrm>
          <a:prstGeom prst="rect">
            <a:avLst/>
          </a:prstGeom>
        </p:spPr>
      </p:pic>
      <p:pic>
        <p:nvPicPr>
          <p:cNvPr id="59" name="Picture 58">
            <a:extLst>
              <a:ext uri="{FF2B5EF4-FFF2-40B4-BE49-F238E27FC236}">
                <a16:creationId xmlns:a16="http://schemas.microsoft.com/office/drawing/2014/main" id="{C97B2355-62DD-C92E-E700-A74DF66FE71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93743" y="3669261"/>
            <a:ext cx="5440907" cy="2966648"/>
          </a:xfrm>
          <a:prstGeom prst="rect">
            <a:avLst/>
          </a:prstGeom>
        </p:spPr>
      </p:pic>
      <p:sp>
        <p:nvSpPr>
          <p:cNvPr id="63" name="Rectangle 62">
            <a:extLst>
              <a:ext uri="{FF2B5EF4-FFF2-40B4-BE49-F238E27FC236}">
                <a16:creationId xmlns:a16="http://schemas.microsoft.com/office/drawing/2014/main" id="{BB13D6E3-593D-22FC-6626-E070DB182DA8}"/>
              </a:ext>
            </a:extLst>
          </p:cNvPr>
          <p:cNvSpPr/>
          <p:nvPr/>
        </p:nvSpPr>
        <p:spPr>
          <a:xfrm>
            <a:off x="1686130" y="2021507"/>
            <a:ext cx="1168172" cy="369332"/>
          </a:xfrm>
          <a:prstGeom prst="rect">
            <a:avLst/>
          </a:prstGeom>
          <a:solidFill>
            <a:srgbClr val="DCE4F4"/>
          </a:solidFill>
          <a:ln>
            <a:solidFill>
              <a:schemeClr val="tx1"/>
            </a:solidFill>
          </a:ln>
        </p:spPr>
        <p:txBody>
          <a:bodyPr wrap="square">
            <a:spAutoFit/>
          </a:bodyPr>
          <a:lstStyle/>
          <a:p>
            <a:r>
              <a:rPr lang="en-US" b="1" dirty="0">
                <a:ea typeface="+mj-ea"/>
                <a:cs typeface="Arial" panose="020B0604020202020204" pitchFamily="34" charset="0"/>
              </a:rPr>
              <a:t>23 Victims</a:t>
            </a:r>
          </a:p>
        </p:txBody>
      </p:sp>
      <p:sp>
        <p:nvSpPr>
          <p:cNvPr id="64" name="Rectangle 63">
            <a:extLst>
              <a:ext uri="{FF2B5EF4-FFF2-40B4-BE49-F238E27FC236}">
                <a16:creationId xmlns:a16="http://schemas.microsoft.com/office/drawing/2014/main" id="{6FD1E393-87C7-8BB9-9B4B-297E7FF85609}"/>
              </a:ext>
            </a:extLst>
          </p:cNvPr>
          <p:cNvSpPr/>
          <p:nvPr/>
        </p:nvSpPr>
        <p:spPr>
          <a:xfrm>
            <a:off x="1728974" y="4690920"/>
            <a:ext cx="1168172" cy="923330"/>
          </a:xfrm>
          <a:prstGeom prst="rect">
            <a:avLst/>
          </a:prstGeom>
          <a:solidFill>
            <a:srgbClr val="DCE4F4"/>
          </a:solidFill>
          <a:ln>
            <a:solidFill>
              <a:schemeClr val="tx1"/>
            </a:solidFill>
          </a:ln>
        </p:spPr>
        <p:txBody>
          <a:bodyPr wrap="square">
            <a:spAutoFit/>
          </a:bodyPr>
          <a:lstStyle/>
          <a:p>
            <a:pPr algn="ctr"/>
            <a:r>
              <a:rPr lang="en-US" b="1" dirty="0">
                <a:ea typeface="+mj-ea"/>
                <a:cs typeface="Arial" panose="020B0604020202020204" pitchFamily="34" charset="0"/>
              </a:rPr>
              <a:t>Detailed Fatality Analysis</a:t>
            </a:r>
          </a:p>
        </p:txBody>
      </p:sp>
    </p:spTree>
    <p:extLst>
      <p:ext uri="{BB962C8B-B14F-4D97-AF65-F5344CB8AC3E}">
        <p14:creationId xmlns:p14="http://schemas.microsoft.com/office/powerpoint/2010/main" val="3761142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52B1B-9C67-0040-C98D-9837970CDD4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DD236B8-3E26-E9C3-5813-442B398A04AD}"/>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6EC4BBB9-8CA2-7A6E-4E2A-DFD303EF9A10}"/>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2016 Flood Fatality Analysis</a:t>
              </a:r>
            </a:p>
          </p:txBody>
        </p:sp>
        <p:pic>
          <p:nvPicPr>
            <p:cNvPr id="15" name="Picture 14" descr="A hexagon with a yellow house and a river&#10;&#10;Description automatically generated">
              <a:extLst>
                <a:ext uri="{FF2B5EF4-FFF2-40B4-BE49-F238E27FC236}">
                  <a16:creationId xmlns:a16="http://schemas.microsoft.com/office/drawing/2014/main" id="{C7224962-E72B-68D5-FEEF-042AF49817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04C2A4FD-E40A-BD6D-BBC7-42360037E2C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 name="Picture 2">
            <a:extLst>
              <a:ext uri="{FF2B5EF4-FFF2-40B4-BE49-F238E27FC236}">
                <a16:creationId xmlns:a16="http://schemas.microsoft.com/office/drawing/2014/main" id="{64B058B5-3E41-A45D-5B2F-F75EF2A8E01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96000" y="721749"/>
            <a:ext cx="5571975" cy="4265025"/>
          </a:xfrm>
          <a:prstGeom prst="rect">
            <a:avLst/>
          </a:prstGeom>
        </p:spPr>
      </p:pic>
      <p:graphicFrame>
        <p:nvGraphicFramePr>
          <p:cNvPr id="5" name="Table 4">
            <a:extLst>
              <a:ext uri="{FF2B5EF4-FFF2-40B4-BE49-F238E27FC236}">
                <a16:creationId xmlns:a16="http://schemas.microsoft.com/office/drawing/2014/main" id="{E2D0129D-127C-1E53-306C-7F3A5B8AAF5A}"/>
              </a:ext>
            </a:extLst>
          </p:cNvPr>
          <p:cNvGraphicFramePr>
            <a:graphicFrameLocks noGrp="1"/>
          </p:cNvGraphicFramePr>
          <p:nvPr/>
        </p:nvGraphicFramePr>
        <p:xfrm>
          <a:off x="693049" y="852294"/>
          <a:ext cx="4182765" cy="1925320"/>
        </p:xfrm>
        <a:graphic>
          <a:graphicData uri="http://schemas.openxmlformats.org/drawingml/2006/table">
            <a:tbl>
              <a:tblPr firstRow="1" bandRow="1">
                <a:tableStyleId>{5C22544A-7EE6-4342-B048-85BDC9FD1C3A}</a:tableStyleId>
              </a:tblPr>
              <a:tblGrid>
                <a:gridCol w="2473770">
                  <a:extLst>
                    <a:ext uri="{9D8B030D-6E8A-4147-A177-3AD203B41FA5}">
                      <a16:colId xmlns:a16="http://schemas.microsoft.com/office/drawing/2014/main" val="1211216871"/>
                    </a:ext>
                  </a:extLst>
                </a:gridCol>
                <a:gridCol w="817341">
                  <a:extLst>
                    <a:ext uri="{9D8B030D-6E8A-4147-A177-3AD203B41FA5}">
                      <a16:colId xmlns:a16="http://schemas.microsoft.com/office/drawing/2014/main" val="36426774"/>
                    </a:ext>
                  </a:extLst>
                </a:gridCol>
                <a:gridCol w="891654">
                  <a:extLst>
                    <a:ext uri="{9D8B030D-6E8A-4147-A177-3AD203B41FA5}">
                      <a16:colId xmlns:a16="http://schemas.microsoft.com/office/drawing/2014/main" val="3544853156"/>
                    </a:ext>
                  </a:extLst>
                </a:gridCol>
              </a:tblGrid>
              <a:tr h="370840">
                <a:tc gridSpan="3">
                  <a:txBody>
                    <a:bodyPr/>
                    <a:lstStyle/>
                    <a:p>
                      <a:pPr algn="ctr"/>
                      <a:r>
                        <a:rPr lang="en-US" dirty="0">
                          <a:solidFill>
                            <a:schemeClr val="bg1"/>
                          </a:solidFill>
                        </a:rPr>
                        <a:t>23 Fatalities, Jun. 2016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l"/>
                      <a:r>
                        <a:rPr lang="en-US" sz="1400" b="1" dirty="0">
                          <a:solidFill>
                            <a:schemeClr val="bg1"/>
                          </a:solidFill>
                        </a:rPr>
                        <a:t>Causes:</a:t>
                      </a:r>
                    </a:p>
                  </a:txBody>
                  <a:tcPr anchor="ctr">
                    <a:lnL w="28575" cap="flat" cmpd="sng" algn="ctr">
                      <a:solidFill>
                        <a:srgbClr val="FFC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Deaths Count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 of Fatalities</a:t>
                      </a:r>
                    </a:p>
                  </a:txBody>
                  <a:tcPr anchor="ctr">
                    <a:lnL w="12700" cap="flat" cmpd="sng" algn="ctr">
                      <a:solidFill>
                        <a:schemeClr val="bg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0">
                <a:tc>
                  <a:txBody>
                    <a:bodyPr/>
                    <a:lstStyle/>
                    <a:p>
                      <a:pPr algn="ctr"/>
                      <a:r>
                        <a:rPr lang="en-US" sz="1400" b="1" dirty="0">
                          <a:solidFill>
                            <a:schemeClr val="bg1"/>
                          </a:solidFill>
                        </a:rPr>
                        <a:t>Drowned due to High Flood Velocities and Flood Depths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78%</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r h="0">
                <a:tc>
                  <a:txBody>
                    <a:bodyPr/>
                    <a:lstStyle/>
                    <a:p>
                      <a:pPr algn="ctr"/>
                      <a:r>
                        <a:rPr lang="en-US" sz="1400" b="1" dirty="0">
                          <a:solidFill>
                            <a:schemeClr val="bg1"/>
                          </a:solidFill>
                        </a:rPr>
                        <a:t>Flood Injuries (Heart Failure, Electrocution, Severe burns)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tc>
                  <a:txBody>
                    <a:bodyPr/>
                    <a:lstStyle/>
                    <a:p>
                      <a:pPr algn="ctr"/>
                      <a:r>
                        <a:rPr lang="en-US" sz="1400" b="1" dirty="0"/>
                        <a:t>22%</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945652149"/>
                  </a:ext>
                </a:extLst>
              </a:tr>
            </a:tbl>
          </a:graphicData>
        </a:graphic>
      </p:graphicFrame>
      <p:graphicFrame>
        <p:nvGraphicFramePr>
          <p:cNvPr id="6" name="Table 5">
            <a:extLst>
              <a:ext uri="{FF2B5EF4-FFF2-40B4-BE49-F238E27FC236}">
                <a16:creationId xmlns:a16="http://schemas.microsoft.com/office/drawing/2014/main" id="{91ACCAAD-A719-0F52-0B23-B1F5076CFF01}"/>
              </a:ext>
            </a:extLst>
          </p:cNvPr>
          <p:cNvGraphicFramePr>
            <a:graphicFrameLocks noGrp="1"/>
          </p:cNvGraphicFramePr>
          <p:nvPr>
            <p:extLst>
              <p:ext uri="{D42A27DB-BD31-4B8C-83A1-F6EECF244321}">
                <p14:modId xmlns:p14="http://schemas.microsoft.com/office/powerpoint/2010/main" val="3032709779"/>
              </p:ext>
            </p:extLst>
          </p:nvPr>
        </p:nvGraphicFramePr>
        <p:xfrm>
          <a:off x="693048" y="3076352"/>
          <a:ext cx="4182765" cy="1407160"/>
        </p:xfrm>
        <a:graphic>
          <a:graphicData uri="http://schemas.openxmlformats.org/drawingml/2006/table">
            <a:tbl>
              <a:tblPr firstRow="1" bandRow="1">
                <a:tableStyleId>{5C22544A-7EE6-4342-B048-85BDC9FD1C3A}</a:tableStyleId>
              </a:tblPr>
              <a:tblGrid>
                <a:gridCol w="2473770">
                  <a:extLst>
                    <a:ext uri="{9D8B030D-6E8A-4147-A177-3AD203B41FA5}">
                      <a16:colId xmlns:a16="http://schemas.microsoft.com/office/drawing/2014/main" val="1211216871"/>
                    </a:ext>
                  </a:extLst>
                </a:gridCol>
                <a:gridCol w="817341">
                  <a:extLst>
                    <a:ext uri="{9D8B030D-6E8A-4147-A177-3AD203B41FA5}">
                      <a16:colId xmlns:a16="http://schemas.microsoft.com/office/drawing/2014/main" val="36426774"/>
                    </a:ext>
                  </a:extLst>
                </a:gridCol>
                <a:gridCol w="891654">
                  <a:extLst>
                    <a:ext uri="{9D8B030D-6E8A-4147-A177-3AD203B41FA5}">
                      <a16:colId xmlns:a16="http://schemas.microsoft.com/office/drawing/2014/main" val="3544853156"/>
                    </a:ext>
                  </a:extLst>
                </a:gridCol>
              </a:tblGrid>
              <a:tr h="370840">
                <a:tc gridSpan="3">
                  <a:txBody>
                    <a:bodyPr/>
                    <a:lstStyle/>
                    <a:p>
                      <a:pPr algn="ctr"/>
                      <a:r>
                        <a:rPr lang="en-US" dirty="0">
                          <a:solidFill>
                            <a:schemeClr val="bg1"/>
                          </a:solidFill>
                        </a:rPr>
                        <a:t>23 Fatalities, Jun. 2016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l"/>
                      <a:r>
                        <a:rPr lang="en-US" sz="1400" b="1" dirty="0">
                          <a:solidFill>
                            <a:schemeClr val="bg1"/>
                          </a:solidFill>
                        </a:rPr>
                        <a:t>Building Characteristics:</a:t>
                      </a:r>
                    </a:p>
                  </a:txBody>
                  <a:tcPr anchor="ctr">
                    <a:lnL w="28575" cap="flat" cmpd="sng" algn="ctr">
                      <a:solidFill>
                        <a:srgbClr val="FFC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Deaths Count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 of Fatalities</a:t>
                      </a:r>
                    </a:p>
                  </a:txBody>
                  <a:tcPr anchor="ctr">
                    <a:lnL w="12700" cap="flat" cmpd="sng" algn="ctr">
                      <a:solidFill>
                        <a:schemeClr val="bg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0">
                <a:tc>
                  <a:txBody>
                    <a:bodyPr/>
                    <a:lstStyle/>
                    <a:p>
                      <a:pPr algn="ctr"/>
                      <a:r>
                        <a:rPr lang="en-US" sz="1400" b="1" dirty="0">
                          <a:solidFill>
                            <a:schemeClr val="bg1"/>
                          </a:solidFill>
                        </a:rPr>
                        <a:t>One-Story Buildings </a:t>
                      </a:r>
                    </a:p>
                    <a:p>
                      <a:pPr algn="ctr"/>
                      <a:r>
                        <a:rPr lang="en-US" sz="1400" b="1" dirty="0">
                          <a:solidFill>
                            <a:schemeClr val="bg1"/>
                          </a:solidFill>
                        </a:rPr>
                        <a:t>(including Mobile Homes)</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algn="ctr"/>
                      <a:r>
                        <a:rPr lang="en-US" sz="1400" b="1" dirty="0"/>
                        <a:t>74%</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bl>
          </a:graphicData>
        </a:graphic>
      </p:graphicFrame>
      <p:graphicFrame>
        <p:nvGraphicFramePr>
          <p:cNvPr id="8" name="Table 7">
            <a:extLst>
              <a:ext uri="{FF2B5EF4-FFF2-40B4-BE49-F238E27FC236}">
                <a16:creationId xmlns:a16="http://schemas.microsoft.com/office/drawing/2014/main" id="{F53678F8-22EF-2ED2-2848-297D53AB714F}"/>
              </a:ext>
            </a:extLst>
          </p:cNvPr>
          <p:cNvGraphicFramePr>
            <a:graphicFrameLocks noGrp="1"/>
          </p:cNvGraphicFramePr>
          <p:nvPr>
            <p:extLst>
              <p:ext uri="{D42A27DB-BD31-4B8C-83A1-F6EECF244321}">
                <p14:modId xmlns:p14="http://schemas.microsoft.com/office/powerpoint/2010/main" val="1025218995"/>
              </p:ext>
            </p:extLst>
          </p:nvPr>
        </p:nvGraphicFramePr>
        <p:xfrm>
          <a:off x="693049" y="4747193"/>
          <a:ext cx="4182765" cy="1498600"/>
        </p:xfrm>
        <a:graphic>
          <a:graphicData uri="http://schemas.openxmlformats.org/drawingml/2006/table">
            <a:tbl>
              <a:tblPr firstRow="1" bandRow="1">
                <a:tableStyleId>{5C22544A-7EE6-4342-B048-85BDC9FD1C3A}</a:tableStyleId>
              </a:tblPr>
              <a:tblGrid>
                <a:gridCol w="2473770">
                  <a:extLst>
                    <a:ext uri="{9D8B030D-6E8A-4147-A177-3AD203B41FA5}">
                      <a16:colId xmlns:a16="http://schemas.microsoft.com/office/drawing/2014/main" val="1211216871"/>
                    </a:ext>
                  </a:extLst>
                </a:gridCol>
                <a:gridCol w="817341">
                  <a:extLst>
                    <a:ext uri="{9D8B030D-6E8A-4147-A177-3AD203B41FA5}">
                      <a16:colId xmlns:a16="http://schemas.microsoft.com/office/drawing/2014/main" val="36426774"/>
                    </a:ext>
                  </a:extLst>
                </a:gridCol>
                <a:gridCol w="891654">
                  <a:extLst>
                    <a:ext uri="{9D8B030D-6E8A-4147-A177-3AD203B41FA5}">
                      <a16:colId xmlns:a16="http://schemas.microsoft.com/office/drawing/2014/main" val="3544853156"/>
                    </a:ext>
                  </a:extLst>
                </a:gridCol>
              </a:tblGrid>
              <a:tr h="370840">
                <a:tc gridSpan="3">
                  <a:txBody>
                    <a:bodyPr/>
                    <a:lstStyle/>
                    <a:p>
                      <a:pPr algn="ctr"/>
                      <a:r>
                        <a:rPr lang="en-US" dirty="0">
                          <a:solidFill>
                            <a:schemeClr val="bg1"/>
                          </a:solidFill>
                        </a:rPr>
                        <a:t>23 Fatalities, Jun. 2016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36526676"/>
                  </a:ext>
                </a:extLst>
              </a:tr>
              <a:tr h="0">
                <a:tc>
                  <a:txBody>
                    <a:bodyPr/>
                    <a:lstStyle/>
                    <a:p>
                      <a:pPr algn="l"/>
                      <a:r>
                        <a:rPr lang="en-US" sz="1400" b="1" dirty="0">
                          <a:solidFill>
                            <a:schemeClr val="bg1"/>
                          </a:solidFill>
                        </a:rPr>
                        <a:t>Behavior:</a:t>
                      </a:r>
                    </a:p>
                  </a:txBody>
                  <a:tcPr anchor="ctr">
                    <a:lnL w="28575" cap="flat" cmpd="sng" algn="ctr">
                      <a:solidFill>
                        <a:srgbClr val="FFC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Deaths Count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b="1" dirty="0">
                          <a:solidFill>
                            <a:schemeClr val="bg1"/>
                          </a:solidFill>
                        </a:rPr>
                        <a:t>% of Fatalities</a:t>
                      </a:r>
                    </a:p>
                  </a:txBody>
                  <a:tcPr anchor="ctr">
                    <a:lnL w="12700" cap="flat" cmpd="sng" algn="ctr">
                      <a:solidFill>
                        <a:schemeClr val="bg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1945935294"/>
                  </a:ext>
                </a:extLst>
              </a:tr>
              <a:tr h="0">
                <a:tc>
                  <a:txBody>
                    <a:bodyPr/>
                    <a:lstStyle/>
                    <a:p>
                      <a:pPr algn="ctr"/>
                      <a:r>
                        <a:rPr lang="en-US" sz="1400" b="1" dirty="0">
                          <a:solidFill>
                            <a:schemeClr val="bg1"/>
                          </a:solidFill>
                        </a:rPr>
                        <a:t>Delayed Evacuation</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3864"/>
                    </a:solidFill>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tc>
                  <a:txBody>
                    <a:bodyPr/>
                    <a:lstStyle/>
                    <a:p>
                      <a:pPr algn="ctr"/>
                      <a:r>
                        <a:rPr lang="en-US" sz="1400" b="1" dirty="0"/>
                        <a:t>61%</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4F4"/>
                    </a:solidFill>
                  </a:tcPr>
                </a:tc>
                <a:extLst>
                  <a:ext uri="{0D108BD9-81ED-4DB2-BD59-A6C34878D82A}">
                    <a16:rowId xmlns:a16="http://schemas.microsoft.com/office/drawing/2014/main" val="1919649287"/>
                  </a:ext>
                </a:extLst>
              </a:tr>
              <a:tr h="0">
                <a:tc>
                  <a:txBody>
                    <a:bodyPr/>
                    <a:lstStyle/>
                    <a:p>
                      <a:pPr algn="ctr"/>
                      <a:r>
                        <a:rPr lang="en-US" sz="1400" b="1" dirty="0">
                          <a:solidFill>
                            <a:schemeClr val="bg1"/>
                          </a:solidFill>
                        </a:rPr>
                        <a:t>Risky Behavior</a:t>
                      </a:r>
                    </a:p>
                  </a:txBody>
                  <a:tcPr anchor="ctr">
                    <a:lnL w="28575" cap="flat" cmpd="sng" algn="ctr">
                      <a:solidFill>
                        <a:srgbClr val="FFC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203864"/>
                    </a:solidFill>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tc>
                  <a:txBody>
                    <a:bodyPr/>
                    <a:lstStyle/>
                    <a:p>
                      <a:pPr algn="ctr"/>
                      <a:r>
                        <a:rPr lang="en-US" sz="1400" b="1" dirty="0"/>
                        <a:t>39%</a:t>
                      </a:r>
                    </a:p>
                  </a:txBody>
                  <a:tcPr anchor="ctr">
                    <a:lnL w="12700"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DCE4F4"/>
                    </a:solidFill>
                  </a:tcPr>
                </a:tc>
                <a:extLst>
                  <a:ext uri="{0D108BD9-81ED-4DB2-BD59-A6C34878D82A}">
                    <a16:rowId xmlns:a16="http://schemas.microsoft.com/office/drawing/2014/main" val="4063141444"/>
                  </a:ext>
                </a:extLst>
              </a:tr>
            </a:tbl>
          </a:graphicData>
        </a:graphic>
      </p:graphicFrame>
      <p:sp>
        <p:nvSpPr>
          <p:cNvPr id="9" name="Rectangle 8">
            <a:extLst>
              <a:ext uri="{FF2B5EF4-FFF2-40B4-BE49-F238E27FC236}">
                <a16:creationId xmlns:a16="http://schemas.microsoft.com/office/drawing/2014/main" id="{FE1E2962-B89F-1041-0B28-86E5459A2A15}"/>
              </a:ext>
            </a:extLst>
          </p:cNvPr>
          <p:cNvSpPr/>
          <p:nvPr/>
        </p:nvSpPr>
        <p:spPr>
          <a:xfrm>
            <a:off x="5997082" y="5200577"/>
            <a:ext cx="3147235" cy="1461939"/>
          </a:xfrm>
          <a:prstGeom prst="rect">
            <a:avLst/>
          </a:prstGeom>
          <a:solidFill>
            <a:srgbClr val="DCE4F4"/>
          </a:solidFill>
          <a:ln>
            <a:solidFill>
              <a:schemeClr val="tx1"/>
            </a:solidFill>
          </a:ln>
        </p:spPr>
        <p:txBody>
          <a:bodyPr wrap="square">
            <a:spAutoFit/>
          </a:bodyPr>
          <a:lstStyle/>
          <a:p>
            <a:r>
              <a:rPr lang="en-US" sz="1400" b="1" dirty="0">
                <a:solidFill>
                  <a:srgbClr val="1F4E79"/>
                </a:solidFill>
                <a:ea typeface="+mj-ea"/>
                <a:cs typeface="Arial" panose="020B0604020202020204" pitchFamily="34" charset="0"/>
              </a:rPr>
              <a:t>Risky Behavior Examples:</a:t>
            </a:r>
          </a:p>
          <a:p>
            <a:r>
              <a:rPr lang="en-US" sz="500" b="1" dirty="0"/>
              <a:t> </a:t>
            </a:r>
          </a:p>
          <a:p>
            <a:pPr marL="112713" indent="-112713">
              <a:buFont typeface="Arial" panose="020B0604020202020204" pitchFamily="34" charset="0"/>
              <a:buChar char="•"/>
            </a:pPr>
            <a:r>
              <a:rPr lang="en-US" sz="1400" b="1" dirty="0"/>
              <a:t>Driving into floodwaters</a:t>
            </a:r>
          </a:p>
          <a:p>
            <a:pPr marL="112713" indent="-112713">
              <a:buFont typeface="Arial" panose="020B0604020202020204" pitchFamily="34" charset="0"/>
              <a:buChar char="•"/>
            </a:pPr>
            <a:r>
              <a:rPr lang="en-US" sz="1400" b="1" dirty="0"/>
              <a:t>Attempting to rescue pets</a:t>
            </a:r>
          </a:p>
          <a:p>
            <a:pPr marL="112713" indent="-112713">
              <a:buFont typeface="Arial" panose="020B0604020202020204" pitchFamily="34" charset="0"/>
              <a:buChar char="•"/>
            </a:pPr>
            <a:r>
              <a:rPr lang="en-US" sz="1400" b="1" dirty="0"/>
              <a:t>Retrieve memorabilia from basements</a:t>
            </a:r>
          </a:p>
          <a:p>
            <a:pPr marL="112713" indent="-112713">
              <a:buFont typeface="Arial" panose="020B0604020202020204" pitchFamily="34" charset="0"/>
              <a:buChar char="•"/>
            </a:pPr>
            <a:r>
              <a:rPr lang="en-US" sz="1400" b="1" dirty="0"/>
              <a:t>Playing near flooded creeks</a:t>
            </a:r>
          </a:p>
          <a:p>
            <a:pPr marL="112713" indent="-112713">
              <a:buFont typeface="Arial" panose="020B0604020202020204" pitchFamily="34" charset="0"/>
              <a:buChar char="•"/>
            </a:pPr>
            <a:r>
              <a:rPr lang="en-US" sz="1400" b="1" dirty="0"/>
              <a:t>Crossing or viewing from bridges </a:t>
            </a:r>
          </a:p>
        </p:txBody>
      </p:sp>
      <p:sp>
        <p:nvSpPr>
          <p:cNvPr id="2" name="Arrow: Right 1">
            <a:extLst>
              <a:ext uri="{FF2B5EF4-FFF2-40B4-BE49-F238E27FC236}">
                <a16:creationId xmlns:a16="http://schemas.microsoft.com/office/drawing/2014/main" id="{7E646721-16F4-FC53-E695-BEDA53B99393}"/>
              </a:ext>
            </a:extLst>
          </p:cNvPr>
          <p:cNvSpPr/>
          <p:nvPr/>
        </p:nvSpPr>
        <p:spPr>
          <a:xfrm rot="20248644">
            <a:off x="4920786" y="5769140"/>
            <a:ext cx="1031323"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094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5021-D9BC-EB84-EF7A-F14CDA7B2D04}"/>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2FD918A7-9CC9-15BA-E687-8F40577A500A}"/>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pic>
        <p:nvPicPr>
          <p:cNvPr id="3" name="Picture 2" descr="A firefighter standing on a railing overlooking a river&#10;&#10;AI-generated content may be incorrect.">
            <a:extLst>
              <a:ext uri="{FF2B5EF4-FFF2-40B4-BE49-F238E27FC236}">
                <a16:creationId xmlns:a16="http://schemas.microsoft.com/office/drawing/2014/main" id="{A7ECB24A-8AA6-824F-AC74-4A256FCA335D}"/>
              </a:ext>
            </a:extLst>
          </p:cNvPr>
          <p:cNvPicPr>
            <a:picLocks noChangeAspect="1"/>
          </p:cNvPicPr>
          <p:nvPr/>
        </p:nvPicPr>
        <p:blipFill>
          <a:blip r:embed="rId2" cstate="screen">
            <a:alphaModFix amt="35000"/>
            <a:extLst>
              <a:ext uri="{28A0092B-C50C-407E-A947-70E740481C1C}">
                <a14:useLocalDpi xmlns:a14="http://schemas.microsoft.com/office/drawing/2010/main" val="0"/>
              </a:ext>
            </a:extLst>
          </a:blip>
          <a:srcRect/>
          <a:stretch>
            <a:fillRect/>
          </a:stretch>
        </p:blipFill>
        <p:spPr>
          <a:xfrm>
            <a:off x="0" y="1"/>
            <a:ext cx="12192000" cy="6857998"/>
          </a:xfrm>
          <a:prstGeom prst="rect">
            <a:avLst/>
          </a:prstGeom>
        </p:spPr>
      </p:pic>
      <p:sp>
        <p:nvSpPr>
          <p:cNvPr id="42" name="Title 1">
            <a:extLst>
              <a:ext uri="{FF2B5EF4-FFF2-40B4-BE49-F238E27FC236}">
                <a16:creationId xmlns:a16="http://schemas.microsoft.com/office/drawing/2014/main" id="{8D10134F-3AF0-9918-0749-F6211E557DDE}"/>
              </a:ext>
            </a:extLst>
          </p:cNvPr>
          <p:cNvSpPr>
            <a:spLocks noGrp="1"/>
          </p:cNvSpPr>
          <p:nvPr>
            <p:ph type="ctrTitle"/>
          </p:nvPr>
        </p:nvSpPr>
        <p:spPr>
          <a:xfrm>
            <a:off x="914400" y="1903230"/>
            <a:ext cx="10363200" cy="2024552"/>
          </a:xfrm>
        </p:spPr>
        <p:txBody>
          <a:bodyPr>
            <a:noAutofit/>
          </a:bodyPr>
          <a:lstStyle/>
          <a:p>
            <a:r>
              <a:rPr lang="en-US" sz="4000" b="1" dirty="0">
                <a:solidFill>
                  <a:schemeClr val="bg1"/>
                </a:solidFill>
                <a:latin typeface="+mn-lt"/>
                <a:cs typeface="Arial" panose="020B0604020202020204" pitchFamily="34" charset="0"/>
              </a:rPr>
              <a:t>Recommendations</a:t>
            </a:r>
            <a:br>
              <a:rPr lang="en-US" sz="4000" b="1" dirty="0">
                <a:solidFill>
                  <a:schemeClr val="bg1"/>
                </a:solidFill>
                <a:latin typeface="+mn-lt"/>
                <a:cs typeface="Arial" panose="020B0604020202020204" pitchFamily="34" charset="0"/>
              </a:rPr>
            </a:br>
            <a:br>
              <a:rPr lang="en-US" sz="1000" b="1" dirty="0">
                <a:solidFill>
                  <a:schemeClr val="bg1"/>
                </a:solidFill>
                <a:latin typeface="+mn-lt"/>
                <a:cs typeface="Arial" panose="020B0604020202020204" pitchFamily="34" charset="0"/>
              </a:rPr>
            </a:br>
            <a:r>
              <a:rPr lang="en-US" sz="4000" b="1" dirty="0">
                <a:solidFill>
                  <a:schemeClr val="bg1"/>
                </a:solidFill>
                <a:latin typeface="+mn-lt"/>
                <a:cs typeface="Arial" panose="020B0604020202020204" pitchFamily="34" charset="0"/>
              </a:rPr>
              <a:t>for Emergency Management</a:t>
            </a:r>
          </a:p>
        </p:txBody>
      </p:sp>
    </p:spTree>
    <p:extLst>
      <p:ext uri="{BB962C8B-B14F-4D97-AF65-F5344CB8AC3E}">
        <p14:creationId xmlns:p14="http://schemas.microsoft.com/office/powerpoint/2010/main" val="1155822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016E-46F4-8FD1-30A0-738B8159492A}"/>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B6FBF8A-E4B2-1B81-5804-A51798DA9368}"/>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C3E1698-2C36-FB93-C713-408B8F7408D8}"/>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Verify Risk Assessments</a:t>
              </a:r>
            </a:p>
          </p:txBody>
        </p:sp>
        <p:pic>
          <p:nvPicPr>
            <p:cNvPr id="15" name="Picture 14" descr="A hexagon with a yellow house and a river&#10;&#10;Description automatically generated">
              <a:extLst>
                <a:ext uri="{FF2B5EF4-FFF2-40B4-BE49-F238E27FC236}">
                  <a16:creationId xmlns:a16="http://schemas.microsoft.com/office/drawing/2014/main" id="{AB60848A-6B4C-B974-F156-1C803E5A67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9C971BE8-284D-1BFD-2BB7-928F070CC2C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4" name="Rectangle 3">
            <a:extLst>
              <a:ext uri="{FF2B5EF4-FFF2-40B4-BE49-F238E27FC236}">
                <a16:creationId xmlns:a16="http://schemas.microsoft.com/office/drawing/2014/main" id="{B514A035-4BC0-FDC7-F27D-CC2359F787BA}"/>
              </a:ext>
            </a:extLst>
          </p:cNvPr>
          <p:cNvSpPr/>
          <p:nvPr/>
        </p:nvSpPr>
        <p:spPr>
          <a:xfrm>
            <a:off x="3882474" y="3166521"/>
            <a:ext cx="4427042" cy="1784591"/>
          </a:xfrm>
          <a:prstGeom prst="rect">
            <a:avLst/>
          </a:prstGeom>
          <a:solidFill>
            <a:srgbClr val="DCE4F4"/>
          </a:solidFill>
          <a:ln>
            <a:solidFill>
              <a:schemeClr val="tx1"/>
            </a:solidFill>
          </a:ln>
        </p:spPr>
        <p:txBody>
          <a:bodyPr wrap="square">
            <a:spAutoFit/>
          </a:bodyPr>
          <a:lstStyle/>
          <a:p>
            <a:pPr marL="285750" indent="-285750">
              <a:lnSpc>
                <a:spcPct val="107000"/>
              </a:lnSpc>
              <a:buFont typeface="Courier New" panose="02070309020205020404" pitchFamily="49" charset="0"/>
              <a:buChar char="o"/>
            </a:pP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Statewide Building-Level Tool for Primary Structures</a:t>
            </a:r>
          </a:p>
          <a:p>
            <a:pPr marL="228600" indent="-228600">
              <a:lnSpc>
                <a:spcPct val="107000"/>
              </a:lnSpc>
              <a:buFont typeface="Symbol" panose="05050102010706020507" pitchFamily="18" charset="2"/>
              <a:buChar char=""/>
            </a:pP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endParaRPr>
          </a:p>
          <a:p>
            <a:pPr marL="285750" indent="-285750">
              <a:lnSpc>
                <a:spcPct val="107000"/>
              </a:lnSpc>
              <a:buFont typeface="Courier New" panose="02070309020205020404" pitchFamily="49" charset="0"/>
              <a:buChar char="o"/>
            </a:pP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Statewide Building-Level Tool for Significant Structures</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400" u="sng" dirty="0">
              <a:latin typeface="Calibri" panose="020F0502020204030204" pitchFamily="34" charset="0"/>
              <a:ea typeface="Calibri" panose="020F0502020204030204" pitchFamily="34" charset="0"/>
              <a:cs typeface="Times New Roman" panose="02020603050405020304" pitchFamily="18" charset="0"/>
              <a:hlinkClick r:id="rId6"/>
            </a:endParaRPr>
          </a:p>
          <a:p>
            <a:pPr marL="285750" indent="-285750">
              <a:lnSpc>
                <a:spcPct val="107000"/>
              </a:lnSpc>
              <a:buFont typeface="Courier New" panose="02070309020205020404" pitchFamily="49" charset="0"/>
              <a:buChar char="o"/>
            </a:pPr>
            <a:r>
              <a:rPr lang="en-US" sz="1400" dirty="0">
                <a:latin typeface="Calibri" panose="020F0502020204030204" pitchFamily="34" charset="0"/>
                <a:ea typeface="Calibri" panose="020F0502020204030204" pitchFamily="34" charset="0"/>
                <a:cs typeface="Times New Roman" panose="02020603050405020304" pitchFamily="18" charset="0"/>
                <a:hlinkClick r:id="rId6"/>
              </a:rPr>
              <a:t>WV Flood Tool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Statewide BLRA (Table &amp; GIS)</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endParaRPr lang="en-US"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6712DCD-7547-A956-2209-0FE0180A2857}"/>
              </a:ext>
            </a:extLst>
          </p:cNvPr>
          <p:cNvPicPr/>
          <p:nvPr/>
        </p:nvPicPr>
        <p:blipFill>
          <a:blip r:embed="rId8">
            <a:extLst>
              <a:ext uri="{28A0092B-C50C-407E-A947-70E740481C1C}">
                <a14:useLocalDpi xmlns:a14="http://schemas.microsoft.com/office/drawing/2010/main" val="0"/>
              </a:ext>
            </a:extLst>
          </a:blip>
          <a:stretch>
            <a:fillRect/>
          </a:stretch>
        </p:blipFill>
        <p:spPr>
          <a:xfrm>
            <a:off x="2295233" y="5119961"/>
            <a:ext cx="7601524" cy="1521069"/>
          </a:xfrm>
          <a:prstGeom prst="rect">
            <a:avLst/>
          </a:prstGeom>
        </p:spPr>
      </p:pic>
      <p:sp>
        <p:nvSpPr>
          <p:cNvPr id="12" name="Rectangle 11">
            <a:extLst>
              <a:ext uri="{FF2B5EF4-FFF2-40B4-BE49-F238E27FC236}">
                <a16:creationId xmlns:a16="http://schemas.microsoft.com/office/drawing/2014/main" id="{2162B8F6-3B25-041F-F112-908D7FCD4A1D}"/>
              </a:ext>
            </a:extLst>
          </p:cNvPr>
          <p:cNvSpPr/>
          <p:nvPr/>
        </p:nvSpPr>
        <p:spPr>
          <a:xfrm>
            <a:off x="2273597" y="2385570"/>
            <a:ext cx="7644801" cy="646331"/>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b="1" dirty="0"/>
              <a:t> Use Building-Level (BL) Tools &amp; Tables to identify </a:t>
            </a:r>
            <a:r>
              <a:rPr lang="en-US" b="1" dirty="0">
                <a:solidFill>
                  <a:srgbClr val="1F4E79"/>
                </a:solidFill>
                <a:ea typeface="+mj-ea"/>
                <a:cs typeface="Arial" panose="020B0604020202020204" pitchFamily="34" charset="0"/>
              </a:rPr>
              <a:t>most vulnerable structures</a:t>
            </a:r>
            <a:r>
              <a:rPr lang="en-US" b="1" dirty="0"/>
              <a:t>.</a:t>
            </a:r>
          </a:p>
          <a:p>
            <a:pPr marL="112713" indent="-112713">
              <a:buFont typeface="Arial" panose="020B0604020202020204" pitchFamily="34" charset="0"/>
              <a:buChar char="•"/>
            </a:pPr>
            <a:r>
              <a:rPr lang="en-US" b="1" dirty="0"/>
              <a:t> Give priority to such structures for emergency response. </a:t>
            </a:r>
          </a:p>
        </p:txBody>
      </p:sp>
      <p:sp>
        <p:nvSpPr>
          <p:cNvPr id="13" name="Rectangle 12">
            <a:extLst>
              <a:ext uri="{FF2B5EF4-FFF2-40B4-BE49-F238E27FC236}">
                <a16:creationId xmlns:a16="http://schemas.microsoft.com/office/drawing/2014/main" id="{26B76DCB-6203-74DE-D0C0-72A49CA12758}"/>
              </a:ext>
            </a:extLst>
          </p:cNvPr>
          <p:cNvSpPr/>
          <p:nvPr/>
        </p:nvSpPr>
        <p:spPr>
          <a:xfrm>
            <a:off x="1018562" y="778396"/>
            <a:ext cx="10154867" cy="369332"/>
          </a:xfrm>
          <a:prstGeom prst="rect">
            <a:avLst/>
          </a:prstGeom>
          <a:solidFill>
            <a:srgbClr val="DCE4F4"/>
          </a:solidFill>
          <a:ln>
            <a:solidFill>
              <a:schemeClr val="tx1"/>
            </a:solidFill>
          </a:ln>
        </p:spPr>
        <p:txBody>
          <a:bodyPr wrap="square">
            <a:spAutoFit/>
          </a:bodyPr>
          <a:lstStyle/>
          <a:p>
            <a:pPr marL="112713" indent="-112713">
              <a:buFont typeface="Arial" panose="020B0604020202020204" pitchFamily="34" charset="0"/>
              <a:buChar char="•"/>
            </a:pPr>
            <a:r>
              <a:rPr lang="en-US" b="1" dirty="0"/>
              <a:t> Use the Aggregated-Level Risk Reports and Maps to identify the </a:t>
            </a:r>
            <a:r>
              <a:rPr lang="en-US" b="1" dirty="0">
                <a:solidFill>
                  <a:srgbClr val="1F4E79"/>
                </a:solidFill>
                <a:ea typeface="+mj-ea"/>
                <a:cs typeface="Arial" panose="020B0604020202020204" pitchFamily="34" charset="0"/>
              </a:rPr>
              <a:t>hot spots of the risk and vulnerability</a:t>
            </a:r>
            <a:r>
              <a:rPr lang="en-US" b="1" dirty="0"/>
              <a:t>. </a:t>
            </a:r>
          </a:p>
        </p:txBody>
      </p:sp>
      <p:sp>
        <p:nvSpPr>
          <p:cNvPr id="14" name="Rectangle 13">
            <a:extLst>
              <a:ext uri="{FF2B5EF4-FFF2-40B4-BE49-F238E27FC236}">
                <a16:creationId xmlns:a16="http://schemas.microsoft.com/office/drawing/2014/main" id="{A8FB037A-A88F-BA80-E62E-8AF745CC4B0B}"/>
              </a:ext>
            </a:extLst>
          </p:cNvPr>
          <p:cNvSpPr/>
          <p:nvPr/>
        </p:nvSpPr>
        <p:spPr>
          <a:xfrm>
            <a:off x="4886433" y="1233239"/>
            <a:ext cx="2419130" cy="862544"/>
          </a:xfrm>
          <a:prstGeom prst="rect">
            <a:avLst/>
          </a:prstGeom>
          <a:solidFill>
            <a:srgbClr val="DCE4F4"/>
          </a:solidFill>
          <a:ln>
            <a:solidFill>
              <a:schemeClr val="tx1"/>
            </a:solidFill>
          </a:ln>
        </p:spPr>
        <p:txBody>
          <a:bodyPr wrap="square">
            <a:spAutoFit/>
          </a:bodyPr>
          <a:lstStyle/>
          <a:p>
            <a:pPr marL="285750" indent="-285750">
              <a:lnSpc>
                <a:spcPct val="107000"/>
              </a:lnSpc>
              <a:buFont typeface="Courier New" panose="02070309020205020404" pitchFamily="49" charset="0"/>
              <a:buChar char="o"/>
            </a:pPr>
            <a:r>
              <a:rPr lang="en-US" sz="1400" u="sng" dirty="0">
                <a:latin typeface="Calibri" panose="020F0502020204030204" pitchFamily="34" charset="0"/>
                <a:ea typeface="Calibri" panose="020F0502020204030204" pitchFamily="34" charset="0"/>
                <a:cs typeface="Times New Roman" panose="02020603050405020304" pitchFamily="18" charset="0"/>
                <a:hlinkClick r:id="rId9"/>
              </a:rPr>
              <a:t>WV Risk Explorer Reports</a:t>
            </a:r>
            <a:endParaRPr lang="en-US" sz="1400" u="sng"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endParaRPr lang="en-US" sz="1400" u="sng"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r>
              <a:rPr lang="en-US" sz="1400" u="sng" dirty="0">
                <a:latin typeface="Calibri" panose="020F0502020204030204" pitchFamily="34" charset="0"/>
                <a:ea typeface="Calibri" panose="020F0502020204030204" pitchFamily="34" charset="0"/>
                <a:cs typeface="Times New Roman" panose="02020603050405020304" pitchFamily="18" charset="0"/>
                <a:hlinkClick r:id="rId10"/>
              </a:rPr>
              <a:t>WV Risk Explorer Maps</a:t>
            </a:r>
            <a:endParaRPr lang="en-US" sz="1400" u="sng"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endParaRPr lang="en-US" sz="500"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575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020C-7AB7-7850-A57C-AC6D11493F7F}"/>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4E316E8-42A8-77A1-9977-775AB8AEBC1A}"/>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00E40F18-912F-4CD2-3D1A-E87449F910C0}"/>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Plan with Stream Gauges</a:t>
              </a:r>
            </a:p>
          </p:txBody>
        </p:sp>
        <p:pic>
          <p:nvPicPr>
            <p:cNvPr id="15" name="Picture 14" descr="A hexagon with a yellow house and a river&#10;&#10;Description automatically generated">
              <a:extLst>
                <a:ext uri="{FF2B5EF4-FFF2-40B4-BE49-F238E27FC236}">
                  <a16:creationId xmlns:a16="http://schemas.microsoft.com/office/drawing/2014/main" id="{87E770A8-A9E5-C27F-4A6F-36971091E6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9BCF90C8-0CD8-4DBC-2BD5-1C78A89ED0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4" name="Picture 3">
            <a:hlinkClick r:id="rId5"/>
            <a:extLst>
              <a:ext uri="{FF2B5EF4-FFF2-40B4-BE49-F238E27FC236}">
                <a16:creationId xmlns:a16="http://schemas.microsoft.com/office/drawing/2014/main" id="{BC9A1921-0F2B-18CB-DBD8-7C02ADA64D0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38958" y="1256577"/>
            <a:ext cx="9732456" cy="4344846"/>
          </a:xfrm>
          <a:prstGeom prst="rect">
            <a:avLst/>
          </a:prstGeom>
          <a:ln>
            <a:solidFill>
              <a:schemeClr val="tx1"/>
            </a:solidFill>
          </a:ln>
        </p:spPr>
      </p:pic>
      <p:pic>
        <p:nvPicPr>
          <p:cNvPr id="6" name="Picture 5">
            <a:extLst>
              <a:ext uri="{FF2B5EF4-FFF2-40B4-BE49-F238E27FC236}">
                <a16:creationId xmlns:a16="http://schemas.microsoft.com/office/drawing/2014/main" id="{363A4026-23C5-F52C-77FA-B6F94BD0D9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9827" y="5293901"/>
            <a:ext cx="3667637" cy="1267002"/>
          </a:xfrm>
          <a:prstGeom prst="rect">
            <a:avLst/>
          </a:prstGeom>
          <a:ln>
            <a:solidFill>
              <a:schemeClr val="tx1"/>
            </a:solidFill>
          </a:ln>
        </p:spPr>
      </p:pic>
      <p:pic>
        <p:nvPicPr>
          <p:cNvPr id="9" name="Picture 8">
            <a:extLst>
              <a:ext uri="{FF2B5EF4-FFF2-40B4-BE49-F238E27FC236}">
                <a16:creationId xmlns:a16="http://schemas.microsoft.com/office/drawing/2014/main" id="{B1CD6D85-DA7C-1F75-C026-1B971B8E1A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5337" y="4165961"/>
            <a:ext cx="1560444" cy="2394942"/>
          </a:xfrm>
          <a:prstGeom prst="rect">
            <a:avLst/>
          </a:prstGeom>
          <a:ln>
            <a:solidFill>
              <a:schemeClr val="tx1"/>
            </a:solidFill>
          </a:ln>
        </p:spPr>
      </p:pic>
      <p:sp>
        <p:nvSpPr>
          <p:cNvPr id="12" name="TextBox 11">
            <a:extLst>
              <a:ext uri="{FF2B5EF4-FFF2-40B4-BE49-F238E27FC236}">
                <a16:creationId xmlns:a16="http://schemas.microsoft.com/office/drawing/2014/main" id="{44554759-20D1-4383-B4C8-9FE29EBBEE21}"/>
              </a:ext>
            </a:extLst>
          </p:cNvPr>
          <p:cNvSpPr txBox="1"/>
          <p:nvPr/>
        </p:nvSpPr>
        <p:spPr>
          <a:xfrm>
            <a:off x="1430749" y="750749"/>
            <a:ext cx="2472642" cy="369332"/>
          </a:xfrm>
          <a:prstGeom prst="rect">
            <a:avLst/>
          </a:prstGeom>
          <a:noFill/>
        </p:spPr>
        <p:txBody>
          <a:bodyPr wrap="square">
            <a:spAutoFit/>
          </a:bodyPr>
          <a:lstStyle/>
          <a:p>
            <a:r>
              <a:rPr lang="en-US" b="1" dirty="0">
                <a:hlinkClick r:id="rId9"/>
              </a:rPr>
              <a:t>https://water.noaa.gov</a:t>
            </a:r>
            <a:endParaRPr lang="en-US" b="1" dirty="0"/>
          </a:p>
        </p:txBody>
      </p:sp>
    </p:spTree>
    <p:extLst>
      <p:ext uri="{BB962C8B-B14F-4D97-AF65-F5344CB8AC3E}">
        <p14:creationId xmlns:p14="http://schemas.microsoft.com/office/powerpoint/2010/main" val="3252487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CB7A0-CEB0-9F89-023D-90D6355B406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3CF18C82-3DA3-4430-4647-43B6B388CD54}"/>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2B7B74B1-F396-A7BC-84F6-2FD8DCDCA5C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Plan with High Water Marks</a:t>
              </a:r>
            </a:p>
          </p:txBody>
        </p:sp>
        <p:pic>
          <p:nvPicPr>
            <p:cNvPr id="15" name="Picture 14" descr="A hexagon with a yellow house and a river&#10;&#10;Description automatically generated">
              <a:extLst>
                <a:ext uri="{FF2B5EF4-FFF2-40B4-BE49-F238E27FC236}">
                  <a16:creationId xmlns:a16="http://schemas.microsoft.com/office/drawing/2014/main" id="{23EBB10D-73A1-4066-C922-6837654A82F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E7F8AF30-F023-8B12-0ECB-DCC6ABFC80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14" name="Group 13">
            <a:extLst>
              <a:ext uri="{FF2B5EF4-FFF2-40B4-BE49-F238E27FC236}">
                <a16:creationId xmlns:a16="http://schemas.microsoft.com/office/drawing/2014/main" id="{B16A2223-8791-1D0F-8798-07D07D5DD1E9}"/>
              </a:ext>
            </a:extLst>
          </p:cNvPr>
          <p:cNvGrpSpPr/>
          <p:nvPr/>
        </p:nvGrpSpPr>
        <p:grpSpPr>
          <a:xfrm>
            <a:off x="694779" y="1317341"/>
            <a:ext cx="10802442" cy="5119026"/>
            <a:chOff x="694779" y="869487"/>
            <a:chExt cx="10802442" cy="5119026"/>
          </a:xfrm>
        </p:grpSpPr>
        <p:pic>
          <p:nvPicPr>
            <p:cNvPr id="13" name="Picture 12">
              <a:hlinkClick r:id="rId5"/>
              <a:extLst>
                <a:ext uri="{FF2B5EF4-FFF2-40B4-BE49-F238E27FC236}">
                  <a16:creationId xmlns:a16="http://schemas.microsoft.com/office/drawing/2014/main" id="{CBE1F0F2-82A2-DECA-E21A-A5B2F600480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4779" y="869487"/>
              <a:ext cx="10802442" cy="5119026"/>
            </a:xfrm>
            <a:prstGeom prst="rect">
              <a:avLst/>
            </a:prstGeom>
            <a:ln>
              <a:solidFill>
                <a:schemeClr val="tx1"/>
              </a:solidFill>
            </a:ln>
          </p:spPr>
        </p:pic>
        <p:pic>
          <p:nvPicPr>
            <p:cNvPr id="8" name="Picture 7">
              <a:extLst>
                <a:ext uri="{FF2B5EF4-FFF2-40B4-BE49-F238E27FC236}">
                  <a16:creationId xmlns:a16="http://schemas.microsoft.com/office/drawing/2014/main" id="{AF70640E-FE66-5FAF-AE84-8674C2B505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710" y="2156129"/>
              <a:ext cx="1238339" cy="1044271"/>
            </a:xfrm>
            <a:prstGeom prst="rect">
              <a:avLst/>
            </a:prstGeom>
            <a:ln>
              <a:solidFill>
                <a:schemeClr val="tx1"/>
              </a:solidFill>
            </a:ln>
          </p:spPr>
        </p:pic>
      </p:grpSp>
      <p:sp>
        <p:nvSpPr>
          <p:cNvPr id="17" name="TextBox 16">
            <a:extLst>
              <a:ext uri="{FF2B5EF4-FFF2-40B4-BE49-F238E27FC236}">
                <a16:creationId xmlns:a16="http://schemas.microsoft.com/office/drawing/2014/main" id="{E5AF7850-BB14-B3B1-6797-98271178C8B1}"/>
              </a:ext>
            </a:extLst>
          </p:cNvPr>
          <p:cNvSpPr txBox="1"/>
          <p:nvPr/>
        </p:nvSpPr>
        <p:spPr>
          <a:xfrm>
            <a:off x="603558" y="838766"/>
            <a:ext cx="3713684" cy="369332"/>
          </a:xfrm>
          <a:prstGeom prst="rect">
            <a:avLst/>
          </a:prstGeom>
          <a:noFill/>
        </p:spPr>
        <p:txBody>
          <a:bodyPr wrap="square">
            <a:spAutoFit/>
          </a:bodyPr>
          <a:lstStyle/>
          <a:p>
            <a:r>
              <a:rPr lang="en-US" b="1" dirty="0">
                <a:hlinkClick r:id="rId8"/>
              </a:rPr>
              <a:t>https://www.mapwv.gov/flood</a:t>
            </a:r>
            <a:endParaRPr lang="en-US" b="1" dirty="0"/>
          </a:p>
        </p:txBody>
      </p:sp>
    </p:spTree>
    <p:extLst>
      <p:ext uri="{BB962C8B-B14F-4D97-AF65-F5344CB8AC3E}">
        <p14:creationId xmlns:p14="http://schemas.microsoft.com/office/powerpoint/2010/main" val="2441999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6E01E-FD80-E1FB-8E45-BAFB7031536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239DEF7-948A-E27D-0B71-740178C7602F}"/>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10053C4A-4D34-C016-A478-4890732415C3}"/>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Plan for Rapid High-Rising Floodwaters</a:t>
              </a:r>
            </a:p>
          </p:txBody>
        </p:sp>
        <p:pic>
          <p:nvPicPr>
            <p:cNvPr id="15" name="Picture 14" descr="A hexagon with a yellow house and a river&#10;&#10;Description automatically generated">
              <a:extLst>
                <a:ext uri="{FF2B5EF4-FFF2-40B4-BE49-F238E27FC236}">
                  <a16:creationId xmlns:a16="http://schemas.microsoft.com/office/drawing/2014/main" id="{0C854D93-F628-F511-55F3-D4195D68DE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7F627E62-C13D-300B-66FE-FA1B1E554A1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6" name="Picture 5">
            <a:extLst>
              <a:ext uri="{FF2B5EF4-FFF2-40B4-BE49-F238E27FC236}">
                <a16:creationId xmlns:a16="http://schemas.microsoft.com/office/drawing/2014/main" id="{9C4568E4-F7B7-0455-7203-5013BAF59B7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78068" y="787390"/>
            <a:ext cx="2195471" cy="2641610"/>
          </a:xfrm>
          <a:prstGeom prst="rect">
            <a:avLst/>
          </a:prstGeom>
          <a:ln>
            <a:solidFill>
              <a:schemeClr val="tx1"/>
            </a:solidFill>
          </a:ln>
        </p:spPr>
      </p:pic>
      <p:sp>
        <p:nvSpPr>
          <p:cNvPr id="10" name="Arrow: Right 9">
            <a:extLst>
              <a:ext uri="{FF2B5EF4-FFF2-40B4-BE49-F238E27FC236}">
                <a16:creationId xmlns:a16="http://schemas.microsoft.com/office/drawing/2014/main" id="{F81BBDF0-48B6-21AC-E047-0648BBDE13F2}"/>
              </a:ext>
            </a:extLst>
          </p:cNvPr>
          <p:cNvSpPr/>
          <p:nvPr/>
        </p:nvSpPr>
        <p:spPr>
          <a:xfrm>
            <a:off x="6970815" y="1964947"/>
            <a:ext cx="1089187" cy="291688"/>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58A4EFFF-84C2-1A56-40AC-B279B92FA485}"/>
              </a:ext>
            </a:extLst>
          </p:cNvPr>
          <p:cNvGrpSpPr/>
          <p:nvPr/>
        </p:nvGrpSpPr>
        <p:grpSpPr>
          <a:xfrm>
            <a:off x="1108243" y="787390"/>
            <a:ext cx="5644506" cy="2641610"/>
            <a:chOff x="366713" y="1215019"/>
            <a:chExt cx="6938205" cy="3247057"/>
          </a:xfrm>
        </p:grpSpPr>
        <p:pic>
          <p:nvPicPr>
            <p:cNvPr id="2" name="Picture 1">
              <a:extLst>
                <a:ext uri="{FF2B5EF4-FFF2-40B4-BE49-F238E27FC236}">
                  <a16:creationId xmlns:a16="http://schemas.microsoft.com/office/drawing/2014/main" id="{5C5169A5-9C86-73C0-396C-07F8DF256A1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6713" y="1215019"/>
              <a:ext cx="6938205" cy="3247057"/>
            </a:xfrm>
            <a:prstGeom prst="rect">
              <a:avLst/>
            </a:prstGeom>
            <a:ln>
              <a:solidFill>
                <a:schemeClr val="tx1"/>
              </a:solidFill>
            </a:ln>
          </p:spPr>
        </p:pic>
        <p:sp>
          <p:nvSpPr>
            <p:cNvPr id="12" name="Rectangle 11">
              <a:extLst>
                <a:ext uri="{FF2B5EF4-FFF2-40B4-BE49-F238E27FC236}">
                  <a16:creationId xmlns:a16="http://schemas.microsoft.com/office/drawing/2014/main" id="{6289B34C-16CB-6F94-43C3-98ACF15BFD2E}"/>
                </a:ext>
              </a:extLst>
            </p:cNvPr>
            <p:cNvSpPr/>
            <p:nvPr/>
          </p:nvSpPr>
          <p:spPr>
            <a:xfrm>
              <a:off x="760586" y="1311527"/>
              <a:ext cx="6150459" cy="624224"/>
            </a:xfrm>
            <a:prstGeom prst="rect">
              <a:avLst/>
            </a:prstGeom>
            <a:solidFill>
              <a:srgbClr val="DCE4F4"/>
            </a:solidFill>
            <a:ln>
              <a:solidFill>
                <a:schemeClr val="tx1"/>
              </a:solidFill>
            </a:ln>
          </p:spPr>
          <p:txBody>
            <a:bodyPr wrap="square">
              <a:spAutoFit/>
            </a:bodyPr>
            <a:lstStyle/>
            <a:p>
              <a:r>
                <a:rPr lang="en-US" sz="1200" b="1" dirty="0"/>
                <a:t>All these homes along Jordan Creek Road near Clendenin were swept away during the flood of June 2016</a:t>
              </a:r>
            </a:p>
            <a:p>
              <a:endParaRPr lang="en-US" sz="300" b="1" dirty="0"/>
            </a:p>
          </p:txBody>
        </p:sp>
      </p:grpSp>
      <p:pic>
        <p:nvPicPr>
          <p:cNvPr id="20" name="Picture 19" descr="A graph showing a line&#10;&#10;AI-generated content may be incorrect.">
            <a:extLst>
              <a:ext uri="{FF2B5EF4-FFF2-40B4-BE49-F238E27FC236}">
                <a16:creationId xmlns:a16="http://schemas.microsoft.com/office/drawing/2014/main" id="{28D398F0-9D59-F6E5-5A38-1CA44658EB0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24281" y="4052809"/>
            <a:ext cx="5836694" cy="2516951"/>
          </a:xfrm>
          <a:prstGeom prst="rect">
            <a:avLst/>
          </a:prstGeom>
          <a:ln>
            <a:solidFill>
              <a:schemeClr val="tx1"/>
            </a:solidFill>
          </a:ln>
        </p:spPr>
      </p:pic>
      <p:sp>
        <p:nvSpPr>
          <p:cNvPr id="29" name="Arrow: Right 28">
            <a:extLst>
              <a:ext uri="{FF2B5EF4-FFF2-40B4-BE49-F238E27FC236}">
                <a16:creationId xmlns:a16="http://schemas.microsoft.com/office/drawing/2014/main" id="{BEBBD129-8DC9-E059-DE7C-3BFCDEE4342C}"/>
              </a:ext>
            </a:extLst>
          </p:cNvPr>
          <p:cNvSpPr/>
          <p:nvPr/>
        </p:nvSpPr>
        <p:spPr>
          <a:xfrm>
            <a:off x="6264323" y="5155173"/>
            <a:ext cx="502580" cy="312222"/>
          </a:xfrm>
          <a:prstGeom prst="rightArrow">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C0BFE912-2FE0-11D4-8157-D465D81D4885}"/>
              </a:ext>
            </a:extLst>
          </p:cNvPr>
          <p:cNvGrpSpPr/>
          <p:nvPr/>
        </p:nvGrpSpPr>
        <p:grpSpPr>
          <a:xfrm>
            <a:off x="6870251" y="3863834"/>
            <a:ext cx="5009643" cy="2817924"/>
            <a:chOff x="7019541" y="3886580"/>
            <a:chExt cx="5009643" cy="2817924"/>
          </a:xfrm>
        </p:grpSpPr>
        <p:pic>
          <p:nvPicPr>
            <p:cNvPr id="31" name="Picture 30" descr="Aerial view of a small town&#10;&#10;AI-generated content may be incorrect.">
              <a:extLst>
                <a:ext uri="{FF2B5EF4-FFF2-40B4-BE49-F238E27FC236}">
                  <a16:creationId xmlns:a16="http://schemas.microsoft.com/office/drawing/2014/main" id="{AD3D33D8-B63C-D0C9-E62C-1A310900533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19541" y="3886580"/>
              <a:ext cx="5009643" cy="2817924"/>
            </a:xfrm>
            <a:prstGeom prst="rect">
              <a:avLst/>
            </a:prstGeom>
            <a:ln>
              <a:solidFill>
                <a:schemeClr val="tx1"/>
              </a:solidFill>
            </a:ln>
          </p:spPr>
        </p:pic>
        <p:sp>
          <p:nvSpPr>
            <p:cNvPr id="32" name="Rectangle 31">
              <a:extLst>
                <a:ext uri="{FF2B5EF4-FFF2-40B4-BE49-F238E27FC236}">
                  <a16:creationId xmlns:a16="http://schemas.microsoft.com/office/drawing/2014/main" id="{21C48CCE-CA43-E8EE-6C16-51A3DEE40538}"/>
                </a:ext>
              </a:extLst>
            </p:cNvPr>
            <p:cNvSpPr/>
            <p:nvPr/>
          </p:nvSpPr>
          <p:spPr>
            <a:xfrm>
              <a:off x="7119070" y="3982756"/>
              <a:ext cx="2566291" cy="461665"/>
            </a:xfrm>
            <a:prstGeom prst="rect">
              <a:avLst/>
            </a:prstGeom>
            <a:solidFill>
              <a:srgbClr val="DCE4F4"/>
            </a:solidFill>
            <a:ln>
              <a:solidFill>
                <a:schemeClr val="tx1"/>
              </a:solidFill>
            </a:ln>
          </p:spPr>
          <p:txBody>
            <a:bodyPr wrap="square">
              <a:spAutoFit/>
            </a:bodyPr>
            <a:lstStyle/>
            <a:p>
              <a:r>
                <a:rPr lang="en-US" sz="1200" b="1" dirty="0"/>
                <a:t>Wheeling / Triadelphia, Ohio County, Jun. 2025</a:t>
              </a:r>
            </a:p>
          </p:txBody>
        </p:sp>
      </p:grpSp>
    </p:spTree>
    <p:extLst>
      <p:ext uri="{BB962C8B-B14F-4D97-AF65-F5344CB8AC3E}">
        <p14:creationId xmlns:p14="http://schemas.microsoft.com/office/powerpoint/2010/main" val="92941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77ADC-9595-06F8-FE6D-6A62C0FD823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F679006-EFB2-E436-74EC-83BEB3838835}"/>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7A9845D-88A5-2A75-2204-1FC4DB84E177}"/>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Identify At-Risk Significant Structures</a:t>
              </a:r>
            </a:p>
          </p:txBody>
        </p:sp>
        <p:pic>
          <p:nvPicPr>
            <p:cNvPr id="15" name="Picture 14" descr="A hexagon with a yellow house and a river&#10;&#10;Description automatically generated">
              <a:extLst>
                <a:ext uri="{FF2B5EF4-FFF2-40B4-BE49-F238E27FC236}">
                  <a16:creationId xmlns:a16="http://schemas.microsoft.com/office/drawing/2014/main" id="{3AE49507-5724-9A18-FEC5-952AE040A80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961B68E1-A078-0330-6165-50E83EFAB84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10" name="Group 9">
            <a:extLst>
              <a:ext uri="{FF2B5EF4-FFF2-40B4-BE49-F238E27FC236}">
                <a16:creationId xmlns:a16="http://schemas.microsoft.com/office/drawing/2014/main" id="{3498ABA9-D2D8-5D87-2FCB-AD3952EF85D4}"/>
              </a:ext>
            </a:extLst>
          </p:cNvPr>
          <p:cNvGrpSpPr/>
          <p:nvPr/>
        </p:nvGrpSpPr>
        <p:grpSpPr>
          <a:xfrm>
            <a:off x="867136" y="853631"/>
            <a:ext cx="10457727" cy="2108269"/>
            <a:chOff x="1116956" y="778396"/>
            <a:chExt cx="10457727" cy="2108269"/>
          </a:xfrm>
        </p:grpSpPr>
        <p:sp>
          <p:nvSpPr>
            <p:cNvPr id="2" name="Rectangle 1">
              <a:extLst>
                <a:ext uri="{FF2B5EF4-FFF2-40B4-BE49-F238E27FC236}">
                  <a16:creationId xmlns:a16="http://schemas.microsoft.com/office/drawing/2014/main" id="{57D3E472-3732-FDBF-920D-F28F6C6F385F}"/>
                </a:ext>
              </a:extLst>
            </p:cNvPr>
            <p:cNvSpPr/>
            <p:nvPr/>
          </p:nvSpPr>
          <p:spPr>
            <a:xfrm>
              <a:off x="1116956" y="778396"/>
              <a:ext cx="10457727" cy="2108269"/>
            </a:xfrm>
            <a:prstGeom prst="rect">
              <a:avLst/>
            </a:prstGeom>
            <a:solidFill>
              <a:srgbClr val="DCE4F4"/>
            </a:solidFill>
            <a:ln>
              <a:solidFill>
                <a:schemeClr val="tx1"/>
              </a:solidFill>
            </a:ln>
          </p:spPr>
          <p:txBody>
            <a:bodyPr wrap="square">
              <a:spAutoFit/>
            </a:bodyPr>
            <a:lstStyle/>
            <a:p>
              <a:pPr marL="173038" indent="-173038">
                <a:buFont typeface="Arial" panose="020B0604020202020204" pitchFamily="34" charset="0"/>
                <a:buChar char="•"/>
              </a:pPr>
              <a:r>
                <a:rPr lang="en-US" b="1" dirty="0"/>
                <a:t>Fire Stations, Police Stations, E-911 Centers, &amp; EMS in Floodplain                Emergency Response Disruption!</a:t>
              </a:r>
            </a:p>
            <a:p>
              <a:endParaRPr lang="en-US" b="1" dirty="0"/>
            </a:p>
            <a:p>
              <a:pPr marL="173038" indent="-173038">
                <a:buFont typeface="Arial" panose="020B0604020202020204" pitchFamily="34" charset="0"/>
                <a:buChar char="•"/>
              </a:pPr>
              <a:r>
                <a:rPr lang="en-US" b="1" dirty="0"/>
                <a:t>Nursing Homes, Hospitals, and Schools in Floodplain                 Vulnerable Groups at Risk!</a:t>
              </a:r>
            </a:p>
            <a:p>
              <a:endParaRPr lang="en-US" b="1" dirty="0"/>
            </a:p>
            <a:p>
              <a:pPr marL="173038" indent="-173038">
                <a:buFont typeface="Arial" panose="020B0604020202020204" pitchFamily="34" charset="0"/>
                <a:buChar char="•"/>
              </a:pPr>
              <a:r>
                <a:rPr lang="en-US" b="1" dirty="0"/>
                <a:t>Churches in Floodplain                 Sheltering Disruption!</a:t>
              </a:r>
            </a:p>
            <a:p>
              <a:endParaRPr lang="en-US" b="1" dirty="0"/>
            </a:p>
            <a:p>
              <a:pPr marL="173038" indent="-173038">
                <a:buFont typeface="Arial" panose="020B0604020202020204" pitchFamily="34" charset="0"/>
                <a:buChar char="•"/>
              </a:pPr>
              <a:r>
                <a:rPr lang="en-US" b="1" dirty="0"/>
                <a:t>Utilities in Floodplain                 Disruption of Critical Lifelines!</a:t>
              </a:r>
            </a:p>
          </p:txBody>
        </p:sp>
        <p:sp>
          <p:nvSpPr>
            <p:cNvPr id="4" name="Arrow: Right 3">
              <a:extLst>
                <a:ext uri="{FF2B5EF4-FFF2-40B4-BE49-F238E27FC236}">
                  <a16:creationId xmlns:a16="http://schemas.microsoft.com/office/drawing/2014/main" id="{3D6570BC-4B3C-A656-4223-6FCA54681680}"/>
                </a:ext>
              </a:extLst>
            </p:cNvPr>
            <p:cNvSpPr/>
            <p:nvPr/>
          </p:nvSpPr>
          <p:spPr>
            <a:xfrm>
              <a:off x="6429727" y="1402839"/>
              <a:ext cx="68504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0873F97-E17B-1561-DEFF-ECC714AED2BB}"/>
                </a:ext>
              </a:extLst>
            </p:cNvPr>
            <p:cNvSpPr/>
            <p:nvPr/>
          </p:nvSpPr>
          <p:spPr>
            <a:xfrm>
              <a:off x="7560188" y="854970"/>
              <a:ext cx="68504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33234FE-790A-1F68-754C-9955B3A0FD93}"/>
                </a:ext>
              </a:extLst>
            </p:cNvPr>
            <p:cNvSpPr/>
            <p:nvPr/>
          </p:nvSpPr>
          <p:spPr>
            <a:xfrm>
              <a:off x="3636370" y="1942991"/>
              <a:ext cx="68504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389BC4F-F489-98AE-8354-28D22F9DA0BB}"/>
                </a:ext>
              </a:extLst>
            </p:cNvPr>
            <p:cNvSpPr/>
            <p:nvPr/>
          </p:nvSpPr>
          <p:spPr>
            <a:xfrm>
              <a:off x="3505191" y="2488930"/>
              <a:ext cx="68504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98302D8-B985-D44D-8A7D-E9302BDA106B}"/>
              </a:ext>
            </a:extLst>
          </p:cNvPr>
          <p:cNvGrpSpPr/>
          <p:nvPr/>
        </p:nvGrpSpPr>
        <p:grpSpPr>
          <a:xfrm>
            <a:off x="867136" y="3438581"/>
            <a:ext cx="6087908" cy="3143351"/>
            <a:chOff x="1222460" y="3438581"/>
            <a:chExt cx="6087908" cy="3143351"/>
          </a:xfrm>
        </p:grpSpPr>
        <p:pic>
          <p:nvPicPr>
            <p:cNvPr id="19" name="Picture 18" descr="A flooded street with a ambulance and cars&#10;&#10;AI-generated content may be incorrect.">
              <a:extLst>
                <a:ext uri="{FF2B5EF4-FFF2-40B4-BE49-F238E27FC236}">
                  <a16:creationId xmlns:a16="http://schemas.microsoft.com/office/drawing/2014/main" id="{ACBD69AD-7836-13FB-FB8B-F39E7278F9B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1222460" y="3438581"/>
              <a:ext cx="6087908" cy="3143351"/>
            </a:xfrm>
            <a:prstGeom prst="rect">
              <a:avLst/>
            </a:prstGeom>
            <a:ln>
              <a:solidFill>
                <a:schemeClr val="tx1"/>
              </a:solidFill>
            </a:ln>
          </p:spPr>
        </p:pic>
        <p:sp>
          <p:nvSpPr>
            <p:cNvPr id="20" name="Rectangle 19">
              <a:extLst>
                <a:ext uri="{FF2B5EF4-FFF2-40B4-BE49-F238E27FC236}">
                  <a16:creationId xmlns:a16="http://schemas.microsoft.com/office/drawing/2014/main" id="{816B3220-A292-BAD9-BDB7-7C82BCC1BD4D}"/>
                </a:ext>
              </a:extLst>
            </p:cNvPr>
            <p:cNvSpPr/>
            <p:nvPr/>
          </p:nvSpPr>
          <p:spPr>
            <a:xfrm>
              <a:off x="5470496" y="6274267"/>
              <a:ext cx="1733997"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Welch, McDowell County, Feb. 2025</a:t>
              </a:r>
            </a:p>
          </p:txBody>
        </p:sp>
      </p:grpSp>
      <p:grpSp>
        <p:nvGrpSpPr>
          <p:cNvPr id="23" name="Group 22">
            <a:extLst>
              <a:ext uri="{FF2B5EF4-FFF2-40B4-BE49-F238E27FC236}">
                <a16:creationId xmlns:a16="http://schemas.microsoft.com/office/drawing/2014/main" id="{BE69F3EC-6894-51F0-0085-98AD2812D29D}"/>
              </a:ext>
            </a:extLst>
          </p:cNvPr>
          <p:cNvGrpSpPr/>
          <p:nvPr/>
        </p:nvGrpSpPr>
        <p:grpSpPr>
          <a:xfrm>
            <a:off x="8791932" y="3439428"/>
            <a:ext cx="2532931" cy="3134992"/>
            <a:chOff x="8791932" y="3439428"/>
            <a:chExt cx="2532931" cy="3134992"/>
          </a:xfrm>
        </p:grpSpPr>
        <p:pic>
          <p:nvPicPr>
            <p:cNvPr id="17" name="Picture 16" descr="A car in a flooded area&#10;&#10;AI-generated content may be incorrect.">
              <a:extLst>
                <a:ext uri="{FF2B5EF4-FFF2-40B4-BE49-F238E27FC236}">
                  <a16:creationId xmlns:a16="http://schemas.microsoft.com/office/drawing/2014/main" id="{E93C9711-C142-B0B2-AA26-5DF3487AF79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8791932" y="3439428"/>
              <a:ext cx="2532931" cy="3134992"/>
            </a:xfrm>
            <a:prstGeom prst="rect">
              <a:avLst/>
            </a:prstGeom>
            <a:ln>
              <a:solidFill>
                <a:schemeClr val="tx1"/>
              </a:solidFill>
            </a:ln>
          </p:spPr>
        </p:pic>
        <p:sp>
          <p:nvSpPr>
            <p:cNvPr id="21" name="Rectangle 20">
              <a:extLst>
                <a:ext uri="{FF2B5EF4-FFF2-40B4-BE49-F238E27FC236}">
                  <a16:creationId xmlns:a16="http://schemas.microsoft.com/office/drawing/2014/main" id="{9DB26354-28B4-D089-00DB-266178C4CCC6}"/>
                </a:ext>
              </a:extLst>
            </p:cNvPr>
            <p:cNvSpPr/>
            <p:nvPr/>
          </p:nvSpPr>
          <p:spPr>
            <a:xfrm>
              <a:off x="9334831" y="6274267"/>
              <a:ext cx="1902300" cy="215444"/>
            </a:xfrm>
            <a:prstGeom prst="rect">
              <a:avLst/>
            </a:prstGeom>
            <a:solidFill>
              <a:schemeClr val="accent1">
                <a:lumMod val="20000"/>
                <a:lumOff val="80000"/>
              </a:schemeClr>
            </a:solidFill>
            <a:ln>
              <a:solidFill>
                <a:schemeClr val="tx1"/>
              </a:solidFill>
            </a:ln>
          </p:spPr>
          <p:txBody>
            <a:bodyPr wrap="square">
              <a:spAutoFit/>
            </a:bodyPr>
            <a:lstStyle/>
            <a:p>
              <a:pPr algn="ctr"/>
              <a:r>
                <a:rPr lang="en-US" sz="800" b="1" dirty="0"/>
                <a:t>Clendenin, Greenbrier County, Jun. 2016</a:t>
              </a:r>
            </a:p>
          </p:txBody>
        </p:sp>
      </p:grpSp>
    </p:spTree>
    <p:extLst>
      <p:ext uri="{BB962C8B-B14F-4D97-AF65-F5344CB8AC3E}">
        <p14:creationId xmlns:p14="http://schemas.microsoft.com/office/powerpoint/2010/main" val="4276310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DFED-391B-C241-8979-89D1D5157602}"/>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E88BBCB1-4071-38CB-0020-AB597D89AC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445FA62B-30BF-9729-84EE-0537BE3D3D39}"/>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WVFRF Integrated Tools</a:t>
              </a:r>
            </a:p>
          </p:txBody>
        </p:sp>
        <p:pic>
          <p:nvPicPr>
            <p:cNvPr id="10" name="Picture 9" descr="A hexagon with a yellow house and a river&#10;&#10;Description automatically generated">
              <a:extLst>
                <a:ext uri="{FF2B5EF4-FFF2-40B4-BE49-F238E27FC236}">
                  <a16:creationId xmlns:a16="http://schemas.microsoft.com/office/drawing/2014/main" id="{86BF5EDC-757F-E2A3-09A8-39678F7C6F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3D649F0B-663C-F1A2-6D07-F537A1D58D8A}"/>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5F859A90-393D-48EB-2E25-7157DFED726A}"/>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C324E94-9031-3AE1-3C82-1D870ABAFED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27F3A104-7B30-B8B8-009B-90B848C9A6D3}"/>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47069791-36B9-9600-8659-BD3D081D25B0}"/>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pic>
        <p:nvPicPr>
          <p:cNvPr id="96" name="Picture 95">
            <a:hlinkClick r:id="rId4"/>
            <a:extLst>
              <a:ext uri="{FF2B5EF4-FFF2-40B4-BE49-F238E27FC236}">
                <a16:creationId xmlns:a16="http://schemas.microsoft.com/office/drawing/2014/main" id="{5FCEACE0-3280-512C-4961-8F62F58D96D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4760" y="734121"/>
            <a:ext cx="11842479" cy="5881572"/>
          </a:xfrm>
          <a:prstGeom prst="rect">
            <a:avLst/>
          </a:prstGeom>
          <a:ln>
            <a:solidFill>
              <a:schemeClr val="tx1"/>
            </a:solidFill>
          </a:ln>
        </p:spPr>
      </p:pic>
      <p:sp>
        <p:nvSpPr>
          <p:cNvPr id="2" name="Rectangle 1">
            <a:extLst>
              <a:ext uri="{FF2B5EF4-FFF2-40B4-BE49-F238E27FC236}">
                <a16:creationId xmlns:a16="http://schemas.microsoft.com/office/drawing/2014/main" id="{976CEDAB-9240-AEF2-B8F9-E9E83219822F}"/>
              </a:ext>
            </a:extLst>
          </p:cNvPr>
          <p:cNvSpPr/>
          <p:nvPr/>
        </p:nvSpPr>
        <p:spPr>
          <a:xfrm>
            <a:off x="2238704" y="5111209"/>
            <a:ext cx="1570722" cy="1543697"/>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90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82ADB-9F29-F12E-9D46-D9BE74F53AC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574C5B1-6BDC-1EE1-E0FE-21603387CD9D}"/>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4BBBEBB8-5EF3-F752-85C5-E82C20C32C3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Plan for Inundated Road Impacts</a:t>
              </a:r>
            </a:p>
          </p:txBody>
        </p:sp>
        <p:pic>
          <p:nvPicPr>
            <p:cNvPr id="15" name="Picture 14" descr="A hexagon with a yellow house and a river&#10;&#10;Description automatically generated">
              <a:extLst>
                <a:ext uri="{FF2B5EF4-FFF2-40B4-BE49-F238E27FC236}">
                  <a16:creationId xmlns:a16="http://schemas.microsoft.com/office/drawing/2014/main" id="{F6B2AB0D-01CD-ED87-5CDC-27838C2A1FF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C35C893A-C807-864E-FDE9-4EE1FFC921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28" name="Group 27">
            <a:extLst>
              <a:ext uri="{FF2B5EF4-FFF2-40B4-BE49-F238E27FC236}">
                <a16:creationId xmlns:a16="http://schemas.microsoft.com/office/drawing/2014/main" id="{2FF5CFB0-19B8-651B-2AE1-7674E10779D7}"/>
              </a:ext>
            </a:extLst>
          </p:cNvPr>
          <p:cNvGrpSpPr/>
          <p:nvPr/>
        </p:nvGrpSpPr>
        <p:grpSpPr>
          <a:xfrm>
            <a:off x="350013" y="1173203"/>
            <a:ext cx="11491974" cy="5462309"/>
            <a:chOff x="322729" y="977610"/>
            <a:chExt cx="11491974" cy="5462309"/>
          </a:xfrm>
        </p:grpSpPr>
        <p:grpSp>
          <p:nvGrpSpPr>
            <p:cNvPr id="26" name="Group 25">
              <a:extLst>
                <a:ext uri="{FF2B5EF4-FFF2-40B4-BE49-F238E27FC236}">
                  <a16:creationId xmlns:a16="http://schemas.microsoft.com/office/drawing/2014/main" id="{9392FDB2-A3E0-F4D5-8F91-C700FDBCC1B0}"/>
                </a:ext>
              </a:extLst>
            </p:cNvPr>
            <p:cNvGrpSpPr/>
            <p:nvPr/>
          </p:nvGrpSpPr>
          <p:grpSpPr>
            <a:xfrm>
              <a:off x="322729" y="977610"/>
              <a:ext cx="11491974" cy="5462309"/>
              <a:chOff x="322729" y="977610"/>
              <a:chExt cx="11491974" cy="5462309"/>
            </a:xfrm>
          </p:grpSpPr>
          <p:grpSp>
            <p:nvGrpSpPr>
              <p:cNvPr id="24" name="Group 23">
                <a:extLst>
                  <a:ext uri="{FF2B5EF4-FFF2-40B4-BE49-F238E27FC236}">
                    <a16:creationId xmlns:a16="http://schemas.microsoft.com/office/drawing/2014/main" id="{B069EA3D-2549-EDB5-8552-5787CCE5591E}"/>
                  </a:ext>
                </a:extLst>
              </p:cNvPr>
              <p:cNvGrpSpPr/>
              <p:nvPr/>
            </p:nvGrpSpPr>
            <p:grpSpPr>
              <a:xfrm>
                <a:off x="322729" y="977610"/>
                <a:ext cx="11491974" cy="5462309"/>
                <a:chOff x="322729" y="977610"/>
                <a:chExt cx="11491974" cy="5462309"/>
              </a:xfrm>
            </p:grpSpPr>
            <p:grpSp>
              <p:nvGrpSpPr>
                <p:cNvPr id="22" name="Group 21">
                  <a:extLst>
                    <a:ext uri="{FF2B5EF4-FFF2-40B4-BE49-F238E27FC236}">
                      <a16:creationId xmlns:a16="http://schemas.microsoft.com/office/drawing/2014/main" id="{AEB105E6-4B0E-4655-4734-CAE69EACAE87}"/>
                    </a:ext>
                  </a:extLst>
                </p:cNvPr>
                <p:cNvGrpSpPr/>
                <p:nvPr/>
              </p:nvGrpSpPr>
              <p:grpSpPr>
                <a:xfrm>
                  <a:off x="322729" y="977610"/>
                  <a:ext cx="11491974" cy="5462309"/>
                  <a:chOff x="322729" y="977610"/>
                  <a:chExt cx="11491974" cy="5462309"/>
                </a:xfrm>
              </p:grpSpPr>
              <p:pic>
                <p:nvPicPr>
                  <p:cNvPr id="20" name="Picture 19">
                    <a:hlinkClick r:id="rId5"/>
                    <a:extLst>
                      <a:ext uri="{FF2B5EF4-FFF2-40B4-BE49-F238E27FC236}">
                        <a16:creationId xmlns:a16="http://schemas.microsoft.com/office/drawing/2014/main" id="{98E1591B-ADAE-A305-DE82-D42CC7D8D84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2729" y="977610"/>
                    <a:ext cx="11491974" cy="5462309"/>
                  </a:xfrm>
                  <a:prstGeom prst="rect">
                    <a:avLst/>
                  </a:prstGeom>
                  <a:ln>
                    <a:solidFill>
                      <a:schemeClr val="tx1"/>
                    </a:solidFill>
                  </a:ln>
                </p:spPr>
              </p:pic>
              <p:pic>
                <p:nvPicPr>
                  <p:cNvPr id="9" name="Picture 8">
                    <a:extLst>
                      <a:ext uri="{FF2B5EF4-FFF2-40B4-BE49-F238E27FC236}">
                        <a16:creationId xmlns:a16="http://schemas.microsoft.com/office/drawing/2014/main" id="{CBD6A4E6-D13B-619E-BFA3-CA8CAA5C7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1886" y="4972967"/>
                    <a:ext cx="1413961" cy="1205704"/>
                  </a:xfrm>
                  <a:prstGeom prst="rect">
                    <a:avLst/>
                  </a:prstGeom>
                  <a:ln>
                    <a:solidFill>
                      <a:schemeClr val="tx1"/>
                    </a:solidFill>
                  </a:ln>
                </p:spPr>
              </p:pic>
            </p:grpSp>
            <p:sp>
              <p:nvSpPr>
                <p:cNvPr id="23" name="Rectangle 22">
                  <a:extLst>
                    <a:ext uri="{FF2B5EF4-FFF2-40B4-BE49-F238E27FC236}">
                      <a16:creationId xmlns:a16="http://schemas.microsoft.com/office/drawing/2014/main" id="{108C2662-B705-7D79-1DE4-16C59D38A7B0}"/>
                    </a:ext>
                  </a:extLst>
                </p:cNvPr>
                <p:cNvSpPr/>
                <p:nvPr/>
              </p:nvSpPr>
              <p:spPr>
                <a:xfrm>
                  <a:off x="1456493" y="4203159"/>
                  <a:ext cx="1912605" cy="19769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1ED59FE7-871D-689E-CF87-0BF8414D4971}"/>
                  </a:ext>
                </a:extLst>
              </p:cNvPr>
              <p:cNvSpPr/>
              <p:nvPr/>
            </p:nvSpPr>
            <p:spPr>
              <a:xfrm>
                <a:off x="1456492" y="1602579"/>
                <a:ext cx="342969" cy="19769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A2A23936-FE17-F386-4CDB-551F6CBC17F1}"/>
                </a:ext>
              </a:extLst>
            </p:cNvPr>
            <p:cNvSpPr/>
            <p:nvPr/>
          </p:nvSpPr>
          <p:spPr>
            <a:xfrm>
              <a:off x="963433" y="1602579"/>
              <a:ext cx="430171" cy="19769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BBB89DB7-E8BE-E28F-60A0-DAA7F753622B}"/>
              </a:ext>
            </a:extLst>
          </p:cNvPr>
          <p:cNvSpPr txBox="1"/>
          <p:nvPr/>
        </p:nvSpPr>
        <p:spPr>
          <a:xfrm>
            <a:off x="239618" y="709062"/>
            <a:ext cx="3713684" cy="369332"/>
          </a:xfrm>
          <a:prstGeom prst="rect">
            <a:avLst/>
          </a:prstGeom>
          <a:noFill/>
        </p:spPr>
        <p:txBody>
          <a:bodyPr wrap="square">
            <a:spAutoFit/>
          </a:bodyPr>
          <a:lstStyle/>
          <a:p>
            <a:r>
              <a:rPr lang="en-US" b="1" dirty="0">
                <a:hlinkClick r:id="rId8"/>
              </a:rPr>
              <a:t>https://www.mapwv.gov/flood</a:t>
            </a:r>
            <a:endParaRPr lang="en-US" b="1" dirty="0"/>
          </a:p>
        </p:txBody>
      </p:sp>
    </p:spTree>
    <p:extLst>
      <p:ext uri="{BB962C8B-B14F-4D97-AF65-F5344CB8AC3E}">
        <p14:creationId xmlns:p14="http://schemas.microsoft.com/office/powerpoint/2010/main" val="3963732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AF685-2195-D827-1A91-363E061C384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E720AC4-95AE-26D9-EE46-6E67034B1444}"/>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B2EC58CE-B98C-4B20-61A5-2CC5B90B3F8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Plan with Population Estimates</a:t>
              </a:r>
            </a:p>
          </p:txBody>
        </p:sp>
        <p:pic>
          <p:nvPicPr>
            <p:cNvPr id="15" name="Picture 14" descr="A hexagon with a yellow house and a river&#10;&#10;Description automatically generated">
              <a:extLst>
                <a:ext uri="{FF2B5EF4-FFF2-40B4-BE49-F238E27FC236}">
                  <a16:creationId xmlns:a16="http://schemas.microsoft.com/office/drawing/2014/main" id="{6A644C0C-6534-2B2E-F731-353E49F544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6EAFACD-1C72-90F2-D671-F1355201E76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2" name="Rectangle 1">
            <a:extLst>
              <a:ext uri="{FF2B5EF4-FFF2-40B4-BE49-F238E27FC236}">
                <a16:creationId xmlns:a16="http://schemas.microsoft.com/office/drawing/2014/main" id="{D63031BC-F308-BBFC-A294-5B880F114F6B}"/>
              </a:ext>
            </a:extLst>
          </p:cNvPr>
          <p:cNvSpPr/>
          <p:nvPr/>
        </p:nvSpPr>
        <p:spPr>
          <a:xfrm>
            <a:off x="1302995" y="778396"/>
            <a:ext cx="9698742" cy="1754326"/>
          </a:xfrm>
          <a:prstGeom prst="rect">
            <a:avLst/>
          </a:prstGeom>
          <a:solidFill>
            <a:srgbClr val="DCE4F4"/>
          </a:solidFill>
          <a:ln>
            <a:solidFill>
              <a:schemeClr val="tx1"/>
            </a:solidFill>
          </a:ln>
        </p:spPr>
        <p:txBody>
          <a:bodyPr wrap="square">
            <a:spAutoFit/>
          </a:bodyPr>
          <a:lstStyle/>
          <a:p>
            <a:pPr marL="173038" indent="-173038">
              <a:buFont typeface="Arial" panose="020B0604020202020204" pitchFamily="34" charset="0"/>
              <a:buChar char="•"/>
            </a:pPr>
            <a:r>
              <a:rPr lang="en-US" b="1" dirty="0"/>
              <a:t> Use the risk assessment tools and reports to have a better understanding of </a:t>
            </a:r>
            <a:r>
              <a:rPr lang="en-US" b="1" dirty="0">
                <a:solidFill>
                  <a:srgbClr val="1F4E79"/>
                </a:solidFill>
              </a:rPr>
              <a:t>population exposure</a:t>
            </a:r>
            <a:r>
              <a:rPr lang="en-US" b="1" dirty="0"/>
              <a:t>, </a:t>
            </a:r>
            <a:r>
              <a:rPr lang="en-US" b="1" dirty="0">
                <a:solidFill>
                  <a:srgbClr val="1F4E79"/>
                </a:solidFill>
              </a:rPr>
              <a:t>social vulnerability</a:t>
            </a:r>
            <a:r>
              <a:rPr lang="en-US" b="1" dirty="0"/>
              <a:t>, </a:t>
            </a:r>
            <a:r>
              <a:rPr lang="en-US" b="1" dirty="0">
                <a:solidFill>
                  <a:srgbClr val="1F4E79"/>
                </a:solidFill>
              </a:rPr>
              <a:t>evacuation estimates</a:t>
            </a:r>
            <a:r>
              <a:rPr lang="en-US" b="1" dirty="0"/>
              <a:t>, and </a:t>
            </a:r>
            <a:r>
              <a:rPr lang="en-US" b="1" dirty="0">
                <a:solidFill>
                  <a:srgbClr val="1F4E79"/>
                </a:solidFill>
              </a:rPr>
              <a:t>shelter needs</a:t>
            </a:r>
            <a:r>
              <a:rPr lang="en-US" b="1" dirty="0"/>
              <a:t>.</a:t>
            </a:r>
          </a:p>
          <a:p>
            <a:pPr marL="173038" indent="-173038">
              <a:buFont typeface="Arial" panose="020B0604020202020204" pitchFamily="34" charset="0"/>
              <a:buChar char="•"/>
            </a:pPr>
            <a:endParaRPr lang="en-US" b="1" dirty="0"/>
          </a:p>
          <a:p>
            <a:pPr marL="173038" indent="-173038">
              <a:buFont typeface="Arial" panose="020B0604020202020204" pitchFamily="34" charset="0"/>
              <a:buChar char="•"/>
            </a:pPr>
            <a:r>
              <a:rPr lang="en-US" b="1" dirty="0"/>
              <a:t>Plan for pet-friendly shelters.</a:t>
            </a:r>
          </a:p>
          <a:p>
            <a:endParaRPr lang="en-US" b="1" dirty="0"/>
          </a:p>
          <a:p>
            <a:pPr marL="173038" indent="-173038">
              <a:buFont typeface="Arial" panose="020B0604020202020204" pitchFamily="34" charset="0"/>
              <a:buChar char="•"/>
            </a:pPr>
            <a:r>
              <a:rPr lang="en-US" b="1" dirty="0"/>
              <a:t> Use the Flood Fatality Dashboard to better understand the </a:t>
            </a:r>
            <a:r>
              <a:rPr lang="en-US" b="1" dirty="0">
                <a:solidFill>
                  <a:srgbClr val="1F4E79"/>
                </a:solidFill>
              </a:rPr>
              <a:t>cause of deaths </a:t>
            </a:r>
            <a:r>
              <a:rPr lang="en-US" b="1" dirty="0"/>
              <a:t>of the past disasters.</a:t>
            </a:r>
          </a:p>
        </p:txBody>
      </p:sp>
      <p:pic>
        <p:nvPicPr>
          <p:cNvPr id="4" name="Picture 3">
            <a:hlinkClick r:id="rId5"/>
            <a:extLst>
              <a:ext uri="{FF2B5EF4-FFF2-40B4-BE49-F238E27FC236}">
                <a16:creationId xmlns:a16="http://schemas.microsoft.com/office/drawing/2014/main" id="{AD57C1F8-8C56-0930-B4B4-E32395E8B21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88137" y="2857091"/>
            <a:ext cx="7815725" cy="3675591"/>
          </a:xfrm>
          <a:prstGeom prst="rect">
            <a:avLst/>
          </a:prstGeom>
          <a:ln>
            <a:solidFill>
              <a:schemeClr val="tx1"/>
            </a:solidFill>
          </a:ln>
        </p:spPr>
      </p:pic>
    </p:spTree>
    <p:extLst>
      <p:ext uri="{BB962C8B-B14F-4D97-AF65-F5344CB8AC3E}">
        <p14:creationId xmlns:p14="http://schemas.microsoft.com/office/powerpoint/2010/main" val="378009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8B846-9329-AC6A-6B9C-A130277019A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A479AF2-13EF-1E18-3DAC-8D842CEC6E78}"/>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A95EC368-B652-9845-5524-73A54A846F1C}"/>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Educate to Avoid Risky Behavior</a:t>
              </a:r>
            </a:p>
          </p:txBody>
        </p:sp>
        <p:pic>
          <p:nvPicPr>
            <p:cNvPr id="15" name="Picture 14" descr="A hexagon with a yellow house and a river&#10;&#10;Description automatically generated">
              <a:extLst>
                <a:ext uri="{FF2B5EF4-FFF2-40B4-BE49-F238E27FC236}">
                  <a16:creationId xmlns:a16="http://schemas.microsoft.com/office/drawing/2014/main" id="{22ABAD4A-E23A-D40B-06F9-56364933962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1355F277-DE0C-F135-1181-93E81556B9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26" name="Group 25">
            <a:extLst>
              <a:ext uri="{FF2B5EF4-FFF2-40B4-BE49-F238E27FC236}">
                <a16:creationId xmlns:a16="http://schemas.microsoft.com/office/drawing/2014/main" id="{AEBC7B94-3528-9750-14A9-07685997B6B7}"/>
              </a:ext>
            </a:extLst>
          </p:cNvPr>
          <p:cNvGrpSpPr/>
          <p:nvPr/>
        </p:nvGrpSpPr>
        <p:grpSpPr>
          <a:xfrm>
            <a:off x="1419367" y="2303314"/>
            <a:ext cx="5263724" cy="4468051"/>
            <a:chOff x="442159" y="997538"/>
            <a:chExt cx="6403327" cy="5435390"/>
          </a:xfrm>
        </p:grpSpPr>
        <p:pic>
          <p:nvPicPr>
            <p:cNvPr id="18" name="Picture 17">
              <a:hlinkClick r:id="rId5"/>
              <a:extLst>
                <a:ext uri="{FF2B5EF4-FFF2-40B4-BE49-F238E27FC236}">
                  <a16:creationId xmlns:a16="http://schemas.microsoft.com/office/drawing/2014/main" id="{DD1C53B6-7804-3D96-F8ED-B102C4D0BE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42159" y="997538"/>
              <a:ext cx="6403327" cy="5435390"/>
            </a:xfrm>
            <a:prstGeom prst="rect">
              <a:avLst/>
            </a:prstGeom>
            <a:ln>
              <a:solidFill>
                <a:schemeClr val="tx1"/>
              </a:solidFill>
            </a:ln>
          </p:spPr>
        </p:pic>
        <p:sp>
          <p:nvSpPr>
            <p:cNvPr id="19" name="Rectangle 18">
              <a:extLst>
                <a:ext uri="{FF2B5EF4-FFF2-40B4-BE49-F238E27FC236}">
                  <a16:creationId xmlns:a16="http://schemas.microsoft.com/office/drawing/2014/main" id="{37135166-26CA-21EB-8E94-ADC6987C32E2}"/>
                </a:ext>
              </a:extLst>
            </p:cNvPr>
            <p:cNvSpPr/>
            <p:nvPr/>
          </p:nvSpPr>
          <p:spPr>
            <a:xfrm>
              <a:off x="595822" y="5513852"/>
              <a:ext cx="6096000" cy="534808"/>
            </a:xfrm>
            <a:prstGeom prst="rect">
              <a:avLst/>
            </a:prstGeom>
            <a:solidFill>
              <a:schemeClr val="accent1">
                <a:lumMod val="20000"/>
                <a:lumOff val="80000"/>
              </a:schemeClr>
            </a:solidFill>
            <a:ln>
              <a:solidFill>
                <a:schemeClr val="tx1"/>
              </a:solidFill>
            </a:ln>
          </p:spPr>
          <p:txBody>
            <a:bodyPr>
              <a:spAutoFit/>
            </a:bodyPr>
            <a:lstStyle/>
            <a:p>
              <a:r>
                <a:rPr lang="en-US" sz="1200" dirty="0">
                  <a:solidFill>
                    <a:srgbClr val="1F497D"/>
                  </a:solidFill>
                  <a:latin typeface="Calibri" panose="020F0502020204030204" pitchFamily="34" charset="0"/>
                  <a:ea typeface="Calibri" panose="020F0502020204030204" pitchFamily="34" charset="0"/>
                </a:rPr>
                <a:t>Valerie Swisher, 49, drowned on Nicolette Road (County Highway 47/3) on a small tributary of the Little Kanawha River.</a:t>
              </a:r>
              <a:endParaRPr lang="en-US" sz="1200" dirty="0"/>
            </a:p>
          </p:txBody>
        </p:sp>
        <p:sp>
          <p:nvSpPr>
            <p:cNvPr id="20" name="Speech Bubble: Rectangle with Corners Rounded 14">
              <a:extLst>
                <a:ext uri="{FF2B5EF4-FFF2-40B4-BE49-F238E27FC236}">
                  <a16:creationId xmlns:a16="http://schemas.microsoft.com/office/drawing/2014/main" id="{E6EB2737-E0CB-58CA-1781-84246EF8FD6C}"/>
                </a:ext>
              </a:extLst>
            </p:cNvPr>
            <p:cNvSpPr/>
            <p:nvPr/>
          </p:nvSpPr>
          <p:spPr>
            <a:xfrm flipH="1">
              <a:off x="4664774" y="2993344"/>
              <a:ext cx="2027048" cy="371064"/>
            </a:xfrm>
            <a:prstGeom prst="wedgeRoundRectCallout">
              <a:avLst>
                <a:gd name="adj1" fmla="val 115058"/>
                <a:gd name="adj2" fmla="val 177177"/>
                <a:gd name="adj3" fmla="val 1666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Vehicular Drowning</a:t>
              </a:r>
              <a:endParaRPr lang="en-US" sz="1400" dirty="0">
                <a:solidFill>
                  <a:schemeClr val="bg1"/>
                </a:solidFill>
              </a:endParaRPr>
            </a:p>
          </p:txBody>
        </p:sp>
      </p:grpSp>
      <p:grpSp>
        <p:nvGrpSpPr>
          <p:cNvPr id="29" name="Group 28">
            <a:extLst>
              <a:ext uri="{FF2B5EF4-FFF2-40B4-BE49-F238E27FC236}">
                <a16:creationId xmlns:a16="http://schemas.microsoft.com/office/drawing/2014/main" id="{45BD3ED6-A99A-1E37-8859-6650A5C42D4F}"/>
              </a:ext>
            </a:extLst>
          </p:cNvPr>
          <p:cNvGrpSpPr/>
          <p:nvPr/>
        </p:nvGrpSpPr>
        <p:grpSpPr>
          <a:xfrm>
            <a:off x="7185355" y="878565"/>
            <a:ext cx="3493898" cy="4055216"/>
            <a:chOff x="7647060" y="823012"/>
            <a:chExt cx="3493898" cy="4055216"/>
          </a:xfrm>
        </p:grpSpPr>
        <p:pic>
          <p:nvPicPr>
            <p:cNvPr id="21" name="Picture 20">
              <a:extLst>
                <a:ext uri="{FF2B5EF4-FFF2-40B4-BE49-F238E27FC236}">
                  <a16:creationId xmlns:a16="http://schemas.microsoft.com/office/drawing/2014/main" id="{2B84AEA7-6314-1B92-115C-DA2F09BD542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47060" y="823012"/>
              <a:ext cx="3493898" cy="4043129"/>
            </a:xfrm>
            <a:prstGeom prst="rect">
              <a:avLst/>
            </a:prstGeom>
            <a:ln>
              <a:solidFill>
                <a:schemeClr val="tx1"/>
              </a:solidFill>
            </a:ln>
          </p:spPr>
        </p:pic>
        <p:sp>
          <p:nvSpPr>
            <p:cNvPr id="23" name="TextBox 22">
              <a:extLst>
                <a:ext uri="{FF2B5EF4-FFF2-40B4-BE49-F238E27FC236}">
                  <a16:creationId xmlns:a16="http://schemas.microsoft.com/office/drawing/2014/main" id="{4AF1B55B-DD41-29B2-74DF-89DF9923294A}"/>
                </a:ext>
              </a:extLst>
            </p:cNvPr>
            <p:cNvSpPr txBox="1"/>
            <p:nvPr/>
          </p:nvSpPr>
          <p:spPr>
            <a:xfrm>
              <a:off x="7694357" y="3708677"/>
              <a:ext cx="3399304" cy="1169551"/>
            </a:xfrm>
            <a:prstGeom prst="rect">
              <a:avLst/>
            </a:prstGeom>
            <a:noFill/>
          </p:spPr>
          <p:txBody>
            <a:bodyPr wrap="square" rtlCol="0">
              <a:spAutoFit/>
            </a:bodyPr>
            <a:lstStyle/>
            <a:p>
              <a:r>
                <a:rPr lang="en-US" sz="1400" dirty="0">
                  <a:solidFill>
                    <a:schemeClr val="bg1"/>
                  </a:solidFill>
                </a:rPr>
                <a:t>The driver entered the flooded area of Nicolette Road at a deep dip in the roadway.  The water flipped the blue SUV vehicle over in approximately 15-20 feet of water off the roadway edge. </a:t>
              </a:r>
            </a:p>
          </p:txBody>
        </p:sp>
      </p:grpSp>
      <p:grpSp>
        <p:nvGrpSpPr>
          <p:cNvPr id="25" name="Group 24">
            <a:extLst>
              <a:ext uri="{FF2B5EF4-FFF2-40B4-BE49-F238E27FC236}">
                <a16:creationId xmlns:a16="http://schemas.microsoft.com/office/drawing/2014/main" id="{5C0BCBF6-2C93-B1F8-31C3-C7CBDD5852A0}"/>
              </a:ext>
            </a:extLst>
          </p:cNvPr>
          <p:cNvGrpSpPr/>
          <p:nvPr/>
        </p:nvGrpSpPr>
        <p:grpSpPr>
          <a:xfrm>
            <a:off x="7185355" y="5029999"/>
            <a:ext cx="3493898" cy="1741367"/>
            <a:chOff x="7577959" y="4823625"/>
            <a:chExt cx="3922627" cy="1955047"/>
          </a:xfrm>
        </p:grpSpPr>
        <p:pic>
          <p:nvPicPr>
            <p:cNvPr id="22" name="Picture 21">
              <a:extLst>
                <a:ext uri="{FF2B5EF4-FFF2-40B4-BE49-F238E27FC236}">
                  <a16:creationId xmlns:a16="http://schemas.microsoft.com/office/drawing/2014/main" id="{726B1598-E144-A7DC-21BD-4AA00F99360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77959" y="4823625"/>
              <a:ext cx="3922627" cy="1955047"/>
            </a:xfrm>
            <a:prstGeom prst="rect">
              <a:avLst/>
            </a:prstGeom>
            <a:ln>
              <a:solidFill>
                <a:schemeClr val="tx1"/>
              </a:solidFill>
            </a:ln>
          </p:spPr>
        </p:pic>
        <p:pic>
          <p:nvPicPr>
            <p:cNvPr id="24" name="Picture 23">
              <a:extLst>
                <a:ext uri="{FF2B5EF4-FFF2-40B4-BE49-F238E27FC236}">
                  <a16:creationId xmlns:a16="http://schemas.microsoft.com/office/drawing/2014/main" id="{F4AE5FF8-A14E-C9AB-D7C0-534FD256CB9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506403" y="5054933"/>
              <a:ext cx="897321" cy="804663"/>
            </a:xfrm>
            <a:prstGeom prst="rect">
              <a:avLst/>
            </a:prstGeom>
          </p:spPr>
        </p:pic>
      </p:grpSp>
      <p:sp>
        <p:nvSpPr>
          <p:cNvPr id="28" name="Rectangle 27">
            <a:extLst>
              <a:ext uri="{FF2B5EF4-FFF2-40B4-BE49-F238E27FC236}">
                <a16:creationId xmlns:a16="http://schemas.microsoft.com/office/drawing/2014/main" id="{DE232309-74F2-3CD3-D836-1381C89773E2}"/>
              </a:ext>
            </a:extLst>
          </p:cNvPr>
          <p:cNvSpPr/>
          <p:nvPr/>
        </p:nvSpPr>
        <p:spPr>
          <a:xfrm>
            <a:off x="4844955" y="1064104"/>
            <a:ext cx="1838136" cy="923330"/>
          </a:xfrm>
          <a:prstGeom prst="rect">
            <a:avLst/>
          </a:prstGeom>
          <a:solidFill>
            <a:srgbClr val="DCE4F4"/>
          </a:solidFill>
          <a:ln>
            <a:solidFill>
              <a:schemeClr val="tx1"/>
            </a:solidFill>
          </a:ln>
        </p:spPr>
        <p:txBody>
          <a:bodyPr wrap="square">
            <a:spAutoFit/>
          </a:bodyPr>
          <a:lstStyle/>
          <a:p>
            <a:pPr algn="r"/>
            <a:r>
              <a:rPr lang="en-US" b="1" dirty="0"/>
              <a:t>Vehicular Fatality Wood County</a:t>
            </a:r>
          </a:p>
          <a:p>
            <a:pPr algn="r"/>
            <a:r>
              <a:rPr lang="en-US" b="1" dirty="0"/>
              <a:t>Apr. 2024</a:t>
            </a:r>
          </a:p>
        </p:txBody>
      </p:sp>
      <p:sp>
        <p:nvSpPr>
          <p:cNvPr id="30" name="Rectangle 29">
            <a:extLst>
              <a:ext uri="{FF2B5EF4-FFF2-40B4-BE49-F238E27FC236}">
                <a16:creationId xmlns:a16="http://schemas.microsoft.com/office/drawing/2014/main" id="{02918C2D-445E-4150-2C69-4EC2C38D642D}"/>
              </a:ext>
            </a:extLst>
          </p:cNvPr>
          <p:cNvSpPr/>
          <p:nvPr/>
        </p:nvSpPr>
        <p:spPr>
          <a:xfrm>
            <a:off x="293835" y="727814"/>
            <a:ext cx="3147235" cy="1461939"/>
          </a:xfrm>
          <a:prstGeom prst="rect">
            <a:avLst/>
          </a:prstGeom>
          <a:solidFill>
            <a:srgbClr val="DCE4F4"/>
          </a:solidFill>
          <a:ln>
            <a:solidFill>
              <a:schemeClr val="tx1"/>
            </a:solidFill>
          </a:ln>
        </p:spPr>
        <p:txBody>
          <a:bodyPr wrap="square">
            <a:spAutoFit/>
          </a:bodyPr>
          <a:lstStyle/>
          <a:p>
            <a:r>
              <a:rPr lang="en-US" sz="1400" b="1" dirty="0">
                <a:solidFill>
                  <a:srgbClr val="1F4E79"/>
                </a:solidFill>
                <a:ea typeface="+mj-ea"/>
                <a:cs typeface="Arial" panose="020B0604020202020204" pitchFamily="34" charset="0"/>
              </a:rPr>
              <a:t>Risky Behavior Examples:</a:t>
            </a:r>
          </a:p>
          <a:p>
            <a:r>
              <a:rPr lang="en-US" sz="500" b="1" dirty="0"/>
              <a:t> </a:t>
            </a:r>
          </a:p>
          <a:p>
            <a:pPr marL="112713" indent="-112713">
              <a:buFont typeface="Arial" panose="020B0604020202020204" pitchFamily="34" charset="0"/>
              <a:buChar char="•"/>
            </a:pPr>
            <a:r>
              <a:rPr lang="en-US" sz="1400" b="1" dirty="0"/>
              <a:t>Driving into floodwaters</a:t>
            </a:r>
          </a:p>
          <a:p>
            <a:pPr marL="112713" indent="-112713">
              <a:buFont typeface="Arial" panose="020B0604020202020204" pitchFamily="34" charset="0"/>
              <a:buChar char="•"/>
            </a:pPr>
            <a:r>
              <a:rPr lang="en-US" sz="1400" b="1" dirty="0"/>
              <a:t>Attempting to rescue pets</a:t>
            </a:r>
          </a:p>
          <a:p>
            <a:pPr marL="112713" indent="-112713">
              <a:buFont typeface="Arial" panose="020B0604020202020204" pitchFamily="34" charset="0"/>
              <a:buChar char="•"/>
            </a:pPr>
            <a:r>
              <a:rPr lang="en-US" sz="1400" b="1" dirty="0"/>
              <a:t>Retrieve memorabilia from basements</a:t>
            </a:r>
          </a:p>
          <a:p>
            <a:pPr marL="112713" indent="-112713">
              <a:buFont typeface="Arial" panose="020B0604020202020204" pitchFamily="34" charset="0"/>
              <a:buChar char="•"/>
            </a:pPr>
            <a:r>
              <a:rPr lang="en-US" sz="1400" b="1" dirty="0"/>
              <a:t>Playing near flooded creeks</a:t>
            </a:r>
          </a:p>
          <a:p>
            <a:pPr marL="112713" indent="-112713">
              <a:buFont typeface="Arial" panose="020B0604020202020204" pitchFamily="34" charset="0"/>
              <a:buChar char="•"/>
            </a:pPr>
            <a:r>
              <a:rPr lang="en-US" sz="1400" b="1" dirty="0"/>
              <a:t>Crossing or viewing from bridges </a:t>
            </a:r>
          </a:p>
        </p:txBody>
      </p:sp>
    </p:spTree>
    <p:extLst>
      <p:ext uri="{BB962C8B-B14F-4D97-AF65-F5344CB8AC3E}">
        <p14:creationId xmlns:p14="http://schemas.microsoft.com/office/powerpoint/2010/main" val="2718118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78A07-93DF-0077-BC58-E443F7EDB8C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26DCE5A-0737-2ABD-C195-EFD205E5382B}"/>
              </a:ext>
            </a:extLst>
          </p:cNvPr>
          <p:cNvGrpSpPr/>
          <p:nvPr/>
        </p:nvGrpSpPr>
        <p:grpSpPr>
          <a:xfrm>
            <a:off x="152398" y="707571"/>
            <a:ext cx="11896725" cy="6059967"/>
            <a:chOff x="152398" y="707571"/>
            <a:chExt cx="11896725" cy="6059967"/>
          </a:xfrm>
        </p:grpSpPr>
        <p:sp>
          <p:nvSpPr>
            <p:cNvPr id="2" name="Text Box 2">
              <a:extLst>
                <a:ext uri="{FF2B5EF4-FFF2-40B4-BE49-F238E27FC236}">
                  <a16:creationId xmlns:a16="http://schemas.microsoft.com/office/drawing/2014/main" id="{812E969A-0DCF-795A-D3B2-1726B0B7B18B}"/>
                </a:ext>
              </a:extLst>
            </p:cNvPr>
            <p:cNvSpPr txBox="1">
              <a:spLocks noChangeArrowheads="1"/>
            </p:cNvSpPr>
            <p:nvPr/>
          </p:nvSpPr>
          <p:spPr bwMode="auto">
            <a:xfrm>
              <a:off x="152398" y="707571"/>
              <a:ext cx="11896725" cy="6059967"/>
            </a:xfrm>
            <a:prstGeom prst="rect">
              <a:avLst/>
            </a:prstGeom>
            <a:solidFill>
              <a:srgbClr val="DCE4F4"/>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Purchase flood Insurance; </a:t>
              </a: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Elevate buildings; </a:t>
              </a: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Provide flood openings; </a:t>
              </a: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Seal foundations; </a:t>
              </a: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Elevate and anchor utilities; </a:t>
              </a: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Protect valuable possessions</a:t>
              </a: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hlinkClick r:id="rId3"/>
                </a:rPr>
                <a:t>https://www.floodsmart.gov</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“What to do before a flood”</a:t>
              </a: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4C05D99-8F8C-A0E2-64C0-BA65113EE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808" y="910961"/>
              <a:ext cx="8788437" cy="5682797"/>
            </a:xfrm>
            <a:prstGeom prst="rect">
              <a:avLst/>
            </a:prstGeom>
            <a:ln>
              <a:solidFill>
                <a:schemeClr val="tx1"/>
              </a:solidFill>
            </a:ln>
          </p:spPr>
        </p:pic>
      </p:grpSp>
      <p:grpSp>
        <p:nvGrpSpPr>
          <p:cNvPr id="14" name="Group 13">
            <a:extLst>
              <a:ext uri="{FF2B5EF4-FFF2-40B4-BE49-F238E27FC236}">
                <a16:creationId xmlns:a16="http://schemas.microsoft.com/office/drawing/2014/main" id="{94EBB79B-1F15-79BD-61E5-2DDAC02CA218}"/>
              </a:ext>
            </a:extLst>
          </p:cNvPr>
          <p:cNvGrpSpPr/>
          <p:nvPr/>
        </p:nvGrpSpPr>
        <p:grpSpPr>
          <a:xfrm>
            <a:off x="0" y="-15988"/>
            <a:ext cx="12192000" cy="630241"/>
            <a:chOff x="0" y="-15988"/>
            <a:chExt cx="12192000" cy="630241"/>
          </a:xfrm>
        </p:grpSpPr>
        <p:sp>
          <p:nvSpPr>
            <p:cNvPr id="6" name="Title 1">
              <a:extLst>
                <a:ext uri="{FF2B5EF4-FFF2-40B4-BE49-F238E27FC236}">
                  <a16:creationId xmlns:a16="http://schemas.microsoft.com/office/drawing/2014/main" id="{3A7C4CD6-7863-A4D0-3BB8-8FD3BEC87B95}"/>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Property-Level Mitigation by Owners</a:t>
              </a:r>
            </a:p>
          </p:txBody>
        </p:sp>
        <p:pic>
          <p:nvPicPr>
            <p:cNvPr id="11" name="Picture 10" descr="A hexagon with a yellow house and a river&#10;&#10;Description automatically generated">
              <a:extLst>
                <a:ext uri="{FF2B5EF4-FFF2-40B4-BE49-F238E27FC236}">
                  <a16:creationId xmlns:a16="http://schemas.microsoft.com/office/drawing/2014/main" id="{3DB80F66-4CEE-6198-C9E3-42B2CAF2903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3" name="Picture 12" descr="A yellow and blue logo&#10;&#10;AI-generated content may be incorrect.">
              <a:extLst>
                <a:ext uri="{FF2B5EF4-FFF2-40B4-BE49-F238E27FC236}">
                  <a16:creationId xmlns:a16="http://schemas.microsoft.com/office/drawing/2014/main" id="{D777BAAB-104A-8670-5868-F33C9767C60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427084818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4BB-CD19-0BB6-F257-7913B735358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93969B2-4487-DFC6-5B79-03E23962286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348DCA7-42E6-EC20-8DBA-9E0EC55ED16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Links to Tools / Data</a:t>
              </a:r>
            </a:p>
          </p:txBody>
        </p:sp>
        <p:pic>
          <p:nvPicPr>
            <p:cNvPr id="15" name="Picture 14" descr="A hexagon with a yellow house and a river&#10;&#10;Description automatically generated">
              <a:extLst>
                <a:ext uri="{FF2B5EF4-FFF2-40B4-BE49-F238E27FC236}">
                  <a16:creationId xmlns:a16="http://schemas.microsoft.com/office/drawing/2014/main" id="{A42FF578-592B-7CA7-6F84-3AA839E807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6BB7A76-44F8-89FD-38B7-48E4D0F6CB4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31" name="Group 30">
            <a:extLst>
              <a:ext uri="{FF2B5EF4-FFF2-40B4-BE49-F238E27FC236}">
                <a16:creationId xmlns:a16="http://schemas.microsoft.com/office/drawing/2014/main" id="{852E127E-A14D-17D2-1FF2-DEC2131EB1D1}"/>
              </a:ext>
            </a:extLst>
          </p:cNvPr>
          <p:cNvGrpSpPr/>
          <p:nvPr/>
        </p:nvGrpSpPr>
        <p:grpSpPr>
          <a:xfrm>
            <a:off x="366673" y="660200"/>
            <a:ext cx="11497780" cy="6321294"/>
            <a:chOff x="230197" y="660198"/>
            <a:chExt cx="11497780" cy="6321294"/>
          </a:xfrm>
        </p:grpSpPr>
        <p:sp>
          <p:nvSpPr>
            <p:cNvPr id="30" name="TextBox 29">
              <a:extLst>
                <a:ext uri="{FF2B5EF4-FFF2-40B4-BE49-F238E27FC236}">
                  <a16:creationId xmlns:a16="http://schemas.microsoft.com/office/drawing/2014/main" id="{29FDDFF5-7B25-E4F9-B573-2B24B7E91B8E}"/>
                </a:ext>
              </a:extLst>
            </p:cNvPr>
            <p:cNvSpPr txBox="1"/>
            <p:nvPr/>
          </p:nvSpPr>
          <p:spPr>
            <a:xfrm>
              <a:off x="1118340" y="718239"/>
              <a:ext cx="10609637" cy="6263253"/>
            </a:xfrm>
            <a:prstGeom prst="rect">
              <a:avLst/>
            </a:prstGeom>
            <a:noFill/>
          </p:spPr>
          <p:txBody>
            <a:bodyPr wrap="square">
              <a:spAutoFit/>
            </a:bodyPr>
            <a:lstStyle/>
            <a:p>
              <a:r>
                <a:rPr lang="en-US" sz="1700" b="1" dirty="0">
                  <a:sym typeface="Wingdings" panose="05000000000000000000" pitchFamily="2" charset="2"/>
                </a:rPr>
                <a:t> </a:t>
              </a:r>
              <a:r>
                <a:rPr lang="en-US" sz="1700" b="1" dirty="0"/>
                <a:t>WV Flood Tool: </a:t>
              </a:r>
              <a:r>
                <a:rPr lang="en-US" sz="1700" b="1" dirty="0">
                  <a:hlinkClick r:id="rId5"/>
                </a:rPr>
                <a:t>https://www.mapwv.gov/flood/</a:t>
              </a:r>
              <a:endParaRPr lang="en-US" sz="1700" b="1" dirty="0"/>
            </a:p>
            <a:p>
              <a:endParaRPr lang="en-US" sz="2000" b="1" dirty="0">
                <a:ea typeface="+mj-ea"/>
                <a:cs typeface="Arial" panose="020B0604020202020204" pitchFamily="34" charset="0"/>
              </a:endParaRPr>
            </a:p>
            <a:p>
              <a:r>
                <a:rPr lang="en-US" sz="1700" b="1" dirty="0">
                  <a:ea typeface="+mj-ea"/>
                  <a:cs typeface="Arial" panose="020B0604020202020204" pitchFamily="34" charset="0"/>
                  <a:sym typeface="Wingdings" panose="05000000000000000000" pitchFamily="2" charset="2"/>
                </a:rPr>
                <a:t> </a:t>
              </a:r>
              <a:r>
                <a:rPr lang="en-US" sz="1700" b="1" dirty="0">
                  <a:ea typeface="+mj-ea"/>
                  <a:cs typeface="Arial" panose="020B0604020202020204" pitchFamily="34" charset="0"/>
                </a:rPr>
                <a:t>West Virginia Flood Resiliency Framework (WVFRF): </a:t>
              </a:r>
              <a:r>
                <a:rPr lang="en-US" sz="1700" b="1" dirty="0">
                  <a:hlinkClick r:id="rId6"/>
                </a:rPr>
                <a:t>https://wvfrf.org/</a:t>
              </a:r>
              <a:endParaRPr lang="en-US" sz="1700" b="1" dirty="0"/>
            </a:p>
            <a:p>
              <a:endParaRPr lang="en-US" sz="2000" b="1" dirty="0"/>
            </a:p>
            <a:p>
              <a:r>
                <a:rPr lang="en-US" sz="1700" b="1" dirty="0">
                  <a:sym typeface="Wingdings" panose="05000000000000000000" pitchFamily="2" charset="2"/>
                </a:rPr>
                <a:t> </a:t>
              </a:r>
              <a:r>
                <a:rPr lang="en-US" sz="1700" b="1" dirty="0"/>
                <a:t>West Virginia Risk Explorer (WVRE) (Landing Page): </a:t>
              </a:r>
              <a:r>
                <a:rPr lang="en-US" sz="1700" b="1" dirty="0">
                  <a:hlinkClick r:id="rId7"/>
                </a:rPr>
                <a:t>https://www.wvfrf.org/wvre/</a:t>
              </a:r>
              <a:endParaRPr lang="en-US" sz="1700" b="1" dirty="0"/>
            </a:p>
            <a:p>
              <a:endParaRPr lang="en-US" sz="2000" b="1" dirty="0"/>
            </a:p>
            <a:p>
              <a:r>
                <a:rPr lang="en-US" sz="1700" b="1" dirty="0">
                  <a:sym typeface="Wingdings" panose="05000000000000000000" pitchFamily="2" charset="2"/>
                </a:rPr>
                <a:t> </a:t>
              </a:r>
              <a:r>
                <a:rPr lang="en-US" sz="1700" b="1" dirty="0"/>
                <a:t>WV Risk Explorer Maps: </a:t>
              </a:r>
              <a:r>
                <a:rPr lang="en-US" sz="1700" b="1" dirty="0">
                  <a:hlinkClick r:id="rId8"/>
                </a:rPr>
                <a:t>https://wvfrf.org/wvre/map/?scaleid=3&amp;gslid=&amp;index=CUM_INDEX&amp;type=pct</a:t>
              </a:r>
              <a:endParaRPr lang="en-US" sz="1700" b="1" dirty="0"/>
            </a:p>
            <a:p>
              <a:endParaRPr lang="en-US" sz="2000" b="1" dirty="0"/>
            </a:p>
            <a:p>
              <a:r>
                <a:rPr lang="en-US" sz="1700" b="1" dirty="0">
                  <a:sym typeface="Wingdings" panose="05000000000000000000" pitchFamily="2" charset="2"/>
                </a:rPr>
                <a:t> </a:t>
              </a:r>
              <a:r>
                <a:rPr lang="en-US" sz="1700" b="1" dirty="0"/>
                <a:t>WV Risk Explorer Reports: </a:t>
              </a:r>
              <a:r>
                <a:rPr lang="en-US" sz="1700" b="1" dirty="0">
                  <a:hlinkClick r:id="rId9"/>
                </a:rPr>
                <a:t>https://wvfrf.org/wvre/report/?entityid=68&amp;scaleid=1&amp;type=all</a:t>
              </a:r>
              <a:endParaRPr lang="en-US" sz="1700" b="1" dirty="0"/>
            </a:p>
            <a:p>
              <a:endParaRPr lang="en-US" sz="2000" b="1" dirty="0"/>
            </a:p>
            <a:p>
              <a:r>
                <a:rPr lang="en-US" sz="1700" b="1" dirty="0">
                  <a:sym typeface="Wingdings" panose="05000000000000000000" pitchFamily="2" charset="2"/>
                </a:rPr>
                <a:t> </a:t>
              </a:r>
              <a:r>
                <a:rPr lang="en-US" sz="1700" b="1" dirty="0"/>
                <a:t>WV Flood Dashboards: </a:t>
              </a:r>
              <a:r>
                <a:rPr lang="en-US" sz="1700" b="1" dirty="0">
                  <a:hlinkClick r:id="rId10"/>
                </a:rPr>
                <a:t>https://wvfrf.org/wvre/dashboard/home/</a:t>
              </a:r>
              <a:endParaRPr lang="en-US" sz="1700" b="1" dirty="0"/>
            </a:p>
            <a:p>
              <a:endParaRPr lang="en-US" sz="2000" b="1" dirty="0"/>
            </a:p>
            <a:p>
              <a:r>
                <a:rPr lang="en-US" sz="1700" b="1" dirty="0">
                  <a:sym typeface="Wingdings" panose="05000000000000000000" pitchFamily="2" charset="2"/>
                </a:rPr>
                <a:t> </a:t>
              </a:r>
              <a:r>
                <a:rPr lang="en-US" sz="1700" b="1" dirty="0"/>
                <a:t>WV Building-Level (BL) Risk: </a:t>
              </a:r>
              <a:r>
                <a:rPr lang="en-US" sz="1700" b="1" dirty="0">
                  <a:hlinkClick r:id="rId11"/>
                </a:rPr>
                <a:t>https://wvfrf.org/wvre/buildings/</a:t>
              </a:r>
              <a:endParaRPr lang="en-US" sz="1700" b="1" dirty="0"/>
            </a:p>
            <a:p>
              <a:endParaRPr lang="en-US" sz="2000" b="1" dirty="0"/>
            </a:p>
            <a:p>
              <a:r>
                <a:rPr lang="en-US" sz="1700" b="1" dirty="0">
                  <a:sym typeface="Wingdings" panose="05000000000000000000" pitchFamily="2" charset="2"/>
                </a:rPr>
                <a:t> </a:t>
              </a:r>
              <a:r>
                <a:rPr lang="en-US" sz="1700" b="1" dirty="0"/>
                <a:t>WV Flood Visualizations: </a:t>
              </a:r>
              <a:r>
                <a:rPr lang="en-US" sz="1700" b="1" dirty="0">
                  <a:hlinkClick r:id="rId12"/>
                </a:rPr>
                <a:t>https://wvfrf.org/wvre/visualization/home/</a:t>
              </a:r>
              <a:endParaRPr lang="en-US" sz="2000" b="1" dirty="0"/>
            </a:p>
            <a:p>
              <a:endParaRPr lang="en-US" sz="2000" b="1" dirty="0"/>
            </a:p>
            <a:p>
              <a:r>
                <a:rPr lang="en-US" sz="1700" b="1" dirty="0">
                  <a:sym typeface="Wingdings" panose="05000000000000000000" pitchFamily="2" charset="2"/>
                </a:rPr>
                <a:t> </a:t>
              </a:r>
              <a:r>
                <a:rPr lang="en-US" sz="1700" b="1" dirty="0"/>
                <a:t>Access Data: </a:t>
              </a:r>
              <a:r>
                <a:rPr lang="en-US" sz="1700" b="1" dirty="0">
                  <a:hlinkClick r:id="rId13"/>
                </a:rPr>
                <a:t>https://wvfrf.org/wvre/data/home/</a:t>
              </a:r>
              <a:endParaRPr lang="en-US" sz="1700" b="1" dirty="0"/>
            </a:p>
            <a:p>
              <a:endParaRPr lang="en-US" sz="2000" b="1" dirty="0"/>
            </a:p>
            <a:p>
              <a:pPr marL="285750" indent="-285750">
                <a:buFont typeface="Wingdings" panose="05000000000000000000" pitchFamily="2" charset="2"/>
                <a:buChar char="à"/>
              </a:pPr>
              <a:r>
                <a:rPr lang="en-US" sz="1700" b="1" dirty="0"/>
                <a:t>WV Hazard Library: </a:t>
              </a:r>
              <a:r>
                <a:rPr lang="en-US" sz="1700" b="1" dirty="0">
                  <a:hlinkClick r:id="rId14"/>
                </a:rPr>
                <a:t>https://wvfrf.org/library/</a:t>
              </a:r>
              <a:endParaRPr lang="en-US" sz="1700" b="1" dirty="0"/>
            </a:p>
            <a:p>
              <a:pPr marL="285750" indent="-285750">
                <a:buFont typeface="Wingdings" panose="05000000000000000000" pitchFamily="2" charset="2"/>
                <a:buChar char="à"/>
              </a:pPr>
              <a:endParaRPr lang="en-US" sz="1700" b="1" dirty="0"/>
            </a:p>
            <a:p>
              <a:r>
                <a:rPr lang="en-US" sz="1700" b="1" dirty="0">
                  <a:sym typeface="Wingdings" panose="05000000000000000000" pitchFamily="2" charset="2"/>
                </a:rPr>
                <a:t> </a:t>
              </a:r>
              <a:r>
                <a:rPr lang="en-US" sz="1700" b="1" dirty="0"/>
                <a:t>Landslide Tools: </a:t>
              </a:r>
              <a:r>
                <a:rPr lang="en-US" sz="1700" b="1" dirty="0">
                  <a:hlinkClick r:id="rId15"/>
                </a:rPr>
                <a:t>https://wvfrf.org/wvre/landslides/</a:t>
              </a:r>
              <a:endParaRPr lang="en-US" sz="1700" b="1" dirty="0"/>
            </a:p>
            <a:p>
              <a:pPr marL="285750" indent="-285750">
                <a:buFont typeface="Wingdings" panose="05000000000000000000" pitchFamily="2" charset="2"/>
                <a:buChar char="à"/>
              </a:pPr>
              <a:endParaRPr lang="en-US" sz="1700" b="1" dirty="0"/>
            </a:p>
          </p:txBody>
        </p:sp>
        <p:pic>
          <p:nvPicPr>
            <p:cNvPr id="2" name="Picture 1" descr="A hexagon with a yellow house and a river&#10;&#10;Description automatically generated">
              <a:hlinkClick r:id="rId6"/>
              <a:extLst>
                <a:ext uri="{FF2B5EF4-FFF2-40B4-BE49-F238E27FC236}">
                  <a16:creationId xmlns:a16="http://schemas.microsoft.com/office/drawing/2014/main" id="{7F440F82-DC0C-C8CE-68C7-D444420ADED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69210" y="1171723"/>
              <a:ext cx="597827" cy="545476"/>
            </a:xfrm>
            <a:prstGeom prst="rect">
              <a:avLst/>
            </a:prstGeom>
          </p:spPr>
        </p:pic>
        <p:pic>
          <p:nvPicPr>
            <p:cNvPr id="6" name="Picture 5" descr="A yellow and blue logo&#10;&#10;AI-generated content may be incorrect.">
              <a:hlinkClick r:id="rId7"/>
              <a:extLst>
                <a:ext uri="{FF2B5EF4-FFF2-40B4-BE49-F238E27FC236}">
                  <a16:creationId xmlns:a16="http://schemas.microsoft.com/office/drawing/2014/main" id="{9B8783A7-9886-A3E0-1AAD-D1674951F6DC}"/>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69210" y="1719534"/>
              <a:ext cx="560105" cy="500175"/>
            </a:xfrm>
            <a:prstGeom prst="rect">
              <a:avLst/>
            </a:prstGeom>
          </p:spPr>
        </p:pic>
        <p:pic>
          <p:nvPicPr>
            <p:cNvPr id="9" name="Picture 8">
              <a:hlinkClick r:id="rId8"/>
              <a:extLst>
                <a:ext uri="{FF2B5EF4-FFF2-40B4-BE49-F238E27FC236}">
                  <a16:creationId xmlns:a16="http://schemas.microsoft.com/office/drawing/2014/main" id="{5C642CDB-25BF-CD55-49DA-0D1B71554CC7}"/>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00419" y="2314127"/>
              <a:ext cx="617939" cy="496811"/>
            </a:xfrm>
            <a:prstGeom prst="rect">
              <a:avLst/>
            </a:prstGeom>
          </p:spPr>
        </p:pic>
        <p:pic>
          <p:nvPicPr>
            <p:cNvPr id="12" name="Picture 11">
              <a:hlinkClick r:id="rId9"/>
              <a:extLst>
                <a:ext uri="{FF2B5EF4-FFF2-40B4-BE49-F238E27FC236}">
                  <a16:creationId xmlns:a16="http://schemas.microsoft.com/office/drawing/2014/main" id="{083CEB47-BD3D-4F10-31AA-799994780FC0}"/>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500419" y="2886201"/>
              <a:ext cx="617939" cy="493972"/>
            </a:xfrm>
            <a:prstGeom prst="rect">
              <a:avLst/>
            </a:prstGeom>
          </p:spPr>
        </p:pic>
        <p:pic>
          <p:nvPicPr>
            <p:cNvPr id="14" name="Picture 13">
              <a:hlinkClick r:id="rId10"/>
              <a:extLst>
                <a:ext uri="{FF2B5EF4-FFF2-40B4-BE49-F238E27FC236}">
                  <a16:creationId xmlns:a16="http://schemas.microsoft.com/office/drawing/2014/main" id="{CC39E462-2587-4EB3-B56D-961F960B72AA}"/>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238105" y="3477823"/>
              <a:ext cx="880254" cy="446211"/>
            </a:xfrm>
            <a:prstGeom prst="rect">
              <a:avLst/>
            </a:prstGeom>
          </p:spPr>
        </p:pic>
        <p:pic>
          <p:nvPicPr>
            <p:cNvPr id="18" name="Picture 17">
              <a:hlinkClick r:id="rId11"/>
              <a:extLst>
                <a:ext uri="{FF2B5EF4-FFF2-40B4-BE49-F238E27FC236}">
                  <a16:creationId xmlns:a16="http://schemas.microsoft.com/office/drawing/2014/main" id="{8DCA9865-D8F6-762F-E00D-DDFFA48E8539}"/>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238102" y="4043435"/>
              <a:ext cx="880290" cy="446211"/>
            </a:xfrm>
            <a:prstGeom prst="rect">
              <a:avLst/>
            </a:prstGeom>
          </p:spPr>
        </p:pic>
        <p:pic>
          <p:nvPicPr>
            <p:cNvPr id="20" name="Picture 19">
              <a:hlinkClick r:id="rId12"/>
              <a:extLst>
                <a:ext uri="{FF2B5EF4-FFF2-40B4-BE49-F238E27FC236}">
                  <a16:creationId xmlns:a16="http://schemas.microsoft.com/office/drawing/2014/main" id="{17A0D21E-5030-8838-2073-27DEACDF2D6E}"/>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230197" y="4605689"/>
              <a:ext cx="888161" cy="452921"/>
            </a:xfrm>
            <a:prstGeom prst="rect">
              <a:avLst/>
            </a:prstGeom>
          </p:spPr>
        </p:pic>
        <p:pic>
          <p:nvPicPr>
            <p:cNvPr id="22" name="Picture 21">
              <a:hlinkClick r:id="rId15"/>
              <a:extLst>
                <a:ext uri="{FF2B5EF4-FFF2-40B4-BE49-F238E27FC236}">
                  <a16:creationId xmlns:a16="http://schemas.microsoft.com/office/drawing/2014/main" id="{87BFA3C5-9E7B-3CA9-86EC-A08A6C6A25BC}"/>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233194" y="6276970"/>
              <a:ext cx="880290" cy="446211"/>
            </a:xfrm>
            <a:prstGeom prst="rect">
              <a:avLst/>
            </a:prstGeom>
          </p:spPr>
        </p:pic>
        <p:pic>
          <p:nvPicPr>
            <p:cNvPr id="24" name="Picture 23">
              <a:hlinkClick r:id="rId13"/>
              <a:extLst>
                <a:ext uri="{FF2B5EF4-FFF2-40B4-BE49-F238E27FC236}">
                  <a16:creationId xmlns:a16="http://schemas.microsoft.com/office/drawing/2014/main" id="{E36ACABF-A0F0-8534-2FBF-53D799E183FB}"/>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236646" y="5162598"/>
              <a:ext cx="881695" cy="448274"/>
            </a:xfrm>
            <a:prstGeom prst="rect">
              <a:avLst/>
            </a:prstGeom>
          </p:spPr>
        </p:pic>
        <p:pic>
          <p:nvPicPr>
            <p:cNvPr id="28" name="Picture 27">
              <a:hlinkClick r:id="rId14"/>
              <a:extLst>
                <a:ext uri="{FF2B5EF4-FFF2-40B4-BE49-F238E27FC236}">
                  <a16:creationId xmlns:a16="http://schemas.microsoft.com/office/drawing/2014/main" id="{A72A06FC-4665-277C-9CF6-D455017C369B}"/>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233194" y="5717460"/>
              <a:ext cx="894865" cy="452922"/>
            </a:xfrm>
            <a:prstGeom prst="rect">
              <a:avLst/>
            </a:prstGeom>
          </p:spPr>
        </p:pic>
        <p:pic>
          <p:nvPicPr>
            <p:cNvPr id="29" name="Picture 28" descr="A yellow house with blue letters&#10;&#10;AI-generated content may be incorrect.">
              <a:hlinkClick r:id="rId5"/>
              <a:extLst>
                <a:ext uri="{FF2B5EF4-FFF2-40B4-BE49-F238E27FC236}">
                  <a16:creationId xmlns:a16="http://schemas.microsoft.com/office/drawing/2014/main" id="{694E9967-1CC6-9302-8136-30D63ED6F291}"/>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627799" y="660198"/>
              <a:ext cx="539238" cy="436882"/>
            </a:xfrm>
            <a:prstGeom prst="rect">
              <a:avLst/>
            </a:prstGeom>
          </p:spPr>
        </p:pic>
      </p:grpSp>
    </p:spTree>
    <p:extLst>
      <p:ext uri="{BB962C8B-B14F-4D97-AF65-F5344CB8AC3E}">
        <p14:creationId xmlns:p14="http://schemas.microsoft.com/office/powerpoint/2010/main" val="3028065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3487-671E-6461-8222-B14B2F5C61E4}"/>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42250594-B59F-B464-FF13-E4611AA3896D}"/>
              </a:ext>
            </a:extLst>
          </p:cNvPr>
          <p:cNvSpPr txBox="1">
            <a:spLocks/>
          </p:cNvSpPr>
          <p:nvPr/>
        </p:nvSpPr>
        <p:spPr>
          <a:xfrm>
            <a:off x="0" y="0"/>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71C5E7C8-4C6D-2F05-87C3-DAC94D4949FE}"/>
              </a:ext>
            </a:extLst>
          </p:cNvPr>
          <p:cNvSpPr>
            <a:spLocks noGrp="1"/>
          </p:cNvSpPr>
          <p:nvPr>
            <p:ph type="ctrTitle"/>
          </p:nvPr>
        </p:nvSpPr>
        <p:spPr>
          <a:xfrm>
            <a:off x="793369" y="1116678"/>
            <a:ext cx="10363200" cy="1831174"/>
          </a:xfrm>
        </p:spPr>
        <p:txBody>
          <a:bodyPr>
            <a:noAutofit/>
          </a:bodyPr>
          <a:lstStyle/>
          <a:p>
            <a:r>
              <a:rPr lang="en-US" sz="4000" b="1" dirty="0">
                <a:solidFill>
                  <a:schemeClr val="bg1"/>
                </a:solidFill>
                <a:latin typeface="+mn-lt"/>
                <a:cs typeface="Arial" panose="020B0604020202020204" pitchFamily="34" charset="0"/>
              </a:rPr>
              <a:t>Thank you!</a:t>
            </a:r>
            <a:br>
              <a:rPr lang="en-US" sz="4000" b="1" dirty="0">
                <a:solidFill>
                  <a:schemeClr val="bg1"/>
                </a:solidFill>
                <a:latin typeface="+mn-lt"/>
                <a:cs typeface="Arial" panose="020B0604020202020204" pitchFamily="34" charset="0"/>
              </a:rPr>
            </a:br>
            <a:br>
              <a:rPr lang="en-US" sz="4000" b="1" dirty="0">
                <a:solidFill>
                  <a:schemeClr val="bg1"/>
                </a:solidFill>
                <a:latin typeface="+mn-lt"/>
                <a:cs typeface="Arial" panose="020B0604020202020204" pitchFamily="34" charset="0"/>
              </a:rPr>
            </a:br>
            <a:r>
              <a:rPr lang="en-US" sz="4000" b="1" dirty="0">
                <a:solidFill>
                  <a:schemeClr val="bg1"/>
                </a:solidFill>
                <a:latin typeface="+mn-lt"/>
                <a:cs typeface="Arial" panose="020B0604020202020204" pitchFamily="34" charset="0"/>
              </a:rPr>
              <a:t>Questions?</a:t>
            </a:r>
          </a:p>
        </p:txBody>
      </p:sp>
      <p:sp>
        <p:nvSpPr>
          <p:cNvPr id="2" name="Google Shape;407;p46">
            <a:extLst>
              <a:ext uri="{FF2B5EF4-FFF2-40B4-BE49-F238E27FC236}">
                <a16:creationId xmlns:a16="http://schemas.microsoft.com/office/drawing/2014/main" id="{DF622F98-4274-D631-5967-CEB814C10EF2}"/>
              </a:ext>
            </a:extLst>
          </p:cNvPr>
          <p:cNvSpPr txBox="1"/>
          <p:nvPr/>
        </p:nvSpPr>
        <p:spPr>
          <a:xfrm>
            <a:off x="2727447" y="4975535"/>
            <a:ext cx="6737104" cy="14341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r>
              <a:rPr lang="en" dirty="0">
                <a:solidFill>
                  <a:schemeClr val="bg1"/>
                </a:solidFill>
                <a:ea typeface="Anaheim"/>
                <a:cs typeface="Calibri" panose="020F0502020204030204" pitchFamily="34" charset="0"/>
                <a:sym typeface="Anaheim"/>
              </a:rPr>
              <a:t>Email:</a:t>
            </a:r>
          </a:p>
          <a:p>
            <a:pPr marL="0" lvl="0" indent="0" algn="ctr" rtl="0">
              <a:spcBef>
                <a:spcPts val="0"/>
              </a:spcBef>
              <a:spcAft>
                <a:spcPts val="0"/>
              </a:spcAft>
              <a:buNone/>
            </a:pPr>
            <a:endParaRPr lang="en" sz="500" dirty="0">
              <a:solidFill>
                <a:schemeClr val="bg1"/>
              </a:solidFill>
              <a:ea typeface="Anaheim"/>
              <a:cs typeface="Calibri" panose="020F0502020204030204" pitchFamily="34" charset="0"/>
              <a:sym typeface="Anaheim"/>
            </a:endParaRPr>
          </a:p>
          <a:p>
            <a:pPr algn="ctr"/>
            <a:r>
              <a:rPr lang="en" u="sng" dirty="0">
                <a:solidFill>
                  <a:schemeClr val="bg1"/>
                </a:solidFill>
                <a:ea typeface="Anaheim"/>
                <a:cs typeface="Calibri" panose="020F0502020204030204" pitchFamily="34" charset="0"/>
                <a:sym typeface="Anaheim"/>
                <a:hlinkClick r:id="" action="ppaction://noaction">
                  <a:extLst>
                    <a:ext uri="{A12FA001-AC4F-418D-AE19-62706E023703}">
                      <ahyp:hlinkClr xmlns:ahyp="http://schemas.microsoft.com/office/drawing/2018/hyperlinkcolor" val="tx"/>
                    </a:ext>
                  </a:extLst>
                </a:hlinkClick>
              </a:rPr>
              <a:t>behrang.bidadian@mail.wvu.edu</a:t>
            </a:r>
            <a:endParaRPr lang="en-US" dirty="0">
              <a:solidFill>
                <a:schemeClr val="bg1"/>
              </a:solidFill>
              <a:ea typeface="Anaheim"/>
              <a:cs typeface="Calibri" panose="020F0502020204030204" pitchFamily="34" charset="0"/>
              <a:sym typeface="Anaheim"/>
              <a:hlinkClick r:id="rId2">
                <a:extLst>
                  <a:ext uri="{A12FA001-AC4F-418D-AE19-62706E023703}">
                    <ahyp:hlinkClr xmlns:ahyp="http://schemas.microsoft.com/office/drawing/2018/hyperlinkcolor" val="tx"/>
                  </a:ext>
                </a:extLst>
              </a:hlinkClick>
            </a:endParaRPr>
          </a:p>
          <a:p>
            <a:pPr algn="ctr"/>
            <a:r>
              <a:rPr lang="en-US" dirty="0">
                <a:solidFill>
                  <a:schemeClr val="bg1"/>
                </a:solidFill>
                <a:ea typeface="Anaheim"/>
                <a:cs typeface="Calibri" panose="020F0502020204030204" pitchFamily="34" charset="0"/>
                <a:sym typeface="Anaheim"/>
                <a:hlinkClick r:id="rId2">
                  <a:extLst>
                    <a:ext uri="{A12FA001-AC4F-418D-AE19-62706E023703}">
                      <ahyp:hlinkClr xmlns:ahyp="http://schemas.microsoft.com/office/drawing/2018/hyperlinkcolor" val="tx"/>
                    </a:ext>
                  </a:extLst>
                </a:hlinkClick>
              </a:rPr>
              <a:t>kurt.donaldson@mail.wvu.edu</a:t>
            </a:r>
            <a:endParaRPr lang="en-US" dirty="0">
              <a:solidFill>
                <a:schemeClr val="bg1"/>
              </a:solidFill>
              <a:ea typeface="Anaheim"/>
              <a:cs typeface="Calibri" panose="020F0502020204030204" pitchFamily="34" charset="0"/>
              <a:sym typeface="Anaheim"/>
            </a:endParaRPr>
          </a:p>
          <a:p>
            <a:pPr algn="ctr"/>
            <a:endParaRPr lang="en" sz="500" u="sng" dirty="0">
              <a:solidFill>
                <a:schemeClr val="bg1"/>
              </a:solidFill>
              <a:ea typeface="Anaheim"/>
              <a:cs typeface="Calibri" panose="020F0502020204030204" pitchFamily="34" charset="0"/>
              <a:sym typeface="Anaheim"/>
              <a:hlinkClick r:id="" action="ppaction://noaction">
                <a:extLst>
                  <a:ext uri="{A12FA001-AC4F-418D-AE19-62706E023703}">
                    <ahyp:hlinkClr xmlns:ahyp="http://schemas.microsoft.com/office/drawing/2018/hyperlinkcolor" val="tx"/>
                  </a:ext>
                </a:extLst>
              </a:hlinkClick>
            </a:endParaRPr>
          </a:p>
          <a:p>
            <a:pPr marL="0" lvl="0" indent="0" algn="ctr" rtl="0">
              <a:spcBef>
                <a:spcPts val="0"/>
              </a:spcBef>
              <a:spcAft>
                <a:spcPts val="0"/>
              </a:spcAft>
              <a:buNone/>
            </a:pPr>
            <a:endParaRPr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p:txBody>
      </p:sp>
      <p:pic>
        <p:nvPicPr>
          <p:cNvPr id="4" name="Picture 3" descr="A hexagon with a yellow house and a river&#10;&#10;Description automatically generated">
            <a:extLst>
              <a:ext uri="{FF2B5EF4-FFF2-40B4-BE49-F238E27FC236}">
                <a16:creationId xmlns:a16="http://schemas.microsoft.com/office/drawing/2014/main" id="{9E813908-A75A-6C48-DCCF-6458D85B0F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73420" y="4005872"/>
            <a:ext cx="1062725" cy="969663"/>
          </a:xfrm>
          <a:prstGeom prst="rect">
            <a:avLst/>
          </a:prstGeom>
        </p:spPr>
      </p:pic>
      <p:pic>
        <p:nvPicPr>
          <p:cNvPr id="5" name="Picture 4" descr="A yellow and blue logo&#10;&#10;AI-generated content may be incorrect.">
            <a:extLst>
              <a:ext uri="{FF2B5EF4-FFF2-40B4-BE49-F238E27FC236}">
                <a16:creationId xmlns:a16="http://schemas.microsoft.com/office/drawing/2014/main" id="{3C24270D-20AF-7938-12C3-4955FE406E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42813" y="4064530"/>
            <a:ext cx="932156" cy="832417"/>
          </a:xfrm>
          <a:prstGeom prst="rect">
            <a:avLst/>
          </a:prstGeom>
        </p:spPr>
      </p:pic>
    </p:spTree>
    <p:extLst>
      <p:ext uri="{BB962C8B-B14F-4D97-AF65-F5344CB8AC3E}">
        <p14:creationId xmlns:p14="http://schemas.microsoft.com/office/powerpoint/2010/main" val="3294120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7BB3C-1819-F7BD-92E9-45498AA08AC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3E133AA9-11CA-7F01-F9E6-1F1727966488}"/>
              </a:ext>
            </a:extLst>
          </p:cNvPr>
          <p:cNvSpPr txBox="1">
            <a:spLocks/>
          </p:cNvSpPr>
          <p:nvPr/>
        </p:nvSpPr>
        <p:spPr>
          <a:xfrm>
            <a:off x="0" y="2"/>
            <a:ext cx="12192000" cy="6857998"/>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D748FD76-B272-8F25-2232-53184B4BF12F}"/>
              </a:ext>
            </a:extLst>
          </p:cNvPr>
          <p:cNvSpPr>
            <a:spLocks noGrp="1"/>
          </p:cNvSpPr>
          <p:nvPr>
            <p:ph type="ctrTitle"/>
          </p:nvPr>
        </p:nvSpPr>
        <p:spPr>
          <a:xfrm>
            <a:off x="914399" y="3142870"/>
            <a:ext cx="10363200" cy="572259"/>
          </a:xfrm>
        </p:spPr>
        <p:txBody>
          <a:bodyPr>
            <a:noAutofit/>
          </a:bodyPr>
          <a:lstStyle/>
          <a:p>
            <a:r>
              <a:rPr lang="en-US" sz="4000" b="1" dirty="0">
                <a:solidFill>
                  <a:schemeClr val="bg1"/>
                </a:solidFill>
                <a:latin typeface="+mn-lt"/>
                <a:cs typeface="Arial" panose="020B0604020202020204" pitchFamily="34" charset="0"/>
              </a:rPr>
              <a:t>Backup Slides</a:t>
            </a:r>
          </a:p>
        </p:txBody>
      </p:sp>
    </p:spTree>
    <p:extLst>
      <p:ext uri="{BB962C8B-B14F-4D97-AF65-F5344CB8AC3E}">
        <p14:creationId xmlns:p14="http://schemas.microsoft.com/office/powerpoint/2010/main" val="2446019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3ACD9-4AB6-75E7-7854-41A509C4F13A}"/>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7BE566A3-3886-C174-5208-E2697CF69257}"/>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568A0E36-2E15-D46F-4669-5BD34DBFD33D}"/>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7B6CE891-BCE2-5AF0-165B-5CC16DF3FF84}"/>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0A92C3AF-5175-2DAF-D645-5B7E1592832A}"/>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353206B6-2D5B-E026-3B2E-393415852F7D}"/>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611549E6-4DAE-C745-66C6-464E216E6AE4}"/>
              </a:ext>
            </a:extLst>
          </p:cNvPr>
          <p:cNvSpPr txBox="1">
            <a:spLocks/>
          </p:cNvSpPr>
          <p:nvPr/>
        </p:nvSpPr>
        <p:spPr>
          <a:xfrm>
            <a:off x="343096" y="909386"/>
            <a:ext cx="11177146" cy="5104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Planning</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Enhancing state resiliency and hazard mitigation plans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Updating emergency operation plans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Prioritizing and allocating resources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Identifying the need for more refined risk assessments</a:t>
            </a:r>
          </a:p>
          <a:p>
            <a:pPr marL="114300" indent="0">
              <a:buClr>
                <a:srgbClr val="1F4E79"/>
              </a:buClr>
              <a:buSzPts val="1800"/>
            </a:pPr>
            <a:endParaRPr lang="en-US" sz="1600" dirty="0"/>
          </a:p>
          <a:p>
            <a:pPr marL="114300" indent="0">
              <a:buClr>
                <a:srgbClr val="1F4E79"/>
              </a:buClr>
              <a:buSzPts val="1800"/>
            </a:pPr>
            <a:endParaRPr lang="en-US" sz="1600" dirty="0"/>
          </a:p>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Risk Communications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Encouraging community-level risk communication and engagement</a:t>
            </a:r>
          </a:p>
          <a:p>
            <a:pPr marL="227012" indent="0">
              <a:buClr>
                <a:srgbClr val="1F4E79"/>
              </a:buClr>
              <a:buSzPts val="1800"/>
            </a:pPr>
            <a:endParaRPr lang="en-US" sz="500" dirty="0">
              <a:solidFill>
                <a:schemeClr val="tx1"/>
              </a:solidFill>
              <a:latin typeface="+mn-lt"/>
              <a:ea typeface="+mn-ea"/>
              <a:cs typeface="+mn-cs"/>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Educating new homeowners and renters</a:t>
            </a:r>
          </a:p>
          <a:p>
            <a:pPr marL="227012" indent="0">
              <a:buClr>
                <a:srgbClr val="1F4E79"/>
              </a:buClr>
              <a:buSzPts val="1800"/>
            </a:pPr>
            <a:endParaRPr lang="en-US" sz="500" dirty="0">
              <a:solidFill>
                <a:schemeClr val="tx1"/>
              </a:solidFill>
              <a:latin typeface="+mn-lt"/>
              <a:ea typeface="+mn-ea"/>
              <a:cs typeface="+mn-cs"/>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Informing the insurance and mortgage industries</a:t>
            </a:r>
          </a:p>
          <a:p>
            <a:pPr marL="114300" indent="0">
              <a:buClr>
                <a:srgbClr val="1F4E79"/>
              </a:buClr>
              <a:buSzPts val="1800"/>
            </a:pPr>
            <a:endParaRPr lang="en-US" sz="1600" dirty="0"/>
          </a:p>
          <a:p>
            <a:pPr marL="114300" indent="0">
              <a:buClr>
                <a:srgbClr val="1F4E79"/>
              </a:buClr>
              <a:buSzPts val="1800"/>
            </a:pPr>
            <a:endParaRPr lang="en-US" sz="1600" dirty="0"/>
          </a:p>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Mitigation</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Identifying areas of mitigation interest</a:t>
            </a:r>
          </a:p>
          <a:p>
            <a:pPr marL="227012" indent="0">
              <a:buClr>
                <a:srgbClr val="1F4E79"/>
              </a:buClr>
              <a:buSzPts val="1800"/>
            </a:pPr>
            <a:endParaRPr lang="en-US" sz="500" dirty="0">
              <a:solidFill>
                <a:schemeClr val="tx1"/>
              </a:solidFill>
              <a:latin typeface="+mn-lt"/>
              <a:ea typeface="+mn-ea"/>
              <a:cs typeface="+mn-cs"/>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Supporting the development or enhancement of codes and standards</a:t>
            </a:r>
          </a:p>
          <a:p>
            <a:pPr marL="227012" indent="0">
              <a:buClr>
                <a:srgbClr val="1F4E79"/>
              </a:buClr>
              <a:buSzPts val="1800"/>
            </a:pPr>
            <a:endParaRPr lang="en-US" sz="500" dirty="0">
              <a:solidFill>
                <a:schemeClr val="tx1"/>
              </a:solidFill>
              <a:latin typeface="+mn-lt"/>
              <a:ea typeface="+mn-ea"/>
              <a:cs typeface="+mn-cs"/>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Informing long-term community recovery</a:t>
            </a:r>
          </a:p>
          <a:p>
            <a:pPr marL="114300" indent="0">
              <a:buSzPts val="1800"/>
            </a:pPr>
            <a:endParaRPr lang="en-US" sz="1600" dirty="0">
              <a:solidFill>
                <a:schemeClr val="tx1"/>
              </a:solidFill>
              <a:latin typeface="Calibri" panose="020F0502020204030204" pitchFamily="34" charset="0"/>
              <a:cs typeface="Calibri" panose="020F0502020204030204" pitchFamily="34" charset="0"/>
            </a:endParaRPr>
          </a:p>
        </p:txBody>
      </p:sp>
      <p:pic>
        <p:nvPicPr>
          <p:cNvPr id="5" name="Picture 4" descr="A group of people sitting at a table&#10;&#10;AI-generated content may be incorrect.">
            <a:extLst>
              <a:ext uri="{FF2B5EF4-FFF2-40B4-BE49-F238E27FC236}">
                <a16:creationId xmlns:a16="http://schemas.microsoft.com/office/drawing/2014/main" id="{EB75603C-CB8D-436B-936A-0B6CD620B7D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02566" y="1027811"/>
            <a:ext cx="2368769" cy="1672351"/>
          </a:xfrm>
          <a:prstGeom prst="rect">
            <a:avLst/>
          </a:prstGeom>
        </p:spPr>
      </p:pic>
      <p:pic>
        <p:nvPicPr>
          <p:cNvPr id="7" name="Picture 6" descr="Hands on a mouse and keyboard&#10;&#10;AI-generated content may be incorrect.">
            <a:extLst>
              <a:ext uri="{FF2B5EF4-FFF2-40B4-BE49-F238E27FC236}">
                <a16:creationId xmlns:a16="http://schemas.microsoft.com/office/drawing/2014/main" id="{11E75C9A-DEA6-0762-D4F6-4054ABC986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02566" y="3051705"/>
            <a:ext cx="2366393" cy="1304525"/>
          </a:xfrm>
          <a:prstGeom prst="rect">
            <a:avLst/>
          </a:prstGeom>
          <a:ln>
            <a:noFill/>
          </a:ln>
        </p:spPr>
      </p:pic>
      <p:pic>
        <p:nvPicPr>
          <p:cNvPr id="9" name="Picture 8" descr="A person using a computer&#10;&#10;AI-generated content may be incorrect.">
            <a:extLst>
              <a:ext uri="{FF2B5EF4-FFF2-40B4-BE49-F238E27FC236}">
                <a16:creationId xmlns:a16="http://schemas.microsoft.com/office/drawing/2014/main" id="{2BE8BDA9-9552-98DE-F075-01BBB2F24A3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02567" y="4707773"/>
            <a:ext cx="2366392" cy="1726564"/>
          </a:xfrm>
          <a:prstGeom prst="rect">
            <a:avLst/>
          </a:prstGeom>
        </p:spPr>
      </p:pic>
      <p:grpSp>
        <p:nvGrpSpPr>
          <p:cNvPr id="34" name="Group 33">
            <a:extLst>
              <a:ext uri="{FF2B5EF4-FFF2-40B4-BE49-F238E27FC236}">
                <a16:creationId xmlns:a16="http://schemas.microsoft.com/office/drawing/2014/main" id="{E20B608C-223A-E0BB-35F5-6C4E1D9B6842}"/>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D2A95566-4E8F-5E05-B323-E17CDBCED5D3}"/>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Benefits of the Tools</a:t>
              </a:r>
            </a:p>
          </p:txBody>
        </p:sp>
        <p:pic>
          <p:nvPicPr>
            <p:cNvPr id="10" name="Picture 9" descr="A hexagon with a yellow house and a river&#10;&#10;Description automatically generated">
              <a:extLst>
                <a:ext uri="{FF2B5EF4-FFF2-40B4-BE49-F238E27FC236}">
                  <a16:creationId xmlns:a16="http://schemas.microsoft.com/office/drawing/2014/main" id="{925521D9-33B6-AAE7-1701-DDFC80A6FC7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Tree>
    <p:extLst>
      <p:ext uri="{BB962C8B-B14F-4D97-AF65-F5344CB8AC3E}">
        <p14:creationId xmlns:p14="http://schemas.microsoft.com/office/powerpoint/2010/main" val="3931735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3B1B0-A061-5D18-C7D4-94B6FD9C3083}"/>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1A390476-EBF2-C6CA-9FD0-1D0727C7B3CE}"/>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DCEF102D-E5FA-0D7B-E153-ADF87B6AB688}"/>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1209905-6E97-AFCF-3873-73E9AF6B808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3EBD3F3-F698-ACA8-A585-51107605C245}"/>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8827F204-CB23-B68A-F562-9D884758AFB1}"/>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F1E3BCAC-FFBC-15E0-D599-27912AC033C1}"/>
              </a:ext>
            </a:extLst>
          </p:cNvPr>
          <p:cNvSpPr txBox="1">
            <a:spLocks/>
          </p:cNvSpPr>
          <p:nvPr/>
        </p:nvSpPr>
        <p:spPr>
          <a:xfrm>
            <a:off x="49557" y="627333"/>
            <a:ext cx="12061371" cy="60691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Risk indicators Rankings to Identify Communities at Higher Risk </a:t>
            </a:r>
            <a:r>
              <a:rPr lang="en-US" sz="1800" b="1" dirty="0">
                <a:solidFill>
                  <a:srgbClr val="1F4E79"/>
                </a:solidFill>
                <a:cs typeface="Arial" panose="020B0604020202020204" pitchFamily="34" charset="0"/>
              </a:rPr>
              <a:t>in Risk Maps &amp; Reports</a:t>
            </a:r>
            <a:endParaRPr lang="en-US" sz="1800" b="1" dirty="0">
              <a:solidFill>
                <a:srgbClr val="1F4E79"/>
              </a:solidFill>
              <a:latin typeface="+mn-lt"/>
              <a:ea typeface="+mj-ea"/>
              <a:cs typeface="Arial" panose="020B0604020202020204" pitchFamily="34" charset="0"/>
            </a:endParaRPr>
          </a:p>
          <a:p>
            <a:pPr marL="284163" indent="0">
              <a:buClr>
                <a:srgbClr val="1F4E79"/>
              </a:buClr>
              <a:buSzPts val="1800"/>
            </a:pPr>
            <a:r>
              <a:rPr lang="en-US" sz="1600" dirty="0">
                <a:solidFill>
                  <a:schemeClr val="tx1"/>
                </a:solidFill>
                <a:latin typeface="+mn-lt"/>
                <a:ea typeface="+mn-ea"/>
                <a:cs typeface="+mn-cs"/>
              </a:rPr>
              <a:t>Interactively view and explore flood risk indicators on a map to identify areas of higher risk.</a:t>
            </a:r>
          </a:p>
          <a:p>
            <a:pPr marL="284163"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Interactive Downloadable Risk Reports by </a:t>
            </a:r>
            <a:r>
              <a:rPr lang="en-US" sz="1800" b="1" dirty="0">
                <a:solidFill>
                  <a:srgbClr val="1F4E79"/>
                </a:solidFill>
                <a:cs typeface="Arial" panose="020B0604020202020204" pitchFamily="34" charset="0"/>
              </a:rPr>
              <a:t>Multi-Scale Aggregation of Detailed Building-Level Inventory</a:t>
            </a:r>
            <a:endParaRPr lang="en-US" sz="1800" b="1" dirty="0">
              <a:solidFill>
                <a:srgbClr val="1F4E79"/>
              </a:solidFill>
              <a:latin typeface="+mn-lt"/>
              <a:ea typeface="+mj-ea"/>
              <a:cs typeface="Arial" panose="020B0604020202020204" pitchFamily="34" charset="0"/>
            </a:endParaRPr>
          </a:p>
          <a:p>
            <a:pPr marL="284163" indent="0">
              <a:buClr>
                <a:srgbClr val="1F4E79"/>
              </a:buClr>
              <a:buSzPts val="1800"/>
            </a:pPr>
            <a:r>
              <a:rPr lang="en-US" sz="1600" dirty="0">
                <a:solidFill>
                  <a:schemeClr val="tx1"/>
                </a:solidFill>
                <a:latin typeface="+mn-lt"/>
                <a:ea typeface="+mn-ea"/>
                <a:cs typeface="+mn-cs"/>
              </a:rPr>
              <a:t>View and download flood risk assessment and comparison reports in more detail.</a:t>
            </a:r>
          </a:p>
          <a:p>
            <a:pPr marL="114300" indent="0">
              <a:buClr>
                <a:srgbClr val="1F4E79"/>
              </a:buClr>
              <a:buSzPts val="1800"/>
            </a:pPr>
            <a:endParaRPr lang="en-US" sz="500" dirty="0">
              <a:solidFill>
                <a:schemeClr val="tx1"/>
              </a:solidFill>
              <a:latin typeface="+mn-lt"/>
              <a:ea typeface="+mn-ea"/>
              <a:cs typeface="+mn-cs"/>
            </a:endParaRPr>
          </a:p>
          <a:p>
            <a:pPr marL="284163" marR="0" lvl="0" indent="-169863" algn="l" defTabSz="914400" rtl="0" eaLnBrk="1" fontAlgn="auto" latinLnBrk="0" hangingPunct="1">
              <a:lnSpc>
                <a:spcPct val="100000"/>
              </a:lnSpc>
              <a:spcBef>
                <a:spcPts val="0"/>
              </a:spcBef>
              <a:spcAft>
                <a:spcPts val="0"/>
              </a:spcAft>
              <a:buClr>
                <a:srgbClr val="1F4E79"/>
              </a:buClr>
              <a:buSzPts val="1800"/>
              <a:buFont typeface="Wingdings" panose="05000000000000000000" pitchFamily="2" charset="2"/>
              <a:buChar char="§"/>
              <a:tabLst/>
              <a:defRPr/>
            </a:pPr>
            <a:r>
              <a:rPr kumimoji="0" lang="en-US" sz="1800" b="1" i="0" u="none" strike="noStrike" kern="1200" cap="none" spc="0" normalizeH="0" baseline="0" noProof="0" dirty="0">
                <a:ln>
                  <a:noFill/>
                </a:ln>
                <a:solidFill>
                  <a:srgbClr val="1F4E79"/>
                </a:solidFill>
                <a:effectLst/>
                <a:uLnTx/>
                <a:uFillTx/>
                <a:latin typeface="Aptos" panose="02110004020202020204"/>
                <a:ea typeface="+mn-ea"/>
                <a:cs typeface="Arial" panose="020B0604020202020204" pitchFamily="34" charset="0"/>
              </a:rPr>
              <a:t>Sharable Queries for Risk Reports, Maps, and Tables</a:t>
            </a:r>
          </a:p>
          <a:p>
            <a:pPr marL="284163" indent="0">
              <a:buClr>
                <a:srgbClr val="1F4E79"/>
              </a:buClr>
              <a:buSzPts val="1800"/>
              <a:defRPr/>
            </a:pPr>
            <a:r>
              <a:rPr lang="en-US" sz="1600" dirty="0">
                <a:solidFill>
                  <a:schemeClr val="tx1"/>
                </a:solidFill>
                <a:latin typeface="+mn-lt"/>
                <a:ea typeface="+mn-ea"/>
                <a:cs typeface="+mn-cs"/>
              </a:rPr>
              <a:t>Share your </a:t>
            </a:r>
            <a:r>
              <a:rPr lang="en-US" sz="1600" dirty="0">
                <a:solidFill>
                  <a:schemeClr val="tx1"/>
                </a:solidFill>
              </a:rPr>
              <a:t>geographic selections along with data field queries for consistent use across teams.</a:t>
            </a:r>
            <a:endParaRPr lang="en-US" sz="1600" dirty="0">
              <a:solidFill>
                <a:schemeClr val="tx1"/>
              </a:solidFill>
              <a:latin typeface="+mn-lt"/>
              <a:ea typeface="+mn-ea"/>
              <a:cs typeface="+mn-cs"/>
            </a:endParaRP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Rationale and Recommendations for Risk Indicators</a:t>
            </a:r>
          </a:p>
          <a:p>
            <a:pPr marL="284163" indent="0">
              <a:buClr>
                <a:srgbClr val="1F4E79"/>
              </a:buClr>
              <a:buSzPts val="1800"/>
            </a:pPr>
            <a:r>
              <a:rPr lang="en-US" sz="1600" dirty="0">
                <a:solidFill>
                  <a:schemeClr val="tx1"/>
                </a:solidFill>
                <a:latin typeface="+mn-lt"/>
                <a:ea typeface="+mn-ea"/>
                <a:cs typeface="+mn-cs"/>
              </a:rPr>
              <a:t>Use the Technical Documentation to understand the rationale for the risk indicators and the recommendations associated with them.</a:t>
            </a:r>
          </a:p>
          <a:p>
            <a:pPr marL="284163" indent="0">
              <a:buClr>
                <a:srgbClr val="1F4E79"/>
              </a:buClr>
              <a:buSzPts val="1800"/>
            </a:pPr>
            <a:endParaRPr lang="en-US" sz="500" dirty="0">
              <a:solidFill>
                <a:schemeClr val="tx1"/>
              </a:solidFill>
              <a:latin typeface="+mn-lt"/>
              <a:ea typeface="+mn-ea"/>
              <a:cs typeface="+mn-cs"/>
            </a:endParaRPr>
          </a:p>
          <a:p>
            <a:pPr marL="285750" indent="-174625">
              <a:buClr>
                <a:srgbClr val="1F4E79"/>
              </a:buClr>
              <a:buSzPts val="1800"/>
              <a:buFont typeface="Wingdings" panose="05000000000000000000" pitchFamily="2" charset="2"/>
              <a:buChar char="§"/>
            </a:pPr>
            <a:r>
              <a:rPr lang="en-US" sz="1800" b="1" dirty="0">
                <a:solidFill>
                  <a:srgbClr val="1F4E79"/>
                </a:solidFill>
                <a:cs typeface="Arial" panose="020B0604020202020204" pitchFamily="34" charset="0"/>
              </a:rPr>
              <a:t>Statewide Consistent Methodology and Risk Indicators</a:t>
            </a:r>
          </a:p>
          <a:p>
            <a:pPr marL="284163" indent="0">
              <a:buClr>
                <a:srgbClr val="1F4E79"/>
              </a:buClr>
              <a:buSzPts val="1800"/>
            </a:pPr>
            <a:r>
              <a:rPr lang="en-US" sz="1600" dirty="0">
                <a:solidFill>
                  <a:schemeClr val="tx1"/>
                </a:solidFill>
              </a:rPr>
              <a:t>In-depth flood risk indicators covering all of West Virginia uniformly, not just selected regions.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Flood Dashboards</a:t>
            </a:r>
          </a:p>
          <a:p>
            <a:pPr marL="284163" indent="0">
              <a:buClr>
                <a:srgbClr val="1F4E79"/>
              </a:buClr>
              <a:buSzPts val="1800"/>
            </a:pPr>
            <a:r>
              <a:rPr lang="en-US" sz="1600" dirty="0">
                <a:solidFill>
                  <a:schemeClr val="tx1"/>
                </a:solidFill>
                <a:latin typeface="+mn-lt"/>
                <a:ea typeface="+mn-ea"/>
                <a:cs typeface="+mn-cs"/>
              </a:rPr>
              <a:t>Use the interactive dashboards to analyze risk factors and mitigation measures.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Flood Visualizations</a:t>
            </a:r>
          </a:p>
          <a:p>
            <a:pPr marL="284163" indent="0">
              <a:buClr>
                <a:srgbClr val="1F4E79"/>
              </a:buClr>
              <a:buSzPts val="1800"/>
            </a:pPr>
            <a:r>
              <a:rPr lang="en-US" sz="1600" dirty="0">
                <a:solidFill>
                  <a:schemeClr val="tx1"/>
                </a:solidFill>
                <a:latin typeface="+mn-lt"/>
                <a:ea typeface="+mn-ea"/>
                <a:cs typeface="+mn-cs"/>
              </a:rPr>
              <a:t>Visualize 3D and 2D flood models at the community and building level scales.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Hazard Library Customized to West Virginia</a:t>
            </a:r>
          </a:p>
          <a:p>
            <a:pPr marL="284163" indent="0">
              <a:buClr>
                <a:srgbClr val="1F4E79"/>
              </a:buClr>
              <a:buSzPts val="1800"/>
            </a:pPr>
            <a:r>
              <a:rPr lang="en-US" sz="1600" dirty="0">
                <a:solidFill>
                  <a:schemeClr val="tx1"/>
                </a:solidFill>
                <a:latin typeface="+mn-lt"/>
                <a:ea typeface="+mn-ea"/>
                <a:cs typeface="+mn-cs"/>
              </a:rPr>
              <a:t>Search the document and visual media library for hazard information.</a:t>
            </a:r>
          </a:p>
          <a:p>
            <a:pPr marL="114300" indent="0">
              <a:buClr>
                <a:srgbClr val="1F4E79"/>
              </a:buClr>
              <a:buSzPts val="1800"/>
            </a:pPr>
            <a:endParaRPr lang="en-US" sz="500" dirty="0">
              <a:solidFill>
                <a:schemeClr val="tx1"/>
              </a:solidFill>
              <a:latin typeface="+mn-lt"/>
              <a:ea typeface="+mn-ea"/>
              <a:cs typeface="+mn-cs"/>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Data Access</a:t>
            </a:r>
          </a:p>
          <a:p>
            <a:pPr marL="284163" indent="0">
              <a:buSzPts val="1800"/>
            </a:pPr>
            <a:r>
              <a:rPr lang="en-US" sz="1600" dirty="0">
                <a:solidFill>
                  <a:schemeClr val="tx1"/>
                </a:solidFill>
                <a:latin typeface="+mn-lt"/>
                <a:ea typeface="+mn-ea"/>
                <a:cs typeface="+mn-cs"/>
              </a:rPr>
              <a:t>Download risk data for use in your own analyses, maps, or applications.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Scalable</a:t>
            </a:r>
          </a:p>
          <a:p>
            <a:pPr marL="284163" indent="0">
              <a:buClr>
                <a:srgbClr val="1F4E79"/>
              </a:buClr>
              <a:buSzPts val="1800"/>
            </a:pPr>
            <a:r>
              <a:rPr lang="en-US" sz="1600" dirty="0">
                <a:solidFill>
                  <a:schemeClr val="tx1"/>
                </a:solidFill>
                <a:latin typeface="+mn-lt"/>
                <a:ea typeface="+mn-ea"/>
                <a:cs typeface="+mn-cs"/>
              </a:rPr>
              <a:t>Scalable for other hazards such as landslides or enhancements to risk indicators. </a:t>
            </a:r>
            <a:endParaRPr lang="en-US" sz="1600" dirty="0">
              <a:solidFill>
                <a:schemeClr val="tx1"/>
              </a:solidFill>
            </a:endParaRPr>
          </a:p>
          <a:p>
            <a:pPr marL="114300" indent="0">
              <a:buSzPts val="1800"/>
            </a:pPr>
            <a:endParaRPr lang="en-US" sz="1600" dirty="0">
              <a:solidFill>
                <a:schemeClr val="tx1"/>
              </a:solidFill>
            </a:endParaRPr>
          </a:p>
        </p:txBody>
      </p:sp>
      <p:grpSp>
        <p:nvGrpSpPr>
          <p:cNvPr id="5" name="Group 4">
            <a:extLst>
              <a:ext uri="{FF2B5EF4-FFF2-40B4-BE49-F238E27FC236}">
                <a16:creationId xmlns:a16="http://schemas.microsoft.com/office/drawing/2014/main" id="{77990234-F865-C36D-5600-89A85F69F49E}"/>
              </a:ext>
            </a:extLst>
          </p:cNvPr>
          <p:cNvGrpSpPr/>
          <p:nvPr/>
        </p:nvGrpSpPr>
        <p:grpSpPr>
          <a:xfrm>
            <a:off x="0" y="-15988"/>
            <a:ext cx="12192000" cy="630241"/>
            <a:chOff x="0" y="-15988"/>
            <a:chExt cx="12192000" cy="630241"/>
          </a:xfrm>
        </p:grpSpPr>
        <p:grpSp>
          <p:nvGrpSpPr>
            <p:cNvPr id="34" name="Group 33">
              <a:extLst>
                <a:ext uri="{FF2B5EF4-FFF2-40B4-BE49-F238E27FC236}">
                  <a16:creationId xmlns:a16="http://schemas.microsoft.com/office/drawing/2014/main" id="{C441CBB4-3980-3E79-6E4A-7B3FDFBDC7BC}"/>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6B42BCE-C457-724C-6AD0-691B5102D9D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Unique Features of WV Risk Explorer Tools</a:t>
                </a:r>
              </a:p>
            </p:txBody>
          </p:sp>
          <p:pic>
            <p:nvPicPr>
              <p:cNvPr id="10" name="Picture 9" descr="A hexagon with a yellow house and a river&#10;&#10;Description automatically generated">
                <a:extLst>
                  <a:ext uri="{FF2B5EF4-FFF2-40B4-BE49-F238E27FC236}">
                    <a16:creationId xmlns:a16="http://schemas.microsoft.com/office/drawing/2014/main" id="{243B6780-0F7A-F6C0-746C-9A4DC0454E5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4" name="Picture 3" descr="A yellow and blue logo&#10;&#10;AI-generated content may be incorrect.">
              <a:extLst>
                <a:ext uri="{FF2B5EF4-FFF2-40B4-BE49-F238E27FC236}">
                  <a16:creationId xmlns:a16="http://schemas.microsoft.com/office/drawing/2014/main" id="{DAA937D0-3DF4-C67E-C99F-7275ABD9AD4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332010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83CF-6EF1-7E92-AAA5-6E56F54D1A2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24F008C-B23A-4376-4B9C-E6582751BEB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554DF54-E8E5-E0C2-9A62-C7D67DB33A5D}"/>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User Guides</a:t>
              </a:r>
            </a:p>
          </p:txBody>
        </p:sp>
        <p:pic>
          <p:nvPicPr>
            <p:cNvPr id="15" name="Picture 14" descr="A hexagon with a yellow house and a river&#10;&#10;Description automatically generated">
              <a:extLst>
                <a:ext uri="{FF2B5EF4-FFF2-40B4-BE49-F238E27FC236}">
                  <a16:creationId xmlns:a16="http://schemas.microsoft.com/office/drawing/2014/main" id="{CE3CFFEC-EBAA-B840-9FDD-DE0D2CA5AC4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D5C3FFE-98B7-622A-CED1-05EC387010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 name="Picture 2">
            <a:hlinkClick r:id="rId5"/>
            <a:extLst>
              <a:ext uri="{FF2B5EF4-FFF2-40B4-BE49-F238E27FC236}">
                <a16:creationId xmlns:a16="http://schemas.microsoft.com/office/drawing/2014/main" id="{58BA8EAB-85C4-3EF4-0810-292072CA83A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2127" y="1576109"/>
            <a:ext cx="3255844" cy="4214035"/>
          </a:xfrm>
          <a:prstGeom prst="rect">
            <a:avLst/>
          </a:prstGeom>
          <a:ln>
            <a:solidFill>
              <a:schemeClr val="tx1"/>
            </a:solidFill>
          </a:ln>
        </p:spPr>
      </p:pic>
      <p:sp>
        <p:nvSpPr>
          <p:cNvPr id="5" name="TextBox 4">
            <a:extLst>
              <a:ext uri="{FF2B5EF4-FFF2-40B4-BE49-F238E27FC236}">
                <a16:creationId xmlns:a16="http://schemas.microsoft.com/office/drawing/2014/main" id="{99A047E9-0B83-E99A-8F78-3B915F8AB8C6}"/>
              </a:ext>
            </a:extLst>
          </p:cNvPr>
          <p:cNvSpPr txBox="1"/>
          <p:nvPr/>
        </p:nvSpPr>
        <p:spPr>
          <a:xfrm>
            <a:off x="-44373" y="5776497"/>
            <a:ext cx="3768843" cy="200055"/>
          </a:xfrm>
          <a:prstGeom prst="rect">
            <a:avLst/>
          </a:prstGeom>
          <a:noFill/>
        </p:spPr>
        <p:txBody>
          <a:bodyPr wrap="square">
            <a:spAutoFit/>
          </a:bodyPr>
          <a:lstStyle/>
          <a:p>
            <a:pPr algn="ctr"/>
            <a:r>
              <a:rPr lang="en-US" sz="700" dirty="0">
                <a:hlinkClick r:id="rId5"/>
              </a:rPr>
              <a:t>https://data.wvgis.wvu.edu/pub/RA/RI/WVRE/DOCS/WVRE_TechnicalDoc.pdf</a:t>
            </a:r>
            <a:endParaRPr lang="en-US" sz="700" dirty="0"/>
          </a:p>
        </p:txBody>
      </p:sp>
      <p:sp>
        <p:nvSpPr>
          <p:cNvPr id="8" name="TextBox 7">
            <a:extLst>
              <a:ext uri="{FF2B5EF4-FFF2-40B4-BE49-F238E27FC236}">
                <a16:creationId xmlns:a16="http://schemas.microsoft.com/office/drawing/2014/main" id="{1303DFF7-A944-8FFE-A605-24326885E471}"/>
              </a:ext>
            </a:extLst>
          </p:cNvPr>
          <p:cNvSpPr txBox="1"/>
          <p:nvPr/>
        </p:nvSpPr>
        <p:spPr>
          <a:xfrm>
            <a:off x="8179088" y="3106083"/>
            <a:ext cx="2445146" cy="200055"/>
          </a:xfrm>
          <a:prstGeom prst="rect">
            <a:avLst/>
          </a:prstGeom>
          <a:noFill/>
        </p:spPr>
        <p:txBody>
          <a:bodyPr wrap="square">
            <a:spAutoFit/>
          </a:bodyPr>
          <a:lstStyle/>
          <a:p>
            <a:pPr algn="ctr"/>
            <a:r>
              <a:rPr lang="en-US" sz="700" dirty="0">
                <a:hlinkClick r:id="rId7"/>
              </a:rPr>
              <a:t>https://wvfrf.org/wvre/more/</a:t>
            </a:r>
            <a:endParaRPr lang="en-US" sz="700" dirty="0"/>
          </a:p>
        </p:txBody>
      </p:sp>
      <p:pic>
        <p:nvPicPr>
          <p:cNvPr id="13" name="Picture 12">
            <a:extLst>
              <a:ext uri="{FF2B5EF4-FFF2-40B4-BE49-F238E27FC236}">
                <a16:creationId xmlns:a16="http://schemas.microsoft.com/office/drawing/2014/main" id="{4AD1FF3F-A96E-6F4C-12F6-762E89AE6EB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96296" y="1083789"/>
            <a:ext cx="4810730" cy="2032954"/>
          </a:xfrm>
          <a:prstGeom prst="rect">
            <a:avLst/>
          </a:prstGeom>
          <a:ln>
            <a:solidFill>
              <a:schemeClr val="tx1"/>
            </a:solidFill>
          </a:ln>
        </p:spPr>
      </p:pic>
      <p:pic>
        <p:nvPicPr>
          <p:cNvPr id="23" name="Picture 22">
            <a:hlinkClick r:id="rId9"/>
            <a:extLst>
              <a:ext uri="{FF2B5EF4-FFF2-40B4-BE49-F238E27FC236}">
                <a16:creationId xmlns:a16="http://schemas.microsoft.com/office/drawing/2014/main" id="{6B264731-21EC-F1D4-D0C4-D0AD09829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6739" y="3939589"/>
            <a:ext cx="2409000" cy="534473"/>
          </a:xfrm>
          <a:prstGeom prst="rect">
            <a:avLst/>
          </a:prstGeom>
          <a:ln>
            <a:solidFill>
              <a:schemeClr val="tx1"/>
            </a:solidFill>
          </a:ln>
        </p:spPr>
      </p:pic>
      <p:pic>
        <p:nvPicPr>
          <p:cNvPr id="36" name="Picture 35">
            <a:hlinkClick r:id="rId11"/>
            <a:extLst>
              <a:ext uri="{FF2B5EF4-FFF2-40B4-BE49-F238E27FC236}">
                <a16:creationId xmlns:a16="http://schemas.microsoft.com/office/drawing/2014/main" id="{B1CD6EBB-889D-5B87-6D65-A841ADD5B9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5361" y="3937744"/>
            <a:ext cx="2290847" cy="523406"/>
          </a:xfrm>
          <a:prstGeom prst="rect">
            <a:avLst/>
          </a:prstGeom>
          <a:ln>
            <a:solidFill>
              <a:schemeClr val="tx1"/>
            </a:solidFill>
          </a:ln>
        </p:spPr>
      </p:pic>
      <p:pic>
        <p:nvPicPr>
          <p:cNvPr id="38" name="Picture 37">
            <a:hlinkClick r:id="rId13"/>
            <a:extLst>
              <a:ext uri="{FF2B5EF4-FFF2-40B4-BE49-F238E27FC236}">
                <a16:creationId xmlns:a16="http://schemas.microsoft.com/office/drawing/2014/main" id="{F8EFD23D-C11B-9BB3-3DEF-FADCAF0D90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1879" y="4934038"/>
            <a:ext cx="4387692" cy="480944"/>
          </a:xfrm>
          <a:prstGeom prst="rect">
            <a:avLst/>
          </a:prstGeom>
          <a:ln>
            <a:solidFill>
              <a:schemeClr val="tx1"/>
            </a:solidFill>
          </a:ln>
        </p:spPr>
      </p:pic>
      <p:pic>
        <p:nvPicPr>
          <p:cNvPr id="40" name="Picture 39">
            <a:hlinkClick r:id="rId15"/>
            <a:extLst>
              <a:ext uri="{FF2B5EF4-FFF2-40B4-BE49-F238E27FC236}">
                <a16:creationId xmlns:a16="http://schemas.microsoft.com/office/drawing/2014/main" id="{ACF4C66D-9C2A-09FB-D978-82D912C130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51638" y="5773975"/>
            <a:ext cx="3063309" cy="487177"/>
          </a:xfrm>
          <a:prstGeom prst="rect">
            <a:avLst/>
          </a:prstGeom>
          <a:ln>
            <a:solidFill>
              <a:schemeClr val="tx1"/>
            </a:solidFill>
          </a:ln>
        </p:spPr>
      </p:pic>
      <p:sp>
        <p:nvSpPr>
          <p:cNvPr id="41" name="TextBox 40">
            <a:extLst>
              <a:ext uri="{FF2B5EF4-FFF2-40B4-BE49-F238E27FC236}">
                <a16:creationId xmlns:a16="http://schemas.microsoft.com/office/drawing/2014/main" id="{2616FDB3-BEFF-36A0-BCF8-C0A26F504A5B}"/>
              </a:ext>
            </a:extLst>
          </p:cNvPr>
          <p:cNvSpPr txBox="1"/>
          <p:nvPr/>
        </p:nvSpPr>
        <p:spPr>
          <a:xfrm>
            <a:off x="6630401" y="4439759"/>
            <a:ext cx="3063309" cy="307777"/>
          </a:xfrm>
          <a:prstGeom prst="rect">
            <a:avLst/>
          </a:prstGeom>
          <a:noFill/>
        </p:spPr>
        <p:txBody>
          <a:bodyPr wrap="square">
            <a:spAutoFit/>
          </a:bodyPr>
          <a:lstStyle/>
          <a:p>
            <a:pPr algn="ctr"/>
            <a:r>
              <a:rPr lang="en-US" sz="700" dirty="0">
                <a:hlinkClick r:id="rId9"/>
              </a:rPr>
              <a:t>https://data.wvgis.wvu.edu/pub/RA/HL/Data/RA-AL/1a_AL-RISK-INDEX/2_Metadata/WV_RiskIndex_DataDictionary.pdf</a:t>
            </a:r>
            <a:endParaRPr lang="en-US" sz="700" dirty="0"/>
          </a:p>
        </p:txBody>
      </p:sp>
      <p:sp>
        <p:nvSpPr>
          <p:cNvPr id="42" name="TextBox 41">
            <a:extLst>
              <a:ext uri="{FF2B5EF4-FFF2-40B4-BE49-F238E27FC236}">
                <a16:creationId xmlns:a16="http://schemas.microsoft.com/office/drawing/2014/main" id="{EAF41A63-723E-BAD6-653A-A715EB438835}"/>
              </a:ext>
            </a:extLst>
          </p:cNvPr>
          <p:cNvSpPr txBox="1"/>
          <p:nvPr/>
        </p:nvSpPr>
        <p:spPr>
          <a:xfrm>
            <a:off x="9283091" y="4429164"/>
            <a:ext cx="3063309" cy="307777"/>
          </a:xfrm>
          <a:prstGeom prst="rect">
            <a:avLst/>
          </a:prstGeom>
          <a:noFill/>
        </p:spPr>
        <p:txBody>
          <a:bodyPr wrap="square">
            <a:spAutoFit/>
          </a:bodyPr>
          <a:lstStyle/>
          <a:p>
            <a:pPr algn="ctr"/>
            <a:r>
              <a:rPr lang="en-US" sz="700" dirty="0">
                <a:hlinkClick r:id="rId11"/>
              </a:rPr>
              <a:t>https://data.wvgis.wvu.edu/pub/RA/HL/Data/RA-AL/1b_AL-MATRIX/2_Metadata/Full_Matrix_DataDictionary.pdf</a:t>
            </a:r>
            <a:endParaRPr lang="en-US" sz="700" dirty="0"/>
          </a:p>
        </p:txBody>
      </p:sp>
      <p:sp>
        <p:nvSpPr>
          <p:cNvPr id="43" name="TextBox 42">
            <a:extLst>
              <a:ext uri="{FF2B5EF4-FFF2-40B4-BE49-F238E27FC236}">
                <a16:creationId xmlns:a16="http://schemas.microsoft.com/office/drawing/2014/main" id="{FD03C976-A903-4113-82E1-6DD9DD3EAFEF}"/>
              </a:ext>
            </a:extLst>
          </p:cNvPr>
          <p:cNvSpPr txBox="1"/>
          <p:nvPr/>
        </p:nvSpPr>
        <p:spPr>
          <a:xfrm>
            <a:off x="7176696" y="5388182"/>
            <a:ext cx="4908861" cy="200055"/>
          </a:xfrm>
          <a:prstGeom prst="rect">
            <a:avLst/>
          </a:prstGeom>
          <a:noFill/>
        </p:spPr>
        <p:txBody>
          <a:bodyPr wrap="square">
            <a:spAutoFit/>
          </a:bodyPr>
          <a:lstStyle/>
          <a:p>
            <a:pPr algn="ctr"/>
            <a:r>
              <a:rPr lang="en-US" sz="700" dirty="0">
                <a:hlinkClick r:id="rId13"/>
              </a:rPr>
              <a:t>https://data.wvgis.wvu.edu/pub/RA/HL/Data/RA-BL/2a_BL-BLRA/3_Metadata/Full_BLRA_Metadata.pdf</a:t>
            </a:r>
            <a:endParaRPr lang="en-US" sz="700" dirty="0"/>
          </a:p>
        </p:txBody>
      </p:sp>
      <p:sp>
        <p:nvSpPr>
          <p:cNvPr id="44" name="TextBox 43">
            <a:extLst>
              <a:ext uri="{FF2B5EF4-FFF2-40B4-BE49-F238E27FC236}">
                <a16:creationId xmlns:a16="http://schemas.microsoft.com/office/drawing/2014/main" id="{2F6A74E0-1FDF-3FD2-3C36-3393F71D2C15}"/>
              </a:ext>
            </a:extLst>
          </p:cNvPr>
          <p:cNvSpPr txBox="1"/>
          <p:nvPr/>
        </p:nvSpPr>
        <p:spPr>
          <a:xfrm>
            <a:off x="7625990" y="6237981"/>
            <a:ext cx="3782963" cy="307777"/>
          </a:xfrm>
          <a:prstGeom prst="rect">
            <a:avLst/>
          </a:prstGeom>
          <a:noFill/>
        </p:spPr>
        <p:txBody>
          <a:bodyPr wrap="square">
            <a:spAutoFit/>
          </a:bodyPr>
          <a:lstStyle/>
          <a:p>
            <a:pPr algn="ctr"/>
            <a:r>
              <a:rPr lang="en-US" sz="700" dirty="0">
                <a:hlinkClick r:id="rId15"/>
              </a:rPr>
              <a:t>https://data.wvgis.wvu.edu/pub/RA/HL/Data/RA-BL/2b_BL-SIG-STRC/1_All_Sig_Structures/2_Metadata/Significant_Structures_Metadata.pdf</a:t>
            </a:r>
            <a:endParaRPr lang="en-US" sz="700" dirty="0"/>
          </a:p>
        </p:txBody>
      </p:sp>
      <p:pic>
        <p:nvPicPr>
          <p:cNvPr id="46" name="Picture 45">
            <a:hlinkClick r:id="rId17"/>
            <a:extLst>
              <a:ext uri="{FF2B5EF4-FFF2-40B4-BE49-F238E27FC236}">
                <a16:creationId xmlns:a16="http://schemas.microsoft.com/office/drawing/2014/main" id="{DD2DC17D-AE48-140E-C1F7-894092A31D0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894993" y="1079240"/>
            <a:ext cx="2318417" cy="3016089"/>
          </a:xfrm>
          <a:prstGeom prst="rect">
            <a:avLst/>
          </a:prstGeom>
          <a:ln>
            <a:solidFill>
              <a:schemeClr val="tx1"/>
            </a:solidFill>
          </a:ln>
        </p:spPr>
      </p:pic>
      <p:sp>
        <p:nvSpPr>
          <p:cNvPr id="47" name="TextBox 46">
            <a:extLst>
              <a:ext uri="{FF2B5EF4-FFF2-40B4-BE49-F238E27FC236}">
                <a16:creationId xmlns:a16="http://schemas.microsoft.com/office/drawing/2014/main" id="{79F7C563-D8B4-82BE-67A5-20AD3ECD9039}"/>
              </a:ext>
            </a:extLst>
          </p:cNvPr>
          <p:cNvSpPr txBox="1"/>
          <p:nvPr/>
        </p:nvSpPr>
        <p:spPr>
          <a:xfrm>
            <a:off x="3826613" y="4065395"/>
            <a:ext cx="2445146" cy="307777"/>
          </a:xfrm>
          <a:prstGeom prst="rect">
            <a:avLst/>
          </a:prstGeom>
          <a:noFill/>
        </p:spPr>
        <p:txBody>
          <a:bodyPr wrap="square">
            <a:spAutoFit/>
          </a:bodyPr>
          <a:lstStyle/>
          <a:p>
            <a:pPr algn="ctr"/>
            <a:r>
              <a:rPr lang="en-US" sz="700" dirty="0">
                <a:hlinkClick r:id="rId17"/>
              </a:rPr>
              <a:t>https://data.wvgis.wvu.edu/pub/RA/HL/WVFRF/Flyer/WVRE_Info_OnePager.pdf</a:t>
            </a:r>
            <a:endParaRPr lang="en-US" sz="700" dirty="0"/>
          </a:p>
        </p:txBody>
      </p:sp>
      <p:sp>
        <p:nvSpPr>
          <p:cNvPr id="48" name="TextBox 47">
            <a:extLst>
              <a:ext uri="{FF2B5EF4-FFF2-40B4-BE49-F238E27FC236}">
                <a16:creationId xmlns:a16="http://schemas.microsoft.com/office/drawing/2014/main" id="{20074672-2EF6-DD38-4511-B3FA6AE506E5}"/>
              </a:ext>
            </a:extLst>
          </p:cNvPr>
          <p:cNvSpPr txBox="1"/>
          <p:nvPr/>
        </p:nvSpPr>
        <p:spPr>
          <a:xfrm>
            <a:off x="577241" y="1297695"/>
            <a:ext cx="2525613" cy="307777"/>
          </a:xfrm>
          <a:prstGeom prst="rect">
            <a:avLst/>
          </a:prstGeom>
          <a:noFill/>
        </p:spPr>
        <p:txBody>
          <a:bodyPr wrap="square">
            <a:spAutoFit/>
          </a:bodyPr>
          <a:lstStyle/>
          <a:p>
            <a:pPr algn="ctr"/>
            <a:r>
              <a:rPr lang="en-US" sz="1400" b="1" dirty="0">
                <a:solidFill>
                  <a:srgbClr val="156082"/>
                </a:solidFill>
              </a:rPr>
              <a:t>WVRE Technical Document</a:t>
            </a:r>
          </a:p>
        </p:txBody>
      </p:sp>
      <p:sp>
        <p:nvSpPr>
          <p:cNvPr id="49" name="TextBox 48">
            <a:extLst>
              <a:ext uri="{FF2B5EF4-FFF2-40B4-BE49-F238E27FC236}">
                <a16:creationId xmlns:a16="http://schemas.microsoft.com/office/drawing/2014/main" id="{51E12DC6-5432-D170-7466-EE51E0218749}"/>
              </a:ext>
            </a:extLst>
          </p:cNvPr>
          <p:cNvSpPr txBox="1"/>
          <p:nvPr/>
        </p:nvSpPr>
        <p:spPr>
          <a:xfrm>
            <a:off x="3786380" y="801397"/>
            <a:ext cx="2525613" cy="307777"/>
          </a:xfrm>
          <a:prstGeom prst="rect">
            <a:avLst/>
          </a:prstGeom>
          <a:noFill/>
        </p:spPr>
        <p:txBody>
          <a:bodyPr wrap="square">
            <a:spAutoFit/>
          </a:bodyPr>
          <a:lstStyle/>
          <a:p>
            <a:pPr algn="ctr"/>
            <a:r>
              <a:rPr lang="en-US" sz="1400" b="1" dirty="0">
                <a:solidFill>
                  <a:srgbClr val="156082"/>
                </a:solidFill>
              </a:rPr>
              <a:t>WVRE One-Pager</a:t>
            </a:r>
          </a:p>
        </p:txBody>
      </p:sp>
      <p:sp>
        <p:nvSpPr>
          <p:cNvPr id="50" name="TextBox 49">
            <a:extLst>
              <a:ext uri="{FF2B5EF4-FFF2-40B4-BE49-F238E27FC236}">
                <a16:creationId xmlns:a16="http://schemas.microsoft.com/office/drawing/2014/main" id="{E330088E-2E2F-A14F-2DA4-270AA8AFF80C}"/>
              </a:ext>
            </a:extLst>
          </p:cNvPr>
          <p:cNvSpPr txBox="1"/>
          <p:nvPr/>
        </p:nvSpPr>
        <p:spPr>
          <a:xfrm>
            <a:off x="7956900" y="814247"/>
            <a:ext cx="2525613" cy="307777"/>
          </a:xfrm>
          <a:prstGeom prst="rect">
            <a:avLst/>
          </a:prstGeom>
          <a:noFill/>
        </p:spPr>
        <p:txBody>
          <a:bodyPr wrap="square">
            <a:spAutoFit/>
          </a:bodyPr>
          <a:lstStyle/>
          <a:p>
            <a:pPr algn="ctr"/>
            <a:r>
              <a:rPr lang="en-US" sz="1400" b="1" dirty="0">
                <a:solidFill>
                  <a:srgbClr val="156082"/>
                </a:solidFill>
              </a:rPr>
              <a:t>WVRE Learn More Page</a:t>
            </a:r>
          </a:p>
        </p:txBody>
      </p:sp>
      <p:sp>
        <p:nvSpPr>
          <p:cNvPr id="51" name="TextBox 50">
            <a:extLst>
              <a:ext uri="{FF2B5EF4-FFF2-40B4-BE49-F238E27FC236}">
                <a16:creationId xmlns:a16="http://schemas.microsoft.com/office/drawing/2014/main" id="{F2A0D724-3F78-AEDA-0981-0AF4A685B45B}"/>
              </a:ext>
            </a:extLst>
          </p:cNvPr>
          <p:cNvSpPr txBox="1"/>
          <p:nvPr/>
        </p:nvSpPr>
        <p:spPr>
          <a:xfrm>
            <a:off x="8045400" y="3631812"/>
            <a:ext cx="2525613" cy="307777"/>
          </a:xfrm>
          <a:prstGeom prst="rect">
            <a:avLst/>
          </a:prstGeom>
          <a:noFill/>
        </p:spPr>
        <p:txBody>
          <a:bodyPr wrap="square">
            <a:spAutoFit/>
          </a:bodyPr>
          <a:lstStyle/>
          <a:p>
            <a:pPr algn="ctr"/>
            <a:r>
              <a:rPr lang="en-US" sz="1400" b="1" dirty="0">
                <a:solidFill>
                  <a:srgbClr val="156082"/>
                </a:solidFill>
              </a:rPr>
              <a:t>Metadata Documents</a:t>
            </a:r>
          </a:p>
        </p:txBody>
      </p:sp>
      <p:pic>
        <p:nvPicPr>
          <p:cNvPr id="53" name="Picture 52">
            <a:hlinkClick r:id="rId19"/>
            <a:extLst>
              <a:ext uri="{FF2B5EF4-FFF2-40B4-BE49-F238E27FC236}">
                <a16:creationId xmlns:a16="http://schemas.microsoft.com/office/drawing/2014/main" id="{A0C5F474-A9C6-91D0-D1B4-DAA3045CF787}"/>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3894718" y="5020830"/>
            <a:ext cx="2327878" cy="1276671"/>
          </a:xfrm>
          <a:prstGeom prst="rect">
            <a:avLst/>
          </a:prstGeom>
          <a:ln>
            <a:solidFill>
              <a:schemeClr val="tx1"/>
            </a:solidFill>
          </a:ln>
        </p:spPr>
      </p:pic>
      <p:sp>
        <p:nvSpPr>
          <p:cNvPr id="54" name="TextBox 53">
            <a:extLst>
              <a:ext uri="{FF2B5EF4-FFF2-40B4-BE49-F238E27FC236}">
                <a16:creationId xmlns:a16="http://schemas.microsoft.com/office/drawing/2014/main" id="{8F504213-C4B8-752A-58D3-7707726EB413}"/>
              </a:ext>
            </a:extLst>
          </p:cNvPr>
          <p:cNvSpPr txBox="1"/>
          <p:nvPr/>
        </p:nvSpPr>
        <p:spPr>
          <a:xfrm>
            <a:off x="3795850" y="4747536"/>
            <a:ext cx="2525613" cy="307777"/>
          </a:xfrm>
          <a:prstGeom prst="rect">
            <a:avLst/>
          </a:prstGeom>
          <a:noFill/>
        </p:spPr>
        <p:txBody>
          <a:bodyPr wrap="square">
            <a:spAutoFit/>
          </a:bodyPr>
          <a:lstStyle/>
          <a:p>
            <a:pPr algn="ctr"/>
            <a:r>
              <a:rPr lang="en-US" sz="1400" b="1" dirty="0">
                <a:solidFill>
                  <a:srgbClr val="156082"/>
                </a:solidFill>
              </a:rPr>
              <a:t>WVRE Demo (Video)</a:t>
            </a:r>
          </a:p>
        </p:txBody>
      </p:sp>
      <p:sp>
        <p:nvSpPr>
          <p:cNvPr id="55" name="TextBox 54">
            <a:extLst>
              <a:ext uri="{FF2B5EF4-FFF2-40B4-BE49-F238E27FC236}">
                <a16:creationId xmlns:a16="http://schemas.microsoft.com/office/drawing/2014/main" id="{6D44F684-BC8C-6A10-ABD5-F80F12FC6F22}"/>
              </a:ext>
            </a:extLst>
          </p:cNvPr>
          <p:cNvSpPr txBox="1"/>
          <p:nvPr/>
        </p:nvSpPr>
        <p:spPr>
          <a:xfrm>
            <a:off x="3527001" y="6276252"/>
            <a:ext cx="3063309" cy="307777"/>
          </a:xfrm>
          <a:prstGeom prst="rect">
            <a:avLst/>
          </a:prstGeom>
          <a:noFill/>
        </p:spPr>
        <p:txBody>
          <a:bodyPr wrap="square">
            <a:spAutoFit/>
          </a:bodyPr>
          <a:lstStyle/>
          <a:p>
            <a:pPr algn="ctr"/>
            <a:r>
              <a:rPr lang="en-US" sz="700" dirty="0">
                <a:hlinkClick r:id="rId19"/>
              </a:rPr>
              <a:t>https://data.wvgis.wvu.edu/pub/RA/HL/WVFRF/Video/WV_Risk_Explorer_Movie_20240826.mp4</a:t>
            </a:r>
            <a:endParaRPr lang="en-US" sz="700" dirty="0"/>
          </a:p>
        </p:txBody>
      </p:sp>
    </p:spTree>
    <p:extLst>
      <p:ext uri="{BB962C8B-B14F-4D97-AF65-F5344CB8AC3E}">
        <p14:creationId xmlns:p14="http://schemas.microsoft.com/office/powerpoint/2010/main" val="285648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F3BD-18EA-0993-9CAE-651F669B484E}"/>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DD951BCB-9BA8-11B6-B52E-769A5E8A3EAD}"/>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E7958983-A5A7-B212-0734-BB0ECBDD619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Floodplain Building Inventory (BI)</a:t>
              </a:r>
            </a:p>
          </p:txBody>
        </p:sp>
        <p:pic>
          <p:nvPicPr>
            <p:cNvPr id="10" name="Picture 9" descr="A hexagon with a yellow house and a river&#10;&#10;Description automatically generated">
              <a:extLst>
                <a:ext uri="{FF2B5EF4-FFF2-40B4-BE49-F238E27FC236}">
                  <a16:creationId xmlns:a16="http://schemas.microsoft.com/office/drawing/2014/main" id="{70FDED33-B7D9-07E1-4081-8109EEAC76B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805AF068-BFDC-4570-3BBA-B5B556E27045}"/>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C89A29DE-1ABF-5AED-CB60-1FFDC2C7C5C0}"/>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363D5F20-D87F-2B30-D6A7-7E1DE7FF3A41}"/>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B3389895-8CEA-872E-30F8-79755E61EFE4}"/>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2E936F43-1B72-CDF3-A977-104A99FB1702}"/>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CDE3BE27-04E8-7544-444C-FE4F846125D8}"/>
              </a:ext>
            </a:extLst>
          </p:cNvPr>
          <p:cNvSpPr txBox="1">
            <a:spLocks/>
          </p:cNvSpPr>
          <p:nvPr/>
        </p:nvSpPr>
        <p:spPr>
          <a:xfrm>
            <a:off x="321324" y="672310"/>
            <a:ext cx="11177146" cy="57638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114300" indent="0">
              <a:buSzPts val="1800"/>
            </a:pPr>
            <a:r>
              <a:rPr lang="en-US" sz="1800" b="1" dirty="0">
                <a:solidFill>
                  <a:srgbClr val="1F4E79"/>
                </a:solidFill>
                <a:latin typeface="+mn-lt"/>
                <a:ea typeface="+mj-ea"/>
                <a:cs typeface="Arial" panose="020B0604020202020204" pitchFamily="34" charset="0"/>
              </a:rPr>
              <a:t>Riverine Flood Exposure Assessment (Building-Level)</a:t>
            </a:r>
          </a:p>
          <a:p>
            <a:pPr marL="458788" indent="0">
              <a:buSzPts val="1800"/>
            </a:pPr>
            <a:r>
              <a:rPr lang="en-US" dirty="0">
                <a:solidFill>
                  <a:schemeClr val="tx1"/>
                </a:solidFill>
                <a:latin typeface="+mn-lt"/>
                <a:cs typeface="Calibri" panose="020F0502020204030204" pitchFamily="34" charset="0"/>
              </a:rPr>
              <a:t>Funded by: FEMA Hazard Mitigation Grant Program (HMGP) and State Hazard Mitigation Office</a:t>
            </a:r>
          </a:p>
          <a:p>
            <a:pPr marL="114300" indent="0">
              <a:buSzPts val="1800"/>
            </a:pPr>
            <a:endParaRPr lang="en-US" dirty="0">
              <a:solidFill>
                <a:schemeClr val="tx1"/>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Detailed building characteristics from tax assessment</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 </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Population exposure and displacement estimates (100-yr flood)</a:t>
            </a:r>
          </a:p>
          <a:p>
            <a:pPr indent="0">
              <a:buSzPts val="1800"/>
            </a:pPr>
            <a:endParaRPr lang="en-US" dirty="0">
              <a:solidFill>
                <a:schemeClr val="tx1"/>
              </a:solidFill>
              <a:latin typeface="+mn-lt"/>
              <a:cs typeface="Calibri" panose="020F0502020204030204" pitchFamily="34" charset="0"/>
            </a:endParaRPr>
          </a:p>
          <a:p>
            <a:pPr indent="0">
              <a:buSzPts val="1800"/>
            </a:pPr>
            <a:endParaRPr lang="en-US" dirty="0">
              <a:solidFill>
                <a:schemeClr val="tx1"/>
              </a:solidFill>
              <a:latin typeface="+mn-lt"/>
              <a:cs typeface="Calibri" panose="020F0502020204030204" pitchFamily="34" charset="0"/>
            </a:endParaRPr>
          </a:p>
          <a:p>
            <a:pPr indent="0">
              <a:buSzPts val="1800"/>
            </a:pPr>
            <a:r>
              <a:rPr lang="en-US" dirty="0">
                <a:solidFill>
                  <a:schemeClr val="tx1"/>
                </a:solidFill>
                <a:latin typeface="+mn-lt"/>
                <a:cs typeface="Calibri" panose="020F0502020204030204" pitchFamily="34" charset="0"/>
              </a:rPr>
              <a:t>Manual process of identification using Arc GIS</a:t>
            </a:r>
          </a:p>
          <a:p>
            <a:pPr indent="0">
              <a:buSzPts val="1800"/>
            </a:pPr>
            <a:r>
              <a:rPr lang="en-US" dirty="0">
                <a:solidFill>
                  <a:schemeClr val="tx1"/>
                </a:solidFill>
                <a:latin typeface="+mn-lt"/>
                <a:cs typeface="Calibri" panose="020F0502020204030204" pitchFamily="34" charset="0"/>
              </a:rPr>
              <a:t>+ </a:t>
            </a:r>
          </a:p>
          <a:p>
            <a:pPr indent="0">
              <a:buSzPts val="1800"/>
            </a:pPr>
            <a:r>
              <a:rPr lang="en-US" dirty="0">
                <a:solidFill>
                  <a:schemeClr val="tx1"/>
                </a:solidFill>
                <a:latin typeface="+mn-lt"/>
                <a:cs typeface="Calibri" panose="020F0502020204030204" pitchFamily="34" charset="0"/>
              </a:rPr>
              <a:t>Programmed scripts to extract and process data</a:t>
            </a: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r>
              <a:rPr lang="en-US" sz="1600" b="1" dirty="0">
                <a:solidFill>
                  <a:schemeClr val="tx1"/>
                </a:solidFill>
                <a:latin typeface="+mn-lt"/>
                <a:cs typeface="Calibri" panose="020F0502020204030204" pitchFamily="34" charset="0"/>
              </a:rPr>
              <a:t>Product: </a:t>
            </a:r>
            <a:r>
              <a:rPr lang="en-US" sz="1800" b="1" dirty="0">
                <a:solidFill>
                  <a:srgbClr val="1F4E79"/>
                </a:solidFill>
                <a:latin typeface="+mn-lt"/>
                <a:ea typeface="+mj-ea"/>
                <a:cs typeface="Arial" panose="020B0604020202020204" pitchFamily="34" charset="0"/>
              </a:rPr>
              <a:t>WV Flood Tool            </a:t>
            </a:r>
            <a:r>
              <a:rPr lang="en-US" sz="1800" b="1" dirty="0">
                <a:solidFill>
                  <a:schemeClr val="tx1"/>
                </a:solidFill>
                <a:highlight>
                  <a:srgbClr val="FFF7E1"/>
                </a:highlight>
                <a:latin typeface="+mn-lt"/>
                <a:ea typeface="+mn-ea"/>
                <a:cs typeface="Arial" panose="020B0604020202020204" pitchFamily="34" charset="0"/>
                <a:hlinkClick r:id="rId4"/>
              </a:rPr>
              <a:t>mapwv.gov/flood</a:t>
            </a:r>
            <a:endParaRPr lang="en-US" sz="1800" b="1" dirty="0">
              <a:solidFill>
                <a:srgbClr val="1F4E79"/>
              </a:solidFill>
              <a:latin typeface="+mn-lt"/>
              <a:ea typeface="+mj-ea"/>
              <a:cs typeface="Arial" panose="020B0604020202020204" pitchFamily="34" charset="0"/>
            </a:endParaRPr>
          </a:p>
          <a:p>
            <a:pPr indent="0">
              <a:buSzPts val="1800"/>
            </a:pPr>
            <a:endParaRPr lang="en-US" sz="500" b="1" dirty="0">
              <a:solidFill>
                <a:srgbClr val="1F4E79"/>
              </a:solidFill>
              <a:latin typeface="+mn-lt"/>
              <a:ea typeface="+mj-ea"/>
              <a:cs typeface="Arial" panose="020B0604020202020204" pitchFamily="34" charset="0"/>
            </a:endParaRPr>
          </a:p>
          <a:p>
            <a:pPr marL="114300" indent="0">
              <a:buSzPts val="1800"/>
            </a:pPr>
            <a:r>
              <a:rPr lang="en-US" sz="1800" b="1" dirty="0">
                <a:solidFill>
                  <a:schemeClr val="tx1"/>
                </a:solidFill>
                <a:latin typeface="+mn-lt"/>
                <a:ea typeface="+mn-ea"/>
                <a:cs typeface="Arial" panose="020B0604020202020204" pitchFamily="34" charset="0"/>
              </a:rPr>
              <a:t>                    </a:t>
            </a:r>
            <a:endParaRPr lang="en-US" sz="1800" b="1" dirty="0">
              <a:solidFill>
                <a:schemeClr val="tx1"/>
              </a:solidFill>
              <a:highlight>
                <a:srgbClr val="FFF7E1"/>
              </a:highlight>
              <a:latin typeface="+mn-lt"/>
              <a:ea typeface="+mn-ea"/>
              <a:cs typeface="Arial" panose="020B0604020202020204" pitchFamily="34" charset="0"/>
            </a:endParaRPr>
          </a:p>
        </p:txBody>
      </p:sp>
      <p:pic>
        <p:nvPicPr>
          <p:cNvPr id="4" name="Picture 3">
            <a:hlinkClick r:id="rId5"/>
            <a:extLst>
              <a:ext uri="{FF2B5EF4-FFF2-40B4-BE49-F238E27FC236}">
                <a16:creationId xmlns:a16="http://schemas.microsoft.com/office/drawing/2014/main" id="{491D26FB-D228-C812-C0A3-12F747E92D7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36678" y="3973034"/>
            <a:ext cx="5722669" cy="2713566"/>
          </a:xfrm>
          <a:prstGeom prst="rect">
            <a:avLst/>
          </a:prstGeom>
          <a:ln>
            <a:solidFill>
              <a:srgbClr val="184561"/>
            </a:solidFill>
          </a:ln>
        </p:spPr>
      </p:pic>
      <p:sp>
        <p:nvSpPr>
          <p:cNvPr id="5" name="Rectangle 4">
            <a:extLst>
              <a:ext uri="{FF2B5EF4-FFF2-40B4-BE49-F238E27FC236}">
                <a16:creationId xmlns:a16="http://schemas.microsoft.com/office/drawing/2014/main" id="{A35E66FE-5632-C433-2722-444037BF7F0C}"/>
              </a:ext>
            </a:extLst>
          </p:cNvPr>
          <p:cNvSpPr/>
          <p:nvPr/>
        </p:nvSpPr>
        <p:spPr>
          <a:xfrm>
            <a:off x="581810" y="1317608"/>
            <a:ext cx="7838831" cy="830997"/>
          </a:xfrm>
          <a:prstGeom prst="rect">
            <a:avLst/>
          </a:prstGeom>
          <a:solidFill>
            <a:srgbClr val="2D91BA"/>
          </a:solidFill>
          <a:ln>
            <a:solidFill>
              <a:srgbClr val="184561"/>
            </a:solidFill>
          </a:ln>
        </p:spPr>
        <p:txBody>
          <a:bodyPr wrap="square">
            <a:spAutoFit/>
          </a:bodyPr>
          <a:lstStyle/>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All primary (insurable) structures in FEMA’s 1%-annual-chance (100-yr) floodplain</a:t>
            </a:r>
          </a:p>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Community Assets (Historical &amp; Non-Historical) in the 100-yr floodplain</a:t>
            </a:r>
          </a:p>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Essential Facilities in the 100-yr and 500-yr floodplains</a:t>
            </a:r>
          </a:p>
        </p:txBody>
      </p:sp>
      <p:pic>
        <p:nvPicPr>
          <p:cNvPr id="6"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3559A396-EE04-5733-2834-E59381DE22BE}"/>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8845929" y="1317608"/>
            <a:ext cx="2818794" cy="18912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A yellow house with blue letters&#10;&#10;AI-generated content may be incorrect.">
            <a:hlinkClick r:id="rId4"/>
            <a:extLst>
              <a:ext uri="{FF2B5EF4-FFF2-40B4-BE49-F238E27FC236}">
                <a16:creationId xmlns:a16="http://schemas.microsoft.com/office/drawing/2014/main" id="{58CCA8B2-C2A2-5F0F-DE4D-413FD79813B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38422" y="6080573"/>
            <a:ext cx="394284" cy="319443"/>
          </a:xfrm>
          <a:prstGeom prst="rect">
            <a:avLst/>
          </a:prstGeom>
        </p:spPr>
      </p:pic>
      <p:pic>
        <p:nvPicPr>
          <p:cNvPr id="8" name="Picture 7">
            <a:extLst>
              <a:ext uri="{FF2B5EF4-FFF2-40B4-BE49-F238E27FC236}">
                <a16:creationId xmlns:a16="http://schemas.microsoft.com/office/drawing/2014/main" id="{9F5FA54A-56AA-A7A4-DD68-B8CC18A5069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810396" y="2174241"/>
            <a:ext cx="4719483" cy="746381"/>
          </a:xfrm>
          <a:prstGeom prst="rect">
            <a:avLst/>
          </a:prstGeom>
        </p:spPr>
      </p:pic>
      <p:pic>
        <p:nvPicPr>
          <p:cNvPr id="9" name="Picture 8" descr="A blue circle with white text and a building with a dome and a peace sign&#10;&#10;AI-generated content may be incorrect.">
            <a:extLst>
              <a:ext uri="{FF2B5EF4-FFF2-40B4-BE49-F238E27FC236}">
                <a16:creationId xmlns:a16="http://schemas.microsoft.com/office/drawing/2014/main" id="{79F0DF70-F3DE-C033-3427-C6FF658F731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810396" y="3018564"/>
            <a:ext cx="5219331" cy="852229"/>
          </a:xfrm>
          <a:prstGeom prst="rect">
            <a:avLst/>
          </a:prstGeom>
        </p:spPr>
      </p:pic>
      <p:sp>
        <p:nvSpPr>
          <p:cNvPr id="11" name="TextBox 10">
            <a:extLst>
              <a:ext uri="{FF2B5EF4-FFF2-40B4-BE49-F238E27FC236}">
                <a16:creationId xmlns:a16="http://schemas.microsoft.com/office/drawing/2014/main" id="{B6703F95-232D-44DF-F0B5-46508D5FA69F}"/>
              </a:ext>
            </a:extLst>
          </p:cNvPr>
          <p:cNvSpPr txBox="1"/>
          <p:nvPr/>
        </p:nvSpPr>
        <p:spPr>
          <a:xfrm>
            <a:off x="679968" y="2307858"/>
            <a:ext cx="1027254" cy="523220"/>
          </a:xfrm>
          <a:prstGeom prst="rect">
            <a:avLst/>
          </a:prstGeom>
          <a:noFill/>
        </p:spPr>
        <p:txBody>
          <a:bodyPr wrap="square">
            <a:spAutoFit/>
          </a:bodyPr>
          <a:lstStyle/>
          <a:p>
            <a:pPr algn="ctr"/>
            <a:r>
              <a:rPr lang="en-US" sz="1400" dirty="0">
                <a:ea typeface="+mj-ea"/>
                <a:cs typeface="Arial" panose="020B0604020202020204" pitchFamily="34" charset="0"/>
              </a:rPr>
              <a:t>Essential</a:t>
            </a:r>
          </a:p>
          <a:p>
            <a:pPr algn="ctr"/>
            <a:r>
              <a:rPr lang="en-US" sz="1400" dirty="0">
                <a:latin typeface="+mn-lt"/>
                <a:ea typeface="+mj-ea"/>
                <a:cs typeface="Arial" panose="020B0604020202020204" pitchFamily="34" charset="0"/>
              </a:rPr>
              <a:t>Facilities</a:t>
            </a:r>
            <a:endParaRPr lang="en-US" sz="1400" dirty="0">
              <a:latin typeface="+mn-lt"/>
              <a:cs typeface="Arial" panose="020B0604020202020204" pitchFamily="34" charset="0"/>
            </a:endParaRPr>
          </a:p>
        </p:txBody>
      </p:sp>
      <p:sp>
        <p:nvSpPr>
          <p:cNvPr id="12" name="TextBox 11">
            <a:extLst>
              <a:ext uri="{FF2B5EF4-FFF2-40B4-BE49-F238E27FC236}">
                <a16:creationId xmlns:a16="http://schemas.microsoft.com/office/drawing/2014/main" id="{3B469B65-A700-A077-FE0F-081F16EE2933}"/>
              </a:ext>
            </a:extLst>
          </p:cNvPr>
          <p:cNvSpPr txBox="1"/>
          <p:nvPr/>
        </p:nvSpPr>
        <p:spPr>
          <a:xfrm>
            <a:off x="160447" y="3070196"/>
            <a:ext cx="2066295" cy="523220"/>
          </a:xfrm>
          <a:prstGeom prst="rect">
            <a:avLst/>
          </a:prstGeom>
          <a:noFill/>
        </p:spPr>
        <p:txBody>
          <a:bodyPr wrap="square">
            <a:spAutoFit/>
          </a:bodyPr>
          <a:lstStyle/>
          <a:p>
            <a:pPr algn="ctr"/>
            <a:r>
              <a:rPr lang="en-US" sz="1400" dirty="0">
                <a:ea typeface="+mj-ea"/>
                <a:cs typeface="Arial" panose="020B0604020202020204" pitchFamily="34" charset="0"/>
              </a:rPr>
              <a:t>Community</a:t>
            </a:r>
          </a:p>
          <a:p>
            <a:pPr algn="ctr"/>
            <a:r>
              <a:rPr lang="en-US" sz="1400" dirty="0">
                <a:ea typeface="+mj-ea"/>
                <a:cs typeface="Arial" panose="020B0604020202020204" pitchFamily="34" charset="0"/>
              </a:rPr>
              <a:t>Assets</a:t>
            </a: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2303347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CC16-51BF-CB2A-593D-FDAAAB8C70C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420F736-FBD0-C966-9E62-D9CD360971D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C8360144-1E9F-DD72-142D-890DC24A832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Assessment Tools</a:t>
              </a:r>
            </a:p>
          </p:txBody>
        </p:sp>
        <p:pic>
          <p:nvPicPr>
            <p:cNvPr id="15" name="Picture 14" descr="A hexagon with a yellow house and a river&#10;&#10;Description automatically generated">
              <a:extLst>
                <a:ext uri="{FF2B5EF4-FFF2-40B4-BE49-F238E27FC236}">
                  <a16:creationId xmlns:a16="http://schemas.microsoft.com/office/drawing/2014/main" id="{F2408AF0-F9F1-3813-C3A2-9F28D48BCF3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D4D38A9-D5A0-FC57-3677-066F1ECB2D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19" name="Picture 18">
            <a:hlinkClick r:id="rId5"/>
            <a:extLst>
              <a:ext uri="{FF2B5EF4-FFF2-40B4-BE49-F238E27FC236}">
                <a16:creationId xmlns:a16="http://schemas.microsoft.com/office/drawing/2014/main" id="{F8F2357B-4D7A-8AE2-3240-BC3E3D3037B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7384" y="1460134"/>
            <a:ext cx="3311711" cy="2649369"/>
          </a:xfrm>
          <a:prstGeom prst="rect">
            <a:avLst/>
          </a:prstGeom>
          <a:ln>
            <a:solidFill>
              <a:schemeClr val="tx1"/>
            </a:solidFill>
          </a:ln>
        </p:spPr>
      </p:pic>
      <p:pic>
        <p:nvPicPr>
          <p:cNvPr id="20" name="Picture 19">
            <a:hlinkClick r:id="rId7"/>
            <a:extLst>
              <a:ext uri="{FF2B5EF4-FFF2-40B4-BE49-F238E27FC236}">
                <a16:creationId xmlns:a16="http://schemas.microsoft.com/office/drawing/2014/main" id="{2EB70F44-175F-DD3A-36AD-5B0C53E3C91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710341" y="1460134"/>
            <a:ext cx="3311710" cy="2655473"/>
          </a:xfrm>
          <a:prstGeom prst="rect">
            <a:avLst/>
          </a:prstGeom>
          <a:ln>
            <a:solidFill>
              <a:schemeClr val="tx1"/>
            </a:solidFill>
          </a:ln>
        </p:spPr>
      </p:pic>
      <p:pic>
        <p:nvPicPr>
          <p:cNvPr id="23" name="Picture 22">
            <a:hlinkClick r:id="rId9"/>
            <a:extLst>
              <a:ext uri="{FF2B5EF4-FFF2-40B4-BE49-F238E27FC236}">
                <a16:creationId xmlns:a16="http://schemas.microsoft.com/office/drawing/2014/main" id="{14317AF7-A651-D3E0-A76F-4BB5849BE62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59734" y="3072958"/>
            <a:ext cx="2951896" cy="1494112"/>
          </a:xfrm>
          <a:prstGeom prst="rect">
            <a:avLst/>
          </a:prstGeom>
          <a:ln>
            <a:solidFill>
              <a:schemeClr val="tx1"/>
            </a:solidFill>
          </a:ln>
        </p:spPr>
      </p:pic>
      <p:grpSp>
        <p:nvGrpSpPr>
          <p:cNvPr id="24" name="Group 23">
            <a:extLst>
              <a:ext uri="{FF2B5EF4-FFF2-40B4-BE49-F238E27FC236}">
                <a16:creationId xmlns:a16="http://schemas.microsoft.com/office/drawing/2014/main" id="{2649C205-9EE3-76C4-859A-D00F87F615B0}"/>
              </a:ext>
            </a:extLst>
          </p:cNvPr>
          <p:cNvGrpSpPr/>
          <p:nvPr/>
        </p:nvGrpSpPr>
        <p:grpSpPr>
          <a:xfrm>
            <a:off x="197043" y="4680350"/>
            <a:ext cx="4713641" cy="1683016"/>
            <a:chOff x="144399" y="2763296"/>
            <a:chExt cx="3158160" cy="1127628"/>
          </a:xfrm>
        </p:grpSpPr>
        <p:pic>
          <p:nvPicPr>
            <p:cNvPr id="25" name="Picture 24">
              <a:hlinkClick r:id="rId11"/>
              <a:extLst>
                <a:ext uri="{FF2B5EF4-FFF2-40B4-BE49-F238E27FC236}">
                  <a16:creationId xmlns:a16="http://schemas.microsoft.com/office/drawing/2014/main" id="{FFFD13AB-FB3A-692A-D2F7-C09A4E3066B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8292" y="2815034"/>
              <a:ext cx="1460136" cy="1026410"/>
            </a:xfrm>
            <a:prstGeom prst="rect">
              <a:avLst/>
            </a:prstGeom>
            <a:ln>
              <a:solidFill>
                <a:schemeClr val="tx1"/>
              </a:solidFill>
            </a:ln>
          </p:spPr>
        </p:pic>
        <p:pic>
          <p:nvPicPr>
            <p:cNvPr id="26" name="Picture 25">
              <a:hlinkClick r:id="rId13"/>
              <a:extLst>
                <a:ext uri="{FF2B5EF4-FFF2-40B4-BE49-F238E27FC236}">
                  <a16:creationId xmlns:a16="http://schemas.microsoft.com/office/drawing/2014/main" id="{E9E2A9AA-2C8B-671D-898E-C6507807211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788480" y="2812910"/>
              <a:ext cx="1462406" cy="1028680"/>
            </a:xfrm>
            <a:prstGeom prst="rect">
              <a:avLst/>
            </a:prstGeom>
            <a:ln>
              <a:solidFill>
                <a:schemeClr val="tx1"/>
              </a:solidFill>
            </a:ln>
          </p:spPr>
        </p:pic>
        <p:sp>
          <p:nvSpPr>
            <p:cNvPr id="27" name="Rectangle 26">
              <a:extLst>
                <a:ext uri="{FF2B5EF4-FFF2-40B4-BE49-F238E27FC236}">
                  <a16:creationId xmlns:a16="http://schemas.microsoft.com/office/drawing/2014/main" id="{6C6BCB7E-0E78-7254-EA62-5DC1E76E78C8}"/>
                </a:ext>
              </a:extLst>
            </p:cNvPr>
            <p:cNvSpPr/>
            <p:nvPr/>
          </p:nvSpPr>
          <p:spPr>
            <a:xfrm>
              <a:off x="144399" y="2763296"/>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Right 27">
            <a:extLst>
              <a:ext uri="{FF2B5EF4-FFF2-40B4-BE49-F238E27FC236}">
                <a16:creationId xmlns:a16="http://schemas.microsoft.com/office/drawing/2014/main" id="{4CC692AB-811C-30CE-9892-9D89D11CE426}"/>
              </a:ext>
            </a:extLst>
          </p:cNvPr>
          <p:cNvSpPr/>
          <p:nvPr/>
        </p:nvSpPr>
        <p:spPr>
          <a:xfrm rot="5400000">
            <a:off x="2427414" y="4509090"/>
            <a:ext cx="237900"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8CC71E7-8388-FEBA-B64A-E6C25FB1EC70}"/>
              </a:ext>
            </a:extLst>
          </p:cNvPr>
          <p:cNvSpPr txBox="1"/>
          <p:nvPr/>
        </p:nvSpPr>
        <p:spPr>
          <a:xfrm>
            <a:off x="234712" y="617460"/>
            <a:ext cx="6721097" cy="338554"/>
          </a:xfrm>
          <a:prstGeom prst="rect">
            <a:avLst/>
          </a:prstGeom>
          <a:noFill/>
        </p:spPr>
        <p:txBody>
          <a:bodyPr wrap="square">
            <a:spAutoFit/>
          </a:bodyPr>
          <a:lstStyle/>
          <a:p>
            <a:pPr marL="173038" indent="-173038">
              <a:buFont typeface="Wingdings" panose="05000000000000000000" pitchFamily="2" charset="2"/>
              <a:buChar char="§"/>
            </a:pPr>
            <a:r>
              <a:rPr lang="en-US" sz="1600" b="1" dirty="0">
                <a:latin typeface="+mn-lt"/>
                <a:cs typeface="Arial" panose="020B0604020202020204" pitchFamily="34" charset="0"/>
              </a:rPr>
              <a:t>Localized risk assessment tools for analysis</a:t>
            </a:r>
          </a:p>
        </p:txBody>
      </p:sp>
      <p:sp>
        <p:nvSpPr>
          <p:cNvPr id="2" name="Left Bracket 1">
            <a:extLst>
              <a:ext uri="{FF2B5EF4-FFF2-40B4-BE49-F238E27FC236}">
                <a16:creationId xmlns:a16="http://schemas.microsoft.com/office/drawing/2014/main" id="{2C056193-92B0-91E9-87B9-C8FE7C96C2BD}"/>
              </a:ext>
            </a:extLst>
          </p:cNvPr>
          <p:cNvSpPr/>
          <p:nvPr/>
        </p:nvSpPr>
        <p:spPr>
          <a:xfrm rot="16200000" flipV="1">
            <a:off x="2374125" y="3879732"/>
            <a:ext cx="369659" cy="4854054"/>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5CA05182-FAC5-28E0-5EEC-AA1A6E3B26D9}"/>
              </a:ext>
            </a:extLst>
          </p:cNvPr>
          <p:cNvSpPr txBox="1"/>
          <p:nvPr/>
        </p:nvSpPr>
        <p:spPr>
          <a:xfrm>
            <a:off x="1481781" y="6457573"/>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Building/Property-Level</a:t>
            </a:r>
          </a:p>
        </p:txBody>
      </p:sp>
      <p:sp>
        <p:nvSpPr>
          <p:cNvPr id="5" name="Left Bracket 4">
            <a:extLst>
              <a:ext uri="{FF2B5EF4-FFF2-40B4-BE49-F238E27FC236}">
                <a16:creationId xmlns:a16="http://schemas.microsoft.com/office/drawing/2014/main" id="{76F04D97-D905-6AFE-7302-9907358B14AF}"/>
              </a:ext>
            </a:extLst>
          </p:cNvPr>
          <p:cNvSpPr/>
          <p:nvPr/>
        </p:nvSpPr>
        <p:spPr>
          <a:xfrm rot="16200000" flipV="1">
            <a:off x="8410984" y="2369381"/>
            <a:ext cx="369659" cy="7010398"/>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CCF2727-A34D-92C3-7584-9D2DD5C0636B}"/>
              </a:ext>
            </a:extLst>
          </p:cNvPr>
          <p:cNvSpPr txBox="1"/>
          <p:nvPr/>
        </p:nvSpPr>
        <p:spPr>
          <a:xfrm>
            <a:off x="7522697" y="6025396"/>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Aggregated</a:t>
            </a:r>
          </a:p>
        </p:txBody>
      </p:sp>
      <p:grpSp>
        <p:nvGrpSpPr>
          <p:cNvPr id="29" name="Group 28">
            <a:extLst>
              <a:ext uri="{FF2B5EF4-FFF2-40B4-BE49-F238E27FC236}">
                <a16:creationId xmlns:a16="http://schemas.microsoft.com/office/drawing/2014/main" id="{C41842C8-0588-0AEC-613C-6B9C3D42D516}"/>
              </a:ext>
            </a:extLst>
          </p:cNvPr>
          <p:cNvGrpSpPr/>
          <p:nvPr/>
        </p:nvGrpSpPr>
        <p:grpSpPr>
          <a:xfrm>
            <a:off x="5157383" y="4394218"/>
            <a:ext cx="3340623" cy="1523324"/>
            <a:chOff x="5157383" y="4330156"/>
            <a:chExt cx="3340623" cy="1523324"/>
          </a:xfrm>
        </p:grpSpPr>
        <p:pic>
          <p:nvPicPr>
            <p:cNvPr id="9" name="Picture 8">
              <a:hlinkClick r:id="rId15"/>
              <a:extLst>
                <a:ext uri="{FF2B5EF4-FFF2-40B4-BE49-F238E27FC236}">
                  <a16:creationId xmlns:a16="http://schemas.microsoft.com/office/drawing/2014/main" id="{31677958-1253-060A-6C6A-D9FF6BD9648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157384" y="4330156"/>
              <a:ext cx="3340622" cy="1523324"/>
            </a:xfrm>
            <a:prstGeom prst="rect">
              <a:avLst/>
            </a:prstGeom>
            <a:ln>
              <a:solidFill>
                <a:schemeClr val="tx1"/>
              </a:solidFill>
            </a:ln>
          </p:spPr>
        </p:pic>
        <p:pic>
          <p:nvPicPr>
            <p:cNvPr id="14" name="Picture 13">
              <a:extLst>
                <a:ext uri="{FF2B5EF4-FFF2-40B4-BE49-F238E27FC236}">
                  <a16:creationId xmlns:a16="http://schemas.microsoft.com/office/drawing/2014/main" id="{4E54E640-8087-DB7B-1B9F-9149F63E1192}"/>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157383" y="4332765"/>
              <a:ext cx="2204255" cy="207390"/>
            </a:xfrm>
            <a:prstGeom prst="rect">
              <a:avLst/>
            </a:prstGeom>
          </p:spPr>
        </p:pic>
      </p:grpSp>
      <p:grpSp>
        <p:nvGrpSpPr>
          <p:cNvPr id="31" name="Group 30">
            <a:extLst>
              <a:ext uri="{FF2B5EF4-FFF2-40B4-BE49-F238E27FC236}">
                <a16:creationId xmlns:a16="http://schemas.microsoft.com/office/drawing/2014/main" id="{379037CE-D6C5-B8BE-2463-684DA4AC6F6E}"/>
              </a:ext>
            </a:extLst>
          </p:cNvPr>
          <p:cNvGrpSpPr/>
          <p:nvPr/>
        </p:nvGrpSpPr>
        <p:grpSpPr>
          <a:xfrm>
            <a:off x="8710339" y="4394218"/>
            <a:ext cx="3311711" cy="1523324"/>
            <a:chOff x="8710339" y="4330156"/>
            <a:chExt cx="3311711" cy="1523324"/>
          </a:xfrm>
        </p:grpSpPr>
        <p:pic>
          <p:nvPicPr>
            <p:cNvPr id="12" name="Picture 11">
              <a:hlinkClick r:id="rId15"/>
              <a:extLst>
                <a:ext uri="{FF2B5EF4-FFF2-40B4-BE49-F238E27FC236}">
                  <a16:creationId xmlns:a16="http://schemas.microsoft.com/office/drawing/2014/main" id="{E47D24BB-A3FE-3522-E58E-0667D98A0ABE}"/>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8710339" y="4330156"/>
              <a:ext cx="3311711" cy="1523324"/>
            </a:xfrm>
            <a:prstGeom prst="rect">
              <a:avLst/>
            </a:prstGeom>
            <a:ln>
              <a:solidFill>
                <a:schemeClr val="tx1"/>
              </a:solidFill>
            </a:ln>
          </p:spPr>
        </p:pic>
        <p:pic>
          <p:nvPicPr>
            <p:cNvPr id="18" name="Picture 17">
              <a:extLst>
                <a:ext uri="{FF2B5EF4-FFF2-40B4-BE49-F238E27FC236}">
                  <a16:creationId xmlns:a16="http://schemas.microsoft.com/office/drawing/2014/main" id="{EFA515B7-B1A2-5AA8-98CA-D6C3537AA689}"/>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8719953" y="4346317"/>
              <a:ext cx="1814112" cy="180285"/>
            </a:xfrm>
            <a:prstGeom prst="rect">
              <a:avLst/>
            </a:prstGeom>
          </p:spPr>
        </p:pic>
      </p:grpSp>
      <p:pic>
        <p:nvPicPr>
          <p:cNvPr id="36" name="Picture 35">
            <a:hlinkClick r:id="rId20"/>
            <a:extLst>
              <a:ext uri="{FF2B5EF4-FFF2-40B4-BE49-F238E27FC236}">
                <a16:creationId xmlns:a16="http://schemas.microsoft.com/office/drawing/2014/main" id="{326350BD-0825-7827-FDAA-FCA928CD1BBC}"/>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059733" y="1183665"/>
            <a:ext cx="2951897" cy="1656435"/>
          </a:xfrm>
          <a:prstGeom prst="rect">
            <a:avLst/>
          </a:prstGeom>
          <a:ln>
            <a:solidFill>
              <a:schemeClr val="tx1"/>
            </a:solidFill>
          </a:ln>
        </p:spPr>
      </p:pic>
      <p:sp>
        <p:nvSpPr>
          <p:cNvPr id="37" name="Left Bracket 36">
            <a:extLst>
              <a:ext uri="{FF2B5EF4-FFF2-40B4-BE49-F238E27FC236}">
                <a16:creationId xmlns:a16="http://schemas.microsoft.com/office/drawing/2014/main" id="{C10B6E5A-36B0-0D8C-2096-3BD93AA9B8BF}"/>
              </a:ext>
            </a:extLst>
          </p:cNvPr>
          <p:cNvSpPr/>
          <p:nvPr/>
        </p:nvSpPr>
        <p:spPr>
          <a:xfrm rot="5400000">
            <a:off x="2374126" y="-1148585"/>
            <a:ext cx="369659" cy="4854054"/>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ket 37">
            <a:extLst>
              <a:ext uri="{FF2B5EF4-FFF2-40B4-BE49-F238E27FC236}">
                <a16:creationId xmlns:a16="http://schemas.microsoft.com/office/drawing/2014/main" id="{17BE6F93-F961-73C0-B00C-6AABDB7FD92E}"/>
              </a:ext>
            </a:extLst>
          </p:cNvPr>
          <p:cNvSpPr/>
          <p:nvPr/>
        </p:nvSpPr>
        <p:spPr>
          <a:xfrm rot="5400000">
            <a:off x="8410984" y="-1975115"/>
            <a:ext cx="369659" cy="7010398"/>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5237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D90E-B90C-7DC6-49F2-384262E1BE5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F66C5DF-AB43-0B9B-6CD4-958030574200}"/>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756D2964-A00C-1B89-F1CD-5AD76B7E4868}"/>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Communication Tools</a:t>
              </a:r>
            </a:p>
          </p:txBody>
        </p:sp>
        <p:pic>
          <p:nvPicPr>
            <p:cNvPr id="15" name="Picture 14" descr="A hexagon with a yellow house and a river&#10;&#10;Description automatically generated">
              <a:extLst>
                <a:ext uri="{FF2B5EF4-FFF2-40B4-BE49-F238E27FC236}">
                  <a16:creationId xmlns:a16="http://schemas.microsoft.com/office/drawing/2014/main" id="{E78FBCBB-9086-91B5-9B23-29CD679E41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3F3EF1D3-00C4-FFBC-EA76-D4D39D78DB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A17339E3-5356-90E2-985C-FA6EBE7D949E}"/>
              </a:ext>
            </a:extLst>
          </p:cNvPr>
          <p:cNvSpPr txBox="1"/>
          <p:nvPr/>
        </p:nvSpPr>
        <p:spPr>
          <a:xfrm>
            <a:off x="234711" y="612911"/>
            <a:ext cx="11794293" cy="584775"/>
          </a:xfrm>
          <a:prstGeom prst="rect">
            <a:avLst/>
          </a:prstGeom>
          <a:noFill/>
        </p:spPr>
        <p:txBody>
          <a:bodyPr wrap="square">
            <a:spAutoFit/>
          </a:bodyPr>
          <a:lstStyle/>
          <a:p>
            <a:pPr marL="173038" indent="-173038">
              <a:buFont typeface="Wingdings" panose="05000000000000000000" pitchFamily="2" charset="2"/>
              <a:buChar char="§"/>
            </a:pPr>
            <a:r>
              <a:rPr lang="en-US" sz="1600" b="1" dirty="0">
                <a:latin typeface="+mn-lt"/>
                <a:cs typeface="Arial" panose="020B0604020202020204" pitchFamily="34" charset="0"/>
              </a:rPr>
              <a:t>Facilitating risk comprehension for different groups of stakeholders</a:t>
            </a:r>
            <a:r>
              <a:rPr lang="en-US" sz="1600" b="1" dirty="0">
                <a:cs typeface="Arial" panose="020B0604020202020204" pitchFamily="34" charset="0"/>
              </a:rPr>
              <a:t> </a:t>
            </a:r>
          </a:p>
          <a:p>
            <a:pPr marL="173038"/>
            <a:r>
              <a:rPr lang="en-US" sz="1600" b="1" dirty="0">
                <a:cs typeface="Arial" panose="020B0604020202020204" pitchFamily="34" charset="0"/>
              </a:rPr>
              <a:t>(</a:t>
            </a:r>
            <a:r>
              <a:rPr lang="en-US" sz="1600" b="1" dirty="0">
                <a:latin typeface="+mn-lt"/>
                <a:cs typeface="Arial" panose="020B0604020202020204" pitchFamily="34" charset="0"/>
              </a:rPr>
              <a:t>combined with other risk communication activities such as SFHA change letters, focus group meetings, presentations, etc.)</a:t>
            </a:r>
          </a:p>
        </p:txBody>
      </p:sp>
      <p:pic>
        <p:nvPicPr>
          <p:cNvPr id="2" name="Picture 1">
            <a:hlinkClick r:id="rId5"/>
            <a:extLst>
              <a:ext uri="{FF2B5EF4-FFF2-40B4-BE49-F238E27FC236}">
                <a16:creationId xmlns:a16="http://schemas.microsoft.com/office/drawing/2014/main" id="{232F2DEA-44A9-9671-BF3A-4B1931A1DF6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67825" y="3274059"/>
            <a:ext cx="3306257" cy="1675983"/>
          </a:xfrm>
          <a:prstGeom prst="rect">
            <a:avLst/>
          </a:prstGeom>
          <a:ln>
            <a:solidFill>
              <a:schemeClr val="tx1"/>
            </a:solidFill>
          </a:ln>
        </p:spPr>
      </p:pic>
      <p:sp>
        <p:nvSpPr>
          <p:cNvPr id="3" name="Arrow: Right 2">
            <a:extLst>
              <a:ext uri="{FF2B5EF4-FFF2-40B4-BE49-F238E27FC236}">
                <a16:creationId xmlns:a16="http://schemas.microsoft.com/office/drawing/2014/main" id="{E5A61302-A4EF-5E45-8B09-181E6EFAEB2F}"/>
              </a:ext>
            </a:extLst>
          </p:cNvPr>
          <p:cNvSpPr/>
          <p:nvPr/>
        </p:nvSpPr>
        <p:spPr>
          <a:xfrm>
            <a:off x="4662077" y="3917116"/>
            <a:ext cx="528067" cy="312222"/>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AE8FBA21-BC88-60F5-7585-367FE3D912F8}"/>
              </a:ext>
            </a:extLst>
          </p:cNvPr>
          <p:cNvGrpSpPr/>
          <p:nvPr/>
        </p:nvGrpSpPr>
        <p:grpSpPr>
          <a:xfrm>
            <a:off x="5409801" y="1312735"/>
            <a:ext cx="5452892" cy="5254073"/>
            <a:chOff x="4287668" y="928028"/>
            <a:chExt cx="4313721" cy="4156437"/>
          </a:xfrm>
        </p:grpSpPr>
        <p:pic>
          <p:nvPicPr>
            <p:cNvPr id="5" name="Picture 4">
              <a:hlinkClick r:id="rId7"/>
              <a:extLst>
                <a:ext uri="{FF2B5EF4-FFF2-40B4-BE49-F238E27FC236}">
                  <a16:creationId xmlns:a16="http://schemas.microsoft.com/office/drawing/2014/main" id="{9A185BDC-83AD-BA6A-A358-294C54FEC6C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364350" y="1000952"/>
              <a:ext cx="1891518" cy="1926764"/>
            </a:xfrm>
            <a:prstGeom prst="rect">
              <a:avLst/>
            </a:prstGeom>
            <a:ln>
              <a:solidFill>
                <a:schemeClr val="tx1"/>
              </a:solidFill>
            </a:ln>
          </p:spPr>
        </p:pic>
        <p:pic>
          <p:nvPicPr>
            <p:cNvPr id="6" name="Picture 5">
              <a:hlinkClick r:id="rId9"/>
              <a:extLst>
                <a:ext uri="{FF2B5EF4-FFF2-40B4-BE49-F238E27FC236}">
                  <a16:creationId xmlns:a16="http://schemas.microsoft.com/office/drawing/2014/main" id="{F4EB906A-EE18-1CD7-A643-512A5F79A27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633607" y="1000951"/>
              <a:ext cx="1885707" cy="1926765"/>
            </a:xfrm>
            <a:prstGeom prst="rect">
              <a:avLst/>
            </a:prstGeom>
            <a:ln>
              <a:solidFill>
                <a:schemeClr val="tx1"/>
              </a:solidFill>
            </a:ln>
          </p:spPr>
        </p:pic>
        <p:pic>
          <p:nvPicPr>
            <p:cNvPr id="8" name="Picture 7">
              <a:hlinkClick r:id="rId11"/>
              <a:extLst>
                <a:ext uri="{FF2B5EF4-FFF2-40B4-BE49-F238E27FC236}">
                  <a16:creationId xmlns:a16="http://schemas.microsoft.com/office/drawing/2014/main" id="{1C4B7929-9A28-27A6-D38B-034406AF5F1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364334" y="3108290"/>
              <a:ext cx="1891573" cy="1926764"/>
            </a:xfrm>
            <a:prstGeom prst="rect">
              <a:avLst/>
            </a:prstGeom>
            <a:ln>
              <a:solidFill>
                <a:schemeClr val="tx1"/>
              </a:solidFill>
            </a:ln>
          </p:spPr>
        </p:pic>
        <p:pic>
          <p:nvPicPr>
            <p:cNvPr id="9" name="Picture 8">
              <a:hlinkClick r:id="rId13"/>
              <a:extLst>
                <a:ext uri="{FF2B5EF4-FFF2-40B4-BE49-F238E27FC236}">
                  <a16:creationId xmlns:a16="http://schemas.microsoft.com/office/drawing/2014/main" id="{2457151C-B59A-79AF-AE2C-9F378C49064D}"/>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631912" y="3108290"/>
              <a:ext cx="1891573" cy="1926764"/>
            </a:xfrm>
            <a:prstGeom prst="rect">
              <a:avLst/>
            </a:prstGeom>
            <a:ln>
              <a:solidFill>
                <a:schemeClr val="tx1"/>
              </a:solidFill>
            </a:ln>
          </p:spPr>
        </p:pic>
        <p:sp>
          <p:nvSpPr>
            <p:cNvPr id="10" name="Rectangle 9">
              <a:extLst>
                <a:ext uri="{FF2B5EF4-FFF2-40B4-BE49-F238E27FC236}">
                  <a16:creationId xmlns:a16="http://schemas.microsoft.com/office/drawing/2014/main" id="{6E510BF6-DF42-ACFC-FDBF-454AEE94F63F}"/>
                </a:ext>
              </a:extLst>
            </p:cNvPr>
            <p:cNvSpPr/>
            <p:nvPr/>
          </p:nvSpPr>
          <p:spPr>
            <a:xfrm>
              <a:off x="4287668" y="928028"/>
              <a:ext cx="4313721" cy="4156437"/>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5954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DFAFD-8A04-4E76-693D-FF85822AAD5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5971D63-A07D-4A9F-31E6-ED09E3DFFE3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00A46815-19E0-B58D-DA58-F85E8622ECA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Hazard Library and Data Access</a:t>
              </a:r>
            </a:p>
          </p:txBody>
        </p:sp>
        <p:pic>
          <p:nvPicPr>
            <p:cNvPr id="15" name="Picture 14" descr="A hexagon with a yellow house and a river&#10;&#10;Description automatically generated">
              <a:extLst>
                <a:ext uri="{FF2B5EF4-FFF2-40B4-BE49-F238E27FC236}">
                  <a16:creationId xmlns:a16="http://schemas.microsoft.com/office/drawing/2014/main" id="{954BB948-8C1E-ECFB-679C-F93235A05B9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DB9602C5-4CE5-1CDC-2FA0-135BC6225EE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2" name="Picture 1">
            <a:hlinkClick r:id="rId5"/>
            <a:extLst>
              <a:ext uri="{FF2B5EF4-FFF2-40B4-BE49-F238E27FC236}">
                <a16:creationId xmlns:a16="http://schemas.microsoft.com/office/drawing/2014/main" id="{85BA2F46-763E-0F04-5666-28403AD5B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26" y="1451340"/>
            <a:ext cx="4556021" cy="2299039"/>
          </a:xfrm>
          <a:prstGeom prst="rect">
            <a:avLst/>
          </a:prstGeom>
          <a:ln>
            <a:solidFill>
              <a:schemeClr val="tx1"/>
            </a:solidFill>
          </a:ln>
        </p:spPr>
      </p:pic>
      <p:sp>
        <p:nvSpPr>
          <p:cNvPr id="3" name="TextBox 2">
            <a:extLst>
              <a:ext uri="{FF2B5EF4-FFF2-40B4-BE49-F238E27FC236}">
                <a16:creationId xmlns:a16="http://schemas.microsoft.com/office/drawing/2014/main" id="{995188E8-52E6-EF64-9FAE-4D6DE47AD431}"/>
              </a:ext>
            </a:extLst>
          </p:cNvPr>
          <p:cNvSpPr txBox="1"/>
          <p:nvPr/>
        </p:nvSpPr>
        <p:spPr>
          <a:xfrm>
            <a:off x="220042" y="614253"/>
            <a:ext cx="11349317" cy="338554"/>
          </a:xfrm>
          <a:prstGeom prst="rect">
            <a:avLst/>
          </a:prstGeom>
          <a:noFill/>
        </p:spPr>
        <p:txBody>
          <a:bodyPr wrap="square">
            <a:spAutoFit/>
          </a:bodyPr>
          <a:lstStyle/>
          <a:p>
            <a:pPr marL="173038" indent="-173038">
              <a:buFont typeface="Wingdings" panose="05000000000000000000" pitchFamily="2" charset="2"/>
              <a:buChar char="§"/>
            </a:pPr>
            <a:r>
              <a:rPr lang="en-US" sz="1600" b="1" dirty="0">
                <a:cs typeface="Calibri" panose="020F0502020204030204" pitchFamily="34" charset="0"/>
              </a:rPr>
              <a:t>Online hazard resources including comprehensive datasets, documents, and media</a:t>
            </a:r>
            <a:endParaRPr lang="en-US" sz="500" b="1" dirty="0">
              <a:solidFill>
                <a:srgbClr val="1F4E79"/>
              </a:solidFill>
              <a:ea typeface="+mj-ea"/>
              <a:cs typeface="Arial" panose="020B0604020202020204" pitchFamily="34" charset="0"/>
            </a:endParaRPr>
          </a:p>
        </p:txBody>
      </p:sp>
      <p:pic>
        <p:nvPicPr>
          <p:cNvPr id="5" name="Picture 4">
            <a:hlinkClick r:id="rId7"/>
            <a:extLst>
              <a:ext uri="{FF2B5EF4-FFF2-40B4-BE49-F238E27FC236}">
                <a16:creationId xmlns:a16="http://schemas.microsoft.com/office/drawing/2014/main" id="{B3F419D5-C4C1-6B6B-7E39-49DFC315F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3315" y="1053541"/>
            <a:ext cx="4556021" cy="2297219"/>
          </a:xfrm>
          <a:prstGeom prst="rect">
            <a:avLst/>
          </a:prstGeom>
          <a:ln>
            <a:solidFill>
              <a:schemeClr val="tx1"/>
            </a:solidFill>
          </a:ln>
        </p:spPr>
      </p:pic>
      <p:pic>
        <p:nvPicPr>
          <p:cNvPr id="8" name="Picture 7">
            <a:extLst>
              <a:ext uri="{FF2B5EF4-FFF2-40B4-BE49-F238E27FC236}">
                <a16:creationId xmlns:a16="http://schemas.microsoft.com/office/drawing/2014/main" id="{38991A13-BC3E-69C0-E498-94F2025EA92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0042" y="3816540"/>
            <a:ext cx="5517110" cy="2696726"/>
          </a:xfrm>
          <a:prstGeom prst="rect">
            <a:avLst/>
          </a:prstGeom>
        </p:spPr>
      </p:pic>
      <p:pic>
        <p:nvPicPr>
          <p:cNvPr id="18" name="Picture 17">
            <a:extLst>
              <a:ext uri="{FF2B5EF4-FFF2-40B4-BE49-F238E27FC236}">
                <a16:creationId xmlns:a16="http://schemas.microsoft.com/office/drawing/2014/main" id="{26E6D264-0E54-4BE2-AFEB-CE4A8B82AD93}"/>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a:xfrm>
            <a:off x="9647765" y="3450690"/>
            <a:ext cx="2314377" cy="1528964"/>
          </a:xfrm>
          <a:prstGeom prst="rect">
            <a:avLst/>
          </a:prstGeom>
          <a:ln>
            <a:solidFill>
              <a:schemeClr val="tx1"/>
            </a:solidFill>
          </a:ln>
        </p:spPr>
      </p:pic>
      <p:pic>
        <p:nvPicPr>
          <p:cNvPr id="19" name="Picture 18">
            <a:extLst>
              <a:ext uri="{FF2B5EF4-FFF2-40B4-BE49-F238E27FC236}">
                <a16:creationId xmlns:a16="http://schemas.microsoft.com/office/drawing/2014/main" id="{B3D7BAB4-A21A-C948-3570-2EB7C91FBC2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047891" y="3450689"/>
            <a:ext cx="3518230" cy="1529323"/>
          </a:xfrm>
          <a:prstGeom prst="rect">
            <a:avLst/>
          </a:prstGeom>
          <a:ln>
            <a:solidFill>
              <a:schemeClr val="tx1"/>
            </a:solidFill>
          </a:ln>
        </p:spPr>
      </p:pic>
      <p:pic>
        <p:nvPicPr>
          <p:cNvPr id="21" name="Picture 20">
            <a:extLst>
              <a:ext uri="{FF2B5EF4-FFF2-40B4-BE49-F238E27FC236}">
                <a16:creationId xmlns:a16="http://schemas.microsoft.com/office/drawing/2014/main" id="{1AD3FE6D-26DB-BF15-AE65-E9204C8B921B}"/>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a:xfrm>
            <a:off x="8049655" y="5053661"/>
            <a:ext cx="1883340" cy="1532754"/>
          </a:xfrm>
          <a:prstGeom prst="rect">
            <a:avLst/>
          </a:prstGeom>
          <a:ln>
            <a:solidFill>
              <a:schemeClr val="tx1"/>
            </a:solidFill>
          </a:ln>
        </p:spPr>
      </p:pic>
    </p:spTree>
    <p:extLst>
      <p:ext uri="{BB962C8B-B14F-4D97-AF65-F5344CB8AC3E}">
        <p14:creationId xmlns:p14="http://schemas.microsoft.com/office/powerpoint/2010/main" val="7522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129" name="Group 128">
            <a:extLst>
              <a:ext uri="{FF2B5EF4-FFF2-40B4-BE49-F238E27FC236}">
                <a16:creationId xmlns:a16="http://schemas.microsoft.com/office/drawing/2014/main" id="{269F7579-CDFC-E7B0-C0EA-075FF42FE3F2}"/>
              </a:ext>
            </a:extLst>
          </p:cNvPr>
          <p:cNvGrpSpPr/>
          <p:nvPr/>
        </p:nvGrpSpPr>
        <p:grpSpPr>
          <a:xfrm>
            <a:off x="344072" y="709028"/>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a:t>
                  </a:r>
                  <a:r>
                    <a:rPr lang="en-US" sz="2000" b="1" dirty="0">
                      <a:solidFill>
                        <a:schemeClr val="bg1"/>
                      </a:solidFill>
                    </a:rPr>
                    <a:t>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09028"/>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165275"/>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9844997" y="5690426"/>
              <a:ext cx="1618110" cy="872599"/>
            </a:xfrm>
            <a:prstGeom prst="rect">
              <a:avLst/>
            </a:prstGeom>
          </p:spPr>
        </p:pic>
      </p:grpSp>
      <p:grpSp>
        <p:nvGrpSpPr>
          <p:cNvPr id="10" name="Group 9">
            <a:extLst>
              <a:ext uri="{FF2B5EF4-FFF2-40B4-BE49-F238E27FC236}">
                <a16:creationId xmlns:a16="http://schemas.microsoft.com/office/drawing/2014/main" id="{CA5F0D1D-4322-E5FC-3EE3-4B3453FBC53A}"/>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741E252-FF64-84DF-20A1-9F59F2A961B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Analytical &amp; Visualization Tools at Multiple Scales</a:t>
              </a:r>
            </a:p>
          </p:txBody>
        </p:sp>
        <p:pic>
          <p:nvPicPr>
            <p:cNvPr id="12" name="Picture 11" descr="A hexagon with a yellow house and a river&#10;&#10;Description automatically generated">
              <a:extLst>
                <a:ext uri="{FF2B5EF4-FFF2-40B4-BE49-F238E27FC236}">
                  <a16:creationId xmlns:a16="http://schemas.microsoft.com/office/drawing/2014/main" id="{B386F84A-3667-43E8-1BF4-BD53C11B9AE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3" name="Picture 12" descr="A yellow and blue logo&#10;&#10;AI-generated content may be incorrect.">
              <a:extLst>
                <a:ext uri="{FF2B5EF4-FFF2-40B4-BE49-F238E27FC236}">
                  <a16:creationId xmlns:a16="http://schemas.microsoft.com/office/drawing/2014/main" id="{514F9CCA-698F-DF51-A1CF-80208A3B32B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21412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06F276E-3F98-25C3-F332-B5175170D8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90BB793-D830-769E-82AA-E6699A42799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Risk Index</a:t>
              </a:r>
            </a:p>
          </p:txBody>
        </p:sp>
        <p:pic>
          <p:nvPicPr>
            <p:cNvPr id="10" name="Picture 9" descr="A hexagon with a yellow house and a river&#10;&#10;Description automatically generated">
              <a:extLst>
                <a:ext uri="{FF2B5EF4-FFF2-40B4-BE49-F238E27FC236}">
                  <a16:creationId xmlns:a16="http://schemas.microsoft.com/office/drawing/2014/main" id="{84C92F23-501C-8864-279F-3DBFF6B27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33" name="Picture 32" descr="A yellow and blue logo&#10;&#10;AI-generated content may be incorrect.">
              <a:extLst>
                <a:ext uri="{FF2B5EF4-FFF2-40B4-BE49-F238E27FC236}">
                  <a16:creationId xmlns:a16="http://schemas.microsoft.com/office/drawing/2014/main" id="{090A13A4-FBB3-6E6B-D722-DD79FC5B613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41" name="Group 40">
            <a:extLst>
              <a:ext uri="{FF2B5EF4-FFF2-40B4-BE49-F238E27FC236}">
                <a16:creationId xmlns:a16="http://schemas.microsoft.com/office/drawing/2014/main" id="{D33C112B-EB89-8F8C-A1D9-0D68FB27EE6A}"/>
              </a:ext>
            </a:extLst>
          </p:cNvPr>
          <p:cNvGrpSpPr/>
          <p:nvPr/>
        </p:nvGrpSpPr>
        <p:grpSpPr>
          <a:xfrm>
            <a:off x="162533" y="851213"/>
            <a:ext cx="11763867" cy="5774206"/>
            <a:chOff x="162533" y="851213"/>
            <a:chExt cx="11763867" cy="5774206"/>
          </a:xfrm>
        </p:grpSpPr>
        <p:grpSp>
          <p:nvGrpSpPr>
            <p:cNvPr id="37" name="Group 36">
              <a:extLst>
                <a:ext uri="{FF2B5EF4-FFF2-40B4-BE49-F238E27FC236}">
                  <a16:creationId xmlns:a16="http://schemas.microsoft.com/office/drawing/2014/main" id="{BAA7CE66-7026-217E-B07F-756463BBE96F}"/>
                </a:ext>
              </a:extLst>
            </p:cNvPr>
            <p:cNvGrpSpPr/>
            <p:nvPr/>
          </p:nvGrpSpPr>
          <p:grpSpPr>
            <a:xfrm>
              <a:off x="162533" y="851213"/>
              <a:ext cx="11763867" cy="5774206"/>
              <a:chOff x="162533" y="851213"/>
              <a:chExt cx="11763867" cy="5774206"/>
            </a:xfrm>
          </p:grpSpPr>
          <p:grpSp>
            <p:nvGrpSpPr>
              <p:cNvPr id="35" name="Group 34">
                <a:extLst>
                  <a:ext uri="{FF2B5EF4-FFF2-40B4-BE49-F238E27FC236}">
                    <a16:creationId xmlns:a16="http://schemas.microsoft.com/office/drawing/2014/main" id="{E770A505-4E21-E6D8-6E90-BA020E94BAD2}"/>
                  </a:ext>
                </a:extLst>
              </p:cNvPr>
              <p:cNvGrpSpPr/>
              <p:nvPr/>
            </p:nvGrpSpPr>
            <p:grpSpPr>
              <a:xfrm>
                <a:off x="162533" y="851213"/>
                <a:ext cx="11763867" cy="5774206"/>
                <a:chOff x="172872" y="701092"/>
                <a:chExt cx="11753528" cy="5774206"/>
              </a:xfrm>
            </p:grpSpPr>
            <p:grpSp>
              <p:nvGrpSpPr>
                <p:cNvPr id="32" name="Group 31">
                  <a:extLst>
                    <a:ext uri="{FF2B5EF4-FFF2-40B4-BE49-F238E27FC236}">
                      <a16:creationId xmlns:a16="http://schemas.microsoft.com/office/drawing/2014/main" id="{9C306327-BE68-9636-4234-F3FEA40D3C1F}"/>
                    </a:ext>
                  </a:extLst>
                </p:cNvPr>
                <p:cNvGrpSpPr/>
                <p:nvPr/>
              </p:nvGrpSpPr>
              <p:grpSpPr>
                <a:xfrm>
                  <a:off x="172872" y="701092"/>
                  <a:ext cx="11753528" cy="5774206"/>
                  <a:chOff x="172872" y="701092"/>
                  <a:chExt cx="11753528" cy="5774206"/>
                </a:xfrm>
              </p:grpSpPr>
              <p:grpSp>
                <p:nvGrpSpPr>
                  <p:cNvPr id="31" name="Group 30">
                    <a:extLst>
                      <a:ext uri="{FF2B5EF4-FFF2-40B4-BE49-F238E27FC236}">
                        <a16:creationId xmlns:a16="http://schemas.microsoft.com/office/drawing/2014/main" id="{A8DF3F51-3448-0394-1099-89AE8FD0F127}"/>
                      </a:ext>
                    </a:extLst>
                  </p:cNvPr>
                  <p:cNvGrpSpPr/>
                  <p:nvPr/>
                </p:nvGrpSpPr>
                <p:grpSpPr>
                  <a:xfrm>
                    <a:off x="244090" y="701092"/>
                    <a:ext cx="11682310" cy="5774206"/>
                    <a:chOff x="244090" y="796094"/>
                    <a:chExt cx="11682310" cy="5774206"/>
                  </a:xfrm>
                </p:grpSpPr>
                <p:sp>
                  <p:nvSpPr>
                    <p:cNvPr id="58" name="TextBox 57">
                      <a:extLst>
                        <a:ext uri="{FF2B5EF4-FFF2-40B4-BE49-F238E27FC236}">
                          <a16:creationId xmlns:a16="http://schemas.microsoft.com/office/drawing/2014/main" id="{58FBD07B-0EE6-EF53-6A88-F59053553DB0}"/>
                        </a:ext>
                      </a:extLst>
                    </p:cNvPr>
                    <p:cNvSpPr txBox="1"/>
                    <p:nvPr/>
                  </p:nvSpPr>
                  <p:spPr>
                    <a:xfrm>
                      <a:off x="3758795" y="6304272"/>
                      <a:ext cx="1661252" cy="253916"/>
                    </a:xfrm>
                    <a:prstGeom prst="rect">
                      <a:avLst/>
                    </a:prstGeom>
                    <a:noFill/>
                  </p:spPr>
                  <p:txBody>
                    <a:bodyPr wrap="square" rtlCol="0">
                      <a:spAutoFit/>
                    </a:bodyPr>
                    <a:lstStyle/>
                    <a:p>
                      <a:r>
                        <a:rPr lang="en-US" sz="1050" b="1" dirty="0"/>
                        <a:t>River/Stream Indicator</a:t>
                      </a:r>
                    </a:p>
                  </p:txBody>
                </p:sp>
                <p:sp>
                  <p:nvSpPr>
                    <p:cNvPr id="60" name="TextBox 59">
                      <a:extLst>
                        <a:ext uri="{FF2B5EF4-FFF2-40B4-BE49-F238E27FC236}">
                          <a16:creationId xmlns:a16="http://schemas.microsoft.com/office/drawing/2014/main" id="{A0916813-A343-2347-6567-AD74BAB2703F}"/>
                        </a:ext>
                      </a:extLst>
                    </p:cNvPr>
                    <p:cNvSpPr txBox="1"/>
                    <p:nvPr/>
                  </p:nvSpPr>
                  <p:spPr>
                    <a:xfrm>
                      <a:off x="5839033" y="6315808"/>
                      <a:ext cx="2093119" cy="253916"/>
                    </a:xfrm>
                    <a:prstGeom prst="rect">
                      <a:avLst/>
                    </a:prstGeom>
                    <a:noFill/>
                  </p:spPr>
                  <p:txBody>
                    <a:bodyPr wrap="square" rtlCol="0">
                      <a:spAutoFit/>
                    </a:bodyPr>
                    <a:lstStyle/>
                    <a:p>
                      <a:r>
                        <a:rPr lang="en-US" sz="1050" b="1" dirty="0"/>
                        <a:t>Watershed Indicator</a:t>
                      </a:r>
                    </a:p>
                  </p:txBody>
                </p:sp>
                <p:grpSp>
                  <p:nvGrpSpPr>
                    <p:cNvPr id="29" name="Group 28">
                      <a:extLst>
                        <a:ext uri="{FF2B5EF4-FFF2-40B4-BE49-F238E27FC236}">
                          <a16:creationId xmlns:a16="http://schemas.microsoft.com/office/drawing/2014/main" id="{494AA003-3939-B42A-A0DF-F3151C5E2110}"/>
                        </a:ext>
                      </a:extLst>
                    </p:cNvPr>
                    <p:cNvGrpSpPr/>
                    <p:nvPr/>
                  </p:nvGrpSpPr>
                  <p:grpSpPr>
                    <a:xfrm>
                      <a:off x="244090" y="796094"/>
                      <a:ext cx="11682310" cy="4787676"/>
                      <a:chOff x="244090" y="796094"/>
                      <a:chExt cx="11682310" cy="4787676"/>
                    </a:xfrm>
                  </p:grpSpPr>
                  <p:sp>
                    <p:nvSpPr>
                      <p:cNvPr id="4" name="Rounded Rectangle 1"/>
                      <p:cNvSpPr>
                        <a:spLocks noChangeArrowheads="1"/>
                      </p:cNvSpPr>
                      <p:nvPr/>
                    </p:nvSpPr>
                    <p:spPr bwMode="auto">
                      <a:xfrm>
                        <a:off x="244090" y="796094"/>
                        <a:ext cx="11682310" cy="630241"/>
                      </a:xfrm>
                      <a:prstGeom prst="roundRect">
                        <a:avLst>
                          <a:gd name="adj" fmla="val 16667"/>
                        </a:avLst>
                      </a:prstGeom>
                      <a:solidFill>
                        <a:srgbClr val="156082"/>
                      </a:solidFill>
                      <a:ln w="12700">
                        <a:solidFill>
                          <a:srgbClr val="203864"/>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62536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62110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62110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62110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62606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33010" y="1625360"/>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62536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38644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07188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72639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38788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38644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38337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06917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38089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38453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38644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Arial" panose="020B0604020202020204" pitchFamily="34" charset="0"/>
                          </a:rPr>
                          <a:t>Landslides</a:t>
                        </a:r>
                      </a:p>
                    </p:txBody>
                  </p:sp>
                  <p:sp>
                    <p:nvSpPr>
                      <p:cNvPr id="44" name="Rounded Rectangle 7"/>
                      <p:cNvSpPr>
                        <a:spLocks noChangeArrowheads="1"/>
                      </p:cNvSpPr>
                      <p:nvPr/>
                    </p:nvSpPr>
                    <p:spPr bwMode="auto">
                      <a:xfrm>
                        <a:off x="7687764" y="1625360"/>
                        <a:ext cx="1335619" cy="643710"/>
                      </a:xfrm>
                      <a:prstGeom prst="roundRect">
                        <a:avLst>
                          <a:gd name="adj" fmla="val 16667"/>
                        </a:avLst>
                      </a:prstGeom>
                      <a:solidFill>
                        <a:srgbClr val="FFFFC5"/>
                      </a:solidFill>
                      <a:ln w="28575">
                        <a:solidFill>
                          <a:srgbClr val="F4B183"/>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38644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06920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73263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38788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73263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38788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04084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06917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07777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06917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73263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38250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07188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72639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069206"/>
                        <a:ext cx="1085850" cy="549539"/>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738864"/>
                        <a:ext cx="1085849" cy="540626"/>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Dam/Levee Failure**</a:t>
                        </a:r>
                      </a:p>
                    </p:txBody>
                  </p:sp>
                </p:grpSp>
                <p:sp>
                  <p:nvSpPr>
                    <p:cNvPr id="55" name="TextBox 54">
                      <a:extLst>
                        <a:ext uri="{FF2B5EF4-FFF2-40B4-BE49-F238E27FC236}">
                          <a16:creationId xmlns:a16="http://schemas.microsoft.com/office/drawing/2014/main" id="{A5150D7B-14C2-4135-9CD1-595AFEC821C1}"/>
                        </a:ext>
                      </a:extLst>
                    </p:cNvPr>
                    <p:cNvSpPr txBox="1"/>
                    <p:nvPr/>
                  </p:nvSpPr>
                  <p:spPr>
                    <a:xfrm>
                      <a:off x="553036" y="6316384"/>
                      <a:ext cx="1707328"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3724505" y="6241790"/>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9" name="TextBox 58">
                      <a:extLst>
                        <a:ext uri="{FF2B5EF4-FFF2-40B4-BE49-F238E27FC236}">
                          <a16:creationId xmlns:a16="http://schemas.microsoft.com/office/drawing/2014/main" id="{0C8E10F0-0444-EBF4-1803-254802A84617}"/>
                        </a:ext>
                      </a:extLst>
                    </p:cNvPr>
                    <p:cNvSpPr txBox="1"/>
                    <p:nvPr/>
                  </p:nvSpPr>
                  <p:spPr>
                    <a:xfrm>
                      <a:off x="5804744" y="6253326"/>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grpSp>
              <p:sp>
                <p:nvSpPr>
                  <p:cNvPr id="47" name="Left Bracket 46">
                    <a:extLst>
                      <a:ext uri="{FF2B5EF4-FFF2-40B4-BE49-F238E27FC236}">
                        <a16:creationId xmlns:a16="http://schemas.microsoft.com/office/drawing/2014/main" id="{0635B21C-250F-0E41-127C-0D47B7D66429}"/>
                      </a:ext>
                    </a:extLst>
                  </p:cNvPr>
                  <p:cNvSpPr/>
                  <p:nvPr/>
                </p:nvSpPr>
                <p:spPr>
                  <a:xfrm rot="5400000">
                    <a:off x="5160628" y="-3552709"/>
                    <a:ext cx="369659" cy="103451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a:extLst>
                    <a:ext uri="{FF2B5EF4-FFF2-40B4-BE49-F238E27FC236}">
                      <a16:creationId xmlns:a16="http://schemas.microsoft.com/office/drawing/2014/main" id="{CDD52299-2AA1-50FF-9C85-A042A6F22628}"/>
                    </a:ext>
                  </a:extLst>
                </p:cNvPr>
                <p:cNvSpPr txBox="1"/>
                <p:nvPr/>
              </p:nvSpPr>
              <p:spPr>
                <a:xfrm>
                  <a:off x="2224865" y="6221334"/>
                  <a:ext cx="1149234" cy="253916"/>
                </a:xfrm>
                <a:prstGeom prst="rect">
                  <a:avLst/>
                </a:prstGeom>
                <a:noFill/>
              </p:spPr>
              <p:txBody>
                <a:bodyPr wrap="square" rtlCol="0">
                  <a:spAutoFit/>
                </a:bodyPr>
                <a:lstStyle/>
                <a:p>
                  <a:r>
                    <a:rPr lang="en-US" sz="1050" b="1" dirty="0"/>
                    <a:t>** In Progress</a:t>
                  </a:r>
                </a:p>
              </p:txBody>
            </p:sp>
          </p:grpSp>
          <p:sp>
            <p:nvSpPr>
              <p:cNvPr id="36" name="Left Bracket 35">
                <a:extLst>
                  <a:ext uri="{FF2B5EF4-FFF2-40B4-BE49-F238E27FC236}">
                    <a16:creationId xmlns:a16="http://schemas.microsoft.com/office/drawing/2014/main" id="{047D11ED-BEC1-DB50-492F-AA6088653CB0}"/>
                  </a:ext>
                </a:extLst>
              </p:cNvPr>
              <p:cNvSpPr/>
              <p:nvPr/>
            </p:nvSpPr>
            <p:spPr>
              <a:xfrm rot="16200000" flipV="1">
                <a:off x="5156079" y="374999"/>
                <a:ext cx="369659" cy="103542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TextBox 39">
              <a:extLst>
                <a:ext uri="{FF2B5EF4-FFF2-40B4-BE49-F238E27FC236}">
                  <a16:creationId xmlns:a16="http://schemas.microsoft.com/office/drawing/2014/main" id="{20E0A8EA-D7CE-2302-BBCE-059388A18F06}"/>
                </a:ext>
              </a:extLst>
            </p:cNvPr>
            <p:cNvSpPr txBox="1"/>
            <p:nvPr/>
          </p:nvSpPr>
          <p:spPr>
            <a:xfrm>
              <a:off x="4282963" y="5739340"/>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Used for the Index</a:t>
              </a:r>
            </a:p>
          </p:txBody>
        </p:sp>
      </p:grpSp>
    </p:spTree>
    <p:extLst>
      <p:ext uri="{BB962C8B-B14F-4D97-AF65-F5344CB8AC3E}">
        <p14:creationId xmlns:p14="http://schemas.microsoft.com/office/powerpoint/2010/main" val="2169373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FD47-5674-B025-E234-B1E36224A48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3ADF375-906D-4970-DB69-00E8316DF57A}"/>
              </a:ext>
            </a:extLst>
          </p:cNvPr>
          <p:cNvSpPr/>
          <p:nvPr/>
        </p:nvSpPr>
        <p:spPr>
          <a:xfrm>
            <a:off x="6161409" y="3825860"/>
            <a:ext cx="5880488" cy="2939490"/>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7B3B9D-684C-2078-D8E1-E0CB6AFCC803}"/>
              </a:ext>
            </a:extLst>
          </p:cNvPr>
          <p:cNvSpPr/>
          <p:nvPr/>
        </p:nvSpPr>
        <p:spPr>
          <a:xfrm>
            <a:off x="164617" y="3825860"/>
            <a:ext cx="5849759" cy="2939489"/>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D34B46-5B08-5772-EAF7-1A7F3F2000EC}"/>
              </a:ext>
            </a:extLst>
          </p:cNvPr>
          <p:cNvSpPr/>
          <p:nvPr/>
        </p:nvSpPr>
        <p:spPr>
          <a:xfrm>
            <a:off x="164616" y="688131"/>
            <a:ext cx="5849761"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FBE3B8D-AC4A-1C96-4969-0D0742FBE2B9}"/>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7B7550D8-688D-5B73-AACE-F0B8499D0033}"/>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577A583D-9EC0-D5DA-5B7F-4D500FC0F44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B294F85C-5E32-EEA7-72BE-58594CC4F3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 name="TextBox 2">
            <a:extLst>
              <a:ext uri="{FF2B5EF4-FFF2-40B4-BE49-F238E27FC236}">
                <a16:creationId xmlns:a16="http://schemas.microsoft.com/office/drawing/2014/main" id="{C1D16F04-99B8-C207-D9EA-076596221225}"/>
              </a:ext>
            </a:extLst>
          </p:cNvPr>
          <p:cNvSpPr txBox="1"/>
          <p:nvPr/>
        </p:nvSpPr>
        <p:spPr>
          <a:xfrm>
            <a:off x="164616" y="692833"/>
            <a:ext cx="5849760" cy="1107996"/>
          </a:xfrm>
          <a:prstGeom prst="rect">
            <a:avLst/>
          </a:prstGeom>
          <a:noFill/>
        </p:spPr>
        <p:txBody>
          <a:bodyPr wrap="square">
            <a:spAutoFit/>
          </a:bodyPr>
          <a:lstStyle/>
          <a:p>
            <a:pPr marL="173038" indent="-173038">
              <a:buFont typeface="Wingdings" panose="05000000000000000000" pitchFamily="2" charset="2"/>
              <a:buChar char="§"/>
            </a:pPr>
            <a:r>
              <a:rPr lang="en-US" b="1" dirty="0">
                <a:solidFill>
                  <a:schemeClr val="bg1"/>
                </a:solidFill>
                <a:ea typeface="+mj-ea"/>
                <a:cs typeface="Arial" panose="020B0604020202020204" pitchFamily="34" charset="0"/>
                <a:sym typeface="Anaheim"/>
              </a:rPr>
              <a:t>Risk Assessment Tools</a:t>
            </a:r>
          </a:p>
          <a:p>
            <a:pPr marL="342900" indent="-171450">
              <a:buFont typeface="Courier New" panose="02070309020205020404" pitchFamily="49" charset="0"/>
              <a:buChar char="o"/>
            </a:pPr>
            <a:r>
              <a:rPr lang="en-US" sz="1200" dirty="0">
                <a:solidFill>
                  <a:schemeClr val="bg1"/>
                </a:solidFill>
              </a:rPr>
              <a:t>Localized riverine flood risk assessment by quantifying and aggregating detailed building-level data at multiple scales</a:t>
            </a:r>
          </a:p>
          <a:p>
            <a:pPr marL="342900" indent="-171450">
              <a:buFont typeface="Courier New" panose="02070309020205020404" pitchFamily="49" charset="0"/>
              <a:buChar char="o"/>
            </a:pPr>
            <a:r>
              <a:rPr lang="en-US" sz="1200" dirty="0">
                <a:solidFill>
                  <a:schemeClr val="bg1"/>
                </a:solidFill>
              </a:rPr>
              <a:t>Help identify the communities most at risk of riverine flooding for efficient allocation of limited mitigation resources</a:t>
            </a:r>
          </a:p>
        </p:txBody>
      </p:sp>
      <p:sp>
        <p:nvSpPr>
          <p:cNvPr id="10" name="TextBox 9">
            <a:extLst>
              <a:ext uri="{FF2B5EF4-FFF2-40B4-BE49-F238E27FC236}">
                <a16:creationId xmlns:a16="http://schemas.microsoft.com/office/drawing/2014/main" id="{1AC34852-12F2-6F24-6243-5FE5B0D27156}"/>
              </a:ext>
            </a:extLst>
          </p:cNvPr>
          <p:cNvSpPr txBox="1"/>
          <p:nvPr/>
        </p:nvSpPr>
        <p:spPr>
          <a:xfrm>
            <a:off x="164617" y="3849386"/>
            <a:ext cx="3274619" cy="1692771"/>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ptos" panose="02110004020202020204"/>
                <a:ea typeface="+mn-ea"/>
                <a:cs typeface="Arial" panose="020B0604020202020204" pitchFamily="34" charset="0"/>
              </a:rPr>
              <a:t>Risk Communication Tools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Scenario-based 2D and 3D visualizations for effective risk communication</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Facilitate risk comprehension for various stakeholders to support informed decision-making and encourage public engagement</a:t>
            </a:r>
          </a:p>
          <a:p>
            <a:pPr marL="171450"/>
            <a:endParaRPr lang="en-US" sz="1400" dirty="0"/>
          </a:p>
        </p:txBody>
      </p:sp>
      <p:sp>
        <p:nvSpPr>
          <p:cNvPr id="12" name="Rectangle 11">
            <a:extLst>
              <a:ext uri="{FF2B5EF4-FFF2-40B4-BE49-F238E27FC236}">
                <a16:creationId xmlns:a16="http://schemas.microsoft.com/office/drawing/2014/main" id="{DA9A174E-A732-4196-500B-DF58392C5FB0}"/>
              </a:ext>
            </a:extLst>
          </p:cNvPr>
          <p:cNvSpPr/>
          <p:nvPr/>
        </p:nvSpPr>
        <p:spPr>
          <a:xfrm>
            <a:off x="6161411" y="688131"/>
            <a:ext cx="5880488"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1F6460A-A592-6E11-AC45-FB01285F1CB7}"/>
              </a:ext>
            </a:extLst>
          </p:cNvPr>
          <p:cNvSpPr txBox="1"/>
          <p:nvPr/>
        </p:nvSpPr>
        <p:spPr>
          <a:xfrm>
            <a:off x="6155506" y="692833"/>
            <a:ext cx="5880488" cy="1107996"/>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ptos" panose="02110004020202020204"/>
                <a:ea typeface="+mn-ea"/>
                <a:cs typeface="Arial" panose="020B0604020202020204" pitchFamily="34" charset="0"/>
              </a:rPr>
              <a:t>Mitigation Assessment Tools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Quantifies mitigation efforts such as elevation, relocation, and buyouts and calculation of loss estimates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Enable planners and decision-makers to evaluate past and ongoing efforts, identify gaps, and prioritize future investments</a:t>
            </a:r>
          </a:p>
        </p:txBody>
      </p:sp>
      <p:sp>
        <p:nvSpPr>
          <p:cNvPr id="17" name="TextBox 16">
            <a:extLst>
              <a:ext uri="{FF2B5EF4-FFF2-40B4-BE49-F238E27FC236}">
                <a16:creationId xmlns:a16="http://schemas.microsoft.com/office/drawing/2014/main" id="{743BD0A9-33B9-D5B6-CA40-EB298F5DEFF6}"/>
              </a:ext>
            </a:extLst>
          </p:cNvPr>
          <p:cNvSpPr txBox="1"/>
          <p:nvPr/>
        </p:nvSpPr>
        <p:spPr>
          <a:xfrm>
            <a:off x="6161408" y="3849386"/>
            <a:ext cx="5880488" cy="1292662"/>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chemeClr val="bg1"/>
                </a:solidFill>
                <a:effectLst/>
                <a:uLnTx/>
                <a:uFillTx/>
                <a:latin typeface="Aptos" panose="02110004020202020204"/>
                <a:ea typeface="+mn-ea"/>
                <a:cs typeface="Arial" panose="020B0604020202020204" pitchFamily="34" charset="0"/>
              </a:rPr>
              <a:t>Hazard Library and Data Access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Access to online hazard resources including data, documents, and media searchable by title, subject, event, geography, and more. </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Aptos" panose="02110004020202020204"/>
                <a:ea typeface="+mn-ea"/>
                <a:cs typeface="+mn-cs"/>
              </a:rPr>
              <a:t>Allow users to access comprehensive datasets for use in analyses, maps, or applications to support planning, research, and decision-making related to hazard mitigation and response</a:t>
            </a:r>
          </a:p>
        </p:txBody>
      </p:sp>
      <p:grpSp>
        <p:nvGrpSpPr>
          <p:cNvPr id="60" name="Group 59">
            <a:extLst>
              <a:ext uri="{FF2B5EF4-FFF2-40B4-BE49-F238E27FC236}">
                <a16:creationId xmlns:a16="http://schemas.microsoft.com/office/drawing/2014/main" id="{6FCBF357-CCD3-23FA-CFC1-11A5CAE08895}"/>
              </a:ext>
            </a:extLst>
          </p:cNvPr>
          <p:cNvGrpSpPr/>
          <p:nvPr/>
        </p:nvGrpSpPr>
        <p:grpSpPr>
          <a:xfrm>
            <a:off x="2887031" y="1711073"/>
            <a:ext cx="3073535" cy="1924036"/>
            <a:chOff x="2918009" y="1711073"/>
            <a:chExt cx="3073535" cy="1924035"/>
          </a:xfrm>
        </p:grpSpPr>
        <p:sp>
          <p:nvSpPr>
            <p:cNvPr id="41" name="Rectangle 40">
              <a:extLst>
                <a:ext uri="{FF2B5EF4-FFF2-40B4-BE49-F238E27FC236}">
                  <a16:creationId xmlns:a16="http://schemas.microsoft.com/office/drawing/2014/main" id="{0D183D30-DCF9-9B5F-6C74-2EA3E4E4B797}"/>
                </a:ext>
              </a:extLst>
            </p:cNvPr>
            <p:cNvSpPr/>
            <p:nvPr/>
          </p:nvSpPr>
          <p:spPr>
            <a:xfrm>
              <a:off x="2918009" y="1758460"/>
              <a:ext cx="3073535" cy="1876648"/>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hlinkClick r:id="rId5"/>
              <a:extLst>
                <a:ext uri="{FF2B5EF4-FFF2-40B4-BE49-F238E27FC236}">
                  <a16:creationId xmlns:a16="http://schemas.microsoft.com/office/drawing/2014/main" id="{99579E89-D9CC-30DD-9A35-95A0AE3C35E2}"/>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3029918" y="1939853"/>
              <a:ext cx="1331760" cy="1023333"/>
            </a:xfrm>
            <a:prstGeom prst="rect">
              <a:avLst/>
            </a:prstGeom>
            <a:ln>
              <a:solidFill>
                <a:schemeClr val="tx1"/>
              </a:solidFill>
            </a:ln>
          </p:spPr>
        </p:pic>
        <p:pic>
          <p:nvPicPr>
            <p:cNvPr id="19" name="Picture 18">
              <a:hlinkClick r:id="rId7"/>
              <a:extLst>
                <a:ext uri="{FF2B5EF4-FFF2-40B4-BE49-F238E27FC236}">
                  <a16:creationId xmlns:a16="http://schemas.microsoft.com/office/drawing/2014/main" id="{14CE8DAE-2C0E-DB7A-395D-427617840E51}"/>
                </a:ext>
              </a:extLst>
            </p:cNvPr>
            <p:cNvPicPr>
              <a:picLocks noChangeAspect="1"/>
            </p:cNvPicPr>
            <p:nvPr/>
          </p:nvPicPr>
          <p:blipFill>
            <a:blip r:embed="rId8" cstate="screen">
              <a:extLst>
                <a:ext uri="{28A0092B-C50C-407E-A947-70E740481C1C}">
                  <a14:useLocalDpi xmlns:a14="http://schemas.microsoft.com/office/drawing/2010/main" val="0"/>
                </a:ext>
              </a:extLst>
            </a:blip>
            <a:srcRect t="-1"/>
            <a:stretch>
              <a:fillRect/>
            </a:stretch>
          </p:blipFill>
          <p:spPr>
            <a:xfrm>
              <a:off x="4530940" y="1937964"/>
              <a:ext cx="1331760" cy="1023334"/>
            </a:xfrm>
            <a:prstGeom prst="rect">
              <a:avLst/>
            </a:prstGeom>
            <a:ln>
              <a:solidFill>
                <a:schemeClr val="tx1"/>
              </a:solidFill>
            </a:ln>
          </p:spPr>
        </p:pic>
        <p:grpSp>
          <p:nvGrpSpPr>
            <p:cNvPr id="31" name="Group 30">
              <a:extLst>
                <a:ext uri="{FF2B5EF4-FFF2-40B4-BE49-F238E27FC236}">
                  <a16:creationId xmlns:a16="http://schemas.microsoft.com/office/drawing/2014/main" id="{3959E02B-446F-6BE8-1C92-900DF92EEAA1}"/>
                </a:ext>
              </a:extLst>
            </p:cNvPr>
            <p:cNvGrpSpPr/>
            <p:nvPr/>
          </p:nvGrpSpPr>
          <p:grpSpPr>
            <a:xfrm>
              <a:off x="3029917" y="3008685"/>
              <a:ext cx="1331760" cy="575225"/>
              <a:chOff x="5157383" y="4136950"/>
              <a:chExt cx="3340623" cy="1913285"/>
            </a:xfrm>
          </p:grpSpPr>
          <p:pic>
            <p:nvPicPr>
              <p:cNvPr id="32" name="Picture 31">
                <a:hlinkClick r:id="rId9"/>
                <a:extLst>
                  <a:ext uri="{FF2B5EF4-FFF2-40B4-BE49-F238E27FC236}">
                    <a16:creationId xmlns:a16="http://schemas.microsoft.com/office/drawing/2014/main" id="{73B9B7D4-6069-F691-6A39-6A6832DE3A4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157383" y="4136950"/>
                <a:ext cx="3340623" cy="1913285"/>
              </a:xfrm>
              <a:prstGeom prst="rect">
                <a:avLst/>
              </a:prstGeom>
              <a:ln>
                <a:solidFill>
                  <a:schemeClr val="tx1"/>
                </a:solidFill>
              </a:ln>
            </p:spPr>
          </p:pic>
          <p:pic>
            <p:nvPicPr>
              <p:cNvPr id="33" name="Picture 32">
                <a:extLst>
                  <a:ext uri="{FF2B5EF4-FFF2-40B4-BE49-F238E27FC236}">
                    <a16:creationId xmlns:a16="http://schemas.microsoft.com/office/drawing/2014/main" id="{91225BBB-883F-C9A8-7B80-D7A6BCD05DB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170678" y="4151551"/>
                <a:ext cx="3311716" cy="323704"/>
              </a:xfrm>
              <a:prstGeom prst="rect">
                <a:avLst/>
              </a:prstGeom>
              <a:ln>
                <a:noFill/>
              </a:ln>
            </p:spPr>
          </p:pic>
        </p:grpSp>
        <p:grpSp>
          <p:nvGrpSpPr>
            <p:cNvPr id="34" name="Group 33">
              <a:extLst>
                <a:ext uri="{FF2B5EF4-FFF2-40B4-BE49-F238E27FC236}">
                  <a16:creationId xmlns:a16="http://schemas.microsoft.com/office/drawing/2014/main" id="{781C3AB3-040D-1D02-14F2-C824C7615BCF}"/>
                </a:ext>
              </a:extLst>
            </p:cNvPr>
            <p:cNvGrpSpPr/>
            <p:nvPr/>
          </p:nvGrpSpPr>
          <p:grpSpPr>
            <a:xfrm>
              <a:off x="4530938" y="3008686"/>
              <a:ext cx="1331761" cy="575224"/>
              <a:chOff x="8710339" y="4132801"/>
              <a:chExt cx="3311711" cy="1935504"/>
            </a:xfrm>
          </p:grpSpPr>
          <p:pic>
            <p:nvPicPr>
              <p:cNvPr id="35" name="Picture 34">
                <a:hlinkClick r:id="rId9"/>
                <a:extLst>
                  <a:ext uri="{FF2B5EF4-FFF2-40B4-BE49-F238E27FC236}">
                    <a16:creationId xmlns:a16="http://schemas.microsoft.com/office/drawing/2014/main" id="{00D07891-AADF-3782-74DD-7FB80B557FB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710339" y="4132801"/>
                <a:ext cx="3311711" cy="1935504"/>
              </a:xfrm>
              <a:prstGeom prst="rect">
                <a:avLst/>
              </a:prstGeom>
              <a:ln>
                <a:solidFill>
                  <a:schemeClr val="tx1"/>
                </a:solidFill>
              </a:ln>
            </p:spPr>
          </p:pic>
          <p:pic>
            <p:nvPicPr>
              <p:cNvPr id="36" name="Picture 35">
                <a:extLst>
                  <a:ext uri="{FF2B5EF4-FFF2-40B4-BE49-F238E27FC236}">
                    <a16:creationId xmlns:a16="http://schemas.microsoft.com/office/drawing/2014/main" id="{34707F73-2269-0702-37FA-6395A8F0FE2A}"/>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722133" y="4132801"/>
                <a:ext cx="3288117" cy="326767"/>
              </a:xfrm>
              <a:prstGeom prst="rect">
                <a:avLst/>
              </a:prstGeom>
              <a:ln>
                <a:noFill/>
              </a:ln>
            </p:spPr>
          </p:pic>
        </p:grpSp>
        <p:sp>
          <p:nvSpPr>
            <p:cNvPr id="44" name="TextBox 43">
              <a:extLst>
                <a:ext uri="{FF2B5EF4-FFF2-40B4-BE49-F238E27FC236}">
                  <a16:creationId xmlns:a16="http://schemas.microsoft.com/office/drawing/2014/main" id="{AD75C78B-7A4C-F26A-5013-DD40BB84D8CE}"/>
                </a:ext>
              </a:extLst>
            </p:cNvPr>
            <p:cNvSpPr txBox="1"/>
            <p:nvPr/>
          </p:nvSpPr>
          <p:spPr>
            <a:xfrm>
              <a:off x="3389604" y="1711073"/>
              <a:ext cx="2113410" cy="261610"/>
            </a:xfrm>
            <a:prstGeom prst="rect">
              <a:avLst/>
            </a:prstGeom>
            <a:noFill/>
            <a:ln>
              <a:noFill/>
            </a:ln>
          </p:spPr>
          <p:txBody>
            <a:bodyPr wrap="square">
              <a:spAutoFit/>
            </a:bodyPr>
            <a:lstStyle/>
            <a:p>
              <a:pPr algn="ctr"/>
              <a:r>
                <a:rPr lang="en-US" sz="1100" b="1" dirty="0">
                  <a:solidFill>
                    <a:srgbClr val="156082"/>
                  </a:solidFill>
                  <a:ea typeface="+mj-ea"/>
                  <a:cs typeface="Arial" panose="020B0604020202020204" pitchFamily="34" charset="0"/>
                </a:rPr>
                <a:t>Aggregated</a:t>
              </a:r>
            </a:p>
          </p:txBody>
        </p:sp>
      </p:grpSp>
      <p:grpSp>
        <p:nvGrpSpPr>
          <p:cNvPr id="59" name="Group 58">
            <a:extLst>
              <a:ext uri="{FF2B5EF4-FFF2-40B4-BE49-F238E27FC236}">
                <a16:creationId xmlns:a16="http://schemas.microsoft.com/office/drawing/2014/main" id="{D9CDC585-5DFD-7353-8F16-717E282DBA1C}"/>
              </a:ext>
            </a:extLst>
          </p:cNvPr>
          <p:cNvGrpSpPr/>
          <p:nvPr/>
        </p:nvGrpSpPr>
        <p:grpSpPr>
          <a:xfrm>
            <a:off x="246834" y="1711073"/>
            <a:ext cx="2549605" cy="1924038"/>
            <a:chOff x="277812" y="1711073"/>
            <a:chExt cx="2549605" cy="1924038"/>
          </a:xfrm>
        </p:grpSpPr>
        <p:sp>
          <p:nvSpPr>
            <p:cNvPr id="40" name="Rectangle 39">
              <a:extLst>
                <a:ext uri="{FF2B5EF4-FFF2-40B4-BE49-F238E27FC236}">
                  <a16:creationId xmlns:a16="http://schemas.microsoft.com/office/drawing/2014/main" id="{89EA466F-9E3E-410A-51E5-26979392FFC3}"/>
                </a:ext>
              </a:extLst>
            </p:cNvPr>
            <p:cNvSpPr/>
            <p:nvPr/>
          </p:nvSpPr>
          <p:spPr>
            <a:xfrm>
              <a:off x="277812" y="1758462"/>
              <a:ext cx="2549605" cy="1876649"/>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BBE558D-2CA5-C5DA-F17C-54BAED6621F9}"/>
                </a:ext>
              </a:extLst>
            </p:cNvPr>
            <p:cNvGrpSpPr/>
            <p:nvPr/>
          </p:nvGrpSpPr>
          <p:grpSpPr>
            <a:xfrm>
              <a:off x="361228" y="2740010"/>
              <a:ext cx="2349929" cy="845415"/>
              <a:chOff x="361228" y="2740010"/>
              <a:chExt cx="2349929" cy="845415"/>
            </a:xfrm>
          </p:grpSpPr>
          <p:grpSp>
            <p:nvGrpSpPr>
              <p:cNvPr id="45" name="Group 44">
                <a:extLst>
                  <a:ext uri="{FF2B5EF4-FFF2-40B4-BE49-F238E27FC236}">
                    <a16:creationId xmlns:a16="http://schemas.microsoft.com/office/drawing/2014/main" id="{1653FCAA-93B4-D725-7642-F41BBAAFAC79}"/>
                  </a:ext>
                </a:extLst>
              </p:cNvPr>
              <p:cNvGrpSpPr/>
              <p:nvPr/>
            </p:nvGrpSpPr>
            <p:grpSpPr>
              <a:xfrm>
                <a:off x="361228" y="2740010"/>
                <a:ext cx="2349929" cy="845415"/>
                <a:chOff x="361228" y="2740010"/>
                <a:chExt cx="2349929" cy="845415"/>
              </a:xfrm>
            </p:grpSpPr>
            <p:grpSp>
              <p:nvGrpSpPr>
                <p:cNvPr id="21" name="Group 20">
                  <a:extLst>
                    <a:ext uri="{FF2B5EF4-FFF2-40B4-BE49-F238E27FC236}">
                      <a16:creationId xmlns:a16="http://schemas.microsoft.com/office/drawing/2014/main" id="{2C48321B-4A3D-2138-98C9-658DAB94332E}"/>
                    </a:ext>
                  </a:extLst>
                </p:cNvPr>
                <p:cNvGrpSpPr/>
                <p:nvPr/>
              </p:nvGrpSpPr>
              <p:grpSpPr>
                <a:xfrm>
                  <a:off x="361228" y="2740010"/>
                  <a:ext cx="2349929" cy="845415"/>
                  <a:chOff x="144399" y="2829548"/>
                  <a:chExt cx="3158160" cy="1127628"/>
                </a:xfrm>
              </p:grpSpPr>
              <p:pic>
                <p:nvPicPr>
                  <p:cNvPr id="22" name="Picture 21">
                    <a:hlinkClick r:id="rId14"/>
                    <a:extLst>
                      <a:ext uri="{FF2B5EF4-FFF2-40B4-BE49-F238E27FC236}">
                        <a16:creationId xmlns:a16="http://schemas.microsoft.com/office/drawing/2014/main" id="{1C25EE51-4C00-9505-D142-ABFF2C9D634F}"/>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88292" y="2881285"/>
                    <a:ext cx="1460135" cy="1026410"/>
                  </a:xfrm>
                  <a:prstGeom prst="rect">
                    <a:avLst/>
                  </a:prstGeom>
                  <a:ln>
                    <a:solidFill>
                      <a:schemeClr val="tx1"/>
                    </a:solidFill>
                  </a:ln>
                </p:spPr>
              </p:pic>
              <p:pic>
                <p:nvPicPr>
                  <p:cNvPr id="23" name="Picture 22">
                    <a:hlinkClick r:id="rId16"/>
                    <a:extLst>
                      <a:ext uri="{FF2B5EF4-FFF2-40B4-BE49-F238E27FC236}">
                        <a16:creationId xmlns:a16="http://schemas.microsoft.com/office/drawing/2014/main" id="{0F2E00D9-75BA-E5CA-9769-17212FF6694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788481" y="2879161"/>
                    <a:ext cx="1462407" cy="1028680"/>
                  </a:xfrm>
                  <a:prstGeom prst="rect">
                    <a:avLst/>
                  </a:prstGeom>
                  <a:ln>
                    <a:solidFill>
                      <a:schemeClr val="tx1"/>
                    </a:solidFill>
                  </a:ln>
                </p:spPr>
              </p:pic>
              <p:sp>
                <p:nvSpPr>
                  <p:cNvPr id="24" name="Rectangle 23">
                    <a:extLst>
                      <a:ext uri="{FF2B5EF4-FFF2-40B4-BE49-F238E27FC236}">
                        <a16:creationId xmlns:a16="http://schemas.microsoft.com/office/drawing/2014/main" id="{0D8B8B18-2394-71B3-3ABC-6E6B0D81B159}"/>
                      </a:ext>
                    </a:extLst>
                  </p:cNvPr>
                  <p:cNvSpPr/>
                  <p:nvPr/>
                </p:nvSpPr>
                <p:spPr>
                  <a:xfrm>
                    <a:off x="144399" y="2829548"/>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0BCA5B2-FEDC-DD22-BF48-F71CA72A6EE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448373" y="2838058"/>
                  <a:ext cx="620535" cy="155898"/>
                </a:xfrm>
                <a:prstGeom prst="rect">
                  <a:avLst/>
                </a:prstGeom>
              </p:spPr>
            </p:pic>
          </p:grpSp>
          <p:pic>
            <p:nvPicPr>
              <p:cNvPr id="48" name="Picture 47">
                <a:extLst>
                  <a:ext uri="{FF2B5EF4-FFF2-40B4-BE49-F238E27FC236}">
                    <a16:creationId xmlns:a16="http://schemas.microsoft.com/office/drawing/2014/main" id="{3B66F55D-DED3-E833-6C43-E7A55FB35473}"/>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649610" y="2834318"/>
                <a:ext cx="707777" cy="155898"/>
              </a:xfrm>
              <a:prstGeom prst="rect">
                <a:avLst/>
              </a:prstGeom>
            </p:spPr>
          </p:pic>
        </p:grpSp>
        <p:sp>
          <p:nvSpPr>
            <p:cNvPr id="27" name="TextBox 26">
              <a:extLst>
                <a:ext uri="{FF2B5EF4-FFF2-40B4-BE49-F238E27FC236}">
                  <a16:creationId xmlns:a16="http://schemas.microsoft.com/office/drawing/2014/main" id="{8B069A17-8958-84BD-87B7-C8CF290F8576}"/>
                </a:ext>
              </a:extLst>
            </p:cNvPr>
            <p:cNvSpPr txBox="1"/>
            <p:nvPr/>
          </p:nvSpPr>
          <p:spPr>
            <a:xfrm>
              <a:off x="474699" y="1711073"/>
              <a:ext cx="2113410" cy="261610"/>
            </a:xfrm>
            <a:prstGeom prst="rect">
              <a:avLst/>
            </a:prstGeom>
            <a:noFill/>
          </p:spPr>
          <p:txBody>
            <a:bodyPr wrap="square">
              <a:spAutoFit/>
            </a:bodyPr>
            <a:lstStyle/>
            <a:p>
              <a:pPr algn="ctr"/>
              <a:r>
                <a:rPr lang="en-US" sz="1100" b="1" dirty="0">
                  <a:solidFill>
                    <a:srgbClr val="156082"/>
                  </a:solidFill>
                  <a:ea typeface="+mj-ea"/>
                  <a:cs typeface="Arial" panose="020B0604020202020204" pitchFamily="34" charset="0"/>
                </a:rPr>
                <a:t>Building/Property-Level</a:t>
              </a:r>
            </a:p>
          </p:txBody>
        </p:sp>
      </p:grpSp>
      <p:grpSp>
        <p:nvGrpSpPr>
          <p:cNvPr id="62" name="Group 61">
            <a:extLst>
              <a:ext uri="{FF2B5EF4-FFF2-40B4-BE49-F238E27FC236}">
                <a16:creationId xmlns:a16="http://schemas.microsoft.com/office/drawing/2014/main" id="{6E49E0F8-9111-9907-2352-71FB2C233BBB}"/>
              </a:ext>
            </a:extLst>
          </p:cNvPr>
          <p:cNvGrpSpPr/>
          <p:nvPr/>
        </p:nvGrpSpPr>
        <p:grpSpPr>
          <a:xfrm>
            <a:off x="6260109" y="1912451"/>
            <a:ext cx="2794162" cy="1628734"/>
            <a:chOff x="6214616" y="1869923"/>
            <a:chExt cx="2794162" cy="1628734"/>
          </a:xfrm>
        </p:grpSpPr>
        <p:sp>
          <p:nvSpPr>
            <p:cNvPr id="54" name="Rectangle 53">
              <a:extLst>
                <a:ext uri="{FF2B5EF4-FFF2-40B4-BE49-F238E27FC236}">
                  <a16:creationId xmlns:a16="http://schemas.microsoft.com/office/drawing/2014/main" id="{B62C2E02-2B42-D43B-7F84-504D9851F0E9}"/>
                </a:ext>
              </a:extLst>
            </p:cNvPr>
            <p:cNvSpPr/>
            <p:nvPr/>
          </p:nvSpPr>
          <p:spPr>
            <a:xfrm>
              <a:off x="6214616"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rId20"/>
              <a:extLst>
                <a:ext uri="{FF2B5EF4-FFF2-40B4-BE49-F238E27FC236}">
                  <a16:creationId xmlns:a16="http://schemas.microsoft.com/office/drawing/2014/main" id="{C57D9E46-375C-0C2A-D81C-6886A6C758B4}"/>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338332" y="2122089"/>
              <a:ext cx="2546730" cy="1210893"/>
            </a:xfrm>
            <a:prstGeom prst="rect">
              <a:avLst/>
            </a:prstGeom>
            <a:ln>
              <a:solidFill>
                <a:schemeClr val="tx1"/>
              </a:solidFill>
            </a:ln>
          </p:spPr>
        </p:pic>
        <p:sp>
          <p:nvSpPr>
            <p:cNvPr id="55" name="TextBox 54">
              <a:extLst>
                <a:ext uri="{FF2B5EF4-FFF2-40B4-BE49-F238E27FC236}">
                  <a16:creationId xmlns:a16="http://schemas.microsoft.com/office/drawing/2014/main" id="{243EAC6B-3A23-0841-D8B4-27B99CD843A7}"/>
                </a:ext>
              </a:extLst>
            </p:cNvPr>
            <p:cNvSpPr txBox="1"/>
            <p:nvPr/>
          </p:nvSpPr>
          <p:spPr>
            <a:xfrm>
              <a:off x="6444643" y="1874707"/>
              <a:ext cx="2334108" cy="261610"/>
            </a:xfrm>
            <a:prstGeom prst="rect">
              <a:avLst/>
            </a:prstGeom>
            <a:noFill/>
          </p:spPr>
          <p:txBody>
            <a:bodyPr wrap="square">
              <a:spAutoFit/>
            </a:bodyPr>
            <a:lstStyle/>
            <a:p>
              <a:pPr algn="ctr"/>
              <a:r>
                <a:rPr lang="en-US" sz="1100" b="1" dirty="0">
                  <a:solidFill>
                    <a:srgbClr val="156082"/>
                  </a:solidFill>
                  <a:ea typeface="+mj-ea"/>
                  <a:cs typeface="Arial" panose="020B0604020202020204" pitchFamily="34" charset="0"/>
                </a:rPr>
                <a:t>Mitigated Structures Dashboard</a:t>
              </a:r>
            </a:p>
          </p:txBody>
        </p:sp>
      </p:grpSp>
      <p:grpSp>
        <p:nvGrpSpPr>
          <p:cNvPr id="61" name="Group 60">
            <a:extLst>
              <a:ext uri="{FF2B5EF4-FFF2-40B4-BE49-F238E27FC236}">
                <a16:creationId xmlns:a16="http://schemas.microsoft.com/office/drawing/2014/main" id="{3B1642ED-2064-79D1-992B-DAFFCD77CDA3}"/>
              </a:ext>
            </a:extLst>
          </p:cNvPr>
          <p:cNvGrpSpPr/>
          <p:nvPr/>
        </p:nvGrpSpPr>
        <p:grpSpPr>
          <a:xfrm>
            <a:off x="9151004" y="1912451"/>
            <a:ext cx="2794162" cy="1628734"/>
            <a:chOff x="9105511" y="1869923"/>
            <a:chExt cx="2794162" cy="1628734"/>
          </a:xfrm>
        </p:grpSpPr>
        <p:sp>
          <p:nvSpPr>
            <p:cNvPr id="56" name="Rectangle 55">
              <a:extLst>
                <a:ext uri="{FF2B5EF4-FFF2-40B4-BE49-F238E27FC236}">
                  <a16:creationId xmlns:a16="http://schemas.microsoft.com/office/drawing/2014/main" id="{3331D76E-EA9E-8FBA-0C99-9250E0BC8159}"/>
                </a:ext>
              </a:extLst>
            </p:cNvPr>
            <p:cNvSpPr/>
            <p:nvPr/>
          </p:nvSpPr>
          <p:spPr>
            <a:xfrm>
              <a:off x="9105511"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hlinkClick r:id="rId22"/>
              <a:extLst>
                <a:ext uri="{FF2B5EF4-FFF2-40B4-BE49-F238E27FC236}">
                  <a16:creationId xmlns:a16="http://schemas.microsoft.com/office/drawing/2014/main" id="{15AC6FF4-DCC6-4269-F02C-CE2A4A663A1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9229227" y="2123732"/>
              <a:ext cx="2546730" cy="1207605"/>
            </a:xfrm>
            <a:prstGeom prst="rect">
              <a:avLst/>
            </a:prstGeom>
            <a:ln>
              <a:solidFill>
                <a:schemeClr val="tx1"/>
              </a:solidFill>
            </a:ln>
          </p:spPr>
        </p:pic>
        <p:sp>
          <p:nvSpPr>
            <p:cNvPr id="57" name="TextBox 56">
              <a:extLst>
                <a:ext uri="{FF2B5EF4-FFF2-40B4-BE49-F238E27FC236}">
                  <a16:creationId xmlns:a16="http://schemas.microsoft.com/office/drawing/2014/main" id="{78229F1C-A72E-2E3B-A193-731762F21715}"/>
                </a:ext>
              </a:extLst>
            </p:cNvPr>
            <p:cNvSpPr txBox="1"/>
            <p:nvPr/>
          </p:nvSpPr>
          <p:spPr>
            <a:xfrm>
              <a:off x="9229227" y="1874707"/>
              <a:ext cx="2429537" cy="261610"/>
            </a:xfrm>
            <a:prstGeom prst="rect">
              <a:avLst/>
            </a:prstGeom>
            <a:noFill/>
          </p:spPr>
          <p:txBody>
            <a:bodyPr wrap="square">
              <a:spAutoFit/>
            </a:bodyPr>
            <a:lstStyle/>
            <a:p>
              <a:pPr algn="ctr"/>
              <a:r>
                <a:rPr lang="en-US" sz="1100" b="1" dirty="0">
                  <a:solidFill>
                    <a:srgbClr val="156082"/>
                  </a:solidFill>
                  <a:ea typeface="+mj-ea"/>
                  <a:cs typeface="Arial" panose="020B0604020202020204" pitchFamily="34" charset="0"/>
                </a:rPr>
                <a:t>Open-Space Mitigation Dashboard</a:t>
              </a:r>
            </a:p>
          </p:txBody>
        </p:sp>
      </p:grpSp>
      <p:grpSp>
        <p:nvGrpSpPr>
          <p:cNvPr id="85" name="Group 84">
            <a:extLst>
              <a:ext uri="{FF2B5EF4-FFF2-40B4-BE49-F238E27FC236}">
                <a16:creationId xmlns:a16="http://schemas.microsoft.com/office/drawing/2014/main" id="{17155393-13BB-7017-5FF9-BAA6AFF08D6E}"/>
              </a:ext>
            </a:extLst>
          </p:cNvPr>
          <p:cNvGrpSpPr/>
          <p:nvPr/>
        </p:nvGrpSpPr>
        <p:grpSpPr>
          <a:xfrm>
            <a:off x="881287" y="5511814"/>
            <a:ext cx="2112227" cy="1125552"/>
            <a:chOff x="881287" y="5333728"/>
            <a:chExt cx="2112227" cy="1125552"/>
          </a:xfrm>
        </p:grpSpPr>
        <p:sp>
          <p:nvSpPr>
            <p:cNvPr id="84" name="Rectangle 83">
              <a:extLst>
                <a:ext uri="{FF2B5EF4-FFF2-40B4-BE49-F238E27FC236}">
                  <a16:creationId xmlns:a16="http://schemas.microsoft.com/office/drawing/2014/main" id="{8215253A-9771-D587-B127-FFCADC6D0978}"/>
                </a:ext>
              </a:extLst>
            </p:cNvPr>
            <p:cNvSpPr/>
            <p:nvPr/>
          </p:nvSpPr>
          <p:spPr>
            <a:xfrm>
              <a:off x="881287" y="5333728"/>
              <a:ext cx="2112227" cy="112555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hlinkClick r:id="rId24"/>
              <a:extLst>
                <a:ext uri="{FF2B5EF4-FFF2-40B4-BE49-F238E27FC236}">
                  <a16:creationId xmlns:a16="http://schemas.microsoft.com/office/drawing/2014/main" id="{DA888C35-5671-1110-DC1C-75B6DFAAAE87}"/>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958088" y="5406220"/>
              <a:ext cx="1955842" cy="991441"/>
            </a:xfrm>
            <a:prstGeom prst="rect">
              <a:avLst/>
            </a:prstGeom>
            <a:ln>
              <a:solidFill>
                <a:schemeClr val="tx1"/>
              </a:solidFill>
            </a:ln>
          </p:spPr>
        </p:pic>
      </p:grpSp>
      <p:sp>
        <p:nvSpPr>
          <p:cNvPr id="70" name="Arrow: Right 69">
            <a:extLst>
              <a:ext uri="{FF2B5EF4-FFF2-40B4-BE49-F238E27FC236}">
                <a16:creationId xmlns:a16="http://schemas.microsoft.com/office/drawing/2014/main" id="{B70814D9-0BEB-570B-1DA4-9E989CA26C44}"/>
              </a:ext>
            </a:extLst>
          </p:cNvPr>
          <p:cNvSpPr/>
          <p:nvPr/>
        </p:nvSpPr>
        <p:spPr>
          <a:xfrm>
            <a:off x="3041354" y="5832715"/>
            <a:ext cx="290916" cy="184697"/>
          </a:xfrm>
          <a:prstGeom prst="rightArrow">
            <a:avLst/>
          </a:prstGeom>
          <a:solidFill>
            <a:srgbClr val="D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EE1CE904-5F83-9DEC-897F-9EB6C51AAF62}"/>
              </a:ext>
            </a:extLst>
          </p:cNvPr>
          <p:cNvGrpSpPr/>
          <p:nvPr/>
        </p:nvGrpSpPr>
        <p:grpSpPr>
          <a:xfrm>
            <a:off x="3408544" y="4175788"/>
            <a:ext cx="2529557" cy="2534425"/>
            <a:chOff x="3408544" y="4169155"/>
            <a:chExt cx="2529557" cy="2534425"/>
          </a:xfrm>
        </p:grpSpPr>
        <p:grpSp>
          <p:nvGrpSpPr>
            <p:cNvPr id="63" name="Group 62">
              <a:extLst>
                <a:ext uri="{FF2B5EF4-FFF2-40B4-BE49-F238E27FC236}">
                  <a16:creationId xmlns:a16="http://schemas.microsoft.com/office/drawing/2014/main" id="{6C3AC0F0-5723-5EA7-0D1B-5DE5D1E3238D}"/>
                </a:ext>
              </a:extLst>
            </p:cNvPr>
            <p:cNvGrpSpPr/>
            <p:nvPr/>
          </p:nvGrpSpPr>
          <p:grpSpPr>
            <a:xfrm>
              <a:off x="3408544" y="4169155"/>
              <a:ext cx="2529557" cy="2534425"/>
              <a:chOff x="4470158" y="862821"/>
              <a:chExt cx="4171083" cy="4179110"/>
            </a:xfrm>
          </p:grpSpPr>
          <p:sp>
            <p:nvSpPr>
              <p:cNvPr id="68" name="Rectangle 67">
                <a:extLst>
                  <a:ext uri="{FF2B5EF4-FFF2-40B4-BE49-F238E27FC236}">
                    <a16:creationId xmlns:a16="http://schemas.microsoft.com/office/drawing/2014/main" id="{40EB2E10-447B-8A16-6806-B46A600FBC31}"/>
                  </a:ext>
                </a:extLst>
              </p:cNvPr>
              <p:cNvSpPr/>
              <p:nvPr/>
            </p:nvSpPr>
            <p:spPr>
              <a:xfrm>
                <a:off x="4470158" y="862821"/>
                <a:ext cx="4171083" cy="4179110"/>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hlinkClick r:id="rId26"/>
                <a:extLst>
                  <a:ext uri="{FF2B5EF4-FFF2-40B4-BE49-F238E27FC236}">
                    <a16:creationId xmlns:a16="http://schemas.microsoft.com/office/drawing/2014/main" id="{B8D3A4A4-9716-F6FC-CE8B-F64D6E0E6BFE}"/>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4622504" y="1000952"/>
                <a:ext cx="1891518" cy="1926764"/>
              </a:xfrm>
              <a:prstGeom prst="rect">
                <a:avLst/>
              </a:prstGeom>
              <a:ln>
                <a:solidFill>
                  <a:schemeClr val="tx1"/>
                </a:solidFill>
              </a:ln>
            </p:spPr>
          </p:pic>
          <p:pic>
            <p:nvPicPr>
              <p:cNvPr id="65" name="Picture 64">
                <a:hlinkClick r:id="rId28"/>
                <a:extLst>
                  <a:ext uri="{FF2B5EF4-FFF2-40B4-BE49-F238E27FC236}">
                    <a16:creationId xmlns:a16="http://schemas.microsoft.com/office/drawing/2014/main" id="{2CE13648-17A9-A2E1-9D0B-3791613CA5D5}"/>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6633607" y="1000951"/>
                <a:ext cx="1885707" cy="1926765"/>
              </a:xfrm>
              <a:prstGeom prst="rect">
                <a:avLst/>
              </a:prstGeom>
              <a:ln>
                <a:solidFill>
                  <a:schemeClr val="tx1"/>
                </a:solidFill>
              </a:ln>
            </p:spPr>
          </p:pic>
          <p:pic>
            <p:nvPicPr>
              <p:cNvPr id="66" name="Picture 65">
                <a:hlinkClick r:id="rId30"/>
                <a:extLst>
                  <a:ext uri="{FF2B5EF4-FFF2-40B4-BE49-F238E27FC236}">
                    <a16:creationId xmlns:a16="http://schemas.microsoft.com/office/drawing/2014/main" id="{41E230BF-F8F0-085D-4A10-AEE2A2799437}"/>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4622488" y="2988555"/>
                <a:ext cx="1891572" cy="1926764"/>
              </a:xfrm>
              <a:prstGeom prst="rect">
                <a:avLst/>
              </a:prstGeom>
              <a:ln>
                <a:solidFill>
                  <a:schemeClr val="tx1"/>
                </a:solidFill>
              </a:ln>
            </p:spPr>
          </p:pic>
          <p:pic>
            <p:nvPicPr>
              <p:cNvPr id="67" name="Picture 66">
                <a:hlinkClick r:id="rId32"/>
                <a:extLst>
                  <a:ext uri="{FF2B5EF4-FFF2-40B4-BE49-F238E27FC236}">
                    <a16:creationId xmlns:a16="http://schemas.microsoft.com/office/drawing/2014/main" id="{F7241754-AA18-BF73-17DD-76A3E2455467}"/>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6631912" y="2988555"/>
                <a:ext cx="1891573" cy="1926764"/>
              </a:xfrm>
              <a:prstGeom prst="rect">
                <a:avLst/>
              </a:prstGeom>
              <a:ln>
                <a:solidFill>
                  <a:schemeClr val="tx1"/>
                </a:solidFill>
              </a:ln>
            </p:spPr>
          </p:pic>
        </p:grpSp>
        <p:pic>
          <p:nvPicPr>
            <p:cNvPr id="72" name="Picture 71">
              <a:extLst>
                <a:ext uri="{FF2B5EF4-FFF2-40B4-BE49-F238E27FC236}">
                  <a16:creationId xmlns:a16="http://schemas.microsoft.com/office/drawing/2014/main" id="{6700412C-0056-4FCC-955D-2C384E9C449E}"/>
                </a:ext>
              </a:extLst>
            </p:cNvPr>
            <p:cNvPicPr>
              <a:picLocks noChangeAspect="1"/>
            </p:cNvPicPr>
            <p:nvPr/>
          </p:nvPicPr>
          <p:blipFill>
            <a:blip r:embed="rId34" cstate="screen">
              <a:extLst>
                <a:ext uri="{28A0092B-C50C-407E-A947-70E740481C1C}">
                  <a14:useLocalDpi xmlns:a14="http://schemas.microsoft.com/office/drawing/2010/main" val="0"/>
                </a:ext>
              </a:extLst>
            </a:blip>
            <a:stretch>
              <a:fillRect/>
            </a:stretch>
          </p:blipFill>
          <p:spPr>
            <a:xfrm>
              <a:off x="3545037" y="4298682"/>
              <a:ext cx="532160" cy="201734"/>
            </a:xfrm>
            <a:prstGeom prst="rect">
              <a:avLst/>
            </a:prstGeom>
          </p:spPr>
        </p:pic>
        <p:pic>
          <p:nvPicPr>
            <p:cNvPr id="74" name="Picture 73">
              <a:extLst>
                <a:ext uri="{FF2B5EF4-FFF2-40B4-BE49-F238E27FC236}">
                  <a16:creationId xmlns:a16="http://schemas.microsoft.com/office/drawing/2014/main" id="{C254CD9C-5563-B45C-0600-E2859922B7AC}"/>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4762964" y="4294582"/>
              <a:ext cx="547117" cy="209089"/>
            </a:xfrm>
            <a:prstGeom prst="rect">
              <a:avLst/>
            </a:prstGeom>
          </p:spPr>
        </p:pic>
        <p:pic>
          <p:nvPicPr>
            <p:cNvPr id="76" name="Picture 75">
              <a:extLst>
                <a:ext uri="{FF2B5EF4-FFF2-40B4-BE49-F238E27FC236}">
                  <a16:creationId xmlns:a16="http://schemas.microsoft.com/office/drawing/2014/main" id="{6A393802-620F-426B-5DD8-89776577BB83}"/>
                </a:ext>
              </a:extLst>
            </p:cNvPr>
            <p:cNvPicPr>
              <a:picLocks noChangeAspect="1"/>
            </p:cNvPicPr>
            <p:nvPr/>
          </p:nvPicPr>
          <p:blipFill>
            <a:blip r:embed="rId36" cstate="screen">
              <a:extLst>
                <a:ext uri="{28A0092B-C50C-407E-A947-70E740481C1C}">
                  <a14:useLocalDpi xmlns:a14="http://schemas.microsoft.com/office/drawing/2010/main" val="0"/>
                </a:ext>
              </a:extLst>
            </a:blip>
            <a:stretch>
              <a:fillRect/>
            </a:stretch>
          </p:blipFill>
          <p:spPr>
            <a:xfrm>
              <a:off x="3548596" y="5505183"/>
              <a:ext cx="684445" cy="182939"/>
            </a:xfrm>
            <a:prstGeom prst="rect">
              <a:avLst/>
            </a:prstGeom>
          </p:spPr>
        </p:pic>
        <p:pic>
          <p:nvPicPr>
            <p:cNvPr id="78" name="Picture 77">
              <a:extLst>
                <a:ext uri="{FF2B5EF4-FFF2-40B4-BE49-F238E27FC236}">
                  <a16:creationId xmlns:a16="http://schemas.microsoft.com/office/drawing/2014/main" id="{C72638F2-4966-343A-433F-3BBD275F49C8}"/>
                </a:ext>
              </a:extLst>
            </p:cNvPr>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4762965" y="5505181"/>
              <a:ext cx="516728" cy="182941"/>
            </a:xfrm>
            <a:prstGeom prst="rect">
              <a:avLst/>
            </a:prstGeom>
          </p:spPr>
        </p:pic>
      </p:grpSp>
      <p:grpSp>
        <p:nvGrpSpPr>
          <p:cNvPr id="88" name="Group 87">
            <a:extLst>
              <a:ext uri="{FF2B5EF4-FFF2-40B4-BE49-F238E27FC236}">
                <a16:creationId xmlns:a16="http://schemas.microsoft.com/office/drawing/2014/main" id="{34DE0457-9ACA-6289-32AF-43E218A49B59}"/>
              </a:ext>
            </a:extLst>
          </p:cNvPr>
          <p:cNvGrpSpPr/>
          <p:nvPr/>
        </p:nvGrpSpPr>
        <p:grpSpPr>
          <a:xfrm>
            <a:off x="6683163" y="5340289"/>
            <a:ext cx="2247392" cy="1168162"/>
            <a:chOff x="6683163" y="5174766"/>
            <a:chExt cx="2247392" cy="1168162"/>
          </a:xfrm>
        </p:grpSpPr>
        <p:sp>
          <p:nvSpPr>
            <p:cNvPr id="86" name="Rectangle 85">
              <a:extLst>
                <a:ext uri="{FF2B5EF4-FFF2-40B4-BE49-F238E27FC236}">
                  <a16:creationId xmlns:a16="http://schemas.microsoft.com/office/drawing/2014/main" id="{79080BBC-50B8-E6ED-8425-1C25A6442141}"/>
                </a:ext>
              </a:extLst>
            </p:cNvPr>
            <p:cNvSpPr/>
            <p:nvPr/>
          </p:nvSpPr>
          <p:spPr>
            <a:xfrm>
              <a:off x="6683163"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hlinkClick r:id="rId38"/>
              <a:extLst>
                <a:ext uri="{FF2B5EF4-FFF2-40B4-BE49-F238E27FC236}">
                  <a16:creationId xmlns:a16="http://schemas.microsoft.com/office/drawing/2014/main" id="{C170B4F6-68AD-1F06-6A1E-629D468C668F}"/>
                </a:ext>
              </a:extLst>
            </p:cNvPr>
            <p:cNvPicPr>
              <a:picLocks noChangeAspect="1"/>
            </p:cNvPicPr>
            <p:nvPr/>
          </p:nvPicPr>
          <p:blipFill>
            <a:blip r:embed="rId39" cstate="screen">
              <a:extLst>
                <a:ext uri="{28A0092B-C50C-407E-A947-70E740481C1C}">
                  <a14:useLocalDpi xmlns:a14="http://schemas.microsoft.com/office/drawing/2010/main" val="0"/>
                </a:ext>
              </a:extLst>
            </a:blip>
            <a:stretch>
              <a:fillRect/>
            </a:stretch>
          </p:blipFill>
          <p:spPr>
            <a:xfrm>
              <a:off x="6812593" y="5257818"/>
              <a:ext cx="1988532" cy="1003444"/>
            </a:xfrm>
            <a:prstGeom prst="rect">
              <a:avLst/>
            </a:prstGeom>
            <a:ln>
              <a:solidFill>
                <a:schemeClr val="tx1"/>
              </a:solidFill>
            </a:ln>
          </p:spPr>
        </p:pic>
      </p:grpSp>
      <p:grpSp>
        <p:nvGrpSpPr>
          <p:cNvPr id="89" name="Group 88">
            <a:extLst>
              <a:ext uri="{FF2B5EF4-FFF2-40B4-BE49-F238E27FC236}">
                <a16:creationId xmlns:a16="http://schemas.microsoft.com/office/drawing/2014/main" id="{58072ED7-1624-F6CC-9AC6-9D0014D9883F}"/>
              </a:ext>
            </a:extLst>
          </p:cNvPr>
          <p:cNvGrpSpPr/>
          <p:nvPr/>
        </p:nvGrpSpPr>
        <p:grpSpPr>
          <a:xfrm>
            <a:off x="9318521" y="5340289"/>
            <a:ext cx="2247392" cy="1168162"/>
            <a:chOff x="9318521" y="5174766"/>
            <a:chExt cx="2247392" cy="1168162"/>
          </a:xfrm>
        </p:grpSpPr>
        <p:sp>
          <p:nvSpPr>
            <p:cNvPr id="87" name="Rectangle 86">
              <a:extLst>
                <a:ext uri="{FF2B5EF4-FFF2-40B4-BE49-F238E27FC236}">
                  <a16:creationId xmlns:a16="http://schemas.microsoft.com/office/drawing/2014/main" id="{7430470D-5498-E538-3737-1387C3986CA9}"/>
                </a:ext>
              </a:extLst>
            </p:cNvPr>
            <p:cNvSpPr/>
            <p:nvPr/>
          </p:nvSpPr>
          <p:spPr>
            <a:xfrm>
              <a:off x="9318521"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hlinkClick r:id="rId40"/>
              <a:extLst>
                <a:ext uri="{FF2B5EF4-FFF2-40B4-BE49-F238E27FC236}">
                  <a16:creationId xmlns:a16="http://schemas.microsoft.com/office/drawing/2014/main" id="{66D13F72-6921-C7C7-89C4-05D4CAE8682E}"/>
                </a:ext>
              </a:extLst>
            </p:cNvPr>
            <p:cNvPicPr>
              <a:picLocks noChangeAspect="1"/>
            </p:cNvPicPr>
            <p:nvPr/>
          </p:nvPicPr>
          <p:blipFill>
            <a:blip r:embed="rId41" cstate="screen">
              <a:extLst>
                <a:ext uri="{28A0092B-C50C-407E-A947-70E740481C1C}">
                  <a14:useLocalDpi xmlns:a14="http://schemas.microsoft.com/office/drawing/2010/main" val="0"/>
                </a:ext>
              </a:extLst>
            </a:blip>
            <a:stretch>
              <a:fillRect/>
            </a:stretch>
          </p:blipFill>
          <p:spPr>
            <a:xfrm>
              <a:off x="9416206" y="5233909"/>
              <a:ext cx="2058545" cy="1037951"/>
            </a:xfrm>
            <a:prstGeom prst="rect">
              <a:avLst/>
            </a:prstGeom>
            <a:ln>
              <a:solidFill>
                <a:schemeClr val="tx1"/>
              </a:solidFill>
            </a:ln>
          </p:spPr>
        </p:pic>
      </p:grpSp>
      <p:grpSp>
        <p:nvGrpSpPr>
          <p:cNvPr id="95" name="Group 94">
            <a:extLst>
              <a:ext uri="{FF2B5EF4-FFF2-40B4-BE49-F238E27FC236}">
                <a16:creationId xmlns:a16="http://schemas.microsoft.com/office/drawing/2014/main" id="{42C2ECC4-4469-A5CA-7C34-4000D2A87078}"/>
              </a:ext>
            </a:extLst>
          </p:cNvPr>
          <p:cNvGrpSpPr/>
          <p:nvPr/>
        </p:nvGrpSpPr>
        <p:grpSpPr>
          <a:xfrm>
            <a:off x="756988" y="1937964"/>
            <a:ext cx="1529295" cy="726475"/>
            <a:chOff x="756988" y="1937964"/>
            <a:chExt cx="1529295" cy="726475"/>
          </a:xfrm>
        </p:grpSpPr>
        <p:pic>
          <p:nvPicPr>
            <p:cNvPr id="90" name="Picture 89">
              <a:hlinkClick r:id="rId42"/>
              <a:extLst>
                <a:ext uri="{FF2B5EF4-FFF2-40B4-BE49-F238E27FC236}">
                  <a16:creationId xmlns:a16="http://schemas.microsoft.com/office/drawing/2014/main" id="{8A7D3955-131A-FD2E-61BE-11F79CF35B09}"/>
                </a:ext>
              </a:extLst>
            </p:cNvPr>
            <p:cNvPicPr>
              <a:picLocks noChangeAspect="1"/>
            </p:cNvPicPr>
            <p:nvPr/>
          </p:nvPicPr>
          <p:blipFill>
            <a:blip r:embed="rId43" cstate="screen">
              <a:extLst>
                <a:ext uri="{28A0092B-C50C-407E-A947-70E740481C1C}">
                  <a14:useLocalDpi xmlns:a14="http://schemas.microsoft.com/office/drawing/2010/main" val="0"/>
                </a:ext>
              </a:extLst>
            </a:blip>
            <a:stretch>
              <a:fillRect/>
            </a:stretch>
          </p:blipFill>
          <p:spPr>
            <a:xfrm>
              <a:off x="756988" y="1939280"/>
              <a:ext cx="1529295" cy="725159"/>
            </a:xfrm>
            <a:prstGeom prst="rect">
              <a:avLst/>
            </a:prstGeom>
            <a:ln>
              <a:solidFill>
                <a:srgbClr val="184561"/>
              </a:solidFill>
            </a:ln>
          </p:spPr>
        </p:pic>
        <p:pic>
          <p:nvPicPr>
            <p:cNvPr id="94" name="Picture 93">
              <a:extLst>
                <a:ext uri="{FF2B5EF4-FFF2-40B4-BE49-F238E27FC236}">
                  <a16:creationId xmlns:a16="http://schemas.microsoft.com/office/drawing/2014/main" id="{BBE0053C-5478-0AF7-1B12-6E0E14F01827}"/>
                </a:ext>
              </a:extLst>
            </p:cNvPr>
            <p:cNvPicPr>
              <a:picLocks noChangeAspect="1"/>
            </p:cNvPicPr>
            <p:nvPr/>
          </p:nvPicPr>
          <p:blipFill>
            <a:blip r:embed="rId44" cstate="screen">
              <a:extLst>
                <a:ext uri="{28A0092B-C50C-407E-A947-70E740481C1C}">
                  <a14:useLocalDpi xmlns:a14="http://schemas.microsoft.com/office/drawing/2010/main" val="0"/>
                </a:ext>
              </a:extLst>
            </a:blip>
            <a:stretch>
              <a:fillRect/>
            </a:stretch>
          </p:blipFill>
          <p:spPr>
            <a:xfrm>
              <a:off x="825833" y="1937964"/>
              <a:ext cx="568715" cy="83226"/>
            </a:xfrm>
            <a:prstGeom prst="rect">
              <a:avLst/>
            </a:prstGeom>
          </p:spPr>
        </p:pic>
      </p:grpSp>
    </p:spTree>
    <p:extLst>
      <p:ext uri="{BB962C8B-B14F-4D97-AF65-F5344CB8AC3E}">
        <p14:creationId xmlns:p14="http://schemas.microsoft.com/office/powerpoint/2010/main" val="3572237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C863F2A-1B08-9FC5-ABAD-CFAAC5D697BA}"/>
              </a:ext>
            </a:extLst>
          </p:cNvPr>
          <p:cNvGraphicFramePr>
            <a:graphicFrameLocks noGrp="1"/>
          </p:cNvGraphicFramePr>
          <p:nvPr>
            <p:extLst>
              <p:ext uri="{D42A27DB-BD31-4B8C-83A1-F6EECF244321}">
                <p14:modId xmlns:p14="http://schemas.microsoft.com/office/powerpoint/2010/main" val="2787250724"/>
              </p:ext>
            </p:extLst>
          </p:nvPr>
        </p:nvGraphicFramePr>
        <p:xfrm>
          <a:off x="228600" y="1177209"/>
          <a:ext cx="11722101" cy="5455920"/>
        </p:xfrm>
        <a:graphic>
          <a:graphicData uri="http://schemas.openxmlformats.org/drawingml/2006/table">
            <a:tbl>
              <a:tblPr firstRow="1" bandRow="1">
                <a:tableStyleId>{5C22544A-7EE6-4342-B048-85BDC9FD1C3A}</a:tableStyleId>
              </a:tblPr>
              <a:tblGrid>
                <a:gridCol w="5523562">
                  <a:extLst>
                    <a:ext uri="{9D8B030D-6E8A-4147-A177-3AD203B41FA5}">
                      <a16:colId xmlns:a16="http://schemas.microsoft.com/office/drawing/2014/main" val="3334160799"/>
                    </a:ext>
                  </a:extLst>
                </a:gridCol>
                <a:gridCol w="208280">
                  <a:extLst>
                    <a:ext uri="{9D8B030D-6E8A-4147-A177-3AD203B41FA5}">
                      <a16:colId xmlns:a16="http://schemas.microsoft.com/office/drawing/2014/main" val="1094218970"/>
                    </a:ext>
                  </a:extLst>
                </a:gridCol>
                <a:gridCol w="5990259">
                  <a:extLst>
                    <a:ext uri="{9D8B030D-6E8A-4147-A177-3AD203B41FA5}">
                      <a16:colId xmlns:a16="http://schemas.microsoft.com/office/drawing/2014/main" val="105215941"/>
                    </a:ext>
                  </a:extLst>
                </a:gridCol>
              </a:tblGrid>
              <a:tr h="569662">
                <a:tc>
                  <a:txBody>
                    <a:bodyPr/>
                    <a:lstStyle/>
                    <a:p>
                      <a:pPr algn="ctr"/>
                      <a:r>
                        <a:rPr lang="en-US" sz="3200" dirty="0"/>
                        <a:t>WV Flood Tool</a:t>
                      </a:r>
                    </a:p>
                  </a:txBody>
                  <a:tcPr>
                    <a:lnR w="12700" cap="flat" cmpd="sng" algn="ctr">
                      <a:solidFill>
                        <a:schemeClr val="bg1"/>
                      </a:solidFill>
                      <a:prstDash val="solid"/>
                      <a:round/>
                      <a:headEnd type="none" w="med" len="med"/>
                      <a:tailEnd type="none" w="med" len="med"/>
                    </a:lnR>
                    <a:solidFill>
                      <a:srgbClr val="203864"/>
                    </a:solidFill>
                  </a:tcPr>
                </a:tc>
                <a:tc>
                  <a:txBody>
                    <a:bodyPr/>
                    <a:lstStyle/>
                    <a:p>
                      <a:pPr algn="ct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tc>
                  <a:txBody>
                    <a:bodyPr/>
                    <a:lstStyle/>
                    <a:p>
                      <a:pPr algn="ctr"/>
                      <a:r>
                        <a:rPr lang="en-US" sz="3200" dirty="0"/>
                        <a:t>WV Risk Explorer </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07848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bg1"/>
                          </a:solidFill>
                          <a:effectLst/>
                          <a:latin typeface="+mn-lt"/>
                          <a:ea typeface="+mn-ea"/>
                          <a:cs typeface="+mn-cs"/>
                        </a:rPr>
                        <a:t>Determine the degree of flood risk for a </a:t>
                      </a:r>
                      <a:r>
                        <a:rPr lang="en-US" sz="1600" b="1" i="1" kern="1200" dirty="0">
                          <a:solidFill>
                            <a:schemeClr val="bg1"/>
                          </a:solidFill>
                          <a:effectLst/>
                          <a:latin typeface="+mn-lt"/>
                          <a:ea typeface="+mn-ea"/>
                          <a:cs typeface="+mn-cs"/>
                        </a:rPr>
                        <a:t>specific area </a:t>
                      </a:r>
                      <a:r>
                        <a:rPr lang="en-US" sz="1600" b="0" i="1" kern="1200" dirty="0">
                          <a:solidFill>
                            <a:schemeClr val="bg1"/>
                          </a:solidFill>
                          <a:effectLst/>
                          <a:latin typeface="+mn-lt"/>
                          <a:ea typeface="+mn-ea"/>
                          <a:cs typeface="+mn-cs"/>
                        </a:rPr>
                        <a:t>or </a:t>
                      </a:r>
                      <a:r>
                        <a:rPr lang="en-US" sz="1600" b="1" i="1" kern="1200" dirty="0">
                          <a:solidFill>
                            <a:schemeClr val="bg1"/>
                          </a:solidFill>
                          <a:effectLst/>
                          <a:latin typeface="+mn-lt"/>
                          <a:ea typeface="+mn-ea"/>
                          <a:cs typeface="+mn-cs"/>
                        </a:rPr>
                        <a:t>property </a:t>
                      </a:r>
                      <a:r>
                        <a:rPr lang="en-US" sz="1600" b="0" i="0" kern="1200" dirty="0">
                          <a:solidFill>
                            <a:schemeClr val="bg1"/>
                          </a:solidFill>
                          <a:effectLst/>
                          <a:latin typeface="+mn-lt"/>
                          <a:ea typeface="+mn-ea"/>
                          <a:cs typeface="+mn-cs"/>
                        </a:rPr>
                        <a:t>using the Public and Expert Views.  View building risk assessments and mitigation measures using the Risk Map View. </a:t>
                      </a:r>
                      <a:endParaRPr lang="en-US" sz="1600" dirty="0">
                        <a:solidFill>
                          <a:schemeClr val="bg1"/>
                        </a:solidFill>
                      </a:endParaRPr>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203864"/>
                    </a:solidFill>
                  </a:tcPr>
                </a:tc>
                <a:tc>
                  <a:txBody>
                    <a:bodyPr/>
                    <a:lstStyle/>
                    <a:p>
                      <a:endParaRPr lang="en-US" sz="16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a:txBody>
                    <a:bodyPr/>
                    <a:lstStyle/>
                    <a:p>
                      <a:r>
                        <a:rPr lang="en-US" sz="1600" b="0" i="0" kern="1200" dirty="0">
                          <a:solidFill>
                            <a:schemeClr val="bg1"/>
                          </a:solidFill>
                          <a:effectLst/>
                          <a:latin typeface="+mn-lt"/>
                          <a:ea typeface="+mn-ea"/>
                          <a:cs typeface="+mn-cs"/>
                        </a:rPr>
                        <a:t>View and analyze riverine flood risk at the </a:t>
                      </a:r>
                      <a:r>
                        <a:rPr lang="en-US" sz="1600" b="1" i="1" kern="1200" dirty="0">
                          <a:solidFill>
                            <a:schemeClr val="bg1"/>
                          </a:solidFill>
                          <a:effectLst/>
                          <a:latin typeface="+mn-lt"/>
                          <a:ea typeface="+mn-ea"/>
                          <a:cs typeface="+mn-cs"/>
                        </a:rPr>
                        <a:t>aggregate level </a:t>
                      </a:r>
                      <a:r>
                        <a:rPr lang="en-US" sz="1600" b="0" i="0" kern="1200" dirty="0">
                          <a:solidFill>
                            <a:schemeClr val="bg1"/>
                          </a:solidFill>
                          <a:effectLst/>
                          <a:latin typeface="+mn-lt"/>
                          <a:ea typeface="+mn-ea"/>
                          <a:cs typeface="+mn-cs"/>
                        </a:rPr>
                        <a:t>for community, county, region, watershed, and stream scales. </a:t>
                      </a:r>
                      <a:r>
                        <a:rPr lang="en-US" sz="1600" b="1" i="1" kern="1200" dirty="0">
                          <a:solidFill>
                            <a:schemeClr val="bg1"/>
                          </a:solidFill>
                          <a:effectLst/>
                          <a:latin typeface="+mn-lt"/>
                          <a:ea typeface="+mn-ea"/>
                          <a:cs typeface="+mn-cs"/>
                        </a:rPr>
                        <a:t>Compare risk </a:t>
                      </a:r>
                      <a:r>
                        <a:rPr lang="en-US" sz="1600" b="0" i="0" kern="1200" dirty="0">
                          <a:solidFill>
                            <a:schemeClr val="bg1"/>
                          </a:solidFill>
                          <a:effectLst/>
                          <a:latin typeface="+mn-lt"/>
                          <a:ea typeface="+mn-ea"/>
                          <a:cs typeface="+mn-cs"/>
                        </a:rPr>
                        <a:t>among different geographic entities, complete with risk scores and rankings, from the building level to state scales.</a:t>
                      </a:r>
                      <a:endParaRPr lang="en-US" sz="1600" dirty="0">
                        <a:solidFill>
                          <a:schemeClr val="bg1"/>
                        </a:solidFill>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156082"/>
                    </a:solidFill>
                  </a:tcPr>
                </a:tc>
                <a:extLst>
                  <a:ext uri="{0D108BD9-81ED-4DB2-BD59-A6C34878D82A}">
                    <a16:rowId xmlns:a16="http://schemas.microsoft.com/office/drawing/2014/main" val="2029395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65000"/>
                              <a:lumOff val="35000"/>
                            </a:schemeClr>
                          </a:solidFill>
                        </a:rPr>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Public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Expert View (Floodplain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RiskMap View (Risk Reduction)</a:t>
                      </a:r>
                      <a:br>
                        <a:rPr lang="en-US" sz="1400" dirty="0">
                          <a:solidFill>
                            <a:schemeClr val="tx1">
                              <a:lumMod val="65000"/>
                              <a:lumOff val="35000"/>
                            </a:schemeClr>
                          </a:solidFill>
                        </a:rPr>
                      </a:br>
                      <a:endParaRPr lang="en-US" sz="1400" dirty="0">
                        <a:solidFill>
                          <a:schemeClr val="tx1">
                            <a:lumMod val="65000"/>
                            <a:lumOff val="35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Reference Layers &amp; Basemaps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Property Search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Links to External Viewers &amp; Resources</a:t>
                      </a:r>
                    </a:p>
                  </a:txBody>
                  <a:tcPr>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CE4F4"/>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tx1">
                            <a:lumMod val="65000"/>
                            <a:lumOff val="35000"/>
                          </a:schemeClr>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65000"/>
                              <a:lumOff val="35000"/>
                            </a:schemeClr>
                          </a:solidFill>
                        </a:rPr>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 Maps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 Reports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 &amp; Mitigation Dashboard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Building Level Risk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Flood Visualization Tools</a:t>
                      </a:r>
                      <a:br>
                        <a:rPr lang="en-US" sz="1400" dirty="0">
                          <a:solidFill>
                            <a:schemeClr val="tx1">
                              <a:lumMod val="65000"/>
                              <a:lumOff val="35000"/>
                            </a:schemeClr>
                          </a:solidFill>
                        </a:rPr>
                      </a:br>
                      <a:endParaRPr lang="en-US" sz="1400" dirty="0">
                        <a:solidFill>
                          <a:schemeClr val="tx1">
                            <a:lumMod val="65000"/>
                            <a:lumOff val="35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Data linkages WV Flood Tool &amp; Hazard Library</a:t>
                      </a:r>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BF0F9"/>
                    </a:solidFill>
                  </a:tcPr>
                </a:tc>
                <a:extLst>
                  <a:ext uri="{0D108BD9-81ED-4DB2-BD59-A6C34878D82A}">
                    <a16:rowId xmlns:a16="http://schemas.microsoft.com/office/drawing/2014/main" val="714996797"/>
                  </a:ext>
                </a:extLst>
              </a:tr>
              <a:tr h="370840">
                <a:tc>
                  <a:txBody>
                    <a:bodyPr/>
                    <a:lstStyle/>
                    <a:p>
                      <a:r>
                        <a:rPr lang="en-US" sz="1400" b="1" dirty="0">
                          <a:solidFill>
                            <a:schemeClr val="tx1">
                              <a:lumMod val="65000"/>
                              <a:lumOff val="35000"/>
                            </a:schemeClr>
                          </a:solidFill>
                        </a:rPr>
                        <a:t>Applications:</a:t>
                      </a:r>
                    </a:p>
                    <a:p>
                      <a:pPr marL="285750" indent="-285750">
                        <a:buFont typeface="Arial" panose="020B0604020202020204" pitchFamily="34" charset="0"/>
                        <a:buChar char="•"/>
                      </a:pPr>
                      <a:r>
                        <a:rPr lang="en-US" sz="1400" dirty="0">
                          <a:solidFill>
                            <a:schemeClr val="tx1">
                              <a:lumMod val="65000"/>
                              <a:lumOff val="35000"/>
                            </a:schemeClr>
                          </a:solidFill>
                        </a:rPr>
                        <a:t>Flood Risk Determinations at Property Level</a:t>
                      </a:r>
                    </a:p>
                    <a:p>
                      <a:pPr marL="285750" indent="-285750">
                        <a:buFont typeface="Arial" panose="020B0604020202020204" pitchFamily="34" charset="0"/>
                        <a:buChar char="•"/>
                      </a:pPr>
                      <a:r>
                        <a:rPr lang="en-US" sz="1400" dirty="0">
                          <a:solidFill>
                            <a:schemeClr val="tx1">
                              <a:lumMod val="65000"/>
                              <a:lumOff val="35000"/>
                            </a:schemeClr>
                          </a:solidFill>
                        </a:rPr>
                        <a:t>Floodplain Management</a:t>
                      </a:r>
                    </a:p>
                    <a:p>
                      <a:pPr marL="285750" indent="-285750">
                        <a:buFont typeface="Arial" panose="020B0604020202020204" pitchFamily="34" charset="0"/>
                        <a:buChar char="•"/>
                      </a:pPr>
                      <a:r>
                        <a:rPr lang="en-US" sz="1400" dirty="0">
                          <a:solidFill>
                            <a:schemeClr val="tx1">
                              <a:lumMod val="65000"/>
                              <a:lumOff val="35000"/>
                            </a:schemeClr>
                          </a:solidFill>
                        </a:rPr>
                        <a:t>Mitigation Measures</a:t>
                      </a:r>
                    </a:p>
                    <a:p>
                      <a:pPr marL="285750" indent="-285750">
                        <a:buFont typeface="Arial" panose="020B0604020202020204" pitchFamily="34" charset="0"/>
                        <a:buChar char="•"/>
                      </a:pPr>
                      <a:r>
                        <a:rPr lang="en-US" sz="1400" dirty="0">
                          <a:solidFill>
                            <a:schemeClr val="tx1">
                              <a:lumMod val="65000"/>
                              <a:lumOff val="35000"/>
                            </a:schemeClr>
                          </a:solidFill>
                        </a:rPr>
                        <a:t>Damage Assessments</a:t>
                      </a:r>
                    </a:p>
                    <a:p>
                      <a:pPr marL="285750" indent="-285750">
                        <a:buFont typeface="Arial" panose="020B0604020202020204" pitchFamily="34" charset="0"/>
                        <a:buChar char="•"/>
                      </a:pPr>
                      <a:r>
                        <a:rPr lang="en-US" sz="1400" dirty="0">
                          <a:solidFill>
                            <a:schemeClr val="tx1">
                              <a:lumMod val="65000"/>
                              <a:lumOff val="35000"/>
                            </a:schemeClr>
                          </a:solidFill>
                        </a:rPr>
                        <a:t>Property Identification</a:t>
                      </a:r>
                    </a:p>
                    <a:p>
                      <a:pPr marL="285750" indent="-285750">
                        <a:buFont typeface="Arial" panose="020B0604020202020204" pitchFamily="34" charset="0"/>
                        <a:buChar char="•"/>
                      </a:pPr>
                      <a:r>
                        <a:rPr lang="en-US" sz="1400" dirty="0">
                          <a:solidFill>
                            <a:schemeClr val="tx1">
                              <a:lumMod val="65000"/>
                              <a:lumOff val="35000"/>
                            </a:schemeClr>
                          </a:solidFill>
                        </a:rPr>
                        <a:t>Flood Visualizations &amp; Risk Communications</a:t>
                      </a:r>
                    </a:p>
                    <a:p>
                      <a:pPr marL="285750" indent="-285750">
                        <a:buFont typeface="Arial" panose="020B0604020202020204" pitchFamily="34" charset="0"/>
                        <a:buChar char="•"/>
                      </a:pPr>
                      <a:r>
                        <a:rPr lang="en-US" sz="1400" dirty="0">
                          <a:solidFill>
                            <a:schemeClr val="tx1">
                              <a:lumMod val="65000"/>
                              <a:lumOff val="35000"/>
                            </a:schemeClr>
                          </a:solidFill>
                        </a:rPr>
                        <a:t>CRS Map Credits</a:t>
                      </a:r>
                    </a:p>
                    <a:p>
                      <a:pPr marL="285750" indent="-285750">
                        <a:buFont typeface="Arial" panose="020B0604020202020204" pitchFamily="34" charset="0"/>
                        <a:buChar char="•"/>
                      </a:pPr>
                      <a:r>
                        <a:rPr lang="en-US" sz="1400" dirty="0">
                          <a:solidFill>
                            <a:schemeClr val="tx1">
                              <a:lumMod val="65000"/>
                              <a:lumOff val="35000"/>
                            </a:schemeClr>
                          </a:solidFill>
                        </a:rPr>
                        <a:t>Other Hazards</a:t>
                      </a:r>
                    </a:p>
                  </a:txBody>
                  <a:tcPr>
                    <a:lnR w="12700" cap="flat" cmpd="sng" algn="ctr">
                      <a:solidFill>
                        <a:schemeClr val="bg1"/>
                      </a:solidFill>
                      <a:prstDash val="solid"/>
                      <a:round/>
                      <a:headEnd type="none" w="med" len="med"/>
                      <a:tailEnd type="none" w="med" len="med"/>
                    </a:lnR>
                    <a:solidFill>
                      <a:srgbClr val="DCE4F4"/>
                    </a:solidFill>
                  </a:tcPr>
                </a:tc>
                <a:tc>
                  <a:txBody>
                    <a:bodyPr/>
                    <a:lstStyle/>
                    <a:p>
                      <a:pPr marL="285750" indent="-285750">
                        <a:buFont typeface="Arial" panose="020B0604020202020204" pitchFamily="34" charset="0"/>
                        <a:buChar char="•"/>
                      </a:pPr>
                      <a:endParaRPr lang="en-US" sz="1400" dirty="0">
                        <a:solidFill>
                          <a:schemeClr val="tx1">
                            <a:lumMod val="65000"/>
                            <a:lumOff val="35000"/>
                          </a:schemeClr>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tc>
                  <a:txBody>
                    <a:bodyPr/>
                    <a:lstStyle/>
                    <a:p>
                      <a:r>
                        <a:rPr lang="en-US" sz="1400" b="1" dirty="0">
                          <a:solidFill>
                            <a:schemeClr val="tx1">
                              <a:lumMod val="65000"/>
                              <a:lumOff val="35000"/>
                            </a:schemeClr>
                          </a:solidFill>
                        </a:rPr>
                        <a:t>Applications:</a:t>
                      </a:r>
                    </a:p>
                    <a:p>
                      <a:pPr marL="285750" indent="-285750">
                        <a:buFont typeface="Arial" panose="020B0604020202020204" pitchFamily="34" charset="0"/>
                        <a:buChar char="•"/>
                      </a:pPr>
                      <a:r>
                        <a:rPr lang="en-US" sz="1400" dirty="0">
                          <a:solidFill>
                            <a:schemeClr val="tx1">
                              <a:lumMod val="65000"/>
                              <a:lumOff val="35000"/>
                            </a:schemeClr>
                          </a:solidFill>
                        </a:rPr>
                        <a:t>Plans (Resiliency, Emergency Operations, Hazard Mitigation)</a:t>
                      </a:r>
                    </a:p>
                    <a:p>
                      <a:pPr marL="285750" indent="-285750">
                        <a:buFont typeface="Arial" panose="020B0604020202020204" pitchFamily="34" charset="0"/>
                        <a:buChar char="•"/>
                      </a:pPr>
                      <a:r>
                        <a:rPr lang="en-US" sz="1400" dirty="0">
                          <a:solidFill>
                            <a:schemeClr val="tx1">
                              <a:lumMod val="65000"/>
                              <a:lumOff val="35000"/>
                            </a:schemeClr>
                          </a:solidFill>
                        </a:rPr>
                        <a:t>Risk Studies (Risk MAP, Risk Reduction, Community Focused)</a:t>
                      </a:r>
                    </a:p>
                    <a:p>
                      <a:pPr marL="285750" indent="-285750">
                        <a:buFont typeface="Arial" panose="020B0604020202020204" pitchFamily="34" charset="0"/>
                        <a:buChar char="•"/>
                      </a:pPr>
                      <a:r>
                        <a:rPr lang="en-US" sz="1400" dirty="0">
                          <a:solidFill>
                            <a:schemeClr val="tx1">
                              <a:lumMod val="65000"/>
                              <a:lumOff val="35000"/>
                            </a:schemeClr>
                          </a:solidFill>
                        </a:rPr>
                        <a:t>Mitigation Measures, Tracking &amp; Monitoring</a:t>
                      </a:r>
                    </a:p>
                    <a:p>
                      <a:pPr marL="285750" indent="-285750">
                        <a:buFont typeface="Arial" panose="020B0604020202020204" pitchFamily="34" charset="0"/>
                        <a:buChar char="•"/>
                      </a:pPr>
                      <a:r>
                        <a:rPr lang="en-US" sz="1400" dirty="0">
                          <a:solidFill>
                            <a:schemeClr val="tx1">
                              <a:lumMod val="65000"/>
                              <a:lumOff val="35000"/>
                            </a:schemeClr>
                          </a:solidFill>
                        </a:rPr>
                        <a:t>Flood Visualizations &amp; Risk Communications</a:t>
                      </a:r>
                    </a:p>
                    <a:p>
                      <a:pPr marL="285750" indent="-285750">
                        <a:buFont typeface="Arial" panose="020B0604020202020204" pitchFamily="34" charset="0"/>
                        <a:buChar char="•"/>
                      </a:pPr>
                      <a:r>
                        <a:rPr lang="en-US" sz="1400" dirty="0">
                          <a:solidFill>
                            <a:schemeClr val="tx1">
                              <a:lumMod val="65000"/>
                              <a:lumOff val="35000"/>
                            </a:schemeClr>
                          </a:solidFill>
                        </a:rPr>
                        <a:t>CRS Programming Variables</a:t>
                      </a:r>
                    </a:p>
                    <a:p>
                      <a:pPr marL="285750" indent="-285750">
                        <a:buFont typeface="Arial" panose="020B0604020202020204" pitchFamily="34" charset="0"/>
                        <a:buChar char="•"/>
                      </a:pPr>
                      <a:r>
                        <a:rPr lang="en-US" sz="1400" dirty="0">
                          <a:solidFill>
                            <a:schemeClr val="tx1">
                              <a:lumMod val="65000"/>
                              <a:lumOff val="35000"/>
                            </a:schemeClr>
                          </a:solidFill>
                        </a:rPr>
                        <a:t>Other Hazards</a:t>
                      </a:r>
                    </a:p>
                  </a:txBody>
                  <a:tcPr>
                    <a:lnL w="12700" cap="flat" cmpd="sng" algn="ctr">
                      <a:solidFill>
                        <a:schemeClr val="bg1"/>
                      </a:solidFill>
                      <a:prstDash val="solid"/>
                      <a:round/>
                      <a:headEnd type="none" w="med" len="med"/>
                      <a:tailEnd type="none" w="med" len="med"/>
                    </a:lnL>
                    <a:solidFill>
                      <a:srgbClr val="DBF0F9"/>
                    </a:solidFill>
                  </a:tcPr>
                </a:tc>
                <a:extLst>
                  <a:ext uri="{0D108BD9-81ED-4DB2-BD59-A6C34878D82A}">
                    <a16:rowId xmlns:a16="http://schemas.microsoft.com/office/drawing/2014/main" val="2815956134"/>
                  </a:ext>
                </a:extLst>
              </a:tr>
            </a:tbl>
          </a:graphicData>
        </a:graphic>
      </p:graphicFrame>
      <p:pic>
        <p:nvPicPr>
          <p:cNvPr id="1026" name="Picture 2" descr="WV Risk Explorer">
            <a:hlinkClick r:id="rId3"/>
            <a:extLst>
              <a:ext uri="{FF2B5EF4-FFF2-40B4-BE49-F238E27FC236}">
                <a16:creationId xmlns:a16="http://schemas.microsoft.com/office/drawing/2014/main" id="{BFD709DB-50D3-90B7-3D6A-9298D0299C3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235948" y="2968082"/>
            <a:ext cx="1511550" cy="151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V Flood Tool">
            <a:hlinkClick r:id="rId5"/>
            <a:extLst>
              <a:ext uri="{FF2B5EF4-FFF2-40B4-BE49-F238E27FC236}">
                <a16:creationId xmlns:a16="http://schemas.microsoft.com/office/drawing/2014/main" id="{1580440D-6865-F3A8-3A87-13DABF6444D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016750" y="2968082"/>
            <a:ext cx="1511550" cy="15115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ABAEF6E-F9CF-19D4-0F93-C58B5B79C38D}"/>
              </a:ext>
            </a:extLst>
          </p:cNvPr>
          <p:cNvGrpSpPr/>
          <p:nvPr/>
        </p:nvGrpSpPr>
        <p:grpSpPr>
          <a:xfrm>
            <a:off x="0" y="-15988"/>
            <a:ext cx="12192000" cy="630241"/>
            <a:chOff x="0" y="-15988"/>
            <a:chExt cx="12192000" cy="630241"/>
          </a:xfrm>
        </p:grpSpPr>
        <p:sp>
          <p:nvSpPr>
            <p:cNvPr id="4" name="Title 1">
              <a:extLst>
                <a:ext uri="{FF2B5EF4-FFF2-40B4-BE49-F238E27FC236}">
                  <a16:creationId xmlns:a16="http://schemas.microsoft.com/office/drawing/2014/main" id="{493C8788-C7ED-BF28-0323-A890A5500846}"/>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Tools Comparison</a:t>
              </a:r>
            </a:p>
          </p:txBody>
        </p:sp>
        <p:pic>
          <p:nvPicPr>
            <p:cNvPr id="5" name="Picture 4" descr="A hexagon with a yellow house and a river&#10;&#10;Description automatically generated">
              <a:extLst>
                <a:ext uri="{FF2B5EF4-FFF2-40B4-BE49-F238E27FC236}">
                  <a16:creationId xmlns:a16="http://schemas.microsoft.com/office/drawing/2014/main" id="{77C61321-1DC7-0255-96B0-34874AD6DB2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8" name="Picture 7" descr="A yellow and blue logo&#10;&#10;AI-generated content may be incorrect.">
              <a:extLst>
                <a:ext uri="{FF2B5EF4-FFF2-40B4-BE49-F238E27FC236}">
                  <a16:creationId xmlns:a16="http://schemas.microsoft.com/office/drawing/2014/main" id="{01206657-3376-19AE-B68A-183EECD0E8C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6" name="TextBox 5">
            <a:extLst>
              <a:ext uri="{FF2B5EF4-FFF2-40B4-BE49-F238E27FC236}">
                <a16:creationId xmlns:a16="http://schemas.microsoft.com/office/drawing/2014/main" id="{D27A32E7-7036-8B95-A2FF-CBEBBA043AF9}"/>
              </a:ext>
            </a:extLst>
          </p:cNvPr>
          <p:cNvSpPr txBox="1"/>
          <p:nvPr/>
        </p:nvSpPr>
        <p:spPr>
          <a:xfrm>
            <a:off x="917457" y="711065"/>
            <a:ext cx="3713684" cy="369332"/>
          </a:xfrm>
          <a:prstGeom prst="rect">
            <a:avLst/>
          </a:prstGeom>
          <a:noFill/>
        </p:spPr>
        <p:txBody>
          <a:bodyPr wrap="square">
            <a:spAutoFit/>
          </a:bodyPr>
          <a:lstStyle/>
          <a:p>
            <a:pPr algn="ctr"/>
            <a:r>
              <a:rPr lang="en-US" b="1" dirty="0">
                <a:hlinkClick r:id="rId9"/>
              </a:rPr>
              <a:t>https://www.mapwv.gov/flood</a:t>
            </a:r>
            <a:endParaRPr lang="en-US" b="1" dirty="0"/>
          </a:p>
        </p:txBody>
      </p:sp>
      <p:sp>
        <p:nvSpPr>
          <p:cNvPr id="7" name="TextBox 6">
            <a:extLst>
              <a:ext uri="{FF2B5EF4-FFF2-40B4-BE49-F238E27FC236}">
                <a16:creationId xmlns:a16="http://schemas.microsoft.com/office/drawing/2014/main" id="{0EACED4A-DC24-C8FD-0466-4CFF539EA2A9}"/>
              </a:ext>
            </a:extLst>
          </p:cNvPr>
          <p:cNvSpPr txBox="1"/>
          <p:nvPr/>
        </p:nvSpPr>
        <p:spPr>
          <a:xfrm>
            <a:off x="6903518" y="711065"/>
            <a:ext cx="3713684" cy="369332"/>
          </a:xfrm>
          <a:prstGeom prst="rect">
            <a:avLst/>
          </a:prstGeom>
          <a:noFill/>
        </p:spPr>
        <p:txBody>
          <a:bodyPr wrap="square">
            <a:spAutoFit/>
          </a:bodyPr>
          <a:lstStyle/>
          <a:p>
            <a:pPr algn="ctr"/>
            <a:r>
              <a:rPr lang="en-US" b="1" dirty="0">
                <a:hlinkClick r:id="rId3"/>
              </a:rPr>
              <a:t>https://wvfrf.org/wvre/</a:t>
            </a:r>
            <a:endParaRPr lang="en-US" b="1" dirty="0"/>
          </a:p>
        </p:txBody>
      </p:sp>
    </p:spTree>
    <p:extLst>
      <p:ext uri="{BB962C8B-B14F-4D97-AF65-F5344CB8AC3E}">
        <p14:creationId xmlns:p14="http://schemas.microsoft.com/office/powerpoint/2010/main" val="2360856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26548</TotalTime>
  <Words>6513</Words>
  <Application>Microsoft Office PowerPoint</Application>
  <PresentationFormat>Widescreen</PresentationFormat>
  <Paragraphs>1204</Paragraphs>
  <Slides>52</Slides>
  <Notes>47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Anaheim</vt:lpstr>
      <vt:lpstr>Aptos</vt:lpstr>
      <vt:lpstr>Aptos Display</vt:lpstr>
      <vt:lpstr>Arial</vt:lpstr>
      <vt:lpstr>Calibri</vt:lpstr>
      <vt:lpstr>Calibri Light</vt:lpstr>
      <vt:lpstr>Courier New</vt:lpstr>
      <vt:lpstr>Symbol</vt:lpstr>
      <vt:lpstr>Wingdings</vt:lpstr>
      <vt:lpstr>Office Theme</vt:lpstr>
      <vt:lpstr>1_Office Theme</vt:lpstr>
      <vt:lpstr>Highlights for Emergency Management   Behrang Bidadian, Ph.D.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Riverine Flood Risk Assessment  Highlights for Emergency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for Emergency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lpstr>Backup Slides</vt:lpstr>
      <vt:lpstr>PowerPoint Presentation</vt:lpstr>
      <vt:lpstr>PowerPoint Presentation</vt:lpstr>
      <vt:lpstr>PowerPoint Presentation</vt:lpstr>
      <vt:lpstr>PowerPoint Presentation</vt:lpstr>
      <vt:lpstr>PowerPoint Presentation</vt:lpstr>
      <vt:lpstr>PowerPoint Presentation</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Behrang Bidadian</dc:creator>
  <cp:lastModifiedBy>Behrang Bidadian</cp:lastModifiedBy>
  <cp:revision>597</cp:revision>
  <dcterms:created xsi:type="dcterms:W3CDTF">2025-08-15T14:52:01Z</dcterms:created>
  <dcterms:modified xsi:type="dcterms:W3CDTF">2025-09-30T16:20:31Z</dcterms:modified>
</cp:coreProperties>
</file>