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56" r:id="rId3"/>
    <p:sldId id="2145706524" r:id="rId4"/>
    <p:sldId id="2145706441" r:id="rId5"/>
    <p:sldId id="2145706515" r:id="rId6"/>
    <p:sldId id="2145706504" r:id="rId7"/>
    <p:sldId id="2145706429" r:id="rId8"/>
    <p:sldId id="2145706513" r:id="rId9"/>
    <p:sldId id="2145706516" r:id="rId10"/>
    <p:sldId id="2145706512" r:id="rId11"/>
    <p:sldId id="2145706436" r:id="rId12"/>
    <p:sldId id="259" r:id="rId13"/>
    <p:sldId id="2145706475" r:id="rId14"/>
    <p:sldId id="2145706531" r:id="rId15"/>
    <p:sldId id="2145706530" r:id="rId16"/>
    <p:sldId id="2145706532" r:id="rId17"/>
    <p:sldId id="2145706547" r:id="rId18"/>
    <p:sldId id="2145706447" r:id="rId19"/>
    <p:sldId id="2145706451" r:id="rId20"/>
    <p:sldId id="2145706549" r:id="rId21"/>
    <p:sldId id="2145706529" r:id="rId22"/>
    <p:sldId id="214570652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AB29"/>
    <a:srgbClr val="1F4E79"/>
    <a:srgbClr val="00285B"/>
    <a:srgbClr val="FFFFFF"/>
    <a:srgbClr val="D4E8F8"/>
    <a:srgbClr val="203864"/>
    <a:srgbClr val="4A4A4A"/>
    <a:srgbClr val="3F4650"/>
    <a:srgbClr val="2B5880"/>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7" autoAdjust="0"/>
    <p:restoredTop sz="89588" autoAdjust="0"/>
  </p:normalViewPr>
  <p:slideViewPr>
    <p:cSldViewPr snapToGrid="0">
      <p:cViewPr>
        <p:scale>
          <a:sx n="60" d="100"/>
          <a:sy n="60" d="100"/>
        </p:scale>
        <p:origin x="1339" y="2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61473D-F9E2-4A15-995E-96C0A25CD962}" type="doc">
      <dgm:prSet loTypeId="urn:microsoft.com/office/officeart/2005/8/layout/chart3" loCatId="cycle" qsTypeId="urn:microsoft.com/office/officeart/2005/8/quickstyle/3d1#1" qsCatId="3D" csTypeId="urn:microsoft.com/office/officeart/2005/8/colors/colorful4#1" csCatId="colorful" phldr="1"/>
      <dgm:spPr/>
      <dgm:t>
        <a:bodyPr/>
        <a:lstStyle/>
        <a:p>
          <a:endParaRPr lang="en-US"/>
        </a:p>
      </dgm:t>
    </dgm:pt>
    <dgm:pt modelId="{F02D4C08-56FC-4760-BF3B-72D3F2350B6E}">
      <dgm:prSet phldrT="[Text]" custT="1"/>
      <dgm:spPr>
        <a:xfrm>
          <a:off x="1726098" y="612635"/>
          <a:ext cx="5061032" cy="5042813"/>
        </a:xfrm>
        <a:prstGeom prst="pie">
          <a:avLst>
            <a:gd name="adj1" fmla="val 0"/>
            <a:gd name="adj2" fmla="val 5400000"/>
          </a:avLst>
        </a:prstGeom>
        <a:gradFill rotWithShape="0">
          <a:gsLst>
            <a:gs pos="0">
              <a:srgbClr val="0F9ED5">
                <a:hueOff val="2199979"/>
                <a:satOff val="-9734"/>
                <a:lumOff val="-1634"/>
                <a:alphaOff val="0"/>
                <a:satMod val="103000"/>
                <a:lumMod val="102000"/>
                <a:tint val="94000"/>
              </a:srgbClr>
            </a:gs>
            <a:gs pos="50000">
              <a:srgbClr val="0F9ED5">
                <a:hueOff val="2199979"/>
                <a:satOff val="-9734"/>
                <a:lumOff val="-1634"/>
                <a:alphaOff val="0"/>
                <a:satMod val="110000"/>
                <a:lumMod val="100000"/>
                <a:shade val="100000"/>
              </a:srgbClr>
            </a:gs>
            <a:gs pos="100000">
              <a:srgbClr val="0F9ED5">
                <a:hueOff val="2199979"/>
                <a:satOff val="-9734"/>
                <a:lumOff val="-1634"/>
                <a:alphaOff val="0"/>
                <a:lumMod val="99000"/>
                <a:satMod val="120000"/>
                <a:shade val="78000"/>
              </a:srgbClr>
            </a:gs>
          </a:gsLst>
          <a:lin ang="5400000" scaled="0"/>
        </a:gra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gm:spPr>
      <dgm:t>
        <a:bodyPr/>
        <a:lstStyle/>
        <a:p>
          <a:pPr marL="0" algn="ctr">
            <a:lnSpc>
              <a:spcPct val="90000"/>
            </a:lnSpc>
            <a:spcAft>
              <a:spcPct val="35000"/>
            </a:spcAft>
            <a:buNone/>
          </a:pPr>
          <a:br>
            <a:rPr lang="en-US" sz="1400" b="1" dirty="0">
              <a:solidFill>
                <a:sysClr val="window" lastClr="FFFFFF"/>
              </a:solidFill>
              <a:latin typeface="Aptos" panose="02110004020202020204"/>
              <a:ea typeface="+mn-ea"/>
              <a:cs typeface="+mn-cs"/>
            </a:rPr>
          </a:br>
          <a:br>
            <a:rPr lang="en-US" sz="1400" b="1" dirty="0">
              <a:solidFill>
                <a:sysClr val="window" lastClr="FFFFFF"/>
              </a:solidFill>
              <a:latin typeface="Aptos" panose="02110004020202020204"/>
              <a:ea typeface="+mn-ea"/>
              <a:cs typeface="+mn-cs"/>
            </a:rPr>
          </a:br>
          <a:endParaRPr lang="en-US" sz="1400" b="1" dirty="0">
            <a:solidFill>
              <a:sysClr val="window" lastClr="FFFFFF"/>
            </a:solidFill>
            <a:latin typeface="Aptos" panose="02110004020202020204"/>
            <a:ea typeface="+mn-ea"/>
            <a:cs typeface="+mn-cs"/>
          </a:endParaRPr>
        </a:p>
        <a:p>
          <a:pPr marL="0" algn="ctr">
            <a:lnSpc>
              <a:spcPct val="90000"/>
            </a:lnSpc>
            <a:spcAft>
              <a:spcPct val="35000"/>
            </a:spcAft>
            <a:buNone/>
          </a:pPr>
          <a:endParaRPr lang="en-US" sz="1000" b="0" dirty="0">
            <a:solidFill>
              <a:sysClr val="window" lastClr="FFFFFF"/>
            </a:solidFill>
            <a:latin typeface="Aptos" panose="02110004020202020204"/>
            <a:ea typeface="+mn-ea"/>
            <a:cs typeface="+mn-cs"/>
          </a:endParaRPr>
        </a:p>
      </dgm:t>
    </dgm:pt>
    <dgm:pt modelId="{312CB6A3-2971-4B44-9E19-08C4BA24DE3D}" type="parTrans" cxnId="{81C41306-EBBC-4CA1-855D-515496BE075F}">
      <dgm:prSet/>
      <dgm:spPr/>
      <dgm:t>
        <a:bodyPr/>
        <a:lstStyle/>
        <a:p>
          <a:endParaRPr lang="en-US"/>
        </a:p>
      </dgm:t>
    </dgm:pt>
    <dgm:pt modelId="{8CB5D809-C449-40F4-B154-F3EE97A430A1}" type="sibTrans" cxnId="{81C41306-EBBC-4CA1-855D-515496BE075F}">
      <dgm:prSet/>
      <dgm:spPr/>
      <dgm:t>
        <a:bodyPr/>
        <a:lstStyle/>
        <a:p>
          <a:endParaRPr lang="en-US"/>
        </a:p>
      </dgm:t>
    </dgm:pt>
    <dgm:pt modelId="{A181FAC5-20D2-4394-8C6F-6C96CE3700A0}">
      <dgm:prSet phldrT="[Text]" custT="1"/>
      <dgm:spPr>
        <a:xfrm>
          <a:off x="1726098" y="604335"/>
          <a:ext cx="5061032" cy="5061032"/>
        </a:xfrm>
        <a:prstGeom prst="pie">
          <a:avLst>
            <a:gd name="adj1" fmla="val 10800000"/>
            <a:gd name="adj2" fmla="val 16200000"/>
          </a:avLst>
        </a:prstGeom>
        <a:gradFill rotWithShape="0">
          <a:gsLst>
            <a:gs pos="0">
              <a:srgbClr val="0F9ED5">
                <a:hueOff val="6599937"/>
                <a:satOff val="-29202"/>
                <a:lumOff val="-4903"/>
                <a:alphaOff val="0"/>
                <a:satMod val="103000"/>
                <a:lumMod val="102000"/>
                <a:tint val="94000"/>
              </a:srgbClr>
            </a:gs>
            <a:gs pos="50000">
              <a:srgbClr val="0F9ED5">
                <a:hueOff val="6599937"/>
                <a:satOff val="-29202"/>
                <a:lumOff val="-4903"/>
                <a:alphaOff val="0"/>
                <a:satMod val="110000"/>
                <a:lumMod val="100000"/>
                <a:shade val="100000"/>
              </a:srgbClr>
            </a:gs>
            <a:gs pos="100000">
              <a:srgbClr val="0F9ED5">
                <a:hueOff val="6599937"/>
                <a:satOff val="-29202"/>
                <a:lumOff val="-4903"/>
                <a:alphaOff val="0"/>
                <a:lumMod val="99000"/>
                <a:satMod val="120000"/>
                <a:shade val="78000"/>
              </a:srgbClr>
            </a:gs>
          </a:gsLst>
          <a:lin ang="5400000" scaled="0"/>
        </a:gra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gm:spPr>
      <dgm:t>
        <a:bodyPr/>
        <a:lstStyle/>
        <a:p>
          <a:pPr marL="112713" indent="-112713" algn="ctr">
            <a:lnSpc>
              <a:spcPct val="80000"/>
            </a:lnSpc>
            <a:spcAft>
              <a:spcPts val="400"/>
            </a:spcAft>
            <a:buNone/>
          </a:pPr>
          <a:endParaRPr lang="en-US" sz="900" i="1" dirty="0">
            <a:solidFill>
              <a:sysClr val="window" lastClr="FFFFFF"/>
            </a:solidFill>
            <a:latin typeface="Aptos" panose="02110004020202020204"/>
            <a:ea typeface="+mn-ea"/>
            <a:cs typeface="+mn-cs"/>
          </a:endParaRPr>
        </a:p>
        <a:p>
          <a:pPr marL="0" algn="ctr">
            <a:lnSpc>
              <a:spcPct val="90000"/>
            </a:lnSpc>
            <a:spcAft>
              <a:spcPct val="35000"/>
            </a:spcAft>
            <a:buNone/>
          </a:pPr>
          <a:endParaRPr lang="en-US" sz="1100" dirty="0">
            <a:solidFill>
              <a:sysClr val="window" lastClr="FFFFFF"/>
            </a:solidFill>
            <a:latin typeface="Aptos" panose="02110004020202020204"/>
            <a:ea typeface="+mn-ea"/>
            <a:cs typeface="+mn-cs"/>
          </a:endParaRPr>
        </a:p>
      </dgm:t>
    </dgm:pt>
    <dgm:pt modelId="{9CFA1DDD-D4CC-454C-9F33-BD2252D084E0}" type="parTrans" cxnId="{F91C8AD1-589D-4961-8832-26F6C65D1C03}">
      <dgm:prSet/>
      <dgm:spPr/>
      <dgm:t>
        <a:bodyPr/>
        <a:lstStyle/>
        <a:p>
          <a:endParaRPr lang="en-US"/>
        </a:p>
      </dgm:t>
    </dgm:pt>
    <dgm:pt modelId="{C45563D0-A152-49F5-8637-E499FCEEE805}" type="sibTrans" cxnId="{F91C8AD1-589D-4961-8832-26F6C65D1C03}">
      <dgm:prSet/>
      <dgm:spPr/>
      <dgm:t>
        <a:bodyPr/>
        <a:lstStyle/>
        <a:p>
          <a:endParaRPr lang="en-US"/>
        </a:p>
      </dgm:t>
    </dgm:pt>
    <dgm:pt modelId="{694BCF86-BAF3-4894-BC6F-00746716E93B}">
      <dgm:prSet phldrT="[Text]" custT="1"/>
      <dgm:spPr>
        <a:xfrm>
          <a:off x="1726098" y="593656"/>
          <a:ext cx="5061032" cy="5061032"/>
        </a:xfrm>
        <a:prstGeom prst="pie">
          <a:avLst>
            <a:gd name="adj1" fmla="val 5400000"/>
            <a:gd name="adj2" fmla="val 10800000"/>
          </a:avLst>
        </a:prstGeom>
        <a:gradFill rotWithShape="0">
          <a:gsLst>
            <a:gs pos="0">
              <a:srgbClr val="0F9ED5">
                <a:hueOff val="4399958"/>
                <a:satOff val="-19468"/>
                <a:lumOff val="-3269"/>
                <a:alphaOff val="0"/>
                <a:satMod val="103000"/>
                <a:lumMod val="102000"/>
                <a:tint val="94000"/>
              </a:srgbClr>
            </a:gs>
            <a:gs pos="50000">
              <a:srgbClr val="0F9ED5">
                <a:hueOff val="4399958"/>
                <a:satOff val="-19468"/>
                <a:lumOff val="-3269"/>
                <a:alphaOff val="0"/>
                <a:satMod val="110000"/>
                <a:lumMod val="100000"/>
                <a:shade val="100000"/>
              </a:srgbClr>
            </a:gs>
            <a:gs pos="100000">
              <a:srgbClr val="0F9ED5">
                <a:hueOff val="4399958"/>
                <a:satOff val="-19468"/>
                <a:lumOff val="-3269"/>
                <a:alphaOff val="0"/>
                <a:lumMod val="99000"/>
                <a:satMod val="120000"/>
                <a:shade val="78000"/>
              </a:srgbClr>
            </a:gs>
          </a:gsLst>
          <a:lin ang="5400000" scaled="0"/>
        </a:gra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gm:spPr>
      <dgm:t>
        <a:bodyPr/>
        <a:lstStyle/>
        <a:p>
          <a:pPr algn="l">
            <a:lnSpc>
              <a:spcPct val="80000"/>
            </a:lnSpc>
            <a:spcAft>
              <a:spcPts val="400"/>
            </a:spcAft>
            <a:buNone/>
          </a:pPr>
          <a:endParaRPr lang="en-US" sz="2400" b="0" dirty="0">
            <a:solidFill>
              <a:sysClr val="window" lastClr="FFFFFF"/>
            </a:solidFill>
            <a:latin typeface="Aptos" panose="02110004020202020204"/>
            <a:ea typeface="+mn-ea"/>
            <a:cs typeface="+mn-cs"/>
          </a:endParaRPr>
        </a:p>
      </dgm:t>
    </dgm:pt>
    <dgm:pt modelId="{436DCAD8-18E1-4745-8115-174893CE7639}" type="sibTrans" cxnId="{21793CA6-B570-4637-A6C2-BEAC1D3B68FC}">
      <dgm:prSet/>
      <dgm:spPr/>
      <dgm:t>
        <a:bodyPr/>
        <a:lstStyle/>
        <a:p>
          <a:endParaRPr lang="en-US"/>
        </a:p>
      </dgm:t>
    </dgm:pt>
    <dgm:pt modelId="{0501E75A-9694-4038-8897-1F0E2E9F4E94}" type="parTrans" cxnId="{21793CA6-B570-4637-A6C2-BEAC1D3B68FC}">
      <dgm:prSet/>
      <dgm:spPr/>
      <dgm:t>
        <a:bodyPr/>
        <a:lstStyle/>
        <a:p>
          <a:endParaRPr lang="en-US"/>
        </a:p>
      </dgm:t>
    </dgm:pt>
    <dgm:pt modelId="{678DFFBD-0D7E-444E-942F-B49E5F8005EC}">
      <dgm:prSet phldrT="[Text]" custT="1"/>
      <dgm:spPr>
        <a:xfrm>
          <a:off x="1740638" y="604928"/>
          <a:ext cx="5041497" cy="5081074"/>
        </a:xfrm>
        <a:prstGeom prst="pie">
          <a:avLst>
            <a:gd name="adj1" fmla="val 16200000"/>
            <a:gd name="adj2" fmla="val 0"/>
          </a:avLst>
        </a:prstGeom>
        <a:solidFill>
          <a:srgbClr val="0B6F97"/>
        </a:soli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gm:spPr>
      <dgm:t>
        <a:bodyPr/>
        <a:lstStyle/>
        <a:p>
          <a:pPr marL="0" algn="l">
            <a:lnSpc>
              <a:spcPct val="90000"/>
            </a:lnSpc>
            <a:spcAft>
              <a:spcPct val="35000"/>
            </a:spcAft>
            <a:buNone/>
          </a:pPr>
          <a:br>
            <a:rPr lang="en-US" sz="1100" b="0" dirty="0">
              <a:solidFill>
                <a:sysClr val="window" lastClr="FFFFFF"/>
              </a:solidFill>
              <a:latin typeface="Aptos" panose="02110004020202020204"/>
              <a:ea typeface="+mn-ea"/>
              <a:cs typeface="+mn-cs"/>
            </a:rPr>
          </a:br>
          <a:br>
            <a:rPr lang="en-US" sz="1100" b="0" i="1" dirty="0">
              <a:solidFill>
                <a:sysClr val="window" lastClr="FFFFFF"/>
              </a:solidFill>
              <a:latin typeface="Aptos" panose="02110004020202020204"/>
              <a:ea typeface="+mn-ea"/>
              <a:cs typeface="+mn-cs"/>
            </a:rPr>
          </a:br>
          <a:endParaRPr lang="en-US" sz="1100" b="0" dirty="0">
            <a:solidFill>
              <a:sysClr val="window" lastClr="FFFFFF"/>
            </a:solidFill>
            <a:latin typeface="Aptos" panose="02110004020202020204"/>
            <a:ea typeface="+mn-ea"/>
            <a:cs typeface="+mn-cs"/>
          </a:endParaRPr>
        </a:p>
      </dgm:t>
    </dgm:pt>
    <dgm:pt modelId="{DA7B5C63-B22F-40E7-BB9B-92B50551D557}" type="sibTrans" cxnId="{95D01EE1-A9F1-4E8C-B192-6C6242672857}">
      <dgm:prSet/>
      <dgm:spPr/>
      <dgm:t>
        <a:bodyPr/>
        <a:lstStyle/>
        <a:p>
          <a:endParaRPr lang="en-US"/>
        </a:p>
      </dgm:t>
    </dgm:pt>
    <dgm:pt modelId="{300F7BB8-D09C-4ED5-BD2F-A3BF48B7B5E2}" type="parTrans" cxnId="{95D01EE1-A9F1-4E8C-B192-6C6242672857}">
      <dgm:prSet/>
      <dgm:spPr/>
      <dgm:t>
        <a:bodyPr/>
        <a:lstStyle/>
        <a:p>
          <a:endParaRPr lang="en-US"/>
        </a:p>
      </dgm:t>
    </dgm:pt>
    <dgm:pt modelId="{A29591FA-F467-458E-916A-9D6C4BD4A9EA}" type="pres">
      <dgm:prSet presAssocID="{2F61473D-F9E2-4A15-995E-96C0A25CD962}" presName="compositeShape" presStyleCnt="0">
        <dgm:presLayoutVars>
          <dgm:chMax val="7"/>
          <dgm:dir/>
          <dgm:resizeHandles val="exact"/>
        </dgm:presLayoutVars>
      </dgm:prSet>
      <dgm:spPr/>
    </dgm:pt>
    <dgm:pt modelId="{573B972C-AFE6-43BE-8A64-D0A53837BDAD}" type="pres">
      <dgm:prSet presAssocID="{2F61473D-F9E2-4A15-995E-96C0A25CD962}" presName="wedge1" presStyleLbl="node1" presStyleIdx="0" presStyleCnt="4" custScaleX="99614" custScaleY="100396" custLinFactNeighborX="-4120" custLinFactNeighborY="4635"/>
      <dgm:spPr/>
    </dgm:pt>
    <dgm:pt modelId="{EB8EC14E-0CCD-4283-9D0E-05C3FF20FA92}" type="pres">
      <dgm:prSet presAssocID="{2F61473D-F9E2-4A15-995E-96C0A25CD962}" presName="wedge1Tx" presStyleLbl="node1" presStyleIdx="0" presStyleCnt="4">
        <dgm:presLayoutVars>
          <dgm:chMax val="0"/>
          <dgm:chPref val="0"/>
          <dgm:bulletEnabled val="1"/>
        </dgm:presLayoutVars>
      </dgm:prSet>
      <dgm:spPr/>
    </dgm:pt>
    <dgm:pt modelId="{BC2722C0-0D6C-49A6-9C3B-93E02C067EB8}" type="pres">
      <dgm:prSet presAssocID="{2F61473D-F9E2-4A15-995E-96C0A25CD962}" presName="wedge2" presStyleLbl="node1" presStyleIdx="1" presStyleCnt="4" custScaleY="99640" custLinFactNeighborY="195"/>
      <dgm:spPr/>
    </dgm:pt>
    <dgm:pt modelId="{58982C9B-3E79-4CE8-AB69-7395B1729EBC}" type="pres">
      <dgm:prSet presAssocID="{2F61473D-F9E2-4A15-995E-96C0A25CD962}" presName="wedge2Tx" presStyleLbl="node1" presStyleIdx="1" presStyleCnt="4">
        <dgm:presLayoutVars>
          <dgm:chMax val="0"/>
          <dgm:chPref val="0"/>
          <dgm:bulletEnabled val="1"/>
        </dgm:presLayoutVars>
      </dgm:prSet>
      <dgm:spPr/>
    </dgm:pt>
    <dgm:pt modelId="{578D7C6A-8836-44DF-AC6C-A0BB7FA52172}" type="pres">
      <dgm:prSet presAssocID="{2F61473D-F9E2-4A15-995E-96C0A25CD962}" presName="wedge3" presStyleLbl="node1" presStyleIdx="2" presStyleCnt="4"/>
      <dgm:spPr/>
    </dgm:pt>
    <dgm:pt modelId="{E804847F-ADB0-46AE-ABF1-84FFF9A537C9}" type="pres">
      <dgm:prSet presAssocID="{2F61473D-F9E2-4A15-995E-96C0A25CD962}" presName="wedge3Tx" presStyleLbl="node1" presStyleIdx="2" presStyleCnt="4">
        <dgm:presLayoutVars>
          <dgm:chMax val="0"/>
          <dgm:chPref val="0"/>
          <dgm:bulletEnabled val="1"/>
        </dgm:presLayoutVars>
      </dgm:prSet>
      <dgm:spPr/>
    </dgm:pt>
    <dgm:pt modelId="{5535DC39-999C-4EAF-83D4-E273D25F9EEF}" type="pres">
      <dgm:prSet presAssocID="{2F61473D-F9E2-4A15-995E-96C0A25CD962}" presName="wedge4" presStyleLbl="node1" presStyleIdx="3" presStyleCnt="4" custLinFactNeighborY="211"/>
      <dgm:spPr/>
    </dgm:pt>
    <dgm:pt modelId="{6FE78086-14CC-43D7-BACE-6F0B8A86EE20}" type="pres">
      <dgm:prSet presAssocID="{2F61473D-F9E2-4A15-995E-96C0A25CD962}" presName="wedge4Tx" presStyleLbl="node1" presStyleIdx="3" presStyleCnt="4">
        <dgm:presLayoutVars>
          <dgm:chMax val="0"/>
          <dgm:chPref val="0"/>
          <dgm:bulletEnabled val="1"/>
        </dgm:presLayoutVars>
      </dgm:prSet>
      <dgm:spPr/>
    </dgm:pt>
  </dgm:ptLst>
  <dgm:cxnLst>
    <dgm:cxn modelId="{81C41306-EBBC-4CA1-855D-515496BE075F}" srcId="{2F61473D-F9E2-4A15-995E-96C0A25CD962}" destId="{F02D4C08-56FC-4760-BF3B-72D3F2350B6E}" srcOrd="1" destOrd="0" parTransId="{312CB6A3-2971-4B44-9E19-08C4BA24DE3D}" sibTransId="{8CB5D809-C449-40F4-B154-F3EE97A430A1}"/>
    <dgm:cxn modelId="{638B6B2B-859F-42D3-8C9E-2D939F7F57FA}" type="presOf" srcId="{F02D4C08-56FC-4760-BF3B-72D3F2350B6E}" destId="{BC2722C0-0D6C-49A6-9C3B-93E02C067EB8}" srcOrd="0" destOrd="0" presId="urn:microsoft.com/office/officeart/2005/8/layout/chart3"/>
    <dgm:cxn modelId="{27CC8352-596C-429E-8015-7AF90145FF58}" type="presOf" srcId="{694BCF86-BAF3-4894-BC6F-00746716E93B}" destId="{578D7C6A-8836-44DF-AC6C-A0BB7FA52172}" srcOrd="0" destOrd="0" presId="urn:microsoft.com/office/officeart/2005/8/layout/chart3"/>
    <dgm:cxn modelId="{3C16E183-9292-401B-8E52-BE6A9BED0D1E}" type="presOf" srcId="{F02D4C08-56FC-4760-BF3B-72D3F2350B6E}" destId="{58982C9B-3E79-4CE8-AB69-7395B1729EBC}" srcOrd="1" destOrd="0" presId="urn:microsoft.com/office/officeart/2005/8/layout/chart3"/>
    <dgm:cxn modelId="{D6A30486-3FA5-4F0A-80C5-7A078412DA61}" type="presOf" srcId="{694BCF86-BAF3-4894-BC6F-00746716E93B}" destId="{E804847F-ADB0-46AE-ABF1-84FFF9A537C9}" srcOrd="1" destOrd="0" presId="urn:microsoft.com/office/officeart/2005/8/layout/chart3"/>
    <dgm:cxn modelId="{21793CA6-B570-4637-A6C2-BEAC1D3B68FC}" srcId="{2F61473D-F9E2-4A15-995E-96C0A25CD962}" destId="{694BCF86-BAF3-4894-BC6F-00746716E93B}" srcOrd="2" destOrd="0" parTransId="{0501E75A-9694-4038-8897-1F0E2E9F4E94}" sibTransId="{436DCAD8-18E1-4745-8115-174893CE7639}"/>
    <dgm:cxn modelId="{F91C8AD1-589D-4961-8832-26F6C65D1C03}" srcId="{2F61473D-F9E2-4A15-995E-96C0A25CD962}" destId="{A181FAC5-20D2-4394-8C6F-6C96CE3700A0}" srcOrd="3" destOrd="0" parTransId="{9CFA1DDD-D4CC-454C-9F33-BD2252D084E0}" sibTransId="{C45563D0-A152-49F5-8637-E499FCEEE805}"/>
    <dgm:cxn modelId="{4D2C09D3-49CA-4AC4-BB68-E2AAF75BF2FF}" type="presOf" srcId="{2F61473D-F9E2-4A15-995E-96C0A25CD962}" destId="{A29591FA-F467-458E-916A-9D6C4BD4A9EA}" srcOrd="0" destOrd="0" presId="urn:microsoft.com/office/officeart/2005/8/layout/chart3"/>
    <dgm:cxn modelId="{95D01EE1-A9F1-4E8C-B192-6C6242672857}" srcId="{2F61473D-F9E2-4A15-995E-96C0A25CD962}" destId="{678DFFBD-0D7E-444E-942F-B49E5F8005EC}" srcOrd="0" destOrd="0" parTransId="{300F7BB8-D09C-4ED5-BD2F-A3BF48B7B5E2}" sibTransId="{DA7B5C63-B22F-40E7-BB9B-92B50551D557}"/>
    <dgm:cxn modelId="{98778FEC-C456-4885-A919-6B8C5F8845D0}" type="presOf" srcId="{A181FAC5-20D2-4394-8C6F-6C96CE3700A0}" destId="{6FE78086-14CC-43D7-BACE-6F0B8A86EE20}" srcOrd="1" destOrd="0" presId="urn:microsoft.com/office/officeart/2005/8/layout/chart3"/>
    <dgm:cxn modelId="{756AC2F5-6F86-4DF1-A9EE-44EC211D89FD}" type="presOf" srcId="{678DFFBD-0D7E-444E-942F-B49E5F8005EC}" destId="{573B972C-AFE6-43BE-8A64-D0A53837BDAD}" srcOrd="0" destOrd="0" presId="urn:microsoft.com/office/officeart/2005/8/layout/chart3"/>
    <dgm:cxn modelId="{CC7A14FA-3E61-49E4-A60E-FD2C36CFE844}" type="presOf" srcId="{A181FAC5-20D2-4394-8C6F-6C96CE3700A0}" destId="{5535DC39-999C-4EAF-83D4-E273D25F9EEF}" srcOrd="0" destOrd="0" presId="urn:microsoft.com/office/officeart/2005/8/layout/chart3"/>
    <dgm:cxn modelId="{997723FD-E9E6-4D98-AACA-B1402BC8620A}" type="presOf" srcId="{678DFFBD-0D7E-444E-942F-B49E5F8005EC}" destId="{EB8EC14E-0CCD-4283-9D0E-05C3FF20FA92}" srcOrd="1" destOrd="0" presId="urn:microsoft.com/office/officeart/2005/8/layout/chart3"/>
    <dgm:cxn modelId="{70ED2F16-3C2F-4796-B26B-4F2072740818}" type="presParOf" srcId="{A29591FA-F467-458E-916A-9D6C4BD4A9EA}" destId="{573B972C-AFE6-43BE-8A64-D0A53837BDAD}" srcOrd="0" destOrd="0" presId="urn:microsoft.com/office/officeart/2005/8/layout/chart3"/>
    <dgm:cxn modelId="{BE0F6C42-B8A6-40D9-AE92-6B195E0BA096}" type="presParOf" srcId="{A29591FA-F467-458E-916A-9D6C4BD4A9EA}" destId="{EB8EC14E-0CCD-4283-9D0E-05C3FF20FA92}" srcOrd="1" destOrd="0" presId="urn:microsoft.com/office/officeart/2005/8/layout/chart3"/>
    <dgm:cxn modelId="{35CBBF85-E28B-46B1-BD94-50EB2C8A6947}" type="presParOf" srcId="{A29591FA-F467-458E-916A-9D6C4BD4A9EA}" destId="{BC2722C0-0D6C-49A6-9C3B-93E02C067EB8}" srcOrd="2" destOrd="0" presId="urn:microsoft.com/office/officeart/2005/8/layout/chart3"/>
    <dgm:cxn modelId="{ABB3B9B1-8A53-46F3-9FE0-9A3646972544}" type="presParOf" srcId="{A29591FA-F467-458E-916A-9D6C4BD4A9EA}" destId="{58982C9B-3E79-4CE8-AB69-7395B1729EBC}" srcOrd="3" destOrd="0" presId="urn:microsoft.com/office/officeart/2005/8/layout/chart3"/>
    <dgm:cxn modelId="{6F5A29F0-DEAC-41C5-B7DF-4EA8FB3004CE}" type="presParOf" srcId="{A29591FA-F467-458E-916A-9D6C4BD4A9EA}" destId="{578D7C6A-8836-44DF-AC6C-A0BB7FA52172}" srcOrd="4" destOrd="0" presId="urn:microsoft.com/office/officeart/2005/8/layout/chart3"/>
    <dgm:cxn modelId="{8CF369FE-B1AF-4022-949D-4887A6A36CB2}" type="presParOf" srcId="{A29591FA-F467-458E-916A-9D6C4BD4A9EA}" destId="{E804847F-ADB0-46AE-ABF1-84FFF9A537C9}" srcOrd="5" destOrd="0" presId="urn:microsoft.com/office/officeart/2005/8/layout/chart3"/>
    <dgm:cxn modelId="{2DF5A98C-D925-4D37-857F-2ADE56D6CD8E}" type="presParOf" srcId="{A29591FA-F467-458E-916A-9D6C4BD4A9EA}" destId="{5535DC39-999C-4EAF-83D4-E273D25F9EEF}" srcOrd="6" destOrd="0" presId="urn:microsoft.com/office/officeart/2005/8/layout/chart3"/>
    <dgm:cxn modelId="{BDF05EC7-A9A6-48EF-95F0-CBC0C8E691D7}" type="presParOf" srcId="{A29591FA-F467-458E-916A-9D6C4BD4A9EA}" destId="{6FE78086-14CC-43D7-BACE-6F0B8A86EE20}" srcOrd="7" destOrd="0" presId="urn:microsoft.com/office/officeart/2005/8/layout/chart3"/>
  </dgm:cxnLst>
  <dgm:bg>
    <a:effectLst>
      <a:outerShdw blurRad="50800" dist="50800" dir="5400000" sx="116000" sy="116000" algn="ctr" rotWithShape="0">
        <a:srgbClr val="000000">
          <a:alpha val="39000"/>
        </a:srgbClr>
      </a:outerShdw>
    </a:effectLst>
  </dgm:bg>
  <dgm:whole>
    <a:ln w="19050">
      <a:noFill/>
    </a:ln>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3B972C-AFE6-43BE-8A64-D0A53837BDAD}">
      <dsp:nvSpPr>
        <dsp:cNvPr id="0" name=""/>
        <dsp:cNvSpPr/>
      </dsp:nvSpPr>
      <dsp:spPr>
        <a:xfrm>
          <a:off x="1740638" y="604928"/>
          <a:ext cx="5041497" cy="5081074"/>
        </a:xfrm>
        <a:prstGeom prst="pie">
          <a:avLst>
            <a:gd name="adj1" fmla="val 16200000"/>
            <a:gd name="adj2" fmla="val 0"/>
          </a:avLst>
        </a:prstGeom>
        <a:solidFill>
          <a:srgbClr val="0B6F97"/>
        </a:soli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l" defTabSz="488950">
            <a:lnSpc>
              <a:spcPct val="90000"/>
            </a:lnSpc>
            <a:spcBef>
              <a:spcPct val="0"/>
            </a:spcBef>
            <a:spcAft>
              <a:spcPct val="35000"/>
            </a:spcAft>
            <a:buNone/>
          </a:pPr>
          <a:br>
            <a:rPr lang="en-US" sz="1100" b="0" kern="1200" dirty="0">
              <a:solidFill>
                <a:sysClr val="window" lastClr="FFFFFF"/>
              </a:solidFill>
              <a:latin typeface="Aptos" panose="02110004020202020204"/>
              <a:ea typeface="+mn-ea"/>
              <a:cs typeface="+mn-cs"/>
            </a:rPr>
          </a:br>
          <a:br>
            <a:rPr lang="en-US" sz="1100" b="0" i="1" kern="1200" dirty="0">
              <a:solidFill>
                <a:sysClr val="window" lastClr="FFFFFF"/>
              </a:solidFill>
              <a:latin typeface="Aptos" panose="02110004020202020204"/>
              <a:ea typeface="+mn-ea"/>
              <a:cs typeface="+mn-cs"/>
            </a:rPr>
          </a:br>
          <a:endParaRPr lang="en-US" sz="1100" b="0" kern="1200" dirty="0">
            <a:solidFill>
              <a:sysClr val="window" lastClr="FFFFFF"/>
            </a:solidFill>
            <a:latin typeface="Aptos" panose="02110004020202020204"/>
            <a:ea typeface="+mn-ea"/>
            <a:cs typeface="+mn-cs"/>
          </a:endParaRPr>
        </a:p>
      </dsp:txBody>
      <dsp:txXfrm>
        <a:off x="4591476" y="1766387"/>
        <a:ext cx="1315608" cy="1069304"/>
      </dsp:txXfrm>
    </dsp:sp>
    <dsp:sp modelId="{BC2722C0-0D6C-49A6-9C3B-93E02C067EB8}">
      <dsp:nvSpPr>
        <dsp:cNvPr id="0" name=""/>
        <dsp:cNvSpPr/>
      </dsp:nvSpPr>
      <dsp:spPr>
        <a:xfrm>
          <a:off x="1726098" y="612635"/>
          <a:ext cx="5061032" cy="5042813"/>
        </a:xfrm>
        <a:prstGeom prst="pie">
          <a:avLst>
            <a:gd name="adj1" fmla="val 0"/>
            <a:gd name="adj2" fmla="val 5400000"/>
          </a:avLst>
        </a:prstGeom>
        <a:gradFill rotWithShape="0">
          <a:gsLst>
            <a:gs pos="0">
              <a:srgbClr val="0F9ED5">
                <a:hueOff val="2199979"/>
                <a:satOff val="-9734"/>
                <a:lumOff val="-1634"/>
                <a:alphaOff val="0"/>
                <a:satMod val="103000"/>
                <a:lumMod val="102000"/>
                <a:tint val="94000"/>
              </a:srgbClr>
            </a:gs>
            <a:gs pos="50000">
              <a:srgbClr val="0F9ED5">
                <a:hueOff val="2199979"/>
                <a:satOff val="-9734"/>
                <a:lumOff val="-1634"/>
                <a:alphaOff val="0"/>
                <a:satMod val="110000"/>
                <a:lumMod val="100000"/>
                <a:shade val="100000"/>
              </a:srgbClr>
            </a:gs>
            <a:gs pos="100000">
              <a:srgbClr val="0F9ED5">
                <a:hueOff val="2199979"/>
                <a:satOff val="-9734"/>
                <a:lumOff val="-1634"/>
                <a:alphaOff val="0"/>
                <a:lumMod val="99000"/>
                <a:satMod val="120000"/>
                <a:shade val="78000"/>
              </a:srgbClr>
            </a:gs>
          </a:gsLst>
          <a:lin ang="5400000" scaled="0"/>
        </a:gra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br>
            <a:rPr lang="en-US" sz="1400" b="1" kern="1200" dirty="0">
              <a:solidFill>
                <a:sysClr val="window" lastClr="FFFFFF"/>
              </a:solidFill>
              <a:latin typeface="Aptos" panose="02110004020202020204"/>
              <a:ea typeface="+mn-ea"/>
              <a:cs typeface="+mn-cs"/>
            </a:rPr>
          </a:br>
          <a:br>
            <a:rPr lang="en-US" sz="1400" b="1" kern="1200" dirty="0">
              <a:solidFill>
                <a:sysClr val="window" lastClr="FFFFFF"/>
              </a:solidFill>
              <a:latin typeface="Aptos" panose="02110004020202020204"/>
              <a:ea typeface="+mn-ea"/>
              <a:cs typeface="+mn-cs"/>
            </a:rPr>
          </a:br>
          <a:endParaRPr lang="en-US" sz="1400" b="1" kern="1200" dirty="0">
            <a:solidFill>
              <a:sysClr val="window" lastClr="FFFFFF"/>
            </a:solidFill>
            <a:latin typeface="Aptos" panose="02110004020202020204"/>
            <a:ea typeface="+mn-ea"/>
            <a:cs typeface="+mn-cs"/>
          </a:endParaRPr>
        </a:p>
        <a:p>
          <a:pPr marL="0" lvl="0" indent="0" algn="ctr" defTabSz="622300">
            <a:lnSpc>
              <a:spcPct val="90000"/>
            </a:lnSpc>
            <a:spcBef>
              <a:spcPct val="0"/>
            </a:spcBef>
            <a:spcAft>
              <a:spcPct val="35000"/>
            </a:spcAft>
            <a:buNone/>
          </a:pPr>
          <a:endParaRPr lang="en-US" sz="1000" b="0" kern="1200" dirty="0">
            <a:solidFill>
              <a:sysClr val="window" lastClr="FFFFFF"/>
            </a:solidFill>
            <a:latin typeface="Aptos" panose="02110004020202020204"/>
            <a:ea typeface="+mn-ea"/>
            <a:cs typeface="+mn-cs"/>
          </a:endParaRPr>
        </a:p>
      </dsp:txBody>
      <dsp:txXfrm>
        <a:off x="4620517" y="3443884"/>
        <a:ext cx="1320708" cy="1061253"/>
      </dsp:txXfrm>
    </dsp:sp>
    <dsp:sp modelId="{578D7C6A-8836-44DF-AC6C-A0BB7FA52172}">
      <dsp:nvSpPr>
        <dsp:cNvPr id="0" name=""/>
        <dsp:cNvSpPr/>
      </dsp:nvSpPr>
      <dsp:spPr>
        <a:xfrm>
          <a:off x="1726098" y="593656"/>
          <a:ext cx="5061032" cy="5061032"/>
        </a:xfrm>
        <a:prstGeom prst="pie">
          <a:avLst>
            <a:gd name="adj1" fmla="val 5400000"/>
            <a:gd name="adj2" fmla="val 10800000"/>
          </a:avLst>
        </a:prstGeom>
        <a:gradFill rotWithShape="0">
          <a:gsLst>
            <a:gs pos="0">
              <a:srgbClr val="0F9ED5">
                <a:hueOff val="4399958"/>
                <a:satOff val="-19468"/>
                <a:lumOff val="-3269"/>
                <a:alphaOff val="0"/>
                <a:satMod val="103000"/>
                <a:lumMod val="102000"/>
                <a:tint val="94000"/>
              </a:srgbClr>
            </a:gs>
            <a:gs pos="50000">
              <a:srgbClr val="0F9ED5">
                <a:hueOff val="4399958"/>
                <a:satOff val="-19468"/>
                <a:lumOff val="-3269"/>
                <a:alphaOff val="0"/>
                <a:satMod val="110000"/>
                <a:lumMod val="100000"/>
                <a:shade val="100000"/>
              </a:srgbClr>
            </a:gs>
            <a:gs pos="100000">
              <a:srgbClr val="0F9ED5">
                <a:hueOff val="4399958"/>
                <a:satOff val="-19468"/>
                <a:lumOff val="-3269"/>
                <a:alphaOff val="0"/>
                <a:lumMod val="99000"/>
                <a:satMod val="120000"/>
                <a:shade val="78000"/>
              </a:srgbClr>
            </a:gs>
          </a:gsLst>
          <a:lin ang="5400000" scaled="0"/>
        </a:gra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1066800">
            <a:lnSpc>
              <a:spcPct val="80000"/>
            </a:lnSpc>
            <a:spcBef>
              <a:spcPct val="0"/>
            </a:spcBef>
            <a:spcAft>
              <a:spcPts val="400"/>
            </a:spcAft>
            <a:buNone/>
          </a:pPr>
          <a:endParaRPr lang="en-US" sz="2400" b="0" kern="1200" dirty="0">
            <a:solidFill>
              <a:sysClr val="window" lastClr="FFFFFF"/>
            </a:solidFill>
            <a:latin typeface="Aptos" panose="02110004020202020204"/>
            <a:ea typeface="+mn-ea"/>
            <a:cs typeface="+mn-cs"/>
          </a:endParaRPr>
        </a:p>
      </dsp:txBody>
      <dsp:txXfrm>
        <a:off x="2572004" y="3435135"/>
        <a:ext cx="1320708" cy="1065085"/>
      </dsp:txXfrm>
    </dsp:sp>
    <dsp:sp modelId="{5535DC39-999C-4EAF-83D4-E273D25F9EEF}">
      <dsp:nvSpPr>
        <dsp:cNvPr id="0" name=""/>
        <dsp:cNvSpPr/>
      </dsp:nvSpPr>
      <dsp:spPr>
        <a:xfrm>
          <a:off x="1726098" y="604335"/>
          <a:ext cx="5061032" cy="5061032"/>
        </a:xfrm>
        <a:prstGeom prst="pie">
          <a:avLst>
            <a:gd name="adj1" fmla="val 10800000"/>
            <a:gd name="adj2" fmla="val 16200000"/>
          </a:avLst>
        </a:prstGeom>
        <a:gradFill rotWithShape="0">
          <a:gsLst>
            <a:gs pos="0">
              <a:srgbClr val="0F9ED5">
                <a:hueOff val="6599937"/>
                <a:satOff val="-29202"/>
                <a:lumOff val="-4903"/>
                <a:alphaOff val="0"/>
                <a:satMod val="103000"/>
                <a:lumMod val="102000"/>
                <a:tint val="94000"/>
              </a:srgbClr>
            </a:gs>
            <a:gs pos="50000">
              <a:srgbClr val="0F9ED5">
                <a:hueOff val="6599937"/>
                <a:satOff val="-29202"/>
                <a:lumOff val="-4903"/>
                <a:alphaOff val="0"/>
                <a:satMod val="110000"/>
                <a:lumMod val="100000"/>
                <a:shade val="100000"/>
              </a:srgbClr>
            </a:gs>
            <a:gs pos="100000">
              <a:srgbClr val="0F9ED5">
                <a:hueOff val="6599937"/>
                <a:satOff val="-29202"/>
                <a:lumOff val="-4903"/>
                <a:alphaOff val="0"/>
                <a:lumMod val="99000"/>
                <a:satMod val="120000"/>
                <a:shade val="78000"/>
              </a:srgbClr>
            </a:gs>
          </a:gsLst>
          <a:lin ang="5400000" scaled="0"/>
        </a:gradFill>
        <a:ln>
          <a:noFill/>
        </a:ln>
        <a:effectLst>
          <a:outerShdw blurRad="63500" sx="102000" sy="102000" algn="c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112713" lvl="0" indent="-112713" algn="ctr" defTabSz="400050">
            <a:lnSpc>
              <a:spcPct val="80000"/>
            </a:lnSpc>
            <a:spcBef>
              <a:spcPct val="0"/>
            </a:spcBef>
            <a:spcAft>
              <a:spcPts val="400"/>
            </a:spcAft>
            <a:buNone/>
          </a:pPr>
          <a:endParaRPr lang="en-US" sz="900" i="1" kern="1200" dirty="0">
            <a:solidFill>
              <a:sysClr val="window" lastClr="FFFFFF"/>
            </a:solidFill>
            <a:latin typeface="Aptos" panose="02110004020202020204"/>
            <a:ea typeface="+mn-ea"/>
            <a:cs typeface="+mn-cs"/>
          </a:endParaRPr>
        </a:p>
        <a:p>
          <a:pPr marL="0" lvl="0" algn="ctr" defTabSz="400050">
            <a:lnSpc>
              <a:spcPct val="90000"/>
            </a:lnSpc>
            <a:spcBef>
              <a:spcPct val="0"/>
            </a:spcBef>
            <a:spcAft>
              <a:spcPct val="35000"/>
            </a:spcAft>
            <a:buNone/>
          </a:pPr>
          <a:endParaRPr lang="en-US" sz="1100" kern="1200" dirty="0">
            <a:solidFill>
              <a:sysClr val="window" lastClr="FFFFFF"/>
            </a:solidFill>
            <a:latin typeface="Aptos" panose="02110004020202020204"/>
            <a:ea typeface="+mn-ea"/>
            <a:cs typeface="+mn-cs"/>
          </a:endParaRPr>
        </a:p>
      </dsp:txBody>
      <dsp:txXfrm>
        <a:off x="2572004" y="1758803"/>
        <a:ext cx="1320708" cy="1065085"/>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585896-2880-4E47-8D9C-FE8243665749}" type="datetimeFigureOut">
              <a:rPr lang="en-US" smtClean="0"/>
              <a:t>9/27/2026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271A12-C5CB-4697-B26C-51E20877EB1F}" type="slidenum">
              <a:rPr lang="en-US" smtClean="0"/>
              <a:t>‹#›</a:t>
            </a:fld>
            <a:endParaRPr lang="en-US"/>
          </a:p>
        </p:txBody>
      </p:sp>
    </p:spTree>
    <p:extLst>
      <p:ext uri="{BB962C8B-B14F-4D97-AF65-F5344CB8AC3E}">
        <p14:creationId xmlns:p14="http://schemas.microsoft.com/office/powerpoint/2010/main" val="3569143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245FE-7408-A9D3-3DD0-AF63BE2BA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7E32A-9961-7D19-DCE3-CDBF2EA73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CDEEA2-63F3-DE46-7A3D-720C8917AD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83F10C-F02C-59E1-C249-061C2602B4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E18AD-1A84-405F-B46B-1164BA0AC8A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7122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59207-0BE2-3B50-61FB-C9DB53EF2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684331-C46D-E928-CB8F-61CA13A5D5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AE9315-7666-728B-57DE-2E6C0A587E1C}"/>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dirty="0">
              <a:solidFill>
                <a:schemeClr val="dk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0CD1CCB2-4098-1F92-A8C9-59663C196060}"/>
              </a:ext>
            </a:extLst>
          </p:cNvPr>
          <p:cNvSpPr>
            <a:spLocks noGrp="1"/>
          </p:cNvSpPr>
          <p:nvPr>
            <p:ph type="sldNum" sz="quarter" idx="5"/>
          </p:nvPr>
        </p:nvSpPr>
        <p:spPr/>
        <p:txBody>
          <a:bodyPr/>
          <a:lstStyle/>
          <a:p>
            <a:fld id="{BC741C0A-487D-4495-9093-0D6017D623E3}" type="slidenum">
              <a:rPr lang="en-US" smtClean="0"/>
              <a:t>3</a:t>
            </a:fld>
            <a:endParaRPr lang="en-US"/>
          </a:p>
        </p:txBody>
      </p:sp>
    </p:spTree>
    <p:extLst>
      <p:ext uri="{BB962C8B-B14F-4D97-AF65-F5344CB8AC3E}">
        <p14:creationId xmlns:p14="http://schemas.microsoft.com/office/powerpoint/2010/main" val="2707037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963CF-B49B-A1F9-2461-1878855E4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A5975E-6D04-B072-159C-AB32F34384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7BEEB-D310-9736-B0A9-37F390A266EB}"/>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chemeClr val="dk2"/>
                </a:solidFill>
                <a:latin typeface="Calibri" panose="020F0502020204030204" pitchFamily="34" charset="0"/>
                <a:cs typeface="Calibri" panose="020F0502020204030204" pitchFamily="34" charset="0"/>
                <a:sym typeface="Anaheim"/>
              </a:rPr>
              <a:t>Awareness rises after a disaster but fades away later: Need to assess and communicate the risk</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chemeClr val="dk2"/>
                </a:solidFill>
                <a:latin typeface="Calibri" panose="020F0502020204030204" pitchFamily="34" charset="0"/>
                <a:cs typeface="Calibri" panose="020F0502020204030204" pitchFamily="34" charset="0"/>
                <a:sym typeface="Anaheim"/>
              </a:rPr>
              <a:t>Preparation on sunny days</a:t>
            </a:r>
            <a:endParaRPr lang="en-US" sz="1200" dirty="0">
              <a:solidFill>
                <a:schemeClr val="dk2"/>
              </a:solidFill>
              <a:latin typeface="Calibri" panose="020F0502020204030204" pitchFamily="34" charset="0"/>
              <a:ea typeface="Anaheim"/>
              <a:cs typeface="Calibri" panose="020F0502020204030204" pitchFamily="34" charset="0"/>
              <a:sym typeface="Anaheim"/>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chemeClr val="dk2"/>
                </a:solidFill>
                <a:latin typeface="Calibri" panose="020F0502020204030204" pitchFamily="34" charset="0"/>
                <a:ea typeface="Anaheim"/>
                <a:cs typeface="Calibri" panose="020F0502020204030204" pitchFamily="34" charset="0"/>
                <a:sym typeface="Anaheim"/>
              </a:rPr>
              <a:t>Federally-Declared Flood Disasters: I</a:t>
            </a:r>
            <a:r>
              <a:rPr lang="en-US" sz="1200" dirty="0">
                <a:solidFill>
                  <a:schemeClr val="dk2"/>
                </a:solidFill>
                <a:latin typeface="Calibri" panose="020F0502020204030204" pitchFamily="34" charset="0"/>
                <a:cs typeface="Calibri" panose="020F0502020204030204" pitchFamily="34" charset="0"/>
              </a:rPr>
              <a:t>ncident subcategories of “flood,” “severe storms,” or “hurricanes”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chemeClr val="dk2"/>
                </a:solidFill>
                <a:latin typeface="Calibri" panose="020F0502020204030204" pitchFamily="34" charset="0"/>
                <a:cs typeface="Calibri" panose="020F0502020204030204" pitchFamily="34" charset="0"/>
              </a:rPr>
              <a:t>Total Structures: 1,118,761     Total Population: 1,801,049</a:t>
            </a:r>
          </a:p>
        </p:txBody>
      </p:sp>
      <p:sp>
        <p:nvSpPr>
          <p:cNvPr id="4" name="Slide Number Placeholder 3">
            <a:extLst>
              <a:ext uri="{FF2B5EF4-FFF2-40B4-BE49-F238E27FC236}">
                <a16:creationId xmlns:a16="http://schemas.microsoft.com/office/drawing/2014/main" id="{A161AE2A-06CA-6402-875F-30CA3B65DDCF}"/>
              </a:ext>
            </a:extLst>
          </p:cNvPr>
          <p:cNvSpPr>
            <a:spLocks noGrp="1"/>
          </p:cNvSpPr>
          <p:nvPr>
            <p:ph type="sldNum" sz="quarter" idx="5"/>
          </p:nvPr>
        </p:nvSpPr>
        <p:spPr/>
        <p:txBody>
          <a:bodyPr/>
          <a:lstStyle/>
          <a:p>
            <a:fld id="{BC741C0A-487D-4495-9093-0D6017D623E3}" type="slidenum">
              <a:rPr lang="en-US" smtClean="0"/>
              <a:t>4</a:t>
            </a:fld>
            <a:endParaRPr lang="en-US"/>
          </a:p>
        </p:txBody>
      </p:sp>
    </p:spTree>
    <p:extLst>
      <p:ext uri="{BB962C8B-B14F-4D97-AF65-F5344CB8AC3E}">
        <p14:creationId xmlns:p14="http://schemas.microsoft.com/office/powerpoint/2010/main" val="3977468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47567-35D6-56BF-6BD9-F2F763B8C3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BBFF7D-328D-5A90-97D1-AA12699EDB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A7AB75-02B3-B916-2A1D-716563EDB4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Collaboration of civic actors and academic researchers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WV Flood Resiliency Framework employs risk assessment, visualization, and resource discovery tools to engage communities and stakeholders in building flood resiliency.  </a:t>
            </a:r>
          </a:p>
        </p:txBody>
      </p:sp>
      <p:sp>
        <p:nvSpPr>
          <p:cNvPr id="4" name="Slide Number Placeholder 3">
            <a:extLst>
              <a:ext uri="{FF2B5EF4-FFF2-40B4-BE49-F238E27FC236}">
                <a16:creationId xmlns:a16="http://schemas.microsoft.com/office/drawing/2014/main" id="{12A2B444-9525-3830-2889-4226F611CFD2}"/>
              </a:ext>
            </a:extLst>
          </p:cNvPr>
          <p:cNvSpPr>
            <a:spLocks noGrp="1"/>
          </p:cNvSpPr>
          <p:nvPr>
            <p:ph type="sldNum" sz="quarter" idx="5"/>
          </p:nvPr>
        </p:nvSpPr>
        <p:spPr/>
        <p:txBody>
          <a:bodyPr/>
          <a:lstStyle/>
          <a:p>
            <a:fld id="{BC741C0A-487D-4495-9093-0D6017D623E3}" type="slidenum">
              <a:rPr lang="en-US" smtClean="0"/>
              <a:t>5</a:t>
            </a:fld>
            <a:endParaRPr lang="en-US"/>
          </a:p>
        </p:txBody>
      </p:sp>
    </p:spTree>
    <p:extLst>
      <p:ext uri="{BB962C8B-B14F-4D97-AF65-F5344CB8AC3E}">
        <p14:creationId xmlns:p14="http://schemas.microsoft.com/office/powerpoint/2010/main" val="1723184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targeted stakeholder groups for WVFRF tools and hazard library resources.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E18AD-1A84-405F-B46B-1164BA0AC8A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2321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5C5C3-1438-A866-8AF8-09A8285CF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EF5D7F-4BC1-4F39-CD80-2AE77AF546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97EF89-1110-2A79-54BC-6E0570211EA2}"/>
              </a:ext>
            </a:extLst>
          </p:cNvPr>
          <p:cNvSpPr>
            <a:spLocks noGrp="1"/>
          </p:cNvSpPr>
          <p:nvPr>
            <p:ph type="body" idx="1"/>
          </p:nvPr>
        </p:nvSpPr>
        <p:spPr/>
        <p:txBody>
          <a:bodyPr/>
          <a:lstStyle/>
          <a:p>
            <a:r>
              <a:rPr lang="en-US" dirty="0"/>
              <a:t>A virtual hub of risk assessment, visualization, planning, and training resources for building community flood resiliency in West Virginia</a:t>
            </a:r>
          </a:p>
          <a:p>
            <a:r>
              <a:rPr lang="en-US" dirty="0"/>
              <a:t>Integrated tools</a:t>
            </a:r>
          </a:p>
          <a:p>
            <a:r>
              <a:rPr lang="en-US" dirty="0"/>
              <a:t>Focusing on the WVRE</a:t>
            </a:r>
          </a:p>
          <a:p>
            <a:r>
              <a:rPr lang="en-US" dirty="0"/>
              <a:t>Link: https://wvfrf.org/</a:t>
            </a:r>
          </a:p>
        </p:txBody>
      </p:sp>
      <p:sp>
        <p:nvSpPr>
          <p:cNvPr id="4" name="Slide Number Placeholder 3">
            <a:extLst>
              <a:ext uri="{FF2B5EF4-FFF2-40B4-BE49-F238E27FC236}">
                <a16:creationId xmlns:a16="http://schemas.microsoft.com/office/drawing/2014/main" id="{75109985-86B0-948E-DCF6-99BDF9310F59}"/>
              </a:ext>
            </a:extLst>
          </p:cNvPr>
          <p:cNvSpPr>
            <a:spLocks noGrp="1"/>
          </p:cNvSpPr>
          <p:nvPr>
            <p:ph type="sldNum" sz="quarter" idx="5"/>
          </p:nvPr>
        </p:nvSpPr>
        <p:spPr/>
        <p:txBody>
          <a:bodyPr/>
          <a:lstStyle/>
          <a:p>
            <a:fld id="{BC741C0A-487D-4495-9093-0D6017D623E3}" type="slidenum">
              <a:rPr lang="en-US" smtClean="0"/>
              <a:t>7</a:t>
            </a:fld>
            <a:endParaRPr lang="en-US"/>
          </a:p>
        </p:txBody>
      </p:sp>
    </p:spTree>
    <p:extLst>
      <p:ext uri="{BB962C8B-B14F-4D97-AF65-F5344CB8AC3E}">
        <p14:creationId xmlns:p14="http://schemas.microsoft.com/office/powerpoint/2010/main" val="1438451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48BE2-2EB9-AAA6-F515-46954E52D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6DA83-238F-7136-0A0B-28D9DF91D0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C0E19-A833-9771-672C-F7D4387A98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2FEC75-A8DA-9F31-9511-0538C360A34A}"/>
              </a:ext>
            </a:extLst>
          </p:cNvPr>
          <p:cNvSpPr>
            <a:spLocks noGrp="1"/>
          </p:cNvSpPr>
          <p:nvPr>
            <p:ph type="sldNum" sz="quarter" idx="5"/>
          </p:nvPr>
        </p:nvSpPr>
        <p:spPr/>
        <p:txBody>
          <a:bodyPr/>
          <a:lstStyle/>
          <a:p>
            <a:fld id="{BC741C0A-487D-4495-9093-0D6017D623E3}" type="slidenum">
              <a:rPr lang="en-US" smtClean="0"/>
              <a:t>8</a:t>
            </a:fld>
            <a:endParaRPr lang="en-US"/>
          </a:p>
        </p:txBody>
      </p:sp>
    </p:spTree>
    <p:extLst>
      <p:ext uri="{BB962C8B-B14F-4D97-AF65-F5344CB8AC3E}">
        <p14:creationId xmlns:p14="http://schemas.microsoft.com/office/powerpoint/2010/main" val="2714540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9DC0E-7AB3-03F3-F94F-1056BE576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0BF723-0AF5-DC04-AD50-4E7F712006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D37922-9832-EDC4-24AA-430F6E4288DA}"/>
              </a:ext>
            </a:extLst>
          </p:cNvPr>
          <p:cNvSpPr>
            <a:spLocks noGrp="1"/>
          </p:cNvSpPr>
          <p:nvPr>
            <p:ph type="body" idx="1"/>
          </p:nvPr>
        </p:nvSpPr>
        <p:spPr/>
        <p:txBody>
          <a:bodyPr/>
          <a:lstStyle/>
          <a:p>
            <a:pPr marL="0" lvl="0" indent="0" algn="l" rtl="0">
              <a:spcBef>
                <a:spcPts val="0"/>
              </a:spcBef>
              <a:spcAft>
                <a:spcPts val="0"/>
              </a:spcAft>
              <a:buNone/>
            </a:pPr>
            <a:r>
              <a:rPr lang="en-US" dirty="0"/>
              <a:t>Floodplains</a:t>
            </a:r>
          </a:p>
          <a:p>
            <a:pPr marL="0" lvl="0" indent="0" algn="l" rtl="0">
              <a:spcBef>
                <a:spcPts val="0"/>
              </a:spcBef>
              <a:spcAft>
                <a:spcPts val="0"/>
              </a:spcAft>
              <a:buNone/>
            </a:pPr>
            <a:r>
              <a:rPr lang="en-US" dirty="0"/>
              <a:t>HEC-RAS model</a:t>
            </a:r>
          </a:p>
          <a:p>
            <a:pPr marL="0" lvl="0" indent="0" algn="l" rtl="0">
              <a:spcBef>
                <a:spcPts val="0"/>
              </a:spcBef>
              <a:spcAft>
                <a:spcPts val="0"/>
              </a:spcAft>
              <a:buNone/>
            </a:pPr>
            <a:r>
              <a:rPr lang="en-US" dirty="0"/>
              <a:t>Link 1 (FT): https://www.mapwv.gov/flood/</a:t>
            </a:r>
          </a:p>
          <a:p>
            <a:pPr marL="0" lvl="0" indent="0" algn="l" rtl="0">
              <a:spcBef>
                <a:spcPts val="0"/>
              </a:spcBef>
              <a:spcAft>
                <a:spcPts val="0"/>
              </a:spcAft>
              <a:buNone/>
            </a:pPr>
            <a:r>
              <a:rPr lang="en-US" dirty="0"/>
              <a:t>Link 2: https://www.mapwv.gov/flood/map/?wkid=102100&amp;x=-9129668&amp;y=4557559&amp;l=9&amp;v=2</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Use of Hazus model for damage estimation by depth damage curves</a:t>
            </a:r>
          </a:p>
          <a:p>
            <a:endParaRPr lang="en-US" dirty="0"/>
          </a:p>
        </p:txBody>
      </p:sp>
      <p:sp>
        <p:nvSpPr>
          <p:cNvPr id="4" name="Slide Number Placeholder 3">
            <a:extLst>
              <a:ext uri="{FF2B5EF4-FFF2-40B4-BE49-F238E27FC236}">
                <a16:creationId xmlns:a16="http://schemas.microsoft.com/office/drawing/2014/main" id="{801CDC52-BD35-ED94-B766-28F10F634948}"/>
              </a:ext>
            </a:extLst>
          </p:cNvPr>
          <p:cNvSpPr>
            <a:spLocks noGrp="1"/>
          </p:cNvSpPr>
          <p:nvPr>
            <p:ph type="sldNum" sz="quarter" idx="5"/>
          </p:nvPr>
        </p:nvSpPr>
        <p:spPr/>
        <p:txBody>
          <a:bodyPr/>
          <a:lstStyle/>
          <a:p>
            <a:fld id="{BC741C0A-487D-4495-9093-0D6017D623E3}" type="slidenum">
              <a:rPr lang="en-US" smtClean="0"/>
              <a:t>9</a:t>
            </a:fld>
            <a:endParaRPr lang="en-US"/>
          </a:p>
        </p:txBody>
      </p:sp>
    </p:spTree>
    <p:extLst>
      <p:ext uri="{BB962C8B-B14F-4D97-AF65-F5344CB8AC3E}">
        <p14:creationId xmlns:p14="http://schemas.microsoft.com/office/powerpoint/2010/main" val="3695501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WV Flood Tool and WV Risk Explorer applications quantify riverine flood risk at the building and summary geographic levels, respectively.  Cumulative risk rankings at different geographic scales and entities are computed from various risk indicators, including building, people, and social-economic factors.</a:t>
            </a:r>
          </a:p>
          <a:p>
            <a:r>
              <a:rPr lang="en-US" dirty="0"/>
              <a:t>Flood Tool: Building/Parcel-Level; New tools: Aggregation ability</a:t>
            </a:r>
          </a:p>
        </p:txBody>
      </p:sp>
      <p:sp>
        <p:nvSpPr>
          <p:cNvPr id="4" name="Slide Number Placeholder 3"/>
          <p:cNvSpPr>
            <a:spLocks noGrp="1"/>
          </p:cNvSpPr>
          <p:nvPr>
            <p:ph type="sldNum" sz="quarter" idx="5"/>
          </p:nvPr>
        </p:nvSpPr>
        <p:spPr/>
        <p:txBody>
          <a:bodyPr/>
          <a:lstStyle/>
          <a:p>
            <a:fld id="{475E18AD-1A84-405F-B46B-1164BA0AC8A2}" type="slidenum">
              <a:rPr lang="en-US" smtClean="0"/>
              <a:t>10</a:t>
            </a:fld>
            <a:endParaRPr lang="en-US"/>
          </a:p>
        </p:txBody>
      </p:sp>
    </p:spTree>
    <p:extLst>
      <p:ext uri="{BB962C8B-B14F-4D97-AF65-F5344CB8AC3E}">
        <p14:creationId xmlns:p14="http://schemas.microsoft.com/office/powerpoint/2010/main" val="690035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Categories 1 to 7 used to develop the risk index</a:t>
            </a:r>
          </a:p>
        </p:txBody>
      </p:sp>
      <p:sp>
        <p:nvSpPr>
          <p:cNvPr id="4" name="Slide Number Placeholder 3"/>
          <p:cNvSpPr>
            <a:spLocks noGrp="1"/>
          </p:cNvSpPr>
          <p:nvPr>
            <p:ph type="sldNum" sz="quarter" idx="5"/>
          </p:nvPr>
        </p:nvSpPr>
        <p:spPr/>
        <p:txBody>
          <a:bodyPr/>
          <a:lstStyle/>
          <a:p>
            <a:fld id="{BC741C0A-487D-4495-9093-0D6017D623E3}" type="slidenum">
              <a:rPr lang="en-US" smtClean="0"/>
              <a:t>11</a:t>
            </a:fld>
            <a:endParaRPr lang="en-US"/>
          </a:p>
        </p:txBody>
      </p:sp>
    </p:spTree>
    <p:extLst>
      <p:ext uri="{BB962C8B-B14F-4D97-AF65-F5344CB8AC3E}">
        <p14:creationId xmlns:p14="http://schemas.microsoft.com/office/powerpoint/2010/main" val="830969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update in 2027 may change the rankings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380348-03AD-4378-9157-FB5E2BB2D8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1964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4D9F5-4D27-A16E-9251-6C2D3D0DE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E9360-6493-EEA5-D79F-070F6F09D0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8329F7-2E2F-4ABC-A58D-FADBA656CAAD}"/>
              </a:ext>
            </a:extLst>
          </p:cNvPr>
          <p:cNvSpPr>
            <a:spLocks noGrp="1"/>
          </p:cNvSpPr>
          <p:nvPr>
            <p:ph type="body" idx="1"/>
          </p:nvPr>
        </p:nvSpPr>
        <p:spPr/>
        <p:txBody>
          <a:bodyPr/>
          <a:lstStyle/>
          <a:p>
            <a:r>
              <a:rPr lang="en-US" dirty="0"/>
              <a:t>Next update in 2027 may change the rankings</a:t>
            </a:r>
          </a:p>
          <a:p>
            <a:r>
              <a:rPr lang="en-US" dirty="0"/>
              <a:t>High-risk areas mostly Southwest neighboring KY</a:t>
            </a:r>
          </a:p>
        </p:txBody>
      </p:sp>
      <p:sp>
        <p:nvSpPr>
          <p:cNvPr id="4" name="Slide Number Placeholder 3">
            <a:extLst>
              <a:ext uri="{FF2B5EF4-FFF2-40B4-BE49-F238E27FC236}">
                <a16:creationId xmlns:a16="http://schemas.microsoft.com/office/drawing/2014/main" id="{FC0CE529-D1D8-0D52-A60A-9D65672207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380348-03AD-4378-9157-FB5E2BB2D8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4941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66CAA-0918-7397-4FC1-6A2417F856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77A017-1FAE-6800-3483-FC454E3868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64584B-48C0-E726-B766-8A9F20E9DDAF}"/>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images to open the tools for a short demo</a:t>
            </a:r>
          </a:p>
          <a:p>
            <a:pPr marL="158750" indent="0">
              <a:buNone/>
            </a:pPr>
            <a:r>
              <a:rPr lang="en-US" dirty="0"/>
              <a:t>Link (WVRE landing page): https://www.wvfrf.org/wvre/</a:t>
            </a:r>
          </a:p>
        </p:txBody>
      </p:sp>
      <p:sp>
        <p:nvSpPr>
          <p:cNvPr id="4" name="Slide Number Placeholder 3">
            <a:extLst>
              <a:ext uri="{FF2B5EF4-FFF2-40B4-BE49-F238E27FC236}">
                <a16:creationId xmlns:a16="http://schemas.microsoft.com/office/drawing/2014/main" id="{FE346FD1-14D5-B490-3426-42FFFF80AA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E18AD-1A84-405F-B46B-1164BA0AC8A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979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3EBE5-903E-1426-D782-8D29C31F7C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88F52-0D1D-CA9E-2F0E-F9B3A97EDC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2CC5A-5345-D151-BB59-4FD7F653164C}"/>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Click on the images to open the links</a:t>
            </a:r>
            <a:endParaRPr lang="en-US" b="1"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Link 1 (</a:t>
            </a:r>
            <a:r>
              <a:rPr lang="en-US" dirty="0">
                <a:latin typeface="+mn-lt"/>
                <a:cs typeface="Arial" panose="020B0604020202020204" pitchFamily="34" charset="0"/>
              </a:rPr>
              <a:t>Viewshed for Rainelle</a:t>
            </a:r>
            <a:r>
              <a:rPr lang="en-US" dirty="0"/>
              <a:t>): https://data.wvgis.wvu.edu/pub/RA/HL/RA-L/VIEWSHED/Rainelle/VIEWSHED_Rainelle_2024.pdf</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Link 2: (</a:t>
            </a:r>
            <a:r>
              <a:rPr lang="en-US" dirty="0">
                <a:latin typeface="+mn-lt"/>
                <a:cs typeface="Arial" panose="020B0604020202020204" pitchFamily="34" charset="0"/>
              </a:rPr>
              <a:t>Building Profile in Clendenin)</a:t>
            </a:r>
            <a:r>
              <a:rPr lang="en-US" dirty="0"/>
              <a:t> : https://data.wvgis.wvu.edu/pub/RA/HL/RA-L/BLDG-PROFILE/BLDG-PROFILE_Clendenin_2025.pdf</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Link 3: (</a:t>
            </a:r>
            <a:r>
              <a:rPr lang="en-US" dirty="0">
                <a:latin typeface="+mn-lt"/>
                <a:cs typeface="Arial" panose="020B0604020202020204" pitchFamily="34" charset="0"/>
              </a:rPr>
              <a:t>3D Movie for Marlinton)</a:t>
            </a:r>
            <a:r>
              <a:rPr lang="en-US" dirty="0"/>
              <a:t>: https://data.wvgis.wvu.edu/pub/RA/HL/RA-L/MOVIE/3DMovie_Marlinton_2024.mp4</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Link 4: : (</a:t>
            </a:r>
            <a:r>
              <a:rPr lang="en-US" dirty="0">
                <a:latin typeface="+mn-lt"/>
                <a:cs typeface="Arial" panose="020B0604020202020204" pitchFamily="34" charset="0"/>
              </a:rPr>
              <a:t>Building Profile in Charleston)</a:t>
            </a:r>
            <a:r>
              <a:rPr lang="en-US" dirty="0"/>
              <a:t>:  https://data.wvgis.wvu.edu/pub/RA/HL/RA-L/BLDG-PROFILE/BLDG-PROFILE_Charleston_Saint-Francis-Hospital_2025.pdf</a:t>
            </a:r>
          </a:p>
        </p:txBody>
      </p:sp>
      <p:sp>
        <p:nvSpPr>
          <p:cNvPr id="4" name="Slide Number Placeholder 3">
            <a:extLst>
              <a:ext uri="{FF2B5EF4-FFF2-40B4-BE49-F238E27FC236}">
                <a16:creationId xmlns:a16="http://schemas.microsoft.com/office/drawing/2014/main" id="{D717EF02-8354-AB3F-FA16-E59F48C124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E18AD-1A84-405F-B46B-1164BA0AC8A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38991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038DE-1D2D-B73D-A8A7-035FEF053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A7E9E4-C80E-1649-11ED-16C081E123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ED5622-CAE1-88DC-4849-ADAB3E6E7EB8}"/>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Begging slide </a:t>
            </a:r>
            <a:r>
              <a:rPr lang="en-US" dirty="0">
                <a:sym typeface="Wingdings" panose="05000000000000000000" pitchFamily="2" charset="2"/>
              </a:rPr>
              <a:t></a:t>
            </a:r>
            <a:endParaRPr lang="en-US" dirty="0"/>
          </a:p>
        </p:txBody>
      </p:sp>
      <p:sp>
        <p:nvSpPr>
          <p:cNvPr id="4" name="Slide Number Placeholder 3">
            <a:extLst>
              <a:ext uri="{FF2B5EF4-FFF2-40B4-BE49-F238E27FC236}">
                <a16:creationId xmlns:a16="http://schemas.microsoft.com/office/drawing/2014/main" id="{C03D0A38-C0C7-B5E6-D0D5-12E7D25960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E18AD-1A84-405F-B46B-1164BA0AC8A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1161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4384F-44A8-10C4-FB74-513A3A0AF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BEABE2-59E0-924B-FD71-D80C734519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66ADCA-6E0B-132A-65E4-9A5B112FA769}"/>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Click on the images to open the links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Link1 (Risk Reports): https://www.wvfrf.org/wvre/report/?entityid=68&amp;scaleid=1&amp;type=all</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Link 2 (County-Level): https://wvfrf.org/wvre/report/?scaleid=3&amp;entityid=all&amp;type=comparison</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Link3 (SVI map): https://wvfrf.org/wvre/map/?scaleid=3&amp;gslid=&amp;index=PR_WV_SVI&amp;type=pct</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
        <p:nvSpPr>
          <p:cNvPr id="4" name="Slide Number Placeholder 3">
            <a:extLst>
              <a:ext uri="{FF2B5EF4-FFF2-40B4-BE49-F238E27FC236}">
                <a16:creationId xmlns:a16="http://schemas.microsoft.com/office/drawing/2014/main" id="{FEB3D46B-C228-27DE-D882-3525FB7731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E18AD-1A84-405F-B46B-1164BA0AC8A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437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20583-3ABB-BC19-836D-2ADC49BBD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386266-6597-7CCB-F504-597E07EEC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C91ECC-D4D7-49F1-0290-4ED1099AE1A5}"/>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Click on the images to open the links</a:t>
            </a:r>
          </a:p>
        </p:txBody>
      </p:sp>
      <p:sp>
        <p:nvSpPr>
          <p:cNvPr id="4" name="Slide Number Placeholder 3">
            <a:extLst>
              <a:ext uri="{FF2B5EF4-FFF2-40B4-BE49-F238E27FC236}">
                <a16:creationId xmlns:a16="http://schemas.microsoft.com/office/drawing/2014/main" id="{028EF948-2FC9-3D1A-DCD8-E15BC84F57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E18AD-1A84-405F-B46B-1164BA0AC8A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6149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3D3A6-163D-527A-02B2-83FEF015DE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5866CE-805A-5B24-5B8C-0BB459A7AA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E60D6D-6722-8733-6B84-017746E96D18}"/>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Click on the images to open the links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Link 1: HL: https://www.wvfrf.org/library/</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Link 2: Access Data: https://wvfrf.org/wvre/data/home/</a:t>
            </a:r>
          </a:p>
        </p:txBody>
      </p:sp>
      <p:sp>
        <p:nvSpPr>
          <p:cNvPr id="4" name="Slide Number Placeholder 3">
            <a:extLst>
              <a:ext uri="{FF2B5EF4-FFF2-40B4-BE49-F238E27FC236}">
                <a16:creationId xmlns:a16="http://schemas.microsoft.com/office/drawing/2014/main" id="{4B42822C-3C7F-D4C2-18E9-D3D1511B51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E18AD-1A84-405F-B46B-1164BA0AC8A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18289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2AB59-6331-1943-260F-9A71E550B2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70A092-4BAD-9573-5079-24925A289E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F2DBF2-6309-2396-557D-3718C5FC619B}"/>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5" name="Footer Placeholder 4">
            <a:extLst>
              <a:ext uri="{FF2B5EF4-FFF2-40B4-BE49-F238E27FC236}">
                <a16:creationId xmlns:a16="http://schemas.microsoft.com/office/drawing/2014/main" id="{611E1DD1-CFE1-C5BF-E180-31B27DAF1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C6A733-C19B-B473-E81C-A1F26B27C6F0}"/>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1315381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E2E86-86AA-06A4-2EA2-483FDAD549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139A8E-3800-E757-AAB2-D6381D1C71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F29902-C30A-E546-1F91-BB61F2D38D63}"/>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5" name="Footer Placeholder 4">
            <a:extLst>
              <a:ext uri="{FF2B5EF4-FFF2-40B4-BE49-F238E27FC236}">
                <a16:creationId xmlns:a16="http://schemas.microsoft.com/office/drawing/2014/main" id="{0D08AE42-169D-5651-F746-B5CE6D39A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2710F0-60AC-AAED-37FB-D72C3159AA2E}"/>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2403095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A1D07-CDBA-648B-BDB3-79E3A2F663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CC7380-578F-984A-7162-1DA7F13760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6B5C32-AD88-C236-224E-938033DFB8C4}"/>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5" name="Footer Placeholder 4">
            <a:extLst>
              <a:ext uri="{FF2B5EF4-FFF2-40B4-BE49-F238E27FC236}">
                <a16:creationId xmlns:a16="http://schemas.microsoft.com/office/drawing/2014/main" id="{F72B5BC6-7DB8-0488-BFDB-3D729757B2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C57876-DF07-05E5-BA62-3AAD52E728A2}"/>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2265303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3D79-90C0-6E35-D749-53412F852D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A28D13-9022-843C-72AF-839C1E24F3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F5D12E-0E7F-511A-4EDF-6753F1F40A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CEC236-A8D2-74B0-95A1-16DAC560B96A}"/>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6" name="Footer Placeholder 5">
            <a:extLst>
              <a:ext uri="{FF2B5EF4-FFF2-40B4-BE49-F238E27FC236}">
                <a16:creationId xmlns:a16="http://schemas.microsoft.com/office/drawing/2014/main" id="{8875B5A9-B104-6332-E87B-20CAF9940B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B4C1F3-D834-43BE-70FF-E3D8A86B0F0D}"/>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3331070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871A8-7DCF-DCC2-172D-62DFF1B570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04481D-1F90-2BBD-A1EB-5F5AA609A1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52399D-FB65-DBC7-B702-136ABF79F1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E8F4BF-6323-6A35-B5E9-E576A409B0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49427D-87AC-FEAD-AC9B-7F32B674B2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C8A53F-6463-CDC7-0101-821AA27D514F}"/>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8" name="Footer Placeholder 7">
            <a:extLst>
              <a:ext uri="{FF2B5EF4-FFF2-40B4-BE49-F238E27FC236}">
                <a16:creationId xmlns:a16="http://schemas.microsoft.com/office/drawing/2014/main" id="{9F6F688F-B07F-79A8-D90D-4BA08D4CA0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2C8554-7273-4064-06F8-C92CCEB8D0AA}"/>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3061587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47F09-BB6A-F7FD-E021-A14A032339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B8F6AF-B1BA-4084-4D9F-51AC6BA765F3}"/>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4" name="Footer Placeholder 3">
            <a:extLst>
              <a:ext uri="{FF2B5EF4-FFF2-40B4-BE49-F238E27FC236}">
                <a16:creationId xmlns:a16="http://schemas.microsoft.com/office/drawing/2014/main" id="{DE4920B4-55FD-1B1B-D7DB-E340FC431E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E98022-0EA0-2645-BD87-127A2CFC074A}"/>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715801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C19537-9D32-8CF1-8205-8A098CAB8F39}"/>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3" name="Footer Placeholder 2">
            <a:extLst>
              <a:ext uri="{FF2B5EF4-FFF2-40B4-BE49-F238E27FC236}">
                <a16:creationId xmlns:a16="http://schemas.microsoft.com/office/drawing/2014/main" id="{AFF56D10-E993-E8A2-2611-677959A4EE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876150-2719-D7A7-6E85-BD34F6472BBC}"/>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1251372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049E7-6F76-296B-A38D-A313754552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FEA010-5EC1-08C6-EA36-E432EF4EBC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960783-DA9A-7414-3C70-78A3AC937B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EB6782-0692-3D75-CE13-E17A20FA4EE0}"/>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6" name="Footer Placeholder 5">
            <a:extLst>
              <a:ext uri="{FF2B5EF4-FFF2-40B4-BE49-F238E27FC236}">
                <a16:creationId xmlns:a16="http://schemas.microsoft.com/office/drawing/2014/main" id="{3CAB00AD-348E-694B-ADEB-6E2160F56C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852C9-E3BB-8C6C-C125-0F9A5B93DAF6}"/>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3315090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FADB-B152-0E02-11C5-69DA4CFF74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B05DB7-4CEC-86D6-BA9A-5E3C0B8416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105593-69A7-C0E0-0D36-7F81353C1C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C2F49C-6BA8-4207-D40E-4D1AA4FD7C91}"/>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6" name="Footer Placeholder 5">
            <a:extLst>
              <a:ext uri="{FF2B5EF4-FFF2-40B4-BE49-F238E27FC236}">
                <a16:creationId xmlns:a16="http://schemas.microsoft.com/office/drawing/2014/main" id="{81815ABE-7BF4-4405-63D4-1A5CF5150E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275807-22F9-C1D8-A0A9-DD2694AD8395}"/>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850686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2D975-1178-BAAC-A1EB-F503DABA85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791B62-6665-315C-074E-1B63AB8989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71C59E-E448-0FD8-D618-26434A2920C3}"/>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5" name="Footer Placeholder 4">
            <a:extLst>
              <a:ext uri="{FF2B5EF4-FFF2-40B4-BE49-F238E27FC236}">
                <a16:creationId xmlns:a16="http://schemas.microsoft.com/office/drawing/2014/main" id="{4B3553C1-1A90-1BD5-395E-5DEE0E1F24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CA694A-E53F-C332-AA97-72E1EC61ADA3}"/>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2708443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F733A7-0091-A23D-1D4F-0992E5B3DF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7AD6D3-3476-9340-DA32-031A1B6762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83F6DA-9E6C-E83F-F257-460BF6CFC150}"/>
              </a:ext>
            </a:extLst>
          </p:cNvPr>
          <p:cNvSpPr>
            <a:spLocks noGrp="1"/>
          </p:cNvSpPr>
          <p:nvPr>
            <p:ph type="dt" sz="half" idx="10"/>
          </p:nvPr>
        </p:nvSpPr>
        <p:spPr/>
        <p:txBody>
          <a:bodyPr/>
          <a:lstStyle/>
          <a:p>
            <a:fld id="{A20A1D3D-CA80-409B-9E7E-6B4CD048F026}" type="datetimeFigureOut">
              <a:rPr lang="en-US" smtClean="0"/>
              <a:t>9/27/2026</a:t>
            </a:fld>
            <a:endParaRPr lang="en-US"/>
          </a:p>
        </p:txBody>
      </p:sp>
      <p:sp>
        <p:nvSpPr>
          <p:cNvPr id="5" name="Footer Placeholder 4">
            <a:extLst>
              <a:ext uri="{FF2B5EF4-FFF2-40B4-BE49-F238E27FC236}">
                <a16:creationId xmlns:a16="http://schemas.microsoft.com/office/drawing/2014/main" id="{1149800D-C28B-C926-D9A2-C71AB44816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98695-9D26-FFBB-312A-AC86F3B290E7}"/>
              </a:ext>
            </a:extLst>
          </p:cNvPr>
          <p:cNvSpPr>
            <a:spLocks noGrp="1"/>
          </p:cNvSpPr>
          <p:nvPr>
            <p:ph type="sldNum" sz="quarter" idx="12"/>
          </p:nvPr>
        </p:nvSpPr>
        <p:spPr/>
        <p:txBody>
          <a:bodyPr/>
          <a:lstStyle/>
          <a:p>
            <a:fld id="{A6A175A2-B6E1-4222-B097-0B219C2CA916}" type="slidenum">
              <a:rPr lang="en-US" smtClean="0"/>
              <a:t>‹#›</a:t>
            </a:fld>
            <a:endParaRPr lang="en-US"/>
          </a:p>
        </p:txBody>
      </p:sp>
    </p:spTree>
    <p:extLst>
      <p:ext uri="{BB962C8B-B14F-4D97-AF65-F5344CB8AC3E}">
        <p14:creationId xmlns:p14="http://schemas.microsoft.com/office/powerpoint/2010/main" val="11403105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0791E1-4214-4A53-A041-ECA0A480359F}"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1220195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0791E1-4214-4A53-A041-ECA0A480359F}"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1650230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C0791E1-4214-4A53-A041-ECA0A480359F}"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3116623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0791E1-4214-4A53-A041-ECA0A480359F}"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159221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0791E1-4214-4A53-A041-ECA0A480359F}" type="datetimeFigureOut">
              <a:rPr lang="en-US" smtClean="0"/>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2561662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0791E1-4214-4A53-A041-ECA0A480359F}" type="datetimeFigureOut">
              <a:rPr lang="en-US" smtClean="0"/>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2152413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0791E1-4214-4A53-A041-ECA0A480359F}" type="datetimeFigureOut">
              <a:rPr lang="en-US" smtClean="0"/>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20044876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0791E1-4214-4A53-A041-ECA0A480359F}"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9667990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0791E1-4214-4A53-A041-ECA0A480359F}"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2242642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0791E1-4214-4A53-A041-ECA0A480359F}"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3293934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0791E1-4214-4A53-A041-ECA0A480359F}"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20D75-3A3D-4E55-A76E-740D23178F2C}" type="slidenum">
              <a:rPr lang="en-US" smtClean="0"/>
              <a:t>‹#›</a:t>
            </a:fld>
            <a:endParaRPr lang="en-US"/>
          </a:p>
        </p:txBody>
      </p:sp>
    </p:spTree>
    <p:extLst>
      <p:ext uri="{BB962C8B-B14F-4D97-AF65-F5344CB8AC3E}">
        <p14:creationId xmlns:p14="http://schemas.microsoft.com/office/powerpoint/2010/main" val="1042502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5C816A-4078-CA78-EA14-5701226693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844E4E-CD45-AB33-8D18-1D4F666F0D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8EBB58-5650-CDA8-F3EF-51A1766572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20A1D3D-CA80-409B-9E7E-6B4CD048F026}" type="datetimeFigureOut">
              <a:rPr lang="en-US" smtClean="0"/>
              <a:t>9/27/2026</a:t>
            </a:fld>
            <a:endParaRPr lang="en-US"/>
          </a:p>
        </p:txBody>
      </p:sp>
      <p:sp>
        <p:nvSpPr>
          <p:cNvPr id="5" name="Footer Placeholder 4">
            <a:extLst>
              <a:ext uri="{FF2B5EF4-FFF2-40B4-BE49-F238E27FC236}">
                <a16:creationId xmlns:a16="http://schemas.microsoft.com/office/drawing/2014/main" id="{E9902E09-0488-9FBC-3554-CD6C145317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171991B-3875-CD5D-FD19-777018D9F5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6A175A2-B6E1-4222-B097-0B219C2CA916}" type="slidenum">
              <a:rPr lang="en-US" smtClean="0"/>
              <a:t>‹#›</a:t>
            </a:fld>
            <a:endParaRPr lang="en-US"/>
          </a:p>
        </p:txBody>
      </p:sp>
    </p:spTree>
    <p:extLst>
      <p:ext uri="{BB962C8B-B14F-4D97-AF65-F5344CB8AC3E}">
        <p14:creationId xmlns:p14="http://schemas.microsoft.com/office/powerpoint/2010/main" val="1754874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0791E1-4214-4A53-A041-ECA0A480359F}" type="datetimeFigureOut">
              <a:rPr lang="en-US" smtClean="0"/>
              <a:t>9/27/2026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A20D75-3A3D-4E55-A76E-740D23178F2C}" type="slidenum">
              <a:rPr lang="en-US" smtClean="0"/>
              <a:t>‹#›</a:t>
            </a:fld>
            <a:endParaRPr lang="en-US"/>
          </a:p>
        </p:txBody>
      </p:sp>
    </p:spTree>
    <p:extLst>
      <p:ext uri="{BB962C8B-B14F-4D97-AF65-F5344CB8AC3E}">
        <p14:creationId xmlns:p14="http://schemas.microsoft.com/office/powerpoint/2010/main" val="36987388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jpeg"/><Relationship Id="rId3" Type="http://schemas.openxmlformats.org/officeDocument/2006/relationships/image" Target="../media/image5.png"/><Relationship Id="rId21" Type="http://schemas.openxmlformats.org/officeDocument/2006/relationships/image" Target="../media/image23.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notesSlide" Target="../notesSlides/notesSlide1.xml"/><Relationship Id="rId16" Type="http://schemas.openxmlformats.org/officeDocument/2006/relationships/image" Target="../media/image18.jpeg"/><Relationship Id="rId20" Type="http://schemas.openxmlformats.org/officeDocument/2006/relationships/image" Target="../media/image22.jpeg"/><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23" Type="http://schemas.openxmlformats.org/officeDocument/2006/relationships/image" Target="../media/image25.jpeg"/><Relationship Id="rId10" Type="http://schemas.openxmlformats.org/officeDocument/2006/relationships/image" Target="../media/image12.jpeg"/><Relationship Id="rId19" Type="http://schemas.openxmlformats.org/officeDocument/2006/relationships/image" Target="../media/image21.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 Id="rId22" Type="http://schemas.openxmlformats.org/officeDocument/2006/relationships/image" Target="../media/image24.jpe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https://www.behrangbidadian.org/" TargetMode="Externa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5.jpeg"/><Relationship Id="rId3" Type="http://schemas.openxmlformats.org/officeDocument/2006/relationships/image" Target="../media/image3.png"/><Relationship Id="rId7" Type="http://schemas.openxmlformats.org/officeDocument/2006/relationships/image" Target="../media/image30.png"/><Relationship Id="rId12"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33.jpg"/><Relationship Id="rId5" Type="http://schemas.openxmlformats.org/officeDocument/2006/relationships/image" Target="../media/image29.png"/><Relationship Id="rId15" Type="http://schemas.microsoft.com/office/2007/relationships/hdphoto" Target="../media/hdphoto4.wdp"/><Relationship Id="rId10" Type="http://schemas.openxmlformats.org/officeDocument/2006/relationships/image" Target="../media/image32.jpeg"/><Relationship Id="rId4" Type="http://schemas.openxmlformats.org/officeDocument/2006/relationships/image" Target="../media/image28.jpeg"/><Relationship Id="rId9" Type="http://schemas.openxmlformats.org/officeDocument/2006/relationships/image" Target="../media/image31.jpeg"/><Relationship Id="rId14" Type="http://schemas.openxmlformats.org/officeDocument/2006/relationships/image" Target="../media/image36.png"/></Relationships>
</file>

<file path=ppt/slides/_rels/slide5.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diagramQuickStyle" Target="../diagrams/quickStyle1.xml"/><Relationship Id="rId3" Type="http://schemas.openxmlformats.org/officeDocument/2006/relationships/image" Target="../media/image37.png"/><Relationship Id="rId7" Type="http://schemas.openxmlformats.org/officeDocument/2006/relationships/image" Target="../media/image41.jpeg"/><Relationship Id="rId12" Type="http://schemas.openxmlformats.org/officeDocument/2006/relationships/diagramLayout" Target="../diagrams/layout1.xml"/><Relationship Id="rId2" Type="http://schemas.openxmlformats.org/officeDocument/2006/relationships/notesSlide" Target="../notesSlides/notesSlide4.xml"/><Relationship Id="rId16"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0.jpeg"/><Relationship Id="rId11" Type="http://schemas.openxmlformats.org/officeDocument/2006/relationships/diagramData" Target="../diagrams/data1.xml"/><Relationship Id="rId5" Type="http://schemas.openxmlformats.org/officeDocument/2006/relationships/image" Target="../media/image39.jpeg"/><Relationship Id="rId15" Type="http://schemas.microsoft.com/office/2007/relationships/diagramDrawing" Target="../diagrams/drawing1.xml"/><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7.xml.rels><?xml version="1.0" encoding="UTF-8" standalone="yes"?>
<Relationships xmlns="http://schemas.openxmlformats.org/package/2006/relationships"><Relationship Id="rId3" Type="http://schemas.openxmlformats.org/officeDocument/2006/relationships/hyperlink" Target="https://wvfrf.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50.jpeg"/><Relationship Id="rId4" Type="http://schemas.openxmlformats.org/officeDocument/2006/relationships/image" Target="../media/image49.jpe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7.png"/><Relationship Id="rId7"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hyperlink" Target="https://www.mapwv.gov/flood/map/?wkid=102100&amp;x=-9129668&amp;y=4557559&amp;l=9&amp;v=2" TargetMode="External"/><Relationship Id="rId10" Type="http://schemas.openxmlformats.org/officeDocument/2006/relationships/image" Target="../media/image55.jpeg"/><Relationship Id="rId4" Type="http://schemas.openxmlformats.org/officeDocument/2006/relationships/hyperlink" Target="https://www.mapwv.gov/flood/" TargetMode="External"/><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37.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6.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4.xml.rels><?xml version="1.0" encoding="UTF-8" standalone="yes"?>
<Relationships xmlns="http://schemas.openxmlformats.org/package/2006/relationships"><Relationship Id="rId13" Type="http://schemas.openxmlformats.org/officeDocument/2006/relationships/image" Target="../media/image73.png"/><Relationship Id="rId18" Type="http://schemas.openxmlformats.org/officeDocument/2006/relationships/image" Target="../media/image76.png"/><Relationship Id="rId26" Type="http://schemas.openxmlformats.org/officeDocument/2006/relationships/image" Target="../media/image81.png"/><Relationship Id="rId39" Type="http://schemas.openxmlformats.org/officeDocument/2006/relationships/hyperlink" Target="https://www.wvfrf.org/library/" TargetMode="External"/><Relationship Id="rId21" Type="http://schemas.openxmlformats.org/officeDocument/2006/relationships/hyperlink" Target="https://www.wvfrf.org/wvre/dashboard/?link=https://wvu.maps.arcgis.com/apps/dashboards/0a2182528f4e49ca827da8b9dcb65897" TargetMode="External"/><Relationship Id="rId34" Type="http://schemas.openxmlformats.org/officeDocument/2006/relationships/image" Target="../media/image85.png"/><Relationship Id="rId42" Type="http://schemas.openxmlformats.org/officeDocument/2006/relationships/image" Target="../media/image91.png"/><Relationship Id="rId7" Type="http://schemas.openxmlformats.org/officeDocument/2006/relationships/image" Target="../media/image69.png"/><Relationship Id="rId2" Type="http://schemas.openxmlformats.org/officeDocument/2006/relationships/notesSlide" Target="../notesSlides/notesSlide13.xml"/><Relationship Id="rId16" Type="http://schemas.openxmlformats.org/officeDocument/2006/relationships/image" Target="../media/image75.png"/><Relationship Id="rId29" Type="http://schemas.openxmlformats.org/officeDocument/2006/relationships/hyperlink" Target="https://www.wvfrf.org/library/?TypeID=14&amp;PublicationYear=all" TargetMode="External"/><Relationship Id="rId1" Type="http://schemas.openxmlformats.org/officeDocument/2006/relationships/slideLayout" Target="../slideLayouts/slideLayout1.xml"/><Relationship Id="rId6" Type="http://schemas.openxmlformats.org/officeDocument/2006/relationships/hyperlink" Target="https://www.wvfrf.org/wvre/map/?scaleid=3&amp;gslid=&amp;index=CUM_INDEX&amp;type=pct" TargetMode="External"/><Relationship Id="rId11" Type="http://schemas.openxmlformats.org/officeDocument/2006/relationships/image" Target="../media/image71.png"/><Relationship Id="rId24" Type="http://schemas.openxmlformats.org/officeDocument/2006/relationships/image" Target="../media/image80.png"/><Relationship Id="rId32" Type="http://schemas.openxmlformats.org/officeDocument/2006/relationships/image" Target="../media/image84.png"/><Relationship Id="rId37" Type="http://schemas.openxmlformats.org/officeDocument/2006/relationships/image" Target="../media/image88.png"/><Relationship Id="rId40" Type="http://schemas.openxmlformats.org/officeDocument/2006/relationships/image" Target="../media/image90.png"/><Relationship Id="rId45" Type="http://schemas.openxmlformats.org/officeDocument/2006/relationships/image" Target="../media/image93.png"/><Relationship Id="rId5" Type="http://schemas.openxmlformats.org/officeDocument/2006/relationships/image" Target="../media/image66.png"/><Relationship Id="rId15" Type="http://schemas.openxmlformats.org/officeDocument/2006/relationships/hyperlink" Target="https://www.wvfrf.org/wvre/blra/?sortfield=Depth_Grid&amp;sorttype=desc&amp;hiddenFields=default" TargetMode="External"/><Relationship Id="rId23" Type="http://schemas.openxmlformats.org/officeDocument/2006/relationships/hyperlink" Target="https://www.wvfrf.org/wvre/dashboard/?link=https://wvu.maps.arcgis.com/apps/dashboards/83e1bdae8f7d4780940d3d6bccd92719" TargetMode="External"/><Relationship Id="rId28" Type="http://schemas.openxmlformats.org/officeDocument/2006/relationships/image" Target="../media/image82.png"/><Relationship Id="rId36" Type="http://schemas.openxmlformats.org/officeDocument/2006/relationships/image" Target="../media/image87.png"/><Relationship Id="rId10" Type="http://schemas.openxmlformats.org/officeDocument/2006/relationships/hyperlink" Target="https://wvfrf.org/wvre/dashboard/home/" TargetMode="External"/><Relationship Id="rId19" Type="http://schemas.openxmlformats.org/officeDocument/2006/relationships/image" Target="../media/image77.png"/><Relationship Id="rId31" Type="http://schemas.openxmlformats.org/officeDocument/2006/relationships/hyperlink" Target="https://www.wvfrf.org/library/?TypeID=2&amp;PublicationYear=all" TargetMode="External"/><Relationship Id="rId44" Type="http://schemas.openxmlformats.org/officeDocument/2006/relationships/image" Target="../media/image92.png"/><Relationship Id="rId4" Type="http://schemas.openxmlformats.org/officeDocument/2006/relationships/image" Target="../media/image37.png"/><Relationship Id="rId9" Type="http://schemas.openxmlformats.org/officeDocument/2006/relationships/image" Target="../media/image70.png"/><Relationship Id="rId14" Type="http://schemas.openxmlformats.org/officeDocument/2006/relationships/image" Target="../media/image74.png"/><Relationship Id="rId22" Type="http://schemas.openxmlformats.org/officeDocument/2006/relationships/image" Target="../media/image79.png"/><Relationship Id="rId27" Type="http://schemas.openxmlformats.org/officeDocument/2006/relationships/hyperlink" Target="https://www.wvfrf.org/library/?TypeID=1&amp;PublicationYear=all" TargetMode="External"/><Relationship Id="rId30" Type="http://schemas.openxmlformats.org/officeDocument/2006/relationships/image" Target="../media/image83.png"/><Relationship Id="rId35" Type="http://schemas.openxmlformats.org/officeDocument/2006/relationships/image" Target="../media/image86.png"/><Relationship Id="rId43" Type="http://schemas.openxmlformats.org/officeDocument/2006/relationships/hyperlink" Target="https://www.mapwv.gov/flood/map/?wkid=102100&amp;x=-9129668&amp;y=4557559&amp;l=9&amp;v=2" TargetMode="External"/><Relationship Id="rId8" Type="http://schemas.openxmlformats.org/officeDocument/2006/relationships/hyperlink" Target="https://www.wvfrf.org/wvre/report/?entityid=68&amp;scaleid=1&amp;type=all" TargetMode="External"/><Relationship Id="rId3" Type="http://schemas.openxmlformats.org/officeDocument/2006/relationships/hyperlink" Target="http://www.wvfrf.org/wvre" TargetMode="External"/><Relationship Id="rId12" Type="http://schemas.openxmlformats.org/officeDocument/2006/relationships/image" Target="../media/image72.png"/><Relationship Id="rId17" Type="http://schemas.openxmlformats.org/officeDocument/2006/relationships/hyperlink" Target="https://www.wvfrf.org/wvre/blra/?type=sigstruct&amp;sortfield=Depth_Grid&amp;sorttype=desc&amp;hiddenFields=default" TargetMode="External"/><Relationship Id="rId25" Type="http://schemas.openxmlformats.org/officeDocument/2006/relationships/hyperlink" Target="https://www.wvfrf.org/wvre/visualization/home/" TargetMode="External"/><Relationship Id="rId33" Type="http://schemas.openxmlformats.org/officeDocument/2006/relationships/hyperlink" Target="https://www.wvfrf.org/library/?TypeID=11&amp;PublicationYear=all" TargetMode="External"/><Relationship Id="rId38" Type="http://schemas.openxmlformats.org/officeDocument/2006/relationships/image" Target="../media/image89.png"/><Relationship Id="rId20" Type="http://schemas.openxmlformats.org/officeDocument/2006/relationships/image" Target="../media/image78.png"/><Relationship Id="rId41" Type="http://schemas.openxmlformats.org/officeDocument/2006/relationships/hyperlink" Target="https://wvfrf.org/wvre/data/home/"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37.png"/><Relationship Id="rId7" Type="http://schemas.openxmlformats.org/officeDocument/2006/relationships/hyperlink" Target="https://data.wvgis.wvu.edu/pub/RA/HL/RA-L/BLDG-PROFILE/BLDG-PROFILE_Clendenin_2025.pdf" TargetMode="External"/><Relationship Id="rId12" Type="http://schemas.openxmlformats.org/officeDocument/2006/relationships/image" Target="../media/image9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94.png"/><Relationship Id="rId11" Type="http://schemas.openxmlformats.org/officeDocument/2006/relationships/hyperlink" Target="https://data.wvgis.wvu.edu/pub/RA/HL/RA-L/MOVIE/3Dmovie_LoganCounty_Island_Creek_Narrated_Short_Version_2026.mp4" TargetMode="External"/><Relationship Id="rId5" Type="http://schemas.openxmlformats.org/officeDocument/2006/relationships/hyperlink" Target="https://data.wvgis.wvu.edu/pub/RA/HL/RA-L/VIEWSHED/Rainelle/VIEWSHED_Rainelle_2024.pdf" TargetMode="External"/><Relationship Id="rId10" Type="http://schemas.openxmlformats.org/officeDocument/2006/relationships/image" Target="../media/image96.png"/><Relationship Id="rId4" Type="http://schemas.openxmlformats.org/officeDocument/2006/relationships/image" Target="../media/image66.png"/><Relationship Id="rId9" Type="http://schemas.openxmlformats.org/officeDocument/2006/relationships/hyperlink" Target="https://data.wvgis.wvu.edu/pub/RA/HL/RA-L/BLDG-PROFILE/BLDG-PROFILE_Charleston_Saint-Francis-Hospital_2025.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9.png"/></Relationships>
</file>

<file path=ppt/slides/_rels/slide17.xml.rels><?xml version="1.0" encoding="UTF-8" standalone="yes"?>
<Relationships xmlns="http://schemas.openxmlformats.org/package/2006/relationships"><Relationship Id="rId3" Type="http://schemas.openxmlformats.org/officeDocument/2006/relationships/hyperlink" Target="mailto:kurt.donaldson@mail.wvu.edu" TargetMode="External"/><Relationship Id="rId2" Type="http://schemas.openxmlformats.org/officeDocument/2006/relationships/image" Target="../media/image100.png"/><Relationship Id="rId1" Type="http://schemas.openxmlformats.org/officeDocument/2006/relationships/slideLayout" Target="../slideLayouts/slideLayout1.xml"/><Relationship Id="rId5" Type="http://schemas.openxmlformats.org/officeDocument/2006/relationships/image" Target="../media/image102.png"/><Relationship Id="rId4" Type="http://schemas.openxmlformats.org/officeDocument/2006/relationships/image" Target="../media/image10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08.jpeg"/><Relationship Id="rId13" Type="http://schemas.openxmlformats.org/officeDocument/2006/relationships/hyperlink" Target="https://wvfrf.org/wvre/report/?scaleid=3&amp;entityid=all&amp;type=comparison" TargetMode="External"/><Relationship Id="rId18" Type="http://schemas.openxmlformats.org/officeDocument/2006/relationships/image" Target="../media/image115.png"/><Relationship Id="rId3" Type="http://schemas.openxmlformats.org/officeDocument/2006/relationships/image" Target="../media/image103.png"/><Relationship Id="rId7" Type="http://schemas.openxmlformats.org/officeDocument/2006/relationships/image" Target="../media/image107.jpeg"/><Relationship Id="rId12" Type="http://schemas.openxmlformats.org/officeDocument/2006/relationships/image" Target="../media/image112.jpeg"/><Relationship Id="rId17" Type="http://schemas.openxmlformats.org/officeDocument/2006/relationships/hyperlink" Target="https://www.wvfrf.org/wvre/report/?entityid=68&amp;scaleid=1&amp;type=all" TargetMode="External"/><Relationship Id="rId2" Type="http://schemas.openxmlformats.org/officeDocument/2006/relationships/notesSlide" Target="../notesSlides/notesSlide16.xml"/><Relationship Id="rId16" Type="http://schemas.openxmlformats.org/officeDocument/2006/relationships/image" Target="../media/image114.jpeg"/><Relationship Id="rId1" Type="http://schemas.openxmlformats.org/officeDocument/2006/relationships/slideLayout" Target="../slideLayouts/slideLayout12.xml"/><Relationship Id="rId6" Type="http://schemas.openxmlformats.org/officeDocument/2006/relationships/image" Target="../media/image106.jpeg"/><Relationship Id="rId11" Type="http://schemas.openxmlformats.org/officeDocument/2006/relationships/image" Target="../media/image111.jpeg"/><Relationship Id="rId5" Type="http://schemas.openxmlformats.org/officeDocument/2006/relationships/image" Target="../media/image105.jpeg"/><Relationship Id="rId15" Type="http://schemas.openxmlformats.org/officeDocument/2006/relationships/hyperlink" Target="https://wvfrf.org/wvre/map/?scaleid=3&amp;gslid=&amp;index=PR_WV_SVI&amp;type=pct" TargetMode="External"/><Relationship Id="rId10" Type="http://schemas.openxmlformats.org/officeDocument/2006/relationships/image" Target="../media/image110.jpeg"/><Relationship Id="rId4" Type="http://schemas.openxmlformats.org/officeDocument/2006/relationships/image" Target="../media/image104.png"/><Relationship Id="rId9" Type="http://schemas.openxmlformats.org/officeDocument/2006/relationships/image" Target="../media/image109.jpeg"/><Relationship Id="rId14" Type="http://schemas.openxmlformats.org/officeDocument/2006/relationships/image" Target="../media/image113.png"/></Relationships>
</file>

<file path=ppt/slides/_rels/slide20.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hyperlink" Target="https://data.wvgis.wvu.edu/pub/RA/HL/Data/RA-BL/2a_BL-BLRA/3_Metadata/Full_BLRA_Metadata.pdf" TargetMode="External"/><Relationship Id="rId18" Type="http://schemas.openxmlformats.org/officeDocument/2006/relationships/image" Target="../media/image122.png"/><Relationship Id="rId3" Type="http://schemas.openxmlformats.org/officeDocument/2006/relationships/image" Target="../media/image37.png"/><Relationship Id="rId7" Type="http://schemas.openxmlformats.org/officeDocument/2006/relationships/hyperlink" Target="https://wvfrf.org/wvre/more/" TargetMode="External"/><Relationship Id="rId12" Type="http://schemas.openxmlformats.org/officeDocument/2006/relationships/image" Target="../media/image119.png"/><Relationship Id="rId17" Type="http://schemas.openxmlformats.org/officeDocument/2006/relationships/hyperlink" Target="https://data.wvgis.wvu.edu/pub/RA/HL/WVFRF/Flyer/WVRE_Info_OnePager.pdf" TargetMode="External"/><Relationship Id="rId2" Type="http://schemas.openxmlformats.org/officeDocument/2006/relationships/notesSlide" Target="../notesSlides/notesSlide17.xml"/><Relationship Id="rId16" Type="http://schemas.openxmlformats.org/officeDocument/2006/relationships/image" Target="../media/image121.png"/><Relationship Id="rId20" Type="http://schemas.openxmlformats.org/officeDocument/2006/relationships/image" Target="../media/image123.png"/><Relationship Id="rId1" Type="http://schemas.openxmlformats.org/officeDocument/2006/relationships/slideLayout" Target="../slideLayouts/slideLayout1.xml"/><Relationship Id="rId6" Type="http://schemas.openxmlformats.org/officeDocument/2006/relationships/image" Target="../media/image116.png"/><Relationship Id="rId11" Type="http://schemas.openxmlformats.org/officeDocument/2006/relationships/hyperlink" Target="https://data.wvgis.wvu.edu/pub/RA/HL/Data/RA-AL/1b_AL-MATRIX/2_Metadata/Full_Matrix_DataDictionary.pdf" TargetMode="External"/><Relationship Id="rId5" Type="http://schemas.openxmlformats.org/officeDocument/2006/relationships/hyperlink" Target="https://data.wvgis.wvu.edu/pub/RA/RI/WVRE/DOCS/WVRE_TechnicalDoc.pdf" TargetMode="External"/><Relationship Id="rId15" Type="http://schemas.openxmlformats.org/officeDocument/2006/relationships/hyperlink" Target="https://data.wvgis.wvu.edu/pub/RA/HL/Data/RA-BL/2b_BL-SIG-STRC/1_All_Sig_Structures/2_Metadata/Significant_Structures_Metadata.pdf" TargetMode="External"/><Relationship Id="rId10" Type="http://schemas.openxmlformats.org/officeDocument/2006/relationships/image" Target="../media/image118.png"/><Relationship Id="rId19" Type="http://schemas.openxmlformats.org/officeDocument/2006/relationships/hyperlink" Target="https://data.wvgis.wvu.edu/pub/RA/HL/WVFRF/Video/WV_Risk_Explorer_Movie_20240826.mp4" TargetMode="External"/><Relationship Id="rId4" Type="http://schemas.openxmlformats.org/officeDocument/2006/relationships/image" Target="../media/image66.png"/><Relationship Id="rId9" Type="http://schemas.openxmlformats.org/officeDocument/2006/relationships/hyperlink" Target="https://data.wvgis.wvu.edu/pub/RA/HL/Data/RA-AL/1a_AL-RISK-INDEX/2_Metadata/WV_RiskIndex_DataDictionary.pdf" TargetMode="External"/><Relationship Id="rId14" Type="http://schemas.openxmlformats.org/officeDocument/2006/relationships/image" Target="../media/image120.png"/></Relationships>
</file>

<file path=ppt/slides/_rels/slide21.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37.png"/><Relationship Id="rId7" Type="http://schemas.openxmlformats.org/officeDocument/2006/relationships/hyperlink" Target="https://wvfrf.org/wvre/data/home/" TargetMode="External"/><Relationship Id="rId12" Type="http://schemas.openxmlformats.org/officeDocument/2006/relationships/image" Target="../media/image12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24.png"/><Relationship Id="rId11" Type="http://schemas.openxmlformats.org/officeDocument/2006/relationships/image" Target="../media/image128.png"/><Relationship Id="rId5" Type="http://schemas.openxmlformats.org/officeDocument/2006/relationships/hyperlink" Target="https://www.wvfrf.org/library/" TargetMode="External"/><Relationship Id="rId10" Type="http://schemas.openxmlformats.org/officeDocument/2006/relationships/image" Target="../media/image127.png"/><Relationship Id="rId4" Type="http://schemas.openxmlformats.org/officeDocument/2006/relationships/image" Target="../media/image66.png"/><Relationship Id="rId9" Type="http://schemas.openxmlformats.org/officeDocument/2006/relationships/image" Target="../media/image1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1C7726-1FC0-E809-BF76-AA9AF8C6F9FA}"/>
              </a:ext>
            </a:extLst>
          </p:cNvPr>
          <p:cNvSpPr txBox="1">
            <a:spLocks/>
          </p:cNvSpPr>
          <p:nvPr/>
        </p:nvSpPr>
        <p:spPr>
          <a:xfrm>
            <a:off x="0" y="2"/>
            <a:ext cx="12192000" cy="6857998"/>
          </a:xfrm>
          <a:prstGeom prst="rect">
            <a:avLst/>
          </a:prstGeom>
          <a:solidFill>
            <a:schemeClr val="tx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endParaRPr lang="en-US" sz="1100" dirty="0">
              <a:solidFill>
                <a:schemeClr val="bg1"/>
              </a:solidFill>
              <a:latin typeface="Calibri Light" panose="020F0302020204030204"/>
            </a:endParaRPr>
          </a:p>
        </p:txBody>
      </p:sp>
      <p:pic>
        <p:nvPicPr>
          <p:cNvPr id="5" name="Picture 4">
            <a:extLst>
              <a:ext uri="{FF2B5EF4-FFF2-40B4-BE49-F238E27FC236}">
                <a16:creationId xmlns:a16="http://schemas.microsoft.com/office/drawing/2014/main" id="{3964F6D3-AFB5-E1E2-0955-7FA6A916E855}"/>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1" name="Picture 10" descr="A black and white text on a black background&#10;&#10;AI-generated content may be incorrect.">
            <a:extLst>
              <a:ext uri="{FF2B5EF4-FFF2-40B4-BE49-F238E27FC236}">
                <a16:creationId xmlns:a16="http://schemas.microsoft.com/office/drawing/2014/main" id="{8E89CADF-C031-9DDD-4ADB-A8EA1D3C29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521" y="5479847"/>
            <a:ext cx="3273257" cy="1129734"/>
          </a:xfrm>
          <a:prstGeom prst="rect">
            <a:avLst/>
          </a:prstGeom>
        </p:spPr>
      </p:pic>
      <p:pic>
        <p:nvPicPr>
          <p:cNvPr id="13" name="Picture 12" descr="A hexagon with a yellow house and a river&#10;&#10;Description automatically generated">
            <a:extLst>
              <a:ext uri="{FF2B5EF4-FFF2-40B4-BE49-F238E27FC236}">
                <a16:creationId xmlns:a16="http://schemas.microsoft.com/office/drawing/2014/main" id="{E74036CE-9860-3A8D-CE85-182E30B843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1402" y="5479847"/>
            <a:ext cx="1260430" cy="1150054"/>
          </a:xfrm>
          <a:prstGeom prst="rect">
            <a:avLst/>
          </a:prstGeom>
        </p:spPr>
      </p:pic>
      <p:sp>
        <p:nvSpPr>
          <p:cNvPr id="14" name="Subtitle 2">
            <a:extLst>
              <a:ext uri="{FF2B5EF4-FFF2-40B4-BE49-F238E27FC236}">
                <a16:creationId xmlns:a16="http://schemas.microsoft.com/office/drawing/2014/main" id="{F2B09FC6-9C0E-F810-1CF1-83D62799A1E0}"/>
              </a:ext>
            </a:extLst>
          </p:cNvPr>
          <p:cNvSpPr>
            <a:spLocks noGrp="1"/>
          </p:cNvSpPr>
          <p:nvPr>
            <p:ph type="subTitle" idx="1"/>
          </p:nvPr>
        </p:nvSpPr>
        <p:spPr>
          <a:xfrm>
            <a:off x="1523999" y="4212983"/>
            <a:ext cx="9144000" cy="1150054"/>
          </a:xfrm>
        </p:spPr>
        <p:txBody>
          <a:bodyPr>
            <a:noAutofit/>
          </a:bodyPr>
          <a:lstStyle/>
          <a:p>
            <a:r>
              <a:rPr lang="en-US" b="1" dirty="0">
                <a:solidFill>
                  <a:schemeClr val="bg1"/>
                </a:solidFill>
                <a:cs typeface="Arial" panose="020B0604020202020204" pitchFamily="34" charset="0"/>
              </a:rPr>
              <a:t>Behrang Bidadian, Ph.D.</a:t>
            </a:r>
          </a:p>
          <a:p>
            <a:endParaRPr lang="en-US" sz="1000" b="1" dirty="0">
              <a:solidFill>
                <a:schemeClr val="bg1"/>
              </a:solidFill>
              <a:cs typeface="Arial" panose="020B0604020202020204" pitchFamily="34" charset="0"/>
            </a:endParaRPr>
          </a:p>
          <a:p>
            <a:r>
              <a:rPr lang="en-US" sz="2000" dirty="0">
                <a:solidFill>
                  <a:schemeClr val="bg1"/>
                </a:solidFill>
                <a:cs typeface="Arial" panose="020B0604020202020204" pitchFamily="34" charset="0"/>
              </a:rPr>
              <a:t>September 28, 2026</a:t>
            </a:r>
          </a:p>
        </p:txBody>
      </p:sp>
      <p:sp>
        <p:nvSpPr>
          <p:cNvPr id="15" name="Title 1">
            <a:extLst>
              <a:ext uri="{FF2B5EF4-FFF2-40B4-BE49-F238E27FC236}">
                <a16:creationId xmlns:a16="http://schemas.microsoft.com/office/drawing/2014/main" id="{4E4330B1-82C9-CE7F-C5F5-F01AF359FA1A}"/>
              </a:ext>
            </a:extLst>
          </p:cNvPr>
          <p:cNvSpPr txBox="1">
            <a:spLocks/>
          </p:cNvSpPr>
          <p:nvPr/>
        </p:nvSpPr>
        <p:spPr>
          <a:xfrm>
            <a:off x="944309" y="519135"/>
            <a:ext cx="10363200" cy="196905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3800" b="1" dirty="0">
                <a:solidFill>
                  <a:schemeClr val="bg1"/>
                </a:solidFill>
                <a:latin typeface="+mn-lt"/>
                <a:ea typeface="Roboto" panose="02000000000000000000" pitchFamily="2" charset="0"/>
                <a:cs typeface="Roboto" panose="02000000000000000000" pitchFamily="2" charset="0"/>
              </a:rPr>
              <a:t>West Virginia Flood Resiliency Framework</a:t>
            </a:r>
            <a:br>
              <a:rPr lang="en-US" sz="3800" b="1" dirty="0">
                <a:solidFill>
                  <a:schemeClr val="bg1"/>
                </a:solidFill>
                <a:latin typeface="+mn-lt"/>
                <a:ea typeface="Roboto" panose="02000000000000000000" pitchFamily="2" charset="0"/>
                <a:cs typeface="Roboto" panose="02000000000000000000" pitchFamily="2" charset="0"/>
              </a:rPr>
            </a:br>
            <a:r>
              <a:rPr lang="en-US" sz="3800" b="1" dirty="0">
                <a:solidFill>
                  <a:schemeClr val="bg1"/>
                </a:solidFill>
                <a:latin typeface="+mn-lt"/>
                <a:ea typeface="Roboto" panose="02000000000000000000" pitchFamily="2" charset="0"/>
                <a:cs typeface="Roboto" panose="02000000000000000000" pitchFamily="2" charset="0"/>
              </a:rPr>
              <a:t>(WVFRF)</a:t>
            </a:r>
            <a:br>
              <a:rPr lang="en-US" sz="2200" b="1" dirty="0">
                <a:solidFill>
                  <a:schemeClr val="bg1"/>
                </a:solidFill>
                <a:latin typeface="+mn-lt"/>
                <a:cs typeface="Arial" panose="020B0604020202020204" pitchFamily="34" charset="0"/>
              </a:rPr>
            </a:br>
            <a:endParaRPr lang="en-US" sz="2000" b="1" dirty="0">
              <a:solidFill>
                <a:schemeClr val="bg1"/>
              </a:solidFill>
              <a:latin typeface="+mn-lt"/>
              <a:cs typeface="Arial" panose="020B0604020202020204" pitchFamily="34" charset="0"/>
            </a:endParaRPr>
          </a:p>
        </p:txBody>
      </p:sp>
      <p:pic>
        <p:nvPicPr>
          <p:cNvPr id="17" name="Picture 16" descr="A black and white sign with white text&#10;&#10;AI-generated content may be incorrect.">
            <a:extLst>
              <a:ext uri="{FF2B5EF4-FFF2-40B4-BE49-F238E27FC236}">
                <a16:creationId xmlns:a16="http://schemas.microsoft.com/office/drawing/2014/main" id="{CC93BE91-ADFD-40AF-5E33-E11B0CC31BD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220838" y="2280931"/>
            <a:ext cx="7750323" cy="1315871"/>
          </a:xfrm>
          <a:prstGeom prst="rect">
            <a:avLst/>
          </a:prstGeom>
        </p:spPr>
      </p:pic>
      <p:sp>
        <p:nvSpPr>
          <p:cNvPr id="20" name="Subtitle 2">
            <a:extLst>
              <a:ext uri="{FF2B5EF4-FFF2-40B4-BE49-F238E27FC236}">
                <a16:creationId xmlns:a16="http://schemas.microsoft.com/office/drawing/2014/main" id="{5BDA5D09-24A3-7BD5-BAB0-485BE4CBD522}"/>
              </a:ext>
            </a:extLst>
          </p:cNvPr>
          <p:cNvSpPr txBox="1">
            <a:spLocks/>
          </p:cNvSpPr>
          <p:nvPr/>
        </p:nvSpPr>
        <p:spPr>
          <a:xfrm rot="5400000">
            <a:off x="-1879694" y="3332230"/>
            <a:ext cx="3984403" cy="1935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50000"/>
              </a:lnSpc>
            </a:pPr>
            <a:r>
              <a:rPr lang="en-US" sz="900" dirty="0">
                <a:solidFill>
                  <a:schemeClr val="bg1">
                    <a:lumMod val="75000"/>
                  </a:schemeClr>
                </a:solidFill>
                <a:cs typeface="Arial" panose="020B0604020202020204" pitchFamily="34" charset="0"/>
              </a:rPr>
              <a:t>Weston, WV, July 2026; Image courtesy of WV News</a:t>
            </a:r>
          </a:p>
        </p:txBody>
      </p:sp>
    </p:spTree>
    <p:extLst>
      <p:ext uri="{BB962C8B-B14F-4D97-AF65-F5344CB8AC3E}">
        <p14:creationId xmlns:p14="http://schemas.microsoft.com/office/powerpoint/2010/main" val="428553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F092D-FD43-4035-401C-E8DC437C0EB1}"/>
            </a:ext>
          </a:extLst>
        </p:cNvPr>
        <p:cNvGrpSpPr/>
        <p:nvPr/>
      </p:nvGrpSpPr>
      <p:grpSpPr>
        <a:xfrm>
          <a:off x="0" y="0"/>
          <a:ext cx="0" cy="0"/>
          <a:chOff x="0" y="0"/>
          <a:chExt cx="0" cy="0"/>
        </a:xfrm>
      </p:grpSpPr>
      <p:sp>
        <p:nvSpPr>
          <p:cNvPr id="24" name="Content Placeholder 1">
            <a:extLst>
              <a:ext uri="{FF2B5EF4-FFF2-40B4-BE49-F238E27FC236}">
                <a16:creationId xmlns:a16="http://schemas.microsoft.com/office/drawing/2014/main" id="{76965E62-1D53-EFA7-4E0F-1A811424B13E}"/>
              </a:ext>
            </a:extLst>
          </p:cNvPr>
          <p:cNvSpPr txBox="1">
            <a:spLocks/>
          </p:cNvSpPr>
          <p:nvPr/>
        </p:nvSpPr>
        <p:spPr>
          <a:xfrm>
            <a:off x="395913" y="832232"/>
            <a:ext cx="5105400" cy="359306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50000"/>
              </a:lnSpc>
              <a:buClr>
                <a:schemeClr val="accent3"/>
              </a:buClr>
            </a:pPr>
            <a:r>
              <a:rPr lang="en-US" sz="1800" b="1" dirty="0">
                <a:solidFill>
                  <a:srgbClr val="1F4E79"/>
                </a:solidFill>
                <a:ea typeface="+mj-ea"/>
                <a:cs typeface="Arial" panose="020B0604020202020204" pitchFamily="34" charset="0"/>
                <a:sym typeface="Anaheim"/>
              </a:rPr>
              <a:t>Director/Project Manager:</a:t>
            </a:r>
          </a:p>
          <a:p>
            <a:pPr algn="l">
              <a:lnSpc>
                <a:spcPct val="50000"/>
              </a:lnSpc>
              <a:buClr>
                <a:schemeClr val="accent3"/>
              </a:buClr>
            </a:pPr>
            <a:r>
              <a:rPr lang="en-US" sz="1800" dirty="0"/>
              <a:t>Kurt Donaldson</a:t>
            </a:r>
          </a:p>
          <a:p>
            <a:pPr algn="l">
              <a:buClr>
                <a:schemeClr val="accent3"/>
              </a:buClr>
            </a:pPr>
            <a:endParaRPr lang="en-US" sz="1700" dirty="0"/>
          </a:p>
          <a:p>
            <a:pPr algn="l">
              <a:buClr>
                <a:schemeClr val="accent3"/>
              </a:buClr>
            </a:pPr>
            <a:endParaRPr lang="en-US" sz="1200" dirty="0"/>
          </a:p>
          <a:p>
            <a:pPr algn="l">
              <a:lnSpc>
                <a:spcPct val="50000"/>
              </a:lnSpc>
              <a:buClr>
                <a:schemeClr val="accent3"/>
              </a:buClr>
            </a:pPr>
            <a:r>
              <a:rPr lang="en-US" sz="1800" b="1" dirty="0">
                <a:solidFill>
                  <a:srgbClr val="1F4E79"/>
                </a:solidFill>
                <a:ea typeface="+mj-ea"/>
                <a:cs typeface="Arial" panose="020B0604020202020204" pitchFamily="34" charset="0"/>
              </a:rPr>
              <a:t>Faculty Director:</a:t>
            </a:r>
          </a:p>
          <a:p>
            <a:pPr algn="l">
              <a:lnSpc>
                <a:spcPct val="50000"/>
              </a:lnSpc>
              <a:buClr>
                <a:schemeClr val="accent3"/>
              </a:buClr>
            </a:pPr>
            <a:r>
              <a:rPr lang="en-US" sz="1800" dirty="0"/>
              <a:t>Aaron Maxwell, Ph.D.</a:t>
            </a:r>
          </a:p>
          <a:p>
            <a:pPr algn="l">
              <a:buClr>
                <a:schemeClr val="accent3"/>
              </a:buClr>
            </a:pPr>
            <a:endParaRPr lang="en-US" sz="1600" dirty="0"/>
          </a:p>
          <a:p>
            <a:pPr algn="l">
              <a:buClr>
                <a:schemeClr val="accent3"/>
              </a:buClr>
            </a:pPr>
            <a:endParaRPr lang="en-US" sz="500" dirty="0"/>
          </a:p>
          <a:p>
            <a:pPr algn="l">
              <a:lnSpc>
                <a:spcPct val="100000"/>
              </a:lnSpc>
              <a:buClr>
                <a:schemeClr val="accent3"/>
              </a:buClr>
            </a:pPr>
            <a:r>
              <a:rPr lang="en-US" sz="1800" b="1" dirty="0">
                <a:solidFill>
                  <a:srgbClr val="1F4E79"/>
                </a:solidFill>
                <a:ea typeface="+mj-ea"/>
                <a:cs typeface="Arial" panose="020B0604020202020204" pitchFamily="34" charset="0"/>
              </a:rPr>
              <a:t>Full-Time Team:</a:t>
            </a:r>
          </a:p>
          <a:p>
            <a:pPr marL="284163" lvl="1" algn="l">
              <a:lnSpc>
                <a:spcPct val="100000"/>
              </a:lnSpc>
              <a:buFont typeface="Courier New" panose="02070309020205020404" pitchFamily="49" charset="0"/>
              <a:buChar char="o"/>
            </a:pPr>
            <a:r>
              <a:rPr lang="en-US" sz="1600" dirty="0"/>
              <a:t> </a:t>
            </a:r>
            <a:r>
              <a:rPr lang="en-US" sz="1800" dirty="0"/>
              <a:t>Three Risk Analysts/GIS Specialists</a:t>
            </a:r>
          </a:p>
          <a:p>
            <a:pPr marL="284163" lvl="1" algn="l">
              <a:lnSpc>
                <a:spcPct val="100000"/>
              </a:lnSpc>
              <a:buFont typeface="Courier New" panose="02070309020205020404" pitchFamily="49" charset="0"/>
              <a:buChar char="o"/>
            </a:pPr>
            <a:endParaRPr lang="en-US" sz="1800" dirty="0"/>
          </a:p>
          <a:p>
            <a:pPr marL="284163" lvl="1" algn="l">
              <a:lnSpc>
                <a:spcPct val="100000"/>
              </a:lnSpc>
            </a:pPr>
            <a:endParaRPr lang="en-US" sz="1700" dirty="0"/>
          </a:p>
          <a:p>
            <a:pPr marL="284163" lvl="1" algn="l">
              <a:lnSpc>
                <a:spcPct val="100000"/>
              </a:lnSpc>
              <a:buFont typeface="Courier New" panose="02070309020205020404" pitchFamily="49" charset="0"/>
              <a:buChar char="o"/>
            </a:pPr>
            <a:r>
              <a:rPr lang="en-US" sz="1800" dirty="0"/>
              <a:t> Two GIS Programmers/Developers</a:t>
            </a:r>
          </a:p>
        </p:txBody>
      </p:sp>
      <p:grpSp>
        <p:nvGrpSpPr>
          <p:cNvPr id="15" name="Group 14">
            <a:extLst>
              <a:ext uri="{FF2B5EF4-FFF2-40B4-BE49-F238E27FC236}">
                <a16:creationId xmlns:a16="http://schemas.microsoft.com/office/drawing/2014/main" id="{4F663258-6302-9243-B328-B42D3A5A0698}"/>
              </a:ext>
            </a:extLst>
          </p:cNvPr>
          <p:cNvGrpSpPr/>
          <p:nvPr/>
        </p:nvGrpSpPr>
        <p:grpSpPr>
          <a:xfrm>
            <a:off x="0" y="0"/>
            <a:ext cx="12192000" cy="614253"/>
            <a:chOff x="0" y="0"/>
            <a:chExt cx="12192000" cy="614253"/>
          </a:xfrm>
        </p:grpSpPr>
        <p:sp>
          <p:nvSpPr>
            <p:cNvPr id="3" name="Title 1">
              <a:extLst>
                <a:ext uri="{FF2B5EF4-FFF2-40B4-BE49-F238E27FC236}">
                  <a16:creationId xmlns:a16="http://schemas.microsoft.com/office/drawing/2014/main" id="{4E4DF9BE-FE75-29EB-6443-53818F814F8C}"/>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mn-lt"/>
                  <a:ea typeface="Calibri" panose="020F0502020204030204" pitchFamily="34" charset="0"/>
                  <a:cs typeface="Calibri" panose="020F0502020204030204" pitchFamily="34" charset="0"/>
                </a:rPr>
                <a:t>About West Virginia GIS Tech Center (WVGISTC)</a:t>
              </a:r>
            </a:p>
          </p:txBody>
        </p:sp>
        <p:pic>
          <p:nvPicPr>
            <p:cNvPr id="7" name="Picture 6" descr="A black and white text on a black background&#10;&#10;AI-generated content may be incorrect.">
              <a:extLst>
                <a:ext uri="{FF2B5EF4-FFF2-40B4-BE49-F238E27FC236}">
                  <a16:creationId xmlns:a16="http://schemas.microsoft.com/office/drawing/2014/main" id="{DC1594DF-AB2C-1F6B-187E-83F7A09C1C5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216877" y="0"/>
              <a:ext cx="1779713" cy="614251"/>
            </a:xfrm>
            <a:prstGeom prst="rect">
              <a:avLst/>
            </a:prstGeom>
          </p:spPr>
        </p:pic>
      </p:grpSp>
      <p:pic>
        <p:nvPicPr>
          <p:cNvPr id="19" name="Picture 18" descr="A building with a curved walkway&#10;&#10;Description automatically generated with medium confidence">
            <a:extLst>
              <a:ext uri="{FF2B5EF4-FFF2-40B4-BE49-F238E27FC236}">
                <a16:creationId xmlns:a16="http://schemas.microsoft.com/office/drawing/2014/main" id="{E349179D-2FB3-AD8F-B163-5AA363CAF5A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38669" y="835614"/>
            <a:ext cx="2797387" cy="1641066"/>
          </a:xfrm>
          <a:prstGeom prst="rect">
            <a:avLst/>
          </a:prstGeom>
          <a:ln>
            <a:solidFill>
              <a:schemeClr val="tx1"/>
            </a:solidFill>
          </a:ln>
        </p:spPr>
      </p:pic>
      <p:sp>
        <p:nvSpPr>
          <p:cNvPr id="23" name="TextBox 22">
            <a:extLst>
              <a:ext uri="{FF2B5EF4-FFF2-40B4-BE49-F238E27FC236}">
                <a16:creationId xmlns:a16="http://schemas.microsoft.com/office/drawing/2014/main" id="{4F24351A-326C-0B42-23C8-5A94D9AC2527}"/>
              </a:ext>
            </a:extLst>
          </p:cNvPr>
          <p:cNvSpPr txBox="1"/>
          <p:nvPr/>
        </p:nvSpPr>
        <p:spPr>
          <a:xfrm>
            <a:off x="9161869" y="2476680"/>
            <a:ext cx="3019500" cy="1754326"/>
          </a:xfrm>
          <a:prstGeom prst="rect">
            <a:avLst/>
          </a:prstGeom>
          <a:noFill/>
        </p:spPr>
        <p:txBody>
          <a:bodyPr wrap="square" rtlCol="0">
            <a:spAutoFit/>
          </a:bodyPr>
          <a:lstStyle/>
          <a:p>
            <a:r>
              <a:rPr lang="en-US" sz="1200" b="1" dirty="0">
                <a:sym typeface="Anaheim"/>
              </a:rPr>
              <a:t>WV GIS Technical Center (WVGISTC)</a:t>
            </a:r>
            <a:br>
              <a:rPr lang="en-US" sz="1200" dirty="0">
                <a:sym typeface="Anaheim"/>
              </a:rPr>
            </a:br>
            <a:r>
              <a:rPr lang="en-US" sz="1200" dirty="0">
                <a:sym typeface="Anaheim"/>
              </a:rPr>
              <a:t>WVU Department of Geology &amp; Geography</a:t>
            </a:r>
            <a:br>
              <a:rPr lang="en-US" sz="1200" dirty="0">
                <a:sym typeface="Anaheim"/>
              </a:rPr>
            </a:br>
            <a:r>
              <a:rPr lang="en-US" sz="1200" dirty="0">
                <a:sym typeface="Anaheim"/>
              </a:rPr>
              <a:t>330 Brooks Hall</a:t>
            </a:r>
            <a:br>
              <a:rPr lang="en-US" sz="1200" dirty="0">
                <a:sym typeface="Anaheim"/>
              </a:rPr>
            </a:br>
            <a:r>
              <a:rPr lang="en-US" sz="1200" dirty="0">
                <a:sym typeface="Anaheim"/>
              </a:rPr>
              <a:t>P.O. Box 6300</a:t>
            </a:r>
            <a:br>
              <a:rPr lang="en-US" sz="1200" dirty="0">
                <a:sym typeface="Anaheim"/>
              </a:rPr>
            </a:br>
            <a:r>
              <a:rPr lang="en-US" sz="1200" dirty="0">
                <a:sym typeface="Anaheim"/>
              </a:rPr>
              <a:t>Morgantown, WV 26506 </a:t>
            </a:r>
          </a:p>
          <a:p>
            <a:r>
              <a:rPr lang="en-US" sz="1200" dirty="0">
                <a:sym typeface="Anaheim"/>
              </a:rPr>
              <a:t>Phone: (304) 293-0557</a:t>
            </a:r>
          </a:p>
          <a:p>
            <a:r>
              <a:rPr lang="en-US" sz="1200" dirty="0">
                <a:sym typeface="Anaheim"/>
              </a:rPr>
              <a:t>Email:</a:t>
            </a:r>
          </a:p>
          <a:p>
            <a:r>
              <a:rPr lang="en-US" sz="1200" dirty="0">
                <a:sym typeface="Anaheim"/>
              </a:rPr>
              <a:t>kurt.donaldson@mail.wvu.edu</a:t>
            </a:r>
          </a:p>
          <a:p>
            <a:r>
              <a:rPr lang="en-US" sz="1200" dirty="0">
                <a:sym typeface="Anaheim"/>
              </a:rPr>
              <a:t>behrang.bidadian@mail.wvu.edu</a:t>
            </a:r>
          </a:p>
        </p:txBody>
      </p:sp>
      <p:pic>
        <p:nvPicPr>
          <p:cNvPr id="26" name="Picture 25">
            <a:extLst>
              <a:ext uri="{FF2B5EF4-FFF2-40B4-BE49-F238E27FC236}">
                <a16:creationId xmlns:a16="http://schemas.microsoft.com/office/drawing/2014/main" id="{FE30170D-52B5-3307-5F6E-1BDB01FCC8BE}"/>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a:xfrm>
            <a:off x="3136606" y="826770"/>
            <a:ext cx="999460" cy="958559"/>
          </a:xfrm>
          <a:prstGeom prst="rect">
            <a:avLst/>
          </a:prstGeom>
          <a:ln>
            <a:solidFill>
              <a:schemeClr val="tx1"/>
            </a:solidFill>
          </a:ln>
        </p:spPr>
      </p:pic>
      <p:pic>
        <p:nvPicPr>
          <p:cNvPr id="28" name="Picture 27">
            <a:extLst>
              <a:ext uri="{FF2B5EF4-FFF2-40B4-BE49-F238E27FC236}">
                <a16:creationId xmlns:a16="http://schemas.microsoft.com/office/drawing/2014/main" id="{884EF8D3-7178-35D5-31A7-F22A8F226EEC}"/>
              </a:ext>
            </a:extLst>
          </p:cNvPr>
          <p:cNvPicPr>
            <a:picLocks noChangeAspect="1"/>
          </p:cNvPicPr>
          <p:nvPr/>
        </p:nvPicPr>
        <p:blipFill>
          <a:blip r:embed="rId6" cstate="hqprint">
            <a:extLst>
              <a:ext uri="{28A0092B-C50C-407E-A947-70E740481C1C}">
                <a14:useLocalDpi xmlns:a14="http://schemas.microsoft.com/office/drawing/2010/main" val="0"/>
              </a:ext>
            </a:extLst>
          </a:blip>
          <a:srcRect/>
          <a:stretch>
            <a:fillRect/>
          </a:stretch>
        </p:blipFill>
        <p:spPr>
          <a:xfrm>
            <a:off x="3136605" y="1894737"/>
            <a:ext cx="1000724" cy="975585"/>
          </a:xfrm>
          <a:prstGeom prst="rect">
            <a:avLst/>
          </a:prstGeom>
          <a:ln>
            <a:solidFill>
              <a:schemeClr val="tx1"/>
            </a:solidFill>
          </a:ln>
        </p:spPr>
      </p:pic>
      <p:grpSp>
        <p:nvGrpSpPr>
          <p:cNvPr id="73" name="Group 72">
            <a:extLst>
              <a:ext uri="{FF2B5EF4-FFF2-40B4-BE49-F238E27FC236}">
                <a16:creationId xmlns:a16="http://schemas.microsoft.com/office/drawing/2014/main" id="{8AA0326D-1879-0735-1AA3-DF465AD3CBE6}"/>
              </a:ext>
            </a:extLst>
          </p:cNvPr>
          <p:cNvGrpSpPr/>
          <p:nvPr/>
        </p:nvGrpSpPr>
        <p:grpSpPr>
          <a:xfrm>
            <a:off x="4365452" y="4073322"/>
            <a:ext cx="2023597" cy="976796"/>
            <a:chOff x="5399100" y="5097018"/>
            <a:chExt cx="2023597" cy="976796"/>
          </a:xfrm>
        </p:grpSpPr>
        <p:pic>
          <p:nvPicPr>
            <p:cNvPr id="20" name="Picture 19">
              <a:extLst>
                <a:ext uri="{FF2B5EF4-FFF2-40B4-BE49-F238E27FC236}">
                  <a16:creationId xmlns:a16="http://schemas.microsoft.com/office/drawing/2014/main" id="{C3AAB4CA-8538-8309-7626-9000E850598E}"/>
                </a:ext>
              </a:extLst>
            </p:cNvPr>
            <p:cNvPicPr>
              <a:picLocks noChangeAspect="1"/>
            </p:cNvPicPr>
            <p:nvPr/>
          </p:nvPicPr>
          <p:blipFill>
            <a:blip r:embed="rId7" cstate="hqprint">
              <a:extLst>
                <a:ext uri="{28A0092B-C50C-407E-A947-70E740481C1C}">
                  <a14:useLocalDpi xmlns:a14="http://schemas.microsoft.com/office/drawing/2010/main" val="0"/>
                </a:ext>
              </a:extLst>
            </a:blip>
            <a:srcRect/>
            <a:stretch/>
          </p:blipFill>
          <p:spPr>
            <a:xfrm>
              <a:off x="5399100" y="5097018"/>
              <a:ext cx="975586" cy="975586"/>
            </a:xfrm>
            <a:prstGeom prst="rect">
              <a:avLst/>
            </a:prstGeom>
            <a:ln>
              <a:solidFill>
                <a:schemeClr val="tx1"/>
              </a:solidFill>
            </a:ln>
          </p:spPr>
        </p:pic>
        <p:pic>
          <p:nvPicPr>
            <p:cNvPr id="30" name="Picture 29">
              <a:extLst>
                <a:ext uri="{FF2B5EF4-FFF2-40B4-BE49-F238E27FC236}">
                  <a16:creationId xmlns:a16="http://schemas.microsoft.com/office/drawing/2014/main" id="{9EABF505-8B3A-AD2C-2303-C9E1EAC9A83C}"/>
                </a:ext>
              </a:extLst>
            </p:cNvPr>
            <p:cNvPicPr>
              <a:picLocks noChangeAspect="1"/>
            </p:cNvPicPr>
            <p:nvPr/>
          </p:nvPicPr>
          <p:blipFill>
            <a:blip r:embed="rId8" cstate="hqprint">
              <a:extLst>
                <a:ext uri="{28A0092B-C50C-407E-A947-70E740481C1C}">
                  <a14:useLocalDpi xmlns:a14="http://schemas.microsoft.com/office/drawing/2010/main" val="0"/>
                </a:ext>
              </a:extLst>
            </a:blip>
            <a:srcRect l="4601" r="7132"/>
            <a:stretch>
              <a:fillRect/>
            </a:stretch>
          </p:blipFill>
          <p:spPr>
            <a:xfrm>
              <a:off x="6518980" y="5097018"/>
              <a:ext cx="903717" cy="976796"/>
            </a:xfrm>
            <a:prstGeom prst="rect">
              <a:avLst/>
            </a:prstGeom>
            <a:ln>
              <a:solidFill>
                <a:schemeClr val="tx1"/>
              </a:solidFill>
            </a:ln>
          </p:spPr>
        </p:pic>
      </p:grpSp>
      <p:sp>
        <p:nvSpPr>
          <p:cNvPr id="31" name="TextBox 30">
            <a:extLst>
              <a:ext uri="{FF2B5EF4-FFF2-40B4-BE49-F238E27FC236}">
                <a16:creationId xmlns:a16="http://schemas.microsoft.com/office/drawing/2014/main" id="{C8453E97-ADAC-D10B-50FC-F0E80543880A}"/>
              </a:ext>
            </a:extLst>
          </p:cNvPr>
          <p:cNvSpPr txBox="1"/>
          <p:nvPr/>
        </p:nvSpPr>
        <p:spPr>
          <a:xfrm>
            <a:off x="4464023" y="870496"/>
            <a:ext cx="4446689" cy="1934144"/>
          </a:xfrm>
          <a:prstGeom prst="roundRect">
            <a:avLst>
              <a:gd name="adj" fmla="val 3806"/>
            </a:avLst>
          </a:prstGeom>
          <a:solidFill>
            <a:srgbClr val="1F4E79"/>
          </a:solidFill>
        </p:spPr>
        <p:txBody>
          <a:bodyPr wrap="square" rtlCol="0">
            <a:spAutoFit/>
          </a:bodyPr>
          <a:lstStyle/>
          <a:p>
            <a:pPr>
              <a:lnSpc>
                <a:spcPct val="90000"/>
              </a:lnSpc>
              <a:spcBef>
                <a:spcPts val="1000"/>
              </a:spcBef>
              <a:buClr>
                <a:schemeClr val="accent3"/>
              </a:buClr>
            </a:pPr>
            <a:r>
              <a:rPr lang="en-US" sz="1700" b="1" dirty="0">
                <a:solidFill>
                  <a:schemeClr val="bg1"/>
                </a:solidFill>
                <a:ea typeface="+mj-ea"/>
                <a:cs typeface="Arial" panose="020B0604020202020204" pitchFamily="34" charset="0"/>
                <a:sym typeface="Anaheim"/>
              </a:rPr>
              <a:t>Mission:</a:t>
            </a:r>
          </a:p>
          <a:p>
            <a:pPr marL="285750" indent="-285750">
              <a:buFont typeface="Courier New" panose="02070309020205020404" pitchFamily="49" charset="0"/>
              <a:buChar char="o"/>
            </a:pPr>
            <a:r>
              <a:rPr lang="en-US" sz="1700" dirty="0">
                <a:solidFill>
                  <a:schemeClr val="bg1"/>
                </a:solidFill>
                <a:sym typeface="Anaheim"/>
              </a:rPr>
              <a:t>Spatial data infrastructure enhancement</a:t>
            </a:r>
          </a:p>
          <a:p>
            <a:pPr marL="285750" indent="-285750">
              <a:buFont typeface="Courier New" panose="02070309020205020404" pitchFamily="49" charset="0"/>
              <a:buChar char="o"/>
            </a:pPr>
            <a:r>
              <a:rPr lang="en-US" sz="1700" dirty="0">
                <a:solidFill>
                  <a:schemeClr val="bg1"/>
                </a:solidFill>
                <a:sym typeface="Anaheim"/>
              </a:rPr>
              <a:t>Advisory services and training programs in geographic information science</a:t>
            </a:r>
          </a:p>
          <a:p>
            <a:pPr marL="285750" indent="-285750">
              <a:buFont typeface="Courier New" panose="02070309020205020404" pitchFamily="49" charset="0"/>
              <a:buChar char="o"/>
            </a:pPr>
            <a:r>
              <a:rPr lang="en-US" sz="1700" dirty="0">
                <a:solidFill>
                  <a:schemeClr val="bg1"/>
                </a:solidFill>
                <a:sym typeface="Anaheim"/>
              </a:rPr>
              <a:t>GIS research and education</a:t>
            </a:r>
          </a:p>
          <a:p>
            <a:pPr marL="285750" indent="-285750">
              <a:buFont typeface="Courier New" panose="02070309020205020404" pitchFamily="49" charset="0"/>
              <a:buChar char="o"/>
            </a:pPr>
            <a:r>
              <a:rPr lang="en-US" sz="1700" b="1" dirty="0">
                <a:solidFill>
                  <a:schemeClr val="bg1"/>
                </a:solidFill>
                <a:sym typeface="Anaheim"/>
              </a:rPr>
              <a:t>Support disaster resilience in the state: </a:t>
            </a:r>
          </a:p>
          <a:p>
            <a:r>
              <a:rPr lang="en-US" sz="1700" b="1" dirty="0">
                <a:solidFill>
                  <a:schemeClr val="bg1"/>
                </a:solidFill>
                <a:sym typeface="Anaheim"/>
              </a:rPr>
              <a:t>      Flood &amp; Landslide risk assessment</a:t>
            </a:r>
          </a:p>
        </p:txBody>
      </p:sp>
      <p:grpSp>
        <p:nvGrpSpPr>
          <p:cNvPr id="72" name="Group 71">
            <a:extLst>
              <a:ext uri="{FF2B5EF4-FFF2-40B4-BE49-F238E27FC236}">
                <a16:creationId xmlns:a16="http://schemas.microsoft.com/office/drawing/2014/main" id="{10D19766-D074-BEB5-415E-76D0F2EE98D7}"/>
              </a:ext>
            </a:extLst>
          </p:cNvPr>
          <p:cNvGrpSpPr/>
          <p:nvPr/>
        </p:nvGrpSpPr>
        <p:grpSpPr>
          <a:xfrm>
            <a:off x="4363020" y="2979311"/>
            <a:ext cx="3115480" cy="975587"/>
            <a:chOff x="4669379" y="3522492"/>
            <a:chExt cx="3115480" cy="975587"/>
          </a:xfrm>
        </p:grpSpPr>
        <p:pic>
          <p:nvPicPr>
            <p:cNvPr id="21" name="Picture 20">
              <a:extLst>
                <a:ext uri="{FF2B5EF4-FFF2-40B4-BE49-F238E27FC236}">
                  <a16:creationId xmlns:a16="http://schemas.microsoft.com/office/drawing/2014/main" id="{FFA8C05A-C53B-5101-4145-DE7D52E6B3E5}"/>
                </a:ext>
              </a:extLst>
            </p:cNvPr>
            <p:cNvPicPr>
              <a:picLocks noChangeAspect="1"/>
            </p:cNvPicPr>
            <p:nvPr/>
          </p:nvPicPr>
          <p:blipFill>
            <a:blip r:embed="rId9" cstate="hqprint">
              <a:extLst>
                <a:ext uri="{28A0092B-C50C-407E-A947-70E740481C1C}">
                  <a14:useLocalDpi xmlns:a14="http://schemas.microsoft.com/office/drawing/2010/main" val="0"/>
                </a:ext>
              </a:extLst>
            </a:blip>
            <a:srcRect l="4525" r="6105"/>
            <a:stretch>
              <a:fillRect/>
            </a:stretch>
          </p:blipFill>
          <p:spPr>
            <a:xfrm>
              <a:off x="5791691" y="3522492"/>
              <a:ext cx="903717" cy="975587"/>
            </a:xfrm>
            <a:prstGeom prst="rect">
              <a:avLst/>
            </a:prstGeom>
            <a:ln>
              <a:solidFill>
                <a:schemeClr val="tx1"/>
              </a:solidFill>
            </a:ln>
          </p:spPr>
        </p:pic>
        <p:pic>
          <p:nvPicPr>
            <p:cNvPr id="22" name="Picture 21">
              <a:extLst>
                <a:ext uri="{FF2B5EF4-FFF2-40B4-BE49-F238E27FC236}">
                  <a16:creationId xmlns:a16="http://schemas.microsoft.com/office/drawing/2014/main" id="{32499E9D-F77B-1544-FD9B-E85D184A0846}"/>
                </a:ext>
              </a:extLst>
            </p:cNvPr>
            <p:cNvPicPr>
              <a:picLocks noChangeAspect="1"/>
            </p:cNvPicPr>
            <p:nvPr/>
          </p:nvPicPr>
          <p:blipFill>
            <a:blip r:embed="rId10" cstate="hqprint">
              <a:extLst>
                <a:ext uri="{28A0092B-C50C-407E-A947-70E740481C1C}">
                  <a14:useLocalDpi xmlns:a14="http://schemas.microsoft.com/office/drawing/2010/main" val="0"/>
                </a:ext>
              </a:extLst>
            </a:blip>
            <a:srcRect/>
            <a:stretch>
              <a:fillRect/>
            </a:stretch>
          </p:blipFill>
          <p:spPr>
            <a:xfrm>
              <a:off x="4669379" y="3522493"/>
              <a:ext cx="965460" cy="975585"/>
            </a:xfrm>
            <a:prstGeom prst="rect">
              <a:avLst/>
            </a:prstGeom>
            <a:ln>
              <a:solidFill>
                <a:schemeClr val="tx1"/>
              </a:solidFill>
            </a:ln>
          </p:spPr>
        </p:pic>
        <p:pic>
          <p:nvPicPr>
            <p:cNvPr id="33" name="Picture 32">
              <a:extLst>
                <a:ext uri="{FF2B5EF4-FFF2-40B4-BE49-F238E27FC236}">
                  <a16:creationId xmlns:a16="http://schemas.microsoft.com/office/drawing/2014/main" id="{6AC3EED9-7539-2D3F-B723-890F1A975C98}"/>
                </a:ext>
              </a:extLst>
            </p:cNvPr>
            <p:cNvPicPr>
              <a:picLocks noChangeAspect="1"/>
            </p:cNvPicPr>
            <p:nvPr/>
          </p:nvPicPr>
          <p:blipFill>
            <a:blip r:embed="rId11" cstate="hqprint">
              <a:extLst>
                <a:ext uri="{28A0092B-C50C-407E-A947-70E740481C1C}">
                  <a14:useLocalDpi xmlns:a14="http://schemas.microsoft.com/office/drawing/2010/main" val="0"/>
                </a:ext>
              </a:extLst>
            </a:blip>
            <a:srcRect/>
            <a:stretch>
              <a:fillRect/>
            </a:stretch>
          </p:blipFill>
          <p:spPr>
            <a:xfrm>
              <a:off x="6852260" y="3522492"/>
              <a:ext cx="932599" cy="975586"/>
            </a:xfrm>
            <a:prstGeom prst="rect">
              <a:avLst/>
            </a:prstGeom>
            <a:ln>
              <a:solidFill>
                <a:schemeClr val="tx1"/>
              </a:solidFill>
            </a:ln>
          </p:spPr>
        </p:pic>
      </p:grpSp>
      <p:grpSp>
        <p:nvGrpSpPr>
          <p:cNvPr id="54" name="Group 53">
            <a:extLst>
              <a:ext uri="{FF2B5EF4-FFF2-40B4-BE49-F238E27FC236}">
                <a16:creationId xmlns:a16="http://schemas.microsoft.com/office/drawing/2014/main" id="{BFD6C6AC-EB4A-1441-FAD6-DA73C24235EB}"/>
              </a:ext>
            </a:extLst>
          </p:cNvPr>
          <p:cNvGrpSpPr/>
          <p:nvPr/>
        </p:nvGrpSpPr>
        <p:grpSpPr>
          <a:xfrm>
            <a:off x="10440232" y="5075167"/>
            <a:ext cx="1415240" cy="711352"/>
            <a:chOff x="1476313" y="5827517"/>
            <a:chExt cx="1415240" cy="711352"/>
          </a:xfrm>
        </p:grpSpPr>
        <p:pic>
          <p:nvPicPr>
            <p:cNvPr id="37" name="Picture 36">
              <a:extLst>
                <a:ext uri="{FF2B5EF4-FFF2-40B4-BE49-F238E27FC236}">
                  <a16:creationId xmlns:a16="http://schemas.microsoft.com/office/drawing/2014/main" id="{866BC585-0350-F5C3-0FCF-F7654844E452}"/>
                </a:ext>
              </a:extLst>
            </p:cNvPr>
            <p:cNvPicPr>
              <a:picLocks noChangeAspect="1"/>
            </p:cNvPicPr>
            <p:nvPr/>
          </p:nvPicPr>
          <p:blipFill>
            <a:blip r:embed="rId12" cstate="hqprint">
              <a:extLst>
                <a:ext uri="{28A0092B-C50C-407E-A947-70E740481C1C}">
                  <a14:useLocalDpi xmlns:a14="http://schemas.microsoft.com/office/drawing/2010/main" val="0"/>
                </a:ext>
              </a:extLst>
            </a:blip>
            <a:srcRect/>
            <a:stretch>
              <a:fillRect/>
            </a:stretch>
          </p:blipFill>
          <p:spPr>
            <a:xfrm>
              <a:off x="1476313" y="5827517"/>
              <a:ext cx="687902" cy="708177"/>
            </a:xfrm>
            <a:prstGeom prst="rect">
              <a:avLst/>
            </a:prstGeom>
            <a:ln>
              <a:solidFill>
                <a:schemeClr val="tx1"/>
              </a:solidFill>
            </a:ln>
          </p:spPr>
        </p:pic>
        <p:pic>
          <p:nvPicPr>
            <p:cNvPr id="39" name="Picture 38">
              <a:extLst>
                <a:ext uri="{FF2B5EF4-FFF2-40B4-BE49-F238E27FC236}">
                  <a16:creationId xmlns:a16="http://schemas.microsoft.com/office/drawing/2014/main" id="{D635F1F9-E485-315F-CDEB-CDE22C26804B}"/>
                </a:ext>
              </a:extLst>
            </p:cNvPr>
            <p:cNvPicPr>
              <a:picLocks noChangeAspect="1"/>
            </p:cNvPicPr>
            <p:nvPr/>
          </p:nvPicPr>
          <p:blipFill>
            <a:blip r:embed="rId13" cstate="hqprint">
              <a:extLst>
                <a:ext uri="{28A0092B-C50C-407E-A947-70E740481C1C}">
                  <a14:useLocalDpi xmlns:a14="http://schemas.microsoft.com/office/drawing/2010/main" val="0"/>
                </a:ext>
              </a:extLst>
            </a:blip>
            <a:srcRect/>
            <a:stretch>
              <a:fillRect/>
            </a:stretch>
          </p:blipFill>
          <p:spPr>
            <a:xfrm>
              <a:off x="2222406" y="5830692"/>
              <a:ext cx="669147" cy="708177"/>
            </a:xfrm>
            <a:prstGeom prst="rect">
              <a:avLst/>
            </a:prstGeom>
            <a:ln>
              <a:solidFill>
                <a:schemeClr val="tx1"/>
              </a:solidFill>
            </a:ln>
          </p:spPr>
        </p:pic>
      </p:grpSp>
      <p:grpSp>
        <p:nvGrpSpPr>
          <p:cNvPr id="55" name="Group 54">
            <a:extLst>
              <a:ext uri="{FF2B5EF4-FFF2-40B4-BE49-F238E27FC236}">
                <a16:creationId xmlns:a16="http://schemas.microsoft.com/office/drawing/2014/main" id="{E7E621F3-F719-BA32-407E-3430EBF1B887}"/>
              </a:ext>
            </a:extLst>
          </p:cNvPr>
          <p:cNvGrpSpPr/>
          <p:nvPr/>
        </p:nvGrpSpPr>
        <p:grpSpPr>
          <a:xfrm>
            <a:off x="4367700" y="5976794"/>
            <a:ext cx="5868928" cy="708178"/>
            <a:chOff x="1408451" y="5883747"/>
            <a:chExt cx="5868928" cy="708178"/>
          </a:xfrm>
        </p:grpSpPr>
        <p:pic>
          <p:nvPicPr>
            <p:cNvPr id="56" name="Picture 55">
              <a:extLst>
                <a:ext uri="{FF2B5EF4-FFF2-40B4-BE49-F238E27FC236}">
                  <a16:creationId xmlns:a16="http://schemas.microsoft.com/office/drawing/2014/main" id="{4CDB2CFF-9CE9-66A1-02B2-05F9EAB4903D}"/>
                </a:ext>
              </a:extLst>
            </p:cNvPr>
            <p:cNvPicPr>
              <a:picLocks noChangeAspect="1"/>
            </p:cNvPicPr>
            <p:nvPr/>
          </p:nvPicPr>
          <p:blipFill>
            <a:blip r:embed="rId14" cstate="hqprint">
              <a:extLst>
                <a:ext uri="{28A0092B-C50C-407E-A947-70E740481C1C}">
                  <a14:useLocalDpi xmlns:a14="http://schemas.microsoft.com/office/drawing/2010/main" val="0"/>
                </a:ext>
              </a:extLst>
            </a:blip>
            <a:srcRect/>
            <a:stretch>
              <a:fillRect/>
            </a:stretch>
          </p:blipFill>
          <p:spPr>
            <a:xfrm>
              <a:off x="1408451" y="5883749"/>
              <a:ext cx="676755" cy="708176"/>
            </a:xfrm>
            <a:prstGeom prst="rect">
              <a:avLst/>
            </a:prstGeom>
            <a:ln>
              <a:solidFill>
                <a:schemeClr val="tx1"/>
              </a:solidFill>
            </a:ln>
          </p:spPr>
        </p:pic>
        <p:pic>
          <p:nvPicPr>
            <p:cNvPr id="57" name="Picture 56">
              <a:extLst>
                <a:ext uri="{FF2B5EF4-FFF2-40B4-BE49-F238E27FC236}">
                  <a16:creationId xmlns:a16="http://schemas.microsoft.com/office/drawing/2014/main" id="{DC780203-959F-57BE-90C7-64C30E304AFC}"/>
                </a:ext>
              </a:extLst>
            </p:cNvPr>
            <p:cNvPicPr>
              <a:picLocks noChangeAspect="1"/>
            </p:cNvPicPr>
            <p:nvPr/>
          </p:nvPicPr>
          <p:blipFill>
            <a:blip r:embed="rId15" cstate="hqprint">
              <a:extLst>
                <a:ext uri="{28A0092B-C50C-407E-A947-70E740481C1C}">
                  <a14:useLocalDpi xmlns:a14="http://schemas.microsoft.com/office/drawing/2010/main" val="0"/>
                </a:ext>
              </a:extLst>
            </a:blip>
            <a:srcRect/>
            <a:stretch/>
          </p:blipFill>
          <p:spPr>
            <a:xfrm>
              <a:off x="2140469" y="5883749"/>
              <a:ext cx="620312" cy="708176"/>
            </a:xfrm>
            <a:prstGeom prst="rect">
              <a:avLst/>
            </a:prstGeom>
            <a:ln>
              <a:solidFill>
                <a:schemeClr val="tx1"/>
              </a:solidFill>
            </a:ln>
          </p:spPr>
        </p:pic>
        <p:pic>
          <p:nvPicPr>
            <p:cNvPr id="58" name="Picture 57">
              <a:extLst>
                <a:ext uri="{FF2B5EF4-FFF2-40B4-BE49-F238E27FC236}">
                  <a16:creationId xmlns:a16="http://schemas.microsoft.com/office/drawing/2014/main" id="{43472BA6-6A7D-BB17-01A6-25E7140B72D0}"/>
                </a:ext>
              </a:extLst>
            </p:cNvPr>
            <p:cNvPicPr>
              <a:picLocks noChangeAspect="1"/>
            </p:cNvPicPr>
            <p:nvPr/>
          </p:nvPicPr>
          <p:blipFill>
            <a:blip r:embed="rId16" cstate="hqprint">
              <a:extLst>
                <a:ext uri="{28A0092B-C50C-407E-A947-70E740481C1C}">
                  <a14:useLocalDpi xmlns:a14="http://schemas.microsoft.com/office/drawing/2010/main" val="0"/>
                </a:ext>
              </a:extLst>
            </a:blip>
            <a:srcRect/>
            <a:stretch>
              <a:fillRect/>
            </a:stretch>
          </p:blipFill>
          <p:spPr>
            <a:xfrm>
              <a:off x="2811856" y="5883748"/>
              <a:ext cx="681273" cy="708176"/>
            </a:xfrm>
            <a:prstGeom prst="rect">
              <a:avLst/>
            </a:prstGeom>
            <a:ln>
              <a:solidFill>
                <a:schemeClr val="tx1"/>
              </a:solidFill>
            </a:ln>
          </p:spPr>
        </p:pic>
        <p:pic>
          <p:nvPicPr>
            <p:cNvPr id="59" name="Picture 58">
              <a:extLst>
                <a:ext uri="{FF2B5EF4-FFF2-40B4-BE49-F238E27FC236}">
                  <a16:creationId xmlns:a16="http://schemas.microsoft.com/office/drawing/2014/main" id="{0AE28B53-AE4F-825B-89EF-27327052BDEB}"/>
                </a:ext>
              </a:extLst>
            </p:cNvPr>
            <p:cNvPicPr>
              <a:picLocks noChangeAspect="1"/>
            </p:cNvPicPr>
            <p:nvPr/>
          </p:nvPicPr>
          <p:blipFill>
            <a:blip r:embed="rId17" cstate="hqprint">
              <a:extLst>
                <a:ext uri="{28A0092B-C50C-407E-A947-70E740481C1C}">
                  <a14:useLocalDpi xmlns:a14="http://schemas.microsoft.com/office/drawing/2010/main" val="0"/>
                </a:ext>
              </a:extLst>
            </a:blip>
            <a:srcRect/>
            <a:stretch>
              <a:fillRect/>
            </a:stretch>
          </p:blipFill>
          <p:spPr>
            <a:xfrm>
              <a:off x="3543332" y="5883749"/>
              <a:ext cx="708176" cy="708176"/>
            </a:xfrm>
            <a:prstGeom prst="rect">
              <a:avLst/>
            </a:prstGeom>
            <a:ln>
              <a:solidFill>
                <a:schemeClr val="tx1"/>
              </a:solidFill>
            </a:ln>
          </p:spPr>
        </p:pic>
        <p:pic>
          <p:nvPicPr>
            <p:cNvPr id="60" name="Picture 59">
              <a:extLst>
                <a:ext uri="{FF2B5EF4-FFF2-40B4-BE49-F238E27FC236}">
                  <a16:creationId xmlns:a16="http://schemas.microsoft.com/office/drawing/2014/main" id="{48FA1B36-5409-BDF5-B233-6C8BD4C015CF}"/>
                </a:ext>
              </a:extLst>
            </p:cNvPr>
            <p:cNvPicPr>
              <a:picLocks noChangeAspect="1"/>
            </p:cNvPicPr>
            <p:nvPr/>
          </p:nvPicPr>
          <p:blipFill>
            <a:blip r:embed="rId18" cstate="hqprint">
              <a:extLst>
                <a:ext uri="{28A0092B-C50C-407E-A947-70E740481C1C}">
                  <a14:useLocalDpi xmlns:a14="http://schemas.microsoft.com/office/drawing/2010/main" val="0"/>
                </a:ext>
              </a:extLst>
            </a:blip>
            <a:srcRect/>
            <a:stretch>
              <a:fillRect/>
            </a:stretch>
          </p:blipFill>
          <p:spPr>
            <a:xfrm>
              <a:off x="4301854" y="5883748"/>
              <a:ext cx="704537" cy="708176"/>
            </a:xfrm>
            <a:prstGeom prst="rect">
              <a:avLst/>
            </a:prstGeom>
            <a:ln>
              <a:solidFill>
                <a:schemeClr val="tx1"/>
              </a:solidFill>
            </a:ln>
          </p:spPr>
        </p:pic>
        <p:pic>
          <p:nvPicPr>
            <p:cNvPr id="61" name="Picture 60">
              <a:extLst>
                <a:ext uri="{FF2B5EF4-FFF2-40B4-BE49-F238E27FC236}">
                  <a16:creationId xmlns:a16="http://schemas.microsoft.com/office/drawing/2014/main" id="{30557E6B-6B6A-39A5-754D-48BE3BBDC558}"/>
                </a:ext>
              </a:extLst>
            </p:cNvPr>
            <p:cNvPicPr>
              <a:picLocks noChangeAspect="1"/>
            </p:cNvPicPr>
            <p:nvPr/>
          </p:nvPicPr>
          <p:blipFill>
            <a:blip r:embed="rId19" cstate="hqprint">
              <a:extLst>
                <a:ext uri="{28A0092B-C50C-407E-A947-70E740481C1C}">
                  <a14:useLocalDpi xmlns:a14="http://schemas.microsoft.com/office/drawing/2010/main" val="0"/>
                </a:ext>
              </a:extLst>
            </a:blip>
            <a:srcRect/>
            <a:stretch>
              <a:fillRect/>
            </a:stretch>
          </p:blipFill>
          <p:spPr>
            <a:xfrm>
              <a:off x="5055941" y="5883747"/>
              <a:ext cx="681273" cy="708177"/>
            </a:xfrm>
            <a:prstGeom prst="rect">
              <a:avLst/>
            </a:prstGeom>
            <a:ln>
              <a:solidFill>
                <a:schemeClr val="tx1"/>
              </a:solidFill>
            </a:ln>
          </p:spPr>
        </p:pic>
        <p:pic>
          <p:nvPicPr>
            <p:cNvPr id="62" name="Picture 61">
              <a:extLst>
                <a:ext uri="{FF2B5EF4-FFF2-40B4-BE49-F238E27FC236}">
                  <a16:creationId xmlns:a16="http://schemas.microsoft.com/office/drawing/2014/main" id="{A99FB2E8-D4A3-D287-7D47-E42B51621972}"/>
                </a:ext>
              </a:extLst>
            </p:cNvPr>
            <p:cNvPicPr>
              <a:picLocks noChangeAspect="1"/>
            </p:cNvPicPr>
            <p:nvPr/>
          </p:nvPicPr>
          <p:blipFill>
            <a:blip r:embed="rId20" cstate="hqprint">
              <a:extLst>
                <a:ext uri="{28A0092B-C50C-407E-A947-70E740481C1C}">
                  <a14:useLocalDpi xmlns:a14="http://schemas.microsoft.com/office/drawing/2010/main" val="0"/>
                </a:ext>
              </a:extLst>
            </a:blip>
            <a:srcRect/>
            <a:stretch>
              <a:fillRect/>
            </a:stretch>
          </p:blipFill>
          <p:spPr>
            <a:xfrm>
              <a:off x="5791944" y="5883748"/>
              <a:ext cx="724078" cy="708176"/>
            </a:xfrm>
            <a:prstGeom prst="rect">
              <a:avLst/>
            </a:prstGeom>
            <a:ln>
              <a:solidFill>
                <a:schemeClr val="tx1"/>
              </a:solidFill>
            </a:ln>
          </p:spPr>
        </p:pic>
        <p:pic>
          <p:nvPicPr>
            <p:cNvPr id="63" name="Picture 62">
              <a:extLst>
                <a:ext uri="{FF2B5EF4-FFF2-40B4-BE49-F238E27FC236}">
                  <a16:creationId xmlns:a16="http://schemas.microsoft.com/office/drawing/2014/main" id="{715E11C8-C693-D724-3B67-F2A97B5116FA}"/>
                </a:ext>
              </a:extLst>
            </p:cNvPr>
            <p:cNvPicPr>
              <a:picLocks noChangeAspect="1"/>
            </p:cNvPicPr>
            <p:nvPr/>
          </p:nvPicPr>
          <p:blipFill>
            <a:blip r:embed="rId21" cstate="hqprint">
              <a:extLst>
                <a:ext uri="{28A0092B-C50C-407E-A947-70E740481C1C}">
                  <a14:useLocalDpi xmlns:a14="http://schemas.microsoft.com/office/drawing/2010/main" val="0"/>
                </a:ext>
              </a:extLst>
            </a:blip>
            <a:srcRect/>
            <a:stretch/>
          </p:blipFill>
          <p:spPr>
            <a:xfrm>
              <a:off x="6569203" y="5883748"/>
              <a:ext cx="708176" cy="708176"/>
            </a:xfrm>
            <a:prstGeom prst="rect">
              <a:avLst/>
            </a:prstGeom>
            <a:ln>
              <a:solidFill>
                <a:schemeClr val="tx1"/>
              </a:solidFill>
            </a:ln>
          </p:spPr>
        </p:pic>
      </p:grpSp>
      <p:grpSp>
        <p:nvGrpSpPr>
          <p:cNvPr id="69" name="Group 68">
            <a:extLst>
              <a:ext uri="{FF2B5EF4-FFF2-40B4-BE49-F238E27FC236}">
                <a16:creationId xmlns:a16="http://schemas.microsoft.com/office/drawing/2014/main" id="{E28290DD-24E2-E532-D055-3C868CB9E9CC}"/>
              </a:ext>
            </a:extLst>
          </p:cNvPr>
          <p:cNvGrpSpPr/>
          <p:nvPr/>
        </p:nvGrpSpPr>
        <p:grpSpPr>
          <a:xfrm>
            <a:off x="10440232" y="5976793"/>
            <a:ext cx="1415240" cy="708177"/>
            <a:chOff x="7655111" y="6036147"/>
            <a:chExt cx="1415240" cy="708177"/>
          </a:xfrm>
        </p:grpSpPr>
        <p:pic>
          <p:nvPicPr>
            <p:cNvPr id="65" name="Picture 64">
              <a:extLst>
                <a:ext uri="{FF2B5EF4-FFF2-40B4-BE49-F238E27FC236}">
                  <a16:creationId xmlns:a16="http://schemas.microsoft.com/office/drawing/2014/main" id="{A2623DEA-F656-851C-F52E-830FBB0C159E}"/>
                </a:ext>
              </a:extLst>
            </p:cNvPr>
            <p:cNvPicPr>
              <a:picLocks noChangeAspect="1"/>
            </p:cNvPicPr>
            <p:nvPr/>
          </p:nvPicPr>
          <p:blipFill>
            <a:blip r:embed="rId22" cstate="hqprint">
              <a:extLst>
                <a:ext uri="{28A0092B-C50C-407E-A947-70E740481C1C}">
                  <a14:useLocalDpi xmlns:a14="http://schemas.microsoft.com/office/drawing/2010/main" val="0"/>
                </a:ext>
              </a:extLst>
            </a:blip>
            <a:srcRect/>
            <a:stretch>
              <a:fillRect/>
            </a:stretch>
          </p:blipFill>
          <p:spPr>
            <a:xfrm>
              <a:off x="7655111" y="6036148"/>
              <a:ext cx="708177" cy="708176"/>
            </a:xfrm>
            <a:prstGeom prst="rect">
              <a:avLst/>
            </a:prstGeom>
            <a:ln>
              <a:solidFill>
                <a:schemeClr val="tx1"/>
              </a:solidFill>
            </a:ln>
          </p:spPr>
        </p:pic>
        <p:pic>
          <p:nvPicPr>
            <p:cNvPr id="68" name="Picture 67">
              <a:extLst>
                <a:ext uri="{FF2B5EF4-FFF2-40B4-BE49-F238E27FC236}">
                  <a16:creationId xmlns:a16="http://schemas.microsoft.com/office/drawing/2014/main" id="{503F190C-BE1D-9E31-4EDF-EB8CFA9E0F39}"/>
                </a:ext>
              </a:extLst>
            </p:cNvPr>
            <p:cNvPicPr>
              <a:picLocks noChangeAspect="1"/>
            </p:cNvPicPr>
            <p:nvPr/>
          </p:nvPicPr>
          <p:blipFill>
            <a:blip r:embed="rId23" cstate="hqprint">
              <a:extLst>
                <a:ext uri="{28A0092B-C50C-407E-A947-70E740481C1C}">
                  <a14:useLocalDpi xmlns:a14="http://schemas.microsoft.com/office/drawing/2010/main" val="0"/>
                </a:ext>
              </a:extLst>
            </a:blip>
            <a:srcRect/>
            <a:stretch/>
          </p:blipFill>
          <p:spPr>
            <a:xfrm>
              <a:off x="8423168" y="6036147"/>
              <a:ext cx="647183" cy="708176"/>
            </a:xfrm>
            <a:prstGeom prst="rect">
              <a:avLst/>
            </a:prstGeom>
            <a:ln>
              <a:solidFill>
                <a:schemeClr val="tx1"/>
              </a:solidFill>
            </a:ln>
          </p:spPr>
        </p:pic>
      </p:grpSp>
      <p:sp>
        <p:nvSpPr>
          <p:cNvPr id="71" name="Content Placeholder 1">
            <a:extLst>
              <a:ext uri="{FF2B5EF4-FFF2-40B4-BE49-F238E27FC236}">
                <a16:creationId xmlns:a16="http://schemas.microsoft.com/office/drawing/2014/main" id="{3ED97FD8-6002-73AA-7FBB-6D6A0FEBA806}"/>
              </a:ext>
            </a:extLst>
          </p:cNvPr>
          <p:cNvSpPr txBox="1">
            <a:spLocks/>
          </p:cNvSpPr>
          <p:nvPr/>
        </p:nvSpPr>
        <p:spPr>
          <a:xfrm>
            <a:off x="395913" y="5028516"/>
            <a:ext cx="5105400" cy="1593758"/>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buClr>
                <a:schemeClr val="accent3"/>
              </a:buClr>
            </a:pPr>
            <a:r>
              <a:rPr lang="en-US" sz="1800" b="1" dirty="0">
                <a:solidFill>
                  <a:srgbClr val="1F4E79"/>
                </a:solidFill>
                <a:ea typeface="+mj-ea"/>
                <a:cs typeface="Arial" panose="020B0604020202020204" pitchFamily="34" charset="0"/>
              </a:rPr>
              <a:t>Part-Time / Temporary Team:</a:t>
            </a:r>
          </a:p>
          <a:p>
            <a:pPr marL="284163" lvl="1" algn="l">
              <a:buFont typeface="Courier New" panose="02070309020205020404" pitchFamily="49" charset="0"/>
              <a:buChar char="o"/>
            </a:pPr>
            <a:r>
              <a:rPr lang="en-US" sz="1800" dirty="0"/>
              <a:t> Graduate Research Assistants (8 in Fall 2026)</a:t>
            </a:r>
          </a:p>
          <a:p>
            <a:pPr marL="284163" lvl="1" algn="l">
              <a:buFont typeface="Courier New" panose="02070309020205020404" pitchFamily="49" charset="0"/>
              <a:buChar char="o"/>
            </a:pPr>
            <a:r>
              <a:rPr lang="en-US" sz="1800" dirty="0"/>
              <a:t> Undergraduate Student Workers (2 in Fall 2026)</a:t>
            </a:r>
          </a:p>
          <a:p>
            <a:pPr marL="284163" lvl="1" algn="l">
              <a:buFont typeface="Courier New" panose="02070309020205020404" pitchFamily="49" charset="0"/>
              <a:buChar char="o"/>
            </a:pPr>
            <a:r>
              <a:rPr lang="en-US" sz="1800" dirty="0"/>
              <a:t> Mountaineer Temps (2 in Fall 2026)</a:t>
            </a:r>
          </a:p>
          <a:p>
            <a:pPr marL="284163" lvl="1" algn="l">
              <a:buFont typeface="Courier New" panose="02070309020205020404" pitchFamily="49" charset="0"/>
              <a:buChar char="o"/>
            </a:pPr>
            <a:r>
              <a:rPr lang="en-US" sz="1800" dirty="0"/>
              <a:t> Contractors/Consultants</a:t>
            </a:r>
            <a:endParaRPr lang="en-US" dirty="0">
              <a:solidFill>
                <a:schemeClr val="accent3"/>
              </a:solidFill>
            </a:endParaRPr>
          </a:p>
        </p:txBody>
      </p:sp>
    </p:spTree>
    <p:extLst>
      <p:ext uri="{BB962C8B-B14F-4D97-AF65-F5344CB8AC3E}">
        <p14:creationId xmlns:p14="http://schemas.microsoft.com/office/powerpoint/2010/main" val="1151548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38996-2204-8027-06A4-CD2602F4E57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1580912-BEAF-62CF-A657-E11A71BE86FF}"/>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mn-lt"/>
                <a:cs typeface="Arial" panose="020B0604020202020204" pitchFamily="34" charset="0"/>
              </a:rPr>
              <a:t>About me</a:t>
            </a:r>
          </a:p>
        </p:txBody>
      </p:sp>
      <p:pic>
        <p:nvPicPr>
          <p:cNvPr id="13" name="Picture 12" descr="A person holding a dog in front of water&#10;&#10;AI-generated content may be incorrect.">
            <a:extLst>
              <a:ext uri="{FF2B5EF4-FFF2-40B4-BE49-F238E27FC236}">
                <a16:creationId xmlns:a16="http://schemas.microsoft.com/office/drawing/2014/main" id="{E6E8C1DE-CE4E-B41E-4EB9-62FD34A45960}"/>
              </a:ext>
            </a:extLst>
          </p:cNvPr>
          <p:cNvPicPr>
            <a:picLocks noChangeAspect="1"/>
          </p:cNvPicPr>
          <p:nvPr/>
        </p:nvPicPr>
        <p:blipFill>
          <a:blip r:embed="rId3" cstate="hqprint">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p:blipFill>
        <p:spPr>
          <a:xfrm>
            <a:off x="9970674" y="951186"/>
            <a:ext cx="1806151" cy="2178530"/>
          </a:xfrm>
          <a:prstGeom prst="rect">
            <a:avLst/>
          </a:prstGeom>
          <a:ln>
            <a:solidFill>
              <a:schemeClr val="tx1"/>
            </a:solidFill>
          </a:ln>
        </p:spPr>
      </p:pic>
      <p:sp>
        <p:nvSpPr>
          <p:cNvPr id="14" name="Google Shape;399;p45">
            <a:extLst>
              <a:ext uri="{FF2B5EF4-FFF2-40B4-BE49-F238E27FC236}">
                <a16:creationId xmlns:a16="http://schemas.microsoft.com/office/drawing/2014/main" id="{AC9F99E0-7B32-5042-7C5F-2DE0FF78B2B5}"/>
              </a:ext>
            </a:extLst>
          </p:cNvPr>
          <p:cNvSpPr txBox="1">
            <a:spLocks/>
          </p:cNvSpPr>
          <p:nvPr/>
        </p:nvSpPr>
        <p:spPr>
          <a:xfrm>
            <a:off x="275726" y="690798"/>
            <a:ext cx="7904103" cy="89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2"/>
              </a:buClr>
              <a:buSzPts val="1400"/>
              <a:buFont typeface="Anaheim"/>
              <a:buNone/>
              <a:defRPr sz="1400" b="0" i="0" u="none" strike="noStrike" cap="none">
                <a:solidFill>
                  <a:srgbClr val="000000"/>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2pPr>
            <a:lvl3pPr marL="1371600" marR="0" lvl="2"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3pPr>
            <a:lvl4pPr marL="1828800" marR="0" lvl="3"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4pPr>
            <a:lvl5pPr marL="2286000" marR="0" lvl="4"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5pPr>
            <a:lvl6pPr marL="2743200" marR="0" lvl="5"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6pPr>
            <a:lvl7pPr marL="3200400" marR="0" lvl="6"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7pPr>
            <a:lvl8pPr marL="3657600" marR="0" lvl="7"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8pPr>
            <a:lvl9pPr marL="4114800" marR="0" lvl="8"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9pPr>
          </a:lstStyle>
          <a:p>
            <a:pPr marL="114300" indent="0">
              <a:buSzPts val="1800"/>
            </a:pPr>
            <a:r>
              <a:rPr lang="en-US" sz="1800" b="1" dirty="0">
                <a:solidFill>
                  <a:srgbClr val="1F4E79"/>
                </a:solidFill>
                <a:latin typeface="+mn-lt"/>
                <a:ea typeface="+mj-ea"/>
                <a:cs typeface="Arial" panose="020B0604020202020204" pitchFamily="34" charset="0"/>
              </a:rPr>
              <a:t>Behrang Bidadian</a:t>
            </a:r>
          </a:p>
          <a:p>
            <a:pPr marL="114300" indent="0">
              <a:buSzPts val="1800"/>
            </a:pPr>
            <a:endParaRPr lang="en-US" sz="500" b="1" dirty="0">
              <a:solidFill>
                <a:srgbClr val="1F4E79"/>
              </a:solidFill>
              <a:latin typeface="+mn-lt"/>
              <a:ea typeface="+mj-ea"/>
              <a:cs typeface="Arial" panose="020B0604020202020204" pitchFamily="34" charset="0"/>
            </a:endParaRPr>
          </a:p>
          <a:p>
            <a:pPr marL="114300" indent="0">
              <a:buSzPts val="1800"/>
            </a:pPr>
            <a:r>
              <a:rPr lang="en-US" sz="1800" dirty="0">
                <a:solidFill>
                  <a:schemeClr val="tx1"/>
                </a:solidFill>
                <a:latin typeface="+mn-lt"/>
                <a:cs typeface="Calibri" panose="020F0502020204030204" pitchFamily="34" charset="0"/>
              </a:rPr>
              <a:t>Working at the WV GIS Tech Center since 2019</a:t>
            </a:r>
          </a:p>
        </p:txBody>
      </p:sp>
      <p:grpSp>
        <p:nvGrpSpPr>
          <p:cNvPr id="76" name="Group 75">
            <a:extLst>
              <a:ext uri="{FF2B5EF4-FFF2-40B4-BE49-F238E27FC236}">
                <a16:creationId xmlns:a16="http://schemas.microsoft.com/office/drawing/2014/main" id="{4DC9C9F3-F0F0-8845-D39C-07850EA392AA}"/>
              </a:ext>
            </a:extLst>
          </p:cNvPr>
          <p:cNvGrpSpPr/>
          <p:nvPr/>
        </p:nvGrpSpPr>
        <p:grpSpPr>
          <a:xfrm>
            <a:off x="857859" y="1684225"/>
            <a:ext cx="8558079" cy="4647283"/>
            <a:chOff x="759633" y="1338386"/>
            <a:chExt cx="8558079" cy="4647283"/>
          </a:xfrm>
        </p:grpSpPr>
        <p:grpSp>
          <p:nvGrpSpPr>
            <p:cNvPr id="15" name="Group 14">
              <a:extLst>
                <a:ext uri="{FF2B5EF4-FFF2-40B4-BE49-F238E27FC236}">
                  <a16:creationId xmlns:a16="http://schemas.microsoft.com/office/drawing/2014/main" id="{1B3E6ECB-F61F-1F68-7D24-D7369261CD17}"/>
                </a:ext>
              </a:extLst>
            </p:cNvPr>
            <p:cNvGrpSpPr/>
            <p:nvPr/>
          </p:nvGrpSpPr>
          <p:grpSpPr>
            <a:xfrm>
              <a:off x="759633" y="2348659"/>
              <a:ext cx="8558079" cy="3637010"/>
              <a:chOff x="488853" y="1916442"/>
              <a:chExt cx="11170192" cy="4389903"/>
            </a:xfrm>
          </p:grpSpPr>
          <p:grpSp>
            <p:nvGrpSpPr>
              <p:cNvPr id="16" name="Group 15">
                <a:extLst>
                  <a:ext uri="{FF2B5EF4-FFF2-40B4-BE49-F238E27FC236}">
                    <a16:creationId xmlns:a16="http://schemas.microsoft.com/office/drawing/2014/main" id="{197DD856-CEE1-D842-2F30-D067D15859E9}"/>
                  </a:ext>
                </a:extLst>
              </p:cNvPr>
              <p:cNvGrpSpPr/>
              <p:nvPr/>
            </p:nvGrpSpPr>
            <p:grpSpPr>
              <a:xfrm>
                <a:off x="3932950" y="1916442"/>
                <a:ext cx="4326099" cy="3402900"/>
                <a:chOff x="2684302" y="2438398"/>
                <a:chExt cx="3771587" cy="2966722"/>
              </a:xfrm>
            </p:grpSpPr>
            <p:sp>
              <p:nvSpPr>
                <p:cNvPr id="63" name="Isosceles Triangle 11">
                  <a:extLst>
                    <a:ext uri="{FF2B5EF4-FFF2-40B4-BE49-F238E27FC236}">
                      <a16:creationId xmlns:a16="http://schemas.microsoft.com/office/drawing/2014/main" id="{1272708F-94E7-DB47-C0CD-B85905F65356}"/>
                    </a:ext>
                  </a:extLst>
                </p:cNvPr>
                <p:cNvSpPr/>
                <p:nvPr/>
              </p:nvSpPr>
              <p:spPr>
                <a:xfrm>
                  <a:off x="3682080" y="2438398"/>
                  <a:ext cx="1774656" cy="1804924"/>
                </a:xfrm>
                <a:custGeom>
                  <a:avLst/>
                  <a:gdLst>
                    <a:gd name="connsiteX0" fmla="*/ 1853446 w 3706892"/>
                    <a:gd name="connsiteY0" fmla="*/ 2726026 h 2929890"/>
                    <a:gd name="connsiteX1" fmla="*/ 1940393 w 3706892"/>
                    <a:gd name="connsiteY1" fmla="*/ 2788847 h 2929890"/>
                    <a:gd name="connsiteX2" fmla="*/ 1854737 w 3706892"/>
                    <a:gd name="connsiteY2" fmla="*/ 2736285 h 2929890"/>
                    <a:gd name="connsiteX3" fmla="*/ 1579759 w 3706892"/>
                    <a:gd name="connsiteY3" fmla="*/ 2923770 h 2929890"/>
                    <a:gd name="connsiteX4" fmla="*/ 1853446 w 3706892"/>
                    <a:gd name="connsiteY4" fmla="*/ 2726026 h 2929890"/>
                    <a:gd name="connsiteX5" fmla="*/ 381987 w 3706892"/>
                    <a:gd name="connsiteY5" fmla="*/ 2355724 h 2929890"/>
                    <a:gd name="connsiteX6" fmla="*/ 247815 w 3706892"/>
                    <a:gd name="connsiteY6" fmla="*/ 2425226 h 2929890"/>
                    <a:gd name="connsiteX7" fmla="*/ 248783 w 3706892"/>
                    <a:gd name="connsiteY7" fmla="*/ 2417842 h 2929890"/>
                    <a:gd name="connsiteX8" fmla="*/ 381987 w 3706892"/>
                    <a:gd name="connsiteY8" fmla="*/ 2355724 h 2929890"/>
                    <a:gd name="connsiteX9" fmla="*/ 454392 w 3706892"/>
                    <a:gd name="connsiteY9" fmla="*/ 2318189 h 2929890"/>
                    <a:gd name="connsiteX10" fmla="*/ 452772 w 3706892"/>
                    <a:gd name="connsiteY10" fmla="*/ 2319057 h 2929890"/>
                    <a:gd name="connsiteX11" fmla="*/ 454392 w 3706892"/>
                    <a:gd name="connsiteY11" fmla="*/ 2318189 h 2929890"/>
                    <a:gd name="connsiteX12" fmla="*/ 2135602 w 3706892"/>
                    <a:gd name="connsiteY12" fmla="*/ 2908635 h 2929890"/>
                    <a:gd name="connsiteX13" fmla="*/ 2138691 w 3706892"/>
                    <a:gd name="connsiteY13" fmla="*/ 1903782 h 2929890"/>
                    <a:gd name="connsiteX14" fmla="*/ 2138691 w 3706892"/>
                    <a:gd name="connsiteY14" fmla="*/ 2910530 h 2929890"/>
                    <a:gd name="connsiteX15" fmla="*/ 2135602 w 3706892"/>
                    <a:gd name="connsiteY15" fmla="*/ 2908635 h 2929890"/>
                    <a:gd name="connsiteX16" fmla="*/ 1570783 w 3706892"/>
                    <a:gd name="connsiteY16" fmla="*/ 1903782 h 2929890"/>
                    <a:gd name="connsiteX17" fmla="*/ 1571290 w 3706892"/>
                    <a:gd name="connsiteY17" fmla="*/ 1903782 h 2929890"/>
                    <a:gd name="connsiteX18" fmla="*/ 1571290 w 3706892"/>
                    <a:gd name="connsiteY18" fmla="*/ 2929545 h 2929890"/>
                    <a:gd name="connsiteX19" fmla="*/ 1570783 w 3706892"/>
                    <a:gd name="connsiteY19" fmla="*/ 2929890 h 2929890"/>
                    <a:gd name="connsiteX20" fmla="*/ 1570783 w 3706892"/>
                    <a:gd name="connsiteY20" fmla="*/ 1903782 h 2929890"/>
                    <a:gd name="connsiteX21" fmla="*/ 2472208 w 3706892"/>
                    <a:gd name="connsiteY21" fmla="*/ 1748890 h 2929890"/>
                    <a:gd name="connsiteX22" fmla="*/ 2750047 w 3706892"/>
                    <a:gd name="connsiteY22" fmla="*/ 1991075 h 2929890"/>
                    <a:gd name="connsiteX23" fmla="*/ 2465482 w 3706892"/>
                    <a:gd name="connsiteY23" fmla="*/ 1756102 h 2929890"/>
                    <a:gd name="connsiteX24" fmla="*/ 2472208 w 3706892"/>
                    <a:gd name="connsiteY24" fmla="*/ 1748890 h 2929890"/>
                    <a:gd name="connsiteX25" fmla="*/ 1230873 w 3706892"/>
                    <a:gd name="connsiteY25" fmla="*/ 1748890 h 2929890"/>
                    <a:gd name="connsiteX26" fmla="*/ 1239735 w 3706892"/>
                    <a:gd name="connsiteY26" fmla="*/ 1758393 h 2929890"/>
                    <a:gd name="connsiteX27" fmla="*/ 876898 w 3706892"/>
                    <a:gd name="connsiteY27" fmla="*/ 2049759 h 2929890"/>
                    <a:gd name="connsiteX28" fmla="*/ 1230873 w 3706892"/>
                    <a:gd name="connsiteY28" fmla="*/ 1748890 h 2929890"/>
                    <a:gd name="connsiteX29" fmla="*/ 2840256 w 3706892"/>
                    <a:gd name="connsiteY29" fmla="*/ 1354207 h 2929890"/>
                    <a:gd name="connsiteX30" fmla="*/ 3706892 w 3706892"/>
                    <a:gd name="connsiteY30" fmla="*/ 1945086 h 2929890"/>
                    <a:gd name="connsiteX31" fmla="*/ 3417775 w 3706892"/>
                    <a:gd name="connsiteY31" fmla="*/ 2110295 h 2929890"/>
                    <a:gd name="connsiteX32" fmla="*/ 3459078 w 3706892"/>
                    <a:gd name="connsiteY32" fmla="*/ 2425226 h 2929890"/>
                    <a:gd name="connsiteX33" fmla="*/ 3339559 w 3706892"/>
                    <a:gd name="connsiteY33" fmla="*/ 2364335 h 2929890"/>
                    <a:gd name="connsiteX34" fmla="*/ 3454704 w 3706892"/>
                    <a:gd name="connsiteY34" fmla="*/ 2418032 h 2929890"/>
                    <a:gd name="connsiteX35" fmla="*/ 3414543 w 3706892"/>
                    <a:gd name="connsiteY35" fmla="*/ 2111796 h 2929890"/>
                    <a:gd name="connsiteX36" fmla="*/ 3695677 w 3706892"/>
                    <a:gd name="connsiteY36" fmla="*/ 1951148 h 2929890"/>
                    <a:gd name="connsiteX37" fmla="*/ 2837279 w 3706892"/>
                    <a:gd name="connsiteY37" fmla="*/ 1357399 h 2929890"/>
                    <a:gd name="connsiteX38" fmla="*/ 2840256 w 3706892"/>
                    <a:gd name="connsiteY38" fmla="*/ 1354207 h 2929890"/>
                    <a:gd name="connsiteX39" fmla="*/ 861369 w 3706892"/>
                    <a:gd name="connsiteY39" fmla="*/ 1352646 h 2929890"/>
                    <a:gd name="connsiteX40" fmla="*/ 865801 w 3706892"/>
                    <a:gd name="connsiteY40" fmla="*/ 1357399 h 2929890"/>
                    <a:gd name="connsiteX41" fmla="*/ 9024 w 3706892"/>
                    <a:gd name="connsiteY41" fmla="*/ 1950243 h 2929890"/>
                    <a:gd name="connsiteX42" fmla="*/ 0 w 3706892"/>
                    <a:gd name="connsiteY42" fmla="*/ 1945086 h 2929890"/>
                    <a:gd name="connsiteX43" fmla="*/ 861369 w 3706892"/>
                    <a:gd name="connsiteY43" fmla="*/ 1352646 h 2929890"/>
                    <a:gd name="connsiteX44" fmla="*/ 1853446 w 3706892"/>
                    <a:gd name="connsiteY44" fmla="*/ 0 h 2929890"/>
                    <a:gd name="connsiteX45" fmla="*/ 2648518 w 3706892"/>
                    <a:gd name="connsiteY45" fmla="*/ 587269 h 2929890"/>
                    <a:gd name="connsiteX46" fmla="*/ 2304792 w 3706892"/>
                    <a:gd name="connsiteY46" fmla="*/ 587269 h 2929890"/>
                    <a:gd name="connsiteX47" fmla="*/ 2762193 w 3706892"/>
                    <a:gd name="connsiteY47" fmla="*/ 1283732 h 2929890"/>
                    <a:gd name="connsiteX48" fmla="*/ 2437219 w 3706892"/>
                    <a:gd name="connsiteY48" fmla="*/ 1344744 h 2929890"/>
                    <a:gd name="connsiteX49" fmla="*/ 2396648 w 3706892"/>
                    <a:gd name="connsiteY49" fmla="*/ 1693627 h 2929890"/>
                    <a:gd name="connsiteX50" fmla="*/ 2138691 w 3706892"/>
                    <a:gd name="connsiteY50" fmla="*/ 1445558 h 2929890"/>
                    <a:gd name="connsiteX51" fmla="*/ 2138691 w 3706892"/>
                    <a:gd name="connsiteY51" fmla="*/ 1812263 h 2929890"/>
                    <a:gd name="connsiteX52" fmla="*/ 1853446 w 3706892"/>
                    <a:gd name="connsiteY52" fmla="*/ 1606167 h 2929890"/>
                    <a:gd name="connsiteX53" fmla="*/ 1570783 w 3706892"/>
                    <a:gd name="connsiteY53" fmla="*/ 1810397 h 2929890"/>
                    <a:gd name="connsiteX54" fmla="*/ 1570783 w 3706892"/>
                    <a:gd name="connsiteY54" fmla="*/ 1441738 h 2929890"/>
                    <a:gd name="connsiteX55" fmla="*/ 1569492 w 3706892"/>
                    <a:gd name="connsiteY55" fmla="*/ 1444294 h 2929890"/>
                    <a:gd name="connsiteX56" fmla="*/ 1306923 w 3706892"/>
                    <a:gd name="connsiteY56" fmla="*/ 1697840 h 2929890"/>
                    <a:gd name="connsiteX57" fmla="*/ 1265861 w 3706892"/>
                    <a:gd name="connsiteY57" fmla="*/ 1344744 h 2929890"/>
                    <a:gd name="connsiteX58" fmla="*/ 939633 w 3706892"/>
                    <a:gd name="connsiteY58" fmla="*/ 1283497 h 2929890"/>
                    <a:gd name="connsiteX59" fmla="*/ 1402101 w 3706892"/>
                    <a:gd name="connsiteY59" fmla="*/ 587269 h 2929890"/>
                    <a:gd name="connsiteX60" fmla="*/ 1058375 w 3706892"/>
                    <a:gd name="connsiteY60" fmla="*/ 587269 h 2929890"/>
                    <a:gd name="connsiteX61" fmla="*/ 1853446 w 3706892"/>
                    <a:gd name="connsiteY61" fmla="*/ 0 h 2929890"/>
                    <a:gd name="connsiteX0" fmla="*/ 1853446 w 3706892"/>
                    <a:gd name="connsiteY0" fmla="*/ 2726026 h 2929890"/>
                    <a:gd name="connsiteX1" fmla="*/ 1940393 w 3706892"/>
                    <a:gd name="connsiteY1" fmla="*/ 2788847 h 2929890"/>
                    <a:gd name="connsiteX2" fmla="*/ 1854737 w 3706892"/>
                    <a:gd name="connsiteY2" fmla="*/ 2736285 h 2929890"/>
                    <a:gd name="connsiteX3" fmla="*/ 1579759 w 3706892"/>
                    <a:gd name="connsiteY3" fmla="*/ 2923770 h 2929890"/>
                    <a:gd name="connsiteX4" fmla="*/ 1853446 w 3706892"/>
                    <a:gd name="connsiteY4" fmla="*/ 2726026 h 2929890"/>
                    <a:gd name="connsiteX5" fmla="*/ 381987 w 3706892"/>
                    <a:gd name="connsiteY5" fmla="*/ 2355724 h 2929890"/>
                    <a:gd name="connsiteX6" fmla="*/ 247815 w 3706892"/>
                    <a:gd name="connsiteY6" fmla="*/ 2425226 h 2929890"/>
                    <a:gd name="connsiteX7" fmla="*/ 248783 w 3706892"/>
                    <a:gd name="connsiteY7" fmla="*/ 2417842 h 2929890"/>
                    <a:gd name="connsiteX8" fmla="*/ 381987 w 3706892"/>
                    <a:gd name="connsiteY8" fmla="*/ 2355724 h 2929890"/>
                    <a:gd name="connsiteX9" fmla="*/ 454392 w 3706892"/>
                    <a:gd name="connsiteY9" fmla="*/ 2318189 h 2929890"/>
                    <a:gd name="connsiteX10" fmla="*/ 452772 w 3706892"/>
                    <a:gd name="connsiteY10" fmla="*/ 2319057 h 2929890"/>
                    <a:gd name="connsiteX11" fmla="*/ 454392 w 3706892"/>
                    <a:gd name="connsiteY11" fmla="*/ 2318189 h 2929890"/>
                    <a:gd name="connsiteX12" fmla="*/ 2135602 w 3706892"/>
                    <a:gd name="connsiteY12" fmla="*/ 2908635 h 2929890"/>
                    <a:gd name="connsiteX13" fmla="*/ 2138691 w 3706892"/>
                    <a:gd name="connsiteY13" fmla="*/ 2910530 h 2929890"/>
                    <a:gd name="connsiteX14" fmla="*/ 2135602 w 3706892"/>
                    <a:gd name="connsiteY14" fmla="*/ 2908635 h 2929890"/>
                    <a:gd name="connsiteX15" fmla="*/ 1570783 w 3706892"/>
                    <a:gd name="connsiteY15" fmla="*/ 1903782 h 2929890"/>
                    <a:gd name="connsiteX16" fmla="*/ 1571290 w 3706892"/>
                    <a:gd name="connsiteY16" fmla="*/ 1903782 h 2929890"/>
                    <a:gd name="connsiteX17" fmla="*/ 1571290 w 3706892"/>
                    <a:gd name="connsiteY17" fmla="*/ 2929545 h 2929890"/>
                    <a:gd name="connsiteX18" fmla="*/ 1570783 w 3706892"/>
                    <a:gd name="connsiteY18" fmla="*/ 2929890 h 2929890"/>
                    <a:gd name="connsiteX19" fmla="*/ 1570783 w 3706892"/>
                    <a:gd name="connsiteY19" fmla="*/ 1903782 h 2929890"/>
                    <a:gd name="connsiteX20" fmla="*/ 2472208 w 3706892"/>
                    <a:gd name="connsiteY20" fmla="*/ 1748890 h 2929890"/>
                    <a:gd name="connsiteX21" fmla="*/ 2750047 w 3706892"/>
                    <a:gd name="connsiteY21" fmla="*/ 1991075 h 2929890"/>
                    <a:gd name="connsiteX22" fmla="*/ 2465482 w 3706892"/>
                    <a:gd name="connsiteY22" fmla="*/ 1756102 h 2929890"/>
                    <a:gd name="connsiteX23" fmla="*/ 2472208 w 3706892"/>
                    <a:gd name="connsiteY23" fmla="*/ 1748890 h 2929890"/>
                    <a:gd name="connsiteX24" fmla="*/ 1230873 w 3706892"/>
                    <a:gd name="connsiteY24" fmla="*/ 1748890 h 2929890"/>
                    <a:gd name="connsiteX25" fmla="*/ 1239735 w 3706892"/>
                    <a:gd name="connsiteY25" fmla="*/ 1758393 h 2929890"/>
                    <a:gd name="connsiteX26" fmla="*/ 876898 w 3706892"/>
                    <a:gd name="connsiteY26" fmla="*/ 2049759 h 2929890"/>
                    <a:gd name="connsiteX27" fmla="*/ 1230873 w 3706892"/>
                    <a:gd name="connsiteY27" fmla="*/ 1748890 h 2929890"/>
                    <a:gd name="connsiteX28" fmla="*/ 2840256 w 3706892"/>
                    <a:gd name="connsiteY28" fmla="*/ 1354207 h 2929890"/>
                    <a:gd name="connsiteX29" fmla="*/ 3706892 w 3706892"/>
                    <a:gd name="connsiteY29" fmla="*/ 1945086 h 2929890"/>
                    <a:gd name="connsiteX30" fmla="*/ 3417775 w 3706892"/>
                    <a:gd name="connsiteY30" fmla="*/ 2110295 h 2929890"/>
                    <a:gd name="connsiteX31" fmla="*/ 3459078 w 3706892"/>
                    <a:gd name="connsiteY31" fmla="*/ 2425226 h 2929890"/>
                    <a:gd name="connsiteX32" fmla="*/ 3339559 w 3706892"/>
                    <a:gd name="connsiteY32" fmla="*/ 2364335 h 2929890"/>
                    <a:gd name="connsiteX33" fmla="*/ 3454704 w 3706892"/>
                    <a:gd name="connsiteY33" fmla="*/ 2418032 h 2929890"/>
                    <a:gd name="connsiteX34" fmla="*/ 3414543 w 3706892"/>
                    <a:gd name="connsiteY34" fmla="*/ 2111796 h 2929890"/>
                    <a:gd name="connsiteX35" fmla="*/ 3695677 w 3706892"/>
                    <a:gd name="connsiteY35" fmla="*/ 1951148 h 2929890"/>
                    <a:gd name="connsiteX36" fmla="*/ 2837279 w 3706892"/>
                    <a:gd name="connsiteY36" fmla="*/ 1357399 h 2929890"/>
                    <a:gd name="connsiteX37" fmla="*/ 2840256 w 3706892"/>
                    <a:gd name="connsiteY37" fmla="*/ 1354207 h 2929890"/>
                    <a:gd name="connsiteX38" fmla="*/ 861369 w 3706892"/>
                    <a:gd name="connsiteY38" fmla="*/ 1352646 h 2929890"/>
                    <a:gd name="connsiteX39" fmla="*/ 865801 w 3706892"/>
                    <a:gd name="connsiteY39" fmla="*/ 1357399 h 2929890"/>
                    <a:gd name="connsiteX40" fmla="*/ 9024 w 3706892"/>
                    <a:gd name="connsiteY40" fmla="*/ 1950243 h 2929890"/>
                    <a:gd name="connsiteX41" fmla="*/ 0 w 3706892"/>
                    <a:gd name="connsiteY41" fmla="*/ 1945086 h 2929890"/>
                    <a:gd name="connsiteX42" fmla="*/ 861369 w 3706892"/>
                    <a:gd name="connsiteY42" fmla="*/ 1352646 h 2929890"/>
                    <a:gd name="connsiteX43" fmla="*/ 1853446 w 3706892"/>
                    <a:gd name="connsiteY43" fmla="*/ 0 h 2929890"/>
                    <a:gd name="connsiteX44" fmla="*/ 2648518 w 3706892"/>
                    <a:gd name="connsiteY44" fmla="*/ 587269 h 2929890"/>
                    <a:gd name="connsiteX45" fmla="*/ 2304792 w 3706892"/>
                    <a:gd name="connsiteY45" fmla="*/ 587269 h 2929890"/>
                    <a:gd name="connsiteX46" fmla="*/ 2762193 w 3706892"/>
                    <a:gd name="connsiteY46" fmla="*/ 1283732 h 2929890"/>
                    <a:gd name="connsiteX47" fmla="*/ 2437219 w 3706892"/>
                    <a:gd name="connsiteY47" fmla="*/ 1344744 h 2929890"/>
                    <a:gd name="connsiteX48" fmla="*/ 2396648 w 3706892"/>
                    <a:gd name="connsiteY48" fmla="*/ 1693627 h 2929890"/>
                    <a:gd name="connsiteX49" fmla="*/ 2138691 w 3706892"/>
                    <a:gd name="connsiteY49" fmla="*/ 1445558 h 2929890"/>
                    <a:gd name="connsiteX50" fmla="*/ 2138691 w 3706892"/>
                    <a:gd name="connsiteY50" fmla="*/ 1812263 h 2929890"/>
                    <a:gd name="connsiteX51" fmla="*/ 1853446 w 3706892"/>
                    <a:gd name="connsiteY51" fmla="*/ 1606167 h 2929890"/>
                    <a:gd name="connsiteX52" fmla="*/ 1570783 w 3706892"/>
                    <a:gd name="connsiteY52" fmla="*/ 1810397 h 2929890"/>
                    <a:gd name="connsiteX53" fmla="*/ 1570783 w 3706892"/>
                    <a:gd name="connsiteY53" fmla="*/ 1441738 h 2929890"/>
                    <a:gd name="connsiteX54" fmla="*/ 1569492 w 3706892"/>
                    <a:gd name="connsiteY54" fmla="*/ 1444294 h 2929890"/>
                    <a:gd name="connsiteX55" fmla="*/ 1306923 w 3706892"/>
                    <a:gd name="connsiteY55" fmla="*/ 1697840 h 2929890"/>
                    <a:gd name="connsiteX56" fmla="*/ 1265861 w 3706892"/>
                    <a:gd name="connsiteY56" fmla="*/ 1344744 h 2929890"/>
                    <a:gd name="connsiteX57" fmla="*/ 939633 w 3706892"/>
                    <a:gd name="connsiteY57" fmla="*/ 1283497 h 2929890"/>
                    <a:gd name="connsiteX58" fmla="*/ 1402101 w 3706892"/>
                    <a:gd name="connsiteY58" fmla="*/ 587269 h 2929890"/>
                    <a:gd name="connsiteX59" fmla="*/ 1058375 w 3706892"/>
                    <a:gd name="connsiteY59" fmla="*/ 587269 h 2929890"/>
                    <a:gd name="connsiteX60" fmla="*/ 1853446 w 3706892"/>
                    <a:gd name="connsiteY60" fmla="*/ 0 h 2929890"/>
                    <a:gd name="connsiteX0" fmla="*/ 1853446 w 3706892"/>
                    <a:gd name="connsiteY0" fmla="*/ 2726026 h 2929890"/>
                    <a:gd name="connsiteX1" fmla="*/ 1940393 w 3706892"/>
                    <a:gd name="connsiteY1" fmla="*/ 2788847 h 2929890"/>
                    <a:gd name="connsiteX2" fmla="*/ 1854737 w 3706892"/>
                    <a:gd name="connsiteY2" fmla="*/ 2736285 h 2929890"/>
                    <a:gd name="connsiteX3" fmla="*/ 1579759 w 3706892"/>
                    <a:gd name="connsiteY3" fmla="*/ 2923770 h 2929890"/>
                    <a:gd name="connsiteX4" fmla="*/ 1853446 w 3706892"/>
                    <a:gd name="connsiteY4" fmla="*/ 2726026 h 2929890"/>
                    <a:gd name="connsiteX5" fmla="*/ 381987 w 3706892"/>
                    <a:gd name="connsiteY5" fmla="*/ 2355724 h 2929890"/>
                    <a:gd name="connsiteX6" fmla="*/ 247815 w 3706892"/>
                    <a:gd name="connsiteY6" fmla="*/ 2425226 h 2929890"/>
                    <a:gd name="connsiteX7" fmla="*/ 248783 w 3706892"/>
                    <a:gd name="connsiteY7" fmla="*/ 2417842 h 2929890"/>
                    <a:gd name="connsiteX8" fmla="*/ 381987 w 3706892"/>
                    <a:gd name="connsiteY8" fmla="*/ 2355724 h 2929890"/>
                    <a:gd name="connsiteX9" fmla="*/ 454392 w 3706892"/>
                    <a:gd name="connsiteY9" fmla="*/ 2318189 h 2929890"/>
                    <a:gd name="connsiteX10" fmla="*/ 452772 w 3706892"/>
                    <a:gd name="connsiteY10" fmla="*/ 2319057 h 2929890"/>
                    <a:gd name="connsiteX11" fmla="*/ 454392 w 3706892"/>
                    <a:gd name="connsiteY11" fmla="*/ 2318189 h 2929890"/>
                    <a:gd name="connsiteX12" fmla="*/ 1570783 w 3706892"/>
                    <a:gd name="connsiteY12" fmla="*/ 1903782 h 2929890"/>
                    <a:gd name="connsiteX13" fmla="*/ 1571290 w 3706892"/>
                    <a:gd name="connsiteY13" fmla="*/ 1903782 h 2929890"/>
                    <a:gd name="connsiteX14" fmla="*/ 1571290 w 3706892"/>
                    <a:gd name="connsiteY14" fmla="*/ 2929545 h 2929890"/>
                    <a:gd name="connsiteX15" fmla="*/ 1570783 w 3706892"/>
                    <a:gd name="connsiteY15" fmla="*/ 2929890 h 2929890"/>
                    <a:gd name="connsiteX16" fmla="*/ 1570783 w 3706892"/>
                    <a:gd name="connsiteY16" fmla="*/ 1903782 h 2929890"/>
                    <a:gd name="connsiteX17" fmla="*/ 2472208 w 3706892"/>
                    <a:gd name="connsiteY17" fmla="*/ 1748890 h 2929890"/>
                    <a:gd name="connsiteX18" fmla="*/ 2750047 w 3706892"/>
                    <a:gd name="connsiteY18" fmla="*/ 1991075 h 2929890"/>
                    <a:gd name="connsiteX19" fmla="*/ 2465482 w 3706892"/>
                    <a:gd name="connsiteY19" fmla="*/ 1756102 h 2929890"/>
                    <a:gd name="connsiteX20" fmla="*/ 2472208 w 3706892"/>
                    <a:gd name="connsiteY20" fmla="*/ 1748890 h 2929890"/>
                    <a:gd name="connsiteX21" fmla="*/ 1230873 w 3706892"/>
                    <a:gd name="connsiteY21" fmla="*/ 1748890 h 2929890"/>
                    <a:gd name="connsiteX22" fmla="*/ 1239735 w 3706892"/>
                    <a:gd name="connsiteY22" fmla="*/ 1758393 h 2929890"/>
                    <a:gd name="connsiteX23" fmla="*/ 876898 w 3706892"/>
                    <a:gd name="connsiteY23" fmla="*/ 2049759 h 2929890"/>
                    <a:gd name="connsiteX24" fmla="*/ 1230873 w 3706892"/>
                    <a:gd name="connsiteY24" fmla="*/ 1748890 h 2929890"/>
                    <a:gd name="connsiteX25" fmla="*/ 2840256 w 3706892"/>
                    <a:gd name="connsiteY25" fmla="*/ 1354207 h 2929890"/>
                    <a:gd name="connsiteX26" fmla="*/ 3706892 w 3706892"/>
                    <a:gd name="connsiteY26" fmla="*/ 1945086 h 2929890"/>
                    <a:gd name="connsiteX27" fmla="*/ 3417775 w 3706892"/>
                    <a:gd name="connsiteY27" fmla="*/ 2110295 h 2929890"/>
                    <a:gd name="connsiteX28" fmla="*/ 3459078 w 3706892"/>
                    <a:gd name="connsiteY28" fmla="*/ 2425226 h 2929890"/>
                    <a:gd name="connsiteX29" fmla="*/ 3339559 w 3706892"/>
                    <a:gd name="connsiteY29" fmla="*/ 2364335 h 2929890"/>
                    <a:gd name="connsiteX30" fmla="*/ 3454704 w 3706892"/>
                    <a:gd name="connsiteY30" fmla="*/ 2418032 h 2929890"/>
                    <a:gd name="connsiteX31" fmla="*/ 3414543 w 3706892"/>
                    <a:gd name="connsiteY31" fmla="*/ 2111796 h 2929890"/>
                    <a:gd name="connsiteX32" fmla="*/ 3695677 w 3706892"/>
                    <a:gd name="connsiteY32" fmla="*/ 1951148 h 2929890"/>
                    <a:gd name="connsiteX33" fmla="*/ 2837279 w 3706892"/>
                    <a:gd name="connsiteY33" fmla="*/ 1357399 h 2929890"/>
                    <a:gd name="connsiteX34" fmla="*/ 2840256 w 3706892"/>
                    <a:gd name="connsiteY34" fmla="*/ 1354207 h 2929890"/>
                    <a:gd name="connsiteX35" fmla="*/ 861369 w 3706892"/>
                    <a:gd name="connsiteY35" fmla="*/ 1352646 h 2929890"/>
                    <a:gd name="connsiteX36" fmla="*/ 865801 w 3706892"/>
                    <a:gd name="connsiteY36" fmla="*/ 1357399 h 2929890"/>
                    <a:gd name="connsiteX37" fmla="*/ 9024 w 3706892"/>
                    <a:gd name="connsiteY37" fmla="*/ 1950243 h 2929890"/>
                    <a:gd name="connsiteX38" fmla="*/ 0 w 3706892"/>
                    <a:gd name="connsiteY38" fmla="*/ 1945086 h 2929890"/>
                    <a:gd name="connsiteX39" fmla="*/ 861369 w 3706892"/>
                    <a:gd name="connsiteY39" fmla="*/ 1352646 h 2929890"/>
                    <a:gd name="connsiteX40" fmla="*/ 1853446 w 3706892"/>
                    <a:gd name="connsiteY40" fmla="*/ 0 h 2929890"/>
                    <a:gd name="connsiteX41" fmla="*/ 2648518 w 3706892"/>
                    <a:gd name="connsiteY41" fmla="*/ 587269 h 2929890"/>
                    <a:gd name="connsiteX42" fmla="*/ 2304792 w 3706892"/>
                    <a:gd name="connsiteY42" fmla="*/ 587269 h 2929890"/>
                    <a:gd name="connsiteX43" fmla="*/ 2762193 w 3706892"/>
                    <a:gd name="connsiteY43" fmla="*/ 1283732 h 2929890"/>
                    <a:gd name="connsiteX44" fmla="*/ 2437219 w 3706892"/>
                    <a:gd name="connsiteY44" fmla="*/ 1344744 h 2929890"/>
                    <a:gd name="connsiteX45" fmla="*/ 2396648 w 3706892"/>
                    <a:gd name="connsiteY45" fmla="*/ 1693627 h 2929890"/>
                    <a:gd name="connsiteX46" fmla="*/ 2138691 w 3706892"/>
                    <a:gd name="connsiteY46" fmla="*/ 1445558 h 2929890"/>
                    <a:gd name="connsiteX47" fmla="*/ 2138691 w 3706892"/>
                    <a:gd name="connsiteY47" fmla="*/ 1812263 h 2929890"/>
                    <a:gd name="connsiteX48" fmla="*/ 1853446 w 3706892"/>
                    <a:gd name="connsiteY48" fmla="*/ 1606167 h 2929890"/>
                    <a:gd name="connsiteX49" fmla="*/ 1570783 w 3706892"/>
                    <a:gd name="connsiteY49" fmla="*/ 1810397 h 2929890"/>
                    <a:gd name="connsiteX50" fmla="*/ 1570783 w 3706892"/>
                    <a:gd name="connsiteY50" fmla="*/ 1441738 h 2929890"/>
                    <a:gd name="connsiteX51" fmla="*/ 1569492 w 3706892"/>
                    <a:gd name="connsiteY51" fmla="*/ 1444294 h 2929890"/>
                    <a:gd name="connsiteX52" fmla="*/ 1306923 w 3706892"/>
                    <a:gd name="connsiteY52" fmla="*/ 1697840 h 2929890"/>
                    <a:gd name="connsiteX53" fmla="*/ 1265861 w 3706892"/>
                    <a:gd name="connsiteY53" fmla="*/ 1344744 h 2929890"/>
                    <a:gd name="connsiteX54" fmla="*/ 939633 w 3706892"/>
                    <a:gd name="connsiteY54" fmla="*/ 1283497 h 2929890"/>
                    <a:gd name="connsiteX55" fmla="*/ 1402101 w 3706892"/>
                    <a:gd name="connsiteY55" fmla="*/ 587269 h 2929890"/>
                    <a:gd name="connsiteX56" fmla="*/ 1058375 w 3706892"/>
                    <a:gd name="connsiteY56" fmla="*/ 587269 h 2929890"/>
                    <a:gd name="connsiteX57" fmla="*/ 1853446 w 3706892"/>
                    <a:gd name="connsiteY57" fmla="*/ 0 h 2929890"/>
                    <a:gd name="connsiteX0" fmla="*/ 1853446 w 3706892"/>
                    <a:gd name="connsiteY0" fmla="*/ 2726026 h 2929890"/>
                    <a:gd name="connsiteX1" fmla="*/ 1854737 w 3706892"/>
                    <a:gd name="connsiteY1" fmla="*/ 2736285 h 2929890"/>
                    <a:gd name="connsiteX2" fmla="*/ 1579759 w 3706892"/>
                    <a:gd name="connsiteY2" fmla="*/ 2923770 h 2929890"/>
                    <a:gd name="connsiteX3" fmla="*/ 1853446 w 3706892"/>
                    <a:gd name="connsiteY3" fmla="*/ 2726026 h 2929890"/>
                    <a:gd name="connsiteX4" fmla="*/ 381987 w 3706892"/>
                    <a:gd name="connsiteY4" fmla="*/ 2355724 h 2929890"/>
                    <a:gd name="connsiteX5" fmla="*/ 247815 w 3706892"/>
                    <a:gd name="connsiteY5" fmla="*/ 2425226 h 2929890"/>
                    <a:gd name="connsiteX6" fmla="*/ 248783 w 3706892"/>
                    <a:gd name="connsiteY6" fmla="*/ 2417842 h 2929890"/>
                    <a:gd name="connsiteX7" fmla="*/ 381987 w 3706892"/>
                    <a:gd name="connsiteY7" fmla="*/ 2355724 h 2929890"/>
                    <a:gd name="connsiteX8" fmla="*/ 454392 w 3706892"/>
                    <a:gd name="connsiteY8" fmla="*/ 2318189 h 2929890"/>
                    <a:gd name="connsiteX9" fmla="*/ 452772 w 3706892"/>
                    <a:gd name="connsiteY9" fmla="*/ 2319057 h 2929890"/>
                    <a:gd name="connsiteX10" fmla="*/ 454392 w 3706892"/>
                    <a:gd name="connsiteY10" fmla="*/ 2318189 h 2929890"/>
                    <a:gd name="connsiteX11" fmla="*/ 1570783 w 3706892"/>
                    <a:gd name="connsiteY11" fmla="*/ 1903782 h 2929890"/>
                    <a:gd name="connsiteX12" fmla="*/ 1571290 w 3706892"/>
                    <a:gd name="connsiteY12" fmla="*/ 1903782 h 2929890"/>
                    <a:gd name="connsiteX13" fmla="*/ 1571290 w 3706892"/>
                    <a:gd name="connsiteY13" fmla="*/ 2929545 h 2929890"/>
                    <a:gd name="connsiteX14" fmla="*/ 1570783 w 3706892"/>
                    <a:gd name="connsiteY14" fmla="*/ 2929890 h 2929890"/>
                    <a:gd name="connsiteX15" fmla="*/ 1570783 w 3706892"/>
                    <a:gd name="connsiteY15" fmla="*/ 1903782 h 2929890"/>
                    <a:gd name="connsiteX16" fmla="*/ 2472208 w 3706892"/>
                    <a:gd name="connsiteY16" fmla="*/ 1748890 h 2929890"/>
                    <a:gd name="connsiteX17" fmla="*/ 2750047 w 3706892"/>
                    <a:gd name="connsiteY17" fmla="*/ 1991075 h 2929890"/>
                    <a:gd name="connsiteX18" fmla="*/ 2465482 w 3706892"/>
                    <a:gd name="connsiteY18" fmla="*/ 1756102 h 2929890"/>
                    <a:gd name="connsiteX19" fmla="*/ 2472208 w 3706892"/>
                    <a:gd name="connsiteY19" fmla="*/ 1748890 h 2929890"/>
                    <a:gd name="connsiteX20" fmla="*/ 1230873 w 3706892"/>
                    <a:gd name="connsiteY20" fmla="*/ 1748890 h 2929890"/>
                    <a:gd name="connsiteX21" fmla="*/ 1239735 w 3706892"/>
                    <a:gd name="connsiteY21" fmla="*/ 1758393 h 2929890"/>
                    <a:gd name="connsiteX22" fmla="*/ 876898 w 3706892"/>
                    <a:gd name="connsiteY22" fmla="*/ 2049759 h 2929890"/>
                    <a:gd name="connsiteX23" fmla="*/ 1230873 w 3706892"/>
                    <a:gd name="connsiteY23" fmla="*/ 1748890 h 2929890"/>
                    <a:gd name="connsiteX24" fmla="*/ 2840256 w 3706892"/>
                    <a:gd name="connsiteY24" fmla="*/ 1354207 h 2929890"/>
                    <a:gd name="connsiteX25" fmla="*/ 3706892 w 3706892"/>
                    <a:gd name="connsiteY25" fmla="*/ 1945086 h 2929890"/>
                    <a:gd name="connsiteX26" fmla="*/ 3417775 w 3706892"/>
                    <a:gd name="connsiteY26" fmla="*/ 2110295 h 2929890"/>
                    <a:gd name="connsiteX27" fmla="*/ 3459078 w 3706892"/>
                    <a:gd name="connsiteY27" fmla="*/ 2425226 h 2929890"/>
                    <a:gd name="connsiteX28" fmla="*/ 3339559 w 3706892"/>
                    <a:gd name="connsiteY28" fmla="*/ 2364335 h 2929890"/>
                    <a:gd name="connsiteX29" fmla="*/ 3454704 w 3706892"/>
                    <a:gd name="connsiteY29" fmla="*/ 2418032 h 2929890"/>
                    <a:gd name="connsiteX30" fmla="*/ 3414543 w 3706892"/>
                    <a:gd name="connsiteY30" fmla="*/ 2111796 h 2929890"/>
                    <a:gd name="connsiteX31" fmla="*/ 3695677 w 3706892"/>
                    <a:gd name="connsiteY31" fmla="*/ 1951148 h 2929890"/>
                    <a:gd name="connsiteX32" fmla="*/ 2837279 w 3706892"/>
                    <a:gd name="connsiteY32" fmla="*/ 1357399 h 2929890"/>
                    <a:gd name="connsiteX33" fmla="*/ 2840256 w 3706892"/>
                    <a:gd name="connsiteY33" fmla="*/ 1354207 h 2929890"/>
                    <a:gd name="connsiteX34" fmla="*/ 861369 w 3706892"/>
                    <a:gd name="connsiteY34" fmla="*/ 1352646 h 2929890"/>
                    <a:gd name="connsiteX35" fmla="*/ 865801 w 3706892"/>
                    <a:gd name="connsiteY35" fmla="*/ 1357399 h 2929890"/>
                    <a:gd name="connsiteX36" fmla="*/ 9024 w 3706892"/>
                    <a:gd name="connsiteY36" fmla="*/ 1950243 h 2929890"/>
                    <a:gd name="connsiteX37" fmla="*/ 0 w 3706892"/>
                    <a:gd name="connsiteY37" fmla="*/ 1945086 h 2929890"/>
                    <a:gd name="connsiteX38" fmla="*/ 861369 w 3706892"/>
                    <a:gd name="connsiteY38" fmla="*/ 1352646 h 2929890"/>
                    <a:gd name="connsiteX39" fmla="*/ 1853446 w 3706892"/>
                    <a:gd name="connsiteY39" fmla="*/ 0 h 2929890"/>
                    <a:gd name="connsiteX40" fmla="*/ 2648518 w 3706892"/>
                    <a:gd name="connsiteY40" fmla="*/ 587269 h 2929890"/>
                    <a:gd name="connsiteX41" fmla="*/ 2304792 w 3706892"/>
                    <a:gd name="connsiteY41" fmla="*/ 587269 h 2929890"/>
                    <a:gd name="connsiteX42" fmla="*/ 2762193 w 3706892"/>
                    <a:gd name="connsiteY42" fmla="*/ 1283732 h 2929890"/>
                    <a:gd name="connsiteX43" fmla="*/ 2437219 w 3706892"/>
                    <a:gd name="connsiteY43" fmla="*/ 1344744 h 2929890"/>
                    <a:gd name="connsiteX44" fmla="*/ 2396648 w 3706892"/>
                    <a:gd name="connsiteY44" fmla="*/ 1693627 h 2929890"/>
                    <a:gd name="connsiteX45" fmla="*/ 2138691 w 3706892"/>
                    <a:gd name="connsiteY45" fmla="*/ 1445558 h 2929890"/>
                    <a:gd name="connsiteX46" fmla="*/ 2138691 w 3706892"/>
                    <a:gd name="connsiteY46" fmla="*/ 1812263 h 2929890"/>
                    <a:gd name="connsiteX47" fmla="*/ 1853446 w 3706892"/>
                    <a:gd name="connsiteY47" fmla="*/ 1606167 h 2929890"/>
                    <a:gd name="connsiteX48" fmla="*/ 1570783 w 3706892"/>
                    <a:gd name="connsiteY48" fmla="*/ 1810397 h 2929890"/>
                    <a:gd name="connsiteX49" fmla="*/ 1570783 w 3706892"/>
                    <a:gd name="connsiteY49" fmla="*/ 1441738 h 2929890"/>
                    <a:gd name="connsiteX50" fmla="*/ 1569492 w 3706892"/>
                    <a:gd name="connsiteY50" fmla="*/ 1444294 h 2929890"/>
                    <a:gd name="connsiteX51" fmla="*/ 1306923 w 3706892"/>
                    <a:gd name="connsiteY51" fmla="*/ 1697840 h 2929890"/>
                    <a:gd name="connsiteX52" fmla="*/ 1265861 w 3706892"/>
                    <a:gd name="connsiteY52" fmla="*/ 1344744 h 2929890"/>
                    <a:gd name="connsiteX53" fmla="*/ 939633 w 3706892"/>
                    <a:gd name="connsiteY53" fmla="*/ 1283497 h 2929890"/>
                    <a:gd name="connsiteX54" fmla="*/ 1402101 w 3706892"/>
                    <a:gd name="connsiteY54" fmla="*/ 587269 h 2929890"/>
                    <a:gd name="connsiteX55" fmla="*/ 1058375 w 3706892"/>
                    <a:gd name="connsiteY55" fmla="*/ 587269 h 2929890"/>
                    <a:gd name="connsiteX56" fmla="*/ 1853446 w 3706892"/>
                    <a:gd name="connsiteY56" fmla="*/ 0 h 2929890"/>
                    <a:gd name="connsiteX0" fmla="*/ 1579759 w 3706892"/>
                    <a:gd name="connsiteY0" fmla="*/ 2923770 h 2929890"/>
                    <a:gd name="connsiteX1" fmla="*/ 1854737 w 3706892"/>
                    <a:gd name="connsiteY1" fmla="*/ 2736285 h 2929890"/>
                    <a:gd name="connsiteX2" fmla="*/ 1579759 w 3706892"/>
                    <a:gd name="connsiteY2" fmla="*/ 2923770 h 2929890"/>
                    <a:gd name="connsiteX3" fmla="*/ 381987 w 3706892"/>
                    <a:gd name="connsiteY3" fmla="*/ 2355724 h 2929890"/>
                    <a:gd name="connsiteX4" fmla="*/ 247815 w 3706892"/>
                    <a:gd name="connsiteY4" fmla="*/ 2425226 h 2929890"/>
                    <a:gd name="connsiteX5" fmla="*/ 248783 w 3706892"/>
                    <a:gd name="connsiteY5" fmla="*/ 2417842 h 2929890"/>
                    <a:gd name="connsiteX6" fmla="*/ 381987 w 3706892"/>
                    <a:gd name="connsiteY6" fmla="*/ 2355724 h 2929890"/>
                    <a:gd name="connsiteX7" fmla="*/ 454392 w 3706892"/>
                    <a:gd name="connsiteY7" fmla="*/ 2318189 h 2929890"/>
                    <a:gd name="connsiteX8" fmla="*/ 452772 w 3706892"/>
                    <a:gd name="connsiteY8" fmla="*/ 2319057 h 2929890"/>
                    <a:gd name="connsiteX9" fmla="*/ 454392 w 3706892"/>
                    <a:gd name="connsiteY9" fmla="*/ 2318189 h 2929890"/>
                    <a:gd name="connsiteX10" fmla="*/ 1570783 w 3706892"/>
                    <a:gd name="connsiteY10" fmla="*/ 1903782 h 2929890"/>
                    <a:gd name="connsiteX11" fmla="*/ 1571290 w 3706892"/>
                    <a:gd name="connsiteY11" fmla="*/ 1903782 h 2929890"/>
                    <a:gd name="connsiteX12" fmla="*/ 1571290 w 3706892"/>
                    <a:gd name="connsiteY12" fmla="*/ 2929545 h 2929890"/>
                    <a:gd name="connsiteX13" fmla="*/ 1570783 w 3706892"/>
                    <a:gd name="connsiteY13" fmla="*/ 2929890 h 2929890"/>
                    <a:gd name="connsiteX14" fmla="*/ 1570783 w 3706892"/>
                    <a:gd name="connsiteY14" fmla="*/ 1903782 h 2929890"/>
                    <a:gd name="connsiteX15" fmla="*/ 2472208 w 3706892"/>
                    <a:gd name="connsiteY15" fmla="*/ 1748890 h 2929890"/>
                    <a:gd name="connsiteX16" fmla="*/ 2750047 w 3706892"/>
                    <a:gd name="connsiteY16" fmla="*/ 1991075 h 2929890"/>
                    <a:gd name="connsiteX17" fmla="*/ 2465482 w 3706892"/>
                    <a:gd name="connsiteY17" fmla="*/ 1756102 h 2929890"/>
                    <a:gd name="connsiteX18" fmla="*/ 2472208 w 3706892"/>
                    <a:gd name="connsiteY18" fmla="*/ 1748890 h 2929890"/>
                    <a:gd name="connsiteX19" fmla="*/ 1230873 w 3706892"/>
                    <a:gd name="connsiteY19" fmla="*/ 1748890 h 2929890"/>
                    <a:gd name="connsiteX20" fmla="*/ 1239735 w 3706892"/>
                    <a:gd name="connsiteY20" fmla="*/ 1758393 h 2929890"/>
                    <a:gd name="connsiteX21" fmla="*/ 876898 w 3706892"/>
                    <a:gd name="connsiteY21" fmla="*/ 2049759 h 2929890"/>
                    <a:gd name="connsiteX22" fmla="*/ 1230873 w 3706892"/>
                    <a:gd name="connsiteY22" fmla="*/ 1748890 h 2929890"/>
                    <a:gd name="connsiteX23" fmla="*/ 2840256 w 3706892"/>
                    <a:gd name="connsiteY23" fmla="*/ 1354207 h 2929890"/>
                    <a:gd name="connsiteX24" fmla="*/ 3706892 w 3706892"/>
                    <a:gd name="connsiteY24" fmla="*/ 1945086 h 2929890"/>
                    <a:gd name="connsiteX25" fmla="*/ 3417775 w 3706892"/>
                    <a:gd name="connsiteY25" fmla="*/ 2110295 h 2929890"/>
                    <a:gd name="connsiteX26" fmla="*/ 3459078 w 3706892"/>
                    <a:gd name="connsiteY26" fmla="*/ 2425226 h 2929890"/>
                    <a:gd name="connsiteX27" fmla="*/ 3339559 w 3706892"/>
                    <a:gd name="connsiteY27" fmla="*/ 2364335 h 2929890"/>
                    <a:gd name="connsiteX28" fmla="*/ 3454704 w 3706892"/>
                    <a:gd name="connsiteY28" fmla="*/ 2418032 h 2929890"/>
                    <a:gd name="connsiteX29" fmla="*/ 3414543 w 3706892"/>
                    <a:gd name="connsiteY29" fmla="*/ 2111796 h 2929890"/>
                    <a:gd name="connsiteX30" fmla="*/ 3695677 w 3706892"/>
                    <a:gd name="connsiteY30" fmla="*/ 1951148 h 2929890"/>
                    <a:gd name="connsiteX31" fmla="*/ 2837279 w 3706892"/>
                    <a:gd name="connsiteY31" fmla="*/ 1357399 h 2929890"/>
                    <a:gd name="connsiteX32" fmla="*/ 2840256 w 3706892"/>
                    <a:gd name="connsiteY32" fmla="*/ 1354207 h 2929890"/>
                    <a:gd name="connsiteX33" fmla="*/ 861369 w 3706892"/>
                    <a:gd name="connsiteY33" fmla="*/ 1352646 h 2929890"/>
                    <a:gd name="connsiteX34" fmla="*/ 865801 w 3706892"/>
                    <a:gd name="connsiteY34" fmla="*/ 1357399 h 2929890"/>
                    <a:gd name="connsiteX35" fmla="*/ 9024 w 3706892"/>
                    <a:gd name="connsiteY35" fmla="*/ 1950243 h 2929890"/>
                    <a:gd name="connsiteX36" fmla="*/ 0 w 3706892"/>
                    <a:gd name="connsiteY36" fmla="*/ 1945086 h 2929890"/>
                    <a:gd name="connsiteX37" fmla="*/ 861369 w 3706892"/>
                    <a:gd name="connsiteY37" fmla="*/ 1352646 h 2929890"/>
                    <a:gd name="connsiteX38" fmla="*/ 1853446 w 3706892"/>
                    <a:gd name="connsiteY38" fmla="*/ 0 h 2929890"/>
                    <a:gd name="connsiteX39" fmla="*/ 2648518 w 3706892"/>
                    <a:gd name="connsiteY39" fmla="*/ 587269 h 2929890"/>
                    <a:gd name="connsiteX40" fmla="*/ 2304792 w 3706892"/>
                    <a:gd name="connsiteY40" fmla="*/ 587269 h 2929890"/>
                    <a:gd name="connsiteX41" fmla="*/ 2762193 w 3706892"/>
                    <a:gd name="connsiteY41" fmla="*/ 1283732 h 2929890"/>
                    <a:gd name="connsiteX42" fmla="*/ 2437219 w 3706892"/>
                    <a:gd name="connsiteY42" fmla="*/ 1344744 h 2929890"/>
                    <a:gd name="connsiteX43" fmla="*/ 2396648 w 3706892"/>
                    <a:gd name="connsiteY43" fmla="*/ 1693627 h 2929890"/>
                    <a:gd name="connsiteX44" fmla="*/ 2138691 w 3706892"/>
                    <a:gd name="connsiteY44" fmla="*/ 1445558 h 2929890"/>
                    <a:gd name="connsiteX45" fmla="*/ 2138691 w 3706892"/>
                    <a:gd name="connsiteY45" fmla="*/ 1812263 h 2929890"/>
                    <a:gd name="connsiteX46" fmla="*/ 1853446 w 3706892"/>
                    <a:gd name="connsiteY46" fmla="*/ 1606167 h 2929890"/>
                    <a:gd name="connsiteX47" fmla="*/ 1570783 w 3706892"/>
                    <a:gd name="connsiteY47" fmla="*/ 1810397 h 2929890"/>
                    <a:gd name="connsiteX48" fmla="*/ 1570783 w 3706892"/>
                    <a:gd name="connsiteY48" fmla="*/ 1441738 h 2929890"/>
                    <a:gd name="connsiteX49" fmla="*/ 1569492 w 3706892"/>
                    <a:gd name="connsiteY49" fmla="*/ 1444294 h 2929890"/>
                    <a:gd name="connsiteX50" fmla="*/ 1306923 w 3706892"/>
                    <a:gd name="connsiteY50" fmla="*/ 1697840 h 2929890"/>
                    <a:gd name="connsiteX51" fmla="*/ 1265861 w 3706892"/>
                    <a:gd name="connsiteY51" fmla="*/ 1344744 h 2929890"/>
                    <a:gd name="connsiteX52" fmla="*/ 939633 w 3706892"/>
                    <a:gd name="connsiteY52" fmla="*/ 1283497 h 2929890"/>
                    <a:gd name="connsiteX53" fmla="*/ 1402101 w 3706892"/>
                    <a:gd name="connsiteY53" fmla="*/ 587269 h 2929890"/>
                    <a:gd name="connsiteX54" fmla="*/ 1058375 w 3706892"/>
                    <a:gd name="connsiteY54" fmla="*/ 587269 h 2929890"/>
                    <a:gd name="connsiteX55" fmla="*/ 1853446 w 3706892"/>
                    <a:gd name="connsiteY55" fmla="*/ 0 h 2929890"/>
                    <a:gd name="connsiteX0" fmla="*/ 381987 w 3706892"/>
                    <a:gd name="connsiteY0" fmla="*/ 2355724 h 2929890"/>
                    <a:gd name="connsiteX1" fmla="*/ 247815 w 3706892"/>
                    <a:gd name="connsiteY1" fmla="*/ 2425226 h 2929890"/>
                    <a:gd name="connsiteX2" fmla="*/ 248783 w 3706892"/>
                    <a:gd name="connsiteY2" fmla="*/ 2417842 h 2929890"/>
                    <a:gd name="connsiteX3" fmla="*/ 381987 w 3706892"/>
                    <a:gd name="connsiteY3" fmla="*/ 2355724 h 2929890"/>
                    <a:gd name="connsiteX4" fmla="*/ 454392 w 3706892"/>
                    <a:gd name="connsiteY4" fmla="*/ 2318189 h 2929890"/>
                    <a:gd name="connsiteX5" fmla="*/ 452772 w 3706892"/>
                    <a:gd name="connsiteY5" fmla="*/ 2319057 h 2929890"/>
                    <a:gd name="connsiteX6" fmla="*/ 454392 w 3706892"/>
                    <a:gd name="connsiteY6" fmla="*/ 2318189 h 2929890"/>
                    <a:gd name="connsiteX7" fmla="*/ 1570783 w 3706892"/>
                    <a:gd name="connsiteY7" fmla="*/ 1903782 h 2929890"/>
                    <a:gd name="connsiteX8" fmla="*/ 1571290 w 3706892"/>
                    <a:gd name="connsiteY8" fmla="*/ 1903782 h 2929890"/>
                    <a:gd name="connsiteX9" fmla="*/ 1571290 w 3706892"/>
                    <a:gd name="connsiteY9" fmla="*/ 2929545 h 2929890"/>
                    <a:gd name="connsiteX10" fmla="*/ 1570783 w 3706892"/>
                    <a:gd name="connsiteY10" fmla="*/ 2929890 h 2929890"/>
                    <a:gd name="connsiteX11" fmla="*/ 1570783 w 3706892"/>
                    <a:gd name="connsiteY11" fmla="*/ 1903782 h 2929890"/>
                    <a:gd name="connsiteX12" fmla="*/ 2472208 w 3706892"/>
                    <a:gd name="connsiteY12" fmla="*/ 1748890 h 2929890"/>
                    <a:gd name="connsiteX13" fmla="*/ 2750047 w 3706892"/>
                    <a:gd name="connsiteY13" fmla="*/ 1991075 h 2929890"/>
                    <a:gd name="connsiteX14" fmla="*/ 2465482 w 3706892"/>
                    <a:gd name="connsiteY14" fmla="*/ 1756102 h 2929890"/>
                    <a:gd name="connsiteX15" fmla="*/ 2472208 w 3706892"/>
                    <a:gd name="connsiteY15" fmla="*/ 1748890 h 2929890"/>
                    <a:gd name="connsiteX16" fmla="*/ 1230873 w 3706892"/>
                    <a:gd name="connsiteY16" fmla="*/ 1748890 h 2929890"/>
                    <a:gd name="connsiteX17" fmla="*/ 1239735 w 3706892"/>
                    <a:gd name="connsiteY17" fmla="*/ 1758393 h 2929890"/>
                    <a:gd name="connsiteX18" fmla="*/ 876898 w 3706892"/>
                    <a:gd name="connsiteY18" fmla="*/ 2049759 h 2929890"/>
                    <a:gd name="connsiteX19" fmla="*/ 1230873 w 3706892"/>
                    <a:gd name="connsiteY19" fmla="*/ 1748890 h 2929890"/>
                    <a:gd name="connsiteX20" fmla="*/ 2840256 w 3706892"/>
                    <a:gd name="connsiteY20" fmla="*/ 1354207 h 2929890"/>
                    <a:gd name="connsiteX21" fmla="*/ 3706892 w 3706892"/>
                    <a:gd name="connsiteY21" fmla="*/ 1945086 h 2929890"/>
                    <a:gd name="connsiteX22" fmla="*/ 3417775 w 3706892"/>
                    <a:gd name="connsiteY22" fmla="*/ 2110295 h 2929890"/>
                    <a:gd name="connsiteX23" fmla="*/ 3459078 w 3706892"/>
                    <a:gd name="connsiteY23" fmla="*/ 2425226 h 2929890"/>
                    <a:gd name="connsiteX24" fmla="*/ 3339559 w 3706892"/>
                    <a:gd name="connsiteY24" fmla="*/ 2364335 h 2929890"/>
                    <a:gd name="connsiteX25" fmla="*/ 3454704 w 3706892"/>
                    <a:gd name="connsiteY25" fmla="*/ 2418032 h 2929890"/>
                    <a:gd name="connsiteX26" fmla="*/ 3414543 w 3706892"/>
                    <a:gd name="connsiteY26" fmla="*/ 2111796 h 2929890"/>
                    <a:gd name="connsiteX27" fmla="*/ 3695677 w 3706892"/>
                    <a:gd name="connsiteY27" fmla="*/ 1951148 h 2929890"/>
                    <a:gd name="connsiteX28" fmla="*/ 2837279 w 3706892"/>
                    <a:gd name="connsiteY28" fmla="*/ 1357399 h 2929890"/>
                    <a:gd name="connsiteX29" fmla="*/ 2840256 w 3706892"/>
                    <a:gd name="connsiteY29" fmla="*/ 1354207 h 2929890"/>
                    <a:gd name="connsiteX30" fmla="*/ 861369 w 3706892"/>
                    <a:gd name="connsiteY30" fmla="*/ 1352646 h 2929890"/>
                    <a:gd name="connsiteX31" fmla="*/ 865801 w 3706892"/>
                    <a:gd name="connsiteY31" fmla="*/ 1357399 h 2929890"/>
                    <a:gd name="connsiteX32" fmla="*/ 9024 w 3706892"/>
                    <a:gd name="connsiteY32" fmla="*/ 1950243 h 2929890"/>
                    <a:gd name="connsiteX33" fmla="*/ 0 w 3706892"/>
                    <a:gd name="connsiteY33" fmla="*/ 1945086 h 2929890"/>
                    <a:gd name="connsiteX34" fmla="*/ 861369 w 3706892"/>
                    <a:gd name="connsiteY34" fmla="*/ 1352646 h 2929890"/>
                    <a:gd name="connsiteX35" fmla="*/ 1853446 w 3706892"/>
                    <a:gd name="connsiteY35" fmla="*/ 0 h 2929890"/>
                    <a:gd name="connsiteX36" fmla="*/ 2648518 w 3706892"/>
                    <a:gd name="connsiteY36" fmla="*/ 587269 h 2929890"/>
                    <a:gd name="connsiteX37" fmla="*/ 2304792 w 3706892"/>
                    <a:gd name="connsiteY37" fmla="*/ 587269 h 2929890"/>
                    <a:gd name="connsiteX38" fmla="*/ 2762193 w 3706892"/>
                    <a:gd name="connsiteY38" fmla="*/ 1283732 h 2929890"/>
                    <a:gd name="connsiteX39" fmla="*/ 2437219 w 3706892"/>
                    <a:gd name="connsiteY39" fmla="*/ 1344744 h 2929890"/>
                    <a:gd name="connsiteX40" fmla="*/ 2396648 w 3706892"/>
                    <a:gd name="connsiteY40" fmla="*/ 1693627 h 2929890"/>
                    <a:gd name="connsiteX41" fmla="*/ 2138691 w 3706892"/>
                    <a:gd name="connsiteY41" fmla="*/ 1445558 h 2929890"/>
                    <a:gd name="connsiteX42" fmla="*/ 2138691 w 3706892"/>
                    <a:gd name="connsiteY42" fmla="*/ 1812263 h 2929890"/>
                    <a:gd name="connsiteX43" fmla="*/ 1853446 w 3706892"/>
                    <a:gd name="connsiteY43" fmla="*/ 1606167 h 2929890"/>
                    <a:gd name="connsiteX44" fmla="*/ 1570783 w 3706892"/>
                    <a:gd name="connsiteY44" fmla="*/ 1810397 h 2929890"/>
                    <a:gd name="connsiteX45" fmla="*/ 1570783 w 3706892"/>
                    <a:gd name="connsiteY45" fmla="*/ 1441738 h 2929890"/>
                    <a:gd name="connsiteX46" fmla="*/ 1569492 w 3706892"/>
                    <a:gd name="connsiteY46" fmla="*/ 1444294 h 2929890"/>
                    <a:gd name="connsiteX47" fmla="*/ 1306923 w 3706892"/>
                    <a:gd name="connsiteY47" fmla="*/ 1697840 h 2929890"/>
                    <a:gd name="connsiteX48" fmla="*/ 1265861 w 3706892"/>
                    <a:gd name="connsiteY48" fmla="*/ 1344744 h 2929890"/>
                    <a:gd name="connsiteX49" fmla="*/ 939633 w 3706892"/>
                    <a:gd name="connsiteY49" fmla="*/ 1283497 h 2929890"/>
                    <a:gd name="connsiteX50" fmla="*/ 1402101 w 3706892"/>
                    <a:gd name="connsiteY50" fmla="*/ 587269 h 2929890"/>
                    <a:gd name="connsiteX51" fmla="*/ 1058375 w 3706892"/>
                    <a:gd name="connsiteY51" fmla="*/ 587269 h 2929890"/>
                    <a:gd name="connsiteX52" fmla="*/ 1853446 w 3706892"/>
                    <a:gd name="connsiteY52" fmla="*/ 0 h 2929890"/>
                    <a:gd name="connsiteX0" fmla="*/ 381987 w 3706892"/>
                    <a:gd name="connsiteY0" fmla="*/ 2355724 h 2929890"/>
                    <a:gd name="connsiteX1" fmla="*/ 247815 w 3706892"/>
                    <a:gd name="connsiteY1" fmla="*/ 2425226 h 2929890"/>
                    <a:gd name="connsiteX2" fmla="*/ 248783 w 3706892"/>
                    <a:gd name="connsiteY2" fmla="*/ 2417842 h 2929890"/>
                    <a:gd name="connsiteX3" fmla="*/ 381987 w 3706892"/>
                    <a:gd name="connsiteY3" fmla="*/ 2355724 h 2929890"/>
                    <a:gd name="connsiteX4" fmla="*/ 454392 w 3706892"/>
                    <a:gd name="connsiteY4" fmla="*/ 2318189 h 2929890"/>
                    <a:gd name="connsiteX5" fmla="*/ 452772 w 3706892"/>
                    <a:gd name="connsiteY5" fmla="*/ 2319057 h 2929890"/>
                    <a:gd name="connsiteX6" fmla="*/ 454392 w 3706892"/>
                    <a:gd name="connsiteY6" fmla="*/ 2318189 h 2929890"/>
                    <a:gd name="connsiteX7" fmla="*/ 1570783 w 3706892"/>
                    <a:gd name="connsiteY7" fmla="*/ 2929890 h 2929890"/>
                    <a:gd name="connsiteX8" fmla="*/ 1571290 w 3706892"/>
                    <a:gd name="connsiteY8" fmla="*/ 1903782 h 2929890"/>
                    <a:gd name="connsiteX9" fmla="*/ 1571290 w 3706892"/>
                    <a:gd name="connsiteY9" fmla="*/ 2929545 h 2929890"/>
                    <a:gd name="connsiteX10" fmla="*/ 1570783 w 3706892"/>
                    <a:gd name="connsiteY10" fmla="*/ 2929890 h 2929890"/>
                    <a:gd name="connsiteX11" fmla="*/ 2472208 w 3706892"/>
                    <a:gd name="connsiteY11" fmla="*/ 1748890 h 2929890"/>
                    <a:gd name="connsiteX12" fmla="*/ 2750047 w 3706892"/>
                    <a:gd name="connsiteY12" fmla="*/ 1991075 h 2929890"/>
                    <a:gd name="connsiteX13" fmla="*/ 2465482 w 3706892"/>
                    <a:gd name="connsiteY13" fmla="*/ 1756102 h 2929890"/>
                    <a:gd name="connsiteX14" fmla="*/ 2472208 w 3706892"/>
                    <a:gd name="connsiteY14" fmla="*/ 1748890 h 2929890"/>
                    <a:gd name="connsiteX15" fmla="*/ 1230873 w 3706892"/>
                    <a:gd name="connsiteY15" fmla="*/ 1748890 h 2929890"/>
                    <a:gd name="connsiteX16" fmla="*/ 1239735 w 3706892"/>
                    <a:gd name="connsiteY16" fmla="*/ 1758393 h 2929890"/>
                    <a:gd name="connsiteX17" fmla="*/ 876898 w 3706892"/>
                    <a:gd name="connsiteY17" fmla="*/ 2049759 h 2929890"/>
                    <a:gd name="connsiteX18" fmla="*/ 1230873 w 3706892"/>
                    <a:gd name="connsiteY18" fmla="*/ 1748890 h 2929890"/>
                    <a:gd name="connsiteX19" fmla="*/ 2840256 w 3706892"/>
                    <a:gd name="connsiteY19" fmla="*/ 1354207 h 2929890"/>
                    <a:gd name="connsiteX20" fmla="*/ 3706892 w 3706892"/>
                    <a:gd name="connsiteY20" fmla="*/ 1945086 h 2929890"/>
                    <a:gd name="connsiteX21" fmla="*/ 3417775 w 3706892"/>
                    <a:gd name="connsiteY21" fmla="*/ 2110295 h 2929890"/>
                    <a:gd name="connsiteX22" fmla="*/ 3459078 w 3706892"/>
                    <a:gd name="connsiteY22" fmla="*/ 2425226 h 2929890"/>
                    <a:gd name="connsiteX23" fmla="*/ 3339559 w 3706892"/>
                    <a:gd name="connsiteY23" fmla="*/ 2364335 h 2929890"/>
                    <a:gd name="connsiteX24" fmla="*/ 3454704 w 3706892"/>
                    <a:gd name="connsiteY24" fmla="*/ 2418032 h 2929890"/>
                    <a:gd name="connsiteX25" fmla="*/ 3414543 w 3706892"/>
                    <a:gd name="connsiteY25" fmla="*/ 2111796 h 2929890"/>
                    <a:gd name="connsiteX26" fmla="*/ 3695677 w 3706892"/>
                    <a:gd name="connsiteY26" fmla="*/ 1951148 h 2929890"/>
                    <a:gd name="connsiteX27" fmla="*/ 2837279 w 3706892"/>
                    <a:gd name="connsiteY27" fmla="*/ 1357399 h 2929890"/>
                    <a:gd name="connsiteX28" fmla="*/ 2840256 w 3706892"/>
                    <a:gd name="connsiteY28" fmla="*/ 1354207 h 2929890"/>
                    <a:gd name="connsiteX29" fmla="*/ 861369 w 3706892"/>
                    <a:gd name="connsiteY29" fmla="*/ 1352646 h 2929890"/>
                    <a:gd name="connsiteX30" fmla="*/ 865801 w 3706892"/>
                    <a:gd name="connsiteY30" fmla="*/ 1357399 h 2929890"/>
                    <a:gd name="connsiteX31" fmla="*/ 9024 w 3706892"/>
                    <a:gd name="connsiteY31" fmla="*/ 1950243 h 2929890"/>
                    <a:gd name="connsiteX32" fmla="*/ 0 w 3706892"/>
                    <a:gd name="connsiteY32" fmla="*/ 1945086 h 2929890"/>
                    <a:gd name="connsiteX33" fmla="*/ 861369 w 3706892"/>
                    <a:gd name="connsiteY33" fmla="*/ 1352646 h 2929890"/>
                    <a:gd name="connsiteX34" fmla="*/ 1853446 w 3706892"/>
                    <a:gd name="connsiteY34" fmla="*/ 0 h 2929890"/>
                    <a:gd name="connsiteX35" fmla="*/ 2648518 w 3706892"/>
                    <a:gd name="connsiteY35" fmla="*/ 587269 h 2929890"/>
                    <a:gd name="connsiteX36" fmla="*/ 2304792 w 3706892"/>
                    <a:gd name="connsiteY36" fmla="*/ 587269 h 2929890"/>
                    <a:gd name="connsiteX37" fmla="*/ 2762193 w 3706892"/>
                    <a:gd name="connsiteY37" fmla="*/ 1283732 h 2929890"/>
                    <a:gd name="connsiteX38" fmla="*/ 2437219 w 3706892"/>
                    <a:gd name="connsiteY38" fmla="*/ 1344744 h 2929890"/>
                    <a:gd name="connsiteX39" fmla="*/ 2396648 w 3706892"/>
                    <a:gd name="connsiteY39" fmla="*/ 1693627 h 2929890"/>
                    <a:gd name="connsiteX40" fmla="*/ 2138691 w 3706892"/>
                    <a:gd name="connsiteY40" fmla="*/ 1445558 h 2929890"/>
                    <a:gd name="connsiteX41" fmla="*/ 2138691 w 3706892"/>
                    <a:gd name="connsiteY41" fmla="*/ 1812263 h 2929890"/>
                    <a:gd name="connsiteX42" fmla="*/ 1853446 w 3706892"/>
                    <a:gd name="connsiteY42" fmla="*/ 1606167 h 2929890"/>
                    <a:gd name="connsiteX43" fmla="*/ 1570783 w 3706892"/>
                    <a:gd name="connsiteY43" fmla="*/ 1810397 h 2929890"/>
                    <a:gd name="connsiteX44" fmla="*/ 1570783 w 3706892"/>
                    <a:gd name="connsiteY44" fmla="*/ 1441738 h 2929890"/>
                    <a:gd name="connsiteX45" fmla="*/ 1569492 w 3706892"/>
                    <a:gd name="connsiteY45" fmla="*/ 1444294 h 2929890"/>
                    <a:gd name="connsiteX46" fmla="*/ 1306923 w 3706892"/>
                    <a:gd name="connsiteY46" fmla="*/ 1697840 h 2929890"/>
                    <a:gd name="connsiteX47" fmla="*/ 1265861 w 3706892"/>
                    <a:gd name="connsiteY47" fmla="*/ 1344744 h 2929890"/>
                    <a:gd name="connsiteX48" fmla="*/ 939633 w 3706892"/>
                    <a:gd name="connsiteY48" fmla="*/ 1283497 h 2929890"/>
                    <a:gd name="connsiteX49" fmla="*/ 1402101 w 3706892"/>
                    <a:gd name="connsiteY49" fmla="*/ 587269 h 2929890"/>
                    <a:gd name="connsiteX50" fmla="*/ 1058375 w 3706892"/>
                    <a:gd name="connsiteY50" fmla="*/ 587269 h 2929890"/>
                    <a:gd name="connsiteX51" fmla="*/ 1853446 w 3706892"/>
                    <a:gd name="connsiteY51" fmla="*/ 0 h 2929890"/>
                    <a:gd name="connsiteX0" fmla="*/ 381987 w 3706892"/>
                    <a:gd name="connsiteY0" fmla="*/ 2355724 h 2929890"/>
                    <a:gd name="connsiteX1" fmla="*/ 247815 w 3706892"/>
                    <a:gd name="connsiteY1" fmla="*/ 2425226 h 2929890"/>
                    <a:gd name="connsiteX2" fmla="*/ 248783 w 3706892"/>
                    <a:gd name="connsiteY2" fmla="*/ 2417842 h 2929890"/>
                    <a:gd name="connsiteX3" fmla="*/ 381987 w 3706892"/>
                    <a:gd name="connsiteY3" fmla="*/ 2355724 h 2929890"/>
                    <a:gd name="connsiteX4" fmla="*/ 454392 w 3706892"/>
                    <a:gd name="connsiteY4" fmla="*/ 2318189 h 2929890"/>
                    <a:gd name="connsiteX5" fmla="*/ 452772 w 3706892"/>
                    <a:gd name="connsiteY5" fmla="*/ 2319057 h 2929890"/>
                    <a:gd name="connsiteX6" fmla="*/ 454392 w 3706892"/>
                    <a:gd name="connsiteY6" fmla="*/ 2318189 h 2929890"/>
                    <a:gd name="connsiteX7" fmla="*/ 1570783 w 3706892"/>
                    <a:gd name="connsiteY7" fmla="*/ 2929890 h 2929890"/>
                    <a:gd name="connsiteX8" fmla="*/ 1571290 w 3706892"/>
                    <a:gd name="connsiteY8" fmla="*/ 2929545 h 2929890"/>
                    <a:gd name="connsiteX9" fmla="*/ 1570783 w 3706892"/>
                    <a:gd name="connsiteY9" fmla="*/ 2929890 h 2929890"/>
                    <a:gd name="connsiteX10" fmla="*/ 2472208 w 3706892"/>
                    <a:gd name="connsiteY10" fmla="*/ 1748890 h 2929890"/>
                    <a:gd name="connsiteX11" fmla="*/ 2750047 w 3706892"/>
                    <a:gd name="connsiteY11" fmla="*/ 1991075 h 2929890"/>
                    <a:gd name="connsiteX12" fmla="*/ 2465482 w 3706892"/>
                    <a:gd name="connsiteY12" fmla="*/ 1756102 h 2929890"/>
                    <a:gd name="connsiteX13" fmla="*/ 2472208 w 3706892"/>
                    <a:gd name="connsiteY13" fmla="*/ 1748890 h 2929890"/>
                    <a:gd name="connsiteX14" fmla="*/ 1230873 w 3706892"/>
                    <a:gd name="connsiteY14" fmla="*/ 1748890 h 2929890"/>
                    <a:gd name="connsiteX15" fmla="*/ 1239735 w 3706892"/>
                    <a:gd name="connsiteY15" fmla="*/ 1758393 h 2929890"/>
                    <a:gd name="connsiteX16" fmla="*/ 876898 w 3706892"/>
                    <a:gd name="connsiteY16" fmla="*/ 2049759 h 2929890"/>
                    <a:gd name="connsiteX17" fmla="*/ 1230873 w 3706892"/>
                    <a:gd name="connsiteY17" fmla="*/ 1748890 h 2929890"/>
                    <a:gd name="connsiteX18" fmla="*/ 2840256 w 3706892"/>
                    <a:gd name="connsiteY18" fmla="*/ 1354207 h 2929890"/>
                    <a:gd name="connsiteX19" fmla="*/ 3706892 w 3706892"/>
                    <a:gd name="connsiteY19" fmla="*/ 1945086 h 2929890"/>
                    <a:gd name="connsiteX20" fmla="*/ 3417775 w 3706892"/>
                    <a:gd name="connsiteY20" fmla="*/ 2110295 h 2929890"/>
                    <a:gd name="connsiteX21" fmla="*/ 3459078 w 3706892"/>
                    <a:gd name="connsiteY21" fmla="*/ 2425226 h 2929890"/>
                    <a:gd name="connsiteX22" fmla="*/ 3339559 w 3706892"/>
                    <a:gd name="connsiteY22" fmla="*/ 2364335 h 2929890"/>
                    <a:gd name="connsiteX23" fmla="*/ 3454704 w 3706892"/>
                    <a:gd name="connsiteY23" fmla="*/ 2418032 h 2929890"/>
                    <a:gd name="connsiteX24" fmla="*/ 3414543 w 3706892"/>
                    <a:gd name="connsiteY24" fmla="*/ 2111796 h 2929890"/>
                    <a:gd name="connsiteX25" fmla="*/ 3695677 w 3706892"/>
                    <a:gd name="connsiteY25" fmla="*/ 1951148 h 2929890"/>
                    <a:gd name="connsiteX26" fmla="*/ 2837279 w 3706892"/>
                    <a:gd name="connsiteY26" fmla="*/ 1357399 h 2929890"/>
                    <a:gd name="connsiteX27" fmla="*/ 2840256 w 3706892"/>
                    <a:gd name="connsiteY27" fmla="*/ 1354207 h 2929890"/>
                    <a:gd name="connsiteX28" fmla="*/ 861369 w 3706892"/>
                    <a:gd name="connsiteY28" fmla="*/ 1352646 h 2929890"/>
                    <a:gd name="connsiteX29" fmla="*/ 865801 w 3706892"/>
                    <a:gd name="connsiteY29" fmla="*/ 1357399 h 2929890"/>
                    <a:gd name="connsiteX30" fmla="*/ 9024 w 3706892"/>
                    <a:gd name="connsiteY30" fmla="*/ 1950243 h 2929890"/>
                    <a:gd name="connsiteX31" fmla="*/ 0 w 3706892"/>
                    <a:gd name="connsiteY31" fmla="*/ 1945086 h 2929890"/>
                    <a:gd name="connsiteX32" fmla="*/ 861369 w 3706892"/>
                    <a:gd name="connsiteY32" fmla="*/ 1352646 h 2929890"/>
                    <a:gd name="connsiteX33" fmla="*/ 1853446 w 3706892"/>
                    <a:gd name="connsiteY33" fmla="*/ 0 h 2929890"/>
                    <a:gd name="connsiteX34" fmla="*/ 2648518 w 3706892"/>
                    <a:gd name="connsiteY34" fmla="*/ 587269 h 2929890"/>
                    <a:gd name="connsiteX35" fmla="*/ 2304792 w 3706892"/>
                    <a:gd name="connsiteY35" fmla="*/ 587269 h 2929890"/>
                    <a:gd name="connsiteX36" fmla="*/ 2762193 w 3706892"/>
                    <a:gd name="connsiteY36" fmla="*/ 1283732 h 2929890"/>
                    <a:gd name="connsiteX37" fmla="*/ 2437219 w 3706892"/>
                    <a:gd name="connsiteY37" fmla="*/ 1344744 h 2929890"/>
                    <a:gd name="connsiteX38" fmla="*/ 2396648 w 3706892"/>
                    <a:gd name="connsiteY38" fmla="*/ 1693627 h 2929890"/>
                    <a:gd name="connsiteX39" fmla="*/ 2138691 w 3706892"/>
                    <a:gd name="connsiteY39" fmla="*/ 1445558 h 2929890"/>
                    <a:gd name="connsiteX40" fmla="*/ 2138691 w 3706892"/>
                    <a:gd name="connsiteY40" fmla="*/ 1812263 h 2929890"/>
                    <a:gd name="connsiteX41" fmla="*/ 1853446 w 3706892"/>
                    <a:gd name="connsiteY41" fmla="*/ 1606167 h 2929890"/>
                    <a:gd name="connsiteX42" fmla="*/ 1570783 w 3706892"/>
                    <a:gd name="connsiteY42" fmla="*/ 1810397 h 2929890"/>
                    <a:gd name="connsiteX43" fmla="*/ 1570783 w 3706892"/>
                    <a:gd name="connsiteY43" fmla="*/ 1441738 h 2929890"/>
                    <a:gd name="connsiteX44" fmla="*/ 1569492 w 3706892"/>
                    <a:gd name="connsiteY44" fmla="*/ 1444294 h 2929890"/>
                    <a:gd name="connsiteX45" fmla="*/ 1306923 w 3706892"/>
                    <a:gd name="connsiteY45" fmla="*/ 1697840 h 2929890"/>
                    <a:gd name="connsiteX46" fmla="*/ 1265861 w 3706892"/>
                    <a:gd name="connsiteY46" fmla="*/ 1344744 h 2929890"/>
                    <a:gd name="connsiteX47" fmla="*/ 939633 w 3706892"/>
                    <a:gd name="connsiteY47" fmla="*/ 1283497 h 2929890"/>
                    <a:gd name="connsiteX48" fmla="*/ 1402101 w 3706892"/>
                    <a:gd name="connsiteY48" fmla="*/ 587269 h 2929890"/>
                    <a:gd name="connsiteX49" fmla="*/ 1058375 w 3706892"/>
                    <a:gd name="connsiteY49" fmla="*/ 587269 h 2929890"/>
                    <a:gd name="connsiteX50" fmla="*/ 1853446 w 3706892"/>
                    <a:gd name="connsiteY50" fmla="*/ 0 h 2929890"/>
                    <a:gd name="connsiteX0" fmla="*/ 381987 w 3706892"/>
                    <a:gd name="connsiteY0" fmla="*/ 2355724 h 2425226"/>
                    <a:gd name="connsiteX1" fmla="*/ 247815 w 3706892"/>
                    <a:gd name="connsiteY1" fmla="*/ 2425226 h 2425226"/>
                    <a:gd name="connsiteX2" fmla="*/ 248783 w 3706892"/>
                    <a:gd name="connsiteY2" fmla="*/ 2417842 h 2425226"/>
                    <a:gd name="connsiteX3" fmla="*/ 381987 w 3706892"/>
                    <a:gd name="connsiteY3" fmla="*/ 2355724 h 2425226"/>
                    <a:gd name="connsiteX4" fmla="*/ 454392 w 3706892"/>
                    <a:gd name="connsiteY4" fmla="*/ 2318189 h 2425226"/>
                    <a:gd name="connsiteX5" fmla="*/ 452772 w 3706892"/>
                    <a:gd name="connsiteY5" fmla="*/ 2319057 h 2425226"/>
                    <a:gd name="connsiteX6" fmla="*/ 454392 w 3706892"/>
                    <a:gd name="connsiteY6" fmla="*/ 2318189 h 2425226"/>
                    <a:gd name="connsiteX7" fmla="*/ 2472208 w 3706892"/>
                    <a:gd name="connsiteY7" fmla="*/ 1748890 h 2425226"/>
                    <a:gd name="connsiteX8" fmla="*/ 2750047 w 3706892"/>
                    <a:gd name="connsiteY8" fmla="*/ 1991075 h 2425226"/>
                    <a:gd name="connsiteX9" fmla="*/ 2465482 w 3706892"/>
                    <a:gd name="connsiteY9" fmla="*/ 1756102 h 2425226"/>
                    <a:gd name="connsiteX10" fmla="*/ 2472208 w 3706892"/>
                    <a:gd name="connsiteY10" fmla="*/ 1748890 h 2425226"/>
                    <a:gd name="connsiteX11" fmla="*/ 1230873 w 3706892"/>
                    <a:gd name="connsiteY11" fmla="*/ 1748890 h 2425226"/>
                    <a:gd name="connsiteX12" fmla="*/ 1239735 w 3706892"/>
                    <a:gd name="connsiteY12" fmla="*/ 1758393 h 2425226"/>
                    <a:gd name="connsiteX13" fmla="*/ 876898 w 3706892"/>
                    <a:gd name="connsiteY13" fmla="*/ 2049759 h 2425226"/>
                    <a:gd name="connsiteX14" fmla="*/ 1230873 w 3706892"/>
                    <a:gd name="connsiteY14" fmla="*/ 1748890 h 2425226"/>
                    <a:gd name="connsiteX15" fmla="*/ 2840256 w 3706892"/>
                    <a:gd name="connsiteY15" fmla="*/ 1354207 h 2425226"/>
                    <a:gd name="connsiteX16" fmla="*/ 3706892 w 3706892"/>
                    <a:gd name="connsiteY16" fmla="*/ 1945086 h 2425226"/>
                    <a:gd name="connsiteX17" fmla="*/ 3417775 w 3706892"/>
                    <a:gd name="connsiteY17" fmla="*/ 2110295 h 2425226"/>
                    <a:gd name="connsiteX18" fmla="*/ 3459078 w 3706892"/>
                    <a:gd name="connsiteY18" fmla="*/ 2425226 h 2425226"/>
                    <a:gd name="connsiteX19" fmla="*/ 3339559 w 3706892"/>
                    <a:gd name="connsiteY19" fmla="*/ 2364335 h 2425226"/>
                    <a:gd name="connsiteX20" fmla="*/ 3454704 w 3706892"/>
                    <a:gd name="connsiteY20" fmla="*/ 2418032 h 2425226"/>
                    <a:gd name="connsiteX21" fmla="*/ 3414543 w 3706892"/>
                    <a:gd name="connsiteY21" fmla="*/ 2111796 h 2425226"/>
                    <a:gd name="connsiteX22" fmla="*/ 3695677 w 3706892"/>
                    <a:gd name="connsiteY22" fmla="*/ 1951148 h 2425226"/>
                    <a:gd name="connsiteX23" fmla="*/ 2837279 w 3706892"/>
                    <a:gd name="connsiteY23" fmla="*/ 1357399 h 2425226"/>
                    <a:gd name="connsiteX24" fmla="*/ 2840256 w 3706892"/>
                    <a:gd name="connsiteY24" fmla="*/ 1354207 h 2425226"/>
                    <a:gd name="connsiteX25" fmla="*/ 861369 w 3706892"/>
                    <a:gd name="connsiteY25" fmla="*/ 1352646 h 2425226"/>
                    <a:gd name="connsiteX26" fmla="*/ 865801 w 3706892"/>
                    <a:gd name="connsiteY26" fmla="*/ 1357399 h 2425226"/>
                    <a:gd name="connsiteX27" fmla="*/ 9024 w 3706892"/>
                    <a:gd name="connsiteY27" fmla="*/ 1950243 h 2425226"/>
                    <a:gd name="connsiteX28" fmla="*/ 0 w 3706892"/>
                    <a:gd name="connsiteY28" fmla="*/ 1945086 h 2425226"/>
                    <a:gd name="connsiteX29" fmla="*/ 861369 w 3706892"/>
                    <a:gd name="connsiteY29" fmla="*/ 1352646 h 2425226"/>
                    <a:gd name="connsiteX30" fmla="*/ 1853446 w 3706892"/>
                    <a:gd name="connsiteY30" fmla="*/ 0 h 2425226"/>
                    <a:gd name="connsiteX31" fmla="*/ 2648518 w 3706892"/>
                    <a:gd name="connsiteY31" fmla="*/ 587269 h 2425226"/>
                    <a:gd name="connsiteX32" fmla="*/ 2304792 w 3706892"/>
                    <a:gd name="connsiteY32" fmla="*/ 587269 h 2425226"/>
                    <a:gd name="connsiteX33" fmla="*/ 2762193 w 3706892"/>
                    <a:gd name="connsiteY33" fmla="*/ 1283732 h 2425226"/>
                    <a:gd name="connsiteX34" fmla="*/ 2437219 w 3706892"/>
                    <a:gd name="connsiteY34" fmla="*/ 1344744 h 2425226"/>
                    <a:gd name="connsiteX35" fmla="*/ 2396648 w 3706892"/>
                    <a:gd name="connsiteY35" fmla="*/ 1693627 h 2425226"/>
                    <a:gd name="connsiteX36" fmla="*/ 2138691 w 3706892"/>
                    <a:gd name="connsiteY36" fmla="*/ 1445558 h 2425226"/>
                    <a:gd name="connsiteX37" fmla="*/ 2138691 w 3706892"/>
                    <a:gd name="connsiteY37" fmla="*/ 1812263 h 2425226"/>
                    <a:gd name="connsiteX38" fmla="*/ 1853446 w 3706892"/>
                    <a:gd name="connsiteY38" fmla="*/ 1606167 h 2425226"/>
                    <a:gd name="connsiteX39" fmla="*/ 1570783 w 3706892"/>
                    <a:gd name="connsiteY39" fmla="*/ 1810397 h 2425226"/>
                    <a:gd name="connsiteX40" fmla="*/ 1570783 w 3706892"/>
                    <a:gd name="connsiteY40" fmla="*/ 1441738 h 2425226"/>
                    <a:gd name="connsiteX41" fmla="*/ 1569492 w 3706892"/>
                    <a:gd name="connsiteY41" fmla="*/ 1444294 h 2425226"/>
                    <a:gd name="connsiteX42" fmla="*/ 1306923 w 3706892"/>
                    <a:gd name="connsiteY42" fmla="*/ 1697840 h 2425226"/>
                    <a:gd name="connsiteX43" fmla="*/ 1265861 w 3706892"/>
                    <a:gd name="connsiteY43" fmla="*/ 1344744 h 2425226"/>
                    <a:gd name="connsiteX44" fmla="*/ 939633 w 3706892"/>
                    <a:gd name="connsiteY44" fmla="*/ 1283497 h 2425226"/>
                    <a:gd name="connsiteX45" fmla="*/ 1402101 w 3706892"/>
                    <a:gd name="connsiteY45" fmla="*/ 587269 h 2425226"/>
                    <a:gd name="connsiteX46" fmla="*/ 1058375 w 3706892"/>
                    <a:gd name="connsiteY46" fmla="*/ 587269 h 2425226"/>
                    <a:gd name="connsiteX47" fmla="*/ 1853446 w 3706892"/>
                    <a:gd name="connsiteY47" fmla="*/ 0 h 2425226"/>
                    <a:gd name="connsiteX0" fmla="*/ 248783 w 3706892"/>
                    <a:gd name="connsiteY0" fmla="*/ 2417842 h 2425226"/>
                    <a:gd name="connsiteX1" fmla="*/ 247815 w 3706892"/>
                    <a:gd name="connsiteY1" fmla="*/ 2425226 h 2425226"/>
                    <a:gd name="connsiteX2" fmla="*/ 248783 w 3706892"/>
                    <a:gd name="connsiteY2" fmla="*/ 2417842 h 2425226"/>
                    <a:gd name="connsiteX3" fmla="*/ 454392 w 3706892"/>
                    <a:gd name="connsiteY3" fmla="*/ 2318189 h 2425226"/>
                    <a:gd name="connsiteX4" fmla="*/ 452772 w 3706892"/>
                    <a:gd name="connsiteY4" fmla="*/ 2319057 h 2425226"/>
                    <a:gd name="connsiteX5" fmla="*/ 454392 w 3706892"/>
                    <a:gd name="connsiteY5" fmla="*/ 2318189 h 2425226"/>
                    <a:gd name="connsiteX6" fmla="*/ 2472208 w 3706892"/>
                    <a:gd name="connsiteY6" fmla="*/ 1748890 h 2425226"/>
                    <a:gd name="connsiteX7" fmla="*/ 2750047 w 3706892"/>
                    <a:gd name="connsiteY7" fmla="*/ 1991075 h 2425226"/>
                    <a:gd name="connsiteX8" fmla="*/ 2465482 w 3706892"/>
                    <a:gd name="connsiteY8" fmla="*/ 1756102 h 2425226"/>
                    <a:gd name="connsiteX9" fmla="*/ 2472208 w 3706892"/>
                    <a:gd name="connsiteY9" fmla="*/ 1748890 h 2425226"/>
                    <a:gd name="connsiteX10" fmla="*/ 1230873 w 3706892"/>
                    <a:gd name="connsiteY10" fmla="*/ 1748890 h 2425226"/>
                    <a:gd name="connsiteX11" fmla="*/ 1239735 w 3706892"/>
                    <a:gd name="connsiteY11" fmla="*/ 1758393 h 2425226"/>
                    <a:gd name="connsiteX12" fmla="*/ 876898 w 3706892"/>
                    <a:gd name="connsiteY12" fmla="*/ 2049759 h 2425226"/>
                    <a:gd name="connsiteX13" fmla="*/ 1230873 w 3706892"/>
                    <a:gd name="connsiteY13" fmla="*/ 1748890 h 2425226"/>
                    <a:gd name="connsiteX14" fmla="*/ 2840256 w 3706892"/>
                    <a:gd name="connsiteY14" fmla="*/ 1354207 h 2425226"/>
                    <a:gd name="connsiteX15" fmla="*/ 3706892 w 3706892"/>
                    <a:gd name="connsiteY15" fmla="*/ 1945086 h 2425226"/>
                    <a:gd name="connsiteX16" fmla="*/ 3417775 w 3706892"/>
                    <a:gd name="connsiteY16" fmla="*/ 2110295 h 2425226"/>
                    <a:gd name="connsiteX17" fmla="*/ 3459078 w 3706892"/>
                    <a:gd name="connsiteY17" fmla="*/ 2425226 h 2425226"/>
                    <a:gd name="connsiteX18" fmla="*/ 3339559 w 3706892"/>
                    <a:gd name="connsiteY18" fmla="*/ 2364335 h 2425226"/>
                    <a:gd name="connsiteX19" fmla="*/ 3454704 w 3706892"/>
                    <a:gd name="connsiteY19" fmla="*/ 2418032 h 2425226"/>
                    <a:gd name="connsiteX20" fmla="*/ 3414543 w 3706892"/>
                    <a:gd name="connsiteY20" fmla="*/ 2111796 h 2425226"/>
                    <a:gd name="connsiteX21" fmla="*/ 3695677 w 3706892"/>
                    <a:gd name="connsiteY21" fmla="*/ 1951148 h 2425226"/>
                    <a:gd name="connsiteX22" fmla="*/ 2837279 w 3706892"/>
                    <a:gd name="connsiteY22" fmla="*/ 1357399 h 2425226"/>
                    <a:gd name="connsiteX23" fmla="*/ 2840256 w 3706892"/>
                    <a:gd name="connsiteY23" fmla="*/ 1354207 h 2425226"/>
                    <a:gd name="connsiteX24" fmla="*/ 861369 w 3706892"/>
                    <a:gd name="connsiteY24" fmla="*/ 1352646 h 2425226"/>
                    <a:gd name="connsiteX25" fmla="*/ 865801 w 3706892"/>
                    <a:gd name="connsiteY25" fmla="*/ 1357399 h 2425226"/>
                    <a:gd name="connsiteX26" fmla="*/ 9024 w 3706892"/>
                    <a:gd name="connsiteY26" fmla="*/ 1950243 h 2425226"/>
                    <a:gd name="connsiteX27" fmla="*/ 0 w 3706892"/>
                    <a:gd name="connsiteY27" fmla="*/ 1945086 h 2425226"/>
                    <a:gd name="connsiteX28" fmla="*/ 861369 w 3706892"/>
                    <a:gd name="connsiteY28" fmla="*/ 1352646 h 2425226"/>
                    <a:gd name="connsiteX29" fmla="*/ 1853446 w 3706892"/>
                    <a:gd name="connsiteY29" fmla="*/ 0 h 2425226"/>
                    <a:gd name="connsiteX30" fmla="*/ 2648518 w 3706892"/>
                    <a:gd name="connsiteY30" fmla="*/ 587269 h 2425226"/>
                    <a:gd name="connsiteX31" fmla="*/ 2304792 w 3706892"/>
                    <a:gd name="connsiteY31" fmla="*/ 587269 h 2425226"/>
                    <a:gd name="connsiteX32" fmla="*/ 2762193 w 3706892"/>
                    <a:gd name="connsiteY32" fmla="*/ 1283732 h 2425226"/>
                    <a:gd name="connsiteX33" fmla="*/ 2437219 w 3706892"/>
                    <a:gd name="connsiteY33" fmla="*/ 1344744 h 2425226"/>
                    <a:gd name="connsiteX34" fmla="*/ 2396648 w 3706892"/>
                    <a:gd name="connsiteY34" fmla="*/ 1693627 h 2425226"/>
                    <a:gd name="connsiteX35" fmla="*/ 2138691 w 3706892"/>
                    <a:gd name="connsiteY35" fmla="*/ 1445558 h 2425226"/>
                    <a:gd name="connsiteX36" fmla="*/ 2138691 w 3706892"/>
                    <a:gd name="connsiteY36" fmla="*/ 1812263 h 2425226"/>
                    <a:gd name="connsiteX37" fmla="*/ 1853446 w 3706892"/>
                    <a:gd name="connsiteY37" fmla="*/ 1606167 h 2425226"/>
                    <a:gd name="connsiteX38" fmla="*/ 1570783 w 3706892"/>
                    <a:gd name="connsiteY38" fmla="*/ 1810397 h 2425226"/>
                    <a:gd name="connsiteX39" fmla="*/ 1570783 w 3706892"/>
                    <a:gd name="connsiteY39" fmla="*/ 1441738 h 2425226"/>
                    <a:gd name="connsiteX40" fmla="*/ 1569492 w 3706892"/>
                    <a:gd name="connsiteY40" fmla="*/ 1444294 h 2425226"/>
                    <a:gd name="connsiteX41" fmla="*/ 1306923 w 3706892"/>
                    <a:gd name="connsiteY41" fmla="*/ 1697840 h 2425226"/>
                    <a:gd name="connsiteX42" fmla="*/ 1265861 w 3706892"/>
                    <a:gd name="connsiteY42" fmla="*/ 1344744 h 2425226"/>
                    <a:gd name="connsiteX43" fmla="*/ 939633 w 3706892"/>
                    <a:gd name="connsiteY43" fmla="*/ 1283497 h 2425226"/>
                    <a:gd name="connsiteX44" fmla="*/ 1402101 w 3706892"/>
                    <a:gd name="connsiteY44" fmla="*/ 587269 h 2425226"/>
                    <a:gd name="connsiteX45" fmla="*/ 1058375 w 3706892"/>
                    <a:gd name="connsiteY45" fmla="*/ 587269 h 2425226"/>
                    <a:gd name="connsiteX46" fmla="*/ 1853446 w 3706892"/>
                    <a:gd name="connsiteY46" fmla="*/ 0 h 2425226"/>
                    <a:gd name="connsiteX0" fmla="*/ 454392 w 3706892"/>
                    <a:gd name="connsiteY0" fmla="*/ 2318189 h 2425226"/>
                    <a:gd name="connsiteX1" fmla="*/ 452772 w 3706892"/>
                    <a:gd name="connsiteY1" fmla="*/ 2319057 h 2425226"/>
                    <a:gd name="connsiteX2" fmla="*/ 454392 w 3706892"/>
                    <a:gd name="connsiteY2" fmla="*/ 2318189 h 2425226"/>
                    <a:gd name="connsiteX3" fmla="*/ 2472208 w 3706892"/>
                    <a:gd name="connsiteY3" fmla="*/ 1748890 h 2425226"/>
                    <a:gd name="connsiteX4" fmla="*/ 2750047 w 3706892"/>
                    <a:gd name="connsiteY4" fmla="*/ 1991075 h 2425226"/>
                    <a:gd name="connsiteX5" fmla="*/ 2465482 w 3706892"/>
                    <a:gd name="connsiteY5" fmla="*/ 1756102 h 2425226"/>
                    <a:gd name="connsiteX6" fmla="*/ 2472208 w 3706892"/>
                    <a:gd name="connsiteY6" fmla="*/ 1748890 h 2425226"/>
                    <a:gd name="connsiteX7" fmla="*/ 1230873 w 3706892"/>
                    <a:gd name="connsiteY7" fmla="*/ 1748890 h 2425226"/>
                    <a:gd name="connsiteX8" fmla="*/ 1239735 w 3706892"/>
                    <a:gd name="connsiteY8" fmla="*/ 1758393 h 2425226"/>
                    <a:gd name="connsiteX9" fmla="*/ 876898 w 3706892"/>
                    <a:gd name="connsiteY9" fmla="*/ 2049759 h 2425226"/>
                    <a:gd name="connsiteX10" fmla="*/ 1230873 w 3706892"/>
                    <a:gd name="connsiteY10" fmla="*/ 1748890 h 2425226"/>
                    <a:gd name="connsiteX11" fmla="*/ 2840256 w 3706892"/>
                    <a:gd name="connsiteY11" fmla="*/ 1354207 h 2425226"/>
                    <a:gd name="connsiteX12" fmla="*/ 3706892 w 3706892"/>
                    <a:gd name="connsiteY12" fmla="*/ 1945086 h 2425226"/>
                    <a:gd name="connsiteX13" fmla="*/ 3417775 w 3706892"/>
                    <a:gd name="connsiteY13" fmla="*/ 2110295 h 2425226"/>
                    <a:gd name="connsiteX14" fmla="*/ 3459078 w 3706892"/>
                    <a:gd name="connsiteY14" fmla="*/ 2425226 h 2425226"/>
                    <a:gd name="connsiteX15" fmla="*/ 3339559 w 3706892"/>
                    <a:gd name="connsiteY15" fmla="*/ 2364335 h 2425226"/>
                    <a:gd name="connsiteX16" fmla="*/ 3454704 w 3706892"/>
                    <a:gd name="connsiteY16" fmla="*/ 2418032 h 2425226"/>
                    <a:gd name="connsiteX17" fmla="*/ 3414543 w 3706892"/>
                    <a:gd name="connsiteY17" fmla="*/ 2111796 h 2425226"/>
                    <a:gd name="connsiteX18" fmla="*/ 3695677 w 3706892"/>
                    <a:gd name="connsiteY18" fmla="*/ 1951148 h 2425226"/>
                    <a:gd name="connsiteX19" fmla="*/ 2837279 w 3706892"/>
                    <a:gd name="connsiteY19" fmla="*/ 1357399 h 2425226"/>
                    <a:gd name="connsiteX20" fmla="*/ 2840256 w 3706892"/>
                    <a:gd name="connsiteY20" fmla="*/ 1354207 h 2425226"/>
                    <a:gd name="connsiteX21" fmla="*/ 861369 w 3706892"/>
                    <a:gd name="connsiteY21" fmla="*/ 1352646 h 2425226"/>
                    <a:gd name="connsiteX22" fmla="*/ 865801 w 3706892"/>
                    <a:gd name="connsiteY22" fmla="*/ 1357399 h 2425226"/>
                    <a:gd name="connsiteX23" fmla="*/ 9024 w 3706892"/>
                    <a:gd name="connsiteY23" fmla="*/ 1950243 h 2425226"/>
                    <a:gd name="connsiteX24" fmla="*/ 0 w 3706892"/>
                    <a:gd name="connsiteY24" fmla="*/ 1945086 h 2425226"/>
                    <a:gd name="connsiteX25" fmla="*/ 861369 w 3706892"/>
                    <a:gd name="connsiteY25" fmla="*/ 1352646 h 2425226"/>
                    <a:gd name="connsiteX26" fmla="*/ 1853446 w 3706892"/>
                    <a:gd name="connsiteY26" fmla="*/ 0 h 2425226"/>
                    <a:gd name="connsiteX27" fmla="*/ 2648518 w 3706892"/>
                    <a:gd name="connsiteY27" fmla="*/ 587269 h 2425226"/>
                    <a:gd name="connsiteX28" fmla="*/ 2304792 w 3706892"/>
                    <a:gd name="connsiteY28" fmla="*/ 587269 h 2425226"/>
                    <a:gd name="connsiteX29" fmla="*/ 2762193 w 3706892"/>
                    <a:gd name="connsiteY29" fmla="*/ 1283732 h 2425226"/>
                    <a:gd name="connsiteX30" fmla="*/ 2437219 w 3706892"/>
                    <a:gd name="connsiteY30" fmla="*/ 1344744 h 2425226"/>
                    <a:gd name="connsiteX31" fmla="*/ 2396648 w 3706892"/>
                    <a:gd name="connsiteY31" fmla="*/ 1693627 h 2425226"/>
                    <a:gd name="connsiteX32" fmla="*/ 2138691 w 3706892"/>
                    <a:gd name="connsiteY32" fmla="*/ 1445558 h 2425226"/>
                    <a:gd name="connsiteX33" fmla="*/ 2138691 w 3706892"/>
                    <a:gd name="connsiteY33" fmla="*/ 1812263 h 2425226"/>
                    <a:gd name="connsiteX34" fmla="*/ 1853446 w 3706892"/>
                    <a:gd name="connsiteY34" fmla="*/ 1606167 h 2425226"/>
                    <a:gd name="connsiteX35" fmla="*/ 1570783 w 3706892"/>
                    <a:gd name="connsiteY35" fmla="*/ 1810397 h 2425226"/>
                    <a:gd name="connsiteX36" fmla="*/ 1570783 w 3706892"/>
                    <a:gd name="connsiteY36" fmla="*/ 1441738 h 2425226"/>
                    <a:gd name="connsiteX37" fmla="*/ 1569492 w 3706892"/>
                    <a:gd name="connsiteY37" fmla="*/ 1444294 h 2425226"/>
                    <a:gd name="connsiteX38" fmla="*/ 1306923 w 3706892"/>
                    <a:gd name="connsiteY38" fmla="*/ 1697840 h 2425226"/>
                    <a:gd name="connsiteX39" fmla="*/ 1265861 w 3706892"/>
                    <a:gd name="connsiteY39" fmla="*/ 1344744 h 2425226"/>
                    <a:gd name="connsiteX40" fmla="*/ 939633 w 3706892"/>
                    <a:gd name="connsiteY40" fmla="*/ 1283497 h 2425226"/>
                    <a:gd name="connsiteX41" fmla="*/ 1402101 w 3706892"/>
                    <a:gd name="connsiteY41" fmla="*/ 587269 h 2425226"/>
                    <a:gd name="connsiteX42" fmla="*/ 1058375 w 3706892"/>
                    <a:gd name="connsiteY42" fmla="*/ 587269 h 2425226"/>
                    <a:gd name="connsiteX43" fmla="*/ 1853446 w 3706892"/>
                    <a:gd name="connsiteY43" fmla="*/ 0 h 2425226"/>
                    <a:gd name="connsiteX0" fmla="*/ 2472208 w 3706892"/>
                    <a:gd name="connsiteY0" fmla="*/ 1748890 h 2425226"/>
                    <a:gd name="connsiteX1" fmla="*/ 2750047 w 3706892"/>
                    <a:gd name="connsiteY1" fmla="*/ 1991075 h 2425226"/>
                    <a:gd name="connsiteX2" fmla="*/ 2465482 w 3706892"/>
                    <a:gd name="connsiteY2" fmla="*/ 1756102 h 2425226"/>
                    <a:gd name="connsiteX3" fmla="*/ 2472208 w 3706892"/>
                    <a:gd name="connsiteY3" fmla="*/ 1748890 h 2425226"/>
                    <a:gd name="connsiteX4" fmla="*/ 1230873 w 3706892"/>
                    <a:gd name="connsiteY4" fmla="*/ 1748890 h 2425226"/>
                    <a:gd name="connsiteX5" fmla="*/ 1239735 w 3706892"/>
                    <a:gd name="connsiteY5" fmla="*/ 1758393 h 2425226"/>
                    <a:gd name="connsiteX6" fmla="*/ 876898 w 3706892"/>
                    <a:gd name="connsiteY6" fmla="*/ 2049759 h 2425226"/>
                    <a:gd name="connsiteX7" fmla="*/ 1230873 w 3706892"/>
                    <a:gd name="connsiteY7" fmla="*/ 1748890 h 2425226"/>
                    <a:gd name="connsiteX8" fmla="*/ 2840256 w 3706892"/>
                    <a:gd name="connsiteY8" fmla="*/ 1354207 h 2425226"/>
                    <a:gd name="connsiteX9" fmla="*/ 3706892 w 3706892"/>
                    <a:gd name="connsiteY9" fmla="*/ 1945086 h 2425226"/>
                    <a:gd name="connsiteX10" fmla="*/ 3417775 w 3706892"/>
                    <a:gd name="connsiteY10" fmla="*/ 2110295 h 2425226"/>
                    <a:gd name="connsiteX11" fmla="*/ 3459078 w 3706892"/>
                    <a:gd name="connsiteY11" fmla="*/ 2425226 h 2425226"/>
                    <a:gd name="connsiteX12" fmla="*/ 3339559 w 3706892"/>
                    <a:gd name="connsiteY12" fmla="*/ 2364335 h 2425226"/>
                    <a:gd name="connsiteX13" fmla="*/ 3454704 w 3706892"/>
                    <a:gd name="connsiteY13" fmla="*/ 2418032 h 2425226"/>
                    <a:gd name="connsiteX14" fmla="*/ 3414543 w 3706892"/>
                    <a:gd name="connsiteY14" fmla="*/ 2111796 h 2425226"/>
                    <a:gd name="connsiteX15" fmla="*/ 3695677 w 3706892"/>
                    <a:gd name="connsiteY15" fmla="*/ 1951148 h 2425226"/>
                    <a:gd name="connsiteX16" fmla="*/ 2837279 w 3706892"/>
                    <a:gd name="connsiteY16" fmla="*/ 1357399 h 2425226"/>
                    <a:gd name="connsiteX17" fmla="*/ 2840256 w 3706892"/>
                    <a:gd name="connsiteY17" fmla="*/ 1354207 h 2425226"/>
                    <a:gd name="connsiteX18" fmla="*/ 861369 w 3706892"/>
                    <a:gd name="connsiteY18" fmla="*/ 1352646 h 2425226"/>
                    <a:gd name="connsiteX19" fmla="*/ 865801 w 3706892"/>
                    <a:gd name="connsiteY19" fmla="*/ 1357399 h 2425226"/>
                    <a:gd name="connsiteX20" fmla="*/ 9024 w 3706892"/>
                    <a:gd name="connsiteY20" fmla="*/ 1950243 h 2425226"/>
                    <a:gd name="connsiteX21" fmla="*/ 0 w 3706892"/>
                    <a:gd name="connsiteY21" fmla="*/ 1945086 h 2425226"/>
                    <a:gd name="connsiteX22" fmla="*/ 861369 w 3706892"/>
                    <a:gd name="connsiteY22" fmla="*/ 1352646 h 2425226"/>
                    <a:gd name="connsiteX23" fmla="*/ 1853446 w 3706892"/>
                    <a:gd name="connsiteY23" fmla="*/ 0 h 2425226"/>
                    <a:gd name="connsiteX24" fmla="*/ 2648518 w 3706892"/>
                    <a:gd name="connsiteY24" fmla="*/ 587269 h 2425226"/>
                    <a:gd name="connsiteX25" fmla="*/ 2304792 w 3706892"/>
                    <a:gd name="connsiteY25" fmla="*/ 587269 h 2425226"/>
                    <a:gd name="connsiteX26" fmla="*/ 2762193 w 3706892"/>
                    <a:gd name="connsiteY26" fmla="*/ 1283732 h 2425226"/>
                    <a:gd name="connsiteX27" fmla="*/ 2437219 w 3706892"/>
                    <a:gd name="connsiteY27" fmla="*/ 1344744 h 2425226"/>
                    <a:gd name="connsiteX28" fmla="*/ 2396648 w 3706892"/>
                    <a:gd name="connsiteY28" fmla="*/ 1693627 h 2425226"/>
                    <a:gd name="connsiteX29" fmla="*/ 2138691 w 3706892"/>
                    <a:gd name="connsiteY29" fmla="*/ 1445558 h 2425226"/>
                    <a:gd name="connsiteX30" fmla="*/ 2138691 w 3706892"/>
                    <a:gd name="connsiteY30" fmla="*/ 1812263 h 2425226"/>
                    <a:gd name="connsiteX31" fmla="*/ 1853446 w 3706892"/>
                    <a:gd name="connsiteY31" fmla="*/ 1606167 h 2425226"/>
                    <a:gd name="connsiteX32" fmla="*/ 1570783 w 3706892"/>
                    <a:gd name="connsiteY32" fmla="*/ 1810397 h 2425226"/>
                    <a:gd name="connsiteX33" fmla="*/ 1570783 w 3706892"/>
                    <a:gd name="connsiteY33" fmla="*/ 1441738 h 2425226"/>
                    <a:gd name="connsiteX34" fmla="*/ 1569492 w 3706892"/>
                    <a:gd name="connsiteY34" fmla="*/ 1444294 h 2425226"/>
                    <a:gd name="connsiteX35" fmla="*/ 1306923 w 3706892"/>
                    <a:gd name="connsiteY35" fmla="*/ 1697840 h 2425226"/>
                    <a:gd name="connsiteX36" fmla="*/ 1265861 w 3706892"/>
                    <a:gd name="connsiteY36" fmla="*/ 1344744 h 2425226"/>
                    <a:gd name="connsiteX37" fmla="*/ 939633 w 3706892"/>
                    <a:gd name="connsiteY37" fmla="*/ 1283497 h 2425226"/>
                    <a:gd name="connsiteX38" fmla="*/ 1402101 w 3706892"/>
                    <a:gd name="connsiteY38" fmla="*/ 587269 h 2425226"/>
                    <a:gd name="connsiteX39" fmla="*/ 1058375 w 3706892"/>
                    <a:gd name="connsiteY39" fmla="*/ 587269 h 2425226"/>
                    <a:gd name="connsiteX40" fmla="*/ 1853446 w 3706892"/>
                    <a:gd name="connsiteY40" fmla="*/ 0 h 2425226"/>
                    <a:gd name="connsiteX0" fmla="*/ 2465482 w 3706892"/>
                    <a:gd name="connsiteY0" fmla="*/ 1756102 h 2425226"/>
                    <a:gd name="connsiteX1" fmla="*/ 2750047 w 3706892"/>
                    <a:gd name="connsiteY1" fmla="*/ 1991075 h 2425226"/>
                    <a:gd name="connsiteX2" fmla="*/ 2465482 w 3706892"/>
                    <a:gd name="connsiteY2" fmla="*/ 1756102 h 2425226"/>
                    <a:gd name="connsiteX3" fmla="*/ 1230873 w 3706892"/>
                    <a:gd name="connsiteY3" fmla="*/ 1748890 h 2425226"/>
                    <a:gd name="connsiteX4" fmla="*/ 1239735 w 3706892"/>
                    <a:gd name="connsiteY4" fmla="*/ 1758393 h 2425226"/>
                    <a:gd name="connsiteX5" fmla="*/ 876898 w 3706892"/>
                    <a:gd name="connsiteY5" fmla="*/ 2049759 h 2425226"/>
                    <a:gd name="connsiteX6" fmla="*/ 1230873 w 3706892"/>
                    <a:gd name="connsiteY6" fmla="*/ 1748890 h 2425226"/>
                    <a:gd name="connsiteX7" fmla="*/ 2840256 w 3706892"/>
                    <a:gd name="connsiteY7" fmla="*/ 1354207 h 2425226"/>
                    <a:gd name="connsiteX8" fmla="*/ 3706892 w 3706892"/>
                    <a:gd name="connsiteY8" fmla="*/ 1945086 h 2425226"/>
                    <a:gd name="connsiteX9" fmla="*/ 3417775 w 3706892"/>
                    <a:gd name="connsiteY9" fmla="*/ 2110295 h 2425226"/>
                    <a:gd name="connsiteX10" fmla="*/ 3459078 w 3706892"/>
                    <a:gd name="connsiteY10" fmla="*/ 2425226 h 2425226"/>
                    <a:gd name="connsiteX11" fmla="*/ 3339559 w 3706892"/>
                    <a:gd name="connsiteY11" fmla="*/ 2364335 h 2425226"/>
                    <a:gd name="connsiteX12" fmla="*/ 3454704 w 3706892"/>
                    <a:gd name="connsiteY12" fmla="*/ 2418032 h 2425226"/>
                    <a:gd name="connsiteX13" fmla="*/ 3414543 w 3706892"/>
                    <a:gd name="connsiteY13" fmla="*/ 2111796 h 2425226"/>
                    <a:gd name="connsiteX14" fmla="*/ 3695677 w 3706892"/>
                    <a:gd name="connsiteY14" fmla="*/ 1951148 h 2425226"/>
                    <a:gd name="connsiteX15" fmla="*/ 2837279 w 3706892"/>
                    <a:gd name="connsiteY15" fmla="*/ 1357399 h 2425226"/>
                    <a:gd name="connsiteX16" fmla="*/ 2840256 w 3706892"/>
                    <a:gd name="connsiteY16" fmla="*/ 1354207 h 2425226"/>
                    <a:gd name="connsiteX17" fmla="*/ 861369 w 3706892"/>
                    <a:gd name="connsiteY17" fmla="*/ 1352646 h 2425226"/>
                    <a:gd name="connsiteX18" fmla="*/ 865801 w 3706892"/>
                    <a:gd name="connsiteY18" fmla="*/ 1357399 h 2425226"/>
                    <a:gd name="connsiteX19" fmla="*/ 9024 w 3706892"/>
                    <a:gd name="connsiteY19" fmla="*/ 1950243 h 2425226"/>
                    <a:gd name="connsiteX20" fmla="*/ 0 w 3706892"/>
                    <a:gd name="connsiteY20" fmla="*/ 1945086 h 2425226"/>
                    <a:gd name="connsiteX21" fmla="*/ 861369 w 3706892"/>
                    <a:gd name="connsiteY21" fmla="*/ 1352646 h 2425226"/>
                    <a:gd name="connsiteX22" fmla="*/ 1853446 w 3706892"/>
                    <a:gd name="connsiteY22" fmla="*/ 0 h 2425226"/>
                    <a:gd name="connsiteX23" fmla="*/ 2648518 w 3706892"/>
                    <a:gd name="connsiteY23" fmla="*/ 587269 h 2425226"/>
                    <a:gd name="connsiteX24" fmla="*/ 2304792 w 3706892"/>
                    <a:gd name="connsiteY24" fmla="*/ 587269 h 2425226"/>
                    <a:gd name="connsiteX25" fmla="*/ 2762193 w 3706892"/>
                    <a:gd name="connsiteY25" fmla="*/ 1283732 h 2425226"/>
                    <a:gd name="connsiteX26" fmla="*/ 2437219 w 3706892"/>
                    <a:gd name="connsiteY26" fmla="*/ 1344744 h 2425226"/>
                    <a:gd name="connsiteX27" fmla="*/ 2396648 w 3706892"/>
                    <a:gd name="connsiteY27" fmla="*/ 1693627 h 2425226"/>
                    <a:gd name="connsiteX28" fmla="*/ 2138691 w 3706892"/>
                    <a:gd name="connsiteY28" fmla="*/ 1445558 h 2425226"/>
                    <a:gd name="connsiteX29" fmla="*/ 2138691 w 3706892"/>
                    <a:gd name="connsiteY29" fmla="*/ 1812263 h 2425226"/>
                    <a:gd name="connsiteX30" fmla="*/ 1853446 w 3706892"/>
                    <a:gd name="connsiteY30" fmla="*/ 1606167 h 2425226"/>
                    <a:gd name="connsiteX31" fmla="*/ 1570783 w 3706892"/>
                    <a:gd name="connsiteY31" fmla="*/ 1810397 h 2425226"/>
                    <a:gd name="connsiteX32" fmla="*/ 1570783 w 3706892"/>
                    <a:gd name="connsiteY32" fmla="*/ 1441738 h 2425226"/>
                    <a:gd name="connsiteX33" fmla="*/ 1569492 w 3706892"/>
                    <a:gd name="connsiteY33" fmla="*/ 1444294 h 2425226"/>
                    <a:gd name="connsiteX34" fmla="*/ 1306923 w 3706892"/>
                    <a:gd name="connsiteY34" fmla="*/ 1697840 h 2425226"/>
                    <a:gd name="connsiteX35" fmla="*/ 1265861 w 3706892"/>
                    <a:gd name="connsiteY35" fmla="*/ 1344744 h 2425226"/>
                    <a:gd name="connsiteX36" fmla="*/ 939633 w 3706892"/>
                    <a:gd name="connsiteY36" fmla="*/ 1283497 h 2425226"/>
                    <a:gd name="connsiteX37" fmla="*/ 1402101 w 3706892"/>
                    <a:gd name="connsiteY37" fmla="*/ 587269 h 2425226"/>
                    <a:gd name="connsiteX38" fmla="*/ 1058375 w 3706892"/>
                    <a:gd name="connsiteY38" fmla="*/ 587269 h 2425226"/>
                    <a:gd name="connsiteX39" fmla="*/ 1853446 w 3706892"/>
                    <a:gd name="connsiteY39" fmla="*/ 0 h 2425226"/>
                    <a:gd name="connsiteX0" fmla="*/ 1230873 w 3706892"/>
                    <a:gd name="connsiteY0" fmla="*/ 1748890 h 2425226"/>
                    <a:gd name="connsiteX1" fmla="*/ 1239735 w 3706892"/>
                    <a:gd name="connsiteY1" fmla="*/ 1758393 h 2425226"/>
                    <a:gd name="connsiteX2" fmla="*/ 876898 w 3706892"/>
                    <a:gd name="connsiteY2" fmla="*/ 2049759 h 2425226"/>
                    <a:gd name="connsiteX3" fmla="*/ 1230873 w 3706892"/>
                    <a:gd name="connsiteY3" fmla="*/ 1748890 h 2425226"/>
                    <a:gd name="connsiteX4" fmla="*/ 2840256 w 3706892"/>
                    <a:gd name="connsiteY4" fmla="*/ 1354207 h 2425226"/>
                    <a:gd name="connsiteX5" fmla="*/ 3706892 w 3706892"/>
                    <a:gd name="connsiteY5" fmla="*/ 1945086 h 2425226"/>
                    <a:gd name="connsiteX6" fmla="*/ 3417775 w 3706892"/>
                    <a:gd name="connsiteY6" fmla="*/ 2110295 h 2425226"/>
                    <a:gd name="connsiteX7" fmla="*/ 3459078 w 3706892"/>
                    <a:gd name="connsiteY7" fmla="*/ 2425226 h 2425226"/>
                    <a:gd name="connsiteX8" fmla="*/ 3339559 w 3706892"/>
                    <a:gd name="connsiteY8" fmla="*/ 2364335 h 2425226"/>
                    <a:gd name="connsiteX9" fmla="*/ 3454704 w 3706892"/>
                    <a:gd name="connsiteY9" fmla="*/ 2418032 h 2425226"/>
                    <a:gd name="connsiteX10" fmla="*/ 3414543 w 3706892"/>
                    <a:gd name="connsiteY10" fmla="*/ 2111796 h 2425226"/>
                    <a:gd name="connsiteX11" fmla="*/ 3695677 w 3706892"/>
                    <a:gd name="connsiteY11" fmla="*/ 1951148 h 2425226"/>
                    <a:gd name="connsiteX12" fmla="*/ 2837279 w 3706892"/>
                    <a:gd name="connsiteY12" fmla="*/ 1357399 h 2425226"/>
                    <a:gd name="connsiteX13" fmla="*/ 2840256 w 3706892"/>
                    <a:gd name="connsiteY13" fmla="*/ 1354207 h 2425226"/>
                    <a:gd name="connsiteX14" fmla="*/ 861369 w 3706892"/>
                    <a:gd name="connsiteY14" fmla="*/ 1352646 h 2425226"/>
                    <a:gd name="connsiteX15" fmla="*/ 865801 w 3706892"/>
                    <a:gd name="connsiteY15" fmla="*/ 1357399 h 2425226"/>
                    <a:gd name="connsiteX16" fmla="*/ 9024 w 3706892"/>
                    <a:gd name="connsiteY16" fmla="*/ 1950243 h 2425226"/>
                    <a:gd name="connsiteX17" fmla="*/ 0 w 3706892"/>
                    <a:gd name="connsiteY17" fmla="*/ 1945086 h 2425226"/>
                    <a:gd name="connsiteX18" fmla="*/ 861369 w 3706892"/>
                    <a:gd name="connsiteY18" fmla="*/ 1352646 h 2425226"/>
                    <a:gd name="connsiteX19" fmla="*/ 1853446 w 3706892"/>
                    <a:gd name="connsiteY19" fmla="*/ 0 h 2425226"/>
                    <a:gd name="connsiteX20" fmla="*/ 2648518 w 3706892"/>
                    <a:gd name="connsiteY20" fmla="*/ 587269 h 2425226"/>
                    <a:gd name="connsiteX21" fmla="*/ 2304792 w 3706892"/>
                    <a:gd name="connsiteY21" fmla="*/ 587269 h 2425226"/>
                    <a:gd name="connsiteX22" fmla="*/ 2762193 w 3706892"/>
                    <a:gd name="connsiteY22" fmla="*/ 1283732 h 2425226"/>
                    <a:gd name="connsiteX23" fmla="*/ 2437219 w 3706892"/>
                    <a:gd name="connsiteY23" fmla="*/ 1344744 h 2425226"/>
                    <a:gd name="connsiteX24" fmla="*/ 2396648 w 3706892"/>
                    <a:gd name="connsiteY24" fmla="*/ 1693627 h 2425226"/>
                    <a:gd name="connsiteX25" fmla="*/ 2138691 w 3706892"/>
                    <a:gd name="connsiteY25" fmla="*/ 1445558 h 2425226"/>
                    <a:gd name="connsiteX26" fmla="*/ 2138691 w 3706892"/>
                    <a:gd name="connsiteY26" fmla="*/ 1812263 h 2425226"/>
                    <a:gd name="connsiteX27" fmla="*/ 1853446 w 3706892"/>
                    <a:gd name="connsiteY27" fmla="*/ 1606167 h 2425226"/>
                    <a:gd name="connsiteX28" fmla="*/ 1570783 w 3706892"/>
                    <a:gd name="connsiteY28" fmla="*/ 1810397 h 2425226"/>
                    <a:gd name="connsiteX29" fmla="*/ 1570783 w 3706892"/>
                    <a:gd name="connsiteY29" fmla="*/ 1441738 h 2425226"/>
                    <a:gd name="connsiteX30" fmla="*/ 1569492 w 3706892"/>
                    <a:gd name="connsiteY30" fmla="*/ 1444294 h 2425226"/>
                    <a:gd name="connsiteX31" fmla="*/ 1306923 w 3706892"/>
                    <a:gd name="connsiteY31" fmla="*/ 1697840 h 2425226"/>
                    <a:gd name="connsiteX32" fmla="*/ 1265861 w 3706892"/>
                    <a:gd name="connsiteY32" fmla="*/ 1344744 h 2425226"/>
                    <a:gd name="connsiteX33" fmla="*/ 939633 w 3706892"/>
                    <a:gd name="connsiteY33" fmla="*/ 1283497 h 2425226"/>
                    <a:gd name="connsiteX34" fmla="*/ 1402101 w 3706892"/>
                    <a:gd name="connsiteY34" fmla="*/ 587269 h 2425226"/>
                    <a:gd name="connsiteX35" fmla="*/ 1058375 w 3706892"/>
                    <a:gd name="connsiteY35" fmla="*/ 587269 h 2425226"/>
                    <a:gd name="connsiteX36" fmla="*/ 1853446 w 3706892"/>
                    <a:gd name="connsiteY36" fmla="*/ 0 h 2425226"/>
                    <a:gd name="connsiteX0" fmla="*/ 876898 w 3706892"/>
                    <a:gd name="connsiteY0" fmla="*/ 2049759 h 2425226"/>
                    <a:gd name="connsiteX1" fmla="*/ 1239735 w 3706892"/>
                    <a:gd name="connsiteY1" fmla="*/ 1758393 h 2425226"/>
                    <a:gd name="connsiteX2" fmla="*/ 876898 w 3706892"/>
                    <a:gd name="connsiteY2" fmla="*/ 2049759 h 2425226"/>
                    <a:gd name="connsiteX3" fmla="*/ 2840256 w 3706892"/>
                    <a:gd name="connsiteY3" fmla="*/ 1354207 h 2425226"/>
                    <a:gd name="connsiteX4" fmla="*/ 3706892 w 3706892"/>
                    <a:gd name="connsiteY4" fmla="*/ 1945086 h 2425226"/>
                    <a:gd name="connsiteX5" fmla="*/ 3417775 w 3706892"/>
                    <a:gd name="connsiteY5" fmla="*/ 2110295 h 2425226"/>
                    <a:gd name="connsiteX6" fmla="*/ 3459078 w 3706892"/>
                    <a:gd name="connsiteY6" fmla="*/ 2425226 h 2425226"/>
                    <a:gd name="connsiteX7" fmla="*/ 3339559 w 3706892"/>
                    <a:gd name="connsiteY7" fmla="*/ 2364335 h 2425226"/>
                    <a:gd name="connsiteX8" fmla="*/ 3454704 w 3706892"/>
                    <a:gd name="connsiteY8" fmla="*/ 2418032 h 2425226"/>
                    <a:gd name="connsiteX9" fmla="*/ 3414543 w 3706892"/>
                    <a:gd name="connsiteY9" fmla="*/ 2111796 h 2425226"/>
                    <a:gd name="connsiteX10" fmla="*/ 3695677 w 3706892"/>
                    <a:gd name="connsiteY10" fmla="*/ 1951148 h 2425226"/>
                    <a:gd name="connsiteX11" fmla="*/ 2837279 w 3706892"/>
                    <a:gd name="connsiteY11" fmla="*/ 1357399 h 2425226"/>
                    <a:gd name="connsiteX12" fmla="*/ 2840256 w 3706892"/>
                    <a:gd name="connsiteY12" fmla="*/ 1354207 h 2425226"/>
                    <a:gd name="connsiteX13" fmla="*/ 861369 w 3706892"/>
                    <a:gd name="connsiteY13" fmla="*/ 1352646 h 2425226"/>
                    <a:gd name="connsiteX14" fmla="*/ 865801 w 3706892"/>
                    <a:gd name="connsiteY14" fmla="*/ 1357399 h 2425226"/>
                    <a:gd name="connsiteX15" fmla="*/ 9024 w 3706892"/>
                    <a:gd name="connsiteY15" fmla="*/ 1950243 h 2425226"/>
                    <a:gd name="connsiteX16" fmla="*/ 0 w 3706892"/>
                    <a:gd name="connsiteY16" fmla="*/ 1945086 h 2425226"/>
                    <a:gd name="connsiteX17" fmla="*/ 861369 w 3706892"/>
                    <a:gd name="connsiteY17" fmla="*/ 1352646 h 2425226"/>
                    <a:gd name="connsiteX18" fmla="*/ 1853446 w 3706892"/>
                    <a:gd name="connsiteY18" fmla="*/ 0 h 2425226"/>
                    <a:gd name="connsiteX19" fmla="*/ 2648518 w 3706892"/>
                    <a:gd name="connsiteY19" fmla="*/ 587269 h 2425226"/>
                    <a:gd name="connsiteX20" fmla="*/ 2304792 w 3706892"/>
                    <a:gd name="connsiteY20" fmla="*/ 587269 h 2425226"/>
                    <a:gd name="connsiteX21" fmla="*/ 2762193 w 3706892"/>
                    <a:gd name="connsiteY21" fmla="*/ 1283732 h 2425226"/>
                    <a:gd name="connsiteX22" fmla="*/ 2437219 w 3706892"/>
                    <a:gd name="connsiteY22" fmla="*/ 1344744 h 2425226"/>
                    <a:gd name="connsiteX23" fmla="*/ 2396648 w 3706892"/>
                    <a:gd name="connsiteY23" fmla="*/ 1693627 h 2425226"/>
                    <a:gd name="connsiteX24" fmla="*/ 2138691 w 3706892"/>
                    <a:gd name="connsiteY24" fmla="*/ 1445558 h 2425226"/>
                    <a:gd name="connsiteX25" fmla="*/ 2138691 w 3706892"/>
                    <a:gd name="connsiteY25" fmla="*/ 1812263 h 2425226"/>
                    <a:gd name="connsiteX26" fmla="*/ 1853446 w 3706892"/>
                    <a:gd name="connsiteY26" fmla="*/ 1606167 h 2425226"/>
                    <a:gd name="connsiteX27" fmla="*/ 1570783 w 3706892"/>
                    <a:gd name="connsiteY27" fmla="*/ 1810397 h 2425226"/>
                    <a:gd name="connsiteX28" fmla="*/ 1570783 w 3706892"/>
                    <a:gd name="connsiteY28" fmla="*/ 1441738 h 2425226"/>
                    <a:gd name="connsiteX29" fmla="*/ 1569492 w 3706892"/>
                    <a:gd name="connsiteY29" fmla="*/ 1444294 h 2425226"/>
                    <a:gd name="connsiteX30" fmla="*/ 1306923 w 3706892"/>
                    <a:gd name="connsiteY30" fmla="*/ 1697840 h 2425226"/>
                    <a:gd name="connsiteX31" fmla="*/ 1265861 w 3706892"/>
                    <a:gd name="connsiteY31" fmla="*/ 1344744 h 2425226"/>
                    <a:gd name="connsiteX32" fmla="*/ 939633 w 3706892"/>
                    <a:gd name="connsiteY32" fmla="*/ 1283497 h 2425226"/>
                    <a:gd name="connsiteX33" fmla="*/ 1402101 w 3706892"/>
                    <a:gd name="connsiteY33" fmla="*/ 587269 h 2425226"/>
                    <a:gd name="connsiteX34" fmla="*/ 1058375 w 3706892"/>
                    <a:gd name="connsiteY34" fmla="*/ 587269 h 2425226"/>
                    <a:gd name="connsiteX35" fmla="*/ 1853446 w 3706892"/>
                    <a:gd name="connsiteY35" fmla="*/ 0 h 2425226"/>
                    <a:gd name="connsiteX0" fmla="*/ 2840256 w 3706892"/>
                    <a:gd name="connsiteY0" fmla="*/ 1354207 h 2425226"/>
                    <a:gd name="connsiteX1" fmla="*/ 3706892 w 3706892"/>
                    <a:gd name="connsiteY1" fmla="*/ 1945086 h 2425226"/>
                    <a:gd name="connsiteX2" fmla="*/ 3417775 w 3706892"/>
                    <a:gd name="connsiteY2" fmla="*/ 2110295 h 2425226"/>
                    <a:gd name="connsiteX3" fmla="*/ 3459078 w 3706892"/>
                    <a:gd name="connsiteY3" fmla="*/ 2425226 h 2425226"/>
                    <a:gd name="connsiteX4" fmla="*/ 3339559 w 3706892"/>
                    <a:gd name="connsiteY4" fmla="*/ 2364335 h 2425226"/>
                    <a:gd name="connsiteX5" fmla="*/ 3454704 w 3706892"/>
                    <a:gd name="connsiteY5" fmla="*/ 2418032 h 2425226"/>
                    <a:gd name="connsiteX6" fmla="*/ 3414543 w 3706892"/>
                    <a:gd name="connsiteY6" fmla="*/ 2111796 h 2425226"/>
                    <a:gd name="connsiteX7" fmla="*/ 3695677 w 3706892"/>
                    <a:gd name="connsiteY7" fmla="*/ 1951148 h 2425226"/>
                    <a:gd name="connsiteX8" fmla="*/ 2837279 w 3706892"/>
                    <a:gd name="connsiteY8" fmla="*/ 1357399 h 2425226"/>
                    <a:gd name="connsiteX9" fmla="*/ 2840256 w 3706892"/>
                    <a:gd name="connsiteY9" fmla="*/ 1354207 h 2425226"/>
                    <a:gd name="connsiteX10" fmla="*/ 861369 w 3706892"/>
                    <a:gd name="connsiteY10" fmla="*/ 1352646 h 2425226"/>
                    <a:gd name="connsiteX11" fmla="*/ 865801 w 3706892"/>
                    <a:gd name="connsiteY11" fmla="*/ 1357399 h 2425226"/>
                    <a:gd name="connsiteX12" fmla="*/ 9024 w 3706892"/>
                    <a:gd name="connsiteY12" fmla="*/ 1950243 h 2425226"/>
                    <a:gd name="connsiteX13" fmla="*/ 0 w 3706892"/>
                    <a:gd name="connsiteY13" fmla="*/ 1945086 h 2425226"/>
                    <a:gd name="connsiteX14" fmla="*/ 861369 w 3706892"/>
                    <a:gd name="connsiteY14" fmla="*/ 1352646 h 2425226"/>
                    <a:gd name="connsiteX15" fmla="*/ 1853446 w 3706892"/>
                    <a:gd name="connsiteY15" fmla="*/ 0 h 2425226"/>
                    <a:gd name="connsiteX16" fmla="*/ 2648518 w 3706892"/>
                    <a:gd name="connsiteY16" fmla="*/ 587269 h 2425226"/>
                    <a:gd name="connsiteX17" fmla="*/ 2304792 w 3706892"/>
                    <a:gd name="connsiteY17" fmla="*/ 587269 h 2425226"/>
                    <a:gd name="connsiteX18" fmla="*/ 2762193 w 3706892"/>
                    <a:gd name="connsiteY18" fmla="*/ 1283732 h 2425226"/>
                    <a:gd name="connsiteX19" fmla="*/ 2437219 w 3706892"/>
                    <a:gd name="connsiteY19" fmla="*/ 1344744 h 2425226"/>
                    <a:gd name="connsiteX20" fmla="*/ 2396648 w 3706892"/>
                    <a:gd name="connsiteY20" fmla="*/ 1693627 h 2425226"/>
                    <a:gd name="connsiteX21" fmla="*/ 2138691 w 3706892"/>
                    <a:gd name="connsiteY21" fmla="*/ 1445558 h 2425226"/>
                    <a:gd name="connsiteX22" fmla="*/ 2138691 w 3706892"/>
                    <a:gd name="connsiteY22" fmla="*/ 1812263 h 2425226"/>
                    <a:gd name="connsiteX23" fmla="*/ 1853446 w 3706892"/>
                    <a:gd name="connsiteY23" fmla="*/ 1606167 h 2425226"/>
                    <a:gd name="connsiteX24" fmla="*/ 1570783 w 3706892"/>
                    <a:gd name="connsiteY24" fmla="*/ 1810397 h 2425226"/>
                    <a:gd name="connsiteX25" fmla="*/ 1570783 w 3706892"/>
                    <a:gd name="connsiteY25" fmla="*/ 1441738 h 2425226"/>
                    <a:gd name="connsiteX26" fmla="*/ 1569492 w 3706892"/>
                    <a:gd name="connsiteY26" fmla="*/ 1444294 h 2425226"/>
                    <a:gd name="connsiteX27" fmla="*/ 1306923 w 3706892"/>
                    <a:gd name="connsiteY27" fmla="*/ 1697840 h 2425226"/>
                    <a:gd name="connsiteX28" fmla="*/ 1265861 w 3706892"/>
                    <a:gd name="connsiteY28" fmla="*/ 1344744 h 2425226"/>
                    <a:gd name="connsiteX29" fmla="*/ 939633 w 3706892"/>
                    <a:gd name="connsiteY29" fmla="*/ 1283497 h 2425226"/>
                    <a:gd name="connsiteX30" fmla="*/ 1402101 w 3706892"/>
                    <a:gd name="connsiteY30" fmla="*/ 587269 h 2425226"/>
                    <a:gd name="connsiteX31" fmla="*/ 1058375 w 3706892"/>
                    <a:gd name="connsiteY31" fmla="*/ 587269 h 2425226"/>
                    <a:gd name="connsiteX32" fmla="*/ 1853446 w 3706892"/>
                    <a:gd name="connsiteY32" fmla="*/ 0 h 2425226"/>
                    <a:gd name="connsiteX0" fmla="*/ 2837279 w 3706892"/>
                    <a:gd name="connsiteY0" fmla="*/ 1357399 h 2425226"/>
                    <a:gd name="connsiteX1" fmla="*/ 3706892 w 3706892"/>
                    <a:gd name="connsiteY1" fmla="*/ 1945086 h 2425226"/>
                    <a:gd name="connsiteX2" fmla="*/ 3417775 w 3706892"/>
                    <a:gd name="connsiteY2" fmla="*/ 2110295 h 2425226"/>
                    <a:gd name="connsiteX3" fmla="*/ 3459078 w 3706892"/>
                    <a:gd name="connsiteY3" fmla="*/ 2425226 h 2425226"/>
                    <a:gd name="connsiteX4" fmla="*/ 3339559 w 3706892"/>
                    <a:gd name="connsiteY4" fmla="*/ 2364335 h 2425226"/>
                    <a:gd name="connsiteX5" fmla="*/ 3454704 w 3706892"/>
                    <a:gd name="connsiteY5" fmla="*/ 2418032 h 2425226"/>
                    <a:gd name="connsiteX6" fmla="*/ 3414543 w 3706892"/>
                    <a:gd name="connsiteY6" fmla="*/ 2111796 h 2425226"/>
                    <a:gd name="connsiteX7" fmla="*/ 3695677 w 3706892"/>
                    <a:gd name="connsiteY7" fmla="*/ 1951148 h 2425226"/>
                    <a:gd name="connsiteX8" fmla="*/ 2837279 w 3706892"/>
                    <a:gd name="connsiteY8" fmla="*/ 1357399 h 2425226"/>
                    <a:gd name="connsiteX9" fmla="*/ 861369 w 3706892"/>
                    <a:gd name="connsiteY9" fmla="*/ 1352646 h 2425226"/>
                    <a:gd name="connsiteX10" fmla="*/ 865801 w 3706892"/>
                    <a:gd name="connsiteY10" fmla="*/ 1357399 h 2425226"/>
                    <a:gd name="connsiteX11" fmla="*/ 9024 w 3706892"/>
                    <a:gd name="connsiteY11" fmla="*/ 1950243 h 2425226"/>
                    <a:gd name="connsiteX12" fmla="*/ 0 w 3706892"/>
                    <a:gd name="connsiteY12" fmla="*/ 1945086 h 2425226"/>
                    <a:gd name="connsiteX13" fmla="*/ 861369 w 3706892"/>
                    <a:gd name="connsiteY13" fmla="*/ 1352646 h 2425226"/>
                    <a:gd name="connsiteX14" fmla="*/ 1853446 w 3706892"/>
                    <a:gd name="connsiteY14" fmla="*/ 0 h 2425226"/>
                    <a:gd name="connsiteX15" fmla="*/ 2648518 w 3706892"/>
                    <a:gd name="connsiteY15" fmla="*/ 587269 h 2425226"/>
                    <a:gd name="connsiteX16" fmla="*/ 2304792 w 3706892"/>
                    <a:gd name="connsiteY16" fmla="*/ 587269 h 2425226"/>
                    <a:gd name="connsiteX17" fmla="*/ 2762193 w 3706892"/>
                    <a:gd name="connsiteY17" fmla="*/ 1283732 h 2425226"/>
                    <a:gd name="connsiteX18" fmla="*/ 2437219 w 3706892"/>
                    <a:gd name="connsiteY18" fmla="*/ 1344744 h 2425226"/>
                    <a:gd name="connsiteX19" fmla="*/ 2396648 w 3706892"/>
                    <a:gd name="connsiteY19" fmla="*/ 1693627 h 2425226"/>
                    <a:gd name="connsiteX20" fmla="*/ 2138691 w 3706892"/>
                    <a:gd name="connsiteY20" fmla="*/ 1445558 h 2425226"/>
                    <a:gd name="connsiteX21" fmla="*/ 2138691 w 3706892"/>
                    <a:gd name="connsiteY21" fmla="*/ 1812263 h 2425226"/>
                    <a:gd name="connsiteX22" fmla="*/ 1853446 w 3706892"/>
                    <a:gd name="connsiteY22" fmla="*/ 1606167 h 2425226"/>
                    <a:gd name="connsiteX23" fmla="*/ 1570783 w 3706892"/>
                    <a:gd name="connsiteY23" fmla="*/ 1810397 h 2425226"/>
                    <a:gd name="connsiteX24" fmla="*/ 1570783 w 3706892"/>
                    <a:gd name="connsiteY24" fmla="*/ 1441738 h 2425226"/>
                    <a:gd name="connsiteX25" fmla="*/ 1569492 w 3706892"/>
                    <a:gd name="connsiteY25" fmla="*/ 1444294 h 2425226"/>
                    <a:gd name="connsiteX26" fmla="*/ 1306923 w 3706892"/>
                    <a:gd name="connsiteY26" fmla="*/ 1697840 h 2425226"/>
                    <a:gd name="connsiteX27" fmla="*/ 1265861 w 3706892"/>
                    <a:gd name="connsiteY27" fmla="*/ 1344744 h 2425226"/>
                    <a:gd name="connsiteX28" fmla="*/ 939633 w 3706892"/>
                    <a:gd name="connsiteY28" fmla="*/ 1283497 h 2425226"/>
                    <a:gd name="connsiteX29" fmla="*/ 1402101 w 3706892"/>
                    <a:gd name="connsiteY29" fmla="*/ 587269 h 2425226"/>
                    <a:gd name="connsiteX30" fmla="*/ 1058375 w 3706892"/>
                    <a:gd name="connsiteY30" fmla="*/ 587269 h 2425226"/>
                    <a:gd name="connsiteX31" fmla="*/ 1853446 w 3706892"/>
                    <a:gd name="connsiteY31" fmla="*/ 0 h 2425226"/>
                    <a:gd name="connsiteX0" fmla="*/ 3695677 w 3737318"/>
                    <a:gd name="connsiteY0" fmla="*/ 1951148 h 2425226"/>
                    <a:gd name="connsiteX1" fmla="*/ 3706892 w 3737318"/>
                    <a:gd name="connsiteY1" fmla="*/ 1945086 h 2425226"/>
                    <a:gd name="connsiteX2" fmla="*/ 3417775 w 3737318"/>
                    <a:gd name="connsiteY2" fmla="*/ 2110295 h 2425226"/>
                    <a:gd name="connsiteX3" fmla="*/ 3459078 w 3737318"/>
                    <a:gd name="connsiteY3" fmla="*/ 2425226 h 2425226"/>
                    <a:gd name="connsiteX4" fmla="*/ 3339559 w 3737318"/>
                    <a:gd name="connsiteY4" fmla="*/ 2364335 h 2425226"/>
                    <a:gd name="connsiteX5" fmla="*/ 3454704 w 3737318"/>
                    <a:gd name="connsiteY5" fmla="*/ 2418032 h 2425226"/>
                    <a:gd name="connsiteX6" fmla="*/ 3414543 w 3737318"/>
                    <a:gd name="connsiteY6" fmla="*/ 2111796 h 2425226"/>
                    <a:gd name="connsiteX7" fmla="*/ 3695677 w 3737318"/>
                    <a:gd name="connsiteY7" fmla="*/ 1951148 h 2425226"/>
                    <a:gd name="connsiteX8" fmla="*/ 861369 w 3737318"/>
                    <a:gd name="connsiteY8" fmla="*/ 1352646 h 2425226"/>
                    <a:gd name="connsiteX9" fmla="*/ 865801 w 3737318"/>
                    <a:gd name="connsiteY9" fmla="*/ 1357399 h 2425226"/>
                    <a:gd name="connsiteX10" fmla="*/ 9024 w 3737318"/>
                    <a:gd name="connsiteY10" fmla="*/ 1950243 h 2425226"/>
                    <a:gd name="connsiteX11" fmla="*/ 0 w 3737318"/>
                    <a:gd name="connsiteY11" fmla="*/ 1945086 h 2425226"/>
                    <a:gd name="connsiteX12" fmla="*/ 861369 w 3737318"/>
                    <a:gd name="connsiteY12" fmla="*/ 1352646 h 2425226"/>
                    <a:gd name="connsiteX13" fmla="*/ 1853446 w 3737318"/>
                    <a:gd name="connsiteY13" fmla="*/ 0 h 2425226"/>
                    <a:gd name="connsiteX14" fmla="*/ 2648518 w 3737318"/>
                    <a:gd name="connsiteY14" fmla="*/ 587269 h 2425226"/>
                    <a:gd name="connsiteX15" fmla="*/ 2304792 w 3737318"/>
                    <a:gd name="connsiteY15" fmla="*/ 587269 h 2425226"/>
                    <a:gd name="connsiteX16" fmla="*/ 2762193 w 3737318"/>
                    <a:gd name="connsiteY16" fmla="*/ 1283732 h 2425226"/>
                    <a:gd name="connsiteX17" fmla="*/ 2437219 w 3737318"/>
                    <a:gd name="connsiteY17" fmla="*/ 1344744 h 2425226"/>
                    <a:gd name="connsiteX18" fmla="*/ 2396648 w 3737318"/>
                    <a:gd name="connsiteY18" fmla="*/ 1693627 h 2425226"/>
                    <a:gd name="connsiteX19" fmla="*/ 2138691 w 3737318"/>
                    <a:gd name="connsiteY19" fmla="*/ 1445558 h 2425226"/>
                    <a:gd name="connsiteX20" fmla="*/ 2138691 w 3737318"/>
                    <a:gd name="connsiteY20" fmla="*/ 1812263 h 2425226"/>
                    <a:gd name="connsiteX21" fmla="*/ 1853446 w 3737318"/>
                    <a:gd name="connsiteY21" fmla="*/ 1606167 h 2425226"/>
                    <a:gd name="connsiteX22" fmla="*/ 1570783 w 3737318"/>
                    <a:gd name="connsiteY22" fmla="*/ 1810397 h 2425226"/>
                    <a:gd name="connsiteX23" fmla="*/ 1570783 w 3737318"/>
                    <a:gd name="connsiteY23" fmla="*/ 1441738 h 2425226"/>
                    <a:gd name="connsiteX24" fmla="*/ 1569492 w 3737318"/>
                    <a:gd name="connsiteY24" fmla="*/ 1444294 h 2425226"/>
                    <a:gd name="connsiteX25" fmla="*/ 1306923 w 3737318"/>
                    <a:gd name="connsiteY25" fmla="*/ 1697840 h 2425226"/>
                    <a:gd name="connsiteX26" fmla="*/ 1265861 w 3737318"/>
                    <a:gd name="connsiteY26" fmla="*/ 1344744 h 2425226"/>
                    <a:gd name="connsiteX27" fmla="*/ 939633 w 3737318"/>
                    <a:gd name="connsiteY27" fmla="*/ 1283497 h 2425226"/>
                    <a:gd name="connsiteX28" fmla="*/ 1402101 w 3737318"/>
                    <a:gd name="connsiteY28" fmla="*/ 587269 h 2425226"/>
                    <a:gd name="connsiteX29" fmla="*/ 1058375 w 3737318"/>
                    <a:gd name="connsiteY29" fmla="*/ 587269 h 2425226"/>
                    <a:gd name="connsiteX30" fmla="*/ 1853446 w 3737318"/>
                    <a:gd name="connsiteY30" fmla="*/ 0 h 2425226"/>
                    <a:gd name="connsiteX0" fmla="*/ 3414543 w 3706892"/>
                    <a:gd name="connsiteY0" fmla="*/ 2111796 h 2425226"/>
                    <a:gd name="connsiteX1" fmla="*/ 3706892 w 3706892"/>
                    <a:gd name="connsiteY1" fmla="*/ 1945086 h 2425226"/>
                    <a:gd name="connsiteX2" fmla="*/ 3417775 w 3706892"/>
                    <a:gd name="connsiteY2" fmla="*/ 2110295 h 2425226"/>
                    <a:gd name="connsiteX3" fmla="*/ 3459078 w 3706892"/>
                    <a:gd name="connsiteY3" fmla="*/ 2425226 h 2425226"/>
                    <a:gd name="connsiteX4" fmla="*/ 3339559 w 3706892"/>
                    <a:gd name="connsiteY4" fmla="*/ 2364335 h 2425226"/>
                    <a:gd name="connsiteX5" fmla="*/ 3454704 w 3706892"/>
                    <a:gd name="connsiteY5" fmla="*/ 2418032 h 2425226"/>
                    <a:gd name="connsiteX6" fmla="*/ 3414543 w 3706892"/>
                    <a:gd name="connsiteY6" fmla="*/ 2111796 h 2425226"/>
                    <a:gd name="connsiteX7" fmla="*/ 861369 w 3706892"/>
                    <a:gd name="connsiteY7" fmla="*/ 1352646 h 2425226"/>
                    <a:gd name="connsiteX8" fmla="*/ 865801 w 3706892"/>
                    <a:gd name="connsiteY8" fmla="*/ 1357399 h 2425226"/>
                    <a:gd name="connsiteX9" fmla="*/ 9024 w 3706892"/>
                    <a:gd name="connsiteY9" fmla="*/ 1950243 h 2425226"/>
                    <a:gd name="connsiteX10" fmla="*/ 0 w 3706892"/>
                    <a:gd name="connsiteY10" fmla="*/ 1945086 h 2425226"/>
                    <a:gd name="connsiteX11" fmla="*/ 861369 w 3706892"/>
                    <a:gd name="connsiteY11" fmla="*/ 1352646 h 2425226"/>
                    <a:gd name="connsiteX12" fmla="*/ 1853446 w 3706892"/>
                    <a:gd name="connsiteY12" fmla="*/ 0 h 2425226"/>
                    <a:gd name="connsiteX13" fmla="*/ 2648518 w 3706892"/>
                    <a:gd name="connsiteY13" fmla="*/ 587269 h 2425226"/>
                    <a:gd name="connsiteX14" fmla="*/ 2304792 w 3706892"/>
                    <a:gd name="connsiteY14" fmla="*/ 587269 h 2425226"/>
                    <a:gd name="connsiteX15" fmla="*/ 2762193 w 3706892"/>
                    <a:gd name="connsiteY15" fmla="*/ 1283732 h 2425226"/>
                    <a:gd name="connsiteX16" fmla="*/ 2437219 w 3706892"/>
                    <a:gd name="connsiteY16" fmla="*/ 1344744 h 2425226"/>
                    <a:gd name="connsiteX17" fmla="*/ 2396648 w 3706892"/>
                    <a:gd name="connsiteY17" fmla="*/ 1693627 h 2425226"/>
                    <a:gd name="connsiteX18" fmla="*/ 2138691 w 3706892"/>
                    <a:gd name="connsiteY18" fmla="*/ 1445558 h 2425226"/>
                    <a:gd name="connsiteX19" fmla="*/ 2138691 w 3706892"/>
                    <a:gd name="connsiteY19" fmla="*/ 1812263 h 2425226"/>
                    <a:gd name="connsiteX20" fmla="*/ 1853446 w 3706892"/>
                    <a:gd name="connsiteY20" fmla="*/ 1606167 h 2425226"/>
                    <a:gd name="connsiteX21" fmla="*/ 1570783 w 3706892"/>
                    <a:gd name="connsiteY21" fmla="*/ 1810397 h 2425226"/>
                    <a:gd name="connsiteX22" fmla="*/ 1570783 w 3706892"/>
                    <a:gd name="connsiteY22" fmla="*/ 1441738 h 2425226"/>
                    <a:gd name="connsiteX23" fmla="*/ 1569492 w 3706892"/>
                    <a:gd name="connsiteY23" fmla="*/ 1444294 h 2425226"/>
                    <a:gd name="connsiteX24" fmla="*/ 1306923 w 3706892"/>
                    <a:gd name="connsiteY24" fmla="*/ 1697840 h 2425226"/>
                    <a:gd name="connsiteX25" fmla="*/ 1265861 w 3706892"/>
                    <a:gd name="connsiteY25" fmla="*/ 1344744 h 2425226"/>
                    <a:gd name="connsiteX26" fmla="*/ 939633 w 3706892"/>
                    <a:gd name="connsiteY26" fmla="*/ 1283497 h 2425226"/>
                    <a:gd name="connsiteX27" fmla="*/ 1402101 w 3706892"/>
                    <a:gd name="connsiteY27" fmla="*/ 587269 h 2425226"/>
                    <a:gd name="connsiteX28" fmla="*/ 1058375 w 3706892"/>
                    <a:gd name="connsiteY28" fmla="*/ 587269 h 2425226"/>
                    <a:gd name="connsiteX29" fmla="*/ 1853446 w 3706892"/>
                    <a:gd name="connsiteY29" fmla="*/ 0 h 2425226"/>
                    <a:gd name="connsiteX0" fmla="*/ 3454704 w 3706892"/>
                    <a:gd name="connsiteY0" fmla="*/ 2418032 h 2425226"/>
                    <a:gd name="connsiteX1" fmla="*/ 3706892 w 3706892"/>
                    <a:gd name="connsiteY1" fmla="*/ 1945086 h 2425226"/>
                    <a:gd name="connsiteX2" fmla="*/ 3417775 w 3706892"/>
                    <a:gd name="connsiteY2" fmla="*/ 2110295 h 2425226"/>
                    <a:gd name="connsiteX3" fmla="*/ 3459078 w 3706892"/>
                    <a:gd name="connsiteY3" fmla="*/ 2425226 h 2425226"/>
                    <a:gd name="connsiteX4" fmla="*/ 3339559 w 3706892"/>
                    <a:gd name="connsiteY4" fmla="*/ 2364335 h 2425226"/>
                    <a:gd name="connsiteX5" fmla="*/ 3454704 w 3706892"/>
                    <a:gd name="connsiteY5" fmla="*/ 2418032 h 2425226"/>
                    <a:gd name="connsiteX6" fmla="*/ 861369 w 3706892"/>
                    <a:gd name="connsiteY6" fmla="*/ 1352646 h 2425226"/>
                    <a:gd name="connsiteX7" fmla="*/ 865801 w 3706892"/>
                    <a:gd name="connsiteY7" fmla="*/ 1357399 h 2425226"/>
                    <a:gd name="connsiteX8" fmla="*/ 9024 w 3706892"/>
                    <a:gd name="connsiteY8" fmla="*/ 1950243 h 2425226"/>
                    <a:gd name="connsiteX9" fmla="*/ 0 w 3706892"/>
                    <a:gd name="connsiteY9" fmla="*/ 1945086 h 2425226"/>
                    <a:gd name="connsiteX10" fmla="*/ 861369 w 3706892"/>
                    <a:gd name="connsiteY10" fmla="*/ 1352646 h 2425226"/>
                    <a:gd name="connsiteX11" fmla="*/ 1853446 w 3706892"/>
                    <a:gd name="connsiteY11" fmla="*/ 0 h 2425226"/>
                    <a:gd name="connsiteX12" fmla="*/ 2648518 w 3706892"/>
                    <a:gd name="connsiteY12" fmla="*/ 587269 h 2425226"/>
                    <a:gd name="connsiteX13" fmla="*/ 2304792 w 3706892"/>
                    <a:gd name="connsiteY13" fmla="*/ 587269 h 2425226"/>
                    <a:gd name="connsiteX14" fmla="*/ 2762193 w 3706892"/>
                    <a:gd name="connsiteY14" fmla="*/ 1283732 h 2425226"/>
                    <a:gd name="connsiteX15" fmla="*/ 2437219 w 3706892"/>
                    <a:gd name="connsiteY15" fmla="*/ 1344744 h 2425226"/>
                    <a:gd name="connsiteX16" fmla="*/ 2396648 w 3706892"/>
                    <a:gd name="connsiteY16" fmla="*/ 1693627 h 2425226"/>
                    <a:gd name="connsiteX17" fmla="*/ 2138691 w 3706892"/>
                    <a:gd name="connsiteY17" fmla="*/ 1445558 h 2425226"/>
                    <a:gd name="connsiteX18" fmla="*/ 2138691 w 3706892"/>
                    <a:gd name="connsiteY18" fmla="*/ 1812263 h 2425226"/>
                    <a:gd name="connsiteX19" fmla="*/ 1853446 w 3706892"/>
                    <a:gd name="connsiteY19" fmla="*/ 1606167 h 2425226"/>
                    <a:gd name="connsiteX20" fmla="*/ 1570783 w 3706892"/>
                    <a:gd name="connsiteY20" fmla="*/ 1810397 h 2425226"/>
                    <a:gd name="connsiteX21" fmla="*/ 1570783 w 3706892"/>
                    <a:gd name="connsiteY21" fmla="*/ 1441738 h 2425226"/>
                    <a:gd name="connsiteX22" fmla="*/ 1569492 w 3706892"/>
                    <a:gd name="connsiteY22" fmla="*/ 1444294 h 2425226"/>
                    <a:gd name="connsiteX23" fmla="*/ 1306923 w 3706892"/>
                    <a:gd name="connsiteY23" fmla="*/ 1697840 h 2425226"/>
                    <a:gd name="connsiteX24" fmla="*/ 1265861 w 3706892"/>
                    <a:gd name="connsiteY24" fmla="*/ 1344744 h 2425226"/>
                    <a:gd name="connsiteX25" fmla="*/ 939633 w 3706892"/>
                    <a:gd name="connsiteY25" fmla="*/ 1283497 h 2425226"/>
                    <a:gd name="connsiteX26" fmla="*/ 1402101 w 3706892"/>
                    <a:gd name="connsiteY26" fmla="*/ 587269 h 2425226"/>
                    <a:gd name="connsiteX27" fmla="*/ 1058375 w 3706892"/>
                    <a:gd name="connsiteY27" fmla="*/ 587269 h 2425226"/>
                    <a:gd name="connsiteX28" fmla="*/ 1853446 w 3706892"/>
                    <a:gd name="connsiteY28" fmla="*/ 0 h 2425226"/>
                    <a:gd name="connsiteX0" fmla="*/ 3339559 w 3706892"/>
                    <a:gd name="connsiteY0" fmla="*/ 2364335 h 2425226"/>
                    <a:gd name="connsiteX1" fmla="*/ 3706892 w 3706892"/>
                    <a:gd name="connsiteY1" fmla="*/ 1945086 h 2425226"/>
                    <a:gd name="connsiteX2" fmla="*/ 3417775 w 3706892"/>
                    <a:gd name="connsiteY2" fmla="*/ 2110295 h 2425226"/>
                    <a:gd name="connsiteX3" fmla="*/ 3459078 w 3706892"/>
                    <a:gd name="connsiteY3" fmla="*/ 2425226 h 2425226"/>
                    <a:gd name="connsiteX4" fmla="*/ 3339559 w 3706892"/>
                    <a:gd name="connsiteY4" fmla="*/ 2364335 h 2425226"/>
                    <a:gd name="connsiteX5" fmla="*/ 861369 w 3706892"/>
                    <a:gd name="connsiteY5" fmla="*/ 1352646 h 2425226"/>
                    <a:gd name="connsiteX6" fmla="*/ 865801 w 3706892"/>
                    <a:gd name="connsiteY6" fmla="*/ 1357399 h 2425226"/>
                    <a:gd name="connsiteX7" fmla="*/ 9024 w 3706892"/>
                    <a:gd name="connsiteY7" fmla="*/ 1950243 h 2425226"/>
                    <a:gd name="connsiteX8" fmla="*/ 0 w 3706892"/>
                    <a:gd name="connsiteY8" fmla="*/ 1945086 h 2425226"/>
                    <a:gd name="connsiteX9" fmla="*/ 861369 w 3706892"/>
                    <a:gd name="connsiteY9" fmla="*/ 1352646 h 2425226"/>
                    <a:gd name="connsiteX10" fmla="*/ 1853446 w 3706892"/>
                    <a:gd name="connsiteY10" fmla="*/ 0 h 2425226"/>
                    <a:gd name="connsiteX11" fmla="*/ 2648518 w 3706892"/>
                    <a:gd name="connsiteY11" fmla="*/ 587269 h 2425226"/>
                    <a:gd name="connsiteX12" fmla="*/ 2304792 w 3706892"/>
                    <a:gd name="connsiteY12" fmla="*/ 587269 h 2425226"/>
                    <a:gd name="connsiteX13" fmla="*/ 2762193 w 3706892"/>
                    <a:gd name="connsiteY13" fmla="*/ 1283732 h 2425226"/>
                    <a:gd name="connsiteX14" fmla="*/ 2437219 w 3706892"/>
                    <a:gd name="connsiteY14" fmla="*/ 1344744 h 2425226"/>
                    <a:gd name="connsiteX15" fmla="*/ 2396648 w 3706892"/>
                    <a:gd name="connsiteY15" fmla="*/ 1693627 h 2425226"/>
                    <a:gd name="connsiteX16" fmla="*/ 2138691 w 3706892"/>
                    <a:gd name="connsiteY16" fmla="*/ 1445558 h 2425226"/>
                    <a:gd name="connsiteX17" fmla="*/ 2138691 w 3706892"/>
                    <a:gd name="connsiteY17" fmla="*/ 1812263 h 2425226"/>
                    <a:gd name="connsiteX18" fmla="*/ 1853446 w 3706892"/>
                    <a:gd name="connsiteY18" fmla="*/ 1606167 h 2425226"/>
                    <a:gd name="connsiteX19" fmla="*/ 1570783 w 3706892"/>
                    <a:gd name="connsiteY19" fmla="*/ 1810397 h 2425226"/>
                    <a:gd name="connsiteX20" fmla="*/ 1570783 w 3706892"/>
                    <a:gd name="connsiteY20" fmla="*/ 1441738 h 2425226"/>
                    <a:gd name="connsiteX21" fmla="*/ 1569492 w 3706892"/>
                    <a:gd name="connsiteY21" fmla="*/ 1444294 h 2425226"/>
                    <a:gd name="connsiteX22" fmla="*/ 1306923 w 3706892"/>
                    <a:gd name="connsiteY22" fmla="*/ 1697840 h 2425226"/>
                    <a:gd name="connsiteX23" fmla="*/ 1265861 w 3706892"/>
                    <a:gd name="connsiteY23" fmla="*/ 1344744 h 2425226"/>
                    <a:gd name="connsiteX24" fmla="*/ 939633 w 3706892"/>
                    <a:gd name="connsiteY24" fmla="*/ 1283497 h 2425226"/>
                    <a:gd name="connsiteX25" fmla="*/ 1402101 w 3706892"/>
                    <a:gd name="connsiteY25" fmla="*/ 587269 h 2425226"/>
                    <a:gd name="connsiteX26" fmla="*/ 1058375 w 3706892"/>
                    <a:gd name="connsiteY26" fmla="*/ 587269 h 2425226"/>
                    <a:gd name="connsiteX27" fmla="*/ 1853446 w 3706892"/>
                    <a:gd name="connsiteY27" fmla="*/ 0 h 2425226"/>
                    <a:gd name="connsiteX0" fmla="*/ 3459078 w 3706892"/>
                    <a:gd name="connsiteY0" fmla="*/ 2425226 h 2425226"/>
                    <a:gd name="connsiteX1" fmla="*/ 3706892 w 3706892"/>
                    <a:gd name="connsiteY1" fmla="*/ 1945086 h 2425226"/>
                    <a:gd name="connsiteX2" fmla="*/ 3417775 w 3706892"/>
                    <a:gd name="connsiteY2" fmla="*/ 2110295 h 2425226"/>
                    <a:gd name="connsiteX3" fmla="*/ 3459078 w 3706892"/>
                    <a:gd name="connsiteY3" fmla="*/ 2425226 h 2425226"/>
                    <a:gd name="connsiteX4" fmla="*/ 861369 w 3706892"/>
                    <a:gd name="connsiteY4" fmla="*/ 1352646 h 2425226"/>
                    <a:gd name="connsiteX5" fmla="*/ 865801 w 3706892"/>
                    <a:gd name="connsiteY5" fmla="*/ 1357399 h 2425226"/>
                    <a:gd name="connsiteX6" fmla="*/ 9024 w 3706892"/>
                    <a:gd name="connsiteY6" fmla="*/ 1950243 h 2425226"/>
                    <a:gd name="connsiteX7" fmla="*/ 0 w 3706892"/>
                    <a:gd name="connsiteY7" fmla="*/ 1945086 h 2425226"/>
                    <a:gd name="connsiteX8" fmla="*/ 861369 w 3706892"/>
                    <a:gd name="connsiteY8" fmla="*/ 1352646 h 2425226"/>
                    <a:gd name="connsiteX9" fmla="*/ 1853446 w 3706892"/>
                    <a:gd name="connsiteY9" fmla="*/ 0 h 2425226"/>
                    <a:gd name="connsiteX10" fmla="*/ 2648518 w 3706892"/>
                    <a:gd name="connsiteY10" fmla="*/ 587269 h 2425226"/>
                    <a:gd name="connsiteX11" fmla="*/ 2304792 w 3706892"/>
                    <a:gd name="connsiteY11" fmla="*/ 587269 h 2425226"/>
                    <a:gd name="connsiteX12" fmla="*/ 2762193 w 3706892"/>
                    <a:gd name="connsiteY12" fmla="*/ 1283732 h 2425226"/>
                    <a:gd name="connsiteX13" fmla="*/ 2437219 w 3706892"/>
                    <a:gd name="connsiteY13" fmla="*/ 1344744 h 2425226"/>
                    <a:gd name="connsiteX14" fmla="*/ 2396648 w 3706892"/>
                    <a:gd name="connsiteY14" fmla="*/ 1693627 h 2425226"/>
                    <a:gd name="connsiteX15" fmla="*/ 2138691 w 3706892"/>
                    <a:gd name="connsiteY15" fmla="*/ 1445558 h 2425226"/>
                    <a:gd name="connsiteX16" fmla="*/ 2138691 w 3706892"/>
                    <a:gd name="connsiteY16" fmla="*/ 1812263 h 2425226"/>
                    <a:gd name="connsiteX17" fmla="*/ 1853446 w 3706892"/>
                    <a:gd name="connsiteY17" fmla="*/ 1606167 h 2425226"/>
                    <a:gd name="connsiteX18" fmla="*/ 1570783 w 3706892"/>
                    <a:gd name="connsiteY18" fmla="*/ 1810397 h 2425226"/>
                    <a:gd name="connsiteX19" fmla="*/ 1570783 w 3706892"/>
                    <a:gd name="connsiteY19" fmla="*/ 1441738 h 2425226"/>
                    <a:gd name="connsiteX20" fmla="*/ 1569492 w 3706892"/>
                    <a:gd name="connsiteY20" fmla="*/ 1444294 h 2425226"/>
                    <a:gd name="connsiteX21" fmla="*/ 1306923 w 3706892"/>
                    <a:gd name="connsiteY21" fmla="*/ 1697840 h 2425226"/>
                    <a:gd name="connsiteX22" fmla="*/ 1265861 w 3706892"/>
                    <a:gd name="connsiteY22" fmla="*/ 1344744 h 2425226"/>
                    <a:gd name="connsiteX23" fmla="*/ 939633 w 3706892"/>
                    <a:gd name="connsiteY23" fmla="*/ 1283497 h 2425226"/>
                    <a:gd name="connsiteX24" fmla="*/ 1402101 w 3706892"/>
                    <a:gd name="connsiteY24" fmla="*/ 587269 h 2425226"/>
                    <a:gd name="connsiteX25" fmla="*/ 1058375 w 3706892"/>
                    <a:gd name="connsiteY25" fmla="*/ 587269 h 2425226"/>
                    <a:gd name="connsiteX26" fmla="*/ 1853446 w 3706892"/>
                    <a:gd name="connsiteY26" fmla="*/ 0 h 2425226"/>
                    <a:gd name="connsiteX0" fmla="*/ 3417775 w 3706892"/>
                    <a:gd name="connsiteY0" fmla="*/ 2110295 h 2110295"/>
                    <a:gd name="connsiteX1" fmla="*/ 3706892 w 3706892"/>
                    <a:gd name="connsiteY1" fmla="*/ 1945086 h 2110295"/>
                    <a:gd name="connsiteX2" fmla="*/ 3417775 w 3706892"/>
                    <a:gd name="connsiteY2" fmla="*/ 2110295 h 2110295"/>
                    <a:gd name="connsiteX3" fmla="*/ 861369 w 3706892"/>
                    <a:gd name="connsiteY3" fmla="*/ 1352646 h 2110295"/>
                    <a:gd name="connsiteX4" fmla="*/ 865801 w 3706892"/>
                    <a:gd name="connsiteY4" fmla="*/ 1357399 h 2110295"/>
                    <a:gd name="connsiteX5" fmla="*/ 9024 w 3706892"/>
                    <a:gd name="connsiteY5" fmla="*/ 1950243 h 2110295"/>
                    <a:gd name="connsiteX6" fmla="*/ 0 w 3706892"/>
                    <a:gd name="connsiteY6" fmla="*/ 1945086 h 2110295"/>
                    <a:gd name="connsiteX7" fmla="*/ 861369 w 3706892"/>
                    <a:gd name="connsiteY7" fmla="*/ 1352646 h 2110295"/>
                    <a:gd name="connsiteX8" fmla="*/ 1853446 w 3706892"/>
                    <a:gd name="connsiteY8" fmla="*/ 0 h 2110295"/>
                    <a:gd name="connsiteX9" fmla="*/ 2648518 w 3706892"/>
                    <a:gd name="connsiteY9" fmla="*/ 587269 h 2110295"/>
                    <a:gd name="connsiteX10" fmla="*/ 2304792 w 3706892"/>
                    <a:gd name="connsiteY10" fmla="*/ 587269 h 2110295"/>
                    <a:gd name="connsiteX11" fmla="*/ 2762193 w 3706892"/>
                    <a:gd name="connsiteY11" fmla="*/ 1283732 h 2110295"/>
                    <a:gd name="connsiteX12" fmla="*/ 2437219 w 3706892"/>
                    <a:gd name="connsiteY12" fmla="*/ 1344744 h 2110295"/>
                    <a:gd name="connsiteX13" fmla="*/ 2396648 w 3706892"/>
                    <a:gd name="connsiteY13" fmla="*/ 1693627 h 2110295"/>
                    <a:gd name="connsiteX14" fmla="*/ 2138691 w 3706892"/>
                    <a:gd name="connsiteY14" fmla="*/ 1445558 h 2110295"/>
                    <a:gd name="connsiteX15" fmla="*/ 2138691 w 3706892"/>
                    <a:gd name="connsiteY15" fmla="*/ 1812263 h 2110295"/>
                    <a:gd name="connsiteX16" fmla="*/ 1853446 w 3706892"/>
                    <a:gd name="connsiteY16" fmla="*/ 1606167 h 2110295"/>
                    <a:gd name="connsiteX17" fmla="*/ 1570783 w 3706892"/>
                    <a:gd name="connsiteY17" fmla="*/ 1810397 h 2110295"/>
                    <a:gd name="connsiteX18" fmla="*/ 1570783 w 3706892"/>
                    <a:gd name="connsiteY18" fmla="*/ 1441738 h 2110295"/>
                    <a:gd name="connsiteX19" fmla="*/ 1569492 w 3706892"/>
                    <a:gd name="connsiteY19" fmla="*/ 1444294 h 2110295"/>
                    <a:gd name="connsiteX20" fmla="*/ 1306923 w 3706892"/>
                    <a:gd name="connsiteY20" fmla="*/ 1697840 h 2110295"/>
                    <a:gd name="connsiteX21" fmla="*/ 1265861 w 3706892"/>
                    <a:gd name="connsiteY21" fmla="*/ 1344744 h 2110295"/>
                    <a:gd name="connsiteX22" fmla="*/ 939633 w 3706892"/>
                    <a:gd name="connsiteY22" fmla="*/ 1283497 h 2110295"/>
                    <a:gd name="connsiteX23" fmla="*/ 1402101 w 3706892"/>
                    <a:gd name="connsiteY23" fmla="*/ 587269 h 2110295"/>
                    <a:gd name="connsiteX24" fmla="*/ 1058375 w 3706892"/>
                    <a:gd name="connsiteY24" fmla="*/ 587269 h 2110295"/>
                    <a:gd name="connsiteX25" fmla="*/ 1853446 w 3706892"/>
                    <a:gd name="connsiteY25" fmla="*/ 0 h 2110295"/>
                    <a:gd name="connsiteX0" fmla="*/ 861369 w 2762193"/>
                    <a:gd name="connsiteY0" fmla="*/ 1352646 h 1950243"/>
                    <a:gd name="connsiteX1" fmla="*/ 865801 w 2762193"/>
                    <a:gd name="connsiteY1" fmla="*/ 1357399 h 1950243"/>
                    <a:gd name="connsiteX2" fmla="*/ 9024 w 2762193"/>
                    <a:gd name="connsiteY2" fmla="*/ 1950243 h 1950243"/>
                    <a:gd name="connsiteX3" fmla="*/ 0 w 2762193"/>
                    <a:gd name="connsiteY3" fmla="*/ 1945086 h 1950243"/>
                    <a:gd name="connsiteX4" fmla="*/ 861369 w 2762193"/>
                    <a:gd name="connsiteY4" fmla="*/ 1352646 h 1950243"/>
                    <a:gd name="connsiteX5" fmla="*/ 1853446 w 2762193"/>
                    <a:gd name="connsiteY5" fmla="*/ 0 h 1950243"/>
                    <a:gd name="connsiteX6" fmla="*/ 2648518 w 2762193"/>
                    <a:gd name="connsiteY6" fmla="*/ 587269 h 1950243"/>
                    <a:gd name="connsiteX7" fmla="*/ 2304792 w 2762193"/>
                    <a:gd name="connsiteY7" fmla="*/ 587269 h 1950243"/>
                    <a:gd name="connsiteX8" fmla="*/ 2762193 w 2762193"/>
                    <a:gd name="connsiteY8" fmla="*/ 1283732 h 1950243"/>
                    <a:gd name="connsiteX9" fmla="*/ 2437219 w 2762193"/>
                    <a:gd name="connsiteY9" fmla="*/ 1344744 h 1950243"/>
                    <a:gd name="connsiteX10" fmla="*/ 2396648 w 2762193"/>
                    <a:gd name="connsiteY10" fmla="*/ 1693627 h 1950243"/>
                    <a:gd name="connsiteX11" fmla="*/ 2138691 w 2762193"/>
                    <a:gd name="connsiteY11" fmla="*/ 1445558 h 1950243"/>
                    <a:gd name="connsiteX12" fmla="*/ 2138691 w 2762193"/>
                    <a:gd name="connsiteY12" fmla="*/ 1812263 h 1950243"/>
                    <a:gd name="connsiteX13" fmla="*/ 1853446 w 2762193"/>
                    <a:gd name="connsiteY13" fmla="*/ 1606167 h 1950243"/>
                    <a:gd name="connsiteX14" fmla="*/ 1570783 w 2762193"/>
                    <a:gd name="connsiteY14" fmla="*/ 1810397 h 1950243"/>
                    <a:gd name="connsiteX15" fmla="*/ 1570783 w 2762193"/>
                    <a:gd name="connsiteY15" fmla="*/ 1441738 h 1950243"/>
                    <a:gd name="connsiteX16" fmla="*/ 1569492 w 2762193"/>
                    <a:gd name="connsiteY16" fmla="*/ 1444294 h 1950243"/>
                    <a:gd name="connsiteX17" fmla="*/ 1306923 w 2762193"/>
                    <a:gd name="connsiteY17" fmla="*/ 1697840 h 1950243"/>
                    <a:gd name="connsiteX18" fmla="*/ 1265861 w 2762193"/>
                    <a:gd name="connsiteY18" fmla="*/ 1344744 h 1950243"/>
                    <a:gd name="connsiteX19" fmla="*/ 939633 w 2762193"/>
                    <a:gd name="connsiteY19" fmla="*/ 1283497 h 1950243"/>
                    <a:gd name="connsiteX20" fmla="*/ 1402101 w 2762193"/>
                    <a:gd name="connsiteY20" fmla="*/ 587269 h 1950243"/>
                    <a:gd name="connsiteX21" fmla="*/ 1058375 w 2762193"/>
                    <a:gd name="connsiteY21" fmla="*/ 587269 h 1950243"/>
                    <a:gd name="connsiteX22" fmla="*/ 1853446 w 2762193"/>
                    <a:gd name="connsiteY22" fmla="*/ 0 h 1950243"/>
                    <a:gd name="connsiteX0" fmla="*/ 0 w 2762193"/>
                    <a:gd name="connsiteY0" fmla="*/ 1945086 h 1950243"/>
                    <a:gd name="connsiteX1" fmla="*/ 865801 w 2762193"/>
                    <a:gd name="connsiteY1" fmla="*/ 1357399 h 1950243"/>
                    <a:gd name="connsiteX2" fmla="*/ 9024 w 2762193"/>
                    <a:gd name="connsiteY2" fmla="*/ 1950243 h 1950243"/>
                    <a:gd name="connsiteX3" fmla="*/ 0 w 2762193"/>
                    <a:gd name="connsiteY3" fmla="*/ 1945086 h 1950243"/>
                    <a:gd name="connsiteX4" fmla="*/ 1853446 w 2762193"/>
                    <a:gd name="connsiteY4" fmla="*/ 0 h 1950243"/>
                    <a:gd name="connsiteX5" fmla="*/ 2648518 w 2762193"/>
                    <a:gd name="connsiteY5" fmla="*/ 587269 h 1950243"/>
                    <a:gd name="connsiteX6" fmla="*/ 2304792 w 2762193"/>
                    <a:gd name="connsiteY6" fmla="*/ 587269 h 1950243"/>
                    <a:gd name="connsiteX7" fmla="*/ 2762193 w 2762193"/>
                    <a:gd name="connsiteY7" fmla="*/ 1283732 h 1950243"/>
                    <a:gd name="connsiteX8" fmla="*/ 2437219 w 2762193"/>
                    <a:gd name="connsiteY8" fmla="*/ 1344744 h 1950243"/>
                    <a:gd name="connsiteX9" fmla="*/ 2396648 w 2762193"/>
                    <a:gd name="connsiteY9" fmla="*/ 1693627 h 1950243"/>
                    <a:gd name="connsiteX10" fmla="*/ 2138691 w 2762193"/>
                    <a:gd name="connsiteY10" fmla="*/ 1445558 h 1950243"/>
                    <a:gd name="connsiteX11" fmla="*/ 2138691 w 2762193"/>
                    <a:gd name="connsiteY11" fmla="*/ 1812263 h 1950243"/>
                    <a:gd name="connsiteX12" fmla="*/ 1853446 w 2762193"/>
                    <a:gd name="connsiteY12" fmla="*/ 1606167 h 1950243"/>
                    <a:gd name="connsiteX13" fmla="*/ 1570783 w 2762193"/>
                    <a:gd name="connsiteY13" fmla="*/ 1810397 h 1950243"/>
                    <a:gd name="connsiteX14" fmla="*/ 1570783 w 2762193"/>
                    <a:gd name="connsiteY14" fmla="*/ 1441738 h 1950243"/>
                    <a:gd name="connsiteX15" fmla="*/ 1569492 w 2762193"/>
                    <a:gd name="connsiteY15" fmla="*/ 1444294 h 1950243"/>
                    <a:gd name="connsiteX16" fmla="*/ 1306923 w 2762193"/>
                    <a:gd name="connsiteY16" fmla="*/ 1697840 h 1950243"/>
                    <a:gd name="connsiteX17" fmla="*/ 1265861 w 2762193"/>
                    <a:gd name="connsiteY17" fmla="*/ 1344744 h 1950243"/>
                    <a:gd name="connsiteX18" fmla="*/ 939633 w 2762193"/>
                    <a:gd name="connsiteY18" fmla="*/ 1283497 h 1950243"/>
                    <a:gd name="connsiteX19" fmla="*/ 1402101 w 2762193"/>
                    <a:gd name="connsiteY19" fmla="*/ 587269 h 1950243"/>
                    <a:gd name="connsiteX20" fmla="*/ 1058375 w 2762193"/>
                    <a:gd name="connsiteY20" fmla="*/ 587269 h 1950243"/>
                    <a:gd name="connsiteX21" fmla="*/ 1853446 w 2762193"/>
                    <a:gd name="connsiteY21" fmla="*/ 0 h 1950243"/>
                    <a:gd name="connsiteX0" fmla="*/ 0 w 2753169"/>
                    <a:gd name="connsiteY0" fmla="*/ 1950243 h 1950243"/>
                    <a:gd name="connsiteX1" fmla="*/ 856777 w 2753169"/>
                    <a:gd name="connsiteY1" fmla="*/ 1357399 h 1950243"/>
                    <a:gd name="connsiteX2" fmla="*/ 0 w 2753169"/>
                    <a:gd name="connsiteY2" fmla="*/ 1950243 h 1950243"/>
                    <a:gd name="connsiteX3" fmla="*/ 1844422 w 2753169"/>
                    <a:gd name="connsiteY3" fmla="*/ 0 h 1950243"/>
                    <a:gd name="connsiteX4" fmla="*/ 2639494 w 2753169"/>
                    <a:gd name="connsiteY4" fmla="*/ 587269 h 1950243"/>
                    <a:gd name="connsiteX5" fmla="*/ 2295768 w 2753169"/>
                    <a:gd name="connsiteY5" fmla="*/ 587269 h 1950243"/>
                    <a:gd name="connsiteX6" fmla="*/ 2753169 w 2753169"/>
                    <a:gd name="connsiteY6" fmla="*/ 1283732 h 1950243"/>
                    <a:gd name="connsiteX7" fmla="*/ 2428195 w 2753169"/>
                    <a:gd name="connsiteY7" fmla="*/ 1344744 h 1950243"/>
                    <a:gd name="connsiteX8" fmla="*/ 2387624 w 2753169"/>
                    <a:gd name="connsiteY8" fmla="*/ 1693627 h 1950243"/>
                    <a:gd name="connsiteX9" fmla="*/ 2129667 w 2753169"/>
                    <a:gd name="connsiteY9" fmla="*/ 1445558 h 1950243"/>
                    <a:gd name="connsiteX10" fmla="*/ 2129667 w 2753169"/>
                    <a:gd name="connsiteY10" fmla="*/ 1812263 h 1950243"/>
                    <a:gd name="connsiteX11" fmla="*/ 1844422 w 2753169"/>
                    <a:gd name="connsiteY11" fmla="*/ 1606167 h 1950243"/>
                    <a:gd name="connsiteX12" fmla="*/ 1561759 w 2753169"/>
                    <a:gd name="connsiteY12" fmla="*/ 1810397 h 1950243"/>
                    <a:gd name="connsiteX13" fmla="*/ 1561759 w 2753169"/>
                    <a:gd name="connsiteY13" fmla="*/ 1441738 h 1950243"/>
                    <a:gd name="connsiteX14" fmla="*/ 1560468 w 2753169"/>
                    <a:gd name="connsiteY14" fmla="*/ 1444294 h 1950243"/>
                    <a:gd name="connsiteX15" fmla="*/ 1297899 w 2753169"/>
                    <a:gd name="connsiteY15" fmla="*/ 1697840 h 1950243"/>
                    <a:gd name="connsiteX16" fmla="*/ 1256837 w 2753169"/>
                    <a:gd name="connsiteY16" fmla="*/ 1344744 h 1950243"/>
                    <a:gd name="connsiteX17" fmla="*/ 930609 w 2753169"/>
                    <a:gd name="connsiteY17" fmla="*/ 1283497 h 1950243"/>
                    <a:gd name="connsiteX18" fmla="*/ 1393077 w 2753169"/>
                    <a:gd name="connsiteY18" fmla="*/ 587269 h 1950243"/>
                    <a:gd name="connsiteX19" fmla="*/ 1049351 w 2753169"/>
                    <a:gd name="connsiteY19" fmla="*/ 587269 h 1950243"/>
                    <a:gd name="connsiteX20" fmla="*/ 1844422 w 2753169"/>
                    <a:gd name="connsiteY20" fmla="*/ 0 h 1950243"/>
                    <a:gd name="connsiteX0" fmla="*/ 913813 w 1822560"/>
                    <a:gd name="connsiteY0" fmla="*/ 0 h 1812263"/>
                    <a:gd name="connsiteX1" fmla="*/ 1708885 w 1822560"/>
                    <a:gd name="connsiteY1" fmla="*/ 587269 h 1812263"/>
                    <a:gd name="connsiteX2" fmla="*/ 1365159 w 1822560"/>
                    <a:gd name="connsiteY2" fmla="*/ 587269 h 1812263"/>
                    <a:gd name="connsiteX3" fmla="*/ 1822560 w 1822560"/>
                    <a:gd name="connsiteY3" fmla="*/ 1283732 h 1812263"/>
                    <a:gd name="connsiteX4" fmla="*/ 1497586 w 1822560"/>
                    <a:gd name="connsiteY4" fmla="*/ 1344744 h 1812263"/>
                    <a:gd name="connsiteX5" fmla="*/ 1457015 w 1822560"/>
                    <a:gd name="connsiteY5" fmla="*/ 1693627 h 1812263"/>
                    <a:gd name="connsiteX6" fmla="*/ 1199058 w 1822560"/>
                    <a:gd name="connsiteY6" fmla="*/ 1445558 h 1812263"/>
                    <a:gd name="connsiteX7" fmla="*/ 1199058 w 1822560"/>
                    <a:gd name="connsiteY7" fmla="*/ 1812263 h 1812263"/>
                    <a:gd name="connsiteX8" fmla="*/ 913813 w 1822560"/>
                    <a:gd name="connsiteY8" fmla="*/ 1606167 h 1812263"/>
                    <a:gd name="connsiteX9" fmla="*/ 631150 w 1822560"/>
                    <a:gd name="connsiteY9" fmla="*/ 1810397 h 1812263"/>
                    <a:gd name="connsiteX10" fmla="*/ 631150 w 1822560"/>
                    <a:gd name="connsiteY10" fmla="*/ 1441738 h 1812263"/>
                    <a:gd name="connsiteX11" fmla="*/ 629859 w 1822560"/>
                    <a:gd name="connsiteY11" fmla="*/ 1444294 h 1812263"/>
                    <a:gd name="connsiteX12" fmla="*/ 367290 w 1822560"/>
                    <a:gd name="connsiteY12" fmla="*/ 1697840 h 1812263"/>
                    <a:gd name="connsiteX13" fmla="*/ 326228 w 1822560"/>
                    <a:gd name="connsiteY13" fmla="*/ 1344744 h 1812263"/>
                    <a:gd name="connsiteX14" fmla="*/ 0 w 1822560"/>
                    <a:gd name="connsiteY14" fmla="*/ 1283497 h 1812263"/>
                    <a:gd name="connsiteX15" fmla="*/ 462468 w 1822560"/>
                    <a:gd name="connsiteY15" fmla="*/ 587269 h 1812263"/>
                    <a:gd name="connsiteX16" fmla="*/ 118742 w 1822560"/>
                    <a:gd name="connsiteY16" fmla="*/ 587269 h 1812263"/>
                    <a:gd name="connsiteX17" fmla="*/ 913813 w 1822560"/>
                    <a:gd name="connsiteY17" fmla="*/ 0 h 181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2560" h="1812263">
                      <a:moveTo>
                        <a:pt x="913813" y="0"/>
                      </a:moveTo>
                      <a:lnTo>
                        <a:pt x="1708885" y="587269"/>
                      </a:lnTo>
                      <a:lnTo>
                        <a:pt x="1365159" y="587269"/>
                      </a:lnTo>
                      <a:cubicBezTo>
                        <a:pt x="1458446" y="862476"/>
                        <a:pt x="1628119" y="1092981"/>
                        <a:pt x="1822560" y="1283732"/>
                      </a:cubicBezTo>
                      <a:lnTo>
                        <a:pt x="1497586" y="1344744"/>
                      </a:lnTo>
                      <a:lnTo>
                        <a:pt x="1457015" y="1693627"/>
                      </a:lnTo>
                      <a:cubicBezTo>
                        <a:pt x="1367714" y="1613180"/>
                        <a:pt x="1282308" y="1529968"/>
                        <a:pt x="1199058" y="1445558"/>
                      </a:cubicBezTo>
                      <a:lnTo>
                        <a:pt x="1199058" y="1812263"/>
                      </a:lnTo>
                      <a:lnTo>
                        <a:pt x="913813" y="1606167"/>
                      </a:lnTo>
                      <a:lnTo>
                        <a:pt x="631150" y="1810397"/>
                      </a:lnTo>
                      <a:lnTo>
                        <a:pt x="631150" y="1441738"/>
                      </a:lnTo>
                      <a:lnTo>
                        <a:pt x="629859" y="1444294"/>
                      </a:lnTo>
                      <a:lnTo>
                        <a:pt x="367290" y="1697840"/>
                      </a:lnTo>
                      <a:lnTo>
                        <a:pt x="326228" y="1344744"/>
                      </a:lnTo>
                      <a:lnTo>
                        <a:pt x="0" y="1283497"/>
                      </a:lnTo>
                      <a:cubicBezTo>
                        <a:pt x="196571" y="1093573"/>
                        <a:pt x="368701" y="863894"/>
                        <a:pt x="462468" y="587269"/>
                      </a:cubicBezTo>
                      <a:lnTo>
                        <a:pt x="118742" y="587269"/>
                      </a:lnTo>
                      <a:lnTo>
                        <a:pt x="913813" y="0"/>
                      </a:lnTo>
                      <a:close/>
                    </a:path>
                  </a:pathLst>
                </a:cu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Isosceles Triangle 9">
                  <a:extLst>
                    <a:ext uri="{FF2B5EF4-FFF2-40B4-BE49-F238E27FC236}">
                      <a16:creationId xmlns:a16="http://schemas.microsoft.com/office/drawing/2014/main" id="{3476DABF-6540-F1B3-9B5B-A3EB30B83E0F}"/>
                    </a:ext>
                  </a:extLst>
                </p:cNvPr>
                <p:cNvSpPr/>
                <p:nvPr/>
              </p:nvSpPr>
              <p:spPr>
                <a:xfrm rot="18780000">
                  <a:off x="5305915" y="3566669"/>
                  <a:ext cx="823825" cy="1476122"/>
                </a:xfrm>
                <a:custGeom>
                  <a:avLst/>
                  <a:gdLst/>
                  <a:ahLst/>
                  <a:cxnLst/>
                  <a:rect l="l" t="t" r="r" b="b"/>
                  <a:pathLst>
                    <a:path w="500177" h="896213">
                      <a:moveTo>
                        <a:pt x="496706" y="182880"/>
                      </a:moveTo>
                      <a:lnTo>
                        <a:pt x="408386" y="182880"/>
                      </a:lnTo>
                      <a:cubicBezTo>
                        <a:pt x="402005" y="392503"/>
                        <a:pt x="473014" y="704019"/>
                        <a:pt x="500177" y="809891"/>
                      </a:cubicBezTo>
                      <a:lnTo>
                        <a:pt x="312435" y="751577"/>
                      </a:lnTo>
                      <a:lnTo>
                        <a:pt x="193085" y="896213"/>
                      </a:lnTo>
                      <a:cubicBezTo>
                        <a:pt x="100649" y="636832"/>
                        <a:pt x="81245" y="393927"/>
                        <a:pt x="83386" y="182880"/>
                      </a:cubicBezTo>
                      <a:lnTo>
                        <a:pt x="0" y="182880"/>
                      </a:lnTo>
                      <a:lnTo>
                        <a:pt x="248353" y="0"/>
                      </a:lnTo>
                      <a:close/>
                    </a:path>
                  </a:pathLst>
                </a:custGeom>
                <a:gradFill>
                  <a:gsLst>
                    <a:gs pos="0">
                      <a:srgbClr val="F3BC0D"/>
                    </a:gs>
                    <a:gs pos="100000">
                      <a:srgbClr val="AC83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Isosceles Triangle 9">
                  <a:extLst>
                    <a:ext uri="{FF2B5EF4-FFF2-40B4-BE49-F238E27FC236}">
                      <a16:creationId xmlns:a16="http://schemas.microsoft.com/office/drawing/2014/main" id="{E3C83554-B875-A570-1B48-FDEA13E108BC}"/>
                    </a:ext>
                  </a:extLst>
                </p:cNvPr>
                <p:cNvSpPr/>
                <p:nvPr/>
              </p:nvSpPr>
              <p:spPr>
                <a:xfrm rot="2820000" flipH="1">
                  <a:off x="3010450" y="3566669"/>
                  <a:ext cx="823825" cy="1476122"/>
                </a:xfrm>
                <a:custGeom>
                  <a:avLst/>
                  <a:gdLst/>
                  <a:ahLst/>
                  <a:cxnLst/>
                  <a:rect l="l" t="t" r="r" b="b"/>
                  <a:pathLst>
                    <a:path w="500177" h="896213">
                      <a:moveTo>
                        <a:pt x="496706" y="182880"/>
                      </a:moveTo>
                      <a:lnTo>
                        <a:pt x="408386" y="182880"/>
                      </a:lnTo>
                      <a:cubicBezTo>
                        <a:pt x="402005" y="392503"/>
                        <a:pt x="473014" y="704019"/>
                        <a:pt x="500177" y="809891"/>
                      </a:cubicBezTo>
                      <a:lnTo>
                        <a:pt x="312435" y="751577"/>
                      </a:lnTo>
                      <a:lnTo>
                        <a:pt x="193085" y="896213"/>
                      </a:lnTo>
                      <a:cubicBezTo>
                        <a:pt x="100649" y="636832"/>
                        <a:pt x="81245" y="393927"/>
                        <a:pt x="83386" y="182880"/>
                      </a:cubicBezTo>
                      <a:lnTo>
                        <a:pt x="0" y="182880"/>
                      </a:lnTo>
                      <a:lnTo>
                        <a:pt x="248353" y="0"/>
                      </a:lnTo>
                      <a:close/>
                    </a:path>
                  </a:pathLst>
                </a:custGeom>
                <a:gradFill>
                  <a:gsLst>
                    <a:gs pos="0">
                      <a:srgbClr val="72AF2F"/>
                    </a:gs>
                    <a:gs pos="100000">
                      <a:srgbClr val="0A6C0F"/>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Notched Right Arrow 2">
                  <a:extLst>
                    <a:ext uri="{FF2B5EF4-FFF2-40B4-BE49-F238E27FC236}">
                      <a16:creationId xmlns:a16="http://schemas.microsoft.com/office/drawing/2014/main" id="{B91AA901-A50B-EF41-915B-8354491C83A5}"/>
                    </a:ext>
                  </a:extLst>
                </p:cNvPr>
                <p:cNvSpPr/>
                <p:nvPr/>
              </p:nvSpPr>
              <p:spPr>
                <a:xfrm rot="16200000">
                  <a:off x="3910140" y="4331347"/>
                  <a:ext cx="1323722" cy="823824"/>
                </a:xfrm>
                <a:prstGeom prst="notchedRightArrow">
                  <a:avLst>
                    <a:gd name="adj1" fmla="val 68499"/>
                    <a:gd name="adj2" fmla="val 36126"/>
                  </a:avLst>
                </a:prstGeom>
                <a:gradFill flip="none" rotWithShape="1">
                  <a:gsLst>
                    <a:gs pos="0">
                      <a:srgbClr val="EC7320"/>
                    </a:gs>
                    <a:gs pos="100000">
                      <a:srgbClr val="BC561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Rectangle 19">
                <a:extLst>
                  <a:ext uri="{FF2B5EF4-FFF2-40B4-BE49-F238E27FC236}">
                    <a16:creationId xmlns:a16="http://schemas.microsoft.com/office/drawing/2014/main" id="{A5D1B676-64A0-D5C1-F761-12E4AC5BFE09}"/>
                  </a:ext>
                </a:extLst>
              </p:cNvPr>
              <p:cNvSpPr/>
              <p:nvPr/>
            </p:nvSpPr>
            <p:spPr>
              <a:xfrm>
                <a:off x="709960" y="4433503"/>
                <a:ext cx="3299314" cy="885839"/>
              </a:xfrm>
              <a:prstGeom prst="rect">
                <a:avLst/>
              </a:prstGeom>
              <a:solidFill>
                <a:srgbClr val="72A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Architectural Engineering (</a:t>
                </a:r>
                <a:r>
                  <a:rPr lang="en-US" b="1" dirty="0" err="1">
                    <a:solidFill>
                      <a:schemeClr val="bg1"/>
                    </a:solidFill>
                  </a:rPr>
                  <a:t>M.Arch</a:t>
                </a:r>
                <a:r>
                  <a:rPr lang="en-US" b="1" dirty="0">
                    <a:solidFill>
                      <a:schemeClr val="bg1"/>
                    </a:solidFill>
                  </a:rPr>
                  <a:t>.)</a:t>
                </a:r>
              </a:p>
            </p:txBody>
          </p:sp>
          <p:sp>
            <p:nvSpPr>
              <p:cNvPr id="21" name="Rectangle 20">
                <a:extLst>
                  <a:ext uri="{FF2B5EF4-FFF2-40B4-BE49-F238E27FC236}">
                    <a16:creationId xmlns:a16="http://schemas.microsoft.com/office/drawing/2014/main" id="{FDF7EAF7-270E-7B47-FC1B-E4F1E9348ED7}"/>
                  </a:ext>
                </a:extLst>
              </p:cNvPr>
              <p:cNvSpPr/>
              <p:nvPr/>
            </p:nvSpPr>
            <p:spPr>
              <a:xfrm>
                <a:off x="4373527" y="5420506"/>
                <a:ext cx="3443503" cy="885839"/>
              </a:xfrm>
              <a:prstGeom prst="rect">
                <a:avLst/>
              </a:prstGeom>
              <a:solidFill>
                <a:srgbClr val="EC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Human &amp; Community Development (Ph.D.)</a:t>
                </a:r>
              </a:p>
            </p:txBody>
          </p:sp>
          <p:sp>
            <p:nvSpPr>
              <p:cNvPr id="22" name="Rectangle 21">
                <a:extLst>
                  <a:ext uri="{FF2B5EF4-FFF2-40B4-BE49-F238E27FC236}">
                    <a16:creationId xmlns:a16="http://schemas.microsoft.com/office/drawing/2014/main" id="{704A4EF4-3A37-A280-355E-7B097D962BD9}"/>
                  </a:ext>
                </a:extLst>
              </p:cNvPr>
              <p:cNvSpPr/>
              <p:nvPr/>
            </p:nvSpPr>
            <p:spPr>
              <a:xfrm>
                <a:off x="8182728" y="4446323"/>
                <a:ext cx="3299314" cy="885839"/>
              </a:xfrm>
              <a:prstGeom prst="rect">
                <a:avLst/>
              </a:prstGeom>
              <a:solidFill>
                <a:srgbClr val="F3BC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Geology (M.S.)</a:t>
                </a:r>
              </a:p>
            </p:txBody>
          </p:sp>
          <p:sp>
            <p:nvSpPr>
              <p:cNvPr id="31" name="Left Arrow 2">
                <a:extLst>
                  <a:ext uri="{FF2B5EF4-FFF2-40B4-BE49-F238E27FC236}">
                    <a16:creationId xmlns:a16="http://schemas.microsoft.com/office/drawing/2014/main" id="{8EAF8BEC-5EFB-06B5-8ACE-5BF7B5B4B0E2}"/>
                  </a:ext>
                </a:extLst>
              </p:cNvPr>
              <p:cNvSpPr/>
              <p:nvPr/>
            </p:nvSpPr>
            <p:spPr>
              <a:xfrm rot="1334598">
                <a:off x="7023610" y="2179351"/>
                <a:ext cx="1734277" cy="1282025"/>
              </a:xfrm>
              <a:custGeom>
                <a:avLst/>
                <a:gdLst>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981979 w 1564191"/>
                  <a:gd name="connsiteY6" fmla="*/ 528765 h 1189836"/>
                  <a:gd name="connsiteX7" fmla="*/ 983944 w 1564191"/>
                  <a:gd name="connsiteY7" fmla="*/ 528775 h 1189836"/>
                  <a:gd name="connsiteX8" fmla="*/ 1564191 w 1564191"/>
                  <a:gd name="connsiteY8" fmla="*/ 0 h 1189836"/>
                  <a:gd name="connsiteX9" fmla="*/ 1388017 w 1564191"/>
                  <a:gd name="connsiteY9" fmla="*/ 530857 h 1189836"/>
                  <a:gd name="connsiteX10" fmla="*/ 1388955 w 1564191"/>
                  <a:gd name="connsiteY10" fmla="*/ 530862 h 1189836"/>
                  <a:gd name="connsiteX11" fmla="*/ 1388758 w 1564191"/>
                  <a:gd name="connsiteY11" fmla="*/ 532748 h 1189836"/>
                  <a:gd name="connsiteX12" fmla="*/ 1388961 w 1564191"/>
                  <a:gd name="connsiteY12" fmla="*/ 533267 h 1189836"/>
                  <a:gd name="connsiteX13" fmla="*/ 1388703 w 1564191"/>
                  <a:gd name="connsiteY13" fmla="*/ 533267 h 1189836"/>
                  <a:gd name="connsiteX14" fmla="*/ 939150 w 1564191"/>
                  <a:gd name="connsiteY14" fmla="*/ 984963 h 1189836"/>
                  <a:gd name="connsiteX15" fmla="*/ 939150 w 1564191"/>
                  <a:gd name="connsiteY15" fmla="*/ 985526 h 1189836"/>
                  <a:gd name="connsiteX16" fmla="*/ 933544 w 1564191"/>
                  <a:gd name="connsiteY16" fmla="*/ 985526 h 1189836"/>
                  <a:gd name="connsiteX17" fmla="*/ 931752 w 1564191"/>
                  <a:gd name="connsiteY17" fmla="*/ 985706 h 1189836"/>
                  <a:gd name="connsiteX18" fmla="*/ 931752 w 1564191"/>
                  <a:gd name="connsiteY18" fmla="*/ 985526 h 1189836"/>
                  <a:gd name="connsiteX19" fmla="*/ 639997 w 1564191"/>
                  <a:gd name="connsiteY19" fmla="*/ 985526 h 1189836"/>
                  <a:gd name="connsiteX20" fmla="*/ 639997 w 1564191"/>
                  <a:gd name="connsiteY20"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981979 w 1564191"/>
                  <a:gd name="connsiteY6" fmla="*/ 528765 h 1189836"/>
                  <a:gd name="connsiteX7" fmla="*/ 983944 w 1564191"/>
                  <a:gd name="connsiteY7" fmla="*/ 528775 h 1189836"/>
                  <a:gd name="connsiteX8" fmla="*/ 1564191 w 1564191"/>
                  <a:gd name="connsiteY8" fmla="*/ 0 h 1189836"/>
                  <a:gd name="connsiteX9" fmla="*/ 1388017 w 1564191"/>
                  <a:gd name="connsiteY9" fmla="*/ 530857 h 1189836"/>
                  <a:gd name="connsiteX10" fmla="*/ 1388955 w 1564191"/>
                  <a:gd name="connsiteY10" fmla="*/ 530862 h 1189836"/>
                  <a:gd name="connsiteX11" fmla="*/ 1388758 w 1564191"/>
                  <a:gd name="connsiteY11" fmla="*/ 532748 h 1189836"/>
                  <a:gd name="connsiteX12" fmla="*/ 1388961 w 1564191"/>
                  <a:gd name="connsiteY12" fmla="*/ 533267 h 1189836"/>
                  <a:gd name="connsiteX13" fmla="*/ 1388703 w 1564191"/>
                  <a:gd name="connsiteY13" fmla="*/ 533267 h 1189836"/>
                  <a:gd name="connsiteX14" fmla="*/ 939150 w 1564191"/>
                  <a:gd name="connsiteY14" fmla="*/ 984963 h 1189836"/>
                  <a:gd name="connsiteX15" fmla="*/ 939150 w 1564191"/>
                  <a:gd name="connsiteY15" fmla="*/ 985526 h 1189836"/>
                  <a:gd name="connsiteX16" fmla="*/ 933544 w 1564191"/>
                  <a:gd name="connsiteY16" fmla="*/ 985526 h 1189836"/>
                  <a:gd name="connsiteX17" fmla="*/ 931752 w 1564191"/>
                  <a:gd name="connsiteY17" fmla="*/ 985706 h 1189836"/>
                  <a:gd name="connsiteX18" fmla="*/ 931752 w 1564191"/>
                  <a:gd name="connsiteY18" fmla="*/ 985526 h 1189836"/>
                  <a:gd name="connsiteX19" fmla="*/ 639997 w 1564191"/>
                  <a:gd name="connsiteY19" fmla="*/ 985526 h 1189836"/>
                  <a:gd name="connsiteX20" fmla="*/ 639997 w 1564191"/>
                  <a:gd name="connsiteY20"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981979 w 1564191"/>
                  <a:gd name="connsiteY6" fmla="*/ 528765 h 1189836"/>
                  <a:gd name="connsiteX7" fmla="*/ 1564191 w 1564191"/>
                  <a:gd name="connsiteY7" fmla="*/ 0 h 1189836"/>
                  <a:gd name="connsiteX8" fmla="*/ 1388017 w 1564191"/>
                  <a:gd name="connsiteY8" fmla="*/ 530857 h 1189836"/>
                  <a:gd name="connsiteX9" fmla="*/ 1388955 w 1564191"/>
                  <a:gd name="connsiteY9" fmla="*/ 530862 h 1189836"/>
                  <a:gd name="connsiteX10" fmla="*/ 1388758 w 1564191"/>
                  <a:gd name="connsiteY10" fmla="*/ 532748 h 1189836"/>
                  <a:gd name="connsiteX11" fmla="*/ 1388961 w 1564191"/>
                  <a:gd name="connsiteY11" fmla="*/ 533267 h 1189836"/>
                  <a:gd name="connsiteX12" fmla="*/ 1388703 w 1564191"/>
                  <a:gd name="connsiteY12" fmla="*/ 533267 h 1189836"/>
                  <a:gd name="connsiteX13" fmla="*/ 939150 w 1564191"/>
                  <a:gd name="connsiteY13" fmla="*/ 984963 h 1189836"/>
                  <a:gd name="connsiteX14" fmla="*/ 939150 w 1564191"/>
                  <a:gd name="connsiteY14" fmla="*/ 985526 h 1189836"/>
                  <a:gd name="connsiteX15" fmla="*/ 933544 w 1564191"/>
                  <a:gd name="connsiteY15" fmla="*/ 985526 h 1189836"/>
                  <a:gd name="connsiteX16" fmla="*/ 931752 w 1564191"/>
                  <a:gd name="connsiteY16" fmla="*/ 985706 h 1189836"/>
                  <a:gd name="connsiteX17" fmla="*/ 931752 w 1564191"/>
                  <a:gd name="connsiteY17" fmla="*/ 985526 h 1189836"/>
                  <a:gd name="connsiteX18" fmla="*/ 639997 w 1564191"/>
                  <a:gd name="connsiteY18" fmla="*/ 985526 h 1189836"/>
                  <a:gd name="connsiteX19" fmla="*/ 639997 w 1564191"/>
                  <a:gd name="connsiteY19"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388017 w 1564191"/>
                  <a:gd name="connsiteY7" fmla="*/ 530857 h 1189836"/>
                  <a:gd name="connsiteX8" fmla="*/ 1388955 w 1564191"/>
                  <a:gd name="connsiteY8" fmla="*/ 530862 h 1189836"/>
                  <a:gd name="connsiteX9" fmla="*/ 1388758 w 1564191"/>
                  <a:gd name="connsiteY9" fmla="*/ 532748 h 1189836"/>
                  <a:gd name="connsiteX10" fmla="*/ 1388961 w 1564191"/>
                  <a:gd name="connsiteY10" fmla="*/ 533267 h 1189836"/>
                  <a:gd name="connsiteX11" fmla="*/ 1388703 w 1564191"/>
                  <a:gd name="connsiteY11" fmla="*/ 533267 h 1189836"/>
                  <a:gd name="connsiteX12" fmla="*/ 939150 w 1564191"/>
                  <a:gd name="connsiteY12" fmla="*/ 984963 h 1189836"/>
                  <a:gd name="connsiteX13" fmla="*/ 939150 w 1564191"/>
                  <a:gd name="connsiteY13" fmla="*/ 985526 h 1189836"/>
                  <a:gd name="connsiteX14" fmla="*/ 933544 w 1564191"/>
                  <a:gd name="connsiteY14" fmla="*/ 985526 h 1189836"/>
                  <a:gd name="connsiteX15" fmla="*/ 931752 w 1564191"/>
                  <a:gd name="connsiteY15" fmla="*/ 985706 h 1189836"/>
                  <a:gd name="connsiteX16" fmla="*/ 931752 w 1564191"/>
                  <a:gd name="connsiteY16" fmla="*/ 985526 h 1189836"/>
                  <a:gd name="connsiteX17" fmla="*/ 639997 w 1564191"/>
                  <a:gd name="connsiteY17" fmla="*/ 985526 h 1189836"/>
                  <a:gd name="connsiteX18" fmla="*/ 639997 w 1564191"/>
                  <a:gd name="connsiteY18"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388017 w 1564191"/>
                  <a:gd name="connsiteY7" fmla="*/ 530857 h 1189836"/>
                  <a:gd name="connsiteX8" fmla="*/ 1388955 w 1564191"/>
                  <a:gd name="connsiteY8" fmla="*/ 530862 h 1189836"/>
                  <a:gd name="connsiteX9" fmla="*/ 1388758 w 1564191"/>
                  <a:gd name="connsiteY9" fmla="*/ 532748 h 1189836"/>
                  <a:gd name="connsiteX10" fmla="*/ 1388961 w 1564191"/>
                  <a:gd name="connsiteY10" fmla="*/ 533267 h 1189836"/>
                  <a:gd name="connsiteX11" fmla="*/ 1419659 w 1564191"/>
                  <a:gd name="connsiteY11" fmla="*/ 535648 h 1189836"/>
                  <a:gd name="connsiteX12" fmla="*/ 939150 w 1564191"/>
                  <a:gd name="connsiteY12" fmla="*/ 984963 h 1189836"/>
                  <a:gd name="connsiteX13" fmla="*/ 939150 w 1564191"/>
                  <a:gd name="connsiteY13" fmla="*/ 985526 h 1189836"/>
                  <a:gd name="connsiteX14" fmla="*/ 933544 w 1564191"/>
                  <a:gd name="connsiteY14" fmla="*/ 985526 h 1189836"/>
                  <a:gd name="connsiteX15" fmla="*/ 931752 w 1564191"/>
                  <a:gd name="connsiteY15" fmla="*/ 985706 h 1189836"/>
                  <a:gd name="connsiteX16" fmla="*/ 931752 w 1564191"/>
                  <a:gd name="connsiteY16" fmla="*/ 985526 h 1189836"/>
                  <a:gd name="connsiteX17" fmla="*/ 639997 w 1564191"/>
                  <a:gd name="connsiteY17" fmla="*/ 985526 h 1189836"/>
                  <a:gd name="connsiteX18" fmla="*/ 639997 w 1564191"/>
                  <a:gd name="connsiteY18"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388017 w 1564191"/>
                  <a:gd name="connsiteY7" fmla="*/ 530857 h 1189836"/>
                  <a:gd name="connsiteX8" fmla="*/ 1388955 w 1564191"/>
                  <a:gd name="connsiteY8" fmla="*/ 530862 h 1189836"/>
                  <a:gd name="connsiteX9" fmla="*/ 1388758 w 1564191"/>
                  <a:gd name="connsiteY9" fmla="*/ 532748 h 1189836"/>
                  <a:gd name="connsiteX10" fmla="*/ 1419659 w 1564191"/>
                  <a:gd name="connsiteY10" fmla="*/ 535648 h 1189836"/>
                  <a:gd name="connsiteX11" fmla="*/ 939150 w 1564191"/>
                  <a:gd name="connsiteY11" fmla="*/ 984963 h 1189836"/>
                  <a:gd name="connsiteX12" fmla="*/ 939150 w 1564191"/>
                  <a:gd name="connsiteY12" fmla="*/ 985526 h 1189836"/>
                  <a:gd name="connsiteX13" fmla="*/ 933544 w 1564191"/>
                  <a:gd name="connsiteY13" fmla="*/ 985526 h 1189836"/>
                  <a:gd name="connsiteX14" fmla="*/ 931752 w 1564191"/>
                  <a:gd name="connsiteY14" fmla="*/ 985706 h 1189836"/>
                  <a:gd name="connsiteX15" fmla="*/ 931752 w 1564191"/>
                  <a:gd name="connsiteY15" fmla="*/ 985526 h 1189836"/>
                  <a:gd name="connsiteX16" fmla="*/ 639997 w 1564191"/>
                  <a:gd name="connsiteY16" fmla="*/ 985526 h 1189836"/>
                  <a:gd name="connsiteX17" fmla="*/ 639997 w 1564191"/>
                  <a:gd name="connsiteY17"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388017 w 1564191"/>
                  <a:gd name="connsiteY7" fmla="*/ 530857 h 1189836"/>
                  <a:gd name="connsiteX8" fmla="*/ 1388955 w 1564191"/>
                  <a:gd name="connsiteY8" fmla="*/ 530862 h 1189836"/>
                  <a:gd name="connsiteX9" fmla="*/ 1419659 w 1564191"/>
                  <a:gd name="connsiteY9" fmla="*/ 535648 h 1189836"/>
                  <a:gd name="connsiteX10" fmla="*/ 939150 w 1564191"/>
                  <a:gd name="connsiteY10" fmla="*/ 984963 h 1189836"/>
                  <a:gd name="connsiteX11" fmla="*/ 939150 w 1564191"/>
                  <a:gd name="connsiteY11" fmla="*/ 985526 h 1189836"/>
                  <a:gd name="connsiteX12" fmla="*/ 933544 w 1564191"/>
                  <a:gd name="connsiteY12" fmla="*/ 985526 h 1189836"/>
                  <a:gd name="connsiteX13" fmla="*/ 931752 w 1564191"/>
                  <a:gd name="connsiteY13" fmla="*/ 985706 h 1189836"/>
                  <a:gd name="connsiteX14" fmla="*/ 931752 w 1564191"/>
                  <a:gd name="connsiteY14" fmla="*/ 985526 h 1189836"/>
                  <a:gd name="connsiteX15" fmla="*/ 639997 w 1564191"/>
                  <a:gd name="connsiteY15" fmla="*/ 985526 h 1189836"/>
                  <a:gd name="connsiteX16" fmla="*/ 639997 w 1564191"/>
                  <a:gd name="connsiteY16"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388017 w 1564191"/>
                  <a:gd name="connsiteY7" fmla="*/ 530857 h 1189836"/>
                  <a:gd name="connsiteX8" fmla="*/ 1419659 w 1564191"/>
                  <a:gd name="connsiteY8" fmla="*/ 535648 h 1189836"/>
                  <a:gd name="connsiteX9" fmla="*/ 939150 w 1564191"/>
                  <a:gd name="connsiteY9" fmla="*/ 984963 h 1189836"/>
                  <a:gd name="connsiteX10" fmla="*/ 939150 w 1564191"/>
                  <a:gd name="connsiteY10" fmla="*/ 985526 h 1189836"/>
                  <a:gd name="connsiteX11" fmla="*/ 933544 w 1564191"/>
                  <a:gd name="connsiteY11" fmla="*/ 985526 h 1189836"/>
                  <a:gd name="connsiteX12" fmla="*/ 931752 w 1564191"/>
                  <a:gd name="connsiteY12" fmla="*/ 985706 h 1189836"/>
                  <a:gd name="connsiteX13" fmla="*/ 931752 w 1564191"/>
                  <a:gd name="connsiteY13" fmla="*/ 985526 h 1189836"/>
                  <a:gd name="connsiteX14" fmla="*/ 639997 w 1564191"/>
                  <a:gd name="connsiteY14" fmla="*/ 985526 h 1189836"/>
                  <a:gd name="connsiteX15" fmla="*/ 639997 w 1564191"/>
                  <a:gd name="connsiteY15"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419659 w 1564191"/>
                  <a:gd name="connsiteY7" fmla="*/ 535648 h 1189836"/>
                  <a:gd name="connsiteX8" fmla="*/ 939150 w 1564191"/>
                  <a:gd name="connsiteY8" fmla="*/ 984963 h 1189836"/>
                  <a:gd name="connsiteX9" fmla="*/ 939150 w 1564191"/>
                  <a:gd name="connsiteY9" fmla="*/ 985526 h 1189836"/>
                  <a:gd name="connsiteX10" fmla="*/ 933544 w 1564191"/>
                  <a:gd name="connsiteY10" fmla="*/ 985526 h 1189836"/>
                  <a:gd name="connsiteX11" fmla="*/ 931752 w 1564191"/>
                  <a:gd name="connsiteY11" fmla="*/ 985706 h 1189836"/>
                  <a:gd name="connsiteX12" fmla="*/ 931752 w 1564191"/>
                  <a:gd name="connsiteY12" fmla="*/ 985526 h 1189836"/>
                  <a:gd name="connsiteX13" fmla="*/ 639997 w 1564191"/>
                  <a:gd name="connsiteY13" fmla="*/ 985526 h 1189836"/>
                  <a:gd name="connsiteX14" fmla="*/ 639997 w 1564191"/>
                  <a:gd name="connsiteY14"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419659 w 1564191"/>
                  <a:gd name="connsiteY7" fmla="*/ 535648 h 1189836"/>
                  <a:gd name="connsiteX8" fmla="*/ 939150 w 1564191"/>
                  <a:gd name="connsiteY8" fmla="*/ 984963 h 1189836"/>
                  <a:gd name="connsiteX9" fmla="*/ 939150 w 1564191"/>
                  <a:gd name="connsiteY9" fmla="*/ 985526 h 1189836"/>
                  <a:gd name="connsiteX10" fmla="*/ 933544 w 1564191"/>
                  <a:gd name="connsiteY10" fmla="*/ 985526 h 1189836"/>
                  <a:gd name="connsiteX11" fmla="*/ 931752 w 1564191"/>
                  <a:gd name="connsiteY11" fmla="*/ 985706 h 1189836"/>
                  <a:gd name="connsiteX12" fmla="*/ 931752 w 1564191"/>
                  <a:gd name="connsiteY12" fmla="*/ 985526 h 1189836"/>
                  <a:gd name="connsiteX13" fmla="*/ 639997 w 1564191"/>
                  <a:gd name="connsiteY13" fmla="*/ 985526 h 1189836"/>
                  <a:gd name="connsiteX14" fmla="*/ 639997 w 1564191"/>
                  <a:gd name="connsiteY14" fmla="*/ 1189836 h 118983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939150 w 1938047"/>
                  <a:gd name="connsiteY4" fmla="*/ 481656 h 1094586"/>
                  <a:gd name="connsiteX5" fmla="*/ 939150 w 1938047"/>
                  <a:gd name="connsiteY5" fmla="*/ 481988 h 1094586"/>
                  <a:gd name="connsiteX6" fmla="*/ 1938047 w 1938047"/>
                  <a:gd name="connsiteY6" fmla="*/ 0 h 1094586"/>
                  <a:gd name="connsiteX7" fmla="*/ 1419659 w 1938047"/>
                  <a:gd name="connsiteY7" fmla="*/ 440398 h 1094586"/>
                  <a:gd name="connsiteX8" fmla="*/ 939150 w 1938047"/>
                  <a:gd name="connsiteY8" fmla="*/ 889713 h 1094586"/>
                  <a:gd name="connsiteX9" fmla="*/ 939150 w 1938047"/>
                  <a:gd name="connsiteY9" fmla="*/ 890276 h 1094586"/>
                  <a:gd name="connsiteX10" fmla="*/ 933544 w 1938047"/>
                  <a:gd name="connsiteY10" fmla="*/ 890276 h 1094586"/>
                  <a:gd name="connsiteX11" fmla="*/ 931752 w 1938047"/>
                  <a:gd name="connsiteY11" fmla="*/ 890456 h 1094586"/>
                  <a:gd name="connsiteX12" fmla="*/ 931752 w 1938047"/>
                  <a:gd name="connsiteY12" fmla="*/ 890276 h 1094586"/>
                  <a:gd name="connsiteX13" fmla="*/ 639997 w 1938047"/>
                  <a:gd name="connsiteY13" fmla="*/ 890276 h 1094586"/>
                  <a:gd name="connsiteX14" fmla="*/ 639997 w 1938047"/>
                  <a:gd name="connsiteY14"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939150 w 1938047"/>
                  <a:gd name="connsiteY4" fmla="*/ 481656 h 1094586"/>
                  <a:gd name="connsiteX5" fmla="*/ 939150 w 1938047"/>
                  <a:gd name="connsiteY5" fmla="*/ 481988 h 1094586"/>
                  <a:gd name="connsiteX6" fmla="*/ 1938047 w 1938047"/>
                  <a:gd name="connsiteY6" fmla="*/ 0 h 1094586"/>
                  <a:gd name="connsiteX7" fmla="*/ 1483952 w 1938047"/>
                  <a:gd name="connsiteY7" fmla="*/ 502310 h 1094586"/>
                  <a:gd name="connsiteX8" fmla="*/ 939150 w 1938047"/>
                  <a:gd name="connsiteY8" fmla="*/ 889713 h 1094586"/>
                  <a:gd name="connsiteX9" fmla="*/ 939150 w 1938047"/>
                  <a:gd name="connsiteY9" fmla="*/ 890276 h 1094586"/>
                  <a:gd name="connsiteX10" fmla="*/ 933544 w 1938047"/>
                  <a:gd name="connsiteY10" fmla="*/ 890276 h 1094586"/>
                  <a:gd name="connsiteX11" fmla="*/ 931752 w 1938047"/>
                  <a:gd name="connsiteY11" fmla="*/ 890456 h 1094586"/>
                  <a:gd name="connsiteX12" fmla="*/ 931752 w 1938047"/>
                  <a:gd name="connsiteY12" fmla="*/ 890276 h 1094586"/>
                  <a:gd name="connsiteX13" fmla="*/ 639997 w 1938047"/>
                  <a:gd name="connsiteY13" fmla="*/ 890276 h 1094586"/>
                  <a:gd name="connsiteX14" fmla="*/ 639997 w 1938047"/>
                  <a:gd name="connsiteY14"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939150 w 1938047"/>
                  <a:gd name="connsiteY4" fmla="*/ 481656 h 1094586"/>
                  <a:gd name="connsiteX5" fmla="*/ 939150 w 1938047"/>
                  <a:gd name="connsiteY5" fmla="*/ 481988 h 1094586"/>
                  <a:gd name="connsiteX6" fmla="*/ 1938047 w 1938047"/>
                  <a:gd name="connsiteY6" fmla="*/ 0 h 1094586"/>
                  <a:gd name="connsiteX7" fmla="*/ 1483952 w 1938047"/>
                  <a:gd name="connsiteY7" fmla="*/ 502310 h 1094586"/>
                  <a:gd name="connsiteX8" fmla="*/ 939150 w 1938047"/>
                  <a:gd name="connsiteY8" fmla="*/ 889713 h 1094586"/>
                  <a:gd name="connsiteX9" fmla="*/ 939150 w 1938047"/>
                  <a:gd name="connsiteY9" fmla="*/ 890276 h 1094586"/>
                  <a:gd name="connsiteX10" fmla="*/ 933544 w 1938047"/>
                  <a:gd name="connsiteY10" fmla="*/ 890276 h 1094586"/>
                  <a:gd name="connsiteX11" fmla="*/ 931752 w 1938047"/>
                  <a:gd name="connsiteY11" fmla="*/ 890456 h 1094586"/>
                  <a:gd name="connsiteX12" fmla="*/ 931752 w 1938047"/>
                  <a:gd name="connsiteY12" fmla="*/ 890276 h 1094586"/>
                  <a:gd name="connsiteX13" fmla="*/ 639997 w 1938047"/>
                  <a:gd name="connsiteY13" fmla="*/ 890276 h 1094586"/>
                  <a:gd name="connsiteX14" fmla="*/ 639997 w 1938047"/>
                  <a:gd name="connsiteY14"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939150 w 1938047"/>
                  <a:gd name="connsiteY4" fmla="*/ 481656 h 1094586"/>
                  <a:gd name="connsiteX5" fmla="*/ 1938047 w 1938047"/>
                  <a:gd name="connsiteY5" fmla="*/ 0 h 1094586"/>
                  <a:gd name="connsiteX6" fmla="*/ 1483952 w 1938047"/>
                  <a:gd name="connsiteY6" fmla="*/ 502310 h 1094586"/>
                  <a:gd name="connsiteX7" fmla="*/ 939150 w 1938047"/>
                  <a:gd name="connsiteY7" fmla="*/ 889713 h 1094586"/>
                  <a:gd name="connsiteX8" fmla="*/ 939150 w 1938047"/>
                  <a:gd name="connsiteY8" fmla="*/ 890276 h 1094586"/>
                  <a:gd name="connsiteX9" fmla="*/ 933544 w 1938047"/>
                  <a:gd name="connsiteY9" fmla="*/ 890276 h 1094586"/>
                  <a:gd name="connsiteX10" fmla="*/ 931752 w 1938047"/>
                  <a:gd name="connsiteY10" fmla="*/ 890456 h 1094586"/>
                  <a:gd name="connsiteX11" fmla="*/ 931752 w 1938047"/>
                  <a:gd name="connsiteY11" fmla="*/ 890276 h 1094586"/>
                  <a:gd name="connsiteX12" fmla="*/ 639997 w 1938047"/>
                  <a:gd name="connsiteY12" fmla="*/ 890276 h 1094586"/>
                  <a:gd name="connsiteX13" fmla="*/ 639997 w 1938047"/>
                  <a:gd name="connsiteY13"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1938047 w 1938047"/>
                  <a:gd name="connsiteY4" fmla="*/ 0 h 1094586"/>
                  <a:gd name="connsiteX5" fmla="*/ 1483952 w 1938047"/>
                  <a:gd name="connsiteY5" fmla="*/ 502310 h 1094586"/>
                  <a:gd name="connsiteX6" fmla="*/ 939150 w 1938047"/>
                  <a:gd name="connsiteY6" fmla="*/ 889713 h 1094586"/>
                  <a:gd name="connsiteX7" fmla="*/ 939150 w 1938047"/>
                  <a:gd name="connsiteY7" fmla="*/ 890276 h 1094586"/>
                  <a:gd name="connsiteX8" fmla="*/ 933544 w 1938047"/>
                  <a:gd name="connsiteY8" fmla="*/ 890276 h 1094586"/>
                  <a:gd name="connsiteX9" fmla="*/ 931752 w 1938047"/>
                  <a:gd name="connsiteY9" fmla="*/ 890456 h 1094586"/>
                  <a:gd name="connsiteX10" fmla="*/ 931752 w 1938047"/>
                  <a:gd name="connsiteY10" fmla="*/ 890276 h 1094586"/>
                  <a:gd name="connsiteX11" fmla="*/ 639997 w 1938047"/>
                  <a:gd name="connsiteY11" fmla="*/ 890276 h 1094586"/>
                  <a:gd name="connsiteX12" fmla="*/ 639997 w 1938047"/>
                  <a:gd name="connsiteY12"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1938047 w 1938047"/>
                  <a:gd name="connsiteY4" fmla="*/ 0 h 1094586"/>
                  <a:gd name="connsiteX5" fmla="*/ 1483952 w 1938047"/>
                  <a:gd name="connsiteY5" fmla="*/ 502310 h 1094586"/>
                  <a:gd name="connsiteX6" fmla="*/ 939150 w 1938047"/>
                  <a:gd name="connsiteY6" fmla="*/ 889713 h 1094586"/>
                  <a:gd name="connsiteX7" fmla="*/ 939150 w 1938047"/>
                  <a:gd name="connsiteY7" fmla="*/ 890276 h 1094586"/>
                  <a:gd name="connsiteX8" fmla="*/ 933544 w 1938047"/>
                  <a:gd name="connsiteY8" fmla="*/ 890276 h 1094586"/>
                  <a:gd name="connsiteX9" fmla="*/ 931752 w 1938047"/>
                  <a:gd name="connsiteY9" fmla="*/ 890456 h 1094586"/>
                  <a:gd name="connsiteX10" fmla="*/ 931752 w 1938047"/>
                  <a:gd name="connsiteY10" fmla="*/ 890276 h 1094586"/>
                  <a:gd name="connsiteX11" fmla="*/ 639997 w 1938047"/>
                  <a:gd name="connsiteY11" fmla="*/ 890276 h 1094586"/>
                  <a:gd name="connsiteX12" fmla="*/ 639997 w 1938047"/>
                  <a:gd name="connsiteY12"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1938047 w 1938047"/>
                  <a:gd name="connsiteY4" fmla="*/ 0 h 1094586"/>
                  <a:gd name="connsiteX5" fmla="*/ 1483952 w 1938047"/>
                  <a:gd name="connsiteY5" fmla="*/ 502310 h 1094586"/>
                  <a:gd name="connsiteX6" fmla="*/ 939150 w 1938047"/>
                  <a:gd name="connsiteY6" fmla="*/ 889713 h 1094586"/>
                  <a:gd name="connsiteX7" fmla="*/ 939150 w 1938047"/>
                  <a:gd name="connsiteY7" fmla="*/ 890276 h 1094586"/>
                  <a:gd name="connsiteX8" fmla="*/ 933544 w 1938047"/>
                  <a:gd name="connsiteY8" fmla="*/ 890276 h 1094586"/>
                  <a:gd name="connsiteX9" fmla="*/ 931752 w 1938047"/>
                  <a:gd name="connsiteY9" fmla="*/ 890456 h 1094586"/>
                  <a:gd name="connsiteX10" fmla="*/ 931752 w 1938047"/>
                  <a:gd name="connsiteY10" fmla="*/ 890276 h 1094586"/>
                  <a:gd name="connsiteX11" fmla="*/ 639997 w 1938047"/>
                  <a:gd name="connsiteY11" fmla="*/ 890276 h 1094586"/>
                  <a:gd name="connsiteX12" fmla="*/ 639997 w 1938047"/>
                  <a:gd name="connsiteY12" fmla="*/ 1094586 h 1094586"/>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39227 w 1860409"/>
                  <a:gd name="connsiteY5" fmla="*/ 717971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39227 w 1860409"/>
                  <a:gd name="connsiteY5" fmla="*/ 717971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974"/>
                  <a:gd name="connsiteY0" fmla="*/ 1275741 h 1275741"/>
                  <a:gd name="connsiteX1" fmla="*/ 0 w 1860974"/>
                  <a:gd name="connsiteY1" fmla="*/ 867121 h 1275741"/>
                  <a:gd name="connsiteX2" fmla="*/ 639997 w 1860974"/>
                  <a:gd name="connsiteY2" fmla="*/ 458501 h 1275741"/>
                  <a:gd name="connsiteX3" fmla="*/ 639997 w 1860974"/>
                  <a:gd name="connsiteY3" fmla="*/ 662811 h 1275741"/>
                  <a:gd name="connsiteX4" fmla="*/ 1860409 w 1860974"/>
                  <a:gd name="connsiteY4" fmla="*/ 0 h 1275741"/>
                  <a:gd name="connsiteX5" fmla="*/ 1690986 w 1860974"/>
                  <a:gd name="connsiteY5" fmla="*/ 700718 h 1275741"/>
                  <a:gd name="connsiteX6" fmla="*/ 939150 w 1860974"/>
                  <a:gd name="connsiteY6" fmla="*/ 1070868 h 1275741"/>
                  <a:gd name="connsiteX7" fmla="*/ 939150 w 1860974"/>
                  <a:gd name="connsiteY7" fmla="*/ 1071431 h 1275741"/>
                  <a:gd name="connsiteX8" fmla="*/ 933544 w 1860974"/>
                  <a:gd name="connsiteY8" fmla="*/ 1071431 h 1275741"/>
                  <a:gd name="connsiteX9" fmla="*/ 931752 w 1860974"/>
                  <a:gd name="connsiteY9" fmla="*/ 1071611 h 1275741"/>
                  <a:gd name="connsiteX10" fmla="*/ 931752 w 1860974"/>
                  <a:gd name="connsiteY10" fmla="*/ 1071431 h 1275741"/>
                  <a:gd name="connsiteX11" fmla="*/ 639997 w 1860974"/>
                  <a:gd name="connsiteY11" fmla="*/ 1071431 h 1275741"/>
                  <a:gd name="connsiteX12" fmla="*/ 639997 w 1860974"/>
                  <a:gd name="connsiteY12" fmla="*/ 1275741 h 1275741"/>
                  <a:gd name="connsiteX0" fmla="*/ 657407 w 1878384"/>
                  <a:gd name="connsiteY0" fmla="*/ 1275741 h 1275741"/>
                  <a:gd name="connsiteX1" fmla="*/ 0 w 1878384"/>
                  <a:gd name="connsiteY1" fmla="*/ 806186 h 1275741"/>
                  <a:gd name="connsiteX2" fmla="*/ 657407 w 1878384"/>
                  <a:gd name="connsiteY2" fmla="*/ 458501 h 1275741"/>
                  <a:gd name="connsiteX3" fmla="*/ 657407 w 1878384"/>
                  <a:gd name="connsiteY3" fmla="*/ 662811 h 1275741"/>
                  <a:gd name="connsiteX4" fmla="*/ 1877819 w 1878384"/>
                  <a:gd name="connsiteY4" fmla="*/ 0 h 1275741"/>
                  <a:gd name="connsiteX5" fmla="*/ 1708396 w 1878384"/>
                  <a:gd name="connsiteY5" fmla="*/ 700718 h 1275741"/>
                  <a:gd name="connsiteX6" fmla="*/ 956560 w 1878384"/>
                  <a:gd name="connsiteY6" fmla="*/ 1070868 h 1275741"/>
                  <a:gd name="connsiteX7" fmla="*/ 956560 w 1878384"/>
                  <a:gd name="connsiteY7" fmla="*/ 1071431 h 1275741"/>
                  <a:gd name="connsiteX8" fmla="*/ 950954 w 1878384"/>
                  <a:gd name="connsiteY8" fmla="*/ 1071431 h 1275741"/>
                  <a:gd name="connsiteX9" fmla="*/ 949162 w 1878384"/>
                  <a:gd name="connsiteY9" fmla="*/ 1071611 h 1275741"/>
                  <a:gd name="connsiteX10" fmla="*/ 949162 w 1878384"/>
                  <a:gd name="connsiteY10" fmla="*/ 1071431 h 1275741"/>
                  <a:gd name="connsiteX11" fmla="*/ 657407 w 1878384"/>
                  <a:gd name="connsiteY11" fmla="*/ 1071431 h 1275741"/>
                  <a:gd name="connsiteX12" fmla="*/ 657407 w 1878384"/>
                  <a:gd name="connsiteY12" fmla="*/ 1275741 h 1275741"/>
                  <a:gd name="connsiteX0" fmla="*/ 648701 w 1869678"/>
                  <a:gd name="connsiteY0" fmla="*/ 1275741 h 1275741"/>
                  <a:gd name="connsiteX1" fmla="*/ 0 w 1869678"/>
                  <a:gd name="connsiteY1" fmla="*/ 745250 h 1275741"/>
                  <a:gd name="connsiteX2" fmla="*/ 648701 w 1869678"/>
                  <a:gd name="connsiteY2" fmla="*/ 458501 h 1275741"/>
                  <a:gd name="connsiteX3" fmla="*/ 648701 w 1869678"/>
                  <a:gd name="connsiteY3" fmla="*/ 662811 h 1275741"/>
                  <a:gd name="connsiteX4" fmla="*/ 1869113 w 1869678"/>
                  <a:gd name="connsiteY4" fmla="*/ 0 h 1275741"/>
                  <a:gd name="connsiteX5" fmla="*/ 1699690 w 1869678"/>
                  <a:gd name="connsiteY5" fmla="*/ 700718 h 1275741"/>
                  <a:gd name="connsiteX6" fmla="*/ 947854 w 1869678"/>
                  <a:gd name="connsiteY6" fmla="*/ 1070868 h 1275741"/>
                  <a:gd name="connsiteX7" fmla="*/ 947854 w 1869678"/>
                  <a:gd name="connsiteY7" fmla="*/ 1071431 h 1275741"/>
                  <a:gd name="connsiteX8" fmla="*/ 942248 w 1869678"/>
                  <a:gd name="connsiteY8" fmla="*/ 1071431 h 1275741"/>
                  <a:gd name="connsiteX9" fmla="*/ 940456 w 1869678"/>
                  <a:gd name="connsiteY9" fmla="*/ 1071611 h 1275741"/>
                  <a:gd name="connsiteX10" fmla="*/ 940456 w 1869678"/>
                  <a:gd name="connsiteY10" fmla="*/ 1071431 h 1275741"/>
                  <a:gd name="connsiteX11" fmla="*/ 648701 w 1869678"/>
                  <a:gd name="connsiteY11" fmla="*/ 1071431 h 1275741"/>
                  <a:gd name="connsiteX12" fmla="*/ 648701 w 1869678"/>
                  <a:gd name="connsiteY12" fmla="*/ 1275741 h 1275741"/>
                  <a:gd name="connsiteX0" fmla="*/ 648701 w 1869678"/>
                  <a:gd name="connsiteY0" fmla="*/ 1275741 h 1275741"/>
                  <a:gd name="connsiteX1" fmla="*/ 0 w 1869678"/>
                  <a:gd name="connsiteY1" fmla="*/ 745250 h 1275741"/>
                  <a:gd name="connsiteX2" fmla="*/ 692227 w 1869678"/>
                  <a:gd name="connsiteY2" fmla="*/ 467206 h 1275741"/>
                  <a:gd name="connsiteX3" fmla="*/ 648701 w 1869678"/>
                  <a:gd name="connsiteY3" fmla="*/ 662811 h 1275741"/>
                  <a:gd name="connsiteX4" fmla="*/ 1869113 w 1869678"/>
                  <a:gd name="connsiteY4" fmla="*/ 0 h 1275741"/>
                  <a:gd name="connsiteX5" fmla="*/ 1699690 w 1869678"/>
                  <a:gd name="connsiteY5" fmla="*/ 700718 h 1275741"/>
                  <a:gd name="connsiteX6" fmla="*/ 947854 w 1869678"/>
                  <a:gd name="connsiteY6" fmla="*/ 1070868 h 1275741"/>
                  <a:gd name="connsiteX7" fmla="*/ 947854 w 1869678"/>
                  <a:gd name="connsiteY7" fmla="*/ 1071431 h 1275741"/>
                  <a:gd name="connsiteX8" fmla="*/ 942248 w 1869678"/>
                  <a:gd name="connsiteY8" fmla="*/ 1071431 h 1275741"/>
                  <a:gd name="connsiteX9" fmla="*/ 940456 w 1869678"/>
                  <a:gd name="connsiteY9" fmla="*/ 1071611 h 1275741"/>
                  <a:gd name="connsiteX10" fmla="*/ 940456 w 1869678"/>
                  <a:gd name="connsiteY10" fmla="*/ 1071431 h 1275741"/>
                  <a:gd name="connsiteX11" fmla="*/ 648701 w 1869678"/>
                  <a:gd name="connsiteY11" fmla="*/ 1071431 h 1275741"/>
                  <a:gd name="connsiteX12" fmla="*/ 648701 w 1869678"/>
                  <a:gd name="connsiteY12" fmla="*/ 1275741 h 127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69678" h="1275741">
                    <a:moveTo>
                      <a:pt x="648701" y="1275741"/>
                    </a:moveTo>
                    <a:lnTo>
                      <a:pt x="0" y="745250"/>
                    </a:lnTo>
                    <a:lnTo>
                      <a:pt x="692227" y="467206"/>
                    </a:lnTo>
                    <a:lnTo>
                      <a:pt x="648701" y="662811"/>
                    </a:lnTo>
                    <a:cubicBezTo>
                      <a:pt x="1357429" y="830061"/>
                      <a:pt x="1695222" y="453850"/>
                      <a:pt x="1869113" y="0"/>
                    </a:cubicBezTo>
                    <a:cubicBezTo>
                      <a:pt x="1874698" y="336676"/>
                      <a:pt x="1840380" y="504920"/>
                      <a:pt x="1699690" y="700718"/>
                    </a:cubicBezTo>
                    <a:cubicBezTo>
                      <a:pt x="1447095" y="992167"/>
                      <a:pt x="1195243" y="1067624"/>
                      <a:pt x="947854" y="1070868"/>
                    </a:cubicBezTo>
                    <a:lnTo>
                      <a:pt x="947854" y="1071431"/>
                    </a:lnTo>
                    <a:lnTo>
                      <a:pt x="942248" y="1071431"/>
                    </a:lnTo>
                    <a:cubicBezTo>
                      <a:pt x="941652" y="1071610"/>
                      <a:pt x="941054" y="1071611"/>
                      <a:pt x="940456" y="1071611"/>
                    </a:cubicBezTo>
                    <a:lnTo>
                      <a:pt x="940456" y="1071431"/>
                    </a:lnTo>
                    <a:lnTo>
                      <a:pt x="648701" y="1071431"/>
                    </a:lnTo>
                    <a:lnTo>
                      <a:pt x="648701" y="1275741"/>
                    </a:lnTo>
                    <a:close/>
                  </a:path>
                </a:pathLst>
              </a:custGeom>
              <a:gradFill flip="none" rotWithShape="1">
                <a:gsLst>
                  <a:gs pos="100000">
                    <a:srgbClr val="114676"/>
                  </a:gs>
                  <a:gs pos="0">
                    <a:srgbClr val="1FA2D1"/>
                  </a:gs>
                  <a:gs pos="100000">
                    <a:srgbClr val="0C245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dirty="0"/>
              </a:p>
            </p:txBody>
          </p:sp>
          <p:sp>
            <p:nvSpPr>
              <p:cNvPr id="32" name="Left Arrow 2">
                <a:extLst>
                  <a:ext uri="{FF2B5EF4-FFF2-40B4-BE49-F238E27FC236}">
                    <a16:creationId xmlns:a16="http://schemas.microsoft.com/office/drawing/2014/main" id="{8332F5B6-2FF4-3448-A86C-BF3B0F9CD399}"/>
                  </a:ext>
                </a:extLst>
              </p:cNvPr>
              <p:cNvSpPr/>
              <p:nvPr/>
            </p:nvSpPr>
            <p:spPr>
              <a:xfrm rot="20265402" flipH="1">
                <a:off x="3412029" y="2179350"/>
                <a:ext cx="1734277" cy="1282025"/>
              </a:xfrm>
              <a:custGeom>
                <a:avLst/>
                <a:gdLst>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981979 w 1564191"/>
                  <a:gd name="connsiteY6" fmla="*/ 528765 h 1189836"/>
                  <a:gd name="connsiteX7" fmla="*/ 983944 w 1564191"/>
                  <a:gd name="connsiteY7" fmla="*/ 528775 h 1189836"/>
                  <a:gd name="connsiteX8" fmla="*/ 1564191 w 1564191"/>
                  <a:gd name="connsiteY8" fmla="*/ 0 h 1189836"/>
                  <a:gd name="connsiteX9" fmla="*/ 1388017 w 1564191"/>
                  <a:gd name="connsiteY9" fmla="*/ 530857 h 1189836"/>
                  <a:gd name="connsiteX10" fmla="*/ 1388955 w 1564191"/>
                  <a:gd name="connsiteY10" fmla="*/ 530862 h 1189836"/>
                  <a:gd name="connsiteX11" fmla="*/ 1388758 w 1564191"/>
                  <a:gd name="connsiteY11" fmla="*/ 532748 h 1189836"/>
                  <a:gd name="connsiteX12" fmla="*/ 1388961 w 1564191"/>
                  <a:gd name="connsiteY12" fmla="*/ 533267 h 1189836"/>
                  <a:gd name="connsiteX13" fmla="*/ 1388703 w 1564191"/>
                  <a:gd name="connsiteY13" fmla="*/ 533267 h 1189836"/>
                  <a:gd name="connsiteX14" fmla="*/ 939150 w 1564191"/>
                  <a:gd name="connsiteY14" fmla="*/ 984963 h 1189836"/>
                  <a:gd name="connsiteX15" fmla="*/ 939150 w 1564191"/>
                  <a:gd name="connsiteY15" fmla="*/ 985526 h 1189836"/>
                  <a:gd name="connsiteX16" fmla="*/ 933544 w 1564191"/>
                  <a:gd name="connsiteY16" fmla="*/ 985526 h 1189836"/>
                  <a:gd name="connsiteX17" fmla="*/ 931752 w 1564191"/>
                  <a:gd name="connsiteY17" fmla="*/ 985706 h 1189836"/>
                  <a:gd name="connsiteX18" fmla="*/ 931752 w 1564191"/>
                  <a:gd name="connsiteY18" fmla="*/ 985526 h 1189836"/>
                  <a:gd name="connsiteX19" fmla="*/ 639997 w 1564191"/>
                  <a:gd name="connsiteY19" fmla="*/ 985526 h 1189836"/>
                  <a:gd name="connsiteX20" fmla="*/ 639997 w 1564191"/>
                  <a:gd name="connsiteY20"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981979 w 1564191"/>
                  <a:gd name="connsiteY6" fmla="*/ 528765 h 1189836"/>
                  <a:gd name="connsiteX7" fmla="*/ 983944 w 1564191"/>
                  <a:gd name="connsiteY7" fmla="*/ 528775 h 1189836"/>
                  <a:gd name="connsiteX8" fmla="*/ 1564191 w 1564191"/>
                  <a:gd name="connsiteY8" fmla="*/ 0 h 1189836"/>
                  <a:gd name="connsiteX9" fmla="*/ 1388017 w 1564191"/>
                  <a:gd name="connsiteY9" fmla="*/ 530857 h 1189836"/>
                  <a:gd name="connsiteX10" fmla="*/ 1388955 w 1564191"/>
                  <a:gd name="connsiteY10" fmla="*/ 530862 h 1189836"/>
                  <a:gd name="connsiteX11" fmla="*/ 1388758 w 1564191"/>
                  <a:gd name="connsiteY11" fmla="*/ 532748 h 1189836"/>
                  <a:gd name="connsiteX12" fmla="*/ 1388961 w 1564191"/>
                  <a:gd name="connsiteY12" fmla="*/ 533267 h 1189836"/>
                  <a:gd name="connsiteX13" fmla="*/ 1388703 w 1564191"/>
                  <a:gd name="connsiteY13" fmla="*/ 533267 h 1189836"/>
                  <a:gd name="connsiteX14" fmla="*/ 939150 w 1564191"/>
                  <a:gd name="connsiteY14" fmla="*/ 984963 h 1189836"/>
                  <a:gd name="connsiteX15" fmla="*/ 939150 w 1564191"/>
                  <a:gd name="connsiteY15" fmla="*/ 985526 h 1189836"/>
                  <a:gd name="connsiteX16" fmla="*/ 933544 w 1564191"/>
                  <a:gd name="connsiteY16" fmla="*/ 985526 h 1189836"/>
                  <a:gd name="connsiteX17" fmla="*/ 931752 w 1564191"/>
                  <a:gd name="connsiteY17" fmla="*/ 985706 h 1189836"/>
                  <a:gd name="connsiteX18" fmla="*/ 931752 w 1564191"/>
                  <a:gd name="connsiteY18" fmla="*/ 985526 h 1189836"/>
                  <a:gd name="connsiteX19" fmla="*/ 639997 w 1564191"/>
                  <a:gd name="connsiteY19" fmla="*/ 985526 h 1189836"/>
                  <a:gd name="connsiteX20" fmla="*/ 639997 w 1564191"/>
                  <a:gd name="connsiteY20"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981979 w 1564191"/>
                  <a:gd name="connsiteY6" fmla="*/ 528765 h 1189836"/>
                  <a:gd name="connsiteX7" fmla="*/ 1564191 w 1564191"/>
                  <a:gd name="connsiteY7" fmla="*/ 0 h 1189836"/>
                  <a:gd name="connsiteX8" fmla="*/ 1388017 w 1564191"/>
                  <a:gd name="connsiteY8" fmla="*/ 530857 h 1189836"/>
                  <a:gd name="connsiteX9" fmla="*/ 1388955 w 1564191"/>
                  <a:gd name="connsiteY9" fmla="*/ 530862 h 1189836"/>
                  <a:gd name="connsiteX10" fmla="*/ 1388758 w 1564191"/>
                  <a:gd name="connsiteY10" fmla="*/ 532748 h 1189836"/>
                  <a:gd name="connsiteX11" fmla="*/ 1388961 w 1564191"/>
                  <a:gd name="connsiteY11" fmla="*/ 533267 h 1189836"/>
                  <a:gd name="connsiteX12" fmla="*/ 1388703 w 1564191"/>
                  <a:gd name="connsiteY12" fmla="*/ 533267 h 1189836"/>
                  <a:gd name="connsiteX13" fmla="*/ 939150 w 1564191"/>
                  <a:gd name="connsiteY13" fmla="*/ 984963 h 1189836"/>
                  <a:gd name="connsiteX14" fmla="*/ 939150 w 1564191"/>
                  <a:gd name="connsiteY14" fmla="*/ 985526 h 1189836"/>
                  <a:gd name="connsiteX15" fmla="*/ 933544 w 1564191"/>
                  <a:gd name="connsiteY15" fmla="*/ 985526 h 1189836"/>
                  <a:gd name="connsiteX16" fmla="*/ 931752 w 1564191"/>
                  <a:gd name="connsiteY16" fmla="*/ 985706 h 1189836"/>
                  <a:gd name="connsiteX17" fmla="*/ 931752 w 1564191"/>
                  <a:gd name="connsiteY17" fmla="*/ 985526 h 1189836"/>
                  <a:gd name="connsiteX18" fmla="*/ 639997 w 1564191"/>
                  <a:gd name="connsiteY18" fmla="*/ 985526 h 1189836"/>
                  <a:gd name="connsiteX19" fmla="*/ 639997 w 1564191"/>
                  <a:gd name="connsiteY19"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388017 w 1564191"/>
                  <a:gd name="connsiteY7" fmla="*/ 530857 h 1189836"/>
                  <a:gd name="connsiteX8" fmla="*/ 1388955 w 1564191"/>
                  <a:gd name="connsiteY8" fmla="*/ 530862 h 1189836"/>
                  <a:gd name="connsiteX9" fmla="*/ 1388758 w 1564191"/>
                  <a:gd name="connsiteY9" fmla="*/ 532748 h 1189836"/>
                  <a:gd name="connsiteX10" fmla="*/ 1388961 w 1564191"/>
                  <a:gd name="connsiteY10" fmla="*/ 533267 h 1189836"/>
                  <a:gd name="connsiteX11" fmla="*/ 1388703 w 1564191"/>
                  <a:gd name="connsiteY11" fmla="*/ 533267 h 1189836"/>
                  <a:gd name="connsiteX12" fmla="*/ 939150 w 1564191"/>
                  <a:gd name="connsiteY12" fmla="*/ 984963 h 1189836"/>
                  <a:gd name="connsiteX13" fmla="*/ 939150 w 1564191"/>
                  <a:gd name="connsiteY13" fmla="*/ 985526 h 1189836"/>
                  <a:gd name="connsiteX14" fmla="*/ 933544 w 1564191"/>
                  <a:gd name="connsiteY14" fmla="*/ 985526 h 1189836"/>
                  <a:gd name="connsiteX15" fmla="*/ 931752 w 1564191"/>
                  <a:gd name="connsiteY15" fmla="*/ 985706 h 1189836"/>
                  <a:gd name="connsiteX16" fmla="*/ 931752 w 1564191"/>
                  <a:gd name="connsiteY16" fmla="*/ 985526 h 1189836"/>
                  <a:gd name="connsiteX17" fmla="*/ 639997 w 1564191"/>
                  <a:gd name="connsiteY17" fmla="*/ 985526 h 1189836"/>
                  <a:gd name="connsiteX18" fmla="*/ 639997 w 1564191"/>
                  <a:gd name="connsiteY18"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388017 w 1564191"/>
                  <a:gd name="connsiteY7" fmla="*/ 530857 h 1189836"/>
                  <a:gd name="connsiteX8" fmla="*/ 1388955 w 1564191"/>
                  <a:gd name="connsiteY8" fmla="*/ 530862 h 1189836"/>
                  <a:gd name="connsiteX9" fmla="*/ 1388758 w 1564191"/>
                  <a:gd name="connsiteY9" fmla="*/ 532748 h 1189836"/>
                  <a:gd name="connsiteX10" fmla="*/ 1388961 w 1564191"/>
                  <a:gd name="connsiteY10" fmla="*/ 533267 h 1189836"/>
                  <a:gd name="connsiteX11" fmla="*/ 1419659 w 1564191"/>
                  <a:gd name="connsiteY11" fmla="*/ 535648 h 1189836"/>
                  <a:gd name="connsiteX12" fmla="*/ 939150 w 1564191"/>
                  <a:gd name="connsiteY12" fmla="*/ 984963 h 1189836"/>
                  <a:gd name="connsiteX13" fmla="*/ 939150 w 1564191"/>
                  <a:gd name="connsiteY13" fmla="*/ 985526 h 1189836"/>
                  <a:gd name="connsiteX14" fmla="*/ 933544 w 1564191"/>
                  <a:gd name="connsiteY14" fmla="*/ 985526 h 1189836"/>
                  <a:gd name="connsiteX15" fmla="*/ 931752 w 1564191"/>
                  <a:gd name="connsiteY15" fmla="*/ 985706 h 1189836"/>
                  <a:gd name="connsiteX16" fmla="*/ 931752 w 1564191"/>
                  <a:gd name="connsiteY16" fmla="*/ 985526 h 1189836"/>
                  <a:gd name="connsiteX17" fmla="*/ 639997 w 1564191"/>
                  <a:gd name="connsiteY17" fmla="*/ 985526 h 1189836"/>
                  <a:gd name="connsiteX18" fmla="*/ 639997 w 1564191"/>
                  <a:gd name="connsiteY18"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388017 w 1564191"/>
                  <a:gd name="connsiteY7" fmla="*/ 530857 h 1189836"/>
                  <a:gd name="connsiteX8" fmla="*/ 1388955 w 1564191"/>
                  <a:gd name="connsiteY8" fmla="*/ 530862 h 1189836"/>
                  <a:gd name="connsiteX9" fmla="*/ 1388758 w 1564191"/>
                  <a:gd name="connsiteY9" fmla="*/ 532748 h 1189836"/>
                  <a:gd name="connsiteX10" fmla="*/ 1419659 w 1564191"/>
                  <a:gd name="connsiteY10" fmla="*/ 535648 h 1189836"/>
                  <a:gd name="connsiteX11" fmla="*/ 939150 w 1564191"/>
                  <a:gd name="connsiteY11" fmla="*/ 984963 h 1189836"/>
                  <a:gd name="connsiteX12" fmla="*/ 939150 w 1564191"/>
                  <a:gd name="connsiteY12" fmla="*/ 985526 h 1189836"/>
                  <a:gd name="connsiteX13" fmla="*/ 933544 w 1564191"/>
                  <a:gd name="connsiteY13" fmla="*/ 985526 h 1189836"/>
                  <a:gd name="connsiteX14" fmla="*/ 931752 w 1564191"/>
                  <a:gd name="connsiteY14" fmla="*/ 985706 h 1189836"/>
                  <a:gd name="connsiteX15" fmla="*/ 931752 w 1564191"/>
                  <a:gd name="connsiteY15" fmla="*/ 985526 h 1189836"/>
                  <a:gd name="connsiteX16" fmla="*/ 639997 w 1564191"/>
                  <a:gd name="connsiteY16" fmla="*/ 985526 h 1189836"/>
                  <a:gd name="connsiteX17" fmla="*/ 639997 w 1564191"/>
                  <a:gd name="connsiteY17"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388017 w 1564191"/>
                  <a:gd name="connsiteY7" fmla="*/ 530857 h 1189836"/>
                  <a:gd name="connsiteX8" fmla="*/ 1388955 w 1564191"/>
                  <a:gd name="connsiteY8" fmla="*/ 530862 h 1189836"/>
                  <a:gd name="connsiteX9" fmla="*/ 1419659 w 1564191"/>
                  <a:gd name="connsiteY9" fmla="*/ 535648 h 1189836"/>
                  <a:gd name="connsiteX10" fmla="*/ 939150 w 1564191"/>
                  <a:gd name="connsiteY10" fmla="*/ 984963 h 1189836"/>
                  <a:gd name="connsiteX11" fmla="*/ 939150 w 1564191"/>
                  <a:gd name="connsiteY11" fmla="*/ 985526 h 1189836"/>
                  <a:gd name="connsiteX12" fmla="*/ 933544 w 1564191"/>
                  <a:gd name="connsiteY12" fmla="*/ 985526 h 1189836"/>
                  <a:gd name="connsiteX13" fmla="*/ 931752 w 1564191"/>
                  <a:gd name="connsiteY13" fmla="*/ 985706 h 1189836"/>
                  <a:gd name="connsiteX14" fmla="*/ 931752 w 1564191"/>
                  <a:gd name="connsiteY14" fmla="*/ 985526 h 1189836"/>
                  <a:gd name="connsiteX15" fmla="*/ 639997 w 1564191"/>
                  <a:gd name="connsiteY15" fmla="*/ 985526 h 1189836"/>
                  <a:gd name="connsiteX16" fmla="*/ 639997 w 1564191"/>
                  <a:gd name="connsiteY16"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388017 w 1564191"/>
                  <a:gd name="connsiteY7" fmla="*/ 530857 h 1189836"/>
                  <a:gd name="connsiteX8" fmla="*/ 1419659 w 1564191"/>
                  <a:gd name="connsiteY8" fmla="*/ 535648 h 1189836"/>
                  <a:gd name="connsiteX9" fmla="*/ 939150 w 1564191"/>
                  <a:gd name="connsiteY9" fmla="*/ 984963 h 1189836"/>
                  <a:gd name="connsiteX10" fmla="*/ 939150 w 1564191"/>
                  <a:gd name="connsiteY10" fmla="*/ 985526 h 1189836"/>
                  <a:gd name="connsiteX11" fmla="*/ 933544 w 1564191"/>
                  <a:gd name="connsiteY11" fmla="*/ 985526 h 1189836"/>
                  <a:gd name="connsiteX12" fmla="*/ 931752 w 1564191"/>
                  <a:gd name="connsiteY12" fmla="*/ 985706 h 1189836"/>
                  <a:gd name="connsiteX13" fmla="*/ 931752 w 1564191"/>
                  <a:gd name="connsiteY13" fmla="*/ 985526 h 1189836"/>
                  <a:gd name="connsiteX14" fmla="*/ 639997 w 1564191"/>
                  <a:gd name="connsiteY14" fmla="*/ 985526 h 1189836"/>
                  <a:gd name="connsiteX15" fmla="*/ 639997 w 1564191"/>
                  <a:gd name="connsiteY15"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419659 w 1564191"/>
                  <a:gd name="connsiteY7" fmla="*/ 535648 h 1189836"/>
                  <a:gd name="connsiteX8" fmla="*/ 939150 w 1564191"/>
                  <a:gd name="connsiteY8" fmla="*/ 984963 h 1189836"/>
                  <a:gd name="connsiteX9" fmla="*/ 939150 w 1564191"/>
                  <a:gd name="connsiteY9" fmla="*/ 985526 h 1189836"/>
                  <a:gd name="connsiteX10" fmla="*/ 933544 w 1564191"/>
                  <a:gd name="connsiteY10" fmla="*/ 985526 h 1189836"/>
                  <a:gd name="connsiteX11" fmla="*/ 931752 w 1564191"/>
                  <a:gd name="connsiteY11" fmla="*/ 985706 h 1189836"/>
                  <a:gd name="connsiteX12" fmla="*/ 931752 w 1564191"/>
                  <a:gd name="connsiteY12" fmla="*/ 985526 h 1189836"/>
                  <a:gd name="connsiteX13" fmla="*/ 639997 w 1564191"/>
                  <a:gd name="connsiteY13" fmla="*/ 985526 h 1189836"/>
                  <a:gd name="connsiteX14" fmla="*/ 639997 w 1564191"/>
                  <a:gd name="connsiteY14" fmla="*/ 1189836 h 1189836"/>
                  <a:gd name="connsiteX0" fmla="*/ 639997 w 1564191"/>
                  <a:gd name="connsiteY0" fmla="*/ 1189836 h 1189836"/>
                  <a:gd name="connsiteX1" fmla="*/ 0 w 1564191"/>
                  <a:gd name="connsiteY1" fmla="*/ 781216 h 1189836"/>
                  <a:gd name="connsiteX2" fmla="*/ 639997 w 1564191"/>
                  <a:gd name="connsiteY2" fmla="*/ 372596 h 1189836"/>
                  <a:gd name="connsiteX3" fmla="*/ 639997 w 1564191"/>
                  <a:gd name="connsiteY3" fmla="*/ 576906 h 1189836"/>
                  <a:gd name="connsiteX4" fmla="*/ 939150 w 1564191"/>
                  <a:gd name="connsiteY4" fmla="*/ 576906 h 1189836"/>
                  <a:gd name="connsiteX5" fmla="*/ 939150 w 1564191"/>
                  <a:gd name="connsiteY5" fmla="*/ 577238 h 1189836"/>
                  <a:gd name="connsiteX6" fmla="*/ 1564191 w 1564191"/>
                  <a:gd name="connsiteY6" fmla="*/ 0 h 1189836"/>
                  <a:gd name="connsiteX7" fmla="*/ 1419659 w 1564191"/>
                  <a:gd name="connsiteY7" fmla="*/ 535648 h 1189836"/>
                  <a:gd name="connsiteX8" fmla="*/ 939150 w 1564191"/>
                  <a:gd name="connsiteY8" fmla="*/ 984963 h 1189836"/>
                  <a:gd name="connsiteX9" fmla="*/ 939150 w 1564191"/>
                  <a:gd name="connsiteY9" fmla="*/ 985526 h 1189836"/>
                  <a:gd name="connsiteX10" fmla="*/ 933544 w 1564191"/>
                  <a:gd name="connsiteY10" fmla="*/ 985526 h 1189836"/>
                  <a:gd name="connsiteX11" fmla="*/ 931752 w 1564191"/>
                  <a:gd name="connsiteY11" fmla="*/ 985706 h 1189836"/>
                  <a:gd name="connsiteX12" fmla="*/ 931752 w 1564191"/>
                  <a:gd name="connsiteY12" fmla="*/ 985526 h 1189836"/>
                  <a:gd name="connsiteX13" fmla="*/ 639997 w 1564191"/>
                  <a:gd name="connsiteY13" fmla="*/ 985526 h 1189836"/>
                  <a:gd name="connsiteX14" fmla="*/ 639997 w 1564191"/>
                  <a:gd name="connsiteY14" fmla="*/ 1189836 h 118983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939150 w 1938047"/>
                  <a:gd name="connsiteY4" fmla="*/ 481656 h 1094586"/>
                  <a:gd name="connsiteX5" fmla="*/ 939150 w 1938047"/>
                  <a:gd name="connsiteY5" fmla="*/ 481988 h 1094586"/>
                  <a:gd name="connsiteX6" fmla="*/ 1938047 w 1938047"/>
                  <a:gd name="connsiteY6" fmla="*/ 0 h 1094586"/>
                  <a:gd name="connsiteX7" fmla="*/ 1419659 w 1938047"/>
                  <a:gd name="connsiteY7" fmla="*/ 440398 h 1094586"/>
                  <a:gd name="connsiteX8" fmla="*/ 939150 w 1938047"/>
                  <a:gd name="connsiteY8" fmla="*/ 889713 h 1094586"/>
                  <a:gd name="connsiteX9" fmla="*/ 939150 w 1938047"/>
                  <a:gd name="connsiteY9" fmla="*/ 890276 h 1094586"/>
                  <a:gd name="connsiteX10" fmla="*/ 933544 w 1938047"/>
                  <a:gd name="connsiteY10" fmla="*/ 890276 h 1094586"/>
                  <a:gd name="connsiteX11" fmla="*/ 931752 w 1938047"/>
                  <a:gd name="connsiteY11" fmla="*/ 890456 h 1094586"/>
                  <a:gd name="connsiteX12" fmla="*/ 931752 w 1938047"/>
                  <a:gd name="connsiteY12" fmla="*/ 890276 h 1094586"/>
                  <a:gd name="connsiteX13" fmla="*/ 639997 w 1938047"/>
                  <a:gd name="connsiteY13" fmla="*/ 890276 h 1094586"/>
                  <a:gd name="connsiteX14" fmla="*/ 639997 w 1938047"/>
                  <a:gd name="connsiteY14"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939150 w 1938047"/>
                  <a:gd name="connsiteY4" fmla="*/ 481656 h 1094586"/>
                  <a:gd name="connsiteX5" fmla="*/ 939150 w 1938047"/>
                  <a:gd name="connsiteY5" fmla="*/ 481988 h 1094586"/>
                  <a:gd name="connsiteX6" fmla="*/ 1938047 w 1938047"/>
                  <a:gd name="connsiteY6" fmla="*/ 0 h 1094586"/>
                  <a:gd name="connsiteX7" fmla="*/ 1483952 w 1938047"/>
                  <a:gd name="connsiteY7" fmla="*/ 502310 h 1094586"/>
                  <a:gd name="connsiteX8" fmla="*/ 939150 w 1938047"/>
                  <a:gd name="connsiteY8" fmla="*/ 889713 h 1094586"/>
                  <a:gd name="connsiteX9" fmla="*/ 939150 w 1938047"/>
                  <a:gd name="connsiteY9" fmla="*/ 890276 h 1094586"/>
                  <a:gd name="connsiteX10" fmla="*/ 933544 w 1938047"/>
                  <a:gd name="connsiteY10" fmla="*/ 890276 h 1094586"/>
                  <a:gd name="connsiteX11" fmla="*/ 931752 w 1938047"/>
                  <a:gd name="connsiteY11" fmla="*/ 890456 h 1094586"/>
                  <a:gd name="connsiteX12" fmla="*/ 931752 w 1938047"/>
                  <a:gd name="connsiteY12" fmla="*/ 890276 h 1094586"/>
                  <a:gd name="connsiteX13" fmla="*/ 639997 w 1938047"/>
                  <a:gd name="connsiteY13" fmla="*/ 890276 h 1094586"/>
                  <a:gd name="connsiteX14" fmla="*/ 639997 w 1938047"/>
                  <a:gd name="connsiteY14"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939150 w 1938047"/>
                  <a:gd name="connsiteY4" fmla="*/ 481656 h 1094586"/>
                  <a:gd name="connsiteX5" fmla="*/ 939150 w 1938047"/>
                  <a:gd name="connsiteY5" fmla="*/ 481988 h 1094586"/>
                  <a:gd name="connsiteX6" fmla="*/ 1938047 w 1938047"/>
                  <a:gd name="connsiteY6" fmla="*/ 0 h 1094586"/>
                  <a:gd name="connsiteX7" fmla="*/ 1483952 w 1938047"/>
                  <a:gd name="connsiteY7" fmla="*/ 502310 h 1094586"/>
                  <a:gd name="connsiteX8" fmla="*/ 939150 w 1938047"/>
                  <a:gd name="connsiteY8" fmla="*/ 889713 h 1094586"/>
                  <a:gd name="connsiteX9" fmla="*/ 939150 w 1938047"/>
                  <a:gd name="connsiteY9" fmla="*/ 890276 h 1094586"/>
                  <a:gd name="connsiteX10" fmla="*/ 933544 w 1938047"/>
                  <a:gd name="connsiteY10" fmla="*/ 890276 h 1094586"/>
                  <a:gd name="connsiteX11" fmla="*/ 931752 w 1938047"/>
                  <a:gd name="connsiteY11" fmla="*/ 890456 h 1094586"/>
                  <a:gd name="connsiteX12" fmla="*/ 931752 w 1938047"/>
                  <a:gd name="connsiteY12" fmla="*/ 890276 h 1094586"/>
                  <a:gd name="connsiteX13" fmla="*/ 639997 w 1938047"/>
                  <a:gd name="connsiteY13" fmla="*/ 890276 h 1094586"/>
                  <a:gd name="connsiteX14" fmla="*/ 639997 w 1938047"/>
                  <a:gd name="connsiteY14"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939150 w 1938047"/>
                  <a:gd name="connsiteY4" fmla="*/ 481656 h 1094586"/>
                  <a:gd name="connsiteX5" fmla="*/ 1938047 w 1938047"/>
                  <a:gd name="connsiteY5" fmla="*/ 0 h 1094586"/>
                  <a:gd name="connsiteX6" fmla="*/ 1483952 w 1938047"/>
                  <a:gd name="connsiteY6" fmla="*/ 502310 h 1094586"/>
                  <a:gd name="connsiteX7" fmla="*/ 939150 w 1938047"/>
                  <a:gd name="connsiteY7" fmla="*/ 889713 h 1094586"/>
                  <a:gd name="connsiteX8" fmla="*/ 939150 w 1938047"/>
                  <a:gd name="connsiteY8" fmla="*/ 890276 h 1094586"/>
                  <a:gd name="connsiteX9" fmla="*/ 933544 w 1938047"/>
                  <a:gd name="connsiteY9" fmla="*/ 890276 h 1094586"/>
                  <a:gd name="connsiteX10" fmla="*/ 931752 w 1938047"/>
                  <a:gd name="connsiteY10" fmla="*/ 890456 h 1094586"/>
                  <a:gd name="connsiteX11" fmla="*/ 931752 w 1938047"/>
                  <a:gd name="connsiteY11" fmla="*/ 890276 h 1094586"/>
                  <a:gd name="connsiteX12" fmla="*/ 639997 w 1938047"/>
                  <a:gd name="connsiteY12" fmla="*/ 890276 h 1094586"/>
                  <a:gd name="connsiteX13" fmla="*/ 639997 w 1938047"/>
                  <a:gd name="connsiteY13"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1938047 w 1938047"/>
                  <a:gd name="connsiteY4" fmla="*/ 0 h 1094586"/>
                  <a:gd name="connsiteX5" fmla="*/ 1483952 w 1938047"/>
                  <a:gd name="connsiteY5" fmla="*/ 502310 h 1094586"/>
                  <a:gd name="connsiteX6" fmla="*/ 939150 w 1938047"/>
                  <a:gd name="connsiteY6" fmla="*/ 889713 h 1094586"/>
                  <a:gd name="connsiteX7" fmla="*/ 939150 w 1938047"/>
                  <a:gd name="connsiteY7" fmla="*/ 890276 h 1094586"/>
                  <a:gd name="connsiteX8" fmla="*/ 933544 w 1938047"/>
                  <a:gd name="connsiteY8" fmla="*/ 890276 h 1094586"/>
                  <a:gd name="connsiteX9" fmla="*/ 931752 w 1938047"/>
                  <a:gd name="connsiteY9" fmla="*/ 890456 h 1094586"/>
                  <a:gd name="connsiteX10" fmla="*/ 931752 w 1938047"/>
                  <a:gd name="connsiteY10" fmla="*/ 890276 h 1094586"/>
                  <a:gd name="connsiteX11" fmla="*/ 639997 w 1938047"/>
                  <a:gd name="connsiteY11" fmla="*/ 890276 h 1094586"/>
                  <a:gd name="connsiteX12" fmla="*/ 639997 w 1938047"/>
                  <a:gd name="connsiteY12"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1938047 w 1938047"/>
                  <a:gd name="connsiteY4" fmla="*/ 0 h 1094586"/>
                  <a:gd name="connsiteX5" fmla="*/ 1483952 w 1938047"/>
                  <a:gd name="connsiteY5" fmla="*/ 502310 h 1094586"/>
                  <a:gd name="connsiteX6" fmla="*/ 939150 w 1938047"/>
                  <a:gd name="connsiteY6" fmla="*/ 889713 h 1094586"/>
                  <a:gd name="connsiteX7" fmla="*/ 939150 w 1938047"/>
                  <a:gd name="connsiteY7" fmla="*/ 890276 h 1094586"/>
                  <a:gd name="connsiteX8" fmla="*/ 933544 w 1938047"/>
                  <a:gd name="connsiteY8" fmla="*/ 890276 h 1094586"/>
                  <a:gd name="connsiteX9" fmla="*/ 931752 w 1938047"/>
                  <a:gd name="connsiteY9" fmla="*/ 890456 h 1094586"/>
                  <a:gd name="connsiteX10" fmla="*/ 931752 w 1938047"/>
                  <a:gd name="connsiteY10" fmla="*/ 890276 h 1094586"/>
                  <a:gd name="connsiteX11" fmla="*/ 639997 w 1938047"/>
                  <a:gd name="connsiteY11" fmla="*/ 890276 h 1094586"/>
                  <a:gd name="connsiteX12" fmla="*/ 639997 w 1938047"/>
                  <a:gd name="connsiteY12" fmla="*/ 1094586 h 1094586"/>
                  <a:gd name="connsiteX0" fmla="*/ 639997 w 1938047"/>
                  <a:gd name="connsiteY0" fmla="*/ 1094586 h 1094586"/>
                  <a:gd name="connsiteX1" fmla="*/ 0 w 1938047"/>
                  <a:gd name="connsiteY1" fmla="*/ 685966 h 1094586"/>
                  <a:gd name="connsiteX2" fmla="*/ 639997 w 1938047"/>
                  <a:gd name="connsiteY2" fmla="*/ 277346 h 1094586"/>
                  <a:gd name="connsiteX3" fmla="*/ 639997 w 1938047"/>
                  <a:gd name="connsiteY3" fmla="*/ 481656 h 1094586"/>
                  <a:gd name="connsiteX4" fmla="*/ 1938047 w 1938047"/>
                  <a:gd name="connsiteY4" fmla="*/ 0 h 1094586"/>
                  <a:gd name="connsiteX5" fmla="*/ 1483952 w 1938047"/>
                  <a:gd name="connsiteY5" fmla="*/ 502310 h 1094586"/>
                  <a:gd name="connsiteX6" fmla="*/ 939150 w 1938047"/>
                  <a:gd name="connsiteY6" fmla="*/ 889713 h 1094586"/>
                  <a:gd name="connsiteX7" fmla="*/ 939150 w 1938047"/>
                  <a:gd name="connsiteY7" fmla="*/ 890276 h 1094586"/>
                  <a:gd name="connsiteX8" fmla="*/ 933544 w 1938047"/>
                  <a:gd name="connsiteY8" fmla="*/ 890276 h 1094586"/>
                  <a:gd name="connsiteX9" fmla="*/ 931752 w 1938047"/>
                  <a:gd name="connsiteY9" fmla="*/ 890456 h 1094586"/>
                  <a:gd name="connsiteX10" fmla="*/ 931752 w 1938047"/>
                  <a:gd name="connsiteY10" fmla="*/ 890276 h 1094586"/>
                  <a:gd name="connsiteX11" fmla="*/ 639997 w 1938047"/>
                  <a:gd name="connsiteY11" fmla="*/ 890276 h 1094586"/>
                  <a:gd name="connsiteX12" fmla="*/ 639997 w 1938047"/>
                  <a:gd name="connsiteY12" fmla="*/ 1094586 h 1094586"/>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483952 w 1860409"/>
                  <a:gd name="connsiteY5" fmla="*/ 683465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39227 w 1860409"/>
                  <a:gd name="connsiteY5" fmla="*/ 717971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39227 w 1860409"/>
                  <a:gd name="connsiteY5" fmla="*/ 717971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409"/>
                  <a:gd name="connsiteY0" fmla="*/ 1275741 h 1275741"/>
                  <a:gd name="connsiteX1" fmla="*/ 0 w 1860409"/>
                  <a:gd name="connsiteY1" fmla="*/ 867121 h 1275741"/>
                  <a:gd name="connsiteX2" fmla="*/ 639997 w 1860409"/>
                  <a:gd name="connsiteY2" fmla="*/ 458501 h 1275741"/>
                  <a:gd name="connsiteX3" fmla="*/ 639997 w 1860409"/>
                  <a:gd name="connsiteY3" fmla="*/ 662811 h 1275741"/>
                  <a:gd name="connsiteX4" fmla="*/ 1860409 w 1860409"/>
                  <a:gd name="connsiteY4" fmla="*/ 0 h 1275741"/>
                  <a:gd name="connsiteX5" fmla="*/ 1690986 w 1860409"/>
                  <a:gd name="connsiteY5" fmla="*/ 700718 h 1275741"/>
                  <a:gd name="connsiteX6" fmla="*/ 939150 w 1860409"/>
                  <a:gd name="connsiteY6" fmla="*/ 1070868 h 1275741"/>
                  <a:gd name="connsiteX7" fmla="*/ 939150 w 1860409"/>
                  <a:gd name="connsiteY7" fmla="*/ 1071431 h 1275741"/>
                  <a:gd name="connsiteX8" fmla="*/ 933544 w 1860409"/>
                  <a:gd name="connsiteY8" fmla="*/ 1071431 h 1275741"/>
                  <a:gd name="connsiteX9" fmla="*/ 931752 w 1860409"/>
                  <a:gd name="connsiteY9" fmla="*/ 1071611 h 1275741"/>
                  <a:gd name="connsiteX10" fmla="*/ 931752 w 1860409"/>
                  <a:gd name="connsiteY10" fmla="*/ 1071431 h 1275741"/>
                  <a:gd name="connsiteX11" fmla="*/ 639997 w 1860409"/>
                  <a:gd name="connsiteY11" fmla="*/ 1071431 h 1275741"/>
                  <a:gd name="connsiteX12" fmla="*/ 639997 w 1860409"/>
                  <a:gd name="connsiteY12" fmla="*/ 1275741 h 1275741"/>
                  <a:gd name="connsiteX0" fmla="*/ 639997 w 1860974"/>
                  <a:gd name="connsiteY0" fmla="*/ 1275741 h 1275741"/>
                  <a:gd name="connsiteX1" fmla="*/ 0 w 1860974"/>
                  <a:gd name="connsiteY1" fmla="*/ 867121 h 1275741"/>
                  <a:gd name="connsiteX2" fmla="*/ 639997 w 1860974"/>
                  <a:gd name="connsiteY2" fmla="*/ 458501 h 1275741"/>
                  <a:gd name="connsiteX3" fmla="*/ 639997 w 1860974"/>
                  <a:gd name="connsiteY3" fmla="*/ 662811 h 1275741"/>
                  <a:gd name="connsiteX4" fmla="*/ 1860409 w 1860974"/>
                  <a:gd name="connsiteY4" fmla="*/ 0 h 1275741"/>
                  <a:gd name="connsiteX5" fmla="*/ 1690986 w 1860974"/>
                  <a:gd name="connsiteY5" fmla="*/ 700718 h 1275741"/>
                  <a:gd name="connsiteX6" fmla="*/ 939150 w 1860974"/>
                  <a:gd name="connsiteY6" fmla="*/ 1070868 h 1275741"/>
                  <a:gd name="connsiteX7" fmla="*/ 939150 w 1860974"/>
                  <a:gd name="connsiteY7" fmla="*/ 1071431 h 1275741"/>
                  <a:gd name="connsiteX8" fmla="*/ 933544 w 1860974"/>
                  <a:gd name="connsiteY8" fmla="*/ 1071431 h 1275741"/>
                  <a:gd name="connsiteX9" fmla="*/ 931752 w 1860974"/>
                  <a:gd name="connsiteY9" fmla="*/ 1071611 h 1275741"/>
                  <a:gd name="connsiteX10" fmla="*/ 931752 w 1860974"/>
                  <a:gd name="connsiteY10" fmla="*/ 1071431 h 1275741"/>
                  <a:gd name="connsiteX11" fmla="*/ 639997 w 1860974"/>
                  <a:gd name="connsiteY11" fmla="*/ 1071431 h 1275741"/>
                  <a:gd name="connsiteX12" fmla="*/ 639997 w 1860974"/>
                  <a:gd name="connsiteY12" fmla="*/ 1275741 h 1275741"/>
                  <a:gd name="connsiteX0" fmla="*/ 657407 w 1878384"/>
                  <a:gd name="connsiteY0" fmla="*/ 1275741 h 1275741"/>
                  <a:gd name="connsiteX1" fmla="*/ 0 w 1878384"/>
                  <a:gd name="connsiteY1" fmla="*/ 806186 h 1275741"/>
                  <a:gd name="connsiteX2" fmla="*/ 657407 w 1878384"/>
                  <a:gd name="connsiteY2" fmla="*/ 458501 h 1275741"/>
                  <a:gd name="connsiteX3" fmla="*/ 657407 w 1878384"/>
                  <a:gd name="connsiteY3" fmla="*/ 662811 h 1275741"/>
                  <a:gd name="connsiteX4" fmla="*/ 1877819 w 1878384"/>
                  <a:gd name="connsiteY4" fmla="*/ 0 h 1275741"/>
                  <a:gd name="connsiteX5" fmla="*/ 1708396 w 1878384"/>
                  <a:gd name="connsiteY5" fmla="*/ 700718 h 1275741"/>
                  <a:gd name="connsiteX6" fmla="*/ 956560 w 1878384"/>
                  <a:gd name="connsiteY6" fmla="*/ 1070868 h 1275741"/>
                  <a:gd name="connsiteX7" fmla="*/ 956560 w 1878384"/>
                  <a:gd name="connsiteY7" fmla="*/ 1071431 h 1275741"/>
                  <a:gd name="connsiteX8" fmla="*/ 950954 w 1878384"/>
                  <a:gd name="connsiteY8" fmla="*/ 1071431 h 1275741"/>
                  <a:gd name="connsiteX9" fmla="*/ 949162 w 1878384"/>
                  <a:gd name="connsiteY9" fmla="*/ 1071611 h 1275741"/>
                  <a:gd name="connsiteX10" fmla="*/ 949162 w 1878384"/>
                  <a:gd name="connsiteY10" fmla="*/ 1071431 h 1275741"/>
                  <a:gd name="connsiteX11" fmla="*/ 657407 w 1878384"/>
                  <a:gd name="connsiteY11" fmla="*/ 1071431 h 1275741"/>
                  <a:gd name="connsiteX12" fmla="*/ 657407 w 1878384"/>
                  <a:gd name="connsiteY12" fmla="*/ 1275741 h 1275741"/>
                  <a:gd name="connsiteX0" fmla="*/ 648701 w 1869678"/>
                  <a:gd name="connsiteY0" fmla="*/ 1275741 h 1275741"/>
                  <a:gd name="connsiteX1" fmla="*/ 0 w 1869678"/>
                  <a:gd name="connsiteY1" fmla="*/ 745250 h 1275741"/>
                  <a:gd name="connsiteX2" fmla="*/ 648701 w 1869678"/>
                  <a:gd name="connsiteY2" fmla="*/ 458501 h 1275741"/>
                  <a:gd name="connsiteX3" fmla="*/ 648701 w 1869678"/>
                  <a:gd name="connsiteY3" fmla="*/ 662811 h 1275741"/>
                  <a:gd name="connsiteX4" fmla="*/ 1869113 w 1869678"/>
                  <a:gd name="connsiteY4" fmla="*/ 0 h 1275741"/>
                  <a:gd name="connsiteX5" fmla="*/ 1699690 w 1869678"/>
                  <a:gd name="connsiteY5" fmla="*/ 700718 h 1275741"/>
                  <a:gd name="connsiteX6" fmla="*/ 947854 w 1869678"/>
                  <a:gd name="connsiteY6" fmla="*/ 1070868 h 1275741"/>
                  <a:gd name="connsiteX7" fmla="*/ 947854 w 1869678"/>
                  <a:gd name="connsiteY7" fmla="*/ 1071431 h 1275741"/>
                  <a:gd name="connsiteX8" fmla="*/ 942248 w 1869678"/>
                  <a:gd name="connsiteY8" fmla="*/ 1071431 h 1275741"/>
                  <a:gd name="connsiteX9" fmla="*/ 940456 w 1869678"/>
                  <a:gd name="connsiteY9" fmla="*/ 1071611 h 1275741"/>
                  <a:gd name="connsiteX10" fmla="*/ 940456 w 1869678"/>
                  <a:gd name="connsiteY10" fmla="*/ 1071431 h 1275741"/>
                  <a:gd name="connsiteX11" fmla="*/ 648701 w 1869678"/>
                  <a:gd name="connsiteY11" fmla="*/ 1071431 h 1275741"/>
                  <a:gd name="connsiteX12" fmla="*/ 648701 w 1869678"/>
                  <a:gd name="connsiteY12" fmla="*/ 1275741 h 1275741"/>
                  <a:gd name="connsiteX0" fmla="*/ 648701 w 1869678"/>
                  <a:gd name="connsiteY0" fmla="*/ 1275741 h 1275741"/>
                  <a:gd name="connsiteX1" fmla="*/ 0 w 1869678"/>
                  <a:gd name="connsiteY1" fmla="*/ 745250 h 1275741"/>
                  <a:gd name="connsiteX2" fmla="*/ 692227 w 1869678"/>
                  <a:gd name="connsiteY2" fmla="*/ 467206 h 1275741"/>
                  <a:gd name="connsiteX3" fmla="*/ 648701 w 1869678"/>
                  <a:gd name="connsiteY3" fmla="*/ 662811 h 1275741"/>
                  <a:gd name="connsiteX4" fmla="*/ 1869113 w 1869678"/>
                  <a:gd name="connsiteY4" fmla="*/ 0 h 1275741"/>
                  <a:gd name="connsiteX5" fmla="*/ 1699690 w 1869678"/>
                  <a:gd name="connsiteY5" fmla="*/ 700718 h 1275741"/>
                  <a:gd name="connsiteX6" fmla="*/ 947854 w 1869678"/>
                  <a:gd name="connsiteY6" fmla="*/ 1070868 h 1275741"/>
                  <a:gd name="connsiteX7" fmla="*/ 947854 w 1869678"/>
                  <a:gd name="connsiteY7" fmla="*/ 1071431 h 1275741"/>
                  <a:gd name="connsiteX8" fmla="*/ 942248 w 1869678"/>
                  <a:gd name="connsiteY8" fmla="*/ 1071431 h 1275741"/>
                  <a:gd name="connsiteX9" fmla="*/ 940456 w 1869678"/>
                  <a:gd name="connsiteY9" fmla="*/ 1071611 h 1275741"/>
                  <a:gd name="connsiteX10" fmla="*/ 940456 w 1869678"/>
                  <a:gd name="connsiteY10" fmla="*/ 1071431 h 1275741"/>
                  <a:gd name="connsiteX11" fmla="*/ 648701 w 1869678"/>
                  <a:gd name="connsiteY11" fmla="*/ 1071431 h 1275741"/>
                  <a:gd name="connsiteX12" fmla="*/ 648701 w 1869678"/>
                  <a:gd name="connsiteY12" fmla="*/ 1275741 h 127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69678" h="1275741">
                    <a:moveTo>
                      <a:pt x="648701" y="1275741"/>
                    </a:moveTo>
                    <a:lnTo>
                      <a:pt x="0" y="745250"/>
                    </a:lnTo>
                    <a:lnTo>
                      <a:pt x="692227" y="467206"/>
                    </a:lnTo>
                    <a:lnTo>
                      <a:pt x="648701" y="662811"/>
                    </a:lnTo>
                    <a:cubicBezTo>
                      <a:pt x="1357429" y="830061"/>
                      <a:pt x="1695222" y="453850"/>
                      <a:pt x="1869113" y="0"/>
                    </a:cubicBezTo>
                    <a:cubicBezTo>
                      <a:pt x="1874698" y="336676"/>
                      <a:pt x="1840380" y="504920"/>
                      <a:pt x="1699690" y="700718"/>
                    </a:cubicBezTo>
                    <a:cubicBezTo>
                      <a:pt x="1447095" y="992167"/>
                      <a:pt x="1195243" y="1067624"/>
                      <a:pt x="947854" y="1070868"/>
                    </a:cubicBezTo>
                    <a:lnTo>
                      <a:pt x="947854" y="1071431"/>
                    </a:lnTo>
                    <a:lnTo>
                      <a:pt x="942248" y="1071431"/>
                    </a:lnTo>
                    <a:cubicBezTo>
                      <a:pt x="941652" y="1071610"/>
                      <a:pt x="941054" y="1071611"/>
                      <a:pt x="940456" y="1071611"/>
                    </a:cubicBezTo>
                    <a:lnTo>
                      <a:pt x="940456" y="1071431"/>
                    </a:lnTo>
                    <a:lnTo>
                      <a:pt x="648701" y="1071431"/>
                    </a:lnTo>
                    <a:lnTo>
                      <a:pt x="648701" y="1275741"/>
                    </a:lnTo>
                    <a:close/>
                  </a:path>
                </a:pathLst>
              </a:custGeom>
              <a:gradFill>
                <a:gsLst>
                  <a:gs pos="0">
                    <a:srgbClr val="B96BAE"/>
                  </a:gs>
                  <a:gs pos="100000">
                    <a:srgbClr val="66305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sz="2700" dirty="0">
                  <a:solidFill>
                    <a:schemeClr val="tx1"/>
                  </a:solidFill>
                </a:endParaRPr>
              </a:p>
            </p:txBody>
          </p:sp>
          <p:sp>
            <p:nvSpPr>
              <p:cNvPr id="61" name="Rectangle 60">
                <a:extLst>
                  <a:ext uri="{FF2B5EF4-FFF2-40B4-BE49-F238E27FC236}">
                    <a16:creationId xmlns:a16="http://schemas.microsoft.com/office/drawing/2014/main" id="{E63D0DD0-4465-8967-9D25-D0E552685D1D}"/>
                  </a:ext>
                </a:extLst>
              </p:cNvPr>
              <p:cNvSpPr/>
              <p:nvPr/>
            </p:nvSpPr>
            <p:spPr>
              <a:xfrm>
                <a:off x="488853" y="2310965"/>
                <a:ext cx="2703215" cy="1080753"/>
              </a:xfrm>
              <a:prstGeom prst="rect">
                <a:avLst/>
              </a:prstGeom>
              <a:solidFill>
                <a:srgbClr val="AC51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Certified Floodplain Manager (C.F.M.)</a:t>
                </a:r>
              </a:p>
            </p:txBody>
          </p:sp>
          <p:sp>
            <p:nvSpPr>
              <p:cNvPr id="62" name="Rectangle 61">
                <a:extLst>
                  <a:ext uri="{FF2B5EF4-FFF2-40B4-BE49-F238E27FC236}">
                    <a16:creationId xmlns:a16="http://schemas.microsoft.com/office/drawing/2014/main" id="{D8142D6B-EAA3-DE84-B215-7552A4A1D4CB}"/>
                  </a:ext>
                </a:extLst>
              </p:cNvPr>
              <p:cNvSpPr/>
              <p:nvPr/>
            </p:nvSpPr>
            <p:spPr>
              <a:xfrm>
                <a:off x="9001246" y="2319716"/>
                <a:ext cx="2657799" cy="1072002"/>
              </a:xfrm>
              <a:prstGeom prst="rect">
                <a:avLst/>
              </a:prstGeom>
              <a:solidFill>
                <a:srgbClr val="1A8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GIS &amp; Spatial Analysis (Cert.)</a:t>
                </a:r>
              </a:p>
            </p:txBody>
          </p:sp>
        </p:grpSp>
        <p:sp>
          <p:nvSpPr>
            <p:cNvPr id="75" name="Rectangle 74">
              <a:extLst>
                <a:ext uri="{FF2B5EF4-FFF2-40B4-BE49-F238E27FC236}">
                  <a16:creationId xmlns:a16="http://schemas.microsoft.com/office/drawing/2014/main" id="{2A976ED8-DDC2-E69B-885B-C57376F973FB}"/>
                </a:ext>
              </a:extLst>
            </p:cNvPr>
            <p:cNvSpPr/>
            <p:nvPr/>
          </p:nvSpPr>
          <p:spPr>
            <a:xfrm>
              <a:off x="3104863" y="1338386"/>
              <a:ext cx="3914775" cy="939578"/>
            </a:xfrm>
            <a:prstGeom prst="rect">
              <a:avLst/>
            </a:pr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Resilient/Sustainable Development</a:t>
              </a:r>
            </a:p>
            <a:p>
              <a:pPr algn="ctr"/>
              <a:r>
                <a:rPr lang="en-US" b="1" dirty="0">
                  <a:solidFill>
                    <a:schemeClr val="bg1"/>
                  </a:solidFill>
                </a:rPr>
                <a:t>Disaster Risk Management</a:t>
              </a:r>
            </a:p>
          </p:txBody>
        </p:sp>
      </p:grpSp>
      <p:grpSp>
        <p:nvGrpSpPr>
          <p:cNvPr id="5" name="Group 4">
            <a:extLst>
              <a:ext uri="{FF2B5EF4-FFF2-40B4-BE49-F238E27FC236}">
                <a16:creationId xmlns:a16="http://schemas.microsoft.com/office/drawing/2014/main" id="{CFD65CC2-5583-5AFB-1A83-C2F5615AB9B2}"/>
              </a:ext>
            </a:extLst>
          </p:cNvPr>
          <p:cNvGrpSpPr/>
          <p:nvPr/>
        </p:nvGrpSpPr>
        <p:grpSpPr>
          <a:xfrm>
            <a:off x="9918431" y="4790490"/>
            <a:ext cx="1910638" cy="1601225"/>
            <a:chOff x="9918431" y="4662867"/>
            <a:chExt cx="1910638" cy="1601225"/>
          </a:xfrm>
        </p:grpSpPr>
        <p:sp>
          <p:nvSpPr>
            <p:cNvPr id="4" name="Text Box 2">
              <a:extLst>
                <a:ext uri="{FF2B5EF4-FFF2-40B4-BE49-F238E27FC236}">
                  <a16:creationId xmlns:a16="http://schemas.microsoft.com/office/drawing/2014/main" id="{D6E6DE07-1E24-C273-8611-5AEC80AEEA0B}"/>
                </a:ext>
              </a:extLst>
            </p:cNvPr>
            <p:cNvSpPr txBox="1">
              <a:spLocks noChangeArrowheads="1"/>
            </p:cNvSpPr>
            <p:nvPr/>
          </p:nvSpPr>
          <p:spPr bwMode="auto">
            <a:xfrm>
              <a:off x="9918431" y="5986708"/>
              <a:ext cx="1910638" cy="277384"/>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Aft>
                  <a:spcPts val="1000"/>
                </a:spcAft>
                <a:buNone/>
              </a:pPr>
              <a:r>
                <a:rPr lang="en-US" sz="1100" b="1" u="sng" dirty="0">
                  <a:solidFill>
                    <a:srgbClr val="467886"/>
                  </a:solidFill>
                  <a:effectLst/>
                  <a:ea typeface="Calibri" panose="020F0502020204030204" pitchFamily="34" charset="0"/>
                  <a:cs typeface="Arial" panose="020B0604020202020204" pitchFamily="34" charset="0"/>
                  <a:hlinkClick r:id="rId5"/>
                </a:rPr>
                <a:t>behrangbidadian.org</a:t>
              </a:r>
              <a:endParaRPr lang="en-US" sz="1100" b="1" dirty="0">
                <a:effectLst/>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57D149A1-34D5-A704-8557-9E754419EC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8122" y="4662867"/>
              <a:ext cx="1391257" cy="1391257"/>
            </a:xfrm>
            <a:prstGeom prst="rect">
              <a:avLst/>
            </a:prstGeom>
          </p:spPr>
        </p:pic>
      </p:grpSp>
    </p:spTree>
    <p:extLst>
      <p:ext uri="{BB962C8B-B14F-4D97-AF65-F5344CB8AC3E}">
        <p14:creationId xmlns:p14="http://schemas.microsoft.com/office/powerpoint/2010/main" val="2163883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C76AA-C19F-A7BE-DF7A-0E47A547D192}"/>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B22E12C1-7ABC-3D12-9E7E-FD243CF81503}"/>
              </a:ext>
            </a:extLst>
          </p:cNvPr>
          <p:cNvGrpSpPr/>
          <p:nvPr/>
        </p:nvGrpSpPr>
        <p:grpSpPr>
          <a:xfrm>
            <a:off x="0" y="-15988"/>
            <a:ext cx="12192000" cy="630241"/>
            <a:chOff x="0" y="-15988"/>
            <a:chExt cx="12192000" cy="630241"/>
          </a:xfrm>
        </p:grpSpPr>
        <p:sp>
          <p:nvSpPr>
            <p:cNvPr id="3" name="Title 1">
              <a:extLst>
                <a:ext uri="{FF2B5EF4-FFF2-40B4-BE49-F238E27FC236}">
                  <a16:creationId xmlns:a16="http://schemas.microsoft.com/office/drawing/2014/main" id="{76441C46-1890-A435-8CF5-A2BB45925105}"/>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mn-lt"/>
                  <a:cs typeface="Arial" panose="020B0604020202020204" pitchFamily="34" charset="0"/>
                </a:rPr>
                <a:t>Flood Risk in WV</a:t>
              </a:r>
            </a:p>
          </p:txBody>
        </p:sp>
        <p:pic>
          <p:nvPicPr>
            <p:cNvPr id="10" name="Picture 9" descr="A hexagon with a yellow house and a river&#10;&#10;Description automatically generated">
              <a:extLst>
                <a:ext uri="{FF2B5EF4-FFF2-40B4-BE49-F238E27FC236}">
                  <a16:creationId xmlns:a16="http://schemas.microsoft.com/office/drawing/2014/main" id="{293E9B97-5F00-A44C-A2F1-134F6421828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grpSp>
      <p:sp>
        <p:nvSpPr>
          <p:cNvPr id="24" name="TextBox 23">
            <a:extLst>
              <a:ext uri="{FF2B5EF4-FFF2-40B4-BE49-F238E27FC236}">
                <a16:creationId xmlns:a16="http://schemas.microsoft.com/office/drawing/2014/main" id="{3E9B53E5-FCC0-B00A-BAF3-42137B9A7A1E}"/>
              </a:ext>
            </a:extLst>
          </p:cNvPr>
          <p:cNvSpPr txBox="1"/>
          <p:nvPr/>
        </p:nvSpPr>
        <p:spPr>
          <a:xfrm>
            <a:off x="234711" y="628806"/>
            <a:ext cx="5759196" cy="923330"/>
          </a:xfrm>
          <a:prstGeom prst="rect">
            <a:avLst/>
          </a:prstGeom>
          <a:noFill/>
        </p:spPr>
        <p:txBody>
          <a:bodyPr wrap="square">
            <a:spAutoFit/>
          </a:bodyPr>
          <a:lstStyle/>
          <a:p>
            <a:pPr marL="169863" indent="-169863">
              <a:buFont typeface="Wingdings" panose="05000000000000000000" pitchFamily="2" charset="2"/>
              <a:buChar char="§"/>
            </a:pPr>
            <a:r>
              <a:rPr lang="en-US" b="1" dirty="0">
                <a:solidFill>
                  <a:srgbClr val="1F4E79"/>
                </a:solidFill>
                <a:ea typeface="+mj-ea"/>
                <a:cs typeface="Arial" panose="020B0604020202020204" pitchFamily="34" charset="0"/>
              </a:rPr>
              <a:t>65 </a:t>
            </a:r>
            <a:r>
              <a:rPr lang="en-US" b="1" dirty="0">
                <a:ea typeface="+mj-ea"/>
                <a:cs typeface="Arial" panose="020B0604020202020204" pitchFamily="34" charset="0"/>
              </a:rPr>
              <a:t>Federally Declared Flood Disasters Since 1953</a:t>
            </a:r>
          </a:p>
          <a:p>
            <a:endParaRPr lang="en-US" b="1" dirty="0">
              <a:ea typeface="+mj-ea"/>
              <a:cs typeface="Arial" panose="020B0604020202020204" pitchFamily="34" charset="0"/>
            </a:endParaRPr>
          </a:p>
          <a:p>
            <a:pPr marL="169863" indent="-169863">
              <a:buFont typeface="Wingdings" panose="05000000000000000000" pitchFamily="2" charset="2"/>
              <a:buChar char="§"/>
            </a:pPr>
            <a:r>
              <a:rPr lang="en-US" b="1" dirty="0">
                <a:solidFill>
                  <a:srgbClr val="1F4E79"/>
                </a:solidFill>
                <a:ea typeface="+mj-ea"/>
                <a:cs typeface="Arial" panose="020B0604020202020204" pitchFamily="34" charset="0"/>
              </a:rPr>
              <a:t>233 </a:t>
            </a:r>
            <a:r>
              <a:rPr lang="en-US" b="1" dirty="0">
                <a:ea typeface="+mj-ea"/>
                <a:cs typeface="Arial" panose="020B0604020202020204" pitchFamily="34" charset="0"/>
              </a:rPr>
              <a:t>Lives Lost to Flood Disasters</a:t>
            </a:r>
          </a:p>
        </p:txBody>
      </p:sp>
      <p:grpSp>
        <p:nvGrpSpPr>
          <p:cNvPr id="53" name="Group 52">
            <a:extLst>
              <a:ext uri="{FF2B5EF4-FFF2-40B4-BE49-F238E27FC236}">
                <a16:creationId xmlns:a16="http://schemas.microsoft.com/office/drawing/2014/main" id="{BE17A65E-12CB-B4ED-66B7-FFA3DECAAC4E}"/>
              </a:ext>
            </a:extLst>
          </p:cNvPr>
          <p:cNvGrpSpPr/>
          <p:nvPr/>
        </p:nvGrpSpPr>
        <p:grpSpPr>
          <a:xfrm>
            <a:off x="1221257" y="3223813"/>
            <a:ext cx="10736031" cy="1637549"/>
            <a:chOff x="774558" y="3261752"/>
            <a:chExt cx="10736031" cy="1637549"/>
          </a:xfrm>
        </p:grpSpPr>
        <p:grpSp>
          <p:nvGrpSpPr>
            <p:cNvPr id="39" name="Group 38">
              <a:extLst>
                <a:ext uri="{FF2B5EF4-FFF2-40B4-BE49-F238E27FC236}">
                  <a16:creationId xmlns:a16="http://schemas.microsoft.com/office/drawing/2014/main" id="{ECBDAF6E-A2C9-BE32-9823-4F00E17571CC}"/>
                </a:ext>
              </a:extLst>
            </p:cNvPr>
            <p:cNvGrpSpPr/>
            <p:nvPr/>
          </p:nvGrpSpPr>
          <p:grpSpPr>
            <a:xfrm>
              <a:off x="9421061" y="3278791"/>
              <a:ext cx="2089528" cy="1620510"/>
              <a:chOff x="9096286" y="3064641"/>
              <a:chExt cx="2089528" cy="1620510"/>
            </a:xfrm>
          </p:grpSpPr>
          <p:pic>
            <p:nvPicPr>
              <p:cNvPr id="11" name="Picture 10" descr="A car driving through a flooded street&#10;&#10;Description automatically generated">
                <a:extLst>
                  <a:ext uri="{FF2B5EF4-FFF2-40B4-BE49-F238E27FC236}">
                    <a16:creationId xmlns:a16="http://schemas.microsoft.com/office/drawing/2014/main" id="{B580138A-6781-DE96-DAB2-04CD52DC01E7}"/>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a:stretch/>
            </p:blipFill>
            <p:spPr>
              <a:xfrm>
                <a:off x="9096286" y="3064641"/>
                <a:ext cx="2089528" cy="1620510"/>
              </a:xfrm>
              <a:prstGeom prst="rect">
                <a:avLst/>
              </a:prstGeom>
              <a:ln>
                <a:solidFill>
                  <a:schemeClr val="tx1"/>
                </a:solidFill>
              </a:ln>
            </p:spPr>
          </p:pic>
          <p:sp>
            <p:nvSpPr>
              <p:cNvPr id="33" name="Rectangle 32">
                <a:extLst>
                  <a:ext uri="{FF2B5EF4-FFF2-40B4-BE49-F238E27FC236}">
                    <a16:creationId xmlns:a16="http://schemas.microsoft.com/office/drawing/2014/main" id="{E5AE350C-3F6F-114D-C213-B70931492D12}"/>
                  </a:ext>
                </a:extLst>
              </p:cNvPr>
              <p:cNvSpPr/>
              <p:nvPr/>
            </p:nvSpPr>
            <p:spPr>
              <a:xfrm>
                <a:off x="9680331" y="3110817"/>
                <a:ext cx="1476919" cy="215444"/>
              </a:xfrm>
              <a:prstGeom prst="rect">
                <a:avLst/>
              </a:prstGeom>
              <a:solidFill>
                <a:schemeClr val="accent1">
                  <a:lumMod val="20000"/>
                  <a:lumOff val="80000"/>
                </a:schemeClr>
              </a:solidFill>
              <a:ln>
                <a:solidFill>
                  <a:schemeClr val="tx1"/>
                </a:solidFill>
              </a:ln>
            </p:spPr>
            <p:txBody>
              <a:bodyPr wrap="square">
                <a:spAutoFit/>
              </a:bodyPr>
              <a:lstStyle/>
              <a:p>
                <a:pPr algn="ctr"/>
                <a:r>
                  <a:rPr lang="en-US" sz="800" b="1" dirty="0"/>
                  <a:t>Richwood, Nicholas County</a:t>
                </a:r>
              </a:p>
            </p:txBody>
          </p:sp>
        </p:grpSp>
        <p:grpSp>
          <p:nvGrpSpPr>
            <p:cNvPr id="38" name="Group 37">
              <a:extLst>
                <a:ext uri="{FF2B5EF4-FFF2-40B4-BE49-F238E27FC236}">
                  <a16:creationId xmlns:a16="http://schemas.microsoft.com/office/drawing/2014/main" id="{ADE11573-B5E6-64E4-A01D-C4A3777D2972}"/>
                </a:ext>
              </a:extLst>
            </p:cNvPr>
            <p:cNvGrpSpPr/>
            <p:nvPr/>
          </p:nvGrpSpPr>
          <p:grpSpPr>
            <a:xfrm>
              <a:off x="5845877" y="3278880"/>
              <a:ext cx="3276515" cy="1620183"/>
              <a:chOff x="5521102" y="3064730"/>
              <a:chExt cx="3276515" cy="1620183"/>
            </a:xfrm>
          </p:grpSpPr>
          <p:pic>
            <p:nvPicPr>
              <p:cNvPr id="12" name="Picture 11" descr="A flooded area with houses and trees&#10;&#10;Description automatically generated">
                <a:extLst>
                  <a:ext uri="{FF2B5EF4-FFF2-40B4-BE49-F238E27FC236}">
                    <a16:creationId xmlns:a16="http://schemas.microsoft.com/office/drawing/2014/main" id="{B7169732-2479-C42D-5B01-95D83064075C}"/>
                  </a:ext>
                </a:extLst>
              </p:cNvPr>
              <p:cNvPicPr>
                <a:picLocks noChangeAspect="1"/>
              </p:cNvPicPr>
              <p:nvPr/>
            </p:nvPicPr>
            <p:blipFill>
              <a:blip r:embed="rId5" cstate="hqprint">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val="0"/>
                  </a:ext>
                </a:extLst>
              </a:blip>
              <a:srcRect/>
              <a:stretch/>
            </p:blipFill>
            <p:spPr>
              <a:xfrm>
                <a:off x="5521102" y="3064730"/>
                <a:ext cx="3276515" cy="1620183"/>
              </a:xfrm>
              <a:prstGeom prst="rect">
                <a:avLst/>
              </a:prstGeom>
              <a:ln>
                <a:solidFill>
                  <a:schemeClr val="tx1"/>
                </a:solidFill>
              </a:ln>
            </p:spPr>
          </p:pic>
          <p:sp>
            <p:nvSpPr>
              <p:cNvPr id="35" name="Rectangle 34">
                <a:extLst>
                  <a:ext uri="{FF2B5EF4-FFF2-40B4-BE49-F238E27FC236}">
                    <a16:creationId xmlns:a16="http://schemas.microsoft.com/office/drawing/2014/main" id="{74D1F96C-7CC5-124A-9A9D-1515536947E1}"/>
                  </a:ext>
                </a:extLst>
              </p:cNvPr>
              <p:cNvSpPr/>
              <p:nvPr/>
            </p:nvSpPr>
            <p:spPr>
              <a:xfrm>
                <a:off x="5563199" y="3101990"/>
                <a:ext cx="1506837" cy="215444"/>
              </a:xfrm>
              <a:prstGeom prst="rect">
                <a:avLst/>
              </a:prstGeom>
              <a:solidFill>
                <a:schemeClr val="accent1">
                  <a:lumMod val="20000"/>
                  <a:lumOff val="80000"/>
                </a:schemeClr>
              </a:solidFill>
              <a:ln>
                <a:solidFill>
                  <a:schemeClr val="tx1"/>
                </a:solidFill>
              </a:ln>
            </p:spPr>
            <p:txBody>
              <a:bodyPr wrap="square">
                <a:spAutoFit/>
              </a:bodyPr>
              <a:lstStyle/>
              <a:p>
                <a:pPr algn="ctr"/>
                <a:r>
                  <a:rPr lang="en-US" sz="800" b="1" dirty="0"/>
                  <a:t>Clendenin, Kanawha County</a:t>
                </a:r>
              </a:p>
            </p:txBody>
          </p:sp>
        </p:grpSp>
        <p:grpSp>
          <p:nvGrpSpPr>
            <p:cNvPr id="37" name="Group 36">
              <a:extLst>
                <a:ext uri="{FF2B5EF4-FFF2-40B4-BE49-F238E27FC236}">
                  <a16:creationId xmlns:a16="http://schemas.microsoft.com/office/drawing/2014/main" id="{28739380-3CAB-2D92-D016-D91B4654F406}"/>
                </a:ext>
              </a:extLst>
            </p:cNvPr>
            <p:cNvGrpSpPr/>
            <p:nvPr/>
          </p:nvGrpSpPr>
          <p:grpSpPr>
            <a:xfrm>
              <a:off x="2190130" y="3279117"/>
              <a:ext cx="3357078" cy="1620183"/>
              <a:chOff x="1865355" y="3064967"/>
              <a:chExt cx="3357078" cy="1620183"/>
            </a:xfrm>
          </p:grpSpPr>
          <p:pic>
            <p:nvPicPr>
              <p:cNvPr id="9" name="Picture 8" descr="A flooded town with buildings and trees&#10;&#10;Description automatically generated with medium confidence">
                <a:extLst>
                  <a:ext uri="{FF2B5EF4-FFF2-40B4-BE49-F238E27FC236}">
                    <a16:creationId xmlns:a16="http://schemas.microsoft.com/office/drawing/2014/main" id="{D70E342C-0802-6632-686F-6A55A8B945EB}"/>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a:stretch/>
            </p:blipFill>
            <p:spPr>
              <a:xfrm>
                <a:off x="1865355" y="3064967"/>
                <a:ext cx="3357078" cy="1620183"/>
              </a:xfrm>
              <a:prstGeom prst="rect">
                <a:avLst/>
              </a:prstGeom>
              <a:ln>
                <a:solidFill>
                  <a:schemeClr val="tx1"/>
                </a:solidFill>
              </a:ln>
            </p:spPr>
          </p:pic>
          <p:sp>
            <p:nvSpPr>
              <p:cNvPr id="36" name="Rectangle 35">
                <a:extLst>
                  <a:ext uri="{FF2B5EF4-FFF2-40B4-BE49-F238E27FC236}">
                    <a16:creationId xmlns:a16="http://schemas.microsoft.com/office/drawing/2014/main" id="{BEAB1F46-B5D4-EA84-9C56-70F3088766B9}"/>
                  </a:ext>
                </a:extLst>
              </p:cNvPr>
              <p:cNvSpPr/>
              <p:nvPr/>
            </p:nvSpPr>
            <p:spPr>
              <a:xfrm>
                <a:off x="1928553" y="4419639"/>
                <a:ext cx="1478568" cy="215444"/>
              </a:xfrm>
              <a:prstGeom prst="rect">
                <a:avLst/>
              </a:prstGeom>
              <a:solidFill>
                <a:schemeClr val="accent1">
                  <a:lumMod val="20000"/>
                  <a:lumOff val="80000"/>
                </a:schemeClr>
              </a:solidFill>
              <a:ln>
                <a:solidFill>
                  <a:schemeClr val="tx1"/>
                </a:solidFill>
              </a:ln>
            </p:spPr>
            <p:txBody>
              <a:bodyPr wrap="square">
                <a:spAutoFit/>
              </a:bodyPr>
              <a:lstStyle/>
              <a:p>
                <a:pPr algn="ctr"/>
                <a:r>
                  <a:rPr lang="en-US" sz="800" b="1" dirty="0"/>
                  <a:t>Rainelle, Greenbrier County</a:t>
                </a:r>
              </a:p>
            </p:txBody>
          </p:sp>
        </p:grpSp>
        <p:sp>
          <p:nvSpPr>
            <p:cNvPr id="41" name="TextBox 40">
              <a:extLst>
                <a:ext uri="{FF2B5EF4-FFF2-40B4-BE49-F238E27FC236}">
                  <a16:creationId xmlns:a16="http://schemas.microsoft.com/office/drawing/2014/main" id="{DF257849-50D5-EEA3-2257-331022616172}"/>
                </a:ext>
              </a:extLst>
            </p:cNvPr>
            <p:cNvSpPr txBox="1"/>
            <p:nvPr/>
          </p:nvSpPr>
          <p:spPr>
            <a:xfrm>
              <a:off x="774558" y="3865834"/>
              <a:ext cx="1546580" cy="461665"/>
            </a:xfrm>
            <a:prstGeom prst="rect">
              <a:avLst/>
            </a:prstGeom>
            <a:noFill/>
          </p:spPr>
          <p:txBody>
            <a:bodyPr wrap="square" rtlCol="0">
              <a:spAutoFit/>
            </a:bodyPr>
            <a:lstStyle/>
            <a:p>
              <a:pPr algn="ctr"/>
              <a:r>
                <a:rPr lang="en-US" sz="1200" b="1" dirty="0"/>
                <a:t>June 2016</a:t>
              </a:r>
            </a:p>
            <a:p>
              <a:pPr algn="ctr"/>
              <a:r>
                <a:rPr lang="en-US" sz="1200" b="1" dirty="0"/>
                <a:t>(23 fatalities)</a:t>
              </a:r>
            </a:p>
          </p:txBody>
        </p:sp>
        <p:sp>
          <p:nvSpPr>
            <p:cNvPr id="51" name="Rectangle 50">
              <a:extLst>
                <a:ext uri="{FF2B5EF4-FFF2-40B4-BE49-F238E27FC236}">
                  <a16:creationId xmlns:a16="http://schemas.microsoft.com/office/drawing/2014/main" id="{507CB7E4-CF65-45F9-4383-8747C01880D3}"/>
                </a:ext>
              </a:extLst>
            </p:cNvPr>
            <p:cNvSpPr/>
            <p:nvPr/>
          </p:nvSpPr>
          <p:spPr>
            <a:xfrm>
              <a:off x="945321" y="3261752"/>
              <a:ext cx="10565267" cy="163731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689A315A-F89A-DD8E-2D17-9A2C1666C719}"/>
              </a:ext>
            </a:extLst>
          </p:cNvPr>
          <p:cNvGrpSpPr/>
          <p:nvPr/>
        </p:nvGrpSpPr>
        <p:grpSpPr>
          <a:xfrm>
            <a:off x="4711696" y="1044301"/>
            <a:ext cx="2298817" cy="1896318"/>
            <a:chOff x="2527554" y="1122294"/>
            <a:chExt cx="2298817" cy="1896318"/>
          </a:xfrm>
        </p:grpSpPr>
        <p:sp>
          <p:nvSpPr>
            <p:cNvPr id="42" name="TextBox 41">
              <a:extLst>
                <a:ext uri="{FF2B5EF4-FFF2-40B4-BE49-F238E27FC236}">
                  <a16:creationId xmlns:a16="http://schemas.microsoft.com/office/drawing/2014/main" id="{5090351C-275B-80A3-4DE4-A54BED71B15A}"/>
                </a:ext>
              </a:extLst>
            </p:cNvPr>
            <p:cNvSpPr txBox="1"/>
            <p:nvPr/>
          </p:nvSpPr>
          <p:spPr>
            <a:xfrm>
              <a:off x="2694526" y="2556947"/>
              <a:ext cx="1992887" cy="461665"/>
            </a:xfrm>
            <a:prstGeom prst="rect">
              <a:avLst/>
            </a:prstGeom>
            <a:noFill/>
          </p:spPr>
          <p:txBody>
            <a:bodyPr wrap="square" rtlCol="0">
              <a:spAutoFit/>
            </a:bodyPr>
            <a:lstStyle/>
            <a:p>
              <a:pPr algn="ctr"/>
              <a:r>
                <a:rPr lang="en-US" sz="1200" b="1" dirty="0"/>
                <a:t>July 1961</a:t>
              </a:r>
            </a:p>
            <a:p>
              <a:pPr algn="ctr"/>
              <a:r>
                <a:rPr lang="en-US" sz="1200" b="1" dirty="0"/>
                <a:t>(22 + 2 landslide fatalities)</a:t>
              </a:r>
            </a:p>
          </p:txBody>
        </p:sp>
        <p:grpSp>
          <p:nvGrpSpPr>
            <p:cNvPr id="48" name="Group 47">
              <a:extLst>
                <a:ext uri="{FF2B5EF4-FFF2-40B4-BE49-F238E27FC236}">
                  <a16:creationId xmlns:a16="http://schemas.microsoft.com/office/drawing/2014/main" id="{B91E070F-3C61-E8E8-B2E1-F3F335453E2C}"/>
                </a:ext>
              </a:extLst>
            </p:cNvPr>
            <p:cNvGrpSpPr/>
            <p:nvPr/>
          </p:nvGrpSpPr>
          <p:grpSpPr>
            <a:xfrm>
              <a:off x="2527554" y="1122295"/>
              <a:ext cx="2298817" cy="1467229"/>
              <a:chOff x="2263812" y="1377301"/>
              <a:chExt cx="2298817" cy="1467229"/>
            </a:xfrm>
          </p:grpSpPr>
          <p:pic>
            <p:nvPicPr>
              <p:cNvPr id="5" name="Picture 4" descr="Men standing outside of a house&#10;&#10;Description automatically generated">
                <a:extLst>
                  <a:ext uri="{FF2B5EF4-FFF2-40B4-BE49-F238E27FC236}">
                    <a16:creationId xmlns:a16="http://schemas.microsoft.com/office/drawing/2014/main" id="{F7CC54DF-02FE-BCC1-7BDE-DC6E0E831161}"/>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2263812" y="1377301"/>
                <a:ext cx="2298817" cy="1467229"/>
              </a:xfrm>
              <a:prstGeom prst="rect">
                <a:avLst/>
              </a:prstGeom>
              <a:ln>
                <a:solidFill>
                  <a:srgbClr val="184561"/>
                </a:solidFill>
              </a:ln>
            </p:spPr>
          </p:pic>
          <p:sp>
            <p:nvSpPr>
              <p:cNvPr id="45" name="Rectangle 44">
                <a:extLst>
                  <a:ext uri="{FF2B5EF4-FFF2-40B4-BE49-F238E27FC236}">
                    <a16:creationId xmlns:a16="http://schemas.microsoft.com/office/drawing/2014/main" id="{020453FC-A629-30AA-4A5D-392528421E78}"/>
                  </a:ext>
                </a:extLst>
              </p:cNvPr>
              <p:cNvSpPr/>
              <p:nvPr/>
            </p:nvSpPr>
            <p:spPr>
              <a:xfrm>
                <a:off x="2309408" y="1436078"/>
                <a:ext cx="971263" cy="215444"/>
              </a:xfrm>
              <a:prstGeom prst="rect">
                <a:avLst/>
              </a:prstGeom>
              <a:solidFill>
                <a:schemeClr val="accent1">
                  <a:lumMod val="20000"/>
                  <a:lumOff val="80000"/>
                </a:schemeClr>
              </a:solidFill>
              <a:ln>
                <a:solidFill>
                  <a:schemeClr val="tx1"/>
                </a:solidFill>
              </a:ln>
            </p:spPr>
            <p:txBody>
              <a:bodyPr wrap="square">
                <a:spAutoFit/>
              </a:bodyPr>
              <a:lstStyle/>
              <a:p>
                <a:pPr algn="ctr"/>
                <a:r>
                  <a:rPr lang="en-US" sz="800" b="1" dirty="0"/>
                  <a:t>Kanawha County</a:t>
                </a:r>
              </a:p>
            </p:txBody>
          </p:sp>
        </p:grpSp>
        <p:sp>
          <p:nvSpPr>
            <p:cNvPr id="55" name="Rectangle 54">
              <a:extLst>
                <a:ext uri="{FF2B5EF4-FFF2-40B4-BE49-F238E27FC236}">
                  <a16:creationId xmlns:a16="http://schemas.microsoft.com/office/drawing/2014/main" id="{D70F6F1C-F470-F9AB-301B-F2D808EAE102}"/>
                </a:ext>
              </a:extLst>
            </p:cNvPr>
            <p:cNvSpPr/>
            <p:nvPr/>
          </p:nvSpPr>
          <p:spPr>
            <a:xfrm>
              <a:off x="2527554" y="1122294"/>
              <a:ext cx="2298817" cy="1896317"/>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8" name="Group 57">
            <a:extLst>
              <a:ext uri="{FF2B5EF4-FFF2-40B4-BE49-F238E27FC236}">
                <a16:creationId xmlns:a16="http://schemas.microsoft.com/office/drawing/2014/main" id="{9A969757-A164-AD5E-1505-721432C3903C}"/>
              </a:ext>
            </a:extLst>
          </p:cNvPr>
          <p:cNvGrpSpPr/>
          <p:nvPr/>
        </p:nvGrpSpPr>
        <p:grpSpPr>
          <a:xfrm>
            <a:off x="7038527" y="1044300"/>
            <a:ext cx="2566442" cy="1915003"/>
            <a:chOff x="5873755" y="1103610"/>
            <a:chExt cx="2566442" cy="1915003"/>
          </a:xfrm>
        </p:grpSpPr>
        <p:sp>
          <p:nvSpPr>
            <p:cNvPr id="43" name="TextBox 42">
              <a:extLst>
                <a:ext uri="{FF2B5EF4-FFF2-40B4-BE49-F238E27FC236}">
                  <a16:creationId xmlns:a16="http://schemas.microsoft.com/office/drawing/2014/main" id="{FC43738E-D38A-B08B-2DDE-88AB3EEEA219}"/>
                </a:ext>
              </a:extLst>
            </p:cNvPr>
            <p:cNvSpPr txBox="1"/>
            <p:nvPr/>
          </p:nvSpPr>
          <p:spPr>
            <a:xfrm>
              <a:off x="5873755" y="2556948"/>
              <a:ext cx="2566442" cy="461665"/>
            </a:xfrm>
            <a:prstGeom prst="rect">
              <a:avLst/>
            </a:prstGeom>
            <a:noFill/>
          </p:spPr>
          <p:txBody>
            <a:bodyPr wrap="square" rtlCol="0">
              <a:spAutoFit/>
            </a:bodyPr>
            <a:lstStyle/>
            <a:p>
              <a:pPr algn="ctr"/>
              <a:r>
                <a:rPr lang="en-US" sz="1200" b="1" dirty="0"/>
                <a:t>February 1972</a:t>
              </a:r>
            </a:p>
            <a:p>
              <a:pPr algn="ctr"/>
              <a:r>
                <a:rPr lang="en-US" sz="1200" b="1" dirty="0"/>
                <a:t>(123 fatalities)</a:t>
              </a:r>
            </a:p>
          </p:txBody>
        </p:sp>
        <p:grpSp>
          <p:nvGrpSpPr>
            <p:cNvPr id="49" name="Group 48">
              <a:extLst>
                <a:ext uri="{FF2B5EF4-FFF2-40B4-BE49-F238E27FC236}">
                  <a16:creationId xmlns:a16="http://schemas.microsoft.com/office/drawing/2014/main" id="{2C960231-0E6C-1DB4-3E65-C0715A77BEAA}"/>
                </a:ext>
              </a:extLst>
            </p:cNvPr>
            <p:cNvGrpSpPr/>
            <p:nvPr/>
          </p:nvGrpSpPr>
          <p:grpSpPr>
            <a:xfrm>
              <a:off x="5970559" y="1122295"/>
              <a:ext cx="2189894" cy="1467229"/>
              <a:chOff x="5970559" y="1122295"/>
              <a:chExt cx="2189894" cy="1467229"/>
            </a:xfrm>
          </p:grpSpPr>
          <p:pic>
            <p:nvPicPr>
              <p:cNvPr id="2" name="Picture 1" descr="A destroyed house in a flood&#10;&#10;Description automatically generated with medium confidence">
                <a:extLst>
                  <a:ext uri="{FF2B5EF4-FFF2-40B4-BE49-F238E27FC236}">
                    <a16:creationId xmlns:a16="http://schemas.microsoft.com/office/drawing/2014/main" id="{E87DCCA6-9DEE-CF32-83E9-FDFC96A94233}"/>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5970559" y="1122295"/>
                <a:ext cx="2189894" cy="1467229"/>
              </a:xfrm>
              <a:prstGeom prst="rect">
                <a:avLst/>
              </a:prstGeom>
              <a:ln>
                <a:solidFill>
                  <a:srgbClr val="184561"/>
                </a:solidFill>
              </a:ln>
            </p:spPr>
          </p:pic>
          <p:sp>
            <p:nvSpPr>
              <p:cNvPr id="46" name="Rectangle 45">
                <a:extLst>
                  <a:ext uri="{FF2B5EF4-FFF2-40B4-BE49-F238E27FC236}">
                    <a16:creationId xmlns:a16="http://schemas.microsoft.com/office/drawing/2014/main" id="{4D9E8009-1309-A32C-806E-44245A2618AF}"/>
                  </a:ext>
                </a:extLst>
              </p:cNvPr>
              <p:cNvSpPr/>
              <p:nvPr/>
            </p:nvSpPr>
            <p:spPr>
              <a:xfrm>
                <a:off x="6012658" y="2334338"/>
                <a:ext cx="827013" cy="215444"/>
              </a:xfrm>
              <a:prstGeom prst="rect">
                <a:avLst/>
              </a:prstGeom>
              <a:solidFill>
                <a:schemeClr val="accent1">
                  <a:lumMod val="20000"/>
                  <a:lumOff val="80000"/>
                </a:schemeClr>
              </a:solidFill>
              <a:ln>
                <a:solidFill>
                  <a:schemeClr val="tx1"/>
                </a:solidFill>
              </a:ln>
            </p:spPr>
            <p:txBody>
              <a:bodyPr wrap="square">
                <a:spAutoFit/>
              </a:bodyPr>
              <a:lstStyle/>
              <a:p>
                <a:pPr algn="ctr"/>
                <a:r>
                  <a:rPr lang="en-US" sz="800" b="1" dirty="0"/>
                  <a:t>Buffalo Creek</a:t>
                </a:r>
              </a:p>
            </p:txBody>
          </p:sp>
        </p:grpSp>
        <p:sp>
          <p:nvSpPr>
            <p:cNvPr id="57" name="Rectangle 56">
              <a:extLst>
                <a:ext uri="{FF2B5EF4-FFF2-40B4-BE49-F238E27FC236}">
                  <a16:creationId xmlns:a16="http://schemas.microsoft.com/office/drawing/2014/main" id="{47DED4E7-98A7-56D3-846F-6F460841A1D3}"/>
                </a:ext>
              </a:extLst>
            </p:cNvPr>
            <p:cNvSpPr/>
            <p:nvPr/>
          </p:nvSpPr>
          <p:spPr>
            <a:xfrm>
              <a:off x="5957646" y="1103610"/>
              <a:ext cx="2202808" cy="1896317"/>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1FCFC587-0BC0-08BB-BFED-5FD224ABD0DA}"/>
              </a:ext>
            </a:extLst>
          </p:cNvPr>
          <p:cNvGrpSpPr/>
          <p:nvPr/>
        </p:nvGrpSpPr>
        <p:grpSpPr>
          <a:xfrm>
            <a:off x="9427747" y="1044300"/>
            <a:ext cx="2529540" cy="1899520"/>
            <a:chOff x="9067684" y="1122293"/>
            <a:chExt cx="2529540" cy="1899520"/>
          </a:xfrm>
        </p:grpSpPr>
        <p:sp>
          <p:nvSpPr>
            <p:cNvPr id="44" name="TextBox 43">
              <a:extLst>
                <a:ext uri="{FF2B5EF4-FFF2-40B4-BE49-F238E27FC236}">
                  <a16:creationId xmlns:a16="http://schemas.microsoft.com/office/drawing/2014/main" id="{1737D4F2-3208-93F5-886F-843C6994CCC2}"/>
                </a:ext>
              </a:extLst>
            </p:cNvPr>
            <p:cNvSpPr txBox="1"/>
            <p:nvPr/>
          </p:nvSpPr>
          <p:spPr>
            <a:xfrm>
              <a:off x="9134826" y="2560148"/>
              <a:ext cx="2383502" cy="461665"/>
            </a:xfrm>
            <a:prstGeom prst="rect">
              <a:avLst/>
            </a:prstGeom>
            <a:noFill/>
          </p:spPr>
          <p:txBody>
            <a:bodyPr wrap="square" rtlCol="0">
              <a:spAutoFit/>
            </a:bodyPr>
            <a:lstStyle/>
            <a:p>
              <a:pPr algn="ctr"/>
              <a:r>
                <a:rPr lang="en-US" sz="1200" b="1" dirty="0"/>
                <a:t>November 1985</a:t>
              </a:r>
            </a:p>
            <a:p>
              <a:pPr algn="ctr"/>
              <a:r>
                <a:rPr lang="en-US" sz="1200" b="1" dirty="0"/>
                <a:t>(49 fatalities)</a:t>
              </a:r>
            </a:p>
          </p:txBody>
        </p:sp>
        <p:grpSp>
          <p:nvGrpSpPr>
            <p:cNvPr id="50" name="Group 49">
              <a:extLst>
                <a:ext uri="{FF2B5EF4-FFF2-40B4-BE49-F238E27FC236}">
                  <a16:creationId xmlns:a16="http://schemas.microsoft.com/office/drawing/2014/main" id="{89AC72FC-BCE2-6730-ADD2-2AC761816583}"/>
                </a:ext>
              </a:extLst>
            </p:cNvPr>
            <p:cNvGrpSpPr/>
            <p:nvPr/>
          </p:nvGrpSpPr>
          <p:grpSpPr>
            <a:xfrm>
              <a:off x="9081974" y="1122295"/>
              <a:ext cx="2515250" cy="1467229"/>
              <a:chOff x="9081974" y="1122295"/>
              <a:chExt cx="2515250" cy="1467229"/>
            </a:xfrm>
          </p:grpSpPr>
          <p:pic>
            <p:nvPicPr>
              <p:cNvPr id="7" name="Picture 6" descr="A flooded building with a door open&#10;&#10;AI-generated content may be incorrect.">
                <a:extLst>
                  <a:ext uri="{FF2B5EF4-FFF2-40B4-BE49-F238E27FC236}">
                    <a16:creationId xmlns:a16="http://schemas.microsoft.com/office/drawing/2014/main" id="{81D5B4BE-F5A3-C607-E5CB-3F18FEE63C1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81974" y="1122295"/>
                <a:ext cx="2515250" cy="1467229"/>
              </a:xfrm>
              <a:prstGeom prst="rect">
                <a:avLst/>
              </a:prstGeom>
              <a:ln>
                <a:solidFill>
                  <a:srgbClr val="184561"/>
                </a:solidFill>
              </a:ln>
            </p:spPr>
          </p:pic>
          <p:sp>
            <p:nvSpPr>
              <p:cNvPr id="47" name="Rectangle 46">
                <a:extLst>
                  <a:ext uri="{FF2B5EF4-FFF2-40B4-BE49-F238E27FC236}">
                    <a16:creationId xmlns:a16="http://schemas.microsoft.com/office/drawing/2014/main" id="{563E33BF-863A-F9E7-9E9A-240B7B39B445}"/>
                  </a:ext>
                </a:extLst>
              </p:cNvPr>
              <p:cNvSpPr/>
              <p:nvPr/>
            </p:nvSpPr>
            <p:spPr>
              <a:xfrm>
                <a:off x="9155733" y="2334338"/>
                <a:ext cx="1387891" cy="215444"/>
              </a:xfrm>
              <a:prstGeom prst="rect">
                <a:avLst/>
              </a:prstGeom>
              <a:solidFill>
                <a:schemeClr val="accent1">
                  <a:lumMod val="20000"/>
                  <a:lumOff val="80000"/>
                </a:schemeClr>
              </a:solidFill>
              <a:ln>
                <a:solidFill>
                  <a:schemeClr val="tx1"/>
                </a:solidFill>
              </a:ln>
            </p:spPr>
            <p:txBody>
              <a:bodyPr wrap="square">
                <a:spAutoFit/>
              </a:bodyPr>
              <a:lstStyle/>
              <a:p>
                <a:pPr algn="ctr"/>
                <a:r>
                  <a:rPr lang="en-US" sz="800" b="1" dirty="0"/>
                  <a:t>Moorefield, Hardy County</a:t>
                </a:r>
              </a:p>
            </p:txBody>
          </p:sp>
        </p:grpSp>
        <p:sp>
          <p:nvSpPr>
            <p:cNvPr id="59" name="Rectangle 58">
              <a:extLst>
                <a:ext uri="{FF2B5EF4-FFF2-40B4-BE49-F238E27FC236}">
                  <a16:creationId xmlns:a16="http://schemas.microsoft.com/office/drawing/2014/main" id="{920DC24E-F290-44F2-4110-13B853B2B221}"/>
                </a:ext>
              </a:extLst>
            </p:cNvPr>
            <p:cNvSpPr/>
            <p:nvPr/>
          </p:nvSpPr>
          <p:spPr>
            <a:xfrm>
              <a:off x="9067684" y="1122293"/>
              <a:ext cx="2529539" cy="1896317"/>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1E17CF41-2DA4-F3AA-8C66-BB500D522573}"/>
              </a:ext>
            </a:extLst>
          </p:cNvPr>
          <p:cNvSpPr txBox="1"/>
          <p:nvPr/>
        </p:nvSpPr>
        <p:spPr>
          <a:xfrm>
            <a:off x="143541" y="1718998"/>
            <a:ext cx="4600624" cy="1477328"/>
          </a:xfrm>
          <a:prstGeom prst="rect">
            <a:avLst/>
          </a:prstGeom>
          <a:noFill/>
        </p:spPr>
        <p:txBody>
          <a:bodyPr wrap="square">
            <a:spAutoFit/>
          </a:bodyPr>
          <a:lstStyle/>
          <a:p>
            <a:pPr marL="169863" indent="-169863">
              <a:buFont typeface="Wingdings" panose="05000000000000000000" pitchFamily="2" charset="2"/>
              <a:buChar char="§"/>
            </a:pPr>
            <a:r>
              <a:rPr lang="en-US" b="1" dirty="0">
                <a:ea typeface="+mj-ea"/>
                <a:cs typeface="Arial" panose="020B0604020202020204" pitchFamily="34" charset="0"/>
              </a:rPr>
              <a:t>About </a:t>
            </a:r>
            <a:r>
              <a:rPr lang="en-US" b="1" dirty="0">
                <a:solidFill>
                  <a:srgbClr val="1F4E79"/>
                </a:solidFill>
                <a:ea typeface="+mj-ea"/>
                <a:cs typeface="Arial" panose="020B0604020202020204" pitchFamily="34" charset="0"/>
              </a:rPr>
              <a:t>98,000</a:t>
            </a:r>
            <a:r>
              <a:rPr lang="en-US" b="1" dirty="0">
                <a:ea typeface="+mj-ea"/>
                <a:cs typeface="Arial" panose="020B0604020202020204" pitchFamily="34" charset="0"/>
              </a:rPr>
              <a:t> Buildings (</a:t>
            </a:r>
            <a:r>
              <a:rPr lang="en-US" b="1" dirty="0">
                <a:solidFill>
                  <a:srgbClr val="1F4E79"/>
                </a:solidFill>
                <a:ea typeface="+mj-ea"/>
                <a:cs typeface="Arial" panose="020B0604020202020204" pitchFamily="34" charset="0"/>
              </a:rPr>
              <a:t>9%</a:t>
            </a:r>
            <a:r>
              <a:rPr lang="en-US" b="1" dirty="0">
                <a:ea typeface="+mj-ea"/>
                <a:cs typeface="Arial" panose="020B0604020202020204" pitchFamily="34" charset="0"/>
              </a:rPr>
              <a:t>) in the </a:t>
            </a:r>
          </a:p>
          <a:p>
            <a:r>
              <a:rPr lang="en-US" b="1" dirty="0">
                <a:ea typeface="+mj-ea"/>
                <a:cs typeface="Arial" panose="020B0604020202020204" pitchFamily="34" charset="0"/>
              </a:rPr>
              <a:t>   1%-Annual-Chance (100-Year) Floodplain</a:t>
            </a:r>
          </a:p>
          <a:p>
            <a:endParaRPr lang="en-US" b="1" dirty="0">
              <a:solidFill>
                <a:srgbClr val="1F4E79"/>
              </a:solidFill>
              <a:ea typeface="+mj-ea"/>
              <a:cs typeface="Arial" panose="020B0604020202020204" pitchFamily="34" charset="0"/>
            </a:endParaRPr>
          </a:p>
          <a:p>
            <a:pPr marL="169863" indent="-169863">
              <a:buFont typeface="Wingdings" panose="05000000000000000000" pitchFamily="2" charset="2"/>
              <a:buChar char="§"/>
            </a:pPr>
            <a:r>
              <a:rPr lang="en-US" b="1" dirty="0">
                <a:ea typeface="+mj-ea"/>
                <a:cs typeface="Arial" panose="020B0604020202020204" pitchFamily="34" charset="0"/>
              </a:rPr>
              <a:t>About </a:t>
            </a:r>
            <a:r>
              <a:rPr lang="en-US" b="1" dirty="0">
                <a:solidFill>
                  <a:srgbClr val="1F4E79"/>
                </a:solidFill>
                <a:ea typeface="+mj-ea"/>
                <a:cs typeface="Arial" panose="020B0604020202020204" pitchFamily="34" charset="0"/>
              </a:rPr>
              <a:t>199,000</a:t>
            </a:r>
            <a:r>
              <a:rPr lang="en-US" b="1" dirty="0">
                <a:ea typeface="+mj-ea"/>
                <a:cs typeface="Arial" panose="020B0604020202020204" pitchFamily="34" charset="0"/>
              </a:rPr>
              <a:t> People (</a:t>
            </a:r>
            <a:r>
              <a:rPr lang="en-US" b="1" dirty="0">
                <a:solidFill>
                  <a:srgbClr val="1F4E79"/>
                </a:solidFill>
                <a:ea typeface="+mj-ea"/>
                <a:cs typeface="Arial" panose="020B0604020202020204" pitchFamily="34" charset="0"/>
              </a:rPr>
              <a:t>11%</a:t>
            </a:r>
            <a:r>
              <a:rPr lang="en-US" b="1" dirty="0">
                <a:ea typeface="+mj-ea"/>
                <a:cs typeface="Arial" panose="020B0604020202020204" pitchFamily="34" charset="0"/>
              </a:rPr>
              <a:t>) Reside in </a:t>
            </a:r>
          </a:p>
          <a:p>
            <a:r>
              <a:rPr lang="en-US" b="1" dirty="0">
                <a:ea typeface="+mj-ea"/>
                <a:cs typeface="Arial" panose="020B0604020202020204" pitchFamily="34" charset="0"/>
              </a:rPr>
              <a:t>    the 100-Year Floodplain</a:t>
            </a:r>
          </a:p>
        </p:txBody>
      </p:sp>
      <p:grpSp>
        <p:nvGrpSpPr>
          <p:cNvPr id="62" name="Group 61">
            <a:extLst>
              <a:ext uri="{FF2B5EF4-FFF2-40B4-BE49-F238E27FC236}">
                <a16:creationId xmlns:a16="http://schemas.microsoft.com/office/drawing/2014/main" id="{DCDE6140-596F-F69C-A8A0-35D5F1717D05}"/>
              </a:ext>
            </a:extLst>
          </p:cNvPr>
          <p:cNvGrpSpPr/>
          <p:nvPr/>
        </p:nvGrpSpPr>
        <p:grpSpPr>
          <a:xfrm>
            <a:off x="326751" y="5139002"/>
            <a:ext cx="11630537" cy="1533699"/>
            <a:chOff x="326751" y="5139002"/>
            <a:chExt cx="11630537" cy="1533699"/>
          </a:xfrm>
        </p:grpSpPr>
        <p:pic>
          <p:nvPicPr>
            <p:cNvPr id="31" name="Picture 30">
              <a:extLst>
                <a:ext uri="{FF2B5EF4-FFF2-40B4-BE49-F238E27FC236}">
                  <a16:creationId xmlns:a16="http://schemas.microsoft.com/office/drawing/2014/main" id="{A8DC0ED9-ED2E-DA28-4264-31B3D25A1559}"/>
                </a:ext>
              </a:extLst>
            </p:cNvPr>
            <p:cNvPicPr>
              <a:picLocks noChangeAspect="1"/>
            </p:cNvPicPr>
            <p:nvPr/>
          </p:nvPicPr>
          <p:blipFill>
            <a:blip r:embed="rId12" cstate="hqprint">
              <a:extLst>
                <a:ext uri="{28A0092B-C50C-407E-A947-70E740481C1C}">
                  <a14:useLocalDpi xmlns:a14="http://schemas.microsoft.com/office/drawing/2010/main" val="0"/>
                </a:ext>
              </a:extLst>
            </a:blip>
            <a:srcRect/>
            <a:stretch>
              <a:fillRect/>
            </a:stretch>
          </p:blipFill>
          <p:spPr>
            <a:xfrm>
              <a:off x="9388245" y="5146013"/>
              <a:ext cx="2569042" cy="1521011"/>
            </a:xfrm>
            <a:prstGeom prst="rect">
              <a:avLst/>
            </a:prstGeom>
            <a:ln>
              <a:solidFill>
                <a:schemeClr val="tx1"/>
              </a:solidFill>
            </a:ln>
          </p:spPr>
        </p:pic>
        <p:pic>
          <p:nvPicPr>
            <p:cNvPr id="15" name="Picture 14">
              <a:extLst>
                <a:ext uri="{FF2B5EF4-FFF2-40B4-BE49-F238E27FC236}">
                  <a16:creationId xmlns:a16="http://schemas.microsoft.com/office/drawing/2014/main" id="{4D8A5340-6754-FC15-4E79-ED40905CE31A}"/>
                </a:ext>
              </a:extLst>
            </p:cNvPr>
            <p:cNvPicPr>
              <a:picLocks noChangeAspect="1"/>
            </p:cNvPicPr>
            <p:nvPr/>
          </p:nvPicPr>
          <p:blipFill>
            <a:blip r:embed="rId13" cstate="hqprint">
              <a:extLst>
                <a:ext uri="{28A0092B-C50C-407E-A947-70E740481C1C}">
                  <a14:useLocalDpi xmlns:a14="http://schemas.microsoft.com/office/drawing/2010/main" val="0"/>
                </a:ext>
              </a:extLst>
            </a:blip>
            <a:srcRect/>
            <a:stretch>
              <a:fillRect/>
            </a:stretch>
          </p:blipFill>
          <p:spPr>
            <a:xfrm>
              <a:off x="1716904" y="5151556"/>
              <a:ext cx="4146559" cy="1515468"/>
            </a:xfrm>
            <a:prstGeom prst="rect">
              <a:avLst/>
            </a:prstGeom>
            <a:ln>
              <a:solidFill>
                <a:schemeClr val="tx1"/>
              </a:solidFill>
            </a:ln>
          </p:spPr>
        </p:pic>
        <p:pic>
          <p:nvPicPr>
            <p:cNvPr id="13" name="Picture 12">
              <a:extLst>
                <a:ext uri="{FF2B5EF4-FFF2-40B4-BE49-F238E27FC236}">
                  <a16:creationId xmlns:a16="http://schemas.microsoft.com/office/drawing/2014/main" id="{D705ABEF-AE50-2EDB-4D77-4061027F1523}"/>
                </a:ext>
              </a:extLst>
            </p:cNvPr>
            <p:cNvPicPr>
              <a:picLocks noChangeAspect="1"/>
            </p:cNvPicPr>
            <p:nvPr/>
          </p:nvPicPr>
          <p:blipFill>
            <a:blip r:embed="rId14" cstate="hqprint">
              <a:extLst>
                <a:ext uri="{BEBA8EAE-BF5A-486C-A8C5-ECC9F3942E4B}">
                  <a14:imgProps xmlns:a14="http://schemas.microsoft.com/office/drawing/2010/main">
                    <a14:imgLayer r:embed="rId15">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a:xfrm>
              <a:off x="6033965" y="5151556"/>
              <a:ext cx="3206254" cy="1515468"/>
            </a:xfrm>
            <a:prstGeom prst="rect">
              <a:avLst/>
            </a:prstGeom>
            <a:ln>
              <a:solidFill>
                <a:schemeClr val="tx1"/>
              </a:solidFill>
            </a:ln>
          </p:spPr>
        </p:pic>
        <p:sp>
          <p:nvSpPr>
            <p:cNvPr id="25" name="Rectangle 24">
              <a:extLst>
                <a:ext uri="{FF2B5EF4-FFF2-40B4-BE49-F238E27FC236}">
                  <a16:creationId xmlns:a16="http://schemas.microsoft.com/office/drawing/2014/main" id="{DD510A50-033E-0619-179A-F14708E4D364}"/>
                </a:ext>
              </a:extLst>
            </p:cNvPr>
            <p:cNvSpPr/>
            <p:nvPr/>
          </p:nvSpPr>
          <p:spPr>
            <a:xfrm>
              <a:off x="7930833" y="6404852"/>
              <a:ext cx="1251224" cy="215444"/>
            </a:xfrm>
            <a:prstGeom prst="rect">
              <a:avLst/>
            </a:prstGeom>
            <a:solidFill>
              <a:schemeClr val="accent1">
                <a:lumMod val="20000"/>
                <a:lumOff val="80000"/>
              </a:schemeClr>
            </a:solidFill>
            <a:ln>
              <a:solidFill>
                <a:schemeClr val="tx1"/>
              </a:solidFill>
            </a:ln>
          </p:spPr>
          <p:txBody>
            <a:bodyPr wrap="square">
              <a:spAutoFit/>
            </a:bodyPr>
            <a:lstStyle/>
            <a:p>
              <a:pPr algn="ctr"/>
              <a:r>
                <a:rPr lang="en-US" sz="800" b="1" dirty="0"/>
                <a:t>Weston, Lewis County</a:t>
              </a:r>
            </a:p>
          </p:txBody>
        </p:sp>
        <p:sp>
          <p:nvSpPr>
            <p:cNvPr id="40" name="TextBox 39">
              <a:extLst>
                <a:ext uri="{FF2B5EF4-FFF2-40B4-BE49-F238E27FC236}">
                  <a16:creationId xmlns:a16="http://schemas.microsoft.com/office/drawing/2014/main" id="{BA7D90E2-4EDB-9FD1-7E32-B203DA90338E}"/>
                </a:ext>
              </a:extLst>
            </p:cNvPr>
            <p:cNvSpPr txBox="1"/>
            <p:nvPr/>
          </p:nvSpPr>
          <p:spPr>
            <a:xfrm>
              <a:off x="326751" y="5672016"/>
              <a:ext cx="1546580" cy="461665"/>
            </a:xfrm>
            <a:prstGeom prst="rect">
              <a:avLst/>
            </a:prstGeom>
            <a:noFill/>
          </p:spPr>
          <p:txBody>
            <a:bodyPr wrap="square" rtlCol="0">
              <a:spAutoFit/>
            </a:bodyPr>
            <a:lstStyle/>
            <a:p>
              <a:pPr algn="ctr"/>
              <a:r>
                <a:rPr lang="en-US" sz="1200" b="1" dirty="0"/>
                <a:t>July 2026</a:t>
              </a:r>
            </a:p>
            <a:p>
              <a:pPr algn="ctr"/>
              <a:r>
                <a:rPr lang="en-US" sz="1200" b="1" dirty="0"/>
                <a:t>(2 fatalities)</a:t>
              </a:r>
            </a:p>
          </p:txBody>
        </p:sp>
        <p:sp>
          <p:nvSpPr>
            <p:cNvPr id="52" name="Rectangle 51">
              <a:extLst>
                <a:ext uri="{FF2B5EF4-FFF2-40B4-BE49-F238E27FC236}">
                  <a16:creationId xmlns:a16="http://schemas.microsoft.com/office/drawing/2014/main" id="{92CF3AF3-C736-C33D-0CBA-DED09EE2A2CE}"/>
                </a:ext>
              </a:extLst>
            </p:cNvPr>
            <p:cNvSpPr/>
            <p:nvPr/>
          </p:nvSpPr>
          <p:spPr>
            <a:xfrm>
              <a:off x="477861" y="5139002"/>
              <a:ext cx="11479427" cy="1533699"/>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53B6550-87C1-149B-37B4-E967DE2B8A3A}"/>
                </a:ext>
              </a:extLst>
            </p:cNvPr>
            <p:cNvSpPr/>
            <p:nvPr/>
          </p:nvSpPr>
          <p:spPr>
            <a:xfrm>
              <a:off x="1796977" y="6404852"/>
              <a:ext cx="1251224" cy="215444"/>
            </a:xfrm>
            <a:prstGeom prst="rect">
              <a:avLst/>
            </a:prstGeom>
            <a:solidFill>
              <a:schemeClr val="accent1">
                <a:lumMod val="20000"/>
                <a:lumOff val="80000"/>
              </a:schemeClr>
            </a:solidFill>
            <a:ln>
              <a:solidFill>
                <a:schemeClr val="tx1"/>
              </a:solidFill>
            </a:ln>
          </p:spPr>
          <p:txBody>
            <a:bodyPr wrap="square">
              <a:spAutoFit/>
            </a:bodyPr>
            <a:lstStyle/>
            <a:p>
              <a:pPr algn="ctr"/>
              <a:r>
                <a:rPr lang="en-US" sz="800" b="1" dirty="0"/>
                <a:t>Weston, Lewis County</a:t>
              </a:r>
            </a:p>
          </p:txBody>
        </p:sp>
        <p:sp>
          <p:nvSpPr>
            <p:cNvPr id="61" name="Rectangle 60">
              <a:extLst>
                <a:ext uri="{FF2B5EF4-FFF2-40B4-BE49-F238E27FC236}">
                  <a16:creationId xmlns:a16="http://schemas.microsoft.com/office/drawing/2014/main" id="{0A1495C6-89AA-C4CC-A6AE-1852A38C5D4B}"/>
                </a:ext>
              </a:extLst>
            </p:cNvPr>
            <p:cNvSpPr/>
            <p:nvPr/>
          </p:nvSpPr>
          <p:spPr>
            <a:xfrm>
              <a:off x="10645802" y="5223186"/>
              <a:ext cx="1251224" cy="215444"/>
            </a:xfrm>
            <a:prstGeom prst="rect">
              <a:avLst/>
            </a:prstGeom>
            <a:solidFill>
              <a:schemeClr val="accent1">
                <a:lumMod val="20000"/>
                <a:lumOff val="80000"/>
              </a:schemeClr>
            </a:solidFill>
            <a:ln>
              <a:solidFill>
                <a:schemeClr val="tx1"/>
              </a:solidFill>
            </a:ln>
          </p:spPr>
          <p:txBody>
            <a:bodyPr wrap="square">
              <a:spAutoFit/>
            </a:bodyPr>
            <a:lstStyle/>
            <a:p>
              <a:pPr algn="ctr"/>
              <a:r>
                <a:rPr lang="en-US" sz="800" b="1" dirty="0"/>
                <a:t>Weston, Lewis County</a:t>
              </a:r>
            </a:p>
          </p:txBody>
        </p:sp>
      </p:grpSp>
    </p:spTree>
    <p:extLst>
      <p:ext uri="{BB962C8B-B14F-4D97-AF65-F5344CB8AC3E}">
        <p14:creationId xmlns:p14="http://schemas.microsoft.com/office/powerpoint/2010/main" val="151036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D7966-4DF2-061E-DB9F-9248A47D3D4B}"/>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8547A774-B5BD-7DF9-0245-45680F32DBE9}"/>
              </a:ext>
            </a:extLst>
          </p:cNvPr>
          <p:cNvGrpSpPr/>
          <p:nvPr/>
        </p:nvGrpSpPr>
        <p:grpSpPr>
          <a:xfrm>
            <a:off x="0" y="-15988"/>
            <a:ext cx="12192000" cy="630241"/>
            <a:chOff x="0" y="-15988"/>
            <a:chExt cx="12192000" cy="630241"/>
          </a:xfrm>
        </p:grpSpPr>
        <p:sp>
          <p:nvSpPr>
            <p:cNvPr id="3" name="Title 1">
              <a:extLst>
                <a:ext uri="{FF2B5EF4-FFF2-40B4-BE49-F238E27FC236}">
                  <a16:creationId xmlns:a16="http://schemas.microsoft.com/office/drawing/2014/main" id="{5BDFF0FD-7445-6038-6C3D-7C7F5E1137FF}"/>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mn-lt"/>
                  <a:cs typeface="Arial" panose="020B0604020202020204" pitchFamily="34" charset="0"/>
                </a:rPr>
                <a:t>WV Flood Resiliency Framework (WVFRF)</a:t>
              </a:r>
            </a:p>
          </p:txBody>
        </p:sp>
        <p:pic>
          <p:nvPicPr>
            <p:cNvPr id="10" name="Picture 9" descr="A hexagon with a yellow house and a river&#10;&#10;Description automatically generated">
              <a:extLst>
                <a:ext uri="{FF2B5EF4-FFF2-40B4-BE49-F238E27FC236}">
                  <a16:creationId xmlns:a16="http://schemas.microsoft.com/office/drawing/2014/main" id="{17D47627-23B9-930A-DE77-3233BC8050A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grpSp>
      <p:pic>
        <p:nvPicPr>
          <p:cNvPr id="32" name="Google Shape;79;p1">
            <a:extLst>
              <a:ext uri="{FF2B5EF4-FFF2-40B4-BE49-F238E27FC236}">
                <a16:creationId xmlns:a16="http://schemas.microsoft.com/office/drawing/2014/main" id="{3FDE749A-5617-5EEF-FCD9-8CFFC01E03DF}"/>
              </a:ext>
            </a:extLst>
          </p:cNvPr>
          <p:cNvPicPr preferRelativeResize="0"/>
          <p:nvPr/>
        </p:nvPicPr>
        <p:blipFill>
          <a:blip r:embed="rId4" cstate="screen">
            <a:extLst>
              <a:ext uri="{28A0092B-C50C-407E-A947-70E740481C1C}">
                <a14:useLocalDpi xmlns:a14="http://schemas.microsoft.com/office/drawing/2010/main" val="0"/>
              </a:ext>
            </a:extLst>
          </a:blip>
          <a:srcRect/>
          <a:stretch/>
        </p:blipFill>
        <p:spPr>
          <a:xfrm>
            <a:off x="9256370" y="4001481"/>
            <a:ext cx="2647672" cy="1939883"/>
          </a:xfrm>
          <a:prstGeom prst="rect">
            <a:avLst/>
          </a:prstGeom>
          <a:ln>
            <a:noFill/>
          </a:ln>
          <a:effectLst>
            <a:outerShdw blurRad="190500" algn="tl" rotWithShape="0">
              <a:srgbClr val="000000">
                <a:alpha val="70000"/>
              </a:srgbClr>
            </a:outerShdw>
          </a:effectLst>
        </p:spPr>
      </p:pic>
      <p:sp>
        <p:nvSpPr>
          <p:cNvPr id="35" name="Google Shape;68;p1">
            <a:extLst>
              <a:ext uri="{FF2B5EF4-FFF2-40B4-BE49-F238E27FC236}">
                <a16:creationId xmlns:a16="http://schemas.microsoft.com/office/drawing/2014/main" id="{BD5E9A56-DBF4-25EF-2F22-A9AED74A7145}"/>
              </a:ext>
            </a:extLst>
          </p:cNvPr>
          <p:cNvSpPr txBox="1"/>
          <p:nvPr/>
        </p:nvSpPr>
        <p:spPr>
          <a:xfrm>
            <a:off x="9106191" y="5963764"/>
            <a:ext cx="2893475" cy="341592"/>
          </a:xfrm>
          <a:prstGeom prst="rect">
            <a:avLst/>
          </a:prstGeom>
          <a:noFill/>
          <a:ln>
            <a:noFill/>
          </a:ln>
        </p:spPr>
        <p:txBody>
          <a:bodyPr spcFirstLastPara="1" wrap="square" lIns="91425" tIns="45700" rIns="91425" bIns="45700" anchor="t" anchorCtr="0">
            <a:spAutoFit/>
          </a:bodyPr>
          <a:lstStyle/>
          <a:p>
            <a:pPr marL="0" lvl="0" indent="0" algn="ctr" rtl="0">
              <a:lnSpc>
                <a:spcPct val="107916"/>
              </a:lnSpc>
              <a:spcBef>
                <a:spcPts val="0"/>
              </a:spcBef>
              <a:spcAft>
                <a:spcPts val="0"/>
              </a:spcAft>
              <a:buClr>
                <a:schemeClr val="dk1"/>
              </a:buClr>
              <a:buSzPts val="1100"/>
              <a:buFont typeface="Arial"/>
              <a:buNone/>
            </a:pPr>
            <a:r>
              <a:rPr lang="en-US" sz="1500" dirty="0">
                <a:solidFill>
                  <a:schemeClr val="dk1"/>
                </a:solidFill>
              </a:rPr>
              <a:t>Flood Symposium </a:t>
            </a:r>
            <a:r>
              <a:rPr lang="en-US" sz="1500" b="1" dirty="0">
                <a:solidFill>
                  <a:schemeClr val="dk1"/>
                </a:solidFill>
              </a:rPr>
              <a:t>Stakeholders</a:t>
            </a:r>
            <a:endParaRPr sz="1500" b="1" dirty="0"/>
          </a:p>
        </p:txBody>
      </p:sp>
      <p:pic>
        <p:nvPicPr>
          <p:cNvPr id="37" name="Picture 36">
            <a:extLst>
              <a:ext uri="{FF2B5EF4-FFF2-40B4-BE49-F238E27FC236}">
                <a16:creationId xmlns:a16="http://schemas.microsoft.com/office/drawing/2014/main" id="{1B5BA836-3965-0498-146F-8324DA8FA357}"/>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9256370" y="1348523"/>
            <a:ext cx="2647672" cy="1864724"/>
          </a:xfrm>
          <a:prstGeom prst="rect">
            <a:avLst/>
          </a:prstGeom>
          <a:ln>
            <a:noFill/>
          </a:ln>
          <a:effectLst>
            <a:outerShdw blurRad="190500" algn="tl" rotWithShape="0">
              <a:srgbClr val="000000">
                <a:alpha val="70000"/>
              </a:srgbClr>
            </a:outerShdw>
          </a:effectLst>
        </p:spPr>
      </p:pic>
      <p:sp>
        <p:nvSpPr>
          <p:cNvPr id="42" name="TextBox 41">
            <a:extLst>
              <a:ext uri="{FF2B5EF4-FFF2-40B4-BE49-F238E27FC236}">
                <a16:creationId xmlns:a16="http://schemas.microsoft.com/office/drawing/2014/main" id="{836D7880-94C8-CAB2-2AB6-DE852F1EFB1A}"/>
              </a:ext>
            </a:extLst>
          </p:cNvPr>
          <p:cNvSpPr txBox="1"/>
          <p:nvPr/>
        </p:nvSpPr>
        <p:spPr>
          <a:xfrm>
            <a:off x="9130602" y="3230374"/>
            <a:ext cx="3031254" cy="323165"/>
          </a:xfrm>
          <a:prstGeom prst="rect">
            <a:avLst/>
          </a:prstGeom>
          <a:noFill/>
        </p:spPr>
        <p:txBody>
          <a:bodyPr wrap="square" rtlCol="0">
            <a:spAutoFit/>
          </a:bodyPr>
          <a:lstStyle/>
          <a:p>
            <a:r>
              <a:rPr lang="en-US" sz="1500" b="1" dirty="0"/>
              <a:t>Community Engagement </a:t>
            </a:r>
            <a:r>
              <a:rPr lang="en-US" sz="1500" dirty="0"/>
              <a:t>Meeting</a:t>
            </a:r>
          </a:p>
        </p:txBody>
      </p:sp>
      <p:sp>
        <p:nvSpPr>
          <p:cNvPr id="43" name="TextBox 42">
            <a:extLst>
              <a:ext uri="{FF2B5EF4-FFF2-40B4-BE49-F238E27FC236}">
                <a16:creationId xmlns:a16="http://schemas.microsoft.com/office/drawing/2014/main" id="{E6B60410-5E10-FC54-BB63-43FBB8B5A5F0}"/>
              </a:ext>
            </a:extLst>
          </p:cNvPr>
          <p:cNvSpPr txBox="1"/>
          <p:nvPr/>
        </p:nvSpPr>
        <p:spPr>
          <a:xfrm>
            <a:off x="1274131" y="6014004"/>
            <a:ext cx="1546580" cy="338554"/>
          </a:xfrm>
          <a:prstGeom prst="rect">
            <a:avLst/>
          </a:prstGeom>
          <a:noFill/>
        </p:spPr>
        <p:txBody>
          <a:bodyPr wrap="square" rtlCol="0">
            <a:spAutoFit/>
          </a:bodyPr>
          <a:lstStyle/>
          <a:p>
            <a:r>
              <a:rPr lang="en-US" sz="1600" b="1" dirty="0"/>
              <a:t>Hazard Library</a:t>
            </a:r>
          </a:p>
        </p:txBody>
      </p:sp>
      <p:grpSp>
        <p:nvGrpSpPr>
          <p:cNvPr id="47" name="Group 46">
            <a:extLst>
              <a:ext uri="{FF2B5EF4-FFF2-40B4-BE49-F238E27FC236}">
                <a16:creationId xmlns:a16="http://schemas.microsoft.com/office/drawing/2014/main" id="{D448CC63-060C-DC2D-D040-3263327CD96F}"/>
              </a:ext>
            </a:extLst>
          </p:cNvPr>
          <p:cNvGrpSpPr/>
          <p:nvPr/>
        </p:nvGrpSpPr>
        <p:grpSpPr>
          <a:xfrm>
            <a:off x="170914" y="1065528"/>
            <a:ext cx="3725966" cy="2771117"/>
            <a:chOff x="256374" y="1325851"/>
            <a:chExt cx="3725966" cy="2771117"/>
          </a:xfrm>
        </p:grpSpPr>
        <p:sp>
          <p:nvSpPr>
            <p:cNvPr id="48" name="Rectangle: Rounded Corners 47">
              <a:extLst>
                <a:ext uri="{FF2B5EF4-FFF2-40B4-BE49-F238E27FC236}">
                  <a16:creationId xmlns:a16="http://schemas.microsoft.com/office/drawing/2014/main" id="{E19DD41F-42E8-CCEA-0139-3779D4A421E5}"/>
                </a:ext>
              </a:extLst>
            </p:cNvPr>
            <p:cNvSpPr/>
            <p:nvPr/>
          </p:nvSpPr>
          <p:spPr>
            <a:xfrm>
              <a:off x="256374" y="1325851"/>
              <a:ext cx="3725966" cy="2763520"/>
            </a:xfrm>
            <a:prstGeom prst="round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7" name="Group 56">
              <a:extLst>
                <a:ext uri="{FF2B5EF4-FFF2-40B4-BE49-F238E27FC236}">
                  <a16:creationId xmlns:a16="http://schemas.microsoft.com/office/drawing/2014/main" id="{1B2445B5-5447-D39A-90C7-D2228DAD4D2D}"/>
                </a:ext>
              </a:extLst>
            </p:cNvPr>
            <p:cNvGrpSpPr/>
            <p:nvPr/>
          </p:nvGrpSpPr>
          <p:grpSpPr>
            <a:xfrm>
              <a:off x="320070" y="1346872"/>
              <a:ext cx="3579688" cy="2750096"/>
              <a:chOff x="320070" y="1346872"/>
              <a:chExt cx="3579688" cy="2750096"/>
            </a:xfrm>
          </p:grpSpPr>
          <p:pic>
            <p:nvPicPr>
              <p:cNvPr id="61" name="Picture 60">
                <a:extLst>
                  <a:ext uri="{FF2B5EF4-FFF2-40B4-BE49-F238E27FC236}">
                    <a16:creationId xmlns:a16="http://schemas.microsoft.com/office/drawing/2014/main" id="{1CD62E7B-F8CE-1232-55DC-77B975655C0D}"/>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2204368" y="1625477"/>
                <a:ext cx="1643535" cy="821572"/>
              </a:xfrm>
              <a:prstGeom prst="rect">
                <a:avLst/>
              </a:prstGeom>
              <a:ln>
                <a:noFill/>
              </a:ln>
              <a:effectLst>
                <a:outerShdw blurRad="190500" algn="tl" rotWithShape="0">
                  <a:srgbClr val="000000">
                    <a:alpha val="70000"/>
                  </a:srgbClr>
                </a:outerShdw>
              </a:effectLst>
            </p:spPr>
          </p:pic>
          <p:pic>
            <p:nvPicPr>
              <p:cNvPr id="62" name="Google Shape;78;p1">
                <a:extLst>
                  <a:ext uri="{FF2B5EF4-FFF2-40B4-BE49-F238E27FC236}">
                    <a16:creationId xmlns:a16="http://schemas.microsoft.com/office/drawing/2014/main" id="{BE79CCAF-766B-2E9F-514B-11AABDDB2871}"/>
                  </a:ext>
                </a:extLst>
              </p:cNvPr>
              <p:cNvPicPr preferRelativeResize="0"/>
              <p:nvPr/>
            </p:nvPicPr>
            <p:blipFill>
              <a:blip r:embed="rId7" cstate="hqprint">
                <a:alphaModFix/>
                <a:extLst>
                  <a:ext uri="{28A0092B-C50C-407E-A947-70E740481C1C}">
                    <a14:useLocalDpi xmlns:a14="http://schemas.microsoft.com/office/drawing/2010/main" val="0"/>
                  </a:ext>
                </a:extLst>
              </a:blip>
              <a:srcRect l="-998"/>
              <a:stretch/>
            </p:blipFill>
            <p:spPr>
              <a:xfrm>
                <a:off x="406410" y="1625477"/>
                <a:ext cx="1646704" cy="826069"/>
              </a:xfrm>
              <a:prstGeom prst="rect">
                <a:avLst/>
              </a:prstGeom>
              <a:ln>
                <a:noFill/>
              </a:ln>
              <a:effectLst>
                <a:outerShdw blurRad="190500" algn="tl" rotWithShape="0">
                  <a:srgbClr val="000000">
                    <a:alpha val="70000"/>
                  </a:srgbClr>
                </a:outerShdw>
              </a:effectLst>
            </p:spPr>
          </p:pic>
          <p:sp>
            <p:nvSpPr>
              <p:cNvPr id="63" name="Google Shape;69;p1">
                <a:extLst>
                  <a:ext uri="{FF2B5EF4-FFF2-40B4-BE49-F238E27FC236}">
                    <a16:creationId xmlns:a16="http://schemas.microsoft.com/office/drawing/2014/main" id="{28AAE6EF-79A3-F489-670E-A03B89DAF4AF}"/>
                  </a:ext>
                </a:extLst>
              </p:cNvPr>
              <p:cNvSpPr txBox="1"/>
              <p:nvPr/>
            </p:nvSpPr>
            <p:spPr>
              <a:xfrm>
                <a:off x="367859" y="1346872"/>
                <a:ext cx="1812811" cy="324985"/>
              </a:xfrm>
              <a:prstGeom prst="rect">
                <a:avLst/>
              </a:prstGeom>
              <a:noFill/>
              <a:ln>
                <a:noFill/>
              </a:ln>
            </p:spPr>
            <p:txBody>
              <a:bodyPr spcFirstLastPara="1" wrap="square" lIns="91425" tIns="45700" rIns="91425" bIns="45700" anchor="t" anchorCtr="0">
                <a:spAutoFit/>
              </a:bodyPr>
              <a:lstStyle/>
              <a:p>
                <a:pPr marL="0" lvl="0" indent="0" algn="ctr" rtl="0">
                  <a:lnSpc>
                    <a:spcPct val="107916"/>
                  </a:lnSpc>
                  <a:spcBef>
                    <a:spcPts val="0"/>
                  </a:spcBef>
                  <a:spcAft>
                    <a:spcPts val="0"/>
                  </a:spcAft>
                  <a:buClr>
                    <a:schemeClr val="dk1"/>
                  </a:buClr>
                  <a:buSzPts val="1100"/>
                  <a:buFont typeface="Arial"/>
                  <a:buNone/>
                </a:pPr>
                <a:r>
                  <a:rPr lang="en-US" sz="1400" dirty="0">
                    <a:solidFill>
                      <a:schemeClr val="dk1"/>
                    </a:solidFill>
                  </a:rPr>
                  <a:t>Flood Visualizations</a:t>
                </a:r>
                <a:endParaRPr sz="1400" i="0" u="none" strike="noStrike" cap="none" dirty="0">
                  <a:solidFill>
                    <a:srgbClr val="000000"/>
                  </a:solidFill>
                </a:endParaRPr>
              </a:p>
            </p:txBody>
          </p:sp>
          <p:pic>
            <p:nvPicPr>
              <p:cNvPr id="64" name="Picture 63">
                <a:extLst>
                  <a:ext uri="{FF2B5EF4-FFF2-40B4-BE49-F238E27FC236}">
                    <a16:creationId xmlns:a16="http://schemas.microsoft.com/office/drawing/2014/main" id="{FC373787-2AD9-F0B6-AC32-4DBDC5FC4229}"/>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406410" y="2832781"/>
                <a:ext cx="1626990" cy="900078"/>
              </a:xfrm>
              <a:prstGeom prst="rect">
                <a:avLst/>
              </a:prstGeom>
              <a:ln>
                <a:noFill/>
              </a:ln>
              <a:effectLst>
                <a:outerShdw blurRad="190500" algn="tl" rotWithShape="0">
                  <a:srgbClr val="000000">
                    <a:alpha val="70000"/>
                  </a:srgbClr>
                </a:outerShdw>
              </a:effectLst>
            </p:spPr>
          </p:pic>
          <p:sp>
            <p:nvSpPr>
              <p:cNvPr id="65" name="Google Shape;69;p1">
                <a:extLst>
                  <a:ext uri="{FF2B5EF4-FFF2-40B4-BE49-F238E27FC236}">
                    <a16:creationId xmlns:a16="http://schemas.microsoft.com/office/drawing/2014/main" id="{14875303-DD0F-DDB6-4DB5-74A55AB77675}"/>
                  </a:ext>
                </a:extLst>
              </p:cNvPr>
              <p:cNvSpPr txBox="1"/>
              <p:nvPr/>
            </p:nvSpPr>
            <p:spPr>
              <a:xfrm>
                <a:off x="320070" y="2557159"/>
                <a:ext cx="1812811" cy="324985"/>
              </a:xfrm>
              <a:prstGeom prst="rect">
                <a:avLst/>
              </a:prstGeom>
              <a:noFill/>
              <a:ln>
                <a:noFill/>
              </a:ln>
            </p:spPr>
            <p:txBody>
              <a:bodyPr spcFirstLastPara="1" wrap="square" lIns="91425" tIns="45700" rIns="91425" bIns="45700" anchor="t" anchorCtr="0">
                <a:spAutoFit/>
              </a:bodyPr>
              <a:lstStyle/>
              <a:p>
                <a:pPr marL="0" lvl="0" indent="0" algn="ctr" rtl="0">
                  <a:lnSpc>
                    <a:spcPct val="107916"/>
                  </a:lnSpc>
                  <a:spcBef>
                    <a:spcPts val="0"/>
                  </a:spcBef>
                  <a:spcAft>
                    <a:spcPts val="0"/>
                  </a:spcAft>
                  <a:buClr>
                    <a:schemeClr val="dk1"/>
                  </a:buClr>
                  <a:buSzPts val="1100"/>
                  <a:buFont typeface="Arial"/>
                  <a:buNone/>
                </a:pPr>
                <a:r>
                  <a:rPr lang="en-US" sz="1400" dirty="0">
                    <a:solidFill>
                      <a:schemeClr val="dk1"/>
                    </a:solidFill>
                  </a:rPr>
                  <a:t>Flood Dashboards</a:t>
                </a:r>
                <a:endParaRPr sz="1400" i="0" u="none" strike="noStrike" cap="none" dirty="0">
                  <a:solidFill>
                    <a:srgbClr val="000000"/>
                  </a:solidFill>
                </a:endParaRPr>
              </a:p>
            </p:txBody>
          </p:sp>
          <p:pic>
            <p:nvPicPr>
              <p:cNvPr id="66" name="Picture 65">
                <a:extLst>
                  <a:ext uri="{FF2B5EF4-FFF2-40B4-BE49-F238E27FC236}">
                    <a16:creationId xmlns:a16="http://schemas.microsoft.com/office/drawing/2014/main" id="{E75D0C96-C8FF-A4C9-9991-20379488DBF0}"/>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2205981" y="2832781"/>
                <a:ext cx="1640230" cy="892223"/>
              </a:xfrm>
              <a:prstGeom prst="rect">
                <a:avLst/>
              </a:prstGeom>
              <a:ln>
                <a:noFill/>
              </a:ln>
              <a:effectLst>
                <a:outerShdw blurRad="190500" algn="tl" rotWithShape="0">
                  <a:srgbClr val="000000">
                    <a:alpha val="70000"/>
                  </a:srgbClr>
                </a:outerShdw>
              </a:effectLst>
            </p:spPr>
          </p:pic>
          <p:sp>
            <p:nvSpPr>
              <p:cNvPr id="67" name="TextBox 66">
                <a:extLst>
                  <a:ext uri="{FF2B5EF4-FFF2-40B4-BE49-F238E27FC236}">
                    <a16:creationId xmlns:a16="http://schemas.microsoft.com/office/drawing/2014/main" id="{2B128F95-A60F-B92E-ED83-578A7BBF7471}"/>
                  </a:ext>
                </a:extLst>
              </p:cNvPr>
              <p:cNvSpPr txBox="1"/>
              <p:nvPr/>
            </p:nvSpPr>
            <p:spPr>
              <a:xfrm>
                <a:off x="2359176" y="1351044"/>
                <a:ext cx="1339925" cy="307777"/>
              </a:xfrm>
              <a:prstGeom prst="rect">
                <a:avLst/>
              </a:prstGeom>
              <a:noFill/>
            </p:spPr>
            <p:txBody>
              <a:bodyPr wrap="square" rtlCol="0">
                <a:spAutoFit/>
              </a:bodyPr>
              <a:lstStyle/>
              <a:p>
                <a:r>
                  <a:rPr lang="en-US" sz="1400" dirty="0"/>
                  <a:t>WV Flood Tool</a:t>
                </a:r>
              </a:p>
            </p:txBody>
          </p:sp>
          <p:sp>
            <p:nvSpPr>
              <p:cNvPr id="68" name="Google Shape;69;p1">
                <a:extLst>
                  <a:ext uri="{FF2B5EF4-FFF2-40B4-BE49-F238E27FC236}">
                    <a16:creationId xmlns:a16="http://schemas.microsoft.com/office/drawing/2014/main" id="{A74DD931-2C04-67F6-9679-F20260D7EEC3}"/>
                  </a:ext>
                </a:extLst>
              </p:cNvPr>
              <p:cNvSpPr txBox="1"/>
              <p:nvPr/>
            </p:nvSpPr>
            <p:spPr>
              <a:xfrm>
                <a:off x="2086947" y="2562767"/>
                <a:ext cx="1812811" cy="324985"/>
              </a:xfrm>
              <a:prstGeom prst="rect">
                <a:avLst/>
              </a:prstGeom>
              <a:noFill/>
              <a:ln>
                <a:noFill/>
              </a:ln>
            </p:spPr>
            <p:txBody>
              <a:bodyPr spcFirstLastPara="1" wrap="square" lIns="91425" tIns="45700" rIns="91425" bIns="45700" anchor="t" anchorCtr="0">
                <a:spAutoFit/>
              </a:bodyPr>
              <a:lstStyle/>
              <a:p>
                <a:pPr marL="0" lvl="0" indent="0" algn="ctr" rtl="0">
                  <a:lnSpc>
                    <a:spcPct val="107916"/>
                  </a:lnSpc>
                  <a:spcBef>
                    <a:spcPts val="0"/>
                  </a:spcBef>
                  <a:spcAft>
                    <a:spcPts val="0"/>
                  </a:spcAft>
                  <a:buClr>
                    <a:schemeClr val="dk1"/>
                  </a:buClr>
                  <a:buSzPts val="1100"/>
                  <a:buFont typeface="Arial"/>
                  <a:buNone/>
                </a:pPr>
                <a:r>
                  <a:rPr lang="en-US" sz="1400" dirty="0">
                    <a:solidFill>
                      <a:schemeClr val="dk1"/>
                    </a:solidFill>
                  </a:rPr>
                  <a:t>WV Risk Explorer</a:t>
                </a:r>
                <a:endParaRPr sz="1400" i="0" u="none" strike="noStrike" cap="none" dirty="0">
                  <a:solidFill>
                    <a:srgbClr val="000000"/>
                  </a:solidFill>
                </a:endParaRPr>
              </a:p>
            </p:txBody>
          </p:sp>
          <p:sp>
            <p:nvSpPr>
              <p:cNvPr id="69" name="Google Shape;69;p1">
                <a:extLst>
                  <a:ext uri="{FF2B5EF4-FFF2-40B4-BE49-F238E27FC236}">
                    <a16:creationId xmlns:a16="http://schemas.microsoft.com/office/drawing/2014/main" id="{552FB594-146A-8F19-F961-4D12A01C0E1A}"/>
                  </a:ext>
                </a:extLst>
              </p:cNvPr>
              <p:cNvSpPr txBox="1"/>
              <p:nvPr/>
            </p:nvSpPr>
            <p:spPr>
              <a:xfrm>
                <a:off x="1182774" y="3738769"/>
                <a:ext cx="1812811" cy="358199"/>
              </a:xfrm>
              <a:prstGeom prst="rect">
                <a:avLst/>
              </a:prstGeom>
              <a:noFill/>
              <a:ln>
                <a:noFill/>
              </a:ln>
            </p:spPr>
            <p:txBody>
              <a:bodyPr spcFirstLastPara="1" wrap="square" lIns="91425" tIns="45700" rIns="91425" bIns="45700" anchor="t" anchorCtr="0">
                <a:spAutoFit/>
              </a:bodyPr>
              <a:lstStyle/>
              <a:p>
                <a:pPr marL="0" lvl="0" indent="0" algn="ctr" rtl="0">
                  <a:lnSpc>
                    <a:spcPct val="107916"/>
                  </a:lnSpc>
                  <a:spcBef>
                    <a:spcPts val="0"/>
                  </a:spcBef>
                  <a:spcAft>
                    <a:spcPts val="0"/>
                  </a:spcAft>
                  <a:buClr>
                    <a:schemeClr val="dk1"/>
                  </a:buClr>
                  <a:buSzPts val="1100"/>
                  <a:buFont typeface="Arial"/>
                  <a:buNone/>
                </a:pPr>
                <a:r>
                  <a:rPr lang="en-US" sz="1600" b="1" dirty="0">
                    <a:solidFill>
                      <a:schemeClr val="dk1"/>
                    </a:solidFill>
                  </a:rPr>
                  <a:t>Example Tools</a:t>
                </a:r>
                <a:endParaRPr sz="1600" b="1" i="0" u="none" strike="noStrike" cap="none" dirty="0">
                  <a:solidFill>
                    <a:srgbClr val="000000"/>
                  </a:solidFill>
                </a:endParaRPr>
              </a:p>
            </p:txBody>
          </p:sp>
        </p:grpSp>
      </p:grpSp>
      <p:sp>
        <p:nvSpPr>
          <p:cNvPr id="70" name="TextBox 69">
            <a:extLst>
              <a:ext uri="{FF2B5EF4-FFF2-40B4-BE49-F238E27FC236}">
                <a16:creationId xmlns:a16="http://schemas.microsoft.com/office/drawing/2014/main" id="{7E7C32B0-12B0-8E1B-D481-59A3D56F3FEF}"/>
              </a:ext>
            </a:extLst>
          </p:cNvPr>
          <p:cNvSpPr txBox="1"/>
          <p:nvPr/>
        </p:nvSpPr>
        <p:spPr>
          <a:xfrm>
            <a:off x="172720" y="624728"/>
            <a:ext cx="11826946" cy="338554"/>
          </a:xfrm>
          <a:prstGeom prst="rect">
            <a:avLst/>
          </a:prstGeom>
          <a:noFill/>
        </p:spPr>
        <p:txBody>
          <a:bodyPr wrap="square">
            <a:spAutoFit/>
          </a:bodyPr>
          <a:lstStyle/>
          <a:p>
            <a:pPr algn="ctr"/>
            <a:r>
              <a:rPr lang="en-US" sz="1600" b="1" i="1" dirty="0">
                <a:solidFill>
                  <a:schemeClr val="tx2"/>
                </a:solidFill>
              </a:rPr>
              <a:t>A virtual hub of risk assessment, visualization, planning, and training resources for building community flood resiliency in WV</a:t>
            </a:r>
          </a:p>
        </p:txBody>
      </p:sp>
      <p:pic>
        <p:nvPicPr>
          <p:cNvPr id="71" name="Picture 70">
            <a:extLst>
              <a:ext uri="{FF2B5EF4-FFF2-40B4-BE49-F238E27FC236}">
                <a16:creationId xmlns:a16="http://schemas.microsoft.com/office/drawing/2014/main" id="{794AB77E-C62E-B22E-3A3D-B14969F62C4E}"/>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p:blipFill>
        <p:spPr>
          <a:xfrm>
            <a:off x="320949" y="4055561"/>
            <a:ext cx="3439801" cy="1939883"/>
          </a:xfrm>
          <a:prstGeom prst="rect">
            <a:avLst/>
          </a:prstGeom>
          <a:ln>
            <a:noFill/>
          </a:ln>
          <a:effectLst>
            <a:outerShdw blurRad="190500" algn="tl" rotWithShape="0">
              <a:srgbClr val="000000">
                <a:alpha val="70000"/>
              </a:srgbClr>
            </a:outerShdw>
          </a:effectLst>
        </p:spPr>
      </p:pic>
      <p:grpSp>
        <p:nvGrpSpPr>
          <p:cNvPr id="86" name="Group 85">
            <a:extLst>
              <a:ext uri="{FF2B5EF4-FFF2-40B4-BE49-F238E27FC236}">
                <a16:creationId xmlns:a16="http://schemas.microsoft.com/office/drawing/2014/main" id="{8EFF990D-87F4-1F62-55D5-7FB19F1FBD9C}"/>
              </a:ext>
            </a:extLst>
          </p:cNvPr>
          <p:cNvGrpSpPr/>
          <p:nvPr/>
        </p:nvGrpSpPr>
        <p:grpSpPr>
          <a:xfrm>
            <a:off x="2286316" y="501370"/>
            <a:ext cx="8716749" cy="6025039"/>
            <a:chOff x="2286316" y="832961"/>
            <a:chExt cx="8716749" cy="6025039"/>
          </a:xfrm>
        </p:grpSpPr>
        <p:grpSp>
          <p:nvGrpSpPr>
            <p:cNvPr id="87" name="Group 86">
              <a:extLst>
                <a:ext uri="{FF2B5EF4-FFF2-40B4-BE49-F238E27FC236}">
                  <a16:creationId xmlns:a16="http://schemas.microsoft.com/office/drawing/2014/main" id="{EAC31BF9-2926-32AE-DEA9-7484B4D6BCD9}"/>
                </a:ext>
              </a:extLst>
            </p:cNvPr>
            <p:cNvGrpSpPr/>
            <p:nvPr/>
          </p:nvGrpSpPr>
          <p:grpSpPr>
            <a:xfrm>
              <a:off x="2286316" y="832961"/>
              <a:ext cx="8716749" cy="6025039"/>
              <a:chOff x="2296014" y="847084"/>
              <a:chExt cx="8716749" cy="6025039"/>
            </a:xfrm>
            <a:effectLst>
              <a:outerShdw blurRad="63500" sx="102000" sy="102000" algn="ctr" rotWithShape="0">
                <a:prstClr val="black">
                  <a:alpha val="40000"/>
                </a:prstClr>
              </a:outerShdw>
            </a:effectLst>
          </p:grpSpPr>
          <p:graphicFrame>
            <p:nvGraphicFramePr>
              <p:cNvPr id="91" name="Diagram 90">
                <a:extLst>
                  <a:ext uri="{FF2B5EF4-FFF2-40B4-BE49-F238E27FC236}">
                    <a16:creationId xmlns:a16="http://schemas.microsoft.com/office/drawing/2014/main" id="{C75AC325-0A6A-06DC-2817-776854D661A0}"/>
                  </a:ext>
                </a:extLst>
              </p:cNvPr>
              <p:cNvGraphicFramePr/>
              <p:nvPr/>
            </p:nvGraphicFramePr>
            <p:xfrm>
              <a:off x="2296014" y="847084"/>
              <a:ext cx="8716749" cy="6025039"/>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92" name="TextBox 91">
                <a:extLst>
                  <a:ext uri="{FF2B5EF4-FFF2-40B4-BE49-F238E27FC236}">
                    <a16:creationId xmlns:a16="http://schemas.microsoft.com/office/drawing/2014/main" id="{4E9D6C2D-4E25-8F5C-1D3A-7933C30B2F7D}"/>
                  </a:ext>
                </a:extLst>
              </p:cNvPr>
              <p:cNvSpPr txBox="1"/>
              <p:nvPr/>
            </p:nvSpPr>
            <p:spPr>
              <a:xfrm>
                <a:off x="6547565" y="4132112"/>
                <a:ext cx="2515250" cy="1712200"/>
              </a:xfrm>
              <a:prstGeom prst="rect">
                <a:avLst/>
              </a:prstGeom>
              <a:noFill/>
            </p:spPr>
            <p:txBody>
              <a:bodyPr wrap="square" rtlCol="0">
                <a:spAutoFit/>
              </a:bodyPr>
              <a:lstStyle/>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STAKEHOLDERS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Risk Reduction Associates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Emergency Responders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Floodplain Managers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Local Officials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Volunteers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Public</a:t>
                </a:r>
              </a:p>
            </p:txBody>
          </p:sp>
        </p:grpSp>
        <p:sp>
          <p:nvSpPr>
            <p:cNvPr id="88" name="TextBox 87">
              <a:extLst>
                <a:ext uri="{FF2B5EF4-FFF2-40B4-BE49-F238E27FC236}">
                  <a16:creationId xmlns:a16="http://schemas.microsoft.com/office/drawing/2014/main" id="{B1D0E869-A023-8439-19B2-13E28DE485D5}"/>
                </a:ext>
              </a:extLst>
            </p:cNvPr>
            <p:cNvSpPr txBox="1"/>
            <p:nvPr/>
          </p:nvSpPr>
          <p:spPr>
            <a:xfrm>
              <a:off x="6547565" y="1896342"/>
              <a:ext cx="2515250" cy="2042547"/>
            </a:xfrm>
            <a:prstGeom prst="rect">
              <a:avLst/>
            </a:prstGeom>
            <a:noFill/>
          </p:spPr>
          <p:txBody>
            <a:bodyPr wrap="square" rtlCol="0">
              <a:spAutoFit/>
            </a:bodyPr>
            <a:lstStyle/>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COMMUNITY</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ENGAGEMENT</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Focused Outreach Meetings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Flood Symposiums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Resiliency Tools &amp; Products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Learning Resources &amp; Reports</a:t>
              </a:r>
            </a:p>
          </p:txBody>
        </p:sp>
        <p:sp>
          <p:nvSpPr>
            <p:cNvPr id="89" name="TextBox 88">
              <a:extLst>
                <a:ext uri="{FF2B5EF4-FFF2-40B4-BE49-F238E27FC236}">
                  <a16:creationId xmlns:a16="http://schemas.microsoft.com/office/drawing/2014/main" id="{D0867ECD-43A9-8A39-1796-B82F7B30EE6F}"/>
                </a:ext>
              </a:extLst>
            </p:cNvPr>
            <p:cNvSpPr txBox="1"/>
            <p:nvPr/>
          </p:nvSpPr>
          <p:spPr>
            <a:xfrm>
              <a:off x="4307257" y="2039883"/>
              <a:ext cx="2515250" cy="1726563"/>
            </a:xfrm>
            <a:prstGeom prst="rect">
              <a:avLst/>
            </a:prstGeom>
            <a:noFill/>
          </p:spPr>
          <p:txBody>
            <a:bodyPr wrap="square" rtlCol="0">
              <a:spAutoFit/>
            </a:bodyPr>
            <a:lstStyle/>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RISK TOOLS</a:t>
              </a:r>
            </a:p>
            <a:p>
              <a:pPr marL="112713" marR="0" lvl="0" indent="-112713" algn="ctr" defTabSz="914400" eaLnBrk="1" fontAlgn="auto" latinLnBrk="0" hangingPunct="1">
                <a:lnSpc>
                  <a:spcPct val="80000"/>
                </a:lnSpc>
                <a:spcBef>
                  <a:spcPts val="0"/>
                </a:spcBef>
                <a:spcAft>
                  <a:spcPts val="400"/>
                </a:spcAft>
                <a:buClrTx/>
                <a:buSzTx/>
                <a:buFontTx/>
                <a:buNone/>
                <a:tabLst/>
                <a:defRPr/>
              </a:pPr>
              <a:endParaRPr kumimoji="0" lang="en-US" sz="600" b="1" i="0" u="none" strike="noStrike" kern="0" cap="none" spc="0" normalizeH="0" baseline="0" noProof="0" dirty="0">
                <a:ln>
                  <a:noFill/>
                </a:ln>
                <a:solidFill>
                  <a:prstClr val="white"/>
                </a:solidFill>
                <a:effectLst/>
                <a:uLnTx/>
                <a:uFillTx/>
                <a:latin typeface="Aptos" panose="02110004020202020204"/>
              </a:endParaRP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WV Risk Explorer</a:t>
              </a: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WV Flood Tool</a:t>
              </a: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Visualizations</a:t>
              </a: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Dashboards</a:t>
              </a:r>
            </a:p>
            <a:p>
              <a:pPr marL="112713" marR="0" lvl="0" indent="-112713" algn="ctr" defTabSz="914400" eaLnBrk="1" fontAlgn="auto" latinLnBrk="0" hangingPunct="1">
                <a:lnSpc>
                  <a:spcPct val="80000"/>
                </a:lnSpc>
                <a:spcBef>
                  <a:spcPts val="0"/>
                </a:spcBef>
                <a:spcAft>
                  <a:spcPts val="400"/>
                </a:spcAft>
                <a:buClrTx/>
                <a:buSzTx/>
                <a:buFontTx/>
                <a:buNone/>
                <a:tabLst/>
                <a:defRPr/>
              </a:pPr>
              <a:endParaRPr kumimoji="0" lang="en-US" sz="600" b="0" i="0" u="none" strike="noStrike" kern="0" cap="none" spc="0" normalizeH="0" baseline="0" noProof="0" dirty="0">
                <a:ln>
                  <a:noFill/>
                </a:ln>
                <a:solidFill>
                  <a:prstClr val="white"/>
                </a:solidFill>
                <a:effectLst/>
                <a:uLnTx/>
                <a:uFillTx/>
                <a:latin typeface="Aptos" panose="02110004020202020204"/>
              </a:endParaRP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1" u="none" strike="noStrike" kern="0" cap="none" spc="0" normalizeH="0" baseline="0" noProof="0" dirty="0">
                  <a:ln>
                    <a:noFill/>
                  </a:ln>
                  <a:solidFill>
                    <a:prstClr val="white"/>
                  </a:solidFill>
                  <a:effectLst/>
                  <a:uLnTx/>
                  <a:uFillTx/>
                  <a:latin typeface="Aptos" panose="02110004020202020204"/>
                </a:rPr>
                <a:t>9 Geographic Scales</a:t>
              </a:r>
            </a:p>
          </p:txBody>
        </p:sp>
        <p:sp>
          <p:nvSpPr>
            <p:cNvPr id="90" name="TextBox 89">
              <a:extLst>
                <a:ext uri="{FF2B5EF4-FFF2-40B4-BE49-F238E27FC236}">
                  <a16:creationId xmlns:a16="http://schemas.microsoft.com/office/drawing/2014/main" id="{378AC857-D949-820A-6DFD-9984ED059883}"/>
                </a:ext>
              </a:extLst>
            </p:cNvPr>
            <p:cNvSpPr txBox="1"/>
            <p:nvPr/>
          </p:nvSpPr>
          <p:spPr>
            <a:xfrm>
              <a:off x="4501226" y="4117989"/>
              <a:ext cx="2036642" cy="1211550"/>
            </a:xfrm>
            <a:prstGeom prst="rect">
              <a:avLst/>
            </a:prstGeom>
            <a:noFill/>
          </p:spPr>
          <p:txBody>
            <a:bodyPr wrap="square" rtlCol="0">
              <a:spAutoFit/>
            </a:bodyPr>
            <a:lstStyle/>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HAZARD LIBRARY</a:t>
              </a:r>
            </a:p>
            <a:p>
              <a:pPr marL="112713" marR="0" lvl="0" indent="-112713" algn="ctr" defTabSz="914400" eaLnBrk="1" fontAlgn="auto" latinLnBrk="0" hangingPunct="1">
                <a:lnSpc>
                  <a:spcPct val="80000"/>
                </a:lnSpc>
                <a:spcBef>
                  <a:spcPts val="0"/>
                </a:spcBef>
                <a:spcAft>
                  <a:spcPts val="400"/>
                </a:spcAft>
                <a:buClrTx/>
                <a:buSzTx/>
                <a:buFontTx/>
                <a:buNone/>
                <a:tabLst/>
                <a:defRPr/>
              </a:pPr>
              <a:endParaRPr kumimoji="0" lang="en-US" sz="600" b="1" i="0" u="none" strike="noStrike" kern="0" cap="none" spc="0" normalizeH="0" baseline="0" noProof="0" dirty="0">
                <a:ln>
                  <a:noFill/>
                </a:ln>
                <a:solidFill>
                  <a:prstClr val="white"/>
                </a:solidFill>
                <a:effectLst/>
                <a:uLnTx/>
                <a:uFillTx/>
                <a:latin typeface="Aptos" panose="02110004020202020204"/>
              </a:endParaRPr>
            </a:p>
            <a:p>
              <a:pPr marL="0" marR="0" lvl="0" indent="0"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Search online hazard resources by title, subject, media, event, geography, data, etc.</a:t>
              </a:r>
            </a:p>
          </p:txBody>
        </p:sp>
      </p:grpSp>
      <p:pic>
        <p:nvPicPr>
          <p:cNvPr id="4" name="Picture 3">
            <a:extLst>
              <a:ext uri="{FF2B5EF4-FFF2-40B4-BE49-F238E27FC236}">
                <a16:creationId xmlns:a16="http://schemas.microsoft.com/office/drawing/2014/main" id="{EDE2111E-4701-7C82-7C81-96C0C4A50F90}"/>
              </a:ext>
            </a:extLst>
          </p:cNvPr>
          <p:cNvPicPr>
            <a:picLocks noChangeAspect="1"/>
          </p:cNvPicPr>
          <p:nvPr/>
        </p:nvPicPr>
        <p:blipFill>
          <a:blip r:embed="rId16"/>
          <a:stretch>
            <a:fillRect/>
          </a:stretch>
        </p:blipFill>
        <p:spPr>
          <a:xfrm>
            <a:off x="4630835" y="6272211"/>
            <a:ext cx="3833460" cy="478518"/>
          </a:xfrm>
          <a:prstGeom prst="rect">
            <a:avLst/>
          </a:prstGeom>
        </p:spPr>
      </p:pic>
    </p:spTree>
    <p:extLst>
      <p:ext uri="{BB962C8B-B14F-4D97-AF65-F5344CB8AC3E}">
        <p14:creationId xmlns:p14="http://schemas.microsoft.com/office/powerpoint/2010/main" val="3701993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CAE2A-DF85-C603-919E-8A26E54056BB}"/>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2A13D04D-14B6-474B-7B5F-CEAB7960083C}"/>
              </a:ext>
            </a:extLst>
          </p:cNvPr>
          <p:cNvGrpSpPr/>
          <p:nvPr/>
        </p:nvGrpSpPr>
        <p:grpSpPr>
          <a:xfrm>
            <a:off x="1753517" y="599255"/>
            <a:ext cx="8676510" cy="6280965"/>
            <a:chOff x="1849205" y="611737"/>
            <a:chExt cx="8676510" cy="6280965"/>
          </a:xfrm>
        </p:grpSpPr>
        <p:pic>
          <p:nvPicPr>
            <p:cNvPr id="5" name="Picture 4">
              <a:extLst>
                <a:ext uri="{FF2B5EF4-FFF2-40B4-BE49-F238E27FC236}">
                  <a16:creationId xmlns:a16="http://schemas.microsoft.com/office/drawing/2014/main" id="{5CD5A3F7-A7F3-6F46-35F4-B3B1CAE17C8E}"/>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3379436" y="916646"/>
              <a:ext cx="5739184" cy="5747719"/>
            </a:xfrm>
            <a:prstGeom prst="rect">
              <a:avLst/>
            </a:prstGeom>
          </p:spPr>
        </p:pic>
        <p:sp>
          <p:nvSpPr>
            <p:cNvPr id="8" name="TextBox 7">
              <a:extLst>
                <a:ext uri="{FF2B5EF4-FFF2-40B4-BE49-F238E27FC236}">
                  <a16:creationId xmlns:a16="http://schemas.microsoft.com/office/drawing/2014/main" id="{A7C99A4B-5D07-2681-D0C4-783608B3EE40}"/>
                </a:ext>
              </a:extLst>
            </p:cNvPr>
            <p:cNvSpPr txBox="1"/>
            <p:nvPr/>
          </p:nvSpPr>
          <p:spPr>
            <a:xfrm>
              <a:off x="4725424" y="611737"/>
              <a:ext cx="304720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D91BA"/>
                  </a:solidFill>
                  <a:effectLst/>
                  <a:uLnTx/>
                  <a:uFillTx/>
                  <a:latin typeface="Aptos" panose="02110004020202020204"/>
                  <a:ea typeface="+mn-ea"/>
                  <a:cs typeface="+mn-cs"/>
                </a:rPr>
                <a:t>Risk Reduction Associates</a:t>
              </a:r>
            </a:p>
          </p:txBody>
        </p:sp>
        <p:sp>
          <p:nvSpPr>
            <p:cNvPr id="9" name="TextBox 8">
              <a:extLst>
                <a:ext uri="{FF2B5EF4-FFF2-40B4-BE49-F238E27FC236}">
                  <a16:creationId xmlns:a16="http://schemas.microsoft.com/office/drawing/2014/main" id="{E5B276FF-AF53-ACF1-251A-98FD446C00E2}"/>
                </a:ext>
              </a:extLst>
            </p:cNvPr>
            <p:cNvSpPr txBox="1"/>
            <p:nvPr/>
          </p:nvSpPr>
          <p:spPr>
            <a:xfrm>
              <a:off x="8804828" y="2394126"/>
              <a:ext cx="172088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D91BA"/>
                  </a:solidFill>
                  <a:effectLst/>
                  <a:uLnTx/>
                  <a:uFillTx/>
                  <a:latin typeface="Aptos" panose="02110004020202020204"/>
                  <a:ea typeface="+mn-ea"/>
                  <a:cs typeface="+mn-cs"/>
                </a:rPr>
                <a:t>Emergency Responders</a:t>
              </a:r>
            </a:p>
          </p:txBody>
        </p:sp>
        <p:sp>
          <p:nvSpPr>
            <p:cNvPr id="10" name="TextBox 9">
              <a:extLst>
                <a:ext uri="{FF2B5EF4-FFF2-40B4-BE49-F238E27FC236}">
                  <a16:creationId xmlns:a16="http://schemas.microsoft.com/office/drawing/2014/main" id="{34A9B401-B3BA-C615-26E9-D64C80124604}"/>
                </a:ext>
              </a:extLst>
            </p:cNvPr>
            <p:cNvSpPr txBox="1"/>
            <p:nvPr/>
          </p:nvSpPr>
          <p:spPr>
            <a:xfrm>
              <a:off x="1849205" y="4873268"/>
              <a:ext cx="1720887" cy="338554"/>
            </a:xfrm>
            <a:prstGeom prst="rect">
              <a:avLst/>
            </a:prstGeom>
            <a:noFill/>
          </p:spPr>
          <p:txBody>
            <a:bodyPr wrap="square" rtlCol="0">
              <a:spAutoFit/>
            </a:bodyPr>
            <a:lstStyle/>
            <a:p>
              <a:pPr algn="ctr">
                <a:defRPr/>
              </a:pPr>
              <a:r>
                <a:rPr lang="en-US" sz="1600" b="1" dirty="0">
                  <a:solidFill>
                    <a:srgbClr val="2D91BA"/>
                  </a:solidFill>
                  <a:latin typeface="Aptos" panose="02110004020202020204"/>
                </a:rPr>
                <a:t>Local Officials</a:t>
              </a:r>
            </a:p>
          </p:txBody>
        </p:sp>
        <p:sp>
          <p:nvSpPr>
            <p:cNvPr id="12" name="TextBox 11">
              <a:extLst>
                <a:ext uri="{FF2B5EF4-FFF2-40B4-BE49-F238E27FC236}">
                  <a16:creationId xmlns:a16="http://schemas.microsoft.com/office/drawing/2014/main" id="{77D5B855-73F1-97AD-D67D-9DC08046678F}"/>
                </a:ext>
              </a:extLst>
            </p:cNvPr>
            <p:cNvSpPr txBox="1"/>
            <p:nvPr/>
          </p:nvSpPr>
          <p:spPr>
            <a:xfrm>
              <a:off x="5388584" y="6554148"/>
              <a:ext cx="172088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D91BA"/>
                  </a:solidFill>
                  <a:effectLst/>
                  <a:uLnTx/>
                  <a:uFillTx/>
                  <a:latin typeface="Aptos" panose="02110004020202020204"/>
                  <a:ea typeface="+mn-ea"/>
                  <a:cs typeface="+mn-cs"/>
                </a:rPr>
                <a:t>Public</a:t>
              </a:r>
            </a:p>
          </p:txBody>
        </p:sp>
        <p:sp>
          <p:nvSpPr>
            <p:cNvPr id="13" name="TextBox 12">
              <a:extLst>
                <a:ext uri="{FF2B5EF4-FFF2-40B4-BE49-F238E27FC236}">
                  <a16:creationId xmlns:a16="http://schemas.microsoft.com/office/drawing/2014/main" id="{2F215F95-C455-5244-5843-2F60BFDD1FA6}"/>
                </a:ext>
              </a:extLst>
            </p:cNvPr>
            <p:cNvSpPr txBox="1"/>
            <p:nvPr/>
          </p:nvSpPr>
          <p:spPr>
            <a:xfrm>
              <a:off x="8748827" y="4873268"/>
              <a:ext cx="172088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D91BA"/>
                  </a:solidFill>
                  <a:effectLst/>
                  <a:uLnTx/>
                  <a:uFillTx/>
                  <a:latin typeface="Aptos" panose="02110004020202020204"/>
                  <a:ea typeface="+mn-ea"/>
                  <a:cs typeface="+mn-cs"/>
                </a:rPr>
                <a:t>Volunteers</a:t>
              </a:r>
            </a:p>
          </p:txBody>
        </p:sp>
        <p:sp>
          <p:nvSpPr>
            <p:cNvPr id="14" name="TextBox 13">
              <a:extLst>
                <a:ext uri="{FF2B5EF4-FFF2-40B4-BE49-F238E27FC236}">
                  <a16:creationId xmlns:a16="http://schemas.microsoft.com/office/drawing/2014/main" id="{3EB8F883-AB91-1C5A-B4F4-B3627A23C87A}"/>
                </a:ext>
              </a:extLst>
            </p:cNvPr>
            <p:cNvSpPr txBox="1"/>
            <p:nvPr/>
          </p:nvSpPr>
          <p:spPr>
            <a:xfrm>
              <a:off x="2039860" y="2395317"/>
              <a:ext cx="172088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2D91BA"/>
                  </a:solidFill>
                  <a:latin typeface="Aptos" panose="02110004020202020204"/>
                </a:rPr>
                <a:t>Floodplain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2D91BA"/>
                  </a:solidFill>
                  <a:latin typeface="Aptos" panose="02110004020202020204"/>
                </a:rPr>
                <a:t>Managers</a:t>
              </a:r>
            </a:p>
          </p:txBody>
        </p:sp>
        <p:sp>
          <p:nvSpPr>
            <p:cNvPr id="6" name="TextBox 5">
              <a:extLst>
                <a:ext uri="{FF2B5EF4-FFF2-40B4-BE49-F238E27FC236}">
                  <a16:creationId xmlns:a16="http://schemas.microsoft.com/office/drawing/2014/main" id="{62EFEBDE-BC3F-7F8A-A706-B618095C830A}"/>
                </a:ext>
              </a:extLst>
            </p:cNvPr>
            <p:cNvSpPr txBox="1"/>
            <p:nvPr/>
          </p:nvSpPr>
          <p:spPr>
            <a:xfrm>
              <a:off x="5317865" y="3590450"/>
              <a:ext cx="17208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rPr>
                <a:t>Stakeholders</a:t>
              </a:r>
            </a:p>
          </p:txBody>
        </p:sp>
      </p:grpSp>
      <p:grpSp>
        <p:nvGrpSpPr>
          <p:cNvPr id="2" name="Group 1">
            <a:extLst>
              <a:ext uri="{FF2B5EF4-FFF2-40B4-BE49-F238E27FC236}">
                <a16:creationId xmlns:a16="http://schemas.microsoft.com/office/drawing/2014/main" id="{67F2AE10-9A0D-7A41-C2B6-3D465500435A}"/>
              </a:ext>
            </a:extLst>
          </p:cNvPr>
          <p:cNvGrpSpPr/>
          <p:nvPr/>
        </p:nvGrpSpPr>
        <p:grpSpPr>
          <a:xfrm>
            <a:off x="0" y="-15988"/>
            <a:ext cx="12192000" cy="630241"/>
            <a:chOff x="0" y="-15988"/>
            <a:chExt cx="12192000" cy="630241"/>
          </a:xfrm>
        </p:grpSpPr>
        <p:sp>
          <p:nvSpPr>
            <p:cNvPr id="3" name="Title 1">
              <a:extLst>
                <a:ext uri="{FF2B5EF4-FFF2-40B4-BE49-F238E27FC236}">
                  <a16:creationId xmlns:a16="http://schemas.microsoft.com/office/drawing/2014/main" id="{D13A50BB-FB6D-5C3D-8FEE-EE1C458AB40A}"/>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Calibri" panose="020F0502020204030204" pitchFamily="34" charset="0"/>
                  <a:ea typeface="Calibri" panose="020F0502020204030204" pitchFamily="34" charset="0"/>
                  <a:cs typeface="Calibri" panose="020F0502020204030204" pitchFamily="34" charset="0"/>
                </a:rPr>
                <a:t>Stakeholders</a:t>
              </a:r>
            </a:p>
          </p:txBody>
        </p:sp>
        <p:pic>
          <p:nvPicPr>
            <p:cNvPr id="4" name="Picture 3" descr="A hexagon with a yellow house and a river&#10;&#10;Description automatically generated">
              <a:extLst>
                <a:ext uri="{FF2B5EF4-FFF2-40B4-BE49-F238E27FC236}">
                  <a16:creationId xmlns:a16="http://schemas.microsoft.com/office/drawing/2014/main" id="{87FBE348-93D5-4DC9-DD0E-E68D6E5AF3D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grpSp>
      <p:sp>
        <p:nvSpPr>
          <p:cNvPr id="7" name="Oval 6">
            <a:extLst>
              <a:ext uri="{FF2B5EF4-FFF2-40B4-BE49-F238E27FC236}">
                <a16:creationId xmlns:a16="http://schemas.microsoft.com/office/drawing/2014/main" id="{29404AB4-C5A8-52E7-E830-104695482A4D}"/>
              </a:ext>
            </a:extLst>
          </p:cNvPr>
          <p:cNvSpPr/>
          <p:nvPr/>
        </p:nvSpPr>
        <p:spPr>
          <a:xfrm>
            <a:off x="5183170" y="890651"/>
            <a:ext cx="1807908" cy="1826933"/>
          </a:xfrm>
          <a:prstGeom prst="ellipse">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93783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FDFED-391B-C241-8979-89D1D5157602}"/>
            </a:ext>
          </a:extLst>
        </p:cNvPr>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C5521D25-4D24-9FBC-AA49-883565415D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912" y="787414"/>
            <a:ext cx="11850216" cy="5867492"/>
          </a:xfrm>
          <a:prstGeom prst="rect">
            <a:avLst/>
          </a:prstGeom>
          <a:ln>
            <a:solidFill>
              <a:schemeClr val="tx1"/>
            </a:solidFill>
          </a:ln>
        </p:spPr>
      </p:pic>
      <p:grpSp>
        <p:nvGrpSpPr>
          <p:cNvPr id="34" name="Group 33">
            <a:extLst>
              <a:ext uri="{FF2B5EF4-FFF2-40B4-BE49-F238E27FC236}">
                <a16:creationId xmlns:a16="http://schemas.microsoft.com/office/drawing/2014/main" id="{E88BBCB1-4071-38CB-0020-AB597D89AC4A}"/>
              </a:ext>
            </a:extLst>
          </p:cNvPr>
          <p:cNvGrpSpPr/>
          <p:nvPr/>
        </p:nvGrpSpPr>
        <p:grpSpPr>
          <a:xfrm>
            <a:off x="0" y="-15988"/>
            <a:ext cx="12192000" cy="630241"/>
            <a:chOff x="0" y="-15988"/>
            <a:chExt cx="12192000" cy="630241"/>
          </a:xfrm>
        </p:grpSpPr>
        <p:sp>
          <p:nvSpPr>
            <p:cNvPr id="3" name="Title 1">
              <a:extLst>
                <a:ext uri="{FF2B5EF4-FFF2-40B4-BE49-F238E27FC236}">
                  <a16:creationId xmlns:a16="http://schemas.microsoft.com/office/drawing/2014/main" id="{445FA62B-30BF-9729-84EE-0537BE3D3D39}"/>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mn-lt"/>
                  <a:cs typeface="Arial" panose="020B0604020202020204" pitchFamily="34" charset="0"/>
                </a:rPr>
                <a:t>WVFRF Integrated Tools</a:t>
              </a:r>
              <a:r>
                <a:rPr lang="en-US" sz="4000" b="1" dirty="0">
                  <a:solidFill>
                    <a:prstClr val="white"/>
                  </a:solidFill>
                  <a:latin typeface="Calibri" panose="020F0502020204030204" pitchFamily="34" charset="0"/>
                  <a:ea typeface="Calibri" panose="020F0502020204030204" pitchFamily="34" charset="0"/>
                  <a:cs typeface="Calibri" panose="020F0502020204030204" pitchFamily="34" charset="0"/>
                </a:rPr>
                <a:t>: </a:t>
              </a:r>
              <a:r>
                <a:rPr lang="en-US" sz="3200" b="1" dirty="0">
                  <a:solidFill>
                    <a:srgbClr val="EAAB29"/>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wvfrf.org</a:t>
              </a:r>
              <a:endParaRPr lang="en-US" sz="3200" b="1" dirty="0">
                <a:solidFill>
                  <a:srgbClr val="EAAB29"/>
                </a:solidFill>
                <a:latin typeface="+mn-lt"/>
                <a:cs typeface="Arial" panose="020B0604020202020204" pitchFamily="34" charset="0"/>
              </a:endParaRPr>
            </a:p>
          </p:txBody>
        </p:sp>
        <p:pic>
          <p:nvPicPr>
            <p:cNvPr id="10" name="Picture 9" descr="A hexagon with a yellow house and a river&#10;&#10;Description automatically generated">
              <a:extLst>
                <a:ext uri="{FF2B5EF4-FFF2-40B4-BE49-F238E27FC236}">
                  <a16:creationId xmlns:a16="http://schemas.microsoft.com/office/drawing/2014/main" id="{86BF5EDC-757F-E2A3-09A8-39678F7C6FA3}"/>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grpSp>
      <p:sp>
        <p:nvSpPr>
          <p:cNvPr id="2" name="Rectangle 1">
            <a:extLst>
              <a:ext uri="{FF2B5EF4-FFF2-40B4-BE49-F238E27FC236}">
                <a16:creationId xmlns:a16="http://schemas.microsoft.com/office/drawing/2014/main" id="{976CEDAB-9240-AEF2-B8F9-E9E83219822F}"/>
              </a:ext>
            </a:extLst>
          </p:cNvPr>
          <p:cNvSpPr/>
          <p:nvPr/>
        </p:nvSpPr>
        <p:spPr>
          <a:xfrm>
            <a:off x="2238704" y="5111209"/>
            <a:ext cx="1570722" cy="1543697"/>
          </a:xfrm>
          <a:prstGeom prst="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7590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F8D1A-7FF1-5A76-3EBF-A23EA4DE7BB9}"/>
            </a:ext>
          </a:extLst>
        </p:cNvPr>
        <p:cNvGrpSpPr/>
        <p:nvPr/>
      </p:nvGrpSpPr>
      <p:grpSpPr>
        <a:xfrm>
          <a:off x="0" y="0"/>
          <a:ext cx="0" cy="0"/>
          <a:chOff x="0" y="0"/>
          <a:chExt cx="0" cy="0"/>
        </a:xfrm>
      </p:grpSpPr>
      <p:grpSp>
        <p:nvGrpSpPr>
          <p:cNvPr id="86" name="Group 85">
            <a:extLst>
              <a:ext uri="{FF2B5EF4-FFF2-40B4-BE49-F238E27FC236}">
                <a16:creationId xmlns:a16="http://schemas.microsoft.com/office/drawing/2014/main" id="{3F169122-ACCB-B72E-38BA-BD54EB826A24}"/>
              </a:ext>
            </a:extLst>
          </p:cNvPr>
          <p:cNvGrpSpPr/>
          <p:nvPr/>
        </p:nvGrpSpPr>
        <p:grpSpPr>
          <a:xfrm>
            <a:off x="4307257" y="1896342"/>
            <a:ext cx="4755558" cy="3933847"/>
            <a:chOff x="4307257" y="1896342"/>
            <a:chExt cx="4755558" cy="3933847"/>
          </a:xfrm>
        </p:grpSpPr>
        <p:sp>
          <p:nvSpPr>
            <p:cNvPr id="92" name="TextBox 91">
              <a:extLst>
                <a:ext uri="{FF2B5EF4-FFF2-40B4-BE49-F238E27FC236}">
                  <a16:creationId xmlns:a16="http://schemas.microsoft.com/office/drawing/2014/main" id="{D0306458-D786-B93F-64D9-409648D0906C}"/>
                </a:ext>
              </a:extLst>
            </p:cNvPr>
            <p:cNvSpPr txBox="1"/>
            <p:nvPr/>
          </p:nvSpPr>
          <p:spPr>
            <a:xfrm>
              <a:off x="6537867" y="4117989"/>
              <a:ext cx="2515250" cy="1712200"/>
            </a:xfrm>
            <a:prstGeom prst="rect">
              <a:avLst/>
            </a:prstGeom>
            <a:noFill/>
          </p:spPr>
          <p:txBody>
            <a:bodyPr wrap="square" rtlCol="0">
              <a:spAutoFit/>
            </a:bodyPr>
            <a:lstStyle/>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STAKEHOLDERS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Risk Reduction Associates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Emergency Responders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Floodplain Managers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Local Officials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Volunteers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Public</a:t>
              </a:r>
            </a:p>
          </p:txBody>
        </p:sp>
        <p:sp>
          <p:nvSpPr>
            <p:cNvPr id="88" name="TextBox 87">
              <a:extLst>
                <a:ext uri="{FF2B5EF4-FFF2-40B4-BE49-F238E27FC236}">
                  <a16:creationId xmlns:a16="http://schemas.microsoft.com/office/drawing/2014/main" id="{CC49294A-202A-8863-8DFD-68F79231DA35}"/>
                </a:ext>
              </a:extLst>
            </p:cNvPr>
            <p:cNvSpPr txBox="1"/>
            <p:nvPr/>
          </p:nvSpPr>
          <p:spPr>
            <a:xfrm>
              <a:off x="6547565" y="1896342"/>
              <a:ext cx="2515250" cy="2042547"/>
            </a:xfrm>
            <a:prstGeom prst="rect">
              <a:avLst/>
            </a:prstGeom>
            <a:noFill/>
          </p:spPr>
          <p:txBody>
            <a:bodyPr wrap="square" rtlCol="0">
              <a:spAutoFit/>
            </a:bodyPr>
            <a:lstStyle/>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COMMUNITY</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ENGAGEMENT</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Focused Outreach Meetings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Flood Symposium</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Resiliency Tools &amp; Products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Learning Resources &amp; Reports</a:t>
              </a:r>
            </a:p>
          </p:txBody>
        </p:sp>
        <p:sp>
          <p:nvSpPr>
            <p:cNvPr id="89" name="TextBox 88">
              <a:extLst>
                <a:ext uri="{FF2B5EF4-FFF2-40B4-BE49-F238E27FC236}">
                  <a16:creationId xmlns:a16="http://schemas.microsoft.com/office/drawing/2014/main" id="{89390DB6-9B2D-ED41-FC7C-A87BDE0C96DD}"/>
                </a:ext>
              </a:extLst>
            </p:cNvPr>
            <p:cNvSpPr txBox="1"/>
            <p:nvPr/>
          </p:nvSpPr>
          <p:spPr>
            <a:xfrm>
              <a:off x="4307257" y="2039883"/>
              <a:ext cx="2515250" cy="1726563"/>
            </a:xfrm>
            <a:prstGeom prst="rect">
              <a:avLst/>
            </a:prstGeom>
            <a:noFill/>
          </p:spPr>
          <p:txBody>
            <a:bodyPr wrap="square" rtlCol="0">
              <a:spAutoFit/>
            </a:bodyPr>
            <a:lstStyle/>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RISK TOOLS</a:t>
              </a:r>
            </a:p>
            <a:p>
              <a:pPr marL="112713" marR="0" lvl="0" indent="-112713" algn="ctr" defTabSz="914400" eaLnBrk="1" fontAlgn="auto" latinLnBrk="0" hangingPunct="1">
                <a:lnSpc>
                  <a:spcPct val="80000"/>
                </a:lnSpc>
                <a:spcBef>
                  <a:spcPts val="0"/>
                </a:spcBef>
                <a:spcAft>
                  <a:spcPts val="400"/>
                </a:spcAft>
                <a:buClrTx/>
                <a:buSzTx/>
                <a:buFontTx/>
                <a:buNone/>
                <a:tabLst/>
                <a:defRPr/>
              </a:pPr>
              <a:endParaRPr kumimoji="0" lang="en-US" sz="600" b="1" i="0" u="none" strike="noStrike" kern="0" cap="none" spc="0" normalizeH="0" baseline="0" noProof="0" dirty="0">
                <a:ln>
                  <a:noFill/>
                </a:ln>
                <a:solidFill>
                  <a:prstClr val="white"/>
                </a:solidFill>
                <a:effectLst/>
                <a:uLnTx/>
                <a:uFillTx/>
                <a:latin typeface="Aptos" panose="02110004020202020204"/>
              </a:endParaRP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WV Risk Explorer</a:t>
              </a: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WV Flood Tool</a:t>
              </a: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Visualizations</a:t>
              </a: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Dashboards</a:t>
              </a:r>
            </a:p>
            <a:p>
              <a:pPr marL="112713" marR="0" lvl="0" indent="-112713" algn="ctr" defTabSz="914400" eaLnBrk="1" fontAlgn="auto" latinLnBrk="0" hangingPunct="1">
                <a:lnSpc>
                  <a:spcPct val="80000"/>
                </a:lnSpc>
                <a:spcBef>
                  <a:spcPts val="0"/>
                </a:spcBef>
                <a:spcAft>
                  <a:spcPts val="400"/>
                </a:spcAft>
                <a:buClrTx/>
                <a:buSzTx/>
                <a:buFontTx/>
                <a:buNone/>
                <a:tabLst/>
                <a:defRPr/>
              </a:pPr>
              <a:endParaRPr kumimoji="0" lang="en-US" sz="600" b="0" i="0" u="none" strike="noStrike" kern="0" cap="none" spc="0" normalizeH="0" baseline="0" noProof="0" dirty="0">
                <a:ln>
                  <a:noFill/>
                </a:ln>
                <a:solidFill>
                  <a:prstClr val="white"/>
                </a:solidFill>
                <a:effectLst/>
                <a:uLnTx/>
                <a:uFillTx/>
                <a:latin typeface="Aptos" panose="02110004020202020204"/>
              </a:endParaRP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1" u="none" strike="noStrike" kern="0" cap="none" spc="0" normalizeH="0" baseline="0" noProof="0" dirty="0">
                  <a:ln>
                    <a:noFill/>
                  </a:ln>
                  <a:solidFill>
                    <a:prstClr val="white"/>
                  </a:solidFill>
                  <a:effectLst/>
                  <a:uLnTx/>
                  <a:uFillTx/>
                  <a:latin typeface="Aptos" panose="02110004020202020204"/>
                </a:rPr>
                <a:t>9 Geographic Scales</a:t>
              </a:r>
            </a:p>
          </p:txBody>
        </p:sp>
        <p:sp>
          <p:nvSpPr>
            <p:cNvPr id="90" name="TextBox 89">
              <a:extLst>
                <a:ext uri="{FF2B5EF4-FFF2-40B4-BE49-F238E27FC236}">
                  <a16:creationId xmlns:a16="http://schemas.microsoft.com/office/drawing/2014/main" id="{D8653562-6FF5-7C9F-50C0-D7B4454A393E}"/>
                </a:ext>
              </a:extLst>
            </p:cNvPr>
            <p:cNvSpPr txBox="1"/>
            <p:nvPr/>
          </p:nvSpPr>
          <p:spPr>
            <a:xfrm>
              <a:off x="4501226" y="4117989"/>
              <a:ext cx="2036642" cy="1211550"/>
            </a:xfrm>
            <a:prstGeom prst="rect">
              <a:avLst/>
            </a:prstGeom>
            <a:noFill/>
          </p:spPr>
          <p:txBody>
            <a:bodyPr wrap="square" rtlCol="0">
              <a:spAutoFit/>
            </a:bodyPr>
            <a:lstStyle/>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HAZARD LIBRARY</a:t>
              </a:r>
            </a:p>
            <a:p>
              <a:pPr marL="112713" marR="0" lvl="0" indent="-112713" algn="ctr" defTabSz="914400" eaLnBrk="1" fontAlgn="auto" latinLnBrk="0" hangingPunct="1">
                <a:lnSpc>
                  <a:spcPct val="80000"/>
                </a:lnSpc>
                <a:spcBef>
                  <a:spcPts val="0"/>
                </a:spcBef>
                <a:spcAft>
                  <a:spcPts val="400"/>
                </a:spcAft>
                <a:buClrTx/>
                <a:buSzTx/>
                <a:buFontTx/>
                <a:buNone/>
                <a:tabLst/>
                <a:defRPr/>
              </a:pPr>
              <a:endParaRPr kumimoji="0" lang="en-US" sz="600" b="1" i="0" u="none" strike="noStrike" kern="0" cap="none" spc="0" normalizeH="0" baseline="0" noProof="0" dirty="0">
                <a:ln>
                  <a:noFill/>
                </a:ln>
                <a:solidFill>
                  <a:prstClr val="white"/>
                </a:solidFill>
                <a:effectLst/>
                <a:uLnTx/>
                <a:uFillTx/>
                <a:latin typeface="Aptos" panose="02110004020202020204"/>
              </a:endParaRPr>
            </a:p>
            <a:p>
              <a:pPr marL="0" marR="0" lvl="0" indent="0"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Search online hazard resources by title, subject, media, event, geography, data, etc.</a:t>
              </a:r>
            </a:p>
          </p:txBody>
        </p:sp>
      </p:grpSp>
      <p:sp>
        <p:nvSpPr>
          <p:cNvPr id="2" name="Google Shape;399;p45">
            <a:extLst>
              <a:ext uri="{FF2B5EF4-FFF2-40B4-BE49-F238E27FC236}">
                <a16:creationId xmlns:a16="http://schemas.microsoft.com/office/drawing/2014/main" id="{3C5EDC80-D9AB-5377-5354-C0F4E90CFAC4}"/>
              </a:ext>
            </a:extLst>
          </p:cNvPr>
          <p:cNvSpPr txBox="1">
            <a:spLocks/>
          </p:cNvSpPr>
          <p:nvPr/>
        </p:nvSpPr>
        <p:spPr>
          <a:xfrm>
            <a:off x="343096" y="909386"/>
            <a:ext cx="11177146" cy="510472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2"/>
              </a:buClr>
              <a:buSzPts val="1400"/>
              <a:buFont typeface="Anaheim"/>
              <a:buNone/>
              <a:defRPr sz="1400" b="0" i="0" u="none" strike="noStrike" cap="none">
                <a:solidFill>
                  <a:srgbClr val="000000"/>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2pPr>
            <a:lvl3pPr marL="1371600" marR="0" lvl="2"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3pPr>
            <a:lvl4pPr marL="1828800" marR="0" lvl="3"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4pPr>
            <a:lvl5pPr marL="2286000" marR="0" lvl="4"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5pPr>
            <a:lvl6pPr marL="2743200" marR="0" lvl="5"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6pPr>
            <a:lvl7pPr marL="3200400" marR="0" lvl="6"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7pPr>
            <a:lvl8pPr marL="3657600" marR="0" lvl="7"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8pPr>
            <a:lvl9pPr marL="4114800" marR="0" lvl="8"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9pPr>
          </a:lstStyle>
          <a:p>
            <a:pPr marL="287338" indent="-173038">
              <a:buClr>
                <a:srgbClr val="1F4E79"/>
              </a:buClr>
              <a:buSzPts val="1800"/>
              <a:buFont typeface="Wingdings" panose="05000000000000000000" pitchFamily="2" charset="2"/>
              <a:buChar char="§"/>
            </a:pPr>
            <a:r>
              <a:rPr lang="en-US" sz="1800" b="1" dirty="0">
                <a:solidFill>
                  <a:srgbClr val="1F4E79"/>
                </a:solidFill>
                <a:latin typeface="+mn-lt"/>
                <a:ea typeface="+mj-ea"/>
                <a:cs typeface="Arial" panose="020B0604020202020204" pitchFamily="34" charset="0"/>
              </a:rPr>
              <a:t>Planning</a:t>
            </a:r>
          </a:p>
          <a:p>
            <a:pPr marL="114300" indent="0">
              <a:buClr>
                <a:srgbClr val="1F4E79"/>
              </a:buClr>
              <a:buSzPts val="1800"/>
            </a:pPr>
            <a:endParaRPr lang="en-US" sz="500" b="1" dirty="0">
              <a:solidFill>
                <a:srgbClr val="1F4E79"/>
              </a:solidFill>
              <a:latin typeface="+mn-lt"/>
              <a:ea typeface="+mj-ea"/>
              <a:cs typeface="Arial" panose="020B0604020202020204" pitchFamily="34" charset="0"/>
            </a:endParaRPr>
          </a:p>
          <a:p>
            <a:pPr marL="458788" indent="-231775">
              <a:buClr>
                <a:srgbClr val="1F4E79"/>
              </a:buClr>
              <a:buSzPts val="1800"/>
              <a:buFont typeface="Courier New" panose="02070309020205020404" pitchFamily="49" charset="0"/>
              <a:buChar char="o"/>
            </a:pPr>
            <a:r>
              <a:rPr lang="en-US" sz="1600" dirty="0">
                <a:solidFill>
                  <a:schemeClr val="tx1"/>
                </a:solidFill>
                <a:latin typeface="+mn-lt"/>
                <a:ea typeface="+mn-ea"/>
                <a:cs typeface="+mn-cs"/>
              </a:rPr>
              <a:t>Enhancing state resiliency and hazard mitigation plans</a:t>
            </a:r>
          </a:p>
          <a:p>
            <a:pPr marL="227013" indent="0">
              <a:buClr>
                <a:srgbClr val="1F4E79"/>
              </a:buClr>
              <a:buSzPts val="1800"/>
            </a:pPr>
            <a:endParaRPr lang="en-US" sz="500" dirty="0">
              <a:solidFill>
                <a:schemeClr val="tx1"/>
              </a:solidFill>
              <a:latin typeface="+mn-lt"/>
              <a:ea typeface="+mn-ea"/>
              <a:cs typeface="+mn-cs"/>
            </a:endParaRPr>
          </a:p>
          <a:p>
            <a:pPr marL="458788" indent="-231775">
              <a:buClr>
                <a:srgbClr val="1F4E79"/>
              </a:buClr>
              <a:buSzPts val="1800"/>
              <a:buFont typeface="Courier New" panose="02070309020205020404" pitchFamily="49" charset="0"/>
              <a:buChar char="o"/>
            </a:pPr>
            <a:r>
              <a:rPr lang="en-US" sz="1600" dirty="0">
                <a:solidFill>
                  <a:schemeClr val="tx1"/>
                </a:solidFill>
                <a:latin typeface="+mn-lt"/>
                <a:ea typeface="+mn-ea"/>
                <a:cs typeface="+mn-cs"/>
              </a:rPr>
              <a:t>Updating emergency operation plans</a:t>
            </a:r>
          </a:p>
          <a:p>
            <a:pPr marL="227013" indent="0">
              <a:buClr>
                <a:srgbClr val="1F4E79"/>
              </a:buClr>
              <a:buSzPts val="1800"/>
            </a:pPr>
            <a:endParaRPr lang="en-US" sz="500" dirty="0">
              <a:solidFill>
                <a:schemeClr val="tx1"/>
              </a:solidFill>
              <a:latin typeface="+mn-lt"/>
              <a:ea typeface="+mn-ea"/>
              <a:cs typeface="+mn-cs"/>
            </a:endParaRPr>
          </a:p>
          <a:p>
            <a:pPr marL="458788" indent="-231775">
              <a:buClr>
                <a:srgbClr val="1F4E79"/>
              </a:buClr>
              <a:buSzPts val="1800"/>
              <a:buFont typeface="Courier New" panose="02070309020205020404" pitchFamily="49" charset="0"/>
              <a:buChar char="o"/>
            </a:pPr>
            <a:r>
              <a:rPr lang="en-US" sz="1600" dirty="0">
                <a:solidFill>
                  <a:schemeClr val="tx1"/>
                </a:solidFill>
                <a:latin typeface="+mn-lt"/>
                <a:ea typeface="+mn-ea"/>
                <a:cs typeface="+mn-cs"/>
              </a:rPr>
              <a:t>Prioritizing and allocating resources</a:t>
            </a:r>
          </a:p>
          <a:p>
            <a:pPr marL="227013" indent="0">
              <a:buClr>
                <a:srgbClr val="1F4E79"/>
              </a:buClr>
              <a:buSzPts val="1800"/>
            </a:pPr>
            <a:endParaRPr lang="en-US" sz="500" dirty="0">
              <a:solidFill>
                <a:schemeClr val="tx1"/>
              </a:solidFill>
              <a:latin typeface="+mn-lt"/>
              <a:ea typeface="+mn-ea"/>
              <a:cs typeface="+mn-cs"/>
            </a:endParaRPr>
          </a:p>
          <a:p>
            <a:pPr marL="458788" indent="-231775">
              <a:buClr>
                <a:srgbClr val="1F4E79"/>
              </a:buClr>
              <a:buSzPts val="1800"/>
              <a:buFont typeface="Courier New" panose="02070309020205020404" pitchFamily="49" charset="0"/>
              <a:buChar char="o"/>
            </a:pPr>
            <a:r>
              <a:rPr lang="en-US" sz="1600" dirty="0">
                <a:solidFill>
                  <a:schemeClr val="tx1"/>
                </a:solidFill>
                <a:latin typeface="+mn-lt"/>
                <a:ea typeface="+mn-ea"/>
                <a:cs typeface="+mn-cs"/>
              </a:rPr>
              <a:t>Identifying the need for more refined risk assessments</a:t>
            </a:r>
          </a:p>
          <a:p>
            <a:pPr marL="114300" indent="0">
              <a:buClr>
                <a:srgbClr val="1F4E79"/>
              </a:buClr>
              <a:buSzPts val="1800"/>
            </a:pPr>
            <a:endParaRPr lang="en-US" sz="1600" dirty="0"/>
          </a:p>
          <a:p>
            <a:pPr marL="114300" indent="0">
              <a:buClr>
                <a:srgbClr val="1F4E79"/>
              </a:buClr>
              <a:buSzPts val="1800"/>
            </a:pPr>
            <a:endParaRPr lang="en-US" sz="1600" dirty="0"/>
          </a:p>
          <a:p>
            <a:pPr marL="287338" indent="-173038">
              <a:buClr>
                <a:srgbClr val="1F4E79"/>
              </a:buClr>
              <a:buSzPts val="1800"/>
              <a:buFont typeface="Wingdings" panose="05000000000000000000" pitchFamily="2" charset="2"/>
              <a:buChar char="§"/>
            </a:pPr>
            <a:r>
              <a:rPr lang="en-US" sz="1800" b="1" dirty="0">
                <a:solidFill>
                  <a:srgbClr val="1F4E79"/>
                </a:solidFill>
                <a:latin typeface="+mn-lt"/>
                <a:ea typeface="+mj-ea"/>
                <a:cs typeface="Arial" panose="020B0604020202020204" pitchFamily="34" charset="0"/>
              </a:rPr>
              <a:t>Risk Communications</a:t>
            </a:r>
          </a:p>
          <a:p>
            <a:pPr marL="114300" indent="0">
              <a:buClr>
                <a:srgbClr val="1F4E79"/>
              </a:buClr>
              <a:buSzPts val="1800"/>
            </a:pPr>
            <a:endParaRPr lang="en-US" sz="500" b="1" dirty="0">
              <a:solidFill>
                <a:srgbClr val="1F4E79"/>
              </a:solidFill>
              <a:latin typeface="+mn-lt"/>
              <a:ea typeface="+mj-ea"/>
              <a:cs typeface="Arial" panose="020B0604020202020204" pitchFamily="34" charset="0"/>
            </a:endParaRPr>
          </a:p>
          <a:p>
            <a:pPr marL="512762" indent="-285750">
              <a:buClr>
                <a:srgbClr val="1F4E79"/>
              </a:buClr>
              <a:buSzPts val="1800"/>
              <a:buFont typeface="Courier New" panose="02070309020205020404" pitchFamily="49" charset="0"/>
              <a:buChar char="o"/>
            </a:pPr>
            <a:r>
              <a:rPr lang="en-US" sz="1600" dirty="0">
                <a:solidFill>
                  <a:schemeClr val="tx1"/>
                </a:solidFill>
                <a:latin typeface="+mn-lt"/>
                <a:ea typeface="+mn-ea"/>
                <a:cs typeface="+mn-cs"/>
              </a:rPr>
              <a:t>Encouraging community-level risk communication and engagement</a:t>
            </a:r>
          </a:p>
          <a:p>
            <a:pPr marL="227012" indent="0">
              <a:buClr>
                <a:srgbClr val="1F4E79"/>
              </a:buClr>
              <a:buSzPts val="1800"/>
            </a:pPr>
            <a:endParaRPr lang="en-US" sz="500" dirty="0">
              <a:solidFill>
                <a:schemeClr val="tx1"/>
              </a:solidFill>
              <a:latin typeface="+mn-lt"/>
              <a:ea typeface="+mn-ea"/>
              <a:cs typeface="+mn-cs"/>
            </a:endParaRPr>
          </a:p>
          <a:p>
            <a:pPr marL="512762" indent="-285750">
              <a:buClr>
                <a:srgbClr val="1F4E79"/>
              </a:buClr>
              <a:buSzPts val="1800"/>
              <a:buFont typeface="Courier New" panose="02070309020205020404" pitchFamily="49" charset="0"/>
              <a:buChar char="o"/>
            </a:pPr>
            <a:r>
              <a:rPr lang="en-US" sz="1600" dirty="0">
                <a:solidFill>
                  <a:schemeClr val="tx1"/>
                </a:solidFill>
                <a:latin typeface="+mn-lt"/>
                <a:ea typeface="+mn-ea"/>
                <a:cs typeface="+mn-cs"/>
              </a:rPr>
              <a:t>Educating new homeowners and renters</a:t>
            </a:r>
          </a:p>
          <a:p>
            <a:pPr marL="227012" indent="0">
              <a:buClr>
                <a:srgbClr val="1F4E79"/>
              </a:buClr>
              <a:buSzPts val="1800"/>
            </a:pPr>
            <a:endParaRPr lang="en-US" sz="500" dirty="0">
              <a:solidFill>
                <a:schemeClr val="tx1"/>
              </a:solidFill>
              <a:latin typeface="+mn-lt"/>
              <a:ea typeface="+mn-ea"/>
              <a:cs typeface="+mn-cs"/>
            </a:endParaRPr>
          </a:p>
          <a:p>
            <a:pPr marL="512762" indent="-285750">
              <a:buClr>
                <a:srgbClr val="1F4E79"/>
              </a:buClr>
              <a:buSzPts val="1800"/>
              <a:buFont typeface="Courier New" panose="02070309020205020404" pitchFamily="49" charset="0"/>
              <a:buChar char="o"/>
            </a:pPr>
            <a:r>
              <a:rPr lang="en-US" sz="1600" dirty="0">
                <a:solidFill>
                  <a:schemeClr val="tx1"/>
                </a:solidFill>
                <a:latin typeface="+mn-lt"/>
                <a:ea typeface="+mn-ea"/>
                <a:cs typeface="+mn-cs"/>
              </a:rPr>
              <a:t>Informing the insurance and mortgage industries</a:t>
            </a:r>
          </a:p>
          <a:p>
            <a:pPr marL="114300" indent="0">
              <a:buClr>
                <a:srgbClr val="1F4E79"/>
              </a:buClr>
              <a:buSzPts val="1800"/>
            </a:pPr>
            <a:endParaRPr lang="en-US" sz="1600" dirty="0"/>
          </a:p>
          <a:p>
            <a:pPr marL="114300" indent="0">
              <a:buClr>
                <a:srgbClr val="1F4E79"/>
              </a:buClr>
              <a:buSzPts val="1800"/>
            </a:pPr>
            <a:endParaRPr lang="en-US" sz="1600" dirty="0"/>
          </a:p>
          <a:p>
            <a:pPr marL="287338" indent="-173038">
              <a:buClr>
                <a:srgbClr val="1F4E79"/>
              </a:buClr>
              <a:buSzPts val="1800"/>
              <a:buFont typeface="Wingdings" panose="05000000000000000000" pitchFamily="2" charset="2"/>
              <a:buChar char="§"/>
            </a:pPr>
            <a:r>
              <a:rPr lang="en-US" sz="1800" b="1" dirty="0">
                <a:solidFill>
                  <a:srgbClr val="1F4E79"/>
                </a:solidFill>
                <a:latin typeface="+mn-lt"/>
                <a:ea typeface="+mj-ea"/>
                <a:cs typeface="Arial" panose="020B0604020202020204" pitchFamily="34" charset="0"/>
              </a:rPr>
              <a:t>Mitigation</a:t>
            </a:r>
          </a:p>
          <a:p>
            <a:pPr marL="114300" indent="0">
              <a:buClr>
                <a:srgbClr val="1F4E79"/>
              </a:buClr>
              <a:buSzPts val="1800"/>
            </a:pPr>
            <a:endParaRPr lang="en-US" sz="500" b="1" dirty="0">
              <a:solidFill>
                <a:srgbClr val="1F4E79"/>
              </a:solidFill>
              <a:latin typeface="+mn-lt"/>
              <a:ea typeface="+mj-ea"/>
              <a:cs typeface="Arial" panose="020B0604020202020204" pitchFamily="34" charset="0"/>
            </a:endParaRPr>
          </a:p>
          <a:p>
            <a:pPr marL="514350" indent="-287338">
              <a:buClr>
                <a:srgbClr val="1F4E79"/>
              </a:buClr>
              <a:buSzPts val="1800"/>
              <a:buFont typeface="Courier New" panose="02070309020205020404" pitchFamily="49" charset="0"/>
              <a:buChar char="o"/>
            </a:pPr>
            <a:r>
              <a:rPr lang="en-US" sz="1600" dirty="0">
                <a:solidFill>
                  <a:schemeClr val="tx1"/>
                </a:solidFill>
                <a:latin typeface="+mn-lt"/>
                <a:ea typeface="+mn-ea"/>
                <a:cs typeface="+mn-cs"/>
              </a:rPr>
              <a:t>Identifying areas of mitigation interest</a:t>
            </a:r>
          </a:p>
          <a:p>
            <a:pPr marL="227012" indent="0">
              <a:buClr>
                <a:srgbClr val="1F4E79"/>
              </a:buClr>
              <a:buSzPts val="1800"/>
            </a:pPr>
            <a:endParaRPr lang="en-US" sz="500" dirty="0">
              <a:solidFill>
                <a:schemeClr val="tx1"/>
              </a:solidFill>
              <a:latin typeface="+mn-lt"/>
              <a:ea typeface="+mn-ea"/>
              <a:cs typeface="+mn-cs"/>
            </a:endParaRPr>
          </a:p>
          <a:p>
            <a:pPr marL="514350" indent="-287338">
              <a:buClr>
                <a:srgbClr val="1F4E79"/>
              </a:buClr>
              <a:buSzPts val="1800"/>
              <a:buFont typeface="Courier New" panose="02070309020205020404" pitchFamily="49" charset="0"/>
              <a:buChar char="o"/>
            </a:pPr>
            <a:r>
              <a:rPr lang="en-US" sz="1600" dirty="0">
                <a:solidFill>
                  <a:schemeClr val="tx1"/>
                </a:solidFill>
                <a:latin typeface="+mn-lt"/>
                <a:ea typeface="+mn-ea"/>
                <a:cs typeface="+mn-cs"/>
              </a:rPr>
              <a:t>Supporting the development or enhancement of codes and standards</a:t>
            </a:r>
          </a:p>
          <a:p>
            <a:pPr marL="227012" indent="0">
              <a:buClr>
                <a:srgbClr val="1F4E79"/>
              </a:buClr>
              <a:buSzPts val="1800"/>
            </a:pPr>
            <a:endParaRPr lang="en-US" sz="500" dirty="0">
              <a:solidFill>
                <a:schemeClr val="tx1"/>
              </a:solidFill>
              <a:latin typeface="+mn-lt"/>
              <a:ea typeface="+mn-ea"/>
              <a:cs typeface="+mn-cs"/>
            </a:endParaRPr>
          </a:p>
          <a:p>
            <a:pPr marL="514350" indent="-287338">
              <a:buClr>
                <a:srgbClr val="1F4E79"/>
              </a:buClr>
              <a:buSzPts val="1800"/>
              <a:buFont typeface="Courier New" panose="02070309020205020404" pitchFamily="49" charset="0"/>
              <a:buChar char="o"/>
            </a:pPr>
            <a:r>
              <a:rPr lang="en-US" sz="1600" dirty="0">
                <a:solidFill>
                  <a:schemeClr val="tx1"/>
                </a:solidFill>
                <a:latin typeface="+mn-lt"/>
                <a:ea typeface="+mn-ea"/>
                <a:cs typeface="+mn-cs"/>
              </a:rPr>
              <a:t>Informing long-term community recovery</a:t>
            </a:r>
          </a:p>
          <a:p>
            <a:pPr marL="114300" indent="0">
              <a:buSzPts val="1800"/>
            </a:pPr>
            <a:endParaRPr lang="en-US" sz="1600" dirty="0">
              <a:solidFill>
                <a:schemeClr val="tx1"/>
              </a:solidFill>
              <a:latin typeface="Calibri" panose="020F0502020204030204" pitchFamily="34" charset="0"/>
              <a:cs typeface="Calibri" panose="020F0502020204030204" pitchFamily="34" charset="0"/>
            </a:endParaRPr>
          </a:p>
        </p:txBody>
      </p:sp>
      <p:pic>
        <p:nvPicPr>
          <p:cNvPr id="5" name="Picture 4" descr="A group of people sitting at a table&#10;&#10;AI-generated content may be incorrect.">
            <a:extLst>
              <a:ext uri="{FF2B5EF4-FFF2-40B4-BE49-F238E27FC236}">
                <a16:creationId xmlns:a16="http://schemas.microsoft.com/office/drawing/2014/main" id="{02C77B94-F003-75B3-4BCA-9DA39F2CCB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502566" y="1027811"/>
            <a:ext cx="2368769" cy="1672351"/>
          </a:xfrm>
          <a:prstGeom prst="rect">
            <a:avLst/>
          </a:prstGeom>
        </p:spPr>
      </p:pic>
      <p:pic>
        <p:nvPicPr>
          <p:cNvPr id="7" name="Picture 6" descr="Hands on a mouse and keyboard&#10;&#10;AI-generated content may be incorrect.">
            <a:extLst>
              <a:ext uri="{FF2B5EF4-FFF2-40B4-BE49-F238E27FC236}">
                <a16:creationId xmlns:a16="http://schemas.microsoft.com/office/drawing/2014/main" id="{7DAD0034-48AB-736C-CE77-8DCFBC6FFA6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502566" y="3051705"/>
            <a:ext cx="2366393" cy="1304525"/>
          </a:xfrm>
          <a:prstGeom prst="rect">
            <a:avLst/>
          </a:prstGeom>
          <a:ln>
            <a:noFill/>
          </a:ln>
        </p:spPr>
      </p:pic>
      <p:pic>
        <p:nvPicPr>
          <p:cNvPr id="9" name="Picture 8" descr="A person using a computer&#10;&#10;AI-generated content may be incorrect.">
            <a:extLst>
              <a:ext uri="{FF2B5EF4-FFF2-40B4-BE49-F238E27FC236}">
                <a16:creationId xmlns:a16="http://schemas.microsoft.com/office/drawing/2014/main" id="{D41DD071-EB36-1ECB-E557-55A2481DFEDF}"/>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502567" y="4707773"/>
            <a:ext cx="2366392" cy="1726564"/>
          </a:xfrm>
          <a:prstGeom prst="rect">
            <a:avLst/>
          </a:prstGeom>
        </p:spPr>
      </p:pic>
      <p:grpSp>
        <p:nvGrpSpPr>
          <p:cNvPr id="34" name="Group 33">
            <a:extLst>
              <a:ext uri="{FF2B5EF4-FFF2-40B4-BE49-F238E27FC236}">
                <a16:creationId xmlns:a16="http://schemas.microsoft.com/office/drawing/2014/main" id="{0E6B2928-AF14-6E9B-5E7B-510EDFA60D67}"/>
              </a:ext>
            </a:extLst>
          </p:cNvPr>
          <p:cNvGrpSpPr/>
          <p:nvPr/>
        </p:nvGrpSpPr>
        <p:grpSpPr>
          <a:xfrm>
            <a:off x="0" y="-15988"/>
            <a:ext cx="12192000" cy="630241"/>
            <a:chOff x="0" y="-15988"/>
            <a:chExt cx="12192000" cy="630241"/>
          </a:xfrm>
        </p:grpSpPr>
        <p:sp>
          <p:nvSpPr>
            <p:cNvPr id="3" name="Title 1">
              <a:extLst>
                <a:ext uri="{FF2B5EF4-FFF2-40B4-BE49-F238E27FC236}">
                  <a16:creationId xmlns:a16="http://schemas.microsoft.com/office/drawing/2014/main" id="{B7E94435-B4F4-D993-2D1B-99AF5A05C5E6}"/>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mn-lt"/>
                  <a:cs typeface="Arial" panose="020B0604020202020204" pitchFamily="34" charset="0"/>
                </a:rPr>
                <a:t>Benefits of the Tools</a:t>
              </a:r>
            </a:p>
          </p:txBody>
        </p:sp>
        <p:pic>
          <p:nvPicPr>
            <p:cNvPr id="10" name="Picture 9" descr="A hexagon with a yellow house and a river&#10;&#10;Description automatically generated">
              <a:extLst>
                <a:ext uri="{FF2B5EF4-FFF2-40B4-BE49-F238E27FC236}">
                  <a16:creationId xmlns:a16="http://schemas.microsoft.com/office/drawing/2014/main" id="{7325B832-0383-4CCB-9CF5-E691B077682B}"/>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grpSp>
    </p:spTree>
    <p:extLst>
      <p:ext uri="{BB962C8B-B14F-4D97-AF65-F5344CB8AC3E}">
        <p14:creationId xmlns:p14="http://schemas.microsoft.com/office/powerpoint/2010/main" val="3103739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CF3BD-18EA-0993-9CAE-651F669B484E}"/>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DD951BCB-9BA8-11B6-B52E-769A5E8A3EAD}"/>
              </a:ext>
            </a:extLst>
          </p:cNvPr>
          <p:cNvGrpSpPr/>
          <p:nvPr/>
        </p:nvGrpSpPr>
        <p:grpSpPr>
          <a:xfrm>
            <a:off x="0" y="-15988"/>
            <a:ext cx="12192000" cy="630241"/>
            <a:chOff x="0" y="-15988"/>
            <a:chExt cx="12192000" cy="630241"/>
          </a:xfrm>
        </p:grpSpPr>
        <p:sp>
          <p:nvSpPr>
            <p:cNvPr id="3" name="Title 1">
              <a:extLst>
                <a:ext uri="{FF2B5EF4-FFF2-40B4-BE49-F238E27FC236}">
                  <a16:creationId xmlns:a16="http://schemas.microsoft.com/office/drawing/2014/main" id="{E7958983-A5A7-B212-0734-BB0ECBDD619B}"/>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mn-lt"/>
                  <a:cs typeface="Arial" panose="020B0604020202020204" pitchFamily="34" charset="0"/>
                </a:rPr>
                <a:t>WV Floodplain Building Inventory (BI)</a:t>
              </a:r>
            </a:p>
          </p:txBody>
        </p:sp>
        <p:pic>
          <p:nvPicPr>
            <p:cNvPr id="10" name="Picture 9" descr="A hexagon with a yellow house and a river&#10;&#10;Description automatically generated">
              <a:extLst>
                <a:ext uri="{FF2B5EF4-FFF2-40B4-BE49-F238E27FC236}">
                  <a16:creationId xmlns:a16="http://schemas.microsoft.com/office/drawing/2014/main" id="{70FDED33-B7D9-07E1-4081-8109EEAC76B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grpSp>
      <p:grpSp>
        <p:nvGrpSpPr>
          <p:cNvPr id="86" name="Group 85">
            <a:extLst>
              <a:ext uri="{FF2B5EF4-FFF2-40B4-BE49-F238E27FC236}">
                <a16:creationId xmlns:a16="http://schemas.microsoft.com/office/drawing/2014/main" id="{805AF068-BFDC-4570-3BBA-B5B556E27045}"/>
              </a:ext>
            </a:extLst>
          </p:cNvPr>
          <p:cNvGrpSpPr/>
          <p:nvPr/>
        </p:nvGrpSpPr>
        <p:grpSpPr>
          <a:xfrm>
            <a:off x="4307257" y="1896342"/>
            <a:ext cx="4755558" cy="3933847"/>
            <a:chOff x="4307257" y="1896342"/>
            <a:chExt cx="4755558" cy="3933847"/>
          </a:xfrm>
        </p:grpSpPr>
        <p:sp>
          <p:nvSpPr>
            <p:cNvPr id="92" name="TextBox 91">
              <a:extLst>
                <a:ext uri="{FF2B5EF4-FFF2-40B4-BE49-F238E27FC236}">
                  <a16:creationId xmlns:a16="http://schemas.microsoft.com/office/drawing/2014/main" id="{C89A29DE-1ABF-5AED-CB60-1FFDC2C7C5C0}"/>
                </a:ext>
              </a:extLst>
            </p:cNvPr>
            <p:cNvSpPr txBox="1"/>
            <p:nvPr/>
          </p:nvSpPr>
          <p:spPr>
            <a:xfrm>
              <a:off x="6537867" y="4117989"/>
              <a:ext cx="2515250" cy="1712200"/>
            </a:xfrm>
            <a:prstGeom prst="rect">
              <a:avLst/>
            </a:prstGeom>
            <a:noFill/>
          </p:spPr>
          <p:txBody>
            <a:bodyPr wrap="square" rtlCol="0">
              <a:spAutoFit/>
            </a:bodyPr>
            <a:lstStyle/>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STAKEHOLDERS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Risk Reduction Associates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Emergency Responders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Floodplain Managers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Local Officials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Volunteers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Public</a:t>
              </a:r>
            </a:p>
          </p:txBody>
        </p:sp>
        <p:sp>
          <p:nvSpPr>
            <p:cNvPr id="88" name="TextBox 87">
              <a:extLst>
                <a:ext uri="{FF2B5EF4-FFF2-40B4-BE49-F238E27FC236}">
                  <a16:creationId xmlns:a16="http://schemas.microsoft.com/office/drawing/2014/main" id="{363D5F20-D87F-2B30-D6A7-7E1DE7FF3A41}"/>
                </a:ext>
              </a:extLst>
            </p:cNvPr>
            <p:cNvSpPr txBox="1"/>
            <p:nvPr/>
          </p:nvSpPr>
          <p:spPr>
            <a:xfrm>
              <a:off x="6547565" y="1896342"/>
              <a:ext cx="2515250" cy="2042547"/>
            </a:xfrm>
            <a:prstGeom prst="rect">
              <a:avLst/>
            </a:prstGeom>
            <a:noFill/>
          </p:spPr>
          <p:txBody>
            <a:bodyPr wrap="square" rtlCol="0">
              <a:spAutoFit/>
            </a:bodyPr>
            <a:lstStyle/>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COMMUNITY</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ENGAGEMENT</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Focused Outreach Meetings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Flood Symposium</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Resiliency Tools &amp; Products</a:t>
              </a:r>
            </a:p>
            <a:p>
              <a:pPr marL="112713" marR="0" lvl="0" indent="-112713"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Learning Resources &amp; Reports</a:t>
              </a:r>
            </a:p>
          </p:txBody>
        </p:sp>
        <p:sp>
          <p:nvSpPr>
            <p:cNvPr id="89" name="TextBox 88">
              <a:extLst>
                <a:ext uri="{FF2B5EF4-FFF2-40B4-BE49-F238E27FC236}">
                  <a16:creationId xmlns:a16="http://schemas.microsoft.com/office/drawing/2014/main" id="{B3389895-8CEA-872E-30F8-79755E61EFE4}"/>
                </a:ext>
              </a:extLst>
            </p:cNvPr>
            <p:cNvSpPr txBox="1"/>
            <p:nvPr/>
          </p:nvSpPr>
          <p:spPr>
            <a:xfrm>
              <a:off x="4307257" y="2039883"/>
              <a:ext cx="2515250" cy="1726563"/>
            </a:xfrm>
            <a:prstGeom prst="rect">
              <a:avLst/>
            </a:prstGeom>
            <a:noFill/>
          </p:spPr>
          <p:txBody>
            <a:bodyPr wrap="square" rtlCol="0">
              <a:spAutoFit/>
            </a:bodyPr>
            <a:lstStyle/>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RISK TOOLS</a:t>
              </a:r>
            </a:p>
            <a:p>
              <a:pPr marL="112713" marR="0" lvl="0" indent="-112713" algn="ctr" defTabSz="914400" eaLnBrk="1" fontAlgn="auto" latinLnBrk="0" hangingPunct="1">
                <a:lnSpc>
                  <a:spcPct val="80000"/>
                </a:lnSpc>
                <a:spcBef>
                  <a:spcPts val="0"/>
                </a:spcBef>
                <a:spcAft>
                  <a:spcPts val="400"/>
                </a:spcAft>
                <a:buClrTx/>
                <a:buSzTx/>
                <a:buFontTx/>
                <a:buNone/>
                <a:tabLst/>
                <a:defRPr/>
              </a:pPr>
              <a:endParaRPr kumimoji="0" lang="en-US" sz="600" b="1" i="0" u="none" strike="noStrike" kern="0" cap="none" spc="0" normalizeH="0" baseline="0" noProof="0" dirty="0">
                <a:ln>
                  <a:noFill/>
                </a:ln>
                <a:solidFill>
                  <a:prstClr val="white"/>
                </a:solidFill>
                <a:effectLst/>
                <a:uLnTx/>
                <a:uFillTx/>
                <a:latin typeface="Aptos" panose="02110004020202020204"/>
              </a:endParaRP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WV Risk Explorer</a:t>
              </a: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WV Flood Tool</a:t>
              </a: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Visualizations</a:t>
              </a: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 Dashboards</a:t>
              </a:r>
            </a:p>
            <a:p>
              <a:pPr marL="112713" marR="0" lvl="0" indent="-112713" algn="ctr" defTabSz="914400" eaLnBrk="1" fontAlgn="auto" latinLnBrk="0" hangingPunct="1">
                <a:lnSpc>
                  <a:spcPct val="80000"/>
                </a:lnSpc>
                <a:spcBef>
                  <a:spcPts val="0"/>
                </a:spcBef>
                <a:spcAft>
                  <a:spcPts val="400"/>
                </a:spcAft>
                <a:buClrTx/>
                <a:buSzTx/>
                <a:buFontTx/>
                <a:buNone/>
                <a:tabLst/>
                <a:defRPr/>
              </a:pPr>
              <a:endParaRPr kumimoji="0" lang="en-US" sz="600" b="0" i="0" u="none" strike="noStrike" kern="0" cap="none" spc="0" normalizeH="0" baseline="0" noProof="0" dirty="0">
                <a:ln>
                  <a:noFill/>
                </a:ln>
                <a:solidFill>
                  <a:prstClr val="white"/>
                </a:solidFill>
                <a:effectLst/>
                <a:uLnTx/>
                <a:uFillTx/>
                <a:latin typeface="Aptos" panose="02110004020202020204"/>
              </a:endParaRPr>
            </a:p>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500" b="0" i="1" u="none" strike="noStrike" kern="0" cap="none" spc="0" normalizeH="0" baseline="0" noProof="0" dirty="0">
                  <a:ln>
                    <a:noFill/>
                  </a:ln>
                  <a:solidFill>
                    <a:prstClr val="white"/>
                  </a:solidFill>
                  <a:effectLst/>
                  <a:uLnTx/>
                  <a:uFillTx/>
                  <a:latin typeface="Aptos" panose="02110004020202020204"/>
                </a:rPr>
                <a:t>9 Geographic Scales</a:t>
              </a:r>
            </a:p>
          </p:txBody>
        </p:sp>
        <p:sp>
          <p:nvSpPr>
            <p:cNvPr id="90" name="TextBox 89">
              <a:extLst>
                <a:ext uri="{FF2B5EF4-FFF2-40B4-BE49-F238E27FC236}">
                  <a16:creationId xmlns:a16="http://schemas.microsoft.com/office/drawing/2014/main" id="{2E936F43-1B72-CDF3-A977-104A99FB1702}"/>
                </a:ext>
              </a:extLst>
            </p:cNvPr>
            <p:cNvSpPr txBox="1"/>
            <p:nvPr/>
          </p:nvSpPr>
          <p:spPr>
            <a:xfrm>
              <a:off x="4501226" y="4117989"/>
              <a:ext cx="2036642" cy="1211550"/>
            </a:xfrm>
            <a:prstGeom prst="rect">
              <a:avLst/>
            </a:prstGeom>
            <a:noFill/>
          </p:spPr>
          <p:txBody>
            <a:bodyPr wrap="square" rtlCol="0">
              <a:spAutoFit/>
            </a:bodyPr>
            <a:lstStyle/>
            <a:p>
              <a:pPr marL="112713" marR="0" lvl="0" indent="-112713" algn="ctr" defTabSz="914400" eaLnBrk="1" fontAlgn="auto" latinLnBrk="0" hangingPunct="1">
                <a:lnSpc>
                  <a:spcPct val="80000"/>
                </a:lnSpc>
                <a:spcBef>
                  <a:spcPts val="0"/>
                </a:spcBef>
                <a:spcAft>
                  <a:spcPts val="4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panose="02110004020202020204"/>
                </a:rPr>
                <a:t>HAZARD LIBRARY</a:t>
              </a:r>
            </a:p>
            <a:p>
              <a:pPr marL="112713" marR="0" lvl="0" indent="-112713" algn="ctr" defTabSz="914400" eaLnBrk="1" fontAlgn="auto" latinLnBrk="0" hangingPunct="1">
                <a:lnSpc>
                  <a:spcPct val="80000"/>
                </a:lnSpc>
                <a:spcBef>
                  <a:spcPts val="0"/>
                </a:spcBef>
                <a:spcAft>
                  <a:spcPts val="400"/>
                </a:spcAft>
                <a:buClrTx/>
                <a:buSzTx/>
                <a:buFontTx/>
                <a:buNone/>
                <a:tabLst/>
                <a:defRPr/>
              </a:pPr>
              <a:endParaRPr kumimoji="0" lang="en-US" sz="600" b="1" i="0" u="none" strike="noStrike" kern="0" cap="none" spc="0" normalizeH="0" baseline="0" noProof="0" dirty="0">
                <a:ln>
                  <a:noFill/>
                </a:ln>
                <a:solidFill>
                  <a:prstClr val="white"/>
                </a:solidFill>
                <a:effectLst/>
                <a:uLnTx/>
                <a:uFillTx/>
                <a:latin typeface="Aptos" panose="02110004020202020204"/>
              </a:endParaRPr>
            </a:p>
            <a:p>
              <a:pPr marL="0" marR="0" lvl="0" indent="0" algn="ctr" defTabSz="914400" eaLnBrk="1" fontAlgn="auto" latinLnBrk="0" hangingPunct="1">
                <a:lnSpc>
                  <a:spcPct val="80000"/>
                </a:lnSpc>
                <a:spcBef>
                  <a:spcPts val="0"/>
                </a:spcBef>
                <a:spcAft>
                  <a:spcPts val="400"/>
                </a:spcAft>
                <a:buClrTx/>
                <a:buSzTx/>
                <a:buFontTx/>
                <a:buNone/>
                <a:tabLst/>
                <a:defRPr/>
              </a:pPr>
              <a:r>
                <a:rPr kumimoji="0" lang="en-US" sz="1500" b="0" i="0" u="none" strike="noStrike" kern="0" cap="none" spc="0" normalizeH="0" baseline="0" noProof="0" dirty="0">
                  <a:ln>
                    <a:noFill/>
                  </a:ln>
                  <a:solidFill>
                    <a:prstClr val="white"/>
                  </a:solidFill>
                  <a:effectLst/>
                  <a:uLnTx/>
                  <a:uFillTx/>
                  <a:latin typeface="Aptos" panose="02110004020202020204"/>
                </a:rPr>
                <a:t>Search online hazard resources by title, subject, media, event, geography, data, etc.</a:t>
              </a:r>
            </a:p>
          </p:txBody>
        </p:sp>
      </p:grpSp>
      <p:sp>
        <p:nvSpPr>
          <p:cNvPr id="2" name="Google Shape;399;p45">
            <a:extLst>
              <a:ext uri="{FF2B5EF4-FFF2-40B4-BE49-F238E27FC236}">
                <a16:creationId xmlns:a16="http://schemas.microsoft.com/office/drawing/2014/main" id="{CDE3BE27-04E8-7544-444C-FE4F846125D8}"/>
              </a:ext>
            </a:extLst>
          </p:cNvPr>
          <p:cNvSpPr txBox="1">
            <a:spLocks/>
          </p:cNvSpPr>
          <p:nvPr/>
        </p:nvSpPr>
        <p:spPr>
          <a:xfrm>
            <a:off x="321324" y="608518"/>
            <a:ext cx="11520280" cy="57638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2"/>
              </a:buClr>
              <a:buSzPts val="1400"/>
              <a:buFont typeface="Anaheim"/>
              <a:buNone/>
              <a:defRPr sz="1400" b="0" i="0" u="none" strike="noStrike" cap="none">
                <a:solidFill>
                  <a:srgbClr val="000000"/>
                </a:solidFill>
                <a:latin typeface="Anaheim"/>
                <a:ea typeface="Anaheim"/>
                <a:cs typeface="Anaheim"/>
                <a:sym typeface="Anaheim"/>
              </a:defRPr>
            </a:lvl1pPr>
            <a:lvl2pPr marL="914400" marR="0" lvl="1"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2pPr>
            <a:lvl3pPr marL="1371600" marR="0" lvl="2"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3pPr>
            <a:lvl4pPr marL="1828800" marR="0" lvl="3"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4pPr>
            <a:lvl5pPr marL="2286000" marR="0" lvl="4"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5pPr>
            <a:lvl6pPr marL="2743200" marR="0" lvl="5"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6pPr>
            <a:lvl7pPr marL="3200400" marR="0" lvl="6"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7pPr>
            <a:lvl8pPr marL="3657600" marR="0" lvl="7"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8pPr>
            <a:lvl9pPr marL="4114800" marR="0" lvl="8" indent="-317500" algn="ctr" rtl="0">
              <a:lnSpc>
                <a:spcPct val="100000"/>
              </a:lnSpc>
              <a:spcBef>
                <a:spcPts val="0"/>
              </a:spcBef>
              <a:spcAft>
                <a:spcPts val="0"/>
              </a:spcAft>
              <a:buClr>
                <a:schemeClr val="dk2"/>
              </a:buClr>
              <a:buSzPts val="1400"/>
              <a:buFont typeface="Anaheim"/>
              <a:buNone/>
              <a:defRPr sz="1400" b="0" i="0" u="none" strike="noStrike" cap="none">
                <a:solidFill>
                  <a:schemeClr val="dk2"/>
                </a:solidFill>
                <a:latin typeface="Anaheim"/>
                <a:ea typeface="Anaheim"/>
                <a:cs typeface="Anaheim"/>
                <a:sym typeface="Anaheim"/>
              </a:defRPr>
            </a:lvl9pPr>
          </a:lstStyle>
          <a:p>
            <a:pPr marL="114300" indent="0">
              <a:buSzPts val="1800"/>
            </a:pPr>
            <a:r>
              <a:rPr lang="en-US" sz="1800" b="1" dirty="0">
                <a:solidFill>
                  <a:srgbClr val="1F4E79"/>
                </a:solidFill>
                <a:latin typeface="+mn-lt"/>
                <a:ea typeface="+mj-ea"/>
                <a:cs typeface="Arial" panose="020B0604020202020204" pitchFamily="34" charset="0"/>
              </a:rPr>
              <a:t>Riverine Flood Exposure Assessment (Building-Level)</a:t>
            </a:r>
          </a:p>
          <a:p>
            <a:pPr marL="458788" indent="0">
              <a:buSzPts val="1800"/>
            </a:pPr>
            <a:r>
              <a:rPr lang="en-US" i="1" dirty="0">
                <a:solidFill>
                  <a:schemeClr val="tx1"/>
                </a:solidFill>
                <a:latin typeface="+mn-lt"/>
                <a:cs typeface="Calibri" panose="020F0502020204030204" pitchFamily="34" charset="0"/>
              </a:rPr>
              <a:t>Funded by: FEMA Hazard Mitigation Grant Program (HMGP), Cooperating Technical Partners (CTP) Program, and State Hazard Mitigation Office</a:t>
            </a:r>
          </a:p>
          <a:p>
            <a:pPr marL="114300" indent="0">
              <a:buSzPts val="1800"/>
            </a:pPr>
            <a:endParaRPr lang="en-US" i="1" dirty="0">
              <a:solidFill>
                <a:schemeClr val="tx1"/>
              </a:solidFill>
              <a:latin typeface="Calibri" panose="020F0502020204030204" pitchFamily="34" charset="0"/>
              <a:cs typeface="Calibri" panose="020F0502020204030204" pitchFamily="34" charset="0"/>
            </a:endParaRPr>
          </a:p>
          <a:p>
            <a:pPr indent="0">
              <a:buSzPts val="1800"/>
            </a:pPr>
            <a:endParaRPr lang="en-US" sz="1800" dirty="0">
              <a:solidFill>
                <a:schemeClr val="dk2"/>
              </a:solidFill>
              <a:latin typeface="Calibri" panose="020F0502020204030204" pitchFamily="34" charset="0"/>
              <a:cs typeface="Calibri" panose="020F0502020204030204" pitchFamily="34" charset="0"/>
            </a:endParaRPr>
          </a:p>
          <a:p>
            <a:pPr indent="0">
              <a:buSzPts val="1800"/>
            </a:pPr>
            <a:endParaRPr lang="en-US" sz="1800" dirty="0">
              <a:solidFill>
                <a:schemeClr val="dk2"/>
              </a:solidFill>
              <a:latin typeface="Calibri" panose="020F0502020204030204" pitchFamily="34" charset="0"/>
              <a:cs typeface="Calibri" panose="020F0502020204030204" pitchFamily="34" charset="0"/>
            </a:endParaRPr>
          </a:p>
          <a:p>
            <a:pPr indent="0">
              <a:buSzPts val="1800"/>
            </a:pPr>
            <a:endParaRPr lang="en-US" sz="1800" dirty="0">
              <a:solidFill>
                <a:schemeClr val="dk2"/>
              </a:solidFill>
              <a:latin typeface="Calibri" panose="020F0502020204030204" pitchFamily="34" charset="0"/>
              <a:cs typeface="Calibri" panose="020F0502020204030204" pitchFamily="34" charset="0"/>
            </a:endParaRPr>
          </a:p>
          <a:p>
            <a:pPr indent="0">
              <a:buSzPts val="1800"/>
            </a:pPr>
            <a:endParaRPr lang="en-US" sz="1800" dirty="0">
              <a:solidFill>
                <a:schemeClr val="dk2"/>
              </a:solidFill>
              <a:latin typeface="Calibri" panose="020F0502020204030204" pitchFamily="34" charset="0"/>
              <a:cs typeface="Calibri" panose="020F0502020204030204" pitchFamily="34" charset="0"/>
            </a:endParaRPr>
          </a:p>
          <a:p>
            <a:pPr indent="0">
              <a:buSzPts val="1800"/>
            </a:pPr>
            <a:endParaRPr lang="en-US" sz="1800" dirty="0">
              <a:solidFill>
                <a:schemeClr val="dk2"/>
              </a:solidFill>
              <a:latin typeface="Calibri" panose="020F0502020204030204" pitchFamily="34" charset="0"/>
              <a:cs typeface="Calibri" panose="020F0502020204030204" pitchFamily="34" charset="0"/>
            </a:endParaRPr>
          </a:p>
          <a:p>
            <a:pPr indent="0">
              <a:buSzPts val="1800"/>
            </a:pPr>
            <a:endParaRPr lang="en-US" sz="1800" dirty="0">
              <a:solidFill>
                <a:schemeClr val="dk2"/>
              </a:solidFill>
              <a:latin typeface="Calibri" panose="020F0502020204030204" pitchFamily="34" charset="0"/>
              <a:cs typeface="Calibri" panose="020F0502020204030204" pitchFamily="34" charset="0"/>
            </a:endParaRPr>
          </a:p>
          <a:p>
            <a:pPr indent="0">
              <a:buSzPts val="1800"/>
            </a:pPr>
            <a:endParaRPr lang="en-US" sz="1800" dirty="0">
              <a:solidFill>
                <a:schemeClr val="dk2"/>
              </a:solidFill>
              <a:latin typeface="Calibri" panose="020F0502020204030204" pitchFamily="34" charset="0"/>
              <a:cs typeface="Calibri" panose="020F0502020204030204" pitchFamily="34" charset="0"/>
            </a:endParaRPr>
          </a:p>
          <a:p>
            <a:pPr indent="0">
              <a:buSzPts val="1800"/>
            </a:pPr>
            <a:endParaRPr lang="en-US" sz="1800" dirty="0">
              <a:solidFill>
                <a:schemeClr val="dk2"/>
              </a:solidFill>
              <a:latin typeface="Calibri" panose="020F0502020204030204" pitchFamily="34" charset="0"/>
              <a:cs typeface="Calibri" panose="020F0502020204030204" pitchFamily="34" charset="0"/>
            </a:endParaRPr>
          </a:p>
          <a:p>
            <a:pPr indent="0">
              <a:buSzPts val="1800"/>
            </a:pPr>
            <a:endParaRPr lang="en-US" sz="1800" dirty="0">
              <a:solidFill>
                <a:schemeClr val="dk2"/>
              </a:solidFill>
              <a:latin typeface="Calibri" panose="020F0502020204030204" pitchFamily="34" charset="0"/>
              <a:cs typeface="Calibri" panose="020F0502020204030204" pitchFamily="34" charset="0"/>
            </a:endParaRPr>
          </a:p>
          <a:p>
            <a:pPr marL="344488" marR="0" lvl="0" indent="112713"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lang="en-US" sz="5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sym typeface="Arial"/>
            </a:endParaRPr>
          </a:p>
          <a:p>
            <a:pPr marL="344488" marR="0" lvl="0" indent="112713"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lang="en-US" sz="800" b="0" i="0" u="none" strike="noStrike" kern="0" cap="none" spc="0" normalizeH="0" baseline="0" noProof="0" dirty="0">
              <a:ln>
                <a:noFill/>
              </a:ln>
              <a:solidFill>
                <a:schemeClr val="tx1"/>
              </a:solidFill>
              <a:effectLst/>
              <a:uLnTx/>
              <a:uFillTx/>
              <a:latin typeface="+mn-lt"/>
              <a:cs typeface="Calibri" panose="020F0502020204030204" pitchFamily="34" charset="0"/>
              <a:sym typeface="Arial"/>
            </a:endParaRPr>
          </a:p>
          <a:p>
            <a:pPr marL="344488" marR="0" lvl="0" indent="112713"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400" b="0" i="0" u="none" strike="noStrike" kern="0" cap="none" spc="0" normalizeH="0" baseline="0" noProof="0" dirty="0">
                <a:ln>
                  <a:noFill/>
                </a:ln>
                <a:solidFill>
                  <a:schemeClr val="tx1"/>
                </a:solidFill>
                <a:effectLst/>
                <a:uLnTx/>
                <a:uFillTx/>
                <a:latin typeface="+mn-lt"/>
                <a:cs typeface="Calibri" panose="020F0502020204030204" pitchFamily="34" charset="0"/>
                <a:sym typeface="Arial"/>
              </a:rPr>
              <a:t>Detailed building characteristics from tax assessment</a:t>
            </a:r>
          </a:p>
          <a:p>
            <a:pPr marL="344488" marR="0" lvl="0" indent="112713"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400" b="0" i="0" u="none" strike="noStrike" kern="0" cap="none" spc="0" normalizeH="0" baseline="0" noProof="0" dirty="0">
                <a:ln>
                  <a:noFill/>
                </a:ln>
                <a:solidFill>
                  <a:schemeClr val="tx1"/>
                </a:solidFill>
                <a:effectLst/>
                <a:uLnTx/>
                <a:uFillTx/>
                <a:latin typeface="+mn-lt"/>
                <a:cs typeface="Calibri" panose="020F0502020204030204" pitchFamily="34" charset="0"/>
                <a:sym typeface="Arial"/>
              </a:rPr>
              <a:t>+</a:t>
            </a:r>
          </a:p>
          <a:p>
            <a:pPr marL="344488" marR="0" lvl="0" indent="112713"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400" b="0" i="0" u="none" strike="noStrike" kern="0" cap="none" spc="0" normalizeH="0" baseline="0" noProof="0" dirty="0">
                <a:ln>
                  <a:noFill/>
                </a:ln>
                <a:solidFill>
                  <a:schemeClr val="tx1"/>
                </a:solidFill>
                <a:effectLst/>
                <a:uLnTx/>
                <a:uFillTx/>
                <a:latin typeface="+mn-lt"/>
                <a:cs typeface="Calibri" panose="020F0502020204030204" pitchFamily="34" charset="0"/>
                <a:sym typeface="Arial"/>
              </a:rPr>
              <a:t> Damage assessment based on flood loss models</a:t>
            </a:r>
          </a:p>
          <a:p>
            <a:pPr marL="344488" marR="0" lvl="0" indent="112713"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kern="0" dirty="0">
                <a:solidFill>
                  <a:schemeClr val="tx1"/>
                </a:solidFill>
                <a:latin typeface="+mn-lt"/>
                <a:cs typeface="Calibri" panose="020F0502020204030204" pitchFamily="34" charset="0"/>
                <a:sym typeface="Arial"/>
              </a:rPr>
              <a:t>+</a:t>
            </a:r>
            <a:endParaRPr kumimoji="0" lang="en-US" sz="1400" b="0" i="0" u="none" strike="noStrike" kern="0" cap="none" spc="0" normalizeH="0" baseline="0" noProof="0" dirty="0">
              <a:ln>
                <a:noFill/>
              </a:ln>
              <a:solidFill>
                <a:schemeClr val="tx1"/>
              </a:solidFill>
              <a:effectLst/>
              <a:uLnTx/>
              <a:uFillTx/>
              <a:latin typeface="+mn-lt"/>
              <a:cs typeface="Calibri" panose="020F0502020204030204" pitchFamily="34" charset="0"/>
              <a:sym typeface="Arial"/>
            </a:endParaRPr>
          </a:p>
          <a:p>
            <a:pPr marL="344488" marR="0" lvl="0" indent="112713"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400" b="0" i="0" u="none" strike="noStrike" kern="0" cap="none" spc="0" normalizeH="0" baseline="0" noProof="0" dirty="0">
                <a:ln>
                  <a:noFill/>
                </a:ln>
                <a:solidFill>
                  <a:schemeClr val="tx1"/>
                </a:solidFill>
                <a:effectLst/>
                <a:uLnTx/>
                <a:uFillTx/>
                <a:latin typeface="+mn-lt"/>
                <a:cs typeface="Calibri" panose="020F0502020204030204" pitchFamily="34" charset="0"/>
                <a:sym typeface="Arial"/>
              </a:rPr>
              <a:t>Population exposure and displacement estimates (100-yr flood)</a:t>
            </a:r>
          </a:p>
          <a:p>
            <a:pPr indent="0">
              <a:buSzPts val="1800"/>
            </a:pPr>
            <a:endParaRPr lang="en-US" sz="1000" dirty="0">
              <a:solidFill>
                <a:schemeClr val="tx1"/>
              </a:solidFill>
              <a:latin typeface="+mn-lt"/>
              <a:cs typeface="Calibri" panose="020F0502020204030204" pitchFamily="34" charset="0"/>
            </a:endParaRPr>
          </a:p>
          <a:p>
            <a:pPr indent="0">
              <a:buSzPts val="1800"/>
            </a:pPr>
            <a:endParaRPr lang="en-US" dirty="0">
              <a:solidFill>
                <a:schemeClr val="tx1"/>
              </a:solidFill>
              <a:latin typeface="+mn-lt"/>
              <a:cs typeface="Calibri" panose="020F0502020204030204" pitchFamily="34" charset="0"/>
            </a:endParaRPr>
          </a:p>
          <a:p>
            <a:pPr indent="0">
              <a:buSzPts val="1800"/>
            </a:pPr>
            <a:r>
              <a:rPr lang="en-US" dirty="0">
                <a:solidFill>
                  <a:schemeClr val="tx1"/>
                </a:solidFill>
                <a:latin typeface="+mn-lt"/>
                <a:cs typeface="Calibri" panose="020F0502020204030204" pitchFamily="34" charset="0"/>
              </a:rPr>
              <a:t>Manual process of identification using Arc GIS</a:t>
            </a:r>
          </a:p>
          <a:p>
            <a:pPr indent="0">
              <a:buSzPts val="1800"/>
            </a:pPr>
            <a:r>
              <a:rPr lang="en-US" dirty="0">
                <a:solidFill>
                  <a:schemeClr val="tx1"/>
                </a:solidFill>
                <a:latin typeface="+mn-lt"/>
                <a:cs typeface="Calibri" panose="020F0502020204030204" pitchFamily="34" charset="0"/>
              </a:rPr>
              <a:t>+ </a:t>
            </a:r>
          </a:p>
          <a:p>
            <a:pPr indent="0">
              <a:buSzPts val="1800"/>
            </a:pPr>
            <a:r>
              <a:rPr lang="en-US" dirty="0">
                <a:solidFill>
                  <a:schemeClr val="tx1"/>
                </a:solidFill>
                <a:latin typeface="+mn-lt"/>
                <a:cs typeface="Calibri" panose="020F0502020204030204" pitchFamily="34" charset="0"/>
              </a:rPr>
              <a:t>Programmed scripts to extract and process data</a:t>
            </a:r>
          </a:p>
          <a:p>
            <a:pPr indent="0">
              <a:buSzPts val="1800"/>
            </a:pPr>
            <a:endParaRPr lang="en-US" sz="1800" dirty="0">
              <a:solidFill>
                <a:schemeClr val="dk2"/>
              </a:solidFill>
              <a:latin typeface="Calibri" panose="020F0502020204030204" pitchFamily="34" charset="0"/>
              <a:cs typeface="Calibri" panose="020F0502020204030204" pitchFamily="34" charset="0"/>
            </a:endParaRPr>
          </a:p>
          <a:p>
            <a:pPr indent="0">
              <a:buSzPts val="1800"/>
            </a:pPr>
            <a:r>
              <a:rPr lang="en-US" sz="1600" b="1" dirty="0">
                <a:solidFill>
                  <a:schemeClr val="tx1"/>
                </a:solidFill>
                <a:latin typeface="+mn-lt"/>
                <a:cs typeface="Calibri" panose="020F0502020204030204" pitchFamily="34" charset="0"/>
              </a:rPr>
              <a:t>Product: </a:t>
            </a:r>
            <a:r>
              <a:rPr lang="en-US" sz="1800" b="1" dirty="0">
                <a:solidFill>
                  <a:srgbClr val="1F4E79"/>
                </a:solidFill>
                <a:latin typeface="+mn-lt"/>
                <a:ea typeface="+mj-ea"/>
                <a:cs typeface="Arial" panose="020B0604020202020204" pitchFamily="34" charset="0"/>
              </a:rPr>
              <a:t>WV Flood Tool            </a:t>
            </a:r>
            <a:r>
              <a:rPr lang="en-US" sz="1800" b="1" dirty="0">
                <a:solidFill>
                  <a:schemeClr val="tx1"/>
                </a:solidFill>
                <a:highlight>
                  <a:srgbClr val="FFF7E1"/>
                </a:highlight>
                <a:latin typeface="+mn-lt"/>
                <a:ea typeface="+mn-ea"/>
                <a:cs typeface="Arial" panose="020B0604020202020204" pitchFamily="34" charset="0"/>
                <a:hlinkClick r:id="rId4"/>
              </a:rPr>
              <a:t>mapwv.gov/flood</a:t>
            </a:r>
            <a:endParaRPr lang="en-US" sz="1800" b="1" dirty="0">
              <a:solidFill>
                <a:srgbClr val="1F4E79"/>
              </a:solidFill>
              <a:latin typeface="+mn-lt"/>
              <a:ea typeface="+mj-ea"/>
              <a:cs typeface="Arial" panose="020B0604020202020204" pitchFamily="34" charset="0"/>
            </a:endParaRPr>
          </a:p>
          <a:p>
            <a:pPr indent="0">
              <a:buSzPts val="1800"/>
            </a:pPr>
            <a:endParaRPr lang="en-US" sz="500" b="1" dirty="0">
              <a:solidFill>
                <a:srgbClr val="1F4E79"/>
              </a:solidFill>
              <a:latin typeface="+mn-lt"/>
              <a:ea typeface="+mj-ea"/>
              <a:cs typeface="Arial" panose="020B0604020202020204" pitchFamily="34" charset="0"/>
            </a:endParaRPr>
          </a:p>
          <a:p>
            <a:pPr marL="114300" indent="0">
              <a:buSzPts val="1800"/>
            </a:pPr>
            <a:r>
              <a:rPr lang="en-US" sz="1800" b="1" dirty="0">
                <a:solidFill>
                  <a:schemeClr val="tx1"/>
                </a:solidFill>
                <a:latin typeface="+mn-lt"/>
                <a:ea typeface="+mn-ea"/>
                <a:cs typeface="Arial" panose="020B0604020202020204" pitchFamily="34" charset="0"/>
              </a:rPr>
              <a:t>                    </a:t>
            </a:r>
            <a:endParaRPr lang="en-US" sz="1800" b="1" dirty="0">
              <a:solidFill>
                <a:schemeClr val="tx1"/>
              </a:solidFill>
              <a:highlight>
                <a:srgbClr val="FFF7E1"/>
              </a:highlight>
              <a:latin typeface="+mn-lt"/>
              <a:ea typeface="+mn-ea"/>
              <a:cs typeface="Arial" panose="020B0604020202020204" pitchFamily="34" charset="0"/>
            </a:endParaRPr>
          </a:p>
        </p:txBody>
      </p:sp>
      <p:pic>
        <p:nvPicPr>
          <p:cNvPr id="4" name="Picture 3">
            <a:hlinkClick r:id="rId5"/>
            <a:extLst>
              <a:ext uri="{FF2B5EF4-FFF2-40B4-BE49-F238E27FC236}">
                <a16:creationId xmlns:a16="http://schemas.microsoft.com/office/drawing/2014/main" id="{491D26FB-D228-C812-C0A3-12F747E92D78}"/>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6118935" y="3973034"/>
            <a:ext cx="5722669" cy="2713566"/>
          </a:xfrm>
          <a:prstGeom prst="rect">
            <a:avLst/>
          </a:prstGeom>
          <a:ln>
            <a:solidFill>
              <a:srgbClr val="184561"/>
            </a:solidFill>
          </a:ln>
        </p:spPr>
      </p:pic>
      <p:sp>
        <p:nvSpPr>
          <p:cNvPr id="5" name="Rectangle: Rounded Corners 4">
            <a:extLst>
              <a:ext uri="{FF2B5EF4-FFF2-40B4-BE49-F238E27FC236}">
                <a16:creationId xmlns:a16="http://schemas.microsoft.com/office/drawing/2014/main" id="{A35E66FE-5632-C433-2722-444037BF7F0C}"/>
              </a:ext>
            </a:extLst>
          </p:cNvPr>
          <p:cNvSpPr/>
          <p:nvPr/>
        </p:nvSpPr>
        <p:spPr>
          <a:xfrm>
            <a:off x="581810" y="1317608"/>
            <a:ext cx="7897999" cy="863144"/>
          </a:xfrm>
          <a:prstGeom prst="roundRect">
            <a:avLst>
              <a:gd name="adj" fmla="val 7124"/>
            </a:avLst>
          </a:prstGeom>
          <a:solidFill>
            <a:srgbClr val="1F4E79"/>
          </a:solidFill>
          <a:ln>
            <a:noFill/>
          </a:ln>
        </p:spPr>
        <p:txBody>
          <a:bodyPr wrap="square">
            <a:spAutoFit/>
          </a:bodyPr>
          <a:lstStyle/>
          <a:p>
            <a:pPr marL="173038" indent="-173038">
              <a:buClr>
                <a:schemeClr val="bg1"/>
              </a:buClr>
              <a:buFont typeface="Wingdings" panose="05000000000000000000" pitchFamily="2" charset="2"/>
              <a:buChar char="§"/>
            </a:pPr>
            <a:r>
              <a:rPr lang="en-US" sz="1600" b="1" dirty="0">
                <a:solidFill>
                  <a:schemeClr val="bg1"/>
                </a:solidFill>
                <a:ea typeface="Calibri" panose="020F0502020204030204" pitchFamily="34" charset="0"/>
                <a:cs typeface="Calibri" panose="020F0502020204030204" pitchFamily="34" charset="0"/>
              </a:rPr>
              <a:t>All primary (insurable) structures in FEMA’s 1%-annual-chance (100-yr) floodplain</a:t>
            </a:r>
          </a:p>
          <a:p>
            <a:pPr marL="173038" indent="-173038">
              <a:buClr>
                <a:schemeClr val="bg1"/>
              </a:buClr>
              <a:buFont typeface="Wingdings" panose="05000000000000000000" pitchFamily="2" charset="2"/>
              <a:buChar char="§"/>
            </a:pPr>
            <a:r>
              <a:rPr lang="en-US" sz="1600" b="1" dirty="0">
                <a:solidFill>
                  <a:schemeClr val="bg1"/>
                </a:solidFill>
                <a:ea typeface="Calibri" panose="020F0502020204030204" pitchFamily="34" charset="0"/>
                <a:cs typeface="Calibri" panose="020F0502020204030204" pitchFamily="34" charset="0"/>
              </a:rPr>
              <a:t>Community Assets (Historical &amp; Non-Historical) in the 100-yr floodplain</a:t>
            </a:r>
          </a:p>
          <a:p>
            <a:pPr marL="173038" indent="-173038">
              <a:buClr>
                <a:schemeClr val="bg1"/>
              </a:buClr>
              <a:buFont typeface="Wingdings" panose="05000000000000000000" pitchFamily="2" charset="2"/>
              <a:buChar char="§"/>
            </a:pPr>
            <a:r>
              <a:rPr lang="en-US" sz="1600" b="1" dirty="0">
                <a:solidFill>
                  <a:schemeClr val="bg1"/>
                </a:solidFill>
                <a:ea typeface="Calibri" panose="020F0502020204030204" pitchFamily="34" charset="0"/>
                <a:cs typeface="Calibri" panose="020F0502020204030204" pitchFamily="34" charset="0"/>
              </a:rPr>
              <a:t>Essential Facilities in the 100-yr and 500-yr floodplains</a:t>
            </a:r>
          </a:p>
        </p:txBody>
      </p:sp>
      <p:pic>
        <p:nvPicPr>
          <p:cNvPr id="6" name="Picture 2" descr="https://attachments.office.net/owa/Kurt.Donaldson%40mail.wvu.edu/service.svc/s/GetFileAttachment?id=AAMkADY2MzhlMGQ3LTg3ZTktNGE2OC1hYTBmLTJlNGNmYmYwZjM2ZgBGAAAAAADB5Gkc4M1ZTKfoqieABYNlBwDiZTkf0qJLQKYWTt2g0w7KAAAAAAENAAA%2BG9QRObJ4QqnrbdQj8gTBAAKbrKvCAAABEgAQAL3B0EVDkqBHteI44i1fEMY%3D&amp;X-OWA-CANARY=qozeZTmofkifVclAwUydAMBlKVNC7tYY_2dvMC1yBsBKZBSaxDvwpijzxTN-PkWisfevYOpdgCI.&amp;token=eyJhbGciOiJSUzI1NiIsImtpZCI6IjA2MDBGOUY2NzQ2MjA3MzdFNzM0MDRFMjg3QzQ1QTgxOENCN0NFQjgiLCJ4NXQiOiJCZ0Q1OW5SaUJ6Zm5OQVRpaDhSYWdZeTN6cmciLCJ0eXAiOiJKV1QifQ.eyJ2ZXIiOiJFeGNoYW5nZS5DYWxsYmFjay5WMSIsImFwcGN0eHNlbmRlciI6Ik93YURvd25sb2FkQGE3NTMxZTE4LTNlNWQtNDE0NS1hZTRjLTMzNmQzMjBjYTdlNCIsImFwcGN0eCI6IntcIm1zZXhjaHByb3RcIjpcIm93YVwiLFwicHJpbWFyeXNpZFwiOlwiUy0xLTUtMjEtMzU5MDg0MzgxOC0zMDA0OTYwMTYzLTQyMzMzNjYzMDktMTE1NTM0N1wiLFwicHVpZFwiOlwiMTE1MzgzNjI5NjIzOTI3MjA2OFwiLFwib2lkXCI6XCJmZTE0MWJhMi1iY2E4LTQ5NTktOTU2Ni1lMDBkNzhjZjExZGVcIixcInNjb3BlXCI6XCJPd2FEb3dubG9hZFwifSIsIm5iZiI6MTU2MDIzOTU2NiwiZXhwIjoxNTYwMjQwMTY2LCJpc3MiOiIwMDAwMDAwMi0wMDAwLTBmZjEtY2UwMC0wMDAwMDAwMDAwMDBAYTc1MzFlMTgtM2U1ZC00MTQ1LWFlNGMtMzM2ZDMyMGNhN2U0IiwiYXVkIjoiMDAwMDAwMDItMDAwMC0wZmYxLWNlMDAtMDAwMDAwMDAwMDAwL2F0dGFjaG1lbnRzLm9mZmljZS5uZXRAYTc1MzFlMTgtM2U1ZC00MTQ1LWFlNGMtMzM2ZDMyMGNhN2U0In0.WZWGhF_dSa3xxyVMnwOv6YN1zmzLU12gIRgeWCgZLDcaLTcrzAjUTcJj2rfWge7Zq--XCfvs36pE-Fiv4bQ_vFoMiod4tafHVepSgJuPMu8Slw0oI6b0EQ8k7lqrk09aD5BHkMLgMxB2sFTczLr8auvrdS93siS_6AG4QXafq6czPcTiChIcUCN2TabmdcPRg8q0tpXFiNkEyQnZ7snxO_gWl-8wktfdarTz60hN5QpakJejfxWaR4BBSXKsOyAJ50ciyHRlxahMlpHEfO9HWH7p5Z3rpZGC0HhFOEjgRnmjbxXDSfIC5BxFYlQzHNIENFPHlJ--h9S0L_1pQg3Uug&amp;owa=outlook.office.com&amp;isImagePreview=True">
            <a:extLst>
              <a:ext uri="{FF2B5EF4-FFF2-40B4-BE49-F238E27FC236}">
                <a16:creationId xmlns:a16="http://schemas.microsoft.com/office/drawing/2014/main" id="{3559A396-EE04-5733-2834-E59381DE22BE}"/>
              </a:ext>
            </a:extLst>
          </p:cNvPr>
          <p:cNvPicPr>
            <a:picLocks noChangeAspect="1" noChangeArrowheads="1"/>
          </p:cNvPicPr>
          <p:nvPr/>
        </p:nvPicPr>
        <p:blipFill rotWithShape="1">
          <a:blip r:embed="rId7" cstate="screen">
            <a:extLst>
              <a:ext uri="{28A0092B-C50C-407E-A947-70E740481C1C}">
                <a14:useLocalDpi xmlns:a14="http://schemas.microsoft.com/office/drawing/2010/main" val="0"/>
              </a:ext>
            </a:extLst>
          </a:blip>
          <a:srcRect/>
          <a:stretch/>
        </p:blipFill>
        <p:spPr bwMode="auto">
          <a:xfrm>
            <a:off x="9028186" y="1317608"/>
            <a:ext cx="2818794" cy="18912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6" descr="A yellow house with blue letters&#10;&#10;AI-generated content may be incorrect.">
            <a:hlinkClick r:id="rId4"/>
            <a:extLst>
              <a:ext uri="{FF2B5EF4-FFF2-40B4-BE49-F238E27FC236}">
                <a16:creationId xmlns:a16="http://schemas.microsoft.com/office/drawing/2014/main" id="{58CCA8B2-C2A2-5F0F-DE4D-413FD79813B6}"/>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3227790" y="6369752"/>
            <a:ext cx="394284" cy="319443"/>
          </a:xfrm>
          <a:prstGeom prst="rect">
            <a:avLst/>
          </a:prstGeom>
        </p:spPr>
      </p:pic>
      <p:pic>
        <p:nvPicPr>
          <p:cNvPr id="8" name="Picture 7">
            <a:extLst>
              <a:ext uri="{FF2B5EF4-FFF2-40B4-BE49-F238E27FC236}">
                <a16:creationId xmlns:a16="http://schemas.microsoft.com/office/drawing/2014/main" id="{9F5FA54A-56AA-A7A4-DD68-B8CC18A50694}"/>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2405820" y="2198522"/>
            <a:ext cx="4719483" cy="746381"/>
          </a:xfrm>
          <a:prstGeom prst="rect">
            <a:avLst/>
          </a:prstGeom>
        </p:spPr>
      </p:pic>
      <p:pic>
        <p:nvPicPr>
          <p:cNvPr id="9" name="Picture 8" descr="A blue circle with white text and a building with a dome and a peace sign&#10;&#10;AI-generated content may be incorrect.">
            <a:extLst>
              <a:ext uri="{FF2B5EF4-FFF2-40B4-BE49-F238E27FC236}">
                <a16:creationId xmlns:a16="http://schemas.microsoft.com/office/drawing/2014/main" id="{79F0DF70-F3DE-C033-3427-C6FF658F7315}"/>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2405820" y="3042845"/>
            <a:ext cx="5219331" cy="852229"/>
          </a:xfrm>
          <a:prstGeom prst="rect">
            <a:avLst/>
          </a:prstGeom>
        </p:spPr>
      </p:pic>
      <p:sp>
        <p:nvSpPr>
          <p:cNvPr id="11" name="TextBox 10">
            <a:extLst>
              <a:ext uri="{FF2B5EF4-FFF2-40B4-BE49-F238E27FC236}">
                <a16:creationId xmlns:a16="http://schemas.microsoft.com/office/drawing/2014/main" id="{B6703F95-232D-44DF-F0B5-46508D5FA69F}"/>
              </a:ext>
            </a:extLst>
          </p:cNvPr>
          <p:cNvSpPr txBox="1"/>
          <p:nvPr/>
        </p:nvSpPr>
        <p:spPr>
          <a:xfrm>
            <a:off x="1275392" y="2318492"/>
            <a:ext cx="1027254" cy="523220"/>
          </a:xfrm>
          <a:prstGeom prst="rect">
            <a:avLst/>
          </a:prstGeom>
          <a:noFill/>
        </p:spPr>
        <p:txBody>
          <a:bodyPr wrap="square">
            <a:spAutoFit/>
          </a:bodyPr>
          <a:lstStyle/>
          <a:p>
            <a:pPr algn="ctr"/>
            <a:r>
              <a:rPr lang="en-US" sz="1400" dirty="0">
                <a:ea typeface="+mj-ea"/>
                <a:cs typeface="Arial" panose="020B0604020202020204" pitchFamily="34" charset="0"/>
              </a:rPr>
              <a:t>Essential</a:t>
            </a:r>
          </a:p>
          <a:p>
            <a:pPr algn="ctr"/>
            <a:r>
              <a:rPr lang="en-US" sz="1400" dirty="0">
                <a:latin typeface="+mn-lt"/>
                <a:ea typeface="+mj-ea"/>
                <a:cs typeface="Arial" panose="020B0604020202020204" pitchFamily="34" charset="0"/>
              </a:rPr>
              <a:t>Facilities</a:t>
            </a:r>
            <a:endParaRPr lang="en-US" sz="1400" dirty="0">
              <a:latin typeface="+mn-lt"/>
              <a:cs typeface="Arial" panose="020B0604020202020204" pitchFamily="34" charset="0"/>
            </a:endParaRPr>
          </a:p>
        </p:txBody>
      </p:sp>
      <p:sp>
        <p:nvSpPr>
          <p:cNvPr id="12" name="TextBox 11">
            <a:extLst>
              <a:ext uri="{FF2B5EF4-FFF2-40B4-BE49-F238E27FC236}">
                <a16:creationId xmlns:a16="http://schemas.microsoft.com/office/drawing/2014/main" id="{3B469B65-A700-A077-FE0F-081F16EE2933}"/>
              </a:ext>
            </a:extLst>
          </p:cNvPr>
          <p:cNvSpPr txBox="1"/>
          <p:nvPr/>
        </p:nvSpPr>
        <p:spPr>
          <a:xfrm>
            <a:off x="755871" y="3137469"/>
            <a:ext cx="2066295" cy="523220"/>
          </a:xfrm>
          <a:prstGeom prst="rect">
            <a:avLst/>
          </a:prstGeom>
          <a:noFill/>
        </p:spPr>
        <p:txBody>
          <a:bodyPr wrap="square">
            <a:spAutoFit/>
          </a:bodyPr>
          <a:lstStyle/>
          <a:p>
            <a:pPr algn="ctr"/>
            <a:r>
              <a:rPr lang="en-US" sz="1400" dirty="0">
                <a:ea typeface="+mj-ea"/>
                <a:cs typeface="Arial" panose="020B0604020202020204" pitchFamily="34" charset="0"/>
              </a:rPr>
              <a:t>Community</a:t>
            </a:r>
          </a:p>
          <a:p>
            <a:pPr algn="ctr"/>
            <a:r>
              <a:rPr lang="en-US" sz="1400" dirty="0">
                <a:ea typeface="+mj-ea"/>
                <a:cs typeface="Arial" panose="020B0604020202020204" pitchFamily="34" charset="0"/>
              </a:rPr>
              <a:t>Assets</a:t>
            </a:r>
            <a:endParaRPr lang="en-US" sz="1400" dirty="0">
              <a:latin typeface="+mn-lt"/>
              <a:cs typeface="Arial" panose="020B0604020202020204" pitchFamily="34" charset="0"/>
            </a:endParaRPr>
          </a:p>
        </p:txBody>
      </p:sp>
    </p:spTree>
    <p:extLst>
      <p:ext uri="{BB962C8B-B14F-4D97-AF65-F5344CB8AC3E}">
        <p14:creationId xmlns:p14="http://schemas.microsoft.com/office/powerpoint/2010/main" val="230334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54A62-E305-7358-38FB-8E31087E0D84}"/>
            </a:ext>
          </a:extLst>
        </p:cNvPr>
        <p:cNvGrpSpPr/>
        <p:nvPr/>
      </p:nvGrpSpPr>
      <p:grpSpPr>
        <a:xfrm>
          <a:off x="0" y="0"/>
          <a:ext cx="0" cy="0"/>
          <a:chOff x="0" y="0"/>
          <a:chExt cx="0" cy="0"/>
        </a:xfrm>
      </p:grpSpPr>
      <p:grpSp>
        <p:nvGrpSpPr>
          <p:cNvPr id="129" name="Group 128">
            <a:extLst>
              <a:ext uri="{FF2B5EF4-FFF2-40B4-BE49-F238E27FC236}">
                <a16:creationId xmlns:a16="http://schemas.microsoft.com/office/drawing/2014/main" id="{269F7579-CDFC-E7B0-C0EA-075FF42FE3F2}"/>
              </a:ext>
            </a:extLst>
          </p:cNvPr>
          <p:cNvGrpSpPr/>
          <p:nvPr/>
        </p:nvGrpSpPr>
        <p:grpSpPr>
          <a:xfrm>
            <a:off x="344072" y="709028"/>
            <a:ext cx="7389443" cy="6034062"/>
            <a:chOff x="246275" y="694358"/>
            <a:chExt cx="7389443" cy="6034062"/>
          </a:xfrm>
        </p:grpSpPr>
        <p:grpSp>
          <p:nvGrpSpPr>
            <p:cNvPr id="100" name="Group 99">
              <a:extLst>
                <a:ext uri="{FF2B5EF4-FFF2-40B4-BE49-F238E27FC236}">
                  <a16:creationId xmlns:a16="http://schemas.microsoft.com/office/drawing/2014/main" id="{6DBEB4B3-D9BB-77D5-F5EC-80F68142A186}"/>
                </a:ext>
              </a:extLst>
            </p:cNvPr>
            <p:cNvGrpSpPr/>
            <p:nvPr/>
          </p:nvGrpSpPr>
          <p:grpSpPr>
            <a:xfrm>
              <a:off x="246275" y="694358"/>
              <a:ext cx="7389443" cy="6034062"/>
              <a:chOff x="2339127" y="772596"/>
              <a:chExt cx="7389443" cy="6034062"/>
            </a:xfrm>
          </p:grpSpPr>
          <p:sp>
            <p:nvSpPr>
              <p:cNvPr id="26" name="Title 1">
                <a:extLst>
                  <a:ext uri="{FF2B5EF4-FFF2-40B4-BE49-F238E27FC236}">
                    <a16:creationId xmlns:a16="http://schemas.microsoft.com/office/drawing/2014/main" id="{D1D52DEA-ACAC-5E63-EDED-E5D31BC2D6FE}"/>
                  </a:ext>
                </a:extLst>
              </p:cNvPr>
              <p:cNvSpPr txBox="1">
                <a:spLocks/>
              </p:cNvSpPr>
              <p:nvPr/>
            </p:nvSpPr>
            <p:spPr>
              <a:xfrm>
                <a:off x="2339127" y="772596"/>
                <a:ext cx="7389443" cy="6034062"/>
              </a:xfrm>
              <a:prstGeom prst="rect">
                <a:avLst/>
              </a:prstGeom>
              <a:noFill/>
              <a:ln w="28575">
                <a:solidFill>
                  <a:srgbClr val="203864"/>
                </a:solidFill>
              </a:ln>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00" dirty="0">
                  <a:ln>
                    <a:solidFill>
                      <a:sysClr val="windowText" lastClr="000000"/>
                    </a:solidFill>
                  </a:ln>
                  <a:latin typeface="+mn-lt"/>
                  <a:cs typeface="Arial" panose="020B0604020202020204" pitchFamily="34" charset="0"/>
                </a:endParaRPr>
              </a:p>
              <a:p>
                <a:pPr algn="ctr"/>
                <a:r>
                  <a:rPr lang="en-US" sz="2000" b="1" dirty="0">
                    <a:solidFill>
                      <a:srgbClr val="156082"/>
                    </a:solidFill>
                    <a:latin typeface="Aptos" panose="02110004020202020204"/>
                    <a:ea typeface="+mn-ea"/>
                    <a:cs typeface="+mn-cs"/>
                  </a:rPr>
                  <a:t>Political Boundaries</a:t>
                </a:r>
              </a:p>
              <a:p>
                <a:endParaRPr lang="en-US" sz="200" b="1" dirty="0">
                  <a:ln>
                    <a:solidFill>
                      <a:sysClr val="windowText" lastClr="000000"/>
                    </a:solidFill>
                  </a:ln>
                  <a:solidFill>
                    <a:srgbClr val="1F4E79"/>
                  </a:solidFill>
                  <a:latin typeface="+mn-lt"/>
                  <a:cs typeface="Arial" panose="020B0604020202020204" pitchFamily="34" charset="0"/>
                </a:endParaRPr>
              </a:p>
              <a:p>
                <a:pPr marL="339725" indent="-339725">
                  <a:buFont typeface="Wingdings" panose="05000000000000000000" pitchFamily="2" charset="2"/>
                  <a:buChar char="v"/>
                </a:pPr>
                <a:endParaRPr lang="en-US" sz="1800" b="1" dirty="0">
                  <a:ln>
                    <a:solidFill>
                      <a:sysClr val="windowText" lastClr="000000"/>
                    </a:solidFill>
                  </a:ln>
                  <a:solidFill>
                    <a:srgbClr val="1F4E79"/>
                  </a:solidFill>
                  <a:latin typeface="+mn-lt"/>
                  <a:cs typeface="Arial" panose="020B0604020202020204" pitchFamily="34" charset="0"/>
                </a:endParaRPr>
              </a:p>
              <a:p>
                <a:pPr marL="339725" indent="-339725">
                  <a:buFont typeface="Wingdings" panose="05000000000000000000" pitchFamily="2" charset="2"/>
                  <a:buChar char="v"/>
                </a:pPr>
                <a:endParaRPr lang="en-US" sz="1800" b="1" dirty="0">
                  <a:ln>
                    <a:solidFill>
                      <a:sysClr val="windowText" lastClr="000000"/>
                    </a:solidFill>
                  </a:ln>
                  <a:latin typeface="+mn-lt"/>
                  <a:cs typeface="Arial" panose="020B0604020202020204" pitchFamily="34" charset="0"/>
                </a:endParaRPr>
              </a:p>
              <a:p>
                <a:endParaRPr lang="en-US" sz="1800" dirty="0">
                  <a:ln>
                    <a:solidFill>
                      <a:sysClr val="windowText" lastClr="000000"/>
                    </a:solidFill>
                  </a:ln>
                  <a:latin typeface="+mn-lt"/>
                  <a:cs typeface="Arial" panose="020B0604020202020204" pitchFamily="34" charset="0"/>
                </a:endParaRPr>
              </a:p>
            </p:txBody>
          </p:sp>
          <p:sp>
            <p:nvSpPr>
              <p:cNvPr id="25" name="Arrow: Right 24">
                <a:extLst>
                  <a:ext uri="{FF2B5EF4-FFF2-40B4-BE49-F238E27FC236}">
                    <a16:creationId xmlns:a16="http://schemas.microsoft.com/office/drawing/2014/main" id="{CE20AB29-326B-C670-B2E4-581F3AE7EFB0}"/>
                  </a:ext>
                </a:extLst>
              </p:cNvPr>
              <p:cNvSpPr/>
              <p:nvPr/>
            </p:nvSpPr>
            <p:spPr>
              <a:xfrm rot="5400000">
                <a:off x="7760712" y="5460856"/>
                <a:ext cx="235785" cy="252720"/>
              </a:xfrm>
              <a:prstGeom prst="rightArrow">
                <a:avLst/>
              </a:prstGeom>
              <a:solidFill>
                <a:srgbClr val="156082"/>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a16="http://schemas.microsoft.com/office/drawing/2014/main" id="{1CCC25C2-5AE7-8E02-D34D-D525140274FA}"/>
                  </a:ext>
                </a:extLst>
              </p:cNvPr>
              <p:cNvGrpSpPr/>
              <p:nvPr/>
            </p:nvGrpSpPr>
            <p:grpSpPr>
              <a:xfrm>
                <a:off x="3145591" y="1145593"/>
                <a:ext cx="5769011" cy="974020"/>
                <a:chOff x="3394547" y="1248280"/>
                <a:chExt cx="5769011" cy="974020"/>
              </a:xfrm>
            </p:grpSpPr>
            <p:grpSp>
              <p:nvGrpSpPr>
                <p:cNvPr id="86" name="Group 85">
                  <a:extLst>
                    <a:ext uri="{FF2B5EF4-FFF2-40B4-BE49-F238E27FC236}">
                      <a16:creationId xmlns:a16="http://schemas.microsoft.com/office/drawing/2014/main" id="{BD34A03E-B124-72F9-0CCB-0530C039C6F3}"/>
                    </a:ext>
                  </a:extLst>
                </p:cNvPr>
                <p:cNvGrpSpPr/>
                <p:nvPr/>
              </p:nvGrpSpPr>
              <p:grpSpPr>
                <a:xfrm>
                  <a:off x="3394547" y="1248280"/>
                  <a:ext cx="5769011" cy="974020"/>
                  <a:chOff x="3394547" y="1248280"/>
                  <a:chExt cx="5769011" cy="974020"/>
                </a:xfrm>
              </p:grpSpPr>
              <p:sp>
                <p:nvSpPr>
                  <p:cNvPr id="35" name="Rectangle 34">
                    <a:extLst>
                      <a:ext uri="{FF2B5EF4-FFF2-40B4-BE49-F238E27FC236}">
                        <a16:creationId xmlns:a16="http://schemas.microsoft.com/office/drawing/2014/main" id="{E865D6AE-07F5-2E09-0C58-8DA9235C4C1A}"/>
                      </a:ext>
                    </a:extLst>
                  </p:cNvPr>
                  <p:cNvSpPr/>
                  <p:nvPr/>
                </p:nvSpPr>
                <p:spPr>
                  <a:xfrm>
                    <a:off x="3394547" y="1248280"/>
                    <a:ext cx="5769011" cy="974020"/>
                  </a:xfrm>
                  <a:prstGeom prst="rect">
                    <a:avLst/>
                  </a:prstGeom>
                  <a:solidFill>
                    <a:srgbClr val="156082"/>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184CB85-4BA6-A8C0-B009-693538A510D4}"/>
                      </a:ext>
                    </a:extLst>
                  </p:cNvPr>
                  <p:cNvSpPr/>
                  <p:nvPr/>
                </p:nvSpPr>
                <p:spPr>
                  <a:xfrm>
                    <a:off x="3958898" y="1533830"/>
                    <a:ext cx="3122372" cy="400110"/>
                  </a:xfrm>
                  <a:prstGeom prst="rect">
                    <a:avLst/>
                  </a:prstGeom>
                  <a:noFill/>
                  <a:ln w="12700">
                    <a:noFill/>
                  </a:ln>
                </p:spPr>
                <p:txBody>
                  <a:bodyPr wrap="square" anchor="ctr" anchorCtr="0">
                    <a:spAutoFit/>
                  </a:bodyPr>
                  <a:lstStyle/>
                  <a:p>
                    <a:pPr algn="ctr"/>
                    <a:r>
                      <a:rPr lang="en-US" sz="2000" b="1" dirty="0">
                        <a:solidFill>
                          <a:schemeClr val="bg1"/>
                        </a:solidFill>
                      </a:rPr>
                      <a:t>State</a:t>
                    </a:r>
                  </a:p>
                </p:txBody>
              </p:sp>
            </p:grpSp>
            <p:pic>
              <p:nvPicPr>
                <p:cNvPr id="32" name="Picture 31">
                  <a:extLst>
                    <a:ext uri="{FF2B5EF4-FFF2-40B4-BE49-F238E27FC236}">
                      <a16:creationId xmlns:a16="http://schemas.microsoft.com/office/drawing/2014/main" id="{7ACE7323-1BBB-B8CF-7A2B-1579065BEC11}"/>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7495044" y="1289099"/>
                  <a:ext cx="1631601" cy="892382"/>
                </a:xfrm>
                <a:prstGeom prst="rect">
                  <a:avLst/>
                </a:prstGeom>
                <a:ln>
                  <a:noFill/>
                </a:ln>
              </p:spPr>
            </p:pic>
          </p:grpSp>
          <p:grpSp>
            <p:nvGrpSpPr>
              <p:cNvPr id="88" name="Group 87">
                <a:extLst>
                  <a:ext uri="{FF2B5EF4-FFF2-40B4-BE49-F238E27FC236}">
                    <a16:creationId xmlns:a16="http://schemas.microsoft.com/office/drawing/2014/main" id="{D6A722B3-0708-85E9-77F7-7B1CE5271C7E}"/>
                  </a:ext>
                </a:extLst>
              </p:cNvPr>
              <p:cNvGrpSpPr/>
              <p:nvPr/>
            </p:nvGrpSpPr>
            <p:grpSpPr>
              <a:xfrm>
                <a:off x="3145589" y="2247035"/>
                <a:ext cx="5769011" cy="974020"/>
                <a:chOff x="3394545" y="2349722"/>
                <a:chExt cx="5769011" cy="974020"/>
              </a:xfrm>
            </p:grpSpPr>
            <p:sp>
              <p:nvSpPr>
                <p:cNvPr id="36" name="Rectangle 35">
                  <a:extLst>
                    <a:ext uri="{FF2B5EF4-FFF2-40B4-BE49-F238E27FC236}">
                      <a16:creationId xmlns:a16="http://schemas.microsoft.com/office/drawing/2014/main" id="{4D028D78-2DEC-E268-3BDF-71B82E7B3284}"/>
                    </a:ext>
                  </a:extLst>
                </p:cNvPr>
                <p:cNvSpPr/>
                <p:nvPr/>
              </p:nvSpPr>
              <p:spPr>
                <a:xfrm>
                  <a:off x="3394545" y="2349722"/>
                  <a:ext cx="5769011" cy="974020"/>
                </a:xfrm>
                <a:prstGeom prst="rect">
                  <a:avLst/>
                </a:prstGeom>
                <a:solidFill>
                  <a:srgbClr val="156082"/>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BCA8440-CDF5-2E16-A378-60A82D74231C}"/>
                    </a:ext>
                  </a:extLst>
                </p:cNvPr>
                <p:cNvSpPr/>
                <p:nvPr/>
              </p:nvSpPr>
              <p:spPr>
                <a:xfrm>
                  <a:off x="3959894" y="2636657"/>
                  <a:ext cx="3197909" cy="400110"/>
                </a:xfrm>
                <a:prstGeom prst="rect">
                  <a:avLst/>
                </a:prstGeom>
                <a:noFill/>
                <a:ln w="12700">
                  <a:noFill/>
                </a:ln>
              </p:spPr>
              <p:txBody>
                <a:bodyPr wrap="square" anchor="ctr" anchorCtr="0">
                  <a:spAutoFit/>
                </a:bodyPr>
                <a:lstStyle/>
                <a:p>
                  <a:pPr algn="ctr"/>
                  <a:r>
                    <a:rPr lang="en-US" sz="2000" b="1" dirty="0">
                      <a:solidFill>
                        <a:schemeClr val="bg1"/>
                      </a:solidFill>
                    </a:rPr>
                    <a:t>PDC Regions </a:t>
                  </a:r>
                  <a:r>
                    <a:rPr lang="en-US" sz="2000" dirty="0">
                      <a:solidFill>
                        <a:schemeClr val="bg1"/>
                      </a:solidFill>
                    </a:rPr>
                    <a:t>(11)</a:t>
                  </a:r>
                </a:p>
              </p:txBody>
            </p:sp>
          </p:grpSp>
          <p:grpSp>
            <p:nvGrpSpPr>
              <p:cNvPr id="40" name="Group 39">
                <a:extLst>
                  <a:ext uri="{FF2B5EF4-FFF2-40B4-BE49-F238E27FC236}">
                    <a16:creationId xmlns:a16="http://schemas.microsoft.com/office/drawing/2014/main" id="{B10E2E8B-EFD2-5330-98BF-FC67194667E0}"/>
                  </a:ext>
                </a:extLst>
              </p:cNvPr>
              <p:cNvGrpSpPr/>
              <p:nvPr/>
            </p:nvGrpSpPr>
            <p:grpSpPr>
              <a:xfrm>
                <a:off x="3145588" y="3350411"/>
                <a:ext cx="5769011" cy="974020"/>
                <a:chOff x="3780842" y="2618340"/>
                <a:chExt cx="5526239" cy="723923"/>
              </a:xfrm>
            </p:grpSpPr>
            <p:sp>
              <p:nvSpPr>
                <p:cNvPr id="41" name="Rectangle 40">
                  <a:extLst>
                    <a:ext uri="{FF2B5EF4-FFF2-40B4-BE49-F238E27FC236}">
                      <a16:creationId xmlns:a16="http://schemas.microsoft.com/office/drawing/2014/main" id="{4BF7A03B-176F-29BD-1ADB-0BAE327E7221}"/>
                    </a:ext>
                  </a:extLst>
                </p:cNvPr>
                <p:cNvSpPr/>
                <p:nvPr/>
              </p:nvSpPr>
              <p:spPr>
                <a:xfrm>
                  <a:off x="3780842" y="2618340"/>
                  <a:ext cx="5526239" cy="723923"/>
                </a:xfrm>
                <a:prstGeom prst="rect">
                  <a:avLst/>
                </a:prstGeom>
                <a:solidFill>
                  <a:srgbClr val="156082"/>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FDB458E-AEF2-4003-2879-32477A89CB39}"/>
                    </a:ext>
                  </a:extLst>
                </p:cNvPr>
                <p:cNvSpPr/>
                <p:nvPr/>
              </p:nvSpPr>
              <p:spPr>
                <a:xfrm>
                  <a:off x="4321447" y="2767750"/>
                  <a:ext cx="3197909" cy="400110"/>
                </a:xfrm>
                <a:prstGeom prst="rect">
                  <a:avLst/>
                </a:prstGeom>
                <a:noFill/>
                <a:ln w="12700">
                  <a:noFill/>
                </a:ln>
              </p:spPr>
              <p:txBody>
                <a:bodyPr wrap="square" anchor="ctr" anchorCtr="0">
                  <a:spAutoFit/>
                </a:bodyPr>
                <a:lstStyle/>
                <a:p>
                  <a:pPr algn="ctr"/>
                  <a:r>
                    <a:rPr lang="en-US" sz="2000" b="1" dirty="0">
                      <a:solidFill>
                        <a:schemeClr val="bg1"/>
                      </a:solidFill>
                    </a:rPr>
                    <a:t>Counties </a:t>
                  </a:r>
                  <a:r>
                    <a:rPr lang="en-US" sz="2000" dirty="0">
                      <a:solidFill>
                        <a:schemeClr val="bg1"/>
                      </a:solidFill>
                    </a:rPr>
                    <a:t>(55)</a:t>
                  </a:r>
                </a:p>
              </p:txBody>
            </p:sp>
          </p:grpSp>
          <p:grpSp>
            <p:nvGrpSpPr>
              <p:cNvPr id="53" name="Group 52">
                <a:extLst>
                  <a:ext uri="{FF2B5EF4-FFF2-40B4-BE49-F238E27FC236}">
                    <a16:creationId xmlns:a16="http://schemas.microsoft.com/office/drawing/2014/main" id="{C56E16A8-B4A9-1799-CB8A-40E1ADD67BAD}"/>
                  </a:ext>
                </a:extLst>
              </p:cNvPr>
              <p:cNvGrpSpPr/>
              <p:nvPr/>
            </p:nvGrpSpPr>
            <p:grpSpPr>
              <a:xfrm>
                <a:off x="3145588" y="4447626"/>
                <a:ext cx="5769011" cy="974021"/>
                <a:chOff x="3780842" y="2618340"/>
                <a:chExt cx="5526239" cy="683237"/>
              </a:xfrm>
            </p:grpSpPr>
            <p:sp>
              <p:nvSpPr>
                <p:cNvPr id="55" name="Rectangle 54">
                  <a:extLst>
                    <a:ext uri="{FF2B5EF4-FFF2-40B4-BE49-F238E27FC236}">
                      <a16:creationId xmlns:a16="http://schemas.microsoft.com/office/drawing/2014/main" id="{0C596C44-C846-2C0E-183B-96B32ECA84B4}"/>
                    </a:ext>
                  </a:extLst>
                </p:cNvPr>
                <p:cNvSpPr/>
                <p:nvPr/>
              </p:nvSpPr>
              <p:spPr>
                <a:xfrm>
                  <a:off x="3780842" y="2618340"/>
                  <a:ext cx="5526239" cy="683237"/>
                </a:xfrm>
                <a:prstGeom prst="rect">
                  <a:avLst/>
                </a:prstGeom>
                <a:solidFill>
                  <a:srgbClr val="156082"/>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4C7C18F7-4A8D-9257-29A6-E23EC5B03BFA}"/>
                    </a:ext>
                  </a:extLst>
                </p:cNvPr>
                <p:cNvSpPr/>
                <p:nvPr/>
              </p:nvSpPr>
              <p:spPr>
                <a:xfrm>
                  <a:off x="4312820" y="2761060"/>
                  <a:ext cx="3197909" cy="400110"/>
                </a:xfrm>
                <a:prstGeom prst="rect">
                  <a:avLst/>
                </a:prstGeom>
                <a:noFill/>
                <a:ln w="12700">
                  <a:noFill/>
                </a:ln>
              </p:spPr>
              <p:txBody>
                <a:bodyPr wrap="square" anchor="ctr" anchorCtr="0">
                  <a:spAutoFit/>
                </a:bodyPr>
                <a:lstStyle/>
                <a:p>
                  <a:pPr algn="ctr"/>
                  <a:r>
                    <a:rPr lang="en-US" sz="2000" b="1" dirty="0">
                      <a:solidFill>
                        <a:schemeClr val="bg1"/>
                      </a:solidFill>
                    </a:rPr>
                    <a:t>Communities </a:t>
                  </a:r>
                  <a:r>
                    <a:rPr lang="en-US" sz="2000" dirty="0">
                      <a:solidFill>
                        <a:schemeClr val="bg1"/>
                      </a:solidFill>
                    </a:rPr>
                    <a:t>(284)</a:t>
                  </a:r>
                </a:p>
              </p:txBody>
            </p:sp>
          </p:grpSp>
          <p:grpSp>
            <p:nvGrpSpPr>
              <p:cNvPr id="61" name="Group 60">
                <a:extLst>
                  <a:ext uri="{FF2B5EF4-FFF2-40B4-BE49-F238E27FC236}">
                    <a16:creationId xmlns:a16="http://schemas.microsoft.com/office/drawing/2014/main" id="{95DBA131-49AE-54A0-CFE9-512EBFD0A7B4}"/>
                  </a:ext>
                </a:extLst>
              </p:cNvPr>
              <p:cNvGrpSpPr/>
              <p:nvPr/>
            </p:nvGrpSpPr>
            <p:grpSpPr>
              <a:xfrm>
                <a:off x="2431874" y="5697133"/>
                <a:ext cx="3521942" cy="1015663"/>
                <a:chOff x="4094822" y="2577380"/>
                <a:chExt cx="2883931" cy="1015663"/>
              </a:xfrm>
            </p:grpSpPr>
            <p:sp>
              <p:nvSpPr>
                <p:cNvPr id="63" name="Rectangle 62">
                  <a:extLst>
                    <a:ext uri="{FF2B5EF4-FFF2-40B4-BE49-F238E27FC236}">
                      <a16:creationId xmlns:a16="http://schemas.microsoft.com/office/drawing/2014/main" id="{863A6BFA-8523-E19A-000C-C0A4CCE8D260}"/>
                    </a:ext>
                  </a:extLst>
                </p:cNvPr>
                <p:cNvSpPr/>
                <p:nvPr/>
              </p:nvSpPr>
              <p:spPr>
                <a:xfrm>
                  <a:off x="4116430" y="2618340"/>
                  <a:ext cx="2862323" cy="974021"/>
                </a:xfrm>
                <a:prstGeom prst="rect">
                  <a:avLst/>
                </a:prstGeom>
                <a:solidFill>
                  <a:srgbClr val="156082"/>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E2197EB8-CD58-BD50-886B-C64A275F1360}"/>
                    </a:ext>
                  </a:extLst>
                </p:cNvPr>
                <p:cNvSpPr/>
                <p:nvPr/>
              </p:nvSpPr>
              <p:spPr>
                <a:xfrm>
                  <a:off x="4094822" y="2577380"/>
                  <a:ext cx="1587675" cy="1015663"/>
                </a:xfrm>
                <a:prstGeom prst="rect">
                  <a:avLst/>
                </a:prstGeom>
                <a:noFill/>
                <a:ln w="12700">
                  <a:noFill/>
                </a:ln>
              </p:spPr>
              <p:txBody>
                <a:bodyPr wrap="square" anchor="ctr" anchorCtr="0">
                  <a:spAutoFit/>
                </a:bodyPr>
                <a:lstStyle/>
                <a:p>
                  <a:pPr algn="ctr"/>
                  <a:r>
                    <a:rPr lang="en-US" sz="2000" b="1" dirty="0">
                      <a:solidFill>
                        <a:schemeClr val="bg1"/>
                      </a:solidFill>
                    </a:rPr>
                    <a:t>Incorporated Places</a:t>
                  </a:r>
                </a:p>
                <a:p>
                  <a:pPr algn="ctr"/>
                  <a:r>
                    <a:rPr lang="en-US" sz="2000" dirty="0">
                      <a:solidFill>
                        <a:schemeClr val="bg1"/>
                      </a:solidFill>
                    </a:rPr>
                    <a:t>(229)</a:t>
                  </a:r>
                </a:p>
              </p:txBody>
            </p:sp>
          </p:grpSp>
          <p:grpSp>
            <p:nvGrpSpPr>
              <p:cNvPr id="93" name="Group 92">
                <a:extLst>
                  <a:ext uri="{FF2B5EF4-FFF2-40B4-BE49-F238E27FC236}">
                    <a16:creationId xmlns:a16="http://schemas.microsoft.com/office/drawing/2014/main" id="{A2AD5322-034A-0E71-0F2A-3C41857D3AF5}"/>
                  </a:ext>
                </a:extLst>
              </p:cNvPr>
              <p:cNvGrpSpPr/>
              <p:nvPr/>
            </p:nvGrpSpPr>
            <p:grpSpPr>
              <a:xfrm>
                <a:off x="6059203" y="5688678"/>
                <a:ext cx="3571773" cy="1015663"/>
                <a:chOff x="4094822" y="2577380"/>
                <a:chExt cx="2883930" cy="1015663"/>
              </a:xfrm>
            </p:grpSpPr>
            <p:sp>
              <p:nvSpPr>
                <p:cNvPr id="95" name="Rectangle 94">
                  <a:extLst>
                    <a:ext uri="{FF2B5EF4-FFF2-40B4-BE49-F238E27FC236}">
                      <a16:creationId xmlns:a16="http://schemas.microsoft.com/office/drawing/2014/main" id="{A5750DF6-7F51-2601-8DA4-0ED2829F4F48}"/>
                    </a:ext>
                  </a:extLst>
                </p:cNvPr>
                <p:cNvSpPr/>
                <p:nvPr/>
              </p:nvSpPr>
              <p:spPr>
                <a:xfrm>
                  <a:off x="4156363" y="2618340"/>
                  <a:ext cx="2822389" cy="974021"/>
                </a:xfrm>
                <a:prstGeom prst="rect">
                  <a:avLst/>
                </a:prstGeom>
                <a:solidFill>
                  <a:srgbClr val="156082"/>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5EE67E82-668A-29A2-3C4E-A21D43922AFF}"/>
                    </a:ext>
                  </a:extLst>
                </p:cNvPr>
                <p:cNvSpPr/>
                <p:nvPr/>
              </p:nvSpPr>
              <p:spPr>
                <a:xfrm>
                  <a:off x="4094822" y="2577380"/>
                  <a:ext cx="1587675" cy="1015663"/>
                </a:xfrm>
                <a:prstGeom prst="rect">
                  <a:avLst/>
                </a:prstGeom>
                <a:noFill/>
                <a:ln w="12700">
                  <a:noFill/>
                </a:ln>
              </p:spPr>
              <p:txBody>
                <a:bodyPr wrap="square" anchor="ctr" anchorCtr="0">
                  <a:spAutoFit/>
                </a:bodyPr>
                <a:lstStyle/>
                <a:p>
                  <a:pPr algn="ctr"/>
                  <a:r>
                    <a:rPr lang="en-US" sz="1900" b="1" dirty="0">
                      <a:solidFill>
                        <a:schemeClr val="bg1"/>
                      </a:solidFill>
                    </a:rPr>
                    <a:t>Unincorporated</a:t>
                  </a:r>
                  <a:r>
                    <a:rPr lang="en-US" sz="2000" b="1" dirty="0">
                      <a:solidFill>
                        <a:schemeClr val="bg1"/>
                      </a:solidFill>
                    </a:rPr>
                    <a:t> Areas</a:t>
                  </a:r>
                </a:p>
                <a:p>
                  <a:pPr algn="ctr"/>
                  <a:r>
                    <a:rPr lang="en-US" sz="2000" dirty="0">
                      <a:solidFill>
                        <a:schemeClr val="bg1"/>
                      </a:solidFill>
                    </a:rPr>
                    <a:t>(55)</a:t>
                  </a:r>
                </a:p>
              </p:txBody>
            </p:sp>
          </p:grpSp>
          <p:sp>
            <p:nvSpPr>
              <p:cNvPr id="99" name="Arrow: Right 98">
                <a:extLst>
                  <a:ext uri="{FF2B5EF4-FFF2-40B4-BE49-F238E27FC236}">
                    <a16:creationId xmlns:a16="http://schemas.microsoft.com/office/drawing/2014/main" id="{7C96104B-7840-4522-608A-3F38214B3369}"/>
                  </a:ext>
                </a:extLst>
              </p:cNvPr>
              <p:cNvSpPr/>
              <p:nvPr/>
            </p:nvSpPr>
            <p:spPr>
              <a:xfrm rot="5400000">
                <a:off x="4094416" y="5453628"/>
                <a:ext cx="235785" cy="252720"/>
              </a:xfrm>
              <a:prstGeom prst="rightArrow">
                <a:avLst/>
              </a:prstGeom>
              <a:solidFill>
                <a:srgbClr val="156082"/>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8" name="Picture 117">
              <a:extLst>
                <a:ext uri="{FF2B5EF4-FFF2-40B4-BE49-F238E27FC236}">
                  <a16:creationId xmlns:a16="http://schemas.microsoft.com/office/drawing/2014/main" id="{2481ADE8-A046-ADA9-5A98-44A508C0FB2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176628" y="4413895"/>
              <a:ext cx="1613133" cy="882285"/>
            </a:xfrm>
            <a:prstGeom prst="rect">
              <a:avLst/>
            </a:prstGeom>
          </p:spPr>
        </p:pic>
        <p:pic>
          <p:nvPicPr>
            <p:cNvPr id="120" name="Picture 119">
              <a:extLst>
                <a:ext uri="{FF2B5EF4-FFF2-40B4-BE49-F238E27FC236}">
                  <a16:creationId xmlns:a16="http://schemas.microsoft.com/office/drawing/2014/main" id="{A1DA1A5B-F19C-05D3-F90F-360CF6E6F4BD}"/>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p:blipFill>
          <p:spPr>
            <a:xfrm>
              <a:off x="2217905" y="5706421"/>
              <a:ext cx="1608209" cy="885080"/>
            </a:xfrm>
            <a:prstGeom prst="rect">
              <a:avLst/>
            </a:prstGeom>
          </p:spPr>
        </p:pic>
        <p:pic>
          <p:nvPicPr>
            <p:cNvPr id="124" name="Picture 123">
              <a:extLst>
                <a:ext uri="{FF2B5EF4-FFF2-40B4-BE49-F238E27FC236}">
                  <a16:creationId xmlns:a16="http://schemas.microsoft.com/office/drawing/2014/main" id="{21864AA8-BD34-6650-BF3B-BE5ABEA38FF7}"/>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p:blipFill>
          <p:spPr>
            <a:xfrm>
              <a:off x="5884930" y="5705722"/>
              <a:ext cx="1613133" cy="882285"/>
            </a:xfrm>
            <a:prstGeom prst="rect">
              <a:avLst/>
            </a:prstGeom>
          </p:spPr>
        </p:pic>
        <p:pic>
          <p:nvPicPr>
            <p:cNvPr id="126" name="Picture 125">
              <a:extLst>
                <a:ext uri="{FF2B5EF4-FFF2-40B4-BE49-F238E27FC236}">
                  <a16:creationId xmlns:a16="http://schemas.microsoft.com/office/drawing/2014/main" id="{B5C082EF-487E-651B-3E45-F7D8B1B18C9D}"/>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p:blipFill>
          <p:spPr>
            <a:xfrm>
              <a:off x="5173379" y="3316644"/>
              <a:ext cx="1619479" cy="885078"/>
            </a:xfrm>
            <a:prstGeom prst="rect">
              <a:avLst/>
            </a:prstGeom>
          </p:spPr>
        </p:pic>
        <p:pic>
          <p:nvPicPr>
            <p:cNvPr id="128" name="Picture 127">
              <a:extLst>
                <a:ext uri="{FF2B5EF4-FFF2-40B4-BE49-F238E27FC236}">
                  <a16:creationId xmlns:a16="http://schemas.microsoft.com/office/drawing/2014/main" id="{ADB71954-058E-6819-B507-A951EDF92762}"/>
                </a:ext>
              </a:extLst>
            </p:cNvPr>
            <p:cNvPicPr>
              <a:picLocks noChangeAspect="1"/>
            </p:cNvPicPr>
            <p:nvPr/>
          </p:nvPicPr>
          <p:blipFill>
            <a:blip r:embed="rId8" cstate="screen">
              <a:extLst>
                <a:ext uri="{28A0092B-C50C-407E-A947-70E740481C1C}">
                  <a14:useLocalDpi xmlns:a14="http://schemas.microsoft.com/office/drawing/2010/main" val="0"/>
                </a:ext>
              </a:extLst>
            </a:blip>
            <a:srcRect/>
            <a:stretch/>
          </p:blipFill>
          <p:spPr>
            <a:xfrm>
              <a:off x="5160680" y="2199355"/>
              <a:ext cx="1632178" cy="900878"/>
            </a:xfrm>
            <a:prstGeom prst="rect">
              <a:avLst/>
            </a:prstGeom>
          </p:spPr>
        </p:pic>
      </p:grpSp>
      <p:grpSp>
        <p:nvGrpSpPr>
          <p:cNvPr id="169" name="Group 168">
            <a:extLst>
              <a:ext uri="{FF2B5EF4-FFF2-40B4-BE49-F238E27FC236}">
                <a16:creationId xmlns:a16="http://schemas.microsoft.com/office/drawing/2014/main" id="{A8B307EB-A161-BC02-2CDC-58DB043CA912}"/>
              </a:ext>
            </a:extLst>
          </p:cNvPr>
          <p:cNvGrpSpPr/>
          <p:nvPr/>
        </p:nvGrpSpPr>
        <p:grpSpPr>
          <a:xfrm>
            <a:off x="8171255" y="709028"/>
            <a:ext cx="3686152" cy="2577815"/>
            <a:chOff x="7907659" y="694358"/>
            <a:chExt cx="3686152" cy="2577815"/>
          </a:xfrm>
        </p:grpSpPr>
        <p:sp>
          <p:nvSpPr>
            <p:cNvPr id="168" name="Title 1">
              <a:extLst>
                <a:ext uri="{FF2B5EF4-FFF2-40B4-BE49-F238E27FC236}">
                  <a16:creationId xmlns:a16="http://schemas.microsoft.com/office/drawing/2014/main" id="{0CEE74AD-D1D0-5426-E290-444645C54761}"/>
                </a:ext>
              </a:extLst>
            </p:cNvPr>
            <p:cNvSpPr txBox="1">
              <a:spLocks/>
            </p:cNvSpPr>
            <p:nvPr/>
          </p:nvSpPr>
          <p:spPr>
            <a:xfrm>
              <a:off x="7907659" y="694358"/>
              <a:ext cx="3686152" cy="2577815"/>
            </a:xfrm>
            <a:prstGeom prst="rect">
              <a:avLst/>
            </a:prstGeom>
            <a:noFill/>
            <a:ln w="28575">
              <a:solidFill>
                <a:srgbClr val="203864"/>
              </a:solidFill>
            </a:ln>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00" dirty="0">
                <a:ln>
                  <a:solidFill>
                    <a:sysClr val="windowText" lastClr="000000"/>
                  </a:solidFill>
                </a:ln>
                <a:latin typeface="+mn-lt"/>
                <a:cs typeface="Arial" panose="020B0604020202020204" pitchFamily="34" charset="0"/>
              </a:endParaRPr>
            </a:p>
            <a:p>
              <a:pPr algn="ctr"/>
              <a:r>
                <a:rPr lang="en-US" sz="2000" b="1" dirty="0">
                  <a:solidFill>
                    <a:srgbClr val="156082"/>
                  </a:solidFill>
                  <a:latin typeface="Aptos" panose="02110004020202020204"/>
                  <a:ea typeface="+mn-ea"/>
                  <a:cs typeface="+mn-cs"/>
                </a:rPr>
                <a:t>Drainage Areas / Streams</a:t>
              </a:r>
            </a:p>
            <a:p>
              <a:pPr marL="339725" indent="-339725">
                <a:buFont typeface="Wingdings" panose="05000000000000000000" pitchFamily="2" charset="2"/>
                <a:buChar char="v"/>
              </a:pPr>
              <a:endParaRPr lang="en-US" sz="1800" b="1" dirty="0">
                <a:ln>
                  <a:solidFill>
                    <a:sysClr val="windowText" lastClr="000000"/>
                  </a:solidFill>
                </a:ln>
                <a:solidFill>
                  <a:srgbClr val="1F4E79"/>
                </a:solidFill>
                <a:latin typeface="+mn-lt"/>
                <a:cs typeface="Arial" panose="020B0604020202020204" pitchFamily="34" charset="0"/>
              </a:endParaRPr>
            </a:p>
            <a:p>
              <a:pPr marL="339725" indent="-339725">
                <a:buFont typeface="Wingdings" panose="05000000000000000000" pitchFamily="2" charset="2"/>
                <a:buChar char="v"/>
              </a:pPr>
              <a:endParaRPr lang="en-US" sz="1800" b="1" dirty="0">
                <a:ln>
                  <a:solidFill>
                    <a:sysClr val="windowText" lastClr="000000"/>
                  </a:solidFill>
                </a:ln>
                <a:latin typeface="+mn-lt"/>
                <a:cs typeface="Arial" panose="020B0604020202020204" pitchFamily="34" charset="0"/>
              </a:endParaRPr>
            </a:p>
            <a:p>
              <a:endParaRPr lang="en-US" sz="1800" dirty="0">
                <a:ln>
                  <a:solidFill>
                    <a:sysClr val="windowText" lastClr="000000"/>
                  </a:solidFill>
                </a:ln>
                <a:latin typeface="+mn-lt"/>
                <a:cs typeface="Arial" panose="020B0604020202020204" pitchFamily="34" charset="0"/>
              </a:endParaRPr>
            </a:p>
          </p:txBody>
        </p:sp>
        <p:sp>
          <p:nvSpPr>
            <p:cNvPr id="103" name="Rectangle 102">
              <a:extLst>
                <a:ext uri="{FF2B5EF4-FFF2-40B4-BE49-F238E27FC236}">
                  <a16:creationId xmlns:a16="http://schemas.microsoft.com/office/drawing/2014/main" id="{0C5EB8AF-C80F-4558-846F-C234007A5A8C}"/>
                </a:ext>
              </a:extLst>
            </p:cNvPr>
            <p:cNvSpPr/>
            <p:nvPr/>
          </p:nvSpPr>
          <p:spPr>
            <a:xfrm>
              <a:off x="8010056" y="1067355"/>
              <a:ext cx="3495554" cy="974021"/>
            </a:xfrm>
            <a:prstGeom prst="rect">
              <a:avLst/>
            </a:prstGeom>
            <a:solidFill>
              <a:srgbClr val="156082"/>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1" name="Picture 130">
              <a:extLst>
                <a:ext uri="{FF2B5EF4-FFF2-40B4-BE49-F238E27FC236}">
                  <a16:creationId xmlns:a16="http://schemas.microsoft.com/office/drawing/2014/main" id="{863AF6A4-CD5D-9E81-1400-9BCF2CEB537C}"/>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p:blipFill>
          <p:spPr>
            <a:xfrm>
              <a:off x="9844997" y="1125186"/>
              <a:ext cx="1615447" cy="874873"/>
            </a:xfrm>
            <a:prstGeom prst="rect">
              <a:avLst/>
            </a:prstGeom>
          </p:spPr>
        </p:pic>
        <p:sp>
          <p:nvSpPr>
            <p:cNvPr id="132" name="Rectangle 131">
              <a:extLst>
                <a:ext uri="{FF2B5EF4-FFF2-40B4-BE49-F238E27FC236}">
                  <a16:creationId xmlns:a16="http://schemas.microsoft.com/office/drawing/2014/main" id="{8775C002-EFC5-4D9C-7EDD-6928ABD767E9}"/>
                </a:ext>
              </a:extLst>
            </p:cNvPr>
            <p:cNvSpPr/>
            <p:nvPr/>
          </p:nvSpPr>
          <p:spPr>
            <a:xfrm>
              <a:off x="8010056" y="2183544"/>
              <a:ext cx="3495554" cy="974021"/>
            </a:xfrm>
            <a:prstGeom prst="rect">
              <a:avLst/>
            </a:prstGeom>
            <a:solidFill>
              <a:srgbClr val="156082"/>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6" name="Picture 135">
              <a:extLst>
                <a:ext uri="{FF2B5EF4-FFF2-40B4-BE49-F238E27FC236}">
                  <a16:creationId xmlns:a16="http://schemas.microsoft.com/office/drawing/2014/main" id="{3CCE9FD0-1AC0-4DAE-2132-919D72F4CE7A}"/>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p:blipFill>
          <p:spPr>
            <a:xfrm>
              <a:off x="9844997" y="2234714"/>
              <a:ext cx="1615447" cy="874873"/>
            </a:xfrm>
            <a:prstGeom prst="rect">
              <a:avLst/>
            </a:prstGeom>
          </p:spPr>
        </p:pic>
        <p:sp>
          <p:nvSpPr>
            <p:cNvPr id="104" name="Rectangle 103">
              <a:extLst>
                <a:ext uri="{FF2B5EF4-FFF2-40B4-BE49-F238E27FC236}">
                  <a16:creationId xmlns:a16="http://schemas.microsoft.com/office/drawing/2014/main" id="{E363275E-95E4-68E0-D455-0E3D4AB92486}"/>
                </a:ext>
              </a:extLst>
            </p:cNvPr>
            <p:cNvSpPr/>
            <p:nvPr/>
          </p:nvSpPr>
          <p:spPr>
            <a:xfrm>
              <a:off x="7951063" y="1225926"/>
              <a:ext cx="1938916" cy="707886"/>
            </a:xfrm>
            <a:prstGeom prst="rect">
              <a:avLst/>
            </a:prstGeom>
            <a:noFill/>
            <a:ln w="12700">
              <a:noFill/>
            </a:ln>
          </p:spPr>
          <p:txBody>
            <a:bodyPr wrap="square" anchor="ctr" anchorCtr="0">
              <a:spAutoFit/>
            </a:bodyPr>
            <a:lstStyle/>
            <a:p>
              <a:pPr algn="ctr"/>
              <a:r>
                <a:rPr lang="en-US" sz="2000" b="1" dirty="0">
                  <a:solidFill>
                    <a:schemeClr val="bg1"/>
                  </a:solidFill>
                </a:rPr>
                <a:t>Watersheds</a:t>
              </a:r>
            </a:p>
            <a:p>
              <a:pPr algn="ctr"/>
              <a:r>
                <a:rPr lang="en-US" sz="2000" dirty="0">
                  <a:solidFill>
                    <a:schemeClr val="bg1"/>
                  </a:solidFill>
                </a:rPr>
                <a:t>(33)</a:t>
              </a:r>
            </a:p>
          </p:txBody>
        </p:sp>
        <p:sp>
          <p:nvSpPr>
            <p:cNvPr id="133" name="Rectangle 132">
              <a:extLst>
                <a:ext uri="{FF2B5EF4-FFF2-40B4-BE49-F238E27FC236}">
                  <a16:creationId xmlns:a16="http://schemas.microsoft.com/office/drawing/2014/main" id="{413CAA21-9121-724F-633B-1EA9DE91F167}"/>
                </a:ext>
              </a:extLst>
            </p:cNvPr>
            <p:cNvSpPr/>
            <p:nvPr/>
          </p:nvSpPr>
          <p:spPr>
            <a:xfrm>
              <a:off x="7951063" y="2357909"/>
              <a:ext cx="1938916" cy="707886"/>
            </a:xfrm>
            <a:prstGeom prst="rect">
              <a:avLst/>
            </a:prstGeom>
            <a:noFill/>
            <a:ln w="12700">
              <a:noFill/>
            </a:ln>
          </p:spPr>
          <p:txBody>
            <a:bodyPr wrap="square" anchor="ctr" anchorCtr="0">
              <a:spAutoFit/>
            </a:bodyPr>
            <a:lstStyle/>
            <a:p>
              <a:pPr algn="ctr"/>
              <a:r>
                <a:rPr lang="en-US" sz="1900" b="1" dirty="0">
                  <a:solidFill>
                    <a:schemeClr val="bg1"/>
                  </a:solidFill>
                </a:rPr>
                <a:t>Streams/Rivers</a:t>
              </a:r>
            </a:p>
            <a:p>
              <a:pPr algn="ctr"/>
              <a:r>
                <a:rPr lang="en-US" sz="2000" dirty="0">
                  <a:solidFill>
                    <a:schemeClr val="bg1"/>
                  </a:solidFill>
                </a:rPr>
                <a:t>(156)</a:t>
              </a:r>
            </a:p>
          </p:txBody>
        </p:sp>
      </p:grpSp>
      <p:grpSp>
        <p:nvGrpSpPr>
          <p:cNvPr id="188" name="Group 187">
            <a:extLst>
              <a:ext uri="{FF2B5EF4-FFF2-40B4-BE49-F238E27FC236}">
                <a16:creationId xmlns:a16="http://schemas.microsoft.com/office/drawing/2014/main" id="{0F45B58F-A263-9382-11CA-E395161EE42B}"/>
              </a:ext>
            </a:extLst>
          </p:cNvPr>
          <p:cNvGrpSpPr/>
          <p:nvPr/>
        </p:nvGrpSpPr>
        <p:grpSpPr>
          <a:xfrm>
            <a:off x="8171255" y="4165275"/>
            <a:ext cx="3686152" cy="2577815"/>
            <a:chOff x="7907659" y="4150605"/>
            <a:chExt cx="3686152" cy="2577815"/>
          </a:xfrm>
        </p:grpSpPr>
        <p:grpSp>
          <p:nvGrpSpPr>
            <p:cNvPr id="170" name="Group 169">
              <a:extLst>
                <a:ext uri="{FF2B5EF4-FFF2-40B4-BE49-F238E27FC236}">
                  <a16:creationId xmlns:a16="http://schemas.microsoft.com/office/drawing/2014/main" id="{C1D7960C-DDC0-B5DD-97E9-28A4B47D2D33}"/>
                </a:ext>
              </a:extLst>
            </p:cNvPr>
            <p:cNvGrpSpPr/>
            <p:nvPr/>
          </p:nvGrpSpPr>
          <p:grpSpPr>
            <a:xfrm>
              <a:off x="7907659" y="4150605"/>
              <a:ext cx="3686152" cy="2577815"/>
              <a:chOff x="7907659" y="694358"/>
              <a:chExt cx="3686152" cy="2577815"/>
            </a:xfrm>
          </p:grpSpPr>
          <p:sp>
            <p:nvSpPr>
              <p:cNvPr id="171" name="Title 1">
                <a:extLst>
                  <a:ext uri="{FF2B5EF4-FFF2-40B4-BE49-F238E27FC236}">
                    <a16:creationId xmlns:a16="http://schemas.microsoft.com/office/drawing/2014/main" id="{D2E5D3AF-55AE-B207-9175-419A0AF6E1D2}"/>
                  </a:ext>
                </a:extLst>
              </p:cNvPr>
              <p:cNvSpPr txBox="1">
                <a:spLocks/>
              </p:cNvSpPr>
              <p:nvPr/>
            </p:nvSpPr>
            <p:spPr>
              <a:xfrm>
                <a:off x="7907659" y="694358"/>
                <a:ext cx="3686152" cy="2577815"/>
              </a:xfrm>
              <a:prstGeom prst="rect">
                <a:avLst/>
              </a:prstGeom>
              <a:noFill/>
              <a:ln w="28575">
                <a:solidFill>
                  <a:srgbClr val="203864"/>
                </a:solidFill>
              </a:ln>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00" dirty="0">
                  <a:ln>
                    <a:solidFill>
                      <a:sysClr val="windowText" lastClr="000000"/>
                    </a:solidFill>
                  </a:ln>
                  <a:latin typeface="+mn-lt"/>
                  <a:cs typeface="Arial" panose="020B0604020202020204" pitchFamily="34" charset="0"/>
                </a:endParaRPr>
              </a:p>
              <a:p>
                <a:pPr algn="ctr"/>
                <a:r>
                  <a:rPr lang="en-US" sz="2000" b="1" dirty="0">
                    <a:solidFill>
                      <a:srgbClr val="156082"/>
                    </a:solidFill>
                    <a:latin typeface="Aptos" panose="02110004020202020204"/>
                    <a:ea typeface="+mn-ea"/>
                    <a:cs typeface="+mn-cs"/>
                  </a:rPr>
                  <a:t>Property Levels</a:t>
                </a:r>
              </a:p>
              <a:p>
                <a:pPr marL="339725" indent="-339725">
                  <a:buFont typeface="Wingdings" panose="05000000000000000000" pitchFamily="2" charset="2"/>
                  <a:buChar char="v"/>
                </a:pPr>
                <a:endParaRPr lang="en-US" sz="1800" b="1" dirty="0">
                  <a:ln>
                    <a:solidFill>
                      <a:sysClr val="windowText" lastClr="000000"/>
                    </a:solidFill>
                  </a:ln>
                  <a:latin typeface="+mn-lt"/>
                  <a:cs typeface="Arial" panose="020B0604020202020204" pitchFamily="34" charset="0"/>
                </a:endParaRPr>
              </a:p>
              <a:p>
                <a:endParaRPr lang="en-US" sz="1800" dirty="0">
                  <a:ln>
                    <a:solidFill>
                      <a:sysClr val="windowText" lastClr="000000"/>
                    </a:solidFill>
                  </a:ln>
                  <a:latin typeface="+mn-lt"/>
                  <a:cs typeface="Arial" panose="020B0604020202020204" pitchFamily="34" charset="0"/>
                </a:endParaRPr>
              </a:p>
            </p:txBody>
          </p:sp>
          <p:sp>
            <p:nvSpPr>
              <p:cNvPr id="172" name="Rectangle 171">
                <a:extLst>
                  <a:ext uri="{FF2B5EF4-FFF2-40B4-BE49-F238E27FC236}">
                    <a16:creationId xmlns:a16="http://schemas.microsoft.com/office/drawing/2014/main" id="{AAC62A12-D8E6-E91E-B5F5-2864C7F7A950}"/>
                  </a:ext>
                </a:extLst>
              </p:cNvPr>
              <p:cNvSpPr/>
              <p:nvPr/>
            </p:nvSpPr>
            <p:spPr>
              <a:xfrm>
                <a:off x="8010056" y="1067355"/>
                <a:ext cx="3495554" cy="974021"/>
              </a:xfrm>
              <a:prstGeom prst="rect">
                <a:avLst/>
              </a:prstGeom>
              <a:solidFill>
                <a:srgbClr val="156082"/>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73">
                <a:extLst>
                  <a:ext uri="{FF2B5EF4-FFF2-40B4-BE49-F238E27FC236}">
                    <a16:creationId xmlns:a16="http://schemas.microsoft.com/office/drawing/2014/main" id="{81855FAB-E83C-BBB1-4FD3-2B46DD0CD416}"/>
                  </a:ext>
                </a:extLst>
              </p:cNvPr>
              <p:cNvSpPr/>
              <p:nvPr/>
            </p:nvSpPr>
            <p:spPr>
              <a:xfrm>
                <a:off x="8010056" y="2183544"/>
                <a:ext cx="3495554" cy="974021"/>
              </a:xfrm>
              <a:prstGeom prst="rect">
                <a:avLst/>
              </a:prstGeom>
              <a:solidFill>
                <a:srgbClr val="156082"/>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175">
                <a:extLst>
                  <a:ext uri="{FF2B5EF4-FFF2-40B4-BE49-F238E27FC236}">
                    <a16:creationId xmlns:a16="http://schemas.microsoft.com/office/drawing/2014/main" id="{C3D1E120-FDDC-8F20-FD8E-34AF2FC7254D}"/>
                  </a:ext>
                </a:extLst>
              </p:cNvPr>
              <p:cNvSpPr/>
              <p:nvPr/>
            </p:nvSpPr>
            <p:spPr>
              <a:xfrm>
                <a:off x="7951063" y="1379814"/>
                <a:ext cx="1938916" cy="400110"/>
              </a:xfrm>
              <a:prstGeom prst="rect">
                <a:avLst/>
              </a:prstGeom>
              <a:noFill/>
              <a:ln w="12700">
                <a:noFill/>
              </a:ln>
            </p:spPr>
            <p:txBody>
              <a:bodyPr wrap="square" anchor="ctr" anchorCtr="0">
                <a:spAutoFit/>
              </a:bodyPr>
              <a:lstStyle/>
              <a:p>
                <a:pPr algn="ctr"/>
                <a:r>
                  <a:rPr lang="en-US" sz="2000" b="1" dirty="0">
                    <a:solidFill>
                      <a:schemeClr val="bg1"/>
                    </a:solidFill>
                  </a:rPr>
                  <a:t>Parcels</a:t>
                </a:r>
              </a:p>
            </p:txBody>
          </p:sp>
          <p:sp>
            <p:nvSpPr>
              <p:cNvPr id="177" name="Rectangle 176">
                <a:extLst>
                  <a:ext uri="{FF2B5EF4-FFF2-40B4-BE49-F238E27FC236}">
                    <a16:creationId xmlns:a16="http://schemas.microsoft.com/office/drawing/2014/main" id="{C6B0E0A4-E980-AC42-F8F5-EFBF48BBC913}"/>
                  </a:ext>
                </a:extLst>
              </p:cNvPr>
              <p:cNvSpPr/>
              <p:nvPr/>
            </p:nvSpPr>
            <p:spPr>
              <a:xfrm>
                <a:off x="7951063" y="2511797"/>
                <a:ext cx="1938916" cy="400110"/>
              </a:xfrm>
              <a:prstGeom prst="rect">
                <a:avLst/>
              </a:prstGeom>
              <a:noFill/>
              <a:ln w="12700">
                <a:noFill/>
              </a:ln>
            </p:spPr>
            <p:txBody>
              <a:bodyPr wrap="square" anchor="ctr" anchorCtr="0">
                <a:spAutoFit/>
              </a:bodyPr>
              <a:lstStyle/>
              <a:p>
                <a:pPr algn="ctr"/>
                <a:r>
                  <a:rPr lang="en-US" sz="2000" b="1" dirty="0">
                    <a:solidFill>
                      <a:schemeClr val="bg1"/>
                    </a:solidFill>
                  </a:rPr>
                  <a:t>Buildings</a:t>
                </a:r>
              </a:p>
            </p:txBody>
          </p:sp>
        </p:grpSp>
        <p:pic>
          <p:nvPicPr>
            <p:cNvPr id="181" name="Picture 180">
              <a:extLst>
                <a:ext uri="{FF2B5EF4-FFF2-40B4-BE49-F238E27FC236}">
                  <a16:creationId xmlns:a16="http://schemas.microsoft.com/office/drawing/2014/main" id="{096FF9AA-8D9B-C6B0-2086-7D4A552D6C1A}"/>
                </a:ext>
              </a:extLst>
            </p:cNvPr>
            <p:cNvPicPr>
              <a:picLocks noChangeAspect="1"/>
            </p:cNvPicPr>
            <p:nvPr/>
          </p:nvPicPr>
          <p:blipFill>
            <a:blip r:embed="rId11" cstate="screen">
              <a:extLst>
                <a:ext uri="{28A0092B-C50C-407E-A947-70E740481C1C}">
                  <a14:useLocalDpi xmlns:a14="http://schemas.microsoft.com/office/drawing/2010/main" val="0"/>
                </a:ext>
              </a:extLst>
            </a:blip>
            <a:srcRect/>
            <a:stretch/>
          </p:blipFill>
          <p:spPr>
            <a:xfrm>
              <a:off x="9856934" y="4583707"/>
              <a:ext cx="1603510" cy="872599"/>
            </a:xfrm>
            <a:prstGeom prst="rect">
              <a:avLst/>
            </a:prstGeom>
          </p:spPr>
        </p:pic>
        <p:pic>
          <p:nvPicPr>
            <p:cNvPr id="187" name="Picture 186">
              <a:extLst>
                <a:ext uri="{FF2B5EF4-FFF2-40B4-BE49-F238E27FC236}">
                  <a16:creationId xmlns:a16="http://schemas.microsoft.com/office/drawing/2014/main" id="{B95A8C94-17D2-13A6-6430-9C569258605B}"/>
                </a:ext>
              </a:extLst>
            </p:cNvPr>
            <p:cNvPicPr>
              <a:picLocks noChangeAspect="1"/>
            </p:cNvPicPr>
            <p:nvPr/>
          </p:nvPicPr>
          <p:blipFill>
            <a:blip r:embed="rId12" cstate="screen">
              <a:extLst>
                <a:ext uri="{28A0092B-C50C-407E-A947-70E740481C1C}">
                  <a14:useLocalDpi xmlns:a14="http://schemas.microsoft.com/office/drawing/2010/main" val="0"/>
                </a:ext>
              </a:extLst>
            </a:blip>
            <a:srcRect/>
            <a:stretch/>
          </p:blipFill>
          <p:spPr>
            <a:xfrm>
              <a:off x="9844997" y="5690426"/>
              <a:ext cx="1618110" cy="872599"/>
            </a:xfrm>
            <a:prstGeom prst="rect">
              <a:avLst/>
            </a:prstGeom>
          </p:spPr>
        </p:pic>
      </p:grpSp>
      <p:grpSp>
        <p:nvGrpSpPr>
          <p:cNvPr id="10" name="Group 9">
            <a:extLst>
              <a:ext uri="{FF2B5EF4-FFF2-40B4-BE49-F238E27FC236}">
                <a16:creationId xmlns:a16="http://schemas.microsoft.com/office/drawing/2014/main" id="{CA5F0D1D-4322-E5FC-3EE3-4B3453FBC53A}"/>
              </a:ext>
            </a:extLst>
          </p:cNvPr>
          <p:cNvGrpSpPr/>
          <p:nvPr/>
        </p:nvGrpSpPr>
        <p:grpSpPr>
          <a:xfrm>
            <a:off x="0" y="-15988"/>
            <a:ext cx="12192000" cy="630241"/>
            <a:chOff x="0" y="-15988"/>
            <a:chExt cx="12192000" cy="630241"/>
          </a:xfrm>
        </p:grpSpPr>
        <p:sp>
          <p:nvSpPr>
            <p:cNvPr id="11" name="Title 1">
              <a:extLst>
                <a:ext uri="{FF2B5EF4-FFF2-40B4-BE49-F238E27FC236}">
                  <a16:creationId xmlns:a16="http://schemas.microsoft.com/office/drawing/2014/main" id="{3741E252-FF64-84DF-20A1-9F59F2A961BA}"/>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mn-lt"/>
                  <a:cs typeface="Arial" panose="020B0604020202020204" pitchFamily="34" charset="0"/>
                </a:rPr>
                <a:t>Analytical &amp; Visualization Tools at Multiple Scales</a:t>
              </a:r>
            </a:p>
          </p:txBody>
        </p:sp>
        <p:pic>
          <p:nvPicPr>
            <p:cNvPr id="12" name="Picture 11" descr="A hexagon with a yellow house and a river&#10;&#10;Description automatically generated">
              <a:extLst>
                <a:ext uri="{FF2B5EF4-FFF2-40B4-BE49-F238E27FC236}">
                  <a16:creationId xmlns:a16="http://schemas.microsoft.com/office/drawing/2014/main" id="{B386F84A-3667-43E8-1BF4-BD53C11B9AE4}"/>
                </a:ext>
              </a:extLst>
            </p:cNvPr>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pic>
          <p:nvPicPr>
            <p:cNvPr id="13" name="Picture 12" descr="A yellow and blue logo&#10;&#10;AI-generated content may be incorrect.">
              <a:extLst>
                <a:ext uri="{FF2B5EF4-FFF2-40B4-BE49-F238E27FC236}">
                  <a16:creationId xmlns:a16="http://schemas.microsoft.com/office/drawing/2014/main" id="{514F9CCA-698F-DF51-A1CF-80208A3B32B0}"/>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10617202" y="42670"/>
              <a:ext cx="568867" cy="507999"/>
            </a:xfrm>
            <a:prstGeom prst="rect">
              <a:avLst/>
            </a:prstGeom>
          </p:spPr>
        </p:pic>
      </p:grpSp>
    </p:spTree>
    <p:extLst>
      <p:ext uri="{BB962C8B-B14F-4D97-AF65-F5344CB8AC3E}">
        <p14:creationId xmlns:p14="http://schemas.microsoft.com/office/powerpoint/2010/main" val="214127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906F276E-3F98-25C3-F332-B5175170D84A}"/>
              </a:ext>
            </a:extLst>
          </p:cNvPr>
          <p:cNvGrpSpPr/>
          <p:nvPr/>
        </p:nvGrpSpPr>
        <p:grpSpPr>
          <a:xfrm>
            <a:off x="0" y="-15988"/>
            <a:ext cx="12192000" cy="630241"/>
            <a:chOff x="0" y="-15988"/>
            <a:chExt cx="12192000" cy="630241"/>
          </a:xfrm>
        </p:grpSpPr>
        <p:sp>
          <p:nvSpPr>
            <p:cNvPr id="3" name="Title 1">
              <a:extLst>
                <a:ext uri="{FF2B5EF4-FFF2-40B4-BE49-F238E27FC236}">
                  <a16:creationId xmlns:a16="http://schemas.microsoft.com/office/drawing/2014/main" id="{590BB793-D830-769E-82AA-E6699A42799F}"/>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mn-lt"/>
                  <a:cs typeface="Arial" panose="020B0604020202020204" pitchFamily="34" charset="0"/>
                </a:rPr>
                <a:t>WV Flood Risk Index</a:t>
              </a:r>
            </a:p>
          </p:txBody>
        </p:sp>
        <p:pic>
          <p:nvPicPr>
            <p:cNvPr id="10" name="Picture 9" descr="A hexagon with a yellow house and a river&#10;&#10;Description automatically generated">
              <a:extLst>
                <a:ext uri="{FF2B5EF4-FFF2-40B4-BE49-F238E27FC236}">
                  <a16:creationId xmlns:a16="http://schemas.microsoft.com/office/drawing/2014/main" id="{84C92F23-501C-8864-279F-3DBFF6B2717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pic>
          <p:nvPicPr>
            <p:cNvPr id="33" name="Picture 32" descr="A yellow and blue logo&#10;&#10;AI-generated content may be incorrect.">
              <a:extLst>
                <a:ext uri="{FF2B5EF4-FFF2-40B4-BE49-F238E27FC236}">
                  <a16:creationId xmlns:a16="http://schemas.microsoft.com/office/drawing/2014/main" id="{090A13A4-FBB3-6E6B-D722-DD79FC5B613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17202" y="42670"/>
              <a:ext cx="568867" cy="507999"/>
            </a:xfrm>
            <a:prstGeom prst="rect">
              <a:avLst/>
            </a:prstGeom>
          </p:spPr>
        </p:pic>
      </p:grpSp>
      <p:grpSp>
        <p:nvGrpSpPr>
          <p:cNvPr id="41" name="Group 40">
            <a:extLst>
              <a:ext uri="{FF2B5EF4-FFF2-40B4-BE49-F238E27FC236}">
                <a16:creationId xmlns:a16="http://schemas.microsoft.com/office/drawing/2014/main" id="{D33C112B-EB89-8F8C-A1D9-0D68FB27EE6A}"/>
              </a:ext>
            </a:extLst>
          </p:cNvPr>
          <p:cNvGrpSpPr/>
          <p:nvPr/>
        </p:nvGrpSpPr>
        <p:grpSpPr>
          <a:xfrm>
            <a:off x="162533" y="851213"/>
            <a:ext cx="11763867" cy="5774206"/>
            <a:chOff x="162533" y="851213"/>
            <a:chExt cx="11763867" cy="5774206"/>
          </a:xfrm>
        </p:grpSpPr>
        <p:grpSp>
          <p:nvGrpSpPr>
            <p:cNvPr id="37" name="Group 36">
              <a:extLst>
                <a:ext uri="{FF2B5EF4-FFF2-40B4-BE49-F238E27FC236}">
                  <a16:creationId xmlns:a16="http://schemas.microsoft.com/office/drawing/2014/main" id="{BAA7CE66-7026-217E-B07F-756463BBE96F}"/>
                </a:ext>
              </a:extLst>
            </p:cNvPr>
            <p:cNvGrpSpPr/>
            <p:nvPr/>
          </p:nvGrpSpPr>
          <p:grpSpPr>
            <a:xfrm>
              <a:off x="162533" y="851213"/>
              <a:ext cx="11763867" cy="5774206"/>
              <a:chOff x="162533" y="851213"/>
              <a:chExt cx="11763867" cy="5774206"/>
            </a:xfrm>
          </p:grpSpPr>
          <p:grpSp>
            <p:nvGrpSpPr>
              <p:cNvPr id="35" name="Group 34">
                <a:extLst>
                  <a:ext uri="{FF2B5EF4-FFF2-40B4-BE49-F238E27FC236}">
                    <a16:creationId xmlns:a16="http://schemas.microsoft.com/office/drawing/2014/main" id="{E770A505-4E21-E6D8-6E90-BA020E94BAD2}"/>
                  </a:ext>
                </a:extLst>
              </p:cNvPr>
              <p:cNvGrpSpPr/>
              <p:nvPr/>
            </p:nvGrpSpPr>
            <p:grpSpPr>
              <a:xfrm>
                <a:off x="162533" y="851213"/>
                <a:ext cx="11763867" cy="5774206"/>
                <a:chOff x="172872" y="701092"/>
                <a:chExt cx="11753528" cy="5774206"/>
              </a:xfrm>
            </p:grpSpPr>
            <p:grpSp>
              <p:nvGrpSpPr>
                <p:cNvPr id="32" name="Group 31">
                  <a:extLst>
                    <a:ext uri="{FF2B5EF4-FFF2-40B4-BE49-F238E27FC236}">
                      <a16:creationId xmlns:a16="http://schemas.microsoft.com/office/drawing/2014/main" id="{9C306327-BE68-9636-4234-F3FEA40D3C1F}"/>
                    </a:ext>
                  </a:extLst>
                </p:cNvPr>
                <p:cNvGrpSpPr/>
                <p:nvPr/>
              </p:nvGrpSpPr>
              <p:grpSpPr>
                <a:xfrm>
                  <a:off x="172872" y="701092"/>
                  <a:ext cx="11753528" cy="5774206"/>
                  <a:chOff x="172872" y="701092"/>
                  <a:chExt cx="11753528" cy="5774206"/>
                </a:xfrm>
              </p:grpSpPr>
              <p:grpSp>
                <p:nvGrpSpPr>
                  <p:cNvPr id="31" name="Group 30">
                    <a:extLst>
                      <a:ext uri="{FF2B5EF4-FFF2-40B4-BE49-F238E27FC236}">
                        <a16:creationId xmlns:a16="http://schemas.microsoft.com/office/drawing/2014/main" id="{A8DF3F51-3448-0394-1099-89AE8FD0F127}"/>
                      </a:ext>
                    </a:extLst>
                  </p:cNvPr>
                  <p:cNvGrpSpPr/>
                  <p:nvPr/>
                </p:nvGrpSpPr>
                <p:grpSpPr>
                  <a:xfrm>
                    <a:off x="244090" y="701092"/>
                    <a:ext cx="11682310" cy="5774206"/>
                    <a:chOff x="244090" y="796094"/>
                    <a:chExt cx="11682310" cy="5774206"/>
                  </a:xfrm>
                </p:grpSpPr>
                <p:sp>
                  <p:nvSpPr>
                    <p:cNvPr id="58" name="TextBox 57">
                      <a:extLst>
                        <a:ext uri="{FF2B5EF4-FFF2-40B4-BE49-F238E27FC236}">
                          <a16:creationId xmlns:a16="http://schemas.microsoft.com/office/drawing/2014/main" id="{58FBD07B-0EE6-EF53-6A88-F59053553DB0}"/>
                        </a:ext>
                      </a:extLst>
                    </p:cNvPr>
                    <p:cNvSpPr txBox="1"/>
                    <p:nvPr/>
                  </p:nvSpPr>
                  <p:spPr>
                    <a:xfrm>
                      <a:off x="3758795" y="6304272"/>
                      <a:ext cx="1661252" cy="253916"/>
                    </a:xfrm>
                    <a:prstGeom prst="rect">
                      <a:avLst/>
                    </a:prstGeom>
                    <a:noFill/>
                  </p:spPr>
                  <p:txBody>
                    <a:bodyPr wrap="square" rtlCol="0">
                      <a:spAutoFit/>
                    </a:bodyPr>
                    <a:lstStyle/>
                    <a:p>
                      <a:r>
                        <a:rPr lang="en-US" sz="1050" b="1" dirty="0"/>
                        <a:t>River/Stream Indicator</a:t>
                      </a:r>
                    </a:p>
                  </p:txBody>
                </p:sp>
                <p:sp>
                  <p:nvSpPr>
                    <p:cNvPr id="60" name="TextBox 59">
                      <a:extLst>
                        <a:ext uri="{FF2B5EF4-FFF2-40B4-BE49-F238E27FC236}">
                          <a16:creationId xmlns:a16="http://schemas.microsoft.com/office/drawing/2014/main" id="{A0916813-A343-2347-6567-AD74BAB2703F}"/>
                        </a:ext>
                      </a:extLst>
                    </p:cNvPr>
                    <p:cNvSpPr txBox="1"/>
                    <p:nvPr/>
                  </p:nvSpPr>
                  <p:spPr>
                    <a:xfrm>
                      <a:off x="5839033" y="6315808"/>
                      <a:ext cx="2093119" cy="253916"/>
                    </a:xfrm>
                    <a:prstGeom prst="rect">
                      <a:avLst/>
                    </a:prstGeom>
                    <a:noFill/>
                  </p:spPr>
                  <p:txBody>
                    <a:bodyPr wrap="square" rtlCol="0">
                      <a:spAutoFit/>
                    </a:bodyPr>
                    <a:lstStyle/>
                    <a:p>
                      <a:r>
                        <a:rPr lang="en-US" sz="1050" b="1" dirty="0"/>
                        <a:t>Watershed Indicator</a:t>
                      </a:r>
                    </a:p>
                  </p:txBody>
                </p:sp>
                <p:grpSp>
                  <p:nvGrpSpPr>
                    <p:cNvPr id="29" name="Group 28">
                      <a:extLst>
                        <a:ext uri="{FF2B5EF4-FFF2-40B4-BE49-F238E27FC236}">
                          <a16:creationId xmlns:a16="http://schemas.microsoft.com/office/drawing/2014/main" id="{494AA003-3939-B42A-A0DF-F3151C5E2110}"/>
                        </a:ext>
                      </a:extLst>
                    </p:cNvPr>
                    <p:cNvGrpSpPr/>
                    <p:nvPr/>
                  </p:nvGrpSpPr>
                  <p:grpSpPr>
                    <a:xfrm>
                      <a:off x="244090" y="796094"/>
                      <a:ext cx="11682310" cy="4787676"/>
                      <a:chOff x="244090" y="796094"/>
                      <a:chExt cx="11682310" cy="4787676"/>
                    </a:xfrm>
                  </p:grpSpPr>
                  <p:sp>
                    <p:nvSpPr>
                      <p:cNvPr id="4" name="Rounded Rectangle 1"/>
                      <p:cNvSpPr>
                        <a:spLocks noChangeArrowheads="1"/>
                      </p:cNvSpPr>
                      <p:nvPr/>
                    </p:nvSpPr>
                    <p:spPr bwMode="auto">
                      <a:xfrm>
                        <a:off x="244090" y="796094"/>
                        <a:ext cx="11682310" cy="630241"/>
                      </a:xfrm>
                      <a:prstGeom prst="roundRect">
                        <a:avLst>
                          <a:gd name="adj" fmla="val 16667"/>
                        </a:avLst>
                      </a:prstGeom>
                      <a:solidFill>
                        <a:srgbClr val="156082"/>
                      </a:solidFill>
                      <a:ln w="12700">
                        <a:solidFill>
                          <a:srgbClr val="203864"/>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2400" b="1" dirty="0">
                            <a:solidFill>
                              <a:schemeClr val="bg1"/>
                            </a:solidFill>
                            <a:latin typeface="Arial" panose="020B0604020202020204" pitchFamily="34" charset="0"/>
                            <a:ea typeface="Calibri" panose="020F0502020204030204" pitchFamily="34" charset="0"/>
                            <a:cs typeface="Arial" panose="020B0604020202020204" pitchFamily="34" charset="0"/>
                          </a:rPr>
                          <a:t>Overall  Flood  Risk</a:t>
                        </a:r>
                      </a:p>
                    </p:txBody>
                  </p:sp>
                  <p:sp>
                    <p:nvSpPr>
                      <p:cNvPr id="5" name="Rounded Rectangle 2"/>
                      <p:cNvSpPr>
                        <a:spLocks noChangeArrowheads="1"/>
                      </p:cNvSpPr>
                      <p:nvPr/>
                    </p:nvSpPr>
                    <p:spPr bwMode="auto">
                      <a:xfrm>
                        <a:off x="249927" y="1625361"/>
                        <a:ext cx="1478953" cy="639512"/>
                      </a:xfrm>
                      <a:prstGeom prst="roundRect">
                        <a:avLst>
                          <a:gd name="adj" fmla="val 16667"/>
                        </a:avLst>
                      </a:prstGeom>
                      <a:solidFill>
                        <a:srgbClr val="E4E6FC"/>
                      </a:solidFill>
                      <a:ln w="28575">
                        <a:solidFill>
                          <a:srgbClr val="B4C7E7"/>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350" b="1" dirty="0">
                            <a:latin typeface="Calibri" panose="020F0502020204030204" pitchFamily="34" charset="0"/>
                            <a:ea typeface="Calibri" panose="020F0502020204030204" pitchFamily="34" charset="0"/>
                            <a:cs typeface="Arial" panose="020B0604020202020204" pitchFamily="34" charset="0"/>
                          </a:rPr>
                          <a:t>(1) FLOODPLAIN CHARACTERISTICS</a:t>
                        </a:r>
                        <a:endParaRPr lang="en-US" altLang="en-US" sz="1350" b="1" dirty="0">
                          <a:latin typeface="Arial" panose="020B0604020202020204" pitchFamily="34" charset="0"/>
                        </a:endParaRPr>
                      </a:p>
                    </p:txBody>
                  </p:sp>
                  <p:sp>
                    <p:nvSpPr>
                      <p:cNvPr id="6" name="Rounded Rectangle 3"/>
                      <p:cNvSpPr>
                        <a:spLocks noChangeArrowheads="1"/>
                      </p:cNvSpPr>
                      <p:nvPr/>
                    </p:nvSpPr>
                    <p:spPr bwMode="auto">
                      <a:xfrm>
                        <a:off x="1807275" y="1621107"/>
                        <a:ext cx="1317386" cy="647963"/>
                      </a:xfrm>
                      <a:prstGeom prst="roundRect">
                        <a:avLst>
                          <a:gd name="adj" fmla="val 16667"/>
                        </a:avLst>
                      </a:prstGeom>
                      <a:solidFill>
                        <a:srgbClr val="F7CAAC"/>
                      </a:solidFill>
                      <a:ln w="28575">
                        <a:solidFill>
                          <a:srgbClr val="F19B61"/>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350" b="1" dirty="0">
                            <a:latin typeface="Calibri" panose="020F0502020204030204" pitchFamily="34" charset="0"/>
                            <a:ea typeface="Calibri" panose="020F0502020204030204" pitchFamily="34" charset="0"/>
                            <a:cs typeface="Arial" panose="020B0604020202020204" pitchFamily="34" charset="0"/>
                          </a:rPr>
                          <a:t>(2) BUILDING EXPOSURE</a:t>
                        </a:r>
                        <a:endParaRPr lang="en-US" altLang="en-US" sz="1350" b="1" dirty="0">
                          <a:latin typeface="Arial" panose="020B0604020202020204" pitchFamily="34" charset="0"/>
                        </a:endParaRPr>
                      </a:p>
                    </p:txBody>
                  </p:sp>
                  <p:sp>
                    <p:nvSpPr>
                      <p:cNvPr id="7" name="Rounded Rectangle 4"/>
                      <p:cNvSpPr>
                        <a:spLocks noChangeArrowheads="1"/>
                      </p:cNvSpPr>
                      <p:nvPr/>
                    </p:nvSpPr>
                    <p:spPr bwMode="auto">
                      <a:xfrm>
                        <a:off x="3198915" y="1621107"/>
                        <a:ext cx="1466556" cy="647963"/>
                      </a:xfrm>
                      <a:prstGeom prst="roundRect">
                        <a:avLst>
                          <a:gd name="adj" fmla="val 16667"/>
                        </a:avLst>
                      </a:prstGeom>
                      <a:solidFill>
                        <a:srgbClr val="FFF2CC"/>
                      </a:solidFill>
                      <a:ln w="28575">
                        <a:solidFill>
                          <a:srgbClr val="FFD765"/>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350" b="1" dirty="0">
                            <a:latin typeface="Calibri" panose="020F0502020204030204" pitchFamily="34" charset="0"/>
                            <a:ea typeface="Calibri" panose="020F0502020204030204" pitchFamily="34" charset="0"/>
                            <a:cs typeface="Arial" panose="020B0604020202020204" pitchFamily="34" charset="0"/>
                          </a:rPr>
                          <a:t>(3) BUILDING CHARACTERISTICS</a:t>
                        </a:r>
                        <a:endParaRPr lang="en-US" altLang="en-US" sz="1350" b="1" dirty="0">
                          <a:latin typeface="Arial" panose="020B0604020202020204" pitchFamily="34" charset="0"/>
                        </a:endParaRPr>
                      </a:p>
                    </p:txBody>
                  </p:sp>
                  <p:sp>
                    <p:nvSpPr>
                      <p:cNvPr id="8" name="Rounded Rectangle 5"/>
                      <p:cNvSpPr>
                        <a:spLocks noChangeArrowheads="1"/>
                      </p:cNvSpPr>
                      <p:nvPr/>
                    </p:nvSpPr>
                    <p:spPr bwMode="auto">
                      <a:xfrm>
                        <a:off x="4747739" y="1621107"/>
                        <a:ext cx="1436283" cy="643766"/>
                      </a:xfrm>
                      <a:prstGeom prst="roundRect">
                        <a:avLst>
                          <a:gd name="adj" fmla="val 16667"/>
                        </a:avLst>
                      </a:prstGeom>
                      <a:solidFill>
                        <a:srgbClr val="FFE1FF"/>
                      </a:solidFill>
                      <a:ln w="28575">
                        <a:solidFill>
                          <a:srgbClr val="FFC9FF"/>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350" b="1" dirty="0">
                            <a:latin typeface="Calibri" panose="020F0502020204030204" pitchFamily="34" charset="0"/>
                            <a:ea typeface="Calibri" panose="020F0502020204030204" pitchFamily="34" charset="0"/>
                            <a:cs typeface="Arial" panose="020B0604020202020204" pitchFamily="34" charset="0"/>
                          </a:rPr>
                          <a:t>(4) CRITICAL INFRASTRUCTURE</a:t>
                        </a:r>
                        <a:endParaRPr lang="en-US" altLang="en-US" sz="1350" b="1" dirty="0">
                          <a:latin typeface="Arial" panose="020B0604020202020204" pitchFamily="34" charset="0"/>
                        </a:endParaRPr>
                      </a:p>
                    </p:txBody>
                  </p:sp>
                  <p:sp>
                    <p:nvSpPr>
                      <p:cNvPr id="9" name="Rounded Rectangle 6"/>
                      <p:cNvSpPr>
                        <a:spLocks noChangeArrowheads="1"/>
                      </p:cNvSpPr>
                      <p:nvPr/>
                    </p:nvSpPr>
                    <p:spPr bwMode="auto">
                      <a:xfrm>
                        <a:off x="6259881" y="1626068"/>
                        <a:ext cx="1335619" cy="643002"/>
                      </a:xfrm>
                      <a:prstGeom prst="roundRect">
                        <a:avLst>
                          <a:gd name="adj" fmla="val 16667"/>
                        </a:avLst>
                      </a:prstGeom>
                      <a:solidFill>
                        <a:srgbClr val="DDFFF9"/>
                      </a:solidFill>
                      <a:ln w="28575">
                        <a:solidFill>
                          <a:srgbClr val="00E6C0"/>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350" b="1" dirty="0">
                            <a:latin typeface="Calibri" panose="020F0502020204030204" pitchFamily="34" charset="0"/>
                            <a:ea typeface="Calibri" panose="020F0502020204030204" pitchFamily="34" charset="0"/>
                            <a:cs typeface="Arial" panose="020B0604020202020204" pitchFamily="34" charset="0"/>
                          </a:rPr>
                          <a:t>(5) COMMUNITY ASSETS</a:t>
                        </a:r>
                        <a:endParaRPr lang="en-US" altLang="en-US" sz="1350" b="1" dirty="0">
                          <a:latin typeface="Arial" panose="020B0604020202020204" pitchFamily="34" charset="0"/>
                        </a:endParaRPr>
                      </a:p>
                    </p:txBody>
                  </p:sp>
                  <p:sp>
                    <p:nvSpPr>
                      <p:cNvPr id="11" name="Rounded Rectangle 8"/>
                      <p:cNvSpPr>
                        <a:spLocks noChangeArrowheads="1"/>
                      </p:cNvSpPr>
                      <p:nvPr/>
                    </p:nvSpPr>
                    <p:spPr bwMode="auto">
                      <a:xfrm>
                        <a:off x="9133010" y="1625360"/>
                        <a:ext cx="1335618" cy="639513"/>
                      </a:xfrm>
                      <a:prstGeom prst="roundRect">
                        <a:avLst>
                          <a:gd name="adj" fmla="val 16667"/>
                        </a:avLst>
                      </a:prstGeom>
                      <a:solidFill>
                        <a:srgbClr val="EEFFCD"/>
                      </a:solidFill>
                      <a:ln w="28575">
                        <a:solidFill>
                          <a:srgbClr val="91DA00"/>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75" b="1" dirty="0">
                            <a:latin typeface="Calibri" panose="020F0502020204030204" pitchFamily="34" charset="0"/>
                            <a:ea typeface="Calibri" panose="020F0502020204030204" pitchFamily="34" charset="0"/>
                            <a:cs typeface="Arial" panose="020B0604020202020204" pitchFamily="34" charset="0"/>
                          </a:rPr>
                          <a:t>(7) PEOPLE / SOCIAL      VULNERABILITIES</a:t>
                        </a:r>
                      </a:p>
                    </p:txBody>
                  </p:sp>
                  <p:sp>
                    <p:nvSpPr>
                      <p:cNvPr id="12" name="Rounded Rectangle 9"/>
                      <p:cNvSpPr>
                        <a:spLocks noChangeArrowheads="1"/>
                      </p:cNvSpPr>
                      <p:nvPr/>
                    </p:nvSpPr>
                    <p:spPr bwMode="auto">
                      <a:xfrm>
                        <a:off x="10569061" y="1625360"/>
                        <a:ext cx="1335617" cy="639512"/>
                      </a:xfrm>
                      <a:prstGeom prst="roundRect">
                        <a:avLst>
                          <a:gd name="adj" fmla="val 16667"/>
                        </a:avLst>
                      </a:prstGeom>
                      <a:solidFill>
                        <a:srgbClr val="BDD6EE"/>
                      </a:solidFill>
                      <a:ln w="28575">
                        <a:solidFill>
                          <a:srgbClr val="7EB0DE"/>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350" b="1" dirty="0">
                            <a:latin typeface="Calibri" panose="020F0502020204030204" pitchFamily="34" charset="0"/>
                            <a:ea typeface="Calibri" panose="020F0502020204030204" pitchFamily="34" charset="0"/>
                            <a:cs typeface="Arial" panose="020B0604020202020204" pitchFamily="34" charset="0"/>
                          </a:rPr>
                          <a:t>(8) OTHER HAZARDS</a:t>
                        </a:r>
                        <a:endParaRPr lang="en-US" altLang="en-US" sz="1350" dirty="0">
                          <a:latin typeface="Arial" panose="020B0604020202020204" pitchFamily="34" charset="0"/>
                        </a:endParaRPr>
                      </a:p>
                    </p:txBody>
                  </p:sp>
                  <p:sp>
                    <p:nvSpPr>
                      <p:cNvPr id="13" name="Rounded Rectangle 10"/>
                      <p:cNvSpPr>
                        <a:spLocks noChangeArrowheads="1"/>
                      </p:cNvSpPr>
                      <p:nvPr/>
                    </p:nvSpPr>
                    <p:spPr bwMode="auto">
                      <a:xfrm>
                        <a:off x="384201" y="2386449"/>
                        <a:ext cx="1225524" cy="568421"/>
                      </a:xfrm>
                      <a:prstGeom prst="roundRect">
                        <a:avLst>
                          <a:gd name="adj" fmla="val 16667"/>
                        </a:avLst>
                      </a:prstGeom>
                      <a:solidFill>
                        <a:srgbClr val="F1F2FD"/>
                      </a:solidFill>
                      <a:ln w="19050">
                        <a:solidFill>
                          <a:srgbClr val="B4C7E7"/>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Floodplain Area</a:t>
                        </a:r>
                      </a:p>
                    </p:txBody>
                  </p:sp>
                  <p:sp>
                    <p:nvSpPr>
                      <p:cNvPr id="14" name="Rounded Rectangle 11"/>
                      <p:cNvSpPr>
                        <a:spLocks noChangeArrowheads="1"/>
                      </p:cNvSpPr>
                      <p:nvPr/>
                    </p:nvSpPr>
                    <p:spPr bwMode="auto">
                      <a:xfrm>
                        <a:off x="388651" y="3071885"/>
                        <a:ext cx="1221074" cy="546860"/>
                      </a:xfrm>
                      <a:prstGeom prst="roundRect">
                        <a:avLst>
                          <a:gd name="adj" fmla="val 16667"/>
                        </a:avLst>
                      </a:prstGeom>
                      <a:solidFill>
                        <a:srgbClr val="F1F2FD"/>
                      </a:solidFill>
                      <a:ln w="19050">
                        <a:solidFill>
                          <a:srgbClr val="B4C7E7"/>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Floodplain Length</a:t>
                        </a:r>
                        <a:r>
                          <a:rPr lang="en-US" altLang="en-US" sz="1200" b="1" baseline="30000" dirty="0">
                            <a:latin typeface="Calibri" panose="020F0502020204030204" pitchFamily="34" charset="0"/>
                            <a:ea typeface="Calibri" panose="020F0502020204030204" pitchFamily="34" charset="0"/>
                            <a:cs typeface="Arial" panose="020B0604020202020204" pitchFamily="34" charset="0"/>
                          </a:rPr>
                          <a:t>1 2</a:t>
                        </a:r>
                      </a:p>
                    </p:txBody>
                  </p:sp>
                  <p:sp>
                    <p:nvSpPr>
                      <p:cNvPr id="15" name="Rounded Rectangle 12"/>
                      <p:cNvSpPr>
                        <a:spLocks noChangeArrowheads="1"/>
                      </p:cNvSpPr>
                      <p:nvPr/>
                    </p:nvSpPr>
                    <p:spPr bwMode="auto">
                      <a:xfrm>
                        <a:off x="386891" y="3726396"/>
                        <a:ext cx="1221074" cy="546860"/>
                      </a:xfrm>
                      <a:prstGeom prst="roundRect">
                        <a:avLst>
                          <a:gd name="adj" fmla="val 16667"/>
                        </a:avLst>
                      </a:prstGeom>
                      <a:solidFill>
                        <a:srgbClr val="F1F2FD"/>
                      </a:solidFill>
                      <a:ln w="19050">
                        <a:solidFill>
                          <a:srgbClr val="B4C7E7"/>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Floodplain Depth</a:t>
                        </a:r>
                        <a:r>
                          <a:rPr lang="en-US" altLang="en-US" sz="1200" b="1" baseline="30000" dirty="0">
                            <a:latin typeface="Calibri" panose="020F0502020204030204" pitchFamily="34" charset="0"/>
                            <a:ea typeface="Calibri" panose="020F0502020204030204" pitchFamily="34" charset="0"/>
                            <a:cs typeface="Arial" panose="020B0604020202020204" pitchFamily="34" charset="0"/>
                          </a:rPr>
                          <a:t>1 2</a:t>
                        </a:r>
                        <a:r>
                          <a:rPr lang="en-US" altLang="en-US" sz="1200" b="1" dirty="0">
                            <a:latin typeface="Calibri" panose="020F0502020204030204" pitchFamily="34" charset="0"/>
                            <a:ea typeface="Calibri" panose="020F0502020204030204" pitchFamily="34" charset="0"/>
                            <a:cs typeface="Arial" panose="020B0604020202020204" pitchFamily="34" charset="0"/>
                          </a:rPr>
                          <a:t> </a:t>
                        </a:r>
                      </a:p>
                    </p:txBody>
                  </p:sp>
                  <p:sp>
                    <p:nvSpPr>
                      <p:cNvPr id="16" name="Rounded Rectangle 13"/>
                      <p:cNvSpPr>
                        <a:spLocks noChangeArrowheads="1"/>
                      </p:cNvSpPr>
                      <p:nvPr/>
                    </p:nvSpPr>
                    <p:spPr bwMode="auto">
                      <a:xfrm>
                        <a:off x="384202" y="4387889"/>
                        <a:ext cx="1221074" cy="543664"/>
                      </a:xfrm>
                      <a:prstGeom prst="roundRect">
                        <a:avLst>
                          <a:gd name="adj" fmla="val 16667"/>
                        </a:avLst>
                      </a:prstGeom>
                      <a:solidFill>
                        <a:srgbClr val="F1F2FD"/>
                      </a:solidFill>
                      <a:ln w="19050">
                        <a:solidFill>
                          <a:srgbClr val="B4C7E7"/>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Flood Disaster Frequency</a:t>
                        </a:r>
                        <a:endParaRPr lang="en-US" altLang="en-US" sz="1200" b="1" dirty="0"/>
                      </a:p>
                    </p:txBody>
                  </p:sp>
                  <p:sp>
                    <p:nvSpPr>
                      <p:cNvPr id="17" name="Rounded Rectangle 14"/>
                      <p:cNvSpPr>
                        <a:spLocks noChangeArrowheads="1"/>
                      </p:cNvSpPr>
                      <p:nvPr/>
                    </p:nvSpPr>
                    <p:spPr bwMode="auto">
                      <a:xfrm>
                        <a:off x="1920135" y="2386449"/>
                        <a:ext cx="1146916" cy="568421"/>
                      </a:xfrm>
                      <a:prstGeom prst="roundRect">
                        <a:avLst>
                          <a:gd name="adj" fmla="val 16667"/>
                        </a:avLst>
                      </a:prstGeom>
                      <a:solidFill>
                        <a:srgbClr val="FADDCA"/>
                      </a:solidFill>
                      <a:ln w="19050">
                        <a:solidFill>
                          <a:srgbClr val="F19B61"/>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Building Floodplain Count</a:t>
                        </a:r>
                        <a:r>
                          <a:rPr lang="en-US" altLang="en-US" sz="1200" b="1" baseline="30000" dirty="0">
                            <a:latin typeface="Calibri" panose="020F0502020204030204" pitchFamily="34" charset="0"/>
                            <a:ea typeface="Calibri" panose="020F0502020204030204" pitchFamily="34" charset="0"/>
                            <a:cs typeface="Arial" panose="020B0604020202020204" pitchFamily="34" charset="0"/>
                          </a:rPr>
                          <a:t>1 2</a:t>
                        </a:r>
                        <a:endParaRPr lang="en-US" altLang="en-US" sz="1200" b="1" dirty="0">
                          <a:latin typeface="Arial" panose="020B0604020202020204" pitchFamily="34" charset="0"/>
                        </a:endParaRPr>
                      </a:p>
                    </p:txBody>
                  </p:sp>
                  <p:sp>
                    <p:nvSpPr>
                      <p:cNvPr id="22" name="Rounded Rectangle 19"/>
                      <p:cNvSpPr>
                        <a:spLocks noChangeArrowheads="1"/>
                      </p:cNvSpPr>
                      <p:nvPr/>
                    </p:nvSpPr>
                    <p:spPr bwMode="auto">
                      <a:xfrm>
                        <a:off x="3329986" y="2383370"/>
                        <a:ext cx="1213727" cy="571500"/>
                      </a:xfrm>
                      <a:prstGeom prst="roundRect">
                        <a:avLst>
                          <a:gd name="adj" fmla="val 16667"/>
                        </a:avLst>
                      </a:prstGeom>
                      <a:solidFill>
                        <a:srgbClr val="FFF8E5"/>
                      </a:solidFill>
                      <a:ln w="19050">
                        <a:solidFill>
                          <a:srgbClr val="FFD765"/>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163" b="1" dirty="0">
                            <a:latin typeface="Calibri" panose="020F0502020204030204" pitchFamily="34" charset="0"/>
                            <a:ea typeface="Calibri" panose="020F0502020204030204" pitchFamily="34" charset="0"/>
                            <a:cs typeface="Arial" panose="020B0604020202020204" pitchFamily="34" charset="0"/>
                          </a:rPr>
                          <a:t>Building Value</a:t>
                        </a:r>
                        <a:r>
                          <a:rPr lang="en-US" altLang="en-US" sz="1200" b="1" baseline="30000" dirty="0">
                            <a:latin typeface="Calibri" panose="020F0502020204030204" pitchFamily="34" charset="0"/>
                            <a:ea typeface="Calibri" panose="020F0502020204030204" pitchFamily="34" charset="0"/>
                            <a:cs typeface="Arial" panose="020B0604020202020204" pitchFamily="34" charset="0"/>
                          </a:rPr>
                          <a:t>1 2</a:t>
                        </a:r>
                        <a:endParaRPr lang="en-US" altLang="en-US" sz="1200" b="1" dirty="0">
                          <a:latin typeface="Arial" panose="020B0604020202020204" pitchFamily="34" charset="0"/>
                        </a:endParaRPr>
                      </a:p>
                    </p:txBody>
                  </p:sp>
                  <p:sp>
                    <p:nvSpPr>
                      <p:cNvPr id="23" name="Rounded Rectangle 20"/>
                      <p:cNvSpPr>
                        <a:spLocks noChangeArrowheads="1"/>
                      </p:cNvSpPr>
                      <p:nvPr/>
                    </p:nvSpPr>
                    <p:spPr bwMode="auto">
                      <a:xfrm>
                        <a:off x="3329986" y="3069171"/>
                        <a:ext cx="1213727" cy="546860"/>
                      </a:xfrm>
                      <a:prstGeom prst="roundRect">
                        <a:avLst>
                          <a:gd name="adj" fmla="val 16667"/>
                        </a:avLst>
                      </a:prstGeom>
                      <a:solidFill>
                        <a:srgbClr val="FFF8E5"/>
                      </a:solidFill>
                      <a:ln w="19050">
                        <a:solidFill>
                          <a:srgbClr val="FFD765"/>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Mobile Homes</a:t>
                        </a:r>
                        <a:endParaRPr lang="en-US" altLang="en-US" sz="1200" b="1" dirty="0">
                          <a:latin typeface="Arial" panose="020B0604020202020204" pitchFamily="34" charset="0"/>
                        </a:endParaRPr>
                      </a:p>
                    </p:txBody>
                  </p:sp>
                  <p:sp>
                    <p:nvSpPr>
                      <p:cNvPr id="28" name="Rounded Rectangle 25"/>
                      <p:cNvSpPr>
                        <a:spLocks noChangeArrowheads="1"/>
                      </p:cNvSpPr>
                      <p:nvPr/>
                    </p:nvSpPr>
                    <p:spPr bwMode="auto">
                      <a:xfrm>
                        <a:off x="4838700" y="2380890"/>
                        <a:ext cx="1225524" cy="573980"/>
                      </a:xfrm>
                      <a:prstGeom prst="roundRect">
                        <a:avLst>
                          <a:gd name="adj" fmla="val 16667"/>
                        </a:avLst>
                      </a:prstGeom>
                      <a:solidFill>
                        <a:srgbClr val="FFEFFF"/>
                      </a:solidFill>
                      <a:ln w="19050">
                        <a:solidFill>
                          <a:srgbClr val="FFC9FF"/>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Times New Roman" panose="02020603050405020304" pitchFamily="18" charset="0"/>
                            <a:cs typeface="Calibri" panose="020F0502020204030204" pitchFamily="34" charset="0"/>
                          </a:rPr>
                          <a:t>Essential Facilities</a:t>
                        </a:r>
                        <a:endParaRPr lang="en-US" altLang="en-US" sz="1200" b="1" dirty="0">
                          <a:latin typeface="Arial" panose="020B0604020202020204" pitchFamily="34" charset="0"/>
                        </a:endParaRPr>
                      </a:p>
                    </p:txBody>
                  </p:sp>
                  <p:sp>
                    <p:nvSpPr>
                      <p:cNvPr id="30" name="Rounded Rectangle 27"/>
                      <p:cNvSpPr>
                        <a:spLocks noChangeArrowheads="1"/>
                      </p:cNvSpPr>
                      <p:nvPr/>
                    </p:nvSpPr>
                    <p:spPr bwMode="auto">
                      <a:xfrm>
                        <a:off x="6353175" y="2384532"/>
                        <a:ext cx="1143000" cy="570338"/>
                      </a:xfrm>
                      <a:prstGeom prst="roundRect">
                        <a:avLst>
                          <a:gd name="adj" fmla="val 16667"/>
                        </a:avLst>
                      </a:prstGeom>
                      <a:solidFill>
                        <a:srgbClr val="E5FFFB"/>
                      </a:solidFill>
                      <a:ln w="19050">
                        <a:solidFill>
                          <a:srgbClr val="00E6C0"/>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Times New Roman" panose="02020603050405020304" pitchFamily="18" charset="0"/>
                            <a:cs typeface="Calibri" panose="020F0502020204030204" pitchFamily="34" charset="0"/>
                          </a:rPr>
                          <a:t>Historical Assets</a:t>
                        </a:r>
                        <a:endParaRPr lang="en-US" altLang="en-US" sz="1200" b="1" dirty="0">
                          <a:latin typeface="Arial" panose="020B0604020202020204" pitchFamily="34" charset="0"/>
                        </a:endParaRPr>
                      </a:p>
                    </p:txBody>
                  </p:sp>
                  <p:sp>
                    <p:nvSpPr>
                      <p:cNvPr id="38" name="Rounded Rectangle 109"/>
                      <p:cNvSpPr>
                        <a:spLocks noChangeArrowheads="1"/>
                      </p:cNvSpPr>
                      <p:nvPr/>
                    </p:nvSpPr>
                    <p:spPr bwMode="auto">
                      <a:xfrm>
                        <a:off x="10696576" y="2386448"/>
                        <a:ext cx="1085850" cy="573982"/>
                      </a:xfrm>
                      <a:prstGeom prst="roundRect">
                        <a:avLst>
                          <a:gd name="adj" fmla="val 16667"/>
                        </a:avLst>
                      </a:prstGeom>
                      <a:solidFill>
                        <a:srgbClr val="BDD6EE"/>
                      </a:solidFill>
                      <a:ln w="19050">
                        <a:solidFill>
                          <a:srgbClr val="7EB0DE"/>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Arial" panose="020B0604020202020204" pitchFamily="34" charset="0"/>
                          </a:rPr>
                          <a:t>Landslides</a:t>
                        </a:r>
                      </a:p>
                    </p:txBody>
                  </p:sp>
                  <p:sp>
                    <p:nvSpPr>
                      <p:cNvPr id="44" name="Rounded Rectangle 7"/>
                      <p:cNvSpPr>
                        <a:spLocks noChangeArrowheads="1"/>
                      </p:cNvSpPr>
                      <p:nvPr/>
                    </p:nvSpPr>
                    <p:spPr bwMode="auto">
                      <a:xfrm>
                        <a:off x="7687764" y="1625360"/>
                        <a:ext cx="1335619" cy="643710"/>
                      </a:xfrm>
                      <a:prstGeom prst="roundRect">
                        <a:avLst>
                          <a:gd name="adj" fmla="val 16667"/>
                        </a:avLst>
                      </a:prstGeom>
                      <a:solidFill>
                        <a:srgbClr val="FFFFC5"/>
                      </a:solidFill>
                      <a:ln w="28575">
                        <a:solidFill>
                          <a:srgbClr val="F4B183"/>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350" b="1" dirty="0">
                            <a:latin typeface="Calibri" panose="020F0502020204030204" pitchFamily="34" charset="0"/>
                            <a:ea typeface="Calibri" panose="020F0502020204030204" pitchFamily="34" charset="0"/>
                            <a:cs typeface="Arial" panose="020B0604020202020204" pitchFamily="34" charset="0"/>
                          </a:rPr>
                          <a:t>(6) BUILDING DAMAGE LOSS</a:t>
                        </a:r>
                        <a:endParaRPr lang="en-US" altLang="en-US" sz="1350" dirty="0">
                          <a:latin typeface="Arial" panose="020B0604020202020204" pitchFamily="34" charset="0"/>
                        </a:endParaRPr>
                      </a:p>
                    </p:txBody>
                  </p:sp>
                  <p:sp>
                    <p:nvSpPr>
                      <p:cNvPr id="45" name="Rounded Rectangle 29"/>
                      <p:cNvSpPr>
                        <a:spLocks noChangeArrowheads="1"/>
                      </p:cNvSpPr>
                      <p:nvPr/>
                    </p:nvSpPr>
                    <p:spPr bwMode="auto">
                      <a:xfrm>
                        <a:off x="7781925" y="2386449"/>
                        <a:ext cx="1171576" cy="573981"/>
                      </a:xfrm>
                      <a:prstGeom prst="roundRect">
                        <a:avLst>
                          <a:gd name="adj" fmla="val 16667"/>
                        </a:avLst>
                      </a:prstGeom>
                      <a:solidFill>
                        <a:srgbClr val="FFFFDD"/>
                      </a:solidFill>
                      <a:ln w="19050">
                        <a:solidFill>
                          <a:schemeClr val="accent2">
                            <a:lumMod val="60000"/>
                            <a:lumOff val="40000"/>
                          </a:schemeClr>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Times New Roman" panose="02020603050405020304" pitchFamily="18" charset="0"/>
                            <a:cs typeface="Calibri" panose="020F0502020204030204" pitchFamily="34" charset="0"/>
                          </a:rPr>
                          <a:t>Substantial Damage Estimates*</a:t>
                        </a:r>
                        <a:r>
                          <a:rPr lang="en-US" altLang="en-US" sz="1200" b="1" baseline="30000" dirty="0">
                            <a:latin typeface="Calibri" panose="020F0502020204030204" pitchFamily="34" charset="0"/>
                            <a:ea typeface="Calibri" panose="020F0502020204030204" pitchFamily="34" charset="0"/>
                            <a:cs typeface="Arial" panose="020B0604020202020204" pitchFamily="34" charset="0"/>
                          </a:rPr>
                          <a:t>1 2</a:t>
                        </a:r>
                        <a:endParaRPr lang="en-US" altLang="en-US" sz="1200" b="1" dirty="0">
                          <a:latin typeface="Arial" panose="020B0604020202020204" pitchFamily="34" charset="0"/>
                        </a:endParaRPr>
                      </a:p>
                    </p:txBody>
                  </p:sp>
                  <p:sp>
                    <p:nvSpPr>
                      <p:cNvPr id="49" name="Rounded Rectangle 14"/>
                      <p:cNvSpPr>
                        <a:spLocks noChangeArrowheads="1"/>
                      </p:cNvSpPr>
                      <p:nvPr/>
                    </p:nvSpPr>
                    <p:spPr bwMode="auto">
                      <a:xfrm>
                        <a:off x="1927816" y="3069206"/>
                        <a:ext cx="1139234" cy="546860"/>
                      </a:xfrm>
                      <a:prstGeom prst="roundRect">
                        <a:avLst>
                          <a:gd name="adj" fmla="val 16667"/>
                        </a:avLst>
                      </a:prstGeom>
                      <a:solidFill>
                        <a:srgbClr val="FADDCA"/>
                      </a:solidFill>
                      <a:ln w="19050">
                        <a:solidFill>
                          <a:srgbClr val="F19B61"/>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Building Floodway Count</a:t>
                        </a:r>
                        <a:r>
                          <a:rPr lang="en-US" altLang="en-US" sz="1200" b="1" baseline="30000" dirty="0">
                            <a:latin typeface="Calibri" panose="020F0502020204030204" pitchFamily="34" charset="0"/>
                            <a:ea typeface="Calibri" panose="020F0502020204030204" pitchFamily="34" charset="0"/>
                            <a:cs typeface="Arial" panose="020B0604020202020204" pitchFamily="34" charset="0"/>
                          </a:rPr>
                          <a:t>1 2</a:t>
                        </a:r>
                        <a:endParaRPr lang="en-US" altLang="en-US" sz="1200" b="1" dirty="0">
                          <a:latin typeface="Arial" panose="020B0604020202020204" pitchFamily="34" charset="0"/>
                        </a:endParaRPr>
                      </a:p>
                    </p:txBody>
                  </p:sp>
                  <p:sp>
                    <p:nvSpPr>
                      <p:cNvPr id="50" name="Rounded Rectangle 14"/>
                      <p:cNvSpPr>
                        <a:spLocks noChangeArrowheads="1"/>
                      </p:cNvSpPr>
                      <p:nvPr/>
                    </p:nvSpPr>
                    <p:spPr bwMode="auto">
                      <a:xfrm>
                        <a:off x="1920135" y="3732630"/>
                        <a:ext cx="1146916" cy="540626"/>
                      </a:xfrm>
                      <a:prstGeom prst="roundRect">
                        <a:avLst>
                          <a:gd name="adj" fmla="val 16667"/>
                        </a:avLst>
                      </a:prstGeom>
                      <a:solidFill>
                        <a:srgbClr val="FADDCA"/>
                      </a:solidFill>
                      <a:ln w="19050">
                        <a:solidFill>
                          <a:srgbClr val="F19B61"/>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Building Floodplain Ratio</a:t>
                        </a:r>
                        <a:r>
                          <a:rPr lang="en-US" altLang="en-US" sz="1200" b="1" baseline="30000" dirty="0">
                            <a:latin typeface="Calibri" panose="020F0502020204030204" pitchFamily="34" charset="0"/>
                            <a:ea typeface="Calibri" panose="020F0502020204030204" pitchFamily="34" charset="0"/>
                            <a:cs typeface="Arial" panose="020B0604020202020204" pitchFamily="34" charset="0"/>
                          </a:rPr>
                          <a:t>2</a:t>
                        </a:r>
                        <a:endParaRPr lang="en-US" altLang="en-US" sz="1200" b="1" dirty="0">
                          <a:latin typeface="Arial" panose="020B0604020202020204" pitchFamily="34" charset="0"/>
                        </a:endParaRPr>
                      </a:p>
                    </p:txBody>
                  </p:sp>
                  <p:sp>
                    <p:nvSpPr>
                      <p:cNvPr id="51" name="Rounded Rectangle 14"/>
                      <p:cNvSpPr>
                        <a:spLocks noChangeArrowheads="1"/>
                      </p:cNvSpPr>
                      <p:nvPr/>
                    </p:nvSpPr>
                    <p:spPr bwMode="auto">
                      <a:xfrm>
                        <a:off x="1924051" y="4387889"/>
                        <a:ext cx="1142999" cy="543664"/>
                      </a:xfrm>
                      <a:prstGeom prst="roundRect">
                        <a:avLst>
                          <a:gd name="adj" fmla="val 16667"/>
                        </a:avLst>
                      </a:prstGeom>
                      <a:solidFill>
                        <a:srgbClr val="FADDCA"/>
                      </a:solidFill>
                      <a:ln w="19050">
                        <a:solidFill>
                          <a:srgbClr val="F19B61"/>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Building Density</a:t>
                        </a:r>
                        <a:r>
                          <a:rPr lang="en-US" altLang="en-US" sz="1200" b="1" baseline="30000" dirty="0">
                            <a:latin typeface="Calibri" panose="020F0502020204030204" pitchFamily="34" charset="0"/>
                            <a:ea typeface="Calibri" panose="020F0502020204030204" pitchFamily="34" charset="0"/>
                            <a:cs typeface="Arial" panose="020B0604020202020204" pitchFamily="34" charset="0"/>
                          </a:rPr>
                          <a:t>1 2</a:t>
                        </a:r>
                        <a:endParaRPr lang="en-US" altLang="en-US" sz="1200" b="1" dirty="0">
                          <a:latin typeface="Arial" panose="020B0604020202020204" pitchFamily="34" charset="0"/>
                        </a:endParaRPr>
                      </a:p>
                    </p:txBody>
                  </p:sp>
                  <p:sp>
                    <p:nvSpPr>
                      <p:cNvPr id="52" name="Rounded Rectangle 20"/>
                      <p:cNvSpPr>
                        <a:spLocks noChangeArrowheads="1"/>
                      </p:cNvSpPr>
                      <p:nvPr/>
                    </p:nvSpPr>
                    <p:spPr bwMode="auto">
                      <a:xfrm>
                        <a:off x="3329986" y="3732630"/>
                        <a:ext cx="1213727" cy="540626"/>
                      </a:xfrm>
                      <a:prstGeom prst="roundRect">
                        <a:avLst>
                          <a:gd name="adj" fmla="val 16667"/>
                        </a:avLst>
                      </a:prstGeom>
                      <a:solidFill>
                        <a:srgbClr val="FFF8E5"/>
                      </a:solidFill>
                      <a:ln w="19050">
                        <a:solidFill>
                          <a:srgbClr val="FFD765"/>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Basement</a:t>
                        </a:r>
                        <a:endParaRPr lang="en-US" altLang="en-US" sz="1200" b="1" dirty="0">
                          <a:latin typeface="Arial" panose="020B0604020202020204" pitchFamily="34" charset="0"/>
                        </a:endParaRPr>
                      </a:p>
                    </p:txBody>
                  </p:sp>
                  <p:sp>
                    <p:nvSpPr>
                      <p:cNvPr id="53" name="Rounded Rectangle 20"/>
                      <p:cNvSpPr>
                        <a:spLocks noChangeArrowheads="1"/>
                      </p:cNvSpPr>
                      <p:nvPr/>
                    </p:nvSpPr>
                    <p:spPr bwMode="auto">
                      <a:xfrm>
                        <a:off x="3329986" y="4387889"/>
                        <a:ext cx="1213726" cy="538656"/>
                      </a:xfrm>
                      <a:prstGeom prst="roundRect">
                        <a:avLst>
                          <a:gd name="adj" fmla="val 16667"/>
                        </a:avLst>
                      </a:prstGeom>
                      <a:solidFill>
                        <a:srgbClr val="FFF8E5"/>
                      </a:solidFill>
                      <a:ln w="19050">
                        <a:solidFill>
                          <a:srgbClr val="FFD765"/>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One Story</a:t>
                        </a:r>
                        <a:endParaRPr lang="en-US" altLang="en-US" sz="1200" b="1" dirty="0">
                          <a:latin typeface="Arial" panose="020B0604020202020204" pitchFamily="34" charset="0"/>
                        </a:endParaRPr>
                      </a:p>
                    </p:txBody>
                  </p:sp>
                  <p:sp>
                    <p:nvSpPr>
                      <p:cNvPr id="54" name="Rounded Rectangle 20"/>
                      <p:cNvSpPr>
                        <a:spLocks noChangeArrowheads="1"/>
                      </p:cNvSpPr>
                      <p:nvPr/>
                    </p:nvSpPr>
                    <p:spPr bwMode="auto">
                      <a:xfrm>
                        <a:off x="3329986" y="5040845"/>
                        <a:ext cx="1213726" cy="542925"/>
                      </a:xfrm>
                      <a:prstGeom prst="roundRect">
                        <a:avLst>
                          <a:gd name="adj" fmla="val 16667"/>
                        </a:avLst>
                      </a:prstGeom>
                      <a:solidFill>
                        <a:srgbClr val="FFF8E5"/>
                      </a:solidFill>
                      <a:ln w="19050">
                        <a:solidFill>
                          <a:srgbClr val="FFD765"/>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Arial" panose="020B0604020202020204" pitchFamily="34" charset="0"/>
                          </a:rPr>
                          <a:t>Building Year*</a:t>
                        </a:r>
                        <a:endParaRPr lang="en-US" altLang="en-US" sz="1200" b="1" dirty="0">
                          <a:latin typeface="Arial" panose="020B0604020202020204" pitchFamily="34" charset="0"/>
                        </a:endParaRPr>
                      </a:p>
                    </p:txBody>
                  </p:sp>
                  <p:sp>
                    <p:nvSpPr>
                      <p:cNvPr id="2" name="Rounded Rectangle 25">
                        <a:extLst>
                          <a:ext uri="{FF2B5EF4-FFF2-40B4-BE49-F238E27FC236}">
                            <a16:creationId xmlns:a16="http://schemas.microsoft.com/office/drawing/2014/main" id="{04DD381F-5105-1235-BED9-9B1C9B6D7438}"/>
                          </a:ext>
                        </a:extLst>
                      </p:cNvPr>
                      <p:cNvSpPr>
                        <a:spLocks noChangeArrowheads="1"/>
                      </p:cNvSpPr>
                      <p:nvPr/>
                    </p:nvSpPr>
                    <p:spPr bwMode="auto">
                      <a:xfrm>
                        <a:off x="4838466" y="3069171"/>
                        <a:ext cx="1225524" cy="546860"/>
                      </a:xfrm>
                      <a:prstGeom prst="roundRect">
                        <a:avLst>
                          <a:gd name="adj" fmla="val 16667"/>
                        </a:avLst>
                      </a:prstGeom>
                      <a:solidFill>
                        <a:srgbClr val="FFEFFF"/>
                      </a:solidFill>
                      <a:ln w="19050">
                        <a:solidFill>
                          <a:srgbClr val="FFC9FF"/>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Times New Roman" panose="02020603050405020304" pitchFamily="18" charset="0"/>
                            <a:cs typeface="Calibri" panose="020F0502020204030204" pitchFamily="34" charset="0"/>
                          </a:rPr>
                          <a:t>Roads Inundated</a:t>
                        </a:r>
                        <a:endParaRPr lang="en-US" altLang="en-US" sz="1200" b="1" dirty="0">
                          <a:latin typeface="Arial" panose="020B0604020202020204" pitchFamily="34" charset="0"/>
                        </a:endParaRPr>
                      </a:p>
                    </p:txBody>
                  </p:sp>
                  <p:sp>
                    <p:nvSpPr>
                      <p:cNvPr id="18" name="Rounded Rectangle 27">
                        <a:extLst>
                          <a:ext uri="{FF2B5EF4-FFF2-40B4-BE49-F238E27FC236}">
                            <a16:creationId xmlns:a16="http://schemas.microsoft.com/office/drawing/2014/main" id="{14AA9D77-DC77-165F-201F-B4CC52FD8523}"/>
                          </a:ext>
                        </a:extLst>
                      </p:cNvPr>
                      <p:cNvSpPr>
                        <a:spLocks noChangeArrowheads="1"/>
                      </p:cNvSpPr>
                      <p:nvPr/>
                    </p:nvSpPr>
                    <p:spPr bwMode="auto">
                      <a:xfrm>
                        <a:off x="6353176" y="3077771"/>
                        <a:ext cx="1139234" cy="538260"/>
                      </a:xfrm>
                      <a:prstGeom prst="roundRect">
                        <a:avLst>
                          <a:gd name="adj" fmla="val 16667"/>
                        </a:avLst>
                      </a:prstGeom>
                      <a:solidFill>
                        <a:srgbClr val="E5FFFB"/>
                      </a:solidFill>
                      <a:ln w="19050">
                        <a:solidFill>
                          <a:srgbClr val="00E6C0"/>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Times New Roman" panose="02020603050405020304" pitchFamily="18" charset="0"/>
                            <a:cs typeface="Calibri" panose="020F0502020204030204" pitchFamily="34" charset="0"/>
                          </a:rPr>
                          <a:t>Non-Historical Assets</a:t>
                        </a:r>
                        <a:endParaRPr lang="en-US" altLang="en-US" sz="1200" b="1" dirty="0">
                          <a:latin typeface="Arial" panose="020B0604020202020204" pitchFamily="34" charset="0"/>
                        </a:endParaRPr>
                      </a:p>
                    </p:txBody>
                  </p:sp>
                  <p:sp>
                    <p:nvSpPr>
                      <p:cNvPr id="19" name="Rounded Rectangle 29">
                        <a:extLst>
                          <a:ext uri="{FF2B5EF4-FFF2-40B4-BE49-F238E27FC236}">
                            <a16:creationId xmlns:a16="http://schemas.microsoft.com/office/drawing/2014/main" id="{665D4F63-6B59-44ED-CC6A-0CF48B15AB17}"/>
                          </a:ext>
                        </a:extLst>
                      </p:cNvPr>
                      <p:cNvSpPr>
                        <a:spLocks noChangeArrowheads="1"/>
                      </p:cNvSpPr>
                      <p:nvPr/>
                    </p:nvSpPr>
                    <p:spPr bwMode="auto">
                      <a:xfrm>
                        <a:off x="7781925" y="3069171"/>
                        <a:ext cx="1171575" cy="546860"/>
                      </a:xfrm>
                      <a:prstGeom prst="roundRect">
                        <a:avLst>
                          <a:gd name="adj" fmla="val 16667"/>
                        </a:avLst>
                      </a:prstGeom>
                      <a:solidFill>
                        <a:srgbClr val="FFFFDD"/>
                      </a:solidFill>
                      <a:ln w="19050">
                        <a:solidFill>
                          <a:schemeClr val="accent2">
                            <a:lumMod val="60000"/>
                            <a:lumOff val="40000"/>
                          </a:schemeClr>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Times New Roman" panose="02020603050405020304" pitchFamily="18" charset="0"/>
                            <a:cs typeface="Calibri" panose="020F0502020204030204" pitchFamily="34" charset="0"/>
                          </a:rPr>
                          <a:t>Previous Claims</a:t>
                        </a:r>
                        <a:endParaRPr lang="en-US" altLang="en-US" sz="1200" b="1" dirty="0">
                          <a:latin typeface="Arial" panose="020B0604020202020204" pitchFamily="34" charset="0"/>
                        </a:endParaRPr>
                      </a:p>
                    </p:txBody>
                  </p:sp>
                  <p:sp>
                    <p:nvSpPr>
                      <p:cNvPr id="20" name="Rounded Rectangle 29">
                        <a:extLst>
                          <a:ext uri="{FF2B5EF4-FFF2-40B4-BE49-F238E27FC236}">
                            <a16:creationId xmlns:a16="http://schemas.microsoft.com/office/drawing/2014/main" id="{DA467DA1-1659-CB39-9883-C36C397650D4}"/>
                          </a:ext>
                        </a:extLst>
                      </p:cNvPr>
                      <p:cNvSpPr>
                        <a:spLocks noChangeArrowheads="1"/>
                      </p:cNvSpPr>
                      <p:nvPr/>
                    </p:nvSpPr>
                    <p:spPr bwMode="auto">
                      <a:xfrm>
                        <a:off x="7781925" y="3732630"/>
                        <a:ext cx="1171575" cy="540626"/>
                      </a:xfrm>
                      <a:prstGeom prst="roundRect">
                        <a:avLst>
                          <a:gd name="adj" fmla="val 16667"/>
                        </a:avLst>
                      </a:prstGeom>
                      <a:solidFill>
                        <a:srgbClr val="FFFFDD"/>
                      </a:solidFill>
                      <a:ln w="19050">
                        <a:solidFill>
                          <a:schemeClr val="accent2">
                            <a:lumMod val="60000"/>
                            <a:lumOff val="40000"/>
                          </a:schemeClr>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Times New Roman" panose="02020603050405020304" pitchFamily="18" charset="0"/>
                            <a:cs typeface="Calibri" panose="020F0502020204030204" pitchFamily="34" charset="0"/>
                          </a:rPr>
                          <a:t>Repetitive Losses</a:t>
                        </a:r>
                        <a:endParaRPr lang="en-US" altLang="en-US" sz="1200" b="1" dirty="0">
                          <a:latin typeface="Arial" panose="020B0604020202020204" pitchFamily="34" charset="0"/>
                        </a:endParaRPr>
                      </a:p>
                    </p:txBody>
                  </p:sp>
                  <p:sp>
                    <p:nvSpPr>
                      <p:cNvPr id="21" name="Rounded Rectangle 32">
                        <a:extLst>
                          <a:ext uri="{FF2B5EF4-FFF2-40B4-BE49-F238E27FC236}">
                            <a16:creationId xmlns:a16="http://schemas.microsoft.com/office/drawing/2014/main" id="{72ED40EF-D8FB-62E8-B467-17300FE42C2D}"/>
                          </a:ext>
                        </a:extLst>
                      </p:cNvPr>
                      <p:cNvSpPr>
                        <a:spLocks noChangeArrowheads="1"/>
                      </p:cNvSpPr>
                      <p:nvPr/>
                    </p:nvSpPr>
                    <p:spPr bwMode="auto">
                      <a:xfrm>
                        <a:off x="9239250" y="2382508"/>
                        <a:ext cx="1143000" cy="571350"/>
                      </a:xfrm>
                      <a:prstGeom prst="roundRect">
                        <a:avLst>
                          <a:gd name="adj" fmla="val 16667"/>
                        </a:avLst>
                      </a:prstGeom>
                      <a:solidFill>
                        <a:srgbClr val="F3FFD9"/>
                      </a:solidFill>
                      <a:ln w="19050">
                        <a:solidFill>
                          <a:srgbClr val="91DA00"/>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Times New Roman" panose="02020603050405020304" pitchFamily="18" charset="0"/>
                            <a:cs typeface="Calibri" panose="020F0502020204030204" pitchFamily="34" charset="0"/>
                          </a:rPr>
                          <a:t>Population in Floodplain</a:t>
                        </a:r>
                        <a:endParaRPr lang="en-US" altLang="en-US" sz="1200" b="1" dirty="0">
                          <a:latin typeface="Arial" panose="020B0604020202020204" pitchFamily="34" charset="0"/>
                        </a:endParaRPr>
                      </a:p>
                    </p:txBody>
                  </p:sp>
                  <p:sp>
                    <p:nvSpPr>
                      <p:cNvPr id="24" name="Rounded Rectangle 32">
                        <a:extLst>
                          <a:ext uri="{FF2B5EF4-FFF2-40B4-BE49-F238E27FC236}">
                            <a16:creationId xmlns:a16="http://schemas.microsoft.com/office/drawing/2014/main" id="{F5D01781-81D1-400F-FFAD-1E834030E8AE}"/>
                          </a:ext>
                        </a:extLst>
                      </p:cNvPr>
                      <p:cNvSpPr>
                        <a:spLocks noChangeArrowheads="1"/>
                      </p:cNvSpPr>
                      <p:nvPr/>
                    </p:nvSpPr>
                    <p:spPr bwMode="auto">
                      <a:xfrm>
                        <a:off x="9239251" y="3071885"/>
                        <a:ext cx="1139235" cy="544146"/>
                      </a:xfrm>
                      <a:prstGeom prst="roundRect">
                        <a:avLst>
                          <a:gd name="adj" fmla="val 16667"/>
                        </a:avLst>
                      </a:prstGeom>
                      <a:solidFill>
                        <a:srgbClr val="F3FFD9"/>
                      </a:solidFill>
                      <a:ln w="19050">
                        <a:solidFill>
                          <a:srgbClr val="91DA00"/>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Times New Roman" panose="02020603050405020304" pitchFamily="18" charset="0"/>
                            <a:cs typeface="Calibri" panose="020F0502020204030204" pitchFamily="34" charset="0"/>
                          </a:rPr>
                          <a:t>Population Displaced</a:t>
                        </a:r>
                        <a:endParaRPr lang="en-US" altLang="en-US" sz="1200" b="1" dirty="0">
                          <a:latin typeface="Arial" panose="020B0604020202020204" pitchFamily="34" charset="0"/>
                        </a:endParaRPr>
                      </a:p>
                    </p:txBody>
                  </p:sp>
                  <p:sp>
                    <p:nvSpPr>
                      <p:cNvPr id="25" name="Rounded Rectangle 32">
                        <a:extLst>
                          <a:ext uri="{FF2B5EF4-FFF2-40B4-BE49-F238E27FC236}">
                            <a16:creationId xmlns:a16="http://schemas.microsoft.com/office/drawing/2014/main" id="{AA7DFB7A-FC76-D01E-5DD8-9E5D98373C2E}"/>
                          </a:ext>
                        </a:extLst>
                      </p:cNvPr>
                      <p:cNvSpPr>
                        <a:spLocks noChangeArrowheads="1"/>
                      </p:cNvSpPr>
                      <p:nvPr/>
                    </p:nvSpPr>
                    <p:spPr bwMode="auto">
                      <a:xfrm>
                        <a:off x="9239250" y="3726396"/>
                        <a:ext cx="1139235" cy="546860"/>
                      </a:xfrm>
                      <a:prstGeom prst="roundRect">
                        <a:avLst>
                          <a:gd name="adj" fmla="val 16667"/>
                        </a:avLst>
                      </a:prstGeom>
                      <a:solidFill>
                        <a:srgbClr val="F3FFD9"/>
                      </a:solidFill>
                      <a:ln w="19050">
                        <a:solidFill>
                          <a:srgbClr val="91DA00"/>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latin typeface="Calibri" panose="020F0502020204030204" pitchFamily="34" charset="0"/>
                            <a:ea typeface="Times New Roman" panose="02020603050405020304" pitchFamily="18" charset="0"/>
                            <a:cs typeface="Calibri" panose="020F0502020204030204" pitchFamily="34" charset="0"/>
                          </a:rPr>
                          <a:t>WV Social Vulnerability Index</a:t>
                        </a:r>
                        <a:endParaRPr lang="en-US" altLang="en-US" sz="1200" b="1" dirty="0">
                          <a:latin typeface="Arial" panose="020B0604020202020204" pitchFamily="34" charset="0"/>
                        </a:endParaRPr>
                      </a:p>
                    </p:txBody>
                  </p:sp>
                  <p:sp>
                    <p:nvSpPr>
                      <p:cNvPr id="26" name="Rounded Rectangle 109">
                        <a:extLst>
                          <a:ext uri="{FF2B5EF4-FFF2-40B4-BE49-F238E27FC236}">
                            <a16:creationId xmlns:a16="http://schemas.microsoft.com/office/drawing/2014/main" id="{1D7E1095-4B61-0C77-F64A-9A54961D38D7}"/>
                          </a:ext>
                        </a:extLst>
                      </p:cNvPr>
                      <p:cNvSpPr>
                        <a:spLocks noChangeArrowheads="1"/>
                      </p:cNvSpPr>
                      <p:nvPr/>
                    </p:nvSpPr>
                    <p:spPr bwMode="auto">
                      <a:xfrm>
                        <a:off x="10696576" y="3069206"/>
                        <a:ext cx="1085850" cy="549539"/>
                      </a:xfrm>
                      <a:prstGeom prst="roundRect">
                        <a:avLst>
                          <a:gd name="adj" fmla="val 16667"/>
                        </a:avLst>
                      </a:prstGeom>
                      <a:solidFill>
                        <a:schemeClr val="bg1">
                          <a:lumMod val="85000"/>
                        </a:schemeClr>
                      </a:solidFill>
                      <a:ln w="19050">
                        <a:solidFill>
                          <a:srgbClr val="7EB0DE"/>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Karst**</a:t>
                        </a:r>
                      </a:p>
                    </p:txBody>
                  </p:sp>
                  <p:sp>
                    <p:nvSpPr>
                      <p:cNvPr id="27" name="Rounded Rectangle 109">
                        <a:extLst>
                          <a:ext uri="{FF2B5EF4-FFF2-40B4-BE49-F238E27FC236}">
                            <a16:creationId xmlns:a16="http://schemas.microsoft.com/office/drawing/2014/main" id="{4A00E292-670D-19F2-D6F0-2999A63B4F35}"/>
                          </a:ext>
                        </a:extLst>
                      </p:cNvPr>
                      <p:cNvSpPr>
                        <a:spLocks noChangeArrowheads="1"/>
                      </p:cNvSpPr>
                      <p:nvPr/>
                    </p:nvSpPr>
                    <p:spPr bwMode="auto">
                      <a:xfrm>
                        <a:off x="10696576" y="3738864"/>
                        <a:ext cx="1085849" cy="540626"/>
                      </a:xfrm>
                      <a:prstGeom prst="roundRect">
                        <a:avLst>
                          <a:gd name="adj" fmla="val 16667"/>
                        </a:avLst>
                      </a:prstGeom>
                      <a:solidFill>
                        <a:schemeClr val="bg1">
                          <a:lumMod val="85000"/>
                        </a:schemeClr>
                      </a:solidFill>
                      <a:ln w="19050">
                        <a:solidFill>
                          <a:srgbClr val="7EB0DE"/>
                        </a:solidFill>
                        <a:miter lim="800000"/>
                        <a:headEnd/>
                        <a:tailEnd/>
                      </a:ln>
                    </p:spPr>
                    <p:txBody>
                      <a:bodyPr vert="horz" wrap="square" lIns="44375" tIns="22188" rIns="44375" bIns="22188" numCol="1" anchor="ctr" anchorCtr="0" compatLnSpc="1">
                        <a:prstTxWarp prst="textNoShape">
                          <a:avLst/>
                        </a:prstTxWarp>
                      </a:bodyPr>
                      <a:lstStyle/>
                      <a:p>
                        <a:pPr algn="ctr" defTabSz="443799" eaLnBrk="0" fontAlgn="base" hangingPunct="0">
                          <a:spcBef>
                            <a:spcPct val="0"/>
                          </a:spcBef>
                          <a:spcAft>
                            <a:spcPct val="0"/>
                          </a:spcAft>
                        </a:pPr>
                        <a:r>
                          <a:rPr lang="en-US"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Dam/Levee Failure**</a:t>
                        </a:r>
                      </a:p>
                    </p:txBody>
                  </p:sp>
                </p:grpSp>
                <p:sp>
                  <p:nvSpPr>
                    <p:cNvPr id="55" name="TextBox 54">
                      <a:extLst>
                        <a:ext uri="{FF2B5EF4-FFF2-40B4-BE49-F238E27FC236}">
                          <a16:creationId xmlns:a16="http://schemas.microsoft.com/office/drawing/2014/main" id="{A5150D7B-14C2-4135-9CD1-595AFEC821C1}"/>
                        </a:ext>
                      </a:extLst>
                    </p:cNvPr>
                    <p:cNvSpPr txBox="1"/>
                    <p:nvPr/>
                  </p:nvSpPr>
                  <p:spPr>
                    <a:xfrm>
                      <a:off x="553036" y="6316384"/>
                      <a:ext cx="1707328" cy="253916"/>
                    </a:xfrm>
                    <a:prstGeom prst="rect">
                      <a:avLst/>
                    </a:prstGeom>
                    <a:noFill/>
                  </p:spPr>
                  <p:txBody>
                    <a:bodyPr wrap="square" rtlCol="0">
                      <a:spAutoFit/>
                    </a:bodyPr>
                    <a:lstStyle/>
                    <a:p>
                      <a:r>
                        <a:rPr lang="en-US" sz="1050" b="1" dirty="0"/>
                        <a:t>* Multiple Indicators</a:t>
                      </a:r>
                    </a:p>
                  </p:txBody>
                </p:sp>
                <p:sp>
                  <p:nvSpPr>
                    <p:cNvPr id="56" name="TextBox 55">
                      <a:extLst>
                        <a:ext uri="{FF2B5EF4-FFF2-40B4-BE49-F238E27FC236}">
                          <a16:creationId xmlns:a16="http://schemas.microsoft.com/office/drawing/2014/main" id="{EE62C736-CEC5-ABB2-2A8F-EBA378B17828}"/>
                        </a:ext>
                      </a:extLst>
                    </p:cNvPr>
                    <p:cNvSpPr txBox="1"/>
                    <p:nvPr/>
                  </p:nvSpPr>
                  <p:spPr>
                    <a:xfrm>
                      <a:off x="3724505" y="6241790"/>
                      <a:ext cx="34289" cy="230832"/>
                    </a:xfrm>
                    <a:prstGeom prst="rect">
                      <a:avLst/>
                    </a:prstGeom>
                    <a:noFill/>
                  </p:spPr>
                  <p:txBody>
                    <a:bodyPr wrap="square" rtlCol="0">
                      <a:spAutoFit/>
                    </a:bodyPr>
                    <a:lstStyle/>
                    <a:p>
                      <a:r>
                        <a:rPr lang="en-US" altLang="en-US" sz="900" b="1" dirty="0">
                          <a:latin typeface="Calibri" panose="020F0502020204030204" pitchFamily="34" charset="0"/>
                          <a:ea typeface="Times New Roman" panose="02020603050405020304" pitchFamily="18" charset="0"/>
                          <a:cs typeface="Calibri" panose="020F0502020204030204" pitchFamily="34" charset="0"/>
                        </a:rPr>
                        <a:t>1</a:t>
                      </a:r>
                      <a:endParaRPr lang="en-US" sz="900" dirty="0"/>
                    </a:p>
                  </p:txBody>
                </p:sp>
                <p:sp>
                  <p:nvSpPr>
                    <p:cNvPr id="59" name="TextBox 58">
                      <a:extLst>
                        <a:ext uri="{FF2B5EF4-FFF2-40B4-BE49-F238E27FC236}">
                          <a16:creationId xmlns:a16="http://schemas.microsoft.com/office/drawing/2014/main" id="{0C8E10F0-0444-EBF4-1803-254802A84617}"/>
                        </a:ext>
                      </a:extLst>
                    </p:cNvPr>
                    <p:cNvSpPr txBox="1"/>
                    <p:nvPr/>
                  </p:nvSpPr>
                  <p:spPr>
                    <a:xfrm>
                      <a:off x="5804744" y="6253326"/>
                      <a:ext cx="34289" cy="230832"/>
                    </a:xfrm>
                    <a:prstGeom prst="rect">
                      <a:avLst/>
                    </a:prstGeom>
                    <a:noFill/>
                  </p:spPr>
                  <p:txBody>
                    <a:bodyPr wrap="square" rtlCol="0">
                      <a:spAutoFit/>
                    </a:bodyPr>
                    <a:lstStyle/>
                    <a:p>
                      <a:r>
                        <a:rPr lang="en-US" altLang="en-US" sz="900" b="1" dirty="0">
                          <a:latin typeface="Calibri" panose="020F0502020204030204" pitchFamily="34" charset="0"/>
                          <a:ea typeface="Times New Roman" panose="02020603050405020304" pitchFamily="18" charset="0"/>
                          <a:cs typeface="Calibri" panose="020F0502020204030204" pitchFamily="34" charset="0"/>
                        </a:rPr>
                        <a:t>2</a:t>
                      </a:r>
                      <a:endParaRPr lang="en-US" sz="900" dirty="0"/>
                    </a:p>
                  </p:txBody>
                </p:sp>
              </p:grpSp>
              <p:sp>
                <p:nvSpPr>
                  <p:cNvPr id="47" name="Left Bracket 46">
                    <a:extLst>
                      <a:ext uri="{FF2B5EF4-FFF2-40B4-BE49-F238E27FC236}">
                        <a16:creationId xmlns:a16="http://schemas.microsoft.com/office/drawing/2014/main" id="{0635B21C-250F-0E41-127C-0D47B7D66429}"/>
                      </a:ext>
                    </a:extLst>
                  </p:cNvPr>
                  <p:cNvSpPr/>
                  <p:nvPr/>
                </p:nvSpPr>
                <p:spPr>
                  <a:xfrm rot="5400000">
                    <a:off x="5160628" y="-3552709"/>
                    <a:ext cx="369659" cy="10345172"/>
                  </a:xfrm>
                  <a:prstGeom prst="leftBracket">
                    <a:avLst/>
                  </a:prstGeom>
                  <a:ln w="38100">
                    <a:solidFill>
                      <a:srgbClr val="15608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8" name="TextBox 47">
                  <a:extLst>
                    <a:ext uri="{FF2B5EF4-FFF2-40B4-BE49-F238E27FC236}">
                      <a16:creationId xmlns:a16="http://schemas.microsoft.com/office/drawing/2014/main" id="{CDD52299-2AA1-50FF-9C85-A042A6F22628}"/>
                    </a:ext>
                  </a:extLst>
                </p:cNvPr>
                <p:cNvSpPr txBox="1"/>
                <p:nvPr/>
              </p:nvSpPr>
              <p:spPr>
                <a:xfrm>
                  <a:off x="2224865" y="6221334"/>
                  <a:ext cx="1149234" cy="253916"/>
                </a:xfrm>
                <a:prstGeom prst="rect">
                  <a:avLst/>
                </a:prstGeom>
                <a:noFill/>
              </p:spPr>
              <p:txBody>
                <a:bodyPr wrap="square" rtlCol="0">
                  <a:spAutoFit/>
                </a:bodyPr>
                <a:lstStyle/>
                <a:p>
                  <a:r>
                    <a:rPr lang="en-US" sz="1050" b="1" dirty="0"/>
                    <a:t>** In Progress</a:t>
                  </a:r>
                </a:p>
              </p:txBody>
            </p:sp>
          </p:grpSp>
          <p:sp>
            <p:nvSpPr>
              <p:cNvPr id="36" name="Left Bracket 35">
                <a:extLst>
                  <a:ext uri="{FF2B5EF4-FFF2-40B4-BE49-F238E27FC236}">
                    <a16:creationId xmlns:a16="http://schemas.microsoft.com/office/drawing/2014/main" id="{047D11ED-BEC1-DB50-492F-AA6088653CB0}"/>
                  </a:ext>
                </a:extLst>
              </p:cNvPr>
              <p:cNvSpPr/>
              <p:nvPr/>
            </p:nvSpPr>
            <p:spPr>
              <a:xfrm rot="16200000" flipV="1">
                <a:off x="5156079" y="374999"/>
                <a:ext cx="369659" cy="10354272"/>
              </a:xfrm>
              <a:prstGeom prst="leftBracket">
                <a:avLst/>
              </a:prstGeom>
              <a:ln w="38100">
                <a:solidFill>
                  <a:srgbClr val="15608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0" name="TextBox 39">
              <a:extLst>
                <a:ext uri="{FF2B5EF4-FFF2-40B4-BE49-F238E27FC236}">
                  <a16:creationId xmlns:a16="http://schemas.microsoft.com/office/drawing/2014/main" id="{20E0A8EA-D7CE-2302-BBCE-059388A18F06}"/>
                </a:ext>
              </a:extLst>
            </p:cNvPr>
            <p:cNvSpPr txBox="1"/>
            <p:nvPr/>
          </p:nvSpPr>
          <p:spPr>
            <a:xfrm>
              <a:off x="4282963" y="5739340"/>
              <a:ext cx="2113410" cy="307777"/>
            </a:xfrm>
            <a:prstGeom prst="rect">
              <a:avLst/>
            </a:prstGeom>
            <a:noFill/>
          </p:spPr>
          <p:txBody>
            <a:bodyPr wrap="square">
              <a:spAutoFit/>
            </a:bodyPr>
            <a:lstStyle/>
            <a:p>
              <a:pPr algn="ctr"/>
              <a:r>
                <a:rPr lang="en-US" sz="1400" b="1" dirty="0">
                  <a:solidFill>
                    <a:srgbClr val="156082"/>
                  </a:solidFill>
                  <a:ea typeface="+mj-ea"/>
                  <a:cs typeface="Arial" panose="020B0604020202020204" pitchFamily="34" charset="0"/>
                </a:rPr>
                <a:t>Used for the Index</a:t>
              </a:r>
            </a:p>
          </p:txBody>
        </p:sp>
      </p:grpSp>
    </p:spTree>
    <p:extLst>
      <p:ext uri="{BB962C8B-B14F-4D97-AF65-F5344CB8AC3E}">
        <p14:creationId xmlns:p14="http://schemas.microsoft.com/office/powerpoint/2010/main" val="2169373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a:extLst>
              <a:ext uri="{FF2B5EF4-FFF2-40B4-BE49-F238E27FC236}">
                <a16:creationId xmlns:a16="http://schemas.microsoft.com/office/drawing/2014/main" id="{F7C04792-4D98-8C84-B853-6316F2D860C9}"/>
              </a:ext>
            </a:extLst>
          </p:cNvPr>
          <p:cNvGraphicFramePr>
            <a:graphicFrameLocks noGrp="1"/>
          </p:cNvGraphicFramePr>
          <p:nvPr/>
        </p:nvGraphicFramePr>
        <p:xfrm>
          <a:off x="171005" y="754336"/>
          <a:ext cx="3365897" cy="5609790"/>
        </p:xfrm>
        <a:graphic>
          <a:graphicData uri="http://schemas.openxmlformats.org/drawingml/2006/table">
            <a:tbl>
              <a:tblPr>
                <a:tableStyleId>{5C22544A-7EE6-4342-B048-85BDC9FD1C3A}</a:tableStyleId>
              </a:tblPr>
              <a:tblGrid>
                <a:gridCol w="487207">
                  <a:extLst>
                    <a:ext uri="{9D8B030D-6E8A-4147-A177-3AD203B41FA5}">
                      <a16:colId xmlns:a16="http://schemas.microsoft.com/office/drawing/2014/main" val="3331418095"/>
                    </a:ext>
                  </a:extLst>
                </a:gridCol>
                <a:gridCol w="2547782">
                  <a:extLst>
                    <a:ext uri="{9D8B030D-6E8A-4147-A177-3AD203B41FA5}">
                      <a16:colId xmlns:a16="http://schemas.microsoft.com/office/drawing/2014/main" val="136817706"/>
                    </a:ext>
                  </a:extLst>
                </a:gridCol>
                <a:gridCol w="330908">
                  <a:extLst>
                    <a:ext uri="{9D8B030D-6E8A-4147-A177-3AD203B41FA5}">
                      <a16:colId xmlns:a16="http://schemas.microsoft.com/office/drawing/2014/main" val="2961867000"/>
                    </a:ext>
                  </a:extLst>
                </a:gridCol>
              </a:tblGrid>
              <a:tr h="107849">
                <a:tc>
                  <a:txBody>
                    <a:bodyPr/>
                    <a:lstStyle/>
                    <a:p>
                      <a:pPr algn="ctr" fontAlgn="b"/>
                      <a:r>
                        <a:rPr lang="en-US" sz="1200" b="1" u="none" strike="noStrike" dirty="0">
                          <a:solidFill>
                            <a:schemeClr val="bg1"/>
                          </a:solidFill>
                          <a:effectLst/>
                          <a:latin typeface="Arial" panose="020B0604020202020204" pitchFamily="34" charset="0"/>
                          <a:cs typeface="Arial" panose="020B0604020202020204" pitchFamily="34" charset="0"/>
                        </a:rPr>
                        <a:t>RANK</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tc>
                  <a:txBody>
                    <a:bodyPr/>
                    <a:lstStyle/>
                    <a:p>
                      <a:pPr algn="ctr" fontAlgn="b"/>
                      <a:r>
                        <a:rPr lang="en-US" sz="1200" b="1" u="none" strike="noStrike" dirty="0">
                          <a:solidFill>
                            <a:schemeClr val="bg1"/>
                          </a:solidFill>
                          <a:effectLst/>
                          <a:latin typeface="Arial" panose="020B0604020202020204" pitchFamily="34" charset="0"/>
                          <a:cs typeface="Arial" panose="020B0604020202020204" pitchFamily="34" charset="0"/>
                        </a:rPr>
                        <a:t>All Communities</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tc>
                  <a:txBody>
                    <a:bodyPr/>
                    <a:lstStyle/>
                    <a:p>
                      <a:pPr algn="ctr" fontAlgn="b"/>
                      <a:r>
                        <a:rPr lang="en-US" sz="700" b="1" u="none" strike="noStrike" dirty="0">
                          <a:solidFill>
                            <a:schemeClr val="bg1"/>
                          </a:solidFill>
                          <a:effectLst/>
                          <a:latin typeface="Arial" panose="020B0604020202020204" pitchFamily="34" charset="0"/>
                          <a:cs typeface="Arial" panose="020B0604020202020204" pitchFamily="34" charset="0"/>
                        </a:rPr>
                        <a:t>Index Score</a:t>
                      </a:r>
                      <a:endParaRPr lang="en-US" sz="7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extLst>
                  <a:ext uri="{0D108BD9-81ED-4DB2-BD59-A6C34878D82A}">
                    <a16:rowId xmlns:a16="http://schemas.microsoft.com/office/drawing/2014/main" val="2150528699"/>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New Martinsville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100.0%</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036990"/>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a:t>
                      </a:r>
                      <a:r>
                        <a:rPr lang="en-US" sz="1200" u="none" strike="noStrike" dirty="0">
                          <a:solidFill>
                            <a:srgbClr val="806000"/>
                          </a:solidFill>
                          <a:effectLst/>
                          <a:latin typeface="Arial" panose="020B0604020202020204" pitchFamily="34" charset="0"/>
                          <a:cs typeface="Arial" panose="020B0604020202020204" pitchFamily="34" charset="0"/>
                        </a:rPr>
                        <a:t>Boone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99.6%</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829844"/>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3</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Clendenin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99.2%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9830296"/>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4</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Marlinton - Incorporated</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98.9%</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3729431"/>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5</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Wheeling**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98.5%</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4502255"/>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6</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a:t>
                      </a:r>
                      <a:r>
                        <a:rPr lang="en-US" sz="1200" u="none" strike="noStrike" dirty="0">
                          <a:solidFill>
                            <a:srgbClr val="806000"/>
                          </a:solidFill>
                          <a:effectLst/>
                          <a:latin typeface="Arial" panose="020B0604020202020204" pitchFamily="34" charset="0"/>
                          <a:cs typeface="Arial" panose="020B0604020202020204" pitchFamily="34" charset="0"/>
                        </a:rPr>
                        <a:t>McDowell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98.2%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568547"/>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7</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Alderson**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97.8%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6029802"/>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8</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a:t>
                      </a:r>
                      <a:r>
                        <a:rPr lang="en-US" sz="1200" u="none" strike="noStrike" dirty="0">
                          <a:solidFill>
                            <a:srgbClr val="806000"/>
                          </a:solidFill>
                          <a:effectLst/>
                          <a:latin typeface="Arial" panose="020B0604020202020204" pitchFamily="34" charset="0"/>
                          <a:cs typeface="Arial" panose="020B0604020202020204" pitchFamily="34" charset="0"/>
                        </a:rPr>
                        <a:t>Wayne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97.5%</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5586688"/>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9</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Parsons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97.1%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1545559"/>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10</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a:t>
                      </a:r>
                      <a:r>
                        <a:rPr lang="en-US" sz="1200" u="none" strike="noStrike" dirty="0">
                          <a:solidFill>
                            <a:srgbClr val="806000"/>
                          </a:solidFill>
                          <a:effectLst/>
                          <a:latin typeface="Arial" panose="020B0604020202020204" pitchFamily="34" charset="0"/>
                          <a:cs typeface="Arial" panose="020B0604020202020204" pitchFamily="34" charset="0"/>
                        </a:rPr>
                        <a:t>Kanawha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96.8%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5623166"/>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11</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Madison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a:solidFill>
                            <a:schemeClr val="tx1"/>
                          </a:solidFill>
                          <a:effectLst/>
                          <a:latin typeface="Arial" panose="020B0604020202020204" pitchFamily="34" charset="0"/>
                          <a:cs typeface="Arial" panose="020B0604020202020204" pitchFamily="34" charset="0"/>
                        </a:rPr>
                        <a:t>96.4%</a:t>
                      </a:r>
                      <a:endParaRPr lang="en-US" sz="700" b="0" i="0" u="none" strike="noStrike">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8520604"/>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12</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Kimball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96.1%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0785329"/>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13</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a:t>
                      </a:r>
                      <a:r>
                        <a:rPr lang="en-US" sz="1200" u="none" strike="noStrike" dirty="0">
                          <a:solidFill>
                            <a:srgbClr val="806000"/>
                          </a:solidFill>
                          <a:effectLst/>
                          <a:latin typeface="Arial" panose="020B0604020202020204" pitchFamily="34" charset="0"/>
                          <a:cs typeface="Arial" panose="020B0604020202020204" pitchFamily="34" charset="0"/>
                        </a:rPr>
                        <a:t>Lincoln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a:solidFill>
                            <a:schemeClr val="tx1"/>
                          </a:solidFill>
                          <a:effectLst/>
                          <a:latin typeface="Arial" panose="020B0604020202020204" pitchFamily="34" charset="0"/>
                          <a:cs typeface="Arial" panose="020B0604020202020204" pitchFamily="34" charset="0"/>
                        </a:rPr>
                        <a:t>95.7%</a:t>
                      </a:r>
                      <a:endParaRPr lang="en-US" sz="700" b="0" i="0" u="none" strike="noStrike">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8333100"/>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14</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Milton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95.4%</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2644118"/>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15</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solidFill>
                            <a:srgbClr val="806000"/>
                          </a:solidFill>
                          <a:effectLst/>
                          <a:latin typeface="Arial" panose="020B0604020202020204" pitchFamily="34" charset="0"/>
                          <a:cs typeface="Arial" panose="020B0604020202020204" pitchFamily="34" charset="0"/>
                        </a:rPr>
                        <a:t> Mingo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95.0%</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7143091"/>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16</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solidFill>
                            <a:srgbClr val="806000"/>
                          </a:solidFill>
                          <a:effectLst/>
                          <a:latin typeface="Arial" panose="020B0604020202020204" pitchFamily="34" charset="0"/>
                          <a:cs typeface="Arial" panose="020B0604020202020204" pitchFamily="34" charset="0"/>
                        </a:rPr>
                        <a:t> Logan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a:solidFill>
                            <a:schemeClr val="tx1"/>
                          </a:solidFill>
                          <a:effectLst/>
                          <a:latin typeface="Arial" panose="020B0604020202020204" pitchFamily="34" charset="0"/>
                          <a:cs typeface="Arial" panose="020B0604020202020204" pitchFamily="34" charset="0"/>
                        </a:rPr>
                        <a:t>94.6%</a:t>
                      </a:r>
                      <a:endParaRPr lang="en-US" sz="700" b="0" i="0" u="none" strike="noStrike">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9461346"/>
                  </a:ext>
                </a:extLst>
              </a:tr>
              <a:tr h="99660">
                <a:tc>
                  <a:txBody>
                    <a:bodyPr/>
                    <a:lstStyle/>
                    <a:p>
                      <a:pPr algn="ctr" fontAlgn="b"/>
                      <a:r>
                        <a:rPr lang="en-US" sz="1200" b="1" u="none" strike="noStrike">
                          <a:effectLst/>
                          <a:latin typeface="Arial" panose="020B0604020202020204" pitchFamily="34" charset="0"/>
                          <a:cs typeface="Arial" panose="020B0604020202020204" pitchFamily="34" charset="0"/>
                        </a:rPr>
                        <a:t>17</a:t>
                      </a:r>
                      <a:endParaRPr lang="en-US" sz="1200" b="1" i="0" u="none" strike="noStrike">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Danville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94.3%</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2922128"/>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18</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Wellsburg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93.9%</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1479001"/>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19</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Oceana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a:solidFill>
                            <a:schemeClr val="tx1"/>
                          </a:solidFill>
                          <a:effectLst/>
                          <a:latin typeface="Arial" panose="020B0604020202020204" pitchFamily="34" charset="0"/>
                          <a:cs typeface="Arial" panose="020B0604020202020204" pitchFamily="34" charset="0"/>
                        </a:rPr>
                        <a:t>93.6%</a:t>
                      </a:r>
                      <a:endParaRPr lang="en-US" sz="700" b="0" i="0" u="none" strike="noStrike">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9440308"/>
                  </a:ext>
                </a:extLst>
              </a:tr>
              <a:tr h="99660">
                <a:tc>
                  <a:txBody>
                    <a:bodyPr/>
                    <a:lstStyle/>
                    <a:p>
                      <a:pPr algn="ctr" fontAlgn="b"/>
                      <a:r>
                        <a:rPr lang="en-US" sz="1200" b="1" u="none" strike="noStrike">
                          <a:effectLst/>
                          <a:latin typeface="Arial" panose="020B0604020202020204" pitchFamily="34" charset="0"/>
                          <a:cs typeface="Arial" panose="020B0604020202020204" pitchFamily="34" charset="0"/>
                        </a:rPr>
                        <a:t>20</a:t>
                      </a:r>
                      <a:endParaRPr lang="en-US" sz="1200" b="1" i="0" u="none" strike="noStrike">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Rowlesburg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93.2%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3068896"/>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21</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Northfork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92.9%</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1272664"/>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22</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Gary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92.5%</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1449986"/>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23</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a:t>
                      </a:r>
                      <a:r>
                        <a:rPr lang="en-US" sz="1200" u="none" strike="noStrike" dirty="0">
                          <a:solidFill>
                            <a:srgbClr val="806000"/>
                          </a:solidFill>
                          <a:effectLst/>
                          <a:latin typeface="Arial" panose="020B0604020202020204" pitchFamily="34" charset="0"/>
                          <a:cs typeface="Arial" panose="020B0604020202020204" pitchFamily="34" charset="0"/>
                        </a:rPr>
                        <a:t>Wyoming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92.2%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2310270"/>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24</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Welch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91.8%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5765861"/>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25</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a:t>
                      </a:r>
                      <a:r>
                        <a:rPr lang="en-US" sz="1200" u="none" strike="noStrike" dirty="0">
                          <a:solidFill>
                            <a:srgbClr val="806000"/>
                          </a:solidFill>
                          <a:effectLst/>
                          <a:latin typeface="Arial" panose="020B0604020202020204" pitchFamily="34" charset="0"/>
                          <a:cs typeface="Arial" panose="020B0604020202020204" pitchFamily="34" charset="0"/>
                        </a:rPr>
                        <a:t>Summers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91.5%</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4993166"/>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26</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Buckhannon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91.1%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4804466"/>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27</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Richwood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90.8%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7614145"/>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28</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Ceredo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90.4%</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7181682"/>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29</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Mannington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90.1%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0182160"/>
                  </a:ext>
                </a:extLst>
              </a:tr>
            </a:tbl>
          </a:graphicData>
        </a:graphic>
      </p:graphicFrame>
      <p:graphicFrame>
        <p:nvGraphicFramePr>
          <p:cNvPr id="10" name="Table 9">
            <a:extLst>
              <a:ext uri="{FF2B5EF4-FFF2-40B4-BE49-F238E27FC236}">
                <a16:creationId xmlns:a16="http://schemas.microsoft.com/office/drawing/2014/main" id="{66451287-46BA-267F-F400-DBBB10CE8FC1}"/>
              </a:ext>
            </a:extLst>
          </p:cNvPr>
          <p:cNvGraphicFramePr>
            <a:graphicFrameLocks noGrp="1"/>
          </p:cNvGraphicFramePr>
          <p:nvPr>
            <p:extLst>
              <p:ext uri="{D42A27DB-BD31-4B8C-83A1-F6EECF244321}">
                <p14:modId xmlns:p14="http://schemas.microsoft.com/office/powerpoint/2010/main" val="3746626991"/>
              </p:ext>
            </p:extLst>
          </p:nvPr>
        </p:nvGraphicFramePr>
        <p:xfrm>
          <a:off x="3623945" y="5756560"/>
          <a:ext cx="3867523" cy="1021080"/>
        </p:xfrm>
        <a:graphic>
          <a:graphicData uri="http://schemas.openxmlformats.org/drawingml/2006/table">
            <a:tbl>
              <a:tblPr>
                <a:tableStyleId>{5C22544A-7EE6-4342-B048-85BDC9FD1C3A}</a:tableStyleId>
              </a:tblPr>
              <a:tblGrid>
                <a:gridCol w="3867523">
                  <a:extLst>
                    <a:ext uri="{9D8B030D-6E8A-4147-A177-3AD203B41FA5}">
                      <a16:colId xmlns:a16="http://schemas.microsoft.com/office/drawing/2014/main" val="1762217265"/>
                    </a:ext>
                  </a:extLst>
                </a:gridCol>
              </a:tblGrid>
              <a:tr h="0">
                <a:tc>
                  <a:txBody>
                    <a:bodyPr/>
                    <a:lstStyle/>
                    <a:p>
                      <a:pPr algn="l" fontAlgn="b"/>
                      <a:r>
                        <a:rPr lang="en-US" sz="800" b="1" i="1" u="none" strike="noStrike" dirty="0">
                          <a:solidFill>
                            <a:schemeClr val="tx1">
                              <a:lumMod val="50000"/>
                              <a:lumOff val="50000"/>
                            </a:schemeClr>
                          </a:solidFill>
                          <a:effectLst/>
                        </a:rPr>
                        <a:t> Colors: </a:t>
                      </a:r>
                      <a:endParaRPr lang="en-US" sz="800" b="1" i="1" u="none" strike="noStrike" dirty="0">
                        <a:solidFill>
                          <a:schemeClr val="tx1">
                            <a:lumMod val="50000"/>
                            <a:lumOff val="50000"/>
                          </a:schemeClr>
                        </a:solidFill>
                        <a:effectLst/>
                        <a:latin typeface="Calibri" panose="020F0502020204030204" pitchFamily="34" charset="0"/>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7331584"/>
                  </a:ext>
                </a:extLst>
              </a:tr>
              <a:tr h="69319">
                <a:tc>
                  <a:txBody>
                    <a:bodyPr/>
                    <a:lstStyle/>
                    <a:p>
                      <a:pPr algn="l" fontAlgn="b"/>
                      <a:r>
                        <a:rPr lang="en-US" sz="800" u="none" strike="noStrike" dirty="0">
                          <a:effectLst/>
                        </a:rPr>
                        <a:t> Black --&gt; Incorporated places</a:t>
                      </a:r>
                      <a:endParaRPr lang="en-US" sz="800" b="0" i="0" u="none" strike="noStrike" dirty="0">
                        <a:solidFill>
                          <a:srgbClr val="000000"/>
                        </a:solidFill>
                        <a:effectLst/>
                        <a:latin typeface="Calibri" panose="020F0502020204030204" pitchFamily="34" charset="0"/>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3770189"/>
                  </a:ext>
                </a:extLst>
              </a:tr>
              <a:tr h="0">
                <a:tc>
                  <a:txBody>
                    <a:bodyPr/>
                    <a:lstStyle/>
                    <a:p>
                      <a:pPr algn="l" fontAlgn="b"/>
                      <a:r>
                        <a:rPr lang="en-US" sz="800" u="none" strike="noStrike" dirty="0">
                          <a:effectLst/>
                        </a:rPr>
                        <a:t> Black on yellow** --&gt; Split communities</a:t>
                      </a:r>
                      <a:endParaRPr lang="en-US" sz="800" b="0" i="0" u="none" strike="noStrike" dirty="0">
                        <a:solidFill>
                          <a:srgbClr val="000000"/>
                        </a:solidFill>
                        <a:effectLst/>
                        <a:latin typeface="Calibri" panose="020F0502020204030204" pitchFamily="34" charset="0"/>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4093564734"/>
                  </a:ext>
                </a:extLst>
              </a:tr>
              <a:tr h="0">
                <a:tc>
                  <a:txBody>
                    <a:bodyPr/>
                    <a:lstStyle/>
                    <a:p>
                      <a:pPr algn="l" fontAlgn="b"/>
                      <a:r>
                        <a:rPr lang="en-US" sz="800" u="none" strike="noStrike" dirty="0">
                          <a:effectLst/>
                        </a:rPr>
                        <a:t> Black on blue: Incorporated communities included in the detailed risk report</a:t>
                      </a:r>
                    </a:p>
                    <a:p>
                      <a:pPr algn="l" fontAlgn="b"/>
                      <a:r>
                        <a:rPr lang="en-US" sz="800" u="none" strike="noStrike" dirty="0">
                          <a:effectLst/>
                        </a:rPr>
                        <a:t> (Camden-on-Gauley, Clendenin, Marlinton, Rainelle, Richwood, and White Sulphur Springs)</a:t>
                      </a:r>
                      <a:endParaRPr lang="en-US" sz="800" b="0" i="0" u="none" strike="noStrike" dirty="0">
                        <a:solidFill>
                          <a:srgbClr val="000000"/>
                        </a:solidFill>
                        <a:effectLst/>
                        <a:latin typeface="Calibri" panose="020F0502020204030204" pitchFamily="34" charset="0"/>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BF7"/>
                    </a:solidFill>
                  </a:tcPr>
                </a:tc>
                <a:extLst>
                  <a:ext uri="{0D108BD9-81ED-4DB2-BD59-A6C34878D82A}">
                    <a16:rowId xmlns:a16="http://schemas.microsoft.com/office/drawing/2014/main" val="1119834979"/>
                  </a:ext>
                </a:extLst>
              </a:tr>
              <a:tr h="0">
                <a:tc>
                  <a:txBody>
                    <a:bodyPr/>
                    <a:lstStyle/>
                    <a:p>
                      <a:pPr algn="l" fontAlgn="b"/>
                      <a:r>
                        <a:rPr lang="en-US" sz="800" u="none" strike="noStrike" dirty="0">
                          <a:solidFill>
                            <a:srgbClr val="806000"/>
                          </a:solidFill>
                          <a:effectLst/>
                        </a:rPr>
                        <a:t> Brown on gray --&gt; Unincorporated areas</a:t>
                      </a:r>
                      <a:endParaRPr lang="en-US" sz="800" b="0" i="0" u="none" strike="noStrike" dirty="0">
                        <a:solidFill>
                          <a:srgbClr val="806000"/>
                        </a:solidFill>
                        <a:effectLst/>
                        <a:latin typeface="Calibri" panose="020F0502020204030204" pitchFamily="34" charset="0"/>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01285916"/>
                  </a:ext>
                </a:extLst>
              </a:tr>
              <a:tr h="0">
                <a:tc>
                  <a:txBody>
                    <a:bodyPr/>
                    <a:lstStyle/>
                    <a:p>
                      <a:pPr algn="l" fontAlgn="b"/>
                      <a:r>
                        <a:rPr lang="en-US" sz="800" b="1" u="none" strike="noStrike" dirty="0">
                          <a:solidFill>
                            <a:srgbClr val="548235"/>
                          </a:solidFill>
                          <a:effectLst/>
                        </a:rPr>
                        <a:t> Green --&gt; Counties (Total)</a:t>
                      </a:r>
                      <a:endParaRPr lang="en-US" sz="800" b="1" i="0" u="none" strike="noStrike" dirty="0">
                        <a:solidFill>
                          <a:srgbClr val="548235"/>
                        </a:solidFill>
                        <a:effectLst/>
                        <a:latin typeface="Calibri" panose="020F0502020204030204" pitchFamily="34" charset="0"/>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2CC"/>
                    </a:solidFill>
                  </a:tcPr>
                </a:tc>
                <a:extLst>
                  <a:ext uri="{0D108BD9-81ED-4DB2-BD59-A6C34878D82A}">
                    <a16:rowId xmlns:a16="http://schemas.microsoft.com/office/drawing/2014/main" val="2983254617"/>
                  </a:ext>
                </a:extLst>
              </a:tr>
            </a:tbl>
          </a:graphicData>
        </a:graphic>
      </p:graphicFrame>
      <p:grpSp>
        <p:nvGrpSpPr>
          <p:cNvPr id="2" name="Group 1">
            <a:extLst>
              <a:ext uri="{FF2B5EF4-FFF2-40B4-BE49-F238E27FC236}">
                <a16:creationId xmlns:a16="http://schemas.microsoft.com/office/drawing/2014/main" id="{0A0D31E7-1F7B-9C27-6052-160378AD9557}"/>
              </a:ext>
            </a:extLst>
          </p:cNvPr>
          <p:cNvGrpSpPr/>
          <p:nvPr/>
        </p:nvGrpSpPr>
        <p:grpSpPr>
          <a:xfrm>
            <a:off x="0" y="-15988"/>
            <a:ext cx="12192000" cy="630241"/>
            <a:chOff x="0" y="-15988"/>
            <a:chExt cx="12192000" cy="630241"/>
          </a:xfrm>
        </p:grpSpPr>
        <p:sp>
          <p:nvSpPr>
            <p:cNvPr id="3" name="Title 1">
              <a:extLst>
                <a:ext uri="{FF2B5EF4-FFF2-40B4-BE49-F238E27FC236}">
                  <a16:creationId xmlns:a16="http://schemas.microsoft.com/office/drawing/2014/main" id="{7C22C6EC-BCC6-ACB3-171F-9BED5630AF32}"/>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Geographic Entities at VERY HIGH Risk (Top 10%)</a:t>
              </a:r>
            </a:p>
          </p:txBody>
        </p:sp>
        <p:pic>
          <p:nvPicPr>
            <p:cNvPr id="5" name="Picture 4" descr="A hexagon with a yellow house and a river&#10;&#10;Description automatically generated">
              <a:extLst>
                <a:ext uri="{FF2B5EF4-FFF2-40B4-BE49-F238E27FC236}">
                  <a16:creationId xmlns:a16="http://schemas.microsoft.com/office/drawing/2014/main" id="{0D8BAFE9-9EC5-7E65-1F10-C7A9AEC2667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pic>
          <p:nvPicPr>
            <p:cNvPr id="6" name="Picture 5" descr="A yellow and blue logo&#10;&#10;AI-generated content may be incorrect.">
              <a:extLst>
                <a:ext uri="{FF2B5EF4-FFF2-40B4-BE49-F238E27FC236}">
                  <a16:creationId xmlns:a16="http://schemas.microsoft.com/office/drawing/2014/main" id="{C194DB94-9526-4706-B8F9-47C120AD5F7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17202" y="42670"/>
              <a:ext cx="568867" cy="507999"/>
            </a:xfrm>
            <a:prstGeom prst="rect">
              <a:avLst/>
            </a:prstGeom>
          </p:spPr>
        </p:pic>
      </p:grpSp>
      <p:graphicFrame>
        <p:nvGraphicFramePr>
          <p:cNvPr id="8" name="Table 7">
            <a:extLst>
              <a:ext uri="{FF2B5EF4-FFF2-40B4-BE49-F238E27FC236}">
                <a16:creationId xmlns:a16="http://schemas.microsoft.com/office/drawing/2014/main" id="{535BDAE3-1A88-6873-A7E0-2EF8D4C23D14}"/>
              </a:ext>
            </a:extLst>
          </p:cNvPr>
          <p:cNvGraphicFramePr>
            <a:graphicFrameLocks noGrp="1"/>
          </p:cNvGraphicFramePr>
          <p:nvPr/>
        </p:nvGraphicFramePr>
        <p:xfrm>
          <a:off x="6081181" y="754336"/>
          <a:ext cx="2889318" cy="1332319"/>
        </p:xfrm>
        <a:graphic>
          <a:graphicData uri="http://schemas.openxmlformats.org/drawingml/2006/table">
            <a:tbl>
              <a:tblPr>
                <a:tableStyleId>{5C22544A-7EE6-4342-B048-85BDC9FD1C3A}</a:tableStyleId>
              </a:tblPr>
              <a:tblGrid>
                <a:gridCol w="2547782">
                  <a:extLst>
                    <a:ext uri="{9D8B030D-6E8A-4147-A177-3AD203B41FA5}">
                      <a16:colId xmlns:a16="http://schemas.microsoft.com/office/drawing/2014/main" val="1072222040"/>
                    </a:ext>
                  </a:extLst>
                </a:gridCol>
                <a:gridCol w="341536">
                  <a:extLst>
                    <a:ext uri="{9D8B030D-6E8A-4147-A177-3AD203B41FA5}">
                      <a16:colId xmlns:a16="http://schemas.microsoft.com/office/drawing/2014/main" val="1593291157"/>
                    </a:ext>
                  </a:extLst>
                </a:gridCol>
              </a:tblGrid>
              <a:tr h="107849">
                <a:tc>
                  <a:txBody>
                    <a:bodyPr/>
                    <a:lstStyle/>
                    <a:p>
                      <a:pPr algn="ctr" fontAlgn="b"/>
                      <a:r>
                        <a:rPr lang="en-US" sz="1200" b="1" u="none" strike="noStrike" dirty="0">
                          <a:solidFill>
                            <a:schemeClr val="bg1"/>
                          </a:solidFill>
                          <a:effectLst/>
                          <a:latin typeface="Arial" panose="020B0604020202020204" pitchFamily="34" charset="0"/>
                          <a:cs typeface="Arial" panose="020B0604020202020204" pitchFamily="34" charset="0"/>
                        </a:rPr>
                        <a:t>Unincorporated Areas</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tc>
                  <a:txBody>
                    <a:bodyPr/>
                    <a:lstStyle/>
                    <a:p>
                      <a:pPr algn="ctr" fontAlgn="b"/>
                      <a:r>
                        <a:rPr lang="en-US" sz="700" b="1" u="none" strike="noStrike" dirty="0">
                          <a:solidFill>
                            <a:schemeClr val="bg1"/>
                          </a:solidFill>
                          <a:effectLst/>
                          <a:latin typeface="Arial" panose="020B0604020202020204" pitchFamily="34" charset="0"/>
                          <a:cs typeface="Arial" panose="020B0604020202020204" pitchFamily="34" charset="0"/>
                        </a:rPr>
                        <a:t>Index Score</a:t>
                      </a:r>
                      <a:endParaRPr lang="en-US" sz="7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extLst>
                  <a:ext uri="{0D108BD9-81ED-4DB2-BD59-A6C34878D82A}">
                    <a16:rowId xmlns:a16="http://schemas.microsoft.com/office/drawing/2014/main" val="2150528699"/>
                  </a:ext>
                </a:extLst>
              </a:tr>
              <a:tr h="99660">
                <a:tc>
                  <a:txBody>
                    <a:bodyPr/>
                    <a:lstStyle/>
                    <a:p>
                      <a:pPr marL="57150" indent="-57150" algn="l" fontAlgn="b"/>
                      <a:r>
                        <a:rPr lang="en-US" sz="1200" u="none" strike="noStrike" dirty="0">
                          <a:solidFill>
                            <a:srgbClr val="806000"/>
                          </a:solidFill>
                          <a:effectLst/>
                          <a:latin typeface="Arial" panose="020B0604020202020204" pitchFamily="34" charset="0"/>
                          <a:cs typeface="Arial" panose="020B0604020202020204" pitchFamily="34" charset="0"/>
                        </a:rPr>
                        <a:t> Kanawha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100.0%</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036990"/>
                  </a:ext>
                </a:extLst>
              </a:tr>
              <a:tr h="99660">
                <a:tc>
                  <a:txBody>
                    <a:bodyPr/>
                    <a:lstStyle/>
                    <a:p>
                      <a:pPr marL="57150" indent="-57150" algn="l" fontAlgn="b"/>
                      <a:r>
                        <a:rPr lang="en-US" sz="1200" u="none" strike="noStrike" dirty="0">
                          <a:solidFill>
                            <a:srgbClr val="806000"/>
                          </a:solidFill>
                          <a:effectLst/>
                          <a:latin typeface="Arial" panose="020B0604020202020204" pitchFamily="34" charset="0"/>
                          <a:cs typeface="Arial" panose="020B0604020202020204" pitchFamily="34" charset="0"/>
                        </a:rPr>
                        <a:t> Boone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98.1%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829844"/>
                  </a:ext>
                </a:extLst>
              </a:tr>
              <a:tr h="103812">
                <a:tc>
                  <a:txBody>
                    <a:bodyPr/>
                    <a:lstStyle/>
                    <a:p>
                      <a:pPr marL="57150" indent="-57150" algn="l" fontAlgn="b"/>
                      <a:r>
                        <a:rPr lang="en-US" sz="1200" u="none" strike="noStrike" dirty="0">
                          <a:solidFill>
                            <a:srgbClr val="806000"/>
                          </a:solidFill>
                          <a:effectLst/>
                          <a:latin typeface="Arial" panose="020B0604020202020204" pitchFamily="34" charset="0"/>
                          <a:cs typeface="Arial" panose="020B0604020202020204" pitchFamily="34" charset="0"/>
                        </a:rPr>
                        <a:t> Wayne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96.2%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9830296"/>
                  </a:ext>
                </a:extLst>
              </a:tr>
              <a:tr h="103812">
                <a:tc>
                  <a:txBody>
                    <a:bodyPr/>
                    <a:lstStyle/>
                    <a:p>
                      <a:pPr marL="57150" indent="-57150" algn="l" fontAlgn="b"/>
                      <a:r>
                        <a:rPr lang="en-US" sz="1200" u="none" strike="noStrike" dirty="0">
                          <a:solidFill>
                            <a:srgbClr val="806000"/>
                          </a:solidFill>
                          <a:effectLst/>
                          <a:latin typeface="Arial" panose="020B0604020202020204" pitchFamily="34" charset="0"/>
                          <a:cs typeface="Arial" panose="020B0604020202020204" pitchFamily="34" charset="0"/>
                        </a:rPr>
                        <a:t> McDowell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94.4%</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3729431"/>
                  </a:ext>
                </a:extLst>
              </a:tr>
              <a:tr h="99660">
                <a:tc>
                  <a:txBody>
                    <a:bodyPr/>
                    <a:lstStyle/>
                    <a:p>
                      <a:pPr marL="57150" indent="-57150" algn="l" fontAlgn="b"/>
                      <a:r>
                        <a:rPr lang="en-US" sz="1200" u="none" strike="noStrike" dirty="0">
                          <a:solidFill>
                            <a:srgbClr val="806000"/>
                          </a:solidFill>
                          <a:effectLst/>
                          <a:latin typeface="Arial" panose="020B0604020202020204" pitchFamily="34" charset="0"/>
                          <a:cs typeface="Arial" panose="020B0604020202020204" pitchFamily="34" charset="0"/>
                        </a:rPr>
                        <a:t> Mingo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92.5%</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4502255"/>
                  </a:ext>
                </a:extLst>
              </a:tr>
              <a:tr h="99660">
                <a:tc>
                  <a:txBody>
                    <a:bodyPr/>
                    <a:lstStyle/>
                    <a:p>
                      <a:pPr marL="57150" indent="-57150" algn="l" fontAlgn="b"/>
                      <a:r>
                        <a:rPr lang="en-US" sz="1200" u="none" strike="noStrike" dirty="0">
                          <a:solidFill>
                            <a:srgbClr val="806000"/>
                          </a:solidFill>
                          <a:effectLst/>
                          <a:latin typeface="Arial" panose="020B0604020202020204" pitchFamily="34" charset="0"/>
                          <a:cs typeface="Arial" panose="020B0604020202020204" pitchFamily="34" charset="0"/>
                        </a:rPr>
                        <a:t> Logan County* - Unincorporated </a:t>
                      </a:r>
                      <a:endParaRPr lang="en-US" sz="1200" b="0" i="0" u="none" strike="noStrike" dirty="0">
                        <a:solidFill>
                          <a:srgbClr val="806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90.7%</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568547"/>
                  </a:ext>
                </a:extLst>
              </a:tr>
            </a:tbl>
          </a:graphicData>
        </a:graphic>
      </p:graphicFrame>
      <p:graphicFrame>
        <p:nvGraphicFramePr>
          <p:cNvPr id="9" name="Table 8">
            <a:extLst>
              <a:ext uri="{FF2B5EF4-FFF2-40B4-BE49-F238E27FC236}">
                <a16:creationId xmlns:a16="http://schemas.microsoft.com/office/drawing/2014/main" id="{D90C5925-715B-DF61-E605-ECF5842667C8}"/>
              </a:ext>
            </a:extLst>
          </p:cNvPr>
          <p:cNvGraphicFramePr>
            <a:graphicFrameLocks noGrp="1"/>
          </p:cNvGraphicFramePr>
          <p:nvPr/>
        </p:nvGraphicFramePr>
        <p:xfrm>
          <a:off x="8970499" y="751537"/>
          <a:ext cx="1177042" cy="1332319"/>
        </p:xfrm>
        <a:graphic>
          <a:graphicData uri="http://schemas.openxmlformats.org/drawingml/2006/table">
            <a:tbl>
              <a:tblPr>
                <a:tableStyleId>{5C22544A-7EE6-4342-B048-85BDC9FD1C3A}</a:tableStyleId>
              </a:tblPr>
              <a:tblGrid>
                <a:gridCol w="838044">
                  <a:extLst>
                    <a:ext uri="{9D8B030D-6E8A-4147-A177-3AD203B41FA5}">
                      <a16:colId xmlns:a16="http://schemas.microsoft.com/office/drawing/2014/main" val="3255157444"/>
                    </a:ext>
                  </a:extLst>
                </a:gridCol>
                <a:gridCol w="338998">
                  <a:extLst>
                    <a:ext uri="{9D8B030D-6E8A-4147-A177-3AD203B41FA5}">
                      <a16:colId xmlns:a16="http://schemas.microsoft.com/office/drawing/2014/main" val="428543506"/>
                    </a:ext>
                  </a:extLst>
                </a:gridCol>
              </a:tblGrid>
              <a:tr h="107849">
                <a:tc>
                  <a:txBody>
                    <a:bodyPr/>
                    <a:lstStyle/>
                    <a:p>
                      <a:pPr algn="ctr" fontAlgn="b"/>
                      <a:r>
                        <a:rPr lang="en-US" sz="1200" b="1" u="none" strike="noStrike" dirty="0">
                          <a:solidFill>
                            <a:schemeClr val="bg1"/>
                          </a:solidFill>
                          <a:effectLst/>
                          <a:latin typeface="Arial" panose="020B0604020202020204" pitchFamily="34" charset="0"/>
                          <a:cs typeface="Arial" panose="020B0604020202020204" pitchFamily="34" charset="0"/>
                        </a:rPr>
                        <a:t>Counties</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tc>
                  <a:txBody>
                    <a:bodyPr/>
                    <a:lstStyle/>
                    <a:p>
                      <a:pPr algn="ctr" fontAlgn="b"/>
                      <a:r>
                        <a:rPr lang="en-US" sz="700" b="1" u="none" strike="noStrike" dirty="0">
                          <a:solidFill>
                            <a:schemeClr val="bg1"/>
                          </a:solidFill>
                          <a:effectLst/>
                          <a:latin typeface="Arial" panose="020B0604020202020204" pitchFamily="34" charset="0"/>
                          <a:cs typeface="Arial" panose="020B0604020202020204" pitchFamily="34" charset="0"/>
                        </a:rPr>
                        <a:t>Index Score</a:t>
                      </a:r>
                      <a:endParaRPr lang="en-US" sz="7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extLst>
                  <a:ext uri="{0D108BD9-81ED-4DB2-BD59-A6C34878D82A}">
                    <a16:rowId xmlns:a16="http://schemas.microsoft.com/office/drawing/2014/main" val="2150528699"/>
                  </a:ext>
                </a:extLst>
              </a:tr>
              <a:tr h="99660">
                <a:tc>
                  <a:txBody>
                    <a:bodyPr/>
                    <a:lstStyle/>
                    <a:p>
                      <a:pPr algn="l" fontAlgn="b"/>
                      <a:r>
                        <a:rPr lang="en-US" sz="1200" b="1" u="none" strike="noStrike" dirty="0">
                          <a:solidFill>
                            <a:srgbClr val="548235"/>
                          </a:solidFill>
                          <a:effectLst/>
                          <a:latin typeface="Arial" panose="020B0604020202020204" pitchFamily="34" charset="0"/>
                          <a:cs typeface="Arial" panose="020B0604020202020204" pitchFamily="34" charset="0"/>
                        </a:rPr>
                        <a:t> Kanawha </a:t>
                      </a:r>
                      <a:endParaRPr lang="en-US" sz="1200" b="1" i="0" u="none" strike="noStrike" dirty="0">
                        <a:solidFill>
                          <a:srgbClr val="548235"/>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100.0%</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036990"/>
                  </a:ext>
                </a:extLst>
              </a:tr>
              <a:tr h="99660">
                <a:tc>
                  <a:txBody>
                    <a:bodyPr/>
                    <a:lstStyle/>
                    <a:p>
                      <a:pPr algn="l" fontAlgn="b"/>
                      <a:r>
                        <a:rPr lang="en-US" sz="1200" b="1" u="none" strike="noStrike" dirty="0">
                          <a:solidFill>
                            <a:srgbClr val="548235"/>
                          </a:solidFill>
                          <a:effectLst/>
                          <a:latin typeface="Arial" panose="020B0604020202020204" pitchFamily="34" charset="0"/>
                          <a:cs typeface="Arial" panose="020B0604020202020204" pitchFamily="34" charset="0"/>
                        </a:rPr>
                        <a:t> Boone </a:t>
                      </a:r>
                      <a:endParaRPr lang="en-US" sz="1200" b="1" i="0" u="none" strike="noStrike" dirty="0">
                        <a:solidFill>
                          <a:srgbClr val="548235"/>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98.1%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829844"/>
                  </a:ext>
                </a:extLst>
              </a:tr>
              <a:tr h="103812">
                <a:tc>
                  <a:txBody>
                    <a:bodyPr/>
                    <a:lstStyle/>
                    <a:p>
                      <a:pPr algn="l" fontAlgn="b"/>
                      <a:r>
                        <a:rPr lang="en-US" sz="1200" b="1" u="none" strike="noStrike" dirty="0">
                          <a:solidFill>
                            <a:srgbClr val="548235"/>
                          </a:solidFill>
                          <a:effectLst/>
                          <a:latin typeface="Arial" panose="020B0604020202020204" pitchFamily="34" charset="0"/>
                          <a:cs typeface="Arial" panose="020B0604020202020204" pitchFamily="34" charset="0"/>
                        </a:rPr>
                        <a:t> McDowell </a:t>
                      </a:r>
                      <a:endParaRPr lang="en-US" sz="1200" b="1" i="0" u="none" strike="noStrike" dirty="0">
                        <a:solidFill>
                          <a:srgbClr val="548235"/>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96.2%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9830296"/>
                  </a:ext>
                </a:extLst>
              </a:tr>
              <a:tr h="103812">
                <a:tc>
                  <a:txBody>
                    <a:bodyPr/>
                    <a:lstStyle/>
                    <a:p>
                      <a:pPr algn="l" fontAlgn="b"/>
                      <a:r>
                        <a:rPr lang="en-US" sz="1200" b="1" u="none" strike="noStrike" dirty="0">
                          <a:solidFill>
                            <a:srgbClr val="548235"/>
                          </a:solidFill>
                          <a:effectLst/>
                          <a:latin typeface="Arial" panose="020B0604020202020204" pitchFamily="34" charset="0"/>
                          <a:cs typeface="Arial" panose="020B0604020202020204" pitchFamily="34" charset="0"/>
                        </a:rPr>
                        <a:t> Logan </a:t>
                      </a:r>
                      <a:endParaRPr lang="en-US" sz="1200" b="1" i="0" u="none" strike="noStrike" dirty="0">
                        <a:solidFill>
                          <a:srgbClr val="548235"/>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94.4%</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3729431"/>
                  </a:ext>
                </a:extLst>
              </a:tr>
              <a:tr h="99660">
                <a:tc>
                  <a:txBody>
                    <a:bodyPr/>
                    <a:lstStyle/>
                    <a:p>
                      <a:pPr algn="l" fontAlgn="b"/>
                      <a:r>
                        <a:rPr lang="en-US" sz="1200" b="1" u="none" strike="noStrike" dirty="0">
                          <a:solidFill>
                            <a:srgbClr val="548235"/>
                          </a:solidFill>
                          <a:effectLst/>
                          <a:latin typeface="Arial" panose="020B0604020202020204" pitchFamily="34" charset="0"/>
                          <a:cs typeface="Arial" panose="020B0604020202020204" pitchFamily="34" charset="0"/>
                        </a:rPr>
                        <a:t> Mingo </a:t>
                      </a:r>
                      <a:endParaRPr lang="en-US" sz="1200" b="1" i="0" u="none" strike="noStrike" dirty="0">
                        <a:solidFill>
                          <a:srgbClr val="548235"/>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92.5%</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4502255"/>
                  </a:ext>
                </a:extLst>
              </a:tr>
              <a:tr h="99660">
                <a:tc>
                  <a:txBody>
                    <a:bodyPr/>
                    <a:lstStyle/>
                    <a:p>
                      <a:pPr algn="l" fontAlgn="b"/>
                      <a:r>
                        <a:rPr lang="en-US" sz="1200" b="1" u="none" strike="noStrike" dirty="0">
                          <a:solidFill>
                            <a:srgbClr val="548235"/>
                          </a:solidFill>
                          <a:effectLst/>
                          <a:latin typeface="Arial" panose="020B0604020202020204" pitchFamily="34" charset="0"/>
                          <a:cs typeface="Arial" panose="020B0604020202020204" pitchFamily="34" charset="0"/>
                        </a:rPr>
                        <a:t> Wyoming </a:t>
                      </a:r>
                      <a:endParaRPr lang="en-US" sz="1200" b="1" i="0" u="none" strike="noStrike" dirty="0">
                        <a:solidFill>
                          <a:srgbClr val="548235"/>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90.7%</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568547"/>
                  </a:ext>
                </a:extLst>
              </a:tr>
            </a:tbl>
          </a:graphicData>
        </a:graphic>
      </p:graphicFrame>
      <p:graphicFrame>
        <p:nvGraphicFramePr>
          <p:cNvPr id="11" name="Table 10">
            <a:extLst>
              <a:ext uri="{FF2B5EF4-FFF2-40B4-BE49-F238E27FC236}">
                <a16:creationId xmlns:a16="http://schemas.microsoft.com/office/drawing/2014/main" id="{57629EEA-6AFF-7E74-74F9-DF81414DA6D7}"/>
              </a:ext>
            </a:extLst>
          </p:cNvPr>
          <p:cNvGraphicFramePr>
            <a:graphicFrameLocks noGrp="1"/>
          </p:cNvGraphicFramePr>
          <p:nvPr/>
        </p:nvGraphicFramePr>
        <p:xfrm>
          <a:off x="10147541" y="751537"/>
          <a:ext cx="1393463" cy="588411"/>
        </p:xfrm>
        <a:graphic>
          <a:graphicData uri="http://schemas.openxmlformats.org/drawingml/2006/table">
            <a:tbl>
              <a:tblPr>
                <a:tableStyleId>{5C22544A-7EE6-4342-B048-85BDC9FD1C3A}</a:tableStyleId>
              </a:tblPr>
              <a:tblGrid>
                <a:gridCol w="1104744">
                  <a:extLst>
                    <a:ext uri="{9D8B030D-6E8A-4147-A177-3AD203B41FA5}">
                      <a16:colId xmlns:a16="http://schemas.microsoft.com/office/drawing/2014/main" val="3133134155"/>
                    </a:ext>
                  </a:extLst>
                </a:gridCol>
                <a:gridCol w="288719">
                  <a:extLst>
                    <a:ext uri="{9D8B030D-6E8A-4147-A177-3AD203B41FA5}">
                      <a16:colId xmlns:a16="http://schemas.microsoft.com/office/drawing/2014/main" val="1328242261"/>
                    </a:ext>
                  </a:extLst>
                </a:gridCol>
              </a:tblGrid>
              <a:tr h="107849">
                <a:tc>
                  <a:txBody>
                    <a:bodyPr/>
                    <a:lstStyle/>
                    <a:p>
                      <a:pPr algn="ctr" fontAlgn="b"/>
                      <a:r>
                        <a:rPr lang="en-US" sz="1200" b="1" u="none" strike="noStrike" dirty="0">
                          <a:solidFill>
                            <a:schemeClr val="bg1"/>
                          </a:solidFill>
                          <a:effectLst/>
                          <a:latin typeface="Arial" panose="020B0604020202020204" pitchFamily="34" charset="0"/>
                          <a:cs typeface="Arial" panose="020B0604020202020204" pitchFamily="34" charset="0"/>
                        </a:rPr>
                        <a:t>Regions</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tc>
                  <a:txBody>
                    <a:bodyPr/>
                    <a:lstStyle/>
                    <a:p>
                      <a:pPr algn="ctr" fontAlgn="b"/>
                      <a:r>
                        <a:rPr lang="en-US" sz="700" b="1" u="none" strike="noStrike" dirty="0">
                          <a:solidFill>
                            <a:schemeClr val="bg1"/>
                          </a:solidFill>
                          <a:effectLst/>
                          <a:latin typeface="Arial" panose="020B0604020202020204" pitchFamily="34" charset="0"/>
                          <a:cs typeface="Arial" panose="020B0604020202020204" pitchFamily="34" charset="0"/>
                        </a:rPr>
                        <a:t>Index Score</a:t>
                      </a:r>
                      <a:endParaRPr lang="en-US" sz="7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extLst>
                  <a:ext uri="{0D108BD9-81ED-4DB2-BD59-A6C34878D82A}">
                    <a16:rowId xmlns:a16="http://schemas.microsoft.com/office/drawing/2014/main" val="2150528699"/>
                  </a:ext>
                </a:extLst>
              </a:tr>
              <a:tr h="99660">
                <a:tc>
                  <a:txBody>
                    <a:bodyPr/>
                    <a:lstStyle/>
                    <a:p>
                      <a:pPr algn="l" fontAlgn="b"/>
                      <a:r>
                        <a:rPr lang="en-US" sz="1200" b="0" u="none" strike="noStrike" dirty="0">
                          <a:effectLst/>
                          <a:latin typeface="Arial" panose="020B0604020202020204" pitchFamily="34" charset="0"/>
                          <a:cs typeface="Arial" panose="020B0604020202020204" pitchFamily="34" charset="0"/>
                        </a:rPr>
                        <a:t> PDC Region 2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100%</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036990"/>
                  </a:ext>
                </a:extLst>
              </a:tr>
              <a:tr h="99660">
                <a:tc>
                  <a:txBody>
                    <a:bodyPr/>
                    <a:lstStyle/>
                    <a:p>
                      <a:pPr algn="l" fontAlgn="b"/>
                      <a:r>
                        <a:rPr lang="en-US" sz="1200" b="0" u="none" strike="noStrike" dirty="0">
                          <a:effectLst/>
                          <a:latin typeface="Arial" panose="020B0604020202020204" pitchFamily="34" charset="0"/>
                          <a:cs typeface="Arial" panose="020B0604020202020204" pitchFamily="34" charset="0"/>
                        </a:rPr>
                        <a:t> PDC Region 3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90%</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829844"/>
                  </a:ext>
                </a:extLst>
              </a:tr>
            </a:tbl>
          </a:graphicData>
        </a:graphic>
      </p:graphicFrame>
      <p:graphicFrame>
        <p:nvGraphicFramePr>
          <p:cNvPr id="13" name="Table 12">
            <a:extLst>
              <a:ext uri="{FF2B5EF4-FFF2-40B4-BE49-F238E27FC236}">
                <a16:creationId xmlns:a16="http://schemas.microsoft.com/office/drawing/2014/main" id="{57A81DF4-895F-2B55-1548-0A32DD5E42B9}"/>
              </a:ext>
            </a:extLst>
          </p:cNvPr>
          <p:cNvGraphicFramePr>
            <a:graphicFrameLocks noGrp="1"/>
          </p:cNvGraphicFramePr>
          <p:nvPr/>
        </p:nvGraphicFramePr>
        <p:xfrm>
          <a:off x="7559317" y="2333829"/>
          <a:ext cx="2891319" cy="3935997"/>
        </p:xfrm>
        <a:graphic>
          <a:graphicData uri="http://schemas.openxmlformats.org/drawingml/2006/table">
            <a:tbl>
              <a:tblPr>
                <a:tableStyleId>{5C22544A-7EE6-4342-B048-85BDC9FD1C3A}</a:tableStyleId>
              </a:tblPr>
              <a:tblGrid>
                <a:gridCol w="487207">
                  <a:extLst>
                    <a:ext uri="{9D8B030D-6E8A-4147-A177-3AD203B41FA5}">
                      <a16:colId xmlns:a16="http://schemas.microsoft.com/office/drawing/2014/main" val="3553828648"/>
                    </a:ext>
                  </a:extLst>
                </a:gridCol>
                <a:gridCol w="2095344">
                  <a:extLst>
                    <a:ext uri="{9D8B030D-6E8A-4147-A177-3AD203B41FA5}">
                      <a16:colId xmlns:a16="http://schemas.microsoft.com/office/drawing/2014/main" val="195031268"/>
                    </a:ext>
                  </a:extLst>
                </a:gridCol>
                <a:gridCol w="308768">
                  <a:extLst>
                    <a:ext uri="{9D8B030D-6E8A-4147-A177-3AD203B41FA5}">
                      <a16:colId xmlns:a16="http://schemas.microsoft.com/office/drawing/2014/main" val="1085969240"/>
                    </a:ext>
                  </a:extLst>
                </a:gridCol>
              </a:tblGrid>
              <a:tr h="10784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dirty="0">
                          <a:solidFill>
                            <a:schemeClr val="bg1"/>
                          </a:solidFill>
                          <a:effectLst/>
                          <a:latin typeface="Arial" panose="020B0604020202020204" pitchFamily="34" charset="0"/>
                          <a:cs typeface="Arial" panose="020B0604020202020204" pitchFamily="34" charset="0"/>
                        </a:rPr>
                        <a:t>RANK</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tc>
                  <a:txBody>
                    <a:bodyPr/>
                    <a:lstStyle/>
                    <a:p>
                      <a:pPr algn="ctr" fontAlgn="b"/>
                      <a:r>
                        <a:rPr lang="en-US" sz="1200" b="1" u="none" strike="noStrike" dirty="0">
                          <a:solidFill>
                            <a:schemeClr val="bg1"/>
                          </a:solidFill>
                          <a:effectLst/>
                          <a:latin typeface="Arial" panose="020B0604020202020204" pitchFamily="34" charset="0"/>
                          <a:cs typeface="Arial" panose="020B0604020202020204" pitchFamily="34" charset="0"/>
                        </a:rPr>
                        <a:t>Streams (Top 20)</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tc>
                  <a:txBody>
                    <a:bodyPr/>
                    <a:lstStyle/>
                    <a:p>
                      <a:pPr algn="ctr" fontAlgn="b"/>
                      <a:r>
                        <a:rPr lang="en-US" sz="700" b="1" u="none" strike="noStrike" dirty="0">
                          <a:solidFill>
                            <a:schemeClr val="bg1"/>
                          </a:solidFill>
                          <a:effectLst/>
                          <a:latin typeface="Arial" panose="020B0604020202020204" pitchFamily="34" charset="0"/>
                          <a:cs typeface="Arial" panose="020B0604020202020204" pitchFamily="34" charset="0"/>
                        </a:rPr>
                        <a:t>Index Score</a:t>
                      </a:r>
                      <a:endParaRPr lang="en-US" sz="7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extLst>
                  <a:ext uri="{0D108BD9-81ED-4DB2-BD59-A6C34878D82A}">
                    <a16:rowId xmlns:a16="http://schemas.microsoft.com/office/drawing/2014/main" val="2150528699"/>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Coal River</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effectLst/>
                          <a:latin typeface="Arial" panose="020B0604020202020204" pitchFamily="34" charset="0"/>
                          <a:cs typeface="Arial" panose="020B0604020202020204" pitchFamily="34" charset="0"/>
                        </a:rPr>
                        <a:t>100.0%</a:t>
                      </a: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036990"/>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2</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Ohio River</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99.7%</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829844"/>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3</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Little Coal River</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99.5%</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9830296"/>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4</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Greenbrier River</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99.3%</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3729431"/>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5</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Davis Creek</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99.1%</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4502255"/>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6</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Island Creek</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98.9%</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568547"/>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7</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Kanawha River</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98.7%</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6029802"/>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8</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Campbells Creek</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98.4%</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5586688"/>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9</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Wheeling Creek</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98.2%</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1545559"/>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10</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Pocatalico River</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98.0%</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5623166"/>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11</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Cacapon River</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97.8%</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8520604"/>
                  </a:ext>
                </a:extLst>
              </a:tr>
              <a:tr h="103812">
                <a:tc>
                  <a:txBody>
                    <a:bodyPr/>
                    <a:lstStyle/>
                    <a:p>
                      <a:pPr algn="ctr" fontAlgn="b"/>
                      <a:r>
                        <a:rPr lang="en-US" sz="1200" b="1" u="none" strike="noStrike" dirty="0">
                          <a:effectLst/>
                          <a:latin typeface="Arial" panose="020B0604020202020204" pitchFamily="34" charset="0"/>
                          <a:cs typeface="Arial" panose="020B0604020202020204" pitchFamily="34" charset="0"/>
                        </a:rPr>
                        <a:t>12</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Big Coal River</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97.6%</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0785329"/>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13</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Mud River</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97.4%</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8333100"/>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14</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Cabin Creek</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97.1%</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2644118"/>
                  </a:ext>
                </a:extLst>
              </a:tr>
              <a:tr h="99660">
                <a:tc>
                  <a:txBody>
                    <a:bodyPr/>
                    <a:lstStyle/>
                    <a:p>
                      <a:pPr algn="ctr" fontAlgn="b"/>
                      <a:r>
                        <a:rPr lang="en-US" sz="1200" b="1" u="none" strike="noStrike" dirty="0">
                          <a:effectLst/>
                          <a:latin typeface="Arial" panose="020B0604020202020204" pitchFamily="34" charset="0"/>
                          <a:cs typeface="Arial" panose="020B0604020202020204" pitchFamily="34" charset="0"/>
                        </a:rPr>
                        <a:t>15</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Pond Fork</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effectLst/>
                          <a:latin typeface="Arial" panose="020B0604020202020204" pitchFamily="34" charset="0"/>
                          <a:cs typeface="Arial" panose="020B0604020202020204" pitchFamily="34" charset="0"/>
                        </a:rPr>
                        <a:t>96.9%</a:t>
                      </a: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7143091"/>
                  </a:ext>
                </a:extLst>
              </a:tr>
              <a:tr h="0">
                <a:tc>
                  <a:txBody>
                    <a:bodyPr/>
                    <a:lstStyle/>
                    <a:p>
                      <a:pPr algn="ctr" fontAlgn="b"/>
                      <a:r>
                        <a:rPr lang="en-US" sz="1200" b="1" u="none" strike="noStrike" dirty="0">
                          <a:effectLst/>
                          <a:latin typeface="Arial" panose="020B0604020202020204" pitchFamily="34" charset="0"/>
                          <a:cs typeface="Arial" panose="020B0604020202020204" pitchFamily="34" charset="0"/>
                        </a:rPr>
                        <a:t>16</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Elk River</a:t>
                      </a: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96.7%</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9461346"/>
                  </a:ext>
                </a:extLst>
              </a:tr>
              <a:tr h="0">
                <a:tc>
                  <a:txBody>
                    <a:bodyPr/>
                    <a:lstStyle/>
                    <a:p>
                      <a:pPr algn="ctr" fontAlgn="b"/>
                      <a:r>
                        <a:rPr lang="en-US" sz="1200" b="1" i="0" u="none" strike="noStrike" dirty="0">
                          <a:solidFill>
                            <a:srgbClr val="000000"/>
                          </a:solidFill>
                          <a:effectLst/>
                          <a:latin typeface="Arial" panose="020B0604020202020204" pitchFamily="34" charset="0"/>
                          <a:cs typeface="Arial" panose="020B0604020202020204" pitchFamily="34" charset="0"/>
                        </a:rPr>
                        <a:t>17</a:t>
                      </a: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latin typeface="Arial" panose="020B0604020202020204" pitchFamily="34" charset="0"/>
                          <a:cs typeface="Arial" panose="020B0604020202020204" pitchFamily="34" charset="0"/>
                        </a:rPr>
                        <a:t> </a:t>
                      </a:r>
                      <a:r>
                        <a:rPr lang="en-US" sz="1200" u="none" strike="noStrike" dirty="0" err="1">
                          <a:effectLst/>
                          <a:latin typeface="Arial" panose="020B0604020202020204" pitchFamily="34" charset="0"/>
                          <a:cs typeface="Arial" panose="020B0604020202020204" pitchFamily="34" charset="0"/>
                        </a:rPr>
                        <a:t>Twelvepole</a:t>
                      </a:r>
                      <a:r>
                        <a:rPr lang="en-US" sz="1200" u="none" strike="noStrike" dirty="0">
                          <a:effectLst/>
                          <a:latin typeface="Arial" panose="020B0604020202020204" pitchFamily="34" charset="0"/>
                          <a:cs typeface="Arial" panose="020B0604020202020204" pitchFamily="34" charset="0"/>
                        </a:rPr>
                        <a:t> Creek</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96.5%</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2281358"/>
                  </a:ext>
                </a:extLst>
              </a:tr>
              <a:tr h="0">
                <a:tc>
                  <a:txBody>
                    <a:bodyPr/>
                    <a:lstStyle/>
                    <a:p>
                      <a:pPr algn="ctr" fontAlgn="b"/>
                      <a:r>
                        <a:rPr lang="en-US" sz="1200" b="1" i="0" u="none" strike="noStrike" dirty="0">
                          <a:solidFill>
                            <a:srgbClr val="000000"/>
                          </a:solidFill>
                          <a:effectLst/>
                          <a:latin typeface="Arial" panose="020B0604020202020204" pitchFamily="34" charset="0"/>
                          <a:cs typeface="Arial" panose="020B0604020202020204" pitchFamily="34" charset="0"/>
                        </a:rPr>
                        <a:t>18</a:t>
                      </a: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latin typeface="Arial" panose="020B0604020202020204" pitchFamily="34" charset="0"/>
                          <a:cs typeface="Arial" panose="020B0604020202020204" pitchFamily="34" charset="0"/>
                        </a:rPr>
                        <a:t> Buckhannon River</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96.3%</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4220492"/>
                  </a:ext>
                </a:extLst>
              </a:tr>
              <a:tr h="0">
                <a:tc>
                  <a:txBody>
                    <a:bodyPr/>
                    <a:lstStyle/>
                    <a:p>
                      <a:pPr algn="ctr" fontAlgn="b"/>
                      <a:r>
                        <a:rPr lang="en-US" sz="1200" b="1" i="0" u="none" strike="noStrike" dirty="0">
                          <a:solidFill>
                            <a:srgbClr val="000000"/>
                          </a:solidFill>
                          <a:effectLst/>
                          <a:latin typeface="Arial" panose="020B0604020202020204" pitchFamily="34" charset="0"/>
                          <a:cs typeface="Arial" panose="020B0604020202020204" pitchFamily="34" charset="0"/>
                        </a:rPr>
                        <a:t>19</a:t>
                      </a: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latin typeface="Arial" panose="020B0604020202020204" pitchFamily="34" charset="0"/>
                          <a:cs typeface="Arial" panose="020B0604020202020204" pitchFamily="34" charset="0"/>
                        </a:rPr>
                        <a:t> South Branch Potomac River</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96.1%</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7567646"/>
                  </a:ext>
                </a:extLst>
              </a:tr>
              <a:tr h="0">
                <a:tc>
                  <a:txBody>
                    <a:bodyPr/>
                    <a:lstStyle/>
                    <a:p>
                      <a:pPr algn="ctr" fontAlgn="b"/>
                      <a:r>
                        <a:rPr lang="en-US" sz="1200" b="1" i="0" u="none" strike="noStrike" dirty="0">
                          <a:solidFill>
                            <a:srgbClr val="000000"/>
                          </a:solidFill>
                          <a:effectLst/>
                          <a:latin typeface="Arial" panose="020B0604020202020204" pitchFamily="34" charset="0"/>
                          <a:cs typeface="Arial" panose="020B0604020202020204" pitchFamily="34" charset="0"/>
                        </a:rPr>
                        <a:t>20</a:t>
                      </a: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latin typeface="Arial" panose="020B0604020202020204" pitchFamily="34" charset="0"/>
                          <a:cs typeface="Arial" panose="020B0604020202020204" pitchFamily="34" charset="0"/>
                        </a:rPr>
                        <a:t> Paint Creek</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effectLst/>
                          <a:latin typeface="Arial" panose="020B0604020202020204" pitchFamily="34" charset="0"/>
                          <a:cs typeface="Arial" panose="020B0604020202020204" pitchFamily="34" charset="0"/>
                        </a:rPr>
                        <a:t>95.8%</a:t>
                      </a:r>
                      <a:endParaRPr lang="en-US" sz="800" b="1" i="0" u="none" strike="noStrike" dirty="0">
                        <a:solidFill>
                          <a:srgbClr val="C00000"/>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9656240"/>
                  </a:ext>
                </a:extLst>
              </a:tr>
            </a:tbl>
          </a:graphicData>
        </a:graphic>
      </p:graphicFrame>
      <p:graphicFrame>
        <p:nvGraphicFramePr>
          <p:cNvPr id="14" name="Table 13">
            <a:extLst>
              <a:ext uri="{FF2B5EF4-FFF2-40B4-BE49-F238E27FC236}">
                <a16:creationId xmlns:a16="http://schemas.microsoft.com/office/drawing/2014/main" id="{D8CEF41B-60C8-11A1-D0AE-83093B97883C}"/>
              </a:ext>
            </a:extLst>
          </p:cNvPr>
          <p:cNvGraphicFramePr>
            <a:graphicFrameLocks noGrp="1"/>
          </p:cNvGraphicFramePr>
          <p:nvPr/>
        </p:nvGraphicFramePr>
        <p:xfrm>
          <a:off x="10450636" y="2333829"/>
          <a:ext cx="1556263" cy="960365"/>
        </p:xfrm>
        <a:graphic>
          <a:graphicData uri="http://schemas.openxmlformats.org/drawingml/2006/table">
            <a:tbl>
              <a:tblPr>
                <a:tableStyleId>{5C22544A-7EE6-4342-B048-85BDC9FD1C3A}</a:tableStyleId>
              </a:tblPr>
              <a:tblGrid>
                <a:gridCol w="1222219">
                  <a:extLst>
                    <a:ext uri="{9D8B030D-6E8A-4147-A177-3AD203B41FA5}">
                      <a16:colId xmlns:a16="http://schemas.microsoft.com/office/drawing/2014/main" val="834652871"/>
                    </a:ext>
                  </a:extLst>
                </a:gridCol>
                <a:gridCol w="334044">
                  <a:extLst>
                    <a:ext uri="{9D8B030D-6E8A-4147-A177-3AD203B41FA5}">
                      <a16:colId xmlns:a16="http://schemas.microsoft.com/office/drawing/2014/main" val="4002250414"/>
                    </a:ext>
                  </a:extLst>
                </a:gridCol>
              </a:tblGrid>
              <a:tr h="81090">
                <a:tc>
                  <a:txBody>
                    <a:bodyPr/>
                    <a:lstStyle/>
                    <a:p>
                      <a:pPr algn="ctr" fontAlgn="b"/>
                      <a:r>
                        <a:rPr lang="en-US" sz="1200" b="1" u="none" strike="noStrike" dirty="0">
                          <a:solidFill>
                            <a:schemeClr val="bg1"/>
                          </a:solidFill>
                          <a:effectLst/>
                          <a:latin typeface="Arial" panose="020B0604020202020204" pitchFamily="34" charset="0"/>
                          <a:cs typeface="Arial" panose="020B0604020202020204" pitchFamily="34" charset="0"/>
                        </a:rPr>
                        <a:t>Watersheds</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tc>
                  <a:txBody>
                    <a:bodyPr/>
                    <a:lstStyle/>
                    <a:p>
                      <a:pPr algn="ctr" fontAlgn="b"/>
                      <a:r>
                        <a:rPr lang="en-US" sz="700" b="1" u="none" strike="noStrike" dirty="0">
                          <a:solidFill>
                            <a:schemeClr val="bg1"/>
                          </a:solidFill>
                          <a:effectLst/>
                          <a:latin typeface="Arial" panose="020B0604020202020204" pitchFamily="34" charset="0"/>
                          <a:cs typeface="Arial" panose="020B0604020202020204" pitchFamily="34" charset="0"/>
                        </a:rPr>
                        <a:t>Index Score  </a:t>
                      </a:r>
                      <a:endParaRPr lang="en-US" sz="7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extLst>
                  <a:ext uri="{0D108BD9-81ED-4DB2-BD59-A6C34878D82A}">
                    <a16:rowId xmlns:a16="http://schemas.microsoft.com/office/drawing/2014/main" val="2150528699"/>
                  </a:ext>
                </a:extLst>
              </a:tr>
              <a:tr h="79674">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Lower Kanawha</a:t>
                      </a: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effectLst/>
                          <a:latin typeface="Arial" panose="020B0604020202020204" pitchFamily="34" charset="0"/>
                          <a:cs typeface="Arial" panose="020B0604020202020204" pitchFamily="34" charset="0"/>
                        </a:rPr>
                        <a:t>100%</a:t>
                      </a: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036990"/>
                  </a:ext>
                </a:extLst>
              </a:tr>
              <a:tr h="79674">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Coal</a:t>
                      </a: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effectLst/>
                          <a:latin typeface="Arial" panose="020B0604020202020204" pitchFamily="34" charset="0"/>
                          <a:cs typeface="Arial" panose="020B0604020202020204" pitchFamily="34" charset="0"/>
                        </a:rPr>
                        <a:t>96.7%</a:t>
                      </a: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829844"/>
                  </a:ext>
                </a:extLst>
              </a:tr>
              <a:tr h="79674">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Upper Kanawha</a:t>
                      </a: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effectLst/>
                          <a:latin typeface="Arial" panose="020B0604020202020204" pitchFamily="34" charset="0"/>
                          <a:cs typeface="Arial" panose="020B0604020202020204" pitchFamily="34" charset="0"/>
                        </a:rPr>
                        <a:t>93.5%</a:t>
                      </a: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9830296"/>
                  </a:ext>
                </a:extLst>
              </a:tr>
              <a:tr h="79674">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Tug</a:t>
                      </a: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effectLst/>
                          <a:latin typeface="Arial" panose="020B0604020202020204" pitchFamily="34" charset="0"/>
                          <a:cs typeface="Arial" panose="020B0604020202020204" pitchFamily="34" charset="0"/>
                        </a:rPr>
                        <a:t>90.3%</a:t>
                      </a: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3729431"/>
                  </a:ext>
                </a:extLst>
              </a:tr>
            </a:tbl>
          </a:graphicData>
        </a:graphic>
      </p:graphicFrame>
      <p:sp>
        <p:nvSpPr>
          <p:cNvPr id="4" name="TextBox 3">
            <a:extLst>
              <a:ext uri="{FF2B5EF4-FFF2-40B4-BE49-F238E27FC236}">
                <a16:creationId xmlns:a16="http://schemas.microsoft.com/office/drawing/2014/main" id="{118D471B-FA22-7050-E2AD-B10AF9CEC637}"/>
              </a:ext>
            </a:extLst>
          </p:cNvPr>
          <p:cNvSpPr txBox="1"/>
          <p:nvPr/>
        </p:nvSpPr>
        <p:spPr>
          <a:xfrm>
            <a:off x="3623945" y="5295572"/>
            <a:ext cx="2008031" cy="415498"/>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Last update: Aug. 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Streams &amp; Watersheds: Jul. 2025</a:t>
            </a:r>
          </a:p>
        </p:txBody>
      </p:sp>
      <p:graphicFrame>
        <p:nvGraphicFramePr>
          <p:cNvPr id="7" name="Table 6">
            <a:extLst>
              <a:ext uri="{FF2B5EF4-FFF2-40B4-BE49-F238E27FC236}">
                <a16:creationId xmlns:a16="http://schemas.microsoft.com/office/drawing/2014/main" id="{BDED6498-1043-7A8B-B838-13A6875D7819}"/>
              </a:ext>
            </a:extLst>
          </p:cNvPr>
          <p:cNvGraphicFramePr>
            <a:graphicFrameLocks noGrp="1"/>
          </p:cNvGraphicFramePr>
          <p:nvPr/>
        </p:nvGraphicFramePr>
        <p:xfrm>
          <a:off x="3536902" y="754336"/>
          <a:ext cx="2544279" cy="4493928"/>
        </p:xfrm>
        <a:graphic>
          <a:graphicData uri="http://schemas.openxmlformats.org/drawingml/2006/table">
            <a:tbl>
              <a:tblPr>
                <a:tableStyleId>{5C22544A-7EE6-4342-B048-85BDC9FD1C3A}</a:tableStyleId>
              </a:tblPr>
              <a:tblGrid>
                <a:gridCol w="2228694">
                  <a:extLst>
                    <a:ext uri="{9D8B030D-6E8A-4147-A177-3AD203B41FA5}">
                      <a16:colId xmlns:a16="http://schemas.microsoft.com/office/drawing/2014/main" val="313512134"/>
                    </a:ext>
                  </a:extLst>
                </a:gridCol>
                <a:gridCol w="315585">
                  <a:extLst>
                    <a:ext uri="{9D8B030D-6E8A-4147-A177-3AD203B41FA5}">
                      <a16:colId xmlns:a16="http://schemas.microsoft.com/office/drawing/2014/main" val="3870892148"/>
                    </a:ext>
                  </a:extLst>
                </a:gridCol>
              </a:tblGrid>
              <a:tr h="107849">
                <a:tc>
                  <a:txBody>
                    <a:bodyPr/>
                    <a:lstStyle/>
                    <a:p>
                      <a:pPr algn="ctr" fontAlgn="b"/>
                      <a:r>
                        <a:rPr lang="en-US" sz="1200" b="1" u="none" strike="noStrike" dirty="0">
                          <a:solidFill>
                            <a:schemeClr val="bg1"/>
                          </a:solidFill>
                          <a:effectLst/>
                          <a:latin typeface="Arial" panose="020B0604020202020204" pitchFamily="34" charset="0"/>
                          <a:cs typeface="Arial" panose="020B0604020202020204" pitchFamily="34" charset="0"/>
                        </a:rPr>
                        <a:t>Incorporated Places</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tc>
                  <a:txBody>
                    <a:bodyPr/>
                    <a:lstStyle/>
                    <a:p>
                      <a:pPr algn="ctr" fontAlgn="b"/>
                      <a:r>
                        <a:rPr lang="en-US" sz="700" b="1" u="none" strike="noStrike" dirty="0">
                          <a:solidFill>
                            <a:schemeClr val="bg1"/>
                          </a:solidFill>
                          <a:effectLst/>
                          <a:latin typeface="Arial" panose="020B0604020202020204" pitchFamily="34" charset="0"/>
                          <a:cs typeface="Arial" panose="020B0604020202020204" pitchFamily="34" charset="0"/>
                        </a:rPr>
                        <a:t>Index Score</a:t>
                      </a:r>
                      <a:endParaRPr lang="en-US" sz="700" b="1" i="0" u="none" strike="noStrike" dirty="0">
                        <a:solidFill>
                          <a:schemeClr val="bg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6082"/>
                    </a:solidFill>
                  </a:tcPr>
                </a:tc>
                <a:extLst>
                  <a:ext uri="{0D108BD9-81ED-4DB2-BD59-A6C34878D82A}">
                    <a16:rowId xmlns:a16="http://schemas.microsoft.com/office/drawing/2014/main" val="2150528699"/>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Clendenin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100.0%</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8036990"/>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New Martinsville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99.5%</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829844"/>
                  </a:ext>
                </a:extLst>
              </a:tr>
              <a:tr h="103812">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Alderson**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99.1%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9830296"/>
                  </a:ext>
                </a:extLst>
              </a:tr>
              <a:tr h="103812">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Marlinton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98.6%</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3729431"/>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Kimball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a:solidFill>
                            <a:schemeClr val="tx1"/>
                          </a:solidFill>
                          <a:effectLst/>
                          <a:latin typeface="Arial" panose="020B0604020202020204" pitchFamily="34" charset="0"/>
                          <a:cs typeface="Arial" panose="020B0604020202020204" pitchFamily="34" charset="0"/>
                        </a:rPr>
                        <a:t>98.2%</a:t>
                      </a:r>
                      <a:endParaRPr lang="en-US" sz="700" b="0" i="0" u="none" strike="noStrike">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4502255"/>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Parsons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97.8%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568547"/>
                  </a:ext>
                </a:extLst>
              </a:tr>
              <a:tr h="103812">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Wheeling**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97.3%</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6029802"/>
                  </a:ext>
                </a:extLst>
              </a:tr>
              <a:tr h="103812">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Northfork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a:solidFill>
                            <a:schemeClr val="tx1"/>
                          </a:solidFill>
                          <a:effectLst/>
                          <a:latin typeface="Arial" panose="020B0604020202020204" pitchFamily="34" charset="0"/>
                          <a:cs typeface="Arial" panose="020B0604020202020204" pitchFamily="34" charset="0"/>
                        </a:rPr>
                        <a:t>96.9%</a:t>
                      </a:r>
                      <a:endParaRPr lang="en-US" sz="700" b="0" i="0" u="none" strike="noStrike">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5586688"/>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Danville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96.4%</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1545559"/>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Madison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96.0%</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5623166"/>
                  </a:ext>
                </a:extLst>
              </a:tr>
              <a:tr h="103812">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Milton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95.6%</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8520604"/>
                  </a:ext>
                </a:extLst>
              </a:tr>
              <a:tr h="103812">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Oceana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95.1%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0785329"/>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Keystone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94.7%</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8333100"/>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Wellsburg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94.2%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2644118"/>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Gary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93.8%</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7143091"/>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Rowlesburg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93.4%</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9461346"/>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Grantsville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92.9%</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2922128"/>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Richwood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92.5%</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1479001"/>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Rainelle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92.1%</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9440308"/>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Mannington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91.6%</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3068896"/>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Spencer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91.2%</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1272664"/>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Welch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90.7%</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1449986"/>
                  </a:ext>
                </a:extLst>
              </a:tr>
              <a:tr h="99660">
                <a:tc>
                  <a:txBody>
                    <a:bodyPr/>
                    <a:lstStyle/>
                    <a:p>
                      <a:pPr marL="57150" indent="-57150" algn="l" fontAlgn="b"/>
                      <a:r>
                        <a:rPr lang="en-US" sz="1200" u="none" strike="noStrike" dirty="0">
                          <a:effectLst/>
                          <a:latin typeface="Arial" panose="020B0604020202020204" pitchFamily="34" charset="0"/>
                          <a:cs typeface="Arial" panose="020B0604020202020204" pitchFamily="34" charset="0"/>
                        </a:rPr>
                        <a:t> Buckhannon - Incorporated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3097" marR="3097" marT="3097"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u="none" strike="noStrike" dirty="0">
                          <a:solidFill>
                            <a:schemeClr val="tx1"/>
                          </a:solidFill>
                          <a:effectLst/>
                          <a:latin typeface="Arial" panose="020B0604020202020204" pitchFamily="34" charset="0"/>
                          <a:cs typeface="Arial" panose="020B0604020202020204" pitchFamily="34" charset="0"/>
                        </a:rPr>
                        <a:t>90.3%</a:t>
                      </a:r>
                      <a:endParaRPr lang="en-US" sz="700" b="0" i="0" u="none" strike="noStrike" dirty="0">
                        <a:solidFill>
                          <a:schemeClr val="tx1"/>
                        </a:solidFill>
                        <a:effectLst/>
                        <a:latin typeface="Arial" panose="020B0604020202020204" pitchFamily="34" charset="0"/>
                        <a:cs typeface="Arial" panose="020B0604020202020204" pitchFamily="34" charset="0"/>
                      </a:endParaRPr>
                    </a:p>
                  </a:txBody>
                  <a:tcPr marL="3097" marR="3097" marT="3097"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2310270"/>
                  </a:ext>
                </a:extLst>
              </a:tr>
            </a:tbl>
          </a:graphicData>
        </a:graphic>
      </p:graphicFrame>
    </p:spTree>
    <p:extLst>
      <p:ext uri="{BB962C8B-B14F-4D97-AF65-F5344CB8AC3E}">
        <p14:creationId xmlns:p14="http://schemas.microsoft.com/office/powerpoint/2010/main" val="233775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D4FDE-1A19-2B3D-BA79-A2C0BE4EE6F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77C4B1F-E7AC-A241-EB35-90CAA7E62053}"/>
              </a:ext>
            </a:extLst>
          </p:cNvPr>
          <p:cNvGrpSpPr/>
          <p:nvPr/>
        </p:nvGrpSpPr>
        <p:grpSpPr>
          <a:xfrm>
            <a:off x="0" y="-15988"/>
            <a:ext cx="12192000" cy="630241"/>
            <a:chOff x="0" y="-15988"/>
            <a:chExt cx="12192000" cy="630241"/>
          </a:xfrm>
        </p:grpSpPr>
        <p:sp>
          <p:nvSpPr>
            <p:cNvPr id="3" name="Title 1">
              <a:extLst>
                <a:ext uri="{FF2B5EF4-FFF2-40B4-BE49-F238E27FC236}">
                  <a16:creationId xmlns:a16="http://schemas.microsoft.com/office/drawing/2014/main" id="{F24BC92F-5CFC-D3CD-B444-04C7C5FA679D}"/>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Cumulative Risk Index Map</a:t>
              </a:r>
            </a:p>
          </p:txBody>
        </p:sp>
        <p:pic>
          <p:nvPicPr>
            <p:cNvPr id="5" name="Picture 4" descr="A hexagon with a yellow house and a river&#10;&#10;Description automatically generated">
              <a:extLst>
                <a:ext uri="{FF2B5EF4-FFF2-40B4-BE49-F238E27FC236}">
                  <a16:creationId xmlns:a16="http://schemas.microsoft.com/office/drawing/2014/main" id="{21D61DE1-8AFE-316C-27BD-BE7D1BC273C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pic>
          <p:nvPicPr>
            <p:cNvPr id="6" name="Picture 5" descr="A yellow and blue logo&#10;&#10;AI-generated content may be incorrect.">
              <a:extLst>
                <a:ext uri="{FF2B5EF4-FFF2-40B4-BE49-F238E27FC236}">
                  <a16:creationId xmlns:a16="http://schemas.microsoft.com/office/drawing/2014/main" id="{AA07ED80-04AD-A421-0913-CE336B96054E}"/>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17202" y="42670"/>
              <a:ext cx="568867" cy="507999"/>
            </a:xfrm>
            <a:prstGeom prst="rect">
              <a:avLst/>
            </a:prstGeom>
          </p:spPr>
        </p:pic>
      </p:grpSp>
      <p:grpSp>
        <p:nvGrpSpPr>
          <p:cNvPr id="23" name="Group 22">
            <a:extLst>
              <a:ext uri="{FF2B5EF4-FFF2-40B4-BE49-F238E27FC236}">
                <a16:creationId xmlns:a16="http://schemas.microsoft.com/office/drawing/2014/main" id="{6807822F-F27F-429A-BDCE-4C81DB399CAA}"/>
              </a:ext>
            </a:extLst>
          </p:cNvPr>
          <p:cNvGrpSpPr/>
          <p:nvPr/>
        </p:nvGrpSpPr>
        <p:grpSpPr>
          <a:xfrm>
            <a:off x="2964880" y="875250"/>
            <a:ext cx="6624945" cy="5662714"/>
            <a:chOff x="2964880" y="875250"/>
            <a:chExt cx="6624945" cy="5662714"/>
          </a:xfrm>
        </p:grpSpPr>
        <p:pic>
          <p:nvPicPr>
            <p:cNvPr id="17" name="Google Shape;670;g3ca80244645_0_220">
              <a:extLst>
                <a:ext uri="{FF2B5EF4-FFF2-40B4-BE49-F238E27FC236}">
                  <a16:creationId xmlns:a16="http://schemas.microsoft.com/office/drawing/2014/main" id="{8E146A85-FF90-E9F8-CA45-535CD20EB9D5}"/>
                </a:ext>
              </a:extLst>
            </p:cNvPr>
            <p:cNvPicPr preferRelativeResize="0"/>
            <p:nvPr/>
          </p:nvPicPr>
          <p:blipFill>
            <a:blip r:embed="rId5">
              <a:alphaModFix/>
              <a:extLst>
                <a:ext uri="{28A0092B-C50C-407E-A947-70E740481C1C}">
                  <a14:useLocalDpi xmlns:a14="http://schemas.microsoft.com/office/drawing/2010/main" val="0"/>
                </a:ext>
              </a:extLst>
            </a:blip>
            <a:stretch>
              <a:fillRect/>
            </a:stretch>
          </p:blipFill>
          <p:spPr>
            <a:xfrm>
              <a:off x="2964880" y="875250"/>
              <a:ext cx="6624945" cy="5662714"/>
            </a:xfrm>
            <a:prstGeom prst="rect">
              <a:avLst/>
            </a:prstGeom>
            <a:noFill/>
            <a:ln>
              <a:noFill/>
            </a:ln>
          </p:spPr>
        </p:pic>
        <p:pic>
          <p:nvPicPr>
            <p:cNvPr id="20" name="Google Shape;671;g3ca80244645_0_220">
              <a:extLst>
                <a:ext uri="{FF2B5EF4-FFF2-40B4-BE49-F238E27FC236}">
                  <a16:creationId xmlns:a16="http://schemas.microsoft.com/office/drawing/2014/main" id="{A1589B5A-CACF-98F1-E6B8-7532F8060732}"/>
                </a:ext>
              </a:extLst>
            </p:cNvPr>
            <p:cNvPicPr preferRelativeResize="0"/>
            <p:nvPr/>
          </p:nvPicPr>
          <p:blipFill>
            <a:blip r:embed="rId6">
              <a:alphaModFix/>
              <a:extLst>
                <a:ext uri="{28A0092B-C50C-407E-A947-70E740481C1C}">
                  <a14:useLocalDpi xmlns:a14="http://schemas.microsoft.com/office/drawing/2010/main" val="0"/>
                </a:ext>
              </a:extLst>
            </a:blip>
            <a:stretch>
              <a:fillRect/>
            </a:stretch>
          </p:blipFill>
          <p:spPr>
            <a:xfrm>
              <a:off x="3051006" y="971525"/>
              <a:ext cx="1622902" cy="1871580"/>
            </a:xfrm>
            <a:prstGeom prst="rect">
              <a:avLst/>
            </a:prstGeom>
            <a:noFill/>
            <a:ln>
              <a:noFill/>
            </a:ln>
          </p:spPr>
        </p:pic>
        <p:sp>
          <p:nvSpPr>
            <p:cNvPr id="22" name="TextBox 21">
              <a:extLst>
                <a:ext uri="{FF2B5EF4-FFF2-40B4-BE49-F238E27FC236}">
                  <a16:creationId xmlns:a16="http://schemas.microsoft.com/office/drawing/2014/main" id="{BD28D5FF-2ED8-6A80-0FAE-A21511681345}"/>
                </a:ext>
              </a:extLst>
            </p:cNvPr>
            <p:cNvSpPr txBox="1"/>
            <p:nvPr/>
          </p:nvSpPr>
          <p:spPr>
            <a:xfrm>
              <a:off x="7276995" y="1556085"/>
              <a:ext cx="1475769" cy="253916"/>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Last update: Aug. 2024</a:t>
              </a:r>
            </a:p>
          </p:txBody>
        </p:sp>
      </p:grpSp>
    </p:spTree>
    <p:extLst>
      <p:ext uri="{BB962C8B-B14F-4D97-AF65-F5344CB8AC3E}">
        <p14:creationId xmlns:p14="http://schemas.microsoft.com/office/powerpoint/2010/main" val="2200303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2FD47-5674-B025-E234-B1E36224A483}"/>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23ADF375-906D-4970-DB69-00E8316DF57A}"/>
              </a:ext>
            </a:extLst>
          </p:cNvPr>
          <p:cNvSpPr/>
          <p:nvPr/>
        </p:nvSpPr>
        <p:spPr>
          <a:xfrm>
            <a:off x="6161409" y="3825860"/>
            <a:ext cx="5880488" cy="2939490"/>
          </a:xfrm>
          <a:prstGeom prst="rect">
            <a:avLst/>
          </a:prstGeom>
          <a:solidFill>
            <a:srgbClr val="15608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67B3B9D-684C-2078-D8E1-E0CB6AFCC803}"/>
              </a:ext>
            </a:extLst>
          </p:cNvPr>
          <p:cNvSpPr/>
          <p:nvPr/>
        </p:nvSpPr>
        <p:spPr>
          <a:xfrm>
            <a:off x="164617" y="3825860"/>
            <a:ext cx="5849759" cy="2939489"/>
          </a:xfrm>
          <a:prstGeom prst="rect">
            <a:avLst/>
          </a:prstGeom>
          <a:solidFill>
            <a:srgbClr val="15608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6D34B46-5B08-5772-EAF7-1A7F3F2000EC}"/>
              </a:ext>
            </a:extLst>
          </p:cNvPr>
          <p:cNvSpPr/>
          <p:nvPr/>
        </p:nvSpPr>
        <p:spPr>
          <a:xfrm>
            <a:off x="164616" y="688131"/>
            <a:ext cx="5849761" cy="3009746"/>
          </a:xfrm>
          <a:prstGeom prst="rect">
            <a:avLst/>
          </a:prstGeom>
          <a:solidFill>
            <a:srgbClr val="15608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DFBE3B8D-AC4A-1C96-4969-0D0742FBE2B9}"/>
              </a:ext>
            </a:extLst>
          </p:cNvPr>
          <p:cNvGrpSpPr/>
          <p:nvPr/>
        </p:nvGrpSpPr>
        <p:grpSpPr>
          <a:xfrm>
            <a:off x="0" y="-15988"/>
            <a:ext cx="12192000" cy="630241"/>
            <a:chOff x="0" y="-15988"/>
            <a:chExt cx="12192000" cy="630241"/>
          </a:xfrm>
        </p:grpSpPr>
        <p:sp>
          <p:nvSpPr>
            <p:cNvPr id="11" name="Title 1">
              <a:extLst>
                <a:ext uri="{FF2B5EF4-FFF2-40B4-BE49-F238E27FC236}">
                  <a16:creationId xmlns:a16="http://schemas.microsoft.com/office/drawing/2014/main" id="{7B7550D8-688D-5B73-AACE-F0B8499D0033}"/>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Calibri" panose="020F0502020204030204" pitchFamily="34" charset="0"/>
                  <a:ea typeface="Calibri" panose="020F0502020204030204" pitchFamily="34" charset="0"/>
                  <a:cs typeface="Calibri" panose="020F0502020204030204" pitchFamily="34" charset="0"/>
                </a:rPr>
                <a:t>West Virginia Risk Explorer (WVRE): </a:t>
              </a:r>
              <a:r>
                <a:rPr lang="en-US" sz="3200" b="1" dirty="0">
                  <a:solidFill>
                    <a:srgbClr val="EAAB29"/>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wvfrf.org/wvre</a:t>
              </a:r>
              <a:endParaRPr lang="en-US" sz="3200" b="1" dirty="0">
                <a:solidFill>
                  <a:srgbClr val="EAAB29"/>
                </a:solidFill>
                <a:latin typeface="Calibri" panose="020F0502020204030204" pitchFamily="34" charset="0"/>
                <a:ea typeface="Calibri" panose="020F0502020204030204" pitchFamily="34" charset="0"/>
                <a:cs typeface="Calibri" panose="020F0502020204030204" pitchFamily="34" charset="0"/>
              </a:endParaRPr>
            </a:p>
          </p:txBody>
        </p:sp>
        <p:pic>
          <p:nvPicPr>
            <p:cNvPr id="15" name="Picture 14" descr="A hexagon with a yellow house and a river&#10;&#10;Description automatically generated">
              <a:extLst>
                <a:ext uri="{FF2B5EF4-FFF2-40B4-BE49-F238E27FC236}">
                  <a16:creationId xmlns:a16="http://schemas.microsoft.com/office/drawing/2014/main" id="{577A583D-9EC0-D5DA-5B7F-4D500FC0F443}"/>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pic>
          <p:nvPicPr>
            <p:cNvPr id="16" name="Picture 15" descr="A yellow and blue logo&#10;&#10;AI-generated content may be incorrect.">
              <a:extLst>
                <a:ext uri="{FF2B5EF4-FFF2-40B4-BE49-F238E27FC236}">
                  <a16:creationId xmlns:a16="http://schemas.microsoft.com/office/drawing/2014/main" id="{B294F85C-5E32-EEA7-72BE-58594CC4F36C}"/>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617202" y="42670"/>
              <a:ext cx="568867" cy="507999"/>
            </a:xfrm>
            <a:prstGeom prst="rect">
              <a:avLst/>
            </a:prstGeom>
          </p:spPr>
        </p:pic>
      </p:grpSp>
      <p:sp>
        <p:nvSpPr>
          <p:cNvPr id="3" name="TextBox 2">
            <a:extLst>
              <a:ext uri="{FF2B5EF4-FFF2-40B4-BE49-F238E27FC236}">
                <a16:creationId xmlns:a16="http://schemas.microsoft.com/office/drawing/2014/main" id="{C1D16F04-99B8-C207-D9EA-076596221225}"/>
              </a:ext>
            </a:extLst>
          </p:cNvPr>
          <p:cNvSpPr txBox="1"/>
          <p:nvPr/>
        </p:nvSpPr>
        <p:spPr>
          <a:xfrm>
            <a:off x="164616" y="692833"/>
            <a:ext cx="5849760" cy="1107996"/>
          </a:xfrm>
          <a:prstGeom prst="rect">
            <a:avLst/>
          </a:prstGeom>
          <a:noFill/>
        </p:spPr>
        <p:txBody>
          <a:bodyPr wrap="square">
            <a:spAutoFit/>
          </a:bodyPr>
          <a:lstStyle/>
          <a:p>
            <a:pPr marL="173038" indent="-173038">
              <a:buFont typeface="Wingdings" panose="05000000000000000000" pitchFamily="2" charset="2"/>
              <a:buChar char="§"/>
            </a:pPr>
            <a:r>
              <a:rPr lang="en-US" b="1" dirty="0">
                <a:solidFill>
                  <a:schemeClr val="bg1"/>
                </a:solidFill>
                <a:ea typeface="+mj-ea"/>
                <a:cs typeface="Arial" panose="020B0604020202020204" pitchFamily="34" charset="0"/>
                <a:sym typeface="Anaheim"/>
              </a:rPr>
              <a:t>Risk Assessment Tools</a:t>
            </a:r>
          </a:p>
          <a:p>
            <a:pPr marL="342900" indent="-171450">
              <a:buFont typeface="Courier New" panose="02070309020205020404" pitchFamily="49" charset="0"/>
              <a:buChar char="o"/>
            </a:pPr>
            <a:r>
              <a:rPr lang="en-US" sz="1200" dirty="0">
                <a:solidFill>
                  <a:schemeClr val="bg1"/>
                </a:solidFill>
              </a:rPr>
              <a:t>Localized riverine flood risk assessment by quantifying and aggregating detailed building-level data at multiple scales</a:t>
            </a:r>
          </a:p>
          <a:p>
            <a:pPr marL="342900" indent="-171450">
              <a:buFont typeface="Courier New" panose="02070309020205020404" pitchFamily="49" charset="0"/>
              <a:buChar char="o"/>
            </a:pPr>
            <a:r>
              <a:rPr lang="en-US" sz="1200" dirty="0">
                <a:solidFill>
                  <a:schemeClr val="bg1"/>
                </a:solidFill>
              </a:rPr>
              <a:t>Help identify the communities most at risk of riverine flooding for efficient allocation of limited mitigation resources</a:t>
            </a:r>
          </a:p>
        </p:txBody>
      </p:sp>
      <p:sp>
        <p:nvSpPr>
          <p:cNvPr id="10" name="TextBox 9">
            <a:extLst>
              <a:ext uri="{FF2B5EF4-FFF2-40B4-BE49-F238E27FC236}">
                <a16:creationId xmlns:a16="http://schemas.microsoft.com/office/drawing/2014/main" id="{1AC34852-12F2-6F24-6243-5FE5B0D27156}"/>
              </a:ext>
            </a:extLst>
          </p:cNvPr>
          <p:cNvSpPr txBox="1"/>
          <p:nvPr/>
        </p:nvSpPr>
        <p:spPr>
          <a:xfrm>
            <a:off x="164617" y="3849386"/>
            <a:ext cx="3274619" cy="1692771"/>
          </a:xfrm>
          <a:prstGeom prst="rect">
            <a:avLst/>
          </a:prstGeom>
          <a:noFill/>
        </p:spPr>
        <p:txBody>
          <a:bodyPr wrap="square">
            <a:spAutoFit/>
          </a:bodyPr>
          <a:lstStyle/>
          <a:p>
            <a:pPr marL="173038" marR="0" lvl="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chemeClr val="bg1"/>
                </a:solidFill>
                <a:effectLst/>
                <a:uLnTx/>
                <a:uFillTx/>
                <a:latin typeface="Aptos" panose="02110004020202020204"/>
                <a:ea typeface="+mn-ea"/>
                <a:cs typeface="Arial" panose="020B0604020202020204" pitchFamily="34" charset="0"/>
              </a:rPr>
              <a:t>Risk Communication Tools</a:t>
            </a:r>
          </a:p>
          <a:p>
            <a:pPr marL="34290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chemeClr val="bg1"/>
                </a:solidFill>
                <a:effectLst/>
                <a:uLnTx/>
                <a:uFillTx/>
                <a:latin typeface="Aptos" panose="02110004020202020204"/>
                <a:ea typeface="+mn-ea"/>
                <a:cs typeface="+mn-cs"/>
              </a:rPr>
              <a:t>Scenario-based 2D and 3D visualizations for effective risk communication</a:t>
            </a:r>
          </a:p>
          <a:p>
            <a:pPr marL="34290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chemeClr val="bg1"/>
                </a:solidFill>
                <a:effectLst/>
                <a:uLnTx/>
                <a:uFillTx/>
                <a:latin typeface="Aptos" panose="02110004020202020204"/>
                <a:ea typeface="+mn-ea"/>
                <a:cs typeface="+mn-cs"/>
              </a:rPr>
              <a:t>Facilitate risk comprehension for various stakeholders to support informed decision-making and encourage public engagement</a:t>
            </a:r>
          </a:p>
          <a:p>
            <a:pPr marL="171450"/>
            <a:endParaRPr lang="en-US" sz="1400" dirty="0"/>
          </a:p>
        </p:txBody>
      </p:sp>
      <p:sp>
        <p:nvSpPr>
          <p:cNvPr id="12" name="Rectangle 11">
            <a:extLst>
              <a:ext uri="{FF2B5EF4-FFF2-40B4-BE49-F238E27FC236}">
                <a16:creationId xmlns:a16="http://schemas.microsoft.com/office/drawing/2014/main" id="{DA9A174E-A732-4196-500B-DF58392C5FB0}"/>
              </a:ext>
            </a:extLst>
          </p:cNvPr>
          <p:cNvSpPr/>
          <p:nvPr/>
        </p:nvSpPr>
        <p:spPr>
          <a:xfrm>
            <a:off x="6161411" y="688131"/>
            <a:ext cx="5880488" cy="3009746"/>
          </a:xfrm>
          <a:prstGeom prst="rect">
            <a:avLst/>
          </a:prstGeom>
          <a:solidFill>
            <a:srgbClr val="15608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1F6460A-A592-6E11-AC45-FB01285F1CB7}"/>
              </a:ext>
            </a:extLst>
          </p:cNvPr>
          <p:cNvSpPr txBox="1"/>
          <p:nvPr/>
        </p:nvSpPr>
        <p:spPr>
          <a:xfrm>
            <a:off x="6155506" y="692833"/>
            <a:ext cx="5880488" cy="1107996"/>
          </a:xfrm>
          <a:prstGeom prst="rect">
            <a:avLst/>
          </a:prstGeom>
          <a:noFill/>
        </p:spPr>
        <p:txBody>
          <a:bodyPr wrap="square">
            <a:spAutoFit/>
          </a:bodyPr>
          <a:lstStyle/>
          <a:p>
            <a:pPr marL="173038" marR="0" lvl="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chemeClr val="bg1"/>
                </a:solidFill>
                <a:effectLst/>
                <a:uLnTx/>
                <a:uFillTx/>
                <a:latin typeface="Aptos" panose="02110004020202020204"/>
                <a:ea typeface="+mn-ea"/>
                <a:cs typeface="Arial" panose="020B0604020202020204" pitchFamily="34" charset="0"/>
              </a:rPr>
              <a:t>Mitigation Assessment Tools</a:t>
            </a:r>
          </a:p>
          <a:p>
            <a:pPr marL="342900" marR="0" lvl="0" indent="-16986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chemeClr val="bg1"/>
                </a:solidFill>
                <a:effectLst/>
                <a:uLnTx/>
                <a:uFillTx/>
                <a:latin typeface="Aptos" panose="02110004020202020204"/>
                <a:ea typeface="+mn-ea"/>
                <a:cs typeface="+mn-cs"/>
              </a:rPr>
              <a:t>Quantifies mitigation efforts such as elevation, relocation, and buyouts and calculation of loss estimates</a:t>
            </a:r>
          </a:p>
          <a:p>
            <a:pPr marL="342900" marR="0" lvl="0" indent="-16986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chemeClr val="bg1"/>
                </a:solidFill>
                <a:effectLst/>
                <a:uLnTx/>
                <a:uFillTx/>
                <a:latin typeface="Aptos" panose="02110004020202020204"/>
                <a:ea typeface="+mn-ea"/>
                <a:cs typeface="+mn-cs"/>
              </a:rPr>
              <a:t>Enable planners and decision-makers to evaluate past and ongoing efforts, identify gaps, and prioritize future investments</a:t>
            </a:r>
          </a:p>
        </p:txBody>
      </p:sp>
      <p:sp>
        <p:nvSpPr>
          <p:cNvPr id="17" name="TextBox 16">
            <a:extLst>
              <a:ext uri="{FF2B5EF4-FFF2-40B4-BE49-F238E27FC236}">
                <a16:creationId xmlns:a16="http://schemas.microsoft.com/office/drawing/2014/main" id="{743BD0A9-33B9-D5B6-CA40-EB298F5DEFF6}"/>
              </a:ext>
            </a:extLst>
          </p:cNvPr>
          <p:cNvSpPr txBox="1"/>
          <p:nvPr/>
        </p:nvSpPr>
        <p:spPr>
          <a:xfrm>
            <a:off x="6161408" y="3849386"/>
            <a:ext cx="5880488" cy="1292662"/>
          </a:xfrm>
          <a:prstGeom prst="rect">
            <a:avLst/>
          </a:prstGeom>
          <a:noFill/>
        </p:spPr>
        <p:txBody>
          <a:bodyPr wrap="square">
            <a:spAutoFit/>
          </a:bodyPr>
          <a:lstStyle/>
          <a:p>
            <a:pPr marL="173038" marR="0" lvl="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chemeClr val="bg1"/>
                </a:solidFill>
                <a:effectLst/>
                <a:uLnTx/>
                <a:uFillTx/>
                <a:latin typeface="Aptos" panose="02110004020202020204"/>
                <a:ea typeface="+mn-ea"/>
                <a:cs typeface="Arial" panose="020B0604020202020204" pitchFamily="34" charset="0"/>
              </a:rPr>
              <a:t>Hazard Library and Data Access</a:t>
            </a:r>
          </a:p>
          <a:p>
            <a:pPr marL="342900" marR="0" lvl="0" indent="-16986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chemeClr val="bg1"/>
                </a:solidFill>
                <a:effectLst/>
                <a:uLnTx/>
                <a:uFillTx/>
                <a:latin typeface="Aptos" panose="02110004020202020204"/>
                <a:ea typeface="+mn-ea"/>
                <a:cs typeface="+mn-cs"/>
              </a:rPr>
              <a:t>Access to online hazard resources including data, documents, and media searchable by title, subject, event, geography, and more. </a:t>
            </a:r>
          </a:p>
          <a:p>
            <a:pPr marL="342900" marR="0" lvl="0" indent="-169863"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chemeClr val="bg1"/>
                </a:solidFill>
                <a:effectLst/>
                <a:uLnTx/>
                <a:uFillTx/>
                <a:latin typeface="Aptos" panose="02110004020202020204"/>
                <a:ea typeface="+mn-ea"/>
                <a:cs typeface="+mn-cs"/>
              </a:rPr>
              <a:t>Allow users to access comprehensive datasets for use in analyses, maps, or applications to support planning, research, and decision-making related to hazard mitigation and response</a:t>
            </a:r>
          </a:p>
        </p:txBody>
      </p:sp>
      <p:grpSp>
        <p:nvGrpSpPr>
          <p:cNvPr id="60" name="Group 59">
            <a:extLst>
              <a:ext uri="{FF2B5EF4-FFF2-40B4-BE49-F238E27FC236}">
                <a16:creationId xmlns:a16="http://schemas.microsoft.com/office/drawing/2014/main" id="{6FCBF357-CCD3-23FA-CFC1-11A5CAE08895}"/>
              </a:ext>
            </a:extLst>
          </p:cNvPr>
          <p:cNvGrpSpPr/>
          <p:nvPr/>
        </p:nvGrpSpPr>
        <p:grpSpPr>
          <a:xfrm>
            <a:off x="2887031" y="1711073"/>
            <a:ext cx="3073535" cy="1924036"/>
            <a:chOff x="2918009" y="1711073"/>
            <a:chExt cx="3073535" cy="1924035"/>
          </a:xfrm>
        </p:grpSpPr>
        <p:sp>
          <p:nvSpPr>
            <p:cNvPr id="41" name="Rectangle 40">
              <a:extLst>
                <a:ext uri="{FF2B5EF4-FFF2-40B4-BE49-F238E27FC236}">
                  <a16:creationId xmlns:a16="http://schemas.microsoft.com/office/drawing/2014/main" id="{0D183D30-DCF9-9B5F-6C74-2EA3E4E4B797}"/>
                </a:ext>
              </a:extLst>
            </p:cNvPr>
            <p:cNvSpPr/>
            <p:nvPr/>
          </p:nvSpPr>
          <p:spPr>
            <a:xfrm>
              <a:off x="2918009" y="1758460"/>
              <a:ext cx="3073535" cy="1876648"/>
            </a:xfrm>
            <a:prstGeom prst="rect">
              <a:avLst/>
            </a:prstGeom>
            <a:solidFill>
              <a:srgbClr val="DBF0F9"/>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hlinkClick r:id="rId6"/>
              <a:extLst>
                <a:ext uri="{FF2B5EF4-FFF2-40B4-BE49-F238E27FC236}">
                  <a16:creationId xmlns:a16="http://schemas.microsoft.com/office/drawing/2014/main" id="{99579E89-D9CC-30DD-9A35-95A0AE3C35E2}"/>
                </a:ext>
              </a:extLst>
            </p:cNvPr>
            <p:cNvPicPr>
              <a:picLocks noChangeAspect="1"/>
            </p:cNvPicPr>
            <p:nvPr/>
          </p:nvPicPr>
          <p:blipFill>
            <a:blip r:embed="rId7" cstate="hqprint">
              <a:extLst>
                <a:ext uri="{28A0092B-C50C-407E-A947-70E740481C1C}">
                  <a14:useLocalDpi xmlns:a14="http://schemas.microsoft.com/office/drawing/2010/main" val="0"/>
                </a:ext>
              </a:extLst>
            </a:blip>
            <a:srcRect t="-1"/>
            <a:stretch>
              <a:fillRect/>
            </a:stretch>
          </p:blipFill>
          <p:spPr>
            <a:xfrm>
              <a:off x="3029918" y="1939853"/>
              <a:ext cx="1331760" cy="1023333"/>
            </a:xfrm>
            <a:prstGeom prst="rect">
              <a:avLst/>
            </a:prstGeom>
            <a:ln>
              <a:solidFill>
                <a:schemeClr val="tx1"/>
              </a:solidFill>
            </a:ln>
          </p:spPr>
        </p:pic>
        <p:pic>
          <p:nvPicPr>
            <p:cNvPr id="19" name="Picture 18">
              <a:hlinkClick r:id="rId8"/>
              <a:extLst>
                <a:ext uri="{FF2B5EF4-FFF2-40B4-BE49-F238E27FC236}">
                  <a16:creationId xmlns:a16="http://schemas.microsoft.com/office/drawing/2014/main" id="{14CE8DAE-2C0E-DB7A-395D-427617840E51}"/>
                </a:ext>
              </a:extLst>
            </p:cNvPr>
            <p:cNvPicPr>
              <a:picLocks noChangeAspect="1"/>
            </p:cNvPicPr>
            <p:nvPr/>
          </p:nvPicPr>
          <p:blipFill>
            <a:blip r:embed="rId9" cstate="hqprint">
              <a:extLst>
                <a:ext uri="{28A0092B-C50C-407E-A947-70E740481C1C}">
                  <a14:useLocalDpi xmlns:a14="http://schemas.microsoft.com/office/drawing/2010/main" val="0"/>
                </a:ext>
              </a:extLst>
            </a:blip>
            <a:srcRect t="-1"/>
            <a:stretch>
              <a:fillRect/>
            </a:stretch>
          </p:blipFill>
          <p:spPr>
            <a:xfrm>
              <a:off x="4530940" y="1937964"/>
              <a:ext cx="1331760" cy="1023334"/>
            </a:xfrm>
            <a:prstGeom prst="rect">
              <a:avLst/>
            </a:prstGeom>
            <a:ln>
              <a:solidFill>
                <a:schemeClr val="tx1"/>
              </a:solidFill>
            </a:ln>
          </p:spPr>
        </p:pic>
        <p:grpSp>
          <p:nvGrpSpPr>
            <p:cNvPr id="31" name="Group 30">
              <a:extLst>
                <a:ext uri="{FF2B5EF4-FFF2-40B4-BE49-F238E27FC236}">
                  <a16:creationId xmlns:a16="http://schemas.microsoft.com/office/drawing/2014/main" id="{3959E02B-446F-6BE8-1C92-900DF92EEAA1}"/>
                </a:ext>
              </a:extLst>
            </p:cNvPr>
            <p:cNvGrpSpPr/>
            <p:nvPr/>
          </p:nvGrpSpPr>
          <p:grpSpPr>
            <a:xfrm>
              <a:off x="3029917" y="3008685"/>
              <a:ext cx="1331760" cy="575225"/>
              <a:chOff x="5157383" y="4136950"/>
              <a:chExt cx="3340623" cy="1913285"/>
            </a:xfrm>
          </p:grpSpPr>
          <p:pic>
            <p:nvPicPr>
              <p:cNvPr id="32" name="Picture 31">
                <a:hlinkClick r:id="rId10"/>
                <a:extLst>
                  <a:ext uri="{FF2B5EF4-FFF2-40B4-BE49-F238E27FC236}">
                    <a16:creationId xmlns:a16="http://schemas.microsoft.com/office/drawing/2014/main" id="{73B9B7D4-6069-F691-6A39-6A6832DE3A4B}"/>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5157383" y="4136950"/>
                <a:ext cx="3340623" cy="1913285"/>
              </a:xfrm>
              <a:prstGeom prst="rect">
                <a:avLst/>
              </a:prstGeom>
              <a:ln>
                <a:solidFill>
                  <a:schemeClr val="tx1"/>
                </a:solidFill>
              </a:ln>
            </p:spPr>
          </p:pic>
          <p:pic>
            <p:nvPicPr>
              <p:cNvPr id="33" name="Picture 32">
                <a:extLst>
                  <a:ext uri="{FF2B5EF4-FFF2-40B4-BE49-F238E27FC236}">
                    <a16:creationId xmlns:a16="http://schemas.microsoft.com/office/drawing/2014/main" id="{91225BBB-883F-C9A8-7B80-D7A6BCD05DBA}"/>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5170678" y="4151551"/>
                <a:ext cx="3311716" cy="323704"/>
              </a:xfrm>
              <a:prstGeom prst="rect">
                <a:avLst/>
              </a:prstGeom>
              <a:ln>
                <a:noFill/>
              </a:ln>
            </p:spPr>
          </p:pic>
        </p:grpSp>
        <p:grpSp>
          <p:nvGrpSpPr>
            <p:cNvPr id="34" name="Group 33">
              <a:extLst>
                <a:ext uri="{FF2B5EF4-FFF2-40B4-BE49-F238E27FC236}">
                  <a16:creationId xmlns:a16="http://schemas.microsoft.com/office/drawing/2014/main" id="{781C3AB3-040D-1D02-14F2-C824C7615BCF}"/>
                </a:ext>
              </a:extLst>
            </p:cNvPr>
            <p:cNvGrpSpPr/>
            <p:nvPr/>
          </p:nvGrpSpPr>
          <p:grpSpPr>
            <a:xfrm>
              <a:off x="4530938" y="3008686"/>
              <a:ext cx="1331761" cy="575224"/>
              <a:chOff x="8710339" y="4132801"/>
              <a:chExt cx="3311711" cy="1935504"/>
            </a:xfrm>
          </p:grpSpPr>
          <p:pic>
            <p:nvPicPr>
              <p:cNvPr id="35" name="Picture 34">
                <a:hlinkClick r:id="rId10"/>
                <a:extLst>
                  <a:ext uri="{FF2B5EF4-FFF2-40B4-BE49-F238E27FC236}">
                    <a16:creationId xmlns:a16="http://schemas.microsoft.com/office/drawing/2014/main" id="{00D07891-AADF-3782-74DD-7FB80B557FBC}"/>
                  </a:ext>
                </a:extLst>
              </p:cNvPr>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8710339" y="4132801"/>
                <a:ext cx="3311711" cy="1935504"/>
              </a:xfrm>
              <a:prstGeom prst="rect">
                <a:avLst/>
              </a:prstGeom>
              <a:ln>
                <a:solidFill>
                  <a:schemeClr val="tx1"/>
                </a:solidFill>
              </a:ln>
            </p:spPr>
          </p:pic>
          <p:pic>
            <p:nvPicPr>
              <p:cNvPr id="36" name="Picture 35">
                <a:extLst>
                  <a:ext uri="{FF2B5EF4-FFF2-40B4-BE49-F238E27FC236}">
                    <a16:creationId xmlns:a16="http://schemas.microsoft.com/office/drawing/2014/main" id="{34707F73-2269-0702-37FA-6395A8F0FE2A}"/>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8722133" y="4132801"/>
                <a:ext cx="3288117" cy="326767"/>
              </a:xfrm>
              <a:prstGeom prst="rect">
                <a:avLst/>
              </a:prstGeom>
              <a:ln>
                <a:noFill/>
              </a:ln>
            </p:spPr>
          </p:pic>
        </p:grpSp>
        <p:sp>
          <p:nvSpPr>
            <p:cNvPr id="44" name="TextBox 43">
              <a:extLst>
                <a:ext uri="{FF2B5EF4-FFF2-40B4-BE49-F238E27FC236}">
                  <a16:creationId xmlns:a16="http://schemas.microsoft.com/office/drawing/2014/main" id="{AD75C78B-7A4C-F26A-5013-DD40BB84D8CE}"/>
                </a:ext>
              </a:extLst>
            </p:cNvPr>
            <p:cNvSpPr txBox="1"/>
            <p:nvPr/>
          </p:nvSpPr>
          <p:spPr>
            <a:xfrm>
              <a:off x="3389604" y="1711073"/>
              <a:ext cx="2113410" cy="261610"/>
            </a:xfrm>
            <a:prstGeom prst="rect">
              <a:avLst/>
            </a:prstGeom>
            <a:noFill/>
            <a:ln>
              <a:noFill/>
            </a:ln>
          </p:spPr>
          <p:txBody>
            <a:bodyPr wrap="square">
              <a:spAutoFit/>
            </a:bodyPr>
            <a:lstStyle/>
            <a:p>
              <a:pPr algn="ctr"/>
              <a:r>
                <a:rPr lang="en-US" sz="1100" b="1" dirty="0">
                  <a:solidFill>
                    <a:srgbClr val="156082"/>
                  </a:solidFill>
                  <a:ea typeface="+mj-ea"/>
                  <a:cs typeface="Arial" panose="020B0604020202020204" pitchFamily="34" charset="0"/>
                </a:rPr>
                <a:t>Aggregated</a:t>
              </a:r>
            </a:p>
          </p:txBody>
        </p:sp>
      </p:grpSp>
      <p:grpSp>
        <p:nvGrpSpPr>
          <p:cNvPr id="59" name="Group 58">
            <a:extLst>
              <a:ext uri="{FF2B5EF4-FFF2-40B4-BE49-F238E27FC236}">
                <a16:creationId xmlns:a16="http://schemas.microsoft.com/office/drawing/2014/main" id="{D9CDC585-5DFD-7353-8F16-717E282DBA1C}"/>
              </a:ext>
            </a:extLst>
          </p:cNvPr>
          <p:cNvGrpSpPr/>
          <p:nvPr/>
        </p:nvGrpSpPr>
        <p:grpSpPr>
          <a:xfrm>
            <a:off x="246834" y="1711073"/>
            <a:ext cx="2549605" cy="1924038"/>
            <a:chOff x="277812" y="1711073"/>
            <a:chExt cx="2549605" cy="1924038"/>
          </a:xfrm>
        </p:grpSpPr>
        <p:sp>
          <p:nvSpPr>
            <p:cNvPr id="40" name="Rectangle 39">
              <a:extLst>
                <a:ext uri="{FF2B5EF4-FFF2-40B4-BE49-F238E27FC236}">
                  <a16:creationId xmlns:a16="http://schemas.microsoft.com/office/drawing/2014/main" id="{89EA466F-9E3E-410A-51E5-26979392FFC3}"/>
                </a:ext>
              </a:extLst>
            </p:cNvPr>
            <p:cNvSpPr/>
            <p:nvPr/>
          </p:nvSpPr>
          <p:spPr>
            <a:xfrm>
              <a:off x="277812" y="1758462"/>
              <a:ext cx="2549605" cy="1876649"/>
            </a:xfrm>
            <a:prstGeom prst="rect">
              <a:avLst/>
            </a:prstGeom>
            <a:solidFill>
              <a:srgbClr val="DBF0F9"/>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DBBE558D-2CA5-C5DA-F17C-54BAED6621F9}"/>
                </a:ext>
              </a:extLst>
            </p:cNvPr>
            <p:cNvGrpSpPr/>
            <p:nvPr/>
          </p:nvGrpSpPr>
          <p:grpSpPr>
            <a:xfrm>
              <a:off x="361228" y="2740010"/>
              <a:ext cx="2349929" cy="845415"/>
              <a:chOff x="361228" y="2740010"/>
              <a:chExt cx="2349929" cy="845415"/>
            </a:xfrm>
          </p:grpSpPr>
          <p:grpSp>
            <p:nvGrpSpPr>
              <p:cNvPr id="45" name="Group 44">
                <a:extLst>
                  <a:ext uri="{FF2B5EF4-FFF2-40B4-BE49-F238E27FC236}">
                    <a16:creationId xmlns:a16="http://schemas.microsoft.com/office/drawing/2014/main" id="{1653FCAA-93B4-D725-7642-F41BBAAFAC79}"/>
                  </a:ext>
                </a:extLst>
              </p:cNvPr>
              <p:cNvGrpSpPr/>
              <p:nvPr/>
            </p:nvGrpSpPr>
            <p:grpSpPr>
              <a:xfrm>
                <a:off x="361228" y="2740010"/>
                <a:ext cx="2349929" cy="845415"/>
                <a:chOff x="361228" y="2740010"/>
                <a:chExt cx="2349929" cy="845415"/>
              </a:xfrm>
            </p:grpSpPr>
            <p:grpSp>
              <p:nvGrpSpPr>
                <p:cNvPr id="21" name="Group 20">
                  <a:extLst>
                    <a:ext uri="{FF2B5EF4-FFF2-40B4-BE49-F238E27FC236}">
                      <a16:creationId xmlns:a16="http://schemas.microsoft.com/office/drawing/2014/main" id="{2C48321B-4A3D-2138-98C9-658DAB94332E}"/>
                    </a:ext>
                  </a:extLst>
                </p:cNvPr>
                <p:cNvGrpSpPr/>
                <p:nvPr/>
              </p:nvGrpSpPr>
              <p:grpSpPr>
                <a:xfrm>
                  <a:off x="361228" y="2740010"/>
                  <a:ext cx="2349929" cy="845415"/>
                  <a:chOff x="144399" y="2829548"/>
                  <a:chExt cx="3158160" cy="1127628"/>
                </a:xfrm>
              </p:grpSpPr>
              <p:pic>
                <p:nvPicPr>
                  <p:cNvPr id="22" name="Picture 21">
                    <a:hlinkClick r:id="rId15"/>
                    <a:extLst>
                      <a:ext uri="{FF2B5EF4-FFF2-40B4-BE49-F238E27FC236}">
                        <a16:creationId xmlns:a16="http://schemas.microsoft.com/office/drawing/2014/main" id="{1C25EE51-4C00-9505-D142-ABFF2C9D634F}"/>
                      </a:ext>
                    </a:extLst>
                  </p:cNvPr>
                  <p:cNvPicPr>
                    <a:picLocks noChangeAspect="1"/>
                  </p:cNvPicPr>
                  <p:nvPr/>
                </p:nvPicPr>
                <p:blipFill>
                  <a:blip r:embed="rId16" cstate="screen">
                    <a:extLst>
                      <a:ext uri="{28A0092B-C50C-407E-A947-70E740481C1C}">
                        <a14:useLocalDpi xmlns:a14="http://schemas.microsoft.com/office/drawing/2010/main" val="0"/>
                      </a:ext>
                    </a:extLst>
                  </a:blip>
                  <a:stretch>
                    <a:fillRect/>
                  </a:stretch>
                </p:blipFill>
                <p:spPr>
                  <a:xfrm>
                    <a:off x="188292" y="2881285"/>
                    <a:ext cx="1460135" cy="1026410"/>
                  </a:xfrm>
                  <a:prstGeom prst="rect">
                    <a:avLst/>
                  </a:prstGeom>
                  <a:ln>
                    <a:solidFill>
                      <a:schemeClr val="tx1"/>
                    </a:solidFill>
                  </a:ln>
                </p:spPr>
              </p:pic>
              <p:pic>
                <p:nvPicPr>
                  <p:cNvPr id="23" name="Picture 22">
                    <a:hlinkClick r:id="rId17"/>
                    <a:extLst>
                      <a:ext uri="{FF2B5EF4-FFF2-40B4-BE49-F238E27FC236}">
                        <a16:creationId xmlns:a16="http://schemas.microsoft.com/office/drawing/2014/main" id="{0F2E00D9-75BA-E5CA-9769-17212FF66946}"/>
                      </a:ext>
                    </a:extLst>
                  </p:cNvPr>
                  <p:cNvPicPr>
                    <a:picLocks noChangeAspect="1"/>
                  </p:cNvPicPr>
                  <p:nvPr/>
                </p:nvPicPr>
                <p:blipFill>
                  <a:blip r:embed="rId18" cstate="screen">
                    <a:extLst>
                      <a:ext uri="{28A0092B-C50C-407E-A947-70E740481C1C}">
                        <a14:useLocalDpi xmlns:a14="http://schemas.microsoft.com/office/drawing/2010/main" val="0"/>
                      </a:ext>
                    </a:extLst>
                  </a:blip>
                  <a:stretch>
                    <a:fillRect/>
                  </a:stretch>
                </p:blipFill>
                <p:spPr>
                  <a:xfrm>
                    <a:off x="1788481" y="2879161"/>
                    <a:ext cx="1462407" cy="1028680"/>
                  </a:xfrm>
                  <a:prstGeom prst="rect">
                    <a:avLst/>
                  </a:prstGeom>
                  <a:ln>
                    <a:solidFill>
                      <a:schemeClr val="tx1"/>
                    </a:solidFill>
                  </a:ln>
                </p:spPr>
              </p:pic>
              <p:sp>
                <p:nvSpPr>
                  <p:cNvPr id="24" name="Rectangle 23">
                    <a:extLst>
                      <a:ext uri="{FF2B5EF4-FFF2-40B4-BE49-F238E27FC236}">
                        <a16:creationId xmlns:a16="http://schemas.microsoft.com/office/drawing/2014/main" id="{0D8B8B18-2394-71B3-3ABC-6E6B0D81B159}"/>
                      </a:ext>
                    </a:extLst>
                  </p:cNvPr>
                  <p:cNvSpPr/>
                  <p:nvPr/>
                </p:nvSpPr>
                <p:spPr>
                  <a:xfrm>
                    <a:off x="144399" y="2829548"/>
                    <a:ext cx="3158160" cy="1127628"/>
                  </a:xfrm>
                  <a:prstGeom prst="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3" name="Picture 42">
                  <a:extLst>
                    <a:ext uri="{FF2B5EF4-FFF2-40B4-BE49-F238E27FC236}">
                      <a16:creationId xmlns:a16="http://schemas.microsoft.com/office/drawing/2014/main" id="{70BCA5B2-FEDC-DD22-BF48-F71CA72A6EE1}"/>
                    </a:ext>
                  </a:extLst>
                </p:cNvPr>
                <p:cNvPicPr>
                  <a:picLocks noChangeAspect="1"/>
                </p:cNvPicPr>
                <p:nvPr/>
              </p:nvPicPr>
              <p:blipFill>
                <a:blip r:embed="rId19" cstate="screen">
                  <a:extLst>
                    <a:ext uri="{28A0092B-C50C-407E-A947-70E740481C1C}">
                      <a14:useLocalDpi xmlns:a14="http://schemas.microsoft.com/office/drawing/2010/main" val="0"/>
                    </a:ext>
                  </a:extLst>
                </a:blip>
                <a:stretch>
                  <a:fillRect/>
                </a:stretch>
              </p:blipFill>
              <p:spPr>
                <a:xfrm>
                  <a:off x="448373" y="2838058"/>
                  <a:ext cx="620535" cy="155898"/>
                </a:xfrm>
                <a:prstGeom prst="rect">
                  <a:avLst/>
                </a:prstGeom>
              </p:spPr>
            </p:pic>
          </p:grpSp>
          <p:pic>
            <p:nvPicPr>
              <p:cNvPr id="48" name="Picture 47">
                <a:extLst>
                  <a:ext uri="{FF2B5EF4-FFF2-40B4-BE49-F238E27FC236}">
                    <a16:creationId xmlns:a16="http://schemas.microsoft.com/office/drawing/2014/main" id="{3B66F55D-DED3-E833-6C43-E7A55FB35473}"/>
                  </a:ext>
                </a:extLst>
              </p:cNvPr>
              <p:cNvPicPr>
                <a:picLocks noChangeAspect="1"/>
              </p:cNvPicPr>
              <p:nvPr/>
            </p:nvPicPr>
            <p:blipFill>
              <a:blip r:embed="rId20" cstate="screen">
                <a:extLst>
                  <a:ext uri="{28A0092B-C50C-407E-A947-70E740481C1C}">
                    <a14:useLocalDpi xmlns:a14="http://schemas.microsoft.com/office/drawing/2010/main" val="0"/>
                  </a:ext>
                </a:extLst>
              </a:blip>
              <a:stretch>
                <a:fillRect/>
              </a:stretch>
            </p:blipFill>
            <p:spPr>
              <a:xfrm>
                <a:off x="1649610" y="2834318"/>
                <a:ext cx="707777" cy="155898"/>
              </a:xfrm>
              <a:prstGeom prst="rect">
                <a:avLst/>
              </a:prstGeom>
            </p:spPr>
          </p:pic>
        </p:grpSp>
        <p:sp>
          <p:nvSpPr>
            <p:cNvPr id="27" name="TextBox 26">
              <a:extLst>
                <a:ext uri="{FF2B5EF4-FFF2-40B4-BE49-F238E27FC236}">
                  <a16:creationId xmlns:a16="http://schemas.microsoft.com/office/drawing/2014/main" id="{8B069A17-8958-84BD-87B7-C8CF290F8576}"/>
                </a:ext>
              </a:extLst>
            </p:cNvPr>
            <p:cNvSpPr txBox="1"/>
            <p:nvPr/>
          </p:nvSpPr>
          <p:spPr>
            <a:xfrm>
              <a:off x="474699" y="1711073"/>
              <a:ext cx="2113410" cy="261610"/>
            </a:xfrm>
            <a:prstGeom prst="rect">
              <a:avLst/>
            </a:prstGeom>
            <a:noFill/>
          </p:spPr>
          <p:txBody>
            <a:bodyPr wrap="square">
              <a:spAutoFit/>
            </a:bodyPr>
            <a:lstStyle/>
            <a:p>
              <a:pPr algn="ctr"/>
              <a:r>
                <a:rPr lang="en-US" sz="1100" b="1" dirty="0">
                  <a:solidFill>
                    <a:srgbClr val="156082"/>
                  </a:solidFill>
                  <a:ea typeface="+mj-ea"/>
                  <a:cs typeface="Arial" panose="020B0604020202020204" pitchFamily="34" charset="0"/>
                </a:rPr>
                <a:t>Building/Property-Level</a:t>
              </a:r>
            </a:p>
          </p:txBody>
        </p:sp>
      </p:grpSp>
      <p:grpSp>
        <p:nvGrpSpPr>
          <p:cNvPr id="62" name="Group 61">
            <a:extLst>
              <a:ext uri="{FF2B5EF4-FFF2-40B4-BE49-F238E27FC236}">
                <a16:creationId xmlns:a16="http://schemas.microsoft.com/office/drawing/2014/main" id="{6E49E0F8-9111-9907-2352-71FB2C233BBB}"/>
              </a:ext>
            </a:extLst>
          </p:cNvPr>
          <p:cNvGrpSpPr/>
          <p:nvPr/>
        </p:nvGrpSpPr>
        <p:grpSpPr>
          <a:xfrm>
            <a:off x="6260109" y="1912451"/>
            <a:ext cx="2794162" cy="1628734"/>
            <a:chOff x="6214616" y="1869923"/>
            <a:chExt cx="2794162" cy="1628734"/>
          </a:xfrm>
        </p:grpSpPr>
        <p:sp>
          <p:nvSpPr>
            <p:cNvPr id="54" name="Rectangle 53">
              <a:extLst>
                <a:ext uri="{FF2B5EF4-FFF2-40B4-BE49-F238E27FC236}">
                  <a16:creationId xmlns:a16="http://schemas.microsoft.com/office/drawing/2014/main" id="{B62C2E02-2B42-D43B-7F84-504D9851F0E9}"/>
                </a:ext>
              </a:extLst>
            </p:cNvPr>
            <p:cNvSpPr/>
            <p:nvPr/>
          </p:nvSpPr>
          <p:spPr>
            <a:xfrm>
              <a:off x="6214616" y="1869923"/>
              <a:ext cx="2794162" cy="1628734"/>
            </a:xfrm>
            <a:prstGeom prst="rect">
              <a:avLst/>
            </a:prstGeom>
            <a:solidFill>
              <a:srgbClr val="DBF0F9"/>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hlinkClick r:id="rId21"/>
              <a:extLst>
                <a:ext uri="{FF2B5EF4-FFF2-40B4-BE49-F238E27FC236}">
                  <a16:creationId xmlns:a16="http://schemas.microsoft.com/office/drawing/2014/main" id="{C57D9E46-375C-0C2A-D81C-6886A6C758B4}"/>
                </a:ext>
              </a:extLst>
            </p:cNvPr>
            <p:cNvPicPr>
              <a:picLocks noChangeAspect="1"/>
            </p:cNvPicPr>
            <p:nvPr/>
          </p:nvPicPr>
          <p:blipFill>
            <a:blip r:embed="rId22" cstate="screen">
              <a:extLst>
                <a:ext uri="{28A0092B-C50C-407E-A947-70E740481C1C}">
                  <a14:useLocalDpi xmlns:a14="http://schemas.microsoft.com/office/drawing/2010/main" val="0"/>
                </a:ext>
              </a:extLst>
            </a:blip>
            <a:stretch>
              <a:fillRect/>
            </a:stretch>
          </p:blipFill>
          <p:spPr>
            <a:xfrm>
              <a:off x="6338332" y="2122089"/>
              <a:ext cx="2546730" cy="1210893"/>
            </a:xfrm>
            <a:prstGeom prst="rect">
              <a:avLst/>
            </a:prstGeom>
            <a:ln>
              <a:solidFill>
                <a:schemeClr val="tx1"/>
              </a:solidFill>
            </a:ln>
          </p:spPr>
        </p:pic>
        <p:sp>
          <p:nvSpPr>
            <p:cNvPr id="55" name="TextBox 54">
              <a:extLst>
                <a:ext uri="{FF2B5EF4-FFF2-40B4-BE49-F238E27FC236}">
                  <a16:creationId xmlns:a16="http://schemas.microsoft.com/office/drawing/2014/main" id="{243EAC6B-3A23-0841-D8B4-27B99CD843A7}"/>
                </a:ext>
              </a:extLst>
            </p:cNvPr>
            <p:cNvSpPr txBox="1"/>
            <p:nvPr/>
          </p:nvSpPr>
          <p:spPr>
            <a:xfrm>
              <a:off x="6444643" y="1874707"/>
              <a:ext cx="2334108" cy="261610"/>
            </a:xfrm>
            <a:prstGeom prst="rect">
              <a:avLst/>
            </a:prstGeom>
            <a:noFill/>
          </p:spPr>
          <p:txBody>
            <a:bodyPr wrap="square">
              <a:spAutoFit/>
            </a:bodyPr>
            <a:lstStyle/>
            <a:p>
              <a:pPr algn="ctr"/>
              <a:r>
                <a:rPr lang="en-US" sz="1100" b="1" dirty="0">
                  <a:solidFill>
                    <a:srgbClr val="156082"/>
                  </a:solidFill>
                  <a:ea typeface="+mj-ea"/>
                  <a:cs typeface="Arial" panose="020B0604020202020204" pitchFamily="34" charset="0"/>
                </a:rPr>
                <a:t>Mitigated Structures Dashboard</a:t>
              </a:r>
            </a:p>
          </p:txBody>
        </p:sp>
      </p:grpSp>
      <p:grpSp>
        <p:nvGrpSpPr>
          <p:cNvPr id="61" name="Group 60">
            <a:extLst>
              <a:ext uri="{FF2B5EF4-FFF2-40B4-BE49-F238E27FC236}">
                <a16:creationId xmlns:a16="http://schemas.microsoft.com/office/drawing/2014/main" id="{3B1642ED-2064-79D1-992B-DAFFCD77CDA3}"/>
              </a:ext>
            </a:extLst>
          </p:cNvPr>
          <p:cNvGrpSpPr/>
          <p:nvPr/>
        </p:nvGrpSpPr>
        <p:grpSpPr>
          <a:xfrm>
            <a:off x="9151004" y="1912451"/>
            <a:ext cx="2794162" cy="1628734"/>
            <a:chOff x="9105511" y="1869923"/>
            <a:chExt cx="2794162" cy="1628734"/>
          </a:xfrm>
        </p:grpSpPr>
        <p:sp>
          <p:nvSpPr>
            <p:cNvPr id="56" name="Rectangle 55">
              <a:extLst>
                <a:ext uri="{FF2B5EF4-FFF2-40B4-BE49-F238E27FC236}">
                  <a16:creationId xmlns:a16="http://schemas.microsoft.com/office/drawing/2014/main" id="{3331D76E-EA9E-8FBA-0C99-9250E0BC8159}"/>
                </a:ext>
              </a:extLst>
            </p:cNvPr>
            <p:cNvSpPr/>
            <p:nvPr/>
          </p:nvSpPr>
          <p:spPr>
            <a:xfrm>
              <a:off x="9105511" y="1869923"/>
              <a:ext cx="2794162" cy="1628734"/>
            </a:xfrm>
            <a:prstGeom prst="rect">
              <a:avLst/>
            </a:prstGeom>
            <a:solidFill>
              <a:srgbClr val="DBF0F9"/>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a:hlinkClick r:id="rId23"/>
              <a:extLst>
                <a:ext uri="{FF2B5EF4-FFF2-40B4-BE49-F238E27FC236}">
                  <a16:creationId xmlns:a16="http://schemas.microsoft.com/office/drawing/2014/main" id="{15AC6FF4-DCC6-4269-F02C-CE2A4A663A1B}"/>
                </a:ext>
              </a:extLst>
            </p:cNvPr>
            <p:cNvPicPr>
              <a:picLocks noChangeAspect="1"/>
            </p:cNvPicPr>
            <p:nvPr/>
          </p:nvPicPr>
          <p:blipFill>
            <a:blip r:embed="rId24" cstate="screen">
              <a:extLst>
                <a:ext uri="{28A0092B-C50C-407E-A947-70E740481C1C}">
                  <a14:useLocalDpi xmlns:a14="http://schemas.microsoft.com/office/drawing/2010/main" val="0"/>
                </a:ext>
              </a:extLst>
            </a:blip>
            <a:stretch>
              <a:fillRect/>
            </a:stretch>
          </p:blipFill>
          <p:spPr>
            <a:xfrm>
              <a:off x="9229227" y="2123732"/>
              <a:ext cx="2546730" cy="1207605"/>
            </a:xfrm>
            <a:prstGeom prst="rect">
              <a:avLst/>
            </a:prstGeom>
            <a:ln>
              <a:solidFill>
                <a:schemeClr val="tx1"/>
              </a:solidFill>
            </a:ln>
          </p:spPr>
        </p:pic>
        <p:sp>
          <p:nvSpPr>
            <p:cNvPr id="57" name="TextBox 56">
              <a:extLst>
                <a:ext uri="{FF2B5EF4-FFF2-40B4-BE49-F238E27FC236}">
                  <a16:creationId xmlns:a16="http://schemas.microsoft.com/office/drawing/2014/main" id="{78229F1C-A72E-2E3B-A193-731762F21715}"/>
                </a:ext>
              </a:extLst>
            </p:cNvPr>
            <p:cNvSpPr txBox="1"/>
            <p:nvPr/>
          </p:nvSpPr>
          <p:spPr>
            <a:xfrm>
              <a:off x="9229227" y="1874707"/>
              <a:ext cx="2429537" cy="261610"/>
            </a:xfrm>
            <a:prstGeom prst="rect">
              <a:avLst/>
            </a:prstGeom>
            <a:noFill/>
          </p:spPr>
          <p:txBody>
            <a:bodyPr wrap="square">
              <a:spAutoFit/>
            </a:bodyPr>
            <a:lstStyle/>
            <a:p>
              <a:pPr algn="ctr"/>
              <a:r>
                <a:rPr lang="en-US" sz="1100" b="1" dirty="0">
                  <a:solidFill>
                    <a:srgbClr val="156082"/>
                  </a:solidFill>
                  <a:ea typeface="+mj-ea"/>
                  <a:cs typeface="Arial" panose="020B0604020202020204" pitchFamily="34" charset="0"/>
                </a:rPr>
                <a:t>Open-Space Mitigation Dashboard</a:t>
              </a:r>
            </a:p>
          </p:txBody>
        </p:sp>
      </p:grpSp>
      <p:grpSp>
        <p:nvGrpSpPr>
          <p:cNvPr id="85" name="Group 84">
            <a:extLst>
              <a:ext uri="{FF2B5EF4-FFF2-40B4-BE49-F238E27FC236}">
                <a16:creationId xmlns:a16="http://schemas.microsoft.com/office/drawing/2014/main" id="{17155393-13BB-7017-5FF9-BAA6AFF08D6E}"/>
              </a:ext>
            </a:extLst>
          </p:cNvPr>
          <p:cNvGrpSpPr/>
          <p:nvPr/>
        </p:nvGrpSpPr>
        <p:grpSpPr>
          <a:xfrm>
            <a:off x="881287" y="5511814"/>
            <a:ext cx="2112227" cy="1125552"/>
            <a:chOff x="881287" y="5333728"/>
            <a:chExt cx="2112227" cy="1125552"/>
          </a:xfrm>
        </p:grpSpPr>
        <p:sp>
          <p:nvSpPr>
            <p:cNvPr id="84" name="Rectangle 83">
              <a:extLst>
                <a:ext uri="{FF2B5EF4-FFF2-40B4-BE49-F238E27FC236}">
                  <a16:creationId xmlns:a16="http://schemas.microsoft.com/office/drawing/2014/main" id="{8215253A-9771-D587-B127-FFCADC6D0978}"/>
                </a:ext>
              </a:extLst>
            </p:cNvPr>
            <p:cNvSpPr/>
            <p:nvPr/>
          </p:nvSpPr>
          <p:spPr>
            <a:xfrm>
              <a:off x="881287" y="5333728"/>
              <a:ext cx="2112227" cy="1125552"/>
            </a:xfrm>
            <a:prstGeom prst="rect">
              <a:avLst/>
            </a:prstGeom>
            <a:solidFill>
              <a:srgbClr val="DBF0F9"/>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 name="Picture 68">
              <a:hlinkClick r:id="rId25"/>
              <a:extLst>
                <a:ext uri="{FF2B5EF4-FFF2-40B4-BE49-F238E27FC236}">
                  <a16:creationId xmlns:a16="http://schemas.microsoft.com/office/drawing/2014/main" id="{DA888C35-5671-1110-DC1C-75B6DFAAAE87}"/>
                </a:ext>
              </a:extLst>
            </p:cNvPr>
            <p:cNvPicPr>
              <a:picLocks noChangeAspect="1"/>
            </p:cNvPicPr>
            <p:nvPr/>
          </p:nvPicPr>
          <p:blipFill>
            <a:blip r:embed="rId26" cstate="screen">
              <a:extLst>
                <a:ext uri="{28A0092B-C50C-407E-A947-70E740481C1C}">
                  <a14:useLocalDpi xmlns:a14="http://schemas.microsoft.com/office/drawing/2010/main" val="0"/>
                </a:ext>
              </a:extLst>
            </a:blip>
            <a:stretch>
              <a:fillRect/>
            </a:stretch>
          </p:blipFill>
          <p:spPr>
            <a:xfrm>
              <a:off x="958088" y="5406220"/>
              <a:ext cx="1955842" cy="991441"/>
            </a:xfrm>
            <a:prstGeom prst="rect">
              <a:avLst/>
            </a:prstGeom>
            <a:ln>
              <a:solidFill>
                <a:schemeClr val="tx1"/>
              </a:solidFill>
            </a:ln>
          </p:spPr>
        </p:pic>
      </p:grpSp>
      <p:sp>
        <p:nvSpPr>
          <p:cNvPr id="70" name="Arrow: Right 69">
            <a:extLst>
              <a:ext uri="{FF2B5EF4-FFF2-40B4-BE49-F238E27FC236}">
                <a16:creationId xmlns:a16="http://schemas.microsoft.com/office/drawing/2014/main" id="{B70814D9-0BEB-570B-1DA4-9E989CA26C44}"/>
              </a:ext>
            </a:extLst>
          </p:cNvPr>
          <p:cNvSpPr/>
          <p:nvPr/>
        </p:nvSpPr>
        <p:spPr>
          <a:xfrm>
            <a:off x="3041354" y="5832715"/>
            <a:ext cx="290916" cy="184697"/>
          </a:xfrm>
          <a:prstGeom prst="rightArrow">
            <a:avLst/>
          </a:prstGeom>
          <a:solidFill>
            <a:srgbClr val="DBF0F9"/>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9" name="Group 78">
            <a:extLst>
              <a:ext uri="{FF2B5EF4-FFF2-40B4-BE49-F238E27FC236}">
                <a16:creationId xmlns:a16="http://schemas.microsoft.com/office/drawing/2014/main" id="{EE1CE904-5F83-9DEC-897F-9EB6C51AAF62}"/>
              </a:ext>
            </a:extLst>
          </p:cNvPr>
          <p:cNvGrpSpPr/>
          <p:nvPr/>
        </p:nvGrpSpPr>
        <p:grpSpPr>
          <a:xfrm>
            <a:off x="3408544" y="4175788"/>
            <a:ext cx="2529557" cy="2534425"/>
            <a:chOff x="3408544" y="4169155"/>
            <a:chExt cx="2529557" cy="2534425"/>
          </a:xfrm>
        </p:grpSpPr>
        <p:grpSp>
          <p:nvGrpSpPr>
            <p:cNvPr id="63" name="Group 62">
              <a:extLst>
                <a:ext uri="{FF2B5EF4-FFF2-40B4-BE49-F238E27FC236}">
                  <a16:creationId xmlns:a16="http://schemas.microsoft.com/office/drawing/2014/main" id="{6C3AC0F0-5723-5EA7-0D1B-5DE5D1E3238D}"/>
                </a:ext>
              </a:extLst>
            </p:cNvPr>
            <p:cNvGrpSpPr/>
            <p:nvPr/>
          </p:nvGrpSpPr>
          <p:grpSpPr>
            <a:xfrm>
              <a:off x="3408544" y="4169155"/>
              <a:ext cx="2529557" cy="2534425"/>
              <a:chOff x="4470158" y="862821"/>
              <a:chExt cx="4171083" cy="4179110"/>
            </a:xfrm>
          </p:grpSpPr>
          <p:sp>
            <p:nvSpPr>
              <p:cNvPr id="68" name="Rectangle 67">
                <a:extLst>
                  <a:ext uri="{FF2B5EF4-FFF2-40B4-BE49-F238E27FC236}">
                    <a16:creationId xmlns:a16="http://schemas.microsoft.com/office/drawing/2014/main" id="{40EB2E10-447B-8A16-6806-B46A600FBC31}"/>
                  </a:ext>
                </a:extLst>
              </p:cNvPr>
              <p:cNvSpPr/>
              <p:nvPr/>
            </p:nvSpPr>
            <p:spPr>
              <a:xfrm>
                <a:off x="4470158" y="862821"/>
                <a:ext cx="4171083" cy="4179110"/>
              </a:xfrm>
              <a:prstGeom prst="rect">
                <a:avLst/>
              </a:prstGeom>
              <a:solidFill>
                <a:srgbClr val="DBF0F9"/>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hlinkClick r:id="rId27"/>
                <a:extLst>
                  <a:ext uri="{FF2B5EF4-FFF2-40B4-BE49-F238E27FC236}">
                    <a16:creationId xmlns:a16="http://schemas.microsoft.com/office/drawing/2014/main" id="{B8D3A4A4-9716-F6FC-CE8B-F64D6E0E6BFE}"/>
                  </a:ext>
                </a:extLst>
              </p:cNvPr>
              <p:cNvPicPr>
                <a:picLocks noChangeAspect="1"/>
              </p:cNvPicPr>
              <p:nvPr/>
            </p:nvPicPr>
            <p:blipFill>
              <a:blip r:embed="rId28" cstate="screen">
                <a:extLst>
                  <a:ext uri="{28A0092B-C50C-407E-A947-70E740481C1C}">
                    <a14:useLocalDpi xmlns:a14="http://schemas.microsoft.com/office/drawing/2010/main" val="0"/>
                  </a:ext>
                </a:extLst>
              </a:blip>
              <a:stretch>
                <a:fillRect/>
              </a:stretch>
            </p:blipFill>
            <p:spPr>
              <a:xfrm>
                <a:off x="4622504" y="1000952"/>
                <a:ext cx="1891518" cy="1926764"/>
              </a:xfrm>
              <a:prstGeom prst="rect">
                <a:avLst/>
              </a:prstGeom>
              <a:ln>
                <a:solidFill>
                  <a:schemeClr val="tx1"/>
                </a:solidFill>
              </a:ln>
            </p:spPr>
          </p:pic>
          <p:pic>
            <p:nvPicPr>
              <p:cNvPr id="65" name="Picture 64">
                <a:hlinkClick r:id="rId29"/>
                <a:extLst>
                  <a:ext uri="{FF2B5EF4-FFF2-40B4-BE49-F238E27FC236}">
                    <a16:creationId xmlns:a16="http://schemas.microsoft.com/office/drawing/2014/main" id="{2CE13648-17A9-A2E1-9D0B-3791613CA5D5}"/>
                  </a:ext>
                </a:extLst>
              </p:cNvPr>
              <p:cNvPicPr>
                <a:picLocks noChangeAspect="1"/>
              </p:cNvPicPr>
              <p:nvPr/>
            </p:nvPicPr>
            <p:blipFill>
              <a:blip r:embed="rId30" cstate="screen">
                <a:extLst>
                  <a:ext uri="{28A0092B-C50C-407E-A947-70E740481C1C}">
                    <a14:useLocalDpi xmlns:a14="http://schemas.microsoft.com/office/drawing/2010/main" val="0"/>
                  </a:ext>
                </a:extLst>
              </a:blip>
              <a:stretch>
                <a:fillRect/>
              </a:stretch>
            </p:blipFill>
            <p:spPr>
              <a:xfrm>
                <a:off x="6633607" y="1000951"/>
                <a:ext cx="1885707" cy="1926765"/>
              </a:xfrm>
              <a:prstGeom prst="rect">
                <a:avLst/>
              </a:prstGeom>
              <a:ln>
                <a:solidFill>
                  <a:schemeClr val="tx1"/>
                </a:solidFill>
              </a:ln>
            </p:spPr>
          </p:pic>
          <p:pic>
            <p:nvPicPr>
              <p:cNvPr id="66" name="Picture 65">
                <a:hlinkClick r:id="rId31"/>
                <a:extLst>
                  <a:ext uri="{FF2B5EF4-FFF2-40B4-BE49-F238E27FC236}">
                    <a16:creationId xmlns:a16="http://schemas.microsoft.com/office/drawing/2014/main" id="{41E230BF-F8F0-085D-4A10-AEE2A2799437}"/>
                  </a:ext>
                </a:extLst>
              </p:cNvPr>
              <p:cNvPicPr>
                <a:picLocks noChangeAspect="1"/>
              </p:cNvPicPr>
              <p:nvPr/>
            </p:nvPicPr>
            <p:blipFill>
              <a:blip r:embed="rId32" cstate="screen">
                <a:extLst>
                  <a:ext uri="{28A0092B-C50C-407E-A947-70E740481C1C}">
                    <a14:useLocalDpi xmlns:a14="http://schemas.microsoft.com/office/drawing/2010/main" val="0"/>
                  </a:ext>
                </a:extLst>
              </a:blip>
              <a:stretch>
                <a:fillRect/>
              </a:stretch>
            </p:blipFill>
            <p:spPr>
              <a:xfrm>
                <a:off x="4622488" y="2988555"/>
                <a:ext cx="1891572" cy="1926764"/>
              </a:xfrm>
              <a:prstGeom prst="rect">
                <a:avLst/>
              </a:prstGeom>
              <a:ln>
                <a:solidFill>
                  <a:schemeClr val="tx1"/>
                </a:solidFill>
              </a:ln>
            </p:spPr>
          </p:pic>
          <p:pic>
            <p:nvPicPr>
              <p:cNvPr id="67" name="Picture 66">
                <a:hlinkClick r:id="rId33"/>
                <a:extLst>
                  <a:ext uri="{FF2B5EF4-FFF2-40B4-BE49-F238E27FC236}">
                    <a16:creationId xmlns:a16="http://schemas.microsoft.com/office/drawing/2014/main" id="{F7241754-AA18-BF73-17DD-76A3E2455467}"/>
                  </a:ext>
                </a:extLst>
              </p:cNvPr>
              <p:cNvPicPr>
                <a:picLocks noChangeAspect="1"/>
              </p:cNvPicPr>
              <p:nvPr/>
            </p:nvPicPr>
            <p:blipFill>
              <a:blip r:embed="rId34" cstate="screen">
                <a:extLst>
                  <a:ext uri="{28A0092B-C50C-407E-A947-70E740481C1C}">
                    <a14:useLocalDpi xmlns:a14="http://schemas.microsoft.com/office/drawing/2010/main" val="0"/>
                  </a:ext>
                </a:extLst>
              </a:blip>
              <a:stretch>
                <a:fillRect/>
              </a:stretch>
            </p:blipFill>
            <p:spPr>
              <a:xfrm>
                <a:off x="6631912" y="2988555"/>
                <a:ext cx="1891573" cy="1926764"/>
              </a:xfrm>
              <a:prstGeom prst="rect">
                <a:avLst/>
              </a:prstGeom>
              <a:ln>
                <a:solidFill>
                  <a:schemeClr val="tx1"/>
                </a:solidFill>
              </a:ln>
            </p:spPr>
          </p:pic>
        </p:grpSp>
        <p:pic>
          <p:nvPicPr>
            <p:cNvPr id="72" name="Picture 71">
              <a:extLst>
                <a:ext uri="{FF2B5EF4-FFF2-40B4-BE49-F238E27FC236}">
                  <a16:creationId xmlns:a16="http://schemas.microsoft.com/office/drawing/2014/main" id="{6700412C-0056-4FCC-955D-2C384E9C449E}"/>
                </a:ext>
              </a:extLst>
            </p:cNvPr>
            <p:cNvPicPr>
              <a:picLocks noChangeAspect="1"/>
            </p:cNvPicPr>
            <p:nvPr/>
          </p:nvPicPr>
          <p:blipFill>
            <a:blip r:embed="rId35" cstate="screen">
              <a:extLst>
                <a:ext uri="{28A0092B-C50C-407E-A947-70E740481C1C}">
                  <a14:useLocalDpi xmlns:a14="http://schemas.microsoft.com/office/drawing/2010/main" val="0"/>
                </a:ext>
              </a:extLst>
            </a:blip>
            <a:stretch>
              <a:fillRect/>
            </a:stretch>
          </p:blipFill>
          <p:spPr>
            <a:xfrm>
              <a:off x="3545037" y="4298682"/>
              <a:ext cx="532160" cy="201734"/>
            </a:xfrm>
            <a:prstGeom prst="rect">
              <a:avLst/>
            </a:prstGeom>
          </p:spPr>
        </p:pic>
        <p:pic>
          <p:nvPicPr>
            <p:cNvPr id="74" name="Picture 73">
              <a:extLst>
                <a:ext uri="{FF2B5EF4-FFF2-40B4-BE49-F238E27FC236}">
                  <a16:creationId xmlns:a16="http://schemas.microsoft.com/office/drawing/2014/main" id="{C254CD9C-5563-B45C-0600-E2859922B7AC}"/>
                </a:ext>
              </a:extLst>
            </p:cNvPr>
            <p:cNvPicPr>
              <a:picLocks noChangeAspect="1"/>
            </p:cNvPicPr>
            <p:nvPr/>
          </p:nvPicPr>
          <p:blipFill>
            <a:blip r:embed="rId36" cstate="screen">
              <a:extLst>
                <a:ext uri="{28A0092B-C50C-407E-A947-70E740481C1C}">
                  <a14:useLocalDpi xmlns:a14="http://schemas.microsoft.com/office/drawing/2010/main" val="0"/>
                </a:ext>
              </a:extLst>
            </a:blip>
            <a:stretch>
              <a:fillRect/>
            </a:stretch>
          </p:blipFill>
          <p:spPr>
            <a:xfrm>
              <a:off x="4762964" y="4294582"/>
              <a:ext cx="547117" cy="209089"/>
            </a:xfrm>
            <a:prstGeom prst="rect">
              <a:avLst/>
            </a:prstGeom>
          </p:spPr>
        </p:pic>
        <p:pic>
          <p:nvPicPr>
            <p:cNvPr id="76" name="Picture 75">
              <a:extLst>
                <a:ext uri="{FF2B5EF4-FFF2-40B4-BE49-F238E27FC236}">
                  <a16:creationId xmlns:a16="http://schemas.microsoft.com/office/drawing/2014/main" id="{6A393802-620F-426B-5DD8-89776577BB83}"/>
                </a:ext>
              </a:extLst>
            </p:cNvPr>
            <p:cNvPicPr>
              <a:picLocks noChangeAspect="1"/>
            </p:cNvPicPr>
            <p:nvPr/>
          </p:nvPicPr>
          <p:blipFill>
            <a:blip r:embed="rId37" cstate="screen">
              <a:extLst>
                <a:ext uri="{28A0092B-C50C-407E-A947-70E740481C1C}">
                  <a14:useLocalDpi xmlns:a14="http://schemas.microsoft.com/office/drawing/2010/main" val="0"/>
                </a:ext>
              </a:extLst>
            </a:blip>
            <a:stretch>
              <a:fillRect/>
            </a:stretch>
          </p:blipFill>
          <p:spPr>
            <a:xfrm>
              <a:off x="3548596" y="5505183"/>
              <a:ext cx="684445" cy="182939"/>
            </a:xfrm>
            <a:prstGeom prst="rect">
              <a:avLst/>
            </a:prstGeom>
          </p:spPr>
        </p:pic>
        <p:pic>
          <p:nvPicPr>
            <p:cNvPr id="78" name="Picture 77">
              <a:extLst>
                <a:ext uri="{FF2B5EF4-FFF2-40B4-BE49-F238E27FC236}">
                  <a16:creationId xmlns:a16="http://schemas.microsoft.com/office/drawing/2014/main" id="{C72638F2-4966-343A-433F-3BBD275F49C8}"/>
                </a:ext>
              </a:extLst>
            </p:cNvPr>
            <p:cNvPicPr>
              <a:picLocks noChangeAspect="1"/>
            </p:cNvPicPr>
            <p:nvPr/>
          </p:nvPicPr>
          <p:blipFill>
            <a:blip r:embed="rId38" cstate="screen">
              <a:extLst>
                <a:ext uri="{28A0092B-C50C-407E-A947-70E740481C1C}">
                  <a14:useLocalDpi xmlns:a14="http://schemas.microsoft.com/office/drawing/2010/main" val="0"/>
                </a:ext>
              </a:extLst>
            </a:blip>
            <a:stretch>
              <a:fillRect/>
            </a:stretch>
          </p:blipFill>
          <p:spPr>
            <a:xfrm>
              <a:off x="4762965" y="5505181"/>
              <a:ext cx="516728" cy="182941"/>
            </a:xfrm>
            <a:prstGeom prst="rect">
              <a:avLst/>
            </a:prstGeom>
          </p:spPr>
        </p:pic>
      </p:grpSp>
      <p:grpSp>
        <p:nvGrpSpPr>
          <p:cNvPr id="88" name="Group 87">
            <a:extLst>
              <a:ext uri="{FF2B5EF4-FFF2-40B4-BE49-F238E27FC236}">
                <a16:creationId xmlns:a16="http://schemas.microsoft.com/office/drawing/2014/main" id="{34DE0457-9ACA-6289-32AF-43E218A49B59}"/>
              </a:ext>
            </a:extLst>
          </p:cNvPr>
          <p:cNvGrpSpPr/>
          <p:nvPr/>
        </p:nvGrpSpPr>
        <p:grpSpPr>
          <a:xfrm>
            <a:off x="6683163" y="5340289"/>
            <a:ext cx="2247392" cy="1168162"/>
            <a:chOff x="6683163" y="5174766"/>
            <a:chExt cx="2247392" cy="1168162"/>
          </a:xfrm>
        </p:grpSpPr>
        <p:sp>
          <p:nvSpPr>
            <p:cNvPr id="86" name="Rectangle 85">
              <a:extLst>
                <a:ext uri="{FF2B5EF4-FFF2-40B4-BE49-F238E27FC236}">
                  <a16:creationId xmlns:a16="http://schemas.microsoft.com/office/drawing/2014/main" id="{79080BBC-50B8-E6ED-8425-1C25A6442141}"/>
                </a:ext>
              </a:extLst>
            </p:cNvPr>
            <p:cNvSpPr/>
            <p:nvPr/>
          </p:nvSpPr>
          <p:spPr>
            <a:xfrm>
              <a:off x="6683163" y="5174766"/>
              <a:ext cx="2247392" cy="1168162"/>
            </a:xfrm>
            <a:prstGeom prst="rect">
              <a:avLst/>
            </a:prstGeom>
            <a:solidFill>
              <a:srgbClr val="DBF0F9"/>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0">
              <a:hlinkClick r:id="rId39"/>
              <a:extLst>
                <a:ext uri="{FF2B5EF4-FFF2-40B4-BE49-F238E27FC236}">
                  <a16:creationId xmlns:a16="http://schemas.microsoft.com/office/drawing/2014/main" id="{C170B4F6-68AD-1F06-6A1E-629D468C668F}"/>
                </a:ext>
              </a:extLst>
            </p:cNvPr>
            <p:cNvPicPr>
              <a:picLocks noChangeAspect="1"/>
            </p:cNvPicPr>
            <p:nvPr/>
          </p:nvPicPr>
          <p:blipFill>
            <a:blip r:embed="rId40" cstate="screen">
              <a:extLst>
                <a:ext uri="{28A0092B-C50C-407E-A947-70E740481C1C}">
                  <a14:useLocalDpi xmlns:a14="http://schemas.microsoft.com/office/drawing/2010/main" val="0"/>
                </a:ext>
              </a:extLst>
            </a:blip>
            <a:stretch>
              <a:fillRect/>
            </a:stretch>
          </p:blipFill>
          <p:spPr>
            <a:xfrm>
              <a:off x="6812593" y="5257818"/>
              <a:ext cx="1988532" cy="1003444"/>
            </a:xfrm>
            <a:prstGeom prst="rect">
              <a:avLst/>
            </a:prstGeom>
            <a:ln>
              <a:solidFill>
                <a:schemeClr val="tx1"/>
              </a:solidFill>
            </a:ln>
          </p:spPr>
        </p:pic>
      </p:grpSp>
      <p:grpSp>
        <p:nvGrpSpPr>
          <p:cNvPr id="89" name="Group 88">
            <a:extLst>
              <a:ext uri="{FF2B5EF4-FFF2-40B4-BE49-F238E27FC236}">
                <a16:creationId xmlns:a16="http://schemas.microsoft.com/office/drawing/2014/main" id="{58072ED7-1624-F6CC-9AC6-9D0014D9883F}"/>
              </a:ext>
            </a:extLst>
          </p:cNvPr>
          <p:cNvGrpSpPr/>
          <p:nvPr/>
        </p:nvGrpSpPr>
        <p:grpSpPr>
          <a:xfrm>
            <a:off x="9318521" y="5340289"/>
            <a:ext cx="2247392" cy="1168162"/>
            <a:chOff x="9318521" y="5174766"/>
            <a:chExt cx="2247392" cy="1168162"/>
          </a:xfrm>
        </p:grpSpPr>
        <p:sp>
          <p:nvSpPr>
            <p:cNvPr id="87" name="Rectangle 86">
              <a:extLst>
                <a:ext uri="{FF2B5EF4-FFF2-40B4-BE49-F238E27FC236}">
                  <a16:creationId xmlns:a16="http://schemas.microsoft.com/office/drawing/2014/main" id="{7430470D-5498-E538-3737-1387C3986CA9}"/>
                </a:ext>
              </a:extLst>
            </p:cNvPr>
            <p:cNvSpPr/>
            <p:nvPr/>
          </p:nvSpPr>
          <p:spPr>
            <a:xfrm>
              <a:off x="9318521" y="5174766"/>
              <a:ext cx="2247392" cy="1168162"/>
            </a:xfrm>
            <a:prstGeom prst="rect">
              <a:avLst/>
            </a:prstGeom>
            <a:solidFill>
              <a:srgbClr val="DBF0F9"/>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a:hlinkClick r:id="rId41"/>
              <a:extLst>
                <a:ext uri="{FF2B5EF4-FFF2-40B4-BE49-F238E27FC236}">
                  <a16:creationId xmlns:a16="http://schemas.microsoft.com/office/drawing/2014/main" id="{66D13F72-6921-C7C7-89C4-05D4CAE8682E}"/>
                </a:ext>
              </a:extLst>
            </p:cNvPr>
            <p:cNvPicPr>
              <a:picLocks noChangeAspect="1"/>
            </p:cNvPicPr>
            <p:nvPr/>
          </p:nvPicPr>
          <p:blipFill>
            <a:blip r:embed="rId42" cstate="screen">
              <a:extLst>
                <a:ext uri="{28A0092B-C50C-407E-A947-70E740481C1C}">
                  <a14:useLocalDpi xmlns:a14="http://schemas.microsoft.com/office/drawing/2010/main" val="0"/>
                </a:ext>
              </a:extLst>
            </a:blip>
            <a:stretch>
              <a:fillRect/>
            </a:stretch>
          </p:blipFill>
          <p:spPr>
            <a:xfrm>
              <a:off x="9416206" y="5233909"/>
              <a:ext cx="2058545" cy="1037951"/>
            </a:xfrm>
            <a:prstGeom prst="rect">
              <a:avLst/>
            </a:prstGeom>
            <a:ln>
              <a:solidFill>
                <a:schemeClr val="tx1"/>
              </a:solidFill>
            </a:ln>
          </p:spPr>
        </p:pic>
      </p:grpSp>
      <p:grpSp>
        <p:nvGrpSpPr>
          <p:cNvPr id="95" name="Group 94">
            <a:extLst>
              <a:ext uri="{FF2B5EF4-FFF2-40B4-BE49-F238E27FC236}">
                <a16:creationId xmlns:a16="http://schemas.microsoft.com/office/drawing/2014/main" id="{42C2ECC4-4469-A5CA-7C34-4000D2A87078}"/>
              </a:ext>
            </a:extLst>
          </p:cNvPr>
          <p:cNvGrpSpPr/>
          <p:nvPr/>
        </p:nvGrpSpPr>
        <p:grpSpPr>
          <a:xfrm>
            <a:off x="756988" y="1937964"/>
            <a:ext cx="1529295" cy="726475"/>
            <a:chOff x="756988" y="1937964"/>
            <a:chExt cx="1529295" cy="726475"/>
          </a:xfrm>
        </p:grpSpPr>
        <p:pic>
          <p:nvPicPr>
            <p:cNvPr id="90" name="Picture 89">
              <a:hlinkClick r:id="rId43"/>
              <a:extLst>
                <a:ext uri="{FF2B5EF4-FFF2-40B4-BE49-F238E27FC236}">
                  <a16:creationId xmlns:a16="http://schemas.microsoft.com/office/drawing/2014/main" id="{8A7D3955-131A-FD2E-61BE-11F79CF35B09}"/>
                </a:ext>
              </a:extLst>
            </p:cNvPr>
            <p:cNvPicPr>
              <a:picLocks noChangeAspect="1"/>
            </p:cNvPicPr>
            <p:nvPr/>
          </p:nvPicPr>
          <p:blipFill>
            <a:blip r:embed="rId44" cstate="screen">
              <a:extLst>
                <a:ext uri="{28A0092B-C50C-407E-A947-70E740481C1C}">
                  <a14:useLocalDpi xmlns:a14="http://schemas.microsoft.com/office/drawing/2010/main" val="0"/>
                </a:ext>
              </a:extLst>
            </a:blip>
            <a:stretch>
              <a:fillRect/>
            </a:stretch>
          </p:blipFill>
          <p:spPr>
            <a:xfrm>
              <a:off x="756988" y="1939280"/>
              <a:ext cx="1529295" cy="725159"/>
            </a:xfrm>
            <a:prstGeom prst="rect">
              <a:avLst/>
            </a:prstGeom>
            <a:ln>
              <a:solidFill>
                <a:srgbClr val="184561"/>
              </a:solidFill>
            </a:ln>
          </p:spPr>
        </p:pic>
        <p:pic>
          <p:nvPicPr>
            <p:cNvPr id="94" name="Picture 93">
              <a:extLst>
                <a:ext uri="{FF2B5EF4-FFF2-40B4-BE49-F238E27FC236}">
                  <a16:creationId xmlns:a16="http://schemas.microsoft.com/office/drawing/2014/main" id="{BBE0053C-5478-0AF7-1B12-6E0E14F01827}"/>
                </a:ext>
              </a:extLst>
            </p:cNvPr>
            <p:cNvPicPr>
              <a:picLocks noChangeAspect="1"/>
            </p:cNvPicPr>
            <p:nvPr/>
          </p:nvPicPr>
          <p:blipFill>
            <a:blip r:embed="rId45" cstate="screen">
              <a:extLst>
                <a:ext uri="{28A0092B-C50C-407E-A947-70E740481C1C}">
                  <a14:useLocalDpi xmlns:a14="http://schemas.microsoft.com/office/drawing/2010/main" val="0"/>
                </a:ext>
              </a:extLst>
            </a:blip>
            <a:stretch>
              <a:fillRect/>
            </a:stretch>
          </p:blipFill>
          <p:spPr>
            <a:xfrm>
              <a:off x="825833" y="1937964"/>
              <a:ext cx="568715" cy="83226"/>
            </a:xfrm>
            <a:prstGeom prst="rect">
              <a:avLst/>
            </a:prstGeom>
          </p:spPr>
        </p:pic>
      </p:grpSp>
    </p:spTree>
    <p:extLst>
      <p:ext uri="{BB962C8B-B14F-4D97-AF65-F5344CB8AC3E}">
        <p14:creationId xmlns:p14="http://schemas.microsoft.com/office/powerpoint/2010/main" val="3572237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A83CF-197C-1D92-C83B-BED863252D6D}"/>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B78F2477-F36D-03C1-2645-3B58B0545946}"/>
              </a:ext>
            </a:extLst>
          </p:cNvPr>
          <p:cNvGrpSpPr/>
          <p:nvPr/>
        </p:nvGrpSpPr>
        <p:grpSpPr>
          <a:xfrm>
            <a:off x="0" y="-15988"/>
            <a:ext cx="12192000" cy="630241"/>
            <a:chOff x="0" y="-15988"/>
            <a:chExt cx="12192000" cy="630241"/>
          </a:xfrm>
        </p:grpSpPr>
        <p:sp>
          <p:nvSpPr>
            <p:cNvPr id="11" name="Title 1">
              <a:extLst>
                <a:ext uri="{FF2B5EF4-FFF2-40B4-BE49-F238E27FC236}">
                  <a16:creationId xmlns:a16="http://schemas.microsoft.com/office/drawing/2014/main" id="{B9C67A50-A36F-011C-D257-1D9CA0608C44}"/>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en-US" sz="3200" b="1" dirty="0">
                  <a:solidFill>
                    <a:prstClr val="white"/>
                  </a:solidFill>
                  <a:latin typeface="Calibri" panose="020F0502020204030204" pitchFamily="34" charset="0"/>
                  <a:ea typeface="Calibri" panose="020F0502020204030204" pitchFamily="34" charset="0"/>
                  <a:cs typeface="Calibri" panose="020F0502020204030204" pitchFamily="34" charset="0"/>
                </a:rPr>
                <a:t>Risk Communication Tools: Visualization Examples</a:t>
              </a:r>
            </a:p>
          </p:txBody>
        </p:sp>
        <p:pic>
          <p:nvPicPr>
            <p:cNvPr id="15" name="Picture 14" descr="A hexagon with a yellow house and a river&#10;&#10;Description automatically generated">
              <a:extLst>
                <a:ext uri="{FF2B5EF4-FFF2-40B4-BE49-F238E27FC236}">
                  <a16:creationId xmlns:a16="http://schemas.microsoft.com/office/drawing/2014/main" id="{230BE4AE-2344-879B-76A2-8A2DA8B3F08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pic>
          <p:nvPicPr>
            <p:cNvPr id="16" name="Picture 15" descr="A yellow and blue logo&#10;&#10;AI-generated content may be incorrect.">
              <a:extLst>
                <a:ext uri="{FF2B5EF4-FFF2-40B4-BE49-F238E27FC236}">
                  <a16:creationId xmlns:a16="http://schemas.microsoft.com/office/drawing/2014/main" id="{8755C219-2923-674F-627F-EDD80BE5408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17202" y="42670"/>
              <a:ext cx="568867" cy="507999"/>
            </a:xfrm>
            <a:prstGeom prst="rect">
              <a:avLst/>
            </a:prstGeom>
          </p:spPr>
        </p:pic>
      </p:grpSp>
      <p:sp>
        <p:nvSpPr>
          <p:cNvPr id="12" name="TextBox 11">
            <a:extLst>
              <a:ext uri="{FF2B5EF4-FFF2-40B4-BE49-F238E27FC236}">
                <a16:creationId xmlns:a16="http://schemas.microsoft.com/office/drawing/2014/main" id="{20788E01-0AFA-B080-89CC-7FB1825077DD}"/>
              </a:ext>
            </a:extLst>
          </p:cNvPr>
          <p:cNvSpPr txBox="1"/>
          <p:nvPr/>
        </p:nvSpPr>
        <p:spPr>
          <a:xfrm>
            <a:off x="2130160" y="6274851"/>
            <a:ext cx="2637293" cy="338554"/>
          </a:xfrm>
          <a:prstGeom prst="rect">
            <a:avLst/>
          </a:prstGeom>
          <a:noFill/>
        </p:spPr>
        <p:txBody>
          <a:bodyPr wrap="square">
            <a:spAutoFit/>
          </a:bodyPr>
          <a:lstStyle/>
          <a:p>
            <a:pPr algn="ctr"/>
            <a:r>
              <a:rPr lang="en-US" sz="1600" b="1" dirty="0">
                <a:latin typeface="+mn-lt"/>
                <a:cs typeface="Arial" panose="020B0604020202020204" pitchFamily="34" charset="0"/>
              </a:rPr>
              <a:t>3D Movie for Logan County</a:t>
            </a:r>
          </a:p>
        </p:txBody>
      </p:sp>
      <p:pic>
        <p:nvPicPr>
          <p:cNvPr id="17" name="Picture 16">
            <a:hlinkClick r:id="rId5"/>
            <a:extLst>
              <a:ext uri="{FF2B5EF4-FFF2-40B4-BE49-F238E27FC236}">
                <a16:creationId xmlns:a16="http://schemas.microsoft.com/office/drawing/2014/main" id="{FBE942A9-1390-110D-9F1A-E36FA94EBE5F}"/>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357307" y="849919"/>
            <a:ext cx="4109865" cy="2306981"/>
          </a:xfrm>
          <a:prstGeom prst="rect">
            <a:avLst/>
          </a:prstGeom>
          <a:ln>
            <a:solidFill>
              <a:schemeClr val="tx1"/>
            </a:solidFill>
          </a:ln>
        </p:spPr>
      </p:pic>
      <p:sp>
        <p:nvSpPr>
          <p:cNvPr id="18" name="TextBox 17">
            <a:extLst>
              <a:ext uri="{FF2B5EF4-FFF2-40B4-BE49-F238E27FC236}">
                <a16:creationId xmlns:a16="http://schemas.microsoft.com/office/drawing/2014/main" id="{6D79B945-0F58-A2F6-F98F-E96D3FD07243}"/>
              </a:ext>
            </a:extLst>
          </p:cNvPr>
          <p:cNvSpPr txBox="1"/>
          <p:nvPr/>
        </p:nvSpPr>
        <p:spPr>
          <a:xfrm>
            <a:off x="2033919" y="3156901"/>
            <a:ext cx="2829776" cy="338554"/>
          </a:xfrm>
          <a:prstGeom prst="rect">
            <a:avLst/>
          </a:prstGeom>
          <a:noFill/>
        </p:spPr>
        <p:txBody>
          <a:bodyPr wrap="square">
            <a:spAutoFit/>
          </a:bodyPr>
          <a:lstStyle/>
          <a:p>
            <a:pPr algn="ctr"/>
            <a:r>
              <a:rPr lang="en-US" sz="1600" b="1" dirty="0">
                <a:latin typeface="+mn-lt"/>
                <a:cs typeface="Arial" panose="020B0604020202020204" pitchFamily="34" charset="0"/>
              </a:rPr>
              <a:t>Viewshed for Rainelle</a:t>
            </a:r>
          </a:p>
        </p:txBody>
      </p:sp>
      <p:sp>
        <p:nvSpPr>
          <p:cNvPr id="21" name="TextBox 20">
            <a:extLst>
              <a:ext uri="{FF2B5EF4-FFF2-40B4-BE49-F238E27FC236}">
                <a16:creationId xmlns:a16="http://schemas.microsoft.com/office/drawing/2014/main" id="{2EDE7E6C-0C26-8B8D-CC60-2073E73FF761}"/>
              </a:ext>
            </a:extLst>
          </p:cNvPr>
          <p:cNvSpPr txBox="1"/>
          <p:nvPr/>
        </p:nvSpPr>
        <p:spPr>
          <a:xfrm>
            <a:off x="7937112" y="3156901"/>
            <a:ext cx="2829776" cy="338554"/>
          </a:xfrm>
          <a:prstGeom prst="rect">
            <a:avLst/>
          </a:prstGeom>
          <a:noFill/>
        </p:spPr>
        <p:txBody>
          <a:bodyPr wrap="square">
            <a:spAutoFit/>
          </a:bodyPr>
          <a:lstStyle/>
          <a:p>
            <a:pPr algn="ctr"/>
            <a:r>
              <a:rPr lang="en-US" sz="1600" b="1" dirty="0">
                <a:latin typeface="+mn-lt"/>
                <a:cs typeface="Arial" panose="020B0604020202020204" pitchFamily="34" charset="0"/>
              </a:rPr>
              <a:t>Building Profile in Clendenin</a:t>
            </a:r>
          </a:p>
        </p:txBody>
      </p:sp>
      <p:pic>
        <p:nvPicPr>
          <p:cNvPr id="3" name="Picture 2">
            <a:hlinkClick r:id="rId7"/>
            <a:extLst>
              <a:ext uri="{FF2B5EF4-FFF2-40B4-BE49-F238E27FC236}">
                <a16:creationId xmlns:a16="http://schemas.microsoft.com/office/drawing/2014/main" id="{E9D919BD-4674-04D1-89BE-6CCE1CAF76FD}"/>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7513553" y="848595"/>
            <a:ext cx="3524538" cy="2308306"/>
          </a:xfrm>
          <a:prstGeom prst="rect">
            <a:avLst/>
          </a:prstGeom>
          <a:ln>
            <a:solidFill>
              <a:schemeClr val="tx1"/>
            </a:solidFill>
          </a:ln>
        </p:spPr>
      </p:pic>
      <p:pic>
        <p:nvPicPr>
          <p:cNvPr id="2" name="Picture 1">
            <a:hlinkClick r:id="rId9"/>
            <a:extLst>
              <a:ext uri="{FF2B5EF4-FFF2-40B4-BE49-F238E27FC236}">
                <a16:creationId xmlns:a16="http://schemas.microsoft.com/office/drawing/2014/main" id="{27202295-F2EB-5EE3-AF16-557048CB4079}"/>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7122030" y="3879634"/>
            <a:ext cx="4272065" cy="2395216"/>
          </a:xfrm>
          <a:prstGeom prst="rect">
            <a:avLst/>
          </a:prstGeom>
          <a:ln>
            <a:solidFill>
              <a:schemeClr val="tx1"/>
            </a:solidFill>
          </a:ln>
        </p:spPr>
      </p:pic>
      <p:sp>
        <p:nvSpPr>
          <p:cNvPr id="4" name="TextBox 3">
            <a:extLst>
              <a:ext uri="{FF2B5EF4-FFF2-40B4-BE49-F238E27FC236}">
                <a16:creationId xmlns:a16="http://schemas.microsoft.com/office/drawing/2014/main" id="{8EDF40BA-4EAA-ACB2-D931-EC0135DE1269}"/>
              </a:ext>
            </a:extLst>
          </p:cNvPr>
          <p:cNvSpPr txBox="1"/>
          <p:nvPr/>
        </p:nvSpPr>
        <p:spPr>
          <a:xfrm>
            <a:off x="8026225" y="6274850"/>
            <a:ext cx="2887285" cy="338554"/>
          </a:xfrm>
          <a:prstGeom prst="rect">
            <a:avLst/>
          </a:prstGeom>
          <a:noFill/>
        </p:spPr>
        <p:txBody>
          <a:bodyPr wrap="square">
            <a:spAutoFit/>
          </a:bodyPr>
          <a:lstStyle/>
          <a:p>
            <a:pPr algn="ctr"/>
            <a:r>
              <a:rPr lang="en-US" sz="1600" b="1" dirty="0">
                <a:latin typeface="+mn-lt"/>
                <a:cs typeface="Arial" panose="020B0604020202020204" pitchFamily="34" charset="0"/>
              </a:rPr>
              <a:t>Building Profile in Charleston </a:t>
            </a:r>
          </a:p>
        </p:txBody>
      </p:sp>
      <p:pic>
        <p:nvPicPr>
          <p:cNvPr id="6" name="Picture 5">
            <a:hlinkClick r:id="rId11"/>
            <a:extLst>
              <a:ext uri="{FF2B5EF4-FFF2-40B4-BE49-F238E27FC236}">
                <a16:creationId xmlns:a16="http://schemas.microsoft.com/office/drawing/2014/main" id="{5C2B264B-FC2A-5E04-C4B2-03D9C597637B}"/>
              </a:ext>
            </a:extLst>
          </p:cNvPr>
          <p:cNvPicPr>
            <a:picLocks noChangeAspect="1"/>
          </p:cNvPicPr>
          <p:nvPr/>
        </p:nvPicPr>
        <p:blipFill>
          <a:blip r:embed="rId12"/>
          <a:stretch>
            <a:fillRect/>
          </a:stretch>
        </p:blipFill>
        <p:spPr>
          <a:xfrm>
            <a:off x="797905" y="3884740"/>
            <a:ext cx="5176667" cy="2401517"/>
          </a:xfrm>
          <a:prstGeom prst="rect">
            <a:avLst/>
          </a:prstGeom>
          <a:ln>
            <a:solidFill>
              <a:schemeClr val="tx1"/>
            </a:solidFill>
          </a:ln>
        </p:spPr>
      </p:pic>
    </p:spTree>
    <p:extLst>
      <p:ext uri="{BB962C8B-B14F-4D97-AF65-F5344CB8AC3E}">
        <p14:creationId xmlns:p14="http://schemas.microsoft.com/office/powerpoint/2010/main" val="1649795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467E8-84AC-D0E0-6E9D-50771CE56F7B}"/>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D5B74B5-3111-A937-B842-C0420879A724}"/>
              </a:ext>
            </a:extLst>
          </p:cNvPr>
          <p:cNvGrpSpPr/>
          <p:nvPr/>
        </p:nvGrpSpPr>
        <p:grpSpPr>
          <a:xfrm>
            <a:off x="0" y="3"/>
            <a:ext cx="12192000" cy="614250"/>
            <a:chOff x="0" y="3"/>
            <a:chExt cx="12192000" cy="614250"/>
          </a:xfrm>
        </p:grpSpPr>
        <p:sp>
          <p:nvSpPr>
            <p:cNvPr id="8" name="Title 1">
              <a:extLst>
                <a:ext uri="{FF2B5EF4-FFF2-40B4-BE49-F238E27FC236}">
                  <a16:creationId xmlns:a16="http://schemas.microsoft.com/office/drawing/2014/main" id="{5985ED67-F784-8D03-2043-75AF7A9CFBAC}"/>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3038"/>
              <a:r>
                <a:rPr lang="en-US" sz="3200" b="1" dirty="0">
                  <a:solidFill>
                    <a:prstClr val="white"/>
                  </a:solidFill>
                  <a:latin typeface="+mn-lt"/>
                  <a:cs typeface="Arial" panose="020B0604020202020204" pitchFamily="34" charset="0"/>
                </a:rPr>
                <a:t>Future Direction</a:t>
              </a:r>
            </a:p>
          </p:txBody>
        </p:sp>
        <p:pic>
          <p:nvPicPr>
            <p:cNvPr id="9" name="Picture 8">
              <a:extLst>
                <a:ext uri="{FF2B5EF4-FFF2-40B4-BE49-F238E27FC236}">
                  <a16:creationId xmlns:a16="http://schemas.microsoft.com/office/drawing/2014/main" id="{F7B619DF-CB61-1FC1-23ED-66FB3805AC3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309798" y="31184"/>
              <a:ext cx="554026" cy="551887"/>
            </a:xfrm>
            <a:prstGeom prst="rect">
              <a:avLst/>
            </a:prstGeom>
          </p:spPr>
        </p:pic>
      </p:grpSp>
      <p:sp>
        <p:nvSpPr>
          <p:cNvPr id="10" name="TextBox 9">
            <a:extLst>
              <a:ext uri="{FF2B5EF4-FFF2-40B4-BE49-F238E27FC236}">
                <a16:creationId xmlns:a16="http://schemas.microsoft.com/office/drawing/2014/main" id="{53A5EC5B-2207-0B15-82D7-BE39094245FD}"/>
              </a:ext>
            </a:extLst>
          </p:cNvPr>
          <p:cNvSpPr txBox="1"/>
          <p:nvPr/>
        </p:nvSpPr>
        <p:spPr>
          <a:xfrm>
            <a:off x="516274" y="696173"/>
            <a:ext cx="7090077" cy="1479123"/>
          </a:xfrm>
          <a:prstGeom prst="rect">
            <a:avLst/>
          </a:prstGeom>
          <a:noFill/>
          <a:ln>
            <a:noFill/>
          </a:ln>
        </p:spPr>
        <p:txBody>
          <a:bodyPr wrap="square" rtlCol="0">
            <a:spAutoFit/>
          </a:bodyPr>
          <a:lstStyle/>
          <a:p>
            <a:pPr marL="227013" indent="-227013">
              <a:lnSpc>
                <a:spcPct val="114000"/>
              </a:lnSpc>
              <a:buFont typeface="Wingdings" panose="05000000000000000000" pitchFamily="2" charset="2"/>
              <a:buChar char="§"/>
            </a:pPr>
            <a:r>
              <a:rPr lang="en-US" sz="2000" dirty="0"/>
              <a:t>Maintenance and Data Updates</a:t>
            </a:r>
          </a:p>
          <a:p>
            <a:pPr marL="227013" indent="-227013">
              <a:lnSpc>
                <a:spcPct val="114000"/>
              </a:lnSpc>
              <a:buFont typeface="Wingdings" panose="05000000000000000000" pitchFamily="2" charset="2"/>
              <a:buChar char="§"/>
            </a:pPr>
            <a:r>
              <a:rPr lang="en-US" sz="2000" dirty="0"/>
              <a:t>Training and Technical Support</a:t>
            </a:r>
          </a:p>
          <a:p>
            <a:pPr marL="227013" indent="-227013">
              <a:lnSpc>
                <a:spcPct val="114000"/>
              </a:lnSpc>
              <a:buFont typeface="Wingdings" panose="05000000000000000000" pitchFamily="2" charset="2"/>
              <a:buChar char="§"/>
            </a:pPr>
            <a:r>
              <a:rPr lang="en-US" sz="2000" dirty="0"/>
              <a:t>Sustainable Funding for Ongoing Operations of the Tools</a:t>
            </a:r>
          </a:p>
          <a:p>
            <a:pPr marL="227013" indent="-227013">
              <a:lnSpc>
                <a:spcPct val="114000"/>
              </a:lnSpc>
              <a:buFont typeface="Wingdings" panose="05000000000000000000" pitchFamily="2" charset="2"/>
              <a:buChar char="§"/>
            </a:pPr>
            <a:r>
              <a:rPr lang="en-US" sz="2000" dirty="0"/>
              <a:t>Framework Adaptation and Regional Expansion</a:t>
            </a:r>
          </a:p>
        </p:txBody>
      </p:sp>
      <p:sp>
        <p:nvSpPr>
          <p:cNvPr id="5" name="TextBox 4">
            <a:extLst>
              <a:ext uri="{FF2B5EF4-FFF2-40B4-BE49-F238E27FC236}">
                <a16:creationId xmlns:a16="http://schemas.microsoft.com/office/drawing/2014/main" id="{1123ADAF-A932-BF25-08E4-B316FDDCE6DA}"/>
              </a:ext>
            </a:extLst>
          </p:cNvPr>
          <p:cNvSpPr txBox="1"/>
          <p:nvPr/>
        </p:nvSpPr>
        <p:spPr>
          <a:xfrm>
            <a:off x="2550961" y="6255876"/>
            <a:ext cx="7090077" cy="326308"/>
          </a:xfrm>
          <a:prstGeom prst="rect">
            <a:avLst/>
          </a:prstGeom>
          <a:noFill/>
          <a:ln>
            <a:noFill/>
          </a:ln>
        </p:spPr>
        <p:txBody>
          <a:bodyPr wrap="square" rtlCol="0">
            <a:spAutoFit/>
          </a:bodyPr>
          <a:lstStyle/>
          <a:p>
            <a:pPr algn="ctr">
              <a:lnSpc>
                <a:spcPct val="114000"/>
              </a:lnSpc>
            </a:pPr>
            <a:r>
              <a:rPr lang="en-US" sz="1400" b="1" i="1" dirty="0">
                <a:solidFill>
                  <a:srgbClr val="00285B"/>
                </a:solidFill>
              </a:rPr>
              <a:t>Building a more resilient future, together!</a:t>
            </a:r>
          </a:p>
        </p:txBody>
      </p:sp>
      <p:pic>
        <p:nvPicPr>
          <p:cNvPr id="3" name="Picture 2">
            <a:extLst>
              <a:ext uri="{FF2B5EF4-FFF2-40B4-BE49-F238E27FC236}">
                <a16:creationId xmlns:a16="http://schemas.microsoft.com/office/drawing/2014/main" id="{564F0161-5128-631A-70E1-D624892D658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89427" y="2241268"/>
            <a:ext cx="9383262" cy="4079894"/>
          </a:xfrm>
          <a:prstGeom prst="rect">
            <a:avLst/>
          </a:prstGeom>
        </p:spPr>
      </p:pic>
    </p:spTree>
    <p:extLst>
      <p:ext uri="{BB962C8B-B14F-4D97-AF65-F5344CB8AC3E}">
        <p14:creationId xmlns:p14="http://schemas.microsoft.com/office/powerpoint/2010/main" val="62103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33487-671E-6461-8222-B14B2F5C61E4}"/>
            </a:ext>
          </a:extLst>
        </p:cNvPr>
        <p:cNvGrpSpPr/>
        <p:nvPr/>
      </p:nvGrpSpPr>
      <p:grpSpPr>
        <a:xfrm>
          <a:off x="0" y="0"/>
          <a:ext cx="0" cy="0"/>
          <a:chOff x="0" y="0"/>
          <a:chExt cx="0" cy="0"/>
        </a:xfrm>
      </p:grpSpPr>
      <p:sp>
        <p:nvSpPr>
          <p:cNvPr id="21" name="Title 1">
            <a:extLst>
              <a:ext uri="{FF2B5EF4-FFF2-40B4-BE49-F238E27FC236}">
                <a16:creationId xmlns:a16="http://schemas.microsoft.com/office/drawing/2014/main" id="{42250594-B59F-B464-FF13-E4611AA3896D}"/>
              </a:ext>
            </a:extLst>
          </p:cNvPr>
          <p:cNvSpPr txBox="1">
            <a:spLocks/>
          </p:cNvSpPr>
          <p:nvPr/>
        </p:nvSpPr>
        <p:spPr>
          <a:xfrm>
            <a:off x="0" y="0"/>
            <a:ext cx="12192000" cy="6857998"/>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endParaRPr lang="en-US" sz="1100" dirty="0">
              <a:solidFill>
                <a:schemeClr val="bg1"/>
              </a:solidFill>
              <a:latin typeface="Calibri Light" panose="020F0302020204030204"/>
            </a:endParaRPr>
          </a:p>
        </p:txBody>
      </p:sp>
      <p:pic>
        <p:nvPicPr>
          <p:cNvPr id="6" name="Picture 5">
            <a:extLst>
              <a:ext uri="{FF2B5EF4-FFF2-40B4-BE49-F238E27FC236}">
                <a16:creationId xmlns:a16="http://schemas.microsoft.com/office/drawing/2014/main" id="{91F74D70-9B26-6BCE-9DAE-6EC93F2F98A2}"/>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42" name="Title 1">
            <a:extLst>
              <a:ext uri="{FF2B5EF4-FFF2-40B4-BE49-F238E27FC236}">
                <a16:creationId xmlns:a16="http://schemas.microsoft.com/office/drawing/2014/main" id="{71C5E7C8-4C6D-2F05-87C3-DAC94D4949FE}"/>
              </a:ext>
            </a:extLst>
          </p:cNvPr>
          <p:cNvSpPr>
            <a:spLocks noGrp="1"/>
          </p:cNvSpPr>
          <p:nvPr>
            <p:ph type="ctrTitle"/>
          </p:nvPr>
        </p:nvSpPr>
        <p:spPr>
          <a:xfrm>
            <a:off x="793369" y="1116678"/>
            <a:ext cx="10363200" cy="1831174"/>
          </a:xfrm>
        </p:spPr>
        <p:txBody>
          <a:bodyPr>
            <a:noAutofit/>
          </a:bodyPr>
          <a:lstStyle/>
          <a:p>
            <a:r>
              <a:rPr lang="en-US" sz="4000" b="1" dirty="0">
                <a:solidFill>
                  <a:schemeClr val="bg1"/>
                </a:solidFill>
                <a:latin typeface="+mn-lt"/>
                <a:cs typeface="Arial" panose="020B0604020202020204" pitchFamily="34" charset="0"/>
              </a:rPr>
              <a:t>Thank you!</a:t>
            </a:r>
            <a:br>
              <a:rPr lang="en-US" sz="4000" b="1" dirty="0">
                <a:solidFill>
                  <a:schemeClr val="bg1"/>
                </a:solidFill>
                <a:latin typeface="+mn-lt"/>
                <a:cs typeface="Arial" panose="020B0604020202020204" pitchFamily="34" charset="0"/>
              </a:rPr>
            </a:br>
            <a:br>
              <a:rPr lang="en-US" sz="4000" b="1" dirty="0">
                <a:solidFill>
                  <a:schemeClr val="bg1"/>
                </a:solidFill>
                <a:latin typeface="+mn-lt"/>
                <a:cs typeface="Arial" panose="020B0604020202020204" pitchFamily="34" charset="0"/>
              </a:rPr>
            </a:br>
            <a:r>
              <a:rPr lang="en-US" sz="4000" b="1" dirty="0">
                <a:solidFill>
                  <a:schemeClr val="bg1"/>
                </a:solidFill>
                <a:latin typeface="+mn-lt"/>
                <a:cs typeface="Arial" panose="020B0604020202020204" pitchFamily="34" charset="0"/>
              </a:rPr>
              <a:t>Questions?</a:t>
            </a:r>
          </a:p>
        </p:txBody>
      </p:sp>
      <p:sp>
        <p:nvSpPr>
          <p:cNvPr id="2" name="Google Shape;407;p46">
            <a:extLst>
              <a:ext uri="{FF2B5EF4-FFF2-40B4-BE49-F238E27FC236}">
                <a16:creationId xmlns:a16="http://schemas.microsoft.com/office/drawing/2014/main" id="{DF622F98-4274-D631-5967-CEB814C10EF2}"/>
              </a:ext>
            </a:extLst>
          </p:cNvPr>
          <p:cNvSpPr txBox="1"/>
          <p:nvPr/>
        </p:nvSpPr>
        <p:spPr>
          <a:xfrm>
            <a:off x="2727448" y="4875450"/>
            <a:ext cx="6737104" cy="143410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bg1"/>
                </a:solidFill>
                <a:ea typeface="Anaheim"/>
                <a:cs typeface="Calibri" panose="020F0502020204030204" pitchFamily="34" charset="0"/>
                <a:sym typeface="Anaheim"/>
              </a:rPr>
              <a:t>Email:</a:t>
            </a:r>
          </a:p>
          <a:p>
            <a:pPr marL="0" lvl="0" indent="0" algn="ctr" rtl="0">
              <a:spcBef>
                <a:spcPts val="0"/>
              </a:spcBef>
              <a:spcAft>
                <a:spcPts val="0"/>
              </a:spcAft>
              <a:buNone/>
            </a:pPr>
            <a:endParaRPr lang="en" sz="500" dirty="0">
              <a:solidFill>
                <a:schemeClr val="bg1"/>
              </a:solidFill>
              <a:ea typeface="Anaheim"/>
              <a:cs typeface="Calibri" panose="020F0502020204030204" pitchFamily="34" charset="0"/>
              <a:sym typeface="Anaheim"/>
            </a:endParaRPr>
          </a:p>
          <a:p>
            <a:pPr algn="ctr"/>
            <a:r>
              <a:rPr lang="en" u="sng" dirty="0">
                <a:solidFill>
                  <a:schemeClr val="bg1"/>
                </a:solidFill>
                <a:ea typeface="Anaheim"/>
                <a:cs typeface="Calibri" panose="020F0502020204030204" pitchFamily="34" charset="0"/>
                <a:sym typeface="Anaheim"/>
                <a:hlinkClick r:id="" action="ppaction://noaction">
                  <a:extLst>
                    <a:ext uri="{A12FA001-AC4F-418D-AE19-62706E023703}">
                      <ahyp:hlinkClr xmlns:ahyp="http://schemas.microsoft.com/office/drawing/2018/hyperlinkcolor" val="tx"/>
                    </a:ext>
                  </a:extLst>
                </a:hlinkClick>
              </a:rPr>
              <a:t>behrang.bidadian@mail.wvu.edu</a:t>
            </a:r>
            <a:endParaRPr lang="en" u="sng" dirty="0">
              <a:solidFill>
                <a:schemeClr val="bg1"/>
              </a:solidFill>
              <a:ea typeface="Anaheim"/>
              <a:cs typeface="Calibri" panose="020F0502020204030204" pitchFamily="34" charset="0"/>
              <a:sym typeface="Anaheim"/>
            </a:endParaRPr>
          </a:p>
          <a:p>
            <a:pPr algn="ctr"/>
            <a:r>
              <a:rPr lang="en-US" dirty="0">
                <a:solidFill>
                  <a:schemeClr val="bg1"/>
                </a:solidFill>
                <a:ea typeface="Anaheim"/>
                <a:cs typeface="Calibri" panose="020F0502020204030204" pitchFamily="34" charset="0"/>
                <a:sym typeface="Anaheim"/>
                <a:hlinkClick r:id="rId3">
                  <a:extLst>
                    <a:ext uri="{A12FA001-AC4F-418D-AE19-62706E023703}">
                      <ahyp:hlinkClr xmlns:ahyp="http://schemas.microsoft.com/office/drawing/2018/hyperlinkcolor" val="tx"/>
                    </a:ext>
                  </a:extLst>
                </a:hlinkClick>
              </a:rPr>
              <a:t>kurt.donaldson@mail.wvu.edu</a:t>
            </a:r>
            <a:endParaRPr lang="en-US" dirty="0">
              <a:solidFill>
                <a:schemeClr val="bg1"/>
              </a:solidFill>
              <a:ea typeface="Anaheim"/>
              <a:cs typeface="Calibri" panose="020F0502020204030204" pitchFamily="34" charset="0"/>
              <a:sym typeface="Anaheim"/>
            </a:endParaRPr>
          </a:p>
          <a:p>
            <a:pPr algn="ctr"/>
            <a:endParaRPr lang="en" sz="500" u="sng" dirty="0">
              <a:solidFill>
                <a:schemeClr val="bg1"/>
              </a:solidFill>
              <a:ea typeface="Anaheim"/>
              <a:cs typeface="Calibri" panose="020F0502020204030204" pitchFamily="34" charset="0"/>
              <a:sym typeface="Anaheim"/>
              <a:hlinkClick r:id="" action="ppaction://noaction">
                <a:extLst>
                  <a:ext uri="{A12FA001-AC4F-418D-AE19-62706E023703}">
                    <ahyp:hlinkClr xmlns:ahyp="http://schemas.microsoft.com/office/drawing/2018/hyperlinkcolor" val="tx"/>
                  </a:ext>
                </a:extLst>
              </a:hlinkClick>
            </a:endParaRPr>
          </a:p>
          <a:p>
            <a:pPr marL="0" lvl="0" indent="0" algn="ctr" rtl="0">
              <a:spcBef>
                <a:spcPts val="0"/>
              </a:spcBef>
              <a:spcAft>
                <a:spcPts val="0"/>
              </a:spcAft>
              <a:buNone/>
            </a:pPr>
            <a:endParaRPr dirty="0">
              <a:solidFill>
                <a:schemeClr val="bg1"/>
              </a:solidFill>
              <a:ea typeface="Anaheim"/>
              <a:cs typeface="Calibri" panose="020F0502020204030204" pitchFamily="34" charset="0"/>
              <a:sym typeface="Anaheim"/>
            </a:endParaRPr>
          </a:p>
          <a:p>
            <a:pPr marL="0" lvl="0" indent="0" algn="ctr" rtl="0">
              <a:spcBef>
                <a:spcPts val="0"/>
              </a:spcBef>
              <a:spcAft>
                <a:spcPts val="0"/>
              </a:spcAft>
              <a:buNone/>
            </a:pPr>
            <a:endParaRPr dirty="0">
              <a:solidFill>
                <a:schemeClr val="bg1"/>
              </a:solidFill>
              <a:ea typeface="Anaheim"/>
              <a:cs typeface="Anaheim"/>
              <a:sym typeface="Anaheim"/>
            </a:endParaRPr>
          </a:p>
          <a:p>
            <a:pPr marL="0" lvl="0" indent="0" algn="ctr" rtl="0">
              <a:spcBef>
                <a:spcPts val="0"/>
              </a:spcBef>
              <a:spcAft>
                <a:spcPts val="0"/>
              </a:spcAft>
              <a:buNone/>
            </a:pPr>
            <a:endParaRPr dirty="0">
              <a:solidFill>
                <a:schemeClr val="bg1"/>
              </a:solidFill>
              <a:ea typeface="Anaheim"/>
              <a:cs typeface="Anaheim"/>
              <a:sym typeface="Anaheim"/>
            </a:endParaRPr>
          </a:p>
        </p:txBody>
      </p:sp>
      <p:pic>
        <p:nvPicPr>
          <p:cNvPr id="4" name="Picture 3" descr="A hexagon with a yellow house and a river&#10;&#10;Description automatically generated">
            <a:extLst>
              <a:ext uri="{FF2B5EF4-FFF2-40B4-BE49-F238E27FC236}">
                <a16:creationId xmlns:a16="http://schemas.microsoft.com/office/drawing/2014/main" id="{9E813908-A75A-6C48-DCCF-6458D85B0FC3}"/>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132395" y="3579698"/>
            <a:ext cx="1062725" cy="969663"/>
          </a:xfrm>
          <a:prstGeom prst="rect">
            <a:avLst/>
          </a:prstGeom>
        </p:spPr>
      </p:pic>
      <p:pic>
        <p:nvPicPr>
          <p:cNvPr id="5" name="Picture 4" descr="A yellow and blue logo&#10;&#10;AI-generated content may be incorrect.">
            <a:extLst>
              <a:ext uri="{FF2B5EF4-FFF2-40B4-BE49-F238E27FC236}">
                <a16:creationId xmlns:a16="http://schemas.microsoft.com/office/drawing/2014/main" id="{3C24270D-20AF-7938-12C3-4955FE406E5C}"/>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901788" y="3638356"/>
            <a:ext cx="932156" cy="832417"/>
          </a:xfrm>
          <a:prstGeom prst="rect">
            <a:avLst/>
          </a:prstGeom>
        </p:spPr>
      </p:pic>
    </p:spTree>
    <p:extLst>
      <p:ext uri="{BB962C8B-B14F-4D97-AF65-F5344CB8AC3E}">
        <p14:creationId xmlns:p14="http://schemas.microsoft.com/office/powerpoint/2010/main" val="3294120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7BB3C-1819-F7BD-92E9-45498AA08ACE}"/>
            </a:ext>
          </a:extLst>
        </p:cNvPr>
        <p:cNvGrpSpPr/>
        <p:nvPr/>
      </p:nvGrpSpPr>
      <p:grpSpPr>
        <a:xfrm>
          <a:off x="0" y="0"/>
          <a:ext cx="0" cy="0"/>
          <a:chOff x="0" y="0"/>
          <a:chExt cx="0" cy="0"/>
        </a:xfrm>
      </p:grpSpPr>
      <p:sp>
        <p:nvSpPr>
          <p:cNvPr id="21" name="Title 1">
            <a:extLst>
              <a:ext uri="{FF2B5EF4-FFF2-40B4-BE49-F238E27FC236}">
                <a16:creationId xmlns:a16="http://schemas.microsoft.com/office/drawing/2014/main" id="{3E133AA9-11CA-7F01-F9E6-1F1727966488}"/>
              </a:ext>
            </a:extLst>
          </p:cNvPr>
          <p:cNvSpPr txBox="1">
            <a:spLocks/>
          </p:cNvSpPr>
          <p:nvPr/>
        </p:nvSpPr>
        <p:spPr>
          <a:xfrm>
            <a:off x="0" y="2"/>
            <a:ext cx="12192000" cy="6857998"/>
          </a:xfrm>
          <a:prstGeom prst="rect">
            <a:avLst/>
          </a:prstGeom>
          <a:solidFill>
            <a:schemeClr val="tx1">
              <a:lumMod val="65000"/>
              <a:lumOff val="3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marR="0" lvl="0" indent="0" algn="l" defTabSz="914400" rtl="0" eaLnBrk="1" fontAlgn="auto" latinLnBrk="0" hangingPunct="1">
              <a:lnSpc>
                <a:spcPct val="90000"/>
              </a:lnSpc>
              <a:spcBef>
                <a:spcPct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42" name="Title 1">
            <a:extLst>
              <a:ext uri="{FF2B5EF4-FFF2-40B4-BE49-F238E27FC236}">
                <a16:creationId xmlns:a16="http://schemas.microsoft.com/office/drawing/2014/main" id="{D748FD76-B272-8F25-2232-53184B4BF12F}"/>
              </a:ext>
            </a:extLst>
          </p:cNvPr>
          <p:cNvSpPr>
            <a:spLocks noGrp="1"/>
          </p:cNvSpPr>
          <p:nvPr>
            <p:ph type="ctrTitle"/>
          </p:nvPr>
        </p:nvSpPr>
        <p:spPr>
          <a:xfrm>
            <a:off x="914399" y="3142870"/>
            <a:ext cx="10363200" cy="572259"/>
          </a:xfrm>
        </p:spPr>
        <p:txBody>
          <a:bodyPr>
            <a:noAutofit/>
          </a:bodyPr>
          <a:lstStyle/>
          <a:p>
            <a:r>
              <a:rPr lang="en-US" sz="4000" b="1" dirty="0">
                <a:solidFill>
                  <a:schemeClr val="bg1"/>
                </a:solidFill>
                <a:latin typeface="+mn-lt"/>
                <a:cs typeface="Arial" panose="020B0604020202020204" pitchFamily="34" charset="0"/>
              </a:rPr>
              <a:t>Backup Slides</a:t>
            </a:r>
          </a:p>
        </p:txBody>
      </p:sp>
    </p:spTree>
    <p:extLst>
      <p:ext uri="{BB962C8B-B14F-4D97-AF65-F5344CB8AC3E}">
        <p14:creationId xmlns:p14="http://schemas.microsoft.com/office/powerpoint/2010/main" val="2446019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1A30B-367A-A132-82A0-810074BE930A}"/>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C7D7BB5-8F30-0FDE-0EDA-D6622CEA7FF2}"/>
              </a:ext>
            </a:extLst>
          </p:cNvPr>
          <p:cNvGrpSpPr/>
          <p:nvPr/>
        </p:nvGrpSpPr>
        <p:grpSpPr>
          <a:xfrm>
            <a:off x="0" y="-15988"/>
            <a:ext cx="12192000" cy="630241"/>
            <a:chOff x="0" y="-15988"/>
            <a:chExt cx="12192000" cy="630241"/>
          </a:xfrm>
        </p:grpSpPr>
        <p:sp>
          <p:nvSpPr>
            <p:cNvPr id="11" name="Title 1">
              <a:extLst>
                <a:ext uri="{FF2B5EF4-FFF2-40B4-BE49-F238E27FC236}">
                  <a16:creationId xmlns:a16="http://schemas.microsoft.com/office/drawing/2014/main" id="{EFD60F76-C1F9-D28A-DA1F-4496076B54B6}"/>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Social Vulnerability</a:t>
              </a:r>
            </a:p>
          </p:txBody>
        </p:sp>
        <p:pic>
          <p:nvPicPr>
            <p:cNvPr id="15" name="Picture 14" descr="A hexagon with a yellow house and a river&#10;&#10;Description automatically generated">
              <a:extLst>
                <a:ext uri="{FF2B5EF4-FFF2-40B4-BE49-F238E27FC236}">
                  <a16:creationId xmlns:a16="http://schemas.microsoft.com/office/drawing/2014/main" id="{C34647B0-1C72-0A93-9EDC-2BC3E17E480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pic>
          <p:nvPicPr>
            <p:cNvPr id="16" name="Picture 15" descr="A yellow and blue logo&#10;&#10;AI-generated content may be incorrect.">
              <a:extLst>
                <a:ext uri="{FF2B5EF4-FFF2-40B4-BE49-F238E27FC236}">
                  <a16:creationId xmlns:a16="http://schemas.microsoft.com/office/drawing/2014/main" id="{977D7C34-A9AE-29AC-CD1D-00373D5DBE8B}"/>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17202" y="42670"/>
              <a:ext cx="568867" cy="507999"/>
            </a:xfrm>
            <a:prstGeom prst="rect">
              <a:avLst/>
            </a:prstGeom>
          </p:spPr>
        </p:pic>
      </p:grpSp>
      <p:sp>
        <p:nvSpPr>
          <p:cNvPr id="2" name="Rectangle 1">
            <a:extLst>
              <a:ext uri="{FF2B5EF4-FFF2-40B4-BE49-F238E27FC236}">
                <a16:creationId xmlns:a16="http://schemas.microsoft.com/office/drawing/2014/main" id="{28F68214-FCC1-F579-4418-ACCD1ABF683C}"/>
              </a:ext>
            </a:extLst>
          </p:cNvPr>
          <p:cNvSpPr/>
          <p:nvPr/>
        </p:nvSpPr>
        <p:spPr>
          <a:xfrm>
            <a:off x="283560" y="697748"/>
            <a:ext cx="10221408" cy="307777"/>
          </a:xfrm>
          <a:prstGeom prst="rect">
            <a:avLst/>
          </a:prstGeom>
          <a:solidFill>
            <a:srgbClr val="DCE4F4"/>
          </a:solidFill>
          <a:ln>
            <a:solidFill>
              <a:schemeClr val="tx1"/>
            </a:solidFill>
          </a:ln>
        </p:spPr>
        <p:txBody>
          <a:bodyPr wrap="square">
            <a:spAutoFit/>
          </a:bodyPr>
          <a:lstStyle/>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Communities with higher social vulnerability are less able to prepare for, respond to, and recover from flood disasters quickly and fully. </a:t>
            </a:r>
          </a:p>
        </p:txBody>
      </p:sp>
      <p:grpSp>
        <p:nvGrpSpPr>
          <p:cNvPr id="36" name="Group 35">
            <a:extLst>
              <a:ext uri="{FF2B5EF4-FFF2-40B4-BE49-F238E27FC236}">
                <a16:creationId xmlns:a16="http://schemas.microsoft.com/office/drawing/2014/main" id="{9E9C7B22-4022-7F37-9EC2-2C31A9990A31}"/>
              </a:ext>
            </a:extLst>
          </p:cNvPr>
          <p:cNvGrpSpPr/>
          <p:nvPr/>
        </p:nvGrpSpPr>
        <p:grpSpPr>
          <a:xfrm>
            <a:off x="283560" y="1158124"/>
            <a:ext cx="4018254" cy="3853809"/>
            <a:chOff x="787663" y="1196655"/>
            <a:chExt cx="4018254" cy="3853809"/>
          </a:xfrm>
        </p:grpSpPr>
        <p:sp>
          <p:nvSpPr>
            <p:cNvPr id="4" name="Title 1">
              <a:extLst>
                <a:ext uri="{FF2B5EF4-FFF2-40B4-BE49-F238E27FC236}">
                  <a16:creationId xmlns:a16="http://schemas.microsoft.com/office/drawing/2014/main" id="{6F517FC3-4FE2-AF0D-A6AE-8D2EC829F01A}"/>
                </a:ext>
              </a:extLst>
            </p:cNvPr>
            <p:cNvSpPr txBox="1">
              <a:spLocks/>
            </p:cNvSpPr>
            <p:nvPr/>
          </p:nvSpPr>
          <p:spPr>
            <a:xfrm>
              <a:off x="787663" y="1196655"/>
              <a:ext cx="4018254" cy="3853809"/>
            </a:xfrm>
            <a:prstGeom prst="rect">
              <a:avLst/>
            </a:prstGeom>
            <a:solidFill>
              <a:srgbClr val="DCE4F4"/>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17475" marR="0" lvl="0" indent="0" algn="l"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1F4E79"/>
                  </a:solidFill>
                  <a:effectLst/>
                  <a:uLnTx/>
                  <a:uFillTx/>
                  <a:latin typeface="Calibri" panose="020F0502020204030204"/>
                  <a:ea typeface="+mj-ea"/>
                  <a:cs typeface="Arial" panose="020B0604020202020204" pitchFamily="34" charset="0"/>
                </a:rPr>
                <a:t>Social Vulnerability Index (WV SVI)  </a:t>
              </a:r>
              <a:r>
                <a:rPr kumimoji="0" lang="en-US" sz="1400" b="0"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(0% to 100%)</a:t>
              </a:r>
            </a:p>
            <a:p>
              <a:pPr marL="117475" marR="0" lvl="0" indent="0" algn="l" defTabSz="914400" rtl="0" eaLnBrk="1" fontAlgn="auto" latinLnBrk="0" hangingPunct="1">
                <a:lnSpc>
                  <a:spcPct val="90000"/>
                </a:lnSpc>
                <a:spcBef>
                  <a:spcPct val="0"/>
                </a:spcBef>
                <a:spcAft>
                  <a:spcPts val="0"/>
                </a:spcAft>
                <a:buClrTx/>
                <a:buSzTx/>
                <a:buFontTx/>
                <a:buNone/>
                <a:tabLst/>
                <a:defRPr/>
              </a:pPr>
              <a:endParaRPr kumimoji="0" lang="en-US" sz="500" b="1" i="0" u="none" strike="noStrike" kern="1200" cap="none" spc="0" normalizeH="0" baseline="0" noProof="0" dirty="0">
                <a:ln>
                  <a:noFill/>
                </a:ln>
                <a:solidFill>
                  <a:srgbClr val="1F4E79"/>
                </a:solidFill>
                <a:effectLst/>
                <a:uLnTx/>
                <a:uFillTx/>
                <a:latin typeface="Calibri" panose="020F0502020204030204"/>
                <a:ea typeface="+mj-ea"/>
                <a:cs typeface="Arial" panose="020B0604020202020204" pitchFamily="34" charset="0"/>
              </a:endParaRPr>
            </a:p>
            <a:p>
              <a:pPr marL="117475" marR="0" lvl="0" indent="0" algn="l" defTabSz="91440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Combines indicators of:</a:t>
              </a:r>
            </a:p>
            <a:p>
              <a:pPr marL="117475" marR="0" lvl="0" indent="0" algn="l" defTabSz="914400" rtl="0" eaLnBrk="1" fontAlgn="auto" latinLnBrk="0" hangingPunct="1">
                <a:lnSpc>
                  <a:spcPct val="90000"/>
                </a:lnSpc>
                <a:spcBef>
                  <a:spcPct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endParaRPr>
            </a:p>
            <a:p>
              <a:pPr marL="457200" marR="0" lvl="0" indent="0" algn="l"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Poverty Rate</a:t>
              </a:r>
            </a:p>
            <a:p>
              <a:pPr marL="457200" marR="0" lvl="0" indent="0" algn="l" defTabSz="914400" rtl="0" eaLnBrk="1" fontAlgn="auto" latinLnBrk="0" hangingPunct="1">
                <a:lnSpc>
                  <a:spcPct val="90000"/>
                </a:lnSpc>
                <a:spcBef>
                  <a:spcPct val="0"/>
                </a:spcBef>
                <a:spcAft>
                  <a:spcPts val="0"/>
                </a:spcAft>
                <a:buClrTx/>
                <a:buSzTx/>
                <a:buFont typeface="Wingdings" panose="05000000000000000000" pitchFamily="2" charset="2"/>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endParaRPr>
            </a:p>
            <a:p>
              <a:pPr marL="457200" marR="0" lvl="0" indent="0" algn="l"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Unemployment Rate</a:t>
              </a:r>
            </a:p>
            <a:p>
              <a:pPr marL="457200" marR="0" lvl="0" indent="0" algn="l" defTabSz="914400" rtl="0" eaLnBrk="1" fontAlgn="auto" latinLnBrk="0" hangingPunct="1">
                <a:lnSpc>
                  <a:spcPct val="90000"/>
                </a:lnSpc>
                <a:spcBef>
                  <a:spcPct val="0"/>
                </a:spcBef>
                <a:spcAft>
                  <a:spcPts val="0"/>
                </a:spcAft>
                <a:buClrTx/>
                <a:buSzTx/>
                <a:buFont typeface="Wingdings" panose="05000000000000000000" pitchFamily="2" charset="2"/>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endParaRPr>
            </a:p>
            <a:p>
              <a:pPr marL="457200" marR="0" lvl="0" indent="0" algn="l"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Vulnerable Ages Rate</a:t>
              </a:r>
            </a:p>
            <a:p>
              <a:pPr marL="457200" marR="0" lvl="0" indent="0" algn="l" defTabSz="914400" rtl="0" eaLnBrk="1" fontAlgn="auto" latinLnBrk="0" hangingPunct="1">
                <a:lnSpc>
                  <a:spcPct val="90000"/>
                </a:lnSpc>
                <a:spcBef>
                  <a:spcPct val="0"/>
                </a:spcBef>
                <a:spcAft>
                  <a:spcPts val="0"/>
                </a:spcAft>
                <a:buClrTx/>
                <a:buSzTx/>
                <a:buFont typeface="Wingdings" panose="05000000000000000000" pitchFamily="2" charset="2"/>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endParaRPr>
            </a:p>
            <a:p>
              <a:pPr marL="457200" marR="0" lvl="0" indent="0" algn="l"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Disability Rate</a:t>
              </a:r>
            </a:p>
            <a:p>
              <a:pPr marL="457200" marR="0" lvl="0" indent="0" algn="l" defTabSz="914400" rtl="0" eaLnBrk="1" fontAlgn="auto" latinLnBrk="0" hangingPunct="1">
                <a:lnSpc>
                  <a:spcPct val="90000"/>
                </a:lnSpc>
                <a:spcBef>
                  <a:spcPct val="0"/>
                </a:spcBef>
                <a:spcAft>
                  <a:spcPts val="0"/>
                </a:spcAft>
                <a:buClrTx/>
                <a:buSzTx/>
                <a:buFont typeface="Wingdings" panose="05000000000000000000" pitchFamily="2" charset="2"/>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endParaRPr>
            </a:p>
            <a:p>
              <a:pPr marL="457200" marR="0" lvl="0" indent="0" algn="l"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Population without a High School Diploma</a:t>
              </a:r>
            </a:p>
            <a:p>
              <a:pPr marL="457200" marR="0" lvl="0" indent="0" algn="l" defTabSz="914400" rtl="0" eaLnBrk="1" fontAlgn="auto" latinLnBrk="0" hangingPunct="1">
                <a:lnSpc>
                  <a:spcPct val="90000"/>
                </a:lnSpc>
                <a:spcBef>
                  <a:spcPct val="0"/>
                </a:spcBef>
                <a:spcAft>
                  <a:spcPts val="0"/>
                </a:spcAft>
                <a:buClrTx/>
                <a:buSzTx/>
                <a:buFont typeface="Wingdings" panose="05000000000000000000" pitchFamily="2" charset="2"/>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endParaRPr>
            </a:p>
            <a:p>
              <a:pPr marL="457200" marR="0" lvl="0" indent="0" algn="l"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Population Change</a:t>
              </a:r>
            </a:p>
            <a:p>
              <a:pPr marL="457200" marR="0" lvl="0" indent="0" algn="l" defTabSz="914400" rtl="0" eaLnBrk="1" fontAlgn="auto" latinLnBrk="0" hangingPunct="1">
                <a:lnSpc>
                  <a:spcPct val="90000"/>
                </a:lnSpc>
                <a:spcBef>
                  <a:spcPct val="0"/>
                </a:spcBef>
                <a:spcAft>
                  <a:spcPts val="0"/>
                </a:spcAft>
                <a:buClrTx/>
                <a:buSzTx/>
                <a:buFont typeface="Wingdings" panose="05000000000000000000" pitchFamily="2" charset="2"/>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endParaRPr>
            </a:p>
            <a:p>
              <a:pPr marL="457200" marR="0" lvl="0" indent="0" algn="l"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Median Housing Unit Value</a:t>
              </a:r>
            </a:p>
            <a:p>
              <a:pPr marL="457200" marR="0" lvl="0" indent="0" algn="l" defTabSz="914400" rtl="0" eaLnBrk="1" fontAlgn="auto" latinLnBrk="0" hangingPunct="1">
                <a:lnSpc>
                  <a:spcPct val="90000"/>
                </a:lnSpc>
                <a:spcBef>
                  <a:spcPct val="0"/>
                </a:spcBef>
                <a:spcAft>
                  <a:spcPts val="0"/>
                </a:spcAft>
                <a:buClrTx/>
                <a:buSzTx/>
                <a:buFont typeface="Wingdings" panose="05000000000000000000" pitchFamily="2" charset="2"/>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endParaRPr>
            </a:p>
            <a:p>
              <a:pPr marL="457200" marR="0" lvl="0" indent="0" algn="l"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Percentage of Mobile Homes in Housing Units</a:t>
              </a:r>
            </a:p>
          </p:txBody>
        </p:sp>
        <p:grpSp>
          <p:nvGrpSpPr>
            <p:cNvPr id="21" name="Group 20">
              <a:extLst>
                <a:ext uri="{FF2B5EF4-FFF2-40B4-BE49-F238E27FC236}">
                  <a16:creationId xmlns:a16="http://schemas.microsoft.com/office/drawing/2014/main" id="{2C188E68-7E1A-49FF-A42B-FA186242CB2E}"/>
                </a:ext>
              </a:extLst>
            </p:cNvPr>
            <p:cNvGrpSpPr/>
            <p:nvPr/>
          </p:nvGrpSpPr>
          <p:grpSpPr>
            <a:xfrm>
              <a:off x="882504" y="1900106"/>
              <a:ext cx="346053" cy="3057787"/>
              <a:chOff x="0" y="0"/>
              <a:chExt cx="532585" cy="4691337"/>
            </a:xfrm>
          </p:grpSpPr>
          <p:grpSp>
            <p:nvGrpSpPr>
              <p:cNvPr id="22" name="Group 21">
                <a:extLst>
                  <a:ext uri="{FF2B5EF4-FFF2-40B4-BE49-F238E27FC236}">
                    <a16:creationId xmlns:a16="http://schemas.microsoft.com/office/drawing/2014/main" id="{147549C1-B1D0-4351-9F48-D684168B6CF0}"/>
                  </a:ext>
                </a:extLst>
              </p:cNvPr>
              <p:cNvGrpSpPr/>
              <p:nvPr/>
            </p:nvGrpSpPr>
            <p:grpSpPr>
              <a:xfrm>
                <a:off x="0" y="0"/>
                <a:ext cx="532585" cy="4097158"/>
                <a:chOff x="0" y="0"/>
                <a:chExt cx="532585" cy="4097158"/>
              </a:xfrm>
            </p:grpSpPr>
            <p:pic>
              <p:nvPicPr>
                <p:cNvPr id="25" name="Picture 24" descr="Icon&#10;&#10;Description automatically generated">
                  <a:extLst>
                    <a:ext uri="{FF2B5EF4-FFF2-40B4-BE49-F238E27FC236}">
                      <a16:creationId xmlns:a16="http://schemas.microsoft.com/office/drawing/2014/main" id="{BC95AC05-46B3-425C-99C4-4C71053BA177}"/>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0" y="1207370"/>
                  <a:ext cx="523875" cy="523874"/>
                </a:xfrm>
                <a:prstGeom prst="rect">
                  <a:avLst/>
                </a:prstGeom>
              </p:spPr>
            </p:pic>
            <p:pic>
              <p:nvPicPr>
                <p:cNvPr id="29" name="Picture 28" descr="Icon&#10;&#10;Description automatically generated">
                  <a:extLst>
                    <a:ext uri="{FF2B5EF4-FFF2-40B4-BE49-F238E27FC236}">
                      <a16:creationId xmlns:a16="http://schemas.microsoft.com/office/drawing/2014/main" id="{F106E3A5-69F2-4117-96EA-A5A5ADB70537}"/>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0" y="0"/>
                  <a:ext cx="523875" cy="523875"/>
                </a:xfrm>
                <a:prstGeom prst="rect">
                  <a:avLst/>
                </a:prstGeom>
              </p:spPr>
            </p:pic>
            <p:pic>
              <p:nvPicPr>
                <p:cNvPr id="30" name="Picture 29" descr="Logo, icon&#10;&#10;Description automatically generated">
                  <a:extLst>
                    <a:ext uri="{FF2B5EF4-FFF2-40B4-BE49-F238E27FC236}">
                      <a16:creationId xmlns:a16="http://schemas.microsoft.com/office/drawing/2014/main" id="{27D8AD0C-43A1-41A0-B729-02B4B20657B4}"/>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0" y="609635"/>
                  <a:ext cx="523875" cy="523874"/>
                </a:xfrm>
                <a:prstGeom prst="rect">
                  <a:avLst/>
                </a:prstGeom>
              </p:spPr>
            </p:pic>
            <p:pic>
              <p:nvPicPr>
                <p:cNvPr id="31" name="Picture 30" descr="Icon&#10;&#10;Description automatically generated">
                  <a:extLst>
                    <a:ext uri="{FF2B5EF4-FFF2-40B4-BE49-F238E27FC236}">
                      <a16:creationId xmlns:a16="http://schemas.microsoft.com/office/drawing/2014/main" id="{6ABA3B2C-6E87-4A99-90F3-21C6C3DAAC6A}"/>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t="-68"/>
                <a:stretch/>
              </p:blipFill>
              <p:spPr>
                <a:xfrm>
                  <a:off x="0" y="1803305"/>
                  <a:ext cx="522958" cy="500350"/>
                </a:xfrm>
                <a:prstGeom prst="rect">
                  <a:avLst/>
                </a:prstGeom>
              </p:spPr>
            </p:pic>
            <p:pic>
              <p:nvPicPr>
                <p:cNvPr id="33" name="Picture 32" descr="Icon&#10;&#10;Description automatically generated">
                  <a:extLst>
                    <a:ext uri="{FF2B5EF4-FFF2-40B4-BE49-F238E27FC236}">
                      <a16:creationId xmlns:a16="http://schemas.microsoft.com/office/drawing/2014/main" id="{670BA2AE-262C-4E05-89AC-938C13D52978}"/>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0" y="2975425"/>
                  <a:ext cx="523875" cy="523874"/>
                </a:xfrm>
                <a:prstGeom prst="rect">
                  <a:avLst/>
                </a:prstGeom>
              </p:spPr>
            </p:pic>
            <p:pic>
              <p:nvPicPr>
                <p:cNvPr id="34" name="Picture 33" descr="Icon&#10;&#10;Description automatically generated">
                  <a:extLst>
                    <a:ext uri="{FF2B5EF4-FFF2-40B4-BE49-F238E27FC236}">
                      <a16:creationId xmlns:a16="http://schemas.microsoft.com/office/drawing/2014/main" id="{5BD423AE-884B-4F54-BA4E-BB385735DFA8}"/>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0" y="3564573"/>
                  <a:ext cx="532585" cy="532585"/>
                </a:xfrm>
                <a:prstGeom prst="rect">
                  <a:avLst/>
                </a:prstGeom>
              </p:spPr>
            </p:pic>
          </p:grpSp>
          <p:pic>
            <p:nvPicPr>
              <p:cNvPr id="23" name="Picture 22" descr="A blue and white symbol with a graduation cap&#10;&#10;Description automatically generated">
                <a:extLst>
                  <a:ext uri="{FF2B5EF4-FFF2-40B4-BE49-F238E27FC236}">
                    <a16:creationId xmlns:a16="http://schemas.microsoft.com/office/drawing/2014/main" id="{687B75D4-633C-4494-88F5-2A0F0E51A595}"/>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0" y="2373992"/>
                <a:ext cx="523875" cy="523874"/>
              </a:xfrm>
              <a:prstGeom prst="rect">
                <a:avLst/>
              </a:prstGeom>
            </p:spPr>
          </p:pic>
          <p:pic>
            <p:nvPicPr>
              <p:cNvPr id="24" name="Picture 23" descr="A blue and white bus&#10;&#10;Description automatically generated">
                <a:extLst>
                  <a:ext uri="{FF2B5EF4-FFF2-40B4-BE49-F238E27FC236}">
                    <a16:creationId xmlns:a16="http://schemas.microsoft.com/office/drawing/2014/main" id="{E460160F-7242-4115-B8FD-699318560DC1}"/>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0" y="4158752"/>
                <a:ext cx="532585" cy="532585"/>
              </a:xfrm>
              <a:prstGeom prst="rect">
                <a:avLst/>
              </a:prstGeom>
            </p:spPr>
          </p:pic>
        </p:grpSp>
      </p:grpSp>
      <p:sp>
        <p:nvSpPr>
          <p:cNvPr id="47" name="Star: 10 Points 46">
            <a:extLst>
              <a:ext uri="{FF2B5EF4-FFF2-40B4-BE49-F238E27FC236}">
                <a16:creationId xmlns:a16="http://schemas.microsoft.com/office/drawing/2014/main" id="{E8FBADEB-6B14-CAE0-A7F6-0FA7E1C81380}"/>
              </a:ext>
            </a:extLst>
          </p:cNvPr>
          <p:cNvSpPr/>
          <p:nvPr/>
        </p:nvSpPr>
        <p:spPr>
          <a:xfrm>
            <a:off x="3395293" y="5515897"/>
            <a:ext cx="770643" cy="723501"/>
          </a:xfrm>
          <a:prstGeom prst="star10">
            <a:avLst/>
          </a:prstGeom>
          <a:solidFill>
            <a:srgbClr val="FFFF00"/>
          </a:solidFill>
          <a:ln>
            <a:solidFill>
              <a:srgbClr val="FFFF00"/>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Top 5</a:t>
            </a:r>
          </a:p>
        </p:txBody>
      </p:sp>
      <p:sp>
        <p:nvSpPr>
          <p:cNvPr id="48" name="Rectangle 47">
            <a:extLst>
              <a:ext uri="{FF2B5EF4-FFF2-40B4-BE49-F238E27FC236}">
                <a16:creationId xmlns:a16="http://schemas.microsoft.com/office/drawing/2014/main" id="{BDA19512-60ED-FA88-61DD-6E3C2BA17ABF}"/>
              </a:ext>
            </a:extLst>
          </p:cNvPr>
          <p:cNvSpPr/>
          <p:nvPr/>
        </p:nvSpPr>
        <p:spPr>
          <a:xfrm>
            <a:off x="3365554" y="6321098"/>
            <a:ext cx="812435" cy="276999"/>
          </a:xfrm>
          <a:prstGeom prst="rect">
            <a:avLst/>
          </a:prstGeom>
          <a:solidFill>
            <a:srgbClr val="FFC000"/>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Counties</a:t>
            </a:r>
          </a:p>
        </p:txBody>
      </p:sp>
      <p:grpSp>
        <p:nvGrpSpPr>
          <p:cNvPr id="51" name="Group 50">
            <a:extLst>
              <a:ext uri="{FF2B5EF4-FFF2-40B4-BE49-F238E27FC236}">
                <a16:creationId xmlns:a16="http://schemas.microsoft.com/office/drawing/2014/main" id="{E87248BC-1BE1-2601-F601-DB1B412B13B7}"/>
              </a:ext>
            </a:extLst>
          </p:cNvPr>
          <p:cNvGrpSpPr/>
          <p:nvPr/>
        </p:nvGrpSpPr>
        <p:grpSpPr>
          <a:xfrm>
            <a:off x="4450357" y="4942829"/>
            <a:ext cx="7511785" cy="1715236"/>
            <a:chOff x="4450357" y="4942829"/>
            <a:chExt cx="7511785" cy="1715236"/>
          </a:xfrm>
        </p:grpSpPr>
        <p:pic>
          <p:nvPicPr>
            <p:cNvPr id="46" name="Picture 45">
              <a:hlinkClick r:id="rId13"/>
              <a:extLst>
                <a:ext uri="{FF2B5EF4-FFF2-40B4-BE49-F238E27FC236}">
                  <a16:creationId xmlns:a16="http://schemas.microsoft.com/office/drawing/2014/main" id="{726D88FB-22F5-4CE4-B3E7-CB3086C20A1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450357" y="4942829"/>
              <a:ext cx="7511785" cy="1715236"/>
            </a:xfrm>
            <a:prstGeom prst="rect">
              <a:avLst/>
            </a:prstGeom>
            <a:ln>
              <a:solidFill>
                <a:schemeClr val="tx1"/>
              </a:solidFill>
            </a:ln>
          </p:spPr>
        </p:pic>
        <p:sp>
          <p:nvSpPr>
            <p:cNvPr id="49" name="Rectangle 48">
              <a:extLst>
                <a:ext uri="{FF2B5EF4-FFF2-40B4-BE49-F238E27FC236}">
                  <a16:creationId xmlns:a16="http://schemas.microsoft.com/office/drawing/2014/main" id="{1AE7D713-7AF1-DA74-BEE8-80B2282E83A0}"/>
                </a:ext>
              </a:extLst>
            </p:cNvPr>
            <p:cNvSpPr/>
            <p:nvPr/>
          </p:nvSpPr>
          <p:spPr>
            <a:xfrm>
              <a:off x="9527458" y="5648632"/>
              <a:ext cx="1600200" cy="1002059"/>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081FA69B-6AE3-077D-27A6-BF5A8D3C9F09}"/>
                </a:ext>
              </a:extLst>
            </p:cNvPr>
            <p:cNvSpPr/>
            <p:nvPr/>
          </p:nvSpPr>
          <p:spPr>
            <a:xfrm>
              <a:off x="5663380" y="5515897"/>
              <a:ext cx="705521" cy="1134794"/>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52" name="Picture 51">
            <a:hlinkClick r:id="rId15"/>
            <a:extLst>
              <a:ext uri="{FF2B5EF4-FFF2-40B4-BE49-F238E27FC236}">
                <a16:creationId xmlns:a16="http://schemas.microsoft.com/office/drawing/2014/main" id="{6991C5D3-324E-C291-4387-63BA5B5D545A}"/>
              </a:ext>
            </a:extLst>
          </p:cNvPr>
          <p:cNvPicPr>
            <a:picLocks noChangeAspect="1"/>
          </p:cNvPicPr>
          <p:nvPr/>
        </p:nvPicPr>
        <p:blipFill>
          <a:blip r:embed="rId16" cstate="screen">
            <a:extLst>
              <a:ext uri="{28A0092B-C50C-407E-A947-70E740481C1C}">
                <a14:useLocalDpi xmlns:a14="http://schemas.microsoft.com/office/drawing/2010/main" val="0"/>
              </a:ext>
            </a:extLst>
          </a:blip>
          <a:srcRect/>
          <a:stretch/>
        </p:blipFill>
        <p:spPr>
          <a:xfrm>
            <a:off x="6096000" y="1123737"/>
            <a:ext cx="4820608" cy="3725015"/>
          </a:xfrm>
          <a:prstGeom prst="rect">
            <a:avLst/>
          </a:prstGeom>
        </p:spPr>
      </p:pic>
      <p:pic>
        <p:nvPicPr>
          <p:cNvPr id="53" name="Picture 52">
            <a:hlinkClick r:id="rId17"/>
            <a:extLst>
              <a:ext uri="{FF2B5EF4-FFF2-40B4-BE49-F238E27FC236}">
                <a16:creationId xmlns:a16="http://schemas.microsoft.com/office/drawing/2014/main" id="{C72CBCD8-6788-253A-8D5C-F1812E270241}"/>
              </a:ext>
            </a:extLst>
          </p:cNvPr>
          <p:cNvPicPr>
            <a:picLocks noChangeAspect="1"/>
          </p:cNvPicPr>
          <p:nvPr/>
        </p:nvPicPr>
        <p:blipFill>
          <a:blip r:embed="rId18" cstate="hqprint">
            <a:extLst>
              <a:ext uri="{28A0092B-C50C-407E-A947-70E740481C1C}">
                <a14:useLocalDpi xmlns:a14="http://schemas.microsoft.com/office/drawing/2010/main" val="0"/>
              </a:ext>
            </a:extLst>
          </a:blip>
          <a:srcRect t="-1"/>
          <a:stretch>
            <a:fillRect/>
          </a:stretch>
        </p:blipFill>
        <p:spPr>
          <a:xfrm>
            <a:off x="910783" y="5164532"/>
            <a:ext cx="1960296" cy="1506306"/>
          </a:xfrm>
          <a:prstGeom prst="rect">
            <a:avLst/>
          </a:prstGeom>
          <a:ln>
            <a:solidFill>
              <a:schemeClr val="tx1"/>
            </a:solidFill>
          </a:ln>
        </p:spPr>
      </p:pic>
    </p:spTree>
    <p:extLst>
      <p:ext uri="{BB962C8B-B14F-4D97-AF65-F5344CB8AC3E}">
        <p14:creationId xmlns:p14="http://schemas.microsoft.com/office/powerpoint/2010/main" val="2466349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783CF-6EF1-7E92-AAA5-6E56F54D1A2B}"/>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B24F008C-B23A-4376-4B9C-E6582751BEB7}"/>
              </a:ext>
            </a:extLst>
          </p:cNvPr>
          <p:cNvGrpSpPr/>
          <p:nvPr/>
        </p:nvGrpSpPr>
        <p:grpSpPr>
          <a:xfrm>
            <a:off x="0" y="-15988"/>
            <a:ext cx="12192000" cy="630241"/>
            <a:chOff x="0" y="-15988"/>
            <a:chExt cx="12192000" cy="630241"/>
          </a:xfrm>
        </p:grpSpPr>
        <p:sp>
          <p:nvSpPr>
            <p:cNvPr id="11" name="Title 1">
              <a:extLst>
                <a:ext uri="{FF2B5EF4-FFF2-40B4-BE49-F238E27FC236}">
                  <a16:creationId xmlns:a16="http://schemas.microsoft.com/office/drawing/2014/main" id="{F554DF54-E8E5-E0C2-9A62-C7D67DB33A5D}"/>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User Guides</a:t>
              </a:r>
            </a:p>
          </p:txBody>
        </p:sp>
        <p:pic>
          <p:nvPicPr>
            <p:cNvPr id="15" name="Picture 14" descr="A hexagon with a yellow house and a river&#10;&#10;Description automatically generated">
              <a:extLst>
                <a:ext uri="{FF2B5EF4-FFF2-40B4-BE49-F238E27FC236}">
                  <a16:creationId xmlns:a16="http://schemas.microsoft.com/office/drawing/2014/main" id="{CE3CFFEC-EBAA-B840-9FDD-DE0D2CA5AC4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pic>
          <p:nvPicPr>
            <p:cNvPr id="16" name="Picture 15" descr="A yellow and blue logo&#10;&#10;AI-generated content may be incorrect.">
              <a:extLst>
                <a:ext uri="{FF2B5EF4-FFF2-40B4-BE49-F238E27FC236}">
                  <a16:creationId xmlns:a16="http://schemas.microsoft.com/office/drawing/2014/main" id="{FD5C3FFE-98B7-622A-CED1-05EC38701029}"/>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17202" y="42670"/>
              <a:ext cx="568867" cy="507999"/>
            </a:xfrm>
            <a:prstGeom prst="rect">
              <a:avLst/>
            </a:prstGeom>
          </p:spPr>
        </p:pic>
      </p:grpSp>
      <p:pic>
        <p:nvPicPr>
          <p:cNvPr id="3" name="Picture 2">
            <a:hlinkClick r:id="rId5"/>
            <a:extLst>
              <a:ext uri="{FF2B5EF4-FFF2-40B4-BE49-F238E27FC236}">
                <a16:creationId xmlns:a16="http://schemas.microsoft.com/office/drawing/2014/main" id="{58BA8EAB-85C4-3EF4-0810-292072CA83A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212127" y="1576109"/>
            <a:ext cx="3255844" cy="4214035"/>
          </a:xfrm>
          <a:prstGeom prst="rect">
            <a:avLst/>
          </a:prstGeom>
          <a:ln>
            <a:solidFill>
              <a:schemeClr val="tx1"/>
            </a:solidFill>
          </a:ln>
        </p:spPr>
      </p:pic>
      <p:sp>
        <p:nvSpPr>
          <p:cNvPr id="5" name="TextBox 4">
            <a:extLst>
              <a:ext uri="{FF2B5EF4-FFF2-40B4-BE49-F238E27FC236}">
                <a16:creationId xmlns:a16="http://schemas.microsoft.com/office/drawing/2014/main" id="{99A047E9-0B83-E99A-8F78-3B915F8AB8C6}"/>
              </a:ext>
            </a:extLst>
          </p:cNvPr>
          <p:cNvSpPr txBox="1"/>
          <p:nvPr/>
        </p:nvSpPr>
        <p:spPr>
          <a:xfrm>
            <a:off x="-44373" y="5776497"/>
            <a:ext cx="3768843" cy="20005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hlinkClick r:id="rId5"/>
              </a:rPr>
              <a:t>https://data.wvgis.wvu.edu/pub/RA/RI/WVRE/DOCS/WVRE_TechnicalDoc.pdf</a:t>
            </a:r>
            <a:endPar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1303DFF7-A944-8FFE-A605-24326885E471}"/>
              </a:ext>
            </a:extLst>
          </p:cNvPr>
          <p:cNvSpPr txBox="1"/>
          <p:nvPr/>
        </p:nvSpPr>
        <p:spPr>
          <a:xfrm>
            <a:off x="8179088" y="3106083"/>
            <a:ext cx="2445146" cy="20005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hlinkClick r:id="rId7"/>
              </a:rPr>
              <a:t>https://wvfrf.org/wvre/more/</a:t>
            </a:r>
            <a:endPar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3" name="Picture 12">
            <a:extLst>
              <a:ext uri="{FF2B5EF4-FFF2-40B4-BE49-F238E27FC236}">
                <a16:creationId xmlns:a16="http://schemas.microsoft.com/office/drawing/2014/main" id="{4AD1FF3F-A96E-6F4C-12F6-762E89AE6EB9}"/>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6996296" y="1083789"/>
            <a:ext cx="4810730" cy="2032954"/>
          </a:xfrm>
          <a:prstGeom prst="rect">
            <a:avLst/>
          </a:prstGeom>
          <a:ln>
            <a:solidFill>
              <a:schemeClr val="tx1"/>
            </a:solidFill>
          </a:ln>
        </p:spPr>
      </p:pic>
      <p:pic>
        <p:nvPicPr>
          <p:cNvPr id="23" name="Picture 22">
            <a:hlinkClick r:id="rId9"/>
            <a:extLst>
              <a:ext uri="{FF2B5EF4-FFF2-40B4-BE49-F238E27FC236}">
                <a16:creationId xmlns:a16="http://schemas.microsoft.com/office/drawing/2014/main" id="{6B264731-21EC-F1D4-D0C4-D0AD09829EF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36739" y="3939589"/>
            <a:ext cx="2409000" cy="534473"/>
          </a:xfrm>
          <a:prstGeom prst="rect">
            <a:avLst/>
          </a:prstGeom>
          <a:ln>
            <a:solidFill>
              <a:schemeClr val="tx1"/>
            </a:solidFill>
          </a:ln>
        </p:spPr>
      </p:pic>
      <p:pic>
        <p:nvPicPr>
          <p:cNvPr id="36" name="Picture 35">
            <a:hlinkClick r:id="rId11"/>
            <a:extLst>
              <a:ext uri="{FF2B5EF4-FFF2-40B4-BE49-F238E27FC236}">
                <a16:creationId xmlns:a16="http://schemas.microsoft.com/office/drawing/2014/main" id="{B1CD6EBB-889D-5B87-6D65-A841ADD5B9D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635361" y="3937744"/>
            <a:ext cx="2290847" cy="523406"/>
          </a:xfrm>
          <a:prstGeom prst="rect">
            <a:avLst/>
          </a:prstGeom>
          <a:ln>
            <a:solidFill>
              <a:schemeClr val="tx1"/>
            </a:solidFill>
          </a:ln>
        </p:spPr>
      </p:pic>
      <p:pic>
        <p:nvPicPr>
          <p:cNvPr id="38" name="Picture 37">
            <a:hlinkClick r:id="rId13"/>
            <a:extLst>
              <a:ext uri="{FF2B5EF4-FFF2-40B4-BE49-F238E27FC236}">
                <a16:creationId xmlns:a16="http://schemas.microsoft.com/office/drawing/2014/main" id="{F8EFD23D-C11B-9BB3-3DEF-FADCAF0D900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91879" y="4934038"/>
            <a:ext cx="4387692" cy="480944"/>
          </a:xfrm>
          <a:prstGeom prst="rect">
            <a:avLst/>
          </a:prstGeom>
          <a:ln>
            <a:solidFill>
              <a:schemeClr val="tx1"/>
            </a:solidFill>
          </a:ln>
        </p:spPr>
      </p:pic>
      <p:pic>
        <p:nvPicPr>
          <p:cNvPr id="40" name="Picture 39">
            <a:hlinkClick r:id="rId15"/>
            <a:extLst>
              <a:ext uri="{FF2B5EF4-FFF2-40B4-BE49-F238E27FC236}">
                <a16:creationId xmlns:a16="http://schemas.microsoft.com/office/drawing/2014/main" id="{ACF4C66D-9C2A-09FB-D978-82D912C1301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51638" y="5773975"/>
            <a:ext cx="3063309" cy="487177"/>
          </a:xfrm>
          <a:prstGeom prst="rect">
            <a:avLst/>
          </a:prstGeom>
          <a:ln>
            <a:solidFill>
              <a:schemeClr val="tx1"/>
            </a:solidFill>
          </a:ln>
        </p:spPr>
      </p:pic>
      <p:sp>
        <p:nvSpPr>
          <p:cNvPr id="41" name="TextBox 40">
            <a:extLst>
              <a:ext uri="{FF2B5EF4-FFF2-40B4-BE49-F238E27FC236}">
                <a16:creationId xmlns:a16="http://schemas.microsoft.com/office/drawing/2014/main" id="{2616FDB3-BEFF-36A0-BCF8-C0A26F504A5B}"/>
              </a:ext>
            </a:extLst>
          </p:cNvPr>
          <p:cNvSpPr txBox="1"/>
          <p:nvPr/>
        </p:nvSpPr>
        <p:spPr>
          <a:xfrm>
            <a:off x="6630401" y="4439759"/>
            <a:ext cx="3063309"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hlinkClick r:id="rId9"/>
              </a:rPr>
              <a:t>https://data.wvgis.wvu.edu/pub/RA/HL/Data/RA-AL/1a_AL-RISK-INDEX/2_Metadata/WV_RiskIndex_DataDictionary.pdf</a:t>
            </a:r>
            <a:endPar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TextBox 41">
            <a:extLst>
              <a:ext uri="{FF2B5EF4-FFF2-40B4-BE49-F238E27FC236}">
                <a16:creationId xmlns:a16="http://schemas.microsoft.com/office/drawing/2014/main" id="{EAF41A63-723E-BAD6-653A-A715EB438835}"/>
              </a:ext>
            </a:extLst>
          </p:cNvPr>
          <p:cNvSpPr txBox="1"/>
          <p:nvPr/>
        </p:nvSpPr>
        <p:spPr>
          <a:xfrm>
            <a:off x="9283091" y="4429164"/>
            <a:ext cx="3063309"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hlinkClick r:id="rId11"/>
              </a:rPr>
              <a:t>https://data.wvgis.wvu.edu/pub/RA/HL/Data/RA-AL/1b_AL-MATRIX/2_Metadata/Full_Matrix_DataDictionary.pdf</a:t>
            </a:r>
            <a:endPar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TextBox 42">
            <a:extLst>
              <a:ext uri="{FF2B5EF4-FFF2-40B4-BE49-F238E27FC236}">
                <a16:creationId xmlns:a16="http://schemas.microsoft.com/office/drawing/2014/main" id="{FD03C976-A903-4113-82E1-6DD9DD3EAFEF}"/>
              </a:ext>
            </a:extLst>
          </p:cNvPr>
          <p:cNvSpPr txBox="1"/>
          <p:nvPr/>
        </p:nvSpPr>
        <p:spPr>
          <a:xfrm>
            <a:off x="7176696" y="5388182"/>
            <a:ext cx="4908861" cy="20005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hlinkClick r:id="rId13"/>
              </a:rPr>
              <a:t>https://data.wvgis.wvu.edu/pub/RA/HL/Data/RA-BL/2a_BL-BLRA/3_Metadata/Full_BLRA_Metadata.pdf</a:t>
            </a:r>
            <a:endPar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TextBox 43">
            <a:extLst>
              <a:ext uri="{FF2B5EF4-FFF2-40B4-BE49-F238E27FC236}">
                <a16:creationId xmlns:a16="http://schemas.microsoft.com/office/drawing/2014/main" id="{2F6A74E0-1FDF-3FD2-3C36-3393F71D2C15}"/>
              </a:ext>
            </a:extLst>
          </p:cNvPr>
          <p:cNvSpPr txBox="1"/>
          <p:nvPr/>
        </p:nvSpPr>
        <p:spPr>
          <a:xfrm>
            <a:off x="7625990" y="6237981"/>
            <a:ext cx="378296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hlinkClick r:id="rId15"/>
              </a:rPr>
              <a:t>https://data.wvgis.wvu.edu/pub/RA/HL/Data/RA-BL/2b_BL-SIG-STRC/1_All_Sig_Structures/2_Metadata/Significant_Structures_Metadata.pdf</a:t>
            </a:r>
            <a:endPar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6" name="Picture 45">
            <a:hlinkClick r:id="rId17"/>
            <a:extLst>
              <a:ext uri="{FF2B5EF4-FFF2-40B4-BE49-F238E27FC236}">
                <a16:creationId xmlns:a16="http://schemas.microsoft.com/office/drawing/2014/main" id="{DD2DC17D-AE48-140E-C1F7-894092A31D01}"/>
              </a:ext>
            </a:extLst>
          </p:cNvPr>
          <p:cNvPicPr>
            <a:picLocks noChangeAspect="1"/>
          </p:cNvPicPr>
          <p:nvPr/>
        </p:nvPicPr>
        <p:blipFill>
          <a:blip r:embed="rId18" cstate="screen">
            <a:extLst>
              <a:ext uri="{28A0092B-C50C-407E-A947-70E740481C1C}">
                <a14:useLocalDpi xmlns:a14="http://schemas.microsoft.com/office/drawing/2010/main" val="0"/>
              </a:ext>
            </a:extLst>
          </a:blip>
          <a:stretch>
            <a:fillRect/>
          </a:stretch>
        </p:blipFill>
        <p:spPr>
          <a:xfrm>
            <a:off x="3894993" y="1079240"/>
            <a:ext cx="2318417" cy="3016089"/>
          </a:xfrm>
          <a:prstGeom prst="rect">
            <a:avLst/>
          </a:prstGeom>
          <a:ln>
            <a:solidFill>
              <a:schemeClr val="tx1"/>
            </a:solidFill>
          </a:ln>
        </p:spPr>
      </p:pic>
      <p:sp>
        <p:nvSpPr>
          <p:cNvPr id="47" name="TextBox 46">
            <a:extLst>
              <a:ext uri="{FF2B5EF4-FFF2-40B4-BE49-F238E27FC236}">
                <a16:creationId xmlns:a16="http://schemas.microsoft.com/office/drawing/2014/main" id="{79F7C563-D8B4-82BE-67A5-20AD3ECD9039}"/>
              </a:ext>
            </a:extLst>
          </p:cNvPr>
          <p:cNvSpPr txBox="1"/>
          <p:nvPr/>
        </p:nvSpPr>
        <p:spPr>
          <a:xfrm>
            <a:off x="3826613" y="4065395"/>
            <a:ext cx="2445146"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hlinkClick r:id="rId17"/>
              </a:rPr>
              <a:t>https://data.wvgis.wvu.edu/pub/RA/HL/WVFRF/Flyer/WVRE_Info_OnePager.pdf</a:t>
            </a:r>
            <a:endPar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TextBox 47">
            <a:extLst>
              <a:ext uri="{FF2B5EF4-FFF2-40B4-BE49-F238E27FC236}">
                <a16:creationId xmlns:a16="http://schemas.microsoft.com/office/drawing/2014/main" id="{20074672-2EF6-DD38-4511-B3FA6AE506E5}"/>
              </a:ext>
            </a:extLst>
          </p:cNvPr>
          <p:cNvSpPr txBox="1"/>
          <p:nvPr/>
        </p:nvSpPr>
        <p:spPr>
          <a:xfrm>
            <a:off x="577241" y="1297695"/>
            <a:ext cx="252561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56082"/>
                </a:solidFill>
                <a:effectLst/>
                <a:uLnTx/>
                <a:uFillTx/>
                <a:latin typeface="Aptos" panose="02110004020202020204"/>
                <a:ea typeface="+mn-ea"/>
                <a:cs typeface="+mn-cs"/>
              </a:rPr>
              <a:t>WVRE Technical Document</a:t>
            </a:r>
          </a:p>
        </p:txBody>
      </p:sp>
      <p:sp>
        <p:nvSpPr>
          <p:cNvPr id="49" name="TextBox 48">
            <a:extLst>
              <a:ext uri="{FF2B5EF4-FFF2-40B4-BE49-F238E27FC236}">
                <a16:creationId xmlns:a16="http://schemas.microsoft.com/office/drawing/2014/main" id="{51E12DC6-5432-D170-7466-EE51E0218749}"/>
              </a:ext>
            </a:extLst>
          </p:cNvPr>
          <p:cNvSpPr txBox="1"/>
          <p:nvPr/>
        </p:nvSpPr>
        <p:spPr>
          <a:xfrm>
            <a:off x="3786380" y="801397"/>
            <a:ext cx="252561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56082"/>
                </a:solidFill>
                <a:effectLst/>
                <a:uLnTx/>
                <a:uFillTx/>
                <a:latin typeface="Aptos" panose="02110004020202020204"/>
                <a:ea typeface="+mn-ea"/>
                <a:cs typeface="+mn-cs"/>
              </a:rPr>
              <a:t>WVRE One-Pager</a:t>
            </a:r>
          </a:p>
        </p:txBody>
      </p:sp>
      <p:sp>
        <p:nvSpPr>
          <p:cNvPr id="50" name="TextBox 49">
            <a:extLst>
              <a:ext uri="{FF2B5EF4-FFF2-40B4-BE49-F238E27FC236}">
                <a16:creationId xmlns:a16="http://schemas.microsoft.com/office/drawing/2014/main" id="{E330088E-2E2F-A14F-2DA4-270AA8AFF80C}"/>
              </a:ext>
            </a:extLst>
          </p:cNvPr>
          <p:cNvSpPr txBox="1"/>
          <p:nvPr/>
        </p:nvSpPr>
        <p:spPr>
          <a:xfrm>
            <a:off x="7956900" y="814247"/>
            <a:ext cx="252561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56082"/>
                </a:solidFill>
                <a:effectLst/>
                <a:uLnTx/>
                <a:uFillTx/>
                <a:latin typeface="Aptos" panose="02110004020202020204"/>
                <a:ea typeface="+mn-ea"/>
                <a:cs typeface="+mn-cs"/>
              </a:rPr>
              <a:t>WVRE Learn More Page</a:t>
            </a:r>
          </a:p>
        </p:txBody>
      </p:sp>
      <p:sp>
        <p:nvSpPr>
          <p:cNvPr id="51" name="TextBox 50">
            <a:extLst>
              <a:ext uri="{FF2B5EF4-FFF2-40B4-BE49-F238E27FC236}">
                <a16:creationId xmlns:a16="http://schemas.microsoft.com/office/drawing/2014/main" id="{F2A0D724-3F78-AEDA-0981-0AF4A685B45B}"/>
              </a:ext>
            </a:extLst>
          </p:cNvPr>
          <p:cNvSpPr txBox="1"/>
          <p:nvPr/>
        </p:nvSpPr>
        <p:spPr>
          <a:xfrm>
            <a:off x="8045400" y="3631812"/>
            <a:ext cx="252561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56082"/>
                </a:solidFill>
                <a:effectLst/>
                <a:uLnTx/>
                <a:uFillTx/>
                <a:latin typeface="Aptos" panose="02110004020202020204"/>
                <a:ea typeface="+mn-ea"/>
                <a:cs typeface="+mn-cs"/>
              </a:rPr>
              <a:t>Metadata Documents</a:t>
            </a:r>
          </a:p>
        </p:txBody>
      </p:sp>
      <p:pic>
        <p:nvPicPr>
          <p:cNvPr id="53" name="Picture 52">
            <a:hlinkClick r:id="rId19"/>
            <a:extLst>
              <a:ext uri="{FF2B5EF4-FFF2-40B4-BE49-F238E27FC236}">
                <a16:creationId xmlns:a16="http://schemas.microsoft.com/office/drawing/2014/main" id="{A0C5F474-A9C6-91D0-D1B4-DAA3045CF787}"/>
              </a:ext>
            </a:extLst>
          </p:cNvPr>
          <p:cNvPicPr>
            <a:picLocks noChangeAspect="1"/>
          </p:cNvPicPr>
          <p:nvPr/>
        </p:nvPicPr>
        <p:blipFill>
          <a:blip r:embed="rId20" cstate="screen">
            <a:extLst>
              <a:ext uri="{28A0092B-C50C-407E-A947-70E740481C1C}">
                <a14:useLocalDpi xmlns:a14="http://schemas.microsoft.com/office/drawing/2010/main" val="0"/>
              </a:ext>
            </a:extLst>
          </a:blip>
          <a:stretch>
            <a:fillRect/>
          </a:stretch>
        </p:blipFill>
        <p:spPr>
          <a:xfrm>
            <a:off x="3894718" y="5020830"/>
            <a:ext cx="2327878" cy="1276671"/>
          </a:xfrm>
          <a:prstGeom prst="rect">
            <a:avLst/>
          </a:prstGeom>
          <a:ln>
            <a:solidFill>
              <a:schemeClr val="tx1"/>
            </a:solidFill>
          </a:ln>
        </p:spPr>
      </p:pic>
      <p:sp>
        <p:nvSpPr>
          <p:cNvPr id="54" name="TextBox 53">
            <a:extLst>
              <a:ext uri="{FF2B5EF4-FFF2-40B4-BE49-F238E27FC236}">
                <a16:creationId xmlns:a16="http://schemas.microsoft.com/office/drawing/2014/main" id="{8F504213-C4B8-752A-58D3-7707726EB413}"/>
              </a:ext>
            </a:extLst>
          </p:cNvPr>
          <p:cNvSpPr txBox="1"/>
          <p:nvPr/>
        </p:nvSpPr>
        <p:spPr>
          <a:xfrm>
            <a:off x="3795850" y="4747536"/>
            <a:ext cx="252561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56082"/>
                </a:solidFill>
                <a:effectLst/>
                <a:uLnTx/>
                <a:uFillTx/>
                <a:latin typeface="Aptos" panose="02110004020202020204"/>
                <a:ea typeface="+mn-ea"/>
                <a:cs typeface="+mn-cs"/>
              </a:rPr>
              <a:t>WVRE Demo (Video)</a:t>
            </a:r>
          </a:p>
        </p:txBody>
      </p:sp>
      <p:sp>
        <p:nvSpPr>
          <p:cNvPr id="55" name="TextBox 54">
            <a:extLst>
              <a:ext uri="{FF2B5EF4-FFF2-40B4-BE49-F238E27FC236}">
                <a16:creationId xmlns:a16="http://schemas.microsoft.com/office/drawing/2014/main" id="{6D44F684-BC8C-6A10-ABD5-F80F12FC6F22}"/>
              </a:ext>
            </a:extLst>
          </p:cNvPr>
          <p:cNvSpPr txBox="1"/>
          <p:nvPr/>
        </p:nvSpPr>
        <p:spPr>
          <a:xfrm>
            <a:off x="3527001" y="6276252"/>
            <a:ext cx="3063309"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hlinkClick r:id="rId19"/>
              </a:rPr>
              <a:t>https://data.wvgis.wvu.edu/pub/RA/HL/WVFRF/Video/WV_Risk_Explorer_Movie_20240826.mp4</a:t>
            </a:r>
            <a:endParaRPr kumimoji="0" lang="en-US" sz="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6484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DFAFD-8A04-4E76-693D-FF85822AAD5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75971D63-A07D-4A9F-31E6-ED09E3DFFE3B}"/>
              </a:ext>
            </a:extLst>
          </p:cNvPr>
          <p:cNvGrpSpPr/>
          <p:nvPr/>
        </p:nvGrpSpPr>
        <p:grpSpPr>
          <a:xfrm>
            <a:off x="0" y="-15988"/>
            <a:ext cx="12192000" cy="630241"/>
            <a:chOff x="0" y="-15988"/>
            <a:chExt cx="12192000" cy="630241"/>
          </a:xfrm>
        </p:grpSpPr>
        <p:sp>
          <p:nvSpPr>
            <p:cNvPr id="11" name="Title 1">
              <a:extLst>
                <a:ext uri="{FF2B5EF4-FFF2-40B4-BE49-F238E27FC236}">
                  <a16:creationId xmlns:a16="http://schemas.microsoft.com/office/drawing/2014/main" id="{00A46815-19E0-B58D-DA58-F85E8622ECA4}"/>
                </a:ext>
              </a:extLst>
            </p:cNvPr>
            <p:cNvSpPr txBox="1">
              <a:spLocks/>
            </p:cNvSpPr>
            <p:nvPr/>
          </p:nvSpPr>
          <p:spPr>
            <a:xfrm>
              <a:off x="0" y="3"/>
              <a:ext cx="12192000" cy="614250"/>
            </a:xfrm>
            <a:prstGeom prst="rect">
              <a:avLst/>
            </a:prstGeom>
            <a:solidFill>
              <a:srgbClr val="2038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Hazard Library and Data Access</a:t>
              </a:r>
            </a:p>
          </p:txBody>
        </p:sp>
        <p:pic>
          <p:nvPicPr>
            <p:cNvPr id="15" name="Picture 14" descr="A hexagon with a yellow house and a river&#10;&#10;Description automatically generated">
              <a:extLst>
                <a:ext uri="{FF2B5EF4-FFF2-40B4-BE49-F238E27FC236}">
                  <a16:creationId xmlns:a16="http://schemas.microsoft.com/office/drawing/2014/main" id="{954BB948-8C1E-ECFB-679C-F93235A05B9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271414" y="-15988"/>
              <a:ext cx="690728" cy="630241"/>
            </a:xfrm>
            <a:prstGeom prst="rect">
              <a:avLst/>
            </a:prstGeom>
          </p:spPr>
        </p:pic>
        <p:pic>
          <p:nvPicPr>
            <p:cNvPr id="16" name="Picture 15" descr="A yellow and blue logo&#10;&#10;AI-generated content may be incorrect.">
              <a:extLst>
                <a:ext uri="{FF2B5EF4-FFF2-40B4-BE49-F238E27FC236}">
                  <a16:creationId xmlns:a16="http://schemas.microsoft.com/office/drawing/2014/main" id="{DB9602C5-4CE5-1CDC-2FA0-135BC6225EE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17202" y="42670"/>
              <a:ext cx="568867" cy="507999"/>
            </a:xfrm>
            <a:prstGeom prst="rect">
              <a:avLst/>
            </a:prstGeom>
          </p:spPr>
        </p:pic>
      </p:grpSp>
      <p:pic>
        <p:nvPicPr>
          <p:cNvPr id="2" name="Picture 1">
            <a:hlinkClick r:id="rId5"/>
            <a:extLst>
              <a:ext uri="{FF2B5EF4-FFF2-40B4-BE49-F238E27FC236}">
                <a16:creationId xmlns:a16="http://schemas.microsoft.com/office/drawing/2014/main" id="{85BA2F46-763E-0F04-5666-28403AD5BB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226" y="1451340"/>
            <a:ext cx="4556021" cy="2299039"/>
          </a:xfrm>
          <a:prstGeom prst="rect">
            <a:avLst/>
          </a:prstGeom>
          <a:ln>
            <a:solidFill>
              <a:schemeClr val="tx1"/>
            </a:solidFill>
          </a:ln>
        </p:spPr>
      </p:pic>
      <p:sp>
        <p:nvSpPr>
          <p:cNvPr id="3" name="TextBox 2">
            <a:extLst>
              <a:ext uri="{FF2B5EF4-FFF2-40B4-BE49-F238E27FC236}">
                <a16:creationId xmlns:a16="http://schemas.microsoft.com/office/drawing/2014/main" id="{995188E8-52E6-EF64-9FAE-4D6DE47AD431}"/>
              </a:ext>
            </a:extLst>
          </p:cNvPr>
          <p:cNvSpPr txBox="1"/>
          <p:nvPr/>
        </p:nvSpPr>
        <p:spPr>
          <a:xfrm>
            <a:off x="220042" y="614253"/>
            <a:ext cx="11349317" cy="338554"/>
          </a:xfrm>
          <a:prstGeom prst="rect">
            <a:avLst/>
          </a:prstGeom>
          <a:noFill/>
        </p:spPr>
        <p:txBody>
          <a:bodyPr wrap="square">
            <a:spAutoFit/>
          </a:bodyPr>
          <a:lstStyle/>
          <a:p>
            <a:pPr marL="173038" marR="0" lvl="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rPr>
              <a:t>Online hazard resources including comprehensive datasets, documents, and media</a:t>
            </a:r>
            <a:endParaRPr kumimoji="0" lang="en-US" sz="500" b="1" i="0" u="none" strike="noStrike" kern="1200" cap="none" spc="0" normalizeH="0" baseline="0" noProof="0" dirty="0">
              <a:ln>
                <a:noFill/>
              </a:ln>
              <a:solidFill>
                <a:srgbClr val="1F4E79"/>
              </a:solidFill>
              <a:effectLst/>
              <a:uLnTx/>
              <a:uFillTx/>
              <a:latin typeface="Aptos" panose="02110004020202020204"/>
              <a:ea typeface="+mn-ea"/>
              <a:cs typeface="Arial" panose="020B0604020202020204" pitchFamily="34" charset="0"/>
            </a:endParaRPr>
          </a:p>
        </p:txBody>
      </p:sp>
      <p:pic>
        <p:nvPicPr>
          <p:cNvPr id="5" name="Picture 4">
            <a:hlinkClick r:id="rId7"/>
            <a:extLst>
              <a:ext uri="{FF2B5EF4-FFF2-40B4-BE49-F238E27FC236}">
                <a16:creationId xmlns:a16="http://schemas.microsoft.com/office/drawing/2014/main" id="{B3F419D5-C4C1-6B6B-7E39-49DFC315FE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3315" y="1053541"/>
            <a:ext cx="4556021" cy="2297219"/>
          </a:xfrm>
          <a:prstGeom prst="rect">
            <a:avLst/>
          </a:prstGeom>
          <a:ln>
            <a:solidFill>
              <a:schemeClr val="tx1"/>
            </a:solidFill>
          </a:ln>
        </p:spPr>
      </p:pic>
      <p:pic>
        <p:nvPicPr>
          <p:cNvPr id="8" name="Picture 7">
            <a:extLst>
              <a:ext uri="{FF2B5EF4-FFF2-40B4-BE49-F238E27FC236}">
                <a16:creationId xmlns:a16="http://schemas.microsoft.com/office/drawing/2014/main" id="{38991A13-BC3E-69C0-E498-94F2025EA92A}"/>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220042" y="3816540"/>
            <a:ext cx="5517110" cy="2696726"/>
          </a:xfrm>
          <a:prstGeom prst="rect">
            <a:avLst/>
          </a:prstGeom>
        </p:spPr>
      </p:pic>
      <p:pic>
        <p:nvPicPr>
          <p:cNvPr id="18" name="Picture 17">
            <a:extLst>
              <a:ext uri="{FF2B5EF4-FFF2-40B4-BE49-F238E27FC236}">
                <a16:creationId xmlns:a16="http://schemas.microsoft.com/office/drawing/2014/main" id="{26E6D264-0E54-4BE2-AFEB-CE4A8B82AD93}"/>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a:fillRect/>
          </a:stretch>
        </p:blipFill>
        <p:spPr>
          <a:xfrm>
            <a:off x="9647765" y="3450690"/>
            <a:ext cx="2314377" cy="1528964"/>
          </a:xfrm>
          <a:prstGeom prst="rect">
            <a:avLst/>
          </a:prstGeom>
          <a:ln>
            <a:solidFill>
              <a:schemeClr val="tx1"/>
            </a:solidFill>
          </a:ln>
        </p:spPr>
      </p:pic>
      <p:pic>
        <p:nvPicPr>
          <p:cNvPr id="19" name="Picture 18">
            <a:extLst>
              <a:ext uri="{FF2B5EF4-FFF2-40B4-BE49-F238E27FC236}">
                <a16:creationId xmlns:a16="http://schemas.microsoft.com/office/drawing/2014/main" id="{B3D7BAB4-A21A-C948-3570-2EB7C91FBC2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a:xfrm>
            <a:off x="6047891" y="3450689"/>
            <a:ext cx="3518230" cy="1529323"/>
          </a:xfrm>
          <a:prstGeom prst="rect">
            <a:avLst/>
          </a:prstGeom>
          <a:ln>
            <a:solidFill>
              <a:schemeClr val="tx1"/>
            </a:solidFill>
          </a:ln>
        </p:spPr>
      </p:pic>
      <p:pic>
        <p:nvPicPr>
          <p:cNvPr id="21" name="Picture 20">
            <a:extLst>
              <a:ext uri="{FF2B5EF4-FFF2-40B4-BE49-F238E27FC236}">
                <a16:creationId xmlns:a16="http://schemas.microsoft.com/office/drawing/2014/main" id="{1AD3FE6D-26DB-BF15-AE65-E9204C8B921B}"/>
              </a:ext>
            </a:extLst>
          </p:cNvPr>
          <p:cNvPicPr>
            <a:picLocks noChangeAspect="1"/>
          </p:cNvPicPr>
          <p:nvPr/>
        </p:nvPicPr>
        <p:blipFill>
          <a:blip r:embed="rId12" cstate="screen">
            <a:extLst>
              <a:ext uri="{28A0092B-C50C-407E-A947-70E740481C1C}">
                <a14:useLocalDpi xmlns:a14="http://schemas.microsoft.com/office/drawing/2010/main" val="0"/>
              </a:ext>
            </a:extLst>
          </a:blip>
          <a:srcRect/>
          <a:stretch>
            <a:fillRect/>
          </a:stretch>
        </p:blipFill>
        <p:spPr>
          <a:xfrm>
            <a:off x="8049655" y="5053661"/>
            <a:ext cx="1883340" cy="1532754"/>
          </a:xfrm>
          <a:prstGeom prst="rect">
            <a:avLst/>
          </a:prstGeom>
          <a:ln>
            <a:solidFill>
              <a:schemeClr val="tx1"/>
            </a:solidFill>
          </a:ln>
        </p:spPr>
      </p:pic>
    </p:spTree>
    <p:extLst>
      <p:ext uri="{BB962C8B-B14F-4D97-AF65-F5344CB8AC3E}">
        <p14:creationId xmlns:p14="http://schemas.microsoft.com/office/powerpoint/2010/main" val="7522600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2092</TotalTime>
  <Words>3007</Words>
  <Application>Microsoft Office PowerPoint</Application>
  <PresentationFormat>Widescreen</PresentationFormat>
  <Paragraphs>689</Paragraphs>
  <Slides>21</Slides>
  <Notes>18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Anaheim</vt:lpstr>
      <vt:lpstr>Aptos</vt:lpstr>
      <vt:lpstr>Aptos Display</vt:lpstr>
      <vt:lpstr>Arial</vt:lpstr>
      <vt:lpstr>Calibri</vt:lpstr>
      <vt:lpstr>Calibri Light</vt:lpstr>
      <vt:lpstr>Courier New</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Questions?</vt:lpstr>
      <vt:lpstr>Backup Slides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Behrang Bidadian</dc:creator>
  <cp:lastModifiedBy>Behrang Bidadian</cp:lastModifiedBy>
  <cp:revision>117</cp:revision>
  <dcterms:created xsi:type="dcterms:W3CDTF">2026-09-21T14:43:45Z</dcterms:created>
  <dcterms:modified xsi:type="dcterms:W3CDTF">2026-09-27T19:30:26Z</dcterms:modified>
</cp:coreProperties>
</file>