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3" r:id="rId9"/>
    <p:sldId id="264" r:id="rId10"/>
    <p:sldId id="265" r:id="rId11"/>
    <p:sldId id="266" r:id="rId12"/>
    <p:sldId id="268" r:id="rId13"/>
    <p:sldId id="262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7E45"/>
    <a:srgbClr val="003366"/>
    <a:srgbClr val="FFFFEB"/>
    <a:srgbClr val="13536F"/>
    <a:srgbClr val="7F7B7C"/>
    <a:srgbClr val="6666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C54B9-43FC-42AD-8545-D1DA6BEC3167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10B5E-9AC8-4E7C-9A02-A7C4ECB7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8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40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E34DB-11DC-3E14-2E5E-ABA8CF73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D6235-9C54-9FA8-2F79-B38958BD3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C98AA-D605-5DE0-DEC6-9F955522B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A1F4E-1F83-78B9-878E-5044E0704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72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1417-26FC-A352-1D59-A6D05B22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A1DF9-74FB-AB6E-9CED-09AADA05C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F7287-990E-B52A-11F9-08DF02BB0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AB72-35B9-7009-65B8-4714AFE30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5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37676-E949-8E86-A7BF-552206D61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03D80-151E-11AF-045A-D72FF6A9A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A623A-505D-9CD3-A7DC-EE62806A2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78250-B22C-4B4A-E45E-6961C44F2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4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63CCE-E651-D081-A517-03B761AD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25A40-D129-65C3-BBAC-08CD12A33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E3079-2DC3-550E-1D80-627FA705E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9D2A-B113-C572-50CC-71929CBD2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81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4CAC9-5E44-2632-DE2B-ACF89FE93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E26B6-2EBF-C628-688D-6A0A7E1BA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E8E26-5426-765D-F98D-F5739B9DE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4A12C-0CA8-6012-5E66-498D88A00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4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13F4-1F4F-1C37-C4DA-8F90792B4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70860-C8BB-5377-5BD2-2D523603A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89AEB-7F57-64BD-374A-E6ED21269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30597-4848-CC6A-EDDE-B6C5FF696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8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88AE6-319F-3754-2952-3DBFC0C9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48914-5801-F271-74EF-0F91F7684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D692C-5AD4-A211-6EB9-8BC9228EA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31EEC-F163-8854-4999-71D053CE2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4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88AE6-319F-3754-2952-3DBFC0C9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48914-5801-F271-74EF-0F91F7684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D692C-5AD4-A211-6EB9-8BC9228EA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31EEC-F163-8854-4999-71D053CE2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38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B5C7-EBCB-7295-6184-DD196534E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E7743-EAEB-4ABE-D349-B10B0B08E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84F86-F4FC-B55D-26F1-1A4976BBF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44D31-51F6-02EC-AF50-709474BB8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3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987D-2376-670D-CB99-25468FA0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F1A56-549A-0D6F-D065-656D88B80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94B9C-E691-A140-3B3C-95031D1AE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F6AF3-0B72-49A9-442A-00699A02E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5835A-C7F8-B638-DF46-3B057F8A0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32826-C4A3-3EFC-C748-F94290DD5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0F798-6461-19DE-F23D-6D190A4A1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4F205-4D84-EE13-71C1-65F978520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97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B3FA6-501E-57A3-F291-C2AF753E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DFA54-46C5-4881-3D84-1371B1561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13FD1-6C0F-2752-3AE4-38B961E5D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2D1E-2C8D-205C-3845-8ED2D1C75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AC88C-B000-72DD-C686-E6D917E6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80B06-3A9B-DEDA-DB71-85D69558E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BC216-C642-D812-693E-5B67C37F7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B41D-D110-6F15-12EA-E69B54155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10B5E-9AC8-4E7C-9A02-A7C4ECB7B5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1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9B2E-3C5F-C16F-5EC3-74049D7D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EE01F-405C-1FB3-BA75-66239212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B4312-BE75-4A79-2ADC-A1448DCE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BD9E-6B04-5690-061F-D81F2BFC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B5CF2-948A-AD5B-1251-2D6B9234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6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93F7-953F-D830-08F5-B9CC3837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EB66C-AFE7-E612-F2C3-6A02C72DD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D5416-5071-D313-2078-CC49B4CD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6A19B-2C79-939B-5D5E-EEE3C1F4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40857-7819-243A-F150-9C8C42A0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1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7F51B-38A5-F30A-5379-04E1A4A6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601DB-3C22-AC41-3BA6-A102583E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8629B-02C5-571D-3B09-1F0ACCF0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E79DA-6742-5E8C-2D42-B6B6315C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E1643-06F6-6771-8BB5-490987AE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A3F6-3E57-02EE-332B-F73A7AB6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2DE7-BBCF-7AD2-2104-DB41AD0C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53D0F-D11A-236C-8657-58CEE079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807C5-F871-1709-1D67-EB7750A3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F3E25-2D28-1098-57FC-B6A3704D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8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BAF7-7424-2FB0-DF47-C9EFAC90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E7785-D3E5-9829-2D44-EDC65C9A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D8DE6-E02C-A3F8-7DDE-210A01AD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D0C17-3E15-D24F-7A1E-02A6DB31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47B8-19B2-A05A-6AAC-2BAC4233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D7D2-082E-3B1D-E63E-B165F2BF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FF87E-4A3B-26C3-1BC0-F74F18947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A343D-4979-9458-B64F-194957A3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5B185-2757-D536-8C2E-D0595596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666DC-8247-BAEB-483D-8B5C6C68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A296F-00DD-354A-C2CC-7E579A52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0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25DA-87B0-CEF4-104F-AB2A3F3C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E5D87-AAE4-6612-86FF-E337F1A06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DB160-2398-5E2C-1CC1-9B19979B7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BB4C9-8573-638D-4761-BAC408729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44CDF-BC86-EA4E-7AD2-E53496CA73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247DE-8C5A-9DB0-A34F-040295AF1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779C4-33E9-CD47-4B92-B968FFFF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F8BB1-E2DE-FB48-0630-298C03FA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9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CCDD-DAD6-D180-5853-449C2ABD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53CF0-6D30-732F-67D3-483C28E1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66A77-6B24-160E-8752-1CB7216A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4D86-BC04-65B9-6B95-D6CEC964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1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73740-7BFB-15F3-C9DD-7FB2C329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14A52-9DE6-9E30-F102-1D2CE7A9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09D9-1E67-46C0-0741-27D85788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5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DBD7-2891-5576-1498-D628D20F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A93B3-5FE5-D987-3AAB-F0CF67A39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91E9B-D564-51BE-32D9-37ED8539D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2109B-9CF7-7489-D15D-61AB3B25D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7759B-E4AD-01B0-22C9-104E77D2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107BA-97C8-F211-679E-415BFD15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1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15A8-1FDC-DBC8-FFC8-C5086625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0720E-967D-86AA-5954-67FE5CE76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56C54-DE8B-9854-D952-91C387905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6AADE-8DE8-63E0-311F-B208F4FF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E680B-E8D8-E811-8FFC-DFA569B6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111E8-AC12-92AF-7816-D5AEACC4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9D5CF-D16F-F539-7197-CD901AAD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8C757-179E-D5A6-75F5-15946811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34DB-FC57-9B2E-F075-AC74C3E35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033477-A5EB-48FA-BA07-F12F7424A62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99932-FDCA-66B1-CA51-250581FA7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D99B1-EE8F-FD59-1BD7-4BDD55CE4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538344-ADF2-427F-8B3B-7DB415AB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vfrf.org/wvre/visualization/home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vfrf.org/library/?typeID=1&amp;view=standard&amp;sortfield=Title&amp;sorttype=asc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vgis.wvu.edu/searchResults.php?headerSearchCategory=all&amp;Keywords=building%20footprints" TargetMode="External"/><Relationship Id="rId7" Type="http://schemas.openxmlformats.org/officeDocument/2006/relationships/hyperlink" Target="https://www.arcgis.com/home/search.html?restrict=false&amp;sortField=relevance&amp;sortOrder=desc&amp;searchTerm=type%3A+rule+package#conte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hyperlink" Target="Image%20for%20presentation/Final%20Island%20Creek%2001022026_Narrated.mp4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vfrf.org/wvre/visualization/home/" TargetMode="External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wvfrf.org/library/?typeID=14&amp;view=standard&amp;sortfield=Title&amp;sorttype=asc" TargetMode="Externa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7526A4-BD0A-29F0-E8A3-25FB7991F5BC}"/>
              </a:ext>
            </a:extLst>
          </p:cNvPr>
          <p:cNvSpPr/>
          <p:nvPr/>
        </p:nvSpPr>
        <p:spPr>
          <a:xfrm>
            <a:off x="1971417" y="0"/>
            <a:ext cx="10238837" cy="53935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7F7B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6BF66-9770-927E-EBFF-55C3D6CE3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4374" y="1923683"/>
            <a:ext cx="8251824" cy="1018894"/>
          </a:xfrm>
          <a:noFill/>
        </p:spPr>
        <p:txBody>
          <a:bodyPr>
            <a:normAutofit/>
          </a:bodyPr>
          <a:lstStyle/>
          <a:p>
            <a:r>
              <a:rPr lang="en-US" sz="5500">
                <a:solidFill>
                  <a:srgbClr val="FFC000"/>
                </a:solidFill>
                <a:latin typeface="Impact" panose="020B0806030902050204" pitchFamily="34" charset="0"/>
              </a:rPr>
              <a:t>USING 3D GIS VISUALIZATION </a:t>
            </a:r>
            <a:endParaRPr lang="en-US" sz="5500">
              <a:solidFill>
                <a:srgbClr val="FFC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376DE6-6C36-76D4-8177-83B8F58FAE44}"/>
              </a:ext>
            </a:extLst>
          </p:cNvPr>
          <p:cNvSpPr txBox="1"/>
          <p:nvPr/>
        </p:nvSpPr>
        <p:spPr>
          <a:xfrm>
            <a:off x="2143904" y="3003422"/>
            <a:ext cx="98964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  <a:latin typeface="Impact" panose="020B0806030902050204" pitchFamily="34" charset="0"/>
              </a:rPr>
              <a:t>for </a:t>
            </a:r>
            <a:br>
              <a:rPr lang="en-US" sz="460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4600">
                <a:solidFill>
                  <a:schemeClr val="bg1"/>
                </a:solidFill>
                <a:latin typeface="Impact" panose="020B0806030902050204" pitchFamily="34" charset="0"/>
              </a:rPr>
              <a:t>Flood Risk Planning and Communication</a:t>
            </a:r>
            <a:endParaRPr lang="en-US" sz="4600">
              <a:solidFill>
                <a:schemeClr val="bg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5C7C2F9-0DE4-9D27-9BAC-C3AD5C49D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r="1256" b="11780"/>
          <a:stretch>
            <a:fillRect/>
          </a:stretch>
        </p:blipFill>
        <p:spPr>
          <a:xfrm>
            <a:off x="-2473" y="-9525"/>
            <a:ext cx="1971418" cy="5393597"/>
          </a:xfrm>
          <a:prstGeom prst="rect">
            <a:avLst/>
          </a:prstGeom>
          <a:solidFill>
            <a:srgbClr val="7F7B7C"/>
          </a:solidFill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7162CE-A770-C227-B47B-3BE6951E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013" y="211756"/>
            <a:ext cx="1388548" cy="13979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968F69-436A-C800-D080-8D71AC84EC2B}"/>
              </a:ext>
            </a:extLst>
          </p:cNvPr>
          <p:cNvSpPr txBox="1"/>
          <p:nvPr/>
        </p:nvSpPr>
        <p:spPr>
          <a:xfrm>
            <a:off x="1953162" y="5505739"/>
            <a:ext cx="10238838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Impact" panose="020B0806030902050204" pitchFamily="34" charset="0"/>
              </a:rPr>
              <a:t>Annie Mahmoudi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C73C9-7048-AF14-57A6-B7F8F0007EE5}"/>
              </a:ext>
            </a:extLst>
          </p:cNvPr>
          <p:cNvSpPr txBox="1"/>
          <p:nvPr/>
        </p:nvSpPr>
        <p:spPr>
          <a:xfrm>
            <a:off x="1978470" y="6188358"/>
            <a:ext cx="10231783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Impact" panose="020B0806030902050204" pitchFamily="34" charset="0"/>
              </a:rPr>
              <a:t>WV GIS TECHNICAL CENTER</a:t>
            </a:r>
            <a:endParaRPr lang="en-US" sz="26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760BB-D793-0C18-C32D-6B6DAF43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5501253"/>
            <a:ext cx="1549400" cy="126769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786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iver flowing through a valley&#10;&#10;Description automatically generated">
            <a:extLst>
              <a:ext uri="{FF2B5EF4-FFF2-40B4-BE49-F238E27FC236}">
                <a16:creationId xmlns:a16="http://schemas.microsoft.com/office/drawing/2014/main" id="{B6405281-7764-77AE-28E2-C5CFADCE1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20218"/>
          <a:stretch/>
        </p:blipFill>
        <p:spPr>
          <a:xfrm>
            <a:off x="-14515" y="266700"/>
            <a:ext cx="12192000" cy="6591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7D8D4-39F4-8AED-33DB-E0DD4EE48276}"/>
              </a:ext>
            </a:extLst>
          </p:cNvPr>
          <p:cNvSpPr txBox="1">
            <a:spLocks/>
          </p:cNvSpPr>
          <p:nvPr/>
        </p:nvSpPr>
        <p:spPr>
          <a:xfrm>
            <a:off x="-14515" y="1390"/>
            <a:ext cx="12206515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26EF5-2962-BDF0-29F1-4061FD8CA59D}"/>
              </a:ext>
            </a:extLst>
          </p:cNvPr>
          <p:cNvSpPr txBox="1"/>
          <p:nvPr/>
        </p:nvSpPr>
        <p:spPr>
          <a:xfrm>
            <a:off x="7835940" y="6412338"/>
            <a:ext cx="38898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/>
              <a:t>45%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CCE07-D400-22CF-B7AF-218923132486}"/>
              </a:ext>
            </a:extLst>
          </p:cNvPr>
          <p:cNvSpPr txBox="1"/>
          <p:nvPr/>
        </p:nvSpPr>
        <p:spPr>
          <a:xfrm>
            <a:off x="9372600" y="152163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EA9DD-8FB9-049A-98EE-6EEA11464AA1}"/>
              </a:ext>
            </a:extLst>
          </p:cNvPr>
          <p:cNvSpPr txBox="1"/>
          <p:nvPr/>
        </p:nvSpPr>
        <p:spPr>
          <a:xfrm>
            <a:off x="2020476" y="9757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4E608C-C12D-ABBA-1C7C-723F0689C3F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A4EDB1-85D3-D850-A3D0-3E3320D68C9F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D62FA-5015-76EA-0701-CBB84DE1ED6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4B0710-3339-D59B-EDA4-984384BA17BC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B95CA-54BB-53DA-47B3-3DC9E9360E6F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107015-50FB-AF85-EF8F-D991E816013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7C5C3C7-3F43-2F1F-E3B9-4782B43E1642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>
                  <a:latin typeface="Arial Narrow" panose="020B0606020202030204" pitchFamily="34" charset="0"/>
                </a:rPr>
              </a:br>
              <a:br>
                <a:rPr lang="en-US" sz="1050">
                  <a:latin typeface="Arial Narrow" panose="020B0606020202030204" pitchFamily="34" charset="0"/>
                </a:rPr>
              </a:br>
              <a:r>
                <a:rPr lang="en-US" sz="1000" b="1">
                  <a:latin typeface="Arial Narrow" panose="020B0606020202030204" pitchFamily="34" charset="0"/>
                </a:rPr>
                <a:t>35.2 ft.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ECF35D-3EBA-577F-BADC-3833FA14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3DF011A-10FD-EBDE-2CC7-4E518E34DF54}"/>
              </a:ext>
            </a:extLst>
          </p:cNvPr>
          <p:cNvSpPr txBox="1"/>
          <p:nvPr/>
        </p:nvSpPr>
        <p:spPr>
          <a:xfrm>
            <a:off x="466248" y="6345483"/>
            <a:ext cx="579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22.5% of Clendenin is in the 4%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2DA9BBF-EDFE-A4A5-3450-818158BD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a river&#10;&#10;Description automatically generated">
            <a:extLst>
              <a:ext uri="{FF2B5EF4-FFF2-40B4-BE49-F238E27FC236}">
                <a16:creationId xmlns:a16="http://schemas.microsoft.com/office/drawing/2014/main" id="{EDA963B1-0CAD-14B3-C3CF-407095FF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813" b="20769"/>
          <a:stretch/>
        </p:blipFill>
        <p:spPr>
          <a:xfrm>
            <a:off x="1" y="263512"/>
            <a:ext cx="12192000" cy="65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3D770-7B31-C616-3EEC-F73779E1C529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5D0E-EF00-69ED-005A-6E4C20660734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/>
              <a:t>26% probability of flooding at least once over 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208C2-F317-FF05-9778-973C52D57BA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5DFDE-CE58-941E-D1E7-98BCD5A6C51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F90DD-076D-D02C-6B30-876B59B9C33B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EDC8F3-84E2-D21F-26E5-D5653514C8E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A295CC-1FEC-C2F3-C3F1-321D34E8D18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983654-3B9B-CFF0-6CA5-3F50A544C20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7E579-B462-F019-5E13-1F8541688E1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30558E1-002A-383F-D9D1-424D46C257C3}"/>
              </a:ext>
            </a:extLst>
          </p:cNvPr>
          <p:cNvSpPr txBox="1"/>
          <p:nvPr/>
        </p:nvSpPr>
        <p:spPr>
          <a:xfrm>
            <a:off x="458991" y="6347715"/>
            <a:ext cx="596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23.5% of Clendenin is in the 1% Annual Flood Chance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AC21C2-1F00-AA2B-53C0-2C1EF15BBE8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EC39FE7-07FD-599A-F1E3-3572FFC843C4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>
                  <a:latin typeface="Arial Narrow" panose="020B0606020202030204" pitchFamily="34" charset="0"/>
                </a:rPr>
              </a:br>
              <a:br>
                <a:rPr lang="en-US" sz="1050">
                  <a:latin typeface="Arial Narrow" panose="020B0606020202030204" pitchFamily="34" charset="0"/>
                </a:rPr>
              </a:br>
              <a:r>
                <a:rPr lang="en-US" sz="1000" b="1">
                  <a:latin typeface="Arial Narrow" panose="020B0606020202030204" pitchFamily="34" charset="0"/>
                </a:rPr>
                <a:t>38.1 ft.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0CDC77-9A9F-C217-2E34-9E0B8641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B7BD3B3-0103-F7EE-2196-AECA070F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57BD1-3DD3-7029-EEBB-DFA119A6B4E3}"/>
              </a:ext>
            </a:extLst>
          </p:cNvPr>
          <p:cNvSpPr txBox="1"/>
          <p:nvPr/>
        </p:nvSpPr>
        <p:spPr>
          <a:xfrm>
            <a:off x="458990" y="6148058"/>
            <a:ext cx="240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FEMA, Effective Date: 2023</a:t>
            </a:r>
          </a:p>
        </p:txBody>
      </p:sp>
    </p:spTree>
    <p:extLst>
      <p:ext uri="{BB962C8B-B14F-4D97-AF65-F5344CB8AC3E}">
        <p14:creationId xmlns:p14="http://schemas.microsoft.com/office/powerpoint/2010/main" val="322965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2CBFB30F-512A-F91A-6610-2EA9EB05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18844"/>
          <a:stretch/>
        </p:blipFill>
        <p:spPr>
          <a:xfrm>
            <a:off x="-14515" y="139700"/>
            <a:ext cx="12192000" cy="671691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C87DD22-BDAE-D063-384B-EAB4B41529FC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F0C77D-A8E7-560C-687B-55F0E1DF1E6C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/>
              <a:t>6% probability of flooding at least once over 30 years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F80D9F-823F-2C0C-9BD4-AF092341C178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072DC-85F6-745D-5A48-FB09BFE77B3E}"/>
              </a:ext>
            </a:extLst>
          </p:cNvPr>
          <p:cNvSpPr txBox="1"/>
          <p:nvPr/>
        </p:nvSpPr>
        <p:spPr>
          <a:xfrm>
            <a:off x="19836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6FF7FF-6F8B-064B-206A-376D7B91ED8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95262B-6885-4CC1-5F79-4771DE099CB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D40B40-612C-09B1-65D1-8896BB41906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BFEC318-42FE-FC58-B9A4-BF40B152D0C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3AAEE6-E20B-F6A7-9B6E-8032DFD5CD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D5F0C6-684C-56ED-C6FB-D1BED07FD248}"/>
              </a:ext>
            </a:extLst>
          </p:cNvPr>
          <p:cNvSpPr txBox="1"/>
          <p:nvPr/>
        </p:nvSpPr>
        <p:spPr>
          <a:xfrm>
            <a:off x="458991" y="6347715"/>
            <a:ext cx="581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25% of Clendenin is in the 0.2% Annual Flood Chance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35D441-ED68-B8D9-379A-D5D4177A538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59B3CB2-1C50-9A01-1F5B-CEBE76D54E8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>
                  <a:latin typeface="Arial Narrow" panose="020B0606020202030204" pitchFamily="34" charset="0"/>
                </a:rPr>
              </a:br>
              <a:br>
                <a:rPr lang="en-US" sz="1050">
                  <a:latin typeface="Arial Narrow" panose="020B0606020202030204" pitchFamily="34" charset="0"/>
                </a:rPr>
              </a:br>
              <a:r>
                <a:rPr lang="en-US" sz="1000" b="1">
                  <a:latin typeface="Arial Narrow" panose="020B0606020202030204" pitchFamily="34" charset="0"/>
                </a:rPr>
                <a:t>43.6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E65A589-7C3F-DC21-5A0F-2464D6B5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FE671E7-31EC-4966-F9C1-872DDD333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6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A4E8C-BB8B-A8F6-B9C3-50B127A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18AA36B-BE07-819B-18D3-7B1565FC8032}"/>
              </a:ext>
            </a:extLst>
          </p:cNvPr>
          <p:cNvGrpSpPr/>
          <p:nvPr/>
        </p:nvGrpSpPr>
        <p:grpSpPr>
          <a:xfrm>
            <a:off x="631861" y="2956001"/>
            <a:ext cx="4394937" cy="3734062"/>
            <a:chOff x="7183728" y="2590800"/>
            <a:chExt cx="4754470" cy="42152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81AEBE-D739-A4A3-E2ED-09E4A5C3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6"/>
            <a:stretch>
              <a:fillRect/>
            </a:stretch>
          </p:blipFill>
          <p:spPr>
            <a:xfrm>
              <a:off x="7183728" y="2590801"/>
              <a:ext cx="4754470" cy="421529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C2A5FF-4E2B-B97A-2C50-325C0C35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0" r="63691" b="74686"/>
            <a:stretch>
              <a:fillRect/>
            </a:stretch>
          </p:blipFill>
          <p:spPr>
            <a:xfrm>
              <a:off x="8718550" y="2590800"/>
              <a:ext cx="1747547" cy="619351"/>
            </a:xfrm>
            <a:prstGeom prst="rect">
              <a:avLst/>
            </a:prstGeom>
            <a:effectLst/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6B512-927F-8770-2FEC-39B3DF3ECC84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8B2414-96E3-283A-0A43-15BFB3C4C208}"/>
              </a:ext>
            </a:extLst>
          </p:cNvPr>
          <p:cNvSpPr txBox="1"/>
          <p:nvPr/>
        </p:nvSpPr>
        <p:spPr>
          <a:xfrm>
            <a:off x="509826" y="79037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FLOOD SCENARIOS by WV GISTC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CDB44-E91A-B1AD-0EFB-496AB3F863E1}"/>
              </a:ext>
            </a:extLst>
          </p:cNvPr>
          <p:cNvSpPr txBox="1"/>
          <p:nvPr/>
        </p:nvSpPr>
        <p:spPr>
          <a:xfrm>
            <a:off x="509826" y="664722"/>
            <a:ext cx="3509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FLOOD MODELING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3740C-BA83-E436-13DD-089939E67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7" y="1217037"/>
            <a:ext cx="1547574" cy="14553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51D2EE-C898-C5AB-DCE4-7F274BA4D6F0}"/>
              </a:ext>
            </a:extLst>
          </p:cNvPr>
          <p:cNvSpPr txBox="1"/>
          <p:nvPr/>
        </p:nvSpPr>
        <p:spPr>
          <a:xfrm>
            <a:off x="2264688" y="1376021"/>
            <a:ext cx="964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Flood Animation is made in ArcGIS Pro to show a 100-year or 500-year Flood in a Community. It highlights flood depths and Inundated Buildings, Roads, and Critical Infrastructures. </a:t>
            </a:r>
          </a:p>
        </p:txBody>
      </p:sp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5C2867AC-AEA7-DFE4-E708-6C662E9E9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603" y="3845408"/>
            <a:ext cx="3477468" cy="17198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DD3CE-4BCF-3790-5F2E-30242E915BED}"/>
              </a:ext>
            </a:extLst>
          </p:cNvPr>
          <p:cNvSpPr txBox="1"/>
          <p:nvPr/>
        </p:nvSpPr>
        <p:spPr>
          <a:xfrm>
            <a:off x="605923" y="3591489"/>
            <a:ext cx="371207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/>
                </a:solidFill>
                <a:latin typeface="Ink Free" panose="03080402000500000000" pitchFamily="66" charset="0"/>
                <a:ea typeface="Calibri" panose="020F0502020204030204" pitchFamily="34" charset="0"/>
                <a:cs typeface="Dreaming Outloud Pro" panose="020F0502020204030204" pitchFamily="66" charset="0"/>
              </a:rPr>
              <a:t>3D modeling and animation are powerful tools for visualizing flood hazards. They allow local communities to see the real-world impact of a flood, providing clarity that technical 2D maps</a:t>
            </a:r>
          </a:p>
          <a:p>
            <a:r>
              <a:rPr lang="en-US" sz="2200" b="1">
                <a:solidFill>
                  <a:schemeClr val="accent5"/>
                </a:solidFill>
                <a:latin typeface="Ink Free" panose="03080402000500000000" pitchFamily="66" charset="0"/>
                <a:ea typeface="Calibri" panose="020F0502020204030204" pitchFamily="34" charset="0"/>
                <a:cs typeface="Dreaming Outloud Pro" panose="020F0502020204030204" pitchFamily="66" charset="0"/>
              </a:rPr>
              <a:t>often fail to convey.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ACED75-57EA-4511-4BB2-91988129AEB7}"/>
              </a:ext>
            </a:extLst>
          </p:cNvPr>
          <p:cNvGrpSpPr/>
          <p:nvPr/>
        </p:nvGrpSpPr>
        <p:grpSpPr>
          <a:xfrm>
            <a:off x="3890161" y="3266511"/>
            <a:ext cx="1261289" cy="1183135"/>
            <a:chOff x="6633944" y="5734050"/>
            <a:chExt cx="1113938" cy="104491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0DE9CA-99BD-3D49-4C16-562D2D2061FA}"/>
                </a:ext>
              </a:extLst>
            </p:cNvPr>
            <p:cNvSpPr/>
            <p:nvPr/>
          </p:nvSpPr>
          <p:spPr>
            <a:xfrm>
              <a:off x="6633944" y="5734050"/>
              <a:ext cx="1044914" cy="104491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E67E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B16D34-F670-A7E1-922C-65E73D308966}"/>
                </a:ext>
              </a:extLst>
            </p:cNvPr>
            <p:cNvSpPr txBox="1"/>
            <p:nvPr/>
          </p:nvSpPr>
          <p:spPr>
            <a:xfrm>
              <a:off x="6702967" y="6099425"/>
              <a:ext cx="1044915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b="1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IMPORTANT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269AAE7-E23D-533F-5DA0-3CF587D46AAF}"/>
              </a:ext>
            </a:extLst>
          </p:cNvPr>
          <p:cNvSpPr txBox="1"/>
          <p:nvPr/>
        </p:nvSpPr>
        <p:spPr>
          <a:xfrm>
            <a:off x="5151449" y="2795579"/>
            <a:ext cx="62171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Accessible Through </a:t>
            </a:r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 Hazard Library </a:t>
            </a:r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 Risk Explorer</a:t>
            </a:r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2977308A-F83E-D41B-CDD6-770D55235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247" y="3845408"/>
            <a:ext cx="3135235" cy="17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3EAA-E259-4C80-DCE7-ED6055F6A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97B2B1-145F-40F3-FF06-7077E6840012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8913F6-0243-D710-BDE1-BD7844EE78F3}"/>
              </a:ext>
            </a:extLst>
          </p:cNvPr>
          <p:cNvSpPr txBox="1"/>
          <p:nvPr/>
        </p:nvSpPr>
        <p:spPr>
          <a:xfrm>
            <a:off x="509826" y="79037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COMES FIRST in 3D MODELING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27213-E238-E15B-8FC6-32DF7484EF88}"/>
              </a:ext>
            </a:extLst>
          </p:cNvPr>
          <p:cNvSpPr txBox="1"/>
          <p:nvPr/>
        </p:nvSpPr>
        <p:spPr>
          <a:xfrm>
            <a:off x="249602" y="804224"/>
            <a:ext cx="492577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Opening a New Local Scene and Selecting a Basemap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CC402-CC40-5A1C-0B07-2D68E36BE200}"/>
              </a:ext>
            </a:extLst>
          </p:cNvPr>
          <p:cNvGrpSpPr/>
          <p:nvPr/>
        </p:nvGrpSpPr>
        <p:grpSpPr>
          <a:xfrm>
            <a:off x="5324475" y="908757"/>
            <a:ext cx="6867525" cy="2988950"/>
            <a:chOff x="5144612" y="944440"/>
            <a:chExt cx="6116441" cy="2662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0BD098-8063-6E55-1B0B-666510D4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10" b="25520"/>
            <a:stretch>
              <a:fillRect/>
            </a:stretch>
          </p:blipFill>
          <p:spPr>
            <a:xfrm>
              <a:off x="5144612" y="975217"/>
              <a:ext cx="6116441" cy="2631279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EAB9687-A734-A648-ED42-D1C0675930CC}"/>
                </a:ext>
              </a:extLst>
            </p:cNvPr>
            <p:cNvSpPr/>
            <p:nvPr/>
          </p:nvSpPr>
          <p:spPr>
            <a:xfrm>
              <a:off x="6572000" y="944440"/>
              <a:ext cx="1689100" cy="266132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D1F7FC-5311-7E7B-AE6B-AC80484CD601}"/>
              </a:ext>
            </a:extLst>
          </p:cNvPr>
          <p:cNvSpPr txBox="1"/>
          <p:nvPr/>
        </p:nvSpPr>
        <p:spPr>
          <a:xfrm>
            <a:off x="249602" y="1855637"/>
            <a:ext cx="5370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3D Basemap OR Footprints?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79E5F0-768C-470B-8593-736C983579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22"/>
          <a:stretch>
            <a:fillRect/>
          </a:stretch>
        </p:blipFill>
        <p:spPr>
          <a:xfrm>
            <a:off x="409971" y="2492225"/>
            <a:ext cx="1995895" cy="14046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5C4D65-B029-983B-6BE3-E4FEEB5D702C}"/>
              </a:ext>
            </a:extLst>
          </p:cNvPr>
          <p:cNvSpPr txBox="1"/>
          <p:nvPr/>
        </p:nvSpPr>
        <p:spPr>
          <a:xfrm>
            <a:off x="377816" y="4078365"/>
            <a:ext cx="2267352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Basemaps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CE857-AB03-4B08-423D-AFCC79BB2708}"/>
              </a:ext>
            </a:extLst>
          </p:cNvPr>
          <p:cNvSpPr txBox="1"/>
          <p:nvPr/>
        </p:nvSpPr>
        <p:spPr>
          <a:xfrm>
            <a:off x="377816" y="4582910"/>
            <a:ext cx="61164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5715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for a quick, 3D accurate scene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CDB65A-72DA-DE31-99FF-7120B04B6AFB}"/>
              </a:ext>
            </a:extLst>
          </p:cNvPr>
          <p:cNvSpPr txBox="1"/>
          <p:nvPr/>
        </p:nvSpPr>
        <p:spPr>
          <a:xfrm>
            <a:off x="377816" y="5037343"/>
            <a:ext cx="63654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location and height of the Buildings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F3B65-E5A1-72D2-C3A8-BDB32329B76A}"/>
              </a:ext>
            </a:extLst>
          </p:cNvPr>
          <p:cNvSpPr txBox="1"/>
          <p:nvPr/>
        </p:nvSpPr>
        <p:spPr>
          <a:xfrm>
            <a:off x="377816" y="5449658"/>
            <a:ext cx="58052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Non-real topography (not imagery)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69B95B-869B-0546-DBED-5A78865188F6}"/>
              </a:ext>
            </a:extLst>
          </p:cNvPr>
          <p:cNvSpPr txBox="1"/>
          <p:nvPr/>
        </p:nvSpPr>
        <p:spPr>
          <a:xfrm>
            <a:off x="377816" y="5922403"/>
            <a:ext cx="47748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Cubic and simple buildings, all in the same color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131516-0822-EFD6-FD1E-E39BA34DC57F}"/>
              </a:ext>
            </a:extLst>
          </p:cNvPr>
          <p:cNvSpPr txBox="1"/>
          <p:nvPr/>
        </p:nvSpPr>
        <p:spPr>
          <a:xfrm>
            <a:off x="6327068" y="4078364"/>
            <a:ext cx="2267352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Footprints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C29391-998C-4479-4217-354EAD1FC657}"/>
              </a:ext>
            </a:extLst>
          </p:cNvPr>
          <p:cNvSpPr txBox="1"/>
          <p:nvPr/>
        </p:nvSpPr>
        <p:spPr>
          <a:xfrm>
            <a:off x="6215263" y="4625028"/>
            <a:ext cx="61164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5715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 very quick method for large scale areas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4CF03B-A451-99B0-C4C5-AAE96EB93C7D}"/>
              </a:ext>
            </a:extLst>
          </p:cNvPr>
          <p:cNvSpPr txBox="1"/>
          <p:nvPr/>
        </p:nvSpPr>
        <p:spPr>
          <a:xfrm>
            <a:off x="6215262" y="5036200"/>
            <a:ext cx="61164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location and height of the Buildings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558CDC-9F8B-799B-E5AB-08C29CB024F7}"/>
              </a:ext>
            </a:extLst>
          </p:cNvPr>
          <p:cNvSpPr txBox="1"/>
          <p:nvPr/>
        </p:nvSpPr>
        <p:spPr>
          <a:xfrm>
            <a:off x="6215262" y="5489490"/>
            <a:ext cx="58052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Placed on 2D Imagery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A027FB-3BEF-8EF4-B68F-A5B744338405}"/>
              </a:ext>
            </a:extLst>
          </p:cNvPr>
          <p:cNvSpPr txBox="1"/>
          <p:nvPr/>
        </p:nvSpPr>
        <p:spPr>
          <a:xfrm>
            <a:off x="6215262" y="5922403"/>
            <a:ext cx="5529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Variety in colors, shapes, and textures of the building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0F1A6D-D099-63BC-F9AE-4209662414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322"/>
          <a:stretch>
            <a:fillRect/>
          </a:stretch>
        </p:blipFill>
        <p:spPr>
          <a:xfrm>
            <a:off x="2625859" y="2494100"/>
            <a:ext cx="2393816" cy="14027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756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6A53B-C81A-C062-9ADC-6C034DD85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4F87548-02E1-AA78-23F2-B18672FE91D5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D4BADB-7104-248F-2E1E-EA84FCD04317}"/>
              </a:ext>
            </a:extLst>
          </p:cNvPr>
          <p:cNvSpPr txBox="1"/>
          <p:nvPr/>
        </p:nvSpPr>
        <p:spPr>
          <a:xfrm>
            <a:off x="509826" y="79037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THE PROCESS…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5FD95C-9E05-D4D7-4B0B-93A29E052376}"/>
              </a:ext>
            </a:extLst>
          </p:cNvPr>
          <p:cNvSpPr txBox="1"/>
          <p:nvPr/>
        </p:nvSpPr>
        <p:spPr>
          <a:xfrm>
            <a:off x="509826" y="954164"/>
            <a:ext cx="316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Footprints Sources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7CCC73F-A487-7D32-5FEA-9B8E233B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80950"/>
            <a:ext cx="7015720" cy="14131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8FC99-23CA-5D2D-07ED-6DA03E713F1A}"/>
              </a:ext>
            </a:extLst>
          </p:cNvPr>
          <p:cNvSpPr txBox="1"/>
          <p:nvPr/>
        </p:nvSpPr>
        <p:spPr>
          <a:xfrm>
            <a:off x="521454" y="1463897"/>
            <a:ext cx="3602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Building Atlas is used in the WV GIS 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288E7-6245-BD80-E45D-F5256D09B0B5}"/>
              </a:ext>
            </a:extLst>
          </p:cNvPr>
          <p:cNvSpPr txBox="1"/>
          <p:nvPr/>
        </p:nvSpPr>
        <p:spPr>
          <a:xfrm>
            <a:off x="430003" y="6130436"/>
            <a:ext cx="5387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can we get Rule Packages?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8765E-B1DD-2854-FD51-21953DC32163}"/>
              </a:ext>
            </a:extLst>
          </p:cNvPr>
          <p:cNvSpPr txBox="1"/>
          <p:nvPr/>
        </p:nvSpPr>
        <p:spPr>
          <a:xfrm>
            <a:off x="4614188" y="2600089"/>
            <a:ext cx="717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Rule Packages to add texture.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2990B-6743-8AB5-CD7F-25F6A9F92D4D}"/>
              </a:ext>
            </a:extLst>
          </p:cNvPr>
          <p:cNvSpPr txBox="1"/>
          <p:nvPr/>
        </p:nvSpPr>
        <p:spPr>
          <a:xfrm>
            <a:off x="604280" y="2558484"/>
            <a:ext cx="3520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Extruding them to have 3D Buildings.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9B7508-8D80-DEB7-6E20-4BE752B7E266}"/>
              </a:ext>
            </a:extLst>
          </p:cNvPr>
          <p:cNvGrpSpPr/>
          <p:nvPr/>
        </p:nvGrpSpPr>
        <p:grpSpPr>
          <a:xfrm>
            <a:off x="4572000" y="2973982"/>
            <a:ext cx="7036792" cy="2994153"/>
            <a:chOff x="4572000" y="2973982"/>
            <a:chExt cx="7036792" cy="299415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B3681FB-DFA6-3B89-D19C-CFF2016F913A}"/>
                </a:ext>
              </a:extLst>
            </p:cNvPr>
            <p:cNvGrpSpPr/>
            <p:nvPr/>
          </p:nvGrpSpPr>
          <p:grpSpPr>
            <a:xfrm>
              <a:off x="4572000" y="3159609"/>
              <a:ext cx="7036792" cy="2808526"/>
              <a:chOff x="4614188" y="2479754"/>
              <a:chExt cx="7036792" cy="280852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A476CD-FF6F-D683-6F60-1707B571C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19871"/>
              <a:stretch>
                <a:fillRect/>
              </a:stretch>
            </p:blipFill>
            <p:spPr>
              <a:xfrm>
                <a:off x="4614188" y="2479754"/>
                <a:ext cx="6973532" cy="2808526"/>
              </a:xfrm>
              <a:prstGeom prst="rect">
                <a:avLst/>
              </a:prstGeom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9B77173-E710-354A-591A-FC27AB548347}"/>
                  </a:ext>
                </a:extLst>
              </p:cNvPr>
              <p:cNvSpPr/>
              <p:nvPr/>
            </p:nvSpPr>
            <p:spPr>
              <a:xfrm>
                <a:off x="4614188" y="3375660"/>
                <a:ext cx="1245592" cy="701040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ECB509-38A7-6893-CEB5-ED6F4007E48C}"/>
                  </a:ext>
                </a:extLst>
              </p:cNvPr>
              <p:cNvSpPr/>
              <p:nvPr/>
            </p:nvSpPr>
            <p:spPr>
              <a:xfrm>
                <a:off x="5780048" y="5070461"/>
                <a:ext cx="1138912" cy="179719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9C796B2-BC12-8CAA-6A5D-BC17328DF9FE}"/>
                  </a:ext>
                </a:extLst>
              </p:cNvPr>
              <p:cNvSpPr/>
              <p:nvPr/>
            </p:nvSpPr>
            <p:spPr>
              <a:xfrm>
                <a:off x="9887228" y="3314701"/>
                <a:ext cx="1763752" cy="1249172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60A962F-E70F-AC8D-F00E-643F2F20E1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67583" y="2973982"/>
              <a:ext cx="0" cy="135036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F842CC-3CA3-DB4D-D9FE-2C3CFE54C523}"/>
              </a:ext>
            </a:extLst>
          </p:cNvPr>
          <p:cNvGrpSpPr/>
          <p:nvPr/>
        </p:nvGrpSpPr>
        <p:grpSpPr>
          <a:xfrm>
            <a:off x="521454" y="3425773"/>
            <a:ext cx="3011105" cy="2324543"/>
            <a:chOff x="521454" y="3425773"/>
            <a:chExt cx="3011105" cy="232454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CAFF15F-53DE-2A74-493B-CAA81A869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468" y="3425773"/>
              <a:ext cx="2886091" cy="23245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895D4C4-4488-853F-C905-53C3CAF5BB14}"/>
                </a:ext>
              </a:extLst>
            </p:cNvPr>
            <p:cNvSpPr/>
            <p:nvPr/>
          </p:nvSpPr>
          <p:spPr>
            <a:xfrm>
              <a:off x="521454" y="3429000"/>
              <a:ext cx="631071" cy="19716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0FAAC6-7BF0-51CC-C9D1-2453014BA844}"/>
              </a:ext>
            </a:extLst>
          </p:cNvPr>
          <p:cNvSpPr txBox="1"/>
          <p:nvPr/>
        </p:nvSpPr>
        <p:spPr>
          <a:xfrm>
            <a:off x="5817592" y="6125273"/>
            <a:ext cx="3520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Found in ArcGIS Online</a:t>
            </a:r>
            <a:endParaRPr lang="en-US" sz="2400" b="1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9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FE7F-7A41-FCCF-2699-DBD720ECA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672A6F9-23AE-8F8C-B274-9AD04CC997F6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C28A4-6755-08B5-9EF4-FD5FEDFDBCF2}"/>
              </a:ext>
            </a:extLst>
          </p:cNvPr>
          <p:cNvSpPr txBox="1"/>
          <p:nvPr/>
        </p:nvSpPr>
        <p:spPr>
          <a:xfrm>
            <a:off x="509826" y="79037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CONTINUING THE PROCESS…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AC4D80-0548-A6B7-957A-824FEA1C0EF7}"/>
              </a:ext>
            </a:extLst>
          </p:cNvPr>
          <p:cNvSpPr txBox="1"/>
          <p:nvPr/>
        </p:nvSpPr>
        <p:spPr>
          <a:xfrm>
            <a:off x="509826" y="850442"/>
            <a:ext cx="3976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a Water Depth 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0F24B-0C78-ED6E-27CB-380BE84902ED}"/>
              </a:ext>
            </a:extLst>
          </p:cNvPr>
          <p:cNvSpPr txBox="1"/>
          <p:nvPr/>
        </p:nvSpPr>
        <p:spPr>
          <a:xfrm>
            <a:off x="521454" y="1353763"/>
            <a:ext cx="3602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E8AF7-6E10-5532-8C73-CC7A3F1A5FE2}"/>
              </a:ext>
            </a:extLst>
          </p:cNvPr>
          <p:cNvSpPr txBox="1"/>
          <p:nvPr/>
        </p:nvSpPr>
        <p:spPr>
          <a:xfrm>
            <a:off x="521454" y="3894884"/>
            <a:ext cx="3602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3CC41-FCFA-48CD-9F75-A6E922E6FBDF}"/>
              </a:ext>
            </a:extLst>
          </p:cNvPr>
          <p:cNvSpPr txBox="1"/>
          <p:nvPr/>
        </p:nvSpPr>
        <p:spPr>
          <a:xfrm>
            <a:off x="747791" y="1803558"/>
            <a:ext cx="7707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Easy conversion of the depth layer from raster to vector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Thousands of polygons are created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polygon can be extruded based on its depth value (height)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47371-B80C-E486-2140-0848A38697BE}"/>
              </a:ext>
            </a:extLst>
          </p:cNvPr>
          <p:cNvSpPr txBox="1"/>
          <p:nvPr/>
        </p:nvSpPr>
        <p:spPr>
          <a:xfrm>
            <a:off x="747791" y="2819221"/>
            <a:ext cx="6084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Produces a large and heavy file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Takes longer to load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animation may NOT be very smooth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BC6F9-4949-FB5E-CB46-4973E8EDD3E4}"/>
              </a:ext>
            </a:extLst>
          </p:cNvPr>
          <p:cNvSpPr txBox="1"/>
          <p:nvPr/>
        </p:nvSpPr>
        <p:spPr>
          <a:xfrm>
            <a:off x="747790" y="4390845"/>
            <a:ext cx="7970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conversion is required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be placed on a new ground surface generated from the DEM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structures should be placed on the new surface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Produces a smoother and more realistic appearance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F9DF1-D3B1-38C8-C45F-6FEE84FD9D38}"/>
              </a:ext>
            </a:extLst>
          </p:cNvPr>
          <p:cNvSpPr txBox="1"/>
          <p:nvPr/>
        </p:nvSpPr>
        <p:spPr>
          <a:xfrm>
            <a:off x="747790" y="5714284"/>
            <a:ext cx="82850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new surface can sometimes be challenging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units of the surface and raster layer must match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should be checked to ensure correct inundation depth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B41C1-2182-E3DE-121C-5720A1B8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97" b="19487"/>
          <a:stretch>
            <a:fillRect/>
          </a:stretch>
        </p:blipFill>
        <p:spPr>
          <a:xfrm>
            <a:off x="8433745" y="850442"/>
            <a:ext cx="3508699" cy="299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29951C-EDAB-6DBF-7CEB-BE9F8B47E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744" y="4249366"/>
            <a:ext cx="3508699" cy="23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A2D4-103E-33D9-8C81-431C62DB2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FB912C1-2D9B-5FE6-4F3F-A0CAD8C189B6}"/>
              </a:ext>
            </a:extLst>
          </p:cNvPr>
          <p:cNvSpPr/>
          <p:nvPr/>
        </p:nvSpPr>
        <p:spPr>
          <a:xfrm>
            <a:off x="0" y="0"/>
            <a:ext cx="12216668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4E503A-2348-BFAE-9FF1-47836C6A6566}"/>
              </a:ext>
            </a:extLst>
          </p:cNvPr>
          <p:cNvSpPr txBox="1"/>
          <p:nvPr/>
        </p:nvSpPr>
        <p:spPr>
          <a:xfrm>
            <a:off x="928926" y="79037"/>
            <a:ext cx="48051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an ANIMATION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8FADD-5C00-F910-38C0-42C48B571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6979"/>
          <a:stretch>
            <a:fillRect/>
          </a:stretch>
        </p:blipFill>
        <p:spPr>
          <a:xfrm flipH="1">
            <a:off x="-6993" y="0"/>
            <a:ext cx="793472" cy="694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204DDC-0E6F-1BE6-5D4B-1D43D5142092}"/>
              </a:ext>
            </a:extLst>
          </p:cNvPr>
          <p:cNvSpPr txBox="1"/>
          <p:nvPr/>
        </p:nvSpPr>
        <p:spPr>
          <a:xfrm>
            <a:off x="137337" y="662713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Gif Courtesy: https://commons.wikimedia.org/wiki/File:Flip_Book_Movie_v2.gif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483ED7-D358-E95D-05CB-4B21D6D7711F}"/>
              </a:ext>
            </a:extLst>
          </p:cNvPr>
          <p:cNvSpPr txBox="1"/>
          <p:nvPr/>
        </p:nvSpPr>
        <p:spPr>
          <a:xfrm>
            <a:off x="402443" y="891721"/>
            <a:ext cx="4638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Import the timeline to display the sequence of frames.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198207-7A86-D921-E7C0-B44F9D5BF883}"/>
              </a:ext>
            </a:extLst>
          </p:cNvPr>
          <p:cNvGrpSpPr/>
          <p:nvPr/>
        </p:nvGrpSpPr>
        <p:grpSpPr>
          <a:xfrm>
            <a:off x="5615619" y="757208"/>
            <a:ext cx="6601049" cy="3433791"/>
            <a:chOff x="509826" y="1566990"/>
            <a:chExt cx="4916640" cy="25575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B1F5F0-0C51-87E9-031F-A4351F3A8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26" y="1584219"/>
              <a:ext cx="4916640" cy="2540351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12A1DDB-9AD1-2BF9-1553-D293ADEFC0E9}"/>
                </a:ext>
              </a:extLst>
            </p:cNvPr>
            <p:cNvSpPr/>
            <p:nvPr/>
          </p:nvSpPr>
          <p:spPr>
            <a:xfrm>
              <a:off x="1538162" y="1566990"/>
              <a:ext cx="919163" cy="68632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D9603C-65FC-D447-5884-87E6DE9FCF74}"/>
              </a:ext>
            </a:extLst>
          </p:cNvPr>
          <p:cNvGrpSpPr/>
          <p:nvPr/>
        </p:nvGrpSpPr>
        <p:grpSpPr>
          <a:xfrm flipH="1">
            <a:off x="5304696" y="1231900"/>
            <a:ext cx="310921" cy="2819400"/>
            <a:chOff x="5881926" y="1318915"/>
            <a:chExt cx="595074" cy="292417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B75901-466F-AF77-CE93-AA975A6B1529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318915"/>
              <a:ext cx="0" cy="292417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EBC549-8753-952F-AEF0-35E2720F7C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1926" y="4243090"/>
              <a:ext cx="59507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C55B3C2-C5D2-4C00-2D1C-DB7F2AED2D75}"/>
              </a:ext>
            </a:extLst>
          </p:cNvPr>
          <p:cNvSpPr txBox="1"/>
          <p:nvPr/>
        </p:nvSpPr>
        <p:spPr>
          <a:xfrm>
            <a:off x="425022" y="2224597"/>
            <a:ext cx="34179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 Use the orbit tool to rotate the camera and set different viewing angles to capture the best scene.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CF8498-7F7F-27E5-5865-F3862D6D5E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46" r="15179"/>
          <a:stretch>
            <a:fillRect/>
          </a:stretch>
        </p:blipFill>
        <p:spPr>
          <a:xfrm>
            <a:off x="3843014" y="2115374"/>
            <a:ext cx="1197480" cy="15295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842FB1-CBC4-6CF7-2098-A0DD6103DE87}"/>
              </a:ext>
            </a:extLst>
          </p:cNvPr>
          <p:cNvSpPr txBox="1"/>
          <p:nvPr/>
        </p:nvSpPr>
        <p:spPr>
          <a:xfrm>
            <a:off x="439622" y="4245335"/>
            <a:ext cx="10571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 Once the desired camera angle is selected, click “Update”.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C73196-5033-5FC7-BE89-E019E49BE5FE}"/>
              </a:ext>
            </a:extLst>
          </p:cNvPr>
          <p:cNvGrpSpPr/>
          <p:nvPr/>
        </p:nvGrpSpPr>
        <p:grpSpPr>
          <a:xfrm>
            <a:off x="24668" y="4918784"/>
            <a:ext cx="12192000" cy="1525589"/>
            <a:chOff x="24668" y="4918784"/>
            <a:chExt cx="12192000" cy="15255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B46B67-32A8-55F2-DA3F-1EDEF92B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68" y="4918784"/>
              <a:ext cx="12192000" cy="1525589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266A10-E69D-8E5F-5279-70809796EED7}"/>
                </a:ext>
              </a:extLst>
            </p:cNvPr>
            <p:cNvSpPr/>
            <p:nvPr/>
          </p:nvSpPr>
          <p:spPr>
            <a:xfrm>
              <a:off x="1095375" y="5272728"/>
              <a:ext cx="676275" cy="51847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5DFAA79-AD2E-131A-DAB2-5ACF1E2198F2}"/>
                </a:ext>
              </a:extLst>
            </p:cNvPr>
            <p:cNvSpPr/>
            <p:nvPr/>
          </p:nvSpPr>
          <p:spPr>
            <a:xfrm>
              <a:off x="4657726" y="5705475"/>
              <a:ext cx="876300" cy="7388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8489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F137-1215-A494-F790-8C518ED5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B2961-D40E-39B3-91B7-03EA84E1F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8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6F9B9-F688-1EDB-785A-F0A6B08BD717}"/>
              </a:ext>
            </a:extLst>
          </p:cNvPr>
          <p:cNvSpPr txBox="1"/>
          <p:nvPr/>
        </p:nvSpPr>
        <p:spPr>
          <a:xfrm>
            <a:off x="468197" y="942812"/>
            <a:ext cx="6380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 Images, shapes and texts can be easily added.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37488-00F9-63A7-BFA7-4418FA9A1AAF}"/>
              </a:ext>
            </a:extLst>
          </p:cNvPr>
          <p:cNvGrpSpPr/>
          <p:nvPr/>
        </p:nvGrpSpPr>
        <p:grpSpPr>
          <a:xfrm>
            <a:off x="7183622" y="1059344"/>
            <a:ext cx="4540181" cy="3406236"/>
            <a:chOff x="1525475" y="0"/>
            <a:chExt cx="914105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15F97F-991A-05BB-77F2-D63B36723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5475" y="0"/>
              <a:ext cx="9141050" cy="68580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58DF35-FD2B-E8DE-8D3D-18A1C8FA5296}"/>
                </a:ext>
              </a:extLst>
            </p:cNvPr>
            <p:cNvSpPr/>
            <p:nvPr/>
          </p:nvSpPr>
          <p:spPr>
            <a:xfrm>
              <a:off x="3438525" y="359923"/>
              <a:ext cx="2320249" cy="639107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06517D-61F5-023B-B964-C07C2A426428}"/>
              </a:ext>
            </a:extLst>
          </p:cNvPr>
          <p:cNvSpPr txBox="1"/>
          <p:nvPr/>
        </p:nvSpPr>
        <p:spPr>
          <a:xfrm>
            <a:off x="544396" y="5000168"/>
            <a:ext cx="6018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7- The animation can be previewed before. </a:t>
            </a:r>
            <a:r>
              <a:rPr lang="en-US" sz="2400"/>
              <a:t>export.</a:t>
            </a:r>
            <a:endParaRPr lang="en-US" sz="2400" b="1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F63AD-FDB3-D6CB-7711-54A09059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350"/>
          <a:stretch>
            <a:fillRect/>
          </a:stretch>
        </p:blipFill>
        <p:spPr>
          <a:xfrm>
            <a:off x="3829764" y="1769132"/>
            <a:ext cx="3089723" cy="2466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B6A0E5-9D67-D29E-1191-277375B5EE81}"/>
              </a:ext>
            </a:extLst>
          </p:cNvPr>
          <p:cNvSpPr txBox="1"/>
          <p:nvPr/>
        </p:nvSpPr>
        <p:spPr>
          <a:xfrm>
            <a:off x="512655" y="1644119"/>
            <a:ext cx="3186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 Multiple export formats are supported.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3249CB-1C37-CC01-42BD-058E828D8E65}"/>
              </a:ext>
            </a:extLst>
          </p:cNvPr>
          <p:cNvGrpSpPr/>
          <p:nvPr/>
        </p:nvGrpSpPr>
        <p:grpSpPr>
          <a:xfrm>
            <a:off x="600075" y="5461833"/>
            <a:ext cx="11114203" cy="1310281"/>
            <a:chOff x="0" y="3873165"/>
            <a:chExt cx="12192000" cy="14373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4D597DD-6422-CC45-6C1E-B272D10E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873165"/>
              <a:ext cx="12192000" cy="1437346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CC5D5D2-5BE4-204F-2A06-BFEC35A02BD6}"/>
                </a:ext>
              </a:extLst>
            </p:cNvPr>
            <p:cNvSpPr/>
            <p:nvPr/>
          </p:nvSpPr>
          <p:spPr>
            <a:xfrm>
              <a:off x="3981450" y="4359924"/>
              <a:ext cx="276225" cy="41210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8CA23A7-55EB-FB29-FF0A-FCDBD191EA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6572"/>
          <a:stretch>
            <a:fillRect/>
          </a:stretch>
        </p:blipFill>
        <p:spPr>
          <a:xfrm>
            <a:off x="600075" y="3783782"/>
            <a:ext cx="2835338" cy="11702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C13C65-9EA7-AA33-679A-74BAA6529C2D}"/>
              </a:ext>
            </a:extLst>
          </p:cNvPr>
          <p:cNvSpPr txBox="1"/>
          <p:nvPr/>
        </p:nvSpPr>
        <p:spPr>
          <a:xfrm>
            <a:off x="512655" y="2537312"/>
            <a:ext cx="3490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6- Animations can be easily shared across different platforms.</a:t>
            </a:r>
          </a:p>
        </p:txBody>
      </p:sp>
    </p:spTree>
    <p:extLst>
      <p:ext uri="{BB962C8B-B14F-4D97-AF65-F5344CB8AC3E}">
        <p14:creationId xmlns:p14="http://schemas.microsoft.com/office/powerpoint/2010/main" val="315854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26AA-CE1A-A2D6-33E0-03C334A7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A7DAE-C1A6-5347-8329-E5C7082E5850}"/>
              </a:ext>
            </a:extLst>
          </p:cNvPr>
          <p:cNvSpPr/>
          <p:nvPr/>
        </p:nvSpPr>
        <p:spPr>
          <a:xfrm>
            <a:off x="0" y="0"/>
            <a:ext cx="12216668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0270F-B6D6-CB77-AB97-F06818DE6368}"/>
              </a:ext>
            </a:extLst>
          </p:cNvPr>
          <p:cNvSpPr txBox="1"/>
          <p:nvPr/>
        </p:nvSpPr>
        <p:spPr>
          <a:xfrm>
            <a:off x="1278137" y="61851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Flood Visualizations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B6AF0-AAC4-BB8C-6A12-73001F57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0" y="3530150"/>
            <a:ext cx="1055051" cy="67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FFD5A-AE2F-FDF0-8355-5F9978E3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1" y="4407648"/>
            <a:ext cx="1027100" cy="676903"/>
          </a:xfrm>
          <a:prstGeom prst="rect">
            <a:avLst/>
          </a:prstGeom>
        </p:spPr>
      </p:pic>
      <p:pic>
        <p:nvPicPr>
          <p:cNvPr id="9" name="Picture 8">
            <a:hlinkClick r:id="rId5" action="ppaction://hlinkfile"/>
            <a:extLst>
              <a:ext uri="{FF2B5EF4-FFF2-40B4-BE49-F238E27FC236}">
                <a16:creationId xmlns:a16="http://schemas.microsoft.com/office/drawing/2014/main" id="{A2F708C3-6E11-DE8E-0BDE-A991658EF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91" y="5306652"/>
            <a:ext cx="1027100" cy="650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F4941D-1C2E-E328-A581-0577DFF373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083"/>
          <a:stretch>
            <a:fillRect/>
          </a:stretch>
        </p:blipFill>
        <p:spPr>
          <a:xfrm>
            <a:off x="441791" y="6098038"/>
            <a:ext cx="1923088" cy="695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82441-8E2B-3888-1765-FC4EE8E56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91" y="1811797"/>
            <a:ext cx="1027100" cy="613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A24391-F5D1-B8B5-5100-960FCC539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91" y="2611387"/>
            <a:ext cx="1027100" cy="757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208AA-FA8B-23AD-3668-5B8CD12B5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792" y="945797"/>
            <a:ext cx="1027100" cy="671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A6D1-672E-B982-59C6-DF1D214B896A}"/>
              </a:ext>
            </a:extLst>
          </p:cNvPr>
          <p:cNvSpPr txBox="1"/>
          <p:nvPr/>
        </p:nvSpPr>
        <p:spPr>
          <a:xfrm>
            <a:off x="1532697" y="1118071"/>
            <a:ext cx="5627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Sulphur Springs, Greenbrier County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E412D-3724-7705-3C49-C80CE95725CE}"/>
              </a:ext>
            </a:extLst>
          </p:cNvPr>
          <p:cNvSpPr txBox="1"/>
          <p:nvPr/>
        </p:nvSpPr>
        <p:spPr>
          <a:xfrm>
            <a:off x="1532697" y="1922089"/>
            <a:ext cx="3875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Rainelle, Greenbrier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8A5E3-F82C-3EFF-0BF4-A388E09A978F}"/>
              </a:ext>
            </a:extLst>
          </p:cNvPr>
          <p:cNvSpPr txBox="1"/>
          <p:nvPr/>
        </p:nvSpPr>
        <p:spPr>
          <a:xfrm>
            <a:off x="1595884" y="2726107"/>
            <a:ext cx="4512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Shepherdstown, Jefferson County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F4BC1-F4E0-80BA-3A03-BB6E06CB8711}"/>
              </a:ext>
            </a:extLst>
          </p:cNvPr>
          <p:cNvSpPr txBox="1"/>
          <p:nvPr/>
        </p:nvSpPr>
        <p:spPr>
          <a:xfrm>
            <a:off x="1558097" y="3635130"/>
            <a:ext cx="3824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Clendenin, Kanawha County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DD0FE-867E-539E-58B4-05D46F716100}"/>
              </a:ext>
            </a:extLst>
          </p:cNvPr>
          <p:cNvSpPr txBox="1"/>
          <p:nvPr/>
        </p:nvSpPr>
        <p:spPr>
          <a:xfrm>
            <a:off x="1583498" y="4515266"/>
            <a:ext cx="4512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Harpers Ferry, Kanawha County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EBA3C-531E-DF11-E371-D57BBEE299E1}"/>
              </a:ext>
            </a:extLst>
          </p:cNvPr>
          <p:cNvSpPr txBox="1"/>
          <p:nvPr/>
        </p:nvSpPr>
        <p:spPr>
          <a:xfrm>
            <a:off x="2364879" y="6214867"/>
            <a:ext cx="423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Marlinton, Pocahontas County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17DFC-599A-A4D8-332A-D9258F6C9FBE}"/>
              </a:ext>
            </a:extLst>
          </p:cNvPr>
          <p:cNvSpPr txBox="1"/>
          <p:nvPr/>
        </p:nvSpPr>
        <p:spPr>
          <a:xfrm>
            <a:off x="1595884" y="5306652"/>
            <a:ext cx="423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Island Creek, Logan County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A6D03E-2A5F-7BE2-728F-65F154F10753}"/>
              </a:ext>
            </a:extLst>
          </p:cNvPr>
          <p:cNvSpPr txBox="1"/>
          <p:nvPr/>
        </p:nvSpPr>
        <p:spPr>
          <a:xfrm>
            <a:off x="8215197" y="2696314"/>
            <a:ext cx="2922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Clendenin, Kanawha County, (500-year, Under Process)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C9F3D3-5208-A0DB-1AEF-A5041296A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821"/>
          <a:stretch>
            <a:fillRect/>
          </a:stretch>
        </p:blipFill>
        <p:spPr>
          <a:xfrm>
            <a:off x="8215197" y="988595"/>
            <a:ext cx="2821700" cy="15771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885F5B-3430-A838-65E5-F2CE81051B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1" y="25133"/>
            <a:ext cx="676633" cy="6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CFCEE-9D64-8B6E-3BF3-97AC8532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B54B6C-3222-7613-FDE2-8186206D62FA}"/>
              </a:ext>
            </a:extLst>
          </p:cNvPr>
          <p:cNvSpPr/>
          <p:nvPr/>
        </p:nvSpPr>
        <p:spPr>
          <a:xfrm>
            <a:off x="0" y="0"/>
            <a:ext cx="12192000" cy="6909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2263A-ED8E-54E1-DD17-4E94F050098B}"/>
              </a:ext>
            </a:extLst>
          </p:cNvPr>
          <p:cNvSpPr txBox="1"/>
          <p:nvPr/>
        </p:nvSpPr>
        <p:spPr>
          <a:xfrm>
            <a:off x="579676" y="1038964"/>
            <a:ext cx="7078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Three-dimensional GIS data incorporates an additional dimension, known as the 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z-value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into 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 spatial definition (x, y, z). 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Unlike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traditional two-dimensional 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 data, which only 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represents horizontal location (x, y), 3D GIS data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includes elevation or height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information </a:t>
            </a:r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the z-value</a:t>
            </a: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(ESRI, 2021).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2E15D-9B34-BE9A-FA58-F7FC091735A0}"/>
              </a:ext>
            </a:extLst>
          </p:cNvPr>
          <p:cNvSpPr txBox="1"/>
          <p:nvPr/>
        </p:nvSpPr>
        <p:spPr>
          <a:xfrm>
            <a:off x="1470290" y="3438071"/>
            <a:ext cx="6760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</a:rPr>
              <a:t>Create realistic visualizations that improve spatial analysis and interpretation</a:t>
            </a:r>
            <a:endParaRPr lang="en-US" sz="3200" b="1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E26F7-1F76-D617-CC28-B24B80691B39}"/>
              </a:ext>
            </a:extLst>
          </p:cNvPr>
          <p:cNvSpPr txBox="1"/>
          <p:nvPr/>
        </p:nvSpPr>
        <p:spPr>
          <a:xfrm>
            <a:off x="1570277" y="4344420"/>
            <a:ext cx="6117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</a:rPr>
              <a:t>Improves collaboration and communication with non-GIS users</a:t>
            </a:r>
            <a:endParaRPr lang="en-US" sz="2400" b="1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21F0-A37B-E5DF-AA76-F7189410AA4A}"/>
              </a:ext>
            </a:extLst>
          </p:cNvPr>
          <p:cNvSpPr txBox="1"/>
          <p:nvPr/>
        </p:nvSpPr>
        <p:spPr>
          <a:xfrm>
            <a:off x="1570277" y="5201395"/>
            <a:ext cx="62783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</a:rPr>
              <a:t>Improve decision-making by providing greater spatial insights and a more comprehensive understanding of geographic environments</a:t>
            </a:r>
            <a:endParaRPr lang="en-US" sz="3200" b="1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CB592-604A-42B6-3BC1-B70242E2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0920" r="86990" b="44702"/>
          <a:stretch>
            <a:fillRect/>
          </a:stretch>
        </p:blipFill>
        <p:spPr>
          <a:xfrm>
            <a:off x="503477" y="3429000"/>
            <a:ext cx="966813" cy="778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694AB-9B0A-DEC7-614A-47E5DB411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55632" r="87938" b="30857"/>
          <a:stretch>
            <a:fillRect/>
          </a:stretch>
        </p:blipFill>
        <p:spPr>
          <a:xfrm>
            <a:off x="503477" y="4396540"/>
            <a:ext cx="906175" cy="778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6477D8-5998-850E-74B4-E65D1B4BD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69180" r="88000" b="16695"/>
          <a:stretch>
            <a:fillRect/>
          </a:stretch>
        </p:blipFill>
        <p:spPr>
          <a:xfrm>
            <a:off x="539651" y="5567699"/>
            <a:ext cx="870001" cy="778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E71A50-A0D4-2394-636D-16FEFB265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86324" r="49553" b="2319"/>
          <a:stretch>
            <a:fillRect/>
          </a:stretch>
        </p:blipFill>
        <p:spPr>
          <a:xfrm>
            <a:off x="6511434" y="5880226"/>
            <a:ext cx="5340842" cy="844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E3FBAF-3C97-23FF-52AE-82AD8C4CE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193904"/>
            <a:ext cx="4003676" cy="4465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ABB772-C4A6-A922-AE02-AD062DFD78FF}"/>
              </a:ext>
            </a:extLst>
          </p:cNvPr>
          <p:cNvSpPr txBox="1"/>
          <p:nvPr/>
        </p:nvSpPr>
        <p:spPr>
          <a:xfrm>
            <a:off x="-555626" y="77959"/>
            <a:ext cx="48891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</a:rPr>
              <a:t>What Is 3D GIS</a:t>
            </a:r>
            <a:endParaRPr lang="en-US" sz="3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9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6909-3279-38E8-0211-C4CA66D5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99430A5-9637-1E44-CF65-D73E784C8C91}"/>
              </a:ext>
            </a:extLst>
          </p:cNvPr>
          <p:cNvSpPr/>
          <p:nvPr/>
        </p:nvSpPr>
        <p:spPr>
          <a:xfrm>
            <a:off x="0" y="0"/>
            <a:ext cx="12192000" cy="7034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376B9-5C40-7AD7-4626-EF93BE4FB8C3}"/>
              </a:ext>
            </a:extLst>
          </p:cNvPr>
          <p:cNvSpPr txBox="1"/>
          <p:nvPr/>
        </p:nvSpPr>
        <p:spPr>
          <a:xfrm>
            <a:off x="876755" y="1038964"/>
            <a:ext cx="400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ArcScene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8C12C-7BDF-64F7-DC1A-B19CFE464E36}"/>
              </a:ext>
            </a:extLst>
          </p:cNvPr>
          <p:cNvSpPr txBox="1"/>
          <p:nvPr/>
        </p:nvSpPr>
        <p:spPr>
          <a:xfrm>
            <a:off x="876755" y="1720443"/>
            <a:ext cx="4814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 the Exact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CFC7F-D326-2BD6-354C-56ECC6760A69}"/>
              </a:ext>
            </a:extLst>
          </p:cNvPr>
          <p:cNvSpPr txBox="1"/>
          <p:nvPr/>
        </p:nvSpPr>
        <p:spPr>
          <a:xfrm>
            <a:off x="876755" y="2401922"/>
            <a:ext cx="5402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the Footprint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33C5A-7B3E-C7F2-E757-E649734F52AC}"/>
              </a:ext>
            </a:extLst>
          </p:cNvPr>
          <p:cNvSpPr txBox="1"/>
          <p:nvPr/>
        </p:nvSpPr>
        <p:spPr>
          <a:xfrm>
            <a:off x="876755" y="3083401"/>
            <a:ext cx="5402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Giving them Height/Z (Extruding)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4C2C1-F3D0-C4E7-600C-6133E2B8CD23}"/>
              </a:ext>
            </a:extLst>
          </p:cNvPr>
          <p:cNvSpPr txBox="1"/>
          <p:nvPr/>
        </p:nvSpPr>
        <p:spPr>
          <a:xfrm>
            <a:off x="876755" y="3741246"/>
            <a:ext cx="6265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Rule Packages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A5925-8341-A104-6675-B78D64AD8D2C}"/>
              </a:ext>
            </a:extLst>
          </p:cNvPr>
          <p:cNvSpPr txBox="1"/>
          <p:nvPr/>
        </p:nvSpPr>
        <p:spPr>
          <a:xfrm>
            <a:off x="887193" y="4410908"/>
            <a:ext cx="820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Different Urban Elements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5F1D6-474B-EEFE-8FC4-2E6400816C5C}"/>
              </a:ext>
            </a:extLst>
          </p:cNvPr>
          <p:cNvSpPr txBox="1"/>
          <p:nvPr/>
        </p:nvSpPr>
        <p:spPr>
          <a:xfrm>
            <a:off x="876755" y="5080570"/>
            <a:ext cx="820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Exporting the Scene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7D924-E02A-1D9F-2371-E7A02445B9BC}"/>
              </a:ext>
            </a:extLst>
          </p:cNvPr>
          <p:cNvSpPr txBox="1"/>
          <p:nvPr/>
        </p:nvSpPr>
        <p:spPr>
          <a:xfrm>
            <a:off x="876755" y="5762049"/>
            <a:ext cx="820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Different Frames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AA7C5-20E2-FB76-634F-604D14C20732}"/>
              </a:ext>
            </a:extLst>
          </p:cNvPr>
          <p:cNvSpPr txBox="1"/>
          <p:nvPr/>
        </p:nvSpPr>
        <p:spPr>
          <a:xfrm>
            <a:off x="876755" y="6396335"/>
            <a:ext cx="820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Exporting the Animation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9DA7E-7583-1AF3-F2F0-3A505E8A6ED8}"/>
              </a:ext>
            </a:extLst>
          </p:cNvPr>
          <p:cNvSpPr txBox="1"/>
          <p:nvPr/>
        </p:nvSpPr>
        <p:spPr>
          <a:xfrm>
            <a:off x="8398787" y="172621"/>
            <a:ext cx="379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GIS Data to 3D insights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3E04A3-9A3E-CD55-CCCF-6369BD98B11A}"/>
              </a:ext>
            </a:extLst>
          </p:cNvPr>
          <p:cNvSpPr txBox="1"/>
          <p:nvPr/>
        </p:nvSpPr>
        <p:spPr>
          <a:xfrm>
            <a:off x="509826" y="83015"/>
            <a:ext cx="37932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DOES IT WORK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9F67577-F995-658F-7978-7D9B2B1E6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13899"/>
          <a:stretch>
            <a:fillRect/>
          </a:stretch>
        </p:blipFill>
        <p:spPr>
          <a:xfrm>
            <a:off x="5691408" y="911492"/>
            <a:ext cx="6500591" cy="5904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C84686-EAD8-E761-EFDC-19D0F4C53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3" r="88272" b="4708"/>
          <a:stretch>
            <a:fillRect/>
          </a:stretch>
        </p:blipFill>
        <p:spPr>
          <a:xfrm>
            <a:off x="0" y="911492"/>
            <a:ext cx="1273624" cy="59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6909-3279-38E8-0211-C4CA66D5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99430A5-9637-1E44-CF65-D73E784C8C91}"/>
              </a:ext>
            </a:extLst>
          </p:cNvPr>
          <p:cNvSpPr/>
          <p:nvPr/>
        </p:nvSpPr>
        <p:spPr>
          <a:xfrm>
            <a:off x="0" y="0"/>
            <a:ext cx="12192000" cy="7092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3E04A3-9A3E-CD55-CCCF-6369BD98B11A}"/>
              </a:ext>
            </a:extLst>
          </p:cNvPr>
          <p:cNvSpPr txBox="1"/>
          <p:nvPr/>
        </p:nvSpPr>
        <p:spPr>
          <a:xfrm>
            <a:off x="498459" y="90758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3D GIS IN NATURAL DISASTER STUDY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8116D03E-F3D4-08B1-8A17-EDDECDE6D199}"/>
              </a:ext>
            </a:extLst>
          </p:cNvPr>
          <p:cNvSpPr/>
          <p:nvPr/>
        </p:nvSpPr>
        <p:spPr>
          <a:xfrm>
            <a:off x="4378743" y="1100937"/>
            <a:ext cx="224078" cy="2679700"/>
          </a:xfrm>
          <a:prstGeom prst="leftBracket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3366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3146E-2133-CE77-2783-882D64764132}"/>
              </a:ext>
            </a:extLst>
          </p:cNvPr>
          <p:cNvSpPr txBox="1"/>
          <p:nvPr/>
        </p:nvSpPr>
        <p:spPr>
          <a:xfrm>
            <a:off x="5483867" y="1162474"/>
            <a:ext cx="6689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Generating Different Scenarios for the Probable Disasters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B324C-BB82-3FB9-5767-9BA00E9DC94A}"/>
              </a:ext>
            </a:extLst>
          </p:cNvPr>
          <p:cNvSpPr txBox="1"/>
          <p:nvPr/>
        </p:nvSpPr>
        <p:spPr>
          <a:xfrm>
            <a:off x="5483867" y="2201035"/>
            <a:ext cx="61565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Showing the Under Risk Areas (Buildings &amp; Infrastructures)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D85673-098B-F1E6-ECD5-8266F5E55F53}"/>
              </a:ext>
            </a:extLst>
          </p:cNvPr>
          <p:cNvSpPr txBox="1"/>
          <p:nvPr/>
        </p:nvSpPr>
        <p:spPr>
          <a:xfrm>
            <a:off x="5514598" y="3184550"/>
            <a:ext cx="6856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for Safe Places and Evacuation Networks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38871F21-9333-4C1D-9839-31D037E0D68F}"/>
              </a:ext>
            </a:extLst>
          </p:cNvPr>
          <p:cNvSpPr/>
          <p:nvPr/>
        </p:nvSpPr>
        <p:spPr>
          <a:xfrm>
            <a:off x="4395358" y="4266343"/>
            <a:ext cx="234184" cy="2075543"/>
          </a:xfrm>
          <a:prstGeom prst="leftBracket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3366"/>
                </a:solidFill>
              </a:ln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A7D82-0FE5-7B2E-20B9-8A579F51DBE1}"/>
              </a:ext>
            </a:extLst>
          </p:cNvPr>
          <p:cNvSpPr txBox="1"/>
          <p:nvPr/>
        </p:nvSpPr>
        <p:spPr>
          <a:xfrm>
            <a:off x="5558354" y="4504707"/>
            <a:ext cx="619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for New Construction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C920E-134A-A854-B485-C30293783A4A}"/>
              </a:ext>
            </a:extLst>
          </p:cNvPr>
          <p:cNvSpPr txBox="1"/>
          <p:nvPr/>
        </p:nvSpPr>
        <p:spPr>
          <a:xfrm>
            <a:off x="5558354" y="5292331"/>
            <a:ext cx="6198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Designing Based on Real Data Landform &amp; Topography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5E80BC-E0AA-4F67-1311-E7B89F3D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6" t="17029" r="41479" b="50543"/>
          <a:stretch>
            <a:fillRect/>
          </a:stretch>
        </p:blipFill>
        <p:spPr>
          <a:xfrm>
            <a:off x="4659019" y="1227937"/>
            <a:ext cx="754135" cy="26293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20ED82-0E3D-4814-4A6A-D45544D3A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9" t="61279" r="40821" b="16076"/>
          <a:stretch>
            <a:fillRect/>
          </a:stretch>
        </p:blipFill>
        <p:spPr>
          <a:xfrm>
            <a:off x="4661120" y="4469404"/>
            <a:ext cx="897234" cy="17143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FCF28-D2EF-4028-2D2D-6ED847FE9B0C}"/>
              </a:ext>
            </a:extLst>
          </p:cNvPr>
          <p:cNvGrpSpPr/>
          <p:nvPr/>
        </p:nvGrpSpPr>
        <p:grpSpPr>
          <a:xfrm>
            <a:off x="177681" y="1371600"/>
            <a:ext cx="4033557" cy="2149195"/>
            <a:chOff x="0" y="1506347"/>
            <a:chExt cx="4101300" cy="218094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59FA76-520C-6B19-1713-74CDC076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2" t="14267" r="52386" b="46435"/>
            <a:stretch>
              <a:fillRect/>
            </a:stretch>
          </p:blipFill>
          <p:spPr>
            <a:xfrm>
              <a:off x="269068" y="1506347"/>
              <a:ext cx="3832232" cy="218094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E35194B-6A30-3488-CC1A-24AAA7877AE5}"/>
                </a:ext>
              </a:extLst>
            </p:cNvPr>
            <p:cNvGrpSpPr/>
            <p:nvPr/>
          </p:nvGrpSpPr>
          <p:grpSpPr>
            <a:xfrm>
              <a:off x="0" y="1542373"/>
              <a:ext cx="1545074" cy="1545074"/>
              <a:chOff x="-2577363" y="1617044"/>
              <a:chExt cx="1545074" cy="154507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BCC0BA3-6D49-43BD-F1D0-8D37C0B0C2E7}"/>
                  </a:ext>
                </a:extLst>
              </p:cNvPr>
              <p:cNvSpPr/>
              <p:nvPr/>
            </p:nvSpPr>
            <p:spPr>
              <a:xfrm>
                <a:off x="-2577363" y="1617044"/>
                <a:ext cx="1545074" cy="154507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B376B9-5C40-7AD7-4626-EF93BE4FB8C3}"/>
                  </a:ext>
                </a:extLst>
              </p:cNvPr>
              <p:cNvSpPr txBox="1"/>
              <p:nvPr/>
            </p:nvSpPr>
            <p:spPr>
              <a:xfrm>
                <a:off x="-2507519" y="2000996"/>
                <a:ext cx="133991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00336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Before Disaster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ADBC4A-C927-2F66-842F-A035240F6917}"/>
              </a:ext>
            </a:extLst>
          </p:cNvPr>
          <p:cNvGrpSpPr/>
          <p:nvPr/>
        </p:nvGrpSpPr>
        <p:grpSpPr>
          <a:xfrm>
            <a:off x="37361" y="4138657"/>
            <a:ext cx="4326868" cy="2454182"/>
            <a:chOff x="39461" y="4218778"/>
            <a:chExt cx="4326868" cy="245418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C83BE40-DAC3-62E2-C69B-48A5EF43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9" t="55028" r="51542" b="3490"/>
            <a:stretch>
              <a:fillRect/>
            </a:stretch>
          </p:blipFill>
          <p:spPr>
            <a:xfrm>
              <a:off x="332772" y="4218778"/>
              <a:ext cx="4033557" cy="2454182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3755E3-0C19-0A9F-2A07-556192EB61F4}"/>
                </a:ext>
              </a:extLst>
            </p:cNvPr>
            <p:cNvGrpSpPr/>
            <p:nvPr/>
          </p:nvGrpSpPr>
          <p:grpSpPr>
            <a:xfrm>
              <a:off x="39461" y="4286640"/>
              <a:ext cx="1545074" cy="1545074"/>
              <a:chOff x="-6533038" y="2238202"/>
              <a:chExt cx="1545074" cy="154507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EA7C3EC-0FA1-642A-F4FC-417D324486D4}"/>
                  </a:ext>
                </a:extLst>
              </p:cNvPr>
              <p:cNvSpPr/>
              <p:nvPr/>
            </p:nvSpPr>
            <p:spPr>
              <a:xfrm>
                <a:off x="-6533038" y="2238202"/>
                <a:ext cx="1545074" cy="1545074"/>
              </a:xfrm>
              <a:prstGeom prst="ellipse">
                <a:avLst/>
              </a:prstGeom>
              <a:solidFill>
                <a:srgbClr val="E67E4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629346-0A78-05F8-DA07-DB01816FC708}"/>
                  </a:ext>
                </a:extLst>
              </p:cNvPr>
              <p:cNvSpPr txBox="1"/>
              <p:nvPr/>
            </p:nvSpPr>
            <p:spPr>
              <a:xfrm>
                <a:off x="-6463194" y="2622154"/>
                <a:ext cx="133991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00336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After Disaster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583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9302-5A24-F5FD-9DF0-158060C4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4C3B246-5BF0-1CD9-FE2A-60E2B6FFC04C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1E5AFE-6F66-7631-67B6-FDB7AB7DEF1B}"/>
              </a:ext>
            </a:extLst>
          </p:cNvPr>
          <p:cNvSpPr txBox="1"/>
          <p:nvPr/>
        </p:nvSpPr>
        <p:spPr>
          <a:xfrm>
            <a:off x="519351" y="69512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 OF 3D GIS IN FLOOD SCENARIOS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97FCA-60D2-72C1-5254-16FE91FC26CB}"/>
              </a:ext>
            </a:extLst>
          </p:cNvPr>
          <p:cNvSpPr txBox="1"/>
          <p:nvPr/>
        </p:nvSpPr>
        <p:spPr>
          <a:xfrm>
            <a:off x="497454" y="858439"/>
            <a:ext cx="5643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Presenting the Areas Located in High-Risk Flood Zones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3F019-B39E-E487-8E99-E1284BAC28C2}"/>
              </a:ext>
            </a:extLst>
          </p:cNvPr>
          <p:cNvSpPr txBox="1"/>
          <p:nvPr/>
        </p:nvSpPr>
        <p:spPr>
          <a:xfrm>
            <a:off x="497454" y="2203146"/>
            <a:ext cx="6129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Water Depths by Extruding the Flood Data Polygons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5B7D0-C9BD-C380-1483-7A98E001E6B7}"/>
              </a:ext>
            </a:extLst>
          </p:cNvPr>
          <p:cNvSpPr txBox="1"/>
          <p:nvPr/>
        </p:nvSpPr>
        <p:spPr>
          <a:xfrm>
            <a:off x="519351" y="3429000"/>
            <a:ext cx="6129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Accurately Showing the Inundated Areas and the Depth of Inundation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93224-EC18-2D82-8F55-BFF1F2D782B3}"/>
              </a:ext>
            </a:extLst>
          </p:cNvPr>
          <p:cNvSpPr txBox="1"/>
          <p:nvPr/>
        </p:nvSpPr>
        <p:spPr>
          <a:xfrm>
            <a:off x="497454" y="4877356"/>
            <a:ext cx="59780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Camera is Placed at Different Angles to Show the Extension of Flooding (Like a Video Captured by a Drone During Flooding)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08E7BE-DE71-B49B-768C-4DF586F23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2"/>
          <a:stretch>
            <a:fillRect/>
          </a:stretch>
        </p:blipFill>
        <p:spPr>
          <a:xfrm>
            <a:off x="6848805" y="695325"/>
            <a:ext cx="5354999" cy="617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CC953-9BD3-F74E-511A-705F9D4C9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34499DE-27FF-A121-DF38-263484F20B28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4FB69-1C1D-A16D-E0EE-34E4FF5B99EB}"/>
              </a:ext>
            </a:extLst>
          </p:cNvPr>
          <p:cNvSpPr txBox="1"/>
          <p:nvPr/>
        </p:nvSpPr>
        <p:spPr>
          <a:xfrm>
            <a:off x="509826" y="79037"/>
            <a:ext cx="8208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FLOOD SCENARIOS by WV GISTC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C06C3-72DF-CEBB-C813-58495E56DA8B}"/>
              </a:ext>
            </a:extLst>
          </p:cNvPr>
          <p:cNvSpPr txBox="1"/>
          <p:nvPr/>
        </p:nvSpPr>
        <p:spPr>
          <a:xfrm>
            <a:off x="509826" y="814868"/>
            <a:ext cx="232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VIEWSHEDS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6BFDA-E45C-9BE1-A782-E5CF116EA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6" y="1514475"/>
            <a:ext cx="1407841" cy="13239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85474E-A22E-30F3-3A3E-A81E5B81B93C}"/>
              </a:ext>
            </a:extLst>
          </p:cNvPr>
          <p:cNvSpPr txBox="1"/>
          <p:nvPr/>
        </p:nvSpPr>
        <p:spPr>
          <a:xfrm>
            <a:off x="2090737" y="1457631"/>
            <a:ext cx="6738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Showing Different Flood Intervals (10-year, 25-year, 50-year, 100-year, and 500-year) in a Community. </a:t>
            </a:r>
          </a:p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Inundated Areas are calculated, and the flooded areas are presented.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465AFE-3E3A-7F38-723C-77D6378900AF}"/>
              </a:ext>
            </a:extLst>
          </p:cNvPr>
          <p:cNvSpPr txBox="1"/>
          <p:nvPr/>
        </p:nvSpPr>
        <p:spPr>
          <a:xfrm>
            <a:off x="528636" y="3281537"/>
            <a:ext cx="86248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Accessible Through </a:t>
            </a:r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 Hazard Library </a:t>
            </a:r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 Risk Explorer</a:t>
            </a:r>
            <a:r>
              <a:rPr lang="en-US" sz="26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F9A3A75D-30E3-A847-E472-F9002519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26" y="3903340"/>
            <a:ext cx="5014674" cy="24801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33342F-CE1E-BC05-911A-BD81208FD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412" b="65471" l="23273" r="78500">
                        <a14:foregroundMark x1="26727" y1="26059" x2="26727" y2="26059"/>
                        <a14:foregroundMark x1="24409" y1="26588" x2="24409" y2="26588"/>
                        <a14:foregroundMark x1="23909" y1="35235" x2="23909" y2="35235"/>
                        <a14:foregroundMark x1="25909" y1="34235" x2="25909" y2="34235"/>
                        <a14:foregroundMark x1="24727" y1="35353" x2="24727" y2="35353"/>
                        <a14:foregroundMark x1="26864" y1="43647" x2="26864" y2="43647"/>
                        <a14:foregroundMark x1="25591" y1="43941" x2="25591" y2="43941"/>
                        <a14:foregroundMark x1="28227" y1="43000" x2="28227" y2="43000"/>
                        <a14:foregroundMark x1="50227" y1="38235" x2="50545" y2="38235"/>
                        <a14:foregroundMark x1="49318" y1="47059" x2="49318" y2="47059"/>
                        <a14:foregroundMark x1="50682" y1="56235" x2="50682" y2="56235"/>
                        <a14:foregroundMark x1="42773" y1="52235" x2="42773" y2="52235"/>
                        <a14:foregroundMark x1="48864" y1="61824" x2="48864" y2="61824"/>
                        <a14:foregroundMark x1="43727" y1="59882" x2="43727" y2="59882"/>
                        <a14:foregroundMark x1="51409" y1="64647" x2="51409" y2="64647"/>
                        <a14:foregroundMark x1="48682" y1="63824" x2="48682" y2="63824"/>
                        <a14:foregroundMark x1="52455" y1="65647" x2="52455" y2="65647"/>
                        <a14:foregroundMark x1="24955" y1="51412" x2="24955" y2="51412"/>
                        <a14:foregroundMark x1="27818" y1="49647" x2="27818" y2="49647"/>
                        <a14:foregroundMark x1="28000" y1="50235" x2="28000" y2="50235"/>
                        <a14:foregroundMark x1="23682" y1="51412" x2="23682" y2="51412"/>
                        <a14:foregroundMark x1="23455" y1="35235" x2="23455" y2="35235"/>
                        <a14:foregroundMark x1="47409" y1="16412" x2="47818" y2="16412"/>
                        <a14:foregroundMark x1="75227" y1="23176" x2="75227" y2="23176"/>
                        <a14:foregroundMark x1="77545" y1="23176" x2="77955" y2="23353"/>
                        <a14:foregroundMark x1="78500" y1="40529" x2="78500" y2="40529"/>
                        <a14:foregroundMark x1="53500" y1="16647" x2="53500" y2="16647"/>
                        <a14:foregroundMark x1="52045" y1="41059" x2="52045" y2="41059"/>
                        <a14:foregroundMark x1="47409" y1="38235" x2="47409" y2="38235"/>
                        <a14:foregroundMark x1="23273" y1="51706" x2="23273" y2="51706"/>
                        <a14:foregroundMark x1="23273" y1="35588" x2="23273" y2="3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9" t="11882" r="20451" b="31805"/>
          <a:stretch>
            <a:fillRect/>
          </a:stretch>
        </p:blipFill>
        <p:spPr>
          <a:xfrm>
            <a:off x="8680021" y="1035265"/>
            <a:ext cx="3352668" cy="2534501"/>
          </a:xfrm>
          <a:prstGeom prst="rect">
            <a:avLst/>
          </a:prstGeom>
        </p:spPr>
      </p:pic>
      <p:pic>
        <p:nvPicPr>
          <p:cNvPr id="4" name="Picture 3">
            <a:hlinkClick r:id="rId8"/>
            <a:extLst>
              <a:ext uri="{FF2B5EF4-FFF2-40B4-BE49-F238E27FC236}">
                <a16:creationId xmlns:a16="http://schemas.microsoft.com/office/drawing/2014/main" id="{D024194D-EA7D-37DA-4CAB-5FD4EB347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3957735"/>
            <a:ext cx="4560024" cy="25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1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20EEB-0833-704B-A415-8DEA7E510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7F3BDF5-8EC4-77AE-EDB0-94215844EF26}"/>
              </a:ext>
            </a:extLst>
          </p:cNvPr>
          <p:cNvSpPr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F3AAF9-E053-29DF-C93D-7701314F8B31}"/>
              </a:ext>
            </a:extLst>
          </p:cNvPr>
          <p:cNvSpPr txBox="1"/>
          <p:nvPr/>
        </p:nvSpPr>
        <p:spPr>
          <a:xfrm>
            <a:off x="509826" y="79037"/>
            <a:ext cx="23222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VIEWSHED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FD51A-A4BB-29D8-02E8-80B938DFC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7" y="981907"/>
            <a:ext cx="1753394" cy="955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4DFC9-BDF3-7D3F-1083-8D535114CFA0}"/>
              </a:ext>
            </a:extLst>
          </p:cNvPr>
          <p:cNvSpPr txBox="1"/>
          <p:nvPr/>
        </p:nvSpPr>
        <p:spPr>
          <a:xfrm>
            <a:off x="2247107" y="1326478"/>
            <a:ext cx="447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Hampshire Unincorporated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E16EF-1ED1-B005-B6EB-4B964A69673F}"/>
              </a:ext>
            </a:extLst>
          </p:cNvPr>
          <p:cNvSpPr txBox="1"/>
          <p:nvPr/>
        </p:nvSpPr>
        <p:spPr>
          <a:xfrm>
            <a:off x="2291556" y="2371102"/>
            <a:ext cx="3759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Keystone, McDowell County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3D2074-BCE5-61CC-3592-70AEE1637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07" y="2143794"/>
            <a:ext cx="1753393" cy="974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9F78CC-AA12-0D48-46B6-97D77ACB50E5}"/>
              </a:ext>
            </a:extLst>
          </p:cNvPr>
          <p:cNvSpPr txBox="1"/>
          <p:nvPr/>
        </p:nvSpPr>
        <p:spPr>
          <a:xfrm>
            <a:off x="2336007" y="4822181"/>
            <a:ext cx="3759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Island Creek, Logan County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42FADD-AE1E-741C-D076-8C3D2F8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06" y="4538159"/>
            <a:ext cx="1753393" cy="902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C184E-4E4D-3C8E-DF70-B9A06F6B0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07" y="3352871"/>
            <a:ext cx="1753393" cy="981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AD4824-3028-09C2-EB05-DE2F88FCE10E}"/>
              </a:ext>
            </a:extLst>
          </p:cNvPr>
          <p:cNvSpPr txBox="1"/>
          <p:nvPr/>
        </p:nvSpPr>
        <p:spPr>
          <a:xfrm>
            <a:off x="2247107" y="3634107"/>
            <a:ext cx="3848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Northfork, McDowell County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F5A26F-6B55-DC8B-8B6A-942E3F4E2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006" y="944579"/>
            <a:ext cx="1753393" cy="9014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C5223F-B0A8-5B21-459E-063A161702CC}"/>
              </a:ext>
            </a:extLst>
          </p:cNvPr>
          <p:cNvSpPr txBox="1"/>
          <p:nvPr/>
        </p:nvSpPr>
        <p:spPr>
          <a:xfrm>
            <a:off x="8825706" y="1193100"/>
            <a:ext cx="2693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Camden on Gauley,</a:t>
            </a:r>
          </a:p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Webster County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09D10-40D3-AF38-D205-111783E076E0}"/>
              </a:ext>
            </a:extLst>
          </p:cNvPr>
          <p:cNvSpPr txBox="1"/>
          <p:nvPr/>
        </p:nvSpPr>
        <p:spPr>
          <a:xfrm>
            <a:off x="8825706" y="2287646"/>
            <a:ext cx="2693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Rainelle, Greenbrier County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741DC1-1113-FC42-CA78-DF5D43166031}"/>
              </a:ext>
            </a:extLst>
          </p:cNvPr>
          <p:cNvSpPr txBox="1"/>
          <p:nvPr/>
        </p:nvSpPr>
        <p:spPr>
          <a:xfrm>
            <a:off x="8825706" y="3502887"/>
            <a:ext cx="3074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Sulphur Springs,</a:t>
            </a:r>
          </a:p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Greenbrier County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40B1DD-86A6-E090-F9D3-D25CB6648CA0}"/>
              </a:ext>
            </a:extLst>
          </p:cNvPr>
          <p:cNvSpPr txBox="1"/>
          <p:nvPr/>
        </p:nvSpPr>
        <p:spPr>
          <a:xfrm>
            <a:off x="9015810" y="4677308"/>
            <a:ext cx="2693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Clendenin, Kanawha County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67636F7-0FE3-8A21-2D37-EF3C8B91C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005" y="2024097"/>
            <a:ext cx="1753393" cy="9804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C4C0CD0-F9E3-A070-0BEA-CF129BAF37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06" y="5678638"/>
            <a:ext cx="1753393" cy="9849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BB50FE7-58C0-9E42-50AB-1FC4D8168433}"/>
              </a:ext>
            </a:extLst>
          </p:cNvPr>
          <p:cNvSpPr txBox="1"/>
          <p:nvPr/>
        </p:nvSpPr>
        <p:spPr>
          <a:xfrm>
            <a:off x="2271714" y="6025665"/>
            <a:ext cx="3759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Richwood, Nicholas County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A017B3-523A-85E4-1D45-79995B401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856" y="3263851"/>
            <a:ext cx="1764544" cy="9904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65E506-81F5-6F28-5340-CA2127C9D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856" y="4545177"/>
            <a:ext cx="1762864" cy="9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17327"/>
          <a:stretch/>
        </p:blipFill>
        <p:spPr>
          <a:xfrm>
            <a:off x="-13622" y="-1"/>
            <a:ext cx="12192000" cy="68580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41BCA38-5CD3-BC96-3A6C-6A6D47922E72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A975EA-F1CD-D4BB-D82A-64F93A73E8EC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/>
              <a:t>96% probability of flooding at least once over 30 years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2EF19E-85A1-7C91-E52E-7AEFA50221C7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B1831-6418-4DCD-9A34-B10045C0B0E1}"/>
              </a:ext>
            </a:extLst>
          </p:cNvPr>
          <p:cNvSpPr txBox="1"/>
          <p:nvPr/>
        </p:nvSpPr>
        <p:spPr>
          <a:xfrm>
            <a:off x="20935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F6ADC0-4D71-16BA-67D6-E1AA41744CBA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79D7879-0891-4E7E-3117-AAF131C1A8DD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57279C2-58B1-613F-E8BD-2090C52E6CBA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635874-70ED-B1C3-ED8D-45FA8FA7EE6A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05BFB-D79C-26A7-83B7-2D053453FB8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24C6F3-E8D1-D1EE-FE19-0B8E6EA2B4FA}"/>
              </a:ext>
            </a:extLst>
          </p:cNvPr>
          <p:cNvSpPr txBox="1"/>
          <p:nvPr/>
        </p:nvSpPr>
        <p:spPr>
          <a:xfrm>
            <a:off x="458991" y="6347715"/>
            <a:ext cx="589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13.4% of Clendenin is in the 10% Annual Flood Chance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B30EFE-4285-1621-5BB5-0FF4499879E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1975DA26-4F4E-A7A3-1FC6-85628F8E0C8C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>
                  <a:latin typeface="Arial Narrow" panose="020B0606020202030204" pitchFamily="34" charset="0"/>
                </a:rPr>
              </a:br>
              <a:br>
                <a:rPr lang="en-US" sz="1050">
                  <a:latin typeface="Arial Narrow" panose="020B0606020202030204" pitchFamily="34" charset="0"/>
                </a:rPr>
              </a:br>
              <a:r>
                <a:rPr lang="en-US" sz="1000" b="1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CB4F41-D4D5-2A81-F3BC-B9BE80309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A0906317-AECE-F9A5-33DD-2B6143888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a river flowing through a valley&#10;&#10;Description automatically generated">
            <a:extLst>
              <a:ext uri="{FF2B5EF4-FFF2-40B4-BE49-F238E27FC236}">
                <a16:creationId xmlns:a16="http://schemas.microsoft.com/office/drawing/2014/main" id="{77AB6FCB-C07F-C0C6-8B22-FFFEEF23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7328"/>
          <a:stretch/>
        </p:blipFill>
        <p:spPr>
          <a:xfrm>
            <a:off x="-16896" y="-1"/>
            <a:ext cx="12192000" cy="6856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EDAB94-94B6-CC9D-E545-A41E75291171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D5D78-AC75-5C50-F2B5-F4126BB07E36}"/>
              </a:ext>
            </a:extLst>
          </p:cNvPr>
          <p:cNvSpPr txBox="1"/>
          <p:nvPr/>
        </p:nvSpPr>
        <p:spPr>
          <a:xfrm>
            <a:off x="7833153" y="6453612"/>
            <a:ext cx="38998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/>
              <a:t>71% probability of flooding at least once over 30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9305E-3907-3389-6955-115954FB3CF3}"/>
              </a:ext>
            </a:extLst>
          </p:cNvPr>
          <p:cNvSpPr txBox="1"/>
          <p:nvPr/>
        </p:nvSpPr>
        <p:spPr>
          <a:xfrm>
            <a:off x="9334500" y="90990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46E18-1AD1-8642-E50A-A0E1FDF72B26}"/>
              </a:ext>
            </a:extLst>
          </p:cNvPr>
          <p:cNvSpPr txBox="1"/>
          <p:nvPr/>
        </p:nvSpPr>
        <p:spPr>
          <a:xfrm>
            <a:off x="1998909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D8AF5F-3A55-56D8-D702-86C2019BA172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21AD7E-33A1-A919-9FCE-E769384739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89C527-822F-7840-5980-D25E888AEC9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BE7BF-A7A3-92A1-A965-42DC0C49250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B7C18F-8E7F-DEBD-D06B-C29042C4D3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AF4329A-AE8C-E515-38C4-F83D7DBBB44A}"/>
              </a:ext>
            </a:extLst>
          </p:cNvPr>
          <p:cNvSpPr txBox="1"/>
          <p:nvPr/>
        </p:nvSpPr>
        <p:spPr>
          <a:xfrm>
            <a:off x="458991" y="6347715"/>
            <a:ext cx="563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19% of Clendenin is in the 4%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24DB99-896D-F3C8-E943-3F39B59F361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981F868-ED0E-4BCA-09B4-8C4E8CBAFC6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endParaRPr lang="en-US" sz="105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>
                  <a:latin typeface="Arial Narrow" panose="020B0606020202030204" pitchFamily="34" charset="0"/>
                </a:rPr>
              </a:br>
              <a:br>
                <a:rPr lang="en-US" sz="1050">
                  <a:latin typeface="Arial Narrow" panose="020B0606020202030204" pitchFamily="34" charset="0"/>
                </a:rPr>
              </a:br>
              <a:r>
                <a:rPr lang="en-US" sz="1000" b="1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15A2C7-08F2-3995-F7CB-7BEED4E7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B8A91986-92B8-F330-12C2-42182939B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Application>Microsoft Office PowerPoint</Application>
  <PresentationFormat>Widescreen</PresentationFormat>
  <Slides>19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USING 3D GIS VISUALIZATION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revision>1</cp:revision>
  <dcterms:created xsi:type="dcterms:W3CDTF">2026-05-13T20:21:27Z</dcterms:created>
  <dcterms:modified xsi:type="dcterms:W3CDTF">2026-06-05T16:55:20Z</dcterms:modified>
</cp:coreProperties>
</file>