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</p:sldMasterIdLst>
  <p:notesMasterIdLst>
    <p:notesMasterId r:id="rId20"/>
  </p:notesMasterIdLst>
  <p:sldIdLst>
    <p:sldId id="256" r:id="rId2"/>
    <p:sldId id="258" r:id="rId3"/>
    <p:sldId id="260" r:id="rId4"/>
    <p:sldId id="261" r:id="rId5"/>
    <p:sldId id="262" r:id="rId6"/>
    <p:sldId id="263" r:id="rId7"/>
    <p:sldId id="267" r:id="rId8"/>
    <p:sldId id="268" r:id="rId9"/>
    <p:sldId id="316" r:id="rId10"/>
    <p:sldId id="315" r:id="rId11"/>
    <p:sldId id="278" r:id="rId12"/>
    <p:sldId id="311" r:id="rId13"/>
    <p:sldId id="270" r:id="rId14"/>
    <p:sldId id="266" r:id="rId15"/>
    <p:sldId id="314" r:id="rId16"/>
    <p:sldId id="269" r:id="rId17"/>
    <p:sldId id="288" r:id="rId18"/>
    <p:sldId id="291" r:id="rId19"/>
  </p:sldIdLst>
  <p:sldSz cx="9144000" cy="5143500" type="screen16x9"/>
  <p:notesSz cx="6858000" cy="9144000"/>
  <p:embeddedFontLst>
    <p:embeddedFont>
      <p:font typeface="Akatab" panose="020B0604020202020204" charset="0"/>
      <p:regular r:id="rId21"/>
      <p:bold r:id="rId22"/>
    </p:embeddedFont>
    <p:embeddedFont>
      <p:font typeface="DM Sans" pitchFamily="2" charset="0"/>
      <p:regular r:id="rId23"/>
      <p:bold r:id="rId24"/>
      <p:italic r:id="rId25"/>
      <p:boldItalic r:id="rId26"/>
    </p:embeddedFont>
    <p:embeddedFont>
      <p:font typeface="Noto Serif Ethiopic" panose="020B0604020202020204" charset="0"/>
      <p:regular r:id="rId27"/>
      <p:bold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6847"/>
    <a:srgbClr val="B4ACA2"/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2F7D2E-3DB1-2332-18A8-FD0D0F5BB975}" v="1" dt="2026-07-09T21:41:53.439"/>
  </p1510:revLst>
</p1510:revInfo>
</file>

<file path=ppt/tableStyles.xml><?xml version="1.0" encoding="utf-8"?>
<a:tblStyleLst xmlns:a="http://schemas.openxmlformats.org/drawingml/2006/main" def="{78386D29-E65B-4DD5-95FF-F21D8FC2BF9D}">
  <a:tblStyle styleId="{78386D29-E65B-4DD5-95FF-F21D8FC2BF9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77" autoAdjust="0"/>
  </p:normalViewPr>
  <p:slideViewPr>
    <p:cSldViewPr snapToGrid="0">
      <p:cViewPr>
        <p:scale>
          <a:sx n="150" d="100"/>
          <a:sy n="150" d="100"/>
        </p:scale>
        <p:origin x="1536" y="9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25a5b44800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376" name="Google Shape;376;g25a5b44800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>
          <a:extLst>
            <a:ext uri="{FF2B5EF4-FFF2-40B4-BE49-F238E27FC236}">
              <a16:creationId xmlns:a16="http://schemas.microsoft.com/office/drawing/2014/main" id="{03D1EE74-B894-A5AC-74A0-FD45B14CB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25a78353f55_0_192:notes">
            <a:extLst>
              <a:ext uri="{FF2B5EF4-FFF2-40B4-BE49-F238E27FC236}">
                <a16:creationId xmlns:a16="http://schemas.microsoft.com/office/drawing/2014/main" id="{25C8DFCE-3143-410C-8722-26C27B8C43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618" name="Google Shape;618;g25a78353f55_0_192:notes">
            <a:extLst>
              <a:ext uri="{FF2B5EF4-FFF2-40B4-BE49-F238E27FC236}">
                <a16:creationId xmlns:a16="http://schemas.microsoft.com/office/drawing/2014/main" id="{BC192F4A-FAAD-81E3-51C8-30AE077AEF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Open IDX search to show what DR vs OSP looks like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810592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25a78353f55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618" name="Google Shape;618;g25a78353f55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>
          <a:extLst>
            <a:ext uri="{FF2B5EF4-FFF2-40B4-BE49-F238E27FC236}">
              <a16:creationId xmlns:a16="http://schemas.microsoft.com/office/drawing/2014/main" id="{4F095F61-49AE-990A-11A7-609F94669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25a78353f55_0_27979:notes">
            <a:extLst>
              <a:ext uri="{FF2B5EF4-FFF2-40B4-BE49-F238E27FC236}">
                <a16:creationId xmlns:a16="http://schemas.microsoft.com/office/drawing/2014/main" id="{DC029785-49A7-4D6A-3C60-862C5FB4A5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519" name="Google Shape;519;g25a78353f55_0_27979:notes">
            <a:extLst>
              <a:ext uri="{FF2B5EF4-FFF2-40B4-BE49-F238E27FC236}">
                <a16:creationId xmlns:a16="http://schemas.microsoft.com/office/drawing/2014/main" id="{86588082-D60C-95F8-C0F6-B1B177D787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408811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25a78353f55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537" name="Google Shape;537;g25a78353f55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25a78353f55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489" name="Google Shape;489;g25a78353f55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9">
          <a:extLst>
            <a:ext uri="{FF2B5EF4-FFF2-40B4-BE49-F238E27FC236}">
              <a16:creationId xmlns:a16="http://schemas.microsoft.com/office/drawing/2014/main" id="{732F2BCC-8A7D-8355-56C8-6755E6D62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g25a78353f55_0_28024:notes">
            <a:extLst>
              <a:ext uri="{FF2B5EF4-FFF2-40B4-BE49-F238E27FC236}">
                <a16:creationId xmlns:a16="http://schemas.microsoft.com/office/drawing/2014/main" id="{E938F8B4-1B36-4232-8748-9B22EE750C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941" name="Google Shape;941;g25a78353f55_0_28024:notes">
            <a:extLst>
              <a:ext uri="{FF2B5EF4-FFF2-40B4-BE49-F238E27FC236}">
                <a16:creationId xmlns:a16="http://schemas.microsoft.com/office/drawing/2014/main" id="{B4D8625F-7093-64DF-698B-8F36E2D42E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SECOND POINT: potentially by visiting courthouses, or requesting deeds from the county directly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11239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25a78353f55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532" name="Google Shape;532;g25a78353f55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g25a78353f55_0_279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898" name="Google Shape;898;g25a78353f55_0_279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Through the partnership of the West Virginia GIS Technical Center and WV Emergency Management Division, open space mitigation mapping…</a:t>
            </a: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g25a78353f55_0_280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941" name="Google Shape;941;g25a78353f55_0_280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25a5b44800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397" name="Google Shape;397;g25a5b448001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59dc3832df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429" name="Google Shape;429;g259dc3832df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259dc3832df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442" name="Google Shape;442;g259dc3832df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25a78353f5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449" name="Google Shape;449;g25a78353f5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25a78353f55_0_279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456" name="Google Shape;456;g25a78353f55_0_279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25a78353f55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502" name="Google Shape;502;g25a78353f55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*****DEEDS – explain DR vs OSP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25a78353f55_0_27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519" name="Google Shape;519;g25a78353f55_0_27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 will take you through the process of searching for buyouts to add to our inventory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>
          <a:extLst>
            <a:ext uri="{FF2B5EF4-FFF2-40B4-BE49-F238E27FC236}">
              <a16:creationId xmlns:a16="http://schemas.microsoft.com/office/drawing/2014/main" id="{AF4A7A36-DB39-84D0-5616-0BDF72525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25a78353f55_0_192:notes">
            <a:extLst>
              <a:ext uri="{FF2B5EF4-FFF2-40B4-BE49-F238E27FC236}">
                <a16:creationId xmlns:a16="http://schemas.microsoft.com/office/drawing/2014/main" id="{C294269C-4B2F-AC9A-421F-AF9F2BDF3E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618" name="Google Shape;618;g25a78353f55_0_192:notes">
            <a:extLst>
              <a:ext uri="{FF2B5EF4-FFF2-40B4-BE49-F238E27FC236}">
                <a16:creationId xmlns:a16="http://schemas.microsoft.com/office/drawing/2014/main" id="{011E41BA-BA47-A2AF-0B1E-11E8B5C2D6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6218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51700" y="1050088"/>
            <a:ext cx="4890300" cy="199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251700" y="3040063"/>
            <a:ext cx="48903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39;p19"/>
          <p:cNvSpPr txBox="1">
            <a:spLocks noGrp="1"/>
          </p:cNvSpPr>
          <p:nvPr>
            <p:ph type="subTitle" idx="1"/>
          </p:nvPr>
        </p:nvSpPr>
        <p:spPr>
          <a:xfrm>
            <a:off x="1068813" y="2004274"/>
            <a:ext cx="3615600" cy="16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40" name="Google Shape;140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41" name="Google Shape;141;p19"/>
          <p:cNvGrpSpPr/>
          <p:nvPr/>
        </p:nvGrpSpPr>
        <p:grpSpPr>
          <a:xfrm rot="10800000">
            <a:off x="165548" y="4741850"/>
            <a:ext cx="6506400" cy="90900"/>
            <a:chOff x="1239825" y="571500"/>
            <a:chExt cx="6506400" cy="90900"/>
          </a:xfrm>
        </p:grpSpPr>
        <p:cxnSp>
          <p:nvCxnSpPr>
            <p:cNvPr id="142" name="Google Shape;142;p19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3" name="Google Shape;143;p19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44" name="Google Shape;144;p19"/>
          <p:cNvGrpSpPr/>
          <p:nvPr/>
        </p:nvGrpSpPr>
        <p:grpSpPr>
          <a:xfrm rot="10800000" flipH="1">
            <a:off x="402371" y="298450"/>
            <a:ext cx="8394600" cy="90900"/>
            <a:chOff x="1239825" y="571500"/>
            <a:chExt cx="8394600" cy="90900"/>
          </a:xfrm>
        </p:grpSpPr>
        <p:cxnSp>
          <p:nvCxnSpPr>
            <p:cNvPr id="145" name="Google Shape;145;p19"/>
            <p:cNvCxnSpPr/>
            <p:nvPr/>
          </p:nvCxnSpPr>
          <p:spPr>
            <a:xfrm>
              <a:off x="1239825" y="571500"/>
              <a:ext cx="8394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6" name="Google Shape;146;p19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47" name="Google Shape;147;p19"/>
          <p:cNvSpPr>
            <a:spLocks noGrp="1"/>
          </p:cNvSpPr>
          <p:nvPr>
            <p:ph type="pic" idx="2"/>
          </p:nvPr>
        </p:nvSpPr>
        <p:spPr>
          <a:xfrm>
            <a:off x="4789588" y="1603025"/>
            <a:ext cx="3285600" cy="24765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_1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8" name="Google Shape;158;p21"/>
          <p:cNvSpPr txBox="1">
            <a:spLocks noGrp="1"/>
          </p:cNvSpPr>
          <p:nvPr>
            <p:ph type="subTitle" idx="1"/>
          </p:nvPr>
        </p:nvSpPr>
        <p:spPr>
          <a:xfrm>
            <a:off x="2020350" y="4035800"/>
            <a:ext cx="510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59" name="Google Shape;159;p21"/>
          <p:cNvSpPr txBox="1">
            <a:spLocks noGrp="1"/>
          </p:cNvSpPr>
          <p:nvPr>
            <p:ph type="title"/>
          </p:nvPr>
        </p:nvSpPr>
        <p:spPr>
          <a:xfrm>
            <a:off x="2020350" y="445025"/>
            <a:ext cx="510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60" name="Google Shape;160;p21"/>
          <p:cNvGrpSpPr/>
          <p:nvPr/>
        </p:nvGrpSpPr>
        <p:grpSpPr>
          <a:xfrm rot="10800000" flipH="1">
            <a:off x="2467871" y="4741850"/>
            <a:ext cx="6506400" cy="90900"/>
            <a:chOff x="1239825" y="571500"/>
            <a:chExt cx="6506400" cy="90900"/>
          </a:xfrm>
        </p:grpSpPr>
        <p:cxnSp>
          <p:nvCxnSpPr>
            <p:cNvPr id="161" name="Google Shape;161;p21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2" name="Google Shape;162;p21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63" name="Google Shape;163;p21"/>
          <p:cNvGrpSpPr/>
          <p:nvPr/>
        </p:nvGrpSpPr>
        <p:grpSpPr>
          <a:xfrm rot="10800000">
            <a:off x="165548" y="298450"/>
            <a:ext cx="6506400" cy="90900"/>
            <a:chOff x="1239825" y="571500"/>
            <a:chExt cx="6506400" cy="90900"/>
          </a:xfrm>
        </p:grpSpPr>
        <p:cxnSp>
          <p:nvCxnSpPr>
            <p:cNvPr id="164" name="Google Shape;164;p21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5" name="Google Shape;165;p21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ONE_COLUMN_TEXT_1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4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8" name="Google Shape;188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11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grpSp>
        <p:nvGrpSpPr>
          <p:cNvPr id="190" name="Google Shape;190;p24"/>
          <p:cNvGrpSpPr/>
          <p:nvPr/>
        </p:nvGrpSpPr>
        <p:grpSpPr>
          <a:xfrm rot="10800000">
            <a:off x="165548" y="4741850"/>
            <a:ext cx="6506400" cy="90900"/>
            <a:chOff x="1239825" y="571500"/>
            <a:chExt cx="6506400" cy="90900"/>
          </a:xfrm>
        </p:grpSpPr>
        <p:cxnSp>
          <p:nvCxnSpPr>
            <p:cNvPr id="191" name="Google Shape;191;p24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2" name="Google Shape;192;p24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93" name="Google Shape;193;p24"/>
          <p:cNvGrpSpPr/>
          <p:nvPr/>
        </p:nvGrpSpPr>
        <p:grpSpPr>
          <a:xfrm rot="10800000" flipH="1">
            <a:off x="328121" y="298450"/>
            <a:ext cx="8462100" cy="90900"/>
            <a:chOff x="1239825" y="571500"/>
            <a:chExt cx="8462100" cy="90900"/>
          </a:xfrm>
        </p:grpSpPr>
        <p:cxnSp>
          <p:nvCxnSpPr>
            <p:cNvPr id="194" name="Google Shape;194;p24"/>
            <p:cNvCxnSpPr/>
            <p:nvPr/>
          </p:nvCxnSpPr>
          <p:spPr>
            <a:xfrm>
              <a:off x="1239825" y="571500"/>
              <a:ext cx="84621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5" name="Google Shape;195;p24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7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4" name="Google Shape;224;p27"/>
          <p:cNvSpPr txBox="1">
            <a:spLocks noGrp="1"/>
          </p:cNvSpPr>
          <p:nvPr>
            <p:ph type="subTitle" idx="1"/>
          </p:nvPr>
        </p:nvSpPr>
        <p:spPr>
          <a:xfrm>
            <a:off x="720000" y="2515000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225" name="Google Shape;225;p27"/>
          <p:cNvSpPr txBox="1">
            <a:spLocks noGrp="1"/>
          </p:cNvSpPr>
          <p:nvPr>
            <p:ph type="subTitle" idx="2"/>
          </p:nvPr>
        </p:nvSpPr>
        <p:spPr>
          <a:xfrm>
            <a:off x="720000" y="2999805"/>
            <a:ext cx="2336400" cy="67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27"/>
          <p:cNvSpPr txBox="1">
            <a:spLocks noGrp="1"/>
          </p:cNvSpPr>
          <p:nvPr>
            <p:ph type="subTitle" idx="3"/>
          </p:nvPr>
        </p:nvSpPr>
        <p:spPr>
          <a:xfrm>
            <a:off x="3403800" y="2320305"/>
            <a:ext cx="2336400" cy="67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27"/>
          <p:cNvSpPr txBox="1">
            <a:spLocks noGrp="1"/>
          </p:cNvSpPr>
          <p:nvPr>
            <p:ph type="subTitle" idx="4"/>
          </p:nvPr>
        </p:nvSpPr>
        <p:spPr>
          <a:xfrm>
            <a:off x="6087600" y="2999805"/>
            <a:ext cx="2336400" cy="67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7"/>
          <p:cNvSpPr txBox="1">
            <a:spLocks noGrp="1"/>
          </p:cNvSpPr>
          <p:nvPr>
            <p:ph type="subTitle" idx="5"/>
          </p:nvPr>
        </p:nvSpPr>
        <p:spPr>
          <a:xfrm>
            <a:off x="3403800" y="1835500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230" name="Google Shape;230;p27"/>
          <p:cNvSpPr txBox="1">
            <a:spLocks noGrp="1"/>
          </p:cNvSpPr>
          <p:nvPr>
            <p:ph type="subTitle" idx="6"/>
          </p:nvPr>
        </p:nvSpPr>
        <p:spPr>
          <a:xfrm>
            <a:off x="6087600" y="2515000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grpSp>
        <p:nvGrpSpPr>
          <p:cNvPr id="231" name="Google Shape;231;p27"/>
          <p:cNvGrpSpPr/>
          <p:nvPr/>
        </p:nvGrpSpPr>
        <p:grpSpPr>
          <a:xfrm>
            <a:off x="435875" y="97275"/>
            <a:ext cx="8272250" cy="4900925"/>
            <a:chOff x="435875" y="97275"/>
            <a:chExt cx="8272250" cy="4900925"/>
          </a:xfrm>
        </p:grpSpPr>
        <p:grpSp>
          <p:nvGrpSpPr>
            <p:cNvPr id="232" name="Google Shape;232;p27"/>
            <p:cNvGrpSpPr/>
            <p:nvPr/>
          </p:nvGrpSpPr>
          <p:grpSpPr>
            <a:xfrm flipH="1">
              <a:off x="435875" y="1292300"/>
              <a:ext cx="90900" cy="3705900"/>
              <a:chOff x="7952125" y="1292300"/>
              <a:chExt cx="90900" cy="3705900"/>
            </a:xfrm>
          </p:grpSpPr>
          <p:sp>
            <p:nvSpPr>
              <p:cNvPr id="233" name="Google Shape;233;p27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cxnSp>
            <p:nvCxnSpPr>
              <p:cNvPr id="234" name="Google Shape;234;p27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35" name="Google Shape;235;p27"/>
            <p:cNvGrpSpPr/>
            <p:nvPr/>
          </p:nvGrpSpPr>
          <p:grpSpPr>
            <a:xfrm rot="10800000">
              <a:off x="8617225" y="97275"/>
              <a:ext cx="90900" cy="3705900"/>
              <a:chOff x="7952125" y="1292300"/>
              <a:chExt cx="90900" cy="3705900"/>
            </a:xfrm>
          </p:grpSpPr>
          <p:sp>
            <p:nvSpPr>
              <p:cNvPr id="236" name="Google Shape;236;p27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cxnSp>
            <p:nvCxnSpPr>
              <p:cNvPr id="237" name="Google Shape;237;p27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BLANK_1_1_1_2_1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8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0" name="Google Shape;240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28"/>
          <p:cNvSpPr txBox="1">
            <a:spLocks noGrp="1"/>
          </p:cNvSpPr>
          <p:nvPr>
            <p:ph type="subTitle" idx="1"/>
          </p:nvPr>
        </p:nvSpPr>
        <p:spPr>
          <a:xfrm>
            <a:off x="3037207" y="1417350"/>
            <a:ext cx="30696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242" name="Google Shape;242;p28"/>
          <p:cNvSpPr txBox="1">
            <a:spLocks noGrp="1"/>
          </p:cNvSpPr>
          <p:nvPr>
            <p:ph type="subTitle" idx="2"/>
          </p:nvPr>
        </p:nvSpPr>
        <p:spPr>
          <a:xfrm>
            <a:off x="3037207" y="1902150"/>
            <a:ext cx="3069600" cy="7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28"/>
          <p:cNvSpPr txBox="1">
            <a:spLocks noGrp="1"/>
          </p:cNvSpPr>
          <p:nvPr>
            <p:ph type="subTitle" idx="3"/>
          </p:nvPr>
        </p:nvSpPr>
        <p:spPr>
          <a:xfrm>
            <a:off x="1176669" y="3296076"/>
            <a:ext cx="3069600" cy="7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28"/>
          <p:cNvSpPr txBox="1">
            <a:spLocks noGrp="1"/>
          </p:cNvSpPr>
          <p:nvPr>
            <p:ph type="subTitle" idx="4"/>
          </p:nvPr>
        </p:nvSpPr>
        <p:spPr>
          <a:xfrm>
            <a:off x="4897741" y="3296075"/>
            <a:ext cx="3069600" cy="7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28"/>
          <p:cNvSpPr txBox="1">
            <a:spLocks noGrp="1"/>
          </p:cNvSpPr>
          <p:nvPr>
            <p:ph type="subTitle" idx="5"/>
          </p:nvPr>
        </p:nvSpPr>
        <p:spPr>
          <a:xfrm>
            <a:off x="1176659" y="2811275"/>
            <a:ext cx="30696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246" name="Google Shape;246;p28"/>
          <p:cNvSpPr txBox="1">
            <a:spLocks noGrp="1"/>
          </p:cNvSpPr>
          <p:nvPr>
            <p:ph type="subTitle" idx="6"/>
          </p:nvPr>
        </p:nvSpPr>
        <p:spPr>
          <a:xfrm>
            <a:off x="4897731" y="2811275"/>
            <a:ext cx="30696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grpSp>
        <p:nvGrpSpPr>
          <p:cNvPr id="247" name="Google Shape;247;p28"/>
          <p:cNvGrpSpPr/>
          <p:nvPr/>
        </p:nvGrpSpPr>
        <p:grpSpPr>
          <a:xfrm>
            <a:off x="165700" y="1308400"/>
            <a:ext cx="8349200" cy="3705900"/>
            <a:chOff x="165700" y="1308400"/>
            <a:chExt cx="8349200" cy="3705900"/>
          </a:xfrm>
        </p:grpSpPr>
        <p:grpSp>
          <p:nvGrpSpPr>
            <p:cNvPr id="248" name="Google Shape;248;p28"/>
            <p:cNvGrpSpPr/>
            <p:nvPr/>
          </p:nvGrpSpPr>
          <p:grpSpPr>
            <a:xfrm rot="10800000">
              <a:off x="165700" y="4608500"/>
              <a:ext cx="7941000" cy="90900"/>
              <a:chOff x="1239825" y="571500"/>
              <a:chExt cx="7941000" cy="90900"/>
            </a:xfrm>
          </p:grpSpPr>
          <p:cxnSp>
            <p:nvCxnSpPr>
              <p:cNvPr id="249" name="Google Shape;249;p28"/>
              <p:cNvCxnSpPr/>
              <p:nvPr/>
            </p:nvCxnSpPr>
            <p:spPr>
              <a:xfrm>
                <a:off x="1239825" y="571500"/>
                <a:ext cx="7941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50" name="Google Shape;250;p28"/>
              <p:cNvSpPr/>
              <p:nvPr/>
            </p:nvSpPr>
            <p:spPr>
              <a:xfrm>
                <a:off x="1239825" y="57150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251" name="Google Shape;251;p28"/>
            <p:cNvGrpSpPr/>
            <p:nvPr/>
          </p:nvGrpSpPr>
          <p:grpSpPr>
            <a:xfrm flipH="1">
              <a:off x="8424000" y="1308400"/>
              <a:ext cx="90900" cy="3705900"/>
              <a:chOff x="7952125" y="1292300"/>
              <a:chExt cx="90900" cy="3705900"/>
            </a:xfrm>
          </p:grpSpPr>
          <p:sp>
            <p:nvSpPr>
              <p:cNvPr id="252" name="Google Shape;252;p28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cxnSp>
            <p:nvCxnSpPr>
              <p:cNvPr id="253" name="Google Shape;253;p28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9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6" name="Google Shape;256;p29"/>
          <p:cNvSpPr txBox="1">
            <a:spLocks noGrp="1"/>
          </p:cNvSpPr>
          <p:nvPr>
            <p:ph type="subTitle" idx="1"/>
          </p:nvPr>
        </p:nvSpPr>
        <p:spPr>
          <a:xfrm>
            <a:off x="2347929" y="1532925"/>
            <a:ext cx="18888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257" name="Google Shape;257;p29"/>
          <p:cNvSpPr txBox="1">
            <a:spLocks noGrp="1"/>
          </p:cNvSpPr>
          <p:nvPr>
            <p:ph type="subTitle" idx="2"/>
          </p:nvPr>
        </p:nvSpPr>
        <p:spPr>
          <a:xfrm>
            <a:off x="2347912" y="2017725"/>
            <a:ext cx="1888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29"/>
          <p:cNvSpPr txBox="1">
            <a:spLocks noGrp="1"/>
          </p:cNvSpPr>
          <p:nvPr>
            <p:ph type="subTitle" idx="3"/>
          </p:nvPr>
        </p:nvSpPr>
        <p:spPr>
          <a:xfrm>
            <a:off x="4907276" y="2017725"/>
            <a:ext cx="1888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29"/>
          <p:cNvSpPr txBox="1">
            <a:spLocks noGrp="1"/>
          </p:cNvSpPr>
          <p:nvPr>
            <p:ph type="subTitle" idx="4"/>
          </p:nvPr>
        </p:nvSpPr>
        <p:spPr>
          <a:xfrm>
            <a:off x="2347921" y="3407650"/>
            <a:ext cx="1888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29"/>
          <p:cNvSpPr txBox="1">
            <a:spLocks noGrp="1"/>
          </p:cNvSpPr>
          <p:nvPr>
            <p:ph type="subTitle" idx="5"/>
          </p:nvPr>
        </p:nvSpPr>
        <p:spPr>
          <a:xfrm>
            <a:off x="4907284" y="3407650"/>
            <a:ext cx="1888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2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29"/>
          <p:cNvSpPr txBox="1">
            <a:spLocks noGrp="1"/>
          </p:cNvSpPr>
          <p:nvPr>
            <p:ph type="subTitle" idx="6"/>
          </p:nvPr>
        </p:nvSpPr>
        <p:spPr>
          <a:xfrm>
            <a:off x="2347929" y="2922850"/>
            <a:ext cx="18888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263" name="Google Shape;263;p29"/>
          <p:cNvSpPr txBox="1">
            <a:spLocks noGrp="1"/>
          </p:cNvSpPr>
          <p:nvPr>
            <p:ph type="subTitle" idx="7"/>
          </p:nvPr>
        </p:nvSpPr>
        <p:spPr>
          <a:xfrm>
            <a:off x="4907291" y="1532925"/>
            <a:ext cx="18888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264" name="Google Shape;264;p29"/>
          <p:cNvSpPr txBox="1">
            <a:spLocks noGrp="1"/>
          </p:cNvSpPr>
          <p:nvPr>
            <p:ph type="subTitle" idx="8"/>
          </p:nvPr>
        </p:nvSpPr>
        <p:spPr>
          <a:xfrm>
            <a:off x="4907291" y="2922850"/>
            <a:ext cx="18888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grpSp>
        <p:nvGrpSpPr>
          <p:cNvPr id="265" name="Google Shape;265;p29"/>
          <p:cNvGrpSpPr/>
          <p:nvPr/>
        </p:nvGrpSpPr>
        <p:grpSpPr>
          <a:xfrm>
            <a:off x="629100" y="1292300"/>
            <a:ext cx="8343450" cy="3705900"/>
            <a:chOff x="629100" y="1292300"/>
            <a:chExt cx="8343450" cy="3705900"/>
          </a:xfrm>
        </p:grpSpPr>
        <p:grpSp>
          <p:nvGrpSpPr>
            <p:cNvPr id="266" name="Google Shape;266;p29"/>
            <p:cNvGrpSpPr/>
            <p:nvPr/>
          </p:nvGrpSpPr>
          <p:grpSpPr>
            <a:xfrm rot="10800000" flipH="1">
              <a:off x="1031550" y="4608500"/>
              <a:ext cx="7941000" cy="90900"/>
              <a:chOff x="1239825" y="571500"/>
              <a:chExt cx="7941000" cy="90900"/>
            </a:xfrm>
          </p:grpSpPr>
          <p:cxnSp>
            <p:nvCxnSpPr>
              <p:cNvPr id="267" name="Google Shape;267;p29"/>
              <p:cNvCxnSpPr/>
              <p:nvPr/>
            </p:nvCxnSpPr>
            <p:spPr>
              <a:xfrm>
                <a:off x="1239825" y="571500"/>
                <a:ext cx="7941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68" name="Google Shape;268;p29"/>
              <p:cNvSpPr/>
              <p:nvPr/>
            </p:nvSpPr>
            <p:spPr>
              <a:xfrm>
                <a:off x="1239825" y="57150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269" name="Google Shape;269;p29"/>
            <p:cNvGrpSpPr/>
            <p:nvPr/>
          </p:nvGrpSpPr>
          <p:grpSpPr>
            <a:xfrm flipH="1">
              <a:off x="629100" y="1292300"/>
              <a:ext cx="90900" cy="3705900"/>
              <a:chOff x="7952125" y="1292300"/>
              <a:chExt cx="90900" cy="3705900"/>
            </a:xfrm>
          </p:grpSpPr>
          <p:sp>
            <p:nvSpPr>
              <p:cNvPr id="270" name="Google Shape;270;p29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cxnSp>
            <p:nvCxnSpPr>
              <p:cNvPr id="271" name="Google Shape;271;p29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1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0" name="Google Shape;290;p3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31"/>
          <p:cNvSpPr txBox="1">
            <a:spLocks noGrp="1"/>
          </p:cNvSpPr>
          <p:nvPr>
            <p:ph type="subTitle" idx="1"/>
          </p:nvPr>
        </p:nvSpPr>
        <p:spPr>
          <a:xfrm>
            <a:off x="1438125" y="2291499"/>
            <a:ext cx="1900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31"/>
          <p:cNvSpPr txBox="1">
            <a:spLocks noGrp="1"/>
          </p:cNvSpPr>
          <p:nvPr>
            <p:ph type="subTitle" idx="2"/>
          </p:nvPr>
        </p:nvSpPr>
        <p:spPr>
          <a:xfrm>
            <a:off x="3621606" y="2291499"/>
            <a:ext cx="1900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31"/>
          <p:cNvSpPr txBox="1">
            <a:spLocks noGrp="1"/>
          </p:cNvSpPr>
          <p:nvPr>
            <p:ph type="subTitle" idx="3"/>
          </p:nvPr>
        </p:nvSpPr>
        <p:spPr>
          <a:xfrm>
            <a:off x="5805086" y="2291499"/>
            <a:ext cx="1900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31"/>
          <p:cNvSpPr txBox="1">
            <a:spLocks noGrp="1"/>
          </p:cNvSpPr>
          <p:nvPr>
            <p:ph type="subTitle" idx="4"/>
          </p:nvPr>
        </p:nvSpPr>
        <p:spPr>
          <a:xfrm>
            <a:off x="1438125" y="3560575"/>
            <a:ext cx="1900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31"/>
          <p:cNvSpPr txBox="1">
            <a:spLocks noGrp="1"/>
          </p:cNvSpPr>
          <p:nvPr>
            <p:ph type="subTitle" idx="5"/>
          </p:nvPr>
        </p:nvSpPr>
        <p:spPr>
          <a:xfrm>
            <a:off x="3621606" y="3560575"/>
            <a:ext cx="1900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31"/>
          <p:cNvSpPr txBox="1">
            <a:spLocks noGrp="1"/>
          </p:cNvSpPr>
          <p:nvPr>
            <p:ph type="subTitle" idx="6"/>
          </p:nvPr>
        </p:nvSpPr>
        <p:spPr>
          <a:xfrm>
            <a:off x="5805086" y="3560575"/>
            <a:ext cx="1900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31"/>
          <p:cNvSpPr txBox="1">
            <a:spLocks noGrp="1"/>
          </p:cNvSpPr>
          <p:nvPr>
            <p:ph type="subTitle" idx="7"/>
          </p:nvPr>
        </p:nvSpPr>
        <p:spPr>
          <a:xfrm>
            <a:off x="1434138" y="1806700"/>
            <a:ext cx="19008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298" name="Google Shape;298;p31"/>
          <p:cNvSpPr txBox="1">
            <a:spLocks noGrp="1"/>
          </p:cNvSpPr>
          <p:nvPr>
            <p:ph type="subTitle" idx="8"/>
          </p:nvPr>
        </p:nvSpPr>
        <p:spPr>
          <a:xfrm>
            <a:off x="3621606" y="1806700"/>
            <a:ext cx="19008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299" name="Google Shape;299;p31"/>
          <p:cNvSpPr txBox="1">
            <a:spLocks noGrp="1"/>
          </p:cNvSpPr>
          <p:nvPr>
            <p:ph type="subTitle" idx="9"/>
          </p:nvPr>
        </p:nvSpPr>
        <p:spPr>
          <a:xfrm>
            <a:off x="5809073" y="1806700"/>
            <a:ext cx="19008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300" name="Google Shape;300;p31"/>
          <p:cNvSpPr txBox="1">
            <a:spLocks noGrp="1"/>
          </p:cNvSpPr>
          <p:nvPr>
            <p:ph type="subTitle" idx="13"/>
          </p:nvPr>
        </p:nvSpPr>
        <p:spPr>
          <a:xfrm>
            <a:off x="1434138" y="3075775"/>
            <a:ext cx="19008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301" name="Google Shape;301;p31"/>
          <p:cNvSpPr txBox="1">
            <a:spLocks noGrp="1"/>
          </p:cNvSpPr>
          <p:nvPr>
            <p:ph type="subTitle" idx="14"/>
          </p:nvPr>
        </p:nvSpPr>
        <p:spPr>
          <a:xfrm>
            <a:off x="3621606" y="3075775"/>
            <a:ext cx="19008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302" name="Google Shape;302;p31"/>
          <p:cNvSpPr txBox="1">
            <a:spLocks noGrp="1"/>
          </p:cNvSpPr>
          <p:nvPr>
            <p:ph type="subTitle" idx="15"/>
          </p:nvPr>
        </p:nvSpPr>
        <p:spPr>
          <a:xfrm>
            <a:off x="5809073" y="3075775"/>
            <a:ext cx="19008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grpSp>
        <p:nvGrpSpPr>
          <p:cNvPr id="303" name="Google Shape;303;p31"/>
          <p:cNvGrpSpPr/>
          <p:nvPr/>
        </p:nvGrpSpPr>
        <p:grpSpPr>
          <a:xfrm>
            <a:off x="435875" y="97275"/>
            <a:ext cx="8272250" cy="4900925"/>
            <a:chOff x="435875" y="97275"/>
            <a:chExt cx="8272250" cy="4900925"/>
          </a:xfrm>
        </p:grpSpPr>
        <p:grpSp>
          <p:nvGrpSpPr>
            <p:cNvPr id="304" name="Google Shape;304;p31"/>
            <p:cNvGrpSpPr/>
            <p:nvPr/>
          </p:nvGrpSpPr>
          <p:grpSpPr>
            <a:xfrm flipH="1">
              <a:off x="435875" y="1292300"/>
              <a:ext cx="90900" cy="3705900"/>
              <a:chOff x="7952125" y="1292300"/>
              <a:chExt cx="90900" cy="3705900"/>
            </a:xfrm>
          </p:grpSpPr>
          <p:sp>
            <p:nvSpPr>
              <p:cNvPr id="305" name="Google Shape;305;p31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cxnSp>
            <p:nvCxnSpPr>
              <p:cNvPr id="306" name="Google Shape;306;p31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07" name="Google Shape;307;p31"/>
            <p:cNvGrpSpPr/>
            <p:nvPr/>
          </p:nvGrpSpPr>
          <p:grpSpPr>
            <a:xfrm rot="10800000">
              <a:off x="8617225" y="97275"/>
              <a:ext cx="90900" cy="3705900"/>
              <a:chOff x="7952125" y="1292300"/>
              <a:chExt cx="90900" cy="3705900"/>
            </a:xfrm>
          </p:grpSpPr>
          <p:sp>
            <p:nvSpPr>
              <p:cNvPr id="308" name="Google Shape;308;p31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cxnSp>
            <p:nvCxnSpPr>
              <p:cNvPr id="309" name="Google Shape;309;p31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5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54" name="Google Shape;354;p35"/>
          <p:cNvGrpSpPr/>
          <p:nvPr/>
        </p:nvGrpSpPr>
        <p:grpSpPr>
          <a:xfrm rot="5400000">
            <a:off x="-1374375" y="3095450"/>
            <a:ext cx="3697200" cy="90900"/>
            <a:chOff x="1239825" y="571500"/>
            <a:chExt cx="3697200" cy="90900"/>
          </a:xfrm>
        </p:grpSpPr>
        <p:cxnSp>
          <p:nvCxnSpPr>
            <p:cNvPr id="355" name="Google Shape;355;p35"/>
            <p:cNvCxnSpPr/>
            <p:nvPr/>
          </p:nvCxnSpPr>
          <p:spPr>
            <a:xfrm rot="10800000">
              <a:off x="3088425" y="-1277100"/>
              <a:ext cx="0" cy="3697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56" name="Google Shape;356;p35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57" name="Google Shape;357;p35"/>
          <p:cNvGrpSpPr/>
          <p:nvPr/>
        </p:nvGrpSpPr>
        <p:grpSpPr>
          <a:xfrm rot="-5400000">
            <a:off x="6802600" y="1948950"/>
            <a:ext cx="3697200" cy="90900"/>
            <a:chOff x="1239825" y="571500"/>
            <a:chExt cx="3697200" cy="90900"/>
          </a:xfrm>
        </p:grpSpPr>
        <p:cxnSp>
          <p:nvCxnSpPr>
            <p:cNvPr id="358" name="Google Shape;358;p35"/>
            <p:cNvCxnSpPr/>
            <p:nvPr/>
          </p:nvCxnSpPr>
          <p:spPr>
            <a:xfrm rot="10800000">
              <a:off x="3088425" y="-1277100"/>
              <a:ext cx="0" cy="3697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59" name="Google Shape;359;p35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6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62" name="Google Shape;362;p36"/>
          <p:cNvGrpSpPr/>
          <p:nvPr/>
        </p:nvGrpSpPr>
        <p:grpSpPr>
          <a:xfrm rot="10800000">
            <a:off x="165548" y="4741850"/>
            <a:ext cx="6506400" cy="90900"/>
            <a:chOff x="1239825" y="571500"/>
            <a:chExt cx="6506400" cy="90900"/>
          </a:xfrm>
        </p:grpSpPr>
        <p:cxnSp>
          <p:nvCxnSpPr>
            <p:cNvPr id="363" name="Google Shape;363;p36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64" name="Google Shape;364;p36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65" name="Google Shape;365;p36"/>
          <p:cNvGrpSpPr/>
          <p:nvPr/>
        </p:nvGrpSpPr>
        <p:grpSpPr>
          <a:xfrm rot="10800000" flipH="1">
            <a:off x="2467871" y="298450"/>
            <a:ext cx="6506400" cy="90900"/>
            <a:chOff x="1239825" y="571500"/>
            <a:chExt cx="6506400" cy="90900"/>
          </a:xfrm>
        </p:grpSpPr>
        <p:cxnSp>
          <p:nvCxnSpPr>
            <p:cNvPr id="366" name="Google Shape;366;p36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67" name="Google Shape;367;p36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393550" y="2502950"/>
            <a:ext cx="4360200" cy="128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1393550" y="1713902"/>
            <a:ext cx="1200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1393550" y="3743512"/>
            <a:ext cx="4360200" cy="4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1"/>
          </p:nvPr>
        </p:nvSpPr>
        <p:spPr>
          <a:xfrm>
            <a:off x="1938000" y="1571850"/>
            <a:ext cx="5268000" cy="123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2"/>
          </p:nvPr>
        </p:nvSpPr>
        <p:spPr>
          <a:xfrm>
            <a:off x="1938000" y="3033474"/>
            <a:ext cx="5268000" cy="123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2" name="Google Shape;32;p5"/>
          <p:cNvGrpSpPr/>
          <p:nvPr/>
        </p:nvGrpSpPr>
        <p:grpSpPr>
          <a:xfrm>
            <a:off x="165700" y="1292300"/>
            <a:ext cx="8349200" cy="3705900"/>
            <a:chOff x="165700" y="1292300"/>
            <a:chExt cx="8349200" cy="3705900"/>
          </a:xfrm>
        </p:grpSpPr>
        <p:grpSp>
          <p:nvGrpSpPr>
            <p:cNvPr id="33" name="Google Shape;33;p5"/>
            <p:cNvGrpSpPr/>
            <p:nvPr/>
          </p:nvGrpSpPr>
          <p:grpSpPr>
            <a:xfrm rot="10800000">
              <a:off x="165700" y="4608500"/>
              <a:ext cx="7941000" cy="90900"/>
              <a:chOff x="1239825" y="571500"/>
              <a:chExt cx="7941000" cy="90900"/>
            </a:xfrm>
          </p:grpSpPr>
          <p:cxnSp>
            <p:nvCxnSpPr>
              <p:cNvPr id="34" name="Google Shape;34;p5"/>
              <p:cNvCxnSpPr/>
              <p:nvPr/>
            </p:nvCxnSpPr>
            <p:spPr>
              <a:xfrm>
                <a:off x="1239825" y="571500"/>
                <a:ext cx="7941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5" name="Google Shape;35;p5"/>
              <p:cNvSpPr/>
              <p:nvPr/>
            </p:nvSpPr>
            <p:spPr>
              <a:xfrm>
                <a:off x="1239825" y="57150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36" name="Google Shape;36;p5"/>
            <p:cNvGrpSpPr/>
            <p:nvPr/>
          </p:nvGrpSpPr>
          <p:grpSpPr>
            <a:xfrm flipH="1">
              <a:off x="8424000" y="1292300"/>
              <a:ext cx="90900" cy="3705900"/>
              <a:chOff x="7952125" y="1292300"/>
              <a:chExt cx="90900" cy="3705900"/>
            </a:xfrm>
          </p:grpSpPr>
          <p:sp>
            <p:nvSpPr>
              <p:cNvPr id="37" name="Google Shape;37;p5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cxnSp>
            <p:nvCxnSpPr>
              <p:cNvPr id="38" name="Google Shape;38;p5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2496300" y="1417500"/>
            <a:ext cx="4151400" cy="230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59" name="Google Shape;59;p8"/>
          <p:cNvGrpSpPr/>
          <p:nvPr/>
        </p:nvGrpSpPr>
        <p:grpSpPr>
          <a:xfrm rot="10800000">
            <a:off x="165548" y="4741850"/>
            <a:ext cx="6506400" cy="90900"/>
            <a:chOff x="1239825" y="571500"/>
            <a:chExt cx="6506400" cy="90900"/>
          </a:xfrm>
        </p:grpSpPr>
        <p:cxnSp>
          <p:nvCxnSpPr>
            <p:cNvPr id="60" name="Google Shape;60;p8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1" name="Google Shape;61;p8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62" name="Google Shape;62;p8"/>
          <p:cNvGrpSpPr/>
          <p:nvPr/>
        </p:nvGrpSpPr>
        <p:grpSpPr>
          <a:xfrm rot="10800000" flipH="1">
            <a:off x="2467871" y="298450"/>
            <a:ext cx="6506400" cy="90900"/>
            <a:chOff x="1239825" y="571500"/>
            <a:chExt cx="6506400" cy="90900"/>
          </a:xfrm>
        </p:grpSpPr>
        <p:cxnSp>
          <p:nvCxnSpPr>
            <p:cNvPr id="63" name="Google Shape;63;p8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4" name="Google Shape;64;p8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85;p13"/>
          <p:cNvSpPr txBox="1">
            <a:spLocks noGrp="1"/>
          </p:cNvSpPr>
          <p:nvPr>
            <p:ph type="title" hasCustomPrompt="1"/>
          </p:nvPr>
        </p:nvSpPr>
        <p:spPr>
          <a:xfrm>
            <a:off x="1245650" y="107340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720000" y="2211355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2" hasCustomPrompt="1"/>
          </p:nvPr>
        </p:nvSpPr>
        <p:spPr>
          <a:xfrm>
            <a:off x="3931900" y="107340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3"/>
          </p:nvPr>
        </p:nvSpPr>
        <p:spPr>
          <a:xfrm>
            <a:off x="3403800" y="2211355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 idx="4" hasCustomPrompt="1"/>
          </p:nvPr>
        </p:nvSpPr>
        <p:spPr>
          <a:xfrm>
            <a:off x="6623050" y="107340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0" name="Google Shape;90;p13"/>
          <p:cNvSpPr txBox="1">
            <a:spLocks noGrp="1"/>
          </p:cNvSpPr>
          <p:nvPr>
            <p:ph type="subTitle" idx="5"/>
          </p:nvPr>
        </p:nvSpPr>
        <p:spPr>
          <a:xfrm>
            <a:off x="6087600" y="2211355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title" idx="6" hasCustomPrompt="1"/>
          </p:nvPr>
        </p:nvSpPr>
        <p:spPr>
          <a:xfrm>
            <a:off x="2590000" y="2824525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7"/>
          </p:nvPr>
        </p:nvSpPr>
        <p:spPr>
          <a:xfrm>
            <a:off x="2064350" y="3970706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title" idx="8" hasCustomPrompt="1"/>
          </p:nvPr>
        </p:nvSpPr>
        <p:spPr>
          <a:xfrm>
            <a:off x="5276250" y="2824525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4" name="Google Shape;94;p13"/>
          <p:cNvSpPr txBox="1">
            <a:spLocks noGrp="1"/>
          </p:cNvSpPr>
          <p:nvPr>
            <p:ph type="subTitle" idx="9"/>
          </p:nvPr>
        </p:nvSpPr>
        <p:spPr>
          <a:xfrm>
            <a:off x="4748150" y="3970706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title" idx="13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14"/>
          </p:nvPr>
        </p:nvSpPr>
        <p:spPr>
          <a:xfrm>
            <a:off x="715100" y="1590600"/>
            <a:ext cx="2336400" cy="717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0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subTitle" idx="15"/>
          </p:nvPr>
        </p:nvSpPr>
        <p:spPr>
          <a:xfrm>
            <a:off x="3403800" y="1590600"/>
            <a:ext cx="2336400" cy="717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0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ubTitle" idx="16"/>
          </p:nvPr>
        </p:nvSpPr>
        <p:spPr>
          <a:xfrm>
            <a:off x="6092500" y="1590600"/>
            <a:ext cx="2336400" cy="717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0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17"/>
          </p:nvPr>
        </p:nvSpPr>
        <p:spPr>
          <a:xfrm>
            <a:off x="2059450" y="3350000"/>
            <a:ext cx="2336400" cy="717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0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subTitle" idx="18"/>
          </p:nvPr>
        </p:nvSpPr>
        <p:spPr>
          <a:xfrm>
            <a:off x="4748150" y="3350000"/>
            <a:ext cx="2336400" cy="717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0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grpSp>
        <p:nvGrpSpPr>
          <p:cNvPr id="101" name="Google Shape;101;p13"/>
          <p:cNvGrpSpPr/>
          <p:nvPr/>
        </p:nvGrpSpPr>
        <p:grpSpPr>
          <a:xfrm rot="10800000">
            <a:off x="165548" y="4741850"/>
            <a:ext cx="6506400" cy="90900"/>
            <a:chOff x="1239825" y="571500"/>
            <a:chExt cx="6506400" cy="90900"/>
          </a:xfrm>
        </p:grpSpPr>
        <p:cxnSp>
          <p:nvCxnSpPr>
            <p:cNvPr id="102" name="Google Shape;102;p13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03" name="Google Shape;103;p13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4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6;p14"/>
          <p:cNvSpPr txBox="1">
            <a:spLocks noGrp="1"/>
          </p:cNvSpPr>
          <p:nvPr>
            <p:ph type="title"/>
          </p:nvPr>
        </p:nvSpPr>
        <p:spPr>
          <a:xfrm>
            <a:off x="1717938" y="3040950"/>
            <a:ext cx="57081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subTitle" idx="1"/>
          </p:nvPr>
        </p:nvSpPr>
        <p:spPr>
          <a:xfrm>
            <a:off x="1717960" y="1570650"/>
            <a:ext cx="5708100" cy="147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grpSp>
        <p:nvGrpSpPr>
          <p:cNvPr id="108" name="Google Shape;108;p14"/>
          <p:cNvGrpSpPr/>
          <p:nvPr/>
        </p:nvGrpSpPr>
        <p:grpSpPr>
          <a:xfrm>
            <a:off x="435875" y="97275"/>
            <a:ext cx="8272250" cy="4900925"/>
            <a:chOff x="435875" y="97275"/>
            <a:chExt cx="8272250" cy="4900925"/>
          </a:xfrm>
        </p:grpSpPr>
        <p:grpSp>
          <p:nvGrpSpPr>
            <p:cNvPr id="109" name="Google Shape;109;p14"/>
            <p:cNvGrpSpPr/>
            <p:nvPr/>
          </p:nvGrpSpPr>
          <p:grpSpPr>
            <a:xfrm rot="10800000">
              <a:off x="435875" y="97275"/>
              <a:ext cx="90900" cy="3705900"/>
              <a:chOff x="7952125" y="1292300"/>
              <a:chExt cx="90900" cy="3705900"/>
            </a:xfrm>
          </p:grpSpPr>
          <p:sp>
            <p:nvSpPr>
              <p:cNvPr id="110" name="Google Shape;110;p14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cxnSp>
            <p:nvCxnSpPr>
              <p:cNvPr id="111" name="Google Shape;111;p14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12" name="Google Shape;112;p14"/>
            <p:cNvGrpSpPr/>
            <p:nvPr/>
          </p:nvGrpSpPr>
          <p:grpSpPr>
            <a:xfrm flipH="1">
              <a:off x="8617225" y="1292300"/>
              <a:ext cx="90900" cy="3705900"/>
              <a:chOff x="7952125" y="1292300"/>
              <a:chExt cx="90900" cy="3705900"/>
            </a:xfrm>
          </p:grpSpPr>
          <p:sp>
            <p:nvSpPr>
              <p:cNvPr id="113" name="Google Shape;113;p14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cxnSp>
            <p:nvCxnSpPr>
              <p:cNvPr id="114" name="Google Shape;114;p14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15"/>
          <p:cNvSpPr txBox="1">
            <a:spLocks noGrp="1"/>
          </p:cNvSpPr>
          <p:nvPr>
            <p:ph type="title"/>
          </p:nvPr>
        </p:nvSpPr>
        <p:spPr>
          <a:xfrm>
            <a:off x="2352125" y="2350750"/>
            <a:ext cx="3555300" cy="13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title" idx="2" hasCustomPrompt="1"/>
          </p:nvPr>
        </p:nvSpPr>
        <p:spPr>
          <a:xfrm>
            <a:off x="1152125" y="2350752"/>
            <a:ext cx="1200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9" name="Google Shape;119;p15"/>
          <p:cNvSpPr txBox="1">
            <a:spLocks noGrp="1"/>
          </p:cNvSpPr>
          <p:nvPr>
            <p:ph type="subTitle" idx="1"/>
          </p:nvPr>
        </p:nvSpPr>
        <p:spPr>
          <a:xfrm>
            <a:off x="2352125" y="3718300"/>
            <a:ext cx="3555300" cy="4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1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6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16"/>
          <p:cNvSpPr txBox="1">
            <a:spLocks noGrp="1"/>
          </p:cNvSpPr>
          <p:nvPr>
            <p:ph type="title"/>
          </p:nvPr>
        </p:nvSpPr>
        <p:spPr>
          <a:xfrm>
            <a:off x="3854900" y="2450375"/>
            <a:ext cx="3733800" cy="140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3" name="Google Shape;123;p16"/>
          <p:cNvSpPr txBox="1">
            <a:spLocks noGrp="1"/>
          </p:cNvSpPr>
          <p:nvPr>
            <p:ph type="title" idx="2" hasCustomPrompt="1"/>
          </p:nvPr>
        </p:nvSpPr>
        <p:spPr>
          <a:xfrm>
            <a:off x="5121800" y="1643052"/>
            <a:ext cx="1200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4" name="Google Shape;124;p16"/>
          <p:cNvSpPr txBox="1">
            <a:spLocks noGrp="1"/>
          </p:cNvSpPr>
          <p:nvPr>
            <p:ph type="subTitle" idx="1"/>
          </p:nvPr>
        </p:nvSpPr>
        <p:spPr>
          <a:xfrm>
            <a:off x="3854900" y="3855551"/>
            <a:ext cx="3733800" cy="4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oto Serif Ethiopic"/>
              <a:buNone/>
              <a:defRPr sz="35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914400" lvl="1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371600" lvl="2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1828800" lvl="3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2286000" lvl="4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2743200" lvl="5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3200400" lvl="6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3657600" lvl="7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4114800" lvl="8" indent="-3048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Akatab"/>
              <a:buChar char="■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4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5" r:id="rId10"/>
    <p:sldLayoutId id="2147483667" r:id="rId11"/>
    <p:sldLayoutId id="2147483670" r:id="rId12"/>
    <p:sldLayoutId id="2147483673" r:id="rId13"/>
    <p:sldLayoutId id="2147483674" r:id="rId14"/>
    <p:sldLayoutId id="2147483675" r:id="rId15"/>
    <p:sldLayoutId id="2147483677" r:id="rId16"/>
    <p:sldLayoutId id="2147483681" r:id="rId17"/>
    <p:sldLayoutId id="2147483682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pwv.gov/flood/map/?wkid=102100&amp;x=-9033820&amp;y=4569214&amp;l=11&amp;v=2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vfrf.org/wvre/dashboard/?link=https://wvu.maps.arcgis.com/apps/dashboards/83e1bdae8f7d4780940d3d6bccd92719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wvgis.wvu.edu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apwv.gov/assessment/Assessmen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0"/>
          <p:cNvSpPr txBox="1">
            <a:spLocks noGrp="1"/>
          </p:cNvSpPr>
          <p:nvPr>
            <p:ph type="ctrTitle"/>
          </p:nvPr>
        </p:nvSpPr>
        <p:spPr>
          <a:xfrm>
            <a:off x="1251699" y="1050088"/>
            <a:ext cx="4981202" cy="199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Open Space Mitigation Mapping</a:t>
            </a:r>
            <a:endParaRPr dirty="0"/>
          </a:p>
        </p:txBody>
      </p:sp>
      <p:sp>
        <p:nvSpPr>
          <p:cNvPr id="379" name="Google Shape;379;p40"/>
          <p:cNvSpPr txBox="1">
            <a:spLocks noGrp="1"/>
          </p:cNvSpPr>
          <p:nvPr>
            <p:ph type="subTitle" idx="1"/>
          </p:nvPr>
        </p:nvSpPr>
        <p:spPr>
          <a:xfrm>
            <a:off x="1251700" y="3040063"/>
            <a:ext cx="48903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katab"/>
                <a:ea typeface="Akatab"/>
                <a:cs typeface="Akatab"/>
                <a:sym typeface="Akatab"/>
              </a:rPr>
              <a:t>Tracking Open Space for Flood Resilience in West Virginia</a:t>
            </a:r>
            <a:endParaRPr dirty="0">
              <a:latin typeface="Akatab"/>
              <a:ea typeface="Akatab"/>
              <a:cs typeface="Akatab"/>
              <a:sym typeface="Akatab"/>
            </a:endParaRPr>
          </a:p>
        </p:txBody>
      </p:sp>
      <p:grpSp>
        <p:nvGrpSpPr>
          <p:cNvPr id="380" name="Google Shape;380;p40"/>
          <p:cNvGrpSpPr/>
          <p:nvPr/>
        </p:nvGrpSpPr>
        <p:grpSpPr>
          <a:xfrm rot="10800000">
            <a:off x="597150" y="4546275"/>
            <a:ext cx="8385900" cy="90900"/>
            <a:chOff x="160950" y="480600"/>
            <a:chExt cx="8385900" cy="90900"/>
          </a:xfrm>
        </p:grpSpPr>
        <p:cxnSp>
          <p:nvCxnSpPr>
            <p:cNvPr id="381" name="Google Shape;381;p40"/>
            <p:cNvCxnSpPr/>
            <p:nvPr/>
          </p:nvCxnSpPr>
          <p:spPr>
            <a:xfrm>
              <a:off x="160950" y="571500"/>
              <a:ext cx="8385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82" name="Google Shape;382;p40"/>
            <p:cNvSpPr/>
            <p:nvPr/>
          </p:nvSpPr>
          <p:spPr>
            <a:xfrm>
              <a:off x="8041650" y="4806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83" name="Google Shape;383;p40"/>
          <p:cNvGrpSpPr/>
          <p:nvPr/>
        </p:nvGrpSpPr>
        <p:grpSpPr>
          <a:xfrm>
            <a:off x="7952125" y="1292300"/>
            <a:ext cx="90900" cy="3705900"/>
            <a:chOff x="7952125" y="1292300"/>
            <a:chExt cx="90900" cy="3705900"/>
          </a:xfrm>
        </p:grpSpPr>
        <p:sp>
          <p:nvSpPr>
            <p:cNvPr id="384" name="Google Shape;384;p40"/>
            <p:cNvSpPr/>
            <p:nvPr/>
          </p:nvSpPr>
          <p:spPr>
            <a:xfrm rot="5400000">
              <a:off x="7744975" y="149945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cxnSp>
          <p:nvCxnSpPr>
            <p:cNvPr id="385" name="Google Shape;385;p40"/>
            <p:cNvCxnSpPr/>
            <p:nvPr/>
          </p:nvCxnSpPr>
          <p:spPr>
            <a:xfrm>
              <a:off x="8043025" y="1292300"/>
              <a:ext cx="0" cy="3705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AD007E5-C12D-7B46-E6FE-0A6CEAF6AC2F}"/>
              </a:ext>
            </a:extLst>
          </p:cNvPr>
          <p:cNvSpPr txBox="1"/>
          <p:nvPr/>
        </p:nvSpPr>
        <p:spPr>
          <a:xfrm>
            <a:off x="4471465" y="4079741"/>
            <a:ext cx="3571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1380F"/>
              </a:buClr>
              <a:buSzPts val="1200"/>
              <a:buFont typeface="DM Sans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31380F"/>
                </a:solidFill>
                <a:effectLst/>
                <a:uLnTx/>
                <a:uFillTx/>
                <a:latin typeface="Noto Serif Ethiopic" panose="020B0604020202020204" charset="0"/>
                <a:sym typeface="DM Sans"/>
              </a:rPr>
              <a:t>WV GeoCon 2026      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1380F"/>
              </a:buClr>
              <a:buSzPts val="1200"/>
              <a:buFont typeface="DM Sans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31380F"/>
                </a:solidFill>
                <a:effectLst/>
                <a:uLnTx/>
                <a:uFillTx/>
                <a:latin typeface="Noto Serif Ethiopic" panose="020B0604020202020204" charset="0"/>
                <a:sym typeface="DM Sans"/>
              </a:rPr>
              <a:t>West Virginia GIS Technical Center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>
          <a:extLst>
            <a:ext uri="{FF2B5EF4-FFF2-40B4-BE49-F238E27FC236}">
              <a16:creationId xmlns:a16="http://schemas.microsoft.com/office/drawing/2014/main" id="{97439282-A18D-3BBC-2972-DB823B49A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62">
            <a:extLst>
              <a:ext uri="{FF2B5EF4-FFF2-40B4-BE49-F238E27FC236}">
                <a16:creationId xmlns:a16="http://schemas.microsoft.com/office/drawing/2014/main" id="{AB75AD1E-1A62-0536-5795-6339873963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8309" y="434795"/>
            <a:ext cx="768715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WV Flood Tool</a:t>
            </a:r>
            <a:endParaRPr dirty="0"/>
          </a:p>
        </p:txBody>
      </p:sp>
      <p:sp>
        <p:nvSpPr>
          <p:cNvPr id="621" name="Google Shape;621;p62">
            <a:extLst>
              <a:ext uri="{FF2B5EF4-FFF2-40B4-BE49-F238E27FC236}">
                <a16:creationId xmlns:a16="http://schemas.microsoft.com/office/drawing/2014/main" id="{7D5D369C-8A4D-93D6-8071-028494FD6C2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020350" y="4035800"/>
            <a:ext cx="5103300" cy="572700"/>
          </a:xfrm>
          <a:prstGeom prst="rect">
            <a:avLst/>
          </a:prstGeom>
          <a:noFill/>
          <a:ln>
            <a:solidFill>
              <a:srgbClr val="586847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Search results are validated on the WV Flood Tool. All inventoried open space properties (buyouts) are visible here as well.</a:t>
            </a:r>
          </a:p>
        </p:txBody>
      </p:sp>
      <p:grpSp>
        <p:nvGrpSpPr>
          <p:cNvPr id="622" name="Google Shape;622;p62">
            <a:extLst>
              <a:ext uri="{FF2B5EF4-FFF2-40B4-BE49-F238E27FC236}">
                <a16:creationId xmlns:a16="http://schemas.microsoft.com/office/drawing/2014/main" id="{2DA893BC-BAAB-8E8C-CAF3-867461A322F6}"/>
              </a:ext>
            </a:extLst>
          </p:cNvPr>
          <p:cNvGrpSpPr/>
          <p:nvPr/>
        </p:nvGrpSpPr>
        <p:grpSpPr>
          <a:xfrm>
            <a:off x="2688620" y="1270082"/>
            <a:ext cx="3766539" cy="2619239"/>
            <a:chOff x="2266050" y="662750"/>
            <a:chExt cx="4611900" cy="3207100"/>
          </a:xfrm>
        </p:grpSpPr>
        <p:sp>
          <p:nvSpPr>
            <p:cNvPr id="623" name="Google Shape;623;p62">
              <a:extLst>
                <a:ext uri="{FF2B5EF4-FFF2-40B4-BE49-F238E27FC236}">
                  <a16:creationId xmlns:a16="http://schemas.microsoft.com/office/drawing/2014/main" id="{143C4004-6BF9-7AF1-DD3B-8873015E1B2E}"/>
                </a:ext>
              </a:extLst>
            </p:cNvPr>
            <p:cNvSpPr/>
            <p:nvPr/>
          </p:nvSpPr>
          <p:spPr>
            <a:xfrm>
              <a:off x="2266050" y="662750"/>
              <a:ext cx="4611900" cy="280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4" name="Google Shape;624;p62">
              <a:extLst>
                <a:ext uri="{FF2B5EF4-FFF2-40B4-BE49-F238E27FC236}">
                  <a16:creationId xmlns:a16="http://schemas.microsoft.com/office/drawing/2014/main" id="{EA8316DD-D1E4-AF8B-EB16-51F1B5B9D1CA}"/>
                </a:ext>
              </a:extLst>
            </p:cNvPr>
            <p:cNvSpPr/>
            <p:nvPr/>
          </p:nvSpPr>
          <p:spPr>
            <a:xfrm>
              <a:off x="4126950" y="3467550"/>
              <a:ext cx="890100" cy="288900"/>
            </a:xfrm>
            <a:prstGeom prst="trapezoid">
              <a:avLst>
                <a:gd name="adj" fmla="val 25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5" name="Google Shape;625;p62">
              <a:extLst>
                <a:ext uri="{FF2B5EF4-FFF2-40B4-BE49-F238E27FC236}">
                  <a16:creationId xmlns:a16="http://schemas.microsoft.com/office/drawing/2014/main" id="{D3807FF6-89C9-235B-3A74-4818192F8FF8}"/>
                </a:ext>
              </a:extLst>
            </p:cNvPr>
            <p:cNvSpPr/>
            <p:nvPr/>
          </p:nvSpPr>
          <p:spPr>
            <a:xfrm>
              <a:off x="3839400" y="3756450"/>
              <a:ext cx="1465200" cy="1134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6" name="Google Shape;626;p62">
              <a:extLst>
                <a:ext uri="{FF2B5EF4-FFF2-40B4-BE49-F238E27FC236}">
                  <a16:creationId xmlns:a16="http://schemas.microsoft.com/office/drawing/2014/main" id="{C61BA1C2-99E4-FFC9-79CC-E496C7BED8A3}"/>
                </a:ext>
              </a:extLst>
            </p:cNvPr>
            <p:cNvSpPr/>
            <p:nvPr/>
          </p:nvSpPr>
          <p:spPr>
            <a:xfrm>
              <a:off x="2266050" y="3354150"/>
              <a:ext cx="4611900" cy="1134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DCC9D6FC-A05C-F47D-40C3-AF5247C96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4861" y="1365225"/>
            <a:ext cx="3574277" cy="201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299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62"/>
          <p:cNvSpPr txBox="1">
            <a:spLocks noGrp="1"/>
          </p:cNvSpPr>
          <p:nvPr>
            <p:ph type="title"/>
          </p:nvPr>
        </p:nvSpPr>
        <p:spPr>
          <a:xfrm>
            <a:off x="728309" y="434795"/>
            <a:ext cx="768715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Open Space Mitigation Dashboard</a:t>
            </a:r>
            <a:endParaRPr dirty="0"/>
          </a:p>
        </p:txBody>
      </p:sp>
      <p:sp>
        <p:nvSpPr>
          <p:cNvPr id="621" name="Google Shape;621;p62"/>
          <p:cNvSpPr txBox="1">
            <a:spLocks noGrp="1"/>
          </p:cNvSpPr>
          <p:nvPr>
            <p:ph type="subTitle" idx="1"/>
          </p:nvPr>
        </p:nvSpPr>
        <p:spPr>
          <a:xfrm>
            <a:off x="2020350" y="4035800"/>
            <a:ext cx="5103300" cy="572700"/>
          </a:xfrm>
          <a:prstGeom prst="rect">
            <a:avLst/>
          </a:prstGeom>
          <a:noFill/>
          <a:ln>
            <a:solidFill>
              <a:srgbClr val="586847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View statewide open space parcels based on sponsor or location, as well as statistics such as Deed-Restricted vs. Open Space</a:t>
            </a:r>
          </a:p>
        </p:txBody>
      </p:sp>
      <p:grpSp>
        <p:nvGrpSpPr>
          <p:cNvPr id="622" name="Google Shape;622;p62"/>
          <p:cNvGrpSpPr/>
          <p:nvPr/>
        </p:nvGrpSpPr>
        <p:grpSpPr>
          <a:xfrm>
            <a:off x="2688620" y="1270082"/>
            <a:ext cx="3766539" cy="2619239"/>
            <a:chOff x="2266050" y="662750"/>
            <a:chExt cx="4611900" cy="3207100"/>
          </a:xfrm>
        </p:grpSpPr>
        <p:sp>
          <p:nvSpPr>
            <p:cNvPr id="623" name="Google Shape;623;p62"/>
            <p:cNvSpPr/>
            <p:nvPr/>
          </p:nvSpPr>
          <p:spPr>
            <a:xfrm>
              <a:off x="2266050" y="662750"/>
              <a:ext cx="4611900" cy="280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4" name="Google Shape;624;p62"/>
            <p:cNvSpPr/>
            <p:nvPr/>
          </p:nvSpPr>
          <p:spPr>
            <a:xfrm>
              <a:off x="4126950" y="3467550"/>
              <a:ext cx="890100" cy="288900"/>
            </a:xfrm>
            <a:prstGeom prst="trapezoid">
              <a:avLst>
                <a:gd name="adj" fmla="val 25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5" name="Google Shape;625;p62"/>
            <p:cNvSpPr/>
            <p:nvPr/>
          </p:nvSpPr>
          <p:spPr>
            <a:xfrm>
              <a:off x="3839400" y="3756450"/>
              <a:ext cx="1465200" cy="1134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6" name="Google Shape;626;p62"/>
            <p:cNvSpPr/>
            <p:nvPr/>
          </p:nvSpPr>
          <p:spPr>
            <a:xfrm>
              <a:off x="2266050" y="3354150"/>
              <a:ext cx="4611900" cy="1134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8CC76536-3DF9-56E4-1C7A-56B9CBED5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3939" y="1311153"/>
            <a:ext cx="3695898" cy="211592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>
          <a:extLst>
            <a:ext uri="{FF2B5EF4-FFF2-40B4-BE49-F238E27FC236}">
              <a16:creationId xmlns:a16="http://schemas.microsoft.com/office/drawing/2014/main" id="{6F24ED20-FFC4-1C79-F9A1-8AD7308C0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52">
            <a:extLst>
              <a:ext uri="{FF2B5EF4-FFF2-40B4-BE49-F238E27FC236}">
                <a16:creationId xmlns:a16="http://schemas.microsoft.com/office/drawing/2014/main" id="{19C399E8-7FCF-82CA-59DA-FAE2DF8ED7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80660" y="2857733"/>
            <a:ext cx="3733800" cy="73326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Discussion</a:t>
            </a:r>
            <a:endParaRPr dirty="0"/>
          </a:p>
        </p:txBody>
      </p:sp>
      <p:grpSp>
        <p:nvGrpSpPr>
          <p:cNvPr id="524" name="Google Shape;524;p52">
            <a:extLst>
              <a:ext uri="{FF2B5EF4-FFF2-40B4-BE49-F238E27FC236}">
                <a16:creationId xmlns:a16="http://schemas.microsoft.com/office/drawing/2014/main" id="{E73EFBC3-F67C-B4BC-BAE8-32A527B08D7E}"/>
              </a:ext>
            </a:extLst>
          </p:cNvPr>
          <p:cNvGrpSpPr/>
          <p:nvPr/>
        </p:nvGrpSpPr>
        <p:grpSpPr>
          <a:xfrm>
            <a:off x="181160" y="508623"/>
            <a:ext cx="8385900" cy="90900"/>
            <a:chOff x="160950" y="480600"/>
            <a:chExt cx="8385900" cy="90900"/>
          </a:xfrm>
        </p:grpSpPr>
        <p:cxnSp>
          <p:nvCxnSpPr>
            <p:cNvPr id="525" name="Google Shape;525;p52">
              <a:extLst>
                <a:ext uri="{FF2B5EF4-FFF2-40B4-BE49-F238E27FC236}">
                  <a16:creationId xmlns:a16="http://schemas.microsoft.com/office/drawing/2014/main" id="{346C473F-A23C-8203-AADC-38158E2D4AFD}"/>
                </a:ext>
              </a:extLst>
            </p:cNvPr>
            <p:cNvCxnSpPr/>
            <p:nvPr/>
          </p:nvCxnSpPr>
          <p:spPr>
            <a:xfrm>
              <a:off x="160950" y="571500"/>
              <a:ext cx="83859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26" name="Google Shape;526;p52">
              <a:extLst>
                <a:ext uri="{FF2B5EF4-FFF2-40B4-BE49-F238E27FC236}">
                  <a16:creationId xmlns:a16="http://schemas.microsoft.com/office/drawing/2014/main" id="{F578FD37-5B1A-E765-070C-147214C80B79}"/>
                </a:ext>
              </a:extLst>
            </p:cNvPr>
            <p:cNvSpPr/>
            <p:nvPr/>
          </p:nvSpPr>
          <p:spPr>
            <a:xfrm>
              <a:off x="8041650" y="480600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27" name="Google Shape;527;p52">
            <a:extLst>
              <a:ext uri="{FF2B5EF4-FFF2-40B4-BE49-F238E27FC236}">
                <a16:creationId xmlns:a16="http://schemas.microsoft.com/office/drawing/2014/main" id="{D3DB6E3B-A1F5-6D5C-5178-32C7CE01B493}"/>
              </a:ext>
            </a:extLst>
          </p:cNvPr>
          <p:cNvGrpSpPr/>
          <p:nvPr/>
        </p:nvGrpSpPr>
        <p:grpSpPr>
          <a:xfrm>
            <a:off x="1113520" y="156298"/>
            <a:ext cx="90900" cy="3697200"/>
            <a:chOff x="1113520" y="156298"/>
            <a:chExt cx="90900" cy="3697200"/>
          </a:xfrm>
        </p:grpSpPr>
        <p:sp>
          <p:nvSpPr>
            <p:cNvPr id="528" name="Google Shape;528;p52">
              <a:extLst>
                <a:ext uri="{FF2B5EF4-FFF2-40B4-BE49-F238E27FC236}">
                  <a16:creationId xmlns:a16="http://schemas.microsoft.com/office/drawing/2014/main" id="{E4BBEF93-88AA-DF85-6319-0B57D0E84E91}"/>
                </a:ext>
              </a:extLst>
            </p:cNvPr>
            <p:cNvSpPr/>
            <p:nvPr/>
          </p:nvSpPr>
          <p:spPr>
            <a:xfrm rot="-5400000">
              <a:off x="906370" y="3555448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cxnSp>
          <p:nvCxnSpPr>
            <p:cNvPr id="529" name="Google Shape;529;p52">
              <a:extLst>
                <a:ext uri="{FF2B5EF4-FFF2-40B4-BE49-F238E27FC236}">
                  <a16:creationId xmlns:a16="http://schemas.microsoft.com/office/drawing/2014/main" id="{2D16E3DD-44CB-594F-2808-4D763C8D2E9B}"/>
                </a:ext>
              </a:extLst>
            </p:cNvPr>
            <p:cNvCxnSpPr/>
            <p:nvPr/>
          </p:nvCxnSpPr>
          <p:spPr>
            <a:xfrm rot="10800000">
              <a:off x="1121185" y="156298"/>
              <a:ext cx="0" cy="3434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050481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54"/>
          <p:cNvSpPr txBox="1">
            <a:spLocks noGrp="1"/>
          </p:cNvSpPr>
          <p:nvPr>
            <p:ph type="subTitle" idx="1"/>
          </p:nvPr>
        </p:nvSpPr>
        <p:spPr>
          <a:xfrm>
            <a:off x="4489450" y="1716700"/>
            <a:ext cx="4136760" cy="17948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katab" panose="020B0604020202020204" charset="0"/>
                <a:ea typeface="Akatab" panose="020B0604020202020204" charset="0"/>
                <a:cs typeface="Akatab" panose="020B0604020202020204" charset="0"/>
              </a:rPr>
              <a:t>3,008 mapped open space parcels statewide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1" u="sng" dirty="0">
                <a:latin typeface="Akatab" panose="020B0604020202020204" charset="0"/>
                <a:ea typeface="Akatab" panose="020B0604020202020204" charset="0"/>
                <a:cs typeface="Akatab" panose="020B0604020202020204" charset="0"/>
              </a:rPr>
              <a:t>71% </a:t>
            </a:r>
            <a:r>
              <a:rPr lang="en-US" sz="1400" dirty="0">
                <a:latin typeface="Akatab" panose="020B0604020202020204" charset="0"/>
                <a:ea typeface="Akatab" panose="020B0604020202020204" charset="0"/>
                <a:cs typeface="Akatab" panose="020B0604020202020204" charset="0"/>
              </a:rPr>
              <a:t>are Deed-Restricted, while </a:t>
            </a:r>
            <a:r>
              <a:rPr lang="en-US" sz="1400" b="1" u="sng" dirty="0">
                <a:latin typeface="Akatab" panose="020B0604020202020204" charset="0"/>
                <a:ea typeface="Akatab" panose="020B0604020202020204" charset="0"/>
                <a:cs typeface="Akatab" panose="020B0604020202020204" charset="0"/>
              </a:rPr>
              <a:t>29%</a:t>
            </a:r>
            <a:r>
              <a:rPr lang="en-US" sz="1400" dirty="0">
                <a:latin typeface="Akatab" panose="020B0604020202020204" charset="0"/>
                <a:ea typeface="Akatab" panose="020B0604020202020204" charset="0"/>
                <a:cs typeface="Akatab" panose="020B0604020202020204" charset="0"/>
              </a:rPr>
              <a:t> are maintained as open space by their community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katab" panose="020B0604020202020204" charset="0"/>
                <a:ea typeface="Akatab" panose="020B0604020202020204" charset="0"/>
                <a:cs typeface="Akatab" panose="020B0604020202020204" charset="0"/>
              </a:rPr>
              <a:t>Almost a third of open space parcels being locally maintained may suggest increasing community interest in preserving open space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1400" dirty="0">
              <a:highlight>
                <a:srgbClr val="FFFF00"/>
              </a:highlight>
              <a:latin typeface="Akatab" panose="020B0604020202020204" charset="0"/>
              <a:ea typeface="Akatab" panose="020B0604020202020204" charset="0"/>
              <a:cs typeface="Akatab" panose="020B0604020202020204" charset="0"/>
            </a:endParaRPr>
          </a:p>
        </p:txBody>
      </p:sp>
      <p:sp>
        <p:nvSpPr>
          <p:cNvPr id="4" name="Google Shape;483;p49">
            <a:extLst>
              <a:ext uri="{FF2B5EF4-FFF2-40B4-BE49-F238E27FC236}">
                <a16:creationId xmlns:a16="http://schemas.microsoft.com/office/drawing/2014/main" id="{133DB2F1-6115-00B8-D4F7-6805D6B580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424266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Key Findings</a:t>
            </a:r>
            <a:endParaRPr sz="3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8CA4C6-71DF-95FE-8A10-5BDA71000C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99" t="9510" b="6755"/>
          <a:stretch>
            <a:fillRect/>
          </a:stretch>
        </p:blipFill>
        <p:spPr>
          <a:xfrm>
            <a:off x="2302275" y="1761150"/>
            <a:ext cx="2002600" cy="1750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22A2D6-F76E-1512-2243-6ADF2F3AE8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510" r="62232" b="6755"/>
          <a:stretch>
            <a:fillRect/>
          </a:stretch>
        </p:blipFill>
        <p:spPr>
          <a:xfrm>
            <a:off x="720000" y="1761150"/>
            <a:ext cx="1582275" cy="1750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50"/>
          <p:cNvSpPr txBox="1">
            <a:spLocks noGrp="1"/>
          </p:cNvSpPr>
          <p:nvPr>
            <p:ph type="subTitle" idx="1"/>
          </p:nvPr>
        </p:nvSpPr>
        <p:spPr>
          <a:xfrm>
            <a:off x="1885942" y="2107750"/>
            <a:ext cx="2350779" cy="48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Flood mitigation accountability</a:t>
            </a:r>
            <a:endParaRPr dirty="0"/>
          </a:p>
        </p:txBody>
      </p:sp>
      <p:sp>
        <p:nvSpPr>
          <p:cNvPr id="494" name="Google Shape;494;p50"/>
          <p:cNvSpPr txBox="1">
            <a:spLocks noGrp="1"/>
          </p:cNvSpPr>
          <p:nvPr>
            <p:ph type="title"/>
          </p:nvPr>
        </p:nvSpPr>
        <p:spPr>
          <a:xfrm>
            <a:off x="720000" y="431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Community Benefits</a:t>
            </a:r>
            <a:endParaRPr dirty="0"/>
          </a:p>
        </p:txBody>
      </p:sp>
      <p:sp>
        <p:nvSpPr>
          <p:cNvPr id="495" name="Google Shape;495;p50"/>
          <p:cNvSpPr txBox="1">
            <a:spLocks noGrp="1"/>
          </p:cNvSpPr>
          <p:nvPr>
            <p:ph type="subTitle" idx="6"/>
          </p:nvPr>
        </p:nvSpPr>
        <p:spPr>
          <a:xfrm>
            <a:off x="1066789" y="3209200"/>
            <a:ext cx="3169929" cy="48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Enhanced decision-making for</a:t>
            </a:r>
            <a:endParaRPr dirty="0"/>
          </a:p>
        </p:txBody>
      </p:sp>
      <p:sp>
        <p:nvSpPr>
          <p:cNvPr id="496" name="Google Shape;496;p50"/>
          <p:cNvSpPr txBox="1">
            <a:spLocks noGrp="1"/>
          </p:cNvSpPr>
          <p:nvPr>
            <p:ph type="subTitle" idx="4"/>
          </p:nvPr>
        </p:nvSpPr>
        <p:spPr>
          <a:xfrm>
            <a:off x="2139950" y="3694000"/>
            <a:ext cx="2096760" cy="73195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Land use</a:t>
            </a:r>
          </a:p>
          <a:p>
            <a:pPr marL="171450" lvl="0" indent="-171450" algn="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Hazard mitigation plans</a:t>
            </a:r>
          </a:p>
          <a:p>
            <a:pPr marL="171450" lvl="0" indent="-171450" algn="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Future acquisitions</a:t>
            </a:r>
          </a:p>
          <a:p>
            <a:pPr marL="171450" lvl="0" indent="-171450" algn="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dirty="0"/>
          </a:p>
        </p:txBody>
      </p:sp>
      <p:sp>
        <p:nvSpPr>
          <p:cNvPr id="498" name="Google Shape;498;p50"/>
          <p:cNvSpPr txBox="1">
            <a:spLocks noGrp="1"/>
          </p:cNvSpPr>
          <p:nvPr>
            <p:ph type="subTitle" idx="7"/>
          </p:nvPr>
        </p:nvSpPr>
        <p:spPr>
          <a:xfrm>
            <a:off x="4907281" y="2086950"/>
            <a:ext cx="2446020" cy="48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Improved grant reporting and planning</a:t>
            </a:r>
            <a:endParaRPr dirty="0"/>
          </a:p>
        </p:txBody>
      </p:sp>
      <p:sp>
        <p:nvSpPr>
          <p:cNvPr id="499" name="Google Shape;499;p50"/>
          <p:cNvSpPr txBox="1">
            <a:spLocks noGrp="1"/>
          </p:cNvSpPr>
          <p:nvPr>
            <p:ph type="subTitle" idx="8"/>
          </p:nvPr>
        </p:nvSpPr>
        <p:spPr>
          <a:xfrm>
            <a:off x="4907291" y="3209200"/>
            <a:ext cx="3516709" cy="48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Supports long-term resilience strategies</a:t>
            </a:r>
            <a:endParaRPr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65B95A4-56F1-A94C-D4E2-199CB5B2DB43}"/>
              </a:ext>
            </a:extLst>
          </p:cNvPr>
          <p:cNvCxnSpPr>
            <a:cxnSpLocks/>
          </p:cNvCxnSpPr>
          <p:nvPr/>
        </p:nvCxnSpPr>
        <p:spPr>
          <a:xfrm>
            <a:off x="4572000" y="1466850"/>
            <a:ext cx="0" cy="2482850"/>
          </a:xfrm>
          <a:prstGeom prst="line">
            <a:avLst/>
          </a:prstGeom>
          <a:ln>
            <a:solidFill>
              <a:srgbClr val="B4AC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8A323FC-D018-B0E2-9B6E-533ED19CD0A2}"/>
              </a:ext>
            </a:extLst>
          </p:cNvPr>
          <p:cNvCxnSpPr>
            <a:cxnSpLocks/>
          </p:cNvCxnSpPr>
          <p:nvPr/>
        </p:nvCxnSpPr>
        <p:spPr>
          <a:xfrm>
            <a:off x="1616712" y="2673350"/>
            <a:ext cx="6083300" cy="0"/>
          </a:xfrm>
          <a:prstGeom prst="line">
            <a:avLst/>
          </a:prstGeom>
          <a:ln>
            <a:solidFill>
              <a:srgbClr val="B4AC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2">
          <a:extLst>
            <a:ext uri="{FF2B5EF4-FFF2-40B4-BE49-F238E27FC236}">
              <a16:creationId xmlns:a16="http://schemas.microsoft.com/office/drawing/2014/main" id="{38FA7373-6A82-377C-5838-EE5950319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B968B5-60F5-6B95-67BF-7FFBEB399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0772" y="1168399"/>
            <a:ext cx="4561883" cy="3527425"/>
          </a:xfrm>
          <a:prstGeom prst="rect">
            <a:avLst/>
          </a:prstGeom>
        </p:spPr>
      </p:pic>
      <p:sp>
        <p:nvSpPr>
          <p:cNvPr id="4" name="Google Shape;483;p49">
            <a:extLst>
              <a:ext uri="{FF2B5EF4-FFF2-40B4-BE49-F238E27FC236}">
                <a16:creationId xmlns:a16="http://schemas.microsoft.com/office/drawing/2014/main" id="{9C2C6155-F3C5-5814-6EC5-7CBDACA12A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44767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Future Directions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A1B7D9-B6A1-D70D-0757-AAC982A73E7D}"/>
              </a:ext>
            </a:extLst>
          </p:cNvPr>
          <p:cNvSpPr txBox="1"/>
          <p:nvPr/>
        </p:nvSpPr>
        <p:spPr>
          <a:xfrm>
            <a:off x="311345" y="1828452"/>
            <a:ext cx="3454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6847"/>
                </a:solidFill>
                <a:latin typeface="Akatab" panose="020B0604020202020204" charset="0"/>
                <a:ea typeface="Akatab" panose="020B0604020202020204" charset="0"/>
                <a:cs typeface="Akatab" panose="020B0604020202020204" charset="0"/>
              </a:rPr>
              <a:t>Expand and maintain statewide inventory </a:t>
            </a:r>
          </a:p>
          <a:p>
            <a:pPr marL="7429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6847"/>
                </a:solidFill>
                <a:latin typeface="Akatab" panose="020B0604020202020204" charset="0"/>
                <a:ea typeface="Akatab" panose="020B0604020202020204" charset="0"/>
                <a:cs typeface="Akatab" panose="020B0604020202020204" charset="0"/>
              </a:rPr>
              <a:t>Increase access to county records</a:t>
            </a:r>
          </a:p>
          <a:p>
            <a:pPr marL="742950" indent="-28575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6847"/>
                </a:solidFill>
                <a:latin typeface="Akatab" panose="020B0604020202020204" charset="0"/>
                <a:ea typeface="Akatab" panose="020B0604020202020204" charset="0"/>
                <a:cs typeface="Akatab" panose="020B0604020202020204" charset="0"/>
              </a:rPr>
              <a:t>Support statewide resilience initiatives</a:t>
            </a:r>
          </a:p>
        </p:txBody>
      </p:sp>
    </p:spTree>
    <p:extLst>
      <p:ext uri="{BB962C8B-B14F-4D97-AF65-F5344CB8AC3E}">
        <p14:creationId xmlns:p14="http://schemas.microsoft.com/office/powerpoint/2010/main" val="589644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2D7F325-5268-0061-993B-C97B076AA42B}"/>
              </a:ext>
            </a:extLst>
          </p:cNvPr>
          <p:cNvSpPr txBox="1"/>
          <p:nvPr/>
        </p:nvSpPr>
        <p:spPr>
          <a:xfrm>
            <a:off x="3073533" y="2233196"/>
            <a:ext cx="299693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rgbClr val="FCFCFC"/>
                </a:solidFill>
                <a:latin typeface="Noto Serif Ethiopic" panose="020B0604020202020204" charset="0"/>
              </a:rPr>
              <a:t>Conclusions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72"/>
          <p:cNvSpPr txBox="1">
            <a:spLocks noGrp="1"/>
          </p:cNvSpPr>
          <p:nvPr>
            <p:ph type="subTitle" idx="2"/>
          </p:nvPr>
        </p:nvSpPr>
        <p:spPr>
          <a:xfrm>
            <a:off x="2961000" y="1605035"/>
            <a:ext cx="3069600" cy="726300"/>
          </a:xfrm>
          <a:prstGeom prst="flowChartAlternateProcess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/>
            <a:r>
              <a:rPr lang="en-US" dirty="0"/>
              <a:t>…empowers communities to </a:t>
            </a:r>
            <a:r>
              <a:rPr lang="en-US" b="1" u="sng" dirty="0"/>
              <a:t>track</a:t>
            </a:r>
            <a:r>
              <a:rPr lang="en-US" dirty="0"/>
              <a:t> and </a:t>
            </a:r>
            <a:r>
              <a:rPr lang="en-US" b="1" u="sng" dirty="0"/>
              <a:t>visualize</a:t>
            </a:r>
            <a:r>
              <a:rPr lang="en-US" dirty="0"/>
              <a:t> open space.</a:t>
            </a:r>
          </a:p>
        </p:txBody>
      </p:sp>
      <p:sp>
        <p:nvSpPr>
          <p:cNvPr id="903" name="Google Shape;903;p72"/>
          <p:cNvSpPr txBox="1">
            <a:spLocks noGrp="1"/>
          </p:cNvSpPr>
          <p:nvPr>
            <p:ph type="subTitle" idx="3"/>
          </p:nvPr>
        </p:nvSpPr>
        <p:spPr>
          <a:xfrm>
            <a:off x="1085707" y="3130086"/>
            <a:ext cx="3069600" cy="726300"/>
          </a:xfrm>
          <a:prstGeom prst="flowChartAlternate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/>
            <a:r>
              <a:rPr lang="en-US" dirty="0"/>
              <a:t>…facilitates the </a:t>
            </a:r>
            <a:r>
              <a:rPr lang="en-US" b="1" u="sng" dirty="0"/>
              <a:t>identification</a:t>
            </a:r>
            <a:r>
              <a:rPr lang="en-US" b="1" dirty="0"/>
              <a:t> </a:t>
            </a:r>
            <a:r>
              <a:rPr lang="en-US" b="1" u="sng" dirty="0"/>
              <a:t>of mitigated</a:t>
            </a:r>
            <a:r>
              <a:rPr lang="en-US" b="1" dirty="0"/>
              <a:t> </a:t>
            </a:r>
            <a:r>
              <a:rPr lang="en-US" b="1" u="sng" dirty="0"/>
              <a:t>properties</a:t>
            </a:r>
            <a:r>
              <a:rPr lang="en-US" dirty="0"/>
              <a:t> and provides a centralized inventory.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904" name="Google Shape;904;p72"/>
          <p:cNvSpPr txBox="1">
            <a:spLocks noGrp="1"/>
          </p:cNvSpPr>
          <p:nvPr>
            <p:ph type="subTitle" idx="4"/>
          </p:nvPr>
        </p:nvSpPr>
        <p:spPr>
          <a:xfrm>
            <a:off x="4806779" y="3130085"/>
            <a:ext cx="3069600" cy="726300"/>
          </a:xfrm>
          <a:prstGeom prst="flowChartAlternate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…improves transparency, tracking, and planning of </a:t>
            </a:r>
            <a:r>
              <a:rPr lang="en-US" b="1" u="sng" dirty="0"/>
              <a:t>community</a:t>
            </a:r>
            <a:r>
              <a:rPr lang="en-US" b="1" dirty="0"/>
              <a:t> </a:t>
            </a:r>
            <a:r>
              <a:rPr lang="en-US" b="1" u="sng" dirty="0"/>
              <a:t>flood</a:t>
            </a:r>
            <a:r>
              <a:rPr lang="en-US" b="1" dirty="0"/>
              <a:t> </a:t>
            </a:r>
            <a:r>
              <a:rPr lang="en-US" b="1" u="sng" dirty="0"/>
              <a:t>resilience</a:t>
            </a:r>
            <a:r>
              <a:rPr lang="en-US" dirty="0"/>
              <a:t>.</a:t>
            </a:r>
          </a:p>
        </p:txBody>
      </p:sp>
      <p:sp>
        <p:nvSpPr>
          <p:cNvPr id="18" name="Google Shape;494;p50">
            <a:extLst>
              <a:ext uri="{FF2B5EF4-FFF2-40B4-BE49-F238E27FC236}">
                <a16:creationId xmlns:a16="http://schemas.microsoft.com/office/drawing/2014/main" id="{E14F4319-12AE-B67A-162A-85236C550A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0450" y="42320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Open Space Mitigation Mapping…</a:t>
            </a:r>
            <a:endParaRPr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2" grpId="0" uiExpand="1" build="allAtOnce" animBg="1"/>
      <p:bldP spid="903" grpId="0" build="allAtOnce" animBg="1"/>
      <p:bldP spid="904" grpId="0" uiExpand="1" build="allAtOnce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22;p74">
            <a:extLst>
              <a:ext uri="{FF2B5EF4-FFF2-40B4-BE49-F238E27FC236}">
                <a16:creationId xmlns:a16="http://schemas.microsoft.com/office/drawing/2014/main" id="{A6649D75-0B9B-C75F-00EC-DE157E67EBA2}"/>
              </a:ext>
            </a:extLst>
          </p:cNvPr>
          <p:cNvSpPr txBox="1">
            <a:spLocks/>
          </p:cNvSpPr>
          <p:nvPr/>
        </p:nvSpPr>
        <p:spPr>
          <a:xfrm>
            <a:off x="2429925" y="2313794"/>
            <a:ext cx="4293900" cy="110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0" indent="0" algn="ctr">
              <a:lnSpc>
                <a:spcPct val="100000"/>
              </a:lnSpc>
              <a:buFont typeface="Akatab"/>
              <a:buNone/>
            </a:pPr>
            <a:r>
              <a:rPr lang="en-US" sz="2000" dirty="0">
                <a:latin typeface="Noto Serif Ethiopic"/>
                <a:ea typeface="Noto Serif Ethiopic"/>
                <a:cs typeface="Noto Serif Ethiopic"/>
                <a:sym typeface="Noto Serif Ethiopic"/>
              </a:rPr>
              <a:t>Do you have any questions?</a:t>
            </a:r>
          </a:p>
          <a:p>
            <a:pPr marL="0" indent="0" algn="ctr">
              <a:lnSpc>
                <a:spcPct val="100000"/>
              </a:lnSpc>
              <a:buFont typeface="Akatab"/>
              <a:buNone/>
            </a:pPr>
            <a:endParaRPr lang="en-US" sz="1100" dirty="0">
              <a:latin typeface="Noto Serif Ethiopic"/>
              <a:ea typeface="Noto Serif Ethiopic"/>
              <a:cs typeface="Noto Serif Ethiopic"/>
              <a:sym typeface="Noto Serif Ethiopic"/>
            </a:endParaRPr>
          </a:p>
          <a:p>
            <a:pPr marL="0" indent="0" algn="ctr">
              <a:lnSpc>
                <a:spcPct val="100000"/>
              </a:lnSpc>
              <a:buFont typeface="Akatab"/>
              <a:buNone/>
            </a:pPr>
            <a:r>
              <a:rPr lang="en-US" dirty="0"/>
              <a:t>Sara Lusher – sara.lusher@mail.wvu.edu</a:t>
            </a:r>
          </a:p>
          <a:p>
            <a:pPr marL="0" indent="0" algn="ctr">
              <a:buFont typeface="Akatab"/>
              <a:buNone/>
            </a:pPr>
            <a:endParaRPr lang="en-US" dirty="0"/>
          </a:p>
          <a:p>
            <a:pPr marL="0" indent="0" algn="ctr">
              <a:buFont typeface="Akatab"/>
              <a:buNone/>
            </a:pPr>
            <a:endParaRPr lang="en-US" dirty="0"/>
          </a:p>
          <a:p>
            <a:pPr marL="0" indent="0" algn="ctr">
              <a:buFont typeface="Akatab"/>
              <a:buNone/>
            </a:pPr>
            <a:endParaRPr lang="en-US" dirty="0"/>
          </a:p>
          <a:p>
            <a:pPr marL="0" indent="0" algn="ctr">
              <a:buFont typeface="Akatab"/>
              <a:buNone/>
            </a:pPr>
            <a:r>
              <a:rPr lang="en-US" dirty="0">
                <a:hlinkClick r:id="rId3"/>
              </a:rPr>
              <a:t>wvgis.wvu.edu</a:t>
            </a:r>
            <a:endParaRPr lang="en-US" dirty="0"/>
          </a:p>
        </p:txBody>
      </p:sp>
      <p:sp>
        <p:nvSpPr>
          <p:cNvPr id="7" name="Google Shape;923;p74">
            <a:extLst>
              <a:ext uri="{FF2B5EF4-FFF2-40B4-BE49-F238E27FC236}">
                <a16:creationId xmlns:a16="http://schemas.microsoft.com/office/drawing/2014/main" id="{1F18FD17-4FB7-D34E-5852-E0B4166811F1}"/>
              </a:ext>
            </a:extLst>
          </p:cNvPr>
          <p:cNvSpPr txBox="1">
            <a:spLocks/>
          </p:cNvSpPr>
          <p:nvPr/>
        </p:nvSpPr>
        <p:spPr>
          <a:xfrm>
            <a:off x="2429924" y="1237146"/>
            <a:ext cx="428400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oto Serif Ethiopic"/>
              <a:buNone/>
              <a:defRPr sz="3500" b="0" i="0" u="none" strike="noStrike" cap="none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600" dirty="0"/>
              <a:t>Thank you!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2CA0D4-9BD3-8E76-52A5-5150B19E5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8851" y="3153897"/>
            <a:ext cx="1426147" cy="52839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9BC22C5-D5B6-7887-D58D-13A3E6BC013C}"/>
              </a:ext>
            </a:extLst>
          </p:cNvPr>
          <p:cNvSpPr/>
          <p:nvPr/>
        </p:nvSpPr>
        <p:spPr>
          <a:xfrm>
            <a:off x="5617248" y="3279574"/>
            <a:ext cx="608004" cy="496145"/>
          </a:xfrm>
          <a:prstGeom prst="rect">
            <a:avLst/>
          </a:prstGeom>
          <a:solidFill>
            <a:srgbClr val="586847"/>
          </a:solidFill>
          <a:ln>
            <a:solidFill>
              <a:srgbClr val="5868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777AB76-7912-C09A-9C6F-3EA437FC7800}"/>
              </a:ext>
            </a:extLst>
          </p:cNvPr>
          <p:cNvSpPr/>
          <p:nvPr/>
        </p:nvSpPr>
        <p:spPr>
          <a:xfrm>
            <a:off x="2928548" y="3279574"/>
            <a:ext cx="608004" cy="496145"/>
          </a:xfrm>
          <a:prstGeom prst="rect">
            <a:avLst/>
          </a:prstGeom>
          <a:solidFill>
            <a:srgbClr val="586847"/>
          </a:solidFill>
          <a:ln>
            <a:solidFill>
              <a:srgbClr val="5868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615A431-E23F-1AED-5067-DCA16CD88835}"/>
              </a:ext>
            </a:extLst>
          </p:cNvPr>
          <p:cNvSpPr/>
          <p:nvPr/>
        </p:nvSpPr>
        <p:spPr>
          <a:xfrm>
            <a:off x="6961598" y="1635569"/>
            <a:ext cx="608004" cy="496145"/>
          </a:xfrm>
          <a:prstGeom prst="rect">
            <a:avLst/>
          </a:prstGeom>
          <a:solidFill>
            <a:srgbClr val="586847"/>
          </a:solidFill>
          <a:ln>
            <a:solidFill>
              <a:srgbClr val="5868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EDFAA5-60DF-D8B8-F1C8-0CF5961558B6}"/>
              </a:ext>
            </a:extLst>
          </p:cNvPr>
          <p:cNvSpPr/>
          <p:nvPr/>
        </p:nvSpPr>
        <p:spPr>
          <a:xfrm>
            <a:off x="4267998" y="1635569"/>
            <a:ext cx="608004" cy="496145"/>
          </a:xfrm>
          <a:prstGeom prst="rect">
            <a:avLst/>
          </a:prstGeom>
          <a:solidFill>
            <a:srgbClr val="586847"/>
          </a:solidFill>
          <a:ln>
            <a:solidFill>
              <a:srgbClr val="5868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4D3424E-49D6-DBD6-1308-E44F708121C5}"/>
              </a:ext>
            </a:extLst>
          </p:cNvPr>
          <p:cNvSpPr/>
          <p:nvPr/>
        </p:nvSpPr>
        <p:spPr>
          <a:xfrm>
            <a:off x="1574398" y="1635569"/>
            <a:ext cx="608004" cy="496145"/>
          </a:xfrm>
          <a:prstGeom prst="rect">
            <a:avLst/>
          </a:prstGeom>
          <a:solidFill>
            <a:srgbClr val="586847"/>
          </a:solidFill>
          <a:ln>
            <a:solidFill>
              <a:srgbClr val="5868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0" name="Google Shape;400;p42"/>
          <p:cNvSpPr txBox="1">
            <a:spLocks noGrp="1"/>
          </p:cNvSpPr>
          <p:nvPr>
            <p:ph type="title"/>
          </p:nvPr>
        </p:nvSpPr>
        <p:spPr>
          <a:xfrm>
            <a:off x="1250550" y="1586943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CFCFC"/>
                </a:solidFill>
              </a:rPr>
              <a:t>01</a:t>
            </a:r>
            <a:endParaRPr dirty="0">
              <a:solidFill>
                <a:srgbClr val="FCFCFC"/>
              </a:solidFill>
            </a:endParaRPr>
          </a:p>
        </p:txBody>
      </p:sp>
      <p:sp>
        <p:nvSpPr>
          <p:cNvPr id="399" name="Google Shape;399;p42"/>
          <p:cNvSpPr txBox="1">
            <a:spLocks noGrp="1"/>
          </p:cNvSpPr>
          <p:nvPr>
            <p:ph type="subTitle" idx="14"/>
          </p:nvPr>
        </p:nvSpPr>
        <p:spPr>
          <a:xfrm>
            <a:off x="720000" y="2183654"/>
            <a:ext cx="2336400" cy="4733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Background</a:t>
            </a:r>
            <a:endParaRPr dirty="0"/>
          </a:p>
        </p:txBody>
      </p:sp>
      <p:sp>
        <p:nvSpPr>
          <p:cNvPr id="402" name="Google Shape;402;p42"/>
          <p:cNvSpPr txBox="1">
            <a:spLocks noGrp="1"/>
          </p:cNvSpPr>
          <p:nvPr>
            <p:ph type="title" idx="2"/>
          </p:nvPr>
        </p:nvSpPr>
        <p:spPr>
          <a:xfrm>
            <a:off x="3939250" y="1586943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CFCFC"/>
                </a:solidFill>
              </a:rPr>
              <a:t>02</a:t>
            </a:r>
            <a:endParaRPr dirty="0">
              <a:solidFill>
                <a:srgbClr val="FCFCFC"/>
              </a:solidFill>
            </a:endParaRPr>
          </a:p>
        </p:txBody>
      </p:sp>
      <p:sp>
        <p:nvSpPr>
          <p:cNvPr id="404" name="Google Shape;404;p42"/>
          <p:cNvSpPr txBox="1">
            <a:spLocks noGrp="1"/>
          </p:cNvSpPr>
          <p:nvPr>
            <p:ph type="title" idx="4"/>
          </p:nvPr>
        </p:nvSpPr>
        <p:spPr>
          <a:xfrm>
            <a:off x="6627950" y="1586943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CFCFC"/>
                </a:solidFill>
              </a:rPr>
              <a:t>03</a:t>
            </a:r>
            <a:endParaRPr dirty="0">
              <a:solidFill>
                <a:srgbClr val="FCFCFC"/>
              </a:solidFill>
            </a:endParaRPr>
          </a:p>
        </p:txBody>
      </p:sp>
      <p:sp>
        <p:nvSpPr>
          <p:cNvPr id="406" name="Google Shape;406;p42"/>
          <p:cNvSpPr txBox="1">
            <a:spLocks noGrp="1"/>
          </p:cNvSpPr>
          <p:nvPr>
            <p:ph type="title" idx="6"/>
          </p:nvPr>
        </p:nvSpPr>
        <p:spPr>
          <a:xfrm>
            <a:off x="2594900" y="3235673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CFCFC"/>
                </a:solidFill>
              </a:rPr>
              <a:t>04</a:t>
            </a:r>
            <a:endParaRPr dirty="0">
              <a:solidFill>
                <a:srgbClr val="FCFCFC"/>
              </a:solidFill>
            </a:endParaRPr>
          </a:p>
        </p:txBody>
      </p:sp>
      <p:sp>
        <p:nvSpPr>
          <p:cNvPr id="408" name="Google Shape;408;p42"/>
          <p:cNvSpPr txBox="1">
            <a:spLocks noGrp="1"/>
          </p:cNvSpPr>
          <p:nvPr>
            <p:ph type="title" idx="8"/>
          </p:nvPr>
        </p:nvSpPr>
        <p:spPr>
          <a:xfrm>
            <a:off x="5283600" y="3230947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CFCFC"/>
                </a:solidFill>
              </a:rPr>
              <a:t>05</a:t>
            </a:r>
            <a:endParaRPr dirty="0">
              <a:solidFill>
                <a:srgbClr val="FCFCFC"/>
              </a:solidFill>
            </a:endParaRPr>
          </a:p>
        </p:txBody>
      </p:sp>
      <p:sp>
        <p:nvSpPr>
          <p:cNvPr id="410" name="Google Shape;410;p42"/>
          <p:cNvSpPr txBox="1">
            <a:spLocks noGrp="1"/>
          </p:cNvSpPr>
          <p:nvPr>
            <p:ph type="title" idx="13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 dirty="0"/>
          </a:p>
        </p:txBody>
      </p:sp>
      <p:sp>
        <p:nvSpPr>
          <p:cNvPr id="411" name="Google Shape;411;p42"/>
          <p:cNvSpPr txBox="1">
            <a:spLocks noGrp="1"/>
          </p:cNvSpPr>
          <p:nvPr>
            <p:ph type="subTitle" idx="15"/>
          </p:nvPr>
        </p:nvSpPr>
        <p:spPr>
          <a:xfrm>
            <a:off x="3408700" y="2183654"/>
            <a:ext cx="2336400" cy="47335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Data</a:t>
            </a:r>
            <a:endParaRPr dirty="0"/>
          </a:p>
        </p:txBody>
      </p:sp>
      <p:sp>
        <p:nvSpPr>
          <p:cNvPr id="412" name="Google Shape;412;p42"/>
          <p:cNvSpPr txBox="1">
            <a:spLocks noGrp="1"/>
          </p:cNvSpPr>
          <p:nvPr>
            <p:ph type="subTitle" idx="16"/>
          </p:nvPr>
        </p:nvSpPr>
        <p:spPr>
          <a:xfrm>
            <a:off x="6097400" y="2180340"/>
            <a:ext cx="2336400" cy="476664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Mapping</a:t>
            </a:r>
            <a:endParaRPr dirty="0"/>
          </a:p>
        </p:txBody>
      </p:sp>
      <p:sp>
        <p:nvSpPr>
          <p:cNvPr id="413" name="Google Shape;413;p42"/>
          <p:cNvSpPr txBox="1">
            <a:spLocks noGrp="1"/>
          </p:cNvSpPr>
          <p:nvPr>
            <p:ph type="subTitle" idx="17"/>
          </p:nvPr>
        </p:nvSpPr>
        <p:spPr>
          <a:xfrm>
            <a:off x="2064350" y="3824347"/>
            <a:ext cx="2336400" cy="4733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Discussion</a:t>
            </a:r>
            <a:endParaRPr dirty="0"/>
          </a:p>
        </p:txBody>
      </p:sp>
      <p:sp>
        <p:nvSpPr>
          <p:cNvPr id="414" name="Google Shape;414;p42"/>
          <p:cNvSpPr txBox="1">
            <a:spLocks noGrp="1"/>
          </p:cNvSpPr>
          <p:nvPr>
            <p:ph type="subTitle" idx="18"/>
          </p:nvPr>
        </p:nvSpPr>
        <p:spPr>
          <a:xfrm>
            <a:off x="4753050" y="3824347"/>
            <a:ext cx="2336400" cy="4733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Conclusions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4"/>
          <p:cNvSpPr txBox="1">
            <a:spLocks noGrp="1"/>
          </p:cNvSpPr>
          <p:nvPr>
            <p:ph type="title"/>
          </p:nvPr>
        </p:nvSpPr>
        <p:spPr>
          <a:xfrm>
            <a:off x="1229750" y="2929160"/>
            <a:ext cx="2988599" cy="692575"/>
          </a:xfr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/>
              <a:t>Background</a:t>
            </a:r>
          </a:p>
        </p:txBody>
      </p:sp>
      <p:grpSp>
        <p:nvGrpSpPr>
          <p:cNvPr id="434" name="Google Shape;434;p44"/>
          <p:cNvGrpSpPr/>
          <p:nvPr/>
        </p:nvGrpSpPr>
        <p:grpSpPr>
          <a:xfrm flipH="1">
            <a:off x="576156" y="508623"/>
            <a:ext cx="8385900" cy="90900"/>
            <a:chOff x="160950" y="480600"/>
            <a:chExt cx="8385900" cy="90900"/>
          </a:xfrm>
        </p:grpSpPr>
        <p:cxnSp>
          <p:nvCxnSpPr>
            <p:cNvPr id="435" name="Google Shape;435;p44"/>
            <p:cNvCxnSpPr/>
            <p:nvPr/>
          </p:nvCxnSpPr>
          <p:spPr>
            <a:xfrm>
              <a:off x="160950" y="571500"/>
              <a:ext cx="83859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36" name="Google Shape;436;p44"/>
            <p:cNvSpPr/>
            <p:nvPr/>
          </p:nvSpPr>
          <p:spPr>
            <a:xfrm>
              <a:off x="8041650" y="480600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37" name="Google Shape;437;p44"/>
          <p:cNvGrpSpPr/>
          <p:nvPr/>
        </p:nvGrpSpPr>
        <p:grpSpPr>
          <a:xfrm rot="10800000">
            <a:off x="7961770" y="1295598"/>
            <a:ext cx="90900" cy="3697200"/>
            <a:chOff x="1113520" y="156298"/>
            <a:chExt cx="90900" cy="3697200"/>
          </a:xfrm>
        </p:grpSpPr>
        <p:sp>
          <p:nvSpPr>
            <p:cNvPr id="438" name="Google Shape;438;p44"/>
            <p:cNvSpPr/>
            <p:nvPr/>
          </p:nvSpPr>
          <p:spPr>
            <a:xfrm rot="-5400000">
              <a:off x="906370" y="3555448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cxnSp>
          <p:nvCxnSpPr>
            <p:cNvPr id="439" name="Google Shape;439;p44"/>
            <p:cNvCxnSpPr/>
            <p:nvPr/>
          </p:nvCxnSpPr>
          <p:spPr>
            <a:xfrm rot="10800000">
              <a:off x="1121185" y="156298"/>
              <a:ext cx="0" cy="3434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is open space mitigation?</a:t>
            </a:r>
            <a:endParaRPr dirty="0"/>
          </a:p>
        </p:txBody>
      </p:sp>
      <p:sp>
        <p:nvSpPr>
          <p:cNvPr id="445" name="Google Shape;445;p45"/>
          <p:cNvSpPr txBox="1">
            <a:spLocks noGrp="1"/>
          </p:cNvSpPr>
          <p:nvPr>
            <p:ph type="subTitle" idx="1"/>
          </p:nvPr>
        </p:nvSpPr>
        <p:spPr>
          <a:xfrm>
            <a:off x="329339" y="1215389"/>
            <a:ext cx="8094661" cy="2200911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6847"/>
                </a:solidFill>
                <a:latin typeface="Akatab" panose="020B0604020202020204" charset="0"/>
                <a:ea typeface="Akatab" panose="020B0604020202020204" charset="0"/>
                <a:cs typeface="Akatab" panose="020B0604020202020204" charset="0"/>
              </a:rPr>
              <a:t>Voluntary property-level acquisition buyouts from federal grants are the most common flood adaptive measure implemented in WV -&gt; these properties are converted to open space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6847"/>
                </a:solidFill>
                <a:latin typeface="Akatab" panose="020B0604020202020204" charset="0"/>
                <a:ea typeface="Akatab" panose="020B0604020202020204" charset="0"/>
                <a:cs typeface="Akatab" panose="020B0604020202020204" charset="0"/>
              </a:rPr>
              <a:t>Open space is defined as “space </a:t>
            </a:r>
            <a:r>
              <a:rPr lang="en-US" dirty="0"/>
              <a:t>permanently dedicated to uses compatible with natural floodplain functions, hazard risk reduction, or environmental conservation” (FEMA).</a:t>
            </a:r>
            <a:endParaRPr lang="en-US" dirty="0">
              <a:solidFill>
                <a:srgbClr val="586847"/>
              </a:solidFill>
              <a:latin typeface="Akatab" panose="020B0604020202020204" charset="0"/>
              <a:ea typeface="Akatab" panose="020B0604020202020204" charset="0"/>
              <a:cs typeface="Akatab" panose="020B060402020202020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6847"/>
                </a:solidFill>
                <a:latin typeface="Akatab" panose="020B0604020202020204" charset="0"/>
                <a:ea typeface="Akatab" panose="020B0604020202020204" charset="0"/>
                <a:cs typeface="Akatab" panose="020B0604020202020204" charset="0"/>
              </a:rPr>
              <a:t>Open space parcels can be classified as deed-restricted (deed prohibits building affixed to the land) or open space preservation (community-maintained open space, not required by deed)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solidFill>
                <a:srgbClr val="586847"/>
              </a:solidFill>
              <a:latin typeface="Akatab" panose="020B0604020202020204" charset="0"/>
              <a:ea typeface="Akatab" panose="020B0604020202020204" charset="0"/>
              <a:cs typeface="Akatab" panose="020B0604020202020204" charset="0"/>
            </a:endParaRPr>
          </a:p>
          <a:p>
            <a:pPr marL="0" indent="0" fontAlgn="base"/>
            <a:r>
              <a:rPr lang="en-US" b="0" i="0" u="none" strike="noStrike" dirty="0">
                <a:solidFill>
                  <a:srgbClr val="586847"/>
                </a:solidFill>
                <a:effectLst/>
                <a:latin typeface="Akatab" panose="020B0604020202020204" charset="0"/>
                <a:ea typeface="Akatab" panose="020B0604020202020204" charset="0"/>
                <a:cs typeface="Akatab" panose="020B0604020202020204" charset="0"/>
              </a:rPr>
              <a:t>In partnership with West Virginia Emergency Management Division, the goals of the WVGISTC’s open space mitigation mapping are to:</a:t>
            </a:r>
          </a:p>
          <a:p>
            <a:pPr marL="628650" lvl="1" indent="-171450" algn="l" fontAlgn="base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586847"/>
                </a:solidFill>
                <a:effectLst/>
                <a:latin typeface="Akatab" panose="020B0604020202020204" charset="0"/>
                <a:ea typeface="Akatab" panose="020B0604020202020204" charset="0"/>
                <a:cs typeface="Akatab" panose="020B0604020202020204" charset="0"/>
              </a:rPr>
              <a:t>Create a statewide open space inventory,</a:t>
            </a:r>
          </a:p>
          <a:p>
            <a:pPr marL="628650" lvl="1" indent="-171450" algn="l" fontAlgn="base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586847"/>
                </a:solidFill>
                <a:effectLst/>
                <a:latin typeface="Akatab" panose="020B0604020202020204" charset="0"/>
                <a:ea typeface="Akatab" panose="020B0604020202020204" charset="0"/>
                <a:cs typeface="Akatab" panose="020B0604020202020204" charset="0"/>
              </a:rPr>
              <a:t>Improve community access to mitigation data, </a:t>
            </a:r>
            <a:r>
              <a:rPr lang="en-US" b="0" i="0" u="none" strike="noStrike" dirty="0">
                <a:solidFill>
                  <a:srgbClr val="586847"/>
                </a:solidFill>
                <a:effectLst/>
                <a:latin typeface="Akatab" panose="020B0604020202020204" charset="0"/>
                <a:ea typeface="Akatab" panose="020B0604020202020204" charset="0"/>
                <a:cs typeface="Akatab" panose="020B0604020202020204" charset="0"/>
              </a:rPr>
              <a:t>and</a:t>
            </a:r>
          </a:p>
          <a:p>
            <a:pPr marL="628650" lvl="1" indent="-171450" algn="l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586847"/>
                </a:solidFill>
                <a:effectLst/>
                <a:latin typeface="Akatab" panose="020B0604020202020204" charset="0"/>
                <a:ea typeface="Akatab" panose="020B0604020202020204" charset="0"/>
                <a:cs typeface="Akatab" panose="020B0604020202020204" charset="0"/>
              </a:rPr>
              <a:t>Standardize parcel tracking.</a:t>
            </a:r>
          </a:p>
        </p:txBody>
      </p:sp>
      <p:pic>
        <p:nvPicPr>
          <p:cNvPr id="4" name="Picture 3" descr="Logo of the West Virginia Emergency Management Division ">
            <a:extLst>
              <a:ext uri="{FF2B5EF4-FFF2-40B4-BE49-F238E27FC236}">
                <a16:creationId xmlns:a16="http://schemas.microsoft.com/office/drawing/2014/main" id="{2A990DED-FEA8-4856-F5DE-72A33F083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964" y="3696514"/>
            <a:ext cx="735786" cy="735786"/>
          </a:xfrm>
          <a:prstGeom prst="rect">
            <a:avLst/>
          </a:prstGeom>
        </p:spPr>
      </p:pic>
      <p:pic>
        <p:nvPicPr>
          <p:cNvPr id="5" name="Picture 4" descr="Map WV: GIS Data &amp; Services">
            <a:extLst>
              <a:ext uri="{FF2B5EF4-FFF2-40B4-BE49-F238E27FC236}">
                <a16:creationId xmlns:a16="http://schemas.microsoft.com/office/drawing/2014/main" id="{BD57FD1D-202E-C4F7-75C9-07F9F3548A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7277" y="3182425"/>
            <a:ext cx="2351950" cy="176396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6"/>
          <p:cNvSpPr txBox="1">
            <a:spLocks noGrp="1"/>
          </p:cNvSpPr>
          <p:nvPr>
            <p:ph type="subTitle" idx="1"/>
          </p:nvPr>
        </p:nvSpPr>
        <p:spPr>
          <a:xfrm>
            <a:off x="720000" y="1499825"/>
            <a:ext cx="3615600" cy="3053125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fontAlgn="base"/>
            <a:r>
              <a:rPr lang="en-US" sz="1400" dirty="0"/>
              <a:t>Open space parcels reduce future structural flood exposure</a:t>
            </a:r>
          </a:p>
          <a:p>
            <a:pPr fontAlgn="base"/>
            <a:r>
              <a:rPr lang="en-US" sz="1400" dirty="0"/>
              <a:t>Flood-prone communities need accurate mitigation inventories</a:t>
            </a:r>
          </a:p>
          <a:p>
            <a:pPr fontAlgn="base"/>
            <a:r>
              <a:rPr lang="en-US" sz="1400" dirty="0"/>
              <a:t>Tracking flood mitigation outcomes is essential for communities:</a:t>
            </a:r>
          </a:p>
          <a:p>
            <a:pPr lvl="1" algn="l" fontAlgn="base"/>
            <a:r>
              <a:rPr lang="en-US" sz="1400" dirty="0"/>
              <a:t>Measuring loss avoidance</a:t>
            </a:r>
          </a:p>
          <a:p>
            <a:pPr lvl="1" algn="l" fontAlgn="base"/>
            <a:r>
              <a:rPr lang="en-US" sz="1400" dirty="0"/>
              <a:t>Sustaining a community’s flood protection level</a:t>
            </a:r>
          </a:p>
          <a:p>
            <a:pPr lvl="1" algn="l" fontAlgn="base"/>
            <a:r>
              <a:rPr lang="en-US" sz="1400" dirty="0"/>
              <a:t>Long-term hazard planning</a:t>
            </a:r>
          </a:p>
          <a:p>
            <a:pPr lvl="1" algn="l" fontAlgn="base"/>
            <a:r>
              <a:rPr lang="en-US" sz="1400" dirty="0"/>
              <a:t>Future implementation of flood reduction measures</a:t>
            </a:r>
          </a:p>
        </p:txBody>
      </p:sp>
      <p:sp>
        <p:nvSpPr>
          <p:cNvPr id="452" name="Google Shape;452;p4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Why does it matter?</a:t>
            </a:r>
            <a:endParaRPr dirty="0"/>
          </a:p>
        </p:txBody>
      </p:sp>
      <p:pic>
        <p:nvPicPr>
          <p:cNvPr id="6" name="Picture 5" descr="Wheeling Faces Worst Flood In 20 Years, Mayor Says - West Virginia Public  Broadcasting">
            <a:extLst>
              <a:ext uri="{FF2B5EF4-FFF2-40B4-BE49-F238E27FC236}">
                <a16:creationId xmlns:a16="http://schemas.microsoft.com/office/drawing/2014/main" id="{25770CCE-F286-BB17-2F43-8B3A54621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8402" y="1414826"/>
            <a:ext cx="3852333" cy="28892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7"/>
          <p:cNvSpPr txBox="1">
            <a:spLocks noGrp="1"/>
          </p:cNvSpPr>
          <p:nvPr>
            <p:ph type="title"/>
          </p:nvPr>
        </p:nvSpPr>
        <p:spPr>
          <a:xfrm>
            <a:off x="1229750" y="2929160"/>
            <a:ext cx="3555300" cy="692576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CFCFC"/>
                </a:solidFill>
              </a:rPr>
              <a:t>Data</a:t>
            </a:r>
            <a:endParaRPr dirty="0">
              <a:solidFill>
                <a:srgbClr val="FCFCFC"/>
              </a:solidFill>
            </a:endParaRPr>
          </a:p>
        </p:txBody>
      </p:sp>
      <p:grpSp>
        <p:nvGrpSpPr>
          <p:cNvPr id="461" name="Google Shape;461;p47"/>
          <p:cNvGrpSpPr/>
          <p:nvPr/>
        </p:nvGrpSpPr>
        <p:grpSpPr>
          <a:xfrm flipH="1">
            <a:off x="577491" y="508623"/>
            <a:ext cx="8385900" cy="90900"/>
            <a:chOff x="160950" y="480600"/>
            <a:chExt cx="8385900" cy="90900"/>
          </a:xfrm>
        </p:grpSpPr>
        <p:cxnSp>
          <p:nvCxnSpPr>
            <p:cNvPr id="462" name="Google Shape;462;p47"/>
            <p:cNvCxnSpPr/>
            <p:nvPr/>
          </p:nvCxnSpPr>
          <p:spPr>
            <a:xfrm>
              <a:off x="160950" y="571500"/>
              <a:ext cx="83859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63" name="Google Shape;463;p47"/>
            <p:cNvSpPr/>
            <p:nvPr/>
          </p:nvSpPr>
          <p:spPr>
            <a:xfrm>
              <a:off x="8041650" y="480600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64" name="Google Shape;464;p47"/>
          <p:cNvGrpSpPr/>
          <p:nvPr/>
        </p:nvGrpSpPr>
        <p:grpSpPr>
          <a:xfrm flipH="1">
            <a:off x="7988270" y="150698"/>
            <a:ext cx="90900" cy="4415700"/>
            <a:chOff x="1113520" y="-562202"/>
            <a:chExt cx="90900" cy="4415700"/>
          </a:xfrm>
        </p:grpSpPr>
        <p:sp>
          <p:nvSpPr>
            <p:cNvPr id="465" name="Google Shape;465;p47"/>
            <p:cNvSpPr/>
            <p:nvPr/>
          </p:nvSpPr>
          <p:spPr>
            <a:xfrm rot="-5400000">
              <a:off x="906370" y="3555448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cxnSp>
          <p:nvCxnSpPr>
            <p:cNvPr id="466" name="Google Shape;466;p47"/>
            <p:cNvCxnSpPr/>
            <p:nvPr/>
          </p:nvCxnSpPr>
          <p:spPr>
            <a:xfrm rot="10800000">
              <a:off x="1121185" y="-562202"/>
              <a:ext cx="0" cy="41532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51"/>
          <p:cNvSpPr txBox="1">
            <a:spLocks noGrp="1"/>
          </p:cNvSpPr>
          <p:nvPr>
            <p:ph type="subTitle" idx="7"/>
          </p:nvPr>
        </p:nvSpPr>
        <p:spPr>
          <a:xfrm>
            <a:off x="5805077" y="3469476"/>
            <a:ext cx="19008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Assessment Records</a:t>
            </a:r>
            <a:endParaRPr dirty="0"/>
          </a:p>
        </p:txBody>
      </p:sp>
      <p:sp>
        <p:nvSpPr>
          <p:cNvPr id="505" name="Google Shape;505;p51"/>
          <p:cNvSpPr txBox="1">
            <a:spLocks noGrp="1"/>
          </p:cNvSpPr>
          <p:nvPr>
            <p:ph type="subTitle" idx="4"/>
          </p:nvPr>
        </p:nvSpPr>
        <p:spPr>
          <a:xfrm>
            <a:off x="1438125" y="3954275"/>
            <a:ext cx="190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Attributes</a:t>
            </a:r>
            <a:r>
              <a:rPr lang="en" dirty="0"/>
              <a:t> provided by sponsoring agencies such as FEMA, NRCS, USACE</a:t>
            </a:r>
            <a:endParaRPr dirty="0"/>
          </a:p>
        </p:txBody>
      </p:sp>
      <p:sp>
        <p:nvSpPr>
          <p:cNvPr id="506" name="Google Shape;506;p51"/>
          <p:cNvSpPr txBox="1">
            <a:spLocks noGrp="1"/>
          </p:cNvSpPr>
          <p:nvPr>
            <p:ph type="subTitle" idx="5"/>
          </p:nvPr>
        </p:nvSpPr>
        <p:spPr>
          <a:xfrm>
            <a:off x="1434127" y="2163825"/>
            <a:ext cx="190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Statewide tax parcel layer</a:t>
            </a:r>
            <a:endParaRPr dirty="0"/>
          </a:p>
        </p:txBody>
      </p:sp>
      <p:sp>
        <p:nvSpPr>
          <p:cNvPr id="507" name="Google Shape;507;p51"/>
          <p:cNvSpPr txBox="1">
            <a:spLocks noGrp="1"/>
          </p:cNvSpPr>
          <p:nvPr>
            <p:ph type="subTitle" idx="1"/>
          </p:nvPr>
        </p:nvSpPr>
        <p:spPr>
          <a:xfrm>
            <a:off x="5809064" y="3954275"/>
            <a:ext cx="190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</a:t>
            </a:r>
            <a:r>
              <a:rPr lang="en" dirty="0"/>
              <a:t>wnership, assessment value</a:t>
            </a:r>
            <a:endParaRPr dirty="0"/>
          </a:p>
        </p:txBody>
      </p:sp>
      <p:sp>
        <p:nvSpPr>
          <p:cNvPr id="508" name="Google Shape;508;p51"/>
          <p:cNvSpPr txBox="1">
            <a:spLocks noGrp="1"/>
          </p:cNvSpPr>
          <p:nvPr>
            <p:ph type="subTitle" idx="13"/>
          </p:nvPr>
        </p:nvSpPr>
        <p:spPr>
          <a:xfrm>
            <a:off x="1434127" y="3469475"/>
            <a:ext cx="2026623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Acquisition Information</a:t>
            </a:r>
            <a:endParaRPr dirty="0"/>
          </a:p>
        </p:txBody>
      </p:sp>
      <p:sp>
        <p:nvSpPr>
          <p:cNvPr id="509" name="Google Shape;509;p5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Necessary Data</a:t>
            </a:r>
            <a:endParaRPr dirty="0"/>
          </a:p>
        </p:txBody>
      </p:sp>
      <p:sp>
        <p:nvSpPr>
          <p:cNvPr id="510" name="Google Shape;510;p51"/>
          <p:cNvSpPr txBox="1">
            <a:spLocks noGrp="1"/>
          </p:cNvSpPr>
          <p:nvPr>
            <p:ph type="subTitle" idx="8"/>
          </p:nvPr>
        </p:nvSpPr>
        <p:spPr>
          <a:xfrm>
            <a:off x="3609727" y="1674024"/>
            <a:ext cx="19008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Deeds</a:t>
            </a:r>
            <a:endParaRPr dirty="0"/>
          </a:p>
        </p:txBody>
      </p:sp>
      <p:sp>
        <p:nvSpPr>
          <p:cNvPr id="511" name="Google Shape;511;p51"/>
          <p:cNvSpPr txBox="1">
            <a:spLocks noGrp="1"/>
          </p:cNvSpPr>
          <p:nvPr>
            <p:ph type="subTitle" idx="9"/>
          </p:nvPr>
        </p:nvSpPr>
        <p:spPr>
          <a:xfrm>
            <a:off x="5608713" y="1674024"/>
            <a:ext cx="2293527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Flood Zones</a:t>
            </a:r>
            <a:endParaRPr dirty="0"/>
          </a:p>
        </p:txBody>
      </p:sp>
      <p:sp>
        <p:nvSpPr>
          <p:cNvPr id="512" name="Google Shape;512;p51"/>
          <p:cNvSpPr txBox="1">
            <a:spLocks noGrp="1"/>
          </p:cNvSpPr>
          <p:nvPr>
            <p:ph type="subTitle" idx="2"/>
          </p:nvPr>
        </p:nvSpPr>
        <p:spPr>
          <a:xfrm>
            <a:off x="3609727" y="2158823"/>
            <a:ext cx="190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Searchability in IDX system to determine presence of deed restrictions</a:t>
            </a:r>
            <a:endParaRPr dirty="0"/>
          </a:p>
        </p:txBody>
      </p:sp>
      <p:sp>
        <p:nvSpPr>
          <p:cNvPr id="513" name="Google Shape;513;p51"/>
          <p:cNvSpPr txBox="1">
            <a:spLocks noGrp="1"/>
          </p:cNvSpPr>
          <p:nvPr>
            <p:ph type="subTitle" idx="3"/>
          </p:nvPr>
        </p:nvSpPr>
        <p:spPr>
          <a:xfrm>
            <a:off x="5805086" y="2158823"/>
            <a:ext cx="190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Parcel must be within a flood zone to qualify for our flood mitigation inventory</a:t>
            </a:r>
            <a:endParaRPr dirty="0"/>
          </a:p>
        </p:txBody>
      </p:sp>
      <p:sp>
        <p:nvSpPr>
          <p:cNvPr id="515" name="Google Shape;515;p51"/>
          <p:cNvSpPr txBox="1">
            <a:spLocks noGrp="1"/>
          </p:cNvSpPr>
          <p:nvPr>
            <p:ph type="subTitle" idx="14"/>
          </p:nvPr>
        </p:nvSpPr>
        <p:spPr>
          <a:xfrm>
            <a:off x="1434127" y="1679025"/>
            <a:ext cx="19008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Parcels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52"/>
          <p:cNvSpPr txBox="1">
            <a:spLocks noGrp="1"/>
          </p:cNvSpPr>
          <p:nvPr>
            <p:ph type="title"/>
          </p:nvPr>
        </p:nvSpPr>
        <p:spPr>
          <a:xfrm>
            <a:off x="4580660" y="2857733"/>
            <a:ext cx="3733800" cy="73326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Mapping</a:t>
            </a:r>
            <a:endParaRPr dirty="0"/>
          </a:p>
        </p:txBody>
      </p:sp>
      <p:grpSp>
        <p:nvGrpSpPr>
          <p:cNvPr id="524" name="Google Shape;524;p52"/>
          <p:cNvGrpSpPr/>
          <p:nvPr/>
        </p:nvGrpSpPr>
        <p:grpSpPr>
          <a:xfrm>
            <a:off x="181160" y="508623"/>
            <a:ext cx="8385900" cy="90900"/>
            <a:chOff x="160950" y="480600"/>
            <a:chExt cx="8385900" cy="90900"/>
          </a:xfrm>
        </p:grpSpPr>
        <p:cxnSp>
          <p:nvCxnSpPr>
            <p:cNvPr id="525" name="Google Shape;525;p52"/>
            <p:cNvCxnSpPr/>
            <p:nvPr/>
          </p:nvCxnSpPr>
          <p:spPr>
            <a:xfrm>
              <a:off x="160950" y="571500"/>
              <a:ext cx="83859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26" name="Google Shape;526;p52"/>
            <p:cNvSpPr/>
            <p:nvPr/>
          </p:nvSpPr>
          <p:spPr>
            <a:xfrm>
              <a:off x="8041650" y="480600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27" name="Google Shape;527;p52"/>
          <p:cNvGrpSpPr/>
          <p:nvPr/>
        </p:nvGrpSpPr>
        <p:grpSpPr>
          <a:xfrm>
            <a:off x="1113520" y="156298"/>
            <a:ext cx="90900" cy="3697200"/>
            <a:chOff x="1113520" y="156298"/>
            <a:chExt cx="90900" cy="3697200"/>
          </a:xfrm>
        </p:grpSpPr>
        <p:sp>
          <p:nvSpPr>
            <p:cNvPr id="528" name="Google Shape;528;p52"/>
            <p:cNvSpPr/>
            <p:nvPr/>
          </p:nvSpPr>
          <p:spPr>
            <a:xfrm rot="-5400000">
              <a:off x="906370" y="3555448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cxnSp>
          <p:nvCxnSpPr>
            <p:cNvPr id="529" name="Google Shape;529;p52"/>
            <p:cNvCxnSpPr/>
            <p:nvPr/>
          </p:nvCxnSpPr>
          <p:spPr>
            <a:xfrm rot="10800000">
              <a:off x="1121185" y="156298"/>
              <a:ext cx="0" cy="3434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>
          <a:extLst>
            <a:ext uri="{FF2B5EF4-FFF2-40B4-BE49-F238E27FC236}">
              <a16:creationId xmlns:a16="http://schemas.microsoft.com/office/drawing/2014/main" id="{23570B81-1D8B-381C-73DD-98C3B3D4F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62">
            <a:extLst>
              <a:ext uri="{FF2B5EF4-FFF2-40B4-BE49-F238E27FC236}">
                <a16:creationId xmlns:a16="http://schemas.microsoft.com/office/drawing/2014/main" id="{B37DD358-F5FA-00AB-FF83-928ECB5C8E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8309" y="434795"/>
            <a:ext cx="768715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WV Property Search</a:t>
            </a:r>
            <a:endParaRPr dirty="0"/>
          </a:p>
        </p:txBody>
      </p:sp>
      <p:sp>
        <p:nvSpPr>
          <p:cNvPr id="621" name="Google Shape;621;p62">
            <a:extLst>
              <a:ext uri="{FF2B5EF4-FFF2-40B4-BE49-F238E27FC236}">
                <a16:creationId xmlns:a16="http://schemas.microsoft.com/office/drawing/2014/main" id="{39EDEEBC-A5AB-5C81-A2B2-827AFB0C0FC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020350" y="4035800"/>
            <a:ext cx="5103300" cy="572700"/>
          </a:xfrm>
          <a:prstGeom prst="rect">
            <a:avLst/>
          </a:prstGeom>
          <a:noFill/>
          <a:ln>
            <a:solidFill>
              <a:srgbClr val="586847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County audits are performed by searching for community-related owner names and filtering out any parcel with property worth over $10,000</a:t>
            </a:r>
          </a:p>
        </p:txBody>
      </p:sp>
      <p:grpSp>
        <p:nvGrpSpPr>
          <p:cNvPr id="622" name="Google Shape;622;p62">
            <a:extLst>
              <a:ext uri="{FF2B5EF4-FFF2-40B4-BE49-F238E27FC236}">
                <a16:creationId xmlns:a16="http://schemas.microsoft.com/office/drawing/2014/main" id="{7BBAF9AC-92B5-CF00-20B8-8ADE63F37931}"/>
              </a:ext>
            </a:extLst>
          </p:cNvPr>
          <p:cNvGrpSpPr/>
          <p:nvPr/>
        </p:nvGrpSpPr>
        <p:grpSpPr>
          <a:xfrm>
            <a:off x="2688620" y="1270082"/>
            <a:ext cx="3766539" cy="2619239"/>
            <a:chOff x="2266050" y="662750"/>
            <a:chExt cx="4611900" cy="3207100"/>
          </a:xfrm>
        </p:grpSpPr>
        <p:sp>
          <p:nvSpPr>
            <p:cNvPr id="623" name="Google Shape;623;p62">
              <a:extLst>
                <a:ext uri="{FF2B5EF4-FFF2-40B4-BE49-F238E27FC236}">
                  <a16:creationId xmlns:a16="http://schemas.microsoft.com/office/drawing/2014/main" id="{CEE849CE-B034-706F-2881-8EFA3277ACFF}"/>
                </a:ext>
              </a:extLst>
            </p:cNvPr>
            <p:cNvSpPr/>
            <p:nvPr/>
          </p:nvSpPr>
          <p:spPr>
            <a:xfrm>
              <a:off x="2266050" y="662750"/>
              <a:ext cx="4611900" cy="280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4" name="Google Shape;624;p62">
              <a:extLst>
                <a:ext uri="{FF2B5EF4-FFF2-40B4-BE49-F238E27FC236}">
                  <a16:creationId xmlns:a16="http://schemas.microsoft.com/office/drawing/2014/main" id="{5C7BA8EA-AEF6-A654-0AB0-AF5A234D963F}"/>
                </a:ext>
              </a:extLst>
            </p:cNvPr>
            <p:cNvSpPr/>
            <p:nvPr/>
          </p:nvSpPr>
          <p:spPr>
            <a:xfrm>
              <a:off x="4126950" y="3467550"/>
              <a:ext cx="890100" cy="288900"/>
            </a:xfrm>
            <a:prstGeom prst="trapezoid">
              <a:avLst>
                <a:gd name="adj" fmla="val 25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5" name="Google Shape;625;p62">
              <a:extLst>
                <a:ext uri="{FF2B5EF4-FFF2-40B4-BE49-F238E27FC236}">
                  <a16:creationId xmlns:a16="http://schemas.microsoft.com/office/drawing/2014/main" id="{CB7A2C07-6A07-F255-3DAE-2F9C9E279D18}"/>
                </a:ext>
              </a:extLst>
            </p:cNvPr>
            <p:cNvSpPr/>
            <p:nvPr/>
          </p:nvSpPr>
          <p:spPr>
            <a:xfrm>
              <a:off x="3839400" y="3756450"/>
              <a:ext cx="1465200" cy="1134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6" name="Google Shape;626;p62">
              <a:extLst>
                <a:ext uri="{FF2B5EF4-FFF2-40B4-BE49-F238E27FC236}">
                  <a16:creationId xmlns:a16="http://schemas.microsoft.com/office/drawing/2014/main" id="{35030913-83FD-E457-15C9-D9B8923F473C}"/>
                </a:ext>
              </a:extLst>
            </p:cNvPr>
            <p:cNvSpPr/>
            <p:nvPr/>
          </p:nvSpPr>
          <p:spPr>
            <a:xfrm>
              <a:off x="2266050" y="3354150"/>
              <a:ext cx="4611900" cy="1134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13D71A3B-771E-F68F-11CE-6B4A3CF9B3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234"/>
          <a:stretch>
            <a:fillRect/>
          </a:stretch>
        </p:blipFill>
        <p:spPr>
          <a:xfrm>
            <a:off x="2776596" y="1377724"/>
            <a:ext cx="3590583" cy="198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964334"/>
      </p:ext>
    </p:extLst>
  </p:cSld>
  <p:clrMapOvr>
    <a:masterClrMapping/>
  </p:clrMapOvr>
</p:sld>
</file>

<file path=ppt/theme/theme1.xml><?xml version="1.0" encoding="utf-8"?>
<a:theme xmlns:a="http://schemas.openxmlformats.org/drawingml/2006/main" name="Executive Summary of Marketing Plan by Slidesgo">
  <a:themeElements>
    <a:clrScheme name="Simple Light">
      <a:dk1>
        <a:srgbClr val="586847"/>
      </a:dk1>
      <a:lt1>
        <a:srgbClr val="FCFCFC"/>
      </a:lt1>
      <a:dk2>
        <a:srgbClr val="F3ECE6"/>
      </a:dk2>
      <a:lt2>
        <a:srgbClr val="B4ACA2"/>
      </a:lt2>
      <a:accent1>
        <a:srgbClr val="475735"/>
      </a:accent1>
      <a:accent2>
        <a:srgbClr val="303A24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58684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647</Words>
  <Application>Microsoft Office PowerPoint</Application>
  <PresentationFormat>On-screen Show (16:9)</PresentationFormat>
  <Paragraphs>98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Executive Summary of Marketing Plan by Slidesgo</vt:lpstr>
      <vt:lpstr>Open Space Mitigation Mapping</vt:lpstr>
      <vt:lpstr>01</vt:lpstr>
      <vt:lpstr>Background</vt:lpstr>
      <vt:lpstr>What is open space mitigation?</vt:lpstr>
      <vt:lpstr>Why does it matter?</vt:lpstr>
      <vt:lpstr>Data</vt:lpstr>
      <vt:lpstr>Necessary Data</vt:lpstr>
      <vt:lpstr>Mapping</vt:lpstr>
      <vt:lpstr>WV Property Search</vt:lpstr>
      <vt:lpstr>WV Flood Tool</vt:lpstr>
      <vt:lpstr>Open Space Mitigation Dashboard</vt:lpstr>
      <vt:lpstr>Discussion</vt:lpstr>
      <vt:lpstr>Key Findings</vt:lpstr>
      <vt:lpstr>Community Benefits</vt:lpstr>
      <vt:lpstr>Future Directions</vt:lpstr>
      <vt:lpstr>PowerPoint Presentation</vt:lpstr>
      <vt:lpstr>Open Space Mitigation Mapping…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Sara Lusher</cp:lastModifiedBy>
  <cp:revision>14</cp:revision>
  <dcterms:modified xsi:type="dcterms:W3CDTF">2026-07-09T21:42:03Z</dcterms:modified>
</cp:coreProperties>
</file>