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phD1fIaTBviotQ9Nz997Q==" hashData="GA3WJsqySfHg7hvk9lczOT2P8J6bCVgeKh8pyFI26mk+zbwTUVJXYIks/ZHw1dhblp5tgc41Qzo+d1dxzzzw7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3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E60953C5-F081-4D65-92A7-3972BF2391B1}" type="datetimeFigureOut">
              <a:rPr lang="en-US" smtClean="0"/>
              <a:t>3/5/2026</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0953C5-F081-4D65-92A7-3972BF2391B1}"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5DC09-B1C0-4A3F-B4BC-F9B960AAA3BA}"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60953C5-F081-4D65-92A7-3972BF2391B1}" type="datetimeFigureOut">
              <a:rPr lang="en-US" smtClean="0"/>
              <a:t>3/5/2026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585DC09-B1C0-4A3F-B4BC-F9B960AAA3BA}"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E60953C5-F081-4D65-92A7-3972BF2391B1}" type="datetimeFigureOut">
              <a:rPr lang="en-US" smtClean="0"/>
              <a:t>3/5/2026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B585DC09-B1C0-4A3F-B4BC-F9B960AAA3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4: Floodplain Management Regulations Overview</a:t>
            </a:r>
          </a:p>
        </p:txBody>
      </p:sp>
      <p:pic>
        <p:nvPicPr>
          <p:cNvPr id="6" name="Content Placeholder 5" descr="E0273 unit cover image with a collage of three images showing an elevated house, a levee, and flooding.">
            <a:extLst>
              <a:ext uri="{FF2B5EF4-FFF2-40B4-BE49-F238E27FC236}">
                <a16:creationId xmlns:a16="http://schemas.microsoft.com/office/drawing/2014/main" id="{67EA5136-8ED7-485A-B8BF-3B11E8B461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00956"/>
            <a:ext cx="7620000" cy="4181475"/>
          </a:xfrm>
          <a:prstGeom prst="rect">
            <a:avLst/>
          </a:prstGeom>
        </p:spPr>
      </p:pic>
      <p:sp>
        <p:nvSpPr>
          <p:cNvPr id="7" name="Slide Number Placeholder 6">
            <a:extLst>
              <a:ext uri="{FF2B5EF4-FFF2-40B4-BE49-F238E27FC236}">
                <a16:creationId xmlns:a16="http://schemas.microsoft.com/office/drawing/2014/main" id="{1C4EA6DA-1888-45C9-A36E-0CFAA9CED50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a:t>
            </a:fld>
            <a:endParaRPr lang="en-US"/>
          </a:p>
        </p:txBody>
      </p:sp>
    </p:spTree>
    <p:extLst>
      <p:ext uri="{BB962C8B-B14F-4D97-AF65-F5344CB8AC3E}">
        <p14:creationId xmlns:p14="http://schemas.microsoft.com/office/powerpoint/2010/main" val="186499428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44 Code of Federal Regulations (CFR) CFR 60.3(a): No Flood Map</a:t>
            </a:r>
          </a:p>
        </p:txBody>
      </p:sp>
      <p:sp>
        <p:nvSpPr>
          <p:cNvPr id="3" name="Content Placeholder 2">
            <a:extLst>
              <a:ext uri="{FF2B5EF4-FFF2-40B4-BE49-F238E27FC236}">
                <a16:creationId xmlns:a16="http://schemas.microsoft.com/office/drawing/2014/main" id="{3C83BBBD-925A-48A6-B507-D4E45B48176C}"/>
              </a:ext>
            </a:extLst>
          </p:cNvPr>
          <p:cNvSpPr>
            <a:spLocks noGrp="1"/>
          </p:cNvSpPr>
          <p:nvPr>
            <p:ph sz="quarter" idx="13"/>
          </p:nvPr>
        </p:nvSpPr>
        <p:spPr/>
        <p:txBody>
          <a:bodyPr/>
          <a:lstStyle/>
          <a:p>
            <a:pPr fontAlgn="auto">
              <a:spcBef>
                <a:spcPct val="100000"/>
              </a:spcBef>
              <a:spcAft>
                <a:spcPts val="0"/>
              </a:spcAft>
              <a:buSzPct val="99000"/>
              <a:tabLst/>
            </a:pPr>
            <a:r>
              <a:rPr lang="en-US" kern="1200">
                <a:sym typeface="Arial"/>
              </a:rPr>
              <a:t>Applies to communities for which FEMA: </a:t>
            </a:r>
          </a:p>
          <a:p>
            <a:pPr marL="381000" lvl="1" indent="-381000" fontAlgn="auto">
              <a:spcBef>
                <a:spcPct val="100000"/>
              </a:spcBef>
              <a:spcAft>
                <a:spcPts val="0"/>
              </a:spcAft>
              <a:buSzPct val="99000"/>
              <a:buFont typeface="Arial"/>
              <a:buChar char="•"/>
              <a:tabLst/>
            </a:pPr>
            <a:r>
              <a:rPr lang="en-US" kern="1200">
                <a:ea typeface="+mn-ea"/>
                <a:sym typeface="Arial"/>
              </a:rPr>
              <a:t>Identified no SFHAs </a:t>
            </a:r>
          </a:p>
          <a:p>
            <a:pPr marL="381000" lvl="1" indent="-381000" fontAlgn="auto">
              <a:spcBef>
                <a:spcPct val="100000"/>
              </a:spcBef>
              <a:spcAft>
                <a:spcPts val="0"/>
              </a:spcAft>
              <a:buSzPct val="99000"/>
              <a:buFont typeface="Arial"/>
              <a:buChar char="•"/>
              <a:tabLst/>
            </a:pPr>
            <a:r>
              <a:rPr lang="en-US" kern="1200">
                <a:ea typeface="+mn-ea"/>
                <a:sym typeface="Arial"/>
              </a:rPr>
              <a:t>Prepared no flood maps</a:t>
            </a:r>
            <a:endParaRPr lang="en-US"/>
          </a:p>
        </p:txBody>
      </p:sp>
      <p:pic>
        <p:nvPicPr>
          <p:cNvPr id="8" name="Content Placeholder 7" descr="Diagram of a staircase representing elements in section 60.3 of the NFIP: 60.3(a), No Map, with an arrow to a FIRM with a NO symbol on top. Other elements: (b), (c), (d), (d), (e). ">
            <a:extLst>
              <a:ext uri="{FF2B5EF4-FFF2-40B4-BE49-F238E27FC236}">
                <a16:creationId xmlns:a16="http://schemas.microsoft.com/office/drawing/2014/main" id="{70A4180F-41CE-4A26-9B7E-B4202E863EF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552700"/>
            <a:ext cx="3810000" cy="1762125"/>
          </a:xfrm>
          <a:prstGeom prst="rect">
            <a:avLst/>
          </a:prstGeom>
        </p:spPr>
      </p:pic>
      <p:sp>
        <p:nvSpPr>
          <p:cNvPr id="9" name="Slide Number Placeholder 8">
            <a:extLst>
              <a:ext uri="{FF2B5EF4-FFF2-40B4-BE49-F238E27FC236}">
                <a16:creationId xmlns:a16="http://schemas.microsoft.com/office/drawing/2014/main" id="{EBE64AD1-A676-490E-9673-8709881AE99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a:t>
            </a:fld>
            <a:endParaRPr lang="en-US"/>
          </a:p>
        </p:txBody>
      </p:sp>
    </p:spTree>
    <p:extLst>
      <p:ext uri="{BB962C8B-B14F-4D97-AF65-F5344CB8AC3E}">
        <p14:creationId xmlns:p14="http://schemas.microsoft.com/office/powerpoint/2010/main" val="3212348545"/>
      </p:ext>
    </p:extLst>
  </p:cSld>
  <p:clrMapOvr>
    <a:masterClrMapping/>
  </p:clrMapOvr>
  <p:transition>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(3)--Landward of Mean High Tide: 60.3(e)(3)</a:t>
            </a:r>
          </a:p>
        </p:txBody>
      </p:sp>
      <p:sp>
        <p:nvSpPr>
          <p:cNvPr id="8" name="Content Placeholder 7">
            <a:extLst>
              <a:ext uri="{FF2B5EF4-FFF2-40B4-BE49-F238E27FC236}">
                <a16:creationId xmlns:a16="http://schemas.microsoft.com/office/drawing/2014/main" id="{230156F1-A8B2-416B-BC13-F11BA2408E11}"/>
              </a:ext>
            </a:extLst>
          </p:cNvPr>
          <p:cNvSpPr>
            <a:spLocks noGrp="1"/>
          </p:cNvSpPr>
          <p:nvPr>
            <p:ph sz="quarter" idx="13"/>
          </p:nvPr>
        </p:nvSpPr>
        <p:spPr/>
        <p:txBody>
          <a:bodyPr>
            <a:normAutofit fontScale="77500" lnSpcReduction="20000"/>
          </a:bodyPr>
          <a:lstStyle/>
          <a:p>
            <a:pPr>
              <a:spcBef>
                <a:spcPct val="100000"/>
              </a:spcBef>
              <a:buSzPct val="99000"/>
            </a:pPr>
            <a:r>
              <a:rPr lang="en-US" kern="1200">
                <a:sym typeface="Arial"/>
              </a:rPr>
              <a:t>(3) Provide that all new construction within Zones V1-30, VE, and V is located landward of the reach of mean high tide.</a:t>
            </a:r>
            <a:endParaRPr lang="en-US"/>
          </a:p>
        </p:txBody>
      </p:sp>
      <p:pic>
        <p:nvPicPr>
          <p:cNvPr id="10" name="Content Placeholder 9" descr="A house built on stilts stands completely over water">
            <a:extLst>
              <a:ext uri="{FF2B5EF4-FFF2-40B4-BE49-F238E27FC236}">
                <a16:creationId xmlns:a16="http://schemas.microsoft.com/office/drawing/2014/main" id="{6A579AF7-8878-4D72-B812-6149D4DF97B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014537" y="2214562"/>
            <a:ext cx="5114925" cy="3333750"/>
          </a:xfrm>
          <a:prstGeom prst="rect">
            <a:avLst/>
          </a:prstGeom>
        </p:spPr>
      </p:pic>
      <p:sp>
        <p:nvSpPr>
          <p:cNvPr id="11" name="Slide Number Placeholder 10">
            <a:extLst>
              <a:ext uri="{FF2B5EF4-FFF2-40B4-BE49-F238E27FC236}">
                <a16:creationId xmlns:a16="http://schemas.microsoft.com/office/drawing/2014/main" id="{5B3D32BF-B5E6-4931-800B-C5250AF4FFD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100</a:t>
            </a:fld>
            <a:endParaRPr lang="en-US"/>
          </a:p>
        </p:txBody>
      </p:sp>
    </p:spTree>
    <p:extLst>
      <p:ext uri="{BB962C8B-B14F-4D97-AF65-F5344CB8AC3E}">
        <p14:creationId xmlns:p14="http://schemas.microsoft.com/office/powerpoint/2010/main" val="3063356615"/>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(4) (i and ii)</a:t>
            </a:r>
          </a:p>
        </p:txBody>
      </p:sp>
      <p:sp>
        <p:nvSpPr>
          <p:cNvPr id="3" name="Content Placeholder 2">
            <a:extLst>
              <a:ext uri="{FF2B5EF4-FFF2-40B4-BE49-F238E27FC236}">
                <a16:creationId xmlns:a16="http://schemas.microsoft.com/office/drawing/2014/main" id="{D54A1AF6-34A2-47E6-B913-E5E2E9E83AB3}"/>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n-US" kern="1200">
                <a:sym typeface="Arial"/>
              </a:rPr>
              <a:t>(4) All new construction and substantial improvements, are elevated on pilings and columns so that:</a:t>
            </a:r>
          </a:p>
          <a:p>
            <a:pPr fontAlgn="auto">
              <a:spcBef>
                <a:spcPct val="100000"/>
              </a:spcBef>
              <a:spcAft>
                <a:spcPts val="0"/>
              </a:spcAft>
              <a:buSzPct val="99000"/>
              <a:tabLst/>
            </a:pPr>
            <a:r>
              <a:rPr lang="en-US" kern="1200">
                <a:sym typeface="Arial"/>
              </a:rPr>
              <a:t>(i) The bottom of the lowest horizontal structural member of the lowest floor (excluding pilings or columns) is elevated to or above the base flood level, and</a:t>
            </a:r>
          </a:p>
          <a:p>
            <a:pPr fontAlgn="auto">
              <a:spcBef>
                <a:spcPct val="100000"/>
              </a:spcBef>
              <a:spcAft>
                <a:spcPts val="0"/>
              </a:spcAft>
              <a:buSzPct val="99000"/>
              <a:tabLst/>
            </a:pPr>
            <a:r>
              <a:rPr lang="en-US" kern="1200">
                <a:sym typeface="Arial"/>
              </a:rPr>
              <a:t>(ii)  The foundation and structure resist flotation, collapse, and lateral movement due to wind and water loads</a:t>
            </a:r>
            <a:endParaRPr lang="en-US"/>
          </a:p>
        </p:txBody>
      </p:sp>
      <p:pic>
        <p:nvPicPr>
          <p:cNvPr id="8" name="Content Placeholder 7" descr="An elevated house built along an ocean shore has fallen off its pilings, damaged from wind and water loads.">
            <a:extLst>
              <a:ext uri="{FF2B5EF4-FFF2-40B4-BE49-F238E27FC236}">
                <a16:creationId xmlns:a16="http://schemas.microsoft.com/office/drawing/2014/main" id="{438252F5-518E-473D-A80C-D590EA1C1D1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898882" y="3471863"/>
            <a:ext cx="3346235" cy="2233612"/>
          </a:xfrm>
          <a:prstGeom prst="rect">
            <a:avLst/>
          </a:prstGeom>
        </p:spPr>
      </p:pic>
      <p:sp>
        <p:nvSpPr>
          <p:cNvPr id="9" name="Slide Number Placeholder 8">
            <a:extLst>
              <a:ext uri="{FF2B5EF4-FFF2-40B4-BE49-F238E27FC236}">
                <a16:creationId xmlns:a16="http://schemas.microsoft.com/office/drawing/2014/main" id="{F7609ADE-F121-419C-B8C4-62904AFCA24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101</a:t>
            </a:fld>
            <a:endParaRPr lang="en-US"/>
          </a:p>
        </p:txBody>
      </p:sp>
    </p:spTree>
    <p:extLst>
      <p:ext uri="{BB962C8B-B14F-4D97-AF65-F5344CB8AC3E}">
        <p14:creationId xmlns:p14="http://schemas.microsoft.com/office/powerpoint/2010/main" val="369974868"/>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Continuous Load Path</a:t>
            </a:r>
          </a:p>
        </p:txBody>
      </p:sp>
      <p:pic>
        <p:nvPicPr>
          <p:cNvPr id="6" name="Content Placeholder 5" descr="A structure can be reinforced to provide a continuous path load from bottom to top with the use of proper connecting hardware as illustrated in this photo.">
            <a:extLst>
              <a:ext uri="{FF2B5EF4-FFF2-40B4-BE49-F238E27FC236}">
                <a16:creationId xmlns:a16="http://schemas.microsoft.com/office/drawing/2014/main" id="{602EF49B-39FF-45E4-8E0C-35DC888005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844" y="1068388"/>
            <a:ext cx="6146312" cy="4646612"/>
          </a:xfrm>
          <a:prstGeom prst="rect">
            <a:avLst/>
          </a:prstGeom>
        </p:spPr>
      </p:pic>
      <p:sp>
        <p:nvSpPr>
          <p:cNvPr id="7" name="Slide Number Placeholder 6">
            <a:extLst>
              <a:ext uri="{FF2B5EF4-FFF2-40B4-BE49-F238E27FC236}">
                <a16:creationId xmlns:a16="http://schemas.microsoft.com/office/drawing/2014/main" id="{C1B39944-6157-4020-AD1E-5D77B1A50D07}"/>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102</a:t>
            </a:fld>
            <a:endParaRPr lang="en-US"/>
          </a:p>
        </p:txBody>
      </p:sp>
    </p:spTree>
    <p:extLst>
      <p:ext uri="{BB962C8B-B14F-4D97-AF65-F5344CB8AC3E}">
        <p14:creationId xmlns:p14="http://schemas.microsoft.com/office/powerpoint/2010/main" val="1330433312"/>
      </p:ext>
    </p:extLst>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Supporting Foundation System</a:t>
            </a:r>
          </a:p>
        </p:txBody>
      </p:sp>
      <p:pic>
        <p:nvPicPr>
          <p:cNvPr id="6" name="Content Placeholder 5" descr="Two images show a broken piling with only screws used, and an intact piling with bolted connectors.">
            <a:extLst>
              <a:ext uri="{FF2B5EF4-FFF2-40B4-BE49-F238E27FC236}">
                <a16:creationId xmlns:a16="http://schemas.microsoft.com/office/drawing/2014/main" id="{A04AF228-D081-42E2-9235-699334F9EA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486694"/>
            <a:ext cx="6191250" cy="3810000"/>
          </a:xfrm>
          <a:prstGeom prst="rect">
            <a:avLst/>
          </a:prstGeom>
        </p:spPr>
      </p:pic>
      <p:sp>
        <p:nvSpPr>
          <p:cNvPr id="7" name="Slide Number Placeholder 6">
            <a:extLst>
              <a:ext uri="{FF2B5EF4-FFF2-40B4-BE49-F238E27FC236}">
                <a16:creationId xmlns:a16="http://schemas.microsoft.com/office/drawing/2014/main" id="{6DAA8DD1-51F6-47DB-B7E2-FC47A0C40B6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103</a:t>
            </a:fld>
            <a:endParaRPr lang="en-US"/>
          </a:p>
        </p:txBody>
      </p:sp>
    </p:spTree>
    <p:extLst>
      <p:ext uri="{BB962C8B-B14F-4D97-AF65-F5344CB8AC3E}">
        <p14:creationId xmlns:p14="http://schemas.microsoft.com/office/powerpoint/2010/main" val="2828990115"/>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Supporting Foundation System (Cont.)</a:t>
            </a:r>
          </a:p>
        </p:txBody>
      </p:sp>
      <p:pic>
        <p:nvPicPr>
          <p:cNvPr id="6" name="Content Placeholder 5" descr="Two photos showing rusted, broken connectors on a piling foundation">
            <a:extLst>
              <a:ext uri="{FF2B5EF4-FFF2-40B4-BE49-F238E27FC236}">
                <a16:creationId xmlns:a16="http://schemas.microsoft.com/office/drawing/2014/main" id="{4823BB10-679B-4587-9157-803C891A7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1086644"/>
            <a:ext cx="6350000" cy="4610100"/>
          </a:xfrm>
          <a:prstGeom prst="rect">
            <a:avLst/>
          </a:prstGeom>
        </p:spPr>
      </p:pic>
      <p:sp>
        <p:nvSpPr>
          <p:cNvPr id="7" name="Slide Number Placeholder 6">
            <a:extLst>
              <a:ext uri="{FF2B5EF4-FFF2-40B4-BE49-F238E27FC236}">
                <a16:creationId xmlns:a16="http://schemas.microsoft.com/office/drawing/2014/main" id="{24117F93-B919-4E12-8A1C-06566DB587D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104</a:t>
            </a:fld>
            <a:endParaRPr lang="en-US"/>
          </a:p>
        </p:txBody>
      </p:sp>
    </p:spTree>
    <p:extLst>
      <p:ext uri="{BB962C8B-B14F-4D97-AF65-F5344CB8AC3E}">
        <p14:creationId xmlns:p14="http://schemas.microsoft.com/office/powerpoint/2010/main" val="1213498966"/>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Failed Foundation System</a:t>
            </a:r>
          </a:p>
        </p:txBody>
      </p:sp>
      <p:pic>
        <p:nvPicPr>
          <p:cNvPr id="6" name="Content Placeholder 5" descr="Photo shows a house washed off a piling foundation with an arrow pointing to its original location">
            <a:extLst>
              <a:ext uri="{FF2B5EF4-FFF2-40B4-BE49-F238E27FC236}">
                <a16:creationId xmlns:a16="http://schemas.microsoft.com/office/drawing/2014/main" id="{9D2DD62D-FBC2-45AF-9227-4A1653CD19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277" y="1068388"/>
            <a:ext cx="6245446" cy="4646612"/>
          </a:xfrm>
          <a:prstGeom prst="rect">
            <a:avLst/>
          </a:prstGeom>
        </p:spPr>
      </p:pic>
      <p:sp>
        <p:nvSpPr>
          <p:cNvPr id="7" name="Slide Number Placeholder 6">
            <a:extLst>
              <a:ext uri="{FF2B5EF4-FFF2-40B4-BE49-F238E27FC236}">
                <a16:creationId xmlns:a16="http://schemas.microsoft.com/office/drawing/2014/main" id="{D987AC44-DB67-411C-867C-8AFC98B22124}"/>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105</a:t>
            </a:fld>
            <a:endParaRPr lang="en-US"/>
          </a:p>
        </p:txBody>
      </p:sp>
    </p:spTree>
    <p:extLst>
      <p:ext uri="{BB962C8B-B14F-4D97-AF65-F5344CB8AC3E}">
        <p14:creationId xmlns:p14="http://schemas.microsoft.com/office/powerpoint/2010/main" val="2578875947"/>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Failed Supporting Foundation System</a:t>
            </a:r>
          </a:p>
        </p:txBody>
      </p:sp>
      <p:sp>
        <p:nvSpPr>
          <p:cNvPr id="7" name="Content Placeholder 6">
            <a:extLst>
              <a:ext uri="{FF2B5EF4-FFF2-40B4-BE49-F238E27FC236}">
                <a16:creationId xmlns:a16="http://schemas.microsoft.com/office/drawing/2014/main" id="{654766F5-86B5-463A-807A-4F2B858B4DFC}"/>
              </a:ext>
            </a:extLst>
          </p:cNvPr>
          <p:cNvSpPr>
            <a:spLocks noGrp="1"/>
          </p:cNvSpPr>
          <p:nvPr>
            <p:ph sz="quarter" idx="14"/>
          </p:nvPr>
        </p:nvSpPr>
        <p:spPr/>
        <p:txBody>
          <a:bodyPr/>
          <a:lstStyle/>
          <a:p>
            <a:pPr>
              <a:spcBef>
                <a:spcPct val="100000"/>
              </a:spcBef>
              <a:buSzPct val="99000"/>
            </a:pPr>
            <a:r>
              <a:rPr lang="en-US" b="1" i="1" kern="1200">
                <a:sym typeface="Arial"/>
              </a:rPr>
              <a:t>What 60.3(e) requirement did the structure on the previous slide fail to meet? </a:t>
            </a:r>
            <a:endParaRPr lang="en-US"/>
          </a:p>
        </p:txBody>
      </p:sp>
      <p:pic>
        <p:nvPicPr>
          <p:cNvPr id="8" name="Content Placeholder 7" descr="A large red question mark on top of a blue dialogue box">
            <a:extLst>
              <a:ext uri="{FF2B5EF4-FFF2-40B4-BE49-F238E27FC236}">
                <a16:creationId xmlns:a16="http://schemas.microsoft.com/office/drawing/2014/main" id="{DE687DB2-26F6-49FA-BC95-F9BC7E99279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477BF427-01E2-4EC9-9513-A471F9A8342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106</a:t>
            </a:fld>
            <a:endParaRPr lang="en-US"/>
          </a:p>
        </p:txBody>
      </p:sp>
    </p:spTree>
    <p:extLst>
      <p:ext uri="{BB962C8B-B14F-4D97-AF65-F5344CB8AC3E}">
        <p14:creationId xmlns:p14="http://schemas.microsoft.com/office/powerpoint/2010/main" val="3322795302"/>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Requirements (5)--Free of Obstruction and Breakaway Walls</a:t>
            </a:r>
          </a:p>
        </p:txBody>
      </p:sp>
      <p:sp>
        <p:nvSpPr>
          <p:cNvPr id="3" name="Content Placeholder 2">
            <a:extLst>
              <a:ext uri="{FF2B5EF4-FFF2-40B4-BE49-F238E27FC236}">
                <a16:creationId xmlns:a16="http://schemas.microsoft.com/office/drawing/2014/main" id="{C200164F-BEA1-4802-B0CE-A7B290898BD5}"/>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(5) All new construction and substantial improvements within Zones V1-30, VE, and V have the space below the lowest floor either free of obstruction or constructed with non-supporting breakaway walls, open wood lattice-work, or insect screening intended to collapse under wind and water loads.   </a:t>
            </a:r>
          </a:p>
          <a:p>
            <a:pPr fontAlgn="auto">
              <a:spcBef>
                <a:spcPct val="100000"/>
              </a:spcBef>
              <a:spcAft>
                <a:spcPts val="0"/>
              </a:spcAft>
              <a:buSzPct val="99000"/>
              <a:tabLst/>
            </a:pPr>
            <a:r>
              <a:rPr lang="en-US" kern="1200">
                <a:sym typeface="Arial"/>
              </a:rPr>
              <a:t>(5)(i) Breakaway walls should collapse from a water load less than that which would occur during the base flood.</a:t>
            </a:r>
          </a:p>
          <a:p>
            <a:pPr fontAlgn="auto">
              <a:spcBef>
                <a:spcPct val="100000"/>
              </a:spcBef>
              <a:spcAft>
                <a:spcPts val="0"/>
              </a:spcAft>
              <a:buSzPct val="99000"/>
              <a:tabLst/>
            </a:pPr>
            <a:r>
              <a:rPr lang="en-US" kern="1200">
                <a:sym typeface="Arial"/>
              </a:rPr>
              <a:t>(5)(ii) Such enclosed space shall solely be used for parking of vehicles, building access, or storage.</a:t>
            </a:r>
            <a:endParaRPr lang="en-US"/>
          </a:p>
        </p:txBody>
      </p:sp>
      <p:pic>
        <p:nvPicPr>
          <p:cNvPr id="8" name="Content Placeholder 7" descr="Before and after photos of a house. Before the flood, the breakaway walls are intact. After the flood, the walls have collapsed but the house remains standing.">
            <a:extLst>
              <a:ext uri="{FF2B5EF4-FFF2-40B4-BE49-F238E27FC236}">
                <a16:creationId xmlns:a16="http://schemas.microsoft.com/office/drawing/2014/main" id="{A10B751C-39DD-4B9C-8C53-2EF21376E4F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97932" y="3471863"/>
            <a:ext cx="4148136" cy="2233612"/>
          </a:xfrm>
          <a:prstGeom prst="rect">
            <a:avLst/>
          </a:prstGeom>
        </p:spPr>
      </p:pic>
      <p:sp>
        <p:nvSpPr>
          <p:cNvPr id="9" name="Slide Number Placeholder 8">
            <a:extLst>
              <a:ext uri="{FF2B5EF4-FFF2-40B4-BE49-F238E27FC236}">
                <a16:creationId xmlns:a16="http://schemas.microsoft.com/office/drawing/2014/main" id="{DC94FD56-8B77-4655-AD47-D5534B3A295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107</a:t>
            </a:fld>
            <a:endParaRPr lang="en-US"/>
          </a:p>
        </p:txBody>
      </p:sp>
    </p:spTree>
    <p:extLst>
      <p:ext uri="{BB962C8B-B14F-4D97-AF65-F5344CB8AC3E}">
        <p14:creationId xmlns:p14="http://schemas.microsoft.com/office/powerpoint/2010/main" val="2329158543"/>
      </p:ext>
    </p:extLst>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Failure of Breakaway Wall</a:t>
            </a:r>
          </a:p>
        </p:txBody>
      </p:sp>
      <p:pic>
        <p:nvPicPr>
          <p:cNvPr id="6" name="Content Placeholder 5" descr="Photo showing utility lines attached to a breakaway wall prevented the wall panel from fully breaking away during a flooding event.">
            <a:extLst>
              <a:ext uri="{FF2B5EF4-FFF2-40B4-BE49-F238E27FC236}">
                <a16:creationId xmlns:a16="http://schemas.microsoft.com/office/drawing/2014/main" id="{CE4C3126-C924-4E9F-9E95-14EB5D7A8F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9925" y="1486694"/>
            <a:ext cx="2724150" cy="3810000"/>
          </a:xfrm>
          <a:prstGeom prst="rect">
            <a:avLst/>
          </a:prstGeom>
        </p:spPr>
      </p:pic>
      <p:sp>
        <p:nvSpPr>
          <p:cNvPr id="7" name="Slide Number Placeholder 6">
            <a:extLst>
              <a:ext uri="{FF2B5EF4-FFF2-40B4-BE49-F238E27FC236}">
                <a16:creationId xmlns:a16="http://schemas.microsoft.com/office/drawing/2014/main" id="{3ED1EB98-3720-4002-BF9D-22711B02B18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108</a:t>
            </a:fld>
            <a:endParaRPr lang="en-US"/>
          </a:p>
        </p:txBody>
      </p:sp>
    </p:spTree>
    <p:extLst>
      <p:ext uri="{BB962C8B-B14F-4D97-AF65-F5344CB8AC3E}">
        <p14:creationId xmlns:p14="http://schemas.microsoft.com/office/powerpoint/2010/main" val="320689143"/>
      </p:ext>
    </p:extLst>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Utility Connections</a:t>
            </a:r>
          </a:p>
        </p:txBody>
      </p:sp>
      <p:pic>
        <p:nvPicPr>
          <p:cNvPr id="6" name="Content Placeholder 5" descr="Two photos show utility connections on homes with flood damage. Left, the water line is intact because of its placement near a pile. Right, the electrical panel is damaged because of its attachment to a breakaway wall.">
            <a:extLst>
              <a:ext uri="{FF2B5EF4-FFF2-40B4-BE49-F238E27FC236}">
                <a16:creationId xmlns:a16="http://schemas.microsoft.com/office/drawing/2014/main" id="{1095E2D4-1FF0-4953-984F-2DC66B7873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486694"/>
            <a:ext cx="6191250" cy="3810000"/>
          </a:xfrm>
          <a:prstGeom prst="rect">
            <a:avLst/>
          </a:prstGeom>
        </p:spPr>
      </p:pic>
      <p:sp>
        <p:nvSpPr>
          <p:cNvPr id="7" name="Slide Number Placeholder 6">
            <a:extLst>
              <a:ext uri="{FF2B5EF4-FFF2-40B4-BE49-F238E27FC236}">
                <a16:creationId xmlns:a16="http://schemas.microsoft.com/office/drawing/2014/main" id="{F78D5E42-FEA0-4135-98C5-D270D0CE2DA5}"/>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109</a:t>
            </a:fld>
            <a:endParaRPr lang="en-US"/>
          </a:p>
        </p:txBody>
      </p:sp>
    </p:spTree>
    <p:extLst>
      <p:ext uri="{BB962C8B-B14F-4D97-AF65-F5344CB8AC3E}">
        <p14:creationId xmlns:p14="http://schemas.microsoft.com/office/powerpoint/2010/main" val="168691407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Requirements (1) and (2)--Floodplain Management Criteria</a:t>
            </a:r>
          </a:p>
        </p:txBody>
      </p:sp>
      <p:sp>
        <p:nvSpPr>
          <p:cNvPr id="3" name="Content Placeholder 2">
            <a:extLst>
              <a:ext uri="{FF2B5EF4-FFF2-40B4-BE49-F238E27FC236}">
                <a16:creationId xmlns:a16="http://schemas.microsoft.com/office/drawing/2014/main" id="{38086D95-1024-4818-995E-2E74F44B22A6}"/>
              </a:ext>
            </a:extLst>
          </p:cNvPr>
          <p:cNvSpPr>
            <a:spLocks noGrp="1"/>
          </p:cNvSpPr>
          <p:nvPr>
            <p:ph sz="quarter" idx="13"/>
          </p:nvPr>
        </p:nvSpPr>
        <p:spPr/>
        <p:txBody>
          <a:bodyPr/>
          <a:lstStyle/>
          <a:p>
            <a:pPr fontAlgn="auto">
              <a:spcBef>
                <a:spcPct val="100000"/>
              </a:spcBef>
              <a:spcAft>
                <a:spcPts val="0"/>
              </a:spcAft>
              <a:buSzPct val="99000"/>
              <a:tabLst/>
            </a:pPr>
            <a:r>
              <a:rPr lang="en-US" kern="1200">
                <a:sym typeface="Arial"/>
              </a:rPr>
              <a:t>The community shall: </a:t>
            </a:r>
          </a:p>
          <a:p>
            <a:pPr fontAlgn="auto">
              <a:spcBef>
                <a:spcPct val="100000"/>
              </a:spcBef>
              <a:spcAft>
                <a:spcPts val="0"/>
              </a:spcAft>
              <a:buSzPct val="99000"/>
              <a:tabLst/>
            </a:pPr>
            <a:r>
              <a:rPr lang="en-US" kern="1200">
                <a:sym typeface="Arial"/>
              </a:rPr>
              <a:t>(1) Require permits for all proposed development to determine if they are in a floodprone area</a:t>
            </a:r>
          </a:p>
          <a:p>
            <a:pPr fontAlgn="auto">
              <a:spcBef>
                <a:spcPct val="100000"/>
              </a:spcBef>
              <a:spcAft>
                <a:spcPts val="0"/>
              </a:spcAft>
              <a:buSzPct val="99000"/>
              <a:tabLst/>
            </a:pPr>
            <a:r>
              <a:rPr lang="en-US" kern="1200">
                <a:sym typeface="Arial"/>
              </a:rPr>
              <a:t>(2) Ensure all necessary permits are received</a:t>
            </a:r>
            <a:endParaRPr lang="en-US"/>
          </a:p>
        </p:txBody>
      </p:sp>
      <p:pic>
        <p:nvPicPr>
          <p:cNvPr id="8" name="Content Placeholder 7" descr="Illustration of a document titled Building Permit, with three houses behind it.">
            <a:extLst>
              <a:ext uri="{FF2B5EF4-FFF2-40B4-BE49-F238E27FC236}">
                <a16:creationId xmlns:a16="http://schemas.microsoft.com/office/drawing/2014/main" id="{1231CF28-01F6-4008-A659-F6E408EFE71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525" y="2157412"/>
            <a:ext cx="3333750" cy="2552700"/>
          </a:xfrm>
          <a:prstGeom prst="rect">
            <a:avLst/>
          </a:prstGeom>
        </p:spPr>
      </p:pic>
      <p:sp>
        <p:nvSpPr>
          <p:cNvPr id="9" name="Slide Number Placeholder 8">
            <a:extLst>
              <a:ext uri="{FF2B5EF4-FFF2-40B4-BE49-F238E27FC236}">
                <a16:creationId xmlns:a16="http://schemas.microsoft.com/office/drawing/2014/main" id="{615079EC-FA84-46CB-A488-DDCF8DE95B0E}"/>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a:t>
            </a:fld>
            <a:endParaRPr lang="en-US"/>
          </a:p>
        </p:txBody>
      </p:sp>
    </p:spTree>
    <p:extLst>
      <p:ext uri="{BB962C8B-B14F-4D97-AF65-F5344CB8AC3E}">
        <p14:creationId xmlns:p14="http://schemas.microsoft.com/office/powerpoint/2010/main" val="2798771373"/>
      </p:ext>
    </p:extLst>
  </p:cSld>
  <p:clrMapOvr>
    <a:masterClrMapping/>
  </p:clrMapOvr>
  <p:transition>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Open Wood Lattice-Work</a:t>
            </a:r>
          </a:p>
        </p:txBody>
      </p:sp>
      <p:pic>
        <p:nvPicPr>
          <p:cNvPr id="6" name="Content Placeholder 5" descr="An elevated house with wood lattice covering the open understory.">
            <a:extLst>
              <a:ext uri="{FF2B5EF4-FFF2-40B4-BE49-F238E27FC236}">
                <a16:creationId xmlns:a16="http://schemas.microsoft.com/office/drawing/2014/main" id="{CAF0584E-BD52-4AD5-957B-DEC1F718B0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762" y="1724819"/>
            <a:ext cx="4562475" cy="3333750"/>
          </a:xfrm>
          <a:prstGeom prst="rect">
            <a:avLst/>
          </a:prstGeom>
        </p:spPr>
      </p:pic>
      <p:sp>
        <p:nvSpPr>
          <p:cNvPr id="7" name="Slide Number Placeholder 6">
            <a:extLst>
              <a:ext uri="{FF2B5EF4-FFF2-40B4-BE49-F238E27FC236}">
                <a16:creationId xmlns:a16="http://schemas.microsoft.com/office/drawing/2014/main" id="{41CB98C9-BD08-4754-8EEB-D1C3A8649DE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110</a:t>
            </a:fld>
            <a:endParaRPr lang="en-US"/>
          </a:p>
        </p:txBody>
      </p:sp>
    </p:spTree>
    <p:extLst>
      <p:ext uri="{BB962C8B-B14F-4D97-AF65-F5344CB8AC3E}">
        <p14:creationId xmlns:p14="http://schemas.microsoft.com/office/powerpoint/2010/main" val="3843876629"/>
      </p:ext>
    </p:extLst>
  </p:cSld>
  <p:clrMapOvr>
    <a:masterClrMapping/>
  </p:clrMapOvr>
  <p:transition>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Cross Bracing</a:t>
            </a:r>
          </a:p>
        </p:txBody>
      </p:sp>
      <p:pic>
        <p:nvPicPr>
          <p:cNvPr id="6" name="Content Placeholder 5" descr="A photo of cross-bracing between piles under a structure. The cross-bracing has blocked a dumpster and other flood debris from damaging the structure's foundation and hitting the car parked on the other side of the brace.">
            <a:extLst>
              <a:ext uri="{FF2B5EF4-FFF2-40B4-BE49-F238E27FC236}">
                <a16:creationId xmlns:a16="http://schemas.microsoft.com/office/drawing/2014/main" id="{B264C192-8EA2-4046-8D3F-CAEBDD3A8B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6962" y="1962944"/>
            <a:ext cx="4410075" cy="2857500"/>
          </a:xfrm>
          <a:prstGeom prst="rect">
            <a:avLst/>
          </a:prstGeom>
        </p:spPr>
      </p:pic>
      <p:sp>
        <p:nvSpPr>
          <p:cNvPr id="7" name="Slide Number Placeholder 6">
            <a:extLst>
              <a:ext uri="{FF2B5EF4-FFF2-40B4-BE49-F238E27FC236}">
                <a16:creationId xmlns:a16="http://schemas.microsoft.com/office/drawing/2014/main" id="{FF846A93-0998-4080-ABD7-5453FCC6BC0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111</a:t>
            </a:fld>
            <a:endParaRPr lang="en-US"/>
          </a:p>
        </p:txBody>
      </p:sp>
    </p:spTree>
    <p:extLst>
      <p:ext uri="{BB962C8B-B14F-4D97-AF65-F5344CB8AC3E}">
        <p14:creationId xmlns:p14="http://schemas.microsoft.com/office/powerpoint/2010/main" val="547017198"/>
      </p:ext>
    </p:extLst>
  </p:cSld>
  <p:clrMapOvr>
    <a:masterClrMapping/>
  </p:clrMapOvr>
  <p:transition>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it-IT"/>
              <a:t>60.3(e) Requirement (5)--V Zone Certificate</a:t>
            </a:r>
            <a:endParaRPr lang="en-US"/>
          </a:p>
        </p:txBody>
      </p:sp>
      <p:sp>
        <p:nvSpPr>
          <p:cNvPr id="3" name="Content Placeholder 2">
            <a:extLst>
              <a:ext uri="{FF2B5EF4-FFF2-40B4-BE49-F238E27FC236}">
                <a16:creationId xmlns:a16="http://schemas.microsoft.com/office/drawing/2014/main" id="{0323D15D-7756-425D-8F98-12B57356BAEE}"/>
              </a:ext>
            </a:extLst>
          </p:cNvPr>
          <p:cNvSpPr>
            <a:spLocks noGrp="1"/>
          </p:cNvSpPr>
          <p:nvPr>
            <p:ph sz="quarter" idx="13"/>
          </p:nvPr>
        </p:nvSpPr>
        <p:spPr/>
        <p:txBody>
          <a:bodyPr>
            <a:normAutofit fontScale="92500" lnSpcReduction="10000"/>
          </a:bodyPr>
          <a:lstStyle/>
          <a:p>
            <a:pPr>
              <a:spcBef>
                <a:spcPct val="100000"/>
              </a:spcBef>
              <a:buSzPct val="99000"/>
            </a:pPr>
            <a:r>
              <a:rPr lang="en-US" kern="1200">
                <a:sym typeface="Arial"/>
              </a:rPr>
              <a:t>For all structures built or substantially improved in a Zone V, a registered professional engineer or architect must certify that the design and planned methods of construction meet NFIP requirements. The community must maintain a copy of this certification in the permit file.</a:t>
            </a:r>
            <a:endParaRPr lang="en-US"/>
          </a:p>
        </p:txBody>
      </p:sp>
      <p:pic>
        <p:nvPicPr>
          <p:cNvPr id="8" name="Content Placeholder 7" descr="Example of a V Zone Building Design and Performance certificate.">
            <a:extLst>
              <a:ext uri="{FF2B5EF4-FFF2-40B4-BE49-F238E27FC236}">
                <a16:creationId xmlns:a16="http://schemas.microsoft.com/office/drawing/2014/main" id="{56195BA2-3D05-4176-919F-E2EF87D8DF4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81625" y="1528762"/>
            <a:ext cx="2495550" cy="3810000"/>
          </a:xfrm>
          <a:prstGeom prst="rect">
            <a:avLst/>
          </a:prstGeom>
        </p:spPr>
      </p:pic>
      <p:sp>
        <p:nvSpPr>
          <p:cNvPr id="9" name="Slide Number Placeholder 8">
            <a:extLst>
              <a:ext uri="{FF2B5EF4-FFF2-40B4-BE49-F238E27FC236}">
                <a16:creationId xmlns:a16="http://schemas.microsoft.com/office/drawing/2014/main" id="{8E6D424A-6E3A-41A0-8615-6053482D70B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112</a:t>
            </a:fld>
            <a:endParaRPr lang="en-US"/>
          </a:p>
        </p:txBody>
      </p:sp>
    </p:spTree>
    <p:extLst>
      <p:ext uri="{BB962C8B-B14F-4D97-AF65-F5344CB8AC3E}">
        <p14:creationId xmlns:p14="http://schemas.microsoft.com/office/powerpoint/2010/main" val="1080394652"/>
      </p:ext>
    </p:extLst>
  </p:cSld>
  <p:clrMapOvr>
    <a:masterClrMapping/>
  </p:clrMapOvr>
  <p:transition>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(6)--Failure Due to Fill</a:t>
            </a:r>
          </a:p>
        </p:txBody>
      </p:sp>
      <p:sp>
        <p:nvSpPr>
          <p:cNvPr id="8" name="Content Placeholder 7">
            <a:extLst>
              <a:ext uri="{FF2B5EF4-FFF2-40B4-BE49-F238E27FC236}">
                <a16:creationId xmlns:a16="http://schemas.microsoft.com/office/drawing/2014/main" id="{71CA620E-877B-4488-A15C-CBA06FC0EFB7}"/>
              </a:ext>
            </a:extLst>
          </p:cNvPr>
          <p:cNvSpPr>
            <a:spLocks noGrp="1"/>
          </p:cNvSpPr>
          <p:nvPr>
            <p:ph sz="quarter" idx="13"/>
          </p:nvPr>
        </p:nvSpPr>
        <p:spPr/>
        <p:txBody>
          <a:bodyPr>
            <a:normAutofit lnSpcReduction="10000"/>
          </a:bodyPr>
          <a:lstStyle/>
          <a:p>
            <a:pPr>
              <a:spcBef>
                <a:spcPct val="100000"/>
              </a:spcBef>
              <a:buSzPct val="99000"/>
            </a:pPr>
            <a:r>
              <a:rPr lang="en-US" kern="1200">
                <a:sym typeface="Arial"/>
              </a:rPr>
              <a:t>Prohibit the use of fill for structural support of buildings.</a:t>
            </a:r>
            <a:endParaRPr lang="en-US"/>
          </a:p>
        </p:txBody>
      </p:sp>
      <p:pic>
        <p:nvPicPr>
          <p:cNvPr id="10" name="Content Placeholder 9" descr="Two photos of the front and back sides of homes constructed on fill at the boundary of Zone A with Zone V. The fill has washed away and the houses have collapsed towards the water.">
            <a:extLst>
              <a:ext uri="{FF2B5EF4-FFF2-40B4-BE49-F238E27FC236}">
                <a16:creationId xmlns:a16="http://schemas.microsoft.com/office/drawing/2014/main" id="{6754ED80-B34E-4009-8871-847F9A3AC77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6375" y="2214562"/>
            <a:ext cx="6191250" cy="3333750"/>
          </a:xfrm>
          <a:prstGeom prst="rect">
            <a:avLst/>
          </a:prstGeom>
        </p:spPr>
      </p:pic>
      <p:sp>
        <p:nvSpPr>
          <p:cNvPr id="11" name="Slide Number Placeholder 10">
            <a:extLst>
              <a:ext uri="{FF2B5EF4-FFF2-40B4-BE49-F238E27FC236}">
                <a16:creationId xmlns:a16="http://schemas.microsoft.com/office/drawing/2014/main" id="{465C4CA4-658C-4195-A966-3DD177622C35}"/>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113</a:t>
            </a:fld>
            <a:endParaRPr lang="en-US"/>
          </a:p>
        </p:txBody>
      </p:sp>
    </p:spTree>
    <p:extLst>
      <p:ext uri="{BB962C8B-B14F-4D97-AF65-F5344CB8AC3E}">
        <p14:creationId xmlns:p14="http://schemas.microsoft.com/office/powerpoint/2010/main" val="4120034560"/>
      </p:ext>
    </p:extLst>
  </p:cSld>
  <p:clrMapOvr>
    <a:masterClrMapping/>
  </p:clrMapOvr>
  <p:transition>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(7)--Sand Dunes and Mangroves</a:t>
            </a:r>
          </a:p>
        </p:txBody>
      </p:sp>
      <p:sp>
        <p:nvSpPr>
          <p:cNvPr id="3" name="Content Placeholder 2">
            <a:extLst>
              <a:ext uri="{FF2B5EF4-FFF2-40B4-BE49-F238E27FC236}">
                <a16:creationId xmlns:a16="http://schemas.microsoft.com/office/drawing/2014/main" id="{7738485A-12E6-4868-8E1F-3D4681CA07A6}"/>
              </a:ext>
            </a:extLst>
          </p:cNvPr>
          <p:cNvSpPr>
            <a:spLocks noGrp="1"/>
          </p:cNvSpPr>
          <p:nvPr>
            <p:ph sz="quarter" idx="13"/>
          </p:nvPr>
        </p:nvSpPr>
        <p:spPr/>
        <p:txBody>
          <a:bodyPr/>
          <a:lstStyle/>
          <a:p>
            <a:pPr>
              <a:spcBef>
                <a:spcPct val="100000"/>
              </a:spcBef>
              <a:buSzPct val="99000"/>
            </a:pPr>
            <a:r>
              <a:rPr lang="en-US" kern="1200">
                <a:sym typeface="Arial"/>
              </a:rPr>
              <a:t>(7) Prohibit man-made alteration of sand dunes and mangrove stands within Zones V1-30, VE, and V on the community's FIRM which would increase potential flood damage.</a:t>
            </a:r>
            <a:endParaRPr lang="en-US"/>
          </a:p>
        </p:txBody>
      </p:sp>
      <p:pic>
        <p:nvPicPr>
          <p:cNvPr id="8" name="Content Placeholder 7" descr="A mangrove stand on water">
            <a:extLst>
              <a:ext uri="{FF2B5EF4-FFF2-40B4-BE49-F238E27FC236}">
                <a16:creationId xmlns:a16="http://schemas.microsoft.com/office/drawing/2014/main" id="{C2CC8622-3F74-4649-8133-94EEBEEAC01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14544" y="1248346"/>
            <a:ext cx="3029712" cy="4370832"/>
          </a:xfrm>
          <a:prstGeom prst="rect">
            <a:avLst/>
          </a:prstGeom>
        </p:spPr>
      </p:pic>
      <p:sp>
        <p:nvSpPr>
          <p:cNvPr id="9" name="Slide Number Placeholder 8">
            <a:extLst>
              <a:ext uri="{FF2B5EF4-FFF2-40B4-BE49-F238E27FC236}">
                <a16:creationId xmlns:a16="http://schemas.microsoft.com/office/drawing/2014/main" id="{3466BF54-EC5B-4351-A7B4-972E82450EA9}"/>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114</a:t>
            </a:fld>
            <a:endParaRPr lang="en-US"/>
          </a:p>
        </p:txBody>
      </p:sp>
    </p:spTree>
    <p:extLst>
      <p:ext uri="{BB962C8B-B14F-4D97-AF65-F5344CB8AC3E}">
        <p14:creationId xmlns:p14="http://schemas.microsoft.com/office/powerpoint/2010/main" val="1253190158"/>
      </p:ext>
    </p:extLst>
  </p:cSld>
  <p:clrMapOvr>
    <a:masterClrMapping/>
  </p:clrMapOvr>
  <p:transition>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(8)--Manufactured Homes in V Zones</a:t>
            </a:r>
          </a:p>
        </p:txBody>
      </p:sp>
      <p:sp>
        <p:nvSpPr>
          <p:cNvPr id="3" name="Content Placeholder 2">
            <a:extLst>
              <a:ext uri="{FF2B5EF4-FFF2-40B4-BE49-F238E27FC236}">
                <a16:creationId xmlns:a16="http://schemas.microsoft.com/office/drawing/2014/main" id="{BF579820-E465-4B9F-A664-5E4DA1E215BE}"/>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kern="1200">
                <a:sym typeface="Arial"/>
              </a:rPr>
              <a:t>(8) Require that manufactured homes placed or substantially improved within Zones V1-30, V, and VE on the community's FIRM on sites </a:t>
            </a:r>
          </a:p>
          <a:p>
            <a:pPr fontAlgn="auto">
              <a:spcBef>
                <a:spcPct val="100000"/>
              </a:spcBef>
              <a:spcAft>
                <a:spcPts val="0"/>
              </a:spcAft>
              <a:buSzPct val="99000"/>
              <a:tabLst/>
            </a:pPr>
            <a:r>
              <a:rPr lang="en-US" kern="1200">
                <a:sym typeface="Arial"/>
              </a:rPr>
              <a:t>(i) Outside of a manufactured home park or subdivision, </a:t>
            </a:r>
          </a:p>
          <a:p>
            <a:pPr fontAlgn="auto">
              <a:spcBef>
                <a:spcPct val="100000"/>
              </a:spcBef>
              <a:spcAft>
                <a:spcPts val="0"/>
              </a:spcAft>
              <a:buSzPct val="99000"/>
              <a:tabLst/>
            </a:pPr>
            <a:r>
              <a:rPr lang="en-US" kern="1200">
                <a:sym typeface="Arial"/>
              </a:rPr>
              <a:t>(ii) In a new manufactured home park or subdivision, </a:t>
            </a:r>
          </a:p>
          <a:p>
            <a:pPr fontAlgn="auto">
              <a:spcBef>
                <a:spcPct val="100000"/>
              </a:spcBef>
              <a:spcAft>
                <a:spcPts val="0"/>
              </a:spcAft>
              <a:buSzPct val="99000"/>
              <a:tabLst/>
            </a:pPr>
            <a:r>
              <a:rPr lang="en-US" kern="1200">
                <a:sym typeface="Arial"/>
              </a:rPr>
              <a:t>(iii) In an expansion to an existing manufactured home park or subdivision, or </a:t>
            </a:r>
          </a:p>
          <a:p>
            <a:pPr fontAlgn="auto">
              <a:spcBef>
                <a:spcPct val="100000"/>
              </a:spcBef>
              <a:spcAft>
                <a:spcPts val="0"/>
              </a:spcAft>
              <a:buSzPct val="99000"/>
              <a:tabLst/>
            </a:pPr>
            <a:r>
              <a:rPr lang="en-US" kern="1200">
                <a:sym typeface="Arial"/>
              </a:rPr>
              <a:t>(iv) In an existing manufactured home park or subdivision on which a manufactured home has incurred “substantial damage” as the result of a flood, </a:t>
            </a:r>
          </a:p>
          <a:p>
            <a:pPr fontAlgn="auto">
              <a:spcBef>
                <a:spcPct val="100000"/>
              </a:spcBef>
              <a:spcAft>
                <a:spcPts val="0"/>
              </a:spcAft>
              <a:buSzPct val="99000"/>
              <a:tabLst/>
            </a:pPr>
            <a:r>
              <a:rPr lang="en-US" kern="1200">
                <a:sym typeface="Arial"/>
              </a:rPr>
              <a:t>Meet the standards of paragraphs (e)(2) through (7) of this section and that</a:t>
            </a:r>
          </a:p>
          <a:p>
            <a:pPr fontAlgn="auto">
              <a:spcBef>
                <a:spcPct val="100000"/>
              </a:spcBef>
              <a:spcAft>
                <a:spcPts val="0"/>
              </a:spcAft>
              <a:buSzPct val="99000"/>
              <a:tabLst/>
            </a:pPr>
            <a:r>
              <a:rPr lang="en-US" kern="1200">
                <a:sym typeface="Arial"/>
              </a:rPr>
              <a:t>Manufactured homes placed or substantially improved on other sites in an existing manufactured home park or subdivision within Zones VI-30, V, and VE on the community's FIRM meet the requirements of paragraph (c)(12) of this section.</a:t>
            </a:r>
            <a:endParaRPr lang="en-US"/>
          </a:p>
        </p:txBody>
      </p:sp>
      <p:sp>
        <p:nvSpPr>
          <p:cNvPr id="6" name="Slide Number Placeholder 5">
            <a:extLst>
              <a:ext uri="{FF2B5EF4-FFF2-40B4-BE49-F238E27FC236}">
                <a16:creationId xmlns:a16="http://schemas.microsoft.com/office/drawing/2014/main" id="{0D13F6D4-B25E-4705-8DB7-D2422D764A6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115</a:t>
            </a:fld>
            <a:endParaRPr lang="en-US"/>
          </a:p>
        </p:txBody>
      </p:sp>
    </p:spTree>
    <p:extLst>
      <p:ext uri="{BB962C8B-B14F-4D97-AF65-F5344CB8AC3E}">
        <p14:creationId xmlns:p14="http://schemas.microsoft.com/office/powerpoint/2010/main" val="2534021510"/>
      </p:ext>
    </p:extLst>
  </p:cSld>
  <p:clrMapOvr>
    <a:masterClrMapping/>
  </p:clrMapOvr>
  <p:transition>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(9)--Recreational Vehicles in V Zones</a:t>
            </a:r>
          </a:p>
        </p:txBody>
      </p:sp>
      <p:sp>
        <p:nvSpPr>
          <p:cNvPr id="3" name="Content Placeholder 2">
            <a:extLst>
              <a:ext uri="{FF2B5EF4-FFF2-40B4-BE49-F238E27FC236}">
                <a16:creationId xmlns:a16="http://schemas.microsoft.com/office/drawing/2014/main" id="{8CC345DC-0DE8-45EA-BEDF-49F26A345819}"/>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(9) Require that recreational vehicles placed on sites within Zones V1-30, V, and VE on the community's FIRM either</a:t>
            </a:r>
          </a:p>
          <a:p>
            <a:pPr fontAlgn="auto">
              <a:spcBef>
                <a:spcPct val="100000"/>
              </a:spcBef>
              <a:spcAft>
                <a:spcPts val="0"/>
              </a:spcAft>
              <a:buSzPct val="99000"/>
              <a:tabLst/>
            </a:pPr>
            <a:r>
              <a:rPr lang="en-US" kern="1200">
                <a:sym typeface="Arial"/>
              </a:rPr>
              <a:t>(i) Be on the site for fewer than 180 consecutive days,</a:t>
            </a:r>
            <a:r>
              <a:rPr lang="en-US" u="sng" kern="1200">
                <a:sym typeface="Arial"/>
              </a:rPr>
              <a:t>or</a:t>
            </a:r>
            <a:endParaRPr lang="en-US" kern="1200">
              <a:sym typeface="Arial"/>
            </a:endParaRPr>
          </a:p>
          <a:p>
            <a:pPr fontAlgn="auto">
              <a:spcBef>
                <a:spcPct val="100000"/>
              </a:spcBef>
              <a:spcAft>
                <a:spcPts val="0"/>
              </a:spcAft>
              <a:buSzPct val="99000"/>
              <a:tabLst/>
            </a:pPr>
            <a:r>
              <a:rPr lang="en-US" kern="1200">
                <a:sym typeface="Arial"/>
              </a:rPr>
              <a:t>(ii) Be fully licensed and ready for highway use, </a:t>
            </a:r>
            <a:r>
              <a:rPr lang="en-US" u="sng" kern="1200">
                <a:sym typeface="Arial"/>
              </a:rPr>
              <a:t>or</a:t>
            </a:r>
            <a:endParaRPr lang="en-US" kern="1200">
              <a:sym typeface="Arial"/>
            </a:endParaRPr>
          </a:p>
          <a:p>
            <a:pPr fontAlgn="auto">
              <a:spcBef>
                <a:spcPct val="100000"/>
              </a:spcBef>
              <a:spcAft>
                <a:spcPts val="0"/>
              </a:spcAft>
              <a:buSzPct val="99000"/>
              <a:tabLst/>
            </a:pPr>
            <a:r>
              <a:rPr lang="en-US" kern="1200">
                <a:sym typeface="Arial"/>
              </a:rPr>
              <a:t>(iii) Meet the requirements in paragraphs (b)(1) and (e) (2) through (7) of this section.</a:t>
            </a:r>
          </a:p>
          <a:p>
            <a:pPr fontAlgn="auto">
              <a:spcBef>
                <a:spcPct val="100000"/>
              </a:spcBef>
              <a:spcAft>
                <a:spcPts val="0"/>
              </a:spcAft>
              <a:buSzPct val="99000"/>
              <a:tabLst/>
            </a:pPr>
            <a:r>
              <a:rPr lang="en-US" kern="1200">
                <a:sym typeface="Arial"/>
              </a:rPr>
              <a:t>A recreational vehicle is ready for highway use if it is on its wheels or jacking system, is attached to the site only by quick disconnect type utilities and security devices, and has no permanently attached additions.</a:t>
            </a:r>
            <a:endParaRPr lang="en-US"/>
          </a:p>
        </p:txBody>
      </p:sp>
      <p:sp>
        <p:nvSpPr>
          <p:cNvPr id="6" name="Slide Number Placeholder 5">
            <a:extLst>
              <a:ext uri="{FF2B5EF4-FFF2-40B4-BE49-F238E27FC236}">
                <a16:creationId xmlns:a16="http://schemas.microsoft.com/office/drawing/2014/main" id="{AE8B2046-1DC3-4B1C-9968-1B2A4395A53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116</a:t>
            </a:fld>
            <a:endParaRPr lang="en-US"/>
          </a:p>
        </p:txBody>
      </p:sp>
    </p:spTree>
    <p:extLst>
      <p:ext uri="{BB962C8B-B14F-4D97-AF65-F5344CB8AC3E}">
        <p14:creationId xmlns:p14="http://schemas.microsoft.com/office/powerpoint/2010/main" val="3559095877"/>
      </p:ext>
    </p:extLst>
  </p:cSld>
  <p:clrMapOvr>
    <a:masterClrMapping/>
  </p:clrMapOvr>
  <p:transition>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Zone VE Construction</a:t>
            </a:r>
          </a:p>
        </p:txBody>
      </p:sp>
      <p:sp>
        <p:nvSpPr>
          <p:cNvPr id="3" name="Content Placeholder 2">
            <a:extLst>
              <a:ext uri="{FF2B5EF4-FFF2-40B4-BE49-F238E27FC236}">
                <a16:creationId xmlns:a16="http://schemas.microsoft.com/office/drawing/2014/main" id="{14FFA4DC-CF1F-492A-A3D6-60A55404F32A}"/>
              </a:ext>
            </a:extLst>
          </p:cNvPr>
          <p:cNvSpPr>
            <a:spLocks noGrp="1"/>
          </p:cNvSpPr>
          <p:nvPr>
            <p:ph sz="quarter" idx="13"/>
          </p:nvPr>
        </p:nvSpPr>
        <p:spPr/>
        <p:txBody>
          <a:bodyPr/>
          <a:lstStyle/>
          <a:p>
            <a:pPr>
              <a:spcBef>
                <a:spcPct val="100000"/>
              </a:spcBef>
              <a:buSzPct val="99000"/>
            </a:pPr>
            <a:r>
              <a:rPr lang="en-US" b="1" kern="1200">
                <a:sym typeface="Arial"/>
              </a:rPr>
              <a:t>A property owner wishes to construct a vacation home on a beachfront lot located in a Zone VE. What are the applicable regulations?</a:t>
            </a:r>
            <a:endParaRPr lang="en-US"/>
          </a:p>
        </p:txBody>
      </p:sp>
      <p:pic>
        <p:nvPicPr>
          <p:cNvPr id="8" name="Content Placeholder 7" descr="A large red question mark on top of a blue dialogue box">
            <a:extLst>
              <a:ext uri="{FF2B5EF4-FFF2-40B4-BE49-F238E27FC236}">
                <a16:creationId xmlns:a16="http://schemas.microsoft.com/office/drawing/2014/main" id="{8EA8A5EB-FCB8-492A-A7A6-081F3EFF037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005012"/>
            <a:ext cx="2857500" cy="2857500"/>
          </a:xfrm>
          <a:prstGeom prst="rect">
            <a:avLst/>
          </a:prstGeom>
        </p:spPr>
      </p:pic>
      <p:sp>
        <p:nvSpPr>
          <p:cNvPr id="9" name="Slide Number Placeholder 8">
            <a:extLst>
              <a:ext uri="{FF2B5EF4-FFF2-40B4-BE49-F238E27FC236}">
                <a16:creationId xmlns:a16="http://schemas.microsoft.com/office/drawing/2014/main" id="{F7BE5A74-9A1D-4FFD-8791-43EC14B333B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117</a:t>
            </a:fld>
            <a:endParaRPr lang="en-US"/>
          </a:p>
        </p:txBody>
      </p:sp>
    </p:spTree>
    <p:extLst>
      <p:ext uri="{BB962C8B-B14F-4D97-AF65-F5344CB8AC3E}">
        <p14:creationId xmlns:p14="http://schemas.microsoft.com/office/powerpoint/2010/main" val="213425167"/>
      </p:ext>
    </p:extLst>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Regulations Discussion: 44 CFR 60.1(d)--Higher Standards</a:t>
            </a:r>
          </a:p>
        </p:txBody>
      </p:sp>
      <p:sp>
        <p:nvSpPr>
          <p:cNvPr id="3" name="Content Placeholder 2">
            <a:extLst>
              <a:ext uri="{FF2B5EF4-FFF2-40B4-BE49-F238E27FC236}">
                <a16:creationId xmlns:a16="http://schemas.microsoft.com/office/drawing/2014/main" id="{A26A024F-9BFB-4140-A8FE-EB8C19E85CF5}"/>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n-US" kern="1200">
                <a:sym typeface="Arial"/>
              </a:rPr>
              <a:t>(d) Any community may exceed the minimum criteria by adopting more comprehensive flood plain management regulations.</a:t>
            </a:r>
          </a:p>
          <a:p>
            <a:pPr fontAlgn="auto">
              <a:spcBef>
                <a:spcPct val="100000"/>
              </a:spcBef>
              <a:spcAft>
                <a:spcPts val="0"/>
              </a:spcAft>
              <a:buSzPct val="99000"/>
              <a:tabLst/>
            </a:pPr>
            <a:r>
              <a:rPr lang="en-US" kern="1200">
                <a:sym typeface="Arial"/>
              </a:rPr>
              <a:t>Higher Standards:</a:t>
            </a:r>
          </a:p>
          <a:p>
            <a:pPr marL="381000" lvl="1" indent="-381000" fontAlgn="auto">
              <a:spcBef>
                <a:spcPct val="100000"/>
              </a:spcBef>
              <a:spcAft>
                <a:spcPts val="0"/>
              </a:spcAft>
              <a:buSzPct val="99000"/>
              <a:buFont typeface="Arial"/>
              <a:buChar char="•"/>
              <a:tabLst/>
            </a:pPr>
            <a:r>
              <a:rPr lang="en-US" kern="1200">
                <a:ea typeface="+mn-ea"/>
                <a:sym typeface="Arial"/>
              </a:rPr>
              <a:t>Reduces or eliminates flood damage</a:t>
            </a:r>
          </a:p>
          <a:p>
            <a:pPr marL="381000" lvl="1" indent="-381000" fontAlgn="auto">
              <a:spcBef>
                <a:spcPct val="100000"/>
              </a:spcBef>
              <a:spcAft>
                <a:spcPts val="0"/>
              </a:spcAft>
              <a:buSzPct val="99000"/>
              <a:buFont typeface="Arial"/>
              <a:buChar char="•"/>
              <a:tabLst/>
            </a:pPr>
            <a:r>
              <a:rPr lang="en-US" kern="1200">
                <a:ea typeface="+mn-ea"/>
                <a:sym typeface="Arial"/>
              </a:rPr>
              <a:t>Makes floodplain development safer</a:t>
            </a:r>
          </a:p>
          <a:p>
            <a:pPr marL="381000" lvl="1" indent="-381000" fontAlgn="auto">
              <a:spcBef>
                <a:spcPct val="100000"/>
              </a:spcBef>
              <a:spcAft>
                <a:spcPts val="0"/>
              </a:spcAft>
              <a:buSzPct val="99000"/>
              <a:buFont typeface="Arial"/>
              <a:buChar char="•"/>
              <a:tabLst/>
            </a:pPr>
            <a:r>
              <a:rPr lang="en-US" kern="1200">
                <a:ea typeface="+mn-ea"/>
                <a:sym typeface="Arial"/>
              </a:rPr>
              <a:t>Improves community resilience</a:t>
            </a:r>
          </a:p>
          <a:p>
            <a:pPr marL="381000" lvl="1" indent="-381000" fontAlgn="auto">
              <a:spcBef>
                <a:spcPct val="100000"/>
              </a:spcBef>
              <a:spcAft>
                <a:spcPts val="0"/>
              </a:spcAft>
              <a:buSzPct val="99000"/>
              <a:buFont typeface="Arial"/>
              <a:buChar char="•"/>
              <a:tabLst/>
            </a:pPr>
            <a:r>
              <a:rPr lang="en-US" kern="1200">
                <a:ea typeface="+mn-ea"/>
                <a:sym typeface="Arial"/>
              </a:rPr>
              <a:t>Allows flexibility for state or local priorities</a:t>
            </a:r>
          </a:p>
          <a:p>
            <a:pPr marL="381000" lvl="1" indent="-381000" fontAlgn="auto">
              <a:spcBef>
                <a:spcPct val="100000"/>
              </a:spcBef>
              <a:spcAft>
                <a:spcPts val="0"/>
              </a:spcAft>
              <a:buSzPct val="99000"/>
              <a:buFont typeface="Arial"/>
              <a:buChar char="•"/>
              <a:tabLst/>
            </a:pPr>
            <a:r>
              <a:rPr lang="en-US" kern="1200">
                <a:ea typeface="+mn-ea"/>
                <a:sym typeface="Arial"/>
              </a:rPr>
              <a:t>Encourages comprehensive floodplain management</a:t>
            </a:r>
          </a:p>
          <a:p>
            <a:pPr marL="381000" lvl="1" indent="-381000" fontAlgn="auto">
              <a:spcBef>
                <a:spcPct val="100000"/>
              </a:spcBef>
              <a:spcAft>
                <a:spcPts val="0"/>
              </a:spcAft>
              <a:buSzPct val="99000"/>
              <a:buFont typeface="Arial"/>
              <a:buChar char="•"/>
              <a:tabLst/>
            </a:pPr>
            <a:r>
              <a:rPr lang="en-US" kern="1200">
                <a:ea typeface="+mn-ea"/>
                <a:sym typeface="Arial"/>
              </a:rPr>
              <a:t>Reduces the cost of flood insurance premiums</a:t>
            </a:r>
            <a:endParaRPr lang="en-US"/>
          </a:p>
        </p:txBody>
      </p:sp>
      <p:sp>
        <p:nvSpPr>
          <p:cNvPr id="6" name="Slide Number Placeholder 5">
            <a:extLst>
              <a:ext uri="{FF2B5EF4-FFF2-40B4-BE49-F238E27FC236}">
                <a16:creationId xmlns:a16="http://schemas.microsoft.com/office/drawing/2014/main" id="{25BDBFB1-4F5E-4DE1-BDD4-5B0B185337D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118</a:t>
            </a:fld>
            <a:endParaRPr lang="en-US"/>
          </a:p>
        </p:txBody>
      </p:sp>
    </p:spTree>
    <p:extLst>
      <p:ext uri="{BB962C8B-B14F-4D97-AF65-F5344CB8AC3E}">
        <p14:creationId xmlns:p14="http://schemas.microsoft.com/office/powerpoint/2010/main" val="1855966556"/>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International Codes</a:t>
            </a:r>
          </a:p>
        </p:txBody>
      </p:sp>
      <p:sp>
        <p:nvSpPr>
          <p:cNvPr id="3" name="Content Placeholder 2">
            <a:extLst>
              <a:ext uri="{FF2B5EF4-FFF2-40B4-BE49-F238E27FC236}">
                <a16:creationId xmlns:a16="http://schemas.microsoft.com/office/drawing/2014/main" id="{59C6773A-E932-4FE1-B081-A624707401F8}"/>
              </a:ext>
            </a:extLst>
          </p:cNvPr>
          <p:cNvSpPr>
            <a:spLocks noGrp="1"/>
          </p:cNvSpPr>
          <p:nvPr>
            <p:ph idx="1"/>
          </p:nvPr>
        </p:nvSpPr>
        <p:spPr/>
        <p:txBody>
          <a:bodyPr>
            <a:normAutofit fontScale="62500" lnSpcReduction="20000"/>
          </a:bodyPr>
          <a:lstStyle/>
          <a:p>
            <a:pPr fontAlgn="auto">
              <a:spcBef>
                <a:spcPct val="100000"/>
              </a:spcBef>
              <a:buSzPct val="99000"/>
              <a:tabLst/>
            </a:pPr>
            <a:r>
              <a:rPr lang="en-US" kern="1200">
                <a:sym typeface="Arial"/>
              </a:rPr>
              <a:t>I-Codes—Family of codes developed by the International Code Council</a:t>
            </a:r>
          </a:p>
          <a:p>
            <a:pPr marL="381000" lvl="1" indent="-381000" fontAlgn="auto">
              <a:spcBef>
                <a:spcPct val="100000"/>
              </a:spcBef>
              <a:buSzPct val="99000"/>
              <a:buFont typeface="Arial"/>
              <a:buChar char="•"/>
              <a:tabLst/>
            </a:pPr>
            <a:r>
              <a:rPr lang="en-US" kern="1200">
                <a:ea typeface="+mn-ea"/>
                <a:sym typeface="Arial"/>
              </a:rPr>
              <a:t>Codes have higher standards than NFIP</a:t>
            </a:r>
          </a:p>
          <a:p>
            <a:pPr marL="381000" lvl="1" indent="-381000" fontAlgn="auto">
              <a:spcBef>
                <a:spcPct val="100000"/>
              </a:spcBef>
              <a:buSzPct val="99000"/>
              <a:buFont typeface="Arial"/>
              <a:buChar char="•"/>
              <a:tabLst/>
            </a:pPr>
            <a:r>
              <a:rPr lang="en-US" kern="1200">
                <a:ea typeface="+mn-ea"/>
                <a:sym typeface="Arial"/>
              </a:rPr>
              <a:t>Communities that participate in the NFIP use I-Codes to develop building codes </a:t>
            </a:r>
          </a:p>
          <a:p>
            <a:pPr marL="635000" lvl="2" indent="-254000" fontAlgn="auto">
              <a:spcBef>
                <a:spcPct val="100000"/>
              </a:spcBef>
              <a:buSzPct val="99000"/>
              <a:buFont typeface="Wingdings"/>
              <a:buChar char="§"/>
              <a:tabLst/>
            </a:pPr>
            <a:r>
              <a:rPr lang="en-US" b="1" kern="1200">
                <a:ea typeface="+mn-ea"/>
                <a:sym typeface="Arial"/>
              </a:rPr>
              <a:t>Building Code Approach</a:t>
            </a:r>
            <a:r>
              <a:rPr lang="en-US" kern="1200">
                <a:ea typeface="+mn-ea"/>
                <a:sym typeface="Arial"/>
              </a:rPr>
              <a:t>—Use codes based on International Building Code (IBC) Appendix G to enforce floodplain management </a:t>
            </a:r>
          </a:p>
          <a:p>
            <a:pPr marL="635000" lvl="2" indent="-254000" fontAlgn="auto">
              <a:spcBef>
                <a:spcPct val="100000"/>
              </a:spcBef>
              <a:buSzPct val="99000"/>
              <a:buFont typeface="Wingdings"/>
              <a:buChar char="§"/>
              <a:tabLst/>
            </a:pPr>
            <a:r>
              <a:rPr lang="en-US" b="1" kern="1200">
                <a:ea typeface="+mn-ea"/>
                <a:sym typeface="Arial"/>
              </a:rPr>
              <a:t>Comprehensive Approach</a:t>
            </a:r>
            <a:r>
              <a:rPr lang="en-US" kern="1200">
                <a:ea typeface="+mn-ea"/>
                <a:sym typeface="Arial"/>
              </a:rPr>
              <a:t>—Use enforcement of planning, zoning, and building code regulations for floodplain management</a:t>
            </a:r>
          </a:p>
          <a:p>
            <a:pPr marL="635000" lvl="2" indent="-254000" fontAlgn="auto">
              <a:spcBef>
                <a:spcPct val="100000"/>
              </a:spcBef>
              <a:buSzPct val="99000"/>
              <a:buFont typeface="Wingdings"/>
              <a:buChar char="§"/>
              <a:tabLst/>
            </a:pPr>
            <a:r>
              <a:rPr lang="en-US" b="1" kern="1200">
                <a:ea typeface="+mn-ea"/>
                <a:sym typeface="Arial"/>
              </a:rPr>
              <a:t>Standalone Approach</a:t>
            </a:r>
            <a:r>
              <a:rPr lang="en-US" kern="1200">
                <a:ea typeface="+mn-ea"/>
                <a:sym typeface="Arial"/>
              </a:rPr>
              <a:t>—Floodplain management regulations separate from building code regulations</a:t>
            </a:r>
          </a:p>
          <a:p>
            <a:pPr>
              <a:spcBef>
                <a:spcPct val="100000"/>
              </a:spcBef>
              <a:buSzPct val="99000"/>
            </a:pPr>
            <a:r>
              <a:rPr lang="en-US" kern="1200">
                <a:sym typeface="Arial"/>
              </a:rPr>
              <a:t> </a:t>
            </a:r>
            <a:endParaRPr lang="en-US"/>
          </a:p>
        </p:txBody>
      </p:sp>
      <p:sp>
        <p:nvSpPr>
          <p:cNvPr id="6" name="Slide Number Placeholder 5">
            <a:extLst>
              <a:ext uri="{FF2B5EF4-FFF2-40B4-BE49-F238E27FC236}">
                <a16:creationId xmlns:a16="http://schemas.microsoft.com/office/drawing/2014/main" id="{D1E4BB7A-85E3-4EB2-906C-1CE15086238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119</a:t>
            </a:fld>
            <a:endParaRPr lang="en-US"/>
          </a:p>
        </p:txBody>
      </p:sp>
    </p:spTree>
    <p:extLst>
      <p:ext uri="{BB962C8B-B14F-4D97-AF65-F5344CB8AC3E}">
        <p14:creationId xmlns:p14="http://schemas.microsoft.com/office/powerpoint/2010/main" val="366060347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(3)--New Development Criteria</a:t>
            </a:r>
          </a:p>
        </p:txBody>
      </p:sp>
      <p:sp>
        <p:nvSpPr>
          <p:cNvPr id="3" name="Content Placeholder 2">
            <a:extLst>
              <a:ext uri="{FF2B5EF4-FFF2-40B4-BE49-F238E27FC236}">
                <a16:creationId xmlns:a16="http://schemas.microsoft.com/office/drawing/2014/main" id="{F1D747AC-38B4-4500-B7D1-43FE896E19C3}"/>
              </a:ext>
            </a:extLst>
          </p:cNvPr>
          <p:cNvSpPr>
            <a:spLocks noGrp="1"/>
          </p:cNvSpPr>
          <p:nvPr>
            <p:ph idx="1"/>
          </p:nvPr>
        </p:nvSpPr>
        <p:spPr/>
        <p:txBody>
          <a:bodyPr>
            <a:normAutofit fontScale="85000" lnSpcReduction="10000"/>
          </a:bodyPr>
          <a:lstStyle/>
          <a:p>
            <a:pPr fontAlgn="auto">
              <a:spcBef>
                <a:spcPct val="100000"/>
              </a:spcBef>
              <a:spcAft>
                <a:spcPts val="0"/>
              </a:spcAft>
              <a:buSzPct val="99000"/>
              <a:tabLst/>
            </a:pPr>
            <a:r>
              <a:rPr lang="en-US" kern="1200">
                <a:sym typeface="Arial"/>
              </a:rPr>
              <a:t>3. Review permit applications for building sites to be reasonably safe from flooding. All new construction and substantial improvements must:</a:t>
            </a:r>
          </a:p>
          <a:p>
            <a:pPr fontAlgn="auto">
              <a:spcBef>
                <a:spcPct val="100000"/>
              </a:spcBef>
              <a:spcAft>
                <a:spcPts val="0"/>
              </a:spcAft>
              <a:buSzPct val="99000"/>
              <a:tabLst/>
            </a:pPr>
            <a:r>
              <a:rPr lang="en-US" kern="1200">
                <a:sym typeface="Arial"/>
              </a:rPr>
              <a:t>i. Be designed (or modified) and adequately anchored to prevent flotation, collapse, and lateral movement</a:t>
            </a:r>
          </a:p>
          <a:p>
            <a:pPr fontAlgn="auto">
              <a:spcBef>
                <a:spcPct val="100000"/>
              </a:spcBef>
              <a:spcAft>
                <a:spcPts val="0"/>
              </a:spcAft>
              <a:buSzPct val="99000"/>
              <a:tabLst/>
            </a:pPr>
            <a:r>
              <a:rPr lang="en-US" kern="1200">
                <a:sym typeface="Arial"/>
              </a:rPr>
              <a:t>ii. Be constructed with flood-resistant materials</a:t>
            </a:r>
          </a:p>
          <a:p>
            <a:pPr fontAlgn="auto">
              <a:spcBef>
                <a:spcPct val="100000"/>
              </a:spcBef>
              <a:spcAft>
                <a:spcPts val="0"/>
              </a:spcAft>
              <a:buSzPct val="99000"/>
              <a:tabLst/>
            </a:pPr>
            <a:r>
              <a:rPr lang="en-US" kern="1200">
                <a:sym typeface="Arial"/>
              </a:rPr>
              <a:t>iii. Use methods and practices to minimize flood damage</a:t>
            </a:r>
          </a:p>
          <a:p>
            <a:pPr fontAlgn="auto">
              <a:spcBef>
                <a:spcPct val="100000"/>
              </a:spcBef>
              <a:spcAft>
                <a:spcPts val="0"/>
              </a:spcAft>
              <a:buSzPct val="99000"/>
              <a:tabLst/>
            </a:pPr>
            <a:r>
              <a:rPr lang="en-US" kern="1200">
                <a:sym typeface="Arial"/>
              </a:rPr>
              <a:t>iv. Design or locate utilities and other service facilities to prevent damage from floodwaters</a:t>
            </a:r>
            <a:endParaRPr lang="en-US"/>
          </a:p>
        </p:txBody>
      </p:sp>
      <p:sp>
        <p:nvSpPr>
          <p:cNvPr id="6" name="Slide Number Placeholder 5">
            <a:extLst>
              <a:ext uri="{FF2B5EF4-FFF2-40B4-BE49-F238E27FC236}">
                <a16:creationId xmlns:a16="http://schemas.microsoft.com/office/drawing/2014/main" id="{A6B2DBD2-42EC-42A6-B8E6-1D048C1258F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12</a:t>
            </a:fld>
            <a:endParaRPr lang="en-US"/>
          </a:p>
        </p:txBody>
      </p:sp>
    </p:spTree>
    <p:extLst>
      <p:ext uri="{BB962C8B-B14F-4D97-AF65-F5344CB8AC3E}">
        <p14:creationId xmlns:p14="http://schemas.microsoft.com/office/powerpoint/2010/main" val="4035638661"/>
      </p:ext>
    </p:extLst>
  </p:cSld>
  <p:clrMapOvr>
    <a:masterClrMapping/>
  </p:clrMapOvr>
  <p:transition>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4.4: Higher Standards</a:t>
            </a:r>
          </a:p>
        </p:txBody>
      </p:sp>
      <p:sp>
        <p:nvSpPr>
          <p:cNvPr id="3" name="Content Placeholder 2">
            <a:extLst>
              <a:ext uri="{FF2B5EF4-FFF2-40B4-BE49-F238E27FC236}">
                <a16:creationId xmlns:a16="http://schemas.microsoft.com/office/drawing/2014/main" id="{C20FA989-098F-40D7-8212-D00AB77FEE23}"/>
              </a:ext>
            </a:extLst>
          </p:cNvPr>
          <p:cNvSpPr>
            <a:spLocks noGrp="1"/>
          </p:cNvSpPr>
          <p:nvPr>
            <p:ph idx="1"/>
          </p:nvPr>
        </p:nvSpPr>
        <p:spPr/>
        <p:txBody>
          <a:bodyPr/>
          <a:lstStyle/>
          <a:p>
            <a:pPr fontAlgn="auto">
              <a:spcBef>
                <a:spcPct val="100000"/>
              </a:spcBef>
              <a:buSzPct val="99000"/>
              <a:tabLst/>
            </a:pPr>
            <a:r>
              <a:rPr lang="en-US" kern="1200">
                <a:sym typeface="Arial"/>
              </a:rPr>
              <a:t>Table group activity</a:t>
            </a:r>
          </a:p>
          <a:p>
            <a:pPr>
              <a:spcBef>
                <a:spcPct val="100000"/>
              </a:spcBef>
              <a:buSzPct val="99000"/>
            </a:pPr>
            <a:r>
              <a:rPr lang="en-US" b="1" kern="1200">
                <a:sym typeface="Arial"/>
              </a:rPr>
              <a:t>Refer to the list of Common Higher Standards in your Student Manual. Create a list of the higher standards that you believe would be most appropriate to implement in your community given your specific flood hazards and site conditions. With a check mark, indicate which higher standards are already being implemented in your community.</a:t>
            </a:r>
            <a:endParaRPr lang="en-US"/>
          </a:p>
        </p:txBody>
      </p:sp>
      <p:sp>
        <p:nvSpPr>
          <p:cNvPr id="6" name="Slide Number Placeholder 5">
            <a:extLst>
              <a:ext uri="{FF2B5EF4-FFF2-40B4-BE49-F238E27FC236}">
                <a16:creationId xmlns:a16="http://schemas.microsoft.com/office/drawing/2014/main" id="{086CC883-BED0-44F1-90C6-B91416D862F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120</a:t>
            </a:fld>
            <a:endParaRPr lang="en-US"/>
          </a:p>
        </p:txBody>
      </p:sp>
    </p:spTree>
    <p:extLst>
      <p:ext uri="{BB962C8B-B14F-4D97-AF65-F5344CB8AC3E}">
        <p14:creationId xmlns:p14="http://schemas.microsoft.com/office/powerpoint/2010/main" val="617905379"/>
      </p:ext>
    </p:extLst>
  </p:cSld>
  <p:clrMapOvr>
    <a:masterClrMapping/>
  </p:clrMapOvr>
  <p:transition>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4.5: Unit 4 Communication Corner</a:t>
            </a:r>
          </a:p>
        </p:txBody>
      </p:sp>
      <p:sp>
        <p:nvSpPr>
          <p:cNvPr id="3" name="Content Placeholder 2">
            <a:extLst>
              <a:ext uri="{FF2B5EF4-FFF2-40B4-BE49-F238E27FC236}">
                <a16:creationId xmlns:a16="http://schemas.microsoft.com/office/drawing/2014/main" id="{5178A255-87F2-4114-9883-EF323736E0A1}"/>
              </a:ext>
            </a:extLst>
          </p:cNvPr>
          <p:cNvSpPr>
            <a:spLocks noGrp="1"/>
          </p:cNvSpPr>
          <p:nvPr>
            <p:ph sz="quarter" idx="13"/>
          </p:nvPr>
        </p:nvSpPr>
        <p:spPr/>
        <p:txBody>
          <a:bodyPr/>
          <a:lstStyle/>
          <a:p>
            <a:pPr fontAlgn="auto">
              <a:spcBef>
                <a:spcPct val="100000"/>
              </a:spcBef>
              <a:spcAft>
                <a:spcPts val="0"/>
              </a:spcAft>
              <a:buSzPct val="99000"/>
              <a:tabLst/>
            </a:pPr>
            <a:r>
              <a:rPr lang="en-US" kern="1200">
                <a:sym typeface="Arial"/>
              </a:rPr>
              <a:t>Work with your table group</a:t>
            </a:r>
          </a:p>
          <a:p>
            <a:pPr fontAlgn="auto">
              <a:spcBef>
                <a:spcPct val="100000"/>
              </a:spcBef>
              <a:spcAft>
                <a:spcPts val="0"/>
              </a:spcAft>
              <a:buSzPct val="99000"/>
              <a:tabLst/>
            </a:pPr>
            <a:r>
              <a:rPr lang="en-US" b="1" kern="1200">
                <a:sym typeface="Arial"/>
              </a:rPr>
              <a:t>Answer the questions and statements from property owners listed on the next slide. </a:t>
            </a:r>
            <a:endParaRPr lang="en-US" kern="1200">
              <a:sym typeface="Arial"/>
            </a:endParaRPr>
          </a:p>
          <a:p>
            <a:pPr fontAlgn="auto">
              <a:spcBef>
                <a:spcPct val="100000"/>
              </a:spcBef>
              <a:spcAft>
                <a:spcPts val="0"/>
              </a:spcAft>
              <a:buSzPct val="99000"/>
              <a:tabLst/>
            </a:pPr>
            <a:r>
              <a:rPr lang="en-US" kern="1200">
                <a:sym typeface="Arial"/>
              </a:rPr>
              <a:t>5 minutes</a:t>
            </a:r>
            <a:endParaRPr lang="en-US"/>
          </a:p>
        </p:txBody>
      </p:sp>
      <p:pic>
        <p:nvPicPr>
          <p:cNvPr id="8" name="Content Placeholder 7" descr="Color letter blocks that spell out “Communication” on two rows with the word “Corner” underneath">
            <a:extLst>
              <a:ext uri="{FF2B5EF4-FFF2-40B4-BE49-F238E27FC236}">
                <a16:creationId xmlns:a16="http://schemas.microsoft.com/office/drawing/2014/main" id="{13E55963-7645-4AC1-B92D-6C2FC9DA57D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552700"/>
            <a:ext cx="2857500" cy="1762125"/>
          </a:xfrm>
          <a:prstGeom prst="rect">
            <a:avLst/>
          </a:prstGeom>
        </p:spPr>
      </p:pic>
      <p:sp>
        <p:nvSpPr>
          <p:cNvPr id="9" name="Slide Number Placeholder 8">
            <a:extLst>
              <a:ext uri="{FF2B5EF4-FFF2-40B4-BE49-F238E27FC236}">
                <a16:creationId xmlns:a16="http://schemas.microsoft.com/office/drawing/2014/main" id="{64C5E280-DA28-4BE5-A1D5-3D1910D51C9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121</a:t>
            </a:fld>
            <a:endParaRPr lang="en-US"/>
          </a:p>
        </p:txBody>
      </p:sp>
    </p:spTree>
    <p:extLst>
      <p:ext uri="{BB962C8B-B14F-4D97-AF65-F5344CB8AC3E}">
        <p14:creationId xmlns:p14="http://schemas.microsoft.com/office/powerpoint/2010/main" val="2981478711"/>
      </p:ext>
    </p:extLst>
  </p:cSld>
  <p:clrMapOvr>
    <a:masterClrMapping/>
  </p:clrMapOvr>
  <p:transition>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4.5: Unit 4 Communication Corner (cont.)</a:t>
            </a:r>
          </a:p>
        </p:txBody>
      </p:sp>
      <p:sp>
        <p:nvSpPr>
          <p:cNvPr id="3" name="Content Placeholder 2">
            <a:extLst>
              <a:ext uri="{FF2B5EF4-FFF2-40B4-BE49-F238E27FC236}">
                <a16:creationId xmlns:a16="http://schemas.microsoft.com/office/drawing/2014/main" id="{D846423B-AF0D-4DBD-BAAF-2ABB69B2A8A3}"/>
              </a:ext>
            </a:extLst>
          </p:cNvPr>
          <p:cNvSpPr>
            <a:spLocks noGrp="1"/>
          </p:cNvSpPr>
          <p:nvPr>
            <p:ph idx="1"/>
          </p:nvPr>
        </p:nvSpPr>
        <p:spPr/>
        <p:txBody>
          <a:bodyPr>
            <a:normAutofit fontScale="77500" lnSpcReduction="20000"/>
          </a:bodyPr>
          <a:lstStyle/>
          <a:p>
            <a:pPr marL="381000" lvl="1" indent="-381000" fontAlgn="auto">
              <a:spcBef>
                <a:spcPct val="100000"/>
              </a:spcBef>
              <a:buSzPct val="99000"/>
              <a:buFont typeface="Arial"/>
              <a:buChar char="•"/>
              <a:tabLst/>
            </a:pPr>
            <a:r>
              <a:rPr lang="en-US" b="1" kern="1200">
                <a:ea typeface="+mn-ea"/>
                <a:sym typeface="Arial"/>
              </a:rPr>
              <a:t>I can't afford the extra cost of raising my home to meet the requirements. </a:t>
            </a:r>
            <a:endParaRPr lang="en-US" kern="1200">
              <a:ea typeface="+mn-ea"/>
              <a:sym typeface="Arial"/>
            </a:endParaRPr>
          </a:p>
          <a:p>
            <a:pPr marL="381000" lvl="1" indent="-381000" fontAlgn="auto">
              <a:spcBef>
                <a:spcPct val="100000"/>
              </a:spcBef>
              <a:buSzPct val="99000"/>
              <a:buFont typeface="Arial"/>
              <a:buChar char="•"/>
              <a:tabLst/>
            </a:pPr>
            <a:r>
              <a:rPr lang="en-US" b="1" kern="1200">
                <a:ea typeface="+mn-ea"/>
                <a:sym typeface="Arial"/>
              </a:rPr>
              <a:t>If I get damaged by a disaster, I agree to not ask for disaster assistance.</a:t>
            </a:r>
            <a:endParaRPr lang="en-US" kern="1200">
              <a:ea typeface="+mn-ea"/>
              <a:sym typeface="Arial"/>
            </a:endParaRPr>
          </a:p>
          <a:p>
            <a:pPr marL="381000" lvl="1" indent="-381000" fontAlgn="auto">
              <a:spcBef>
                <a:spcPct val="100000"/>
              </a:spcBef>
              <a:buSzPct val="99000"/>
              <a:buFont typeface="Arial"/>
              <a:buChar char="•"/>
              <a:tabLst/>
            </a:pPr>
            <a:r>
              <a:rPr lang="en-US" b="1" kern="1200">
                <a:ea typeface="+mn-ea"/>
                <a:sym typeface="Arial"/>
              </a:rPr>
              <a:t>Why do I have to do this? </a:t>
            </a:r>
            <a:endParaRPr lang="en-US" kern="1200">
              <a:ea typeface="+mn-ea"/>
              <a:sym typeface="Arial"/>
            </a:endParaRPr>
          </a:p>
          <a:p>
            <a:pPr marL="381000" lvl="1" indent="-381000" fontAlgn="auto">
              <a:spcBef>
                <a:spcPct val="100000"/>
              </a:spcBef>
              <a:buSzPct val="99000"/>
              <a:buFont typeface="Arial"/>
              <a:buChar char="•"/>
              <a:tabLst/>
            </a:pPr>
            <a:r>
              <a:rPr lang="en-US" b="1" kern="1200">
                <a:ea typeface="+mn-ea"/>
                <a:sym typeface="Arial"/>
              </a:rPr>
              <a:t>Why do we have a regulation?</a:t>
            </a:r>
            <a:endParaRPr lang="en-US" kern="1200">
              <a:ea typeface="+mn-ea"/>
              <a:sym typeface="Arial"/>
            </a:endParaRPr>
          </a:p>
          <a:p>
            <a:pPr marL="381000" lvl="1" indent="-381000" fontAlgn="auto">
              <a:spcBef>
                <a:spcPct val="100000"/>
              </a:spcBef>
              <a:buSzPct val="99000"/>
              <a:buFont typeface="Arial"/>
              <a:buChar char="•"/>
              <a:tabLst/>
            </a:pPr>
            <a:r>
              <a:rPr lang="en-US" b="1" kern="1200">
                <a:ea typeface="+mn-ea"/>
                <a:sym typeface="Arial"/>
              </a:rPr>
              <a:t>Why do I have to build higher than it says in the federal regulations?</a:t>
            </a:r>
            <a:endParaRPr lang="en-US" kern="1200">
              <a:ea typeface="+mn-ea"/>
              <a:sym typeface="Arial"/>
            </a:endParaRPr>
          </a:p>
          <a:p>
            <a:pPr marL="381000" lvl="1" indent="-381000">
              <a:spcBef>
                <a:spcPct val="100000"/>
              </a:spcBef>
              <a:buSzPct val="99000"/>
            </a:pPr>
            <a:r>
              <a:rPr lang="en-US" b="1" kern="1200">
                <a:ea typeface="+mn-ea"/>
                <a:sym typeface="Arial"/>
              </a:rPr>
              <a:t>If I'm not getting insurance, why do I have to comply?</a:t>
            </a:r>
            <a:r>
              <a:rPr lang="en-US" kern="1200">
                <a:sym typeface="Arial"/>
              </a:rPr>
              <a:t> </a:t>
            </a:r>
            <a:endParaRPr lang="en-US"/>
          </a:p>
        </p:txBody>
      </p:sp>
      <p:sp>
        <p:nvSpPr>
          <p:cNvPr id="6" name="Slide Number Placeholder 5">
            <a:extLst>
              <a:ext uri="{FF2B5EF4-FFF2-40B4-BE49-F238E27FC236}">
                <a16:creationId xmlns:a16="http://schemas.microsoft.com/office/drawing/2014/main" id="{9D826037-073C-4918-A442-11C394D4BE3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122</a:t>
            </a:fld>
            <a:endParaRPr lang="en-US"/>
          </a:p>
        </p:txBody>
      </p:sp>
    </p:spTree>
    <p:extLst>
      <p:ext uri="{BB962C8B-B14F-4D97-AF65-F5344CB8AC3E}">
        <p14:creationId xmlns:p14="http://schemas.microsoft.com/office/powerpoint/2010/main" val="1056049838"/>
      </p:ext>
    </p:extLst>
  </p:cSld>
  <p:clrMapOvr>
    <a:masterClrMapping/>
  </p:clrMapOvr>
  <p:transition>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4.6: Knowledge Check</a:t>
            </a:r>
          </a:p>
        </p:txBody>
      </p:sp>
      <p:sp>
        <p:nvSpPr>
          <p:cNvPr id="3" name="Content Placeholder 2">
            <a:extLst>
              <a:ext uri="{FF2B5EF4-FFF2-40B4-BE49-F238E27FC236}">
                <a16:creationId xmlns:a16="http://schemas.microsoft.com/office/drawing/2014/main" id="{9C72FC47-835F-4F14-8293-88D87248CAEB}"/>
              </a:ext>
            </a:extLst>
          </p:cNvPr>
          <p:cNvSpPr>
            <a:spLocks noGrp="1"/>
          </p:cNvSpPr>
          <p:nvPr>
            <p:ph idx="1"/>
          </p:nvPr>
        </p:nvSpPr>
        <p:spPr/>
        <p:txBody>
          <a:bodyPr>
            <a:normAutofit fontScale="55000" lnSpcReduction="20000"/>
          </a:bodyPr>
          <a:lstStyle/>
          <a:p>
            <a:pPr marL="0" lvl="1" indent="0" fontAlgn="auto">
              <a:spcBef>
                <a:spcPct val="100000"/>
              </a:spcBef>
              <a:buSzPct val="99000"/>
              <a:buNone/>
              <a:tabLst/>
            </a:pPr>
            <a:r>
              <a:rPr lang="en-US" kern="1200" dirty="0">
                <a:ea typeface="+mn-ea"/>
                <a:sym typeface="Arial"/>
              </a:rPr>
              <a:t>Individual work </a:t>
            </a:r>
          </a:p>
          <a:p>
            <a:pPr marL="381000" lvl="1" indent="-381000" fontAlgn="auto">
              <a:spcBef>
                <a:spcPct val="100000"/>
              </a:spcBef>
              <a:buSzPct val="99000"/>
              <a:buFont typeface="Arial"/>
              <a:buChar char="•"/>
              <a:tabLst/>
            </a:pPr>
            <a:r>
              <a:rPr lang="en-US" b="1" kern="1200" dirty="0">
                <a:ea typeface="+mn-ea"/>
                <a:sym typeface="Arial"/>
              </a:rPr>
              <a:t>Compare the Sample Flood Damage Reduction Ordinance to the Regulations Crosswalk.</a:t>
            </a:r>
            <a:endParaRPr lang="en-US" kern="1200" dirty="0">
              <a:ea typeface="+mn-ea"/>
              <a:sym typeface="Arial"/>
            </a:endParaRPr>
          </a:p>
          <a:p>
            <a:pPr marL="381000" lvl="1" indent="-381000" fontAlgn="auto">
              <a:spcBef>
                <a:spcPct val="100000"/>
              </a:spcBef>
              <a:buSzPct val="99000"/>
              <a:buFont typeface="Arial"/>
              <a:buChar char="•"/>
              <a:tabLst/>
            </a:pPr>
            <a:r>
              <a:rPr lang="en-US" b="1" kern="1200" dirty="0">
                <a:ea typeface="+mn-ea"/>
                <a:sym typeface="Arial"/>
              </a:rPr>
              <a:t>Look for language that relates to:</a:t>
            </a:r>
            <a:endParaRPr lang="en-US" kern="1200" dirty="0">
              <a:ea typeface="+mn-ea"/>
              <a:sym typeface="Arial"/>
            </a:endParaRPr>
          </a:p>
          <a:p>
            <a:pPr marL="635000" lvl="2" indent="-254000" fontAlgn="auto">
              <a:spcBef>
                <a:spcPct val="100000"/>
              </a:spcBef>
              <a:buSzPct val="99000"/>
              <a:buFont typeface="Wingdings"/>
              <a:buChar char="§"/>
              <a:tabLst/>
            </a:pPr>
            <a:r>
              <a:rPr lang="en-US" b="1" kern="1200" dirty="0">
                <a:ea typeface="+mn-ea"/>
                <a:sym typeface="Arial"/>
              </a:rPr>
              <a:t>Reasonably safe from flooding</a:t>
            </a:r>
            <a:endParaRPr lang="en-US" kern="1200" dirty="0">
              <a:ea typeface="+mn-ea"/>
              <a:sym typeface="Arial"/>
            </a:endParaRPr>
          </a:p>
          <a:p>
            <a:pPr marL="635000" lvl="2" indent="-254000" fontAlgn="auto">
              <a:spcBef>
                <a:spcPct val="100000"/>
              </a:spcBef>
              <a:buSzPct val="99000"/>
              <a:buFont typeface="Wingdings"/>
              <a:buChar char="§"/>
              <a:tabLst/>
            </a:pPr>
            <a:r>
              <a:rPr lang="en-US" b="1" kern="1200" dirty="0">
                <a:ea typeface="+mn-ea"/>
                <a:sym typeface="Arial"/>
              </a:rPr>
              <a:t>Flood openings</a:t>
            </a:r>
            <a:endParaRPr lang="en-US" kern="1200" dirty="0">
              <a:ea typeface="+mn-ea"/>
              <a:sym typeface="Arial"/>
            </a:endParaRPr>
          </a:p>
          <a:p>
            <a:pPr marL="635000" lvl="2" indent="-254000" fontAlgn="auto">
              <a:spcBef>
                <a:spcPct val="100000"/>
              </a:spcBef>
              <a:buSzPct val="99000"/>
              <a:buFont typeface="Wingdings"/>
              <a:buChar char="§"/>
              <a:tabLst/>
            </a:pPr>
            <a:r>
              <a:rPr lang="en-US" b="1" kern="1200" dirty="0">
                <a:ea typeface="+mn-ea"/>
                <a:sym typeface="Arial"/>
              </a:rPr>
              <a:t>Obstruction/breakaway walls </a:t>
            </a:r>
            <a:endParaRPr lang="en-US" kern="1200" dirty="0">
              <a:ea typeface="+mn-ea"/>
              <a:sym typeface="Arial"/>
            </a:endParaRPr>
          </a:p>
          <a:p>
            <a:pPr marL="635000" lvl="2" indent="-254000" fontAlgn="auto">
              <a:spcBef>
                <a:spcPct val="100000"/>
              </a:spcBef>
              <a:buSzPct val="99000"/>
              <a:buFont typeface="Wingdings"/>
              <a:buChar char="§"/>
              <a:tabLst/>
            </a:pPr>
            <a:r>
              <a:rPr lang="en-US" b="1" kern="1200" dirty="0">
                <a:ea typeface="+mn-ea"/>
                <a:sym typeface="Arial"/>
              </a:rPr>
              <a:t>Obtaining lowest floor elevation</a:t>
            </a:r>
            <a:endParaRPr lang="en-US" kern="1200" dirty="0">
              <a:ea typeface="+mn-ea"/>
              <a:sym typeface="Arial"/>
            </a:endParaRPr>
          </a:p>
          <a:p>
            <a:pPr marL="635000" lvl="2" indent="-254000" fontAlgn="auto">
              <a:spcBef>
                <a:spcPct val="100000"/>
              </a:spcBef>
              <a:buSzPct val="99000"/>
              <a:buFont typeface="Wingdings"/>
              <a:buChar char="§"/>
              <a:tabLst/>
            </a:pPr>
            <a:r>
              <a:rPr lang="en-US" b="1" kern="1200" dirty="0">
                <a:ea typeface="+mn-ea"/>
                <a:sym typeface="Arial"/>
              </a:rPr>
              <a:t>Use of flood-resistant materials</a:t>
            </a:r>
            <a:endParaRPr lang="en-US" kern="1200" dirty="0">
              <a:ea typeface="+mn-ea"/>
              <a:sym typeface="Arial"/>
            </a:endParaRPr>
          </a:p>
          <a:p>
            <a:pPr marL="635000" lvl="2" indent="-254000" fontAlgn="auto">
              <a:spcBef>
                <a:spcPct val="100000"/>
              </a:spcBef>
              <a:buSzPct val="99000"/>
              <a:buFont typeface="Wingdings"/>
              <a:buChar char="§"/>
              <a:tabLst/>
            </a:pPr>
            <a:r>
              <a:rPr lang="en-US" b="1" kern="1200" dirty="0">
                <a:ea typeface="+mn-ea"/>
                <a:sym typeface="Arial"/>
              </a:rPr>
              <a:t>RVs onsite less than 180 days</a:t>
            </a:r>
            <a:endParaRPr lang="en-US" kern="1200" dirty="0">
              <a:ea typeface="+mn-ea"/>
              <a:sym typeface="Arial"/>
            </a:endParaRPr>
          </a:p>
          <a:p>
            <a:pPr marL="381000" lvl="1" indent="-381000">
              <a:spcBef>
                <a:spcPct val="100000"/>
              </a:spcBef>
              <a:buSzPct val="99000"/>
            </a:pPr>
            <a:r>
              <a:rPr lang="en-US" b="1" kern="1200" dirty="0">
                <a:sym typeface="Arial"/>
              </a:rPr>
              <a:t>Write the section of the Sample Ordinance in the appropriate column.</a:t>
            </a:r>
            <a:endParaRPr lang="en-US" dirty="0"/>
          </a:p>
        </p:txBody>
      </p:sp>
      <p:sp>
        <p:nvSpPr>
          <p:cNvPr id="6" name="Slide Number Placeholder 5">
            <a:extLst>
              <a:ext uri="{FF2B5EF4-FFF2-40B4-BE49-F238E27FC236}">
                <a16:creationId xmlns:a16="http://schemas.microsoft.com/office/drawing/2014/main" id="{E7083C76-3D0C-4D59-9BF6-FA0E9DD69EE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123</a:t>
            </a:fld>
            <a:endParaRPr lang="en-US"/>
          </a:p>
        </p:txBody>
      </p:sp>
    </p:spTree>
    <p:extLst>
      <p:ext uri="{BB962C8B-B14F-4D97-AF65-F5344CB8AC3E}">
        <p14:creationId xmlns:p14="http://schemas.microsoft.com/office/powerpoint/2010/main" val="287991830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Reasonably Safe</a:t>
            </a:r>
          </a:p>
        </p:txBody>
      </p:sp>
      <p:sp>
        <p:nvSpPr>
          <p:cNvPr id="3" name="Content Placeholder 2">
            <a:extLst>
              <a:ext uri="{FF2B5EF4-FFF2-40B4-BE49-F238E27FC236}">
                <a16:creationId xmlns:a16="http://schemas.microsoft.com/office/drawing/2014/main" id="{22C91CB0-F0BE-4E4C-AC8C-983DEE6ACC68}"/>
              </a:ext>
            </a:extLst>
          </p:cNvPr>
          <p:cNvSpPr>
            <a:spLocks noGrp="1"/>
          </p:cNvSpPr>
          <p:nvPr>
            <p:ph sz="quarter" idx="13"/>
          </p:nvPr>
        </p:nvSpPr>
        <p:spPr/>
        <p:txBody>
          <a:bodyPr/>
          <a:lstStyle/>
          <a:p>
            <a:pPr>
              <a:spcBef>
                <a:spcPct val="100000"/>
              </a:spcBef>
              <a:buSzPct val="99000"/>
            </a:pPr>
            <a:r>
              <a:rPr lang="en-US" b="1" kern="1200">
                <a:sym typeface="Arial"/>
              </a:rPr>
              <a:t>What do you think "reasonably safe from flooding" means?</a:t>
            </a:r>
            <a:endParaRPr lang="en-US"/>
          </a:p>
        </p:txBody>
      </p:sp>
      <p:pic>
        <p:nvPicPr>
          <p:cNvPr id="8" name="Content Placeholder 7" descr="A large red question mark on top of a blue dialogue box">
            <a:extLst>
              <a:ext uri="{FF2B5EF4-FFF2-40B4-BE49-F238E27FC236}">
                <a16:creationId xmlns:a16="http://schemas.microsoft.com/office/drawing/2014/main" id="{459978DA-6ED6-40FD-8F04-E8880F9BAE6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005012"/>
            <a:ext cx="2857500" cy="2857500"/>
          </a:xfrm>
          <a:prstGeom prst="rect">
            <a:avLst/>
          </a:prstGeom>
        </p:spPr>
      </p:pic>
      <p:sp>
        <p:nvSpPr>
          <p:cNvPr id="9" name="Slide Number Placeholder 8">
            <a:extLst>
              <a:ext uri="{FF2B5EF4-FFF2-40B4-BE49-F238E27FC236}">
                <a16:creationId xmlns:a16="http://schemas.microsoft.com/office/drawing/2014/main" id="{967012AE-4BC7-409C-A0D7-0D04489BFFE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13</a:t>
            </a:fld>
            <a:endParaRPr lang="en-US"/>
          </a:p>
        </p:txBody>
      </p:sp>
    </p:spTree>
    <p:extLst>
      <p:ext uri="{BB962C8B-B14F-4D97-AF65-F5344CB8AC3E}">
        <p14:creationId xmlns:p14="http://schemas.microsoft.com/office/powerpoint/2010/main" val="292095177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Development Oversight</a:t>
            </a:r>
          </a:p>
        </p:txBody>
      </p:sp>
      <p:sp>
        <p:nvSpPr>
          <p:cNvPr id="3" name="Content Placeholder 2">
            <a:extLst>
              <a:ext uri="{FF2B5EF4-FFF2-40B4-BE49-F238E27FC236}">
                <a16:creationId xmlns:a16="http://schemas.microsoft.com/office/drawing/2014/main" id="{4606EE9B-7411-412A-879E-C69E332503E2}"/>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b="1" kern="1200">
                <a:sym typeface="Arial"/>
              </a:rPr>
              <a:t>Development:</a:t>
            </a:r>
            <a:r>
              <a:rPr lang="en-US" kern="1200">
                <a:sym typeface="Arial"/>
              </a:rPr>
              <a:t> Any manmade change to improved or unimproved real estate, including, but not limited to:</a:t>
            </a:r>
          </a:p>
          <a:p>
            <a:pPr marL="381000" lvl="1" indent="-381000" fontAlgn="auto">
              <a:spcBef>
                <a:spcPct val="100000"/>
              </a:spcBef>
              <a:spcAft>
                <a:spcPts val="0"/>
              </a:spcAft>
              <a:buSzPct val="99000"/>
              <a:buFont typeface="Arial"/>
              <a:buChar char="•"/>
              <a:tabLst/>
            </a:pPr>
            <a:r>
              <a:rPr lang="en-US" kern="1200">
                <a:ea typeface="+mn-ea"/>
                <a:sym typeface="Arial"/>
              </a:rPr>
              <a:t>Buildings or other structures</a:t>
            </a:r>
          </a:p>
          <a:p>
            <a:pPr marL="381000" lvl="1" indent="-381000" fontAlgn="auto">
              <a:spcBef>
                <a:spcPct val="100000"/>
              </a:spcBef>
              <a:spcAft>
                <a:spcPts val="0"/>
              </a:spcAft>
              <a:buSzPct val="99000"/>
              <a:buFont typeface="Arial"/>
              <a:buChar char="•"/>
              <a:tabLst/>
            </a:pPr>
            <a:r>
              <a:rPr lang="en-US" kern="1200">
                <a:ea typeface="+mn-ea"/>
                <a:sym typeface="Arial"/>
              </a:rPr>
              <a:t>Mining, dredging, filling, grading, paving, excavation, or drilling operations</a:t>
            </a:r>
          </a:p>
          <a:p>
            <a:pPr marL="381000" lvl="1" indent="-381000" fontAlgn="auto">
              <a:spcBef>
                <a:spcPct val="100000"/>
              </a:spcBef>
              <a:spcAft>
                <a:spcPts val="0"/>
              </a:spcAft>
              <a:buSzPct val="99000"/>
              <a:buFont typeface="Arial"/>
              <a:buChar char="•"/>
              <a:tabLst/>
            </a:pPr>
            <a:r>
              <a:rPr lang="en-US" kern="1200">
                <a:ea typeface="+mn-ea"/>
                <a:sym typeface="Arial"/>
              </a:rPr>
              <a:t>Storage of equipment or materials</a:t>
            </a:r>
            <a:endParaRPr lang="en-US"/>
          </a:p>
        </p:txBody>
      </p:sp>
      <p:pic>
        <p:nvPicPr>
          <p:cNvPr id="8" name="Content Placeholder 7" descr="Photograph of construction equipment on a new home site.">
            <a:extLst>
              <a:ext uri="{FF2B5EF4-FFF2-40B4-BE49-F238E27FC236}">
                <a16:creationId xmlns:a16="http://schemas.microsoft.com/office/drawing/2014/main" id="{744DB143-BABA-4FFE-9666-29B0E9AC73E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309812"/>
            <a:ext cx="3810000" cy="2247900"/>
          </a:xfrm>
          <a:prstGeom prst="rect">
            <a:avLst/>
          </a:prstGeom>
        </p:spPr>
      </p:pic>
      <p:sp>
        <p:nvSpPr>
          <p:cNvPr id="9" name="Slide Number Placeholder 8">
            <a:extLst>
              <a:ext uri="{FF2B5EF4-FFF2-40B4-BE49-F238E27FC236}">
                <a16:creationId xmlns:a16="http://schemas.microsoft.com/office/drawing/2014/main" id="{7A1A4432-118A-46C0-9ECE-9359BBA6CC9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14</a:t>
            </a:fld>
            <a:endParaRPr lang="en-US"/>
          </a:p>
        </p:txBody>
      </p:sp>
    </p:spTree>
    <p:extLst>
      <p:ext uri="{BB962C8B-B14F-4D97-AF65-F5344CB8AC3E}">
        <p14:creationId xmlns:p14="http://schemas.microsoft.com/office/powerpoint/2010/main" val="400335358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Development Examples</a:t>
            </a:r>
          </a:p>
        </p:txBody>
      </p:sp>
      <p:sp>
        <p:nvSpPr>
          <p:cNvPr id="3" name="Content Placeholder 2">
            <a:extLst>
              <a:ext uri="{FF2B5EF4-FFF2-40B4-BE49-F238E27FC236}">
                <a16:creationId xmlns:a16="http://schemas.microsoft.com/office/drawing/2014/main" id="{3551D12B-1C28-4F23-B71F-47EAEAB7C256}"/>
              </a:ext>
            </a:extLst>
          </p:cNvPr>
          <p:cNvSpPr>
            <a:spLocks noGrp="1"/>
          </p:cNvSpPr>
          <p:nvPr>
            <p:ph idx="1"/>
          </p:nvPr>
        </p:nvSpPr>
        <p:spPr/>
        <p:txBody>
          <a:bodyPr>
            <a:normAutofit fontScale="92500" lnSpcReduction="10000"/>
          </a:bodyPr>
          <a:lstStyle/>
          <a:p>
            <a:pPr marL="381000" lvl="1" indent="-381000" fontAlgn="auto">
              <a:spcBef>
                <a:spcPct val="100000"/>
              </a:spcBef>
              <a:buSzPct val="99000"/>
              <a:buFont typeface="Arial"/>
              <a:buChar char="•"/>
              <a:tabLst/>
            </a:pPr>
            <a:r>
              <a:rPr lang="en-US" b="1" kern="1200">
                <a:ea typeface="+mn-ea"/>
                <a:sym typeface="Arial"/>
              </a:rPr>
              <a:t>New Construction:</a:t>
            </a:r>
            <a:r>
              <a:rPr lang="en-US" kern="1200">
                <a:ea typeface="+mn-ea"/>
                <a:sym typeface="Arial"/>
              </a:rPr>
              <a:t> Structures for which the start of construction began on or after the effective date of a floodplain management regulation adopted by the community and includes any subsequent improvements to such structures, including sheds and other small projects. </a:t>
            </a:r>
          </a:p>
          <a:p>
            <a:pPr marL="381000" lvl="1" indent="-381000">
              <a:spcBef>
                <a:spcPct val="100000"/>
              </a:spcBef>
              <a:buSzPct val="99000"/>
            </a:pPr>
            <a:r>
              <a:rPr lang="en-US" b="1" kern="1200">
                <a:ea typeface="+mn-ea"/>
                <a:sym typeface="Arial"/>
              </a:rPr>
              <a:t>Substantial Improvement:</a:t>
            </a:r>
            <a:r>
              <a:rPr lang="en-US" kern="1200">
                <a:sym typeface="Arial"/>
              </a:rPr>
              <a:t> Any reconstruction rehabilitation, addition, or other improvement of a structure, the cost of which equals or exceeds 50 percent of the market value of the structure before the start of construction.</a:t>
            </a:r>
            <a:endParaRPr lang="en-US"/>
          </a:p>
        </p:txBody>
      </p:sp>
      <p:sp>
        <p:nvSpPr>
          <p:cNvPr id="6" name="Slide Number Placeholder 5">
            <a:extLst>
              <a:ext uri="{FF2B5EF4-FFF2-40B4-BE49-F238E27FC236}">
                <a16:creationId xmlns:a16="http://schemas.microsoft.com/office/drawing/2014/main" id="{CE476882-45F5-4B53-B966-4C17C39035A9}"/>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15</a:t>
            </a:fld>
            <a:endParaRPr lang="en-US"/>
          </a:p>
        </p:txBody>
      </p:sp>
    </p:spTree>
    <p:extLst>
      <p:ext uri="{BB962C8B-B14F-4D97-AF65-F5344CB8AC3E}">
        <p14:creationId xmlns:p14="http://schemas.microsoft.com/office/powerpoint/2010/main" val="360561407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Substantial Improvement vs. New Construction</a:t>
            </a:r>
          </a:p>
        </p:txBody>
      </p:sp>
      <p:sp>
        <p:nvSpPr>
          <p:cNvPr id="7" name="Content Placeholder 6">
            <a:extLst>
              <a:ext uri="{FF2B5EF4-FFF2-40B4-BE49-F238E27FC236}">
                <a16:creationId xmlns:a16="http://schemas.microsoft.com/office/drawing/2014/main" id="{95C882B4-A4DF-4DE9-886E-612163FC41A6}"/>
              </a:ext>
            </a:extLst>
          </p:cNvPr>
          <p:cNvSpPr>
            <a:spLocks noGrp="1"/>
          </p:cNvSpPr>
          <p:nvPr>
            <p:ph sz="quarter" idx="14"/>
          </p:nvPr>
        </p:nvSpPr>
        <p:spPr/>
        <p:txBody>
          <a:bodyPr/>
          <a:lstStyle/>
          <a:p>
            <a:pPr>
              <a:spcBef>
                <a:spcPct val="100000"/>
              </a:spcBef>
              <a:buSzPct val="99000"/>
            </a:pPr>
            <a:r>
              <a:rPr lang="en-US" b="1" kern="1200">
                <a:sym typeface="Arial"/>
              </a:rPr>
              <a:t>How is substantial improvement different from new construction?</a:t>
            </a:r>
            <a:endParaRPr lang="en-US"/>
          </a:p>
        </p:txBody>
      </p:sp>
      <p:pic>
        <p:nvPicPr>
          <p:cNvPr id="8" name="Content Placeholder 7" descr="A large red question mark on top of a blue dialogue box">
            <a:extLst>
              <a:ext uri="{FF2B5EF4-FFF2-40B4-BE49-F238E27FC236}">
                <a16:creationId xmlns:a16="http://schemas.microsoft.com/office/drawing/2014/main" id="{43593017-D637-4169-BB6A-71521DB306C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7E2897D5-F8BB-41F8-9F4F-CD2EDFB92F7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16</a:t>
            </a:fld>
            <a:endParaRPr lang="en-US"/>
          </a:p>
        </p:txBody>
      </p:sp>
    </p:spTree>
    <p:extLst>
      <p:ext uri="{BB962C8B-B14F-4D97-AF65-F5344CB8AC3E}">
        <p14:creationId xmlns:p14="http://schemas.microsoft.com/office/powerpoint/2010/main" val="379243380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(3)(iv) - Protecting Utilities</a:t>
            </a:r>
          </a:p>
        </p:txBody>
      </p:sp>
      <p:sp>
        <p:nvSpPr>
          <p:cNvPr id="3" name="Content Placeholder 2">
            <a:extLst>
              <a:ext uri="{FF2B5EF4-FFF2-40B4-BE49-F238E27FC236}">
                <a16:creationId xmlns:a16="http://schemas.microsoft.com/office/drawing/2014/main" id="{F3B7FF90-D8F9-4D15-B7D3-49E5FD5F7E05}"/>
              </a:ext>
            </a:extLst>
          </p:cNvPr>
          <p:cNvSpPr>
            <a:spLocks noGrp="1"/>
          </p:cNvSpPr>
          <p:nvPr>
            <p:ph idx="1"/>
          </p:nvPr>
        </p:nvSpPr>
        <p:spPr/>
        <p:txBody>
          <a:bodyPr/>
          <a:lstStyle/>
          <a:p>
            <a:pPr>
              <a:spcBef>
                <a:spcPct val="100000"/>
              </a:spcBef>
              <a:buSzPct val="99000"/>
            </a:pPr>
            <a:r>
              <a:rPr lang="en-US" kern="1200">
                <a:sym typeface="Arial"/>
              </a:rPr>
              <a:t>(3)(iv) All new construction and substantial improvements shall be constructed with electrical, heating, ventilation, plumbing, and air conditioning equipment and other service facilities that are designed and/or located to prevent water from entering or accumulating within the components during conditions of flooding. </a:t>
            </a:r>
            <a:endParaRPr lang="en-US"/>
          </a:p>
        </p:txBody>
      </p:sp>
      <p:sp>
        <p:nvSpPr>
          <p:cNvPr id="6" name="Slide Number Placeholder 5">
            <a:extLst>
              <a:ext uri="{FF2B5EF4-FFF2-40B4-BE49-F238E27FC236}">
                <a16:creationId xmlns:a16="http://schemas.microsoft.com/office/drawing/2014/main" id="{D2603A16-92F1-4322-8AB4-DBE2FE18EC7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17</a:t>
            </a:fld>
            <a:endParaRPr lang="en-US"/>
          </a:p>
        </p:txBody>
      </p:sp>
    </p:spTree>
    <p:extLst>
      <p:ext uri="{BB962C8B-B14F-4D97-AF65-F5344CB8AC3E}">
        <p14:creationId xmlns:p14="http://schemas.microsoft.com/office/powerpoint/2010/main" val="2716240340"/>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(3)(iii)--Fuel Tanks</a:t>
            </a:r>
          </a:p>
        </p:txBody>
      </p:sp>
      <p:sp>
        <p:nvSpPr>
          <p:cNvPr id="3" name="Content Placeholder 2">
            <a:extLst>
              <a:ext uri="{FF2B5EF4-FFF2-40B4-BE49-F238E27FC236}">
                <a16:creationId xmlns:a16="http://schemas.microsoft.com/office/drawing/2014/main" id="{6D0E95EB-6679-434C-8DED-D14C0192CE1D}"/>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a:sym typeface="Arial"/>
              </a:rPr>
              <a:t>(3)(iii) All new construction and substantial improvements shall be constructed by methods and practices that minimize flood damages.</a:t>
            </a:r>
          </a:p>
          <a:p>
            <a:pPr marL="381000" lvl="1" indent="-381000" fontAlgn="auto">
              <a:spcBef>
                <a:spcPct val="100000"/>
              </a:spcBef>
              <a:spcAft>
                <a:spcPts val="0"/>
              </a:spcAft>
              <a:buSzPct val="99000"/>
              <a:buFont typeface="Arial"/>
              <a:buChar char="•"/>
              <a:tabLst/>
            </a:pPr>
            <a:r>
              <a:rPr lang="en-US" kern="1200">
                <a:ea typeface="+mn-ea"/>
                <a:sym typeface="Arial"/>
              </a:rPr>
              <a:t>Fuel tanks are considered “structures”</a:t>
            </a:r>
          </a:p>
          <a:p>
            <a:pPr marL="381000" lvl="1" indent="-381000" fontAlgn="auto">
              <a:spcBef>
                <a:spcPct val="100000"/>
              </a:spcBef>
              <a:spcAft>
                <a:spcPts val="0"/>
              </a:spcAft>
              <a:buSzPct val="99000"/>
              <a:buFont typeface="Arial"/>
              <a:buChar char="•"/>
              <a:tabLst/>
            </a:pPr>
            <a:r>
              <a:rPr lang="en-US" kern="1200">
                <a:ea typeface="+mn-ea"/>
                <a:sym typeface="Arial"/>
              </a:rPr>
              <a:t>Like other structures, they must be anchored </a:t>
            </a:r>
          </a:p>
          <a:p>
            <a:pPr marL="381000" lvl="1" indent="-381000" fontAlgn="auto">
              <a:spcBef>
                <a:spcPct val="100000"/>
              </a:spcBef>
              <a:spcAft>
                <a:spcPts val="0"/>
              </a:spcAft>
              <a:buSzPct val="99000"/>
              <a:buFont typeface="Arial"/>
              <a:buChar char="•"/>
              <a:tabLst/>
            </a:pPr>
            <a:r>
              <a:rPr lang="en-US" kern="1200">
                <a:ea typeface="+mn-ea"/>
                <a:sym typeface="Arial"/>
              </a:rPr>
              <a:t>Elevated platforms are recommended</a:t>
            </a:r>
            <a:endParaRPr lang="en-US"/>
          </a:p>
        </p:txBody>
      </p:sp>
      <p:pic>
        <p:nvPicPr>
          <p:cNvPr id="8" name="Content Placeholder 7" descr="Two images of propane tanks. The top left image shows a propane tank being buried underground. The lower right shows a propane tank elevated and anchored above ground.">
            <a:extLst>
              <a:ext uri="{FF2B5EF4-FFF2-40B4-BE49-F238E27FC236}">
                <a16:creationId xmlns:a16="http://schemas.microsoft.com/office/drawing/2014/main" id="{082346EA-910C-47E6-9BD9-993FCEA81CE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528762"/>
            <a:ext cx="3810000" cy="3810000"/>
          </a:xfrm>
          <a:prstGeom prst="rect">
            <a:avLst/>
          </a:prstGeom>
        </p:spPr>
      </p:pic>
      <p:sp>
        <p:nvSpPr>
          <p:cNvPr id="9" name="Slide Number Placeholder 8">
            <a:extLst>
              <a:ext uri="{FF2B5EF4-FFF2-40B4-BE49-F238E27FC236}">
                <a16:creationId xmlns:a16="http://schemas.microsoft.com/office/drawing/2014/main" id="{A163824A-F892-4E9F-A36E-1842B5BA2A2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18</a:t>
            </a:fld>
            <a:endParaRPr lang="en-US"/>
          </a:p>
        </p:txBody>
      </p:sp>
    </p:spTree>
    <p:extLst>
      <p:ext uri="{BB962C8B-B14F-4D97-AF65-F5344CB8AC3E}">
        <p14:creationId xmlns:p14="http://schemas.microsoft.com/office/powerpoint/2010/main" val="400453086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(3)(iv)--Anchoring Tanks</a:t>
            </a:r>
          </a:p>
        </p:txBody>
      </p:sp>
      <p:pic>
        <p:nvPicPr>
          <p:cNvPr id="6" name="Content Placeholder 5" descr="Two images of propane tanks. Left diagram shows a tank elevated and anchored above flood protection level. Right photograph shows an un-anchored tank displaced after a flood.">
            <a:extLst>
              <a:ext uri="{FF2B5EF4-FFF2-40B4-BE49-F238E27FC236}">
                <a16:creationId xmlns:a16="http://schemas.microsoft.com/office/drawing/2014/main" id="{9323C984-0163-459A-9603-C9EAF1E9F3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981994"/>
            <a:ext cx="6191250" cy="2819400"/>
          </a:xfrm>
          <a:prstGeom prst="rect">
            <a:avLst/>
          </a:prstGeom>
        </p:spPr>
      </p:pic>
      <p:sp>
        <p:nvSpPr>
          <p:cNvPr id="7" name="Slide Number Placeholder 6">
            <a:extLst>
              <a:ext uri="{FF2B5EF4-FFF2-40B4-BE49-F238E27FC236}">
                <a16:creationId xmlns:a16="http://schemas.microsoft.com/office/drawing/2014/main" id="{2AFCC400-371E-48D5-8242-557AADEF4C7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19</a:t>
            </a:fld>
            <a:endParaRPr lang="en-US"/>
          </a:p>
        </p:txBody>
      </p:sp>
    </p:spTree>
    <p:extLst>
      <p:ext uri="{BB962C8B-B14F-4D97-AF65-F5344CB8AC3E}">
        <p14:creationId xmlns:p14="http://schemas.microsoft.com/office/powerpoint/2010/main" val="325078775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E0273 Course Map</a:t>
            </a:r>
          </a:p>
        </p:txBody>
      </p:sp>
      <p:pic>
        <p:nvPicPr>
          <p:cNvPr id="6" name="Content Placeholder 5" descr="Umbrella diagram displays E0273 themes: Know the Risk, Mitigate the Risk, Insure the Risk. Raindrops list topics: FPM Basics, Risk Determination (maps &amp; studies), Regulations, SI/SD, Oversight &amp; Compliance, Pre- and Post-Event, &amp; Insurance.">
            <a:extLst>
              <a:ext uri="{FF2B5EF4-FFF2-40B4-BE49-F238E27FC236}">
                <a16:creationId xmlns:a16="http://schemas.microsoft.com/office/drawing/2014/main" id="{CCB11320-6BCB-4AB3-8208-1BC2F018B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694" y="1068388"/>
            <a:ext cx="4646612" cy="4646612"/>
          </a:xfrm>
          <a:prstGeom prst="rect">
            <a:avLst/>
          </a:prstGeom>
        </p:spPr>
      </p:pic>
      <p:sp>
        <p:nvSpPr>
          <p:cNvPr id="7" name="Slide Number Placeholder 6">
            <a:extLst>
              <a:ext uri="{FF2B5EF4-FFF2-40B4-BE49-F238E27FC236}">
                <a16:creationId xmlns:a16="http://schemas.microsoft.com/office/drawing/2014/main" id="{C3D9B259-2444-4500-98F2-B3139B9B734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a:t>
            </a:fld>
            <a:endParaRPr lang="en-US"/>
          </a:p>
        </p:txBody>
      </p:sp>
    </p:spTree>
    <p:extLst>
      <p:ext uri="{BB962C8B-B14F-4D97-AF65-F5344CB8AC3E}">
        <p14:creationId xmlns:p14="http://schemas.microsoft.com/office/powerpoint/2010/main" val="265070039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(3)(iv)--Anchoring Air Conditioners</a:t>
            </a:r>
          </a:p>
        </p:txBody>
      </p:sp>
      <p:pic>
        <p:nvPicPr>
          <p:cNvPr id="6" name="Content Placeholder 5" descr="Three images of two AC units. The top image shows an AC unit properly strapped down. The lower two images show another unit Pre-Disaster, unsecured on a bench, and Post-Disaster, with only the bench remaining upturned in the sand.">
            <a:extLst>
              <a:ext uri="{FF2B5EF4-FFF2-40B4-BE49-F238E27FC236}">
                <a16:creationId xmlns:a16="http://schemas.microsoft.com/office/drawing/2014/main" id="{BB40A2B4-B198-48D7-9F7A-9BE8550D13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486694"/>
            <a:ext cx="3810000" cy="3810000"/>
          </a:xfrm>
          <a:prstGeom prst="rect">
            <a:avLst/>
          </a:prstGeom>
        </p:spPr>
      </p:pic>
      <p:sp>
        <p:nvSpPr>
          <p:cNvPr id="7" name="Slide Number Placeholder 6">
            <a:extLst>
              <a:ext uri="{FF2B5EF4-FFF2-40B4-BE49-F238E27FC236}">
                <a16:creationId xmlns:a16="http://schemas.microsoft.com/office/drawing/2014/main" id="{4DE853E9-AADE-4777-A016-03B9398B00F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20</a:t>
            </a:fld>
            <a:endParaRPr lang="en-US"/>
          </a:p>
        </p:txBody>
      </p:sp>
    </p:spTree>
    <p:extLst>
      <p:ext uri="{BB962C8B-B14F-4D97-AF65-F5344CB8AC3E}">
        <p14:creationId xmlns:p14="http://schemas.microsoft.com/office/powerpoint/2010/main" val="423216302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(3)(iv)--Elevating Water Heaters</a:t>
            </a:r>
          </a:p>
        </p:txBody>
      </p:sp>
      <p:pic>
        <p:nvPicPr>
          <p:cNvPr id="6" name="Content Placeholder 5" descr="Two photos of water heaters. The left heater is properly elevated. The right was unanchored and is leaning to one side in a disaster-damaged room.">
            <a:extLst>
              <a:ext uri="{FF2B5EF4-FFF2-40B4-BE49-F238E27FC236}">
                <a16:creationId xmlns:a16="http://schemas.microsoft.com/office/drawing/2014/main" id="{E6447424-A245-41B1-A14F-6EB793D5C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824831"/>
            <a:ext cx="6191250" cy="3133725"/>
          </a:xfrm>
          <a:prstGeom prst="rect">
            <a:avLst/>
          </a:prstGeom>
        </p:spPr>
      </p:pic>
      <p:sp>
        <p:nvSpPr>
          <p:cNvPr id="7" name="Slide Number Placeholder 6">
            <a:extLst>
              <a:ext uri="{FF2B5EF4-FFF2-40B4-BE49-F238E27FC236}">
                <a16:creationId xmlns:a16="http://schemas.microsoft.com/office/drawing/2014/main" id="{7E1DAB9F-606A-468E-A20A-E80CCE2A3B94}"/>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21</a:t>
            </a:fld>
            <a:endParaRPr lang="en-US"/>
          </a:p>
        </p:txBody>
      </p:sp>
    </p:spTree>
    <p:extLst>
      <p:ext uri="{BB962C8B-B14F-4D97-AF65-F5344CB8AC3E}">
        <p14:creationId xmlns:p14="http://schemas.microsoft.com/office/powerpoint/2010/main" val="3007693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Requirements (4) and (5)--New Development</a:t>
            </a:r>
          </a:p>
        </p:txBody>
      </p:sp>
      <p:sp>
        <p:nvSpPr>
          <p:cNvPr id="3" name="Content Placeholder 2">
            <a:extLst>
              <a:ext uri="{FF2B5EF4-FFF2-40B4-BE49-F238E27FC236}">
                <a16:creationId xmlns:a16="http://schemas.microsoft.com/office/drawing/2014/main" id="{B546A449-2A1B-46AC-B4B4-B341493650DA}"/>
              </a:ext>
            </a:extLst>
          </p:cNvPr>
          <p:cNvSpPr>
            <a:spLocks noGrp="1"/>
          </p:cNvSpPr>
          <p:nvPr>
            <p:ph idx="1"/>
          </p:nvPr>
        </p:nvSpPr>
        <p:spPr/>
        <p:txBody>
          <a:bodyPr>
            <a:normAutofit fontScale="92500" lnSpcReduction="10000"/>
          </a:bodyPr>
          <a:lstStyle/>
          <a:p>
            <a:pPr fontAlgn="auto">
              <a:spcBef>
                <a:spcPct val="100000"/>
              </a:spcBef>
              <a:buSzPct val="99000"/>
              <a:tabLst/>
            </a:pPr>
            <a:r>
              <a:rPr lang="en-US" kern="1200">
                <a:sym typeface="Arial"/>
              </a:rPr>
              <a:t>(4) Review subdivision and other new development proposals including manufactured home parks and subdivisions to: </a:t>
            </a:r>
          </a:p>
          <a:p>
            <a:pPr marL="381000" lvl="1" indent="-381000" fontAlgn="auto">
              <a:spcBef>
                <a:spcPct val="100000"/>
              </a:spcBef>
              <a:buSzPct val="99000"/>
              <a:buFont typeface="Arial"/>
              <a:buChar char="•"/>
              <a:tabLst/>
            </a:pPr>
            <a:r>
              <a:rPr lang="en-US" kern="1200">
                <a:ea typeface="+mn-ea"/>
                <a:sym typeface="Arial"/>
              </a:rPr>
              <a:t>Locate, construct public utilities/facilities to minimize, eliminate flood damage</a:t>
            </a:r>
          </a:p>
          <a:p>
            <a:pPr marL="381000" lvl="1" indent="-381000" fontAlgn="auto">
              <a:spcBef>
                <a:spcPct val="100000"/>
              </a:spcBef>
              <a:buSzPct val="99000"/>
              <a:buFont typeface="Arial"/>
              <a:buChar char="•"/>
              <a:tabLst/>
            </a:pPr>
            <a:r>
              <a:rPr lang="en-US" kern="1200">
                <a:ea typeface="+mn-ea"/>
                <a:sym typeface="Arial"/>
              </a:rPr>
              <a:t>Provide adequate drainage </a:t>
            </a:r>
          </a:p>
          <a:p>
            <a:pPr>
              <a:spcBef>
                <a:spcPct val="100000"/>
              </a:spcBef>
              <a:buSzPct val="99000"/>
            </a:pPr>
            <a:r>
              <a:rPr lang="en-US" kern="1200">
                <a:sym typeface="Arial"/>
              </a:rPr>
              <a:t>(5) Require design of new and replacement sewage and water supply systems to minimize, eliminate infiltration of flood waters.</a:t>
            </a:r>
            <a:endParaRPr lang="en-US"/>
          </a:p>
        </p:txBody>
      </p:sp>
      <p:sp>
        <p:nvSpPr>
          <p:cNvPr id="6" name="Slide Number Placeholder 5">
            <a:extLst>
              <a:ext uri="{FF2B5EF4-FFF2-40B4-BE49-F238E27FC236}">
                <a16:creationId xmlns:a16="http://schemas.microsoft.com/office/drawing/2014/main" id="{BC259911-0B28-4767-9491-41C3FB0D3F6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22</a:t>
            </a:fld>
            <a:endParaRPr lang="en-US"/>
          </a:p>
        </p:txBody>
      </p:sp>
    </p:spTree>
    <p:extLst>
      <p:ext uri="{BB962C8B-B14F-4D97-AF65-F5344CB8AC3E}">
        <p14:creationId xmlns:p14="http://schemas.microsoft.com/office/powerpoint/2010/main" val="401652134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60.3(a) Requirement (6)--Sewage/Waste Disposal Systems</a:t>
            </a:r>
          </a:p>
        </p:txBody>
      </p:sp>
      <p:sp>
        <p:nvSpPr>
          <p:cNvPr id="3" name="Content Placeholder 2">
            <a:extLst>
              <a:ext uri="{FF2B5EF4-FFF2-40B4-BE49-F238E27FC236}">
                <a16:creationId xmlns:a16="http://schemas.microsoft.com/office/drawing/2014/main" id="{88F6594F-0657-4D27-96DC-FDC98C7F3A11}"/>
              </a:ext>
            </a:extLst>
          </p:cNvPr>
          <p:cNvSpPr>
            <a:spLocks noGrp="1"/>
          </p:cNvSpPr>
          <p:nvPr>
            <p:ph sz="quarter" idx="13"/>
          </p:nvPr>
        </p:nvSpPr>
        <p:spPr/>
        <p:txBody>
          <a:bodyPr>
            <a:normAutofit fontScale="85000" lnSpcReduction="10000"/>
          </a:bodyPr>
          <a:lstStyle/>
          <a:p>
            <a:pPr fontAlgn="auto">
              <a:spcBef>
                <a:spcPct val="100000"/>
              </a:spcBef>
              <a:spcAft>
                <a:spcPts val="0"/>
              </a:spcAft>
              <a:buSzPct val="99000"/>
              <a:tabLst/>
            </a:pPr>
            <a:r>
              <a:rPr lang="en-US" kern="1200">
                <a:sym typeface="Arial"/>
              </a:rPr>
              <a:t>Within floodprone areas, require: </a:t>
            </a:r>
          </a:p>
          <a:p>
            <a:pPr marL="381000" lvl="1" indent="-381000" fontAlgn="auto">
              <a:spcBef>
                <a:spcPct val="100000"/>
              </a:spcBef>
              <a:spcAft>
                <a:spcPts val="0"/>
              </a:spcAft>
              <a:buSzPct val="99000"/>
              <a:buFont typeface="Arial"/>
              <a:buChar char="•"/>
              <a:tabLst/>
            </a:pPr>
            <a:r>
              <a:rPr lang="en-US" kern="1200">
                <a:ea typeface="+mn-ea"/>
                <a:sym typeface="Arial"/>
              </a:rPr>
              <a:t>New/replacement sewage systems that minimize or eliminate infiltration of floodwaters</a:t>
            </a:r>
          </a:p>
          <a:p>
            <a:pPr marL="381000" lvl="1" indent="-381000" fontAlgn="auto">
              <a:spcBef>
                <a:spcPct val="100000"/>
              </a:spcBef>
              <a:spcAft>
                <a:spcPts val="0"/>
              </a:spcAft>
              <a:buSzPct val="99000"/>
              <a:buFont typeface="Arial"/>
              <a:buChar char="•"/>
              <a:tabLst/>
            </a:pPr>
            <a:r>
              <a:rPr lang="en-US" kern="1200">
                <a:ea typeface="+mn-ea"/>
                <a:sym typeface="Arial"/>
              </a:rPr>
              <a:t>Location of onsite waste disposal systems to avoid impairment to them or contamination from them</a:t>
            </a:r>
            <a:endParaRPr lang="en-US"/>
          </a:p>
        </p:txBody>
      </p:sp>
      <p:pic>
        <p:nvPicPr>
          <p:cNvPr id="8" name="Content Placeholder 7" descr="Photo of four storm sewer pipes at a construction site.">
            <a:extLst>
              <a:ext uri="{FF2B5EF4-FFF2-40B4-BE49-F238E27FC236}">
                <a16:creationId xmlns:a16="http://schemas.microsoft.com/office/drawing/2014/main" id="{A09077BF-4C49-46CC-8895-D6C75EE11E7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525" y="2071687"/>
            <a:ext cx="3333750" cy="2724150"/>
          </a:xfrm>
          <a:prstGeom prst="rect">
            <a:avLst/>
          </a:prstGeom>
        </p:spPr>
      </p:pic>
      <p:sp>
        <p:nvSpPr>
          <p:cNvPr id="9" name="Slide Number Placeholder 8">
            <a:extLst>
              <a:ext uri="{FF2B5EF4-FFF2-40B4-BE49-F238E27FC236}">
                <a16:creationId xmlns:a16="http://schemas.microsoft.com/office/drawing/2014/main" id="{1BF33F2F-B228-40FD-A238-F4474B4DDD1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23</a:t>
            </a:fld>
            <a:endParaRPr lang="en-US"/>
          </a:p>
        </p:txBody>
      </p:sp>
    </p:spTree>
    <p:extLst>
      <p:ext uri="{BB962C8B-B14F-4D97-AF65-F5344CB8AC3E}">
        <p14:creationId xmlns:p14="http://schemas.microsoft.com/office/powerpoint/2010/main" val="77436452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Septic Systems</a:t>
            </a:r>
          </a:p>
        </p:txBody>
      </p:sp>
      <p:sp>
        <p:nvSpPr>
          <p:cNvPr id="3" name="Content Placeholder 2">
            <a:extLst>
              <a:ext uri="{FF2B5EF4-FFF2-40B4-BE49-F238E27FC236}">
                <a16:creationId xmlns:a16="http://schemas.microsoft.com/office/drawing/2014/main" id="{EF7C581D-A9E3-46E3-8DAC-AC24467F1E85}"/>
              </a:ext>
            </a:extLst>
          </p:cNvPr>
          <p:cNvSpPr>
            <a:spLocks noGrp="1"/>
          </p:cNvSpPr>
          <p:nvPr>
            <p:ph sz="quarter" idx="13"/>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Erosion allowed the septic system cap to be moved </a:t>
            </a:r>
          </a:p>
          <a:p>
            <a:pPr marL="381000" lvl="1" indent="-381000" fontAlgn="auto">
              <a:spcBef>
                <a:spcPct val="100000"/>
              </a:spcBef>
              <a:spcAft>
                <a:spcPts val="0"/>
              </a:spcAft>
              <a:buSzPct val="99000"/>
              <a:buFont typeface="Arial"/>
              <a:buChar char="•"/>
              <a:tabLst/>
            </a:pPr>
            <a:r>
              <a:rPr lang="en-US" kern="1200">
                <a:ea typeface="+mn-ea"/>
                <a:sym typeface="Arial"/>
              </a:rPr>
              <a:t>The system is now exposed</a:t>
            </a:r>
            <a:endParaRPr lang="en-US"/>
          </a:p>
        </p:txBody>
      </p:sp>
      <p:pic>
        <p:nvPicPr>
          <p:cNvPr id="8" name="Content Placeholder 7" descr="Photo of exposed septic tank after a flood. Three labels on the photo point out the sewage disposal system tank lid has been moved, the footer of the missing house, and a note pointing to hole on the side of the tank.">
            <a:extLst>
              <a:ext uri="{FF2B5EF4-FFF2-40B4-BE49-F238E27FC236}">
                <a16:creationId xmlns:a16="http://schemas.microsoft.com/office/drawing/2014/main" id="{12567E5A-444B-475E-9C8C-281BF608A8A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938337"/>
            <a:ext cx="3810000" cy="2990850"/>
          </a:xfrm>
          <a:prstGeom prst="rect">
            <a:avLst/>
          </a:prstGeom>
        </p:spPr>
      </p:pic>
      <p:sp>
        <p:nvSpPr>
          <p:cNvPr id="9" name="Slide Number Placeholder 8">
            <a:extLst>
              <a:ext uri="{FF2B5EF4-FFF2-40B4-BE49-F238E27FC236}">
                <a16:creationId xmlns:a16="http://schemas.microsoft.com/office/drawing/2014/main" id="{443801D2-CF55-477E-B0E0-97244B2F620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24</a:t>
            </a:fld>
            <a:endParaRPr lang="en-US"/>
          </a:p>
        </p:txBody>
      </p:sp>
    </p:spTree>
    <p:extLst>
      <p:ext uri="{BB962C8B-B14F-4D97-AF65-F5344CB8AC3E}">
        <p14:creationId xmlns:p14="http://schemas.microsoft.com/office/powerpoint/2010/main" val="217304092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Regulations Discussion--60.3(b): Zone A No BFEs Determined</a:t>
            </a:r>
          </a:p>
        </p:txBody>
      </p:sp>
      <p:sp>
        <p:nvSpPr>
          <p:cNvPr id="3" name="Content Placeholder 2">
            <a:extLst>
              <a:ext uri="{FF2B5EF4-FFF2-40B4-BE49-F238E27FC236}">
                <a16:creationId xmlns:a16="http://schemas.microsoft.com/office/drawing/2014/main" id="{3DD24713-D849-45BA-B356-084D29E715B4}"/>
              </a:ext>
            </a:extLst>
          </p:cNvPr>
          <p:cNvSpPr>
            <a:spLocks noGrp="1"/>
          </p:cNvSpPr>
          <p:nvPr>
            <p:ph sz="quarter" idx="13"/>
          </p:nvPr>
        </p:nvSpPr>
        <p:spPr/>
        <p:txBody>
          <a:bodyPr>
            <a:normAutofit fontScale="775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No FIS</a:t>
            </a:r>
          </a:p>
          <a:p>
            <a:pPr fontAlgn="auto">
              <a:spcBef>
                <a:spcPct val="100000"/>
              </a:spcBef>
              <a:spcAft>
                <a:spcPts val="0"/>
              </a:spcAft>
              <a:buSzPct val="99000"/>
              <a:tabLst/>
            </a:pPr>
            <a:r>
              <a:rPr lang="en-US" kern="1200">
                <a:sym typeface="Arial"/>
              </a:rPr>
              <a:t>FIRM identifies:</a:t>
            </a:r>
          </a:p>
          <a:p>
            <a:pPr marL="381000" lvl="1" indent="-381000" fontAlgn="auto">
              <a:spcBef>
                <a:spcPct val="100000"/>
              </a:spcBef>
              <a:spcAft>
                <a:spcPts val="0"/>
              </a:spcAft>
              <a:buSzPct val="99000"/>
              <a:buFont typeface="Arial"/>
              <a:buChar char="•"/>
              <a:tabLst/>
            </a:pPr>
            <a:r>
              <a:rPr lang="en-US" kern="1200">
                <a:ea typeface="+mn-ea"/>
                <a:sym typeface="Arial"/>
              </a:rPr>
              <a:t>SFHAs (Approximate Zone A)</a:t>
            </a:r>
          </a:p>
          <a:p>
            <a:pPr fontAlgn="auto">
              <a:spcBef>
                <a:spcPct val="100000"/>
              </a:spcBef>
              <a:spcAft>
                <a:spcPts val="0"/>
              </a:spcAft>
              <a:buSzPct val="99000"/>
              <a:tabLst/>
            </a:pPr>
            <a:r>
              <a:rPr lang="en-US" kern="1200">
                <a:sym typeface="Arial"/>
              </a:rPr>
              <a:t>FIRM does not identify:</a:t>
            </a:r>
          </a:p>
          <a:p>
            <a:pPr marL="381000" lvl="1" indent="-381000" fontAlgn="auto">
              <a:spcBef>
                <a:spcPct val="100000"/>
              </a:spcBef>
              <a:spcAft>
                <a:spcPts val="0"/>
              </a:spcAft>
              <a:buSzPct val="99000"/>
              <a:buFont typeface="Arial"/>
              <a:buChar char="•"/>
              <a:tabLst/>
            </a:pPr>
            <a:r>
              <a:rPr lang="en-US" kern="1200">
                <a:ea typeface="+mn-ea"/>
                <a:sym typeface="Arial"/>
              </a:rPr>
              <a:t>BFEs</a:t>
            </a:r>
          </a:p>
          <a:p>
            <a:pPr marL="381000" lvl="1" indent="-381000" fontAlgn="auto">
              <a:spcBef>
                <a:spcPct val="100000"/>
              </a:spcBef>
              <a:spcAft>
                <a:spcPts val="0"/>
              </a:spcAft>
              <a:buSzPct val="99000"/>
              <a:buFont typeface="Arial"/>
              <a:buChar char="•"/>
              <a:tabLst/>
            </a:pPr>
            <a:r>
              <a:rPr lang="en-US" kern="1200">
                <a:ea typeface="+mn-ea"/>
                <a:sym typeface="Arial"/>
              </a:rPr>
              <a:t>Regulatory floodways</a:t>
            </a:r>
          </a:p>
          <a:p>
            <a:pPr marL="381000" lvl="1" indent="-381000" fontAlgn="auto">
              <a:spcBef>
                <a:spcPct val="100000"/>
              </a:spcBef>
              <a:spcAft>
                <a:spcPts val="0"/>
              </a:spcAft>
              <a:buSzPct val="99000"/>
              <a:buFont typeface="Arial"/>
              <a:buChar char="•"/>
              <a:tabLst/>
            </a:pPr>
            <a:r>
              <a:rPr lang="en-US" kern="1200">
                <a:ea typeface="+mn-ea"/>
                <a:sym typeface="Arial"/>
              </a:rPr>
              <a:t>Coastal High Hazard Areas</a:t>
            </a:r>
            <a:endParaRPr lang="en-US"/>
          </a:p>
        </p:txBody>
      </p:sp>
      <p:pic>
        <p:nvPicPr>
          <p:cNvPr id="8" name="Content Placeholder 7" descr="Diagram of a staircase representing elements in section 60.3 of the NFIP: 60.3(b), FIRM, with arrow pointing to two examples of Zone A maps. Other elements: (a), (c), (d), (d), (e). ">
            <a:extLst>
              <a:ext uri="{FF2B5EF4-FFF2-40B4-BE49-F238E27FC236}">
                <a16:creationId xmlns:a16="http://schemas.microsoft.com/office/drawing/2014/main" id="{E516F756-359B-4AB0-8DD9-7902A70DCAD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005012"/>
            <a:ext cx="2857500" cy="2857500"/>
          </a:xfrm>
          <a:prstGeom prst="rect">
            <a:avLst/>
          </a:prstGeom>
        </p:spPr>
      </p:pic>
      <p:sp>
        <p:nvSpPr>
          <p:cNvPr id="9" name="Slide Number Placeholder 8">
            <a:extLst>
              <a:ext uri="{FF2B5EF4-FFF2-40B4-BE49-F238E27FC236}">
                <a16:creationId xmlns:a16="http://schemas.microsoft.com/office/drawing/2014/main" id="{3737DF21-9176-4170-B496-E545A63E3E74}"/>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25</a:t>
            </a:fld>
            <a:endParaRPr lang="en-US"/>
          </a:p>
        </p:txBody>
      </p:sp>
    </p:spTree>
    <p:extLst>
      <p:ext uri="{BB962C8B-B14F-4D97-AF65-F5344CB8AC3E}">
        <p14:creationId xmlns:p14="http://schemas.microsoft.com/office/powerpoint/2010/main" val="236196426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Approximate Zone A</a:t>
            </a:r>
          </a:p>
        </p:txBody>
      </p:sp>
      <p:sp>
        <p:nvSpPr>
          <p:cNvPr id="7" name="Content Placeholder 6">
            <a:extLst>
              <a:ext uri="{FF2B5EF4-FFF2-40B4-BE49-F238E27FC236}">
                <a16:creationId xmlns:a16="http://schemas.microsoft.com/office/drawing/2014/main" id="{7ED45185-400B-4AAD-8FD0-A59F19F36B8F}"/>
              </a:ext>
            </a:extLst>
          </p:cNvPr>
          <p:cNvSpPr>
            <a:spLocks noGrp="1"/>
          </p:cNvSpPr>
          <p:nvPr>
            <p:ph sz="quarter" idx="14"/>
          </p:nvPr>
        </p:nvSpPr>
        <p:spPr/>
        <p:txBody>
          <a:bodyPr/>
          <a:lstStyle/>
          <a:p>
            <a:pPr>
              <a:spcBef>
                <a:spcPct val="100000"/>
              </a:spcBef>
              <a:buSzPct val="99000"/>
            </a:pPr>
            <a:r>
              <a:rPr lang="en-US" b="1" kern="1200">
                <a:sym typeface="Arial"/>
              </a:rPr>
              <a:t>Why is there an Approximate Zone A?</a:t>
            </a:r>
            <a:endParaRPr lang="en-US"/>
          </a:p>
        </p:txBody>
      </p:sp>
      <p:pic>
        <p:nvPicPr>
          <p:cNvPr id="8" name="Content Placeholder 7" descr="A large red question mark on top of a blue dialogue box">
            <a:extLst>
              <a:ext uri="{FF2B5EF4-FFF2-40B4-BE49-F238E27FC236}">
                <a16:creationId xmlns:a16="http://schemas.microsoft.com/office/drawing/2014/main" id="{00DE38A0-C3A2-4F00-98BB-C7C86AD81A3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22B84F03-C1A1-41B5-B9BE-2EB4DC48E91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26</a:t>
            </a:fld>
            <a:endParaRPr lang="en-US"/>
          </a:p>
        </p:txBody>
      </p:sp>
    </p:spTree>
    <p:extLst>
      <p:ext uri="{BB962C8B-B14F-4D97-AF65-F5344CB8AC3E}">
        <p14:creationId xmlns:p14="http://schemas.microsoft.com/office/powerpoint/2010/main" val="418792966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Special Flood Hazard Areas</a:t>
            </a:r>
          </a:p>
        </p:txBody>
      </p:sp>
      <p:sp>
        <p:nvSpPr>
          <p:cNvPr id="7" name="Content Placeholder 6">
            <a:extLst>
              <a:ext uri="{FF2B5EF4-FFF2-40B4-BE49-F238E27FC236}">
                <a16:creationId xmlns:a16="http://schemas.microsoft.com/office/drawing/2014/main" id="{34F939CE-E1A2-48AF-9C8D-497E4132C04B}"/>
              </a:ext>
            </a:extLst>
          </p:cNvPr>
          <p:cNvSpPr>
            <a:spLocks noGrp="1"/>
          </p:cNvSpPr>
          <p:nvPr>
            <p:ph sz="quarter" idx="14"/>
          </p:nvPr>
        </p:nvSpPr>
        <p:spPr/>
        <p:txBody>
          <a:bodyPr/>
          <a:lstStyle/>
          <a:p>
            <a:pPr>
              <a:spcBef>
                <a:spcPct val="100000"/>
              </a:spcBef>
              <a:buSzPct val="99000"/>
            </a:pPr>
            <a:r>
              <a:rPr lang="en-US" b="1" kern="1200">
                <a:sym typeface="Arial"/>
              </a:rPr>
              <a:t>How are Special Flood Hazard Areas shown on flood maps?</a:t>
            </a:r>
            <a:r>
              <a:rPr lang="en-US" kern="1200">
                <a:sym typeface="Arial"/>
              </a:rPr>
              <a:t> </a:t>
            </a:r>
            <a:endParaRPr lang="en-US"/>
          </a:p>
        </p:txBody>
      </p:sp>
      <p:pic>
        <p:nvPicPr>
          <p:cNvPr id="8" name="Content Placeholder 7" descr="A large red question mark on top of a blue dialogue box">
            <a:extLst>
              <a:ext uri="{FF2B5EF4-FFF2-40B4-BE49-F238E27FC236}">
                <a16:creationId xmlns:a16="http://schemas.microsoft.com/office/drawing/2014/main" id="{D1B513B9-BE66-49D0-BDBF-4B27B8934A0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4F05D492-D72F-4647-9CF1-D257EC9C02A9}"/>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27</a:t>
            </a:fld>
            <a:endParaRPr lang="en-US"/>
          </a:p>
        </p:txBody>
      </p:sp>
    </p:spTree>
    <p:extLst>
      <p:ext uri="{BB962C8B-B14F-4D97-AF65-F5344CB8AC3E}">
        <p14:creationId xmlns:p14="http://schemas.microsoft.com/office/powerpoint/2010/main" val="330058757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Requirements (1) and (2)--Permits and 60.3(a) Standards</a:t>
            </a:r>
          </a:p>
        </p:txBody>
      </p:sp>
      <p:sp>
        <p:nvSpPr>
          <p:cNvPr id="3" name="Content Placeholder 2">
            <a:extLst>
              <a:ext uri="{FF2B5EF4-FFF2-40B4-BE49-F238E27FC236}">
                <a16:creationId xmlns:a16="http://schemas.microsoft.com/office/drawing/2014/main" id="{0315A144-0D57-40A4-907A-2E7542E823CE}"/>
              </a:ext>
            </a:extLst>
          </p:cNvPr>
          <p:cNvSpPr>
            <a:spLocks noGrp="1"/>
          </p:cNvSpPr>
          <p:nvPr>
            <p:ph sz="quarter" idx="13"/>
          </p:nvPr>
        </p:nvSpPr>
        <p:spPr/>
        <p:txBody>
          <a:bodyPr/>
          <a:lstStyle/>
          <a:p>
            <a:pPr marL="381000" lvl="1" indent="-381000" fontAlgn="auto">
              <a:spcBef>
                <a:spcPct val="100000"/>
              </a:spcBef>
              <a:spcAft>
                <a:spcPts val="0"/>
              </a:spcAft>
              <a:buSzPct val="99000"/>
              <a:buFont typeface="Arial"/>
              <a:buAutoNum type="arabicPeriod"/>
              <a:tabLst/>
            </a:pPr>
            <a:r>
              <a:rPr lang="en-US" kern="1200">
                <a:ea typeface="+mn-ea"/>
                <a:sym typeface="Arial"/>
              </a:rPr>
              <a:t>Require permits for all development in mapped SFHAs</a:t>
            </a:r>
          </a:p>
          <a:p>
            <a:pPr marL="381000" lvl="1" indent="-381000" fontAlgn="auto">
              <a:spcBef>
                <a:spcPct val="100000"/>
              </a:spcBef>
              <a:spcAft>
                <a:spcPts val="0"/>
              </a:spcAft>
              <a:buSzPct val="99000"/>
              <a:buFont typeface="Arial"/>
              <a:buAutoNum type="arabicPeriod"/>
              <a:tabLst/>
            </a:pPr>
            <a:r>
              <a:rPr lang="en-US" kern="1200">
                <a:ea typeface="+mn-ea"/>
                <a:sym typeface="Arial"/>
              </a:rPr>
              <a:t>Apply 60.3(a)(2)--(6) standards to development</a:t>
            </a:r>
            <a:endParaRPr lang="en-US"/>
          </a:p>
        </p:txBody>
      </p:sp>
      <p:pic>
        <p:nvPicPr>
          <p:cNvPr id="8" name="Content Placeholder 7" descr="Example of Building Permit, Permit No. 123-45-67890. &quot;This card must be kept posted at the entrance and visible from the road. If lost or defaced another must be obtained. Date issued: Sept 19/03">
            <a:extLst>
              <a:ext uri="{FF2B5EF4-FFF2-40B4-BE49-F238E27FC236}">
                <a16:creationId xmlns:a16="http://schemas.microsoft.com/office/drawing/2014/main" id="{3EB5E2D0-68C1-4CB0-B7F1-7E0100EFB0F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839547"/>
            <a:ext cx="4114800" cy="3188431"/>
          </a:xfrm>
          <a:prstGeom prst="rect">
            <a:avLst/>
          </a:prstGeom>
        </p:spPr>
      </p:pic>
      <p:sp>
        <p:nvSpPr>
          <p:cNvPr id="9" name="Slide Number Placeholder 8">
            <a:extLst>
              <a:ext uri="{FF2B5EF4-FFF2-40B4-BE49-F238E27FC236}">
                <a16:creationId xmlns:a16="http://schemas.microsoft.com/office/drawing/2014/main" id="{18632126-9B4A-455A-94DC-955FBA1CC81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28</a:t>
            </a:fld>
            <a:endParaRPr lang="en-US"/>
          </a:p>
        </p:txBody>
      </p:sp>
    </p:spTree>
    <p:extLst>
      <p:ext uri="{BB962C8B-B14F-4D97-AF65-F5344CB8AC3E}">
        <p14:creationId xmlns:p14="http://schemas.microsoft.com/office/powerpoint/2010/main" val="83766888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FEMA 265--The Zone A Manual</a:t>
            </a:r>
          </a:p>
        </p:txBody>
      </p:sp>
      <p:sp>
        <p:nvSpPr>
          <p:cNvPr id="3" name="Content Placeholder 2">
            <a:extLst>
              <a:ext uri="{FF2B5EF4-FFF2-40B4-BE49-F238E27FC236}">
                <a16:creationId xmlns:a16="http://schemas.microsoft.com/office/drawing/2014/main" id="{2DDE5BA1-48F3-4340-95CE-B636BFD8A63B}"/>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a:sym typeface="Arial"/>
              </a:rPr>
              <a:t>FEMA publication 265, the "Zone A Manual," contains helpful guidance on the following Approximate Zone A issues:</a:t>
            </a:r>
          </a:p>
          <a:p>
            <a:pPr marL="381000" lvl="1" indent="-381000" fontAlgn="auto">
              <a:spcBef>
                <a:spcPct val="100000"/>
              </a:spcBef>
              <a:spcAft>
                <a:spcPts val="0"/>
              </a:spcAft>
              <a:buSzPct val="99000"/>
              <a:buFont typeface="Arial"/>
              <a:buChar char="•"/>
              <a:tabLst/>
            </a:pPr>
            <a:r>
              <a:rPr lang="en-US" kern="1200">
                <a:ea typeface="+mn-ea"/>
                <a:sym typeface="Arial"/>
              </a:rPr>
              <a:t>60.3(b)(3): Subdivisions requirements </a:t>
            </a:r>
          </a:p>
          <a:p>
            <a:pPr marL="381000" lvl="1" indent="-381000" fontAlgn="auto">
              <a:spcBef>
                <a:spcPct val="100000"/>
              </a:spcBef>
              <a:spcAft>
                <a:spcPts val="0"/>
              </a:spcAft>
              <a:buSzPct val="99000"/>
              <a:buFont typeface="Arial"/>
              <a:buChar char="•"/>
              <a:tabLst/>
            </a:pPr>
            <a:r>
              <a:rPr lang="en-US" kern="1200">
                <a:ea typeface="+mn-ea"/>
                <a:sym typeface="Arial"/>
              </a:rPr>
              <a:t>60.3(b)(4): Obtaining BFE and elevation data </a:t>
            </a:r>
          </a:p>
          <a:p>
            <a:pPr marL="381000" lvl="1" indent="-381000" fontAlgn="auto">
              <a:spcBef>
                <a:spcPct val="100000"/>
              </a:spcBef>
              <a:spcAft>
                <a:spcPts val="0"/>
              </a:spcAft>
              <a:buSzPct val="99000"/>
              <a:buFont typeface="Arial"/>
              <a:buChar char="•"/>
              <a:tabLst/>
            </a:pPr>
            <a:r>
              <a:rPr lang="en-US" kern="1200">
                <a:ea typeface="+mn-ea"/>
                <a:sym typeface="Arial"/>
              </a:rPr>
              <a:t>60.3(b)(4): Simplified methods for developing BFE data</a:t>
            </a:r>
            <a:endParaRPr lang="en-US"/>
          </a:p>
        </p:txBody>
      </p:sp>
      <p:pic>
        <p:nvPicPr>
          <p:cNvPr id="8" name="Content Placeholder 7" descr="Cover of FEMA-265, Managing Floodplain Development in Approximate Zone A Areas: A Guide for Obtaining and Developing Base (100-year) Flood Elevations.">
            <a:extLst>
              <a:ext uri="{FF2B5EF4-FFF2-40B4-BE49-F238E27FC236}">
                <a16:creationId xmlns:a16="http://schemas.microsoft.com/office/drawing/2014/main" id="{FCFFC209-A186-4851-B2E2-3BFF6397711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528762"/>
            <a:ext cx="3810000" cy="3810000"/>
          </a:xfrm>
          <a:prstGeom prst="rect">
            <a:avLst/>
          </a:prstGeom>
        </p:spPr>
      </p:pic>
      <p:sp>
        <p:nvSpPr>
          <p:cNvPr id="9" name="Slide Number Placeholder 8">
            <a:extLst>
              <a:ext uri="{FF2B5EF4-FFF2-40B4-BE49-F238E27FC236}">
                <a16:creationId xmlns:a16="http://schemas.microsoft.com/office/drawing/2014/main" id="{53CCF375-21A4-40D0-88B7-84526B3B96A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29</a:t>
            </a:fld>
            <a:endParaRPr lang="en-US"/>
          </a:p>
        </p:txBody>
      </p:sp>
    </p:spTree>
    <p:extLst>
      <p:ext uri="{BB962C8B-B14F-4D97-AF65-F5344CB8AC3E}">
        <p14:creationId xmlns:p14="http://schemas.microsoft.com/office/powerpoint/2010/main" val="48915609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4 Objectives</a:t>
            </a:r>
          </a:p>
        </p:txBody>
      </p:sp>
      <p:sp>
        <p:nvSpPr>
          <p:cNvPr id="3" name="Content Placeholder 2">
            <a:extLst>
              <a:ext uri="{FF2B5EF4-FFF2-40B4-BE49-F238E27FC236}">
                <a16:creationId xmlns:a16="http://schemas.microsoft.com/office/drawing/2014/main" id="{86869C0F-E861-4298-BCF5-A162B3BDADA6}"/>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After completing this unit, you should be able to: </a:t>
            </a:r>
          </a:p>
          <a:p>
            <a:pPr marL="381000" lvl="1" indent="-381000" fontAlgn="auto">
              <a:spcBef>
                <a:spcPct val="100000"/>
              </a:spcBef>
              <a:spcAft>
                <a:spcPts val="0"/>
              </a:spcAft>
              <a:buSzPct val="99000"/>
              <a:buFont typeface="Arial"/>
              <a:buChar char="•"/>
              <a:tabLst/>
            </a:pPr>
            <a:r>
              <a:rPr lang="en-US" kern="1200">
                <a:ea typeface="+mn-ea"/>
                <a:sym typeface="Arial"/>
              </a:rPr>
              <a:t>Describe the components of an effective floodplain management program to reduce loss of life and property</a:t>
            </a:r>
          </a:p>
          <a:p>
            <a:pPr marL="381000" lvl="1" indent="-381000" fontAlgn="auto">
              <a:spcBef>
                <a:spcPct val="100000"/>
              </a:spcBef>
              <a:spcAft>
                <a:spcPts val="0"/>
              </a:spcAft>
              <a:buSzPct val="99000"/>
              <a:buFont typeface="Arial"/>
              <a:buChar char="•"/>
              <a:tabLst/>
            </a:pPr>
            <a:r>
              <a:rPr lang="en-US" kern="1200">
                <a:ea typeface="+mn-ea"/>
                <a:sym typeface="Arial"/>
              </a:rPr>
              <a:t>Describe floodplain management regulations that meet minimum NFIP requirements</a:t>
            </a:r>
          </a:p>
          <a:p>
            <a:pPr marL="381000" lvl="1" indent="-381000" fontAlgn="auto">
              <a:spcBef>
                <a:spcPct val="100000"/>
              </a:spcBef>
              <a:spcAft>
                <a:spcPts val="0"/>
              </a:spcAft>
              <a:buSzPct val="99000"/>
              <a:buFont typeface="Arial"/>
              <a:buChar char="•"/>
              <a:tabLst/>
            </a:pPr>
            <a:r>
              <a:rPr lang="en-US" kern="1200">
                <a:ea typeface="+mn-ea"/>
                <a:sym typeface="Arial"/>
              </a:rPr>
              <a:t>Interpret development requirements for specific situations</a:t>
            </a:r>
            <a:endParaRPr lang="en-US"/>
          </a:p>
        </p:txBody>
      </p:sp>
      <p:pic>
        <p:nvPicPr>
          <p:cNvPr id="8" name="Content Placeholder 7" descr="A red and white bullseye with three red darts stuck into the center of the target.">
            <a:extLst>
              <a:ext uri="{FF2B5EF4-FFF2-40B4-BE49-F238E27FC236}">
                <a16:creationId xmlns:a16="http://schemas.microsoft.com/office/drawing/2014/main" id="{8E1DA59A-D111-4DFE-8350-865012F9257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5900" y="2100262"/>
            <a:ext cx="2667000" cy="2667000"/>
          </a:xfrm>
          <a:prstGeom prst="rect">
            <a:avLst/>
          </a:prstGeom>
        </p:spPr>
      </p:pic>
      <p:sp>
        <p:nvSpPr>
          <p:cNvPr id="9" name="Slide Number Placeholder 8">
            <a:extLst>
              <a:ext uri="{FF2B5EF4-FFF2-40B4-BE49-F238E27FC236}">
                <a16:creationId xmlns:a16="http://schemas.microsoft.com/office/drawing/2014/main" id="{2B95F58E-C5F4-463F-A508-9BB6164C30D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a:t>
            </a:fld>
            <a:endParaRPr lang="en-US"/>
          </a:p>
        </p:txBody>
      </p:sp>
    </p:spTree>
    <p:extLst>
      <p:ext uri="{BB962C8B-B14F-4D97-AF65-F5344CB8AC3E}">
        <p14:creationId xmlns:p14="http://schemas.microsoft.com/office/powerpoint/2010/main" val="422129899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 (3)--50 Lots/5 Acres</a:t>
            </a:r>
          </a:p>
        </p:txBody>
      </p:sp>
      <p:sp>
        <p:nvSpPr>
          <p:cNvPr id="3" name="Content Placeholder 2">
            <a:extLst>
              <a:ext uri="{FF2B5EF4-FFF2-40B4-BE49-F238E27FC236}">
                <a16:creationId xmlns:a16="http://schemas.microsoft.com/office/drawing/2014/main" id="{380C99F1-6ED7-4FAD-B240-6B6474A27C4F}"/>
              </a:ext>
            </a:extLst>
          </p:cNvPr>
          <p:cNvSpPr>
            <a:spLocks noGrp="1"/>
          </p:cNvSpPr>
          <p:nvPr>
            <p:ph sz="quarter" idx="13"/>
          </p:nvPr>
        </p:nvSpPr>
        <p:spPr/>
        <p:txBody>
          <a:bodyPr/>
          <a:lstStyle/>
          <a:p>
            <a:pPr>
              <a:spcBef>
                <a:spcPct val="100000"/>
              </a:spcBef>
              <a:buSzPct val="99000"/>
            </a:pPr>
            <a:r>
              <a:rPr lang="en-US" kern="1200">
                <a:sym typeface="Arial"/>
              </a:rPr>
              <a:t>All new subdivision proposals and other proposed developments (including manufactured home parks) greater than 50 lots or 5 acres must include BFE data.</a:t>
            </a:r>
            <a:endParaRPr lang="en-US"/>
          </a:p>
        </p:txBody>
      </p:sp>
      <p:pic>
        <p:nvPicPr>
          <p:cNvPr id="8" name="Content Placeholder 7" descr="Diagram of home lots in a subdivision. A red arrow points to a shaded area marked Zone A near the upper right corner.">
            <a:extLst>
              <a:ext uri="{FF2B5EF4-FFF2-40B4-BE49-F238E27FC236}">
                <a16:creationId xmlns:a16="http://schemas.microsoft.com/office/drawing/2014/main" id="{8FDA255E-28C7-49CF-A11A-3A165CF0751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133600"/>
            <a:ext cx="3810000" cy="2600325"/>
          </a:xfrm>
          <a:prstGeom prst="rect">
            <a:avLst/>
          </a:prstGeom>
        </p:spPr>
      </p:pic>
      <p:sp>
        <p:nvSpPr>
          <p:cNvPr id="9" name="Slide Number Placeholder 8">
            <a:extLst>
              <a:ext uri="{FF2B5EF4-FFF2-40B4-BE49-F238E27FC236}">
                <a16:creationId xmlns:a16="http://schemas.microsoft.com/office/drawing/2014/main" id="{249BFB7D-A0AE-4BAF-AD88-1CCD41F0A08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30</a:t>
            </a:fld>
            <a:endParaRPr lang="en-US"/>
          </a:p>
        </p:txBody>
      </p:sp>
    </p:spTree>
    <p:extLst>
      <p:ext uri="{BB962C8B-B14F-4D97-AF65-F5344CB8AC3E}">
        <p14:creationId xmlns:p14="http://schemas.microsoft.com/office/powerpoint/2010/main" val="123661418"/>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Subdivision Proposals: 50 lots or 5 Acres</a:t>
            </a:r>
          </a:p>
        </p:txBody>
      </p:sp>
      <p:sp>
        <p:nvSpPr>
          <p:cNvPr id="7" name="Content Placeholder 6">
            <a:extLst>
              <a:ext uri="{FF2B5EF4-FFF2-40B4-BE49-F238E27FC236}">
                <a16:creationId xmlns:a16="http://schemas.microsoft.com/office/drawing/2014/main" id="{97D10D1E-700F-4FA3-A86F-DB5967D63CA5}"/>
              </a:ext>
            </a:extLst>
          </p:cNvPr>
          <p:cNvSpPr>
            <a:spLocks noGrp="1"/>
          </p:cNvSpPr>
          <p:nvPr>
            <p:ph sz="quarter" idx="14"/>
          </p:nvPr>
        </p:nvSpPr>
        <p:spPr/>
        <p:txBody>
          <a:bodyPr>
            <a:normAutofit fontScale="77500" lnSpcReduction="20000"/>
          </a:bodyPr>
          <a:lstStyle/>
          <a:p>
            <a:pPr fontAlgn="auto">
              <a:spcBef>
                <a:spcPct val="100000"/>
              </a:spcBef>
              <a:spcAft>
                <a:spcPts val="0"/>
              </a:spcAft>
              <a:buSzPct val="99000"/>
              <a:tabLst/>
            </a:pPr>
            <a:r>
              <a:rPr lang="en-US" b="1" kern="1200">
                <a:sym typeface="Arial"/>
              </a:rPr>
              <a:t>6.7 Acre Subdivision                                                           76 Lot Subdivision </a:t>
            </a:r>
            <a:r>
              <a:rPr lang="en-US" kern="1200">
                <a:sym typeface="Arial"/>
              </a:rPr>
              <a:t> </a:t>
            </a:r>
          </a:p>
          <a:p>
            <a:pPr fontAlgn="auto">
              <a:spcBef>
                <a:spcPct val="100000"/>
              </a:spcBef>
              <a:spcAft>
                <a:spcPts val="0"/>
              </a:spcAft>
              <a:buSzPct val="99000"/>
              <a:tabLst/>
            </a:pPr>
            <a:r>
              <a:rPr lang="en-US" b="1" kern="1200">
                <a:sym typeface="Arial"/>
              </a:rPr>
              <a:t>Is BFE data required for these two subdivision proposals?</a:t>
            </a:r>
            <a:endParaRPr lang="en-US" kern="1200">
              <a:sym typeface="Arial"/>
            </a:endParaRPr>
          </a:p>
          <a:p>
            <a:pPr fontAlgn="auto">
              <a:spcBef>
                <a:spcPct val="100000"/>
              </a:spcBef>
              <a:spcAft>
                <a:spcPts val="0"/>
              </a:spcAft>
              <a:buSzPct val="99000"/>
              <a:tabLst/>
            </a:pPr>
            <a:r>
              <a:rPr lang="en-US" kern="1200">
                <a:sym typeface="Arial"/>
              </a:rPr>
              <a:t> </a:t>
            </a:r>
            <a:endParaRPr lang="en-US"/>
          </a:p>
        </p:txBody>
      </p:sp>
      <p:pic>
        <p:nvPicPr>
          <p:cNvPr id="8" name="Content Placeholder 7" descr="Two diagrams showing subdivisions in Zone A areas. The left diagram shows a 6.7 acre subdivsion, the right shows a 76 lot subdivision. ">
            <a:extLst>
              <a:ext uri="{FF2B5EF4-FFF2-40B4-BE49-F238E27FC236}">
                <a16:creationId xmlns:a16="http://schemas.microsoft.com/office/drawing/2014/main" id="{EDC4FF24-D276-47D9-82F9-1615BF15473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8449" y="1152525"/>
            <a:ext cx="6187101" cy="2276475"/>
          </a:xfrm>
          <a:prstGeom prst="rect">
            <a:avLst/>
          </a:prstGeom>
        </p:spPr>
      </p:pic>
      <p:sp>
        <p:nvSpPr>
          <p:cNvPr id="9" name="Slide Number Placeholder 8">
            <a:extLst>
              <a:ext uri="{FF2B5EF4-FFF2-40B4-BE49-F238E27FC236}">
                <a16:creationId xmlns:a16="http://schemas.microsoft.com/office/drawing/2014/main" id="{81894AF5-C367-427F-82DB-B7E5B2736C8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31</a:t>
            </a:fld>
            <a:endParaRPr lang="en-US"/>
          </a:p>
        </p:txBody>
      </p:sp>
    </p:spTree>
    <p:extLst>
      <p:ext uri="{BB962C8B-B14F-4D97-AF65-F5344CB8AC3E}">
        <p14:creationId xmlns:p14="http://schemas.microsoft.com/office/powerpoint/2010/main" val="383224063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Subdivision Proposal: 76-Lot Subdivision </a:t>
            </a:r>
          </a:p>
        </p:txBody>
      </p:sp>
      <p:sp>
        <p:nvSpPr>
          <p:cNvPr id="7" name="Content Placeholder 6">
            <a:extLst>
              <a:ext uri="{FF2B5EF4-FFF2-40B4-BE49-F238E27FC236}">
                <a16:creationId xmlns:a16="http://schemas.microsoft.com/office/drawing/2014/main" id="{717F87F0-D157-43F8-B9CA-3E8B6F774DE5}"/>
              </a:ext>
            </a:extLst>
          </p:cNvPr>
          <p:cNvSpPr>
            <a:spLocks noGrp="1"/>
          </p:cNvSpPr>
          <p:nvPr>
            <p:ph sz="quarter" idx="14"/>
          </p:nvPr>
        </p:nvSpPr>
        <p:spPr/>
        <p:txBody>
          <a:bodyPr/>
          <a:lstStyle/>
          <a:p>
            <a:pPr>
              <a:spcBef>
                <a:spcPct val="100000"/>
              </a:spcBef>
              <a:buSzPct val="99000"/>
            </a:pPr>
            <a:r>
              <a:rPr lang="en-US" b="1" kern="1200">
                <a:sym typeface="Arial"/>
              </a:rPr>
              <a:t>Is BFE data required for this subdivision proposal for 76 lots?</a:t>
            </a:r>
            <a:endParaRPr lang="en-US"/>
          </a:p>
        </p:txBody>
      </p:sp>
      <p:pic>
        <p:nvPicPr>
          <p:cNvPr id="8" name="Content Placeholder 7" descr="A diagram shows a 76-lot subdivision with a large corner lot partially covered by a Zone A. The lot is labeled Open Space Lot.">
            <a:extLst>
              <a:ext uri="{FF2B5EF4-FFF2-40B4-BE49-F238E27FC236}">
                <a16:creationId xmlns:a16="http://schemas.microsoft.com/office/drawing/2014/main" id="{5B36FF37-1EA7-4DC0-811A-45ACF80771B1}"/>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393061" y="1152525"/>
            <a:ext cx="2357877" cy="2276475"/>
          </a:xfrm>
          <a:prstGeom prst="rect">
            <a:avLst/>
          </a:prstGeom>
        </p:spPr>
      </p:pic>
      <p:sp>
        <p:nvSpPr>
          <p:cNvPr id="9" name="Slide Number Placeholder 8">
            <a:extLst>
              <a:ext uri="{FF2B5EF4-FFF2-40B4-BE49-F238E27FC236}">
                <a16:creationId xmlns:a16="http://schemas.microsoft.com/office/drawing/2014/main" id="{8BE22817-B6C1-4A4D-A2CE-C6D2D341B31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32</a:t>
            </a:fld>
            <a:endParaRPr lang="en-US"/>
          </a:p>
        </p:txBody>
      </p:sp>
    </p:spTree>
    <p:extLst>
      <p:ext uri="{BB962C8B-B14F-4D97-AF65-F5344CB8AC3E}">
        <p14:creationId xmlns:p14="http://schemas.microsoft.com/office/powerpoint/2010/main" val="221676118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Review Subdivision Proposals: 5.6-Acre and 6.7-Acre Proposals</a:t>
            </a:r>
          </a:p>
        </p:txBody>
      </p:sp>
      <p:sp>
        <p:nvSpPr>
          <p:cNvPr id="7" name="Content Placeholder 6">
            <a:extLst>
              <a:ext uri="{FF2B5EF4-FFF2-40B4-BE49-F238E27FC236}">
                <a16:creationId xmlns:a16="http://schemas.microsoft.com/office/drawing/2014/main" id="{C6DF0C23-4920-42EB-827D-898065D30435}"/>
              </a:ext>
            </a:extLst>
          </p:cNvPr>
          <p:cNvSpPr>
            <a:spLocks noGrp="1"/>
          </p:cNvSpPr>
          <p:nvPr>
            <p:ph sz="quarter" idx="14"/>
          </p:nvPr>
        </p:nvSpPr>
        <p:spPr/>
        <p:txBody>
          <a:bodyPr/>
          <a:lstStyle/>
          <a:p>
            <a:pPr>
              <a:spcBef>
                <a:spcPct val="100000"/>
              </a:spcBef>
              <a:buSzPct val="99000"/>
            </a:pPr>
            <a:r>
              <a:rPr lang="en-US" b="1" kern="1200">
                <a:sym typeface="Arial"/>
              </a:rPr>
              <a:t>Is BFE data required for the proposed 5.6-acre subdivision on the left or the proposed 6.7-acre subdivision on the right?</a:t>
            </a:r>
            <a:endParaRPr lang="en-US"/>
          </a:p>
        </p:txBody>
      </p:sp>
      <p:pic>
        <p:nvPicPr>
          <p:cNvPr id="8" name="Content Placeholder 7" descr="The left diagram shows a 5.6-acre subdivision with 3 building sites and a steep grade to the Zone A floodplain. The right diagram shows a 6.7-acre subdivision with 12 sites and a shallow grade to the Zone A floodplain.">
            <a:extLst>
              <a:ext uri="{FF2B5EF4-FFF2-40B4-BE49-F238E27FC236}">
                <a16:creationId xmlns:a16="http://schemas.microsoft.com/office/drawing/2014/main" id="{579289E3-DCF7-4D31-A905-B2EB29D936D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65436" y="1152525"/>
            <a:ext cx="5213127" cy="2276475"/>
          </a:xfrm>
          <a:prstGeom prst="rect">
            <a:avLst/>
          </a:prstGeom>
        </p:spPr>
      </p:pic>
      <p:sp>
        <p:nvSpPr>
          <p:cNvPr id="9" name="Slide Number Placeholder 8">
            <a:extLst>
              <a:ext uri="{FF2B5EF4-FFF2-40B4-BE49-F238E27FC236}">
                <a16:creationId xmlns:a16="http://schemas.microsoft.com/office/drawing/2014/main" id="{A834B49A-61E2-41B7-A2E8-5931CE40415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33</a:t>
            </a:fld>
            <a:endParaRPr lang="en-US"/>
          </a:p>
        </p:txBody>
      </p:sp>
    </p:spTree>
    <p:extLst>
      <p:ext uri="{BB962C8B-B14F-4D97-AF65-F5344CB8AC3E}">
        <p14:creationId xmlns:p14="http://schemas.microsoft.com/office/powerpoint/2010/main" val="4207488095"/>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Subdivision Proposals</a:t>
            </a:r>
          </a:p>
        </p:txBody>
      </p:sp>
      <p:sp>
        <p:nvSpPr>
          <p:cNvPr id="3" name="Content Placeholder 2">
            <a:extLst>
              <a:ext uri="{FF2B5EF4-FFF2-40B4-BE49-F238E27FC236}">
                <a16:creationId xmlns:a16="http://schemas.microsoft.com/office/drawing/2014/main" id="{174A1032-9943-4F50-ACDE-2F5354371712}"/>
              </a:ext>
            </a:extLst>
          </p:cNvPr>
          <p:cNvSpPr>
            <a:spLocks noGrp="1"/>
          </p:cNvSpPr>
          <p:nvPr>
            <p:ph sz="quarter" idx="13"/>
          </p:nvPr>
        </p:nvSpPr>
        <p:spPr/>
        <p:txBody>
          <a:bodyPr/>
          <a:lstStyle/>
          <a:p>
            <a:pPr>
              <a:spcBef>
                <a:spcPct val="100000"/>
              </a:spcBef>
              <a:buSzPct val="99000"/>
            </a:pPr>
            <a:r>
              <a:rPr lang="en-US" b="1" kern="1200">
                <a:sym typeface="Arial"/>
              </a:rPr>
              <a:t>What regulations apply if a subdivision proposal is less than 50 lots or 5 acres?</a:t>
            </a:r>
            <a:endParaRPr lang="en-US"/>
          </a:p>
        </p:txBody>
      </p:sp>
      <p:pic>
        <p:nvPicPr>
          <p:cNvPr id="8" name="Content Placeholder 7" descr="A large red question mark on top of a blue dialogue box">
            <a:extLst>
              <a:ext uri="{FF2B5EF4-FFF2-40B4-BE49-F238E27FC236}">
                <a16:creationId xmlns:a16="http://schemas.microsoft.com/office/drawing/2014/main" id="{15F0B6A3-B902-4F2B-B797-D72F96D2AA3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005012"/>
            <a:ext cx="2857500" cy="2857500"/>
          </a:xfrm>
          <a:prstGeom prst="rect">
            <a:avLst/>
          </a:prstGeom>
        </p:spPr>
      </p:pic>
      <p:sp>
        <p:nvSpPr>
          <p:cNvPr id="9" name="Slide Number Placeholder 8">
            <a:extLst>
              <a:ext uri="{FF2B5EF4-FFF2-40B4-BE49-F238E27FC236}">
                <a16:creationId xmlns:a16="http://schemas.microsoft.com/office/drawing/2014/main" id="{6A9DEA5B-658A-4351-849F-8C121815DB2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34</a:t>
            </a:fld>
            <a:endParaRPr lang="en-US"/>
          </a:p>
        </p:txBody>
      </p:sp>
    </p:spTree>
    <p:extLst>
      <p:ext uri="{BB962C8B-B14F-4D97-AF65-F5344CB8AC3E}">
        <p14:creationId xmlns:p14="http://schemas.microsoft.com/office/powerpoint/2010/main" val="195935727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Zone A Considerations</a:t>
            </a:r>
          </a:p>
        </p:txBody>
      </p:sp>
      <p:sp>
        <p:nvSpPr>
          <p:cNvPr id="3" name="Content Placeholder 2">
            <a:extLst>
              <a:ext uri="{FF2B5EF4-FFF2-40B4-BE49-F238E27FC236}">
                <a16:creationId xmlns:a16="http://schemas.microsoft.com/office/drawing/2014/main" id="{BE6CB720-B5BB-41DB-B5BB-A187109D0B84}"/>
              </a:ext>
            </a:extLst>
          </p:cNvPr>
          <p:cNvSpPr>
            <a:spLocks noGrp="1"/>
          </p:cNvSpPr>
          <p:nvPr>
            <p:ph idx="1"/>
          </p:nvPr>
        </p:nvSpPr>
        <p:spPr/>
        <p:txBody>
          <a:bodyPr>
            <a:normAutofit fontScale="775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"Reasonably safe from flooding” applies to all Zone A development</a:t>
            </a:r>
          </a:p>
          <a:p>
            <a:pPr marL="381000" lvl="1" indent="-381000" fontAlgn="auto">
              <a:spcBef>
                <a:spcPct val="100000"/>
              </a:spcBef>
              <a:spcAft>
                <a:spcPts val="0"/>
              </a:spcAft>
              <a:buSzPct val="99000"/>
              <a:buFont typeface="Arial"/>
              <a:buChar char="•"/>
              <a:tabLst/>
            </a:pPr>
            <a:r>
              <a:rPr lang="en-US" kern="1200">
                <a:ea typeface="+mn-ea"/>
                <a:sym typeface="Arial"/>
              </a:rPr>
              <a:t>Some states and communities require BFE data for all Zone A areas</a:t>
            </a:r>
          </a:p>
          <a:p>
            <a:pPr marL="381000" lvl="1" indent="-381000" fontAlgn="auto">
              <a:spcBef>
                <a:spcPct val="100000"/>
              </a:spcBef>
              <a:spcAft>
                <a:spcPts val="0"/>
              </a:spcAft>
              <a:buSzPct val="99000"/>
              <a:buFont typeface="Arial"/>
              <a:buChar char="•"/>
              <a:tabLst/>
            </a:pPr>
            <a:r>
              <a:rPr lang="en-US" kern="1200">
                <a:ea typeface="+mn-ea"/>
                <a:sym typeface="Arial"/>
              </a:rPr>
              <a:t>Some jurisdictions may require an elevation above grade if there is no BFE</a:t>
            </a:r>
          </a:p>
          <a:p>
            <a:pPr marL="381000" lvl="1" indent="-381000" fontAlgn="auto">
              <a:spcBef>
                <a:spcPct val="100000"/>
              </a:spcBef>
              <a:spcAft>
                <a:spcPts val="0"/>
              </a:spcAft>
              <a:buSzPct val="99000"/>
              <a:buFont typeface="Arial"/>
              <a:buChar char="•"/>
              <a:tabLst/>
            </a:pPr>
            <a:r>
              <a:rPr lang="en-US" kern="1200">
                <a:ea typeface="+mn-ea"/>
                <a:sym typeface="Arial"/>
              </a:rPr>
              <a:t>Subdivisions may require BFE information</a:t>
            </a:r>
          </a:p>
          <a:p>
            <a:pPr marL="381000" lvl="1" indent="-381000" fontAlgn="auto">
              <a:spcBef>
                <a:spcPct val="100000"/>
              </a:spcBef>
              <a:spcAft>
                <a:spcPts val="0"/>
              </a:spcAft>
              <a:buSzPct val="99000"/>
              <a:buFont typeface="Arial"/>
              <a:buChar char="•"/>
              <a:tabLst/>
            </a:pPr>
            <a:r>
              <a:rPr lang="en-US" kern="1200">
                <a:ea typeface="+mn-ea"/>
                <a:sym typeface="Arial"/>
              </a:rPr>
              <a:t>Methods exist to estimate BFE if data are not available</a:t>
            </a:r>
          </a:p>
          <a:p>
            <a:pPr marL="381000" lvl="1" indent="-381000" fontAlgn="auto">
              <a:spcBef>
                <a:spcPct val="100000"/>
              </a:spcBef>
              <a:spcAft>
                <a:spcPts val="0"/>
              </a:spcAft>
              <a:buSzPct val="99000"/>
              <a:buFont typeface="Arial"/>
              <a:buChar char="•"/>
              <a:tabLst/>
            </a:pPr>
            <a:r>
              <a:rPr lang="en-US" kern="1200">
                <a:ea typeface="+mn-ea"/>
                <a:sym typeface="Arial"/>
              </a:rPr>
              <a:t>To safeguard citizens in your community, always be conservative when determining acceptable elevations</a:t>
            </a:r>
            <a:endParaRPr lang="en-US"/>
          </a:p>
        </p:txBody>
      </p:sp>
      <p:sp>
        <p:nvSpPr>
          <p:cNvPr id="6" name="Slide Number Placeholder 5">
            <a:extLst>
              <a:ext uri="{FF2B5EF4-FFF2-40B4-BE49-F238E27FC236}">
                <a16:creationId xmlns:a16="http://schemas.microsoft.com/office/drawing/2014/main" id="{C23510E6-9099-43B7-9850-61078042A354}"/>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35</a:t>
            </a:fld>
            <a:endParaRPr lang="en-US"/>
          </a:p>
        </p:txBody>
      </p:sp>
    </p:spTree>
    <p:extLst>
      <p:ext uri="{BB962C8B-B14F-4D97-AF65-F5344CB8AC3E}">
        <p14:creationId xmlns:p14="http://schemas.microsoft.com/office/powerpoint/2010/main" val="4114617509"/>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60.3(b)(4) Requirement--Obtain BFE and Floodway Data</a:t>
            </a:r>
          </a:p>
        </p:txBody>
      </p:sp>
      <p:sp>
        <p:nvSpPr>
          <p:cNvPr id="3" name="Content Placeholder 2">
            <a:extLst>
              <a:ext uri="{FF2B5EF4-FFF2-40B4-BE49-F238E27FC236}">
                <a16:creationId xmlns:a16="http://schemas.microsoft.com/office/drawing/2014/main" id="{584B459A-5A8A-4E5C-968B-B560E3D187D2}"/>
              </a:ext>
            </a:extLst>
          </p:cNvPr>
          <p:cNvSpPr>
            <a:spLocks noGrp="1"/>
          </p:cNvSpPr>
          <p:nvPr>
            <p:ph sz="quarter" idx="13"/>
          </p:nvPr>
        </p:nvSpPr>
        <p:spPr/>
        <p:txBody>
          <a:bodyPr/>
          <a:lstStyle/>
          <a:p>
            <a:pPr>
              <a:spcBef>
                <a:spcPct val="100000"/>
              </a:spcBef>
              <a:buSzPct val="99000"/>
            </a:pPr>
            <a:r>
              <a:rPr lang="en-US" kern="1200">
                <a:sym typeface="Arial"/>
              </a:rPr>
              <a:t>(4) Obtain, review and use any BFE and floodway data available from a federal, state, or other source.</a:t>
            </a:r>
            <a:endParaRPr lang="en-US"/>
          </a:p>
        </p:txBody>
      </p:sp>
      <p:pic>
        <p:nvPicPr>
          <p:cNvPr id="8" name="Content Placeholder 7" descr="Three books titled left to right: Local Reports, State Reports, Federal Reports">
            <a:extLst>
              <a:ext uri="{FF2B5EF4-FFF2-40B4-BE49-F238E27FC236}">
                <a16:creationId xmlns:a16="http://schemas.microsoft.com/office/drawing/2014/main" id="{20490706-2176-49D9-A91C-AFBFA6E652B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376362"/>
            <a:ext cx="4114800" cy="4114800"/>
          </a:xfrm>
          <a:prstGeom prst="rect">
            <a:avLst/>
          </a:prstGeom>
        </p:spPr>
      </p:pic>
      <p:sp>
        <p:nvSpPr>
          <p:cNvPr id="9" name="Slide Number Placeholder 8">
            <a:extLst>
              <a:ext uri="{FF2B5EF4-FFF2-40B4-BE49-F238E27FC236}">
                <a16:creationId xmlns:a16="http://schemas.microsoft.com/office/drawing/2014/main" id="{57729116-4477-4A73-B1F7-367F4A3E088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36</a:t>
            </a:fld>
            <a:endParaRPr lang="en-US"/>
          </a:p>
        </p:txBody>
      </p:sp>
    </p:spTree>
    <p:extLst>
      <p:ext uri="{BB962C8B-B14F-4D97-AF65-F5344CB8AC3E}">
        <p14:creationId xmlns:p14="http://schemas.microsoft.com/office/powerpoint/2010/main" val="399728809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Developing BFEs: Model-Backed Zone A </a:t>
            </a:r>
          </a:p>
        </p:txBody>
      </p:sp>
      <p:sp>
        <p:nvSpPr>
          <p:cNvPr id="3" name="Content Placeholder 2">
            <a:extLst>
              <a:ext uri="{FF2B5EF4-FFF2-40B4-BE49-F238E27FC236}">
                <a16:creationId xmlns:a16="http://schemas.microsoft.com/office/drawing/2014/main" id="{66E5DD9F-DF21-470F-9F67-AC0AF09DE590}"/>
              </a:ext>
            </a:extLst>
          </p:cNvPr>
          <p:cNvSpPr>
            <a:spLocks noGrp="1"/>
          </p:cNvSpPr>
          <p:nvPr>
            <p:ph idx="1"/>
          </p:nvPr>
        </p:nvSpPr>
        <p:spPr/>
        <p:txBody>
          <a:bodyPr>
            <a:normAutofit fontScale="77500" lnSpcReduction="20000"/>
          </a:bodyPr>
          <a:lstStyle/>
          <a:p>
            <a:pPr fontAlgn="auto">
              <a:spcBef>
                <a:spcPct val="100000"/>
              </a:spcBef>
              <a:buSzPct val="99000"/>
              <a:tabLst/>
            </a:pPr>
            <a:r>
              <a:rPr lang="en-US" kern="1200">
                <a:sym typeface="Arial"/>
              </a:rPr>
              <a:t>Model-backed Zone A areas are created using: </a:t>
            </a:r>
          </a:p>
          <a:p>
            <a:pPr marL="381000" lvl="1" indent="-381000" fontAlgn="auto">
              <a:spcBef>
                <a:spcPct val="100000"/>
              </a:spcBef>
              <a:buSzPct val="99000"/>
              <a:buFont typeface="Arial"/>
              <a:buChar char="•"/>
              <a:tabLst/>
            </a:pPr>
            <a:r>
              <a:rPr lang="en-US" kern="1200">
                <a:ea typeface="+mn-ea"/>
                <a:sym typeface="Arial"/>
              </a:rPr>
              <a:t>Hydrology </a:t>
            </a:r>
          </a:p>
          <a:p>
            <a:pPr marL="635000" lvl="2" indent="-254000" fontAlgn="auto">
              <a:spcBef>
                <a:spcPct val="100000"/>
              </a:spcBef>
              <a:buSzPct val="99000"/>
              <a:buFont typeface="Wingdings"/>
              <a:buChar char="§"/>
              <a:tabLst/>
            </a:pPr>
            <a:r>
              <a:rPr lang="en-US" kern="1200">
                <a:ea typeface="+mn-ea"/>
                <a:sym typeface="Arial"/>
              </a:rPr>
              <a:t>Discharge-Drainage Area Relationships</a:t>
            </a:r>
          </a:p>
          <a:p>
            <a:pPr marL="381000" lvl="1" indent="-381000" fontAlgn="auto">
              <a:spcBef>
                <a:spcPct val="100000"/>
              </a:spcBef>
              <a:buSzPct val="99000"/>
              <a:buFont typeface="Arial"/>
              <a:buChar char="•"/>
              <a:tabLst/>
            </a:pPr>
            <a:r>
              <a:rPr lang="en-US" kern="1200">
                <a:ea typeface="+mn-ea"/>
                <a:sym typeface="Arial"/>
              </a:rPr>
              <a:t>Hydraulics</a:t>
            </a:r>
          </a:p>
          <a:p>
            <a:pPr marL="635000" lvl="2" indent="-254000" fontAlgn="auto">
              <a:spcBef>
                <a:spcPct val="100000"/>
              </a:spcBef>
              <a:buSzPct val="99000"/>
              <a:buFont typeface="Wingdings"/>
              <a:buChar char="§"/>
              <a:tabLst/>
            </a:pPr>
            <a:r>
              <a:rPr lang="en-US" kern="1200">
                <a:ea typeface="+mn-ea"/>
                <a:sym typeface="Arial"/>
              </a:rPr>
              <a:t>Normal Depth</a:t>
            </a:r>
          </a:p>
          <a:p>
            <a:pPr marL="635000" lvl="2" indent="-254000" fontAlgn="auto">
              <a:spcBef>
                <a:spcPct val="100000"/>
              </a:spcBef>
              <a:buSzPct val="99000"/>
              <a:buFont typeface="Wingdings"/>
              <a:buChar char="§"/>
              <a:tabLst/>
            </a:pPr>
            <a:r>
              <a:rPr lang="en-US" kern="1200">
                <a:ea typeface="+mn-ea"/>
                <a:sym typeface="Arial"/>
              </a:rPr>
              <a:t>Critical Depth</a:t>
            </a:r>
          </a:p>
          <a:p>
            <a:pPr marL="635000" lvl="2" indent="-254000" fontAlgn="auto">
              <a:spcBef>
                <a:spcPct val="100000"/>
              </a:spcBef>
              <a:buSzPct val="99000"/>
              <a:buFont typeface="Wingdings"/>
              <a:buChar char="§"/>
              <a:tabLst/>
            </a:pPr>
            <a:r>
              <a:rPr lang="en-US" kern="1200">
                <a:ea typeface="+mn-ea"/>
                <a:sym typeface="Arial"/>
              </a:rPr>
              <a:t>Step-Backwater Analysis</a:t>
            </a:r>
          </a:p>
          <a:p>
            <a:pPr marL="381000" lvl="1" indent="-381000">
              <a:spcBef>
                <a:spcPct val="100000"/>
              </a:spcBef>
              <a:buSzPct val="99000"/>
            </a:pPr>
            <a:r>
              <a:rPr lang="en-US" kern="1200">
                <a:sym typeface="Arial"/>
              </a:rPr>
              <a:t>Technical Support Data Notebook</a:t>
            </a:r>
            <a:endParaRPr lang="en-US"/>
          </a:p>
        </p:txBody>
      </p:sp>
      <p:sp>
        <p:nvSpPr>
          <p:cNvPr id="6" name="Slide Number Placeholder 5">
            <a:extLst>
              <a:ext uri="{FF2B5EF4-FFF2-40B4-BE49-F238E27FC236}">
                <a16:creationId xmlns:a16="http://schemas.microsoft.com/office/drawing/2014/main" id="{0F54A7B0-0616-4890-9506-54D9565D3C6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37</a:t>
            </a:fld>
            <a:endParaRPr lang="en-US"/>
          </a:p>
        </p:txBody>
      </p:sp>
    </p:spTree>
    <p:extLst>
      <p:ext uri="{BB962C8B-B14F-4D97-AF65-F5344CB8AC3E}">
        <p14:creationId xmlns:p14="http://schemas.microsoft.com/office/powerpoint/2010/main" val="3153713093"/>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Reasonably Safe Scenario</a:t>
            </a:r>
          </a:p>
        </p:txBody>
      </p:sp>
      <p:sp>
        <p:nvSpPr>
          <p:cNvPr id="3" name="Content Placeholder 2">
            <a:extLst>
              <a:ext uri="{FF2B5EF4-FFF2-40B4-BE49-F238E27FC236}">
                <a16:creationId xmlns:a16="http://schemas.microsoft.com/office/drawing/2014/main" id="{1FC0AED2-21F8-4DE2-8D3D-4FEB426DFEC7}"/>
              </a:ext>
            </a:extLst>
          </p:cNvPr>
          <p:cNvSpPr>
            <a:spLocks noGrp="1"/>
          </p:cNvSpPr>
          <p:nvPr>
            <p:ph sz="quarter" idx="13"/>
          </p:nvPr>
        </p:nvSpPr>
        <p:spPr/>
        <p:txBody>
          <a:bodyPr>
            <a:normAutofit fontScale="92500" lnSpcReduction="10000"/>
          </a:bodyPr>
          <a:lstStyle/>
          <a:p>
            <a:pPr fontAlgn="auto">
              <a:spcBef>
                <a:spcPct val="100000"/>
              </a:spcBef>
              <a:buSzPct val="99000"/>
              <a:tabLst/>
            </a:pPr>
            <a:r>
              <a:rPr lang="en-US" b="1" kern="1200">
                <a:sym typeface="Arial"/>
              </a:rPr>
              <a:t>Whole group discussion</a:t>
            </a:r>
            <a:endParaRPr lang="en-US" kern="1200">
              <a:sym typeface="Arial"/>
            </a:endParaRPr>
          </a:p>
          <a:p>
            <a:pPr marL="381000" lvl="1" indent="-381000" fontAlgn="auto">
              <a:spcBef>
                <a:spcPct val="100000"/>
              </a:spcBef>
              <a:buSzPct val="99000"/>
              <a:buFont typeface="Arial"/>
              <a:buChar char="•"/>
              <a:tabLst/>
            </a:pPr>
            <a:r>
              <a:rPr lang="en-US" b="1" kern="1200">
                <a:ea typeface="+mn-ea"/>
                <a:sym typeface="Arial"/>
              </a:rPr>
              <a:t>Someone wants to develop in your community. The development does not have a BFE.</a:t>
            </a:r>
            <a:endParaRPr lang="en-US" kern="1200">
              <a:ea typeface="+mn-ea"/>
              <a:sym typeface="Arial"/>
            </a:endParaRPr>
          </a:p>
          <a:p>
            <a:pPr marL="381000" lvl="1" indent="-381000">
              <a:spcBef>
                <a:spcPct val="100000"/>
              </a:spcBef>
              <a:buSzPct val="99000"/>
            </a:pPr>
            <a:r>
              <a:rPr lang="en-US" b="1" kern="1200">
                <a:ea typeface="+mn-ea"/>
                <a:sym typeface="Arial"/>
              </a:rPr>
              <a:t>What do you think the steps to assuring reasonably safe from flooding would be?</a:t>
            </a:r>
            <a:r>
              <a:rPr lang="en-US" kern="1200">
                <a:sym typeface="Arial"/>
              </a:rPr>
              <a:t> </a:t>
            </a:r>
            <a:endParaRPr lang="en-US"/>
          </a:p>
        </p:txBody>
      </p:sp>
      <p:pic>
        <p:nvPicPr>
          <p:cNvPr id="8" name="Content Placeholder 7" descr="A large red question mark on top of a blue dialogue box">
            <a:extLst>
              <a:ext uri="{FF2B5EF4-FFF2-40B4-BE49-F238E27FC236}">
                <a16:creationId xmlns:a16="http://schemas.microsoft.com/office/drawing/2014/main" id="{8E06D93B-627F-4226-B8C7-5F05714326C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005012"/>
            <a:ext cx="2857500" cy="2857500"/>
          </a:xfrm>
          <a:prstGeom prst="rect">
            <a:avLst/>
          </a:prstGeom>
        </p:spPr>
      </p:pic>
      <p:sp>
        <p:nvSpPr>
          <p:cNvPr id="9" name="Slide Number Placeholder 8">
            <a:extLst>
              <a:ext uri="{FF2B5EF4-FFF2-40B4-BE49-F238E27FC236}">
                <a16:creationId xmlns:a16="http://schemas.microsoft.com/office/drawing/2014/main" id="{E7945674-AB4C-4088-8D49-5A7BEC9F3D1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38</a:t>
            </a:fld>
            <a:endParaRPr lang="en-US"/>
          </a:p>
        </p:txBody>
      </p:sp>
    </p:spTree>
    <p:extLst>
      <p:ext uri="{BB962C8B-B14F-4D97-AF65-F5344CB8AC3E}">
        <p14:creationId xmlns:p14="http://schemas.microsoft.com/office/powerpoint/2010/main" val="324684040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Simplified Methods for Developing BFE Data</a:t>
            </a:r>
          </a:p>
        </p:txBody>
      </p:sp>
      <p:sp>
        <p:nvSpPr>
          <p:cNvPr id="3" name="Content Placeholder 2">
            <a:extLst>
              <a:ext uri="{FF2B5EF4-FFF2-40B4-BE49-F238E27FC236}">
                <a16:creationId xmlns:a16="http://schemas.microsoft.com/office/drawing/2014/main" id="{F47D4BFA-CDD7-4058-A7CB-172B1D6F2477}"/>
              </a:ext>
            </a:extLst>
          </p:cNvPr>
          <p:cNvSpPr>
            <a:spLocks noGrp="1"/>
          </p:cNvSpPr>
          <p:nvPr>
            <p:ph idx="1"/>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Data extrapolation</a:t>
            </a:r>
          </a:p>
          <a:p>
            <a:pPr marL="381000" lvl="1" indent="-381000" fontAlgn="auto">
              <a:spcBef>
                <a:spcPct val="100000"/>
              </a:spcBef>
              <a:spcAft>
                <a:spcPts val="0"/>
              </a:spcAft>
              <a:buSzPct val="99000"/>
              <a:buFont typeface="Arial"/>
              <a:buChar char="•"/>
              <a:tabLst/>
            </a:pPr>
            <a:r>
              <a:rPr lang="en-US" kern="1200">
                <a:ea typeface="+mn-ea"/>
                <a:sym typeface="Arial"/>
              </a:rPr>
              <a:t>Contour interpolation</a:t>
            </a:r>
          </a:p>
          <a:p>
            <a:pPr marL="381000" lvl="1" indent="-381000" fontAlgn="auto">
              <a:spcBef>
                <a:spcPct val="100000"/>
              </a:spcBef>
              <a:spcAft>
                <a:spcPts val="0"/>
              </a:spcAft>
              <a:buSzPct val="99000"/>
              <a:buFont typeface="Arial"/>
              <a:buChar char="•"/>
              <a:tabLst/>
            </a:pPr>
            <a:r>
              <a:rPr lang="en-US" kern="1200">
                <a:ea typeface="+mn-ea"/>
                <a:sym typeface="Arial"/>
              </a:rPr>
              <a:t>High-water marks</a:t>
            </a:r>
          </a:p>
          <a:p>
            <a:pPr marL="381000" lvl="1" indent="-381000" fontAlgn="auto">
              <a:spcBef>
                <a:spcPct val="100000"/>
              </a:spcBef>
              <a:spcAft>
                <a:spcPts val="0"/>
              </a:spcAft>
              <a:buSzPct val="99000"/>
              <a:buFont typeface="Arial"/>
              <a:buChar char="•"/>
              <a:tabLst/>
            </a:pPr>
            <a:r>
              <a:rPr lang="en-US" kern="1200">
                <a:ea typeface="+mn-ea"/>
                <a:sym typeface="Arial"/>
              </a:rPr>
              <a:t>Point on boundary</a:t>
            </a:r>
          </a:p>
          <a:p>
            <a:pPr marL="381000" lvl="1" indent="-381000" fontAlgn="auto">
              <a:spcBef>
                <a:spcPct val="100000"/>
              </a:spcBef>
              <a:spcAft>
                <a:spcPts val="0"/>
              </a:spcAft>
              <a:buSzPct val="99000"/>
              <a:buFont typeface="Arial"/>
              <a:buChar char="•"/>
              <a:tabLst/>
            </a:pPr>
            <a:r>
              <a:rPr lang="en-US" kern="1200">
                <a:ea typeface="+mn-ea"/>
                <a:sym typeface="Arial"/>
              </a:rPr>
              <a:t>Height above Highest Adjacent Grade</a:t>
            </a:r>
            <a:endParaRPr lang="en-US"/>
          </a:p>
        </p:txBody>
      </p:sp>
      <p:sp>
        <p:nvSpPr>
          <p:cNvPr id="6" name="Slide Number Placeholder 5">
            <a:extLst>
              <a:ext uri="{FF2B5EF4-FFF2-40B4-BE49-F238E27FC236}">
                <a16:creationId xmlns:a16="http://schemas.microsoft.com/office/drawing/2014/main" id="{22C9C825-39D7-402F-B08C-5DFFFF46F7F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39</a:t>
            </a:fld>
            <a:endParaRPr lang="en-US"/>
          </a:p>
        </p:txBody>
      </p:sp>
    </p:spTree>
    <p:extLst>
      <p:ext uri="{BB962C8B-B14F-4D97-AF65-F5344CB8AC3E}">
        <p14:creationId xmlns:p14="http://schemas.microsoft.com/office/powerpoint/2010/main" val="248619667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Determining Minimum Regulations</a:t>
            </a:r>
          </a:p>
        </p:txBody>
      </p:sp>
      <p:sp>
        <p:nvSpPr>
          <p:cNvPr id="3" name="Content Placeholder 2">
            <a:extLst>
              <a:ext uri="{FF2B5EF4-FFF2-40B4-BE49-F238E27FC236}">
                <a16:creationId xmlns:a16="http://schemas.microsoft.com/office/drawing/2014/main" id="{18A6CDB2-0C9B-4DDE-BF7A-DF45E7198A92}"/>
              </a:ext>
            </a:extLst>
          </p:cNvPr>
          <p:cNvSpPr>
            <a:spLocks noGrp="1"/>
          </p:cNvSpPr>
          <p:nvPr>
            <p:ph sz="quarter" idx="13"/>
          </p:nvPr>
        </p:nvSpPr>
        <p:spPr/>
        <p:txBody>
          <a:bodyPr/>
          <a:lstStyle/>
          <a:p>
            <a:pPr>
              <a:spcBef>
                <a:spcPct val="100000"/>
              </a:spcBef>
              <a:buSzPct val="99000"/>
            </a:pPr>
            <a:r>
              <a:rPr lang="en-US" b="1" kern="1200">
                <a:sym typeface="Arial"/>
              </a:rPr>
              <a:t>What is the connection between flood hazard information depicted on the map and the minimum NFIP floodplain management regulations?</a:t>
            </a:r>
            <a:endParaRPr lang="en-US"/>
          </a:p>
        </p:txBody>
      </p:sp>
      <p:pic>
        <p:nvPicPr>
          <p:cNvPr id="8" name="Content Placeholder 7" descr="Seven chairs around a circular table. Each chair has a different colored puzzle piece in front of it and at the center is a big puzzle with one piece missing">
            <a:extLst>
              <a:ext uri="{FF2B5EF4-FFF2-40B4-BE49-F238E27FC236}">
                <a16:creationId xmlns:a16="http://schemas.microsoft.com/office/drawing/2014/main" id="{C5B7E82A-ECCF-49B9-B13C-0405EF7C92A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295525"/>
            <a:ext cx="2857500" cy="2276475"/>
          </a:xfrm>
          <a:prstGeom prst="rect">
            <a:avLst/>
          </a:prstGeom>
        </p:spPr>
      </p:pic>
      <p:sp>
        <p:nvSpPr>
          <p:cNvPr id="9" name="Slide Number Placeholder 8">
            <a:extLst>
              <a:ext uri="{FF2B5EF4-FFF2-40B4-BE49-F238E27FC236}">
                <a16:creationId xmlns:a16="http://schemas.microsoft.com/office/drawing/2014/main" id="{C97F56E7-A7E5-4403-A040-41393A09715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a:t>
            </a:fld>
            <a:endParaRPr lang="en-US"/>
          </a:p>
        </p:txBody>
      </p:sp>
    </p:spTree>
    <p:extLst>
      <p:ext uri="{BB962C8B-B14F-4D97-AF65-F5344CB8AC3E}">
        <p14:creationId xmlns:p14="http://schemas.microsoft.com/office/powerpoint/2010/main" val="4219371605"/>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Developing BFE--High-Water Marks</a:t>
            </a:r>
          </a:p>
        </p:txBody>
      </p:sp>
      <p:sp>
        <p:nvSpPr>
          <p:cNvPr id="7" name="Content Placeholder 6">
            <a:extLst>
              <a:ext uri="{FF2B5EF4-FFF2-40B4-BE49-F238E27FC236}">
                <a16:creationId xmlns:a16="http://schemas.microsoft.com/office/drawing/2014/main" id="{DC98EE0D-4583-4661-BE71-305946609C9C}"/>
              </a:ext>
            </a:extLst>
          </p:cNvPr>
          <p:cNvSpPr>
            <a:spLocks noGrp="1"/>
          </p:cNvSpPr>
          <p:nvPr>
            <p:ph sz="quarter" idx="14"/>
          </p:nvPr>
        </p:nvSpPr>
        <p:spPr/>
        <p:txBody>
          <a:bodyPr/>
          <a:lstStyle/>
          <a:p>
            <a:pPr>
              <a:spcBef>
                <a:spcPct val="100000"/>
              </a:spcBef>
              <a:buSzPct val="99000"/>
            </a:pPr>
            <a:r>
              <a:rPr lang="en-US" kern="1200">
                <a:sym typeface="Arial"/>
              </a:rPr>
              <a:t>A possible source of BFE in Zone A areas is high-water marks from previous floods. </a:t>
            </a:r>
            <a:endParaRPr lang="en-US"/>
          </a:p>
        </p:txBody>
      </p:sp>
      <p:pic>
        <p:nvPicPr>
          <p:cNvPr id="8" name="Content Placeholder 7" descr="Photo of a single-story house and tree branches in damaged front yard. A label saying High Water Marks with red arrow points to a red-circled area just below the house’s roof and above the front door indicating level of floodwaters.">
            <a:extLst>
              <a:ext uri="{FF2B5EF4-FFF2-40B4-BE49-F238E27FC236}">
                <a16:creationId xmlns:a16="http://schemas.microsoft.com/office/drawing/2014/main" id="{D5AF4EA8-7C1F-4DA4-8CE6-986782F3CBD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2184400"/>
            <a:ext cx="3810000" cy="2428875"/>
          </a:xfrm>
          <a:prstGeom prst="rect">
            <a:avLst/>
          </a:prstGeom>
        </p:spPr>
      </p:pic>
      <p:sp>
        <p:nvSpPr>
          <p:cNvPr id="9" name="Slide Number Placeholder 8">
            <a:extLst>
              <a:ext uri="{FF2B5EF4-FFF2-40B4-BE49-F238E27FC236}">
                <a16:creationId xmlns:a16="http://schemas.microsoft.com/office/drawing/2014/main" id="{7AAD26EE-3D95-4C92-B775-371B1E0AF67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40</a:t>
            </a:fld>
            <a:endParaRPr lang="en-US"/>
          </a:p>
        </p:txBody>
      </p:sp>
    </p:spTree>
    <p:extLst>
      <p:ext uri="{BB962C8B-B14F-4D97-AF65-F5344CB8AC3E}">
        <p14:creationId xmlns:p14="http://schemas.microsoft.com/office/powerpoint/2010/main" val="3625184882"/>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High-Water Marks</a:t>
            </a:r>
          </a:p>
        </p:txBody>
      </p:sp>
      <p:sp>
        <p:nvSpPr>
          <p:cNvPr id="7" name="Content Placeholder 6">
            <a:extLst>
              <a:ext uri="{FF2B5EF4-FFF2-40B4-BE49-F238E27FC236}">
                <a16:creationId xmlns:a16="http://schemas.microsoft.com/office/drawing/2014/main" id="{476CCE14-539E-4BCB-807E-F83708C466B6}"/>
              </a:ext>
            </a:extLst>
          </p:cNvPr>
          <p:cNvSpPr>
            <a:spLocks noGrp="1"/>
          </p:cNvSpPr>
          <p:nvPr>
            <p:ph sz="quarter" idx="14"/>
          </p:nvPr>
        </p:nvSpPr>
        <p:spPr/>
        <p:txBody>
          <a:bodyPr/>
          <a:lstStyle/>
          <a:p>
            <a:pPr>
              <a:spcBef>
                <a:spcPct val="100000"/>
              </a:spcBef>
              <a:buSzPct val="99000"/>
            </a:pPr>
            <a:r>
              <a:rPr lang="en-US" b="1" kern="1200">
                <a:sym typeface="Arial"/>
              </a:rPr>
              <a:t>Can you think of a weakness of just using high-water marks for generating a BFE?</a:t>
            </a:r>
            <a:endParaRPr lang="en-US"/>
          </a:p>
        </p:txBody>
      </p:sp>
      <p:pic>
        <p:nvPicPr>
          <p:cNvPr id="8" name="Content Placeholder 7" descr="A large red question mark on top of a blue dialogue box">
            <a:extLst>
              <a:ext uri="{FF2B5EF4-FFF2-40B4-BE49-F238E27FC236}">
                <a16:creationId xmlns:a16="http://schemas.microsoft.com/office/drawing/2014/main" id="{490C08BE-B46F-4AE6-A181-3C7E3AC4856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D62AF4C9-5991-4AFF-BF86-43034258767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41</a:t>
            </a:fld>
            <a:endParaRPr lang="en-US"/>
          </a:p>
        </p:txBody>
      </p:sp>
    </p:spTree>
    <p:extLst>
      <p:ext uri="{BB962C8B-B14F-4D97-AF65-F5344CB8AC3E}">
        <p14:creationId xmlns:p14="http://schemas.microsoft.com/office/powerpoint/2010/main" val="3055288396"/>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Developing BFE--Other Simplified Methods</a:t>
            </a:r>
          </a:p>
        </p:txBody>
      </p:sp>
      <p:sp>
        <p:nvSpPr>
          <p:cNvPr id="3" name="Content Placeholder 2">
            <a:extLst>
              <a:ext uri="{FF2B5EF4-FFF2-40B4-BE49-F238E27FC236}">
                <a16:creationId xmlns:a16="http://schemas.microsoft.com/office/drawing/2014/main" id="{4A7AC8BF-F364-4BC6-9180-393657ED96BB}"/>
              </a:ext>
            </a:extLst>
          </p:cNvPr>
          <p:cNvSpPr>
            <a:spLocks noGrp="1"/>
          </p:cNvSpPr>
          <p:nvPr>
            <p:ph idx="1"/>
          </p:nvPr>
        </p:nvSpPr>
        <p:spPr/>
        <p:txBody>
          <a:bodyPr/>
          <a:lstStyle/>
          <a:p>
            <a:pPr fontAlgn="auto">
              <a:spcBef>
                <a:spcPct val="100000"/>
              </a:spcBef>
              <a:buSzPct val="99000"/>
              <a:tabLst/>
            </a:pPr>
            <a:r>
              <a:rPr lang="en-US" b="1" kern="1200">
                <a:sym typeface="Arial"/>
              </a:rPr>
              <a:t>Point on Boundary:</a:t>
            </a:r>
            <a:r>
              <a:rPr lang="en-US" kern="1200">
                <a:sym typeface="Arial"/>
              </a:rPr>
              <a:t> Same concept as contour interpolation but uses surveyor-collected elevations of Zone A boundary instead of contour elevations.</a:t>
            </a:r>
          </a:p>
          <a:p>
            <a:pPr>
              <a:spcBef>
                <a:spcPct val="100000"/>
              </a:spcBef>
              <a:buSzPct val="99000"/>
            </a:pPr>
            <a:r>
              <a:rPr lang="en-US" b="1" kern="1200">
                <a:sym typeface="Arial"/>
              </a:rPr>
              <a:t>Height above Highest Adjacent Grade (i.e., HAG):</a:t>
            </a:r>
            <a:r>
              <a:rPr lang="en-US" kern="1200">
                <a:sym typeface="Arial"/>
              </a:rPr>
              <a:t> Only used for shallow flooding</a:t>
            </a:r>
            <a:endParaRPr lang="en-US"/>
          </a:p>
        </p:txBody>
      </p:sp>
      <p:sp>
        <p:nvSpPr>
          <p:cNvPr id="6" name="Slide Number Placeholder 5">
            <a:extLst>
              <a:ext uri="{FF2B5EF4-FFF2-40B4-BE49-F238E27FC236}">
                <a16:creationId xmlns:a16="http://schemas.microsoft.com/office/drawing/2014/main" id="{B2ECC28E-24BB-4DFA-9C74-AF144082173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42</a:t>
            </a:fld>
            <a:endParaRPr lang="en-US"/>
          </a:p>
        </p:txBody>
      </p:sp>
    </p:spTree>
    <p:extLst>
      <p:ext uri="{BB962C8B-B14F-4D97-AF65-F5344CB8AC3E}">
        <p14:creationId xmlns:p14="http://schemas.microsoft.com/office/powerpoint/2010/main" val="404693833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 (5)--Lowest Floor</a:t>
            </a:r>
          </a:p>
        </p:txBody>
      </p:sp>
      <p:sp>
        <p:nvSpPr>
          <p:cNvPr id="3" name="Content Placeholder 2">
            <a:extLst>
              <a:ext uri="{FF2B5EF4-FFF2-40B4-BE49-F238E27FC236}">
                <a16:creationId xmlns:a16="http://schemas.microsoft.com/office/drawing/2014/main" id="{39348E9F-6441-49E7-A556-3F3B20BA2D74}"/>
              </a:ext>
            </a:extLst>
          </p:cNvPr>
          <p:cNvSpPr>
            <a:spLocks noGrp="1"/>
          </p:cNvSpPr>
          <p:nvPr>
            <p:ph idx="1"/>
          </p:nvPr>
        </p:nvSpPr>
        <p:spPr/>
        <p:txBody>
          <a:bodyPr>
            <a:normAutofit fontScale="92500"/>
          </a:bodyPr>
          <a:lstStyle/>
          <a:p>
            <a:pPr fontAlgn="auto">
              <a:spcBef>
                <a:spcPct val="100000"/>
              </a:spcBef>
              <a:spcAft>
                <a:spcPts val="0"/>
              </a:spcAft>
              <a:buSzPct val="99000"/>
              <a:tabLst/>
            </a:pPr>
            <a:r>
              <a:rPr lang="en-US" kern="1200">
                <a:sym typeface="Arial"/>
              </a:rPr>
              <a:t>(5) Document lowest floor or floodproofing elevation.</a:t>
            </a:r>
          </a:p>
          <a:p>
            <a:pPr fontAlgn="auto">
              <a:spcBef>
                <a:spcPct val="100000"/>
              </a:spcBef>
              <a:spcAft>
                <a:spcPts val="0"/>
              </a:spcAft>
              <a:buSzPct val="99000"/>
              <a:tabLst/>
            </a:pPr>
            <a:r>
              <a:rPr lang="en-US" kern="1200">
                <a:sym typeface="Arial"/>
              </a:rPr>
              <a:t>When BFE data is utilized: </a:t>
            </a:r>
          </a:p>
          <a:p>
            <a:pPr marL="381000" lvl="1" indent="-381000" fontAlgn="auto">
              <a:spcBef>
                <a:spcPct val="100000"/>
              </a:spcBef>
              <a:spcAft>
                <a:spcPts val="0"/>
              </a:spcAft>
              <a:buSzPct val="99000"/>
              <a:buFont typeface="Arial"/>
              <a:buChar char="•"/>
              <a:tabLst/>
            </a:pPr>
            <a:r>
              <a:rPr lang="en-US" kern="1200">
                <a:ea typeface="+mn-ea"/>
                <a:sym typeface="Arial"/>
              </a:rPr>
              <a:t>Obtain the lowest floor elevation for all new and substantially improved structures</a:t>
            </a:r>
          </a:p>
          <a:p>
            <a:pPr marL="381000" lvl="1" indent="-381000" fontAlgn="auto">
              <a:spcBef>
                <a:spcPct val="100000"/>
              </a:spcBef>
              <a:spcAft>
                <a:spcPts val="0"/>
              </a:spcAft>
              <a:buSzPct val="99000"/>
              <a:buFont typeface="Arial"/>
              <a:buChar char="•"/>
              <a:tabLst/>
            </a:pPr>
            <a:r>
              <a:rPr lang="en-US" kern="1200">
                <a:ea typeface="+mn-ea"/>
                <a:sym typeface="Arial"/>
              </a:rPr>
              <a:t>Obtain the floodproofing elevation (non-residential) </a:t>
            </a:r>
          </a:p>
          <a:p>
            <a:pPr marL="381000" lvl="1" indent="-381000" fontAlgn="auto">
              <a:spcBef>
                <a:spcPct val="100000"/>
              </a:spcBef>
              <a:spcAft>
                <a:spcPts val="0"/>
              </a:spcAft>
              <a:buSzPct val="99000"/>
              <a:buFont typeface="Arial"/>
              <a:buChar char="•"/>
              <a:tabLst/>
            </a:pPr>
            <a:r>
              <a:rPr lang="en-US" kern="1200">
                <a:ea typeface="+mn-ea"/>
                <a:sym typeface="Arial"/>
              </a:rPr>
              <a:t>Maintain a record (Floodproofing Certificate)</a:t>
            </a:r>
            <a:endParaRPr lang="en-US"/>
          </a:p>
        </p:txBody>
      </p:sp>
      <p:sp>
        <p:nvSpPr>
          <p:cNvPr id="6" name="Slide Number Placeholder 5">
            <a:extLst>
              <a:ext uri="{FF2B5EF4-FFF2-40B4-BE49-F238E27FC236}">
                <a16:creationId xmlns:a16="http://schemas.microsoft.com/office/drawing/2014/main" id="{7ABCA94F-DC9E-4DB7-BD2F-94809A1B16D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43</a:t>
            </a:fld>
            <a:endParaRPr lang="en-US"/>
          </a:p>
        </p:txBody>
      </p:sp>
    </p:spTree>
    <p:extLst>
      <p:ext uri="{BB962C8B-B14F-4D97-AF65-F5344CB8AC3E}">
        <p14:creationId xmlns:p14="http://schemas.microsoft.com/office/powerpoint/2010/main" val="453287192"/>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Requirements (6) and (7)--Watercourse Alterations</a:t>
            </a:r>
          </a:p>
        </p:txBody>
      </p:sp>
      <p:sp>
        <p:nvSpPr>
          <p:cNvPr id="3" name="Content Placeholder 2">
            <a:extLst>
              <a:ext uri="{FF2B5EF4-FFF2-40B4-BE49-F238E27FC236}">
                <a16:creationId xmlns:a16="http://schemas.microsoft.com/office/drawing/2014/main" id="{C2A37DFB-8360-48D6-9BF6-4E816FB9FD40}"/>
              </a:ext>
            </a:extLst>
          </p:cNvPr>
          <p:cNvSpPr>
            <a:spLocks noGrp="1"/>
          </p:cNvSpPr>
          <p:nvPr>
            <p:ph sz="quarter" idx="13"/>
          </p:nvPr>
        </p:nvSpPr>
        <p:spPr/>
        <p:txBody>
          <a:bodyPr>
            <a:normAutofit fontScale="70000" lnSpcReduction="20000"/>
          </a:bodyPr>
          <a:lstStyle/>
          <a:p>
            <a:pPr fontAlgn="auto">
              <a:spcBef>
                <a:spcPct val="100000"/>
              </a:spcBef>
              <a:buSzPct val="99000"/>
              <a:tabLst/>
            </a:pPr>
            <a:r>
              <a:rPr lang="en-US" kern="1200">
                <a:sym typeface="Arial"/>
              </a:rPr>
              <a:t>(6) Prior to altering or relocating a watercourse, notify:</a:t>
            </a:r>
          </a:p>
          <a:p>
            <a:pPr marL="381000" lvl="1" indent="-381000" fontAlgn="auto">
              <a:spcBef>
                <a:spcPct val="100000"/>
              </a:spcBef>
              <a:buSzPct val="99000"/>
              <a:buFont typeface="Arial"/>
              <a:buChar char="•"/>
              <a:tabLst/>
            </a:pPr>
            <a:r>
              <a:rPr lang="en-US" kern="1200">
                <a:ea typeface="+mn-ea"/>
                <a:sym typeface="Arial"/>
              </a:rPr>
              <a:t>Adjacent communities</a:t>
            </a:r>
          </a:p>
          <a:p>
            <a:pPr marL="381000" lvl="1" indent="-381000" fontAlgn="auto">
              <a:spcBef>
                <a:spcPct val="100000"/>
              </a:spcBef>
              <a:buSzPct val="99000"/>
              <a:buFont typeface="Arial"/>
              <a:buChar char="•"/>
              <a:tabLst/>
            </a:pPr>
            <a:r>
              <a:rPr lang="en-US" kern="1200">
                <a:ea typeface="+mn-ea"/>
                <a:sym typeface="Arial"/>
              </a:rPr>
              <a:t>State NFIP Coordinating Office </a:t>
            </a:r>
          </a:p>
          <a:p>
            <a:pPr marL="381000" lvl="1" indent="-381000" fontAlgn="auto">
              <a:spcBef>
                <a:spcPct val="100000"/>
              </a:spcBef>
              <a:buSzPct val="99000"/>
              <a:buFont typeface="Arial"/>
              <a:buChar char="•"/>
              <a:tabLst/>
            </a:pPr>
            <a:r>
              <a:rPr lang="en-US" kern="1200">
                <a:ea typeface="+mn-ea"/>
                <a:sym typeface="Arial"/>
              </a:rPr>
              <a:t>FEMA Administrator via a Letter of Map Revision (LOMR)</a:t>
            </a:r>
          </a:p>
          <a:p>
            <a:pPr>
              <a:spcBef>
                <a:spcPct val="100000"/>
              </a:spcBef>
              <a:buSzPct val="99000"/>
            </a:pPr>
            <a:r>
              <a:rPr lang="en-US" kern="1200">
                <a:sym typeface="Arial"/>
              </a:rPr>
              <a:t>(7) Maintain flood-carrying capacity of altered or relocated watercourse portion</a:t>
            </a:r>
            <a:endParaRPr lang="en-US"/>
          </a:p>
        </p:txBody>
      </p:sp>
      <p:pic>
        <p:nvPicPr>
          <p:cNvPr id="8" name="Content Placeholder 7" descr="Photo of a watercourse altered by construction.">
            <a:extLst>
              <a:ext uri="{FF2B5EF4-FFF2-40B4-BE49-F238E27FC236}">
                <a16:creationId xmlns:a16="http://schemas.microsoft.com/office/drawing/2014/main" id="{0F29129F-B491-4628-A9D6-E7A4803E465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525" y="2324100"/>
            <a:ext cx="3333750" cy="2219325"/>
          </a:xfrm>
          <a:prstGeom prst="rect">
            <a:avLst/>
          </a:prstGeom>
        </p:spPr>
      </p:pic>
      <p:sp>
        <p:nvSpPr>
          <p:cNvPr id="9" name="Slide Number Placeholder 8">
            <a:extLst>
              <a:ext uri="{FF2B5EF4-FFF2-40B4-BE49-F238E27FC236}">
                <a16:creationId xmlns:a16="http://schemas.microsoft.com/office/drawing/2014/main" id="{1E286331-103B-4EBF-8B55-5510F5B5CF27}"/>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44</a:t>
            </a:fld>
            <a:endParaRPr lang="en-US"/>
          </a:p>
        </p:txBody>
      </p:sp>
    </p:spTree>
    <p:extLst>
      <p:ext uri="{BB962C8B-B14F-4D97-AF65-F5344CB8AC3E}">
        <p14:creationId xmlns:p14="http://schemas.microsoft.com/office/powerpoint/2010/main" val="293906848"/>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Watercourse Alteration Notifications</a:t>
            </a:r>
          </a:p>
        </p:txBody>
      </p:sp>
      <p:sp>
        <p:nvSpPr>
          <p:cNvPr id="7" name="Content Placeholder 6">
            <a:extLst>
              <a:ext uri="{FF2B5EF4-FFF2-40B4-BE49-F238E27FC236}">
                <a16:creationId xmlns:a16="http://schemas.microsoft.com/office/drawing/2014/main" id="{02EF6030-9F5F-40CA-A94A-BD4D1CCCAC08}"/>
              </a:ext>
            </a:extLst>
          </p:cNvPr>
          <p:cNvSpPr>
            <a:spLocks noGrp="1"/>
          </p:cNvSpPr>
          <p:nvPr>
            <p:ph sz="quarter" idx="14"/>
          </p:nvPr>
        </p:nvSpPr>
        <p:spPr/>
        <p:txBody>
          <a:bodyPr/>
          <a:lstStyle/>
          <a:p>
            <a:pPr>
              <a:spcBef>
                <a:spcPct val="100000"/>
              </a:spcBef>
              <a:buSzPct val="99000"/>
            </a:pPr>
            <a:r>
              <a:rPr lang="en-US" b="1" kern="1200">
                <a:sym typeface="Arial"/>
              </a:rPr>
              <a:t>What is the purpose of notifying adjacent communities?</a:t>
            </a:r>
            <a:endParaRPr lang="en-US"/>
          </a:p>
        </p:txBody>
      </p:sp>
      <p:pic>
        <p:nvPicPr>
          <p:cNvPr id="8" name="Content Placeholder 7" descr="A large red question mark on top of a blue dialogue box">
            <a:extLst>
              <a:ext uri="{FF2B5EF4-FFF2-40B4-BE49-F238E27FC236}">
                <a16:creationId xmlns:a16="http://schemas.microsoft.com/office/drawing/2014/main" id="{6A2CF0B1-D301-4918-A492-8AD487B253B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22159C3F-6B5A-4CA4-A198-AA8940C2AB3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45</a:t>
            </a:fld>
            <a:endParaRPr lang="en-US"/>
          </a:p>
        </p:txBody>
      </p:sp>
    </p:spTree>
    <p:extLst>
      <p:ext uri="{BB962C8B-B14F-4D97-AF65-F5344CB8AC3E}">
        <p14:creationId xmlns:p14="http://schemas.microsoft.com/office/powerpoint/2010/main" val="841992998"/>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Watercourse Alteration Terminology</a:t>
            </a:r>
          </a:p>
        </p:txBody>
      </p:sp>
      <p:sp>
        <p:nvSpPr>
          <p:cNvPr id="7" name="Content Placeholder 6">
            <a:extLst>
              <a:ext uri="{FF2B5EF4-FFF2-40B4-BE49-F238E27FC236}">
                <a16:creationId xmlns:a16="http://schemas.microsoft.com/office/drawing/2014/main" id="{82A432B1-693D-4C0F-8C1F-31C2308DDB1E}"/>
              </a:ext>
            </a:extLst>
          </p:cNvPr>
          <p:cNvSpPr>
            <a:spLocks noGrp="1"/>
          </p:cNvSpPr>
          <p:nvPr>
            <p:ph sz="quarter" idx="14"/>
          </p:nvPr>
        </p:nvSpPr>
        <p:spPr/>
        <p:txBody>
          <a:bodyPr/>
          <a:lstStyle/>
          <a:p>
            <a:pPr>
              <a:spcBef>
                <a:spcPct val="100000"/>
              </a:spcBef>
              <a:buSzPct val="99000"/>
            </a:pPr>
            <a:r>
              <a:rPr lang="en-US" b="1" kern="1200">
                <a:sym typeface="Arial"/>
              </a:rPr>
              <a:t>What does "flood carrying capacity" mean?</a:t>
            </a:r>
            <a:endParaRPr lang="en-US"/>
          </a:p>
        </p:txBody>
      </p:sp>
      <p:pic>
        <p:nvPicPr>
          <p:cNvPr id="8" name="Content Placeholder 7" descr="A large red question mark on top of a blue dialogue box">
            <a:extLst>
              <a:ext uri="{FF2B5EF4-FFF2-40B4-BE49-F238E27FC236}">
                <a16:creationId xmlns:a16="http://schemas.microsoft.com/office/drawing/2014/main" id="{7AF14141-1960-45F8-B4DF-DE920611EA0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F1BE07D9-2B5D-4029-894E-B7E8B30F308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46</a:t>
            </a:fld>
            <a:endParaRPr lang="en-US"/>
          </a:p>
        </p:txBody>
      </p:sp>
    </p:spTree>
    <p:extLst>
      <p:ext uri="{BB962C8B-B14F-4D97-AF65-F5344CB8AC3E}">
        <p14:creationId xmlns:p14="http://schemas.microsoft.com/office/powerpoint/2010/main" val="3611685943"/>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 (8)--Manufactured Homes</a:t>
            </a:r>
          </a:p>
        </p:txBody>
      </p:sp>
      <p:sp>
        <p:nvSpPr>
          <p:cNvPr id="3" name="Content Placeholder 2">
            <a:extLst>
              <a:ext uri="{FF2B5EF4-FFF2-40B4-BE49-F238E27FC236}">
                <a16:creationId xmlns:a16="http://schemas.microsoft.com/office/drawing/2014/main" id="{7E0020F7-9FE0-4047-BF69-1A2BA7F55784}"/>
              </a:ext>
            </a:extLst>
          </p:cNvPr>
          <p:cNvSpPr>
            <a:spLocks noGrp="1"/>
          </p:cNvSpPr>
          <p:nvPr>
            <p:ph idx="1"/>
          </p:nvPr>
        </p:nvSpPr>
        <p:spPr/>
        <p:txBody>
          <a:bodyPr>
            <a:normAutofit lnSpcReduction="10000"/>
          </a:bodyPr>
          <a:lstStyle/>
          <a:p>
            <a:pPr fontAlgn="auto">
              <a:spcBef>
                <a:spcPct val="100000"/>
              </a:spcBef>
              <a:spcAft>
                <a:spcPts val="0"/>
              </a:spcAft>
              <a:buSzPct val="99000"/>
              <a:tabLst/>
            </a:pPr>
            <a:r>
              <a:rPr lang="en-US" kern="1200">
                <a:sym typeface="Arial"/>
              </a:rPr>
              <a:t>(8) All manufactured homes within Zone A must be installed using methods and practices which minimize flood damage: </a:t>
            </a:r>
          </a:p>
          <a:p>
            <a:pPr marL="381000" lvl="1" indent="-381000" fontAlgn="auto">
              <a:spcBef>
                <a:spcPct val="100000"/>
              </a:spcBef>
              <a:spcAft>
                <a:spcPts val="0"/>
              </a:spcAft>
              <a:buSzPct val="99000"/>
              <a:buFont typeface="Arial"/>
              <a:buChar char="•"/>
              <a:tabLst/>
            </a:pPr>
            <a:r>
              <a:rPr lang="en-US" kern="1200">
                <a:ea typeface="+mn-ea"/>
                <a:sym typeface="Arial"/>
              </a:rPr>
              <a:t>Elevate and anchor to resist flotation, collapse, and lateral movement</a:t>
            </a:r>
          </a:p>
          <a:p>
            <a:pPr marL="381000" lvl="1" indent="-381000" fontAlgn="auto">
              <a:spcBef>
                <a:spcPct val="100000"/>
              </a:spcBef>
              <a:spcAft>
                <a:spcPts val="0"/>
              </a:spcAft>
              <a:buSzPct val="99000"/>
              <a:buFont typeface="Arial"/>
              <a:buChar char="•"/>
              <a:tabLst/>
            </a:pPr>
            <a:r>
              <a:rPr lang="en-US" kern="1200">
                <a:ea typeface="+mn-ea"/>
                <a:sym typeface="Arial"/>
              </a:rPr>
              <a:t>Use over-the-top or frame ties to ground anchors</a:t>
            </a:r>
          </a:p>
          <a:p>
            <a:pPr marL="381000" lvl="1" indent="-381000" fontAlgn="auto">
              <a:spcBef>
                <a:spcPct val="100000"/>
              </a:spcBef>
              <a:spcAft>
                <a:spcPts val="0"/>
              </a:spcAft>
              <a:buSzPct val="99000"/>
              <a:buFont typeface="Arial"/>
              <a:buChar char="•"/>
              <a:tabLst/>
            </a:pPr>
            <a:r>
              <a:rPr lang="en-US" kern="1200">
                <a:ea typeface="+mn-ea"/>
                <a:sym typeface="Arial"/>
              </a:rPr>
              <a:t>Comply with wind resistance requirement</a:t>
            </a:r>
            <a:endParaRPr lang="en-US"/>
          </a:p>
        </p:txBody>
      </p:sp>
      <p:sp>
        <p:nvSpPr>
          <p:cNvPr id="6" name="Slide Number Placeholder 5">
            <a:extLst>
              <a:ext uri="{FF2B5EF4-FFF2-40B4-BE49-F238E27FC236}">
                <a16:creationId xmlns:a16="http://schemas.microsoft.com/office/drawing/2014/main" id="{E5B5F784-6EC9-40AC-AFA4-9B6128ECB55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47</a:t>
            </a:fld>
            <a:endParaRPr lang="en-US"/>
          </a:p>
        </p:txBody>
      </p:sp>
    </p:spTree>
    <p:extLst>
      <p:ext uri="{BB962C8B-B14F-4D97-AF65-F5344CB8AC3E}">
        <p14:creationId xmlns:p14="http://schemas.microsoft.com/office/powerpoint/2010/main" val="2731727913"/>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Anchoring a Manufactured Home</a:t>
            </a:r>
          </a:p>
        </p:txBody>
      </p:sp>
      <p:pic>
        <p:nvPicPr>
          <p:cNvPr id="6" name="Content Placeholder 5" descr="Three examples of anchoring on post or pile foundations and cold rolled galvanized steel. Refer to Appendix A: Alt Text for details.">
            <a:extLst>
              <a:ext uri="{FF2B5EF4-FFF2-40B4-BE49-F238E27FC236}">
                <a16:creationId xmlns:a16="http://schemas.microsoft.com/office/drawing/2014/main" id="{9BFE3FD6-2147-46A2-81C8-DD7D611159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572419"/>
            <a:ext cx="6191250" cy="3638550"/>
          </a:xfrm>
          <a:prstGeom prst="rect">
            <a:avLst/>
          </a:prstGeom>
        </p:spPr>
      </p:pic>
      <p:sp>
        <p:nvSpPr>
          <p:cNvPr id="7" name="Slide Number Placeholder 6">
            <a:extLst>
              <a:ext uri="{FF2B5EF4-FFF2-40B4-BE49-F238E27FC236}">
                <a16:creationId xmlns:a16="http://schemas.microsoft.com/office/drawing/2014/main" id="{860BD394-CB63-481A-A65D-6E69661EF7A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48</a:t>
            </a:fld>
            <a:endParaRPr lang="en-US"/>
          </a:p>
        </p:txBody>
      </p:sp>
    </p:spTree>
    <p:extLst>
      <p:ext uri="{BB962C8B-B14F-4D97-AF65-F5344CB8AC3E}">
        <p14:creationId xmlns:p14="http://schemas.microsoft.com/office/powerpoint/2010/main" val="712918844"/>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Requirements: Summary Part 1</a:t>
            </a:r>
          </a:p>
        </p:txBody>
      </p:sp>
      <p:sp>
        <p:nvSpPr>
          <p:cNvPr id="7" name="Content Placeholder 6">
            <a:extLst>
              <a:ext uri="{FF2B5EF4-FFF2-40B4-BE49-F238E27FC236}">
                <a16:creationId xmlns:a16="http://schemas.microsoft.com/office/drawing/2014/main" id="{5C096D2C-F31E-4E03-A029-D67E2FB1E4F0}"/>
              </a:ext>
            </a:extLst>
          </p:cNvPr>
          <p:cNvSpPr>
            <a:spLocks noGrp="1"/>
          </p:cNvSpPr>
          <p:nvPr>
            <p:ph sz="quarter" idx="14"/>
          </p:nvPr>
        </p:nvSpPr>
        <p:spPr/>
        <p:txBody>
          <a:bodyPr>
            <a:normAutofit fontScale="62500" lnSpcReduction="20000"/>
          </a:bodyPr>
          <a:lstStyle/>
          <a:p>
            <a:pPr marL="381000" lvl="1" indent="-381000" fontAlgn="auto">
              <a:spcBef>
                <a:spcPct val="100000"/>
              </a:spcBef>
              <a:buSzPct val="99000"/>
              <a:buFont typeface="Arial"/>
              <a:buChar char="•"/>
              <a:tabLst/>
            </a:pPr>
            <a:r>
              <a:rPr lang="en-US" kern="1200">
                <a:ea typeface="+mn-ea"/>
                <a:sym typeface="Arial"/>
              </a:rPr>
              <a:t>Require permits for all development within Zone A.</a:t>
            </a:r>
          </a:p>
          <a:p>
            <a:pPr marL="381000" lvl="1" indent="-381000" fontAlgn="auto">
              <a:spcBef>
                <a:spcPct val="100000"/>
              </a:spcBef>
              <a:buSzPct val="99000"/>
              <a:buFont typeface="Arial"/>
              <a:buChar char="•"/>
              <a:tabLst/>
            </a:pPr>
            <a:r>
              <a:rPr lang="en-US" kern="1200">
                <a:ea typeface="+mn-ea"/>
                <a:sym typeface="Arial"/>
              </a:rPr>
              <a:t>Apply 60.3(a) requirements [except 60.3(a)(1)]</a:t>
            </a:r>
          </a:p>
          <a:p>
            <a:pPr marL="381000" lvl="1" indent="-381000" fontAlgn="auto">
              <a:spcBef>
                <a:spcPct val="100000"/>
              </a:spcBef>
              <a:buSzPct val="99000"/>
              <a:buFont typeface="Arial"/>
              <a:buChar char="•"/>
              <a:tabLst/>
            </a:pPr>
            <a:r>
              <a:rPr lang="en-US" kern="1200">
                <a:ea typeface="+mn-ea"/>
                <a:sym typeface="Arial"/>
              </a:rPr>
              <a:t>BFE data required for proposals greater than 50 lots or 5 acres.</a:t>
            </a:r>
          </a:p>
          <a:p>
            <a:pPr marL="381000" lvl="1" indent="-381000" fontAlgn="auto">
              <a:spcBef>
                <a:spcPct val="100000"/>
              </a:spcBef>
              <a:buSzPct val="99000"/>
              <a:buFont typeface="Arial"/>
              <a:buChar char="•"/>
              <a:tabLst/>
            </a:pPr>
            <a:r>
              <a:rPr lang="en-US" kern="1200">
                <a:ea typeface="+mn-ea"/>
                <a:sym typeface="Arial"/>
              </a:rPr>
              <a:t>Obtain and use detailed BFE and floodway data. </a:t>
            </a:r>
          </a:p>
          <a:p>
            <a:pPr marL="381000" lvl="1" indent="-381000" fontAlgn="auto">
              <a:spcBef>
                <a:spcPct val="100000"/>
              </a:spcBef>
              <a:buSzPct val="99000"/>
              <a:buFont typeface="Arial"/>
              <a:buChar char="•"/>
              <a:tabLst/>
            </a:pPr>
            <a:r>
              <a:rPr lang="en-US" kern="1200">
                <a:ea typeface="+mn-ea"/>
                <a:sym typeface="Arial"/>
              </a:rPr>
              <a:t>Where BFE exists, obtain lowest floor, floodproofing information.</a:t>
            </a:r>
          </a:p>
          <a:p>
            <a:pPr>
              <a:spcBef>
                <a:spcPct val="100000"/>
              </a:spcBef>
              <a:buSzPct val="99000"/>
            </a:pPr>
            <a:r>
              <a:rPr lang="en-US" kern="1200">
                <a:sym typeface="Arial"/>
              </a:rPr>
              <a:t> </a:t>
            </a:r>
            <a:endParaRPr lang="en-US"/>
          </a:p>
        </p:txBody>
      </p:sp>
      <p:pic>
        <p:nvPicPr>
          <p:cNvPr id="8" name="Content Placeholder 7" descr="A large red checkmark on top of a clipboard with the word Summary written across.">
            <a:extLst>
              <a:ext uri="{FF2B5EF4-FFF2-40B4-BE49-F238E27FC236}">
                <a16:creationId xmlns:a16="http://schemas.microsoft.com/office/drawing/2014/main" id="{6F7EAA77-1836-469A-BD18-52BBBE34FAC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58C39F76-CDA0-4A16-B621-DD86A107AD9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49</a:t>
            </a:fld>
            <a:endParaRPr lang="en-US"/>
          </a:p>
        </p:txBody>
      </p:sp>
    </p:spTree>
    <p:extLst>
      <p:ext uri="{BB962C8B-B14F-4D97-AF65-F5344CB8AC3E}">
        <p14:creationId xmlns:p14="http://schemas.microsoft.com/office/powerpoint/2010/main" val="401928813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Legal Authorities Governing Floodplain Management Regulations</a:t>
            </a:r>
          </a:p>
        </p:txBody>
      </p:sp>
      <p:sp>
        <p:nvSpPr>
          <p:cNvPr id="3" name="Content Placeholder 2">
            <a:extLst>
              <a:ext uri="{FF2B5EF4-FFF2-40B4-BE49-F238E27FC236}">
                <a16:creationId xmlns:a16="http://schemas.microsoft.com/office/drawing/2014/main" id="{CFAB1726-8DF5-49BD-90BF-812E27F293EF}"/>
              </a:ext>
            </a:extLst>
          </p:cNvPr>
          <p:cNvSpPr>
            <a:spLocks noGrp="1"/>
          </p:cNvSpPr>
          <p:nvPr>
            <p:ph idx="1"/>
          </p:nvPr>
        </p:nvSpPr>
        <p:spPr/>
        <p:txBody>
          <a:bodyPr>
            <a:normAutofit fontScale="925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Authority rests with the local community</a:t>
            </a:r>
          </a:p>
          <a:p>
            <a:pPr marL="381000" lvl="1" indent="-381000" fontAlgn="auto">
              <a:spcBef>
                <a:spcPct val="100000"/>
              </a:spcBef>
              <a:spcAft>
                <a:spcPts val="0"/>
              </a:spcAft>
              <a:buSzPct val="99000"/>
              <a:buFont typeface="Arial"/>
              <a:buChar char="•"/>
              <a:tabLst/>
            </a:pPr>
            <a:r>
              <a:rPr lang="en-US" kern="1200">
                <a:ea typeface="+mn-ea"/>
                <a:sym typeface="Arial"/>
              </a:rPr>
              <a:t>Granted by state statutes</a:t>
            </a:r>
          </a:p>
          <a:p>
            <a:pPr marL="381000" lvl="1" indent="-381000" fontAlgn="auto">
              <a:spcBef>
                <a:spcPct val="100000"/>
              </a:spcBef>
              <a:spcAft>
                <a:spcPts val="0"/>
              </a:spcAft>
              <a:buSzPct val="99000"/>
              <a:buFont typeface="Arial"/>
              <a:buChar char="•"/>
              <a:tabLst/>
            </a:pPr>
            <a:r>
              <a:rPr lang="en-US" kern="1200">
                <a:ea typeface="+mn-ea"/>
                <a:sym typeface="Arial"/>
              </a:rPr>
              <a:t>Can be found in land use authority regulations, building codes or as a stand-alone ordinance</a:t>
            </a:r>
          </a:p>
          <a:p>
            <a:pPr marL="381000" lvl="1" indent="-381000" fontAlgn="auto">
              <a:spcBef>
                <a:spcPct val="100000"/>
              </a:spcBef>
              <a:spcAft>
                <a:spcPts val="0"/>
              </a:spcAft>
              <a:buSzPct val="99000"/>
              <a:buFont typeface="Arial"/>
              <a:buChar char="•"/>
              <a:tabLst/>
            </a:pPr>
            <a:r>
              <a:rPr lang="en-US" kern="1200">
                <a:ea typeface="+mn-ea"/>
                <a:sym typeface="Arial"/>
              </a:rPr>
              <a:t>Designed to address public health, safety, and welfare of citizens</a:t>
            </a:r>
          </a:p>
          <a:p>
            <a:pPr marL="381000" lvl="1" indent="-381000" fontAlgn="auto">
              <a:spcBef>
                <a:spcPct val="100000"/>
              </a:spcBef>
              <a:spcAft>
                <a:spcPts val="0"/>
              </a:spcAft>
              <a:buSzPct val="99000"/>
              <a:buFont typeface="Arial"/>
              <a:buChar char="•"/>
              <a:tabLst/>
            </a:pPr>
            <a:r>
              <a:rPr lang="en-US" kern="1200">
                <a:ea typeface="+mn-ea"/>
                <a:sym typeface="Arial"/>
              </a:rPr>
              <a:t>When properly administered, floodplain management has been found not to be a "taking"</a:t>
            </a:r>
            <a:endParaRPr lang="en-US"/>
          </a:p>
        </p:txBody>
      </p:sp>
      <p:sp>
        <p:nvSpPr>
          <p:cNvPr id="6" name="Slide Number Placeholder 5">
            <a:extLst>
              <a:ext uri="{FF2B5EF4-FFF2-40B4-BE49-F238E27FC236}">
                <a16:creationId xmlns:a16="http://schemas.microsoft.com/office/drawing/2014/main" id="{FD9FE0F2-70F9-434C-9E02-FECE39B5298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a:t>
            </a:fld>
            <a:endParaRPr lang="en-US"/>
          </a:p>
        </p:txBody>
      </p:sp>
    </p:spTree>
    <p:extLst>
      <p:ext uri="{BB962C8B-B14F-4D97-AF65-F5344CB8AC3E}">
        <p14:creationId xmlns:p14="http://schemas.microsoft.com/office/powerpoint/2010/main" val="2699861290"/>
      </p:ext>
    </p:extLst>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60.3(b) Requirements: Summary Part 2</a:t>
            </a:r>
          </a:p>
        </p:txBody>
      </p:sp>
      <p:sp>
        <p:nvSpPr>
          <p:cNvPr id="7" name="Content Placeholder 6">
            <a:extLst>
              <a:ext uri="{FF2B5EF4-FFF2-40B4-BE49-F238E27FC236}">
                <a16:creationId xmlns:a16="http://schemas.microsoft.com/office/drawing/2014/main" id="{8DB13C94-C8DC-4A49-B8D3-B00EBC2C8B5C}"/>
              </a:ext>
            </a:extLst>
          </p:cNvPr>
          <p:cNvSpPr>
            <a:spLocks noGrp="1"/>
          </p:cNvSpPr>
          <p:nvPr>
            <p:ph sz="quarter" idx="14"/>
          </p:nvPr>
        </p:nvSpPr>
        <p:spPr/>
        <p:txBody>
          <a:bodyPr>
            <a:normAutofit fontScale="77500" lnSpcReduction="20000"/>
          </a:bodyPr>
          <a:lstStyle/>
          <a:p>
            <a:pPr marL="381000" lvl="1" indent="-381000" fontAlgn="auto">
              <a:spcBef>
                <a:spcPct val="100000"/>
              </a:spcBef>
              <a:spcAft>
                <a:spcPts val="0"/>
              </a:spcAft>
              <a:buSzPct val="99000"/>
              <a:buFont typeface="Arial"/>
              <a:buChar char="•"/>
              <a:tabLst/>
            </a:pPr>
            <a:r>
              <a:rPr lang="en-US" kern="1200">
                <a:ea typeface="+mn-ea"/>
                <a:sym typeface="Arial"/>
              </a:rPr>
              <a:t>Maintain lowest floor, floodproofing records.</a:t>
            </a:r>
          </a:p>
          <a:p>
            <a:pPr marL="381000" lvl="1" indent="-381000" fontAlgn="auto">
              <a:spcBef>
                <a:spcPct val="100000"/>
              </a:spcBef>
              <a:spcAft>
                <a:spcPts val="0"/>
              </a:spcAft>
              <a:buSzPct val="99000"/>
              <a:buFont typeface="Arial"/>
              <a:buChar char="•"/>
              <a:tabLst/>
            </a:pPr>
            <a:r>
              <a:rPr lang="en-US" kern="1200">
                <a:ea typeface="+mn-ea"/>
                <a:sym typeface="Arial"/>
              </a:rPr>
              <a:t>Notify adjacent communities before altering, relocating a watercourse. </a:t>
            </a:r>
          </a:p>
          <a:p>
            <a:pPr marL="381000" lvl="1" indent="-381000" fontAlgn="auto">
              <a:spcBef>
                <a:spcPct val="100000"/>
              </a:spcBef>
              <a:spcAft>
                <a:spcPts val="0"/>
              </a:spcAft>
              <a:buSzPct val="99000"/>
              <a:buFont typeface="Arial"/>
              <a:buChar char="•"/>
              <a:tabLst/>
            </a:pPr>
            <a:r>
              <a:rPr lang="en-US" kern="1200">
                <a:ea typeface="+mn-ea"/>
                <a:sym typeface="Arial"/>
              </a:rPr>
              <a:t>Assure flood-carrying capacity is maintained. </a:t>
            </a:r>
          </a:p>
          <a:p>
            <a:pPr marL="381000" lvl="1" indent="-381000" fontAlgn="auto">
              <a:spcBef>
                <a:spcPct val="100000"/>
              </a:spcBef>
              <a:spcAft>
                <a:spcPts val="0"/>
              </a:spcAft>
              <a:buSzPct val="99000"/>
              <a:buFont typeface="Arial"/>
              <a:buChar char="•"/>
              <a:tabLst/>
            </a:pPr>
            <a:r>
              <a:rPr lang="en-US" kern="1200">
                <a:ea typeface="+mn-ea"/>
                <a:sym typeface="Arial"/>
              </a:rPr>
              <a:t>Require manufactured homes be elevated and anchored. </a:t>
            </a:r>
            <a:endParaRPr lang="en-US"/>
          </a:p>
        </p:txBody>
      </p:sp>
      <p:pic>
        <p:nvPicPr>
          <p:cNvPr id="8" name="Content Placeholder 7" descr="A large red checkmark on top of a clipboard with the word Summary written across.">
            <a:extLst>
              <a:ext uri="{FF2B5EF4-FFF2-40B4-BE49-F238E27FC236}">
                <a16:creationId xmlns:a16="http://schemas.microsoft.com/office/drawing/2014/main" id="{A9A7DF4B-8748-4DD5-BBDC-2BEBCB3502E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85D91CE7-D158-4097-AEE4-429B5B6F85B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50</a:t>
            </a:fld>
            <a:endParaRPr lang="en-US"/>
          </a:p>
        </p:txBody>
      </p:sp>
    </p:spTree>
    <p:extLst>
      <p:ext uri="{BB962C8B-B14F-4D97-AF65-F5344CB8AC3E}">
        <p14:creationId xmlns:p14="http://schemas.microsoft.com/office/powerpoint/2010/main" val="3725549115"/>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4.1: Regulations Crosswalk Review</a:t>
            </a:r>
          </a:p>
        </p:txBody>
      </p:sp>
      <p:sp>
        <p:nvSpPr>
          <p:cNvPr id="3" name="Content Placeholder 2">
            <a:extLst>
              <a:ext uri="{FF2B5EF4-FFF2-40B4-BE49-F238E27FC236}">
                <a16:creationId xmlns:a16="http://schemas.microsoft.com/office/drawing/2014/main" id="{C2AD17C6-298E-4E86-88B0-A3521433CCA2}"/>
              </a:ext>
            </a:extLst>
          </p:cNvPr>
          <p:cNvSpPr>
            <a:spLocks noGrp="1"/>
          </p:cNvSpPr>
          <p:nvPr>
            <p:ph sz="quarter" idx="13"/>
          </p:nvPr>
        </p:nvSpPr>
        <p:spPr/>
        <p:txBody>
          <a:bodyPr>
            <a:normAutofit fontScale="85000" lnSpcReduction="10000"/>
          </a:bodyPr>
          <a:lstStyle/>
          <a:p>
            <a:pPr fontAlgn="auto">
              <a:spcBef>
                <a:spcPct val="100000"/>
              </a:spcBef>
              <a:buSzPct val="99000"/>
              <a:tabLst/>
            </a:pPr>
            <a:r>
              <a:rPr lang="en-US" kern="1200">
                <a:sym typeface="Arial"/>
              </a:rPr>
              <a:t>As a table group:</a:t>
            </a:r>
          </a:p>
          <a:p>
            <a:pPr marL="381000" lvl="1" indent="-381000" fontAlgn="auto">
              <a:spcBef>
                <a:spcPct val="100000"/>
              </a:spcBef>
              <a:buSzPct val="99000"/>
              <a:buFont typeface="Arial"/>
              <a:buChar char="•"/>
              <a:tabLst/>
            </a:pPr>
            <a:r>
              <a:rPr lang="en-US" b="1" kern="1200">
                <a:ea typeface="+mn-ea"/>
                <a:sym typeface="Arial"/>
              </a:rPr>
              <a:t>Find the section of the Sample Flood Damage Reduction Ordinance that relates to your assigned regulations.</a:t>
            </a:r>
            <a:endParaRPr lang="en-US" kern="1200">
              <a:ea typeface="+mn-ea"/>
              <a:sym typeface="Arial"/>
            </a:endParaRPr>
          </a:p>
          <a:p>
            <a:pPr marL="381000" lvl="1" indent="-381000">
              <a:spcBef>
                <a:spcPct val="100000"/>
              </a:spcBef>
              <a:buSzPct val="99000"/>
            </a:pPr>
            <a:r>
              <a:rPr lang="en-US" b="1" kern="1200">
                <a:sym typeface="Arial"/>
              </a:rPr>
              <a:t>Use the 44 CFR 60.3 Crosswalk in your Student Manual to note appropriate section of the ordinance. </a:t>
            </a:r>
            <a:endParaRPr lang="en-US"/>
          </a:p>
        </p:txBody>
      </p:sp>
      <p:pic>
        <p:nvPicPr>
          <p:cNvPr id="8" name="Content Placeholder 7" descr="Seven chairs around a circular table. Each chair has a different colored puzzle piece in front of it and at the center is a big puzzle with one piece missing">
            <a:extLst>
              <a:ext uri="{FF2B5EF4-FFF2-40B4-BE49-F238E27FC236}">
                <a16:creationId xmlns:a16="http://schemas.microsoft.com/office/drawing/2014/main" id="{66A7B04A-D1A6-4580-9253-5C7598E6B72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295525"/>
            <a:ext cx="2857500" cy="2276475"/>
          </a:xfrm>
          <a:prstGeom prst="rect">
            <a:avLst/>
          </a:prstGeom>
        </p:spPr>
      </p:pic>
      <p:sp>
        <p:nvSpPr>
          <p:cNvPr id="9" name="Slide Number Placeholder 8">
            <a:extLst>
              <a:ext uri="{FF2B5EF4-FFF2-40B4-BE49-F238E27FC236}">
                <a16:creationId xmlns:a16="http://schemas.microsoft.com/office/drawing/2014/main" id="{7F8F011D-CF3E-426D-81AB-683426F799A5}"/>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51</a:t>
            </a:fld>
            <a:endParaRPr lang="en-US"/>
          </a:p>
        </p:txBody>
      </p:sp>
    </p:spTree>
    <p:extLst>
      <p:ext uri="{BB962C8B-B14F-4D97-AF65-F5344CB8AC3E}">
        <p14:creationId xmlns:p14="http://schemas.microsoft.com/office/powerpoint/2010/main" val="2623772621"/>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4.1: Regulations Crosswalk Review (cont.)</a:t>
            </a:r>
          </a:p>
        </p:txBody>
      </p:sp>
      <p:sp>
        <p:nvSpPr>
          <p:cNvPr id="3" name="Content Placeholder 2">
            <a:extLst>
              <a:ext uri="{FF2B5EF4-FFF2-40B4-BE49-F238E27FC236}">
                <a16:creationId xmlns:a16="http://schemas.microsoft.com/office/drawing/2014/main" id="{A8749E2E-8B95-41C9-A64B-DF5D05194A19}"/>
              </a:ext>
            </a:extLst>
          </p:cNvPr>
          <p:cNvSpPr>
            <a:spLocks noGrp="1"/>
          </p:cNvSpPr>
          <p:nvPr>
            <p:ph idx="1"/>
          </p:nvPr>
        </p:nvSpPr>
        <p:spPr/>
        <p:txBody>
          <a:bodyPr>
            <a:normAutofit fontScale="62500" lnSpcReduction="20000"/>
          </a:bodyPr>
          <a:lstStyle/>
          <a:p>
            <a:pPr fontAlgn="auto">
              <a:spcBef>
                <a:spcPct val="100000"/>
              </a:spcBef>
              <a:buSzPct val="99000"/>
              <a:tabLst/>
            </a:pPr>
            <a:r>
              <a:rPr lang="en-US" b="1" kern="1200">
                <a:sym typeface="Arial"/>
              </a:rPr>
              <a:t>Code of Federal Regulations: Title 44. Emergency Management and Assistance</a:t>
            </a:r>
            <a:endParaRPr lang="en-US" kern="1200">
              <a:sym typeface="Arial"/>
            </a:endParaRPr>
          </a:p>
          <a:p>
            <a:pPr fontAlgn="auto">
              <a:spcBef>
                <a:spcPct val="100000"/>
              </a:spcBef>
              <a:buSzPct val="99000"/>
              <a:tabLst/>
            </a:pPr>
            <a:r>
              <a:rPr lang="en-US" kern="1200">
                <a:sym typeface="Arial"/>
              </a:rPr>
              <a:t>Sections:</a:t>
            </a:r>
          </a:p>
          <a:p>
            <a:pPr marL="381000" lvl="1" indent="-381000" fontAlgn="auto">
              <a:spcBef>
                <a:spcPct val="100000"/>
              </a:spcBef>
              <a:buSzPct val="99000"/>
              <a:buFont typeface="Arial"/>
              <a:buAutoNum type="arabicPeriod"/>
              <a:tabLst/>
            </a:pPr>
            <a:r>
              <a:rPr lang="en-US" kern="1200">
                <a:ea typeface="+mn-ea"/>
                <a:sym typeface="Arial"/>
              </a:rPr>
              <a:t>60.3(a)(3)(iii) </a:t>
            </a:r>
          </a:p>
          <a:p>
            <a:pPr marL="381000" lvl="1" indent="-381000" fontAlgn="auto">
              <a:spcBef>
                <a:spcPct val="100000"/>
              </a:spcBef>
              <a:buSzPct val="99000"/>
              <a:buFont typeface="Arial"/>
              <a:buAutoNum type="arabicPeriod"/>
              <a:tabLst/>
            </a:pPr>
            <a:r>
              <a:rPr lang="en-US" kern="1200">
                <a:ea typeface="+mn-ea"/>
                <a:sym typeface="Arial"/>
              </a:rPr>
              <a:t>60.3(a)(4)(i) </a:t>
            </a:r>
          </a:p>
          <a:p>
            <a:pPr marL="381000" lvl="1" indent="-381000" fontAlgn="auto">
              <a:spcBef>
                <a:spcPct val="100000"/>
              </a:spcBef>
              <a:buSzPct val="99000"/>
              <a:buFont typeface="Arial"/>
              <a:buAutoNum type="arabicPeriod"/>
              <a:tabLst/>
            </a:pPr>
            <a:r>
              <a:rPr lang="en-US" kern="1200">
                <a:ea typeface="+mn-ea"/>
                <a:sym typeface="Arial"/>
              </a:rPr>
              <a:t>60.3(b)(1) </a:t>
            </a:r>
          </a:p>
          <a:p>
            <a:pPr marL="381000" lvl="1" indent="-381000" fontAlgn="auto">
              <a:spcBef>
                <a:spcPct val="100000"/>
              </a:spcBef>
              <a:buSzPct val="99000"/>
              <a:buFont typeface="Arial"/>
              <a:buAutoNum type="arabicPeriod"/>
              <a:tabLst/>
            </a:pPr>
            <a:r>
              <a:rPr lang="en-US" kern="1200">
                <a:ea typeface="+mn-ea"/>
                <a:sym typeface="Arial"/>
              </a:rPr>
              <a:t>60.3(b)(3) </a:t>
            </a:r>
          </a:p>
          <a:p>
            <a:pPr marL="381000" lvl="1" indent="-381000" fontAlgn="auto">
              <a:spcBef>
                <a:spcPct val="100000"/>
              </a:spcBef>
              <a:buSzPct val="99000"/>
              <a:buFont typeface="Arial"/>
              <a:buAutoNum type="arabicPeriod"/>
              <a:tabLst/>
            </a:pPr>
            <a:r>
              <a:rPr lang="en-US" kern="1200">
                <a:ea typeface="+mn-ea"/>
                <a:sym typeface="Arial"/>
              </a:rPr>
              <a:t>60.3(b)(4) </a:t>
            </a:r>
          </a:p>
          <a:p>
            <a:pPr marL="381000" lvl="1" indent="-381000" fontAlgn="auto">
              <a:spcBef>
                <a:spcPct val="100000"/>
              </a:spcBef>
              <a:buSzPct val="99000"/>
              <a:buFont typeface="Arial"/>
              <a:buAutoNum type="arabicPeriod"/>
              <a:tabLst/>
            </a:pPr>
            <a:r>
              <a:rPr lang="en-US" kern="1200">
                <a:ea typeface="+mn-ea"/>
                <a:sym typeface="Arial"/>
              </a:rPr>
              <a:t>60.3(b)(5)(iii) </a:t>
            </a:r>
          </a:p>
          <a:p>
            <a:pPr>
              <a:spcBef>
                <a:spcPct val="100000"/>
              </a:spcBef>
              <a:buSzPct val="99000"/>
            </a:pPr>
            <a:r>
              <a:rPr lang="en-US" kern="1200">
                <a:sym typeface="Arial"/>
              </a:rPr>
              <a:t> </a:t>
            </a:r>
            <a:endParaRPr lang="en-US"/>
          </a:p>
        </p:txBody>
      </p:sp>
      <p:sp>
        <p:nvSpPr>
          <p:cNvPr id="6" name="Slide Number Placeholder 5">
            <a:extLst>
              <a:ext uri="{FF2B5EF4-FFF2-40B4-BE49-F238E27FC236}">
                <a16:creationId xmlns:a16="http://schemas.microsoft.com/office/drawing/2014/main" id="{D0DC8C18-F61F-49B5-9CF4-27B4848F122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52</a:t>
            </a:fld>
            <a:endParaRPr lang="en-US"/>
          </a:p>
        </p:txBody>
      </p:sp>
    </p:spTree>
    <p:extLst>
      <p:ext uri="{BB962C8B-B14F-4D97-AF65-F5344CB8AC3E}">
        <p14:creationId xmlns:p14="http://schemas.microsoft.com/office/powerpoint/2010/main" val="2051206713"/>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Regulations Discussion--44 CFR 60.3(c): Zone A with BFEs</a:t>
            </a:r>
          </a:p>
        </p:txBody>
      </p:sp>
      <p:sp>
        <p:nvSpPr>
          <p:cNvPr id="3" name="Content Placeholder 2">
            <a:extLst>
              <a:ext uri="{FF2B5EF4-FFF2-40B4-BE49-F238E27FC236}">
                <a16:creationId xmlns:a16="http://schemas.microsoft.com/office/drawing/2014/main" id="{D4E4F653-3CFB-4474-914F-0212212056BC}"/>
              </a:ext>
            </a:extLst>
          </p:cNvPr>
          <p:cNvSpPr>
            <a:spLocks noGrp="1"/>
          </p:cNvSpPr>
          <p:nvPr>
            <p:ph sz="quarter" idx="13"/>
          </p:nvPr>
        </p:nvSpPr>
        <p:spPr/>
        <p:txBody>
          <a:bodyPr>
            <a:normAutofit fontScale="85000"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FIS and FIRM identify:</a:t>
            </a:r>
          </a:p>
          <a:p>
            <a:pPr marL="635000" lvl="2" indent="-254000" fontAlgn="auto">
              <a:spcBef>
                <a:spcPct val="100000"/>
              </a:spcBef>
              <a:spcAft>
                <a:spcPts val="0"/>
              </a:spcAft>
              <a:buSzPct val="99000"/>
              <a:buFont typeface="Wingdings"/>
              <a:buChar char="§"/>
              <a:tabLst/>
            </a:pPr>
            <a:r>
              <a:rPr lang="en-US" kern="1200">
                <a:ea typeface="+mn-ea"/>
                <a:sym typeface="Arial"/>
              </a:rPr>
              <a:t>SFHAs </a:t>
            </a:r>
          </a:p>
          <a:p>
            <a:pPr marL="635000" lvl="2" indent="-254000" fontAlgn="auto">
              <a:spcBef>
                <a:spcPct val="100000"/>
              </a:spcBef>
              <a:spcAft>
                <a:spcPts val="0"/>
              </a:spcAft>
              <a:buSzPct val="99000"/>
              <a:buFont typeface="Wingdings"/>
              <a:buChar char="§"/>
              <a:tabLst/>
            </a:pPr>
            <a:r>
              <a:rPr lang="en-US" kern="1200">
                <a:ea typeface="+mn-ea"/>
                <a:sym typeface="Arial"/>
              </a:rPr>
              <a:t>BFEs</a:t>
            </a:r>
          </a:p>
          <a:p>
            <a:pPr marL="381000" lvl="1" indent="-381000" fontAlgn="auto">
              <a:spcBef>
                <a:spcPct val="100000"/>
              </a:spcBef>
              <a:spcAft>
                <a:spcPts val="0"/>
              </a:spcAft>
              <a:buSzPct val="99000"/>
              <a:buFont typeface="Arial"/>
              <a:buChar char="•"/>
              <a:tabLst/>
            </a:pPr>
            <a:r>
              <a:rPr lang="en-US" kern="1200">
                <a:ea typeface="+mn-ea"/>
                <a:sym typeface="Arial"/>
              </a:rPr>
              <a:t>FIS and FIRM do not identify:</a:t>
            </a:r>
          </a:p>
          <a:p>
            <a:pPr marL="635000" lvl="2" indent="-254000" fontAlgn="auto">
              <a:spcBef>
                <a:spcPct val="100000"/>
              </a:spcBef>
              <a:spcAft>
                <a:spcPts val="0"/>
              </a:spcAft>
              <a:buSzPct val="99000"/>
              <a:buFont typeface="Wingdings"/>
              <a:buChar char="§"/>
              <a:tabLst/>
            </a:pPr>
            <a:r>
              <a:rPr lang="en-US" kern="1200">
                <a:ea typeface="+mn-ea"/>
                <a:sym typeface="Arial"/>
              </a:rPr>
              <a:t>Regulatory floodways</a:t>
            </a:r>
          </a:p>
          <a:p>
            <a:pPr marL="635000" lvl="2" indent="-254000" fontAlgn="auto">
              <a:spcBef>
                <a:spcPct val="100000"/>
              </a:spcBef>
              <a:spcAft>
                <a:spcPts val="0"/>
              </a:spcAft>
              <a:buSzPct val="99000"/>
              <a:buFont typeface="Wingdings"/>
              <a:buChar char="§"/>
              <a:tabLst/>
            </a:pPr>
            <a:r>
              <a:rPr lang="en-US" kern="1200">
                <a:ea typeface="+mn-ea"/>
                <a:sym typeface="Arial"/>
              </a:rPr>
              <a:t>Coastal High Hazard Areas</a:t>
            </a:r>
            <a:endParaRPr lang="en-US"/>
          </a:p>
        </p:txBody>
      </p:sp>
      <p:pic>
        <p:nvPicPr>
          <p:cNvPr id="8" name="Content Placeholder 7" descr="Diagram of a staircase representing elements in section 60.3 of the NFIP: 60.3(c), FIS/BFEs, with arrow pointing to a DFIRM and a FIS. Other elements: (a), (b), (d), (e).">
            <a:extLst>
              <a:ext uri="{FF2B5EF4-FFF2-40B4-BE49-F238E27FC236}">
                <a16:creationId xmlns:a16="http://schemas.microsoft.com/office/drawing/2014/main" id="{AA55D733-793A-4311-A794-900F76FB809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525" y="1528762"/>
            <a:ext cx="3333750" cy="3810000"/>
          </a:xfrm>
          <a:prstGeom prst="rect">
            <a:avLst/>
          </a:prstGeom>
        </p:spPr>
      </p:pic>
      <p:sp>
        <p:nvSpPr>
          <p:cNvPr id="9" name="Slide Number Placeholder 8">
            <a:extLst>
              <a:ext uri="{FF2B5EF4-FFF2-40B4-BE49-F238E27FC236}">
                <a16:creationId xmlns:a16="http://schemas.microsoft.com/office/drawing/2014/main" id="{092393B0-1AD3-4C25-B748-04916521F5B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53</a:t>
            </a:fld>
            <a:endParaRPr lang="en-US"/>
          </a:p>
        </p:txBody>
      </p:sp>
    </p:spTree>
    <p:extLst>
      <p:ext uri="{BB962C8B-B14F-4D97-AF65-F5344CB8AC3E}">
        <p14:creationId xmlns:p14="http://schemas.microsoft.com/office/powerpoint/2010/main" val="1814818576"/>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A Zones with BFEs and Depths and A99</a:t>
            </a:r>
          </a:p>
        </p:txBody>
      </p:sp>
      <p:sp>
        <p:nvSpPr>
          <p:cNvPr id="3" name="Content Placeholder 2">
            <a:extLst>
              <a:ext uri="{FF2B5EF4-FFF2-40B4-BE49-F238E27FC236}">
                <a16:creationId xmlns:a16="http://schemas.microsoft.com/office/drawing/2014/main" id="{107684E2-75E8-4B08-B0E4-347850D5F32D}"/>
              </a:ext>
            </a:extLst>
          </p:cNvPr>
          <p:cNvSpPr>
            <a:spLocks noGrp="1"/>
          </p:cNvSpPr>
          <p:nvPr>
            <p:ph idx="1"/>
          </p:nvPr>
        </p:nvSpPr>
        <p:spPr/>
        <p:txBody>
          <a:bodyPr>
            <a:normAutofit fontScale="62500" lnSpcReduction="20000"/>
          </a:bodyPr>
          <a:lstStyle/>
          <a:p>
            <a:pPr fontAlgn="auto">
              <a:spcBef>
                <a:spcPct val="100000"/>
              </a:spcBef>
              <a:buSzPct val="99000"/>
              <a:tabLst/>
            </a:pPr>
            <a:br>
              <a:rPr lang="en-US" kern="1200">
                <a:sym typeface="Arial"/>
              </a:rPr>
            </a:br>
            <a:r>
              <a:rPr lang="en-US" kern="1200">
                <a:sym typeface="Arial"/>
              </a:rPr>
              <a:t>Areas identified with 1-percent chance annual flood: </a:t>
            </a:r>
          </a:p>
          <a:p>
            <a:pPr marL="381000" lvl="1" indent="-381000" fontAlgn="auto">
              <a:spcBef>
                <a:spcPct val="100000"/>
              </a:spcBef>
              <a:buSzPct val="99000"/>
              <a:buFont typeface="Arial"/>
              <a:buChar char="•"/>
              <a:tabLst/>
            </a:pPr>
            <a:r>
              <a:rPr lang="en-US" b="1" kern="1200">
                <a:ea typeface="+mn-ea"/>
                <a:sym typeface="Arial"/>
              </a:rPr>
              <a:t>Zone AE, Zone A1-A30:</a:t>
            </a:r>
            <a:r>
              <a:rPr lang="en-US" kern="1200">
                <a:ea typeface="+mn-ea"/>
                <a:sym typeface="Arial"/>
              </a:rPr>
              <a:t> BFEs determined</a:t>
            </a:r>
          </a:p>
          <a:p>
            <a:pPr marL="381000" lvl="1" indent="-381000" fontAlgn="auto">
              <a:spcBef>
                <a:spcPct val="100000"/>
              </a:spcBef>
              <a:buSzPct val="99000"/>
              <a:buFont typeface="Arial"/>
              <a:buChar char="•"/>
              <a:tabLst/>
            </a:pPr>
            <a:r>
              <a:rPr lang="en-US" b="1" kern="1200">
                <a:ea typeface="+mn-ea"/>
                <a:sym typeface="Arial"/>
              </a:rPr>
              <a:t>Zone AO:</a:t>
            </a:r>
            <a:r>
              <a:rPr lang="en-US" kern="1200">
                <a:ea typeface="+mn-ea"/>
                <a:sym typeface="Arial"/>
              </a:rPr>
              <a:t> Shallow sheet flooding</a:t>
            </a:r>
          </a:p>
          <a:p>
            <a:pPr marL="635000" lvl="2" indent="-254000" fontAlgn="auto">
              <a:spcBef>
                <a:spcPct val="100000"/>
              </a:spcBef>
              <a:buSzPct val="99000"/>
              <a:buFont typeface="Wingdings"/>
              <a:buChar char="§"/>
              <a:tabLst/>
            </a:pPr>
            <a:r>
              <a:rPr lang="en-US" kern="1200">
                <a:ea typeface="+mn-ea"/>
                <a:sym typeface="Arial"/>
              </a:rPr>
              <a:t>Depths 1-3 feet</a:t>
            </a:r>
          </a:p>
          <a:p>
            <a:pPr marL="635000" lvl="2" indent="-254000" fontAlgn="auto">
              <a:spcBef>
                <a:spcPct val="100000"/>
              </a:spcBef>
              <a:buSzPct val="99000"/>
              <a:buFont typeface="Wingdings"/>
              <a:buChar char="§"/>
              <a:tabLst/>
            </a:pPr>
            <a:r>
              <a:rPr lang="en-US" kern="1200">
                <a:ea typeface="+mn-ea"/>
                <a:sym typeface="Arial"/>
              </a:rPr>
              <a:t>Average depths shown on FIRM</a:t>
            </a:r>
          </a:p>
          <a:p>
            <a:pPr marL="381000" lvl="1" indent="-381000" fontAlgn="auto">
              <a:spcBef>
                <a:spcPct val="100000"/>
              </a:spcBef>
              <a:buSzPct val="99000"/>
              <a:buFont typeface="Arial"/>
              <a:buChar char="•"/>
              <a:tabLst/>
            </a:pPr>
            <a:r>
              <a:rPr lang="en-US" b="1" kern="1200">
                <a:ea typeface="+mn-ea"/>
                <a:sym typeface="Arial"/>
              </a:rPr>
              <a:t>Zone AH:</a:t>
            </a:r>
            <a:r>
              <a:rPr lang="en-US" kern="1200">
                <a:ea typeface="+mn-ea"/>
                <a:sym typeface="Arial"/>
              </a:rPr>
              <a:t> Shallow ponding</a:t>
            </a:r>
          </a:p>
          <a:p>
            <a:pPr marL="635000" lvl="2" indent="-254000" fontAlgn="auto">
              <a:spcBef>
                <a:spcPct val="100000"/>
              </a:spcBef>
              <a:buSzPct val="99000"/>
              <a:buFont typeface="Wingdings"/>
              <a:buChar char="§"/>
              <a:tabLst/>
            </a:pPr>
            <a:r>
              <a:rPr lang="en-US" kern="1200">
                <a:ea typeface="+mn-ea"/>
                <a:sym typeface="Arial"/>
              </a:rPr>
              <a:t>Depths 1-3 feet</a:t>
            </a:r>
          </a:p>
          <a:p>
            <a:pPr marL="635000" lvl="2" indent="-254000" fontAlgn="auto">
              <a:spcBef>
                <a:spcPct val="100000"/>
              </a:spcBef>
              <a:buSzPct val="99000"/>
              <a:buFont typeface="Wingdings"/>
              <a:buChar char="§"/>
              <a:tabLst/>
            </a:pPr>
            <a:r>
              <a:rPr lang="en-US" kern="1200">
                <a:ea typeface="+mn-ea"/>
                <a:sym typeface="Arial"/>
              </a:rPr>
              <a:t>BFE shown on FIRM</a:t>
            </a:r>
          </a:p>
          <a:p>
            <a:pPr marL="381000" lvl="1" indent="-381000">
              <a:spcBef>
                <a:spcPct val="100000"/>
              </a:spcBef>
              <a:buSzPct val="99000"/>
            </a:pPr>
            <a:r>
              <a:rPr lang="en-US" b="1" kern="1200">
                <a:ea typeface="+mn-ea"/>
                <a:sym typeface="Arial"/>
              </a:rPr>
              <a:t>Zone A99:</a:t>
            </a:r>
            <a:r>
              <a:rPr lang="en-US" kern="1200">
                <a:sym typeface="Arial"/>
              </a:rPr>
              <a:t> Protected by flood protection system under construction</a:t>
            </a:r>
            <a:endParaRPr lang="en-US"/>
          </a:p>
        </p:txBody>
      </p:sp>
      <p:sp>
        <p:nvSpPr>
          <p:cNvPr id="6" name="Slide Number Placeholder 5">
            <a:extLst>
              <a:ext uri="{FF2B5EF4-FFF2-40B4-BE49-F238E27FC236}">
                <a16:creationId xmlns:a16="http://schemas.microsoft.com/office/drawing/2014/main" id="{A0390BB7-5969-415D-A70B-6736D1B564C5}"/>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54</a:t>
            </a:fld>
            <a:endParaRPr lang="en-US"/>
          </a:p>
        </p:txBody>
      </p:sp>
    </p:spTree>
    <p:extLst>
      <p:ext uri="{BB962C8B-B14F-4D97-AF65-F5344CB8AC3E}">
        <p14:creationId xmlns:p14="http://schemas.microsoft.com/office/powerpoint/2010/main" val="892671838"/>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Requirements (2) and (3)--Elevate Lowest Floor</a:t>
            </a:r>
          </a:p>
        </p:txBody>
      </p:sp>
      <p:sp>
        <p:nvSpPr>
          <p:cNvPr id="3" name="Content Placeholder 2">
            <a:extLst>
              <a:ext uri="{FF2B5EF4-FFF2-40B4-BE49-F238E27FC236}">
                <a16:creationId xmlns:a16="http://schemas.microsoft.com/office/drawing/2014/main" id="{56104F60-0684-486A-800F-1AAB88A6EBE5}"/>
              </a:ext>
            </a:extLst>
          </p:cNvPr>
          <p:cNvSpPr>
            <a:spLocks noGrp="1"/>
          </p:cNvSpPr>
          <p:nvPr>
            <p:ph sz="quarter" idx="13"/>
          </p:nvPr>
        </p:nvSpPr>
        <p:spPr/>
        <p:txBody>
          <a:bodyPr/>
          <a:lstStyle/>
          <a:p>
            <a:pPr>
              <a:spcBef>
                <a:spcPct val="100000"/>
              </a:spcBef>
              <a:buSzPct val="99000"/>
            </a:pPr>
            <a:r>
              <a:rPr lang="en-US" kern="1200">
                <a:sym typeface="Arial"/>
              </a:rPr>
              <a:t>(2) Residential structures within Zones A1-30, Zone AE, and Zone AH must have the lowest floor (including basement) elevated to or above the base flood level.</a:t>
            </a:r>
            <a:endParaRPr lang="en-US"/>
          </a:p>
        </p:txBody>
      </p:sp>
      <p:pic>
        <p:nvPicPr>
          <p:cNvPr id="8" name="Content Placeholder 7" descr="An existing house is being elevated at or above the base flood level.">
            <a:extLst>
              <a:ext uri="{FF2B5EF4-FFF2-40B4-BE49-F238E27FC236}">
                <a16:creationId xmlns:a16="http://schemas.microsoft.com/office/drawing/2014/main" id="{11567551-8410-4BDF-AC3D-5A64F460B9C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53012" y="1528762"/>
            <a:ext cx="3152775" cy="3810000"/>
          </a:xfrm>
          <a:prstGeom prst="rect">
            <a:avLst/>
          </a:prstGeom>
        </p:spPr>
      </p:pic>
      <p:sp>
        <p:nvSpPr>
          <p:cNvPr id="9" name="Slide Number Placeholder 8">
            <a:extLst>
              <a:ext uri="{FF2B5EF4-FFF2-40B4-BE49-F238E27FC236}">
                <a16:creationId xmlns:a16="http://schemas.microsoft.com/office/drawing/2014/main" id="{78CD14AE-5768-433B-91BE-CE7EDE609F9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55</a:t>
            </a:fld>
            <a:endParaRPr lang="en-US"/>
          </a:p>
        </p:txBody>
      </p:sp>
    </p:spTree>
    <p:extLst>
      <p:ext uri="{BB962C8B-B14F-4D97-AF65-F5344CB8AC3E}">
        <p14:creationId xmlns:p14="http://schemas.microsoft.com/office/powerpoint/2010/main" val="2095466650"/>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Lowest Floor Elevation</a:t>
            </a:r>
          </a:p>
        </p:txBody>
      </p:sp>
      <p:sp>
        <p:nvSpPr>
          <p:cNvPr id="3" name="Content Placeholder 2">
            <a:extLst>
              <a:ext uri="{FF2B5EF4-FFF2-40B4-BE49-F238E27FC236}">
                <a16:creationId xmlns:a16="http://schemas.microsoft.com/office/drawing/2014/main" id="{BF2AC66A-26FF-4446-BD83-513C94CF3568}"/>
              </a:ext>
            </a:extLst>
          </p:cNvPr>
          <p:cNvSpPr>
            <a:spLocks noGrp="1"/>
          </p:cNvSpPr>
          <p:nvPr>
            <p:ph sz="quarter" idx="13"/>
          </p:nvPr>
        </p:nvSpPr>
        <p:spPr/>
        <p:txBody>
          <a:bodyPr>
            <a:normAutofit fontScale="77500" lnSpcReduction="20000"/>
          </a:bodyPr>
          <a:lstStyle/>
          <a:p>
            <a:pPr marL="381000" lvl="1" indent="-381000" fontAlgn="auto">
              <a:spcBef>
                <a:spcPct val="100000"/>
              </a:spcBef>
              <a:buSzPct val="99000"/>
              <a:buFont typeface="Arial"/>
              <a:buChar char="•"/>
              <a:tabLst/>
            </a:pPr>
            <a:r>
              <a:rPr lang="en-US" kern="1200">
                <a:ea typeface="+mn-ea"/>
                <a:sym typeface="Arial"/>
              </a:rPr>
              <a:t>Top of lowest floor of the lowest enclosed area</a:t>
            </a:r>
          </a:p>
          <a:p>
            <a:pPr marL="635000" lvl="2" indent="-254000" fontAlgn="auto">
              <a:spcBef>
                <a:spcPct val="100000"/>
              </a:spcBef>
              <a:buSzPct val="99000"/>
              <a:buFont typeface="Wingdings"/>
              <a:buChar char="§"/>
              <a:tabLst/>
            </a:pPr>
            <a:r>
              <a:rPr lang="en-US" kern="1200">
                <a:ea typeface="+mn-ea"/>
                <a:sym typeface="Arial"/>
              </a:rPr>
              <a:t>Includes basement </a:t>
            </a:r>
          </a:p>
          <a:p>
            <a:pPr marL="381000" lvl="1" indent="-381000" fontAlgn="auto">
              <a:spcBef>
                <a:spcPct val="100000"/>
              </a:spcBef>
              <a:buSzPct val="99000"/>
              <a:buFont typeface="Arial"/>
              <a:buChar char="•"/>
              <a:tabLst/>
            </a:pPr>
            <a:r>
              <a:rPr lang="en-US" kern="1200">
                <a:ea typeface="+mn-ea"/>
                <a:sym typeface="Arial"/>
              </a:rPr>
              <a:t>Doesn't include:</a:t>
            </a:r>
          </a:p>
          <a:p>
            <a:pPr marL="635000" lvl="2" indent="-254000">
              <a:spcBef>
                <a:spcPct val="100000"/>
              </a:spcBef>
              <a:buSzPct val="99000"/>
            </a:pPr>
            <a:r>
              <a:rPr lang="en-US" kern="1200">
                <a:sym typeface="Arial"/>
              </a:rPr>
              <a:t>Unfinished, flood-resistant enclosures used for parking, access, storage with proper flood openings</a:t>
            </a:r>
          </a:p>
          <a:p>
            <a:pPr>
              <a:spcBef>
                <a:spcPct val="100000"/>
              </a:spcBef>
              <a:buSzPct val="99000"/>
            </a:pPr>
            <a:br>
              <a:rPr lang="en-US" kern="1200">
                <a:sym typeface="Arial"/>
              </a:rPr>
            </a:br>
            <a:endParaRPr lang="en-US"/>
          </a:p>
        </p:txBody>
      </p:sp>
      <p:pic>
        <p:nvPicPr>
          <p:cNvPr id="9" name="Content Placeholder 8" descr="Diagram of the Lowest Floor Elevation, with a red arrow pointing to the top of the lowest floor above the lowest enclosed area.">
            <a:extLst>
              <a:ext uri="{FF2B5EF4-FFF2-40B4-BE49-F238E27FC236}">
                <a16:creationId xmlns:a16="http://schemas.microsoft.com/office/drawing/2014/main" id="{F0FCA2C4-6AC7-4589-8791-ADAB680C209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528762"/>
            <a:ext cx="3810000" cy="3810000"/>
          </a:xfrm>
          <a:prstGeom prst="rect">
            <a:avLst/>
          </a:prstGeom>
        </p:spPr>
      </p:pic>
      <p:sp>
        <p:nvSpPr>
          <p:cNvPr id="10" name="Slide Number Placeholder 9">
            <a:extLst>
              <a:ext uri="{FF2B5EF4-FFF2-40B4-BE49-F238E27FC236}">
                <a16:creationId xmlns:a16="http://schemas.microsoft.com/office/drawing/2014/main" id="{070E60EF-15D2-4D0F-8D64-275D4679909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56</a:t>
            </a:fld>
            <a:endParaRPr lang="en-US"/>
          </a:p>
        </p:txBody>
      </p:sp>
    </p:spTree>
    <p:extLst>
      <p:ext uri="{BB962C8B-B14F-4D97-AF65-F5344CB8AC3E}">
        <p14:creationId xmlns:p14="http://schemas.microsoft.com/office/powerpoint/2010/main" val="2589718955"/>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Elevated Building</a:t>
            </a:r>
          </a:p>
        </p:txBody>
      </p:sp>
      <p:sp>
        <p:nvSpPr>
          <p:cNvPr id="3" name="Content Placeholder 2">
            <a:extLst>
              <a:ext uri="{FF2B5EF4-FFF2-40B4-BE49-F238E27FC236}">
                <a16:creationId xmlns:a16="http://schemas.microsoft.com/office/drawing/2014/main" id="{F6886C71-A3F1-42F8-B8E3-5A8D48968F1D}"/>
              </a:ext>
            </a:extLst>
          </p:cNvPr>
          <p:cNvSpPr>
            <a:spLocks noGrp="1"/>
          </p:cNvSpPr>
          <p:nvPr>
            <p:ph sz="quarter" idx="13"/>
          </p:nvPr>
        </p:nvSpPr>
        <p:spPr/>
        <p:txBody>
          <a:bodyPr/>
          <a:lstStyle/>
          <a:p>
            <a:pPr>
              <a:spcBef>
                <a:spcPct val="100000"/>
              </a:spcBef>
              <a:buSzPct val="99000"/>
            </a:pPr>
            <a:r>
              <a:rPr lang="en-US" b="1" kern="1200">
                <a:sym typeface="Arial"/>
              </a:rPr>
              <a:t>Elevated Building</a:t>
            </a:r>
            <a:r>
              <a:rPr lang="en-US" kern="1200">
                <a:sym typeface="Arial"/>
              </a:rPr>
              <a:t>: A non-basement building which has its lowest elevated floor raised above ground level by foundation walls, shear walls, posts, piers, pilings, or columns</a:t>
            </a:r>
            <a:endParaRPr lang="en-US"/>
          </a:p>
        </p:txBody>
      </p:sp>
      <p:pic>
        <p:nvPicPr>
          <p:cNvPr id="8" name="Content Placeholder 7" descr="A photo of an elevated house with two cars parked in front by the entrance stairway. Bottom level of house is partially enclosed.">
            <a:extLst>
              <a:ext uri="{FF2B5EF4-FFF2-40B4-BE49-F238E27FC236}">
                <a16:creationId xmlns:a16="http://schemas.microsoft.com/office/drawing/2014/main" id="{751854F0-7978-4899-8E62-55FDDCB38D4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847850"/>
            <a:ext cx="3810000" cy="3171825"/>
          </a:xfrm>
          <a:prstGeom prst="rect">
            <a:avLst/>
          </a:prstGeom>
        </p:spPr>
      </p:pic>
      <p:sp>
        <p:nvSpPr>
          <p:cNvPr id="9" name="Slide Number Placeholder 8">
            <a:extLst>
              <a:ext uri="{FF2B5EF4-FFF2-40B4-BE49-F238E27FC236}">
                <a16:creationId xmlns:a16="http://schemas.microsoft.com/office/drawing/2014/main" id="{D23CBD49-9E12-4FF1-91E3-BA74F740278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57</a:t>
            </a:fld>
            <a:endParaRPr lang="en-US"/>
          </a:p>
        </p:txBody>
      </p:sp>
    </p:spTree>
    <p:extLst>
      <p:ext uri="{BB962C8B-B14F-4D97-AF65-F5344CB8AC3E}">
        <p14:creationId xmlns:p14="http://schemas.microsoft.com/office/powerpoint/2010/main" val="3913752523"/>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Lowest Floor, Residential</a:t>
            </a:r>
          </a:p>
        </p:txBody>
      </p:sp>
      <p:sp>
        <p:nvSpPr>
          <p:cNvPr id="7" name="Content Placeholder 6">
            <a:extLst>
              <a:ext uri="{FF2B5EF4-FFF2-40B4-BE49-F238E27FC236}">
                <a16:creationId xmlns:a16="http://schemas.microsoft.com/office/drawing/2014/main" id="{E4606993-9611-46D0-9951-8869C5D41CE6}"/>
              </a:ext>
            </a:extLst>
          </p:cNvPr>
          <p:cNvSpPr>
            <a:spLocks noGrp="1"/>
          </p:cNvSpPr>
          <p:nvPr>
            <p:ph sz="quarter" idx="14"/>
          </p:nvPr>
        </p:nvSpPr>
        <p:spPr/>
        <p:txBody>
          <a:bodyPr/>
          <a:lstStyle/>
          <a:p>
            <a:pPr>
              <a:spcBef>
                <a:spcPct val="100000"/>
              </a:spcBef>
              <a:buSzPct val="99000"/>
            </a:pPr>
            <a:r>
              <a:rPr lang="en-US" b="1" kern="1200">
                <a:sym typeface="Arial"/>
              </a:rPr>
              <a:t>Can you identify the lowest floor from this photo?</a:t>
            </a:r>
            <a:endParaRPr lang="en-US"/>
          </a:p>
        </p:txBody>
      </p:sp>
      <p:pic>
        <p:nvPicPr>
          <p:cNvPr id="8" name="Content Placeholder 7" descr="Photograph of an elevated house with an air conditioner elevated to the lowest floor on one side of the house.">
            <a:extLst>
              <a:ext uri="{FF2B5EF4-FFF2-40B4-BE49-F238E27FC236}">
                <a16:creationId xmlns:a16="http://schemas.microsoft.com/office/drawing/2014/main" id="{14CECEFF-9F83-4F4D-9300-0FE25E5DE74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2027237"/>
            <a:ext cx="4114800" cy="2743200"/>
          </a:xfrm>
          <a:prstGeom prst="rect">
            <a:avLst/>
          </a:prstGeom>
        </p:spPr>
      </p:pic>
      <p:sp>
        <p:nvSpPr>
          <p:cNvPr id="9" name="Slide Number Placeholder 8">
            <a:extLst>
              <a:ext uri="{FF2B5EF4-FFF2-40B4-BE49-F238E27FC236}">
                <a16:creationId xmlns:a16="http://schemas.microsoft.com/office/drawing/2014/main" id="{DC64053B-C8D3-405D-B5BE-D04F92F8F34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58</a:t>
            </a:fld>
            <a:endParaRPr lang="en-US"/>
          </a:p>
        </p:txBody>
      </p:sp>
    </p:spTree>
    <p:extLst>
      <p:ext uri="{BB962C8B-B14F-4D97-AF65-F5344CB8AC3E}">
        <p14:creationId xmlns:p14="http://schemas.microsoft.com/office/powerpoint/2010/main" val="984087948"/>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(3)--Lowest Floor, Non-Residential</a:t>
            </a:r>
          </a:p>
        </p:txBody>
      </p:sp>
      <p:sp>
        <p:nvSpPr>
          <p:cNvPr id="3" name="Content Placeholder 2">
            <a:extLst>
              <a:ext uri="{FF2B5EF4-FFF2-40B4-BE49-F238E27FC236}">
                <a16:creationId xmlns:a16="http://schemas.microsoft.com/office/drawing/2014/main" id="{2CCEA9AF-5E14-45FC-979C-FF6FA10144CD}"/>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(3) </a:t>
            </a:r>
            <a:r>
              <a:rPr lang="en-US" b="1" kern="1200">
                <a:sym typeface="Arial"/>
              </a:rPr>
              <a:t>Non-residential structures</a:t>
            </a:r>
            <a:r>
              <a:rPr lang="en-US" kern="1200">
                <a:sym typeface="Arial"/>
              </a:rPr>
              <a:t> within Zones A1-30, Zone AE, and Zone AH must have the lowest floor (including basement) </a:t>
            </a:r>
          </a:p>
          <a:p>
            <a:pPr marL="381000" lvl="1" indent="-381000" fontAlgn="auto">
              <a:spcBef>
                <a:spcPct val="100000"/>
              </a:spcBef>
              <a:spcAft>
                <a:spcPts val="0"/>
              </a:spcAft>
              <a:buSzPct val="99000"/>
              <a:buFont typeface="Arial"/>
              <a:buChar char="•"/>
              <a:tabLst/>
            </a:pPr>
            <a:r>
              <a:rPr lang="en-US" kern="1200">
                <a:ea typeface="+mn-ea"/>
                <a:sym typeface="Arial"/>
              </a:rPr>
              <a:t>Elevated to or above the base flood level, or </a:t>
            </a:r>
          </a:p>
          <a:p>
            <a:pPr marL="381000" lvl="1" indent="-381000" fontAlgn="auto">
              <a:spcBef>
                <a:spcPct val="100000"/>
              </a:spcBef>
              <a:spcAft>
                <a:spcPts val="0"/>
              </a:spcAft>
              <a:buSzPct val="99000"/>
              <a:buFont typeface="Arial"/>
              <a:buChar char="•"/>
              <a:tabLst/>
            </a:pPr>
            <a:r>
              <a:rPr lang="en-US" kern="1200">
                <a:ea typeface="+mn-ea"/>
                <a:sym typeface="Arial"/>
              </a:rPr>
              <a:t>Be designed so that below the base flood level the structure is watertight and resistant to hydrostatic and hydrodynamic loads and effects of buoyancy</a:t>
            </a:r>
            <a:endParaRPr lang="en-US"/>
          </a:p>
        </p:txBody>
      </p:sp>
      <p:pic>
        <p:nvPicPr>
          <p:cNvPr id="8" name="Content Placeholder 7" descr="Photograph of building elevated such that its lowest floor is above BFE. A ramp leads from ground level to the building entrance.">
            <a:extLst>
              <a:ext uri="{FF2B5EF4-FFF2-40B4-BE49-F238E27FC236}">
                <a16:creationId xmlns:a16="http://schemas.microsoft.com/office/drawing/2014/main" id="{BD131022-36E0-4059-90D4-EBD5B2B9386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905125" y="3483769"/>
            <a:ext cx="3333750" cy="2209800"/>
          </a:xfrm>
          <a:prstGeom prst="rect">
            <a:avLst/>
          </a:prstGeom>
        </p:spPr>
      </p:pic>
      <p:sp>
        <p:nvSpPr>
          <p:cNvPr id="9" name="Slide Number Placeholder 8">
            <a:extLst>
              <a:ext uri="{FF2B5EF4-FFF2-40B4-BE49-F238E27FC236}">
                <a16:creationId xmlns:a16="http://schemas.microsoft.com/office/drawing/2014/main" id="{77BF6365-BA5C-40E8-8CDB-74E9FF29D96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59</a:t>
            </a:fld>
            <a:endParaRPr lang="en-US"/>
          </a:p>
        </p:txBody>
      </p:sp>
    </p:spTree>
    <p:extLst>
      <p:ext uri="{BB962C8B-B14F-4D97-AF65-F5344CB8AC3E}">
        <p14:creationId xmlns:p14="http://schemas.microsoft.com/office/powerpoint/2010/main" val="425958233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NFIP Regulation Overview</a:t>
            </a:r>
          </a:p>
        </p:txBody>
      </p:sp>
      <p:sp>
        <p:nvSpPr>
          <p:cNvPr id="3" name="Content Placeholder 2">
            <a:extLst>
              <a:ext uri="{FF2B5EF4-FFF2-40B4-BE49-F238E27FC236}">
                <a16:creationId xmlns:a16="http://schemas.microsoft.com/office/drawing/2014/main" id="{2CAF8CC9-72BE-4154-931D-69BD1C636CB2}"/>
              </a:ext>
            </a:extLst>
          </p:cNvPr>
          <p:cNvSpPr>
            <a:spLocks noGrp="1"/>
          </p:cNvSpPr>
          <p:nvPr>
            <p:ph idx="1"/>
          </p:nvPr>
        </p:nvSpPr>
        <p:spPr/>
        <p:txBody>
          <a:bodyPr/>
          <a:lstStyle/>
          <a:p>
            <a:pPr marL="381000" lvl="1" indent="-381000" fontAlgn="auto">
              <a:spcBef>
                <a:spcPct val="100000"/>
              </a:spcBef>
              <a:buSzPct val="99000"/>
              <a:buFont typeface="Arial"/>
              <a:buChar char="•"/>
              <a:tabLst/>
            </a:pPr>
            <a:r>
              <a:rPr lang="en-US" b="1" kern="1200">
                <a:ea typeface="+mn-ea"/>
                <a:sym typeface="Arial"/>
              </a:rPr>
              <a:t>Special Flood Hazard Area (SFHA):</a:t>
            </a:r>
            <a:r>
              <a:rPr lang="en-US" kern="1200">
                <a:ea typeface="+mn-ea"/>
                <a:sym typeface="Arial"/>
              </a:rPr>
              <a:t> Darkly shaded areas, Zone A and/or Zone V, on the flood map subject to NFIP legislation</a:t>
            </a:r>
          </a:p>
          <a:p>
            <a:pPr marL="381000" lvl="1" indent="-381000" fontAlgn="auto">
              <a:spcBef>
                <a:spcPct val="100000"/>
              </a:spcBef>
              <a:buSzPct val="99000"/>
              <a:buFont typeface="Arial"/>
              <a:buChar char="•"/>
              <a:tabLst/>
            </a:pPr>
            <a:r>
              <a:rPr lang="en-US" b="1" kern="1200">
                <a:ea typeface="+mn-ea"/>
                <a:sym typeface="Arial"/>
              </a:rPr>
              <a:t>Base Flood Elevation (BFE):</a:t>
            </a:r>
            <a:r>
              <a:rPr lang="en-US" kern="1200">
                <a:ea typeface="+mn-ea"/>
                <a:sym typeface="Arial"/>
              </a:rPr>
              <a:t> The water surface elevation with a 1-percent chance of being equaled or exceeded in a given year</a:t>
            </a:r>
          </a:p>
          <a:p>
            <a:pPr marL="381000" lvl="1" indent="-381000">
              <a:spcBef>
                <a:spcPct val="100000"/>
              </a:spcBef>
              <a:buSzPct val="99000"/>
            </a:pPr>
            <a:r>
              <a:rPr lang="en-US" b="1" kern="1200">
                <a:ea typeface="+mn-ea"/>
                <a:sym typeface="Arial"/>
              </a:rPr>
              <a:t>Lowest Floor:</a:t>
            </a:r>
            <a:r>
              <a:rPr lang="en-US" kern="1200">
                <a:sym typeface="Arial"/>
              </a:rPr>
              <a:t> The lowest floor of the lowest enclosed area, including basement</a:t>
            </a:r>
            <a:endParaRPr lang="en-US"/>
          </a:p>
        </p:txBody>
      </p:sp>
      <p:sp>
        <p:nvSpPr>
          <p:cNvPr id="6" name="Slide Number Placeholder 5">
            <a:extLst>
              <a:ext uri="{FF2B5EF4-FFF2-40B4-BE49-F238E27FC236}">
                <a16:creationId xmlns:a16="http://schemas.microsoft.com/office/drawing/2014/main" id="{747DF139-EA79-4BB0-B65A-21BEA8D19B3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a:t>
            </a:fld>
            <a:endParaRPr lang="en-US"/>
          </a:p>
        </p:txBody>
      </p:sp>
    </p:spTree>
    <p:extLst>
      <p:ext uri="{BB962C8B-B14F-4D97-AF65-F5344CB8AC3E}">
        <p14:creationId xmlns:p14="http://schemas.microsoft.com/office/powerpoint/2010/main" val="1140857757"/>
      </p:ext>
    </p:extLst>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(4)--Floodproofing</a:t>
            </a:r>
          </a:p>
        </p:txBody>
      </p:sp>
      <p:sp>
        <p:nvSpPr>
          <p:cNvPr id="3" name="Content Placeholder 2">
            <a:extLst>
              <a:ext uri="{FF2B5EF4-FFF2-40B4-BE49-F238E27FC236}">
                <a16:creationId xmlns:a16="http://schemas.microsoft.com/office/drawing/2014/main" id="{0BCD1B2B-6B18-4231-A87B-3FC957FF2CB4}"/>
              </a:ext>
            </a:extLst>
          </p:cNvPr>
          <p:cNvSpPr>
            <a:spLocks noGrp="1"/>
          </p:cNvSpPr>
          <p:nvPr>
            <p:ph sz="quarter" idx="13"/>
          </p:nvPr>
        </p:nvSpPr>
        <p:spPr/>
        <p:txBody>
          <a:bodyPr>
            <a:normAutofit fontScale="92500" lnSpcReduction="20000"/>
          </a:bodyPr>
          <a:lstStyle/>
          <a:p>
            <a:pPr fontAlgn="auto">
              <a:spcBef>
                <a:spcPct val="100000"/>
              </a:spcBef>
              <a:spcAft>
                <a:spcPts val="0"/>
              </a:spcAft>
              <a:buSzPct val="99000"/>
              <a:tabLst/>
            </a:pPr>
            <a:r>
              <a:rPr lang="en-US" kern="1200">
                <a:sym typeface="Arial"/>
              </a:rPr>
              <a:t>(4) For non-residential structures intended to be floodproofed:</a:t>
            </a:r>
          </a:p>
          <a:p>
            <a:pPr marL="381000" lvl="1" indent="-381000" fontAlgn="auto">
              <a:spcBef>
                <a:spcPct val="100000"/>
              </a:spcBef>
              <a:spcAft>
                <a:spcPts val="0"/>
              </a:spcAft>
              <a:buSzPct val="99000"/>
              <a:buFont typeface="Arial"/>
              <a:buChar char="•"/>
              <a:tabLst/>
            </a:pPr>
            <a:r>
              <a:rPr lang="en-US" kern="1200">
                <a:ea typeface="+mn-ea"/>
                <a:sym typeface="Arial"/>
              </a:rPr>
              <a:t>An engineer or architect shall certify that the design and construction meet accepted standards</a:t>
            </a:r>
          </a:p>
          <a:p>
            <a:pPr marL="381000" lvl="1" indent="-381000" fontAlgn="auto">
              <a:spcBef>
                <a:spcPct val="100000"/>
              </a:spcBef>
              <a:spcAft>
                <a:spcPts val="0"/>
              </a:spcAft>
              <a:buSzPct val="99000"/>
              <a:buFont typeface="Arial"/>
              <a:buChar char="•"/>
              <a:tabLst/>
            </a:pPr>
            <a:r>
              <a:rPr lang="en-US" kern="1200">
                <a:ea typeface="+mn-ea"/>
                <a:sym typeface="Arial"/>
              </a:rPr>
              <a:t>Floodproofing and elevation certifications shall be maintained</a:t>
            </a:r>
            <a:endParaRPr lang="en-US"/>
          </a:p>
        </p:txBody>
      </p:sp>
      <p:pic>
        <p:nvPicPr>
          <p:cNvPr id="8" name="Content Placeholder 7" descr="An impermeable aluminum flood shield is installed across a doorway, between two brick walls.">
            <a:extLst>
              <a:ext uri="{FF2B5EF4-FFF2-40B4-BE49-F238E27FC236}">
                <a16:creationId xmlns:a16="http://schemas.microsoft.com/office/drawing/2014/main" id="{DD86E73B-C26A-4867-A958-AD6112DA617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19712" y="2509837"/>
            <a:ext cx="2619375" cy="1847850"/>
          </a:xfrm>
          <a:prstGeom prst="rect">
            <a:avLst/>
          </a:prstGeom>
        </p:spPr>
      </p:pic>
      <p:sp>
        <p:nvSpPr>
          <p:cNvPr id="9" name="Slide Number Placeholder 8">
            <a:extLst>
              <a:ext uri="{FF2B5EF4-FFF2-40B4-BE49-F238E27FC236}">
                <a16:creationId xmlns:a16="http://schemas.microsoft.com/office/drawing/2014/main" id="{58A5A7D6-75DF-465B-8DB3-8D0B91BC64F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60</a:t>
            </a:fld>
            <a:endParaRPr lang="en-US"/>
          </a:p>
        </p:txBody>
      </p:sp>
    </p:spTree>
    <p:extLst>
      <p:ext uri="{BB962C8B-B14F-4D97-AF65-F5344CB8AC3E}">
        <p14:creationId xmlns:p14="http://schemas.microsoft.com/office/powerpoint/2010/main" val="2980708555"/>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(5)--Enclosures</a:t>
            </a:r>
          </a:p>
        </p:txBody>
      </p:sp>
      <p:sp>
        <p:nvSpPr>
          <p:cNvPr id="8" name="Content Placeholder 7">
            <a:extLst>
              <a:ext uri="{FF2B5EF4-FFF2-40B4-BE49-F238E27FC236}">
                <a16:creationId xmlns:a16="http://schemas.microsoft.com/office/drawing/2014/main" id="{6339EF89-7DE9-4E1E-988D-393CE39F3514}"/>
              </a:ext>
            </a:extLst>
          </p:cNvPr>
          <p:cNvSpPr>
            <a:spLocks noGrp="1"/>
          </p:cNvSpPr>
          <p:nvPr>
            <p:ph sz="quarter" idx="13"/>
          </p:nvPr>
        </p:nvSpPr>
        <p:spPr/>
        <p:txBody>
          <a:bodyPr>
            <a:normAutofit fontScale="92500" lnSpcReduction="10000"/>
          </a:bodyPr>
          <a:lstStyle/>
          <a:p>
            <a:pPr>
              <a:spcBef>
                <a:spcPct val="100000"/>
              </a:spcBef>
              <a:buSzPct val="99000"/>
            </a:pPr>
            <a:r>
              <a:rPr lang="en-US" kern="1200">
                <a:sym typeface="Arial"/>
              </a:rPr>
              <a:t>(5) Fully enclosed areas below the lowest floor shall be designed to allow for the entry and exit of floodwaters. </a:t>
            </a:r>
            <a:endParaRPr lang="en-US"/>
          </a:p>
        </p:txBody>
      </p:sp>
      <p:pic>
        <p:nvPicPr>
          <p:cNvPr id="10" name="Content Placeholder 9" descr="A diagram of a 2-story elevated building with enclosure, showing an enclosed screen porch, flood openings in enclosure walls, and an elevated AC unit.">
            <a:extLst>
              <a:ext uri="{FF2B5EF4-FFF2-40B4-BE49-F238E27FC236}">
                <a16:creationId xmlns:a16="http://schemas.microsoft.com/office/drawing/2014/main" id="{9B83209A-084C-4E47-A98C-5556C75480D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667000" y="2476500"/>
            <a:ext cx="3810000" cy="2809875"/>
          </a:xfrm>
          <a:prstGeom prst="rect">
            <a:avLst/>
          </a:prstGeom>
        </p:spPr>
      </p:pic>
      <p:sp>
        <p:nvSpPr>
          <p:cNvPr id="11" name="Slide Number Placeholder 10">
            <a:extLst>
              <a:ext uri="{FF2B5EF4-FFF2-40B4-BE49-F238E27FC236}">
                <a16:creationId xmlns:a16="http://schemas.microsoft.com/office/drawing/2014/main" id="{EF0B8C0B-CD9E-4947-8F70-1EF3530792F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61</a:t>
            </a:fld>
            <a:endParaRPr lang="en-US"/>
          </a:p>
        </p:txBody>
      </p:sp>
    </p:spTree>
    <p:extLst>
      <p:ext uri="{BB962C8B-B14F-4D97-AF65-F5344CB8AC3E}">
        <p14:creationId xmlns:p14="http://schemas.microsoft.com/office/powerpoint/2010/main" val="1243219793"/>
      </p:ext>
    </p:extLst>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Enclosure Violation</a:t>
            </a:r>
          </a:p>
        </p:txBody>
      </p:sp>
      <p:pic>
        <p:nvPicPr>
          <p:cNvPr id="6" name="Content Placeholder 5" descr="Two photographs of a shower stall and floor drain being installed in an enclosed area beneath the lowest floor of a house within a SFHA.">
            <a:extLst>
              <a:ext uri="{FF2B5EF4-FFF2-40B4-BE49-F238E27FC236}">
                <a16:creationId xmlns:a16="http://schemas.microsoft.com/office/drawing/2014/main" id="{3AD78D43-B295-45D3-83F0-FED12425F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486694"/>
            <a:ext cx="3810000" cy="3810000"/>
          </a:xfrm>
          <a:prstGeom prst="rect">
            <a:avLst/>
          </a:prstGeom>
        </p:spPr>
      </p:pic>
      <p:sp>
        <p:nvSpPr>
          <p:cNvPr id="7" name="Slide Number Placeholder 6">
            <a:extLst>
              <a:ext uri="{FF2B5EF4-FFF2-40B4-BE49-F238E27FC236}">
                <a16:creationId xmlns:a16="http://schemas.microsoft.com/office/drawing/2014/main" id="{661652BC-898B-46CD-B472-CA9405C2138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62</a:t>
            </a:fld>
            <a:endParaRPr lang="en-US"/>
          </a:p>
        </p:txBody>
      </p:sp>
    </p:spTree>
    <p:extLst>
      <p:ext uri="{BB962C8B-B14F-4D97-AF65-F5344CB8AC3E}">
        <p14:creationId xmlns:p14="http://schemas.microsoft.com/office/powerpoint/2010/main" val="1682688497"/>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(5)--Flood Openings </a:t>
            </a:r>
          </a:p>
        </p:txBody>
      </p:sp>
      <p:sp>
        <p:nvSpPr>
          <p:cNvPr id="3" name="Content Placeholder 2">
            <a:extLst>
              <a:ext uri="{FF2B5EF4-FFF2-40B4-BE49-F238E27FC236}">
                <a16:creationId xmlns:a16="http://schemas.microsoft.com/office/drawing/2014/main" id="{B5773BA9-6EF1-4DF4-9C1E-08A5EE4CD8AB}"/>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Openings automatically equalize hydrostatic forces on exterior walls</a:t>
            </a:r>
          </a:p>
          <a:p>
            <a:pPr marL="381000" lvl="1" indent="-381000" fontAlgn="auto">
              <a:spcBef>
                <a:spcPct val="100000"/>
              </a:spcBef>
              <a:spcAft>
                <a:spcPts val="0"/>
              </a:spcAft>
              <a:buSzPct val="99000"/>
              <a:buFont typeface="Arial"/>
              <a:buChar char="•"/>
              <a:tabLst/>
            </a:pPr>
            <a:r>
              <a:rPr lang="en-US" kern="1200">
                <a:ea typeface="+mn-ea"/>
                <a:sym typeface="Arial"/>
              </a:rPr>
              <a:t>Must be at least 2 openings </a:t>
            </a:r>
          </a:p>
          <a:p>
            <a:pPr marL="381000" lvl="1" indent="-381000" fontAlgn="auto">
              <a:spcBef>
                <a:spcPct val="100000"/>
              </a:spcBef>
              <a:spcAft>
                <a:spcPts val="0"/>
              </a:spcAft>
              <a:buSzPct val="99000"/>
              <a:buFont typeface="Arial"/>
              <a:buChar char="•"/>
              <a:tabLst/>
            </a:pPr>
            <a:r>
              <a:rPr lang="en-US" u="sng" kern="1200">
                <a:ea typeface="+mn-ea"/>
                <a:sym typeface="Arial"/>
              </a:rPr>
              <a:t>Net</a:t>
            </a:r>
            <a:r>
              <a:rPr lang="en-US" kern="1200">
                <a:ea typeface="+mn-ea"/>
                <a:sym typeface="Arial"/>
              </a:rPr>
              <a:t> area of openings and enclosure should be in a proportion of 1 square inch for every 1 square foot of enclosed space </a:t>
            </a:r>
          </a:p>
          <a:p>
            <a:pPr marL="381000" lvl="1" indent="-381000" fontAlgn="auto">
              <a:spcBef>
                <a:spcPct val="100000"/>
              </a:spcBef>
              <a:spcAft>
                <a:spcPts val="0"/>
              </a:spcAft>
              <a:buSzPct val="99000"/>
              <a:buFont typeface="Arial"/>
              <a:buChar char="•"/>
              <a:tabLst/>
            </a:pPr>
            <a:r>
              <a:rPr lang="en-US" kern="1200">
                <a:ea typeface="+mn-ea"/>
                <a:sym typeface="Arial"/>
              </a:rPr>
              <a:t>Bottom of opening shall be no higher than 1 foot above grade</a:t>
            </a:r>
          </a:p>
          <a:p>
            <a:pPr marL="381000" lvl="1" indent="-381000" fontAlgn="auto">
              <a:spcBef>
                <a:spcPct val="100000"/>
              </a:spcBef>
              <a:spcAft>
                <a:spcPts val="0"/>
              </a:spcAft>
              <a:buSzPct val="99000"/>
              <a:buFont typeface="Arial"/>
              <a:buChar char="•"/>
              <a:tabLst/>
            </a:pPr>
            <a:r>
              <a:rPr lang="en-US" kern="1200">
                <a:ea typeface="+mn-ea"/>
                <a:sym typeface="Arial"/>
              </a:rPr>
              <a:t>Operation should be automatic</a:t>
            </a:r>
            <a:endParaRPr lang="en-US"/>
          </a:p>
        </p:txBody>
      </p:sp>
      <p:pic>
        <p:nvPicPr>
          <p:cNvPr id="8" name="Content Placeholder 7" descr="Diagram of a building exterior showing locations of above-grade flood openings on the elevated lowest floor. See Appendix A: Alt Text for details.">
            <a:extLst>
              <a:ext uri="{FF2B5EF4-FFF2-40B4-BE49-F238E27FC236}">
                <a16:creationId xmlns:a16="http://schemas.microsoft.com/office/drawing/2014/main" id="{E94AB0AA-F20E-436E-9F1A-937692FEB8B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35830" y="1723072"/>
            <a:ext cx="3787140" cy="3421380"/>
          </a:xfrm>
          <a:prstGeom prst="rect">
            <a:avLst/>
          </a:prstGeom>
        </p:spPr>
      </p:pic>
      <p:sp>
        <p:nvSpPr>
          <p:cNvPr id="9" name="Slide Number Placeholder 8">
            <a:extLst>
              <a:ext uri="{FF2B5EF4-FFF2-40B4-BE49-F238E27FC236}">
                <a16:creationId xmlns:a16="http://schemas.microsoft.com/office/drawing/2014/main" id="{2D1FBF65-AF41-42B2-BA20-B39EF6A894D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63</a:t>
            </a:fld>
            <a:endParaRPr lang="en-US"/>
          </a:p>
        </p:txBody>
      </p:sp>
    </p:spTree>
    <p:extLst>
      <p:ext uri="{BB962C8B-B14F-4D97-AF65-F5344CB8AC3E}">
        <p14:creationId xmlns:p14="http://schemas.microsoft.com/office/powerpoint/2010/main" val="3986087322"/>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Garage Flood Openings</a:t>
            </a:r>
          </a:p>
        </p:txBody>
      </p:sp>
      <p:pic>
        <p:nvPicPr>
          <p:cNvPr id="6" name="Content Placeholder 5" descr="Photograph of flood openings in garage door, labeled and circled in red.">
            <a:extLst>
              <a:ext uri="{FF2B5EF4-FFF2-40B4-BE49-F238E27FC236}">
                <a16:creationId xmlns:a16="http://schemas.microsoft.com/office/drawing/2014/main" id="{A9B16345-F6CE-4176-AD15-8F966E8ED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567656"/>
            <a:ext cx="6191250" cy="3648075"/>
          </a:xfrm>
          <a:prstGeom prst="rect">
            <a:avLst/>
          </a:prstGeom>
        </p:spPr>
      </p:pic>
      <p:sp>
        <p:nvSpPr>
          <p:cNvPr id="7" name="Slide Number Placeholder 6">
            <a:extLst>
              <a:ext uri="{FF2B5EF4-FFF2-40B4-BE49-F238E27FC236}">
                <a16:creationId xmlns:a16="http://schemas.microsoft.com/office/drawing/2014/main" id="{9D48DD06-39AE-4650-99C9-5D917956CEB7}"/>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64</a:t>
            </a:fld>
            <a:endParaRPr lang="en-US"/>
          </a:p>
        </p:txBody>
      </p:sp>
    </p:spTree>
    <p:extLst>
      <p:ext uri="{BB962C8B-B14F-4D97-AF65-F5344CB8AC3E}">
        <p14:creationId xmlns:p14="http://schemas.microsoft.com/office/powerpoint/2010/main" val="2303369614"/>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Garage Flood Openings (cont.)</a:t>
            </a:r>
          </a:p>
        </p:txBody>
      </p:sp>
      <p:pic>
        <p:nvPicPr>
          <p:cNvPr id="6" name="Content Placeholder 5" descr="The image shows 6 flood openings, circled in red and labeled, in a full-height framed garage with a manufactured home installed above.">
            <a:extLst>
              <a:ext uri="{FF2B5EF4-FFF2-40B4-BE49-F238E27FC236}">
                <a16:creationId xmlns:a16="http://schemas.microsoft.com/office/drawing/2014/main" id="{148A869A-70F2-454B-A658-E370D7FD8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486694"/>
            <a:ext cx="6191250" cy="3810000"/>
          </a:xfrm>
          <a:prstGeom prst="rect">
            <a:avLst/>
          </a:prstGeom>
        </p:spPr>
      </p:pic>
      <p:sp>
        <p:nvSpPr>
          <p:cNvPr id="7" name="Slide Number Placeholder 6">
            <a:extLst>
              <a:ext uri="{FF2B5EF4-FFF2-40B4-BE49-F238E27FC236}">
                <a16:creationId xmlns:a16="http://schemas.microsoft.com/office/drawing/2014/main" id="{5BDC6462-8A3E-4374-8706-01D141E728E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65</a:t>
            </a:fld>
            <a:endParaRPr lang="en-US"/>
          </a:p>
        </p:txBody>
      </p:sp>
    </p:spTree>
    <p:extLst>
      <p:ext uri="{BB962C8B-B14F-4D97-AF65-F5344CB8AC3E}">
        <p14:creationId xmlns:p14="http://schemas.microsoft.com/office/powerpoint/2010/main" val="619305625"/>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 Openings: Interior and Exterior Views</a:t>
            </a:r>
          </a:p>
        </p:txBody>
      </p:sp>
      <p:pic>
        <p:nvPicPr>
          <p:cNvPr id="6" name="Content Placeholder 5" descr="Two images show standard air vents installed as flood opening covers. The top image shows an inset photo of a closed vent pointing to its location on the side of a home; the bottom image shows a vent completely covered with flood debris.">
            <a:extLst>
              <a:ext uri="{FF2B5EF4-FFF2-40B4-BE49-F238E27FC236}">
                <a16:creationId xmlns:a16="http://schemas.microsoft.com/office/drawing/2014/main" id="{8FBD3A71-BA92-4725-BFF3-712260BAA3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605756"/>
            <a:ext cx="6191250" cy="3571875"/>
          </a:xfrm>
          <a:prstGeom prst="rect">
            <a:avLst/>
          </a:prstGeom>
        </p:spPr>
      </p:pic>
      <p:sp>
        <p:nvSpPr>
          <p:cNvPr id="7" name="Slide Number Placeholder 6">
            <a:extLst>
              <a:ext uri="{FF2B5EF4-FFF2-40B4-BE49-F238E27FC236}">
                <a16:creationId xmlns:a16="http://schemas.microsoft.com/office/drawing/2014/main" id="{3B260FF4-1CBA-4681-BD4F-36A8A153639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66</a:t>
            </a:fld>
            <a:endParaRPr lang="en-US"/>
          </a:p>
        </p:txBody>
      </p:sp>
    </p:spTree>
    <p:extLst>
      <p:ext uri="{BB962C8B-B14F-4D97-AF65-F5344CB8AC3E}">
        <p14:creationId xmlns:p14="http://schemas.microsoft.com/office/powerpoint/2010/main" val="39281372"/>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(5)--Collapsed Foundation</a:t>
            </a:r>
          </a:p>
        </p:txBody>
      </p:sp>
      <p:pic>
        <p:nvPicPr>
          <p:cNvPr id="6" name="Content Placeholder 5" descr="An image shows a single-level home with its exterior foundation walls that have partially collapsed due to a lack of flood openings.">
            <a:extLst>
              <a:ext uri="{FF2B5EF4-FFF2-40B4-BE49-F238E27FC236}">
                <a16:creationId xmlns:a16="http://schemas.microsoft.com/office/drawing/2014/main" id="{BFC7FFCC-2F94-45B8-B805-CF42CE7324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375" y="1486694"/>
            <a:ext cx="6191250" cy="3810000"/>
          </a:xfrm>
          <a:prstGeom prst="rect">
            <a:avLst/>
          </a:prstGeom>
        </p:spPr>
      </p:pic>
      <p:sp>
        <p:nvSpPr>
          <p:cNvPr id="7" name="Slide Number Placeholder 6">
            <a:extLst>
              <a:ext uri="{FF2B5EF4-FFF2-40B4-BE49-F238E27FC236}">
                <a16:creationId xmlns:a16="http://schemas.microsoft.com/office/drawing/2014/main" id="{FB6561D3-1FD8-40F7-9329-9D7FD6876AD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67</a:t>
            </a:fld>
            <a:endParaRPr lang="en-US"/>
          </a:p>
        </p:txBody>
      </p:sp>
    </p:spTree>
    <p:extLst>
      <p:ext uri="{BB962C8B-B14F-4D97-AF65-F5344CB8AC3E}">
        <p14:creationId xmlns:p14="http://schemas.microsoft.com/office/powerpoint/2010/main" val="785445668"/>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Displaced House</a:t>
            </a:r>
          </a:p>
        </p:txBody>
      </p:sp>
      <p:sp>
        <p:nvSpPr>
          <p:cNvPr id="3" name="Content Placeholder 2">
            <a:extLst>
              <a:ext uri="{FF2B5EF4-FFF2-40B4-BE49-F238E27FC236}">
                <a16:creationId xmlns:a16="http://schemas.microsoft.com/office/drawing/2014/main" id="{FD5D3DF5-A4C8-4A24-B840-577FD3BFF79D}"/>
              </a:ext>
            </a:extLst>
          </p:cNvPr>
          <p:cNvSpPr>
            <a:spLocks noGrp="1"/>
          </p:cNvSpPr>
          <p:nvPr>
            <p:ph sz="quarter" idx="13"/>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This house has rotated off its foundation</a:t>
            </a:r>
          </a:p>
          <a:p>
            <a:pPr marL="381000" lvl="1" indent="-381000" fontAlgn="auto">
              <a:spcBef>
                <a:spcPct val="100000"/>
              </a:spcBef>
              <a:spcAft>
                <a:spcPts val="0"/>
              </a:spcAft>
              <a:buSzPct val="99000"/>
              <a:buFont typeface="Arial"/>
              <a:buChar char="•"/>
              <a:tabLst/>
            </a:pPr>
            <a:r>
              <a:rPr lang="en-US" kern="1200">
                <a:ea typeface="+mn-ea"/>
                <a:sym typeface="Arial"/>
              </a:rPr>
              <a:t>Flood openings and anchoring should counteract flotation, collapse, and lateral movement</a:t>
            </a:r>
            <a:endParaRPr lang="en-US"/>
          </a:p>
        </p:txBody>
      </p:sp>
      <p:pic>
        <p:nvPicPr>
          <p:cNvPr id="8" name="Content Placeholder 7" descr="A photo shows a house displaced from its foundation backwards and to the left, due to buoyancy during flooding.">
            <a:extLst>
              <a:ext uri="{FF2B5EF4-FFF2-40B4-BE49-F238E27FC236}">
                <a16:creationId xmlns:a16="http://schemas.microsoft.com/office/drawing/2014/main" id="{5CCBE5B3-6A80-46A2-AA6F-EA6FE2C0B9A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262187"/>
            <a:ext cx="3810000" cy="2343150"/>
          </a:xfrm>
          <a:prstGeom prst="rect">
            <a:avLst/>
          </a:prstGeom>
        </p:spPr>
      </p:pic>
      <p:sp>
        <p:nvSpPr>
          <p:cNvPr id="9" name="Slide Number Placeholder 8">
            <a:extLst>
              <a:ext uri="{FF2B5EF4-FFF2-40B4-BE49-F238E27FC236}">
                <a16:creationId xmlns:a16="http://schemas.microsoft.com/office/drawing/2014/main" id="{80E79FE4-EA17-4BA4-8E6E-A2C11DA4F35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68</a:t>
            </a:fld>
            <a:endParaRPr lang="en-US"/>
          </a:p>
        </p:txBody>
      </p:sp>
    </p:spTree>
    <p:extLst>
      <p:ext uri="{BB962C8B-B14F-4D97-AF65-F5344CB8AC3E}">
        <p14:creationId xmlns:p14="http://schemas.microsoft.com/office/powerpoint/2010/main" val="3386518763"/>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(6)--Elevated Manufactured Homes</a:t>
            </a:r>
          </a:p>
        </p:txBody>
      </p:sp>
      <p:sp>
        <p:nvSpPr>
          <p:cNvPr id="8" name="Content Placeholder 7">
            <a:extLst>
              <a:ext uri="{FF2B5EF4-FFF2-40B4-BE49-F238E27FC236}">
                <a16:creationId xmlns:a16="http://schemas.microsoft.com/office/drawing/2014/main" id="{E8CE1732-22A1-4BA7-9031-F000B193ADC6}"/>
              </a:ext>
            </a:extLst>
          </p:cNvPr>
          <p:cNvSpPr>
            <a:spLocks noGrp="1"/>
          </p:cNvSpPr>
          <p:nvPr>
            <p:ph sz="quarter" idx="13"/>
          </p:nvPr>
        </p:nvSpPr>
        <p:spPr>
          <a:xfrm>
            <a:off x="457200" y="1153077"/>
            <a:ext cx="8229600" cy="1299609"/>
          </a:xfrm>
        </p:spPr>
        <p:txBody>
          <a:bodyPr>
            <a:normAutofit fontScale="62500" lnSpcReduction="20000"/>
          </a:bodyPr>
          <a:lstStyle/>
          <a:p>
            <a:pPr fontAlgn="auto">
              <a:spcBef>
                <a:spcPct val="100000"/>
              </a:spcBef>
              <a:spcAft>
                <a:spcPts val="0"/>
              </a:spcAft>
              <a:buSzPct val="99000"/>
              <a:tabLst/>
            </a:pPr>
            <a:r>
              <a:rPr lang="en-US" kern="1200" dirty="0">
                <a:sym typeface="Arial"/>
              </a:rPr>
              <a:t>(6) Manufactured homes must be: </a:t>
            </a:r>
          </a:p>
          <a:p>
            <a:pPr marL="381000" lvl="1" indent="-381000" fontAlgn="auto">
              <a:spcBef>
                <a:spcPct val="100000"/>
              </a:spcBef>
              <a:spcAft>
                <a:spcPts val="0"/>
              </a:spcAft>
              <a:buSzPct val="99000"/>
              <a:buFont typeface="Arial"/>
              <a:buChar char="•"/>
              <a:tabLst/>
            </a:pPr>
            <a:r>
              <a:rPr lang="en-US" kern="1200" dirty="0">
                <a:ea typeface="+mn-ea"/>
                <a:sym typeface="Arial"/>
              </a:rPr>
              <a:t>Elevated on a permanent foundation to or above the BFE and</a:t>
            </a:r>
          </a:p>
          <a:p>
            <a:pPr marL="381000" lvl="1" indent="-381000" fontAlgn="auto">
              <a:spcBef>
                <a:spcPct val="100000"/>
              </a:spcBef>
              <a:spcAft>
                <a:spcPts val="0"/>
              </a:spcAft>
              <a:buSzPct val="99000"/>
              <a:buFont typeface="Arial"/>
              <a:buChar char="•"/>
              <a:tabLst/>
            </a:pPr>
            <a:r>
              <a:rPr lang="en-US" kern="1200" dirty="0">
                <a:ea typeface="+mn-ea"/>
                <a:sym typeface="Arial"/>
              </a:rPr>
              <a:t>Securely anchored to a foundation system</a:t>
            </a:r>
            <a:endParaRPr lang="en-US" dirty="0"/>
          </a:p>
        </p:txBody>
      </p:sp>
      <p:pic>
        <p:nvPicPr>
          <p:cNvPr id="10" name="Content Placeholder 9" descr="A photo shows a manufactured home elevated on and securely anchored to a permanent foundation at or above the BFE.">
            <a:extLst>
              <a:ext uri="{FF2B5EF4-FFF2-40B4-BE49-F238E27FC236}">
                <a16:creationId xmlns:a16="http://schemas.microsoft.com/office/drawing/2014/main" id="{A1C34A7E-BE70-42E5-83B7-9DAD26A8812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971675" y="2452687"/>
            <a:ext cx="5200650" cy="2857500"/>
          </a:xfrm>
          <a:prstGeom prst="rect">
            <a:avLst/>
          </a:prstGeom>
        </p:spPr>
      </p:pic>
      <p:sp>
        <p:nvSpPr>
          <p:cNvPr id="11" name="Slide Number Placeholder 10">
            <a:extLst>
              <a:ext uri="{FF2B5EF4-FFF2-40B4-BE49-F238E27FC236}">
                <a16:creationId xmlns:a16="http://schemas.microsoft.com/office/drawing/2014/main" id="{E225C0D5-BC15-4D3A-A415-3B9F0ECCD97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69</a:t>
            </a:fld>
            <a:endParaRPr lang="en-US"/>
          </a:p>
        </p:txBody>
      </p:sp>
    </p:spTree>
    <p:extLst>
      <p:ext uri="{BB962C8B-B14F-4D97-AF65-F5344CB8AC3E}">
        <p14:creationId xmlns:p14="http://schemas.microsoft.com/office/powerpoint/2010/main" val="71901615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Connecting Mapping with Regulations</a:t>
            </a:r>
          </a:p>
        </p:txBody>
      </p:sp>
      <p:sp>
        <p:nvSpPr>
          <p:cNvPr id="7" name="Content Placeholder 6">
            <a:extLst>
              <a:ext uri="{FF2B5EF4-FFF2-40B4-BE49-F238E27FC236}">
                <a16:creationId xmlns:a16="http://schemas.microsoft.com/office/drawing/2014/main" id="{015BCD37-CE6A-4704-9E93-04D4C75630B8}"/>
              </a:ext>
            </a:extLst>
          </p:cNvPr>
          <p:cNvSpPr>
            <a:spLocks noGrp="1"/>
          </p:cNvSpPr>
          <p:nvPr>
            <p:ph sz="quarter" idx="14"/>
          </p:nvPr>
        </p:nvSpPr>
        <p:spPr/>
        <p:txBody>
          <a:bodyPr/>
          <a:lstStyle/>
          <a:p>
            <a:pPr>
              <a:spcBef>
                <a:spcPct val="100000"/>
              </a:spcBef>
              <a:buSzPct val="99000"/>
            </a:pPr>
            <a:r>
              <a:rPr lang="en-US" b="1" kern="1200">
                <a:sym typeface="Arial"/>
              </a:rPr>
              <a:t>What is the relationship between the Special Flood Hazard Area and BFE?</a:t>
            </a:r>
            <a:endParaRPr lang="en-US"/>
          </a:p>
        </p:txBody>
      </p:sp>
      <p:pic>
        <p:nvPicPr>
          <p:cNvPr id="8" name="Content Placeholder 7" descr="A large red question mark on top of a blue dialogue box">
            <a:extLst>
              <a:ext uri="{FF2B5EF4-FFF2-40B4-BE49-F238E27FC236}">
                <a16:creationId xmlns:a16="http://schemas.microsoft.com/office/drawing/2014/main" id="{612D6307-1F4A-4A29-86A0-30CF702764E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0FFD898C-09A6-4821-A370-E6FDE00CF82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a:t>
            </a:fld>
            <a:endParaRPr lang="en-US"/>
          </a:p>
        </p:txBody>
      </p:sp>
    </p:spTree>
    <p:extLst>
      <p:ext uri="{BB962C8B-B14F-4D97-AF65-F5344CB8AC3E}">
        <p14:creationId xmlns:p14="http://schemas.microsoft.com/office/powerpoint/2010/main" val="468453218"/>
      </p:ext>
    </p:extLst>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(12)--Manufactured Home Chassis Piers</a:t>
            </a:r>
          </a:p>
        </p:txBody>
      </p:sp>
      <p:sp>
        <p:nvSpPr>
          <p:cNvPr id="3" name="Content Placeholder 2">
            <a:extLst>
              <a:ext uri="{FF2B5EF4-FFF2-40B4-BE49-F238E27FC236}">
                <a16:creationId xmlns:a16="http://schemas.microsoft.com/office/drawing/2014/main" id="{86FA59DF-7B7D-47FE-A9ED-AB5E27968DE9}"/>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(12) When not covered by 60.3(c)(6), manufactured home chassis must:</a:t>
            </a:r>
          </a:p>
          <a:p>
            <a:pPr marL="381000" lvl="1" indent="-381000" fontAlgn="auto">
              <a:spcBef>
                <a:spcPct val="100000"/>
              </a:spcBef>
              <a:spcAft>
                <a:spcPts val="0"/>
              </a:spcAft>
              <a:buSzPct val="99000"/>
              <a:buFont typeface="Arial"/>
              <a:buChar char="•"/>
              <a:tabLst/>
            </a:pPr>
            <a:r>
              <a:rPr lang="en-US" kern="1200">
                <a:ea typeface="+mn-ea"/>
                <a:sym typeface="Arial"/>
              </a:rPr>
              <a:t>Have the lowest floor above the BFE</a:t>
            </a:r>
          </a:p>
          <a:p>
            <a:pPr marL="381000" lvl="1" indent="-381000" fontAlgn="auto">
              <a:spcBef>
                <a:spcPct val="100000"/>
              </a:spcBef>
              <a:spcAft>
                <a:spcPts val="0"/>
              </a:spcAft>
              <a:buSzPct val="99000"/>
              <a:buFont typeface="Arial"/>
              <a:buChar char="•"/>
              <a:tabLst/>
            </a:pPr>
            <a:r>
              <a:rPr lang="en-US" kern="1200">
                <a:ea typeface="+mn-ea"/>
                <a:sym typeface="Arial"/>
              </a:rPr>
              <a:t>Be supported by reinforced piers 36 inches or more in height </a:t>
            </a:r>
          </a:p>
          <a:p>
            <a:pPr marL="381000" lvl="1" indent="-381000" fontAlgn="auto">
              <a:spcBef>
                <a:spcPct val="100000"/>
              </a:spcBef>
              <a:spcAft>
                <a:spcPts val="0"/>
              </a:spcAft>
              <a:buSzPct val="99000"/>
              <a:buFont typeface="Arial"/>
              <a:buChar char="•"/>
              <a:tabLst/>
            </a:pPr>
            <a:r>
              <a:rPr lang="en-US" kern="1200">
                <a:ea typeface="+mn-ea"/>
                <a:sym typeface="Arial"/>
              </a:rPr>
              <a:t>Be securely anchored to an anchored foundation system</a:t>
            </a:r>
            <a:endParaRPr lang="en-US"/>
          </a:p>
        </p:txBody>
      </p:sp>
      <p:pic>
        <p:nvPicPr>
          <p:cNvPr id="8" name="Content Placeholder 7" descr="Two images show elevation of a mobile home with chassis piers. The left diagram shows the pier construction and the right photo shows the elevated home. See Appendix A: Alt Text for details.">
            <a:extLst>
              <a:ext uri="{FF2B5EF4-FFF2-40B4-BE49-F238E27FC236}">
                <a16:creationId xmlns:a16="http://schemas.microsoft.com/office/drawing/2014/main" id="{AED2404D-AC28-404D-A489-B006BEBBBD9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17923" y="3471863"/>
            <a:ext cx="4308153" cy="2233612"/>
          </a:xfrm>
          <a:prstGeom prst="rect">
            <a:avLst/>
          </a:prstGeom>
        </p:spPr>
      </p:pic>
      <p:sp>
        <p:nvSpPr>
          <p:cNvPr id="9" name="Slide Number Placeholder 8">
            <a:extLst>
              <a:ext uri="{FF2B5EF4-FFF2-40B4-BE49-F238E27FC236}">
                <a16:creationId xmlns:a16="http://schemas.microsoft.com/office/drawing/2014/main" id="{A45C18E1-3D8F-4F7E-BF79-B28480D295A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70</a:t>
            </a:fld>
            <a:endParaRPr lang="en-US"/>
          </a:p>
        </p:txBody>
      </p:sp>
    </p:spTree>
    <p:extLst>
      <p:ext uri="{BB962C8B-B14F-4D97-AF65-F5344CB8AC3E}">
        <p14:creationId xmlns:p14="http://schemas.microsoft.com/office/powerpoint/2010/main" val="2789999002"/>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Manufactured Home Park Damage</a:t>
            </a:r>
          </a:p>
        </p:txBody>
      </p:sp>
      <p:pic>
        <p:nvPicPr>
          <p:cNvPr id="6" name="Content Placeholder 5" descr="Two photos show flood damage to manufactured homes: top, an anchored but unelevated home shows high water marks above window level; bottom, an unanchored home is displaced and damaged.">
            <a:extLst>
              <a:ext uri="{FF2B5EF4-FFF2-40B4-BE49-F238E27FC236}">
                <a16:creationId xmlns:a16="http://schemas.microsoft.com/office/drawing/2014/main" id="{2F211F73-13C8-4FA7-9FA6-A3A0CB8470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486694"/>
            <a:ext cx="3810000" cy="3810000"/>
          </a:xfrm>
          <a:prstGeom prst="rect">
            <a:avLst/>
          </a:prstGeom>
        </p:spPr>
      </p:pic>
      <p:sp>
        <p:nvSpPr>
          <p:cNvPr id="7" name="Slide Number Placeholder 6">
            <a:extLst>
              <a:ext uri="{FF2B5EF4-FFF2-40B4-BE49-F238E27FC236}">
                <a16:creationId xmlns:a16="http://schemas.microsoft.com/office/drawing/2014/main" id="{C343BE52-2F1C-47E8-B633-B322EBBEAAB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71</a:t>
            </a:fld>
            <a:endParaRPr lang="en-US"/>
          </a:p>
        </p:txBody>
      </p:sp>
    </p:spTree>
    <p:extLst>
      <p:ext uri="{BB962C8B-B14F-4D97-AF65-F5344CB8AC3E}">
        <p14:creationId xmlns:p14="http://schemas.microsoft.com/office/powerpoint/2010/main" val="209503639"/>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Manufactured Homes</a:t>
            </a:r>
          </a:p>
        </p:txBody>
      </p:sp>
      <p:sp>
        <p:nvSpPr>
          <p:cNvPr id="7" name="Content Placeholder 6">
            <a:extLst>
              <a:ext uri="{FF2B5EF4-FFF2-40B4-BE49-F238E27FC236}">
                <a16:creationId xmlns:a16="http://schemas.microsoft.com/office/drawing/2014/main" id="{06E3B9F9-E1F0-4A86-B9D5-F1FDB35895EA}"/>
              </a:ext>
            </a:extLst>
          </p:cNvPr>
          <p:cNvSpPr>
            <a:spLocks noGrp="1"/>
          </p:cNvSpPr>
          <p:nvPr>
            <p:ph sz="quarter" idx="14"/>
          </p:nvPr>
        </p:nvSpPr>
        <p:spPr/>
        <p:txBody>
          <a:bodyPr>
            <a:normAutofit fontScale="92500" lnSpcReduction="20000"/>
          </a:bodyPr>
          <a:lstStyle/>
          <a:p>
            <a:pPr fontAlgn="auto">
              <a:spcBef>
                <a:spcPct val="100000"/>
              </a:spcBef>
              <a:spcAft>
                <a:spcPts val="0"/>
              </a:spcAft>
              <a:buSzPct val="99000"/>
              <a:tabLst/>
            </a:pPr>
            <a:r>
              <a:rPr lang="en-US" b="1" kern="1200">
                <a:sym typeface="Arial"/>
              </a:rPr>
              <a:t>What concerns or issues do you have with manufactured homes in your community? </a:t>
            </a:r>
          </a:p>
          <a:p>
            <a:pPr fontAlgn="auto">
              <a:spcBef>
                <a:spcPct val="100000"/>
              </a:spcBef>
              <a:spcAft>
                <a:spcPts val="0"/>
              </a:spcAft>
              <a:buSzPct val="99000"/>
              <a:tabLst/>
            </a:pPr>
            <a:r>
              <a:rPr lang="en-US" b="1" kern="1200">
                <a:sym typeface="Arial"/>
              </a:rPr>
              <a:t>Are your local floodplain regulations for manufactured homes clear and easy to enforce? </a:t>
            </a:r>
          </a:p>
          <a:p>
            <a:pPr fontAlgn="auto">
              <a:spcBef>
                <a:spcPct val="100000"/>
              </a:spcBef>
              <a:spcAft>
                <a:spcPts val="0"/>
              </a:spcAft>
              <a:buSzPct val="99000"/>
              <a:tabLst/>
            </a:pPr>
            <a:r>
              <a:rPr lang="en-US" b="1" kern="1200">
                <a:sym typeface="Arial"/>
              </a:rPr>
              <a:t>Do you have any best practices? </a:t>
            </a:r>
            <a:endParaRPr lang="en-US"/>
          </a:p>
        </p:txBody>
      </p:sp>
      <p:pic>
        <p:nvPicPr>
          <p:cNvPr id="8" name="Content Placeholder 7" descr="A large red question mark on top of a blue dialogue box">
            <a:extLst>
              <a:ext uri="{FF2B5EF4-FFF2-40B4-BE49-F238E27FC236}">
                <a16:creationId xmlns:a16="http://schemas.microsoft.com/office/drawing/2014/main" id="{F3C39DCD-8DE4-4153-9B69-555F8CB11E3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C06AB3BC-A10D-4C5C-B7CF-9E7B4C529077}"/>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72</a:t>
            </a:fld>
            <a:endParaRPr lang="en-US"/>
          </a:p>
        </p:txBody>
      </p:sp>
    </p:spTree>
    <p:extLst>
      <p:ext uri="{BB962C8B-B14F-4D97-AF65-F5344CB8AC3E}">
        <p14:creationId xmlns:p14="http://schemas.microsoft.com/office/powerpoint/2010/main" val="2940073260"/>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(7)--Zone AO Residential Reference Levels</a:t>
            </a:r>
          </a:p>
        </p:txBody>
      </p:sp>
      <p:sp>
        <p:nvSpPr>
          <p:cNvPr id="3" name="Content Placeholder 2">
            <a:extLst>
              <a:ext uri="{FF2B5EF4-FFF2-40B4-BE49-F238E27FC236}">
                <a16:creationId xmlns:a16="http://schemas.microsoft.com/office/drawing/2014/main" id="{60FE0CCE-D5AB-442C-95F6-7F0D4A300E5A}"/>
              </a:ext>
            </a:extLst>
          </p:cNvPr>
          <p:cNvSpPr>
            <a:spLocks noGrp="1"/>
          </p:cNvSpPr>
          <p:nvPr>
            <p:ph sz="quarter" idx="13"/>
          </p:nvPr>
        </p:nvSpPr>
        <p:spPr/>
        <p:txBody>
          <a:bodyPr>
            <a:normAutofit fontScale="92500"/>
          </a:bodyPr>
          <a:lstStyle/>
          <a:p>
            <a:pPr fontAlgn="auto">
              <a:spcBef>
                <a:spcPct val="100000"/>
              </a:spcBef>
              <a:spcAft>
                <a:spcPts val="0"/>
              </a:spcAft>
              <a:buSzPct val="99000"/>
              <a:tabLst/>
            </a:pPr>
            <a:r>
              <a:rPr lang="en-US" kern="1200">
                <a:sym typeface="Arial"/>
              </a:rPr>
              <a:t>(7) Residential structures have the lowest floor (including basement) elevated above the highest adjacent grade: </a:t>
            </a:r>
          </a:p>
          <a:p>
            <a:pPr marL="381000" lvl="1" indent="-381000" fontAlgn="auto">
              <a:spcBef>
                <a:spcPct val="100000"/>
              </a:spcBef>
              <a:spcAft>
                <a:spcPts val="0"/>
              </a:spcAft>
              <a:buSzPct val="99000"/>
              <a:buFont typeface="Arial"/>
              <a:buChar char="•"/>
              <a:tabLst/>
            </a:pPr>
            <a:r>
              <a:rPr lang="en-US" kern="1200">
                <a:ea typeface="+mn-ea"/>
                <a:sym typeface="Arial"/>
              </a:rPr>
              <a:t>To the depth specified on the FIRM</a:t>
            </a:r>
          </a:p>
          <a:p>
            <a:pPr marL="381000" lvl="1" indent="-381000" fontAlgn="auto">
              <a:spcBef>
                <a:spcPct val="100000"/>
              </a:spcBef>
              <a:spcAft>
                <a:spcPts val="0"/>
              </a:spcAft>
              <a:buSzPct val="99000"/>
              <a:buFont typeface="Arial"/>
              <a:buChar char="•"/>
              <a:tabLst/>
            </a:pPr>
            <a:r>
              <a:rPr lang="en-US" kern="1200">
                <a:ea typeface="+mn-ea"/>
                <a:sym typeface="Arial"/>
              </a:rPr>
              <a:t>At least 2 feet, if no depth specified</a:t>
            </a:r>
            <a:endParaRPr lang="en-US"/>
          </a:p>
        </p:txBody>
      </p:sp>
      <p:pic>
        <p:nvPicPr>
          <p:cNvPr id="8" name="Content Placeholder 7" descr="Diagram of reference levels in Zone AO. Refer to the appendix for the full text of the image.">
            <a:extLst>
              <a:ext uri="{FF2B5EF4-FFF2-40B4-BE49-F238E27FC236}">
                <a16:creationId xmlns:a16="http://schemas.microsoft.com/office/drawing/2014/main" id="{D980A454-FF11-457B-9F72-5148AAA4100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143125"/>
            <a:ext cx="3810000" cy="2581275"/>
          </a:xfrm>
          <a:prstGeom prst="rect">
            <a:avLst/>
          </a:prstGeom>
        </p:spPr>
      </p:pic>
      <p:sp>
        <p:nvSpPr>
          <p:cNvPr id="9" name="Slide Number Placeholder 8">
            <a:extLst>
              <a:ext uri="{FF2B5EF4-FFF2-40B4-BE49-F238E27FC236}">
                <a16:creationId xmlns:a16="http://schemas.microsoft.com/office/drawing/2014/main" id="{264BB8AE-0EDC-4F2D-B057-5AFB107F8B6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73</a:t>
            </a:fld>
            <a:endParaRPr lang="en-US"/>
          </a:p>
        </p:txBody>
      </p:sp>
    </p:spTree>
    <p:extLst>
      <p:ext uri="{BB962C8B-B14F-4D97-AF65-F5344CB8AC3E}">
        <p14:creationId xmlns:p14="http://schemas.microsoft.com/office/powerpoint/2010/main" val="3969008494"/>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(8)--Zone AO Non-Residential Reference Levels</a:t>
            </a:r>
          </a:p>
        </p:txBody>
      </p:sp>
      <p:sp>
        <p:nvSpPr>
          <p:cNvPr id="3" name="Content Placeholder 2">
            <a:extLst>
              <a:ext uri="{FF2B5EF4-FFF2-40B4-BE49-F238E27FC236}">
                <a16:creationId xmlns:a16="http://schemas.microsoft.com/office/drawing/2014/main" id="{8BC59689-FD22-4527-9682-092608F8BF6E}"/>
              </a:ext>
            </a:extLst>
          </p:cNvPr>
          <p:cNvSpPr>
            <a:spLocks noGrp="1"/>
          </p:cNvSpPr>
          <p:nvPr>
            <p:ph idx="1"/>
          </p:nvPr>
        </p:nvSpPr>
        <p:spPr/>
        <p:txBody>
          <a:bodyPr>
            <a:normAutofit lnSpcReduction="10000"/>
          </a:bodyPr>
          <a:lstStyle/>
          <a:p>
            <a:pPr fontAlgn="auto">
              <a:spcBef>
                <a:spcPct val="100000"/>
              </a:spcBef>
              <a:buSzPct val="99000"/>
              <a:tabLst/>
            </a:pPr>
            <a:r>
              <a:rPr lang="en-US" kern="1200">
                <a:sym typeface="Arial"/>
              </a:rPr>
              <a:t>(8) Non-residential structures: </a:t>
            </a:r>
          </a:p>
          <a:p>
            <a:pPr marL="381000" lvl="1" indent="-381000" fontAlgn="auto">
              <a:spcBef>
                <a:spcPct val="100000"/>
              </a:spcBef>
              <a:buSzPct val="99000"/>
              <a:buFont typeface="Arial"/>
              <a:buChar char="•"/>
              <a:tabLst/>
            </a:pPr>
            <a:r>
              <a:rPr lang="en-US" kern="1200">
                <a:ea typeface="+mn-ea"/>
                <a:sym typeface="Arial"/>
              </a:rPr>
              <a:t>Have the lowest floor (including basement) elevated above the highest adjacent grade: </a:t>
            </a:r>
          </a:p>
          <a:p>
            <a:pPr marL="635000" lvl="2" indent="-254000" fontAlgn="auto">
              <a:spcBef>
                <a:spcPct val="100000"/>
              </a:spcBef>
              <a:buSzPct val="99000"/>
              <a:buFont typeface="Wingdings"/>
              <a:buChar char="§"/>
              <a:tabLst/>
            </a:pPr>
            <a:r>
              <a:rPr lang="en-US" kern="1200">
                <a:ea typeface="+mn-ea"/>
                <a:sym typeface="Arial"/>
              </a:rPr>
              <a:t>To the depth specified on the FIRM</a:t>
            </a:r>
          </a:p>
          <a:p>
            <a:pPr marL="635000" lvl="2" indent="-254000" fontAlgn="auto">
              <a:spcBef>
                <a:spcPct val="100000"/>
              </a:spcBef>
              <a:buSzPct val="99000"/>
              <a:buFont typeface="Wingdings"/>
              <a:buChar char="§"/>
              <a:tabLst/>
            </a:pPr>
            <a:r>
              <a:rPr lang="en-US" kern="1200">
                <a:ea typeface="+mn-ea"/>
                <a:sym typeface="Arial"/>
              </a:rPr>
              <a:t>At least 2 feet, if no depth specified, OR</a:t>
            </a:r>
          </a:p>
          <a:p>
            <a:pPr marL="381000" lvl="1" indent="-381000">
              <a:spcBef>
                <a:spcPct val="100000"/>
              </a:spcBef>
              <a:buSzPct val="99000"/>
            </a:pPr>
            <a:r>
              <a:rPr lang="en-US" kern="1200">
                <a:sym typeface="Arial"/>
              </a:rPr>
              <a:t>Be completely floodproofed to that level, together with utility and sanitary facilities</a:t>
            </a:r>
            <a:endParaRPr lang="en-US"/>
          </a:p>
        </p:txBody>
      </p:sp>
      <p:sp>
        <p:nvSpPr>
          <p:cNvPr id="6" name="Slide Number Placeholder 5">
            <a:extLst>
              <a:ext uri="{FF2B5EF4-FFF2-40B4-BE49-F238E27FC236}">
                <a16:creationId xmlns:a16="http://schemas.microsoft.com/office/drawing/2014/main" id="{41460E36-6B93-48DB-9C15-1FFF40434D6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74</a:t>
            </a:fld>
            <a:endParaRPr lang="en-US"/>
          </a:p>
        </p:txBody>
      </p:sp>
    </p:spTree>
    <p:extLst>
      <p:ext uri="{BB962C8B-B14F-4D97-AF65-F5344CB8AC3E}">
        <p14:creationId xmlns:p14="http://schemas.microsoft.com/office/powerpoint/2010/main" val="2650218391"/>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Zone AO - Lowest Floor Elevation with Fill</a:t>
            </a:r>
          </a:p>
        </p:txBody>
      </p:sp>
      <p:pic>
        <p:nvPicPr>
          <p:cNvPr id="6" name="Content Placeholder 5" descr="Diagram of a house built on 2 feet of fill dirt. The Highest Adjacent Natural grade or natural grade prior to construction is marked with a horizontal line with a double arrow marking the 2 foot level. An arrow marked LFE points to the lowest floor elevation">
            <a:extLst>
              <a:ext uri="{FF2B5EF4-FFF2-40B4-BE49-F238E27FC236}">
                <a16:creationId xmlns:a16="http://schemas.microsoft.com/office/drawing/2014/main" id="{CB918F80-E565-49D7-881E-FC1348476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43856"/>
            <a:ext cx="7620000" cy="3495675"/>
          </a:xfrm>
          <a:prstGeom prst="rect">
            <a:avLst/>
          </a:prstGeom>
        </p:spPr>
      </p:pic>
      <p:sp>
        <p:nvSpPr>
          <p:cNvPr id="7" name="Slide Number Placeholder 6">
            <a:extLst>
              <a:ext uri="{FF2B5EF4-FFF2-40B4-BE49-F238E27FC236}">
                <a16:creationId xmlns:a16="http://schemas.microsoft.com/office/drawing/2014/main" id="{58AB1B6D-2A6C-4111-B091-F1336A06C56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75</a:t>
            </a:fld>
            <a:endParaRPr lang="en-US"/>
          </a:p>
        </p:txBody>
      </p:sp>
    </p:spTree>
    <p:extLst>
      <p:ext uri="{BB962C8B-B14F-4D97-AF65-F5344CB8AC3E}">
        <p14:creationId xmlns:p14="http://schemas.microsoft.com/office/powerpoint/2010/main" val="1266571932"/>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Measuring from Natural Grade</a:t>
            </a:r>
          </a:p>
        </p:txBody>
      </p:sp>
      <p:sp>
        <p:nvSpPr>
          <p:cNvPr id="7" name="Content Placeholder 6">
            <a:extLst>
              <a:ext uri="{FF2B5EF4-FFF2-40B4-BE49-F238E27FC236}">
                <a16:creationId xmlns:a16="http://schemas.microsoft.com/office/drawing/2014/main" id="{7F54CC07-F8C4-42E0-BFF1-38E08E583847}"/>
              </a:ext>
            </a:extLst>
          </p:cNvPr>
          <p:cNvSpPr>
            <a:spLocks noGrp="1"/>
          </p:cNvSpPr>
          <p:nvPr>
            <p:ph sz="quarter" idx="14"/>
          </p:nvPr>
        </p:nvSpPr>
        <p:spPr/>
        <p:txBody>
          <a:bodyPr/>
          <a:lstStyle/>
          <a:p>
            <a:pPr>
              <a:spcBef>
                <a:spcPct val="100000"/>
              </a:spcBef>
              <a:buSzPct val="99000"/>
            </a:pPr>
            <a:r>
              <a:rPr lang="en-US" b="1" kern="1200">
                <a:sym typeface="Arial"/>
              </a:rPr>
              <a:t>How can you ensure the surveyor/owner/developer is measuring height from natural grade?</a:t>
            </a:r>
            <a:endParaRPr lang="en-US"/>
          </a:p>
        </p:txBody>
      </p:sp>
      <p:pic>
        <p:nvPicPr>
          <p:cNvPr id="8" name="Content Placeholder 7" descr="A large red question mark on top of a blue dialogue box">
            <a:extLst>
              <a:ext uri="{FF2B5EF4-FFF2-40B4-BE49-F238E27FC236}">
                <a16:creationId xmlns:a16="http://schemas.microsoft.com/office/drawing/2014/main" id="{7C4EFADA-9878-4155-AA9D-3CD11C4FF1B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D29421F7-2F5D-43EC-A29C-545E084A222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76</a:t>
            </a:fld>
            <a:endParaRPr lang="en-US"/>
          </a:p>
        </p:txBody>
      </p:sp>
    </p:spTree>
    <p:extLst>
      <p:ext uri="{BB962C8B-B14F-4D97-AF65-F5344CB8AC3E}">
        <p14:creationId xmlns:p14="http://schemas.microsoft.com/office/powerpoint/2010/main" val="2079595763"/>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Non-Residential AO Zone</a:t>
            </a:r>
          </a:p>
        </p:txBody>
      </p:sp>
      <p:sp>
        <p:nvSpPr>
          <p:cNvPr id="7" name="Content Placeholder 6">
            <a:extLst>
              <a:ext uri="{FF2B5EF4-FFF2-40B4-BE49-F238E27FC236}">
                <a16:creationId xmlns:a16="http://schemas.microsoft.com/office/drawing/2014/main" id="{6DB59253-6406-437B-966A-2EB03046EEA6}"/>
              </a:ext>
            </a:extLst>
          </p:cNvPr>
          <p:cNvSpPr>
            <a:spLocks noGrp="1"/>
          </p:cNvSpPr>
          <p:nvPr>
            <p:ph sz="quarter" idx="14"/>
          </p:nvPr>
        </p:nvSpPr>
        <p:spPr/>
        <p:txBody>
          <a:bodyPr/>
          <a:lstStyle/>
          <a:p>
            <a:pPr>
              <a:spcBef>
                <a:spcPct val="100000"/>
              </a:spcBef>
              <a:buSzPct val="99000"/>
            </a:pPr>
            <a:r>
              <a:rPr lang="en-US" b="1" kern="1200">
                <a:sym typeface="Arial"/>
              </a:rPr>
              <a:t>If the previous diagram was a non-residential building, how would the requirements be different?</a:t>
            </a:r>
            <a:endParaRPr lang="en-US"/>
          </a:p>
        </p:txBody>
      </p:sp>
      <p:pic>
        <p:nvPicPr>
          <p:cNvPr id="8" name="Content Placeholder 7" descr="A large red question mark on top of a blue dialogue box">
            <a:extLst>
              <a:ext uri="{FF2B5EF4-FFF2-40B4-BE49-F238E27FC236}">
                <a16:creationId xmlns:a16="http://schemas.microsoft.com/office/drawing/2014/main" id="{3E4D5F5F-38D7-40C8-B068-7E26853B1F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55F8BC9D-69F9-4F22-B18A-B8CD7442C22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77</a:t>
            </a:fld>
            <a:endParaRPr lang="en-US"/>
          </a:p>
        </p:txBody>
      </p:sp>
    </p:spTree>
    <p:extLst>
      <p:ext uri="{BB962C8B-B14F-4D97-AF65-F5344CB8AC3E}">
        <p14:creationId xmlns:p14="http://schemas.microsoft.com/office/powerpoint/2010/main" val="2346466851"/>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Requirements (10) and (13)--Cumulative Rise</a:t>
            </a:r>
          </a:p>
        </p:txBody>
      </p:sp>
      <p:sp>
        <p:nvSpPr>
          <p:cNvPr id="3" name="Content Placeholder 2">
            <a:extLst>
              <a:ext uri="{FF2B5EF4-FFF2-40B4-BE49-F238E27FC236}">
                <a16:creationId xmlns:a16="http://schemas.microsoft.com/office/drawing/2014/main" id="{68030B12-4EB7-446A-B68F-267E64AF9041}"/>
              </a:ext>
            </a:extLst>
          </p:cNvPr>
          <p:cNvSpPr>
            <a:spLocks noGrp="1"/>
          </p:cNvSpPr>
          <p:nvPr>
            <p:ph sz="quarter" idx="13"/>
          </p:nvPr>
        </p:nvSpPr>
        <p:spPr/>
        <p:txBody>
          <a:bodyPr>
            <a:normAutofit fontScale="92500" lnSpcReduction="20000"/>
          </a:bodyPr>
          <a:lstStyle/>
          <a:p>
            <a:pPr fontAlgn="auto">
              <a:spcBef>
                <a:spcPct val="100000"/>
              </a:spcBef>
              <a:spcAft>
                <a:spcPts val="0"/>
              </a:spcAft>
              <a:buSzPct val="99000"/>
              <a:tabLst/>
            </a:pPr>
            <a:r>
              <a:rPr lang="en-US" kern="1200">
                <a:sym typeface="Arial"/>
              </a:rPr>
              <a:t>(10) No new development (including fill) is permitted if it will increase the cumulative rise more than 1 foot </a:t>
            </a:r>
          </a:p>
          <a:p>
            <a:pPr fontAlgn="auto">
              <a:spcBef>
                <a:spcPct val="100000"/>
              </a:spcBef>
              <a:spcAft>
                <a:spcPts val="0"/>
              </a:spcAft>
              <a:buSzPct val="99000"/>
              <a:tabLst/>
            </a:pPr>
            <a:r>
              <a:rPr lang="en-US" kern="1200">
                <a:sym typeface="Arial"/>
              </a:rPr>
              <a:t>(13) A community may approve development which increases the base flood elevation if it receives a Conditional Letter of Map Revision (CLOMR)</a:t>
            </a:r>
            <a:endParaRPr lang="en-US"/>
          </a:p>
        </p:txBody>
      </p:sp>
      <p:pic>
        <p:nvPicPr>
          <p:cNvPr id="8" name="Content Placeholder 7" descr="Photo of floodwaters under an elevated road">
            <a:extLst>
              <a:ext uri="{FF2B5EF4-FFF2-40B4-BE49-F238E27FC236}">
                <a16:creationId xmlns:a16="http://schemas.microsoft.com/office/drawing/2014/main" id="{14A1D722-3B0E-4C46-A597-4D5A4CC9B3C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357437"/>
            <a:ext cx="2857500" cy="2152650"/>
          </a:xfrm>
          <a:prstGeom prst="rect">
            <a:avLst/>
          </a:prstGeom>
        </p:spPr>
      </p:pic>
      <p:sp>
        <p:nvSpPr>
          <p:cNvPr id="9" name="Slide Number Placeholder 8">
            <a:extLst>
              <a:ext uri="{FF2B5EF4-FFF2-40B4-BE49-F238E27FC236}">
                <a16:creationId xmlns:a16="http://schemas.microsoft.com/office/drawing/2014/main" id="{83B6A643-AAC7-42D2-AA43-023A84CE0CAE}"/>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78</a:t>
            </a:fld>
            <a:endParaRPr lang="en-US"/>
          </a:p>
        </p:txBody>
      </p:sp>
    </p:spTree>
    <p:extLst>
      <p:ext uri="{BB962C8B-B14F-4D97-AF65-F5344CB8AC3E}">
        <p14:creationId xmlns:p14="http://schemas.microsoft.com/office/powerpoint/2010/main" val="2694508287"/>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Tracking Cumulative Rise</a:t>
            </a:r>
          </a:p>
        </p:txBody>
      </p:sp>
      <p:sp>
        <p:nvSpPr>
          <p:cNvPr id="7" name="Content Placeholder 6">
            <a:extLst>
              <a:ext uri="{FF2B5EF4-FFF2-40B4-BE49-F238E27FC236}">
                <a16:creationId xmlns:a16="http://schemas.microsoft.com/office/drawing/2014/main" id="{421F933C-48BE-44FD-8A06-3BC7DF55A4DD}"/>
              </a:ext>
            </a:extLst>
          </p:cNvPr>
          <p:cNvSpPr>
            <a:spLocks noGrp="1"/>
          </p:cNvSpPr>
          <p:nvPr>
            <p:ph sz="quarter" idx="14"/>
          </p:nvPr>
        </p:nvSpPr>
        <p:spPr/>
        <p:txBody>
          <a:bodyPr/>
          <a:lstStyle/>
          <a:p>
            <a:pPr>
              <a:spcBef>
                <a:spcPct val="100000"/>
              </a:spcBef>
              <a:buSzPct val="99000"/>
            </a:pPr>
            <a:r>
              <a:rPr lang="en-US" b="1" kern="1200">
                <a:sym typeface="Arial"/>
              </a:rPr>
              <a:t>How do you track cumulative rise in AE zones in your community?</a:t>
            </a:r>
            <a:endParaRPr lang="en-US"/>
          </a:p>
        </p:txBody>
      </p:sp>
      <p:pic>
        <p:nvPicPr>
          <p:cNvPr id="8" name="Content Placeholder 7" descr="A large red question mark on top of a blue dialogue box">
            <a:extLst>
              <a:ext uri="{FF2B5EF4-FFF2-40B4-BE49-F238E27FC236}">
                <a16:creationId xmlns:a16="http://schemas.microsoft.com/office/drawing/2014/main" id="{989AB7AE-1043-44C8-9D36-05ADB2DDDB3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7098B379-DBC7-4B2E-91FF-850F16798B9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79</a:t>
            </a:fld>
            <a:endParaRPr lang="en-US"/>
          </a:p>
        </p:txBody>
      </p:sp>
    </p:spTree>
    <p:extLst>
      <p:ext uri="{BB962C8B-B14F-4D97-AF65-F5344CB8AC3E}">
        <p14:creationId xmlns:p14="http://schemas.microsoft.com/office/powerpoint/2010/main" val="115615006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Code of Federal Regulations--Section 60.3</a:t>
            </a:r>
          </a:p>
        </p:txBody>
      </p:sp>
      <p:sp>
        <p:nvSpPr>
          <p:cNvPr id="3" name="Content Placeholder 2">
            <a:extLst>
              <a:ext uri="{FF2B5EF4-FFF2-40B4-BE49-F238E27FC236}">
                <a16:creationId xmlns:a16="http://schemas.microsoft.com/office/drawing/2014/main" id="{40734702-6B29-486A-A341-BA7944FAAB02}"/>
              </a:ext>
            </a:extLst>
          </p:cNvPr>
          <p:cNvSpPr>
            <a:spLocks noGrp="1"/>
          </p:cNvSpPr>
          <p:nvPr>
            <p:ph sz="quarter" idx="13"/>
          </p:nvPr>
        </p:nvSpPr>
        <p:spPr/>
        <p:txBody>
          <a:bodyPr/>
          <a:lstStyle/>
          <a:p>
            <a:pPr marL="381000" lvl="1" indent="-381000" fontAlgn="auto">
              <a:spcBef>
                <a:spcPct val="100000"/>
              </a:spcBef>
              <a:spcAft>
                <a:spcPts val="0"/>
              </a:spcAft>
              <a:buSzPct val="99000"/>
              <a:buFont typeface="Arial"/>
              <a:buChar char="•"/>
              <a:tabLst/>
            </a:pPr>
            <a:r>
              <a:rPr lang="en-US" kern="1200">
                <a:ea typeface="+mn-ea"/>
                <a:sym typeface="Arial"/>
              </a:rPr>
              <a:t>Regulations build cumulatively in increments according to mapping and flood zone designations.</a:t>
            </a:r>
          </a:p>
          <a:p>
            <a:pPr marL="381000" lvl="1" indent="-381000" fontAlgn="auto">
              <a:spcBef>
                <a:spcPct val="100000"/>
              </a:spcBef>
              <a:spcAft>
                <a:spcPts val="0"/>
              </a:spcAft>
              <a:buSzPct val="99000"/>
              <a:buFont typeface="Arial"/>
              <a:buChar char="•"/>
              <a:tabLst/>
            </a:pPr>
            <a:r>
              <a:rPr lang="en-US" kern="1200">
                <a:ea typeface="+mn-ea"/>
                <a:sym typeface="Arial"/>
              </a:rPr>
              <a:t>Each step adds more stringent requirements as risk increases.</a:t>
            </a:r>
            <a:endParaRPr lang="en-US"/>
          </a:p>
        </p:txBody>
      </p:sp>
      <p:pic>
        <p:nvPicPr>
          <p:cNvPr id="8" name="Content Placeholder 7" descr="An illustration of a page reading: Section 60.3 Flood plain management criteria for flood-prone areas.">
            <a:extLst>
              <a:ext uri="{FF2B5EF4-FFF2-40B4-BE49-F238E27FC236}">
                <a16:creationId xmlns:a16="http://schemas.microsoft.com/office/drawing/2014/main" id="{29BEC246-29CF-4E50-A69F-172C5943540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1528762"/>
            <a:ext cx="3810000" cy="3810000"/>
          </a:xfrm>
          <a:prstGeom prst="rect">
            <a:avLst/>
          </a:prstGeom>
        </p:spPr>
      </p:pic>
      <p:sp>
        <p:nvSpPr>
          <p:cNvPr id="9" name="Slide Number Placeholder 8">
            <a:extLst>
              <a:ext uri="{FF2B5EF4-FFF2-40B4-BE49-F238E27FC236}">
                <a16:creationId xmlns:a16="http://schemas.microsoft.com/office/drawing/2014/main" id="{C79D77F6-9CAB-4029-9EAB-70D9199C688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a:t>
            </a:fld>
            <a:endParaRPr lang="en-US"/>
          </a:p>
        </p:txBody>
      </p:sp>
    </p:spTree>
    <p:extLst>
      <p:ext uri="{BB962C8B-B14F-4D97-AF65-F5344CB8AC3E}">
        <p14:creationId xmlns:p14="http://schemas.microsoft.com/office/powerpoint/2010/main" val="438853116"/>
      </p:ext>
    </p:extLst>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Cumulative Rise (cont.)</a:t>
            </a:r>
          </a:p>
        </p:txBody>
      </p:sp>
      <p:pic>
        <p:nvPicPr>
          <p:cNvPr id="6" name="Content Placeholder 5" descr="Before and after aerial maps of a community beside a Zone A. The after map shows where compacted fill has been added  to the floodplain so a house could be constructed. Below is an elevation view of the impact to flood flows. See appendix for full text.">
            <a:extLst>
              <a:ext uri="{FF2B5EF4-FFF2-40B4-BE49-F238E27FC236}">
                <a16:creationId xmlns:a16="http://schemas.microsoft.com/office/drawing/2014/main" id="{36705C43-9412-4052-938B-BBF01FDDB2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48606"/>
            <a:ext cx="7620000" cy="3686175"/>
          </a:xfrm>
          <a:prstGeom prst="rect">
            <a:avLst/>
          </a:prstGeom>
        </p:spPr>
      </p:pic>
      <p:sp>
        <p:nvSpPr>
          <p:cNvPr id="7" name="Slide Number Placeholder 6">
            <a:extLst>
              <a:ext uri="{FF2B5EF4-FFF2-40B4-BE49-F238E27FC236}">
                <a16:creationId xmlns:a16="http://schemas.microsoft.com/office/drawing/2014/main" id="{40BC25F8-2F76-42C9-8F0C-38C0C5254407}"/>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80</a:t>
            </a:fld>
            <a:endParaRPr lang="en-US"/>
          </a:p>
        </p:txBody>
      </p:sp>
    </p:spTree>
    <p:extLst>
      <p:ext uri="{BB962C8B-B14F-4D97-AF65-F5344CB8AC3E}">
        <p14:creationId xmlns:p14="http://schemas.microsoft.com/office/powerpoint/2010/main" val="3177408198"/>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Impact of Fill in a SFHA</a:t>
            </a:r>
          </a:p>
        </p:txBody>
      </p:sp>
      <p:sp>
        <p:nvSpPr>
          <p:cNvPr id="7" name="Content Placeholder 6">
            <a:extLst>
              <a:ext uri="{FF2B5EF4-FFF2-40B4-BE49-F238E27FC236}">
                <a16:creationId xmlns:a16="http://schemas.microsoft.com/office/drawing/2014/main" id="{DC5EEE5A-4ADB-4662-ABEC-A505832A074C}"/>
              </a:ext>
            </a:extLst>
          </p:cNvPr>
          <p:cNvSpPr>
            <a:spLocks noGrp="1"/>
          </p:cNvSpPr>
          <p:nvPr>
            <p:ph sz="quarter" idx="14"/>
          </p:nvPr>
        </p:nvSpPr>
        <p:spPr/>
        <p:txBody>
          <a:bodyPr/>
          <a:lstStyle/>
          <a:p>
            <a:pPr>
              <a:spcBef>
                <a:spcPct val="100000"/>
              </a:spcBef>
              <a:buSzPct val="99000"/>
            </a:pPr>
            <a:r>
              <a:rPr lang="en-US" b="1" kern="1200">
                <a:sym typeface="Arial"/>
              </a:rPr>
              <a:t>What are some of the impacts of placing fill in a SFHA?</a:t>
            </a:r>
            <a:endParaRPr lang="en-US"/>
          </a:p>
        </p:txBody>
      </p:sp>
      <p:pic>
        <p:nvPicPr>
          <p:cNvPr id="8" name="Content Placeholder 7" descr="A large red question mark on top of a blue dialogue box">
            <a:extLst>
              <a:ext uri="{FF2B5EF4-FFF2-40B4-BE49-F238E27FC236}">
                <a16:creationId xmlns:a16="http://schemas.microsoft.com/office/drawing/2014/main" id="{8E7CD24B-CD3D-47F8-AEE6-89DBB5D6391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863072EA-63F0-4E84-817F-448F978898D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81</a:t>
            </a:fld>
            <a:endParaRPr lang="en-US"/>
          </a:p>
        </p:txBody>
      </p:sp>
    </p:spTree>
    <p:extLst>
      <p:ext uri="{BB962C8B-B14F-4D97-AF65-F5344CB8AC3E}">
        <p14:creationId xmlns:p14="http://schemas.microsoft.com/office/powerpoint/2010/main" val="1571334758"/>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Cumulative Rise Concerns</a:t>
            </a:r>
          </a:p>
        </p:txBody>
      </p:sp>
      <p:sp>
        <p:nvSpPr>
          <p:cNvPr id="7" name="Content Placeholder 6">
            <a:extLst>
              <a:ext uri="{FF2B5EF4-FFF2-40B4-BE49-F238E27FC236}">
                <a16:creationId xmlns:a16="http://schemas.microsoft.com/office/drawing/2014/main" id="{44FF0754-5562-4C84-B333-820FF71B2D01}"/>
              </a:ext>
            </a:extLst>
          </p:cNvPr>
          <p:cNvSpPr>
            <a:spLocks noGrp="1"/>
          </p:cNvSpPr>
          <p:nvPr>
            <p:ph sz="quarter" idx="14"/>
          </p:nvPr>
        </p:nvSpPr>
        <p:spPr/>
        <p:txBody>
          <a:bodyPr/>
          <a:lstStyle/>
          <a:p>
            <a:pPr>
              <a:spcBef>
                <a:spcPct val="100000"/>
              </a:spcBef>
              <a:buSzPct val="99000"/>
            </a:pPr>
            <a:r>
              <a:rPr lang="en-US" b="1" kern="1200">
                <a:sym typeface="Arial"/>
              </a:rPr>
              <a:t>As a FPA, what are your questions and concerns about this regulatory requirement?</a:t>
            </a:r>
            <a:endParaRPr lang="en-US"/>
          </a:p>
        </p:txBody>
      </p:sp>
      <p:pic>
        <p:nvPicPr>
          <p:cNvPr id="8" name="Content Placeholder 7" descr="A large red question mark on top of a blue dialogue box">
            <a:extLst>
              <a:ext uri="{FF2B5EF4-FFF2-40B4-BE49-F238E27FC236}">
                <a16:creationId xmlns:a16="http://schemas.microsoft.com/office/drawing/2014/main" id="{84716EEA-758B-43A2-ACEF-F9CF2A8F8B5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3CCEB9BA-557B-4664-AD91-260433456978}"/>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82</a:t>
            </a:fld>
            <a:endParaRPr lang="en-US"/>
          </a:p>
        </p:txBody>
      </p:sp>
    </p:spTree>
    <p:extLst>
      <p:ext uri="{BB962C8B-B14F-4D97-AF65-F5344CB8AC3E}">
        <p14:creationId xmlns:p14="http://schemas.microsoft.com/office/powerpoint/2010/main" val="2213770598"/>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(11)--Grading for Drainage</a:t>
            </a:r>
          </a:p>
        </p:txBody>
      </p:sp>
      <p:sp>
        <p:nvSpPr>
          <p:cNvPr id="3" name="Content Placeholder 2">
            <a:extLst>
              <a:ext uri="{FF2B5EF4-FFF2-40B4-BE49-F238E27FC236}">
                <a16:creationId xmlns:a16="http://schemas.microsoft.com/office/drawing/2014/main" id="{38B36540-98FE-40C8-81AA-D3AC3D04CD51}"/>
              </a:ext>
            </a:extLst>
          </p:cNvPr>
          <p:cNvSpPr>
            <a:spLocks noGrp="1"/>
          </p:cNvSpPr>
          <p:nvPr>
            <p:ph sz="quarter" idx="13"/>
          </p:nvPr>
        </p:nvSpPr>
        <p:spPr/>
        <p:txBody>
          <a:bodyPr/>
          <a:lstStyle/>
          <a:p>
            <a:pPr>
              <a:spcBef>
                <a:spcPct val="100000"/>
              </a:spcBef>
              <a:buSzPct val="99000"/>
            </a:pPr>
            <a:r>
              <a:rPr lang="en-US" kern="1200">
                <a:sym typeface="Arial"/>
              </a:rPr>
              <a:t>(11) Within Zones AH and AO, require adequate drainage paths around structures on slopes to guide floodwaters around and away from proposed structures.</a:t>
            </a:r>
            <a:endParaRPr lang="en-US"/>
          </a:p>
        </p:txBody>
      </p:sp>
      <p:pic>
        <p:nvPicPr>
          <p:cNvPr id="8" name="Content Placeholder 7" descr="Photo of a road with grading on the grassy side for proper drainage">
            <a:extLst>
              <a:ext uri="{FF2B5EF4-FFF2-40B4-BE49-F238E27FC236}">
                <a16:creationId xmlns:a16="http://schemas.microsoft.com/office/drawing/2014/main" id="{2D258ACC-BA7A-4FCA-814F-91B268E8ADF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97932" y="3471863"/>
            <a:ext cx="4148136" cy="2233612"/>
          </a:xfrm>
          <a:prstGeom prst="rect">
            <a:avLst/>
          </a:prstGeom>
        </p:spPr>
      </p:pic>
      <p:sp>
        <p:nvSpPr>
          <p:cNvPr id="9" name="Slide Number Placeholder 8">
            <a:extLst>
              <a:ext uri="{FF2B5EF4-FFF2-40B4-BE49-F238E27FC236}">
                <a16:creationId xmlns:a16="http://schemas.microsoft.com/office/drawing/2014/main" id="{93939DF1-2521-4C5F-ADCB-F85DC09CCB0E}"/>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83</a:t>
            </a:fld>
            <a:endParaRPr lang="en-US"/>
          </a:p>
        </p:txBody>
      </p:sp>
    </p:spTree>
    <p:extLst>
      <p:ext uri="{BB962C8B-B14F-4D97-AF65-F5344CB8AC3E}">
        <p14:creationId xmlns:p14="http://schemas.microsoft.com/office/powerpoint/2010/main" val="2911966943"/>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60.3(c) Requirement (14)--Recreational Vehicle Hookups</a:t>
            </a:r>
          </a:p>
        </p:txBody>
      </p:sp>
      <p:sp>
        <p:nvSpPr>
          <p:cNvPr id="3" name="Content Placeholder 2">
            <a:extLst>
              <a:ext uri="{FF2B5EF4-FFF2-40B4-BE49-F238E27FC236}">
                <a16:creationId xmlns:a16="http://schemas.microsoft.com/office/drawing/2014/main" id="{C7870AE6-6528-464D-8499-9A0EF5373888}"/>
              </a:ext>
            </a:extLst>
          </p:cNvPr>
          <p:cNvSpPr>
            <a:spLocks noGrp="1"/>
          </p:cNvSpPr>
          <p:nvPr>
            <p:ph sz="quarter" idx="13"/>
          </p:nvPr>
        </p:nvSpPr>
        <p:spPr/>
        <p:txBody>
          <a:bodyPr>
            <a:normAutofit fontScale="85000" lnSpcReduction="10000"/>
          </a:bodyPr>
          <a:lstStyle/>
          <a:p>
            <a:pPr fontAlgn="auto">
              <a:spcBef>
                <a:spcPct val="100000"/>
              </a:spcBef>
              <a:spcAft>
                <a:spcPts val="0"/>
              </a:spcAft>
              <a:buSzPct val="99000"/>
              <a:tabLst/>
            </a:pPr>
            <a:r>
              <a:rPr lang="en-US" kern="1200">
                <a:sym typeface="Arial"/>
              </a:rPr>
              <a:t>(14) Recreational vehicles:</a:t>
            </a:r>
          </a:p>
          <a:p>
            <a:pPr marL="381000" lvl="1" indent="-381000" fontAlgn="auto">
              <a:spcBef>
                <a:spcPct val="100000"/>
              </a:spcBef>
              <a:spcAft>
                <a:spcPts val="0"/>
              </a:spcAft>
              <a:buSzPct val="99000"/>
              <a:buFont typeface="Arial"/>
              <a:buChar char="•"/>
              <a:tabLst/>
            </a:pPr>
            <a:r>
              <a:rPr lang="en-US" kern="1200">
                <a:ea typeface="+mn-ea"/>
                <a:sym typeface="Arial"/>
              </a:rPr>
              <a:t>Are on the site for fewer than 180 consecutive days, </a:t>
            </a:r>
            <a:r>
              <a:rPr lang="en-US" u="sng" kern="1200">
                <a:ea typeface="+mn-ea"/>
                <a:sym typeface="Arial"/>
              </a:rPr>
              <a:t>or</a:t>
            </a:r>
            <a:endParaRPr lang="en-US" kern="1200">
              <a:ea typeface="+mn-ea"/>
              <a:sym typeface="Arial"/>
            </a:endParaRPr>
          </a:p>
          <a:p>
            <a:pPr marL="381000" lvl="1" indent="-381000" fontAlgn="auto">
              <a:spcBef>
                <a:spcPct val="100000"/>
              </a:spcBef>
              <a:spcAft>
                <a:spcPts val="0"/>
              </a:spcAft>
              <a:buSzPct val="99000"/>
              <a:buFont typeface="Arial"/>
              <a:buChar char="•"/>
              <a:tabLst/>
            </a:pPr>
            <a:r>
              <a:rPr lang="en-US" kern="1200">
                <a:ea typeface="+mn-ea"/>
                <a:sym typeface="Arial"/>
              </a:rPr>
              <a:t>Are fully licensed and ready for highway use, </a:t>
            </a:r>
            <a:r>
              <a:rPr lang="en-US" u="sng" kern="1200">
                <a:ea typeface="+mn-ea"/>
                <a:sym typeface="Arial"/>
              </a:rPr>
              <a:t>or </a:t>
            </a:r>
            <a:endParaRPr lang="en-US" kern="1200">
              <a:ea typeface="+mn-ea"/>
              <a:sym typeface="Arial"/>
            </a:endParaRPr>
          </a:p>
          <a:p>
            <a:pPr marL="381000" lvl="1" indent="-381000" fontAlgn="auto">
              <a:spcBef>
                <a:spcPct val="100000"/>
              </a:spcBef>
              <a:spcAft>
                <a:spcPts val="0"/>
              </a:spcAft>
              <a:buSzPct val="99000"/>
              <a:buFont typeface="Arial"/>
              <a:buChar char="•"/>
              <a:tabLst/>
            </a:pPr>
            <a:r>
              <a:rPr lang="en-US" kern="1200">
                <a:ea typeface="+mn-ea"/>
                <a:sym typeface="Arial"/>
              </a:rPr>
              <a:t>Meet permit, elevation, and anchoring requirements for manufactured homes</a:t>
            </a:r>
            <a:endParaRPr lang="en-US"/>
          </a:p>
        </p:txBody>
      </p:sp>
      <p:pic>
        <p:nvPicPr>
          <p:cNvPr id="8" name="Content Placeholder 7" descr="Collage of four small photos of different RV hookup types and, in the center, one large photo of RV wheels with chocks.">
            <a:extLst>
              <a:ext uri="{FF2B5EF4-FFF2-40B4-BE49-F238E27FC236}">
                <a16:creationId xmlns:a16="http://schemas.microsoft.com/office/drawing/2014/main" id="{4EC7298A-7A9E-43F1-9D0A-20302CF4F9A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080210"/>
            <a:ext cx="4114800" cy="2707105"/>
          </a:xfrm>
          <a:prstGeom prst="rect">
            <a:avLst/>
          </a:prstGeom>
        </p:spPr>
      </p:pic>
      <p:sp>
        <p:nvSpPr>
          <p:cNvPr id="9" name="Slide Number Placeholder 8">
            <a:extLst>
              <a:ext uri="{FF2B5EF4-FFF2-40B4-BE49-F238E27FC236}">
                <a16:creationId xmlns:a16="http://schemas.microsoft.com/office/drawing/2014/main" id="{69481CD1-5AF3-4A07-981E-3D46AF56BB0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84</a:t>
            </a:fld>
            <a:endParaRPr lang="en-US"/>
          </a:p>
        </p:txBody>
      </p:sp>
    </p:spTree>
    <p:extLst>
      <p:ext uri="{BB962C8B-B14F-4D97-AF65-F5344CB8AC3E}">
        <p14:creationId xmlns:p14="http://schemas.microsoft.com/office/powerpoint/2010/main" val="2244650604"/>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Highway-Ready Recreational Vehicles</a:t>
            </a:r>
          </a:p>
        </p:txBody>
      </p:sp>
      <p:sp>
        <p:nvSpPr>
          <p:cNvPr id="7" name="Content Placeholder 6">
            <a:extLst>
              <a:ext uri="{FF2B5EF4-FFF2-40B4-BE49-F238E27FC236}">
                <a16:creationId xmlns:a16="http://schemas.microsoft.com/office/drawing/2014/main" id="{190AEDAA-AE2C-4264-89A2-0933B38B72FF}"/>
              </a:ext>
            </a:extLst>
          </p:cNvPr>
          <p:cNvSpPr>
            <a:spLocks noGrp="1"/>
          </p:cNvSpPr>
          <p:nvPr>
            <p:ph sz="quarter" idx="14"/>
          </p:nvPr>
        </p:nvSpPr>
        <p:spPr/>
        <p:txBody>
          <a:bodyPr/>
          <a:lstStyle/>
          <a:p>
            <a:pPr>
              <a:spcBef>
                <a:spcPct val="100000"/>
              </a:spcBef>
              <a:buSzPct val="99000"/>
            </a:pPr>
            <a:r>
              <a:rPr lang="en-US" b="1" kern="1200">
                <a:sym typeface="Arial"/>
              </a:rPr>
              <a:t>How can you tell if a recreational vehicle is ready for highway use?</a:t>
            </a:r>
            <a:endParaRPr lang="en-US"/>
          </a:p>
        </p:txBody>
      </p:sp>
      <p:pic>
        <p:nvPicPr>
          <p:cNvPr id="8" name="Content Placeholder 7" descr="A large red question mark on top of a blue dialogue box">
            <a:extLst>
              <a:ext uri="{FF2B5EF4-FFF2-40B4-BE49-F238E27FC236}">
                <a16:creationId xmlns:a16="http://schemas.microsoft.com/office/drawing/2014/main" id="{3CBF08B9-44FB-48C7-9445-9898DBF4755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43F11B43-1881-49D0-B3C8-58186424E895}"/>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85</a:t>
            </a:fld>
            <a:endParaRPr lang="en-US"/>
          </a:p>
        </p:txBody>
      </p:sp>
    </p:spTree>
    <p:extLst>
      <p:ext uri="{BB962C8B-B14F-4D97-AF65-F5344CB8AC3E}">
        <p14:creationId xmlns:p14="http://schemas.microsoft.com/office/powerpoint/2010/main" val="813402136"/>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4.2: Structural and Non-Structural Regulations</a:t>
            </a:r>
          </a:p>
        </p:txBody>
      </p:sp>
      <p:sp>
        <p:nvSpPr>
          <p:cNvPr id="7" name="Content Placeholder 6">
            <a:extLst>
              <a:ext uri="{FF2B5EF4-FFF2-40B4-BE49-F238E27FC236}">
                <a16:creationId xmlns:a16="http://schemas.microsoft.com/office/drawing/2014/main" id="{4C95B84E-4AFC-4180-9501-47443A46D218}"/>
              </a:ext>
            </a:extLst>
          </p:cNvPr>
          <p:cNvSpPr>
            <a:spLocks noGrp="1"/>
          </p:cNvSpPr>
          <p:nvPr>
            <p:ph sz="quarter" idx="14"/>
          </p:nvPr>
        </p:nvSpPr>
        <p:spPr/>
        <p:txBody>
          <a:bodyPr/>
          <a:lstStyle/>
          <a:p>
            <a:pPr fontAlgn="auto">
              <a:spcBef>
                <a:spcPct val="100000"/>
              </a:spcBef>
              <a:buSzPct val="99000"/>
              <a:tabLst/>
            </a:pPr>
            <a:r>
              <a:rPr lang="en-US" kern="1200">
                <a:sym typeface="Arial"/>
              </a:rPr>
              <a:t>Table group activity</a:t>
            </a:r>
          </a:p>
          <a:p>
            <a:pPr>
              <a:spcBef>
                <a:spcPct val="100000"/>
              </a:spcBef>
              <a:buSzPct val="99000"/>
            </a:pPr>
            <a:r>
              <a:rPr lang="en-US" b="1" kern="1200">
                <a:sym typeface="Arial"/>
              </a:rPr>
              <a:t>Refer to your Student Manual for Scenario #1 and Scenario #2. For each scenario, identify the regulations that would apply.</a:t>
            </a:r>
            <a:endParaRPr lang="en-US"/>
          </a:p>
        </p:txBody>
      </p:sp>
      <p:pic>
        <p:nvPicPr>
          <p:cNvPr id="8" name="Content Placeholder 7" descr="A large red question mark on top of a blue dialogue box">
            <a:extLst>
              <a:ext uri="{FF2B5EF4-FFF2-40B4-BE49-F238E27FC236}">
                <a16:creationId xmlns:a16="http://schemas.microsoft.com/office/drawing/2014/main" id="{ABFC56D8-4BE8-4E8D-BF40-98321771DF5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1E930D64-EDE3-4FF5-AA16-30E3EB76AD5F}"/>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86</a:t>
            </a:fld>
            <a:endParaRPr lang="en-US"/>
          </a:p>
        </p:txBody>
      </p:sp>
    </p:spTree>
    <p:extLst>
      <p:ext uri="{BB962C8B-B14F-4D97-AF65-F5344CB8AC3E}">
        <p14:creationId xmlns:p14="http://schemas.microsoft.com/office/powerpoint/2010/main" val="1303946353"/>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Regulations Discussion - 44 CFR 60.3(d): Zone AE with Floodway</a:t>
            </a:r>
          </a:p>
        </p:txBody>
      </p:sp>
      <p:sp>
        <p:nvSpPr>
          <p:cNvPr id="3" name="Content Placeholder 2">
            <a:extLst>
              <a:ext uri="{FF2B5EF4-FFF2-40B4-BE49-F238E27FC236}">
                <a16:creationId xmlns:a16="http://schemas.microsoft.com/office/drawing/2014/main" id="{7D688C76-02DB-4E76-8C28-31201ED2D915}"/>
              </a:ext>
            </a:extLst>
          </p:cNvPr>
          <p:cNvSpPr>
            <a:spLocks noGrp="1"/>
          </p:cNvSpPr>
          <p:nvPr>
            <p:ph sz="quarter" idx="13"/>
          </p:nvPr>
        </p:nvSpPr>
        <p:spPr/>
        <p:txBody>
          <a:bodyPr/>
          <a:lstStyle/>
          <a:p>
            <a:pPr fontAlgn="auto">
              <a:spcBef>
                <a:spcPct val="100000"/>
              </a:spcBef>
              <a:spcAft>
                <a:spcPts val="0"/>
              </a:spcAft>
              <a:buSzPct val="99000"/>
              <a:tabLst/>
            </a:pPr>
            <a:r>
              <a:rPr lang="en-US" kern="1200">
                <a:sym typeface="Arial"/>
              </a:rPr>
              <a:t>FIS and FIRMs identify: </a:t>
            </a:r>
          </a:p>
          <a:p>
            <a:pPr marL="381000" lvl="1" indent="-381000" fontAlgn="auto">
              <a:spcBef>
                <a:spcPct val="100000"/>
              </a:spcBef>
              <a:spcAft>
                <a:spcPts val="0"/>
              </a:spcAft>
              <a:buSzPct val="99000"/>
              <a:buFont typeface="Arial"/>
              <a:buChar char="•"/>
              <a:tabLst/>
            </a:pPr>
            <a:r>
              <a:rPr lang="en-US" kern="1200">
                <a:ea typeface="+mn-ea"/>
                <a:sym typeface="Arial"/>
              </a:rPr>
              <a:t>SFHAs </a:t>
            </a:r>
          </a:p>
          <a:p>
            <a:pPr marL="381000" lvl="1" indent="-381000" fontAlgn="auto">
              <a:spcBef>
                <a:spcPct val="100000"/>
              </a:spcBef>
              <a:spcAft>
                <a:spcPts val="0"/>
              </a:spcAft>
              <a:buSzPct val="99000"/>
              <a:buFont typeface="Arial"/>
              <a:buChar char="•"/>
              <a:tabLst/>
            </a:pPr>
            <a:r>
              <a:rPr lang="en-US" kern="1200">
                <a:ea typeface="+mn-ea"/>
                <a:sym typeface="Arial"/>
              </a:rPr>
              <a:t>BFEs </a:t>
            </a:r>
          </a:p>
          <a:p>
            <a:pPr marL="381000" lvl="1" indent="-381000" fontAlgn="auto">
              <a:spcBef>
                <a:spcPct val="100000"/>
              </a:spcBef>
              <a:spcAft>
                <a:spcPts val="0"/>
              </a:spcAft>
              <a:buSzPct val="99000"/>
              <a:buFont typeface="Arial"/>
              <a:buChar char="•"/>
              <a:tabLst/>
            </a:pPr>
            <a:r>
              <a:rPr lang="en-US" kern="1200">
                <a:ea typeface="+mn-ea"/>
                <a:sym typeface="Arial"/>
              </a:rPr>
              <a:t>Floodways</a:t>
            </a:r>
            <a:endParaRPr lang="en-US"/>
          </a:p>
        </p:txBody>
      </p:sp>
      <p:pic>
        <p:nvPicPr>
          <p:cNvPr id="8" name="Content Placeholder 7" descr="Diagram of a staircase representing elements in section 60.3 of the NFIP, beginning at the lowest step: 60.3(d): FIS/BFEs/Floodway, with an arrow pointing to a FIRM with Zone AE marked. Other elements: (a), (b), (c), (e).">
            <a:extLst>
              <a:ext uri="{FF2B5EF4-FFF2-40B4-BE49-F238E27FC236}">
                <a16:creationId xmlns:a16="http://schemas.microsoft.com/office/drawing/2014/main" id="{0D331820-83F8-4FD0-9191-462BBB06288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286000"/>
            <a:ext cx="3810000" cy="2295525"/>
          </a:xfrm>
          <a:prstGeom prst="rect">
            <a:avLst/>
          </a:prstGeom>
        </p:spPr>
      </p:pic>
      <p:sp>
        <p:nvSpPr>
          <p:cNvPr id="9" name="Slide Number Placeholder 8">
            <a:extLst>
              <a:ext uri="{FF2B5EF4-FFF2-40B4-BE49-F238E27FC236}">
                <a16:creationId xmlns:a16="http://schemas.microsoft.com/office/drawing/2014/main" id="{2F015F63-1F71-4ACB-B816-FEB17D21351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87</a:t>
            </a:fld>
            <a:endParaRPr lang="en-US"/>
          </a:p>
        </p:txBody>
      </p:sp>
    </p:spTree>
    <p:extLst>
      <p:ext uri="{BB962C8B-B14F-4D97-AF65-F5344CB8AC3E}">
        <p14:creationId xmlns:p14="http://schemas.microsoft.com/office/powerpoint/2010/main" val="927392585"/>
      </p:ext>
    </p:extLst>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60.3(d) Requirement (3)--FIRM with Floodway</a:t>
            </a:r>
          </a:p>
        </p:txBody>
      </p:sp>
      <p:pic>
        <p:nvPicPr>
          <p:cNvPr id="6" name="Content Placeholder 5" descr="FIRM Map view of Water Creek with SFHA and floodway shown, three BFE intervals at 512, 513, and 514, and two cross-sections labeled C and D">
            <a:extLst>
              <a:ext uri="{FF2B5EF4-FFF2-40B4-BE49-F238E27FC236}">
                <a16:creationId xmlns:a16="http://schemas.microsoft.com/office/drawing/2014/main" id="{2B1FD938-F738-495F-81EE-C27530505B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6667" y="1068388"/>
            <a:ext cx="5050665" cy="4646612"/>
          </a:xfrm>
          <a:prstGeom prst="rect">
            <a:avLst/>
          </a:prstGeom>
        </p:spPr>
      </p:pic>
      <p:sp>
        <p:nvSpPr>
          <p:cNvPr id="7" name="Slide Number Placeholder 6">
            <a:extLst>
              <a:ext uri="{FF2B5EF4-FFF2-40B4-BE49-F238E27FC236}">
                <a16:creationId xmlns:a16="http://schemas.microsoft.com/office/drawing/2014/main" id="{B4B9D11F-267C-45F9-A9C2-7204770F4531}"/>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88</a:t>
            </a:fld>
            <a:endParaRPr lang="en-US"/>
          </a:p>
        </p:txBody>
      </p:sp>
    </p:spTree>
    <p:extLst>
      <p:ext uri="{BB962C8B-B14F-4D97-AF65-F5344CB8AC3E}">
        <p14:creationId xmlns:p14="http://schemas.microsoft.com/office/powerpoint/2010/main" val="1049080779"/>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Regulatory Floodway Terminology</a:t>
            </a:r>
          </a:p>
        </p:txBody>
      </p:sp>
      <p:sp>
        <p:nvSpPr>
          <p:cNvPr id="3" name="Content Placeholder 2">
            <a:extLst>
              <a:ext uri="{FF2B5EF4-FFF2-40B4-BE49-F238E27FC236}">
                <a16:creationId xmlns:a16="http://schemas.microsoft.com/office/drawing/2014/main" id="{5760E851-89B9-4E96-876A-DF3FDF5AF263}"/>
              </a:ext>
            </a:extLst>
          </p:cNvPr>
          <p:cNvSpPr>
            <a:spLocks noGrp="1"/>
          </p:cNvSpPr>
          <p:nvPr>
            <p:ph idx="1"/>
          </p:nvPr>
        </p:nvSpPr>
        <p:spPr/>
        <p:txBody>
          <a:bodyPr>
            <a:normAutofit fontScale="92500" lnSpcReduction="20000"/>
          </a:bodyPr>
          <a:lstStyle/>
          <a:p>
            <a:pPr marL="381000" lvl="1" indent="-381000" fontAlgn="auto">
              <a:spcBef>
                <a:spcPct val="100000"/>
              </a:spcBef>
              <a:buSzPct val="99000"/>
              <a:buFont typeface="Arial"/>
              <a:buChar char="•"/>
              <a:tabLst/>
            </a:pPr>
            <a:r>
              <a:rPr lang="en-US" b="1" kern="1200">
                <a:ea typeface="+mn-ea"/>
                <a:sym typeface="Arial"/>
              </a:rPr>
              <a:t>Floodway:</a:t>
            </a:r>
            <a:endParaRPr lang="en-US" kern="1200">
              <a:ea typeface="+mn-ea"/>
              <a:sym typeface="Arial"/>
            </a:endParaRPr>
          </a:p>
          <a:p>
            <a:pPr marL="635000" lvl="2" indent="-254000" fontAlgn="auto">
              <a:spcBef>
                <a:spcPct val="100000"/>
              </a:spcBef>
              <a:buSzPct val="99000"/>
              <a:buFont typeface="Wingdings"/>
              <a:buChar char="§"/>
              <a:tabLst/>
            </a:pPr>
            <a:r>
              <a:rPr lang="en-US" kern="1200">
                <a:ea typeface="+mn-ea"/>
                <a:sym typeface="Arial"/>
              </a:rPr>
              <a:t>Watercourse channel and adjacent land, must be reserved </a:t>
            </a:r>
          </a:p>
          <a:p>
            <a:pPr marL="635000" lvl="2" indent="-254000" fontAlgn="auto">
              <a:spcBef>
                <a:spcPct val="100000"/>
              </a:spcBef>
              <a:buSzPct val="99000"/>
              <a:buFont typeface="Wingdings"/>
              <a:buChar char="§"/>
              <a:tabLst/>
            </a:pPr>
            <a:r>
              <a:rPr lang="en-US" kern="1200">
                <a:ea typeface="+mn-ea"/>
                <a:sym typeface="Arial"/>
              </a:rPr>
              <a:t>Portion of an SFHA that experiences high-velocity flows </a:t>
            </a:r>
          </a:p>
          <a:p>
            <a:pPr marL="381000" lvl="1" indent="-381000" fontAlgn="auto">
              <a:spcBef>
                <a:spcPct val="100000"/>
              </a:spcBef>
              <a:buSzPct val="99000"/>
              <a:buFont typeface="Arial"/>
              <a:buChar char="•"/>
              <a:tabLst/>
            </a:pPr>
            <a:r>
              <a:rPr lang="en-US" b="1" kern="1200">
                <a:ea typeface="+mn-ea"/>
                <a:sym typeface="Arial"/>
              </a:rPr>
              <a:t>Floodway Fringe:</a:t>
            </a:r>
            <a:r>
              <a:rPr lang="en-US" kern="1200">
                <a:ea typeface="+mn-ea"/>
                <a:sym typeface="Arial"/>
              </a:rPr>
              <a:t> Portion of the SFHA that can be encroached </a:t>
            </a:r>
          </a:p>
          <a:p>
            <a:pPr marL="381000" lvl="1" indent="-381000">
              <a:spcBef>
                <a:spcPct val="100000"/>
              </a:spcBef>
              <a:buSzPct val="99000"/>
            </a:pPr>
            <a:r>
              <a:rPr lang="en-US" b="1" kern="1200">
                <a:ea typeface="+mn-ea"/>
                <a:sym typeface="Arial"/>
              </a:rPr>
              <a:t>Floodway Boundary:</a:t>
            </a:r>
            <a:r>
              <a:rPr lang="en-US" kern="1200">
                <a:sym typeface="Arial"/>
              </a:rPr>
              <a:t> Line on FIRM where encroachment will create 1+ foot surcharge</a:t>
            </a:r>
            <a:endParaRPr lang="en-US"/>
          </a:p>
        </p:txBody>
      </p:sp>
      <p:sp>
        <p:nvSpPr>
          <p:cNvPr id="6" name="Slide Number Placeholder 5">
            <a:extLst>
              <a:ext uri="{FF2B5EF4-FFF2-40B4-BE49-F238E27FC236}">
                <a16:creationId xmlns:a16="http://schemas.microsoft.com/office/drawing/2014/main" id="{C9054A1B-2BCE-4B84-B244-A1B6FFE869E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89</a:t>
            </a:fld>
            <a:endParaRPr lang="en-US"/>
          </a:p>
        </p:txBody>
      </p:sp>
    </p:spTree>
    <p:extLst>
      <p:ext uri="{BB962C8B-B14F-4D97-AF65-F5344CB8AC3E}">
        <p14:creationId xmlns:p14="http://schemas.microsoft.com/office/powerpoint/2010/main" val="91400920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Regulation "Staircase" Elements</a:t>
            </a:r>
          </a:p>
        </p:txBody>
      </p:sp>
      <p:pic>
        <p:nvPicPr>
          <p:cNvPr id="6" name="Content Placeholder 5" descr="Diagram of a staircase representing elements in section 60.3 of the NFIP, beginning at the lowest step: (a), no map; (b), FIRM; (c), FIS/BFEs; (d), FIS/BFEs/Floodway; (e), FIS/BFEs/Floodway/Coastal">
            <a:extLst>
              <a:ext uri="{FF2B5EF4-FFF2-40B4-BE49-F238E27FC236}">
                <a16:creationId xmlns:a16="http://schemas.microsoft.com/office/drawing/2014/main" id="{917CC4B8-22B2-4909-854C-A8CC17C612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34331"/>
            <a:ext cx="7620000" cy="3514725"/>
          </a:xfrm>
          <a:prstGeom prst="rect">
            <a:avLst/>
          </a:prstGeom>
        </p:spPr>
      </p:pic>
      <p:sp>
        <p:nvSpPr>
          <p:cNvPr id="7" name="Slide Number Placeholder 6">
            <a:extLst>
              <a:ext uri="{FF2B5EF4-FFF2-40B4-BE49-F238E27FC236}">
                <a16:creationId xmlns:a16="http://schemas.microsoft.com/office/drawing/2014/main" id="{DCD532B4-3AC1-480F-A265-66C28D4D0496}"/>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a:t>
            </a:fld>
            <a:endParaRPr lang="en-US"/>
          </a:p>
        </p:txBody>
      </p:sp>
    </p:spTree>
    <p:extLst>
      <p:ext uri="{BB962C8B-B14F-4D97-AF65-F5344CB8AC3E}">
        <p14:creationId xmlns:p14="http://schemas.microsoft.com/office/powerpoint/2010/main" val="1248943274"/>
      </p:ext>
    </p:extLst>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60.3(d) Requirements (1-4)</a:t>
            </a:r>
          </a:p>
        </p:txBody>
      </p:sp>
      <p:sp>
        <p:nvSpPr>
          <p:cNvPr id="3" name="Content Placeholder 2">
            <a:extLst>
              <a:ext uri="{FF2B5EF4-FFF2-40B4-BE49-F238E27FC236}">
                <a16:creationId xmlns:a16="http://schemas.microsoft.com/office/drawing/2014/main" id="{78A285CE-3428-4A59-BB12-1E3154F4C4CC}"/>
              </a:ext>
            </a:extLst>
          </p:cNvPr>
          <p:cNvSpPr>
            <a:spLocks noGrp="1"/>
          </p:cNvSpPr>
          <p:nvPr>
            <p:ph idx="1"/>
          </p:nvPr>
        </p:nvSpPr>
        <p:spPr/>
        <p:txBody>
          <a:bodyPr>
            <a:normAutofit fontScale="92500" lnSpcReduction="10000"/>
          </a:bodyPr>
          <a:lstStyle/>
          <a:p>
            <a:pPr fontAlgn="auto">
              <a:spcBef>
                <a:spcPct val="100000"/>
              </a:spcBef>
              <a:spcAft>
                <a:spcPts val="0"/>
              </a:spcAft>
              <a:buSzPct val="99000"/>
              <a:tabLst/>
            </a:pPr>
            <a:r>
              <a:rPr lang="en-US" kern="1200">
                <a:sym typeface="Arial"/>
              </a:rPr>
              <a:t>The community shall designate its regulatory floodway and shall: </a:t>
            </a:r>
          </a:p>
          <a:p>
            <a:pPr fontAlgn="auto">
              <a:spcBef>
                <a:spcPct val="100000"/>
              </a:spcBef>
              <a:spcAft>
                <a:spcPts val="0"/>
              </a:spcAft>
              <a:buSzPct val="99000"/>
              <a:tabLst/>
            </a:pPr>
            <a:r>
              <a:rPr lang="en-US" kern="1200">
                <a:sym typeface="Arial"/>
              </a:rPr>
              <a:t>(3) Prohibit encroachments, unless the proposed encroachment would not result in any increase in flood levels</a:t>
            </a:r>
          </a:p>
          <a:p>
            <a:pPr fontAlgn="auto">
              <a:spcBef>
                <a:spcPct val="100000"/>
              </a:spcBef>
              <a:spcAft>
                <a:spcPts val="0"/>
              </a:spcAft>
              <a:buSzPct val="99000"/>
              <a:tabLst/>
            </a:pPr>
            <a:r>
              <a:rPr lang="en-US" kern="1200">
                <a:sym typeface="Arial"/>
              </a:rPr>
              <a:t>(4) Encroachments my be permitted within the regulatory floodway that would result in an increase in base flood elevations, provided the community first applies for a conditional FIRM and floodway revision, and receives the approval of FEMA.</a:t>
            </a:r>
            <a:endParaRPr lang="en-US"/>
          </a:p>
        </p:txBody>
      </p:sp>
      <p:sp>
        <p:nvSpPr>
          <p:cNvPr id="6" name="Slide Number Placeholder 5">
            <a:extLst>
              <a:ext uri="{FF2B5EF4-FFF2-40B4-BE49-F238E27FC236}">
                <a16:creationId xmlns:a16="http://schemas.microsoft.com/office/drawing/2014/main" id="{B9AFDB2B-2029-451A-9B1D-1EA30240486D}"/>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90</a:t>
            </a:fld>
            <a:endParaRPr lang="en-US"/>
          </a:p>
        </p:txBody>
      </p:sp>
    </p:spTree>
    <p:extLst>
      <p:ext uri="{BB962C8B-B14F-4D97-AF65-F5344CB8AC3E}">
        <p14:creationId xmlns:p14="http://schemas.microsoft.com/office/powerpoint/2010/main" val="1315046166"/>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Floodway Surcharge Limit</a:t>
            </a:r>
          </a:p>
        </p:txBody>
      </p:sp>
      <p:sp>
        <p:nvSpPr>
          <p:cNvPr id="7" name="Content Placeholder 6">
            <a:extLst>
              <a:ext uri="{FF2B5EF4-FFF2-40B4-BE49-F238E27FC236}">
                <a16:creationId xmlns:a16="http://schemas.microsoft.com/office/drawing/2014/main" id="{49EBF2C6-428F-4FE4-A1B7-6691B6955932}"/>
              </a:ext>
            </a:extLst>
          </p:cNvPr>
          <p:cNvSpPr>
            <a:spLocks noGrp="1"/>
          </p:cNvSpPr>
          <p:nvPr>
            <p:ph sz="quarter" idx="14"/>
          </p:nvPr>
        </p:nvSpPr>
        <p:spPr/>
        <p:txBody>
          <a:bodyPr/>
          <a:lstStyle/>
          <a:p>
            <a:pPr>
              <a:spcBef>
                <a:spcPct val="100000"/>
              </a:spcBef>
              <a:buSzPct val="99000"/>
            </a:pPr>
            <a:r>
              <a:rPr lang="en-US" kern="1200">
                <a:sym typeface="Arial"/>
              </a:rPr>
              <a:t>Minimum NFIP standards require surcharge not to exceed 1.0 feet. Note that the surcharge from encroachment in the floodway fringe does not result in a higher BFE or wider SFHA</a:t>
            </a:r>
            <a:endParaRPr lang="en-US"/>
          </a:p>
        </p:txBody>
      </p:sp>
      <p:pic>
        <p:nvPicPr>
          <p:cNvPr id="8" name="Content Placeholder 7" descr="Floodway cross-section diagram. Refer to the appendix for a full description of the image.">
            <a:extLst>
              <a:ext uri="{FF2B5EF4-FFF2-40B4-BE49-F238E27FC236}">
                <a16:creationId xmlns:a16="http://schemas.microsoft.com/office/drawing/2014/main" id="{C917C14B-C841-4236-98C5-24AB963BB21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58130" y="1152525"/>
            <a:ext cx="4227739" cy="2276475"/>
          </a:xfrm>
          <a:prstGeom prst="rect">
            <a:avLst/>
          </a:prstGeom>
        </p:spPr>
      </p:pic>
      <p:sp>
        <p:nvSpPr>
          <p:cNvPr id="9" name="Slide Number Placeholder 8">
            <a:extLst>
              <a:ext uri="{FF2B5EF4-FFF2-40B4-BE49-F238E27FC236}">
                <a16:creationId xmlns:a16="http://schemas.microsoft.com/office/drawing/2014/main" id="{04A58073-B906-4F03-971C-7FC0779903A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91</a:t>
            </a:fld>
            <a:endParaRPr lang="en-US"/>
          </a:p>
        </p:txBody>
      </p:sp>
    </p:spTree>
    <p:extLst>
      <p:ext uri="{BB962C8B-B14F-4D97-AF65-F5344CB8AC3E}">
        <p14:creationId xmlns:p14="http://schemas.microsoft.com/office/powerpoint/2010/main" val="193479438"/>
      </p:ext>
    </p:extLst>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No-Rise Certification</a:t>
            </a:r>
          </a:p>
        </p:txBody>
      </p:sp>
      <p:sp>
        <p:nvSpPr>
          <p:cNvPr id="3" name="Content Placeholder 2">
            <a:extLst>
              <a:ext uri="{FF2B5EF4-FFF2-40B4-BE49-F238E27FC236}">
                <a16:creationId xmlns:a16="http://schemas.microsoft.com/office/drawing/2014/main" id="{A772C95F-5FAF-4567-B3BC-C668F238E591}"/>
              </a:ext>
            </a:extLst>
          </p:cNvPr>
          <p:cNvSpPr>
            <a:spLocks noGrp="1"/>
          </p:cNvSpPr>
          <p:nvPr>
            <p:ph sz="quarter" idx="13"/>
          </p:nvPr>
        </p:nvSpPr>
        <p:spPr/>
        <p:txBody>
          <a:bodyPr>
            <a:normAutofit fontScale="92500"/>
          </a:bodyPr>
          <a:lstStyle/>
          <a:p>
            <a:pPr fontAlgn="auto">
              <a:spcBef>
                <a:spcPct val="100000"/>
              </a:spcBef>
              <a:spcAft>
                <a:spcPts val="0"/>
              </a:spcAft>
              <a:buSzPct val="99000"/>
              <a:tabLst/>
            </a:pPr>
            <a:r>
              <a:rPr lang="en-US" kern="1200">
                <a:sym typeface="Arial"/>
              </a:rPr>
              <a:t>All projects in floodway must be reviewed to determine if they will cause an increase in flood height and must:</a:t>
            </a:r>
          </a:p>
          <a:p>
            <a:pPr marL="381000" lvl="1" indent="-381000" fontAlgn="auto">
              <a:spcBef>
                <a:spcPct val="100000"/>
              </a:spcBef>
              <a:spcAft>
                <a:spcPts val="0"/>
              </a:spcAft>
              <a:buSzPct val="99000"/>
              <a:buFont typeface="Arial"/>
              <a:buChar char="•"/>
              <a:tabLst/>
            </a:pPr>
            <a:r>
              <a:rPr lang="en-US" kern="1200">
                <a:ea typeface="+mn-ea"/>
                <a:sym typeface="Arial"/>
              </a:rPr>
              <a:t>Have a no-rise certification in the permit file </a:t>
            </a:r>
          </a:p>
          <a:p>
            <a:pPr marL="381000" lvl="1" indent="-381000" fontAlgn="auto">
              <a:spcBef>
                <a:spcPct val="100000"/>
              </a:spcBef>
              <a:spcAft>
                <a:spcPts val="0"/>
              </a:spcAft>
              <a:buSzPct val="99000"/>
              <a:buFont typeface="Arial"/>
              <a:buChar char="•"/>
              <a:tabLst/>
            </a:pPr>
            <a:r>
              <a:rPr lang="en-US" kern="1200">
                <a:ea typeface="+mn-ea"/>
                <a:sym typeface="Arial"/>
              </a:rPr>
              <a:t>Be supported by technical data </a:t>
            </a:r>
          </a:p>
          <a:p>
            <a:pPr marL="381000" lvl="1" indent="-381000" fontAlgn="auto">
              <a:spcBef>
                <a:spcPct val="100000"/>
              </a:spcBef>
              <a:spcAft>
                <a:spcPts val="0"/>
              </a:spcAft>
              <a:buSzPct val="99000"/>
              <a:buFont typeface="Arial"/>
              <a:buChar char="•"/>
              <a:tabLst/>
            </a:pPr>
            <a:r>
              <a:rPr lang="en-US" kern="1200">
                <a:ea typeface="+mn-ea"/>
                <a:sym typeface="Arial"/>
              </a:rPr>
              <a:t>Be signed by a registered professional engineer</a:t>
            </a:r>
            <a:endParaRPr lang="en-US"/>
          </a:p>
        </p:txBody>
      </p:sp>
      <p:pic>
        <p:nvPicPr>
          <p:cNvPr id="8" name="Content Placeholder 7" descr="Floodway &quot;No Rise/No-Impact&quot; Certification example.">
            <a:extLst>
              <a:ext uri="{FF2B5EF4-FFF2-40B4-BE49-F238E27FC236}">
                <a16:creationId xmlns:a16="http://schemas.microsoft.com/office/drawing/2014/main" id="{C3BD2230-8E1C-4F80-9BC1-A69C7ACE8F8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91300" y="2424112"/>
            <a:ext cx="1905000" cy="2009775"/>
          </a:xfrm>
          <a:prstGeom prst="rect">
            <a:avLst/>
          </a:prstGeom>
        </p:spPr>
      </p:pic>
      <p:sp>
        <p:nvSpPr>
          <p:cNvPr id="9" name="Slide Number Placeholder 8">
            <a:extLst>
              <a:ext uri="{FF2B5EF4-FFF2-40B4-BE49-F238E27FC236}">
                <a16:creationId xmlns:a16="http://schemas.microsoft.com/office/drawing/2014/main" id="{4954BCE6-0A6D-4D26-BDF8-36EC88CD8D6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92</a:t>
            </a:fld>
            <a:endParaRPr lang="en-US"/>
          </a:p>
        </p:txBody>
      </p:sp>
    </p:spTree>
    <p:extLst>
      <p:ext uri="{BB962C8B-B14F-4D97-AF65-F5344CB8AC3E}">
        <p14:creationId xmlns:p14="http://schemas.microsoft.com/office/powerpoint/2010/main" val="42158226"/>
      </p:ext>
    </p:extLst>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Floodway Encroachment and No-Rise Certification</a:t>
            </a:r>
          </a:p>
        </p:txBody>
      </p:sp>
      <p:sp>
        <p:nvSpPr>
          <p:cNvPr id="3" name="Content Placeholder 2">
            <a:extLst>
              <a:ext uri="{FF2B5EF4-FFF2-40B4-BE49-F238E27FC236}">
                <a16:creationId xmlns:a16="http://schemas.microsoft.com/office/drawing/2014/main" id="{DA3C5ED1-53C1-495C-B069-E6B459ADE785}"/>
              </a:ext>
            </a:extLst>
          </p:cNvPr>
          <p:cNvSpPr>
            <a:spLocks noGrp="1"/>
          </p:cNvSpPr>
          <p:nvPr>
            <p:ph sz="quarter" idx="13"/>
          </p:nvPr>
        </p:nvSpPr>
        <p:spPr/>
        <p:txBody>
          <a:bodyPr>
            <a:normAutofit lnSpcReduction="10000"/>
          </a:bodyPr>
          <a:lstStyle/>
          <a:p>
            <a:pPr marL="381000" lvl="1" indent="-381000" fontAlgn="auto">
              <a:spcBef>
                <a:spcPct val="100000"/>
              </a:spcBef>
              <a:spcAft>
                <a:spcPts val="0"/>
              </a:spcAft>
              <a:buSzPct val="99000"/>
              <a:buFont typeface="Arial"/>
              <a:buChar char="•"/>
              <a:tabLst/>
            </a:pPr>
            <a:r>
              <a:rPr lang="en-US" kern="1200">
                <a:ea typeface="+mn-ea"/>
                <a:sym typeface="Arial"/>
              </a:rPr>
              <a:t>Encroachment in a floodway that increases the BFE is non-compliant with NFIP regulations</a:t>
            </a:r>
          </a:p>
          <a:p>
            <a:pPr marL="381000" lvl="1" indent="-381000" fontAlgn="auto">
              <a:spcBef>
                <a:spcPct val="100000"/>
              </a:spcBef>
              <a:spcAft>
                <a:spcPts val="0"/>
              </a:spcAft>
              <a:buSzPct val="99000"/>
              <a:buFont typeface="Arial"/>
              <a:buChar char="•"/>
              <a:tabLst/>
            </a:pPr>
            <a:r>
              <a:rPr lang="en-US" kern="1200">
                <a:ea typeface="+mn-ea"/>
                <a:sym typeface="Arial"/>
              </a:rPr>
              <a:t>No-rise certification demonstrates that the floodway encroachment is compliant</a:t>
            </a:r>
            <a:endParaRPr lang="en-US"/>
          </a:p>
        </p:txBody>
      </p:sp>
      <p:pic>
        <p:nvPicPr>
          <p:cNvPr id="8" name="Content Placeholder 7" descr="Piles of dirt encroaching on a floodway.">
            <a:extLst>
              <a:ext uri="{FF2B5EF4-FFF2-40B4-BE49-F238E27FC236}">
                <a16:creationId xmlns:a16="http://schemas.microsoft.com/office/drawing/2014/main" id="{E6778C3B-014C-48B6-A572-A7369D0F8AB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525" y="2309812"/>
            <a:ext cx="3333750" cy="2247900"/>
          </a:xfrm>
          <a:prstGeom prst="rect">
            <a:avLst/>
          </a:prstGeom>
        </p:spPr>
      </p:pic>
      <p:sp>
        <p:nvSpPr>
          <p:cNvPr id="9" name="Slide Number Placeholder 8">
            <a:extLst>
              <a:ext uri="{FF2B5EF4-FFF2-40B4-BE49-F238E27FC236}">
                <a16:creationId xmlns:a16="http://schemas.microsoft.com/office/drawing/2014/main" id="{ECA5C94A-A4FE-4F27-9D84-512A52437F90}"/>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93</a:t>
            </a:fld>
            <a:endParaRPr lang="en-US"/>
          </a:p>
        </p:txBody>
      </p:sp>
    </p:spTree>
    <p:extLst>
      <p:ext uri="{BB962C8B-B14F-4D97-AF65-F5344CB8AC3E}">
        <p14:creationId xmlns:p14="http://schemas.microsoft.com/office/powerpoint/2010/main" val="1213244598"/>
      </p:ext>
    </p:extLst>
  </p:cSld>
  <p:clrMapOvr>
    <a:masterClrMapping/>
  </p:clrMapOvr>
  <p:transition>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4.3: Applying Regulations to Floodway Development</a:t>
            </a:r>
          </a:p>
        </p:txBody>
      </p:sp>
      <p:sp>
        <p:nvSpPr>
          <p:cNvPr id="3" name="Content Placeholder 2">
            <a:extLst>
              <a:ext uri="{FF2B5EF4-FFF2-40B4-BE49-F238E27FC236}">
                <a16:creationId xmlns:a16="http://schemas.microsoft.com/office/drawing/2014/main" id="{DDD352FF-41EF-4011-8779-A54A8EB6B2BF}"/>
              </a:ext>
            </a:extLst>
          </p:cNvPr>
          <p:cNvSpPr>
            <a:spLocks noGrp="1"/>
          </p:cNvSpPr>
          <p:nvPr>
            <p:ph sz="quarter" idx="13"/>
          </p:nvPr>
        </p:nvSpPr>
        <p:spPr/>
        <p:txBody>
          <a:bodyPr/>
          <a:lstStyle/>
          <a:p>
            <a:pPr fontAlgn="auto">
              <a:spcBef>
                <a:spcPct val="100000"/>
              </a:spcBef>
              <a:buSzPct val="99000"/>
              <a:tabLst/>
            </a:pPr>
            <a:r>
              <a:rPr lang="en-US" kern="1200">
                <a:sym typeface="Arial"/>
              </a:rPr>
              <a:t>Whole class discussion</a:t>
            </a:r>
          </a:p>
          <a:p>
            <a:pPr marL="381000" lvl="1" indent="-381000" fontAlgn="auto">
              <a:spcBef>
                <a:spcPct val="100000"/>
              </a:spcBef>
              <a:buSzPct val="99000"/>
              <a:buFont typeface="Arial"/>
              <a:buChar char="•"/>
              <a:tabLst/>
            </a:pPr>
            <a:r>
              <a:rPr lang="en-US" b="1" kern="1200">
                <a:ea typeface="+mn-ea"/>
                <a:sym typeface="Arial"/>
              </a:rPr>
              <a:t>Review the questions</a:t>
            </a:r>
            <a:endParaRPr lang="en-US" kern="1200">
              <a:ea typeface="+mn-ea"/>
              <a:sym typeface="Arial"/>
            </a:endParaRPr>
          </a:p>
          <a:p>
            <a:pPr marL="381000" lvl="1" indent="-381000">
              <a:spcBef>
                <a:spcPct val="100000"/>
              </a:spcBef>
              <a:buSzPct val="99000"/>
            </a:pPr>
            <a:r>
              <a:rPr lang="en-US" b="1" kern="1200">
                <a:sym typeface="Arial"/>
              </a:rPr>
              <a:t>We will discuss the answers together</a:t>
            </a:r>
            <a:endParaRPr lang="en-US"/>
          </a:p>
        </p:txBody>
      </p:sp>
      <p:pic>
        <p:nvPicPr>
          <p:cNvPr id="8" name="Content Placeholder 7" descr="Seven chairs around a circular table. Each chair has a different colored puzzle piece in front of it and at the center is a big puzzle with one piece missing">
            <a:extLst>
              <a:ext uri="{FF2B5EF4-FFF2-40B4-BE49-F238E27FC236}">
                <a16:creationId xmlns:a16="http://schemas.microsoft.com/office/drawing/2014/main" id="{67EB21B1-E774-4F44-BE3C-F6789806DB9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0650" y="2295525"/>
            <a:ext cx="2857500" cy="2276475"/>
          </a:xfrm>
          <a:prstGeom prst="rect">
            <a:avLst/>
          </a:prstGeom>
        </p:spPr>
      </p:pic>
      <p:sp>
        <p:nvSpPr>
          <p:cNvPr id="9" name="Slide Number Placeholder 8">
            <a:extLst>
              <a:ext uri="{FF2B5EF4-FFF2-40B4-BE49-F238E27FC236}">
                <a16:creationId xmlns:a16="http://schemas.microsoft.com/office/drawing/2014/main" id="{61808597-9E93-4413-9B7C-171E45063EF3}"/>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94</a:t>
            </a:fld>
            <a:endParaRPr lang="en-US"/>
          </a:p>
        </p:txBody>
      </p:sp>
    </p:spTree>
    <p:extLst>
      <p:ext uri="{BB962C8B-B14F-4D97-AF65-F5344CB8AC3E}">
        <p14:creationId xmlns:p14="http://schemas.microsoft.com/office/powerpoint/2010/main" val="3010937701"/>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Regulations Discussion: 44 CFR 60.3(e)--Zones VE and V1–30</a:t>
            </a:r>
          </a:p>
        </p:txBody>
      </p:sp>
      <p:sp>
        <p:nvSpPr>
          <p:cNvPr id="3" name="Content Placeholder 2">
            <a:extLst>
              <a:ext uri="{FF2B5EF4-FFF2-40B4-BE49-F238E27FC236}">
                <a16:creationId xmlns:a16="http://schemas.microsoft.com/office/drawing/2014/main" id="{8E96E4D7-2CE5-45F9-BBAE-058498E92B14}"/>
              </a:ext>
            </a:extLst>
          </p:cNvPr>
          <p:cNvSpPr>
            <a:spLocks noGrp="1"/>
          </p:cNvSpPr>
          <p:nvPr>
            <p:ph sz="quarter" idx="13"/>
          </p:nvPr>
        </p:nvSpPr>
        <p:spPr/>
        <p:txBody>
          <a:bodyPr/>
          <a:lstStyle/>
          <a:p>
            <a:pPr fontAlgn="auto">
              <a:spcBef>
                <a:spcPct val="100000"/>
              </a:spcBef>
              <a:spcAft>
                <a:spcPts val="0"/>
              </a:spcAft>
              <a:buSzPct val="99000"/>
              <a:tabLst/>
            </a:pPr>
            <a:r>
              <a:rPr lang="en-US" kern="1200">
                <a:sym typeface="Arial"/>
              </a:rPr>
              <a:t>FIS and FIRM identify:</a:t>
            </a:r>
          </a:p>
          <a:p>
            <a:pPr marL="381000" lvl="1" indent="-381000" fontAlgn="auto">
              <a:spcBef>
                <a:spcPct val="100000"/>
              </a:spcBef>
              <a:spcAft>
                <a:spcPts val="0"/>
              </a:spcAft>
              <a:buSzPct val="99000"/>
              <a:buFont typeface="Arial"/>
              <a:buChar char="•"/>
              <a:tabLst/>
            </a:pPr>
            <a:r>
              <a:rPr lang="en-US" kern="1200">
                <a:ea typeface="+mn-ea"/>
                <a:sym typeface="Arial"/>
              </a:rPr>
              <a:t>SFHAs</a:t>
            </a:r>
          </a:p>
          <a:p>
            <a:pPr marL="381000" lvl="1" indent="-381000" fontAlgn="auto">
              <a:spcBef>
                <a:spcPct val="100000"/>
              </a:spcBef>
              <a:spcAft>
                <a:spcPts val="0"/>
              </a:spcAft>
              <a:buSzPct val="99000"/>
              <a:buFont typeface="Arial"/>
              <a:buChar char="•"/>
              <a:tabLst/>
            </a:pPr>
            <a:r>
              <a:rPr lang="en-US" kern="1200">
                <a:ea typeface="+mn-ea"/>
                <a:sym typeface="Arial"/>
              </a:rPr>
              <a:t>BFEs</a:t>
            </a:r>
          </a:p>
          <a:p>
            <a:pPr marL="381000" lvl="1" indent="-381000" fontAlgn="auto">
              <a:spcBef>
                <a:spcPct val="100000"/>
              </a:spcBef>
              <a:spcAft>
                <a:spcPts val="0"/>
              </a:spcAft>
              <a:buSzPct val="99000"/>
              <a:buFont typeface="Arial"/>
              <a:buChar char="•"/>
              <a:tabLst/>
            </a:pPr>
            <a:r>
              <a:rPr lang="en-US" kern="1200">
                <a:ea typeface="+mn-ea"/>
                <a:sym typeface="Arial"/>
              </a:rPr>
              <a:t>Floodways</a:t>
            </a:r>
          </a:p>
          <a:p>
            <a:pPr marL="381000" lvl="1" indent="-381000" fontAlgn="auto">
              <a:spcBef>
                <a:spcPct val="100000"/>
              </a:spcBef>
              <a:spcAft>
                <a:spcPts val="0"/>
              </a:spcAft>
              <a:buSzPct val="99000"/>
              <a:buFont typeface="Arial"/>
              <a:buChar char="•"/>
              <a:tabLst/>
            </a:pPr>
            <a:r>
              <a:rPr lang="en-US" kern="1200">
                <a:ea typeface="+mn-ea"/>
                <a:sym typeface="Arial"/>
              </a:rPr>
              <a:t>Coastal High Hazard Areas</a:t>
            </a:r>
            <a:endParaRPr lang="en-US"/>
          </a:p>
        </p:txBody>
      </p:sp>
      <p:pic>
        <p:nvPicPr>
          <p:cNvPr id="8" name="Content Placeholder 7" descr="Diagram of a staircase representing elements in section 60.3 of the NFIP, beginning at the lowest step: 60.3(e): FIS/BFEs/Floodway/Coastal, with an arrow pointing to a FIRM with Zone VE marked. Other elements: (a), (b), (c), (d).">
            <a:extLst>
              <a:ext uri="{FF2B5EF4-FFF2-40B4-BE49-F238E27FC236}">
                <a16:creationId xmlns:a16="http://schemas.microsoft.com/office/drawing/2014/main" id="{D82DDF2F-3C35-4811-ACAB-2A222E076D6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400" y="2576512"/>
            <a:ext cx="3810000" cy="1714500"/>
          </a:xfrm>
          <a:prstGeom prst="rect">
            <a:avLst/>
          </a:prstGeom>
        </p:spPr>
      </p:pic>
      <p:sp>
        <p:nvSpPr>
          <p:cNvPr id="9" name="Slide Number Placeholder 8">
            <a:extLst>
              <a:ext uri="{FF2B5EF4-FFF2-40B4-BE49-F238E27FC236}">
                <a16:creationId xmlns:a16="http://schemas.microsoft.com/office/drawing/2014/main" id="{73663EBC-B3EE-405E-9DE4-8F274267720B}"/>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95</a:t>
            </a:fld>
            <a:endParaRPr lang="en-US"/>
          </a:p>
        </p:txBody>
      </p:sp>
    </p:spTree>
    <p:extLst>
      <p:ext uri="{BB962C8B-B14F-4D97-AF65-F5344CB8AC3E}">
        <p14:creationId xmlns:p14="http://schemas.microsoft.com/office/powerpoint/2010/main" val="1525120336"/>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60.3(e)--Zones VE and V1-30</a:t>
            </a:r>
            <a:endParaRPr lang="en-US"/>
          </a:p>
        </p:txBody>
      </p:sp>
      <p:sp>
        <p:nvSpPr>
          <p:cNvPr id="3" name="Content Placeholder 2">
            <a:extLst>
              <a:ext uri="{FF2B5EF4-FFF2-40B4-BE49-F238E27FC236}">
                <a16:creationId xmlns:a16="http://schemas.microsoft.com/office/drawing/2014/main" id="{77B1A7A4-4F05-41F1-9F01-0B98EFA4865C}"/>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n-US" kern="1200">
                <a:sym typeface="Arial"/>
              </a:rPr>
              <a:t>Areas identified with 1-percent annual chance of flood: </a:t>
            </a:r>
          </a:p>
          <a:p>
            <a:pPr marL="381000" lvl="1" indent="-381000" fontAlgn="auto">
              <a:spcBef>
                <a:spcPct val="100000"/>
              </a:spcBef>
              <a:spcAft>
                <a:spcPts val="0"/>
              </a:spcAft>
              <a:buSzPct val="99000"/>
              <a:buFont typeface="Arial"/>
              <a:buChar char="•"/>
              <a:tabLst/>
            </a:pPr>
            <a:r>
              <a:rPr lang="en-US" b="1" kern="1200">
                <a:ea typeface="+mn-ea"/>
                <a:sym typeface="Arial"/>
              </a:rPr>
              <a:t>Zones VE and V1-30</a:t>
            </a:r>
            <a:endParaRPr lang="en-US" kern="1200">
              <a:ea typeface="+mn-ea"/>
              <a:sym typeface="Arial"/>
            </a:endParaRPr>
          </a:p>
          <a:p>
            <a:pPr marL="635000" lvl="2" indent="-254000" fontAlgn="auto">
              <a:spcBef>
                <a:spcPct val="100000"/>
              </a:spcBef>
              <a:spcAft>
                <a:spcPts val="0"/>
              </a:spcAft>
              <a:buSzPct val="99000"/>
              <a:buFont typeface="Wingdings"/>
              <a:buChar char="§"/>
              <a:tabLst/>
            </a:pPr>
            <a:r>
              <a:rPr lang="en-US" kern="1200">
                <a:ea typeface="+mn-ea"/>
                <a:sym typeface="Arial"/>
              </a:rPr>
              <a:t>Coastal flooding with velocity hazards</a:t>
            </a:r>
          </a:p>
          <a:p>
            <a:pPr marL="635000" lvl="2" indent="-254000" fontAlgn="auto">
              <a:spcBef>
                <a:spcPct val="100000"/>
              </a:spcBef>
              <a:spcAft>
                <a:spcPts val="0"/>
              </a:spcAft>
              <a:buSzPct val="99000"/>
              <a:buFont typeface="Wingdings"/>
              <a:buChar char="§"/>
              <a:tabLst/>
            </a:pPr>
            <a:r>
              <a:rPr lang="en-US" kern="1200">
                <a:ea typeface="+mn-ea"/>
                <a:sym typeface="Arial"/>
              </a:rPr>
              <a:t>Wave action of 3-foot waves or greater</a:t>
            </a:r>
          </a:p>
          <a:p>
            <a:pPr marL="635000" lvl="2" indent="-254000" fontAlgn="auto">
              <a:spcBef>
                <a:spcPct val="100000"/>
              </a:spcBef>
              <a:spcAft>
                <a:spcPts val="0"/>
              </a:spcAft>
              <a:buSzPct val="99000"/>
              <a:buFont typeface="Wingdings"/>
              <a:buChar char="§"/>
              <a:tabLst/>
            </a:pPr>
            <a:r>
              <a:rPr lang="en-US" kern="1200">
                <a:ea typeface="+mn-ea"/>
                <a:sym typeface="Arial"/>
              </a:rPr>
              <a:t>BFE determined </a:t>
            </a:r>
            <a:br>
              <a:rPr lang="en-US" kern="1200">
                <a:ea typeface="+mn-ea"/>
                <a:sym typeface="Arial"/>
              </a:rPr>
            </a:br>
            <a:endParaRPr lang="en-US"/>
          </a:p>
        </p:txBody>
      </p:sp>
      <p:pic>
        <p:nvPicPr>
          <p:cNvPr id="8" name="Content Placeholder 7" descr="Simple map example showing Zone VE (EL 13), Zone VE (EL 12), Zone AE (EL 9), and Zone X. Two roads, US 98 and Route 79 alongside Zone X are marked.">
            <a:extLst>
              <a:ext uri="{FF2B5EF4-FFF2-40B4-BE49-F238E27FC236}">
                <a16:creationId xmlns:a16="http://schemas.microsoft.com/office/drawing/2014/main" id="{8B2A7A41-7B86-4F0D-9C93-FF2F9EFB649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525" y="2486025"/>
            <a:ext cx="3333750" cy="1895475"/>
          </a:xfrm>
          <a:prstGeom prst="rect">
            <a:avLst/>
          </a:prstGeom>
        </p:spPr>
      </p:pic>
      <p:sp>
        <p:nvSpPr>
          <p:cNvPr id="9" name="Slide Number Placeholder 8">
            <a:extLst>
              <a:ext uri="{FF2B5EF4-FFF2-40B4-BE49-F238E27FC236}">
                <a16:creationId xmlns:a16="http://schemas.microsoft.com/office/drawing/2014/main" id="{22FE32D9-31CA-458C-8FFF-BAD02DC5B96C}"/>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96</a:t>
            </a:fld>
            <a:endParaRPr lang="en-US"/>
          </a:p>
        </p:txBody>
      </p:sp>
    </p:spTree>
    <p:extLst>
      <p:ext uri="{BB962C8B-B14F-4D97-AF65-F5344CB8AC3E}">
        <p14:creationId xmlns:p14="http://schemas.microsoft.com/office/powerpoint/2010/main" val="3051862524"/>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FIRM with V Zones</a:t>
            </a:r>
          </a:p>
        </p:txBody>
      </p:sp>
      <p:sp>
        <p:nvSpPr>
          <p:cNvPr id="7" name="Content Placeholder 6">
            <a:extLst>
              <a:ext uri="{FF2B5EF4-FFF2-40B4-BE49-F238E27FC236}">
                <a16:creationId xmlns:a16="http://schemas.microsoft.com/office/drawing/2014/main" id="{568A55C4-6855-4F4A-869F-0D289BC27890}"/>
              </a:ext>
            </a:extLst>
          </p:cNvPr>
          <p:cNvSpPr>
            <a:spLocks noGrp="1"/>
          </p:cNvSpPr>
          <p:nvPr>
            <p:ph sz="quarter" idx="14"/>
          </p:nvPr>
        </p:nvSpPr>
        <p:spPr/>
        <p:txBody>
          <a:bodyPr/>
          <a:lstStyle/>
          <a:p>
            <a:pPr>
              <a:spcBef>
                <a:spcPct val="100000"/>
              </a:spcBef>
              <a:buSzPct val="99000"/>
            </a:pPr>
            <a:r>
              <a:rPr lang="en-US" b="1" kern="1200">
                <a:sym typeface="Arial"/>
              </a:rPr>
              <a:t>What do the white lines on this FIRM represent?</a:t>
            </a:r>
            <a:endParaRPr lang="en-US"/>
          </a:p>
        </p:txBody>
      </p:sp>
      <p:pic>
        <p:nvPicPr>
          <p:cNvPr id="8" name="Content Placeholder 7" descr="FIRM showing 3 zones marked from land to seaward: Zone A10 (El 11), Zone V13 (EL 15), Zone V13 (EL 17). Each zone is marked with a white zone (or BFE) division line. Streets and a lagoon are shown at the top of the map.">
            <a:extLst>
              <a:ext uri="{FF2B5EF4-FFF2-40B4-BE49-F238E27FC236}">
                <a16:creationId xmlns:a16="http://schemas.microsoft.com/office/drawing/2014/main" id="{AE762C7F-4171-41FC-8BB5-E877341325A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831975"/>
            <a:ext cx="3810000" cy="3133725"/>
          </a:xfrm>
          <a:prstGeom prst="rect">
            <a:avLst/>
          </a:prstGeom>
        </p:spPr>
      </p:pic>
      <p:sp>
        <p:nvSpPr>
          <p:cNvPr id="9" name="Slide Number Placeholder 8">
            <a:extLst>
              <a:ext uri="{FF2B5EF4-FFF2-40B4-BE49-F238E27FC236}">
                <a16:creationId xmlns:a16="http://schemas.microsoft.com/office/drawing/2014/main" id="{D4070F7F-0589-4B42-96B5-7DEF0C49004A}"/>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97</a:t>
            </a:fld>
            <a:endParaRPr lang="en-US"/>
          </a:p>
        </p:txBody>
      </p:sp>
    </p:spTree>
    <p:extLst>
      <p:ext uri="{BB962C8B-B14F-4D97-AF65-F5344CB8AC3E}">
        <p14:creationId xmlns:p14="http://schemas.microsoft.com/office/powerpoint/2010/main" val="1266567995"/>
      </p:ext>
    </p:extLst>
  </p:cSld>
  <p:clrMapOvr>
    <a:masterClrMapping/>
  </p:clrMapOvr>
  <p:transition>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60.3(e) Requirement (2)--Lowest Horizontal Structural Member</a:t>
            </a:r>
          </a:p>
        </p:txBody>
      </p:sp>
      <p:sp>
        <p:nvSpPr>
          <p:cNvPr id="8" name="Content Placeholder 7">
            <a:extLst>
              <a:ext uri="{FF2B5EF4-FFF2-40B4-BE49-F238E27FC236}">
                <a16:creationId xmlns:a16="http://schemas.microsoft.com/office/drawing/2014/main" id="{52C5AF67-EE5D-47AC-9537-7799827AF7E7}"/>
              </a:ext>
            </a:extLst>
          </p:cNvPr>
          <p:cNvSpPr>
            <a:spLocks noGrp="1"/>
          </p:cNvSpPr>
          <p:nvPr>
            <p:ph sz="quarter" idx="13"/>
          </p:nvPr>
        </p:nvSpPr>
        <p:spPr>
          <a:xfrm>
            <a:off x="457200" y="1153077"/>
            <a:ext cx="8229600" cy="1180547"/>
          </a:xfrm>
        </p:spPr>
        <p:txBody>
          <a:bodyPr>
            <a:normAutofit fontScale="92500" lnSpcReduction="10000"/>
          </a:bodyPr>
          <a:lstStyle/>
          <a:p>
            <a:pPr>
              <a:spcBef>
                <a:spcPct val="100000"/>
              </a:spcBef>
              <a:buSzPct val="99000"/>
            </a:pPr>
            <a:r>
              <a:rPr lang="en-US" kern="1200" dirty="0">
                <a:sym typeface="Arial"/>
              </a:rPr>
              <a:t>(2) Obtain the elevation of the bottom of the lowest horizontal structural member of the lowest floor (excluding pilings and columns).</a:t>
            </a:r>
            <a:endParaRPr lang="en-US" dirty="0"/>
          </a:p>
        </p:txBody>
      </p:sp>
      <p:pic>
        <p:nvPicPr>
          <p:cNvPr id="10" name="Content Placeholder 9" descr="Diagram of differences between houses in Coastal A and V Zone areas. Refer to the appendix for the full text of the image.">
            <a:extLst>
              <a:ext uri="{FF2B5EF4-FFF2-40B4-BE49-F238E27FC236}">
                <a16:creationId xmlns:a16="http://schemas.microsoft.com/office/drawing/2014/main" id="{1399F2BA-257B-4FDC-ADD7-D4FB3B79141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6375" y="2333625"/>
            <a:ext cx="6191250" cy="3095625"/>
          </a:xfrm>
          <a:prstGeom prst="rect">
            <a:avLst/>
          </a:prstGeom>
        </p:spPr>
      </p:pic>
      <p:sp>
        <p:nvSpPr>
          <p:cNvPr id="11" name="Slide Number Placeholder 10">
            <a:extLst>
              <a:ext uri="{FF2B5EF4-FFF2-40B4-BE49-F238E27FC236}">
                <a16:creationId xmlns:a16="http://schemas.microsoft.com/office/drawing/2014/main" id="{6CD9863E-E4D7-495C-B17D-8506D6288184}"/>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98</a:t>
            </a:fld>
            <a:endParaRPr lang="en-US"/>
          </a:p>
        </p:txBody>
      </p:sp>
    </p:spTree>
    <p:extLst>
      <p:ext uri="{BB962C8B-B14F-4D97-AF65-F5344CB8AC3E}">
        <p14:creationId xmlns:p14="http://schemas.microsoft.com/office/powerpoint/2010/main" val="913667866"/>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Lowest Floor Elevation</a:t>
            </a:r>
          </a:p>
        </p:txBody>
      </p:sp>
      <p:sp>
        <p:nvSpPr>
          <p:cNvPr id="7" name="Content Placeholder 6">
            <a:extLst>
              <a:ext uri="{FF2B5EF4-FFF2-40B4-BE49-F238E27FC236}">
                <a16:creationId xmlns:a16="http://schemas.microsoft.com/office/drawing/2014/main" id="{FDED840B-DD31-4D0F-B85B-59405CDD5667}"/>
              </a:ext>
            </a:extLst>
          </p:cNvPr>
          <p:cNvSpPr>
            <a:spLocks noGrp="1"/>
          </p:cNvSpPr>
          <p:nvPr>
            <p:ph sz="quarter" idx="14"/>
          </p:nvPr>
        </p:nvSpPr>
        <p:spPr/>
        <p:txBody>
          <a:bodyPr/>
          <a:lstStyle/>
          <a:p>
            <a:pPr>
              <a:spcBef>
                <a:spcPct val="100000"/>
              </a:spcBef>
              <a:buSzPct val="99000"/>
            </a:pPr>
            <a:r>
              <a:rPr lang="en-US" b="1" kern="1200">
                <a:sym typeface="Arial"/>
              </a:rPr>
              <a:t>What is the difference between the lowest floor in an A Zone and the lowest floor in a V Zone?</a:t>
            </a:r>
            <a:endParaRPr lang="en-US"/>
          </a:p>
        </p:txBody>
      </p:sp>
      <p:pic>
        <p:nvPicPr>
          <p:cNvPr id="8" name="Content Placeholder 7" descr="A large red question mark on top of a blue dialogue box">
            <a:extLst>
              <a:ext uri="{FF2B5EF4-FFF2-40B4-BE49-F238E27FC236}">
                <a16:creationId xmlns:a16="http://schemas.microsoft.com/office/drawing/2014/main" id="{35A9AD30-BAEE-4C6A-938F-BACC6A24BD8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85850" y="1970087"/>
            <a:ext cx="2857500" cy="2857500"/>
          </a:xfrm>
          <a:prstGeom prst="rect">
            <a:avLst/>
          </a:prstGeom>
        </p:spPr>
      </p:pic>
      <p:sp>
        <p:nvSpPr>
          <p:cNvPr id="9" name="Slide Number Placeholder 8">
            <a:extLst>
              <a:ext uri="{FF2B5EF4-FFF2-40B4-BE49-F238E27FC236}">
                <a16:creationId xmlns:a16="http://schemas.microsoft.com/office/drawing/2014/main" id="{B09BE295-FF3A-48FA-B9ED-EEEC3396C812}"/>
              </a:ext>
            </a:extLst>
          </p:cNvPr>
          <p:cNvSpPr>
            <a:spLocks noGrp="1"/>
          </p:cNvSpPr>
          <p:nvPr>
            <p:ph type="sldNum" sz="quarter" idx="12"/>
          </p:nvPr>
        </p:nvSpPr>
        <p:spPr/>
        <p:txBody>
          <a:bodyPr/>
          <a:lstStyle/>
          <a:p>
            <a:pPr>
              <a:spcBef>
                <a:spcPts val="100"/>
              </a:spcBef>
              <a:buSzPct val="99000"/>
            </a:pPr>
            <a:fld id="{B585DC09-B1C0-4A3F-B4BC-F9B960AAA3BA}" type="slidenum">
              <a:rPr lang="en-US" smtClean="0"/>
              <a:pPr>
                <a:spcBef>
                  <a:spcPts val="100"/>
                </a:spcBef>
                <a:buSzPct val="99000"/>
              </a:pPr>
              <a:t>99</a:t>
            </a:fld>
            <a:endParaRPr lang="en-US"/>
          </a:p>
        </p:txBody>
      </p:sp>
    </p:spTree>
    <p:extLst>
      <p:ext uri="{BB962C8B-B14F-4D97-AF65-F5344CB8AC3E}">
        <p14:creationId xmlns:p14="http://schemas.microsoft.com/office/powerpoint/2010/main" val="1419771662"/>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Props1.xml><?xml version="1.0" encoding="utf-8"?>
<ds:datastoreItem xmlns:ds="http://schemas.openxmlformats.org/officeDocument/2006/customXml" ds:itemID="{3E16719D-96A2-4FC3-9661-2EC198961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CC96A8-2379-48E9-8CEB-9594F61F4E37}">
  <ds:schemaRefs>
    <ds:schemaRef ds:uri="Microsoft.SharePoint.Taxonomy.ContentTypeSync"/>
  </ds:schemaRefs>
</ds:datastoreItem>
</file>

<file path=customXml/itemProps3.xml><?xml version="1.0" encoding="utf-8"?>
<ds:datastoreItem xmlns:ds="http://schemas.openxmlformats.org/officeDocument/2006/customXml" ds:itemID="{C866A0D8-F1A0-43E4-9B86-9C49BE68996C}">
  <ds:schemaRefs>
    <ds:schemaRef ds:uri="http://schemas.microsoft.com/sharepoint/v3/contenttype/forms"/>
  </ds:schemaRefs>
</ds:datastoreItem>
</file>

<file path=customXml/itemProps4.xml><?xml version="1.0" encoding="utf-8"?>
<ds:datastoreItem xmlns:ds="http://schemas.openxmlformats.org/officeDocument/2006/customXml" ds:itemID="{7C7EB776-3F58-413A-A3D4-23320DAC641A}">
  <ds:schemaRefs>
    <ds:schemaRef ds:uri="http://schemas.microsoft.com/office/2006/metadata/properties"/>
    <ds:schemaRef ds:uri="http://schemas.microsoft.com/office/infopath/2007/PartnerControls"/>
    <ds:schemaRef ds:uri="95ba42ad-0bbe-4ff2-b5a3-00bdc267f7a0"/>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4587</Words>
  <Application>Microsoft Office PowerPoint</Application>
  <PresentationFormat>On-screen Show (4:3)</PresentationFormat>
  <Paragraphs>547</Paragraphs>
  <Slides>123</Slides>
  <Notes>0</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EMI_PPT</vt:lpstr>
      <vt:lpstr>Unit 4: Floodplain Management Regulations Overview</vt:lpstr>
      <vt:lpstr>E0273 Course Map</vt:lpstr>
      <vt:lpstr>Unit 4 Objectives</vt:lpstr>
      <vt:lpstr>Discussion: Determining Minimum Regulations</vt:lpstr>
      <vt:lpstr>Legal Authorities Governing Floodplain Management Regulations</vt:lpstr>
      <vt:lpstr>NFIP Regulation Overview</vt:lpstr>
      <vt:lpstr>Discussion: Connecting Mapping with Regulations</vt:lpstr>
      <vt:lpstr>Code of Federal Regulations--Section 60.3</vt:lpstr>
      <vt:lpstr>Regulation "Staircase" Elements</vt:lpstr>
      <vt:lpstr>44 Code of Federal Regulations (CFR) CFR 60.3(a): No Flood Map</vt:lpstr>
      <vt:lpstr>60.3(a) Requirements (1) and (2)--Floodplain Management Criteria</vt:lpstr>
      <vt:lpstr>60.3(a) Requirement (3)--New Development Criteria</vt:lpstr>
      <vt:lpstr>Discussion: Reasonably Safe</vt:lpstr>
      <vt:lpstr>Development Oversight</vt:lpstr>
      <vt:lpstr>Development Examples</vt:lpstr>
      <vt:lpstr>Discussion: Substantial Improvement vs. New Construction</vt:lpstr>
      <vt:lpstr>60.3(a) Requirement (3)(iv) - Protecting Utilities</vt:lpstr>
      <vt:lpstr>60.3(a) Requirement (3)(iii)--Fuel Tanks</vt:lpstr>
      <vt:lpstr>60.3(a) Requirement (3)(iv)--Anchoring Tanks</vt:lpstr>
      <vt:lpstr>60.3(a) Requirement (3)(iv)--Anchoring Air Conditioners</vt:lpstr>
      <vt:lpstr>60.3(a) Requirement (3)(iv)--Elevating Water Heaters</vt:lpstr>
      <vt:lpstr>60.3(a) Requirements (4) and (5)--New Development</vt:lpstr>
      <vt:lpstr>60.3(a) Requirement (6)--Sewage/Waste Disposal Systems</vt:lpstr>
      <vt:lpstr>Septic Systems</vt:lpstr>
      <vt:lpstr>Regulations Discussion--60.3(b): Zone A No BFEs Determined</vt:lpstr>
      <vt:lpstr>Discussion: Approximate Zone A</vt:lpstr>
      <vt:lpstr>Discussion: Special Flood Hazard Areas</vt:lpstr>
      <vt:lpstr>60.3(b) Requirements (1) and (2)--Permits and 60.3(a) Standards</vt:lpstr>
      <vt:lpstr>FEMA 265--The Zone A Manual</vt:lpstr>
      <vt:lpstr>60.3(b) Requirement (3)--50 Lots/5 Acres</vt:lpstr>
      <vt:lpstr>Review Subdivision Proposals: 50 lots or 5 Acres</vt:lpstr>
      <vt:lpstr>Review Subdivision Proposal: 76-Lot Subdivision </vt:lpstr>
      <vt:lpstr>Review Subdivision Proposals: 5.6-Acre and 6.7-Acre Proposals</vt:lpstr>
      <vt:lpstr>Discussion: Subdivision Proposals</vt:lpstr>
      <vt:lpstr>Zone A Considerations</vt:lpstr>
      <vt:lpstr>60.3(b)(4) Requirement--Obtain BFE and Floodway Data</vt:lpstr>
      <vt:lpstr>Developing BFEs: Model-Backed Zone A </vt:lpstr>
      <vt:lpstr>Discussion: Reasonably Safe Scenario</vt:lpstr>
      <vt:lpstr>Simplified Methods for Developing BFE Data</vt:lpstr>
      <vt:lpstr>Developing BFE--High-Water Marks</vt:lpstr>
      <vt:lpstr>Discussion: High-Water Marks</vt:lpstr>
      <vt:lpstr>Developing BFE--Other Simplified Methods</vt:lpstr>
      <vt:lpstr>60.3(b) Requirement (5)--Lowest Floor</vt:lpstr>
      <vt:lpstr>60.3(b) Requirements (6) and (7)--Watercourse Alterations</vt:lpstr>
      <vt:lpstr>Discussion: Watercourse Alteration Notifications</vt:lpstr>
      <vt:lpstr>Discussion: Watercourse Alteration Terminology</vt:lpstr>
      <vt:lpstr>60.3(b) Requirement (8)--Manufactured Homes</vt:lpstr>
      <vt:lpstr>Anchoring a Manufactured Home</vt:lpstr>
      <vt:lpstr>60.3(b) Requirements: Summary Part 1</vt:lpstr>
      <vt:lpstr>60.3(b) Requirements: Summary Part 2</vt:lpstr>
      <vt:lpstr>Activity 4.1: Regulations Crosswalk Review</vt:lpstr>
      <vt:lpstr>Activity 4.1: Regulations Crosswalk Review (cont.)</vt:lpstr>
      <vt:lpstr>Regulations Discussion--44 CFR 60.3(c): Zone A with BFEs</vt:lpstr>
      <vt:lpstr>60.3(c): A Zones with BFEs and Depths and A99</vt:lpstr>
      <vt:lpstr>60.3(c) Requirements (2) and (3)--Elevate Lowest Floor</vt:lpstr>
      <vt:lpstr>Lowest Floor Elevation</vt:lpstr>
      <vt:lpstr>Elevated Building</vt:lpstr>
      <vt:lpstr>Lowest Floor, Residential</vt:lpstr>
      <vt:lpstr>60.3(c) Requirement (3)--Lowest Floor, Non-Residential</vt:lpstr>
      <vt:lpstr>60.3(c) Requirement (4)--Floodproofing</vt:lpstr>
      <vt:lpstr>60.3(c) Requirement (5)--Enclosures</vt:lpstr>
      <vt:lpstr>Enclosure Violation</vt:lpstr>
      <vt:lpstr>60.3(c) Requirement (5)--Flood Openings </vt:lpstr>
      <vt:lpstr>Garage Flood Openings</vt:lpstr>
      <vt:lpstr>Garage Flood Openings (cont.)</vt:lpstr>
      <vt:lpstr>Flood Openings: Interior and Exterior Views</vt:lpstr>
      <vt:lpstr>60.3(c) Requirement (5)--Collapsed Foundation</vt:lpstr>
      <vt:lpstr>Displaced House</vt:lpstr>
      <vt:lpstr>60.3(c) Requirement (6)--Elevated Manufactured Homes</vt:lpstr>
      <vt:lpstr>60.3(c) Requirement (12)--Manufactured Home Chassis Piers</vt:lpstr>
      <vt:lpstr>Manufactured Home Park Damage</vt:lpstr>
      <vt:lpstr>Discussion: Manufactured Homes</vt:lpstr>
      <vt:lpstr>60.3(c) Requirement (7)--Zone AO Residential Reference Levels</vt:lpstr>
      <vt:lpstr>60.3(c) Requirement (8)--Zone AO Non-Residential Reference Levels</vt:lpstr>
      <vt:lpstr>Zone AO - Lowest Floor Elevation with Fill</vt:lpstr>
      <vt:lpstr>Discussion: Measuring from Natural Grade</vt:lpstr>
      <vt:lpstr>Discussion: Non-Residential AO Zone</vt:lpstr>
      <vt:lpstr>60.3(c) Requirements (10) and (13)--Cumulative Rise</vt:lpstr>
      <vt:lpstr>Tracking Cumulative Rise</vt:lpstr>
      <vt:lpstr>Cumulative Rise (cont.)</vt:lpstr>
      <vt:lpstr>Discussion: Impact of Fill in a SFHA</vt:lpstr>
      <vt:lpstr>Discussion: Cumulative Rise Concerns</vt:lpstr>
      <vt:lpstr>60.3(c) Requirement (11)--Grading for Drainage</vt:lpstr>
      <vt:lpstr>60.3(c) Requirement (14)--Recreational Vehicle Hookups</vt:lpstr>
      <vt:lpstr>Discussion: Highway-Ready Recreational Vehicles</vt:lpstr>
      <vt:lpstr>Activity 4.2: Structural and Non-Structural Regulations</vt:lpstr>
      <vt:lpstr>Regulations Discussion - 44 CFR 60.3(d): Zone AE with Floodway</vt:lpstr>
      <vt:lpstr>60.3(d) Requirement (3)--FIRM with Floodway</vt:lpstr>
      <vt:lpstr>Regulatory Floodway Terminology</vt:lpstr>
      <vt:lpstr>60.3(d) Requirements (1-4)</vt:lpstr>
      <vt:lpstr>Floodway Surcharge Limit</vt:lpstr>
      <vt:lpstr>No-Rise Certification</vt:lpstr>
      <vt:lpstr>Floodway Encroachment and No-Rise Certification</vt:lpstr>
      <vt:lpstr>Activity 4.3: Applying Regulations to Floodway Development</vt:lpstr>
      <vt:lpstr>Regulations Discussion: 44 CFR 60.3(e)--Zones VE and V1–30</vt:lpstr>
      <vt:lpstr>60.3(e)--Zones VE and V1-30</vt:lpstr>
      <vt:lpstr>FIRM with V Zones</vt:lpstr>
      <vt:lpstr>60.3(e) Requirement (2)--Lowest Horizontal Structural Member</vt:lpstr>
      <vt:lpstr>Discussion: Lowest Floor Elevation</vt:lpstr>
      <vt:lpstr>60.3(e) Requirement (3)--Landward of Mean High Tide: 60.3(e)(3)</vt:lpstr>
      <vt:lpstr>60.3(e) Requirement (4) (i and ii)</vt:lpstr>
      <vt:lpstr>Continuous Load Path</vt:lpstr>
      <vt:lpstr>Supporting Foundation System</vt:lpstr>
      <vt:lpstr>Supporting Foundation System (Cont.)</vt:lpstr>
      <vt:lpstr>Failed Foundation System</vt:lpstr>
      <vt:lpstr>Discussion: Failed Supporting Foundation System</vt:lpstr>
      <vt:lpstr>60.3(e) Requirements (5)--Free of Obstruction and Breakaway Walls</vt:lpstr>
      <vt:lpstr>Failure of Breakaway Wall</vt:lpstr>
      <vt:lpstr>Utility Connections</vt:lpstr>
      <vt:lpstr>Open Wood Lattice-Work</vt:lpstr>
      <vt:lpstr>Cross Bracing</vt:lpstr>
      <vt:lpstr>60.3(e) Requirement (5)--V Zone Certificate</vt:lpstr>
      <vt:lpstr>60.3(e) Requirement (6)--Failure Due to Fill</vt:lpstr>
      <vt:lpstr>60.3(e) Requirement (7)--Sand Dunes and Mangroves</vt:lpstr>
      <vt:lpstr>60.3(e) Requirement (8)--Manufactured Homes in V Zones</vt:lpstr>
      <vt:lpstr>60.3(e) Requirement (9)--Recreational Vehicles in V Zones</vt:lpstr>
      <vt:lpstr>Discussion: Zone VE Construction</vt:lpstr>
      <vt:lpstr>Regulations Discussion: 44 CFR 60.1(d)--Higher Standards</vt:lpstr>
      <vt:lpstr>International Codes</vt:lpstr>
      <vt:lpstr>Activity 4.4: Higher Standards</vt:lpstr>
      <vt:lpstr>Activity 4.5: Unit 4 Communication Corner</vt:lpstr>
      <vt:lpstr>Activity 4.5: Unit 4 Communication Corner (cont.)</vt:lpstr>
      <vt:lpstr>Activity 4.6: 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2021-08-11T11:24:41Z</dcterms:created>
  <dcterms:modified xsi:type="dcterms:W3CDTF">2026-03-05T18:31:19Z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