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89npSrN3XLK2BQHVEta8g==" hashData="JqCZD883dpLrxVGI3+CT+dEBrlDiOirrGDRlggjnbj/z071bbYbKPGEs+dRonfgfgVyTC/j5eQexzWJzS6cVc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333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901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885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76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00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49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14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84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818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6814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9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>
              <a:defRPr sz="2800" b="0"/>
            </a:lvl1pPr>
            <a:lvl2pPr>
              <a:defRPr sz="2800" b="0"/>
            </a:lvl2pPr>
            <a:lvl3pPr>
              <a:defRPr sz="2800" b="0"/>
            </a:lvl3pPr>
            <a:lvl4pPr marL="1371600" indent="-342900">
              <a:buSzPct val="75000"/>
              <a:buFont typeface="Wingdings" panose="05000000000000000000" pitchFamily="2" charset="2"/>
              <a:buChar char="§"/>
              <a:defRPr sz="2800" b="0"/>
            </a:lvl4pPr>
            <a:lvl5pPr>
              <a:defRPr sz="2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4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2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42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83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: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22759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3472070"/>
            <a:ext cx="8229600" cy="22328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847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TopBottom Top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8827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2057400"/>
            <a:ext cx="8229600" cy="36475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23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7"/>
            <a:ext cx="13716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1905001" y="1153077"/>
            <a:ext cx="6781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60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8"/>
            <a:ext cx="5943598" cy="45518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400799" y="1153077"/>
            <a:ext cx="2286001" cy="45518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6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EMA Visual Templat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7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fld id="{7715A793-05D9-40E1-A741-69F0AEB017E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 i="0" baseline="0" smtClean="0">
                <a:solidFill>
                  <a:srgbClr val="F4F8FE"/>
                </a:solidFill>
                <a:latin typeface="+mn-lt"/>
                <a:cs typeface="+mn-cs"/>
              </a:defRPr>
            </a:lvl1pPr>
          </a:lstStyle>
          <a:p>
            <a:fld id="{96016841-9F2C-49A5-BCAF-D9989C0FFC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tabLst>
          <a:tab pos="401638" algn="l"/>
        </a:tabLst>
        <a:defRPr sz="2800" b="0" baseline="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2pPr>
      <a:lvl3pPr marL="9144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3pPr>
      <a:lvl4pPr marL="13716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4pPr>
      <a:lvl5pPr marL="21748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Unit 5: Substantial Improvement/Substantial Damage</a:t>
            </a:r>
          </a:p>
        </p:txBody>
      </p:sp>
      <p:pic>
        <p:nvPicPr>
          <p:cNvPr id="6" name="Content Placeholder 5" descr="E0273 unit cover image with a collage of three images showing an elevated house, a levee, and flooding.">
            <a:extLst>
              <a:ext uri="{FF2B5EF4-FFF2-40B4-BE49-F238E27FC236}">
                <a16:creationId xmlns:a16="http://schemas.microsoft.com/office/drawing/2014/main" id="{3ACAEFF9-B557-41A2-8B3D-752E46102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00956"/>
            <a:ext cx="7620000" cy="41814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0E2D-2713-4583-ACB7-9383363B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8409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Discussion: Improvement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D3E6B-04F3-4C31-B8A4-04752A11E8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 b="1" kern="1200">
                <a:sym typeface="Arial"/>
              </a:rPr>
              <a:t>How do you determine the total costs of improvement? How do you know it is approaching 50%?</a:t>
            </a:r>
            <a:endParaRPr lang="en-US"/>
          </a:p>
        </p:txBody>
      </p:sp>
      <p:pic>
        <p:nvPicPr>
          <p:cNvPr id="8" name="Content Placeholder 7" descr="A large red question mark on top of a blue dialogue box">
            <a:extLst>
              <a:ext uri="{FF2B5EF4-FFF2-40B4-BE49-F238E27FC236}">
                <a16:creationId xmlns:a16="http://schemas.microsoft.com/office/drawing/2014/main" id="{0D7AB9C0-0046-469C-9591-EFC678A5D15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005012"/>
            <a:ext cx="2857500" cy="28575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EB38-20B9-448D-A7DA-9B7FA75F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9106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Estimating Improvement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86AD-6627-4D14-8667-5A6F45358E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Itemized estimates from licensed contractors or design professionals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Professional estimating guidelines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Independent professional estimators</a:t>
            </a:r>
            <a:endParaRPr lang="en-US"/>
          </a:p>
        </p:txBody>
      </p:sp>
      <p:pic>
        <p:nvPicPr>
          <p:cNvPr id="8" name="Content Placeholder 7" descr="A man standing next to a woman holding a pen and both looking down at a large white sheet of paper on a table">
            <a:extLst>
              <a:ext uri="{FF2B5EF4-FFF2-40B4-BE49-F238E27FC236}">
                <a16:creationId xmlns:a16="http://schemas.microsoft.com/office/drawing/2014/main" id="{7F73F9DD-EA36-43EB-A20A-011AC3B5175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95437"/>
            <a:ext cx="3810000" cy="36766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46B17-561D-4893-B2E0-19788EBF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4722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Market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33B2-D1FC-4847-A0FF-07EF22D49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kern="1200">
                <a:sym typeface="Arial"/>
              </a:rPr>
              <a:t>Market value can be determined by: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Recent independent appraisals by a professional appraiser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Replacement cost, only if depreciated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Tax assessor data (structure only)</a:t>
            </a:r>
          </a:p>
          <a:p>
            <a:pPr>
              <a:spcBef>
                <a:spcPct val="100000"/>
              </a:spcBef>
              <a:buSzPct val="99000"/>
            </a:pPr>
            <a:r>
              <a:rPr lang="en-US" b="1" i="1" kern="1200">
                <a:sym typeface="Arial"/>
              </a:rPr>
              <a:t>However you do it, be consistent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954C9-0035-4A8A-8E6B-6CF0973F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479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Substantial Improvement (Part 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083A3-2A94-4805-B922-B5635C04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b="1" kern="1200">
                <a:sym typeface="Arial"/>
              </a:rPr>
              <a:t>(Cost of Improvement) / (Market Value) 100 = X%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Check the Substantial Improvement/Substantial Damage Desk Reference and the Items to be Included and Excluded tables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Ratios between 40% - 60% merit a second look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Community should require precise cost determination methods for close calls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33E37-6B3F-4DAD-AB43-125BE23E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501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Activity 5.1: Substantial Improvement Case Study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5D9ADF-6B57-4B04-933E-3A5840B317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kern="1200">
                <a:sym typeface="Arial"/>
              </a:rPr>
              <a:t>Whole group discussion </a:t>
            </a:r>
          </a:p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b="1" kern="1200">
                <a:sym typeface="Arial"/>
              </a:rPr>
              <a:t>Case Study #1--Addition to a Restaurant</a:t>
            </a:r>
            <a:r>
              <a:rPr lang="en-US" kern="1200">
                <a:sym typeface="Arial"/>
              </a:rPr>
              <a:t> 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b="1" kern="1200">
                <a:ea typeface="+mn-ea"/>
                <a:sym typeface="Arial"/>
              </a:rPr>
              <a:t>Read the scenario and information provided in your Student Manual</a:t>
            </a:r>
            <a:endParaRPr lang="en-US" kern="1200">
              <a:ea typeface="+mn-ea"/>
              <a:sym typeface="Arial"/>
            </a:endParaRPr>
          </a:p>
          <a:p>
            <a:pPr marL="381000" lvl="1" indent="-381000">
              <a:spcBef>
                <a:spcPct val="100000"/>
              </a:spcBef>
              <a:buSzPct val="99000"/>
            </a:pPr>
            <a:r>
              <a:rPr lang="en-US" b="1" kern="1200">
                <a:sym typeface="Arial"/>
              </a:rPr>
              <a:t>Answer the questions</a:t>
            </a:r>
            <a:endParaRPr lang="en-US"/>
          </a:p>
        </p:txBody>
      </p:sp>
      <p:pic>
        <p:nvPicPr>
          <p:cNvPr id="8" name="Content Placeholder 7" descr="Seven chairs around a circular table. Each chair has a different colored puzzle piece in front of it and at the center is a big puzzle with one piece missing">
            <a:extLst>
              <a:ext uri="{FF2B5EF4-FFF2-40B4-BE49-F238E27FC236}">
                <a16:creationId xmlns:a16="http://schemas.microsoft.com/office/drawing/2014/main" id="{EE000CCB-0C07-4897-9F93-4910AEF237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2260600"/>
            <a:ext cx="2857500" cy="22764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709FF-E5AD-4884-A890-D22801F6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68833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Activity 5.1: Substantial Improvement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874C-69C2-47D1-AE02-FC8A2B3C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Total cost of constructing the proposed addition: $325,000 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Appraised value of property: $645,000 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Appraised value of the structure: $600,000 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Appraised value of the land: $45,000 </a:t>
            </a:r>
          </a:p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b="1" i="1" kern="1200">
                <a:sym typeface="Arial"/>
              </a:rPr>
              <a:t>Considering only the information provided, is this a Substantial Improvement?</a:t>
            </a:r>
            <a:r>
              <a:rPr lang="en-US" kern="1200">
                <a:sym typeface="Arial"/>
              </a:rPr>
              <a:t> </a:t>
            </a:r>
          </a:p>
          <a:p>
            <a:pPr>
              <a:spcBef>
                <a:spcPct val="100000"/>
              </a:spcBef>
              <a:buSzPct val="99000"/>
            </a:pPr>
            <a:r>
              <a:rPr lang="en-US" b="1" i="1" kern="1200">
                <a:sym typeface="Arial"/>
              </a:rPr>
              <a:t>As the local  Floodplain Administrator, is there more you should ask yourself as you determine whether this is a Substantial Improvement?</a:t>
            </a:r>
            <a:r>
              <a:rPr lang="en-US" kern="1200">
                <a:sym typeface="Arial"/>
              </a:rPr>
              <a:t>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185A8-5AE5-462A-9C9D-369AFF7F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414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Substantial Improvement/Substantial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6692-9FE4-4CA3-A9EB-5BA51A2256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b="1" kern="1200">
                <a:ea typeface="+mn-ea"/>
                <a:sym typeface="Arial"/>
              </a:rPr>
              <a:t>Substantial improvement:</a:t>
            </a:r>
            <a:r>
              <a:rPr lang="en-US" kern="1200">
                <a:ea typeface="+mn-ea"/>
                <a:sym typeface="Arial"/>
              </a:rPr>
              <a:t> Cost to rebuild/improve a structure in the Special Flood Hazard Area (SFHA), whether damaged or not, is equal to or more than 50 percent of market value prior to work</a:t>
            </a:r>
          </a:p>
          <a:p>
            <a:pPr marL="381000" lvl="1" indent="-381000">
              <a:spcBef>
                <a:spcPct val="100000"/>
              </a:spcBef>
              <a:buSzPct val="99000"/>
            </a:pPr>
            <a:r>
              <a:rPr lang="en-US" b="1" kern="1200">
                <a:ea typeface="+mn-ea"/>
                <a:sym typeface="Arial"/>
              </a:rPr>
              <a:t>Substantial damage:</a:t>
            </a:r>
            <a:r>
              <a:rPr lang="en-US" kern="1200">
                <a:sym typeface="Arial"/>
              </a:rPr>
              <a:t> Cost to restore a structure in the SFHA to pre-damage condition equals or exceeds 50 percent of the market value of the structure before damage occurred</a:t>
            </a:r>
            <a:endParaRPr lang="en-US"/>
          </a:p>
        </p:txBody>
      </p:sp>
      <p:pic>
        <p:nvPicPr>
          <p:cNvPr id="8" name="Content Placeholder 7" descr="Upper left-hand photo of a house with one side under repair. Lower right-hand photo of a fallen tree with no leaves damaging the right side of a house.">
            <a:extLst>
              <a:ext uri="{FF2B5EF4-FFF2-40B4-BE49-F238E27FC236}">
                <a16:creationId xmlns:a16="http://schemas.microsoft.com/office/drawing/2014/main" id="{B5D2352B-0FE1-4450-8C80-BDCE3298D24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54" y="3471863"/>
            <a:ext cx="4839492" cy="223361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3EE588-AA03-4352-BE22-2A988906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6532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What is Damage?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77064-8A18-416F-BEBC-E120BD1A0C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Any source (fire, tornado, car or tree impacts the building)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Structures in the SFHA</a:t>
            </a:r>
            <a:endParaRPr lang="en-US"/>
          </a:p>
        </p:txBody>
      </p:sp>
      <p:pic>
        <p:nvPicPr>
          <p:cNvPr id="8" name="Content Placeholder 7" descr="Severely damaged 2-story house with a large red X marking on the front door">
            <a:extLst>
              <a:ext uri="{FF2B5EF4-FFF2-40B4-BE49-F238E27FC236}">
                <a16:creationId xmlns:a16="http://schemas.microsoft.com/office/drawing/2014/main" id="{69707D86-99C3-4D22-89AE-4D58ACF2097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24075"/>
            <a:ext cx="3810000" cy="26193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1DE47-E09A-448F-8091-2F41BB44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28116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Substantial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7C4E-4BA0-4019-A122-73E6AA6B3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A Substantially Damaged structure must meet the following conditions: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Located in the Special Flood Hazard Area(SFHA)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Non-compliant with current floodplain standards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Formally declared substantially damaged by community authority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Cost of post-damage repair ≥ 50 percent of pre-damage market value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Pre-Flood Insurance Rate Map (FIRM) and Post-FIRM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F29B-4B6F-4CB6-B9E0-2BEE6336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7761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Why is Determining Substantial Damage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4FF6D-CA3A-40F8-A544-E7EC4C2BA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Structures in the SFHA damaged by fire, tornado, or any other cause are subject to Substantial Damage ordinance provisions.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Repair/rebuilding: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Automatically becomes a Substantial Improvement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Must meet current design requirements of local regulations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Must meet other identified health, sanitary, or safety code requirements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92B5A-9099-4DD7-94B9-2D9D44D1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086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E0273 Course Map Unit 5</a:t>
            </a:r>
          </a:p>
        </p:txBody>
      </p:sp>
      <p:pic>
        <p:nvPicPr>
          <p:cNvPr id="6" name="Content Placeholder 5" descr="Umbrella diagram displays E0273 themes: Know the Risk, Mitigate the Risk, Insure the Risk. Raindrops list topics: FPM Basics, Risk Determination (maps &amp; studies), Regulations, SI/SD, Oversight &amp; Compliance, Pre- and Post-Event, &amp; Insurance.">
            <a:extLst>
              <a:ext uri="{FF2B5EF4-FFF2-40B4-BE49-F238E27FC236}">
                <a16:creationId xmlns:a16="http://schemas.microsoft.com/office/drawing/2014/main" id="{76C7A680-FF38-47AE-8383-A308BA0CD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94" y="1068388"/>
            <a:ext cx="4646612" cy="4646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58638-81C3-4305-8E83-68221B06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7052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Community Responsibility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B5140B-E28E-4D92-A319-0EE593A1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20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A1BC-5157-4018-9AED-393B8C2DA4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The community is the only entity that can make a substantial improvement/substantial damage determination.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Must assure accuracy and consistency of: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Full cost of improvements or repairs.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Market value of structure.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Only local community can make a Substantial Damage determination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Must issue a determination letter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Must have an appeal process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Must assure: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Accuracy of improvement cost and actual repair/damage value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Consistent market value estimates</a:t>
            </a:r>
            <a:endParaRPr lang="en-US"/>
          </a:p>
        </p:txBody>
      </p:sp>
      <p:pic>
        <p:nvPicPr>
          <p:cNvPr id="9" name="Content Placeholder 8" descr="People in a large room sitting around a U-shaped table in a meeting while others in the background observe">
            <a:extLst>
              <a:ext uri="{FF2B5EF4-FFF2-40B4-BE49-F238E27FC236}">
                <a16:creationId xmlns:a16="http://schemas.microsoft.com/office/drawing/2014/main" id="{DD5DECCD-409C-488C-9291-C2EE935F9EF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2124075"/>
            <a:ext cx="3333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05851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Making Substantial Damage Determinations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DC5ADE-E46E-4D3C-877D-C7EB68D1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745E6-589E-4DCD-9E42-DF9DABDC73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FPAs administer SI/SD requirements by: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Requiring permits for improvements and repairs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Determining improvement and repair costs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Determining market value of structures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Making the Substantial Improvement/Substantial Damage determinations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br>
              <a:rPr lang="en-US" kern="1200">
                <a:sym typeface="Arial"/>
              </a:rPr>
            </a:br>
            <a:endParaRPr lang="en-US" kern="1200">
              <a:sym typeface="Arial"/>
            </a:endParaRP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FPAs administer Substantial Damage (SD) requirements by: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Determining repair costs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Determining market values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Making SD determinations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Requiring appropriate permits</a:t>
            </a:r>
            <a:endParaRPr lang="en-US"/>
          </a:p>
        </p:txBody>
      </p:sp>
      <p:pic>
        <p:nvPicPr>
          <p:cNvPr id="9" name="Content Placeholder 8" descr="Two men making substantial damage determinations">
            <a:extLst>
              <a:ext uri="{FF2B5EF4-FFF2-40B4-BE49-F238E27FC236}">
                <a16:creationId xmlns:a16="http://schemas.microsoft.com/office/drawing/2014/main" id="{96B8ADDB-1AA3-42D1-BF4D-836AA4B84C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81212"/>
            <a:ext cx="3810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49576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Market Value vs. Replacement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E28FC-5CA8-447E-816F-7D594CB67A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Market value is the actual cash value of the structure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Market value does not equal replacement cost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Replacement cost may be used to estimate market value only if depreciated</a:t>
            </a:r>
            <a:endParaRPr lang="en-US"/>
          </a:p>
        </p:txBody>
      </p:sp>
      <p:pic>
        <p:nvPicPr>
          <p:cNvPr id="8" name="Content Placeholder 7" descr="Man with a hat looking down on some papers in his hands while standing next to two charts on easels">
            <a:extLst>
              <a:ext uri="{FF2B5EF4-FFF2-40B4-BE49-F238E27FC236}">
                <a16:creationId xmlns:a16="http://schemas.microsoft.com/office/drawing/2014/main" id="{91ECB3E2-44AB-4CBD-87BC-084B853419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90725"/>
            <a:ext cx="3810000" cy="288607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255A0-8CE1-4789-989A-CB2CE24D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8131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B71A1-E867-407E-83F4-7522F27E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Adopt a conservative method for determining market value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Seek accuracy, use precise methods for close calls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Apply structure value and improvement cost methods consistently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If applicant objects to the estimate, allow option to provide a certified appraisal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Develop an appeals process for disagreements on appraisals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1D428-9D66-465D-B101-DFF123F7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5154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Activity 5.2: Substantial Damage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9DA2-5ED9-4108-BE27-34999FF3D1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kern="1200">
                <a:sym typeface="Arial"/>
              </a:rPr>
              <a:t>Whole group discussion </a:t>
            </a:r>
          </a:p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b="1" kern="1200">
                <a:sym typeface="Arial"/>
              </a:rPr>
              <a:t>Case Study #2--Substantially Damaged?</a:t>
            </a:r>
            <a:r>
              <a:rPr lang="en-US" kern="1200">
                <a:sym typeface="Arial"/>
              </a:rPr>
              <a:t> </a:t>
            </a:r>
          </a:p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b="1" kern="1200">
                <a:sym typeface="Arial"/>
              </a:rPr>
              <a:t>Discuss the image on the slide</a:t>
            </a:r>
            <a:endParaRPr lang="en-US" kern="1200">
              <a:sym typeface="Arial"/>
            </a:endParaRPr>
          </a:p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b="1" kern="1200">
                <a:sym typeface="Arial"/>
              </a:rPr>
              <a:t>Answer the questions:</a:t>
            </a:r>
            <a:r>
              <a:rPr lang="en-US" kern="1200">
                <a:sym typeface="Arial"/>
              </a:rPr>
              <a:t> 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b="1" i="1" kern="1200">
                <a:ea typeface="+mn-ea"/>
                <a:sym typeface="Arial"/>
              </a:rPr>
              <a:t>How likely is this residence to be found Substantially Damaged? </a:t>
            </a:r>
            <a:endParaRPr lang="en-US" kern="1200">
              <a:ea typeface="+mn-ea"/>
              <a:sym typeface="Arial"/>
            </a:endParaRPr>
          </a:p>
          <a:p>
            <a:pPr marL="381000" lvl="1" indent="-381000">
              <a:spcBef>
                <a:spcPct val="100000"/>
              </a:spcBef>
              <a:buSzPct val="99000"/>
            </a:pPr>
            <a:r>
              <a:rPr lang="en-US" b="1" i="1" kern="1200">
                <a:ea typeface="+mn-ea"/>
                <a:sym typeface="Arial"/>
              </a:rPr>
              <a:t>What do you see in this photograph that leads you to form this opinion?</a:t>
            </a:r>
            <a:r>
              <a:rPr lang="en-US" kern="1200">
                <a:sym typeface="Arial"/>
              </a:rPr>
              <a:t> </a:t>
            </a:r>
            <a:endParaRPr lang="en-US"/>
          </a:p>
        </p:txBody>
      </p:sp>
      <p:pic>
        <p:nvPicPr>
          <p:cNvPr id="8" name="Content Placeholder 7" descr="2-story house tilted to the left with the ground floor damaged enough so that you can see through to the other side of the house">
            <a:extLst>
              <a:ext uri="{FF2B5EF4-FFF2-40B4-BE49-F238E27FC236}">
                <a16:creationId xmlns:a16="http://schemas.microsoft.com/office/drawing/2014/main" id="{3A53DBA7-7DCB-4D2D-B05F-4DD0D6A5A91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8410"/>
            <a:ext cx="4114800" cy="363070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C0E1D-267C-42A2-A8E1-90FB8DB1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80420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Higher Standards for SI/SD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C29BA-CFB2-443C-9BC1-71265F940F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Cumulative Substantial Improvements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Repetitive loss property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Lower SI/SD threshold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Historic structures</a:t>
            </a:r>
            <a:endParaRPr lang="en-US"/>
          </a:p>
        </p:txBody>
      </p:sp>
      <p:pic>
        <p:nvPicPr>
          <p:cNvPr id="8" name="Content Placeholder 7" descr="A row of 4 houses on a beach with the one in front showing a partially collapsed deck and boarded-up windows">
            <a:extLst>
              <a:ext uri="{FF2B5EF4-FFF2-40B4-BE49-F238E27FC236}">
                <a16:creationId xmlns:a16="http://schemas.microsoft.com/office/drawing/2014/main" id="{7C4AC247-1317-4BA5-BA81-EF0C8A27EB5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95500"/>
            <a:ext cx="3810000" cy="26765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C81AB-CFB5-4DF9-B7E0-A8265C2C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58291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Activity 5.3: Unit 5 Communication Corner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450C-F7E4-46A1-A466-2F2D52D2BB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kern="1200">
                <a:sym typeface="Arial"/>
              </a:rPr>
              <a:t>How would you answer these questions from property owners?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b="1" i="1" kern="1200">
                <a:ea typeface="+mn-ea"/>
                <a:sym typeface="Arial"/>
              </a:rPr>
              <a:t>Why do I have to have a permit for repairs?</a:t>
            </a:r>
            <a:endParaRPr lang="en-US" kern="1200">
              <a:ea typeface="+mn-ea"/>
              <a:sym typeface="Arial"/>
            </a:endParaRP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b="1" i="1" kern="1200">
                <a:ea typeface="+mn-ea"/>
                <a:sym typeface="Arial"/>
              </a:rPr>
              <a:t>Can I do half of it now and half later? </a:t>
            </a:r>
            <a:endParaRPr lang="en-US" kern="1200">
              <a:ea typeface="+mn-ea"/>
              <a:sym typeface="Arial"/>
            </a:endParaRPr>
          </a:p>
          <a:p>
            <a:pPr marL="381000" lvl="1" indent="-381000">
              <a:spcBef>
                <a:spcPct val="100000"/>
              </a:spcBef>
              <a:buSzPct val="99000"/>
            </a:pPr>
            <a:r>
              <a:rPr lang="en-US" b="1" i="1" kern="1200">
                <a:ea typeface="+mn-ea"/>
                <a:sym typeface="Arial"/>
              </a:rPr>
              <a:t>Why do I have to mitigate if my house wasn’t flooded?</a:t>
            </a:r>
            <a:r>
              <a:rPr lang="en-US" kern="1200">
                <a:sym typeface="Arial"/>
              </a:rPr>
              <a:t> </a:t>
            </a:r>
            <a:endParaRPr lang="en-US"/>
          </a:p>
        </p:txBody>
      </p:sp>
      <p:pic>
        <p:nvPicPr>
          <p:cNvPr id="8" name="Content Placeholder 7" descr="Color letter blocks that spell out “Communication” on two rows with the word “Corner” beneath">
            <a:extLst>
              <a:ext uri="{FF2B5EF4-FFF2-40B4-BE49-F238E27FC236}">
                <a16:creationId xmlns:a16="http://schemas.microsoft.com/office/drawing/2014/main" id="{6C5E3E79-1A7E-4F9A-B0D6-E16ADCE705E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552700"/>
            <a:ext cx="2857500" cy="17621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B469B-E630-4FB0-AE98-BADF845E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2607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Activity 5.4: Unit 5 Knowledge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6C6DE-B6B6-4B1B-9FAA-BDE03ED9FD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kern="1200">
                <a:sym typeface="Arial"/>
              </a:rPr>
              <a:t>Table group activity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b="1" kern="1200">
                <a:ea typeface="+mn-ea"/>
                <a:sym typeface="Arial"/>
              </a:rPr>
              <a:t>The instructor will assign each group a topic discussed in this unit. </a:t>
            </a:r>
            <a:endParaRPr lang="en-US" kern="1200">
              <a:ea typeface="+mn-ea"/>
              <a:sym typeface="Arial"/>
            </a:endParaRPr>
          </a:p>
          <a:p>
            <a:pPr marL="381000" lvl="1" indent="-381000">
              <a:spcBef>
                <a:spcPct val="100000"/>
              </a:spcBef>
              <a:buSzPct val="99000"/>
            </a:pPr>
            <a:r>
              <a:rPr lang="en-US" b="1" kern="1200">
                <a:sym typeface="Arial"/>
              </a:rPr>
              <a:t>Table groups will summarize the key points for their topic(s). </a:t>
            </a:r>
            <a:endParaRPr lang="en-US"/>
          </a:p>
        </p:txBody>
      </p:sp>
      <p:pic>
        <p:nvPicPr>
          <p:cNvPr id="8" name="Content Placeholder 7" descr="A large green check mark above a glowing open book">
            <a:extLst>
              <a:ext uri="{FF2B5EF4-FFF2-40B4-BE49-F238E27FC236}">
                <a16:creationId xmlns:a16="http://schemas.microsoft.com/office/drawing/2014/main" id="{637AC7D3-B080-47AB-A8C7-D6AEBA57DC0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705100"/>
            <a:ext cx="2857500" cy="14573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125F-851E-48A0-BD51-F1A04D75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8869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Unit 5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874D-A7B6-44B8-BB14-8F111FC59D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spcBef>
                <a:spcPct val="100000"/>
              </a:spcBef>
              <a:buSzPct val="99000"/>
              <a:tabLst/>
            </a:pPr>
            <a:r>
              <a:rPr lang="en-US" kern="1200">
                <a:sym typeface="Arial"/>
              </a:rPr>
              <a:t>After completing this unit, you should be able to:</a:t>
            </a:r>
          </a:p>
          <a:p>
            <a:pPr marL="381000" lvl="1" indent="-381000">
              <a:spcBef>
                <a:spcPct val="100000"/>
              </a:spcBef>
              <a:buSzPct val="99000"/>
            </a:pPr>
            <a:r>
              <a:rPr lang="en-US" kern="1200">
                <a:sym typeface="Arial"/>
              </a:rPr>
              <a:t>Identify the NFIP requirements related to Substantial Improvement/Substantial Damage (SI/SD)</a:t>
            </a:r>
            <a:endParaRPr lang="en-US"/>
          </a:p>
        </p:txBody>
      </p:sp>
      <p:pic>
        <p:nvPicPr>
          <p:cNvPr id="8" name="Content Placeholder 7" descr="3 darts hitting the bullseye on a red and white target">
            <a:extLst>
              <a:ext uri="{FF2B5EF4-FFF2-40B4-BE49-F238E27FC236}">
                <a16:creationId xmlns:a16="http://schemas.microsoft.com/office/drawing/2014/main" id="{87EF4872-B282-43E1-922E-24C8961A1F3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100262"/>
            <a:ext cx="2667000" cy="2667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383BB-290D-4B3E-B00B-D6376C62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4705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Why is Determining SI/SD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217AE-1B26-44D8-9865-2AEB77510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Reduce number of buildings exposed to flood damage 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Lower flood insurance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Protect people and property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More compliant structures</a:t>
            </a:r>
          </a:p>
          <a:p>
            <a:pPr>
              <a:spcBef>
                <a:spcPct val="100000"/>
              </a:spcBef>
              <a:buSzPct val="99000"/>
            </a:pPr>
            <a:r>
              <a:rPr lang="en-US" kern="1200">
                <a:sym typeface="Arial"/>
              </a:rPr>
              <a:t>Making SI/SD determinations is a challenge, particularly after major flooding events</a:t>
            </a:r>
            <a:endParaRPr lang="en-US"/>
          </a:p>
        </p:txBody>
      </p:sp>
      <p:pic>
        <p:nvPicPr>
          <p:cNvPr id="8" name="Content Placeholder 7" descr="One photo shows a flood-damaged house and the other shows a house under repair">
            <a:extLst>
              <a:ext uri="{FF2B5EF4-FFF2-40B4-BE49-F238E27FC236}">
                <a16:creationId xmlns:a16="http://schemas.microsoft.com/office/drawing/2014/main" id="{3028DE1E-C2D2-4005-BFBA-C25A4C65F69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1528762"/>
            <a:ext cx="3333750" cy="3810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3A5BE-DAD5-4FC1-9E02-A56EA6CC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22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Substantial Improvement (Part 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16118-9E8D-43DB-8893-BC1A06A718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Substantial improvement means any reconstruction, rehabilitation, addition, or other improvement of a structure, the cost of which equals or exceeds 50 percent of the market value of the structure before the “start of construction” of the improvement. 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Includes structures which have incurred "substantial damage,'' regardless of the actual repair work performed. </a:t>
            </a:r>
          </a:p>
          <a:p>
            <a:pPr fontAlgn="auto">
              <a:spcBef>
                <a:spcPct val="100000"/>
              </a:spcBef>
              <a:spcAft>
                <a:spcPts val="0"/>
              </a:spcAft>
              <a:buSzPct val="99000"/>
              <a:tabLst/>
            </a:pPr>
            <a:r>
              <a:rPr lang="en-US" kern="1200">
                <a:sym typeface="Arial"/>
              </a:rPr>
              <a:t>Community must make the "substantially improved" determination</a:t>
            </a:r>
            <a:endParaRPr lang="en-US"/>
          </a:p>
        </p:txBody>
      </p:sp>
      <p:pic>
        <p:nvPicPr>
          <p:cNvPr id="8" name="Content Placeholder 7" descr="A house being repaired after a disaster">
            <a:extLst>
              <a:ext uri="{FF2B5EF4-FFF2-40B4-BE49-F238E27FC236}">
                <a16:creationId xmlns:a16="http://schemas.microsoft.com/office/drawing/2014/main" id="{A3ACF389-1820-4AB6-9BD8-783AB38281A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2000250"/>
            <a:ext cx="2076450" cy="28575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DA7B0-7B86-47AE-8009-63687418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3621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What is included in cost of Substantial Improvement?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9B19-9D8D-4563-A455-118DD37F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Reconstruction cost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Rehabilitation cost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Cost of addition</a:t>
            </a:r>
          </a:p>
          <a:p>
            <a:pPr marL="381000" lvl="1" indent="-381000" fontAlgn="auto">
              <a:spcBef>
                <a:spcPct val="100000"/>
              </a:spcBef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Cost of any other improvements</a:t>
            </a:r>
          </a:p>
          <a:p>
            <a:pPr>
              <a:spcBef>
                <a:spcPct val="100000"/>
              </a:spcBef>
              <a:buSzPct val="99000"/>
            </a:pPr>
            <a:r>
              <a:rPr lang="en-US" b="1" i="1" kern="1200">
                <a:sym typeface="Arial"/>
              </a:rPr>
              <a:t>Substantial improvement of any structure in the floodplain is considered </a:t>
            </a:r>
            <a:r>
              <a:rPr lang="en-US" b="1" i="1" u="sng" kern="1200">
                <a:sym typeface="Arial"/>
              </a:rPr>
              <a:t>new construction</a:t>
            </a:r>
            <a:r>
              <a:rPr lang="en-US" b="1" i="1" kern="1200">
                <a:sym typeface="Arial"/>
              </a:rPr>
              <a:t> under the local floodplain ordinance.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90F64-E8B3-4E83-B737-5F0CD81C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589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Substantial Improvement: Special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C0C46-9556-4142-BD8B-F0BCA5C246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Alteration of a “historic structure” </a:t>
            </a:r>
          </a:p>
          <a:p>
            <a:pPr marL="381000" lvl="1" indent="-381000" fontAlgn="auto">
              <a:spcBef>
                <a:spcPct val="100000"/>
              </a:spcBef>
              <a:spcAft>
                <a:spcPts val="0"/>
              </a:spcAft>
              <a:buSzPct val="99000"/>
              <a:buFont typeface="Arial"/>
              <a:buChar char="•"/>
              <a:tabLst/>
            </a:pPr>
            <a:r>
              <a:rPr lang="en-US" kern="1200">
                <a:ea typeface="+mn-ea"/>
                <a:sym typeface="Arial"/>
              </a:rPr>
              <a:t>Correcting previously cited violations: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Health codes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Sanitary codes </a:t>
            </a:r>
          </a:p>
          <a:p>
            <a:pPr marL="635000" lvl="2" indent="-254000" fontAlgn="auto">
              <a:spcBef>
                <a:spcPct val="100000"/>
              </a:spcBef>
              <a:spcAft>
                <a:spcPts val="0"/>
              </a:spcAft>
              <a:buSzPct val="99000"/>
              <a:buFont typeface="Wingdings"/>
              <a:buChar char="§"/>
              <a:tabLst/>
            </a:pPr>
            <a:r>
              <a:rPr lang="en-US" kern="1200">
                <a:ea typeface="+mn-ea"/>
                <a:sym typeface="Arial"/>
              </a:rPr>
              <a:t>Safety codes</a:t>
            </a:r>
            <a:endParaRPr lang="en-US"/>
          </a:p>
        </p:txBody>
      </p:sp>
      <p:pic>
        <p:nvPicPr>
          <p:cNvPr id="8" name="Content Placeholder 7" descr="National Register Resource Type: Building">
            <a:extLst>
              <a:ext uri="{FF2B5EF4-FFF2-40B4-BE49-F238E27FC236}">
                <a16:creationId xmlns:a16="http://schemas.microsoft.com/office/drawing/2014/main" id="{C6905D15-D5B4-4976-8EAD-A8909843A2C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762250"/>
            <a:ext cx="2514600" cy="13430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4AE85-CDF5-46C9-BFEB-9471FF56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727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Examples: Exterior and Interior Improvements</a:t>
            </a:r>
          </a:p>
        </p:txBody>
      </p:sp>
      <p:pic>
        <p:nvPicPr>
          <p:cNvPr id="6" name="Content Placeholder 5" descr="Top-left photo shows an elevated house with a deck being built and bottom-right photo shows a man in a room with interior renovations underway">
            <a:extLst>
              <a:ext uri="{FF2B5EF4-FFF2-40B4-BE49-F238E27FC236}">
                <a16:creationId xmlns:a16="http://schemas.microsoft.com/office/drawing/2014/main" id="{99C77DC7-6170-47EC-9F28-98C14D3ED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486694"/>
            <a:ext cx="6191250" cy="3810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C2B6F-A6EA-40ED-9EA2-C14DA005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8983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/>
              <a:t>What Makes it Substantial?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6CBB9-4759-443F-8818-4B5BFF84A6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ct val="100000"/>
              </a:spcBef>
              <a:buSzPct val="99000"/>
            </a:pPr>
            <a:r>
              <a:rPr lang="en-US" kern="1200">
                <a:sym typeface="Arial"/>
              </a:rPr>
              <a:t>Improvement costs must be equal or greater than 50% of the market value of the structure</a:t>
            </a:r>
            <a:endParaRPr lang="en-US"/>
          </a:p>
        </p:txBody>
      </p:sp>
      <p:pic>
        <p:nvPicPr>
          <p:cNvPr id="8" name="Content Placeholder 7" descr="Two-story elevated home with new construction on the lower two levels.">
            <a:extLst>
              <a:ext uri="{FF2B5EF4-FFF2-40B4-BE49-F238E27FC236}">
                <a16:creationId xmlns:a16="http://schemas.microsoft.com/office/drawing/2014/main" id="{6BB636BF-4958-4104-A86B-351DA0A3F91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3562"/>
            <a:ext cx="4114800" cy="3200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77707-19F9-40C9-9BD6-27097604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100"/>
              </a:spcBef>
              <a:buSzPct val="99000"/>
            </a:pPr>
            <a:fld id="{96016841-9F2C-49A5-BCAF-D9989C0FFC90}" type="slidenum">
              <a:rPr lang="en-US" smtClean="0"/>
              <a:pPr>
                <a:spcBef>
                  <a:spcPts val="100"/>
                </a:spcBef>
                <a:buSzPct val="99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9341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MI_PP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I_PPT_V6.potx" id="{87FA236F-5E7C-4F8D-BD1E-D26C03F4BCD1}" vid="{D5C7932F-4394-40C8-ABE7-3049CD3103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68ddf3f-b77f-46a0-9295-2b9495b51427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EFD91463C3843A9BA9A14DC38BC9D" ma:contentTypeVersion="18" ma:contentTypeDescription="Create a new document." ma:contentTypeScope="" ma:versionID="bb21318f442e9d82dca82e8ddb338816">
  <xsd:schema xmlns:xsd="http://www.w3.org/2001/XMLSchema" xmlns:xs="http://www.w3.org/2001/XMLSchema" xmlns:p="http://schemas.microsoft.com/office/2006/metadata/properties" xmlns:ns2="95ba42ad-0bbe-4ff2-b5a3-00bdc267f7a0" xmlns:ns3="62f7385f-acaa-4071-a761-f290236eec2e" targetNamespace="http://schemas.microsoft.com/office/2006/metadata/properties" ma:root="true" ma:fieldsID="ae236896bb2e122f42d13ef0e630527f" ns2:_="" ns3:_="">
    <xsd:import namespace="95ba42ad-0bbe-4ff2-b5a3-00bdc267f7a0"/>
    <xsd:import namespace="62f7385f-acaa-4071-a761-f290236eec2e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a42ad-0bbe-4ff2-b5a3-00bdc267f7a0" elementFormDefault="qualified">
    <xsd:import namespace="http://schemas.microsoft.com/office/2006/documentManagement/types"/>
    <xsd:import namespace="http://schemas.microsoft.com/office/infopath/2007/PartnerControls"/>
    <xsd:element name="Next_x0020_Course_x0020_Date" ma:index="8" nillable="true" ma:displayName="Next Course Date" ma:format="DateOnly" ma:internalName="Next_x0020_Course_x0020_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7385f-acaa-4071-a761-f290236ee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95ba42ad-0bbe-4ff2-b5a3-00bdc267f7a0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3B9316-6C5F-4DC1-ACDB-3D1F8CBC1F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2D7FCFE-F78C-4430-B259-529EB9F92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a42ad-0bbe-4ff2-b5a3-00bdc267f7a0"/>
    <ds:schemaRef ds:uri="62f7385f-acaa-4071-a761-f290236eec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A861AA-4D13-4E02-AA98-AA5472767112}">
  <ds:schemaRefs>
    <ds:schemaRef ds:uri="http://schemas.microsoft.com/office/2006/metadata/properties"/>
    <ds:schemaRef ds:uri="http://schemas.microsoft.com/office/infopath/2007/PartnerControls"/>
    <ds:schemaRef ds:uri="95ba42ad-0bbe-4ff2-b5a3-00bdc267f7a0"/>
  </ds:schemaRefs>
</ds:datastoreItem>
</file>

<file path=customXml/itemProps4.xml><?xml version="1.0" encoding="utf-8"?>
<ds:datastoreItem xmlns:ds="http://schemas.openxmlformats.org/officeDocument/2006/customXml" ds:itemID="{8C816607-D714-48BB-A7EB-73392CC002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EMI_PPT_V7</Template>
  <TotalTime>0</TotalTime>
  <Words>1104</Words>
  <Application>Microsoft Office PowerPoint</Application>
  <PresentationFormat>On-screen Show (4:3)</PresentationFormat>
  <Paragraphs>159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EMI_PPT</vt:lpstr>
      <vt:lpstr>Unit 5: Substantial Improvement/Substantial Damage</vt:lpstr>
      <vt:lpstr>E0273 Course Map Unit 5</vt:lpstr>
      <vt:lpstr>Unit 5 Objective</vt:lpstr>
      <vt:lpstr>Why is Determining SI/SD Important?</vt:lpstr>
      <vt:lpstr>Substantial Improvement (Part 1 of 2)</vt:lpstr>
      <vt:lpstr>What is included in cost of Substantial Improvement?</vt:lpstr>
      <vt:lpstr>Substantial Improvement: Special Cases</vt:lpstr>
      <vt:lpstr>Examples: Exterior and Interior Improvements</vt:lpstr>
      <vt:lpstr>What Makes it Substantial?</vt:lpstr>
      <vt:lpstr>Discussion: Improvement Costs</vt:lpstr>
      <vt:lpstr>Estimating Improvement Costs</vt:lpstr>
      <vt:lpstr>Market Value</vt:lpstr>
      <vt:lpstr>Substantial Improvement (Part 2 of 2)</vt:lpstr>
      <vt:lpstr>Activity 5.1: Substantial Improvement Case Study</vt:lpstr>
      <vt:lpstr>Activity 5.1: Substantial Improvement Case Study</vt:lpstr>
      <vt:lpstr>Substantial Improvement/Substantial Damage</vt:lpstr>
      <vt:lpstr>What is Damage?</vt:lpstr>
      <vt:lpstr>Substantial Damage</vt:lpstr>
      <vt:lpstr>Why is Determining Substantial Damage Important?</vt:lpstr>
      <vt:lpstr>Community Responsibility</vt:lpstr>
      <vt:lpstr>Making Substantial Damage Determinations</vt:lpstr>
      <vt:lpstr>Market Value vs. Replacement Cost</vt:lpstr>
      <vt:lpstr>Recommendations</vt:lpstr>
      <vt:lpstr>Activity 5.2: Substantial Damage Case Study</vt:lpstr>
      <vt:lpstr>Higher Standards for SI/SD</vt:lpstr>
      <vt:lpstr>Activity 5.3: Unit 5 Communication Corner</vt:lpstr>
      <vt:lpstr>Activity 5.4: Unit 5 Knowledge Check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2021-08-11T11:25:03Z</dcterms:created>
  <dcterms:modified xsi:type="dcterms:W3CDTF">2026-03-05T18:32:58Z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0x0101001A4EFD91463C3843A9BA9A14DC38BC9D</vt:lpwstr>
  </property>
</Properties>
</file>