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brS7pmvyhD538uSieqnFw==" hashData="T6ga2fYsVXhPo4YVL/0+np3fyDg4dkqSW0zjWDkb6fHjKv0CNJApjfoPMVBPIbO97VqD9hBbJK3Lxh5PEQXoM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61E7A2D1-D845-43A8-A0B3-B45FD5612454}" type="datetimeFigureOut">
              <a:rPr lang="en-US" smtClean="0"/>
              <a:t>3/5/2026</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E7A2D1-D845-43A8-A0B3-B45FD5612454}"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ADEAD-B59F-484C-98EF-7AAD8ED3A2E6}"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1E7A2D1-D845-43A8-A0B3-B45FD5612454}"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1D8ADEAD-B59F-484C-98EF-7AAD8ED3A2E6}"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61E7A2D1-D845-43A8-A0B3-B45FD5612454}" type="datetimeFigureOut">
              <a:rPr lang="en-US" smtClean="0"/>
              <a:t>3/5/2026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1D8ADEAD-B59F-484C-98EF-7AAD8ED3A2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6: Oversight and Compliance</a:t>
            </a:r>
          </a:p>
        </p:txBody>
      </p:sp>
      <p:pic>
        <p:nvPicPr>
          <p:cNvPr id="6" name="Content Placeholder 5" descr="E0273 unit cover image with a collage of three images showing an elevated house, a levee, and flooding.">
            <a:extLst>
              <a:ext uri="{FF2B5EF4-FFF2-40B4-BE49-F238E27FC236}">
                <a16:creationId xmlns:a16="http://schemas.microsoft.com/office/drawing/2014/main" id="{7E98D231-4602-4DA6-A905-03C884EC5D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00956"/>
            <a:ext cx="7620000" cy="4181475"/>
          </a:xfrm>
          <a:prstGeom prst="rect">
            <a:avLst/>
          </a:prstGeom>
        </p:spPr>
      </p:pic>
      <p:sp>
        <p:nvSpPr>
          <p:cNvPr id="7" name="Slide Number Placeholder 6">
            <a:extLst>
              <a:ext uri="{FF2B5EF4-FFF2-40B4-BE49-F238E27FC236}">
                <a16:creationId xmlns:a16="http://schemas.microsoft.com/office/drawing/2014/main" id="{0DBB4A17-5C97-4A1B-A606-17BD7DEB249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a:t>
            </a:fld>
            <a:endParaRPr lang="en-US"/>
          </a:p>
        </p:txBody>
      </p:sp>
    </p:spTree>
    <p:extLst>
      <p:ext uri="{BB962C8B-B14F-4D97-AF65-F5344CB8AC3E}">
        <p14:creationId xmlns:p14="http://schemas.microsoft.com/office/powerpoint/2010/main" val="265141528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Permitting Rules and Standards</a:t>
            </a:r>
          </a:p>
        </p:txBody>
      </p:sp>
      <p:sp>
        <p:nvSpPr>
          <p:cNvPr id="3" name="Content Placeholder 2">
            <a:extLst>
              <a:ext uri="{FF2B5EF4-FFF2-40B4-BE49-F238E27FC236}">
                <a16:creationId xmlns:a16="http://schemas.microsoft.com/office/drawing/2014/main" id="{D8176AFC-8A39-4F38-9EB4-D6651FD34A1A}"/>
              </a:ext>
            </a:extLst>
          </p:cNvPr>
          <p:cNvSpPr>
            <a:spLocks noGrp="1"/>
          </p:cNvSpPr>
          <p:nvPr>
            <p:ph idx="1"/>
          </p:nvPr>
        </p:nvSpPr>
        <p:spPr/>
        <p:txBody>
          <a:bodyPr>
            <a:normAutofit fontScale="925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If no FIRM exists for a community, require permits for all development projects in floodprone areas</a:t>
            </a:r>
          </a:p>
          <a:p>
            <a:pPr marL="381000" lvl="1" indent="-381000" fontAlgn="auto">
              <a:spcBef>
                <a:spcPct val="100000"/>
              </a:spcBef>
              <a:spcAft>
                <a:spcPts val="0"/>
              </a:spcAft>
              <a:buSzPct val="99000"/>
              <a:buFont typeface="Arial"/>
              <a:buChar char="•"/>
              <a:tabLst/>
            </a:pPr>
            <a:r>
              <a:rPr lang="en-US" kern="1200">
                <a:ea typeface="+mn-ea"/>
                <a:sym typeface="Arial"/>
              </a:rPr>
              <a:t>Permits required for all development in the SFHA </a:t>
            </a:r>
          </a:p>
          <a:p>
            <a:pPr marL="381000" lvl="1" indent="-381000" fontAlgn="auto">
              <a:spcBef>
                <a:spcPct val="100000"/>
              </a:spcBef>
              <a:spcAft>
                <a:spcPts val="0"/>
              </a:spcAft>
              <a:buSzPct val="99000"/>
              <a:buFont typeface="Arial"/>
              <a:buChar char="•"/>
              <a:tabLst/>
            </a:pPr>
            <a:r>
              <a:rPr lang="en-US" kern="1200">
                <a:ea typeface="+mn-ea"/>
                <a:sym typeface="Arial"/>
              </a:rPr>
              <a:t>Permits required for </a:t>
            </a:r>
            <a:r>
              <a:rPr lang="en-US" u="sng" kern="1200">
                <a:ea typeface="+mn-ea"/>
                <a:sym typeface="Arial"/>
              </a:rPr>
              <a:t>all</a:t>
            </a:r>
            <a:r>
              <a:rPr lang="en-US" kern="1200">
                <a:ea typeface="+mn-ea"/>
                <a:sym typeface="Arial"/>
              </a:rPr>
              <a:t> development, not just “building” projects</a:t>
            </a:r>
          </a:p>
          <a:p>
            <a:pPr marL="381000" lvl="1" indent="-381000" fontAlgn="auto">
              <a:spcBef>
                <a:spcPct val="100000"/>
              </a:spcBef>
              <a:spcAft>
                <a:spcPts val="0"/>
              </a:spcAft>
              <a:buSzPct val="99000"/>
              <a:buFont typeface="Arial"/>
              <a:buChar char="•"/>
              <a:tabLst/>
            </a:pPr>
            <a:r>
              <a:rPr lang="en-US" kern="1200">
                <a:ea typeface="+mn-ea"/>
                <a:sym typeface="Arial"/>
              </a:rPr>
              <a:t>Ensure Federal, state permits obtained, local regulations followed</a:t>
            </a:r>
          </a:p>
          <a:p>
            <a:pPr marL="381000" lvl="1" indent="-381000" fontAlgn="auto">
              <a:spcBef>
                <a:spcPct val="100000"/>
              </a:spcBef>
              <a:spcAft>
                <a:spcPts val="0"/>
              </a:spcAft>
              <a:buSzPct val="99000"/>
              <a:buFont typeface="Arial"/>
              <a:buChar char="•"/>
              <a:tabLst/>
            </a:pPr>
            <a:r>
              <a:rPr lang="en-US" kern="1200">
                <a:ea typeface="+mn-ea"/>
                <a:sym typeface="Arial"/>
              </a:rPr>
              <a:t>Development must not increase flood hazard on other properties</a:t>
            </a:r>
            <a:endParaRPr lang="en-US"/>
          </a:p>
        </p:txBody>
      </p:sp>
      <p:sp>
        <p:nvSpPr>
          <p:cNvPr id="6" name="Slide Number Placeholder 5">
            <a:extLst>
              <a:ext uri="{FF2B5EF4-FFF2-40B4-BE49-F238E27FC236}">
                <a16:creationId xmlns:a16="http://schemas.microsoft.com/office/drawing/2014/main" id="{6B2F57AB-87EF-4C19-9CA8-2384EA18ABEE}"/>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10</a:t>
            </a:fld>
            <a:endParaRPr lang="en-US"/>
          </a:p>
        </p:txBody>
      </p:sp>
    </p:spTree>
    <p:extLst>
      <p:ext uri="{BB962C8B-B14F-4D97-AF65-F5344CB8AC3E}">
        <p14:creationId xmlns:p14="http://schemas.microsoft.com/office/powerpoint/2010/main" val="244972501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Permitting Process</a:t>
            </a:r>
          </a:p>
        </p:txBody>
      </p:sp>
      <p:pic>
        <p:nvPicPr>
          <p:cNvPr id="6" name="Content Placeholder 5" descr="Flowchart of the Development Permit Process">
            <a:extLst>
              <a:ext uri="{FF2B5EF4-FFF2-40B4-BE49-F238E27FC236}">
                <a16:creationId xmlns:a16="http://schemas.microsoft.com/office/drawing/2014/main" id="{04EA3E53-3F7C-4C88-9688-4286AA7591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2277269"/>
            <a:ext cx="6191250" cy="2228850"/>
          </a:xfrm>
          <a:prstGeom prst="rect">
            <a:avLst/>
          </a:prstGeom>
        </p:spPr>
      </p:pic>
      <p:sp>
        <p:nvSpPr>
          <p:cNvPr id="7" name="Slide Number Placeholder 6">
            <a:extLst>
              <a:ext uri="{FF2B5EF4-FFF2-40B4-BE49-F238E27FC236}">
                <a16:creationId xmlns:a16="http://schemas.microsoft.com/office/drawing/2014/main" id="{303D8D0F-00F4-4725-8AE8-FFEB0D428312}"/>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11</a:t>
            </a:fld>
            <a:endParaRPr lang="en-US"/>
          </a:p>
        </p:txBody>
      </p:sp>
    </p:spTree>
    <p:extLst>
      <p:ext uri="{BB962C8B-B14F-4D97-AF65-F5344CB8AC3E}">
        <p14:creationId xmlns:p14="http://schemas.microsoft.com/office/powerpoint/2010/main" val="424391641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Floodplain Administrator Responsibilities (Part 3 of 4)</a:t>
            </a:r>
          </a:p>
        </p:txBody>
      </p:sp>
      <p:sp>
        <p:nvSpPr>
          <p:cNvPr id="3" name="Content Placeholder 2">
            <a:extLst>
              <a:ext uri="{FF2B5EF4-FFF2-40B4-BE49-F238E27FC236}">
                <a16:creationId xmlns:a16="http://schemas.microsoft.com/office/drawing/2014/main" id="{FA00B3EB-4666-42E5-81A0-285CC466432A}"/>
              </a:ext>
            </a:extLst>
          </p:cNvPr>
          <p:cNvSpPr>
            <a:spLocks noGrp="1"/>
          </p:cNvSpPr>
          <p:nvPr>
            <p:ph idx="1"/>
          </p:nvPr>
        </p:nvSpPr>
        <p:spPr/>
        <p:txBody>
          <a:bodyPr/>
          <a:lstStyle/>
          <a:p>
            <a:pPr marL="381000" lvl="1" indent="-381000" fontAlgn="auto">
              <a:spcBef>
                <a:spcPct val="100000"/>
              </a:spcBef>
              <a:spcAft>
                <a:spcPts val="0"/>
              </a:spcAft>
              <a:buSzPct val="99000"/>
              <a:buFont typeface="Arial"/>
              <a:buAutoNum type="arabicPeriod"/>
              <a:tabLst/>
            </a:pPr>
            <a:r>
              <a:rPr lang="en-US" kern="1200">
                <a:ea typeface="+mn-ea"/>
                <a:sym typeface="Arial"/>
              </a:rPr>
              <a:t>Provide educational and outreach materials</a:t>
            </a:r>
          </a:p>
          <a:p>
            <a:pPr marL="381000" lvl="1" indent="-381000" fontAlgn="auto">
              <a:spcBef>
                <a:spcPct val="100000"/>
              </a:spcBef>
              <a:spcAft>
                <a:spcPts val="0"/>
              </a:spcAft>
              <a:buSzPct val="99000"/>
              <a:buFont typeface="Arial"/>
              <a:buAutoNum type="arabicPeriod"/>
              <a:tabLst/>
            </a:pPr>
            <a:r>
              <a:rPr lang="en-US" kern="1200">
                <a:ea typeface="+mn-ea"/>
                <a:sym typeface="Arial"/>
              </a:rPr>
              <a:t>Establish an interoffice review process</a:t>
            </a:r>
          </a:p>
          <a:p>
            <a:pPr marL="381000" lvl="1" indent="-381000" fontAlgn="auto">
              <a:spcBef>
                <a:spcPct val="100000"/>
              </a:spcBef>
              <a:spcAft>
                <a:spcPts val="0"/>
              </a:spcAft>
              <a:buSzPct val="99000"/>
              <a:buFont typeface="Arial"/>
              <a:buAutoNum type="arabicPeriod"/>
              <a:tabLst/>
            </a:pPr>
            <a:r>
              <a:rPr lang="en-US" kern="1200">
                <a:ea typeface="+mn-ea"/>
                <a:sym typeface="Arial"/>
              </a:rPr>
              <a:t>Develop an adequate permit application form</a:t>
            </a:r>
          </a:p>
          <a:p>
            <a:pPr marL="381000" lvl="1" indent="-381000" fontAlgn="auto">
              <a:spcBef>
                <a:spcPct val="100000"/>
              </a:spcBef>
              <a:spcAft>
                <a:spcPts val="0"/>
              </a:spcAft>
              <a:buSzPct val="99000"/>
              <a:buFont typeface="Arial"/>
              <a:buAutoNum type="arabicPeriod"/>
              <a:tabLst/>
            </a:pPr>
            <a:r>
              <a:rPr lang="en-US" kern="1200">
                <a:ea typeface="+mn-ea"/>
                <a:sym typeface="Arial"/>
              </a:rPr>
              <a:t>Offer “over-the-counter” consultation</a:t>
            </a:r>
          </a:p>
          <a:p>
            <a:pPr marL="381000" lvl="1" indent="-381000" fontAlgn="auto">
              <a:spcBef>
                <a:spcPct val="100000"/>
              </a:spcBef>
              <a:spcAft>
                <a:spcPts val="0"/>
              </a:spcAft>
              <a:buSzPct val="99000"/>
              <a:buFont typeface="Arial"/>
              <a:buAutoNum type="arabicPeriod"/>
              <a:tabLst/>
            </a:pPr>
            <a:r>
              <a:rPr lang="en-US" kern="1200">
                <a:ea typeface="+mn-ea"/>
                <a:sym typeface="Arial"/>
              </a:rPr>
              <a:t>Check Application for Completeness</a:t>
            </a:r>
            <a:endParaRPr lang="en-US"/>
          </a:p>
        </p:txBody>
      </p:sp>
      <p:sp>
        <p:nvSpPr>
          <p:cNvPr id="6" name="Slide Number Placeholder 5">
            <a:extLst>
              <a:ext uri="{FF2B5EF4-FFF2-40B4-BE49-F238E27FC236}">
                <a16:creationId xmlns:a16="http://schemas.microsoft.com/office/drawing/2014/main" id="{0B47E6F7-1A48-4513-BDA2-C9C9E943102D}"/>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12</a:t>
            </a:fld>
            <a:endParaRPr lang="en-US"/>
          </a:p>
        </p:txBody>
      </p:sp>
    </p:spTree>
    <p:extLst>
      <p:ext uri="{BB962C8B-B14F-4D97-AF65-F5344CB8AC3E}">
        <p14:creationId xmlns:p14="http://schemas.microsoft.com/office/powerpoint/2010/main" val="118626416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Floodplain Administrator Responsibilities (Part 4 of 4)</a:t>
            </a:r>
          </a:p>
        </p:txBody>
      </p:sp>
      <p:sp>
        <p:nvSpPr>
          <p:cNvPr id="3" name="Content Placeholder 2">
            <a:extLst>
              <a:ext uri="{FF2B5EF4-FFF2-40B4-BE49-F238E27FC236}">
                <a16:creationId xmlns:a16="http://schemas.microsoft.com/office/drawing/2014/main" id="{E5C32D67-6B43-4E9E-BFB3-0A3B715381AC}"/>
              </a:ext>
            </a:extLst>
          </p:cNvPr>
          <p:cNvSpPr>
            <a:spLocks noGrp="1"/>
          </p:cNvSpPr>
          <p:nvPr>
            <p:ph idx="1"/>
          </p:nvPr>
        </p:nvSpPr>
        <p:spPr/>
        <p:txBody>
          <a:bodyPr/>
          <a:lstStyle/>
          <a:p>
            <a:pPr marL="381000" lvl="1" indent="-381000" fontAlgn="auto">
              <a:spcBef>
                <a:spcPct val="100000"/>
              </a:spcBef>
              <a:spcAft>
                <a:spcPts val="0"/>
              </a:spcAft>
              <a:buSzPct val="99000"/>
              <a:buFont typeface="Arial"/>
              <a:buAutoNum type="arabicPeriod" startAt="6"/>
              <a:tabLst/>
            </a:pPr>
            <a:r>
              <a:rPr lang="en-US" kern="1200">
                <a:ea typeface="+mn-ea"/>
                <a:sym typeface="Arial"/>
              </a:rPr>
              <a:t>Check Applications for Technical Compliance </a:t>
            </a:r>
          </a:p>
          <a:p>
            <a:pPr marL="381000" lvl="1" indent="-381000" fontAlgn="auto">
              <a:spcBef>
                <a:spcPct val="100000"/>
              </a:spcBef>
              <a:spcAft>
                <a:spcPts val="0"/>
              </a:spcAft>
              <a:buSzPct val="99000"/>
              <a:buFont typeface="Arial"/>
              <a:buAutoNum type="arabicPeriod" startAt="6"/>
              <a:tabLst/>
            </a:pPr>
            <a:r>
              <a:rPr lang="en-US" kern="1200">
                <a:ea typeface="+mn-ea"/>
                <a:sym typeface="Arial"/>
              </a:rPr>
              <a:t>Get Necessary Interoffice Reviews/Signoffs </a:t>
            </a:r>
          </a:p>
          <a:p>
            <a:pPr marL="381000" lvl="1" indent="-381000" fontAlgn="auto">
              <a:spcBef>
                <a:spcPct val="100000"/>
              </a:spcBef>
              <a:spcAft>
                <a:spcPts val="0"/>
              </a:spcAft>
              <a:buSzPct val="99000"/>
              <a:buFont typeface="Arial"/>
              <a:buAutoNum type="arabicPeriod" startAt="6"/>
              <a:tabLst/>
            </a:pPr>
            <a:r>
              <a:rPr lang="en-US" kern="1200">
                <a:ea typeface="+mn-ea"/>
                <a:sym typeface="Arial"/>
              </a:rPr>
              <a:t>Approve or Deny the Applications</a:t>
            </a:r>
          </a:p>
          <a:p>
            <a:pPr marL="381000" lvl="1" indent="-381000" fontAlgn="auto">
              <a:spcBef>
                <a:spcPct val="100000"/>
              </a:spcBef>
              <a:spcAft>
                <a:spcPts val="0"/>
              </a:spcAft>
              <a:buSzPct val="99000"/>
              <a:buFont typeface="Arial"/>
              <a:buAutoNum type="arabicPeriod" startAt="6"/>
              <a:tabLst/>
            </a:pPr>
            <a:r>
              <a:rPr lang="en-US" kern="1200">
                <a:ea typeface="+mn-ea"/>
                <a:sym typeface="Arial"/>
              </a:rPr>
              <a:t>Perform Field Inspections </a:t>
            </a:r>
          </a:p>
          <a:p>
            <a:pPr marL="381000" lvl="1" indent="-381000" fontAlgn="auto">
              <a:spcBef>
                <a:spcPct val="100000"/>
              </a:spcBef>
              <a:spcAft>
                <a:spcPts val="0"/>
              </a:spcAft>
              <a:buSzPct val="99000"/>
              <a:buFont typeface="Arial"/>
              <a:buAutoNum type="arabicPeriod" startAt="6"/>
              <a:tabLst/>
            </a:pPr>
            <a:r>
              <a:rPr lang="en-US" kern="1200">
                <a:ea typeface="+mn-ea"/>
                <a:sym typeface="Arial"/>
              </a:rPr>
              <a:t>Issue Certificates of Compliance/Certificates of Occupancy</a:t>
            </a:r>
            <a:endParaRPr lang="en-US"/>
          </a:p>
        </p:txBody>
      </p:sp>
      <p:sp>
        <p:nvSpPr>
          <p:cNvPr id="6" name="Slide Number Placeholder 5">
            <a:extLst>
              <a:ext uri="{FF2B5EF4-FFF2-40B4-BE49-F238E27FC236}">
                <a16:creationId xmlns:a16="http://schemas.microsoft.com/office/drawing/2014/main" id="{333AAD34-151A-4A12-899A-755FC8FFF093}"/>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13</a:t>
            </a:fld>
            <a:endParaRPr lang="en-US"/>
          </a:p>
        </p:txBody>
      </p:sp>
    </p:spTree>
    <p:extLst>
      <p:ext uri="{BB962C8B-B14F-4D97-AF65-F5344CB8AC3E}">
        <p14:creationId xmlns:p14="http://schemas.microsoft.com/office/powerpoint/2010/main" val="226768864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Determining Compliance</a:t>
            </a:r>
          </a:p>
        </p:txBody>
      </p:sp>
      <p:sp>
        <p:nvSpPr>
          <p:cNvPr id="7" name="Content Placeholder 6">
            <a:extLst>
              <a:ext uri="{FF2B5EF4-FFF2-40B4-BE49-F238E27FC236}">
                <a16:creationId xmlns:a16="http://schemas.microsoft.com/office/drawing/2014/main" id="{76E28227-DBBC-4D74-8E8C-3DCB238C3007}"/>
              </a:ext>
            </a:extLst>
          </p:cNvPr>
          <p:cNvSpPr>
            <a:spLocks noGrp="1"/>
          </p:cNvSpPr>
          <p:nvPr>
            <p:ph sz="quarter" idx="14"/>
          </p:nvPr>
        </p:nvSpPr>
        <p:spPr/>
        <p:txBody>
          <a:bodyPr/>
          <a:lstStyle/>
          <a:p>
            <a:pPr>
              <a:spcBef>
                <a:spcPct val="100000"/>
              </a:spcBef>
              <a:buSzPct val="99000"/>
            </a:pPr>
            <a:r>
              <a:rPr lang="en-US" b="1" kern="1200">
                <a:sym typeface="Arial"/>
              </a:rPr>
              <a:t>What is the basic information you need to know to determine compliance?</a:t>
            </a:r>
            <a:endParaRPr lang="en-US"/>
          </a:p>
        </p:txBody>
      </p:sp>
      <p:pic>
        <p:nvPicPr>
          <p:cNvPr id="8" name="Content Placeholder 7" descr="A large red question mark on top of a blue dialogue box">
            <a:extLst>
              <a:ext uri="{FF2B5EF4-FFF2-40B4-BE49-F238E27FC236}">
                <a16:creationId xmlns:a16="http://schemas.microsoft.com/office/drawing/2014/main" id="{E4244F72-EA7F-462B-A975-C0D7C32C663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1BE8A317-73EE-4D6E-B883-21F09676098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14</a:t>
            </a:fld>
            <a:endParaRPr lang="en-US"/>
          </a:p>
        </p:txBody>
      </p:sp>
    </p:spTree>
    <p:extLst>
      <p:ext uri="{BB962C8B-B14F-4D97-AF65-F5344CB8AC3E}">
        <p14:creationId xmlns:p14="http://schemas.microsoft.com/office/powerpoint/2010/main" val="123311360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Gathering Information</a:t>
            </a:r>
          </a:p>
        </p:txBody>
      </p:sp>
      <p:sp>
        <p:nvSpPr>
          <p:cNvPr id="7" name="Content Placeholder 6">
            <a:extLst>
              <a:ext uri="{FF2B5EF4-FFF2-40B4-BE49-F238E27FC236}">
                <a16:creationId xmlns:a16="http://schemas.microsoft.com/office/drawing/2014/main" id="{47EF6B0F-A30B-4907-900A-2DD4153B0AC5}"/>
              </a:ext>
            </a:extLst>
          </p:cNvPr>
          <p:cNvSpPr>
            <a:spLocks noGrp="1"/>
          </p:cNvSpPr>
          <p:nvPr>
            <p:ph sz="quarter" idx="14"/>
          </p:nvPr>
        </p:nvSpPr>
        <p:spPr/>
        <p:txBody>
          <a:bodyPr/>
          <a:lstStyle/>
          <a:p>
            <a:pPr>
              <a:spcBef>
                <a:spcPct val="100000"/>
              </a:spcBef>
              <a:buSzPct val="99000"/>
            </a:pPr>
            <a:r>
              <a:rPr lang="en-US" b="1" kern="1200">
                <a:sym typeface="Arial"/>
              </a:rPr>
              <a:t>How does the applicant tell us the information we need to know?</a:t>
            </a:r>
            <a:endParaRPr lang="en-US"/>
          </a:p>
        </p:txBody>
      </p:sp>
      <p:pic>
        <p:nvPicPr>
          <p:cNvPr id="8" name="Content Placeholder 7" descr="A large red question mark on top of a blue dialogue box">
            <a:extLst>
              <a:ext uri="{FF2B5EF4-FFF2-40B4-BE49-F238E27FC236}">
                <a16:creationId xmlns:a16="http://schemas.microsoft.com/office/drawing/2014/main" id="{39B8BCAB-DF62-4148-81B6-84D5AF0E4B0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C521F3ED-2BF0-48F7-AA11-23950B4A97D0}"/>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15</a:t>
            </a:fld>
            <a:endParaRPr lang="en-US"/>
          </a:p>
        </p:txBody>
      </p:sp>
    </p:spTree>
    <p:extLst>
      <p:ext uri="{BB962C8B-B14F-4D97-AF65-F5344CB8AC3E}">
        <p14:creationId xmlns:p14="http://schemas.microsoft.com/office/powerpoint/2010/main" val="348308042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Development Permit Application Resources and Procedures</a:t>
            </a:r>
          </a:p>
        </p:txBody>
      </p:sp>
      <p:sp>
        <p:nvSpPr>
          <p:cNvPr id="3" name="Content Placeholder 2">
            <a:extLst>
              <a:ext uri="{FF2B5EF4-FFF2-40B4-BE49-F238E27FC236}">
                <a16:creationId xmlns:a16="http://schemas.microsoft.com/office/drawing/2014/main" id="{0C78810D-0C70-4821-AB24-31D31A019641}"/>
              </a:ext>
            </a:extLst>
          </p:cNvPr>
          <p:cNvSpPr>
            <a:spLocks noGrp="1"/>
          </p:cNvSpPr>
          <p:nvPr>
            <p:ph idx="1"/>
          </p:nvPr>
        </p:nvSpPr>
        <p:spPr/>
        <p:txBody>
          <a:bodyPr/>
          <a:lstStyle/>
          <a:p>
            <a:pPr marL="381000" lvl="1" indent="-381000" fontAlgn="auto">
              <a:spcBef>
                <a:spcPct val="100000"/>
              </a:spcBef>
              <a:spcAft>
                <a:spcPts val="0"/>
              </a:spcAft>
              <a:buSzPct val="99000"/>
              <a:buFont typeface="Arial"/>
              <a:buAutoNum type="arabicPeriod"/>
              <a:tabLst/>
            </a:pPr>
            <a:r>
              <a:rPr lang="en-US" kern="1200">
                <a:ea typeface="+mn-ea"/>
                <a:sym typeface="Arial"/>
              </a:rPr>
              <a:t>FEMA Map Service Center</a:t>
            </a:r>
          </a:p>
          <a:p>
            <a:pPr marL="381000" lvl="1" indent="-381000" fontAlgn="auto">
              <a:spcBef>
                <a:spcPct val="100000"/>
              </a:spcBef>
              <a:spcAft>
                <a:spcPts val="0"/>
              </a:spcAft>
              <a:buSzPct val="99000"/>
              <a:buFont typeface="Arial"/>
              <a:buAutoNum type="arabicPeriod"/>
              <a:tabLst/>
            </a:pPr>
            <a:r>
              <a:rPr lang="en-US" kern="1200">
                <a:ea typeface="+mn-ea"/>
                <a:sym typeface="Arial"/>
              </a:rPr>
              <a:t>NFIP Technical Bulletins</a:t>
            </a:r>
          </a:p>
          <a:p>
            <a:pPr marL="381000" lvl="1" indent="-381000" fontAlgn="auto">
              <a:spcBef>
                <a:spcPct val="100000"/>
              </a:spcBef>
              <a:spcAft>
                <a:spcPts val="0"/>
              </a:spcAft>
              <a:buSzPct val="99000"/>
              <a:buFont typeface="Arial"/>
              <a:buAutoNum type="arabicPeriod"/>
              <a:tabLst/>
            </a:pPr>
            <a:r>
              <a:rPr lang="en-US" kern="1200">
                <a:ea typeface="+mn-ea"/>
                <a:sym typeface="Arial"/>
              </a:rPr>
              <a:t>FEMA Technical Documents</a:t>
            </a:r>
          </a:p>
          <a:p>
            <a:pPr marL="381000" lvl="1" indent="-381000" fontAlgn="auto">
              <a:spcBef>
                <a:spcPct val="100000"/>
              </a:spcBef>
              <a:spcAft>
                <a:spcPts val="0"/>
              </a:spcAft>
              <a:buSzPct val="99000"/>
              <a:buFont typeface="Arial"/>
              <a:buAutoNum type="arabicPeriod"/>
              <a:tabLst/>
            </a:pPr>
            <a:r>
              <a:rPr lang="en-US" kern="1200">
                <a:ea typeface="+mn-ea"/>
                <a:sym typeface="Arial"/>
              </a:rPr>
              <a:t>Flood Insurance Resources</a:t>
            </a:r>
          </a:p>
          <a:p>
            <a:pPr marL="381000" lvl="1" indent="-381000" fontAlgn="auto">
              <a:spcBef>
                <a:spcPct val="100000"/>
              </a:spcBef>
              <a:spcAft>
                <a:spcPts val="0"/>
              </a:spcAft>
              <a:buSzPct val="99000"/>
              <a:buFont typeface="Arial"/>
              <a:buAutoNum type="arabicPeriod"/>
              <a:tabLst/>
            </a:pPr>
            <a:r>
              <a:rPr lang="en-US" kern="1200">
                <a:ea typeface="+mn-ea"/>
                <a:sym typeface="Arial"/>
              </a:rPr>
              <a:t>Publication - Reducing Flood Losses Through the International Codes</a:t>
            </a:r>
            <a:endParaRPr lang="en-US"/>
          </a:p>
        </p:txBody>
      </p:sp>
      <p:sp>
        <p:nvSpPr>
          <p:cNvPr id="6" name="Slide Number Placeholder 5">
            <a:extLst>
              <a:ext uri="{FF2B5EF4-FFF2-40B4-BE49-F238E27FC236}">
                <a16:creationId xmlns:a16="http://schemas.microsoft.com/office/drawing/2014/main" id="{FA7FCD58-6666-4D56-B478-C6AEB630CC45}"/>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16</a:t>
            </a:fld>
            <a:endParaRPr lang="en-US"/>
          </a:p>
        </p:txBody>
      </p:sp>
    </p:spTree>
    <p:extLst>
      <p:ext uri="{BB962C8B-B14F-4D97-AF65-F5344CB8AC3E}">
        <p14:creationId xmlns:p14="http://schemas.microsoft.com/office/powerpoint/2010/main" val="81464977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Initiating a Permit Application</a:t>
            </a:r>
          </a:p>
        </p:txBody>
      </p:sp>
      <p:sp>
        <p:nvSpPr>
          <p:cNvPr id="3" name="Content Placeholder 2">
            <a:extLst>
              <a:ext uri="{FF2B5EF4-FFF2-40B4-BE49-F238E27FC236}">
                <a16:creationId xmlns:a16="http://schemas.microsoft.com/office/drawing/2014/main" id="{7F11F739-CBCD-4024-B409-88275F3B648B}"/>
              </a:ext>
            </a:extLst>
          </p:cNvPr>
          <p:cNvSpPr>
            <a:spLocks noGrp="1"/>
          </p:cNvSpPr>
          <p:nvPr>
            <p:ph idx="1"/>
          </p:nvPr>
        </p:nvSpPr>
        <p:spPr/>
        <p:txBody>
          <a:bodyPr>
            <a:normAutofit fontScale="92500"/>
          </a:bodyPr>
          <a:lstStyle/>
          <a:p>
            <a:pPr fontAlgn="auto">
              <a:spcBef>
                <a:spcPct val="100000"/>
              </a:spcBef>
              <a:spcAft>
                <a:spcPts val="0"/>
              </a:spcAft>
              <a:buSzPct val="99000"/>
              <a:tabLst/>
            </a:pPr>
            <a:r>
              <a:rPr lang="en-US" kern="1200">
                <a:sym typeface="Arial"/>
              </a:rPr>
              <a:t>Prospective applicants often contact the FPA to: </a:t>
            </a:r>
          </a:p>
          <a:p>
            <a:pPr marL="381000" lvl="1" indent="-381000" fontAlgn="auto">
              <a:spcBef>
                <a:spcPct val="100000"/>
              </a:spcBef>
              <a:spcAft>
                <a:spcPts val="0"/>
              </a:spcAft>
              <a:buSzPct val="99000"/>
              <a:buFont typeface="Arial"/>
              <a:buChar char="•"/>
              <a:tabLst/>
            </a:pPr>
            <a:r>
              <a:rPr lang="en-US" kern="1200">
                <a:ea typeface="+mn-ea"/>
                <a:sym typeface="Arial"/>
              </a:rPr>
              <a:t>Obtain a copy of the community's floodplain regulations</a:t>
            </a:r>
          </a:p>
          <a:p>
            <a:pPr marL="381000" lvl="1" indent="-381000" fontAlgn="auto">
              <a:spcBef>
                <a:spcPct val="100000"/>
              </a:spcBef>
              <a:spcAft>
                <a:spcPts val="0"/>
              </a:spcAft>
              <a:buSzPct val="99000"/>
              <a:buFont typeface="Arial"/>
              <a:buChar char="•"/>
              <a:tabLst/>
            </a:pPr>
            <a:r>
              <a:rPr lang="en-US" kern="1200">
                <a:ea typeface="+mn-ea"/>
                <a:sym typeface="Arial"/>
              </a:rPr>
              <a:t>Locate the proposed site in relation to NFIP maps</a:t>
            </a:r>
          </a:p>
          <a:p>
            <a:pPr marL="381000" lvl="1" indent="-381000" fontAlgn="auto">
              <a:spcBef>
                <a:spcPct val="100000"/>
              </a:spcBef>
              <a:spcAft>
                <a:spcPts val="0"/>
              </a:spcAft>
              <a:buSzPct val="99000"/>
              <a:buFont typeface="Arial"/>
              <a:buChar char="•"/>
              <a:tabLst/>
            </a:pPr>
            <a:r>
              <a:rPr lang="en-US" kern="1200">
                <a:ea typeface="+mn-ea"/>
                <a:sym typeface="Arial"/>
              </a:rPr>
              <a:t>Determine flood elevations</a:t>
            </a:r>
          </a:p>
          <a:p>
            <a:pPr marL="381000" lvl="1" indent="-381000" fontAlgn="auto">
              <a:spcBef>
                <a:spcPct val="100000"/>
              </a:spcBef>
              <a:spcAft>
                <a:spcPts val="0"/>
              </a:spcAft>
              <a:buSzPct val="99000"/>
              <a:buFont typeface="Arial"/>
              <a:buChar char="•"/>
              <a:tabLst/>
            </a:pPr>
            <a:r>
              <a:rPr lang="en-US" kern="1200">
                <a:ea typeface="+mn-ea"/>
                <a:sym typeface="Arial"/>
              </a:rPr>
              <a:t>Gather procedural and technical information on the permit process</a:t>
            </a:r>
            <a:endParaRPr lang="en-US"/>
          </a:p>
        </p:txBody>
      </p:sp>
      <p:sp>
        <p:nvSpPr>
          <p:cNvPr id="6" name="Slide Number Placeholder 5">
            <a:extLst>
              <a:ext uri="{FF2B5EF4-FFF2-40B4-BE49-F238E27FC236}">
                <a16:creationId xmlns:a16="http://schemas.microsoft.com/office/drawing/2014/main" id="{F05C166D-3360-4ED1-AD32-053D1A7D62B2}"/>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17</a:t>
            </a:fld>
            <a:endParaRPr lang="en-US"/>
          </a:p>
        </p:txBody>
      </p:sp>
    </p:spTree>
    <p:extLst>
      <p:ext uri="{BB962C8B-B14F-4D97-AF65-F5344CB8AC3E}">
        <p14:creationId xmlns:p14="http://schemas.microsoft.com/office/powerpoint/2010/main" val="81557296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Permit Application--Review for Compliance</a:t>
            </a:r>
          </a:p>
        </p:txBody>
      </p:sp>
      <p:sp>
        <p:nvSpPr>
          <p:cNvPr id="3" name="Content Placeholder 2">
            <a:extLst>
              <a:ext uri="{FF2B5EF4-FFF2-40B4-BE49-F238E27FC236}">
                <a16:creationId xmlns:a16="http://schemas.microsoft.com/office/drawing/2014/main" id="{5C414831-D6AC-4B6F-AFE2-8FBA2277ED92}"/>
              </a:ext>
            </a:extLst>
          </p:cNvPr>
          <p:cNvSpPr>
            <a:spLocks noGrp="1"/>
          </p:cNvSpPr>
          <p:nvPr>
            <p:ph sz="quarter" idx="13"/>
          </p:nvPr>
        </p:nvSpPr>
        <p:spPr/>
        <p:txBody>
          <a:bodyPr>
            <a:normAutofit fontScale="850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Administrative forms</a:t>
            </a:r>
          </a:p>
          <a:p>
            <a:pPr marL="381000" lvl="1" indent="-381000" fontAlgn="auto">
              <a:spcBef>
                <a:spcPct val="100000"/>
              </a:spcBef>
              <a:spcAft>
                <a:spcPts val="0"/>
              </a:spcAft>
              <a:buSzPct val="99000"/>
              <a:buFont typeface="Arial"/>
              <a:buChar char="•"/>
              <a:tabLst/>
            </a:pPr>
            <a:r>
              <a:rPr lang="en-US" kern="1200">
                <a:ea typeface="+mn-ea"/>
                <a:sym typeface="Arial"/>
              </a:rPr>
              <a:t>Plans</a:t>
            </a:r>
          </a:p>
          <a:p>
            <a:pPr marL="381000" lvl="1" indent="-381000" fontAlgn="auto">
              <a:spcBef>
                <a:spcPct val="100000"/>
              </a:spcBef>
              <a:spcAft>
                <a:spcPts val="0"/>
              </a:spcAft>
              <a:buSzPct val="99000"/>
              <a:buFont typeface="Arial"/>
              <a:buChar char="•"/>
              <a:tabLst/>
            </a:pPr>
            <a:r>
              <a:rPr lang="en-US" kern="1200">
                <a:ea typeface="+mn-ea"/>
                <a:sym typeface="Arial"/>
              </a:rPr>
              <a:t>Technical documents</a:t>
            </a:r>
          </a:p>
          <a:p>
            <a:pPr marL="381000" lvl="1" indent="-381000" fontAlgn="auto">
              <a:spcBef>
                <a:spcPct val="100000"/>
              </a:spcBef>
              <a:spcAft>
                <a:spcPts val="0"/>
              </a:spcAft>
              <a:buSzPct val="99000"/>
              <a:buFont typeface="Arial"/>
              <a:buChar char="•"/>
              <a:tabLst/>
            </a:pPr>
            <a:r>
              <a:rPr lang="en-US" kern="1200">
                <a:ea typeface="+mn-ea"/>
                <a:sym typeface="Arial"/>
              </a:rPr>
              <a:t>Federal and state permits</a:t>
            </a:r>
          </a:p>
          <a:p>
            <a:pPr marL="381000" lvl="1" indent="-381000" fontAlgn="auto">
              <a:spcBef>
                <a:spcPct val="100000"/>
              </a:spcBef>
              <a:spcAft>
                <a:spcPts val="0"/>
              </a:spcAft>
              <a:buSzPct val="99000"/>
              <a:buFont typeface="Arial"/>
              <a:buChar char="•"/>
              <a:tabLst/>
            </a:pPr>
            <a:r>
              <a:rPr lang="en-US" kern="1200">
                <a:ea typeface="+mn-ea"/>
                <a:sym typeface="Arial"/>
              </a:rPr>
              <a:t>Other local department reviews</a:t>
            </a:r>
          </a:p>
          <a:p>
            <a:pPr marL="381000" lvl="1" indent="-381000" fontAlgn="auto">
              <a:spcBef>
                <a:spcPct val="100000"/>
              </a:spcBef>
              <a:spcAft>
                <a:spcPts val="0"/>
              </a:spcAft>
              <a:buSzPct val="99000"/>
              <a:buFont typeface="Arial"/>
              <a:buChar char="•"/>
              <a:tabLst/>
            </a:pPr>
            <a:r>
              <a:rPr lang="en-US" kern="1200">
                <a:ea typeface="+mn-ea"/>
                <a:sym typeface="Arial"/>
              </a:rPr>
              <a:t>Certification</a:t>
            </a:r>
            <a:endParaRPr lang="en-US"/>
          </a:p>
        </p:txBody>
      </p:sp>
      <p:pic>
        <p:nvPicPr>
          <p:cNvPr id="8" name="Content Placeholder 7" descr="Large magnifying glass over a Development Permit Application">
            <a:extLst>
              <a:ext uri="{FF2B5EF4-FFF2-40B4-BE49-F238E27FC236}">
                <a16:creationId xmlns:a16="http://schemas.microsoft.com/office/drawing/2014/main" id="{77334847-EA01-442D-83D3-C8DF13CF9F9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528762"/>
            <a:ext cx="3810000" cy="3810000"/>
          </a:xfrm>
          <a:prstGeom prst="rect">
            <a:avLst/>
          </a:prstGeom>
        </p:spPr>
      </p:pic>
      <p:sp>
        <p:nvSpPr>
          <p:cNvPr id="9" name="Slide Number Placeholder 8">
            <a:extLst>
              <a:ext uri="{FF2B5EF4-FFF2-40B4-BE49-F238E27FC236}">
                <a16:creationId xmlns:a16="http://schemas.microsoft.com/office/drawing/2014/main" id="{2EE91A63-5AE9-470C-A2FC-47552BA2D63E}"/>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18</a:t>
            </a:fld>
            <a:endParaRPr lang="en-US"/>
          </a:p>
        </p:txBody>
      </p:sp>
    </p:spTree>
    <p:extLst>
      <p:ext uri="{BB962C8B-B14F-4D97-AF65-F5344CB8AC3E}">
        <p14:creationId xmlns:p14="http://schemas.microsoft.com/office/powerpoint/2010/main" val="428459465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6.1: Reviewing a Permit Application</a:t>
            </a:r>
          </a:p>
        </p:txBody>
      </p:sp>
      <p:sp>
        <p:nvSpPr>
          <p:cNvPr id="3" name="Content Placeholder 2">
            <a:extLst>
              <a:ext uri="{FF2B5EF4-FFF2-40B4-BE49-F238E27FC236}">
                <a16:creationId xmlns:a16="http://schemas.microsoft.com/office/drawing/2014/main" id="{0B69EDD1-41E5-4DD2-ACA2-09C39ADC0AC2}"/>
              </a:ext>
            </a:extLst>
          </p:cNvPr>
          <p:cNvSpPr>
            <a:spLocks noGrp="1"/>
          </p:cNvSpPr>
          <p:nvPr>
            <p:ph sz="quarter" idx="13"/>
          </p:nvPr>
        </p:nvSpPr>
        <p:spPr/>
        <p:txBody>
          <a:bodyPr>
            <a:normAutofit fontScale="77500" lnSpcReduction="20000"/>
          </a:bodyPr>
          <a:lstStyle/>
          <a:p>
            <a:pPr fontAlgn="auto">
              <a:spcBef>
                <a:spcPct val="100000"/>
              </a:spcBef>
              <a:buSzPct val="99000"/>
              <a:tabLst/>
            </a:pPr>
            <a:r>
              <a:rPr lang="en-US" kern="1200">
                <a:sym typeface="Arial"/>
              </a:rPr>
              <a:t>Table group activity </a:t>
            </a:r>
          </a:p>
          <a:p>
            <a:pPr fontAlgn="auto">
              <a:spcBef>
                <a:spcPct val="100000"/>
              </a:spcBef>
              <a:buSzPct val="99000"/>
              <a:tabLst/>
            </a:pPr>
            <a:r>
              <a:rPr lang="en-US" b="1" kern="1200">
                <a:sym typeface="Arial"/>
              </a:rPr>
              <a:t>Read the simple scenario in your Student Manual.</a:t>
            </a:r>
            <a:endParaRPr lang="en-US" kern="1200">
              <a:sym typeface="Arial"/>
            </a:endParaRPr>
          </a:p>
          <a:p>
            <a:pPr marL="381000" lvl="1" indent="-381000" fontAlgn="auto">
              <a:spcBef>
                <a:spcPct val="100000"/>
              </a:spcBef>
              <a:buSzPct val="99000"/>
              <a:buFont typeface="Arial"/>
              <a:buChar char="•"/>
              <a:tabLst/>
            </a:pPr>
            <a:r>
              <a:rPr lang="en-US" b="1" kern="1200">
                <a:ea typeface="+mn-ea"/>
                <a:sym typeface="Arial"/>
              </a:rPr>
              <a:t>What are three things you would need to evaluate in this development proposal? </a:t>
            </a:r>
            <a:endParaRPr lang="en-US" kern="1200">
              <a:ea typeface="+mn-ea"/>
              <a:sym typeface="Arial"/>
            </a:endParaRPr>
          </a:p>
          <a:p>
            <a:pPr marL="381000" lvl="1" indent="-381000" fontAlgn="auto">
              <a:spcBef>
                <a:spcPct val="100000"/>
              </a:spcBef>
              <a:buSzPct val="99000"/>
              <a:buFont typeface="Arial"/>
              <a:buChar char="•"/>
              <a:tabLst/>
            </a:pPr>
            <a:r>
              <a:rPr lang="en-US" b="1" kern="1200">
                <a:ea typeface="+mn-ea"/>
                <a:sym typeface="Arial"/>
              </a:rPr>
              <a:t>Where can you find the information? </a:t>
            </a:r>
            <a:endParaRPr lang="en-US" kern="1200">
              <a:ea typeface="+mn-ea"/>
              <a:sym typeface="Arial"/>
            </a:endParaRPr>
          </a:p>
          <a:p>
            <a:pPr marL="381000" lvl="1" indent="-381000">
              <a:spcBef>
                <a:spcPct val="100000"/>
              </a:spcBef>
              <a:buSzPct val="99000"/>
            </a:pPr>
            <a:r>
              <a:rPr lang="en-US" b="1" kern="1200">
                <a:sym typeface="Arial"/>
              </a:rPr>
              <a:t>Who else needs to be involved in the review? </a:t>
            </a:r>
            <a:endParaRPr lang="en-US"/>
          </a:p>
        </p:txBody>
      </p:sp>
      <p:pic>
        <p:nvPicPr>
          <p:cNvPr id="8" name="Content Placeholder 7" descr="Seven chairs around a circular table. Each chair has a different colored puzzle piece in front of it and at the center is a big puzzle with one piece missing">
            <a:extLst>
              <a:ext uri="{FF2B5EF4-FFF2-40B4-BE49-F238E27FC236}">
                <a16:creationId xmlns:a16="http://schemas.microsoft.com/office/drawing/2014/main" id="{7F364306-A1CE-4251-A770-DFCC8FD66BC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295525"/>
            <a:ext cx="2857500" cy="2276475"/>
          </a:xfrm>
          <a:prstGeom prst="rect">
            <a:avLst/>
          </a:prstGeom>
        </p:spPr>
      </p:pic>
      <p:sp>
        <p:nvSpPr>
          <p:cNvPr id="9" name="Slide Number Placeholder 8">
            <a:extLst>
              <a:ext uri="{FF2B5EF4-FFF2-40B4-BE49-F238E27FC236}">
                <a16:creationId xmlns:a16="http://schemas.microsoft.com/office/drawing/2014/main" id="{12EE65FC-4CD6-42BD-B3A4-36AB430C14F8}"/>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19</a:t>
            </a:fld>
            <a:endParaRPr lang="en-US"/>
          </a:p>
        </p:txBody>
      </p:sp>
    </p:spTree>
    <p:extLst>
      <p:ext uri="{BB962C8B-B14F-4D97-AF65-F5344CB8AC3E}">
        <p14:creationId xmlns:p14="http://schemas.microsoft.com/office/powerpoint/2010/main" val="159538160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E0273 Course Map Unit 6</a:t>
            </a:r>
          </a:p>
        </p:txBody>
      </p:sp>
      <p:sp>
        <p:nvSpPr>
          <p:cNvPr id="7" name="Slide Number Placeholder 6">
            <a:extLst>
              <a:ext uri="{FF2B5EF4-FFF2-40B4-BE49-F238E27FC236}">
                <a16:creationId xmlns:a16="http://schemas.microsoft.com/office/drawing/2014/main" id="{778DAB77-5A23-4A60-98C0-242775AED9DF}"/>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a:t>
            </a:fld>
            <a:endParaRPr lang="en-US"/>
          </a:p>
        </p:txBody>
      </p:sp>
      <p:pic>
        <p:nvPicPr>
          <p:cNvPr id="8" name="Content Placeholder 5" descr="Umbrella diagram displays E0273 themes: Know the Risk, Mitigate the Risk, Insure the Risk. Raindrops list topics: FPM Basics, Risk Determination (maps &amp; studies), Regulations, SI/SD, Oversight &amp; Compliance, Pre- and Post-Event, &amp; Insurance.">
            <a:extLst>
              <a:ext uri="{FF2B5EF4-FFF2-40B4-BE49-F238E27FC236}">
                <a16:creationId xmlns:a16="http://schemas.microsoft.com/office/drawing/2014/main" id="{8CF64619-3945-4773-8FBE-21EB024AF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694" y="1068388"/>
            <a:ext cx="4646612" cy="4646612"/>
          </a:xfrm>
          <a:prstGeom prst="rect">
            <a:avLst/>
          </a:prstGeom>
        </p:spPr>
      </p:pic>
    </p:spTree>
    <p:extLst>
      <p:ext uri="{BB962C8B-B14F-4D97-AF65-F5344CB8AC3E}">
        <p14:creationId xmlns:p14="http://schemas.microsoft.com/office/powerpoint/2010/main" val="240242226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Permit Review in Your Community</a:t>
            </a:r>
          </a:p>
        </p:txBody>
      </p:sp>
      <p:sp>
        <p:nvSpPr>
          <p:cNvPr id="7" name="Content Placeholder 6">
            <a:extLst>
              <a:ext uri="{FF2B5EF4-FFF2-40B4-BE49-F238E27FC236}">
                <a16:creationId xmlns:a16="http://schemas.microsoft.com/office/drawing/2014/main" id="{6162055C-161A-49DE-9949-B6F5F49E867E}"/>
              </a:ext>
            </a:extLst>
          </p:cNvPr>
          <p:cNvSpPr>
            <a:spLocks noGrp="1"/>
          </p:cNvSpPr>
          <p:nvPr>
            <p:ph sz="quarter" idx="14"/>
          </p:nvPr>
        </p:nvSpPr>
        <p:spPr/>
        <p:txBody>
          <a:bodyPr/>
          <a:lstStyle/>
          <a:p>
            <a:pPr>
              <a:spcBef>
                <a:spcPct val="100000"/>
              </a:spcBef>
              <a:buSzPct val="99000"/>
            </a:pPr>
            <a:r>
              <a:rPr lang="en-US" b="1" kern="1200">
                <a:sym typeface="Arial"/>
              </a:rPr>
              <a:t>How does the review of a development project flow in your community?</a:t>
            </a:r>
            <a:endParaRPr lang="en-US"/>
          </a:p>
        </p:txBody>
      </p:sp>
      <p:pic>
        <p:nvPicPr>
          <p:cNvPr id="8" name="Content Placeholder 7" descr="A large red question mark on top of a blue dialogue box">
            <a:extLst>
              <a:ext uri="{FF2B5EF4-FFF2-40B4-BE49-F238E27FC236}">
                <a16:creationId xmlns:a16="http://schemas.microsoft.com/office/drawing/2014/main" id="{2E0B5E83-F2E5-4CCD-A3ED-BF0B5F72014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E98B2F07-0D08-48F6-897E-B33BF0966E70}"/>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20</a:t>
            </a:fld>
            <a:endParaRPr lang="en-US"/>
          </a:p>
        </p:txBody>
      </p:sp>
    </p:spTree>
    <p:extLst>
      <p:ext uri="{BB962C8B-B14F-4D97-AF65-F5344CB8AC3E}">
        <p14:creationId xmlns:p14="http://schemas.microsoft.com/office/powerpoint/2010/main" val="195759801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Completeness: Administrative Forms</a:t>
            </a:r>
          </a:p>
        </p:txBody>
      </p:sp>
      <p:sp>
        <p:nvSpPr>
          <p:cNvPr id="3" name="Content Placeholder 2">
            <a:extLst>
              <a:ext uri="{FF2B5EF4-FFF2-40B4-BE49-F238E27FC236}">
                <a16:creationId xmlns:a16="http://schemas.microsoft.com/office/drawing/2014/main" id="{DB83B519-1308-4F9E-B95C-0F7F45679F7D}"/>
              </a:ext>
            </a:extLst>
          </p:cNvPr>
          <p:cNvSpPr>
            <a:spLocks noGrp="1"/>
          </p:cNvSpPr>
          <p:nvPr>
            <p:ph sz="quarter" idx="13"/>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All forms provided</a:t>
            </a:r>
          </a:p>
          <a:p>
            <a:pPr marL="381000" lvl="1" indent="-381000" fontAlgn="auto">
              <a:spcBef>
                <a:spcPct val="100000"/>
              </a:spcBef>
              <a:spcAft>
                <a:spcPts val="0"/>
              </a:spcAft>
              <a:buSzPct val="99000"/>
              <a:buFont typeface="Arial"/>
              <a:buChar char="•"/>
              <a:tabLst/>
            </a:pPr>
            <a:r>
              <a:rPr lang="en-US" kern="1200">
                <a:ea typeface="+mn-ea"/>
                <a:sym typeface="Arial"/>
              </a:rPr>
              <a:t>All required information provided</a:t>
            </a:r>
          </a:p>
          <a:p>
            <a:pPr marL="381000" lvl="1" indent="-381000" fontAlgn="auto">
              <a:spcBef>
                <a:spcPct val="100000"/>
              </a:spcBef>
              <a:spcAft>
                <a:spcPts val="0"/>
              </a:spcAft>
              <a:buSzPct val="99000"/>
              <a:buFont typeface="Arial"/>
              <a:buChar char="•"/>
              <a:tabLst/>
            </a:pPr>
            <a:r>
              <a:rPr lang="en-US" kern="1200">
                <a:ea typeface="+mn-ea"/>
                <a:sym typeface="Arial"/>
              </a:rPr>
              <a:t>Signatures provided</a:t>
            </a:r>
            <a:endParaRPr lang="en-US"/>
          </a:p>
        </p:txBody>
      </p:sp>
      <p:pic>
        <p:nvPicPr>
          <p:cNvPr id="8" name="Content Placeholder 7" descr="Checklist boxes being marked with a pen">
            <a:extLst>
              <a:ext uri="{FF2B5EF4-FFF2-40B4-BE49-F238E27FC236}">
                <a16:creationId xmlns:a16="http://schemas.microsoft.com/office/drawing/2014/main" id="{99C3697A-F294-4686-9DF9-FFA3FA7D07F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41900" y="1236662"/>
            <a:ext cx="3175000" cy="4394200"/>
          </a:xfrm>
          <a:prstGeom prst="rect">
            <a:avLst/>
          </a:prstGeom>
        </p:spPr>
      </p:pic>
      <p:sp>
        <p:nvSpPr>
          <p:cNvPr id="9" name="Slide Number Placeholder 8">
            <a:extLst>
              <a:ext uri="{FF2B5EF4-FFF2-40B4-BE49-F238E27FC236}">
                <a16:creationId xmlns:a16="http://schemas.microsoft.com/office/drawing/2014/main" id="{86C4E241-3929-4275-9B3B-9534157E3604}"/>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21</a:t>
            </a:fld>
            <a:endParaRPr lang="en-US"/>
          </a:p>
        </p:txBody>
      </p:sp>
    </p:spTree>
    <p:extLst>
      <p:ext uri="{BB962C8B-B14F-4D97-AF65-F5344CB8AC3E}">
        <p14:creationId xmlns:p14="http://schemas.microsoft.com/office/powerpoint/2010/main" val="134609107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Completeness: Plans</a:t>
            </a:r>
          </a:p>
        </p:txBody>
      </p:sp>
      <p:sp>
        <p:nvSpPr>
          <p:cNvPr id="3" name="Content Placeholder 2">
            <a:extLst>
              <a:ext uri="{FF2B5EF4-FFF2-40B4-BE49-F238E27FC236}">
                <a16:creationId xmlns:a16="http://schemas.microsoft.com/office/drawing/2014/main" id="{D7BE0B81-F538-4F88-85CF-4B78626EF3A8}"/>
              </a:ext>
            </a:extLst>
          </p:cNvPr>
          <p:cNvSpPr>
            <a:spLocks noGrp="1"/>
          </p:cNvSpPr>
          <p:nvPr>
            <p:ph idx="1"/>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Topography (existing/proposed) </a:t>
            </a:r>
          </a:p>
          <a:p>
            <a:pPr marL="381000" lvl="1" indent="-381000" fontAlgn="auto">
              <a:spcBef>
                <a:spcPct val="100000"/>
              </a:spcBef>
              <a:spcAft>
                <a:spcPts val="0"/>
              </a:spcAft>
              <a:buSzPct val="99000"/>
              <a:buFont typeface="Arial"/>
              <a:buChar char="•"/>
              <a:tabLst/>
            </a:pPr>
            <a:r>
              <a:rPr lang="en-US" kern="1200">
                <a:ea typeface="+mn-ea"/>
                <a:sym typeface="Arial"/>
              </a:rPr>
              <a:t>Floodplain and floodway boundaries </a:t>
            </a:r>
          </a:p>
          <a:p>
            <a:pPr marL="381000" lvl="1" indent="-381000" fontAlgn="auto">
              <a:spcBef>
                <a:spcPct val="100000"/>
              </a:spcBef>
              <a:spcAft>
                <a:spcPts val="0"/>
              </a:spcAft>
              <a:buSzPct val="99000"/>
              <a:buFont typeface="Arial"/>
              <a:buChar char="•"/>
              <a:tabLst/>
            </a:pPr>
            <a:r>
              <a:rPr lang="en-US" kern="1200">
                <a:ea typeface="+mn-ea"/>
                <a:sym typeface="Arial"/>
              </a:rPr>
              <a:t>BFEs</a:t>
            </a:r>
          </a:p>
          <a:p>
            <a:pPr marL="381000" lvl="1" indent="-381000" fontAlgn="auto">
              <a:spcBef>
                <a:spcPct val="100000"/>
              </a:spcBef>
              <a:spcAft>
                <a:spcPts val="0"/>
              </a:spcAft>
              <a:buSzPct val="99000"/>
              <a:buFont typeface="Arial"/>
              <a:buChar char="•"/>
              <a:tabLst/>
            </a:pPr>
            <a:r>
              <a:rPr lang="en-US" kern="1200">
                <a:ea typeface="+mn-ea"/>
                <a:sym typeface="Arial"/>
              </a:rPr>
              <a:t>Plans/elevations of existing/proposed structures </a:t>
            </a:r>
          </a:p>
          <a:p>
            <a:pPr marL="381000" lvl="1" indent="-381000" fontAlgn="auto">
              <a:spcBef>
                <a:spcPct val="100000"/>
              </a:spcBef>
              <a:spcAft>
                <a:spcPts val="0"/>
              </a:spcAft>
              <a:buSzPct val="99000"/>
              <a:buFont typeface="Arial"/>
              <a:buChar char="•"/>
              <a:tabLst/>
            </a:pPr>
            <a:r>
              <a:rPr lang="en-US" kern="1200">
                <a:ea typeface="+mn-ea"/>
                <a:sym typeface="Arial"/>
              </a:rPr>
              <a:t>Existing/proposed infrastructure </a:t>
            </a:r>
          </a:p>
          <a:p>
            <a:pPr marL="381000" lvl="1" indent="-381000" fontAlgn="auto">
              <a:spcBef>
                <a:spcPct val="100000"/>
              </a:spcBef>
              <a:spcAft>
                <a:spcPts val="0"/>
              </a:spcAft>
              <a:buSzPct val="99000"/>
              <a:buFont typeface="Arial"/>
              <a:buChar char="•"/>
              <a:tabLst/>
            </a:pPr>
            <a:r>
              <a:rPr lang="en-US" kern="1200">
                <a:ea typeface="+mn-ea"/>
                <a:sym typeface="Arial"/>
              </a:rPr>
              <a:t>Utilities</a:t>
            </a:r>
            <a:endParaRPr lang="en-US"/>
          </a:p>
        </p:txBody>
      </p:sp>
      <p:sp>
        <p:nvSpPr>
          <p:cNvPr id="6" name="Slide Number Placeholder 5">
            <a:extLst>
              <a:ext uri="{FF2B5EF4-FFF2-40B4-BE49-F238E27FC236}">
                <a16:creationId xmlns:a16="http://schemas.microsoft.com/office/drawing/2014/main" id="{4FADC2DA-9F6D-4FC2-B2E6-605328A5482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22</a:t>
            </a:fld>
            <a:endParaRPr lang="en-US"/>
          </a:p>
        </p:txBody>
      </p:sp>
    </p:spTree>
    <p:extLst>
      <p:ext uri="{BB962C8B-B14F-4D97-AF65-F5344CB8AC3E}">
        <p14:creationId xmlns:p14="http://schemas.microsoft.com/office/powerpoint/2010/main" val="160603298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Completeness: Technical Documents</a:t>
            </a:r>
          </a:p>
        </p:txBody>
      </p:sp>
      <p:sp>
        <p:nvSpPr>
          <p:cNvPr id="3" name="Content Placeholder 2">
            <a:extLst>
              <a:ext uri="{FF2B5EF4-FFF2-40B4-BE49-F238E27FC236}">
                <a16:creationId xmlns:a16="http://schemas.microsoft.com/office/drawing/2014/main" id="{B64AD4BD-018E-4762-BD04-79D14CC673BE}"/>
              </a:ext>
            </a:extLst>
          </p:cNvPr>
          <p:cNvSpPr>
            <a:spLocks noGrp="1"/>
          </p:cNvSpPr>
          <p:nvPr>
            <p:ph idx="1"/>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Floodway encroachment--No-Rise Certificate</a:t>
            </a:r>
          </a:p>
          <a:p>
            <a:pPr marL="381000" lvl="1" indent="-381000" fontAlgn="auto">
              <a:spcBef>
                <a:spcPct val="100000"/>
              </a:spcBef>
              <a:spcAft>
                <a:spcPts val="0"/>
              </a:spcAft>
              <a:buSzPct val="99000"/>
              <a:buFont typeface="Arial"/>
              <a:buChar char="•"/>
              <a:tabLst/>
            </a:pPr>
            <a:r>
              <a:rPr lang="en-US" kern="1200">
                <a:ea typeface="+mn-ea"/>
                <a:sym typeface="Arial"/>
              </a:rPr>
              <a:t>Floodproofing </a:t>
            </a:r>
          </a:p>
          <a:p>
            <a:pPr marL="381000" lvl="1" indent="-381000" fontAlgn="auto">
              <a:spcBef>
                <a:spcPct val="100000"/>
              </a:spcBef>
              <a:spcAft>
                <a:spcPts val="0"/>
              </a:spcAft>
              <a:buSzPct val="99000"/>
              <a:buFont typeface="Arial"/>
              <a:buChar char="•"/>
              <a:tabLst/>
            </a:pPr>
            <a:r>
              <a:rPr lang="en-US" kern="1200">
                <a:ea typeface="+mn-ea"/>
                <a:sym typeface="Arial"/>
              </a:rPr>
              <a:t>Enclosures below lowest floor</a:t>
            </a:r>
          </a:p>
          <a:p>
            <a:pPr marL="381000" lvl="1" indent="-381000" fontAlgn="auto">
              <a:spcBef>
                <a:spcPct val="100000"/>
              </a:spcBef>
              <a:spcAft>
                <a:spcPts val="0"/>
              </a:spcAft>
              <a:buSzPct val="99000"/>
              <a:buFont typeface="Arial"/>
              <a:buChar char="•"/>
              <a:tabLst/>
            </a:pPr>
            <a:r>
              <a:rPr lang="en-US" kern="1200">
                <a:ea typeface="+mn-ea"/>
                <a:sym typeface="Arial"/>
              </a:rPr>
              <a:t>Zone V construction/breakaway walls</a:t>
            </a:r>
          </a:p>
          <a:p>
            <a:pPr marL="381000" lvl="1" indent="-381000" fontAlgn="auto">
              <a:spcBef>
                <a:spcPct val="100000"/>
              </a:spcBef>
              <a:spcAft>
                <a:spcPts val="0"/>
              </a:spcAft>
              <a:buSzPct val="99000"/>
              <a:buFont typeface="Arial"/>
              <a:buChar char="•"/>
              <a:tabLst/>
            </a:pPr>
            <a:r>
              <a:rPr lang="en-US" kern="1200">
                <a:ea typeface="+mn-ea"/>
                <a:sym typeface="Arial"/>
              </a:rPr>
              <a:t>Engineered flood openings</a:t>
            </a:r>
          </a:p>
          <a:p>
            <a:pPr marL="381000" lvl="1" indent="-381000" fontAlgn="auto">
              <a:spcBef>
                <a:spcPct val="100000"/>
              </a:spcBef>
              <a:spcAft>
                <a:spcPts val="0"/>
              </a:spcAft>
              <a:buSzPct val="99000"/>
              <a:buFont typeface="Arial"/>
              <a:buChar char="•"/>
              <a:tabLst/>
            </a:pPr>
            <a:r>
              <a:rPr lang="en-US" kern="1200">
                <a:ea typeface="+mn-ea"/>
                <a:sym typeface="Arial"/>
              </a:rPr>
              <a:t>Certifications</a:t>
            </a:r>
            <a:endParaRPr lang="en-US"/>
          </a:p>
        </p:txBody>
      </p:sp>
      <p:sp>
        <p:nvSpPr>
          <p:cNvPr id="6" name="Slide Number Placeholder 5">
            <a:extLst>
              <a:ext uri="{FF2B5EF4-FFF2-40B4-BE49-F238E27FC236}">
                <a16:creationId xmlns:a16="http://schemas.microsoft.com/office/drawing/2014/main" id="{F4EFA62D-197E-40F2-897C-1566F8B2E7F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23</a:t>
            </a:fld>
            <a:endParaRPr lang="en-US"/>
          </a:p>
        </p:txBody>
      </p:sp>
    </p:spTree>
    <p:extLst>
      <p:ext uri="{BB962C8B-B14F-4D97-AF65-F5344CB8AC3E}">
        <p14:creationId xmlns:p14="http://schemas.microsoft.com/office/powerpoint/2010/main" val="24965256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Completeness: Federal and State Permits</a:t>
            </a:r>
          </a:p>
        </p:txBody>
      </p:sp>
      <p:sp>
        <p:nvSpPr>
          <p:cNvPr id="3" name="Content Placeholder 2">
            <a:extLst>
              <a:ext uri="{FF2B5EF4-FFF2-40B4-BE49-F238E27FC236}">
                <a16:creationId xmlns:a16="http://schemas.microsoft.com/office/drawing/2014/main" id="{8D742632-A119-4074-9A72-79EB5882BA6F}"/>
              </a:ext>
            </a:extLst>
          </p:cNvPr>
          <p:cNvSpPr>
            <a:spLocks noGrp="1"/>
          </p:cNvSpPr>
          <p:nvPr>
            <p:ph idx="1"/>
          </p:nvPr>
        </p:nvSpPr>
        <p:spPr/>
        <p:txBody>
          <a:bodyPr>
            <a:normAutofit fontScale="55000" lnSpcReduction="20000"/>
          </a:bodyPr>
          <a:lstStyle/>
          <a:p>
            <a:pPr fontAlgn="auto">
              <a:spcBef>
                <a:spcPct val="100000"/>
              </a:spcBef>
              <a:buSzPct val="99000"/>
              <a:tabLst/>
            </a:pPr>
            <a:r>
              <a:rPr lang="en-US" kern="1200">
                <a:sym typeface="Arial"/>
              </a:rPr>
              <a:t>Federal permits may be required from: </a:t>
            </a:r>
          </a:p>
          <a:p>
            <a:pPr marL="381000" lvl="1" indent="-381000" fontAlgn="auto">
              <a:spcBef>
                <a:spcPct val="100000"/>
              </a:spcBef>
              <a:buSzPct val="99000"/>
              <a:buFont typeface="Arial"/>
              <a:buChar char="•"/>
              <a:tabLst/>
            </a:pPr>
            <a:r>
              <a:rPr lang="en-US" kern="1200">
                <a:ea typeface="+mn-ea"/>
                <a:sym typeface="Arial"/>
              </a:rPr>
              <a:t>U.S. Fish and Wildlife Service</a:t>
            </a:r>
          </a:p>
          <a:p>
            <a:pPr marL="381000" lvl="1" indent="-381000" fontAlgn="auto">
              <a:spcBef>
                <a:spcPct val="100000"/>
              </a:spcBef>
              <a:buSzPct val="99000"/>
              <a:buFont typeface="Arial"/>
              <a:buChar char="•"/>
              <a:tabLst/>
            </a:pPr>
            <a:r>
              <a:rPr lang="en-US" kern="1200">
                <a:ea typeface="+mn-ea"/>
                <a:sym typeface="Arial"/>
              </a:rPr>
              <a:t>U.S. Army Corps of Engineers</a:t>
            </a:r>
          </a:p>
          <a:p>
            <a:pPr marL="381000" lvl="1" indent="-381000" fontAlgn="auto">
              <a:spcBef>
                <a:spcPct val="100000"/>
              </a:spcBef>
              <a:buSzPct val="99000"/>
              <a:buFont typeface="Arial"/>
              <a:buChar char="•"/>
              <a:tabLst/>
            </a:pPr>
            <a:r>
              <a:rPr lang="en-US" kern="1200">
                <a:ea typeface="+mn-ea"/>
                <a:sym typeface="Arial"/>
              </a:rPr>
              <a:t>Environmental Protection Agency</a:t>
            </a:r>
          </a:p>
          <a:p>
            <a:pPr marL="381000" lvl="1" indent="-381000" fontAlgn="auto">
              <a:spcBef>
                <a:spcPct val="100000"/>
              </a:spcBef>
              <a:buSzPct val="99000"/>
              <a:buFont typeface="Arial"/>
              <a:buChar char="•"/>
              <a:tabLst/>
            </a:pPr>
            <a:r>
              <a:rPr lang="en-US" kern="1200">
                <a:ea typeface="+mn-ea"/>
                <a:sym typeface="Arial"/>
              </a:rPr>
              <a:t>U.S. Coast Guard</a:t>
            </a:r>
          </a:p>
          <a:p>
            <a:pPr fontAlgn="auto">
              <a:spcBef>
                <a:spcPct val="100000"/>
              </a:spcBef>
              <a:buSzPct val="99000"/>
              <a:tabLst/>
            </a:pPr>
            <a:r>
              <a:rPr lang="en-US" kern="1200">
                <a:sym typeface="Arial"/>
              </a:rPr>
              <a:t>State permits may be required from: </a:t>
            </a:r>
          </a:p>
          <a:p>
            <a:pPr marL="381000" lvl="1" indent="-381000" fontAlgn="auto">
              <a:spcBef>
                <a:spcPct val="100000"/>
              </a:spcBef>
              <a:buSzPct val="99000"/>
              <a:buFont typeface="Arial"/>
              <a:buChar char="•"/>
              <a:tabLst/>
            </a:pPr>
            <a:r>
              <a:rPr lang="en-US" kern="1200">
                <a:ea typeface="+mn-ea"/>
                <a:sym typeface="Arial"/>
              </a:rPr>
              <a:t>Department of Natural Resources</a:t>
            </a:r>
          </a:p>
          <a:p>
            <a:pPr marL="381000" lvl="1" indent="-381000" fontAlgn="auto">
              <a:spcBef>
                <a:spcPct val="100000"/>
              </a:spcBef>
              <a:buSzPct val="99000"/>
              <a:buFont typeface="Arial"/>
              <a:buChar char="•"/>
              <a:tabLst/>
            </a:pPr>
            <a:r>
              <a:rPr lang="en-US" kern="1200">
                <a:ea typeface="+mn-ea"/>
                <a:sym typeface="Arial"/>
              </a:rPr>
              <a:t>Department of Environmental Protection </a:t>
            </a:r>
          </a:p>
          <a:p>
            <a:pPr marL="381000" lvl="1" indent="-381000" fontAlgn="auto">
              <a:spcBef>
                <a:spcPct val="100000"/>
              </a:spcBef>
              <a:buSzPct val="99000"/>
              <a:buFont typeface="Arial"/>
              <a:buChar char="•"/>
              <a:tabLst/>
            </a:pPr>
            <a:r>
              <a:rPr lang="en-US" kern="1200">
                <a:ea typeface="+mn-ea"/>
                <a:sym typeface="Arial"/>
              </a:rPr>
              <a:t>Department of Public Health</a:t>
            </a:r>
          </a:p>
          <a:p>
            <a:pPr marL="381000" lvl="1" indent="-381000" fontAlgn="auto">
              <a:spcBef>
                <a:spcPct val="100000"/>
              </a:spcBef>
              <a:buSzPct val="99000"/>
              <a:buFont typeface="Arial"/>
              <a:buChar char="•"/>
              <a:tabLst/>
            </a:pPr>
            <a:r>
              <a:rPr lang="en-US" kern="1200">
                <a:ea typeface="+mn-ea"/>
                <a:sym typeface="Arial"/>
              </a:rPr>
              <a:t>Department of Transportation</a:t>
            </a:r>
          </a:p>
          <a:p>
            <a:pPr>
              <a:spcBef>
                <a:spcPct val="100000"/>
              </a:spcBef>
              <a:buSzPct val="99000"/>
            </a:pPr>
            <a:r>
              <a:rPr lang="en-US" kern="1200">
                <a:sym typeface="Arial"/>
              </a:rPr>
              <a:t> Regional planning commissions may require permits.</a:t>
            </a:r>
            <a:endParaRPr lang="en-US"/>
          </a:p>
        </p:txBody>
      </p:sp>
      <p:sp>
        <p:nvSpPr>
          <p:cNvPr id="6" name="Slide Number Placeholder 5">
            <a:extLst>
              <a:ext uri="{FF2B5EF4-FFF2-40B4-BE49-F238E27FC236}">
                <a16:creationId xmlns:a16="http://schemas.microsoft.com/office/drawing/2014/main" id="{74534FDB-4B32-4E97-8709-7032F83B5E3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24</a:t>
            </a:fld>
            <a:endParaRPr lang="en-US"/>
          </a:p>
        </p:txBody>
      </p:sp>
    </p:spTree>
    <p:extLst>
      <p:ext uri="{BB962C8B-B14F-4D97-AF65-F5344CB8AC3E}">
        <p14:creationId xmlns:p14="http://schemas.microsoft.com/office/powerpoint/2010/main" val="47070557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Completeness: Other Local Department Review/Coordination</a:t>
            </a:r>
          </a:p>
        </p:txBody>
      </p:sp>
      <p:sp>
        <p:nvSpPr>
          <p:cNvPr id="3" name="Content Placeholder 2">
            <a:extLst>
              <a:ext uri="{FF2B5EF4-FFF2-40B4-BE49-F238E27FC236}">
                <a16:creationId xmlns:a16="http://schemas.microsoft.com/office/drawing/2014/main" id="{D737FD3B-89C1-4F84-B14D-9304DF733D0E}"/>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Submit copies of appropriate part to other agencies/departments for review. </a:t>
            </a:r>
          </a:p>
          <a:p>
            <a:pPr marL="381000" lvl="1" indent="-381000" fontAlgn="auto">
              <a:spcBef>
                <a:spcPct val="100000"/>
              </a:spcBef>
              <a:spcAft>
                <a:spcPts val="0"/>
              </a:spcAft>
              <a:buSzPct val="99000"/>
              <a:buFont typeface="Arial"/>
              <a:buChar char="•"/>
              <a:tabLst/>
            </a:pPr>
            <a:r>
              <a:rPr lang="en-US" kern="1200">
                <a:ea typeface="+mn-ea"/>
                <a:sym typeface="Arial"/>
              </a:rPr>
              <a:t>Building department </a:t>
            </a:r>
          </a:p>
          <a:p>
            <a:pPr marL="381000" lvl="1" indent="-381000" fontAlgn="auto">
              <a:spcBef>
                <a:spcPct val="100000"/>
              </a:spcBef>
              <a:spcAft>
                <a:spcPts val="0"/>
              </a:spcAft>
              <a:buSzPct val="99000"/>
              <a:buFont typeface="Arial"/>
              <a:buChar char="•"/>
              <a:tabLst/>
            </a:pPr>
            <a:r>
              <a:rPr lang="en-US" kern="1200">
                <a:ea typeface="+mn-ea"/>
                <a:sym typeface="Arial"/>
              </a:rPr>
              <a:t>Zoning department </a:t>
            </a:r>
          </a:p>
          <a:p>
            <a:pPr marL="381000" lvl="1" indent="-381000" fontAlgn="auto">
              <a:spcBef>
                <a:spcPct val="100000"/>
              </a:spcBef>
              <a:spcAft>
                <a:spcPts val="0"/>
              </a:spcAft>
              <a:buSzPct val="99000"/>
              <a:buFont typeface="Arial"/>
              <a:buChar char="•"/>
              <a:tabLst/>
            </a:pPr>
            <a:r>
              <a:rPr lang="en-US" kern="1200">
                <a:ea typeface="+mn-ea"/>
                <a:sym typeface="Arial"/>
              </a:rPr>
              <a:t>Engineers office </a:t>
            </a:r>
          </a:p>
          <a:p>
            <a:pPr marL="381000" lvl="1" indent="-381000" fontAlgn="auto">
              <a:spcBef>
                <a:spcPct val="100000"/>
              </a:spcBef>
              <a:spcAft>
                <a:spcPts val="0"/>
              </a:spcAft>
              <a:buSzPct val="99000"/>
              <a:buFont typeface="Arial"/>
              <a:buChar char="•"/>
              <a:tabLst/>
            </a:pPr>
            <a:r>
              <a:rPr lang="en-US" kern="1200">
                <a:ea typeface="+mn-ea"/>
                <a:sym typeface="Arial"/>
              </a:rPr>
              <a:t>FEMA Regional Office </a:t>
            </a:r>
          </a:p>
          <a:p>
            <a:pPr marL="381000" lvl="1" indent="-381000" fontAlgn="auto">
              <a:spcBef>
                <a:spcPct val="100000"/>
              </a:spcBef>
              <a:spcAft>
                <a:spcPts val="0"/>
              </a:spcAft>
              <a:buSzPct val="99000"/>
              <a:buFont typeface="Arial"/>
              <a:buChar char="•"/>
              <a:tabLst/>
            </a:pPr>
            <a:r>
              <a:rPr lang="en-US" kern="1200">
                <a:ea typeface="+mn-ea"/>
                <a:sym typeface="Arial"/>
              </a:rPr>
              <a:t>Health department </a:t>
            </a:r>
          </a:p>
          <a:p>
            <a:pPr marL="381000" lvl="1" indent="-381000" fontAlgn="auto">
              <a:spcBef>
                <a:spcPct val="100000"/>
              </a:spcBef>
              <a:spcAft>
                <a:spcPts val="0"/>
              </a:spcAft>
              <a:buSzPct val="99000"/>
              <a:buFont typeface="Arial"/>
              <a:buChar char="•"/>
              <a:tabLst/>
            </a:pPr>
            <a:r>
              <a:rPr lang="en-US" kern="1200">
                <a:ea typeface="+mn-ea"/>
                <a:sym typeface="Arial"/>
              </a:rPr>
              <a:t>State NFIP coordinating agency</a:t>
            </a:r>
            <a:endParaRPr lang="en-US"/>
          </a:p>
        </p:txBody>
      </p:sp>
      <p:sp>
        <p:nvSpPr>
          <p:cNvPr id="6" name="Slide Number Placeholder 5">
            <a:extLst>
              <a:ext uri="{FF2B5EF4-FFF2-40B4-BE49-F238E27FC236}">
                <a16:creationId xmlns:a16="http://schemas.microsoft.com/office/drawing/2014/main" id="{448B0C1C-9F13-4D80-827A-3F6D5B6BB1EF}"/>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25</a:t>
            </a:fld>
            <a:endParaRPr lang="en-US"/>
          </a:p>
        </p:txBody>
      </p:sp>
    </p:spTree>
    <p:extLst>
      <p:ext uri="{BB962C8B-B14F-4D97-AF65-F5344CB8AC3E}">
        <p14:creationId xmlns:p14="http://schemas.microsoft.com/office/powerpoint/2010/main" val="211432493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sz="3600" dirty="0"/>
              <a:t>Review for Completeness: Other Local Department Review/Coordination (cont.)</a:t>
            </a:r>
          </a:p>
        </p:txBody>
      </p:sp>
      <p:sp>
        <p:nvSpPr>
          <p:cNvPr id="3" name="Content Placeholder 2">
            <a:extLst>
              <a:ext uri="{FF2B5EF4-FFF2-40B4-BE49-F238E27FC236}">
                <a16:creationId xmlns:a16="http://schemas.microsoft.com/office/drawing/2014/main" id="{D4C82977-6176-4C64-8AC9-130F63EEDBB6}"/>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Submit copies of appropriate part to other agencies/departments for review </a:t>
            </a:r>
          </a:p>
          <a:p>
            <a:pPr marL="381000" lvl="1" indent="-381000" fontAlgn="auto">
              <a:spcBef>
                <a:spcPct val="100000"/>
              </a:spcBef>
              <a:spcAft>
                <a:spcPts val="0"/>
              </a:spcAft>
              <a:buSzPct val="99000"/>
              <a:buFont typeface="Arial"/>
              <a:buChar char="•"/>
              <a:tabLst/>
            </a:pPr>
            <a:r>
              <a:rPr lang="en-US" kern="1200">
                <a:ea typeface="+mn-ea"/>
                <a:sym typeface="Arial"/>
              </a:rPr>
              <a:t>U.S. Army Corps of Engineers</a:t>
            </a:r>
          </a:p>
          <a:p>
            <a:pPr marL="381000" lvl="1" indent="-381000" fontAlgn="auto">
              <a:spcBef>
                <a:spcPct val="100000"/>
              </a:spcBef>
              <a:spcAft>
                <a:spcPts val="0"/>
              </a:spcAft>
              <a:buSzPct val="99000"/>
              <a:buFont typeface="Arial"/>
              <a:buChar char="•"/>
              <a:tabLst/>
            </a:pPr>
            <a:r>
              <a:rPr lang="en-US" kern="1200">
                <a:ea typeface="+mn-ea"/>
                <a:sym typeface="Arial"/>
              </a:rPr>
              <a:t>Environmental Protection Agency</a:t>
            </a:r>
          </a:p>
          <a:p>
            <a:pPr marL="381000" lvl="1" indent="-381000" fontAlgn="auto">
              <a:spcBef>
                <a:spcPct val="100000"/>
              </a:spcBef>
              <a:spcAft>
                <a:spcPts val="0"/>
              </a:spcAft>
              <a:buSzPct val="99000"/>
              <a:buFont typeface="Arial"/>
              <a:buChar char="•"/>
              <a:tabLst/>
            </a:pPr>
            <a:r>
              <a:rPr lang="en-US" kern="1200">
                <a:ea typeface="+mn-ea"/>
                <a:sym typeface="Arial"/>
              </a:rPr>
              <a:t>U.S. Fish and Wildlife Service</a:t>
            </a:r>
          </a:p>
          <a:p>
            <a:pPr marL="381000" lvl="1" indent="-381000" fontAlgn="auto">
              <a:spcBef>
                <a:spcPct val="100000"/>
              </a:spcBef>
              <a:spcAft>
                <a:spcPts val="0"/>
              </a:spcAft>
              <a:buSzPct val="99000"/>
              <a:buFont typeface="Arial"/>
              <a:buChar char="•"/>
              <a:tabLst/>
            </a:pPr>
            <a:r>
              <a:rPr lang="en-US" kern="1200">
                <a:ea typeface="+mn-ea"/>
                <a:sym typeface="Arial"/>
              </a:rPr>
              <a:t>State public health agency</a:t>
            </a:r>
          </a:p>
          <a:p>
            <a:pPr marL="381000" lvl="1" indent="-381000" fontAlgn="auto">
              <a:spcBef>
                <a:spcPct val="100000"/>
              </a:spcBef>
              <a:spcAft>
                <a:spcPts val="0"/>
              </a:spcAft>
              <a:buSzPct val="99000"/>
              <a:buFont typeface="Arial"/>
              <a:buChar char="•"/>
              <a:tabLst/>
            </a:pPr>
            <a:r>
              <a:rPr lang="en-US" kern="1200">
                <a:ea typeface="+mn-ea"/>
                <a:sym typeface="Arial"/>
              </a:rPr>
              <a:t>Natural Resources Conservation Service</a:t>
            </a:r>
          </a:p>
          <a:p>
            <a:pPr marL="381000" lvl="1" indent="-381000" fontAlgn="auto">
              <a:spcBef>
                <a:spcPct val="100000"/>
              </a:spcBef>
              <a:spcAft>
                <a:spcPts val="0"/>
              </a:spcAft>
              <a:buSzPct val="99000"/>
              <a:buFont typeface="Arial"/>
              <a:buChar char="•"/>
              <a:tabLst/>
            </a:pPr>
            <a:r>
              <a:rPr lang="en-US" kern="1200">
                <a:ea typeface="+mn-ea"/>
                <a:sym typeface="Arial"/>
              </a:rPr>
              <a:t>Adjacent communities</a:t>
            </a:r>
            <a:endParaRPr lang="en-US"/>
          </a:p>
        </p:txBody>
      </p:sp>
      <p:sp>
        <p:nvSpPr>
          <p:cNvPr id="6" name="Slide Number Placeholder 5">
            <a:extLst>
              <a:ext uri="{FF2B5EF4-FFF2-40B4-BE49-F238E27FC236}">
                <a16:creationId xmlns:a16="http://schemas.microsoft.com/office/drawing/2014/main" id="{1F8B3890-31AF-49AA-BD4E-65542C5B2379}"/>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26</a:t>
            </a:fld>
            <a:endParaRPr lang="en-US"/>
          </a:p>
        </p:txBody>
      </p:sp>
    </p:spTree>
    <p:extLst>
      <p:ext uri="{BB962C8B-B14F-4D97-AF65-F5344CB8AC3E}">
        <p14:creationId xmlns:p14="http://schemas.microsoft.com/office/powerpoint/2010/main" val="155748480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Completeness: Certification Requirements</a:t>
            </a:r>
          </a:p>
        </p:txBody>
      </p:sp>
      <p:sp>
        <p:nvSpPr>
          <p:cNvPr id="3" name="Content Placeholder 2">
            <a:extLst>
              <a:ext uri="{FF2B5EF4-FFF2-40B4-BE49-F238E27FC236}">
                <a16:creationId xmlns:a16="http://schemas.microsoft.com/office/drawing/2014/main" id="{E4A10C8F-1F23-4860-9ACE-0048D2E6A80B}"/>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Ensure that: </a:t>
            </a:r>
          </a:p>
          <a:p>
            <a:pPr marL="381000" lvl="1" indent="-381000" fontAlgn="auto">
              <a:spcBef>
                <a:spcPct val="100000"/>
              </a:spcBef>
              <a:spcAft>
                <a:spcPts val="0"/>
              </a:spcAft>
              <a:buSzPct val="99000"/>
              <a:buFont typeface="Arial"/>
              <a:buChar char="•"/>
              <a:tabLst/>
            </a:pPr>
            <a:r>
              <a:rPr lang="en-US" kern="1200">
                <a:ea typeface="+mn-ea"/>
                <a:sym typeface="Arial"/>
              </a:rPr>
              <a:t>The Elevation Certificate provides BFE and structure data</a:t>
            </a:r>
          </a:p>
          <a:p>
            <a:pPr marL="381000" lvl="1" indent="-381000" fontAlgn="auto">
              <a:spcBef>
                <a:spcPct val="100000"/>
              </a:spcBef>
              <a:spcAft>
                <a:spcPts val="0"/>
              </a:spcAft>
              <a:buSzPct val="99000"/>
              <a:buFont typeface="Arial"/>
              <a:buChar char="•"/>
              <a:tabLst/>
            </a:pPr>
            <a:r>
              <a:rPr lang="en-US" kern="1200">
                <a:ea typeface="+mn-ea"/>
                <a:sym typeface="Arial"/>
              </a:rPr>
              <a:t>The Floodproofing Certificate provides a record of floodproofing elevation </a:t>
            </a:r>
          </a:p>
          <a:p>
            <a:pPr marL="381000" lvl="1" indent="-381000" fontAlgn="auto">
              <a:spcBef>
                <a:spcPct val="100000"/>
              </a:spcBef>
              <a:spcAft>
                <a:spcPts val="0"/>
              </a:spcAft>
              <a:buSzPct val="99000"/>
              <a:buFont typeface="Arial"/>
              <a:buChar char="•"/>
              <a:tabLst/>
            </a:pPr>
            <a:r>
              <a:rPr lang="en-US" kern="1200">
                <a:ea typeface="+mn-ea"/>
                <a:sym typeface="Arial"/>
              </a:rPr>
              <a:t>An operational plan for installation and maintenance of floodproofing measures is provided </a:t>
            </a:r>
          </a:p>
          <a:p>
            <a:pPr marL="381000" lvl="1" indent="-381000" fontAlgn="auto">
              <a:spcBef>
                <a:spcPct val="100000"/>
              </a:spcBef>
              <a:spcAft>
                <a:spcPts val="0"/>
              </a:spcAft>
              <a:buSzPct val="99000"/>
              <a:buFont typeface="Arial"/>
              <a:buChar char="•"/>
              <a:tabLst/>
            </a:pPr>
            <a:r>
              <a:rPr lang="en-US" kern="1200">
                <a:ea typeface="+mn-ea"/>
                <a:sym typeface="Arial"/>
              </a:rPr>
              <a:t>Floodway No Rise, V Zone, and/or Manufactured Home Installer Anchoring certificates are signed by licensed professionals</a:t>
            </a:r>
            <a:endParaRPr lang="en-US"/>
          </a:p>
        </p:txBody>
      </p:sp>
      <p:sp>
        <p:nvSpPr>
          <p:cNvPr id="6" name="Slide Number Placeholder 5">
            <a:extLst>
              <a:ext uri="{FF2B5EF4-FFF2-40B4-BE49-F238E27FC236}">
                <a16:creationId xmlns:a16="http://schemas.microsoft.com/office/drawing/2014/main" id="{D136E2B2-5213-4CFD-9981-09BF62F2CD3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27</a:t>
            </a:fld>
            <a:endParaRPr lang="en-US"/>
          </a:p>
        </p:txBody>
      </p:sp>
    </p:spTree>
    <p:extLst>
      <p:ext uri="{BB962C8B-B14F-4D97-AF65-F5344CB8AC3E}">
        <p14:creationId xmlns:p14="http://schemas.microsoft.com/office/powerpoint/2010/main" val="396393803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Application Errors and Omissions</a:t>
            </a:r>
          </a:p>
        </p:txBody>
      </p:sp>
      <p:sp>
        <p:nvSpPr>
          <p:cNvPr id="7" name="Content Placeholder 6">
            <a:extLst>
              <a:ext uri="{FF2B5EF4-FFF2-40B4-BE49-F238E27FC236}">
                <a16:creationId xmlns:a16="http://schemas.microsoft.com/office/drawing/2014/main" id="{33A36890-9CC0-444A-85D7-1D97A5D77D88}"/>
              </a:ext>
            </a:extLst>
          </p:cNvPr>
          <p:cNvSpPr>
            <a:spLocks noGrp="1"/>
          </p:cNvSpPr>
          <p:nvPr>
            <p:ph sz="quarter" idx="14"/>
          </p:nvPr>
        </p:nvSpPr>
        <p:spPr/>
        <p:txBody>
          <a:bodyPr/>
          <a:lstStyle/>
          <a:p>
            <a:pPr>
              <a:spcBef>
                <a:spcPct val="100000"/>
              </a:spcBef>
              <a:buSzPct val="99000"/>
            </a:pPr>
            <a:r>
              <a:rPr lang="en-US" b="1" kern="1200">
                <a:sym typeface="Arial"/>
              </a:rPr>
              <a:t>What are the most common problems you find when reviewing applications for completeness?</a:t>
            </a:r>
            <a:endParaRPr lang="en-US"/>
          </a:p>
        </p:txBody>
      </p:sp>
      <p:pic>
        <p:nvPicPr>
          <p:cNvPr id="8" name="Content Placeholder 7" descr="A large red question mark on top of a blue dialogue box">
            <a:extLst>
              <a:ext uri="{FF2B5EF4-FFF2-40B4-BE49-F238E27FC236}">
                <a16:creationId xmlns:a16="http://schemas.microsoft.com/office/drawing/2014/main" id="{0C2ED45B-8CD8-4D66-80D2-E604F5BE8B1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6F29075C-826C-4339-B60B-A7AAEC3A28B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28</a:t>
            </a:fld>
            <a:endParaRPr lang="en-US"/>
          </a:p>
        </p:txBody>
      </p:sp>
    </p:spTree>
    <p:extLst>
      <p:ext uri="{BB962C8B-B14F-4D97-AF65-F5344CB8AC3E}">
        <p14:creationId xmlns:p14="http://schemas.microsoft.com/office/powerpoint/2010/main" val="299092429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How the Elevation Certificate is Used in Floodplain Management </a:t>
            </a:r>
          </a:p>
        </p:txBody>
      </p:sp>
      <p:sp>
        <p:nvSpPr>
          <p:cNvPr id="3" name="Content Placeholder 2">
            <a:extLst>
              <a:ext uri="{FF2B5EF4-FFF2-40B4-BE49-F238E27FC236}">
                <a16:creationId xmlns:a16="http://schemas.microsoft.com/office/drawing/2014/main" id="{282F109E-E1A2-4782-B227-AA3EBB9269F0}"/>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Form not required, but strongly recommended</a:t>
            </a:r>
          </a:p>
          <a:p>
            <a:pPr marL="381000" lvl="1" indent="-381000" fontAlgn="auto">
              <a:spcBef>
                <a:spcPct val="100000"/>
              </a:spcBef>
              <a:spcAft>
                <a:spcPts val="0"/>
              </a:spcAft>
              <a:buSzPct val="99000"/>
              <a:buFont typeface="Arial"/>
              <a:buChar char="•"/>
              <a:tabLst/>
            </a:pPr>
            <a:r>
              <a:rPr lang="en-US" kern="1200">
                <a:ea typeface="+mn-ea"/>
                <a:sym typeface="Arial"/>
              </a:rPr>
              <a:t>Provide consistency and uniformity</a:t>
            </a:r>
          </a:p>
          <a:p>
            <a:pPr marL="381000" lvl="1" indent="-381000" fontAlgn="auto">
              <a:spcBef>
                <a:spcPct val="100000"/>
              </a:spcBef>
              <a:spcAft>
                <a:spcPts val="0"/>
              </a:spcAft>
              <a:buSzPct val="99000"/>
              <a:buFont typeface="Arial"/>
              <a:buChar char="•"/>
              <a:tabLst/>
            </a:pPr>
            <a:r>
              <a:rPr lang="en-US" kern="1200">
                <a:ea typeface="+mn-ea"/>
                <a:sym typeface="Arial"/>
              </a:rPr>
              <a:t>Document compliance with regulations</a:t>
            </a:r>
          </a:p>
          <a:p>
            <a:pPr marL="381000" lvl="1" indent="-381000" fontAlgn="auto">
              <a:spcBef>
                <a:spcPct val="100000"/>
              </a:spcBef>
              <a:spcAft>
                <a:spcPts val="0"/>
              </a:spcAft>
              <a:buSzPct val="99000"/>
              <a:buFont typeface="Arial"/>
              <a:buChar char="•"/>
              <a:tabLst/>
            </a:pPr>
            <a:r>
              <a:rPr lang="en-US" kern="1200">
                <a:ea typeface="+mn-ea"/>
                <a:sym typeface="Arial"/>
              </a:rPr>
              <a:t>Part of maintaining records</a:t>
            </a:r>
          </a:p>
          <a:p>
            <a:pPr marL="381000" lvl="1" indent="-381000" fontAlgn="auto">
              <a:spcBef>
                <a:spcPct val="100000"/>
              </a:spcBef>
              <a:spcAft>
                <a:spcPts val="0"/>
              </a:spcAft>
              <a:buSzPct val="99000"/>
              <a:buFont typeface="Arial"/>
              <a:buChar char="•"/>
              <a:tabLst/>
            </a:pPr>
            <a:r>
              <a:rPr lang="en-US" kern="1200">
                <a:ea typeface="+mn-ea"/>
                <a:sym typeface="Arial"/>
              </a:rPr>
              <a:t>Provide flood and building elevation data</a:t>
            </a:r>
            <a:endParaRPr lang="en-US"/>
          </a:p>
        </p:txBody>
      </p:sp>
      <p:sp>
        <p:nvSpPr>
          <p:cNvPr id="6" name="Slide Number Placeholder 5">
            <a:extLst>
              <a:ext uri="{FF2B5EF4-FFF2-40B4-BE49-F238E27FC236}">
                <a16:creationId xmlns:a16="http://schemas.microsoft.com/office/drawing/2014/main" id="{557F28F2-5CD1-4162-83CE-8E9EDB6E8F36}"/>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29</a:t>
            </a:fld>
            <a:endParaRPr lang="en-US"/>
          </a:p>
        </p:txBody>
      </p:sp>
    </p:spTree>
    <p:extLst>
      <p:ext uri="{BB962C8B-B14F-4D97-AF65-F5344CB8AC3E}">
        <p14:creationId xmlns:p14="http://schemas.microsoft.com/office/powerpoint/2010/main" val="182658432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6 Objectives</a:t>
            </a:r>
          </a:p>
        </p:txBody>
      </p:sp>
      <p:sp>
        <p:nvSpPr>
          <p:cNvPr id="3" name="Content Placeholder 2">
            <a:extLst>
              <a:ext uri="{FF2B5EF4-FFF2-40B4-BE49-F238E27FC236}">
                <a16:creationId xmlns:a16="http://schemas.microsoft.com/office/drawing/2014/main" id="{8549A64F-5194-4FB2-97B6-1B5142122C3F}"/>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After completing this unit, you should be able to do the following: </a:t>
            </a:r>
          </a:p>
          <a:p>
            <a:pPr marL="381000" lvl="1" indent="-381000" fontAlgn="auto">
              <a:spcBef>
                <a:spcPct val="100000"/>
              </a:spcBef>
              <a:spcAft>
                <a:spcPts val="0"/>
              </a:spcAft>
              <a:buSzPct val="99000"/>
              <a:buFont typeface="Arial"/>
              <a:buChar char="•"/>
              <a:tabLst/>
            </a:pPr>
            <a:r>
              <a:rPr lang="en-US" kern="1200">
                <a:ea typeface="+mn-ea"/>
                <a:sym typeface="Arial"/>
              </a:rPr>
              <a:t>Describe the responsibilities of the floodplain administrator for oversight and compliance</a:t>
            </a:r>
          </a:p>
          <a:p>
            <a:pPr marL="381000" lvl="1" indent="-381000" fontAlgn="auto">
              <a:spcBef>
                <a:spcPct val="100000"/>
              </a:spcBef>
              <a:spcAft>
                <a:spcPts val="0"/>
              </a:spcAft>
              <a:buSzPct val="99000"/>
              <a:buFont typeface="Arial"/>
              <a:buChar char="•"/>
              <a:tabLst/>
            </a:pPr>
            <a:r>
              <a:rPr lang="en-US" kern="1200">
                <a:ea typeface="+mn-ea"/>
                <a:sym typeface="Arial"/>
              </a:rPr>
              <a:t>Explain the basic information related to appeals and variances</a:t>
            </a:r>
          </a:p>
          <a:p>
            <a:pPr marL="381000" lvl="1" indent="-381000" fontAlgn="auto">
              <a:spcBef>
                <a:spcPct val="100000"/>
              </a:spcBef>
              <a:spcAft>
                <a:spcPts val="0"/>
              </a:spcAft>
              <a:buSzPct val="99000"/>
              <a:buFont typeface="Arial"/>
              <a:buChar char="•"/>
              <a:tabLst/>
            </a:pPr>
            <a:r>
              <a:rPr lang="en-US" kern="1200">
                <a:ea typeface="+mn-ea"/>
                <a:sym typeface="Arial"/>
              </a:rPr>
              <a:t>Describe the process and responsibilities for remedying violations and deficiencies</a:t>
            </a:r>
            <a:endParaRPr lang="en-US"/>
          </a:p>
        </p:txBody>
      </p:sp>
      <p:pic>
        <p:nvPicPr>
          <p:cNvPr id="8" name="Content Placeholder 7" descr="Three darts hitting a bullseye on a target">
            <a:extLst>
              <a:ext uri="{FF2B5EF4-FFF2-40B4-BE49-F238E27FC236}">
                <a16:creationId xmlns:a16="http://schemas.microsoft.com/office/drawing/2014/main" id="{5BF47377-9F94-40C4-8998-9412313524A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5900" y="2100262"/>
            <a:ext cx="2667000" cy="2667000"/>
          </a:xfrm>
          <a:prstGeom prst="rect">
            <a:avLst/>
          </a:prstGeom>
        </p:spPr>
      </p:pic>
      <p:sp>
        <p:nvSpPr>
          <p:cNvPr id="9" name="Slide Number Placeholder 8">
            <a:extLst>
              <a:ext uri="{FF2B5EF4-FFF2-40B4-BE49-F238E27FC236}">
                <a16:creationId xmlns:a16="http://schemas.microsoft.com/office/drawing/2014/main" id="{FC31B182-650F-44EE-805D-846F2E1B677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a:t>
            </a:fld>
            <a:endParaRPr lang="en-US"/>
          </a:p>
        </p:txBody>
      </p:sp>
    </p:spTree>
    <p:extLst>
      <p:ext uri="{BB962C8B-B14F-4D97-AF65-F5344CB8AC3E}">
        <p14:creationId xmlns:p14="http://schemas.microsoft.com/office/powerpoint/2010/main" val="221075161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A: Property Information</a:t>
            </a:r>
          </a:p>
        </p:txBody>
      </p:sp>
      <p:pic>
        <p:nvPicPr>
          <p:cNvPr id="6" name="Content Placeholder 5" descr="Elevation Certification Form Section A-Property Information. See appendix for alt text description.">
            <a:extLst>
              <a:ext uri="{FF2B5EF4-FFF2-40B4-BE49-F238E27FC236}">
                <a16:creationId xmlns:a16="http://schemas.microsoft.com/office/drawing/2014/main" id="{F34257D5-AC17-4B94-B335-2CB12B0681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0" y="1486694"/>
            <a:ext cx="5143500" cy="3810000"/>
          </a:xfrm>
          <a:prstGeom prst="rect">
            <a:avLst/>
          </a:prstGeom>
        </p:spPr>
      </p:pic>
      <p:sp>
        <p:nvSpPr>
          <p:cNvPr id="7" name="Slide Number Placeholder 6">
            <a:extLst>
              <a:ext uri="{FF2B5EF4-FFF2-40B4-BE49-F238E27FC236}">
                <a16:creationId xmlns:a16="http://schemas.microsoft.com/office/drawing/2014/main" id="{E337D005-4785-4496-AFF9-307C2D3BE9ED}"/>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30</a:t>
            </a:fld>
            <a:endParaRPr lang="en-US"/>
          </a:p>
        </p:txBody>
      </p:sp>
    </p:spTree>
    <p:extLst>
      <p:ext uri="{BB962C8B-B14F-4D97-AF65-F5344CB8AC3E}">
        <p14:creationId xmlns:p14="http://schemas.microsoft.com/office/powerpoint/2010/main" val="294236811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B: Flood Insurance Rate Map Information</a:t>
            </a:r>
          </a:p>
        </p:txBody>
      </p:sp>
      <p:pic>
        <p:nvPicPr>
          <p:cNvPr id="6" name="Content Placeholder 5" descr="Screenshot of Section B-Flood Insurance Rate Map (FIRM) Information of the Elevation Certificate">
            <a:extLst>
              <a:ext uri="{FF2B5EF4-FFF2-40B4-BE49-F238E27FC236}">
                <a16:creationId xmlns:a16="http://schemas.microsoft.com/office/drawing/2014/main" id="{AF8CEA0A-91AD-4434-9AB0-FEF5497F9C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2072481"/>
            <a:ext cx="6191250" cy="2638425"/>
          </a:xfrm>
          <a:prstGeom prst="rect">
            <a:avLst/>
          </a:prstGeom>
        </p:spPr>
      </p:pic>
      <p:sp>
        <p:nvSpPr>
          <p:cNvPr id="7" name="Slide Number Placeholder 6">
            <a:extLst>
              <a:ext uri="{FF2B5EF4-FFF2-40B4-BE49-F238E27FC236}">
                <a16:creationId xmlns:a16="http://schemas.microsoft.com/office/drawing/2014/main" id="{B0944B03-CD1E-423E-A89C-C16348CBEBD3}"/>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31</a:t>
            </a:fld>
            <a:endParaRPr lang="en-US"/>
          </a:p>
        </p:txBody>
      </p:sp>
    </p:spTree>
    <p:extLst>
      <p:ext uri="{BB962C8B-B14F-4D97-AF65-F5344CB8AC3E}">
        <p14:creationId xmlns:p14="http://schemas.microsoft.com/office/powerpoint/2010/main" val="47350564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Information from a FIRM</a:t>
            </a:r>
          </a:p>
        </p:txBody>
      </p:sp>
      <p:pic>
        <p:nvPicPr>
          <p:cNvPr id="6" name="Content Placeholder 5" descr="Image of two sample FIRM Panels, one for a Single Community and the other for Countywide. Labels and arrows point to where Community Name, Community Number, Panel or Map Number, and Effective Date can be found on each Panel.">
            <a:extLst>
              <a:ext uri="{FF2B5EF4-FFF2-40B4-BE49-F238E27FC236}">
                <a16:creationId xmlns:a16="http://schemas.microsoft.com/office/drawing/2014/main" id="{0D6522B2-03A7-42F8-AF9D-51F3F9CC86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487" y="1486694"/>
            <a:ext cx="4391025" cy="3810000"/>
          </a:xfrm>
          <a:prstGeom prst="rect">
            <a:avLst/>
          </a:prstGeom>
        </p:spPr>
      </p:pic>
      <p:sp>
        <p:nvSpPr>
          <p:cNvPr id="7" name="Slide Number Placeholder 6">
            <a:extLst>
              <a:ext uri="{FF2B5EF4-FFF2-40B4-BE49-F238E27FC236}">
                <a16:creationId xmlns:a16="http://schemas.microsoft.com/office/drawing/2014/main" id="{346AFD0F-1A4D-474C-B16C-AC83420F47D4}"/>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32</a:t>
            </a:fld>
            <a:endParaRPr lang="en-US"/>
          </a:p>
        </p:txBody>
      </p:sp>
    </p:spTree>
    <p:extLst>
      <p:ext uri="{BB962C8B-B14F-4D97-AF65-F5344CB8AC3E}">
        <p14:creationId xmlns:p14="http://schemas.microsoft.com/office/powerpoint/2010/main" val="3594090629"/>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C: Building Elevation Information</a:t>
            </a:r>
          </a:p>
        </p:txBody>
      </p:sp>
      <p:pic>
        <p:nvPicPr>
          <p:cNvPr id="6" name="Content Placeholder 5" descr="Screenshot of Section C-Building Elevation Information (Survey Required) of the Elevation Certificate. Labels and arrows point out on the form the line items for machinery and/or equipment and finished grade.">
            <a:extLst>
              <a:ext uri="{FF2B5EF4-FFF2-40B4-BE49-F238E27FC236}">
                <a16:creationId xmlns:a16="http://schemas.microsoft.com/office/drawing/2014/main" id="{72DDD004-0D1B-435A-9F6F-051EA0B62A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781969"/>
            <a:ext cx="6191250" cy="3219450"/>
          </a:xfrm>
          <a:prstGeom prst="rect">
            <a:avLst/>
          </a:prstGeom>
        </p:spPr>
      </p:pic>
      <p:sp>
        <p:nvSpPr>
          <p:cNvPr id="7" name="Slide Number Placeholder 6">
            <a:extLst>
              <a:ext uri="{FF2B5EF4-FFF2-40B4-BE49-F238E27FC236}">
                <a16:creationId xmlns:a16="http://schemas.microsoft.com/office/drawing/2014/main" id="{CA1CDCE7-A9EA-4D9F-87DB-5BDE84F2A2C7}"/>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33</a:t>
            </a:fld>
            <a:endParaRPr lang="en-US"/>
          </a:p>
        </p:txBody>
      </p:sp>
    </p:spTree>
    <p:extLst>
      <p:ext uri="{BB962C8B-B14F-4D97-AF65-F5344CB8AC3E}">
        <p14:creationId xmlns:p14="http://schemas.microsoft.com/office/powerpoint/2010/main" val="276040379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Highest/Lowest Adjacent Grade</a:t>
            </a:r>
          </a:p>
        </p:txBody>
      </p:sp>
      <p:graphicFrame>
        <p:nvGraphicFramePr>
          <p:cNvPr id="5" name="Table 4"/>
          <p:cNvGraphicFramePr>
            <a:graphicFrameLocks noGrp="1"/>
          </p:cNvGraphicFramePr>
          <p:nvPr>
            <p:extLst>
              <p:ext uri="{D42A27DB-BD31-4B8C-83A1-F6EECF244321}">
                <p14:modId xmlns:p14="http://schemas.microsoft.com/office/powerpoint/2010/main" val="2754831560"/>
              </p:ext>
            </p:extLst>
          </p:nvPr>
        </p:nvGraphicFramePr>
        <p:xfrm>
          <a:off x="457199" y="1016000"/>
          <a:ext cx="8229600" cy="46355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11389">
                <a:tc>
                  <a:txBody>
                    <a:bodyPr/>
                    <a:lstStyle/>
                    <a:p>
                      <a:pPr lvl="0" algn="ctr">
                        <a:spcBef>
                          <a:spcPct val="100000"/>
                        </a:spcBef>
                        <a:buClrTx/>
                      </a:pPr>
                      <a:r>
                        <a:rPr lang="en-US" sz="1800">
                          <a:solidFill>
                            <a:srgbClr val="000066"/>
                          </a:solidFill>
                          <a:latin typeface="Arial"/>
                          <a:ea typeface="+mn-ea"/>
                          <a:cs typeface="Arial"/>
                          <a:sym typeface="Arial"/>
                        </a:rPr>
                        <a:t>Highest Adjacent Grade (HAG):</a:t>
                      </a:r>
                    </a:p>
                  </a:txBody>
                  <a:tcPr>
                    <a:solidFill>
                      <a:srgbClr val="C0C0C0"/>
                    </a:solidFill>
                  </a:tcPr>
                </a:tc>
                <a:tc>
                  <a:txBody>
                    <a:bodyPr/>
                    <a:lstStyle/>
                    <a:p>
                      <a:pPr lvl="0" algn="ctr">
                        <a:spcBef>
                          <a:spcPct val="100000"/>
                        </a:spcBef>
                        <a:buClrTx/>
                      </a:pPr>
                      <a:r>
                        <a:rPr lang="en-US" sz="1800">
                          <a:solidFill>
                            <a:srgbClr val="000066"/>
                          </a:solidFill>
                          <a:latin typeface="Arial"/>
                          <a:ea typeface="+mn-ea"/>
                          <a:cs typeface="Arial"/>
                          <a:sym typeface="Arial"/>
                        </a:rPr>
                        <a:t>Lowest Adjacent Grade (LAG):</a:t>
                      </a:r>
                    </a:p>
                  </a:txBody>
                  <a:tcPr>
                    <a:solidFill>
                      <a:srgbClr val="C0C0C0"/>
                    </a:solidFill>
                  </a:tcPr>
                </a:tc>
                <a:extLst>
                  <a:ext uri="{0D108BD9-81ED-4DB2-BD59-A6C34878D82A}">
                    <a16:rowId xmlns:a16="http://schemas.microsoft.com/office/drawing/2014/main" val="10000"/>
                  </a:ext>
                </a:extLst>
              </a:tr>
              <a:tr h="3924111">
                <a:tc>
                  <a:txBody>
                    <a:bodyPr/>
                    <a:lstStyle/>
                    <a:p>
                      <a:pPr marL="457200" lvl="1" indent="-342900" algn="l">
                        <a:spcBef>
                          <a:spcPct val="50000"/>
                        </a:spcBef>
                        <a:buClrTx/>
                        <a:buSzPct val="100000"/>
                        <a:buFont typeface="Arial"/>
                        <a:buChar char="•"/>
                      </a:pPr>
                      <a:r>
                        <a:rPr lang="en-US" sz="1800" i="1" dirty="0">
                          <a:solidFill>
                            <a:srgbClr val="000066"/>
                          </a:solidFill>
                          <a:latin typeface="Arial"/>
                          <a:cs typeface="Arial"/>
                          <a:sym typeface="Arial"/>
                        </a:rPr>
                        <a:t>Prior to construction:</a:t>
                      </a:r>
                      <a:r>
                        <a:rPr lang="en-US" sz="1800" dirty="0">
                          <a:solidFill>
                            <a:srgbClr val="000066"/>
                          </a:solidFill>
                          <a:latin typeface="Arial"/>
                          <a:cs typeface="Arial"/>
                          <a:sym typeface="Arial"/>
                        </a:rPr>
                        <a:t> Highest grade next to the proposed walls of a structure</a:t>
                      </a:r>
                    </a:p>
                    <a:p>
                      <a:pPr marL="457200" lvl="1" indent="-342900" algn="l">
                        <a:spcBef>
                          <a:spcPct val="50000"/>
                        </a:spcBef>
                        <a:buClrTx/>
                        <a:buSzPct val="100000"/>
                        <a:buFont typeface="Arial"/>
                        <a:buChar char="•"/>
                      </a:pPr>
                      <a:r>
                        <a:rPr lang="en-US" sz="1800" dirty="0">
                          <a:solidFill>
                            <a:srgbClr val="000066"/>
                          </a:solidFill>
                          <a:latin typeface="Arial"/>
                          <a:cs typeface="Arial"/>
                          <a:sym typeface="Arial"/>
                        </a:rPr>
                        <a:t>If no BFE, use highest adjacent </a:t>
                      </a:r>
                      <a:r>
                        <a:rPr lang="en-US" sz="1800" i="1" dirty="0">
                          <a:solidFill>
                            <a:srgbClr val="000066"/>
                          </a:solidFill>
                          <a:latin typeface="Arial"/>
                          <a:cs typeface="Arial"/>
                          <a:sym typeface="Arial"/>
                        </a:rPr>
                        <a:t>natural</a:t>
                      </a:r>
                      <a:r>
                        <a:rPr lang="en-US" sz="1800" dirty="0">
                          <a:solidFill>
                            <a:srgbClr val="000066"/>
                          </a:solidFill>
                          <a:latin typeface="Arial"/>
                          <a:cs typeface="Arial"/>
                          <a:sym typeface="Arial"/>
                        </a:rPr>
                        <a:t> grade</a:t>
                      </a:r>
                    </a:p>
                    <a:p>
                      <a:pPr marL="457200" lvl="1" indent="-342900" algn="l">
                        <a:spcBef>
                          <a:spcPct val="50000"/>
                        </a:spcBef>
                        <a:buClrTx/>
                        <a:buSzPct val="100000"/>
                        <a:buFont typeface="Arial"/>
                        <a:buChar char="•"/>
                      </a:pPr>
                      <a:r>
                        <a:rPr lang="en-US" sz="1800" dirty="0">
                          <a:solidFill>
                            <a:srgbClr val="000066"/>
                          </a:solidFill>
                          <a:latin typeface="Arial"/>
                          <a:cs typeface="Arial"/>
                          <a:sym typeface="Arial"/>
                        </a:rPr>
                        <a:t>Law/ordinance elevation requirements met?</a:t>
                      </a:r>
                      <a:endParaRPr lang="en-US" sz="1800" dirty="0">
                        <a:solidFill>
                          <a:srgbClr val="000066"/>
                        </a:solidFill>
                      </a:endParaRPr>
                    </a:p>
                  </a:txBody>
                  <a:tcPr/>
                </a:tc>
                <a:tc>
                  <a:txBody>
                    <a:bodyPr/>
                    <a:lstStyle/>
                    <a:p>
                      <a:pPr marL="457200" lvl="1" indent="-342900" algn="l">
                        <a:spcBef>
                          <a:spcPct val="50000"/>
                        </a:spcBef>
                        <a:buClrTx/>
                        <a:buSzPct val="100000"/>
                        <a:buFont typeface="Arial"/>
                        <a:buChar char="•"/>
                      </a:pPr>
                      <a:r>
                        <a:rPr lang="en-US" sz="1800" i="1" dirty="0">
                          <a:solidFill>
                            <a:srgbClr val="000066"/>
                          </a:solidFill>
                          <a:latin typeface="Arial"/>
                          <a:cs typeface="Arial"/>
                          <a:sym typeface="Arial"/>
                        </a:rPr>
                        <a:t>After completion of construction:</a:t>
                      </a:r>
                      <a:r>
                        <a:rPr lang="en-US" sz="1800" dirty="0">
                          <a:solidFill>
                            <a:srgbClr val="000066"/>
                          </a:solidFill>
                          <a:latin typeface="Arial"/>
                          <a:cs typeface="Arial"/>
                          <a:sym typeface="Arial"/>
                        </a:rPr>
                        <a:t> Lowest (finished) grade next to building walls</a:t>
                      </a:r>
                    </a:p>
                    <a:p>
                      <a:pPr marL="457200" lvl="1" indent="-342900" algn="l">
                        <a:spcBef>
                          <a:spcPct val="50000"/>
                        </a:spcBef>
                        <a:buClrTx/>
                        <a:buSzPct val="100000"/>
                        <a:buFont typeface="Arial"/>
                        <a:buChar char="•"/>
                      </a:pPr>
                      <a:r>
                        <a:rPr lang="en-US" sz="1800" dirty="0">
                          <a:solidFill>
                            <a:srgbClr val="000066"/>
                          </a:solidFill>
                          <a:latin typeface="Arial"/>
                          <a:cs typeface="Arial"/>
                          <a:sym typeface="Arial"/>
                        </a:rPr>
                        <a:t>Is a Letter of Map Change needed? </a:t>
                      </a:r>
                      <a:endParaRPr lang="en-US" sz="1800" dirty="0">
                        <a:solidFill>
                          <a:srgbClr val="000066"/>
                        </a:solidFill>
                      </a:endParaRPr>
                    </a:p>
                  </a:txBody>
                  <a:tcPr/>
                </a:tc>
                <a:extLst>
                  <a:ext uri="{0D108BD9-81ED-4DB2-BD59-A6C34878D82A}">
                    <a16:rowId xmlns:a16="http://schemas.microsoft.com/office/drawing/2014/main" val="10001"/>
                  </a:ext>
                </a:extLst>
              </a:tr>
            </a:tbl>
          </a:graphicData>
        </a:graphic>
      </p:graphicFrame>
      <p:sp>
        <p:nvSpPr>
          <p:cNvPr id="6" name="Slide Number Placeholder 5">
            <a:extLst>
              <a:ext uri="{FF2B5EF4-FFF2-40B4-BE49-F238E27FC236}">
                <a16:creationId xmlns:a16="http://schemas.microsoft.com/office/drawing/2014/main" id="{09640679-FE7F-42B1-9859-56443D5AC638}"/>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34</a:t>
            </a:fld>
            <a:endParaRPr lang="en-US"/>
          </a:p>
        </p:txBody>
      </p:sp>
    </p:spTree>
    <p:extLst>
      <p:ext uri="{BB962C8B-B14F-4D97-AF65-F5344CB8AC3E}">
        <p14:creationId xmlns:p14="http://schemas.microsoft.com/office/powerpoint/2010/main" val="301135100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When to Use Section C</a:t>
            </a:r>
          </a:p>
        </p:txBody>
      </p:sp>
      <p:sp>
        <p:nvSpPr>
          <p:cNvPr id="3" name="Content Placeholder 2">
            <a:extLst>
              <a:ext uri="{FF2B5EF4-FFF2-40B4-BE49-F238E27FC236}">
                <a16:creationId xmlns:a16="http://schemas.microsoft.com/office/drawing/2014/main" id="{1CB43F01-39B4-44C4-B05A-CF2305A2FB6D}"/>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All new or substantially improved structures located in flood zones where flood elevations are provided</a:t>
            </a:r>
          </a:p>
          <a:p>
            <a:pPr marL="381000" lvl="1" indent="-381000" fontAlgn="auto">
              <a:spcBef>
                <a:spcPct val="100000"/>
              </a:spcBef>
              <a:spcAft>
                <a:spcPts val="0"/>
              </a:spcAft>
              <a:buSzPct val="99000"/>
              <a:buFont typeface="Arial"/>
              <a:buChar char="•"/>
              <a:tabLst/>
            </a:pPr>
            <a:r>
              <a:rPr lang="en-US" kern="1200">
                <a:ea typeface="+mn-ea"/>
                <a:sym typeface="Arial"/>
              </a:rPr>
              <a:t>Not required for Zone AO </a:t>
            </a:r>
          </a:p>
          <a:p>
            <a:pPr marL="381000" lvl="1" indent="-381000" fontAlgn="auto">
              <a:spcBef>
                <a:spcPct val="100000"/>
              </a:spcBef>
              <a:spcAft>
                <a:spcPts val="0"/>
              </a:spcAft>
              <a:buSzPct val="99000"/>
              <a:buFont typeface="Arial"/>
              <a:buChar char="•"/>
              <a:tabLst/>
            </a:pPr>
            <a:r>
              <a:rPr lang="en-US" kern="1200">
                <a:ea typeface="+mn-ea"/>
                <a:sym typeface="Arial"/>
              </a:rPr>
              <a:t>Not required for Zone A (without BFE) </a:t>
            </a:r>
          </a:p>
          <a:p>
            <a:pPr marL="381000" lvl="1" indent="-381000" fontAlgn="auto">
              <a:spcBef>
                <a:spcPct val="100000"/>
              </a:spcBef>
              <a:spcAft>
                <a:spcPts val="0"/>
              </a:spcAft>
              <a:buSzPct val="99000"/>
              <a:buFont typeface="Arial"/>
              <a:buChar char="•"/>
              <a:tabLst/>
            </a:pPr>
            <a:r>
              <a:rPr lang="en-US" kern="1200">
                <a:ea typeface="+mn-ea"/>
                <a:sym typeface="Arial"/>
              </a:rPr>
              <a:t>Must be completed if the Elevation Certificate is used to support a LOMA or LOMR-F</a:t>
            </a:r>
            <a:endParaRPr lang="en-US"/>
          </a:p>
        </p:txBody>
      </p:sp>
      <p:sp>
        <p:nvSpPr>
          <p:cNvPr id="6" name="Slide Number Placeholder 5">
            <a:extLst>
              <a:ext uri="{FF2B5EF4-FFF2-40B4-BE49-F238E27FC236}">
                <a16:creationId xmlns:a16="http://schemas.microsoft.com/office/drawing/2014/main" id="{1E5553D6-5B69-4E74-944F-633E6EC8C6A0}"/>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35</a:t>
            </a:fld>
            <a:endParaRPr lang="en-US"/>
          </a:p>
        </p:txBody>
      </p:sp>
    </p:spTree>
    <p:extLst>
      <p:ext uri="{BB962C8B-B14F-4D97-AF65-F5344CB8AC3E}">
        <p14:creationId xmlns:p14="http://schemas.microsoft.com/office/powerpoint/2010/main" val="3459947604"/>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Elevation by Building Type</a:t>
            </a:r>
          </a:p>
        </p:txBody>
      </p:sp>
      <p:pic>
        <p:nvPicPr>
          <p:cNvPr id="6" name="Content Placeholder 5" descr="Three diagrams of elevation by building type, including Building on Slab (A Zones, V Zones), Building with Basement (A Zones), and Building on Piles, Piers, or Columns (A Zones, V Zones).">
            <a:extLst>
              <a:ext uri="{FF2B5EF4-FFF2-40B4-BE49-F238E27FC236}">
                <a16:creationId xmlns:a16="http://schemas.microsoft.com/office/drawing/2014/main" id="{2E53E08E-B12A-40CB-8205-9508083F5F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91506"/>
            <a:ext cx="7620000" cy="3000375"/>
          </a:xfrm>
          <a:prstGeom prst="rect">
            <a:avLst/>
          </a:prstGeom>
        </p:spPr>
      </p:pic>
      <p:sp>
        <p:nvSpPr>
          <p:cNvPr id="7" name="Slide Number Placeholder 6">
            <a:extLst>
              <a:ext uri="{FF2B5EF4-FFF2-40B4-BE49-F238E27FC236}">
                <a16:creationId xmlns:a16="http://schemas.microsoft.com/office/drawing/2014/main" id="{2D33F45A-B69C-45FA-8A8C-69E8E506CAC7}"/>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36</a:t>
            </a:fld>
            <a:endParaRPr lang="en-US"/>
          </a:p>
        </p:txBody>
      </p:sp>
    </p:spTree>
    <p:extLst>
      <p:ext uri="{BB962C8B-B14F-4D97-AF65-F5344CB8AC3E}">
        <p14:creationId xmlns:p14="http://schemas.microsoft.com/office/powerpoint/2010/main" val="2460383806"/>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Building Diagrams -- 1A and 1B</a:t>
            </a:r>
          </a:p>
        </p:txBody>
      </p:sp>
      <p:pic>
        <p:nvPicPr>
          <p:cNvPr id="6" name="Content Placeholder 5" descr="Non-Elevated Building Diagram 1A on the left shows all slab-on-grade and Diagram 1B on the right shows a building with all raised-slab-on-grade or slab-on-stem-wall-with-fill">
            <a:extLst>
              <a:ext uri="{FF2B5EF4-FFF2-40B4-BE49-F238E27FC236}">
                <a16:creationId xmlns:a16="http://schemas.microsoft.com/office/drawing/2014/main" id="{DD057C82-1712-4FE5-B602-455C31869F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15256"/>
            <a:ext cx="7620000" cy="3952875"/>
          </a:xfrm>
          <a:prstGeom prst="rect">
            <a:avLst/>
          </a:prstGeom>
        </p:spPr>
      </p:pic>
      <p:sp>
        <p:nvSpPr>
          <p:cNvPr id="7" name="Slide Number Placeholder 6">
            <a:extLst>
              <a:ext uri="{FF2B5EF4-FFF2-40B4-BE49-F238E27FC236}">
                <a16:creationId xmlns:a16="http://schemas.microsoft.com/office/drawing/2014/main" id="{1483EB47-6DCF-457B-9131-2E76057EA9F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37</a:t>
            </a:fld>
            <a:endParaRPr lang="en-US"/>
          </a:p>
        </p:txBody>
      </p:sp>
    </p:spTree>
    <p:extLst>
      <p:ext uri="{BB962C8B-B14F-4D97-AF65-F5344CB8AC3E}">
        <p14:creationId xmlns:p14="http://schemas.microsoft.com/office/powerpoint/2010/main" val="378636949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Building Diagrams -- 2A and 2B</a:t>
            </a:r>
          </a:p>
        </p:txBody>
      </p:sp>
      <p:pic>
        <p:nvPicPr>
          <p:cNvPr id="6" name="Content Placeholder 5" descr="Non-Elevated Building Diagram 2A on the left shows bottom floor below ground level on all sides while Diagram 2B on the right shows same except most of wall height is below ground level as well as the door and area of egress on all sides.">
            <a:extLst>
              <a:ext uri="{FF2B5EF4-FFF2-40B4-BE49-F238E27FC236}">
                <a16:creationId xmlns:a16="http://schemas.microsoft.com/office/drawing/2014/main" id="{3874416E-737D-4E09-AD65-61BDA4BF1C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91444"/>
            <a:ext cx="7620000" cy="4000500"/>
          </a:xfrm>
          <a:prstGeom prst="rect">
            <a:avLst/>
          </a:prstGeom>
        </p:spPr>
      </p:pic>
      <p:sp>
        <p:nvSpPr>
          <p:cNvPr id="7" name="Slide Number Placeholder 6">
            <a:extLst>
              <a:ext uri="{FF2B5EF4-FFF2-40B4-BE49-F238E27FC236}">
                <a16:creationId xmlns:a16="http://schemas.microsoft.com/office/drawing/2014/main" id="{1DCEF644-22AC-4E34-8A3C-6EE2261A7A67}"/>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38</a:t>
            </a:fld>
            <a:endParaRPr lang="en-US"/>
          </a:p>
        </p:txBody>
      </p:sp>
    </p:spTree>
    <p:extLst>
      <p:ext uri="{BB962C8B-B14F-4D97-AF65-F5344CB8AC3E}">
        <p14:creationId xmlns:p14="http://schemas.microsoft.com/office/powerpoint/2010/main" val="1214128268"/>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Building Diagrams -- 3 and 4</a:t>
            </a:r>
          </a:p>
        </p:txBody>
      </p:sp>
      <p:pic>
        <p:nvPicPr>
          <p:cNvPr id="6" name="Content Placeholder 5" descr="Diagram 3 shows a split-level building that is slab-on-grade with bottom floor at or above ground level on at least 1 side while Diagram 4 shows a building other than slab-on-grade with bottom floor below ground level on all sides.">
            <a:extLst>
              <a:ext uri="{FF2B5EF4-FFF2-40B4-BE49-F238E27FC236}">
                <a16:creationId xmlns:a16="http://schemas.microsoft.com/office/drawing/2014/main" id="{5E792D81-EDF9-4051-BFC2-ACF3047A8E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00969"/>
            <a:ext cx="7620000" cy="3981450"/>
          </a:xfrm>
          <a:prstGeom prst="rect">
            <a:avLst/>
          </a:prstGeom>
        </p:spPr>
      </p:pic>
      <p:sp>
        <p:nvSpPr>
          <p:cNvPr id="7" name="Slide Number Placeholder 6">
            <a:extLst>
              <a:ext uri="{FF2B5EF4-FFF2-40B4-BE49-F238E27FC236}">
                <a16:creationId xmlns:a16="http://schemas.microsoft.com/office/drawing/2014/main" id="{4A1CD6C0-4D0A-4CC1-9C54-8904EE2616F9}"/>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39</a:t>
            </a:fld>
            <a:endParaRPr lang="en-US"/>
          </a:p>
        </p:txBody>
      </p:sp>
    </p:spTree>
    <p:extLst>
      <p:ext uri="{BB962C8B-B14F-4D97-AF65-F5344CB8AC3E}">
        <p14:creationId xmlns:p14="http://schemas.microsoft.com/office/powerpoint/2010/main" val="133866323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FPA Responsibilities for Oversight and Compliance</a:t>
            </a:r>
          </a:p>
        </p:txBody>
      </p:sp>
      <p:sp>
        <p:nvSpPr>
          <p:cNvPr id="7" name="Content Placeholder 6">
            <a:extLst>
              <a:ext uri="{FF2B5EF4-FFF2-40B4-BE49-F238E27FC236}">
                <a16:creationId xmlns:a16="http://schemas.microsoft.com/office/drawing/2014/main" id="{31F62AD8-9341-4BC5-96B7-190614528D5F}"/>
              </a:ext>
            </a:extLst>
          </p:cNvPr>
          <p:cNvSpPr>
            <a:spLocks noGrp="1"/>
          </p:cNvSpPr>
          <p:nvPr>
            <p:ph sz="quarter" idx="14"/>
          </p:nvPr>
        </p:nvSpPr>
        <p:spPr/>
        <p:txBody>
          <a:bodyPr/>
          <a:lstStyle/>
          <a:p>
            <a:pPr>
              <a:spcBef>
                <a:spcPct val="100000"/>
              </a:spcBef>
              <a:buSzPct val="99000"/>
            </a:pPr>
            <a:r>
              <a:rPr lang="en-US" b="1" kern="1200">
                <a:sym typeface="Arial"/>
              </a:rPr>
              <a:t>What do the terms "oversight" and "compliance" mean to you?</a:t>
            </a:r>
            <a:endParaRPr lang="en-US"/>
          </a:p>
        </p:txBody>
      </p:sp>
      <p:pic>
        <p:nvPicPr>
          <p:cNvPr id="8" name="Content Placeholder 7" descr="A large red question mark on top of a blue dialogue box">
            <a:extLst>
              <a:ext uri="{FF2B5EF4-FFF2-40B4-BE49-F238E27FC236}">
                <a16:creationId xmlns:a16="http://schemas.microsoft.com/office/drawing/2014/main" id="{64798614-DEB6-48C4-96F0-7C41099B7C2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89099399-D569-45AA-9D9C-143F2768FBB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a:t>
            </a:fld>
            <a:endParaRPr lang="en-US"/>
          </a:p>
        </p:txBody>
      </p:sp>
    </p:spTree>
    <p:extLst>
      <p:ext uri="{BB962C8B-B14F-4D97-AF65-F5344CB8AC3E}">
        <p14:creationId xmlns:p14="http://schemas.microsoft.com/office/powerpoint/2010/main" val="2676115570"/>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Building Diagrams -- 5 and 6</a:t>
            </a:r>
          </a:p>
        </p:txBody>
      </p:sp>
      <p:pic>
        <p:nvPicPr>
          <p:cNvPr id="6" name="Content Placeholder 5" descr="Elevated Building Diagram 5 on the left shows no obstruction to floodwater flow below the elevated floor while Diagram 6 on the right has full or partial enclosures below elevated floor with or without openings.">
            <a:extLst>
              <a:ext uri="{FF2B5EF4-FFF2-40B4-BE49-F238E27FC236}">
                <a16:creationId xmlns:a16="http://schemas.microsoft.com/office/drawing/2014/main" id="{428E254A-B337-43FB-82CA-F9E37EC66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96206"/>
            <a:ext cx="7620000" cy="3990975"/>
          </a:xfrm>
          <a:prstGeom prst="rect">
            <a:avLst/>
          </a:prstGeom>
        </p:spPr>
      </p:pic>
      <p:sp>
        <p:nvSpPr>
          <p:cNvPr id="7" name="Slide Number Placeholder 6">
            <a:extLst>
              <a:ext uri="{FF2B5EF4-FFF2-40B4-BE49-F238E27FC236}">
                <a16:creationId xmlns:a16="http://schemas.microsoft.com/office/drawing/2014/main" id="{1323FAFF-83C8-4435-878E-1FF580FD7B3E}"/>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40</a:t>
            </a:fld>
            <a:endParaRPr lang="en-US"/>
          </a:p>
        </p:txBody>
      </p:sp>
    </p:spTree>
    <p:extLst>
      <p:ext uri="{BB962C8B-B14F-4D97-AF65-F5344CB8AC3E}">
        <p14:creationId xmlns:p14="http://schemas.microsoft.com/office/powerpoint/2010/main" val="2613211525"/>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Building Diagrams -- 7</a:t>
            </a:r>
          </a:p>
        </p:txBody>
      </p:sp>
      <p:pic>
        <p:nvPicPr>
          <p:cNvPr id="6" name="Content Placeholder 5" descr="Elevated Building Diagram 7 shows building elevation on full-story foundation walls with either full or partial enclosure below the elevated floor, where at least one side is at or above grade.">
            <a:extLst>
              <a:ext uri="{FF2B5EF4-FFF2-40B4-BE49-F238E27FC236}">
                <a16:creationId xmlns:a16="http://schemas.microsoft.com/office/drawing/2014/main" id="{3BFD89D1-F8E0-4146-848A-48CE898FE1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253331"/>
            <a:ext cx="3810000" cy="4276725"/>
          </a:xfrm>
          <a:prstGeom prst="rect">
            <a:avLst/>
          </a:prstGeom>
        </p:spPr>
      </p:pic>
      <p:sp>
        <p:nvSpPr>
          <p:cNvPr id="7" name="Slide Number Placeholder 6">
            <a:extLst>
              <a:ext uri="{FF2B5EF4-FFF2-40B4-BE49-F238E27FC236}">
                <a16:creationId xmlns:a16="http://schemas.microsoft.com/office/drawing/2014/main" id="{9C08B1DF-D9D5-4420-BD87-87DBB782444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41</a:t>
            </a:fld>
            <a:endParaRPr lang="en-US"/>
          </a:p>
        </p:txBody>
      </p:sp>
    </p:spTree>
    <p:extLst>
      <p:ext uri="{BB962C8B-B14F-4D97-AF65-F5344CB8AC3E}">
        <p14:creationId xmlns:p14="http://schemas.microsoft.com/office/powerpoint/2010/main" val="1655626240"/>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Building Diagrams -- 8 and 9</a:t>
            </a:r>
          </a:p>
        </p:txBody>
      </p:sp>
      <p:pic>
        <p:nvPicPr>
          <p:cNvPr id="6" name="Content Placeholder 5" descr="Elevated Building Diagram 8 on left shows a building elevated on a crawlspace with the floor at or above grade on at least 1 side while Diagram 9 represents all buildings (except split-level) elevated on a sub-grade crawlspace on all sides.">
            <a:extLst>
              <a:ext uri="{FF2B5EF4-FFF2-40B4-BE49-F238E27FC236}">
                <a16:creationId xmlns:a16="http://schemas.microsoft.com/office/drawing/2014/main" id="{337BA02C-CCFB-493A-ACD6-A17BD3C73F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77144"/>
            <a:ext cx="7620000" cy="4229100"/>
          </a:xfrm>
          <a:prstGeom prst="rect">
            <a:avLst/>
          </a:prstGeom>
        </p:spPr>
      </p:pic>
      <p:sp>
        <p:nvSpPr>
          <p:cNvPr id="7" name="Slide Number Placeholder 6">
            <a:extLst>
              <a:ext uri="{FF2B5EF4-FFF2-40B4-BE49-F238E27FC236}">
                <a16:creationId xmlns:a16="http://schemas.microsoft.com/office/drawing/2014/main" id="{0AA3E55F-B0C7-4459-BF9F-693E5051B406}"/>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42</a:t>
            </a:fld>
            <a:endParaRPr lang="en-US"/>
          </a:p>
        </p:txBody>
      </p:sp>
    </p:spTree>
    <p:extLst>
      <p:ext uri="{BB962C8B-B14F-4D97-AF65-F5344CB8AC3E}">
        <p14:creationId xmlns:p14="http://schemas.microsoft.com/office/powerpoint/2010/main" val="777745009"/>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6.2: Which Building Diagram?</a:t>
            </a:r>
          </a:p>
        </p:txBody>
      </p:sp>
      <p:sp>
        <p:nvSpPr>
          <p:cNvPr id="3" name="Content Placeholder 2">
            <a:extLst>
              <a:ext uri="{FF2B5EF4-FFF2-40B4-BE49-F238E27FC236}">
                <a16:creationId xmlns:a16="http://schemas.microsoft.com/office/drawing/2014/main" id="{56F617B0-2178-4A21-8D74-651E0A812D58}"/>
              </a:ext>
            </a:extLst>
          </p:cNvPr>
          <p:cNvSpPr>
            <a:spLocks noGrp="1"/>
          </p:cNvSpPr>
          <p:nvPr>
            <p:ph sz="quarter" idx="13"/>
          </p:nvPr>
        </p:nvSpPr>
        <p:spPr/>
        <p:txBody>
          <a:bodyPr>
            <a:normAutofit fontScale="85000" lnSpcReduction="20000"/>
          </a:bodyPr>
          <a:lstStyle/>
          <a:p>
            <a:pPr fontAlgn="auto">
              <a:spcBef>
                <a:spcPct val="100000"/>
              </a:spcBef>
              <a:buSzPct val="99000"/>
              <a:tabLst/>
            </a:pPr>
            <a:r>
              <a:rPr lang="en-US" kern="1200">
                <a:sym typeface="Arial"/>
              </a:rPr>
              <a:t>Whole group activity </a:t>
            </a:r>
          </a:p>
          <a:p>
            <a:pPr fontAlgn="auto">
              <a:spcBef>
                <a:spcPct val="100000"/>
              </a:spcBef>
              <a:buSzPct val="99000"/>
              <a:tabLst/>
            </a:pPr>
            <a:r>
              <a:rPr lang="en-US" b="1" kern="1200">
                <a:sym typeface="Arial"/>
              </a:rPr>
              <a:t>The following photos show different types of building structures.</a:t>
            </a:r>
            <a:endParaRPr lang="en-US" kern="1200">
              <a:sym typeface="Arial"/>
            </a:endParaRPr>
          </a:p>
          <a:p>
            <a:pPr marL="381000" lvl="1" indent="-381000" fontAlgn="auto">
              <a:spcBef>
                <a:spcPct val="100000"/>
              </a:spcBef>
              <a:buSzPct val="99000"/>
              <a:buFont typeface="Arial"/>
              <a:buChar char="•"/>
              <a:tabLst/>
            </a:pPr>
            <a:r>
              <a:rPr lang="en-US" b="1" kern="1200">
                <a:ea typeface="+mn-ea"/>
                <a:sym typeface="Arial"/>
              </a:rPr>
              <a:t>Refer to the Building Diagrams on pages 7-9 of the Elevation Certificate Instructions. </a:t>
            </a:r>
            <a:endParaRPr lang="en-US" kern="1200">
              <a:ea typeface="+mn-ea"/>
              <a:sym typeface="Arial"/>
            </a:endParaRPr>
          </a:p>
          <a:p>
            <a:pPr marL="381000" lvl="1" indent="-381000">
              <a:spcBef>
                <a:spcPct val="100000"/>
              </a:spcBef>
              <a:buSzPct val="99000"/>
            </a:pPr>
            <a:r>
              <a:rPr lang="en-US" b="1" kern="1200">
                <a:sym typeface="Arial"/>
              </a:rPr>
              <a:t>Choose the diagram that matches the building in the photo.</a:t>
            </a:r>
            <a:endParaRPr lang="en-US"/>
          </a:p>
        </p:txBody>
      </p:sp>
      <p:pic>
        <p:nvPicPr>
          <p:cNvPr id="8" name="Content Placeholder 7" descr="Seven chairs around a circular table. Each chair has a different colored puzzle piece in front of it and at the center is a big puzzle with one piece missing">
            <a:extLst>
              <a:ext uri="{FF2B5EF4-FFF2-40B4-BE49-F238E27FC236}">
                <a16:creationId xmlns:a16="http://schemas.microsoft.com/office/drawing/2014/main" id="{F122D555-A3E6-45AB-BB3A-BCB6A77067B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295525"/>
            <a:ext cx="2857500" cy="2276475"/>
          </a:xfrm>
          <a:prstGeom prst="rect">
            <a:avLst/>
          </a:prstGeom>
        </p:spPr>
      </p:pic>
      <p:sp>
        <p:nvSpPr>
          <p:cNvPr id="9" name="Slide Number Placeholder 8">
            <a:extLst>
              <a:ext uri="{FF2B5EF4-FFF2-40B4-BE49-F238E27FC236}">
                <a16:creationId xmlns:a16="http://schemas.microsoft.com/office/drawing/2014/main" id="{B9E3E620-70BA-4848-BF28-7F136CF7BA7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43</a:t>
            </a:fld>
            <a:endParaRPr lang="en-US"/>
          </a:p>
        </p:txBody>
      </p:sp>
    </p:spTree>
    <p:extLst>
      <p:ext uri="{BB962C8B-B14F-4D97-AF65-F5344CB8AC3E}">
        <p14:creationId xmlns:p14="http://schemas.microsoft.com/office/powerpoint/2010/main" val="287668278"/>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Which Diagram Do You Use? House 1</a:t>
            </a:r>
          </a:p>
        </p:txBody>
      </p:sp>
      <p:pic>
        <p:nvPicPr>
          <p:cNvPr id="6" name="Content Placeholder 5" descr="Photo of the side of a house showing openings to crawl space">
            <a:extLst>
              <a:ext uri="{FF2B5EF4-FFF2-40B4-BE49-F238E27FC236}">
                <a16:creationId xmlns:a16="http://schemas.microsoft.com/office/drawing/2014/main" id="{277CBAA2-CAF3-4E50-979F-1F1678884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25734"/>
            <a:ext cx="6096000" cy="3931920"/>
          </a:xfrm>
          <a:prstGeom prst="rect">
            <a:avLst/>
          </a:prstGeom>
        </p:spPr>
      </p:pic>
      <p:sp>
        <p:nvSpPr>
          <p:cNvPr id="7" name="Slide Number Placeholder 6">
            <a:extLst>
              <a:ext uri="{FF2B5EF4-FFF2-40B4-BE49-F238E27FC236}">
                <a16:creationId xmlns:a16="http://schemas.microsoft.com/office/drawing/2014/main" id="{DB5DD82E-65D8-4544-9CBE-09E3D35F33AE}"/>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44</a:t>
            </a:fld>
            <a:endParaRPr lang="en-US"/>
          </a:p>
        </p:txBody>
      </p:sp>
    </p:spTree>
    <p:extLst>
      <p:ext uri="{BB962C8B-B14F-4D97-AF65-F5344CB8AC3E}">
        <p14:creationId xmlns:p14="http://schemas.microsoft.com/office/powerpoint/2010/main" val="342116702"/>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Which Diagram Do You Use? House 2</a:t>
            </a:r>
          </a:p>
        </p:txBody>
      </p:sp>
      <p:pic>
        <p:nvPicPr>
          <p:cNvPr id="6" name="Content Placeholder 5" descr="Photo of a brownstone townhouse with basement">
            <a:extLst>
              <a:ext uri="{FF2B5EF4-FFF2-40B4-BE49-F238E27FC236}">
                <a16:creationId xmlns:a16="http://schemas.microsoft.com/office/drawing/2014/main" id="{288AB42B-9C20-4243-B72A-D4406D1CFC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105694"/>
            <a:ext cx="6096000" cy="4572000"/>
          </a:xfrm>
          <a:prstGeom prst="rect">
            <a:avLst/>
          </a:prstGeom>
        </p:spPr>
      </p:pic>
      <p:sp>
        <p:nvSpPr>
          <p:cNvPr id="7" name="Slide Number Placeholder 6">
            <a:extLst>
              <a:ext uri="{FF2B5EF4-FFF2-40B4-BE49-F238E27FC236}">
                <a16:creationId xmlns:a16="http://schemas.microsoft.com/office/drawing/2014/main" id="{1B49A31F-0ADD-46BB-B94F-5824E2B986B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45</a:t>
            </a:fld>
            <a:endParaRPr lang="en-US"/>
          </a:p>
        </p:txBody>
      </p:sp>
    </p:spTree>
    <p:extLst>
      <p:ext uri="{BB962C8B-B14F-4D97-AF65-F5344CB8AC3E}">
        <p14:creationId xmlns:p14="http://schemas.microsoft.com/office/powerpoint/2010/main" val="1822545649"/>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Which Diagram Do You Use? House 3</a:t>
            </a:r>
          </a:p>
        </p:txBody>
      </p:sp>
      <p:pic>
        <p:nvPicPr>
          <p:cNvPr id="6" name="Content Placeholder 5" descr="Photo of an elevated blue house with decks and an enclosed stairwell">
            <a:extLst>
              <a:ext uri="{FF2B5EF4-FFF2-40B4-BE49-F238E27FC236}">
                <a16:creationId xmlns:a16="http://schemas.microsoft.com/office/drawing/2014/main" id="{5CA4A3DF-E830-4A18-9036-AC6067F943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439069"/>
            <a:ext cx="6191250" cy="3905250"/>
          </a:xfrm>
          <a:prstGeom prst="rect">
            <a:avLst/>
          </a:prstGeom>
        </p:spPr>
      </p:pic>
      <p:sp>
        <p:nvSpPr>
          <p:cNvPr id="7" name="Slide Number Placeholder 6">
            <a:extLst>
              <a:ext uri="{FF2B5EF4-FFF2-40B4-BE49-F238E27FC236}">
                <a16:creationId xmlns:a16="http://schemas.microsoft.com/office/drawing/2014/main" id="{EA2F5E44-DEE0-41A3-B1FF-6691B479EFE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46</a:t>
            </a:fld>
            <a:endParaRPr lang="en-US"/>
          </a:p>
        </p:txBody>
      </p:sp>
    </p:spTree>
    <p:extLst>
      <p:ext uri="{BB962C8B-B14F-4D97-AF65-F5344CB8AC3E}">
        <p14:creationId xmlns:p14="http://schemas.microsoft.com/office/powerpoint/2010/main" val="2200156773"/>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Which Diagram Do You Use? House 4</a:t>
            </a:r>
          </a:p>
        </p:txBody>
      </p:sp>
      <p:pic>
        <p:nvPicPr>
          <p:cNvPr id="6" name="Content Placeholder 5" descr="Photo of a multi-level house with fully enclosed basement and three garages">
            <a:extLst>
              <a:ext uri="{FF2B5EF4-FFF2-40B4-BE49-F238E27FC236}">
                <a16:creationId xmlns:a16="http://schemas.microsoft.com/office/drawing/2014/main" id="{243DBB73-FC0F-4EA9-8817-92F686CBA7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91444"/>
            <a:ext cx="7620000" cy="4000500"/>
          </a:xfrm>
          <a:prstGeom prst="rect">
            <a:avLst/>
          </a:prstGeom>
        </p:spPr>
      </p:pic>
      <p:sp>
        <p:nvSpPr>
          <p:cNvPr id="7" name="Slide Number Placeholder 6">
            <a:extLst>
              <a:ext uri="{FF2B5EF4-FFF2-40B4-BE49-F238E27FC236}">
                <a16:creationId xmlns:a16="http://schemas.microsoft.com/office/drawing/2014/main" id="{DA9552A5-D448-4CC4-B6AE-2934F03A006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47</a:t>
            </a:fld>
            <a:endParaRPr lang="en-US"/>
          </a:p>
        </p:txBody>
      </p:sp>
    </p:spTree>
    <p:extLst>
      <p:ext uri="{BB962C8B-B14F-4D97-AF65-F5344CB8AC3E}">
        <p14:creationId xmlns:p14="http://schemas.microsoft.com/office/powerpoint/2010/main" val="128761040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D: Certification and Seal</a:t>
            </a:r>
          </a:p>
        </p:txBody>
      </p:sp>
      <p:pic>
        <p:nvPicPr>
          <p:cNvPr id="6" name="Content Placeholder 5" descr="Screenshot of Section D – Surveyor, Engineer, or Architect Certification of the Elevation Certificate">
            <a:extLst>
              <a:ext uri="{FF2B5EF4-FFF2-40B4-BE49-F238E27FC236}">
                <a16:creationId xmlns:a16="http://schemas.microsoft.com/office/drawing/2014/main" id="{245795A7-A7E4-44E2-A677-FA1F4590F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1486694"/>
            <a:ext cx="6000750" cy="3810000"/>
          </a:xfrm>
          <a:prstGeom prst="rect">
            <a:avLst/>
          </a:prstGeom>
        </p:spPr>
      </p:pic>
      <p:sp>
        <p:nvSpPr>
          <p:cNvPr id="7" name="Slide Number Placeholder 6">
            <a:extLst>
              <a:ext uri="{FF2B5EF4-FFF2-40B4-BE49-F238E27FC236}">
                <a16:creationId xmlns:a16="http://schemas.microsoft.com/office/drawing/2014/main" id="{90F82274-C26B-444E-9E22-045995BB3C6F}"/>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48</a:t>
            </a:fld>
            <a:endParaRPr lang="en-US"/>
          </a:p>
        </p:txBody>
      </p:sp>
    </p:spTree>
    <p:extLst>
      <p:ext uri="{BB962C8B-B14F-4D97-AF65-F5344CB8AC3E}">
        <p14:creationId xmlns:p14="http://schemas.microsoft.com/office/powerpoint/2010/main" val="2013022159"/>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E: AO and Un-numbered A Zones</a:t>
            </a:r>
          </a:p>
        </p:txBody>
      </p:sp>
      <p:pic>
        <p:nvPicPr>
          <p:cNvPr id="6" name="Content Placeholder 5" descr="Screenshot of Section E – Building Elevation Information (Survey not Required) for Zone AO and Zone A (without BFE) of the Elevation Certificate. Labels and arrows point out on the form the lines for Natural Grade and for Machinery.">
            <a:extLst>
              <a:ext uri="{FF2B5EF4-FFF2-40B4-BE49-F238E27FC236}">
                <a16:creationId xmlns:a16="http://schemas.microsoft.com/office/drawing/2014/main" id="{A740F618-D3F8-41E7-8029-68D2DEB2C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962944"/>
            <a:ext cx="6191250" cy="2857500"/>
          </a:xfrm>
          <a:prstGeom prst="rect">
            <a:avLst/>
          </a:prstGeom>
        </p:spPr>
      </p:pic>
      <p:sp>
        <p:nvSpPr>
          <p:cNvPr id="7" name="Slide Number Placeholder 6">
            <a:extLst>
              <a:ext uri="{FF2B5EF4-FFF2-40B4-BE49-F238E27FC236}">
                <a16:creationId xmlns:a16="http://schemas.microsoft.com/office/drawing/2014/main" id="{6BBDC054-1372-416C-8EE7-1BBCBF02A1AF}"/>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49</a:t>
            </a:fld>
            <a:endParaRPr lang="en-US"/>
          </a:p>
        </p:txBody>
      </p:sp>
    </p:spTree>
    <p:extLst>
      <p:ext uri="{BB962C8B-B14F-4D97-AF65-F5344CB8AC3E}">
        <p14:creationId xmlns:p14="http://schemas.microsoft.com/office/powerpoint/2010/main" val="249355571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Legal Authority</a:t>
            </a:r>
          </a:p>
        </p:txBody>
      </p:sp>
      <p:sp>
        <p:nvSpPr>
          <p:cNvPr id="7" name="Content Placeholder 6">
            <a:extLst>
              <a:ext uri="{FF2B5EF4-FFF2-40B4-BE49-F238E27FC236}">
                <a16:creationId xmlns:a16="http://schemas.microsoft.com/office/drawing/2014/main" id="{DFDFE5A6-1044-49CD-912F-D3061BC289F5}"/>
              </a:ext>
            </a:extLst>
          </p:cNvPr>
          <p:cNvSpPr>
            <a:spLocks noGrp="1"/>
          </p:cNvSpPr>
          <p:nvPr>
            <p:ph sz="quarter" idx="14"/>
          </p:nvPr>
        </p:nvSpPr>
        <p:spPr/>
        <p:txBody>
          <a:bodyPr/>
          <a:lstStyle/>
          <a:p>
            <a:pPr fontAlgn="auto">
              <a:spcBef>
                <a:spcPct val="100000"/>
              </a:spcBef>
              <a:buSzPct val="99000"/>
              <a:tabLst/>
            </a:pPr>
            <a:r>
              <a:rPr lang="en-US" b="1" kern="1200">
                <a:sym typeface="Arial"/>
              </a:rPr>
              <a:t>Where does the local community receive its authority to regulate land use? </a:t>
            </a:r>
            <a:endParaRPr lang="en-US" kern="1200">
              <a:sym typeface="Arial"/>
            </a:endParaRPr>
          </a:p>
          <a:p>
            <a:pPr>
              <a:spcBef>
                <a:spcPct val="100000"/>
              </a:spcBef>
              <a:buSzPct val="99000"/>
            </a:pPr>
            <a:r>
              <a:rPr lang="en-US" b="1" kern="1200">
                <a:sym typeface="Arial"/>
              </a:rPr>
              <a:t>For what purpose?</a:t>
            </a:r>
            <a:endParaRPr lang="en-US"/>
          </a:p>
        </p:txBody>
      </p:sp>
      <p:pic>
        <p:nvPicPr>
          <p:cNvPr id="8" name="Content Placeholder 7" descr="A large red question mark on top of a blue dialogue box">
            <a:extLst>
              <a:ext uri="{FF2B5EF4-FFF2-40B4-BE49-F238E27FC236}">
                <a16:creationId xmlns:a16="http://schemas.microsoft.com/office/drawing/2014/main" id="{50E46B80-EBFB-4263-8514-3D7908725A0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1F697B8C-222E-4E0D-BB57-EE2493AEBFF7}"/>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a:t>
            </a:fld>
            <a:endParaRPr lang="en-US"/>
          </a:p>
        </p:txBody>
      </p:sp>
    </p:spTree>
    <p:extLst>
      <p:ext uri="{BB962C8B-B14F-4D97-AF65-F5344CB8AC3E}">
        <p14:creationId xmlns:p14="http://schemas.microsoft.com/office/powerpoint/2010/main" val="1044957672"/>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F: Property Owner Certification</a:t>
            </a:r>
          </a:p>
        </p:txBody>
      </p:sp>
      <p:pic>
        <p:nvPicPr>
          <p:cNvPr id="6" name="Content Placeholder 5" descr="Screenshot of Section F – Property Owner (or Owner’s Representative) Certification of the Elevation Certificate with a red tag pointing to the signature box">
            <a:extLst>
              <a:ext uri="{FF2B5EF4-FFF2-40B4-BE49-F238E27FC236}">
                <a16:creationId xmlns:a16="http://schemas.microsoft.com/office/drawing/2014/main" id="{60E2444D-DCB7-42E4-B490-6577CD0876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486694"/>
            <a:ext cx="6191250" cy="3810000"/>
          </a:xfrm>
          <a:prstGeom prst="rect">
            <a:avLst/>
          </a:prstGeom>
        </p:spPr>
      </p:pic>
      <p:sp>
        <p:nvSpPr>
          <p:cNvPr id="7" name="Slide Number Placeholder 6">
            <a:extLst>
              <a:ext uri="{FF2B5EF4-FFF2-40B4-BE49-F238E27FC236}">
                <a16:creationId xmlns:a16="http://schemas.microsoft.com/office/drawing/2014/main" id="{13C8FDC5-4627-4E91-A652-C73DDF62F704}"/>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50</a:t>
            </a:fld>
            <a:endParaRPr lang="en-US"/>
          </a:p>
        </p:txBody>
      </p:sp>
    </p:spTree>
    <p:extLst>
      <p:ext uri="{BB962C8B-B14F-4D97-AF65-F5344CB8AC3E}">
        <p14:creationId xmlns:p14="http://schemas.microsoft.com/office/powerpoint/2010/main" val="888738999"/>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EC -- Section G: Community Information</a:t>
            </a:r>
          </a:p>
        </p:txBody>
      </p:sp>
      <p:pic>
        <p:nvPicPr>
          <p:cNvPr id="6" name="Content Placeholder 5" descr="Screenshot of Section G – Community Information (Optional) of the Elevation Certificate with a red tag pointing to the signature box">
            <a:extLst>
              <a:ext uri="{FF2B5EF4-FFF2-40B4-BE49-F238E27FC236}">
                <a16:creationId xmlns:a16="http://schemas.microsoft.com/office/drawing/2014/main" id="{8D6173F5-DD8A-465A-A17D-022CC18E0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937" y="1486694"/>
            <a:ext cx="4810125" cy="3810000"/>
          </a:xfrm>
          <a:prstGeom prst="rect">
            <a:avLst/>
          </a:prstGeom>
        </p:spPr>
      </p:pic>
      <p:sp>
        <p:nvSpPr>
          <p:cNvPr id="7" name="Slide Number Placeholder 6">
            <a:extLst>
              <a:ext uri="{FF2B5EF4-FFF2-40B4-BE49-F238E27FC236}">
                <a16:creationId xmlns:a16="http://schemas.microsoft.com/office/drawing/2014/main" id="{68E59972-D86D-4BC4-8FBC-382EDC9D6459}"/>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51</a:t>
            </a:fld>
            <a:endParaRPr lang="en-US"/>
          </a:p>
        </p:txBody>
      </p:sp>
    </p:spTree>
    <p:extLst>
      <p:ext uri="{BB962C8B-B14F-4D97-AF65-F5344CB8AC3E}">
        <p14:creationId xmlns:p14="http://schemas.microsoft.com/office/powerpoint/2010/main" val="1062779326"/>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Reviewing Elevation Certificates</a:t>
            </a:r>
          </a:p>
        </p:txBody>
      </p:sp>
      <p:sp>
        <p:nvSpPr>
          <p:cNvPr id="3" name="Content Placeholder 2">
            <a:extLst>
              <a:ext uri="{FF2B5EF4-FFF2-40B4-BE49-F238E27FC236}">
                <a16:creationId xmlns:a16="http://schemas.microsoft.com/office/drawing/2014/main" id="{0C8E4FB7-4DDF-4320-ABA8-FC01079D32AC}"/>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Verify all data in the field </a:t>
            </a:r>
          </a:p>
          <a:p>
            <a:pPr marL="381000" lvl="1" indent="-381000" fontAlgn="auto">
              <a:spcBef>
                <a:spcPct val="100000"/>
              </a:spcBef>
              <a:spcAft>
                <a:spcPts val="0"/>
              </a:spcAft>
              <a:buSzPct val="99000"/>
              <a:buFont typeface="Arial"/>
              <a:buChar char="•"/>
              <a:tabLst/>
            </a:pPr>
            <a:r>
              <a:rPr lang="en-US" kern="1200">
                <a:ea typeface="+mn-ea"/>
                <a:sym typeface="Arial"/>
              </a:rPr>
              <a:t>Data must match the finished structure </a:t>
            </a:r>
          </a:p>
          <a:p>
            <a:pPr marL="381000" lvl="1" indent="-381000" fontAlgn="auto">
              <a:spcBef>
                <a:spcPct val="100000"/>
              </a:spcBef>
              <a:spcAft>
                <a:spcPts val="0"/>
              </a:spcAft>
              <a:buSzPct val="99000"/>
              <a:buFont typeface="Arial"/>
              <a:buChar char="•"/>
              <a:tabLst/>
            </a:pPr>
            <a:r>
              <a:rPr lang="en-US" kern="1200">
                <a:ea typeface="+mn-ea"/>
                <a:sym typeface="Arial"/>
              </a:rPr>
              <a:t>Non-applicable data fields are marked N/A. </a:t>
            </a:r>
          </a:p>
          <a:p>
            <a:pPr marL="381000" lvl="1" indent="-381000" fontAlgn="auto">
              <a:spcBef>
                <a:spcPct val="100000"/>
              </a:spcBef>
              <a:spcAft>
                <a:spcPts val="0"/>
              </a:spcAft>
              <a:buSzPct val="99000"/>
              <a:buFont typeface="Arial"/>
              <a:buChar char="•"/>
              <a:tabLst/>
            </a:pPr>
            <a:r>
              <a:rPr lang="en-US" kern="1200">
                <a:ea typeface="+mn-ea"/>
                <a:sym typeface="Arial"/>
              </a:rPr>
              <a:t>Section D--Certifier’s seal, signature, and date</a:t>
            </a:r>
          </a:p>
          <a:p>
            <a:pPr marL="381000" lvl="1" indent="-381000" fontAlgn="auto">
              <a:spcBef>
                <a:spcPct val="100000"/>
              </a:spcBef>
              <a:spcAft>
                <a:spcPts val="0"/>
              </a:spcAft>
              <a:buSzPct val="99000"/>
              <a:buFont typeface="Arial"/>
              <a:buChar char="•"/>
              <a:tabLst/>
            </a:pPr>
            <a:r>
              <a:rPr lang="en-US" kern="1200">
                <a:ea typeface="+mn-ea"/>
                <a:sym typeface="Arial"/>
              </a:rPr>
              <a:t>Building photographs required for flood insurance purposes, recommended for all uses</a:t>
            </a:r>
            <a:endParaRPr lang="en-US"/>
          </a:p>
        </p:txBody>
      </p:sp>
      <p:sp>
        <p:nvSpPr>
          <p:cNvPr id="6" name="Slide Number Placeholder 5">
            <a:extLst>
              <a:ext uri="{FF2B5EF4-FFF2-40B4-BE49-F238E27FC236}">
                <a16:creationId xmlns:a16="http://schemas.microsoft.com/office/drawing/2014/main" id="{D64BCE98-725F-4E62-B88E-4A62D9651758}"/>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52</a:t>
            </a:fld>
            <a:endParaRPr lang="en-US"/>
          </a:p>
        </p:txBody>
      </p:sp>
    </p:spTree>
    <p:extLst>
      <p:ext uri="{BB962C8B-B14F-4D97-AF65-F5344CB8AC3E}">
        <p14:creationId xmlns:p14="http://schemas.microsoft.com/office/powerpoint/2010/main" val="3247454285"/>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Reviewing Elevation Certificates (Cont.)</a:t>
            </a:r>
          </a:p>
        </p:txBody>
      </p:sp>
      <p:sp>
        <p:nvSpPr>
          <p:cNvPr id="3" name="Content Placeholder 2">
            <a:extLst>
              <a:ext uri="{FF2B5EF4-FFF2-40B4-BE49-F238E27FC236}">
                <a16:creationId xmlns:a16="http://schemas.microsoft.com/office/drawing/2014/main" id="{3E68DDFD-20D5-4F6F-A788-F42AC37CE054}"/>
              </a:ext>
            </a:extLst>
          </p:cNvPr>
          <p:cNvSpPr>
            <a:spLocks noGrp="1"/>
          </p:cNvSpPr>
          <p:nvPr>
            <p:ph idx="1"/>
          </p:nvPr>
        </p:nvSpPr>
        <p:spPr/>
        <p:txBody>
          <a:bodyPr>
            <a:normAutofit fontScale="850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Need original--copies or faxes not acceptable</a:t>
            </a:r>
          </a:p>
          <a:p>
            <a:pPr marL="381000" lvl="1" indent="-381000" fontAlgn="auto">
              <a:spcBef>
                <a:spcPct val="100000"/>
              </a:spcBef>
              <a:spcAft>
                <a:spcPts val="0"/>
              </a:spcAft>
              <a:buSzPct val="99000"/>
              <a:buFont typeface="Arial"/>
              <a:buChar char="•"/>
              <a:tabLst/>
            </a:pPr>
            <a:r>
              <a:rPr lang="en-US" kern="1200">
                <a:ea typeface="+mn-ea"/>
                <a:sym typeface="Arial"/>
              </a:rPr>
              <a:t>Insist on double-sided EC</a:t>
            </a:r>
          </a:p>
          <a:p>
            <a:pPr marL="381000" lvl="1" indent="-381000" fontAlgn="auto">
              <a:spcBef>
                <a:spcPct val="100000"/>
              </a:spcBef>
              <a:spcAft>
                <a:spcPts val="0"/>
              </a:spcAft>
              <a:buSzPct val="99000"/>
              <a:buFont typeface="Arial"/>
              <a:buChar char="•"/>
              <a:tabLst/>
            </a:pPr>
            <a:r>
              <a:rPr lang="en-US" kern="1200">
                <a:ea typeface="+mn-ea"/>
                <a:sym typeface="Arial"/>
              </a:rPr>
              <a:t>Signature ink must a be color other than black </a:t>
            </a:r>
          </a:p>
          <a:p>
            <a:pPr marL="381000" lvl="1" indent="-381000" fontAlgn="auto">
              <a:spcBef>
                <a:spcPct val="100000"/>
              </a:spcBef>
              <a:spcAft>
                <a:spcPts val="0"/>
              </a:spcAft>
              <a:buSzPct val="99000"/>
              <a:buFont typeface="Arial"/>
              <a:buChar char="•"/>
              <a:tabLst/>
            </a:pPr>
            <a:r>
              <a:rPr lang="en-US" kern="1200">
                <a:ea typeface="+mn-ea"/>
                <a:sym typeface="Arial"/>
              </a:rPr>
              <a:t>No alterations or corrections, even for minor changes </a:t>
            </a:r>
          </a:p>
          <a:p>
            <a:pPr marL="381000" lvl="1" indent="-381000" fontAlgn="auto">
              <a:spcBef>
                <a:spcPct val="100000"/>
              </a:spcBef>
              <a:spcAft>
                <a:spcPts val="0"/>
              </a:spcAft>
              <a:buSzPct val="99000"/>
              <a:buFont typeface="Arial"/>
              <a:buChar char="•"/>
              <a:tabLst/>
            </a:pPr>
            <a:r>
              <a:rPr lang="en-US" kern="1200">
                <a:ea typeface="+mn-ea"/>
                <a:sym typeface="Arial"/>
              </a:rPr>
              <a:t>If completing Section G:</a:t>
            </a:r>
          </a:p>
          <a:p>
            <a:pPr marL="635000" lvl="2" indent="-254000" fontAlgn="auto">
              <a:spcBef>
                <a:spcPct val="100000"/>
              </a:spcBef>
              <a:spcAft>
                <a:spcPts val="0"/>
              </a:spcAft>
              <a:buSzPct val="99000"/>
              <a:buFont typeface="Wingdings"/>
              <a:buChar char="§"/>
              <a:tabLst/>
            </a:pPr>
            <a:r>
              <a:rPr lang="en-US" kern="1200">
                <a:ea typeface="+mn-ea"/>
                <a:sym typeface="Arial"/>
              </a:rPr>
              <a:t>Use a separate EC</a:t>
            </a:r>
          </a:p>
          <a:p>
            <a:pPr marL="635000" lvl="2" indent="-254000" fontAlgn="auto">
              <a:spcBef>
                <a:spcPct val="100000"/>
              </a:spcBef>
              <a:spcAft>
                <a:spcPts val="0"/>
              </a:spcAft>
              <a:buSzPct val="99000"/>
              <a:buFont typeface="Wingdings"/>
              <a:buChar char="§"/>
              <a:tabLst/>
            </a:pPr>
            <a:r>
              <a:rPr lang="en-US" kern="1200">
                <a:ea typeface="+mn-ea"/>
                <a:sym typeface="Arial"/>
              </a:rPr>
              <a:t>Attach it to the certified EC</a:t>
            </a:r>
            <a:endParaRPr lang="en-US"/>
          </a:p>
        </p:txBody>
      </p:sp>
      <p:sp>
        <p:nvSpPr>
          <p:cNvPr id="6" name="Slide Number Placeholder 5">
            <a:extLst>
              <a:ext uri="{FF2B5EF4-FFF2-40B4-BE49-F238E27FC236}">
                <a16:creationId xmlns:a16="http://schemas.microsoft.com/office/drawing/2014/main" id="{68571051-0F2C-4E4D-9D83-D4CFFC5E0194}"/>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53</a:t>
            </a:fld>
            <a:endParaRPr lang="en-US"/>
          </a:p>
        </p:txBody>
      </p:sp>
    </p:spTree>
    <p:extLst>
      <p:ext uri="{BB962C8B-B14F-4D97-AF65-F5344CB8AC3E}">
        <p14:creationId xmlns:p14="http://schemas.microsoft.com/office/powerpoint/2010/main" val="324181558"/>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Common Elevation Certificate Errors</a:t>
            </a:r>
          </a:p>
        </p:txBody>
      </p:sp>
      <p:sp>
        <p:nvSpPr>
          <p:cNvPr id="7" name="Content Placeholder 6">
            <a:extLst>
              <a:ext uri="{FF2B5EF4-FFF2-40B4-BE49-F238E27FC236}">
                <a16:creationId xmlns:a16="http://schemas.microsoft.com/office/drawing/2014/main" id="{B330098E-9F6C-47ED-AE67-C3979A9D735F}"/>
              </a:ext>
            </a:extLst>
          </p:cNvPr>
          <p:cNvSpPr>
            <a:spLocks noGrp="1"/>
          </p:cNvSpPr>
          <p:nvPr>
            <p:ph sz="quarter" idx="14"/>
          </p:nvPr>
        </p:nvSpPr>
        <p:spPr/>
        <p:txBody>
          <a:bodyPr/>
          <a:lstStyle/>
          <a:p>
            <a:pPr>
              <a:spcBef>
                <a:spcPct val="100000"/>
              </a:spcBef>
              <a:buSzPct val="99000"/>
            </a:pPr>
            <a:r>
              <a:rPr lang="en-US" b="1" kern="1200">
                <a:sym typeface="Arial"/>
              </a:rPr>
              <a:t>What are some of the most common errors on an Elevation Certificate?</a:t>
            </a:r>
            <a:endParaRPr lang="en-US"/>
          </a:p>
        </p:txBody>
      </p:sp>
      <p:pic>
        <p:nvPicPr>
          <p:cNvPr id="8" name="Content Placeholder 7" descr="A large red question mark on top of a blue dialogue box">
            <a:extLst>
              <a:ext uri="{FF2B5EF4-FFF2-40B4-BE49-F238E27FC236}">
                <a16:creationId xmlns:a16="http://schemas.microsoft.com/office/drawing/2014/main" id="{D033C051-4DBB-4E7C-B2E2-BC4FC3F0143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2957B935-9EE0-4FF1-B5FB-4434EC64AB1F}"/>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54</a:t>
            </a:fld>
            <a:endParaRPr lang="en-US"/>
          </a:p>
        </p:txBody>
      </p:sp>
    </p:spTree>
    <p:extLst>
      <p:ext uri="{BB962C8B-B14F-4D97-AF65-F5344CB8AC3E}">
        <p14:creationId xmlns:p14="http://schemas.microsoft.com/office/powerpoint/2010/main" val="441255475"/>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Permit Application--Review for Technical Compliance</a:t>
            </a:r>
          </a:p>
        </p:txBody>
      </p:sp>
      <p:sp>
        <p:nvSpPr>
          <p:cNvPr id="3" name="Content Placeholder 2">
            <a:extLst>
              <a:ext uri="{FF2B5EF4-FFF2-40B4-BE49-F238E27FC236}">
                <a16:creationId xmlns:a16="http://schemas.microsoft.com/office/drawing/2014/main" id="{761B4D53-91D0-4303-8B07-CD9045F41D9F}"/>
              </a:ext>
            </a:extLst>
          </p:cNvPr>
          <p:cNvSpPr>
            <a:spLocks noGrp="1"/>
          </p:cNvSpPr>
          <p:nvPr>
            <p:ph idx="1"/>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Site information</a:t>
            </a:r>
          </a:p>
          <a:p>
            <a:pPr marL="381000" lvl="1" indent="-381000" fontAlgn="auto">
              <a:spcBef>
                <a:spcPct val="100000"/>
              </a:spcBef>
              <a:spcAft>
                <a:spcPts val="0"/>
              </a:spcAft>
              <a:buSzPct val="99000"/>
              <a:buFont typeface="Arial"/>
              <a:buChar char="•"/>
              <a:tabLst/>
            </a:pPr>
            <a:r>
              <a:rPr lang="en-US" kern="1200">
                <a:ea typeface="+mn-ea"/>
                <a:sym typeface="Arial"/>
              </a:rPr>
              <a:t>Elevation data</a:t>
            </a:r>
          </a:p>
          <a:p>
            <a:pPr marL="381000" lvl="1" indent="-381000" fontAlgn="auto">
              <a:spcBef>
                <a:spcPct val="100000"/>
              </a:spcBef>
              <a:spcAft>
                <a:spcPts val="0"/>
              </a:spcAft>
              <a:buSzPct val="99000"/>
              <a:buFont typeface="Arial"/>
              <a:buChar char="•"/>
              <a:tabLst/>
            </a:pPr>
            <a:r>
              <a:rPr lang="en-US" kern="1200">
                <a:ea typeface="+mn-ea"/>
                <a:sym typeface="Arial"/>
              </a:rPr>
              <a:t>Building design plans</a:t>
            </a:r>
          </a:p>
          <a:p>
            <a:pPr marL="381000" lvl="1" indent="-381000" fontAlgn="auto">
              <a:spcBef>
                <a:spcPct val="100000"/>
              </a:spcBef>
              <a:spcAft>
                <a:spcPts val="0"/>
              </a:spcAft>
              <a:buSzPct val="99000"/>
              <a:buFont typeface="Arial"/>
              <a:buChar char="•"/>
              <a:tabLst/>
            </a:pPr>
            <a:r>
              <a:rPr lang="en-US" kern="1200">
                <a:ea typeface="+mn-ea"/>
                <a:sym typeface="Arial"/>
              </a:rPr>
              <a:t>Structure profile</a:t>
            </a:r>
          </a:p>
          <a:p>
            <a:pPr marL="381000" lvl="1" indent="-381000" fontAlgn="auto">
              <a:spcBef>
                <a:spcPct val="100000"/>
              </a:spcBef>
              <a:spcAft>
                <a:spcPts val="0"/>
              </a:spcAft>
              <a:buSzPct val="99000"/>
              <a:buFont typeface="Arial"/>
              <a:buChar char="•"/>
              <a:tabLst/>
            </a:pPr>
            <a:r>
              <a:rPr lang="en-US" kern="1200">
                <a:ea typeface="+mn-ea"/>
                <a:sym typeface="Arial"/>
              </a:rPr>
              <a:t>Foundation plan</a:t>
            </a:r>
          </a:p>
          <a:p>
            <a:pPr marL="381000" lvl="1" indent="-381000" fontAlgn="auto">
              <a:spcBef>
                <a:spcPct val="100000"/>
              </a:spcBef>
              <a:spcAft>
                <a:spcPts val="0"/>
              </a:spcAft>
              <a:buSzPct val="99000"/>
              <a:buFont typeface="Arial"/>
              <a:buChar char="•"/>
              <a:tabLst/>
            </a:pPr>
            <a:r>
              <a:rPr lang="en-US" kern="1200">
                <a:ea typeface="+mn-ea"/>
                <a:sym typeface="Arial"/>
              </a:rPr>
              <a:t>Local engineering review</a:t>
            </a:r>
            <a:endParaRPr lang="en-US"/>
          </a:p>
        </p:txBody>
      </p:sp>
      <p:sp>
        <p:nvSpPr>
          <p:cNvPr id="6" name="Slide Number Placeholder 5">
            <a:extLst>
              <a:ext uri="{FF2B5EF4-FFF2-40B4-BE49-F238E27FC236}">
                <a16:creationId xmlns:a16="http://schemas.microsoft.com/office/drawing/2014/main" id="{564D9084-CB0D-4744-A30A-3FC945DB7493}"/>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55</a:t>
            </a:fld>
            <a:endParaRPr lang="en-US"/>
          </a:p>
        </p:txBody>
      </p:sp>
    </p:spTree>
    <p:extLst>
      <p:ext uri="{BB962C8B-B14F-4D97-AF65-F5344CB8AC3E}">
        <p14:creationId xmlns:p14="http://schemas.microsoft.com/office/powerpoint/2010/main" val="3046757445"/>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Technical Compliance: Site Information</a:t>
            </a:r>
          </a:p>
        </p:txBody>
      </p:sp>
      <p:sp>
        <p:nvSpPr>
          <p:cNvPr id="3" name="Content Placeholder 2">
            <a:extLst>
              <a:ext uri="{FF2B5EF4-FFF2-40B4-BE49-F238E27FC236}">
                <a16:creationId xmlns:a16="http://schemas.microsoft.com/office/drawing/2014/main" id="{3B352709-F813-4D99-9801-87CA495F8BE2}"/>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Plan: Clear and understandable? </a:t>
            </a:r>
          </a:p>
          <a:p>
            <a:pPr marL="381000" lvl="1" indent="-381000" fontAlgn="auto">
              <a:spcBef>
                <a:spcPct val="100000"/>
              </a:spcBef>
              <a:spcAft>
                <a:spcPts val="0"/>
              </a:spcAft>
              <a:buSzPct val="99000"/>
              <a:buFont typeface="Arial"/>
              <a:buChar char="•"/>
              <a:tabLst/>
            </a:pPr>
            <a:r>
              <a:rPr lang="en-US" kern="1200">
                <a:ea typeface="+mn-ea"/>
                <a:sym typeface="Arial"/>
              </a:rPr>
              <a:t>Plotted floodplain, floodway, and Zone V boundaries: Consistent with FIRM and FIS data? </a:t>
            </a:r>
          </a:p>
          <a:p>
            <a:pPr marL="381000" lvl="1" indent="-381000" fontAlgn="auto">
              <a:spcBef>
                <a:spcPct val="100000"/>
              </a:spcBef>
              <a:spcAft>
                <a:spcPts val="0"/>
              </a:spcAft>
              <a:buSzPct val="99000"/>
              <a:buFont typeface="Arial"/>
              <a:buChar char="•"/>
              <a:tabLst/>
            </a:pPr>
            <a:r>
              <a:rPr lang="en-US" kern="1200">
                <a:ea typeface="+mn-ea"/>
                <a:sym typeface="Arial"/>
              </a:rPr>
              <a:t>Applicable regulations: Not violated? </a:t>
            </a:r>
          </a:p>
          <a:p>
            <a:pPr marL="381000" lvl="1" indent="-381000" fontAlgn="auto">
              <a:spcBef>
                <a:spcPct val="100000"/>
              </a:spcBef>
              <a:spcAft>
                <a:spcPts val="0"/>
              </a:spcAft>
              <a:buSzPct val="99000"/>
              <a:buFont typeface="Arial"/>
              <a:buChar char="•"/>
              <a:tabLst/>
            </a:pPr>
            <a:r>
              <a:rPr lang="en-US" kern="1200">
                <a:ea typeface="+mn-ea"/>
                <a:sym typeface="Arial"/>
              </a:rPr>
              <a:t>All proposed development: Shown?</a:t>
            </a:r>
            <a:endParaRPr lang="en-US"/>
          </a:p>
        </p:txBody>
      </p:sp>
      <p:sp>
        <p:nvSpPr>
          <p:cNvPr id="6" name="Slide Number Placeholder 5">
            <a:extLst>
              <a:ext uri="{FF2B5EF4-FFF2-40B4-BE49-F238E27FC236}">
                <a16:creationId xmlns:a16="http://schemas.microsoft.com/office/drawing/2014/main" id="{A59B5867-8BAD-4A2B-8E71-30529CC0BC56}"/>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56</a:t>
            </a:fld>
            <a:endParaRPr lang="en-US"/>
          </a:p>
        </p:txBody>
      </p:sp>
    </p:spTree>
    <p:extLst>
      <p:ext uri="{BB962C8B-B14F-4D97-AF65-F5344CB8AC3E}">
        <p14:creationId xmlns:p14="http://schemas.microsoft.com/office/powerpoint/2010/main" val="288464754"/>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Technical Compliance: Elevation Data</a:t>
            </a:r>
          </a:p>
        </p:txBody>
      </p:sp>
      <p:sp>
        <p:nvSpPr>
          <p:cNvPr id="3" name="Content Placeholder 2">
            <a:extLst>
              <a:ext uri="{FF2B5EF4-FFF2-40B4-BE49-F238E27FC236}">
                <a16:creationId xmlns:a16="http://schemas.microsoft.com/office/drawing/2014/main" id="{BEE46A7A-B95E-4D71-BC3B-D75C3B314E34}"/>
              </a:ext>
            </a:extLst>
          </p:cNvPr>
          <p:cNvSpPr>
            <a:spLocks noGrp="1"/>
          </p:cNvSpPr>
          <p:nvPr>
            <p:ph idx="1"/>
          </p:nvPr>
        </p:nvSpPr>
        <p:spPr/>
        <p:txBody>
          <a:bodyPr>
            <a:normAutofit fontScale="850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FIRM data (NGVD, NAVD, etc.): Which was used as basis? </a:t>
            </a:r>
          </a:p>
          <a:p>
            <a:pPr marL="381000" lvl="1" indent="-381000" fontAlgn="auto">
              <a:spcBef>
                <a:spcPct val="100000"/>
              </a:spcBef>
              <a:spcAft>
                <a:spcPts val="0"/>
              </a:spcAft>
              <a:buSzPct val="99000"/>
              <a:buFont typeface="Arial"/>
              <a:buChar char="•"/>
              <a:tabLst/>
            </a:pPr>
            <a:r>
              <a:rPr lang="en-US" kern="1200">
                <a:ea typeface="+mn-ea"/>
                <a:sym typeface="Arial"/>
              </a:rPr>
              <a:t>Existing topography/proposed grading plan included? </a:t>
            </a:r>
          </a:p>
          <a:p>
            <a:pPr marL="381000" lvl="1" indent="-381000" fontAlgn="auto">
              <a:spcBef>
                <a:spcPct val="100000"/>
              </a:spcBef>
              <a:spcAft>
                <a:spcPts val="0"/>
              </a:spcAft>
              <a:buSzPct val="99000"/>
              <a:buFont typeface="Arial"/>
              <a:buChar char="•"/>
              <a:tabLst/>
            </a:pPr>
            <a:r>
              <a:rPr lang="en-US" kern="1200">
                <a:ea typeface="+mn-ea"/>
                <a:sym typeface="Arial"/>
              </a:rPr>
              <a:t>Elevation data: Correct?</a:t>
            </a:r>
          </a:p>
          <a:p>
            <a:pPr marL="381000" lvl="1" indent="-381000" fontAlgn="auto">
              <a:spcBef>
                <a:spcPct val="100000"/>
              </a:spcBef>
              <a:spcAft>
                <a:spcPts val="0"/>
              </a:spcAft>
              <a:buSzPct val="99000"/>
              <a:buFont typeface="Arial"/>
              <a:buChar char="•"/>
              <a:tabLst/>
            </a:pPr>
            <a:r>
              <a:rPr lang="en-US" kern="1200">
                <a:ea typeface="+mn-ea"/>
                <a:sym typeface="Arial"/>
              </a:rPr>
              <a:t>Design: Complies with flood zone and BFE standards (including freeboard)?</a:t>
            </a:r>
          </a:p>
          <a:p>
            <a:pPr marL="381000" lvl="1" indent="-381000" fontAlgn="auto">
              <a:spcBef>
                <a:spcPct val="100000"/>
              </a:spcBef>
              <a:spcAft>
                <a:spcPts val="0"/>
              </a:spcAft>
              <a:buSzPct val="99000"/>
              <a:buFont typeface="Arial"/>
              <a:buChar char="•"/>
              <a:tabLst/>
            </a:pPr>
            <a:r>
              <a:rPr lang="en-US" kern="1200">
                <a:ea typeface="+mn-ea"/>
                <a:sym typeface="Arial"/>
              </a:rPr>
              <a:t>Conditional Letter of Map Revision (CLOMR): Needed?</a:t>
            </a:r>
          </a:p>
          <a:p>
            <a:pPr marL="381000" lvl="1" indent="-381000" fontAlgn="auto">
              <a:spcBef>
                <a:spcPct val="100000"/>
              </a:spcBef>
              <a:spcAft>
                <a:spcPts val="0"/>
              </a:spcAft>
              <a:buSzPct val="99000"/>
              <a:buFont typeface="Arial"/>
              <a:buChar char="•"/>
              <a:tabLst/>
            </a:pPr>
            <a:r>
              <a:rPr lang="en-US" kern="1200">
                <a:ea typeface="+mn-ea"/>
                <a:sym typeface="Arial"/>
              </a:rPr>
              <a:t>All essential data: Included? </a:t>
            </a:r>
            <a:endParaRPr lang="en-US"/>
          </a:p>
        </p:txBody>
      </p:sp>
      <p:sp>
        <p:nvSpPr>
          <p:cNvPr id="6" name="Slide Number Placeholder 5">
            <a:extLst>
              <a:ext uri="{FF2B5EF4-FFF2-40B4-BE49-F238E27FC236}">
                <a16:creationId xmlns:a16="http://schemas.microsoft.com/office/drawing/2014/main" id="{EB77CDDF-E04A-4D98-83CB-1FABE2E2A8D9}"/>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57</a:t>
            </a:fld>
            <a:endParaRPr lang="en-US"/>
          </a:p>
        </p:txBody>
      </p:sp>
    </p:spTree>
    <p:extLst>
      <p:ext uri="{BB962C8B-B14F-4D97-AF65-F5344CB8AC3E}">
        <p14:creationId xmlns:p14="http://schemas.microsoft.com/office/powerpoint/2010/main" val="1595308458"/>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Technical Compliance: Building Design Plans</a:t>
            </a:r>
          </a:p>
        </p:txBody>
      </p:sp>
      <p:sp>
        <p:nvSpPr>
          <p:cNvPr id="3" name="Content Placeholder 2">
            <a:extLst>
              <a:ext uri="{FF2B5EF4-FFF2-40B4-BE49-F238E27FC236}">
                <a16:creationId xmlns:a16="http://schemas.microsoft.com/office/drawing/2014/main" id="{9AE8B1D8-8635-4AEB-A9D4-0DC95E507938}"/>
              </a:ext>
            </a:extLst>
          </p:cNvPr>
          <p:cNvSpPr>
            <a:spLocks noGrp="1"/>
          </p:cNvSpPr>
          <p:nvPr>
            <p:ph idx="1"/>
          </p:nvPr>
        </p:nvSpPr>
        <p:spPr/>
        <p:txBody>
          <a:bodyPr>
            <a:normAutofit fontScale="85000" lnSpcReduction="10000"/>
          </a:bodyPr>
          <a:lstStyle/>
          <a:p>
            <a:pPr fontAlgn="auto">
              <a:spcBef>
                <a:spcPct val="100000"/>
              </a:spcBef>
              <a:buSzPct val="99000"/>
              <a:tabLst/>
            </a:pPr>
            <a:r>
              <a:rPr lang="en-US" kern="1200">
                <a:sym typeface="Arial"/>
              </a:rPr>
              <a:t>Review: </a:t>
            </a:r>
          </a:p>
          <a:p>
            <a:pPr marL="381000" lvl="1" indent="-381000" fontAlgn="auto">
              <a:spcBef>
                <a:spcPct val="100000"/>
              </a:spcBef>
              <a:buSzPct val="99000"/>
              <a:buFont typeface="Arial"/>
              <a:buChar char="•"/>
              <a:tabLst/>
            </a:pPr>
            <a:r>
              <a:rPr lang="en-US" kern="1200">
                <a:ea typeface="+mn-ea"/>
                <a:sym typeface="Arial"/>
              </a:rPr>
              <a:t>Grading and drainage </a:t>
            </a:r>
          </a:p>
          <a:p>
            <a:pPr marL="381000" lvl="1" indent="-381000" fontAlgn="auto">
              <a:spcBef>
                <a:spcPct val="100000"/>
              </a:spcBef>
              <a:buSzPct val="99000"/>
              <a:buFont typeface="Arial"/>
              <a:buChar char="•"/>
              <a:tabLst/>
            </a:pPr>
            <a:r>
              <a:rPr lang="en-US" kern="1200">
                <a:ea typeface="+mn-ea"/>
                <a:sym typeface="Arial"/>
              </a:rPr>
              <a:t>Structure and foundation type </a:t>
            </a:r>
          </a:p>
          <a:p>
            <a:pPr marL="381000" lvl="1" indent="-381000" fontAlgn="auto">
              <a:spcBef>
                <a:spcPct val="100000"/>
              </a:spcBef>
              <a:buSzPct val="99000"/>
              <a:buFont typeface="Arial"/>
              <a:buChar char="•"/>
              <a:tabLst/>
            </a:pPr>
            <a:r>
              <a:rPr lang="en-US" kern="1200">
                <a:ea typeface="+mn-ea"/>
                <a:sym typeface="Arial"/>
              </a:rPr>
              <a:t>Existing/proposed structures/infrastructure </a:t>
            </a:r>
          </a:p>
          <a:p>
            <a:pPr marL="381000" lvl="1" indent="-381000" fontAlgn="auto">
              <a:spcBef>
                <a:spcPct val="100000"/>
              </a:spcBef>
              <a:buSzPct val="99000"/>
              <a:buFont typeface="Arial"/>
              <a:buChar char="•"/>
              <a:tabLst/>
            </a:pPr>
            <a:r>
              <a:rPr lang="en-US" kern="1200">
                <a:ea typeface="+mn-ea"/>
                <a:sym typeface="Arial"/>
              </a:rPr>
              <a:t>Flood zone(s), BFE(s), and Lowest Floor </a:t>
            </a:r>
          </a:p>
          <a:p>
            <a:pPr marL="381000" lvl="1" indent="-381000" fontAlgn="auto">
              <a:spcBef>
                <a:spcPct val="100000"/>
              </a:spcBef>
              <a:buSzPct val="99000"/>
              <a:buFont typeface="Arial"/>
              <a:buChar char="•"/>
              <a:tabLst/>
            </a:pPr>
            <a:r>
              <a:rPr lang="en-US" kern="1200">
                <a:ea typeface="+mn-ea"/>
                <a:sym typeface="Arial"/>
              </a:rPr>
              <a:t>Floodplain and floodway boundaries </a:t>
            </a:r>
          </a:p>
          <a:p>
            <a:pPr>
              <a:spcBef>
                <a:spcPct val="100000"/>
              </a:spcBef>
              <a:buSzPct val="99000"/>
            </a:pPr>
            <a:r>
              <a:rPr lang="en-US" kern="1200">
                <a:sym typeface="Arial"/>
              </a:rPr>
              <a:t> </a:t>
            </a:r>
            <a:endParaRPr lang="en-US"/>
          </a:p>
        </p:txBody>
      </p:sp>
      <p:sp>
        <p:nvSpPr>
          <p:cNvPr id="6" name="Slide Number Placeholder 5">
            <a:extLst>
              <a:ext uri="{FF2B5EF4-FFF2-40B4-BE49-F238E27FC236}">
                <a16:creationId xmlns:a16="http://schemas.microsoft.com/office/drawing/2014/main" id="{B4092873-91B4-425D-99A9-EA9C021E3FBE}"/>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58</a:t>
            </a:fld>
            <a:endParaRPr lang="en-US"/>
          </a:p>
        </p:txBody>
      </p:sp>
    </p:spTree>
    <p:extLst>
      <p:ext uri="{BB962C8B-B14F-4D97-AF65-F5344CB8AC3E}">
        <p14:creationId xmlns:p14="http://schemas.microsoft.com/office/powerpoint/2010/main" val="3185488439"/>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Technical Compliance: Building Design Plans (cont.)</a:t>
            </a:r>
          </a:p>
        </p:txBody>
      </p:sp>
      <p:sp>
        <p:nvSpPr>
          <p:cNvPr id="3" name="Content Placeholder 2">
            <a:extLst>
              <a:ext uri="{FF2B5EF4-FFF2-40B4-BE49-F238E27FC236}">
                <a16:creationId xmlns:a16="http://schemas.microsoft.com/office/drawing/2014/main" id="{93C9B48F-0492-45AB-B28F-F9EEB890E696}"/>
              </a:ext>
            </a:extLst>
          </p:cNvPr>
          <p:cNvSpPr>
            <a:spLocks noGrp="1"/>
          </p:cNvSpPr>
          <p:nvPr>
            <p:ph idx="1"/>
          </p:nvPr>
        </p:nvSpPr>
        <p:spPr/>
        <p:txBody>
          <a:bodyPr/>
          <a:lstStyle/>
          <a:p>
            <a:pPr fontAlgn="auto">
              <a:spcBef>
                <a:spcPct val="100000"/>
              </a:spcBef>
              <a:spcAft>
                <a:spcPts val="0"/>
              </a:spcAft>
              <a:buSzPct val="99000"/>
              <a:tabLst/>
            </a:pPr>
            <a:r>
              <a:rPr lang="en-US" kern="1200">
                <a:sym typeface="Arial"/>
              </a:rPr>
              <a:t>Also review: </a:t>
            </a:r>
          </a:p>
          <a:p>
            <a:pPr marL="381000" lvl="1" indent="-381000" fontAlgn="auto">
              <a:spcBef>
                <a:spcPct val="100000"/>
              </a:spcBef>
              <a:spcAft>
                <a:spcPts val="0"/>
              </a:spcAft>
              <a:buSzPct val="99000"/>
              <a:buFont typeface="Arial"/>
              <a:buChar char="•"/>
              <a:tabLst/>
            </a:pPr>
            <a:r>
              <a:rPr lang="en-US" kern="1200">
                <a:ea typeface="+mn-ea"/>
                <a:sym typeface="Arial"/>
              </a:rPr>
              <a:t>Lower level enclosures and their uses </a:t>
            </a:r>
          </a:p>
          <a:p>
            <a:pPr marL="381000" lvl="1" indent="-381000" fontAlgn="auto">
              <a:spcBef>
                <a:spcPct val="100000"/>
              </a:spcBef>
              <a:spcAft>
                <a:spcPts val="0"/>
              </a:spcAft>
              <a:buSzPct val="99000"/>
              <a:buFont typeface="Arial"/>
              <a:buChar char="•"/>
              <a:tabLst/>
            </a:pPr>
            <a:r>
              <a:rPr lang="en-US" kern="1200">
                <a:ea typeface="+mn-ea"/>
                <a:sym typeface="Arial"/>
              </a:rPr>
              <a:t>Elevations of various floors and utilities </a:t>
            </a:r>
          </a:p>
          <a:p>
            <a:pPr marL="381000" lvl="1" indent="-381000" fontAlgn="auto">
              <a:spcBef>
                <a:spcPct val="100000"/>
              </a:spcBef>
              <a:spcAft>
                <a:spcPts val="0"/>
              </a:spcAft>
              <a:buSzPct val="99000"/>
              <a:buFont typeface="Arial"/>
              <a:buChar char="•"/>
              <a:tabLst/>
            </a:pPr>
            <a:r>
              <a:rPr lang="en-US" kern="1200">
                <a:ea typeface="+mn-ea"/>
                <a:sym typeface="Arial"/>
              </a:rPr>
              <a:t>Materials below the Flood Protection Elevation </a:t>
            </a:r>
          </a:p>
          <a:p>
            <a:pPr marL="381000" lvl="1" indent="-381000" fontAlgn="auto">
              <a:spcBef>
                <a:spcPct val="100000"/>
              </a:spcBef>
              <a:spcAft>
                <a:spcPts val="0"/>
              </a:spcAft>
              <a:buSzPct val="99000"/>
              <a:buFont typeface="Arial"/>
              <a:buChar char="•"/>
              <a:tabLst/>
            </a:pPr>
            <a:r>
              <a:rPr lang="en-US" kern="1200">
                <a:ea typeface="+mn-ea"/>
                <a:sym typeface="Arial"/>
              </a:rPr>
              <a:t>CBRS areas and OPA boundaries/designation date</a:t>
            </a:r>
            <a:endParaRPr lang="en-US"/>
          </a:p>
        </p:txBody>
      </p:sp>
      <p:sp>
        <p:nvSpPr>
          <p:cNvPr id="6" name="Slide Number Placeholder 5">
            <a:extLst>
              <a:ext uri="{FF2B5EF4-FFF2-40B4-BE49-F238E27FC236}">
                <a16:creationId xmlns:a16="http://schemas.microsoft.com/office/drawing/2014/main" id="{5C711638-1FCC-4509-8795-11113A6A638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59</a:t>
            </a:fld>
            <a:endParaRPr lang="en-US"/>
          </a:p>
        </p:txBody>
      </p:sp>
    </p:spTree>
    <p:extLst>
      <p:ext uri="{BB962C8B-B14F-4D97-AF65-F5344CB8AC3E}">
        <p14:creationId xmlns:p14="http://schemas.microsoft.com/office/powerpoint/2010/main" val="61572095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Authority to Regulate Floodplains</a:t>
            </a:r>
          </a:p>
        </p:txBody>
      </p:sp>
      <p:sp>
        <p:nvSpPr>
          <p:cNvPr id="3" name="Content Placeholder 2">
            <a:extLst>
              <a:ext uri="{FF2B5EF4-FFF2-40B4-BE49-F238E27FC236}">
                <a16:creationId xmlns:a16="http://schemas.microsoft.com/office/drawing/2014/main" id="{F20AAE95-7B74-4E4F-BBE8-09F8DC47E106}"/>
              </a:ext>
            </a:extLst>
          </p:cNvPr>
          <p:cNvSpPr>
            <a:spLocks noGrp="1"/>
          </p:cNvSpPr>
          <p:nvPr>
            <p:ph idx="1"/>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States grant communities the right to enact regulations to reduce flood losses</a:t>
            </a:r>
          </a:p>
          <a:p>
            <a:pPr marL="381000" lvl="1" indent="-381000" fontAlgn="auto">
              <a:spcBef>
                <a:spcPct val="100000"/>
              </a:spcBef>
              <a:spcAft>
                <a:spcPts val="0"/>
              </a:spcAft>
              <a:buSzPct val="99000"/>
              <a:buFont typeface="Arial"/>
              <a:buChar char="•"/>
              <a:tabLst/>
            </a:pPr>
            <a:r>
              <a:rPr lang="en-US" kern="1200">
                <a:ea typeface="+mn-ea"/>
                <a:sym typeface="Arial"/>
              </a:rPr>
              <a:t>The right includes the duty and authority to administer and enforce</a:t>
            </a:r>
          </a:p>
          <a:p>
            <a:pPr marL="381000" lvl="1" indent="-381000" fontAlgn="auto">
              <a:spcBef>
                <a:spcPct val="100000"/>
              </a:spcBef>
              <a:spcAft>
                <a:spcPts val="0"/>
              </a:spcAft>
              <a:buSzPct val="99000"/>
              <a:buFont typeface="Arial"/>
              <a:buChar char="•"/>
              <a:tabLst/>
            </a:pPr>
            <a:r>
              <a:rPr lang="en-US" kern="1200">
                <a:ea typeface="+mn-ea"/>
                <a:sym typeface="Arial"/>
              </a:rPr>
              <a:t>Communities enforce their own jurisdictional regulations--not FEMA</a:t>
            </a:r>
          </a:p>
          <a:p>
            <a:pPr marL="381000" lvl="1" indent="-381000" fontAlgn="auto">
              <a:spcBef>
                <a:spcPct val="100000"/>
              </a:spcBef>
              <a:spcAft>
                <a:spcPts val="0"/>
              </a:spcAft>
              <a:buSzPct val="99000"/>
              <a:buFont typeface="Arial"/>
              <a:buChar char="•"/>
              <a:tabLst/>
            </a:pPr>
            <a:r>
              <a:rPr lang="en-US" kern="1200">
                <a:ea typeface="+mn-ea"/>
                <a:sym typeface="Arial"/>
              </a:rPr>
              <a:t>Communities can adopt higher floodplain management standards</a:t>
            </a:r>
            <a:endParaRPr lang="en-US"/>
          </a:p>
        </p:txBody>
      </p:sp>
      <p:sp>
        <p:nvSpPr>
          <p:cNvPr id="6" name="Slide Number Placeholder 5">
            <a:extLst>
              <a:ext uri="{FF2B5EF4-FFF2-40B4-BE49-F238E27FC236}">
                <a16:creationId xmlns:a16="http://schemas.microsoft.com/office/drawing/2014/main" id="{392F9D5E-F201-4916-8CA5-741DC23F23A3}"/>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a:t>
            </a:fld>
            <a:endParaRPr lang="en-US"/>
          </a:p>
        </p:txBody>
      </p:sp>
    </p:spTree>
    <p:extLst>
      <p:ext uri="{BB962C8B-B14F-4D97-AF65-F5344CB8AC3E}">
        <p14:creationId xmlns:p14="http://schemas.microsoft.com/office/powerpoint/2010/main" val="2391132007"/>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Calculating Area of Flood Openings from a Foundation Plan</a:t>
            </a:r>
          </a:p>
        </p:txBody>
      </p:sp>
      <p:pic>
        <p:nvPicPr>
          <p:cNvPr id="6" name="Content Placeholder 5" descr="Graphic of a foundation plan with an emphasized textbox that reads: TYPICAL FOUNDATION WALL OPENING 16 IN. x 8 IN., BOTTOM OF OPENING 8 IN. ABOVE GRADE, ENCLOSED AREA 1,500 SQ. FT., NET AREA OF 12 OPENINGS 1,500 SQ. IN.">
            <a:extLst>
              <a:ext uri="{FF2B5EF4-FFF2-40B4-BE49-F238E27FC236}">
                <a16:creationId xmlns:a16="http://schemas.microsoft.com/office/drawing/2014/main" id="{A6B1F06F-31F2-457C-B22C-70F1B1D1AC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58328"/>
            <a:ext cx="8229600" cy="4266731"/>
          </a:xfrm>
          <a:prstGeom prst="rect">
            <a:avLst/>
          </a:prstGeom>
        </p:spPr>
      </p:pic>
      <p:sp>
        <p:nvSpPr>
          <p:cNvPr id="7" name="Slide Number Placeholder 6">
            <a:extLst>
              <a:ext uri="{FF2B5EF4-FFF2-40B4-BE49-F238E27FC236}">
                <a16:creationId xmlns:a16="http://schemas.microsoft.com/office/drawing/2014/main" id="{3867C205-57F8-4803-A2B2-A0BEAD7B7B0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60</a:t>
            </a:fld>
            <a:endParaRPr lang="en-US"/>
          </a:p>
        </p:txBody>
      </p:sp>
    </p:spTree>
    <p:extLst>
      <p:ext uri="{BB962C8B-B14F-4D97-AF65-F5344CB8AC3E}">
        <p14:creationId xmlns:p14="http://schemas.microsoft.com/office/powerpoint/2010/main" val="3264535053"/>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Technical Compliance: Local Engineering Review</a:t>
            </a:r>
          </a:p>
        </p:txBody>
      </p:sp>
      <p:sp>
        <p:nvSpPr>
          <p:cNvPr id="3" name="Content Placeholder 2">
            <a:extLst>
              <a:ext uri="{FF2B5EF4-FFF2-40B4-BE49-F238E27FC236}">
                <a16:creationId xmlns:a16="http://schemas.microsoft.com/office/drawing/2014/main" id="{E61E6A5C-D107-4F99-ACD7-4F15E7C18BB2}"/>
              </a:ext>
            </a:extLst>
          </p:cNvPr>
          <p:cNvSpPr>
            <a:spLocks noGrp="1"/>
          </p:cNvSpPr>
          <p:nvPr>
            <p:ph idx="1"/>
          </p:nvPr>
        </p:nvSpPr>
        <p:spPr/>
        <p:txBody>
          <a:bodyPr>
            <a:normAutofit fontScale="77500" lnSpcReduction="20000"/>
          </a:bodyPr>
          <a:lstStyle/>
          <a:p>
            <a:pPr fontAlgn="auto">
              <a:spcBef>
                <a:spcPct val="100000"/>
              </a:spcBef>
              <a:spcAft>
                <a:spcPts val="0"/>
              </a:spcAft>
              <a:buSzPct val="99000"/>
              <a:tabLst/>
            </a:pPr>
            <a:r>
              <a:rPr lang="en-US" kern="1200">
                <a:sym typeface="Arial"/>
              </a:rPr>
              <a:t>Engineering certifications may include: </a:t>
            </a:r>
          </a:p>
          <a:p>
            <a:pPr marL="381000" lvl="1" indent="-381000" fontAlgn="auto">
              <a:spcBef>
                <a:spcPct val="100000"/>
              </a:spcBef>
              <a:spcAft>
                <a:spcPts val="0"/>
              </a:spcAft>
              <a:buSzPct val="99000"/>
              <a:buFont typeface="Arial"/>
              <a:buChar char="•"/>
              <a:tabLst/>
            </a:pPr>
            <a:r>
              <a:rPr lang="en-US" kern="1200">
                <a:ea typeface="+mn-ea"/>
                <a:sym typeface="Arial"/>
              </a:rPr>
              <a:t>Lowest floor (Elevation Certificate) </a:t>
            </a:r>
          </a:p>
          <a:p>
            <a:pPr marL="381000" lvl="1" indent="-381000" fontAlgn="auto">
              <a:spcBef>
                <a:spcPct val="100000"/>
              </a:spcBef>
              <a:spcAft>
                <a:spcPts val="0"/>
              </a:spcAft>
              <a:buSzPct val="99000"/>
              <a:buFont typeface="Arial"/>
              <a:buChar char="•"/>
              <a:tabLst/>
            </a:pPr>
            <a:r>
              <a:rPr lang="en-US" kern="1200">
                <a:ea typeface="+mn-ea"/>
                <a:sym typeface="Arial"/>
              </a:rPr>
              <a:t>Floodproofing </a:t>
            </a:r>
          </a:p>
          <a:p>
            <a:pPr marL="381000" lvl="1" indent="-381000" fontAlgn="auto">
              <a:spcBef>
                <a:spcPct val="100000"/>
              </a:spcBef>
              <a:spcAft>
                <a:spcPts val="0"/>
              </a:spcAft>
              <a:buSzPct val="99000"/>
              <a:buFont typeface="Arial"/>
              <a:buChar char="•"/>
              <a:tabLst/>
            </a:pPr>
            <a:r>
              <a:rPr lang="en-US" kern="1200">
                <a:ea typeface="+mn-ea"/>
                <a:sym typeface="Arial"/>
              </a:rPr>
              <a:t>Foundation design and anchoring </a:t>
            </a:r>
          </a:p>
          <a:p>
            <a:pPr marL="381000" lvl="1" indent="-381000" fontAlgn="auto">
              <a:spcBef>
                <a:spcPct val="100000"/>
              </a:spcBef>
              <a:spcAft>
                <a:spcPts val="0"/>
              </a:spcAft>
              <a:buSzPct val="99000"/>
              <a:buFont typeface="Arial"/>
              <a:buChar char="•"/>
              <a:tabLst/>
            </a:pPr>
            <a:r>
              <a:rPr lang="en-US" kern="1200">
                <a:ea typeface="+mn-ea"/>
                <a:sym typeface="Arial"/>
              </a:rPr>
              <a:t>Engineered flood openings </a:t>
            </a:r>
          </a:p>
          <a:p>
            <a:pPr marL="381000" lvl="1" indent="-381000" fontAlgn="auto">
              <a:spcBef>
                <a:spcPct val="100000"/>
              </a:spcBef>
              <a:spcAft>
                <a:spcPts val="0"/>
              </a:spcAft>
              <a:buSzPct val="99000"/>
              <a:buFont typeface="Arial"/>
              <a:buChar char="•"/>
              <a:tabLst/>
            </a:pPr>
            <a:r>
              <a:rPr lang="en-US" kern="1200">
                <a:ea typeface="+mn-ea"/>
                <a:sym typeface="Arial"/>
              </a:rPr>
              <a:t>Placement of non-structural fill in V Zones </a:t>
            </a:r>
          </a:p>
          <a:p>
            <a:pPr marL="381000" lvl="1" indent="-381000" fontAlgn="auto">
              <a:spcBef>
                <a:spcPct val="100000"/>
              </a:spcBef>
              <a:spcAft>
                <a:spcPts val="0"/>
              </a:spcAft>
              <a:buSzPct val="99000"/>
              <a:buFont typeface="Arial"/>
              <a:buChar char="•"/>
              <a:tabLst/>
            </a:pPr>
            <a:r>
              <a:rPr lang="en-US" kern="1200">
                <a:ea typeface="+mn-ea"/>
                <a:sym typeface="Arial"/>
              </a:rPr>
              <a:t>Floodway “no impact” </a:t>
            </a:r>
          </a:p>
          <a:p>
            <a:pPr marL="381000" lvl="1" indent="-381000" fontAlgn="auto">
              <a:spcBef>
                <a:spcPct val="100000"/>
              </a:spcBef>
              <a:spcAft>
                <a:spcPts val="0"/>
              </a:spcAft>
              <a:buSzPct val="99000"/>
              <a:buFont typeface="Arial"/>
              <a:buChar char="•"/>
              <a:tabLst/>
            </a:pPr>
            <a:r>
              <a:rPr lang="en-US" kern="1200">
                <a:ea typeface="+mn-ea"/>
                <a:sym typeface="Arial"/>
              </a:rPr>
              <a:t>Breakaway walls</a:t>
            </a:r>
            <a:endParaRPr lang="en-US"/>
          </a:p>
        </p:txBody>
      </p:sp>
      <p:sp>
        <p:nvSpPr>
          <p:cNvPr id="6" name="Slide Number Placeholder 5">
            <a:extLst>
              <a:ext uri="{FF2B5EF4-FFF2-40B4-BE49-F238E27FC236}">
                <a16:creationId xmlns:a16="http://schemas.microsoft.com/office/drawing/2014/main" id="{436B7DF9-308E-440B-AFA9-4C9766CE3E25}"/>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61</a:t>
            </a:fld>
            <a:endParaRPr lang="en-US"/>
          </a:p>
        </p:txBody>
      </p:sp>
    </p:spTree>
    <p:extLst>
      <p:ext uri="{BB962C8B-B14F-4D97-AF65-F5344CB8AC3E}">
        <p14:creationId xmlns:p14="http://schemas.microsoft.com/office/powerpoint/2010/main" val="1439816399"/>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for Technical Compliance: Local Engineering Review (Cont.)</a:t>
            </a:r>
          </a:p>
        </p:txBody>
      </p:sp>
      <p:sp>
        <p:nvSpPr>
          <p:cNvPr id="3" name="Content Placeholder 2">
            <a:extLst>
              <a:ext uri="{FF2B5EF4-FFF2-40B4-BE49-F238E27FC236}">
                <a16:creationId xmlns:a16="http://schemas.microsoft.com/office/drawing/2014/main" id="{64865F46-91AB-448B-8F1F-29966B9D4B14}"/>
              </a:ext>
            </a:extLst>
          </p:cNvPr>
          <p:cNvSpPr>
            <a:spLocks noGrp="1"/>
          </p:cNvSpPr>
          <p:nvPr>
            <p:ph idx="1"/>
          </p:nvPr>
        </p:nvSpPr>
        <p:spPr/>
        <p:txBody>
          <a:bodyPr/>
          <a:lstStyle/>
          <a:p>
            <a:pPr fontAlgn="auto">
              <a:spcBef>
                <a:spcPct val="100000"/>
              </a:spcBef>
              <a:spcAft>
                <a:spcPts val="0"/>
              </a:spcAft>
              <a:buSzPct val="99000"/>
              <a:tabLst/>
            </a:pPr>
            <a:r>
              <a:rPr lang="en-US" kern="1200">
                <a:sym typeface="Arial"/>
              </a:rPr>
              <a:t>Possibly needed, depending on circumstances: </a:t>
            </a:r>
          </a:p>
          <a:p>
            <a:pPr marL="381000" lvl="1" indent="-381000" fontAlgn="auto">
              <a:spcBef>
                <a:spcPct val="100000"/>
              </a:spcBef>
              <a:spcAft>
                <a:spcPts val="0"/>
              </a:spcAft>
              <a:buSzPct val="99000"/>
              <a:buFont typeface="Arial"/>
              <a:buChar char="•"/>
              <a:tabLst/>
            </a:pPr>
            <a:r>
              <a:rPr lang="en-US" kern="1200">
                <a:ea typeface="+mn-ea"/>
                <a:sym typeface="Arial"/>
              </a:rPr>
              <a:t>Floodway data </a:t>
            </a:r>
          </a:p>
          <a:p>
            <a:pPr marL="381000" lvl="1" indent="-381000" fontAlgn="auto">
              <a:spcBef>
                <a:spcPct val="100000"/>
              </a:spcBef>
              <a:spcAft>
                <a:spcPts val="0"/>
              </a:spcAft>
              <a:buSzPct val="99000"/>
              <a:buFont typeface="Arial"/>
              <a:buChar char="•"/>
              <a:tabLst/>
            </a:pPr>
            <a:r>
              <a:rPr lang="en-US" kern="1200">
                <a:ea typeface="+mn-ea"/>
                <a:sym typeface="Arial"/>
              </a:rPr>
              <a:t>Loading calculations, construction methods for floodproofing designs</a:t>
            </a:r>
          </a:p>
          <a:p>
            <a:pPr marL="381000" lvl="1" indent="-381000" fontAlgn="auto">
              <a:spcBef>
                <a:spcPct val="100000"/>
              </a:spcBef>
              <a:spcAft>
                <a:spcPts val="0"/>
              </a:spcAft>
              <a:buSzPct val="99000"/>
              <a:buFont typeface="Arial"/>
              <a:buChar char="•"/>
              <a:tabLst/>
            </a:pPr>
            <a:r>
              <a:rPr lang="en-US" kern="1200">
                <a:ea typeface="+mn-ea"/>
                <a:sym typeface="Arial"/>
              </a:rPr>
              <a:t>Zone V construction--wind and water</a:t>
            </a:r>
            <a:endParaRPr lang="en-US"/>
          </a:p>
        </p:txBody>
      </p:sp>
      <p:sp>
        <p:nvSpPr>
          <p:cNvPr id="6" name="Slide Number Placeholder 5">
            <a:extLst>
              <a:ext uri="{FF2B5EF4-FFF2-40B4-BE49-F238E27FC236}">
                <a16:creationId xmlns:a16="http://schemas.microsoft.com/office/drawing/2014/main" id="{D24DE87E-9DFA-49F9-8F98-6F0EE47A0F4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62</a:t>
            </a:fld>
            <a:endParaRPr lang="en-US"/>
          </a:p>
        </p:txBody>
      </p:sp>
    </p:spTree>
    <p:extLst>
      <p:ext uri="{BB962C8B-B14F-4D97-AF65-F5344CB8AC3E}">
        <p14:creationId xmlns:p14="http://schemas.microsoft.com/office/powerpoint/2010/main" val="3214172946"/>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Compliance Monitoring--Inspections</a:t>
            </a:r>
          </a:p>
        </p:txBody>
      </p:sp>
      <p:sp>
        <p:nvSpPr>
          <p:cNvPr id="3" name="Content Placeholder 2">
            <a:extLst>
              <a:ext uri="{FF2B5EF4-FFF2-40B4-BE49-F238E27FC236}">
                <a16:creationId xmlns:a16="http://schemas.microsoft.com/office/drawing/2014/main" id="{DDAE2233-563E-40E0-B889-3058B8076FC4}"/>
              </a:ext>
            </a:extLst>
          </p:cNvPr>
          <p:cNvSpPr>
            <a:spLocks noGrp="1"/>
          </p:cNvSpPr>
          <p:nvPr>
            <p:ph idx="1"/>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Inspections ensure applicant follows permit requirements</a:t>
            </a:r>
          </a:p>
          <a:p>
            <a:pPr marL="381000" lvl="1" indent="-381000" fontAlgn="auto">
              <a:spcBef>
                <a:spcPct val="100000"/>
              </a:spcBef>
              <a:spcAft>
                <a:spcPts val="0"/>
              </a:spcAft>
              <a:buSzPct val="99000"/>
              <a:buFont typeface="Arial"/>
              <a:buChar char="•"/>
              <a:tabLst/>
            </a:pPr>
            <a:r>
              <a:rPr lang="en-US" kern="1200">
                <a:ea typeface="+mn-ea"/>
                <a:sym typeface="Arial"/>
              </a:rPr>
              <a:t>Inspect periodically to ensure no noncompliant modifications</a:t>
            </a:r>
          </a:p>
          <a:p>
            <a:pPr marL="381000" lvl="1" indent="-381000" fontAlgn="auto">
              <a:spcBef>
                <a:spcPct val="100000"/>
              </a:spcBef>
              <a:spcAft>
                <a:spcPts val="0"/>
              </a:spcAft>
              <a:buSzPct val="99000"/>
              <a:buFont typeface="Arial"/>
              <a:buChar char="•"/>
              <a:tabLst/>
            </a:pPr>
            <a:r>
              <a:rPr lang="en-US" kern="1200">
                <a:ea typeface="+mn-ea"/>
                <a:sym typeface="Arial"/>
              </a:rPr>
              <a:t>Enclosed areas below the lowest floor present a problem</a:t>
            </a:r>
          </a:p>
          <a:p>
            <a:pPr marL="381000" lvl="1" indent="-381000" fontAlgn="auto">
              <a:spcBef>
                <a:spcPct val="100000"/>
              </a:spcBef>
              <a:spcAft>
                <a:spcPts val="0"/>
              </a:spcAft>
              <a:buSzPct val="99000"/>
              <a:buFont typeface="Arial"/>
              <a:buChar char="•"/>
              <a:tabLst/>
            </a:pPr>
            <a:r>
              <a:rPr lang="en-US" kern="1200">
                <a:ea typeface="+mn-ea"/>
                <a:sym typeface="Arial"/>
              </a:rPr>
              <a:t>Periodic follow up to inspect for non-compliant conversions</a:t>
            </a:r>
            <a:endParaRPr lang="en-US"/>
          </a:p>
        </p:txBody>
      </p:sp>
      <p:sp>
        <p:nvSpPr>
          <p:cNvPr id="6" name="Slide Number Placeholder 5">
            <a:extLst>
              <a:ext uri="{FF2B5EF4-FFF2-40B4-BE49-F238E27FC236}">
                <a16:creationId xmlns:a16="http://schemas.microsoft.com/office/drawing/2014/main" id="{3B884FFC-AB08-47A4-A3FF-18115CEA507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63</a:t>
            </a:fld>
            <a:endParaRPr lang="en-US"/>
          </a:p>
        </p:txBody>
      </p:sp>
    </p:spTree>
    <p:extLst>
      <p:ext uri="{BB962C8B-B14F-4D97-AF65-F5344CB8AC3E}">
        <p14:creationId xmlns:p14="http://schemas.microsoft.com/office/powerpoint/2010/main" val="2118792953"/>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Compliance Monitoring</a:t>
            </a:r>
          </a:p>
        </p:txBody>
      </p:sp>
      <p:sp>
        <p:nvSpPr>
          <p:cNvPr id="7" name="Content Placeholder 6">
            <a:extLst>
              <a:ext uri="{FF2B5EF4-FFF2-40B4-BE49-F238E27FC236}">
                <a16:creationId xmlns:a16="http://schemas.microsoft.com/office/drawing/2014/main" id="{93805C50-04A9-4EDF-8948-F07C9907A0C5}"/>
              </a:ext>
            </a:extLst>
          </p:cNvPr>
          <p:cNvSpPr>
            <a:spLocks noGrp="1"/>
          </p:cNvSpPr>
          <p:nvPr>
            <p:ph sz="quarter" idx="14"/>
          </p:nvPr>
        </p:nvSpPr>
        <p:spPr/>
        <p:txBody>
          <a:bodyPr/>
          <a:lstStyle/>
          <a:p>
            <a:pPr fontAlgn="auto">
              <a:spcBef>
                <a:spcPct val="100000"/>
              </a:spcBef>
              <a:buSzPct val="99000"/>
              <a:tabLst/>
            </a:pPr>
            <a:r>
              <a:rPr lang="en-US" b="1" i="1" kern="1200">
                <a:sym typeface="Arial"/>
              </a:rPr>
              <a:t>How many inspections do you perform each year?</a:t>
            </a:r>
            <a:endParaRPr lang="en-US" kern="1200">
              <a:sym typeface="Arial"/>
            </a:endParaRPr>
          </a:p>
          <a:p>
            <a:pPr>
              <a:spcBef>
                <a:spcPct val="100000"/>
              </a:spcBef>
              <a:buSzPct val="99000"/>
            </a:pPr>
            <a:r>
              <a:rPr lang="en-US" b="1" i="1" kern="1200">
                <a:sym typeface="Arial"/>
              </a:rPr>
              <a:t>What inspection methods or approaches work for you? </a:t>
            </a:r>
            <a:endParaRPr lang="en-US"/>
          </a:p>
        </p:txBody>
      </p:sp>
      <p:pic>
        <p:nvPicPr>
          <p:cNvPr id="8" name="Content Placeholder 7" descr="A large red question mark on top of a blue dialogue box">
            <a:extLst>
              <a:ext uri="{FF2B5EF4-FFF2-40B4-BE49-F238E27FC236}">
                <a16:creationId xmlns:a16="http://schemas.microsoft.com/office/drawing/2014/main" id="{C9CFCDCA-4C95-4116-9B5E-88BDEA84583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83E99A71-6B54-45E7-911F-47D2D03CDDD7}"/>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64</a:t>
            </a:fld>
            <a:endParaRPr lang="en-US"/>
          </a:p>
        </p:txBody>
      </p:sp>
    </p:spTree>
    <p:extLst>
      <p:ext uri="{BB962C8B-B14F-4D97-AF65-F5344CB8AC3E}">
        <p14:creationId xmlns:p14="http://schemas.microsoft.com/office/powerpoint/2010/main" val="359071630"/>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Inspection #1 - Architectural Drawings</a:t>
            </a:r>
          </a:p>
        </p:txBody>
      </p:sp>
      <p:sp>
        <p:nvSpPr>
          <p:cNvPr id="3" name="Content Placeholder 2">
            <a:extLst>
              <a:ext uri="{FF2B5EF4-FFF2-40B4-BE49-F238E27FC236}">
                <a16:creationId xmlns:a16="http://schemas.microsoft.com/office/drawing/2014/main" id="{94986D56-EBEC-43C1-94DC-68B0F614FCDC}"/>
              </a:ext>
            </a:extLst>
          </p:cNvPr>
          <p:cNvSpPr>
            <a:spLocks noGrp="1"/>
          </p:cNvSpPr>
          <p:nvPr>
            <p:ph idx="1"/>
          </p:nvPr>
        </p:nvSpPr>
        <p:spPr/>
        <p:txBody>
          <a:bodyPr>
            <a:normAutofit fontScale="925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Verify plan is consistent with actual ground conditions</a:t>
            </a:r>
          </a:p>
          <a:p>
            <a:pPr marL="381000" lvl="1" indent="-381000" fontAlgn="auto">
              <a:spcBef>
                <a:spcPct val="100000"/>
              </a:spcBef>
              <a:spcAft>
                <a:spcPts val="0"/>
              </a:spcAft>
              <a:buSzPct val="99000"/>
              <a:buFont typeface="Arial"/>
              <a:buChar char="•"/>
              <a:tabLst/>
            </a:pPr>
            <a:r>
              <a:rPr lang="en-US" kern="1200">
                <a:ea typeface="+mn-ea"/>
                <a:sym typeface="Arial"/>
              </a:rPr>
              <a:t>Check setbacks</a:t>
            </a:r>
          </a:p>
          <a:p>
            <a:pPr marL="381000" lvl="1" indent="-381000" fontAlgn="auto">
              <a:spcBef>
                <a:spcPct val="100000"/>
              </a:spcBef>
              <a:spcAft>
                <a:spcPts val="0"/>
              </a:spcAft>
              <a:buSzPct val="99000"/>
              <a:buFont typeface="Arial"/>
              <a:buChar char="•"/>
              <a:tabLst/>
            </a:pPr>
            <a:r>
              <a:rPr lang="en-US" kern="1200">
                <a:ea typeface="+mn-ea"/>
                <a:sym typeface="Arial"/>
              </a:rPr>
              <a:t>Verify location of floodplain and floodway boundaries</a:t>
            </a:r>
          </a:p>
          <a:p>
            <a:pPr marL="381000" lvl="1" indent="-381000" fontAlgn="auto">
              <a:spcBef>
                <a:spcPct val="100000"/>
              </a:spcBef>
              <a:spcAft>
                <a:spcPts val="0"/>
              </a:spcAft>
              <a:buSzPct val="99000"/>
              <a:buFont typeface="Arial"/>
              <a:buChar char="•"/>
              <a:tabLst/>
            </a:pPr>
            <a:r>
              <a:rPr lang="en-US" kern="1200">
                <a:ea typeface="+mn-ea"/>
                <a:sym typeface="Arial"/>
              </a:rPr>
              <a:t>Verify presence of CBRS areas/OPAs</a:t>
            </a:r>
          </a:p>
          <a:p>
            <a:pPr marL="381000" lvl="1" indent="-381000" fontAlgn="auto">
              <a:spcBef>
                <a:spcPct val="100000"/>
              </a:spcBef>
              <a:spcAft>
                <a:spcPts val="0"/>
              </a:spcAft>
              <a:buSzPct val="99000"/>
              <a:buFont typeface="Arial"/>
              <a:buChar char="•"/>
              <a:tabLst/>
            </a:pPr>
            <a:r>
              <a:rPr lang="en-US" kern="1200">
                <a:ea typeface="+mn-ea"/>
                <a:sym typeface="Arial"/>
              </a:rPr>
              <a:t>Verify locations of existing and proposed infrastructure elements</a:t>
            </a:r>
            <a:endParaRPr lang="en-US"/>
          </a:p>
        </p:txBody>
      </p:sp>
      <p:sp>
        <p:nvSpPr>
          <p:cNvPr id="6" name="Slide Number Placeholder 5">
            <a:extLst>
              <a:ext uri="{FF2B5EF4-FFF2-40B4-BE49-F238E27FC236}">
                <a16:creationId xmlns:a16="http://schemas.microsoft.com/office/drawing/2014/main" id="{3746E036-CBA1-40BA-8939-6A0C8EC9853D}"/>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65</a:t>
            </a:fld>
            <a:endParaRPr lang="en-US"/>
          </a:p>
        </p:txBody>
      </p:sp>
    </p:spTree>
    <p:extLst>
      <p:ext uri="{BB962C8B-B14F-4D97-AF65-F5344CB8AC3E}">
        <p14:creationId xmlns:p14="http://schemas.microsoft.com/office/powerpoint/2010/main" val="2381832368"/>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Inspection #2 - Foundation</a:t>
            </a:r>
          </a:p>
        </p:txBody>
      </p:sp>
      <p:sp>
        <p:nvSpPr>
          <p:cNvPr id="3" name="Content Placeholder 2">
            <a:extLst>
              <a:ext uri="{FF2B5EF4-FFF2-40B4-BE49-F238E27FC236}">
                <a16:creationId xmlns:a16="http://schemas.microsoft.com/office/drawing/2014/main" id="{4DFA66CE-A5FF-4F66-BFCD-4C4E48E64348}"/>
              </a:ext>
            </a:extLst>
          </p:cNvPr>
          <p:cNvSpPr>
            <a:spLocks noGrp="1"/>
          </p:cNvSpPr>
          <p:nvPr>
            <p:ph idx="1"/>
          </p:nvPr>
        </p:nvSpPr>
        <p:spPr/>
        <p:txBody>
          <a:bodyPr>
            <a:normAutofit fontScale="92500" lnSpcReduction="20000"/>
          </a:bodyPr>
          <a:lstStyle/>
          <a:p>
            <a:pPr fontAlgn="auto">
              <a:spcBef>
                <a:spcPct val="100000"/>
              </a:spcBef>
              <a:spcAft>
                <a:spcPts val="0"/>
              </a:spcAft>
              <a:buSzPct val="99000"/>
              <a:tabLst/>
            </a:pPr>
            <a:r>
              <a:rPr lang="en-US" kern="1200">
                <a:sym typeface="Arial"/>
              </a:rPr>
              <a:t>Prior to the placement of the foundation, ensure that: </a:t>
            </a:r>
          </a:p>
          <a:p>
            <a:pPr marL="381000" lvl="1" indent="-381000" fontAlgn="auto">
              <a:spcBef>
                <a:spcPct val="100000"/>
              </a:spcBef>
              <a:spcAft>
                <a:spcPts val="0"/>
              </a:spcAft>
              <a:buSzPct val="99000"/>
              <a:buFont typeface="Arial"/>
              <a:buChar char="•"/>
              <a:tabLst/>
            </a:pPr>
            <a:r>
              <a:rPr lang="en-US" kern="1200">
                <a:ea typeface="+mn-ea"/>
                <a:sym typeface="Arial"/>
              </a:rPr>
              <a:t>Determine if placement of fill meets necessary standards</a:t>
            </a:r>
          </a:p>
          <a:p>
            <a:pPr marL="381000" lvl="1" indent="-381000" fontAlgn="auto">
              <a:spcBef>
                <a:spcPct val="100000"/>
              </a:spcBef>
              <a:spcAft>
                <a:spcPts val="0"/>
              </a:spcAft>
              <a:buSzPct val="99000"/>
              <a:buFont typeface="Arial"/>
              <a:buChar char="•"/>
              <a:tabLst/>
            </a:pPr>
            <a:r>
              <a:rPr lang="en-US" kern="1200">
                <a:ea typeface="+mn-ea"/>
                <a:sym typeface="Arial"/>
              </a:rPr>
              <a:t>The lowest floor will be at the elevation stipulated in the permit</a:t>
            </a:r>
          </a:p>
          <a:p>
            <a:pPr marL="381000" lvl="1" indent="-381000" fontAlgn="auto">
              <a:spcBef>
                <a:spcPct val="100000"/>
              </a:spcBef>
              <a:spcAft>
                <a:spcPts val="0"/>
              </a:spcAft>
              <a:buSzPct val="99000"/>
              <a:buFont typeface="Arial"/>
              <a:buChar char="•"/>
              <a:tabLst/>
            </a:pPr>
            <a:r>
              <a:rPr lang="en-US" kern="1200">
                <a:ea typeface="+mn-ea"/>
                <a:sym typeface="Arial"/>
              </a:rPr>
              <a:t>The foundation is the type specified in the plans</a:t>
            </a:r>
          </a:p>
          <a:p>
            <a:pPr marL="381000" lvl="1" indent="-381000" fontAlgn="auto">
              <a:spcBef>
                <a:spcPct val="100000"/>
              </a:spcBef>
              <a:spcAft>
                <a:spcPts val="0"/>
              </a:spcAft>
              <a:buSzPct val="99000"/>
              <a:buFont typeface="Arial"/>
              <a:buChar char="•"/>
              <a:tabLst/>
            </a:pPr>
            <a:r>
              <a:rPr lang="en-US" kern="1200">
                <a:ea typeface="+mn-ea"/>
                <a:sym typeface="Arial"/>
              </a:rPr>
              <a:t>Flood openings are provided</a:t>
            </a:r>
          </a:p>
          <a:p>
            <a:pPr marL="381000" lvl="1" indent="-381000" fontAlgn="auto">
              <a:spcBef>
                <a:spcPct val="100000"/>
              </a:spcBef>
              <a:spcAft>
                <a:spcPts val="0"/>
              </a:spcAft>
              <a:buSzPct val="99000"/>
              <a:buFont typeface="Arial"/>
              <a:buChar char="•"/>
              <a:tabLst/>
            </a:pPr>
            <a:r>
              <a:rPr lang="en-US" kern="1200">
                <a:ea typeface="+mn-ea"/>
                <a:sym typeface="Arial"/>
              </a:rPr>
              <a:t>There is no floodway encroachment</a:t>
            </a:r>
            <a:endParaRPr lang="en-US"/>
          </a:p>
        </p:txBody>
      </p:sp>
      <p:sp>
        <p:nvSpPr>
          <p:cNvPr id="6" name="Slide Number Placeholder 5">
            <a:extLst>
              <a:ext uri="{FF2B5EF4-FFF2-40B4-BE49-F238E27FC236}">
                <a16:creationId xmlns:a16="http://schemas.microsoft.com/office/drawing/2014/main" id="{CC400039-9A9B-47C7-9B41-A5A3A767120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66</a:t>
            </a:fld>
            <a:endParaRPr lang="en-US"/>
          </a:p>
        </p:txBody>
      </p:sp>
    </p:spTree>
    <p:extLst>
      <p:ext uri="{BB962C8B-B14F-4D97-AF65-F5344CB8AC3E}">
        <p14:creationId xmlns:p14="http://schemas.microsoft.com/office/powerpoint/2010/main" val="2005547853"/>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Examining a Foundation Site</a:t>
            </a:r>
          </a:p>
        </p:txBody>
      </p:sp>
      <p:pic>
        <p:nvPicPr>
          <p:cNvPr id="6" name="Content Placeholder 5" descr="Photo of foundation wall being laid out in a ditch">
            <a:extLst>
              <a:ext uri="{FF2B5EF4-FFF2-40B4-BE49-F238E27FC236}">
                <a16:creationId xmlns:a16="http://schemas.microsoft.com/office/drawing/2014/main" id="{1477EF3C-4295-4047-81DD-70EB440DF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775" y="1486694"/>
            <a:ext cx="5124450" cy="3810000"/>
          </a:xfrm>
          <a:prstGeom prst="rect">
            <a:avLst/>
          </a:prstGeom>
        </p:spPr>
      </p:pic>
      <p:sp>
        <p:nvSpPr>
          <p:cNvPr id="7" name="Slide Number Placeholder 6">
            <a:extLst>
              <a:ext uri="{FF2B5EF4-FFF2-40B4-BE49-F238E27FC236}">
                <a16:creationId xmlns:a16="http://schemas.microsoft.com/office/drawing/2014/main" id="{B601D7C1-8B2A-4023-A149-2F510AC8C89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67</a:t>
            </a:fld>
            <a:endParaRPr lang="en-US"/>
          </a:p>
        </p:txBody>
      </p:sp>
    </p:spTree>
    <p:extLst>
      <p:ext uri="{BB962C8B-B14F-4D97-AF65-F5344CB8AC3E}">
        <p14:creationId xmlns:p14="http://schemas.microsoft.com/office/powerpoint/2010/main" val="3102379278"/>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Inspection #3 - Final</a:t>
            </a:r>
          </a:p>
        </p:txBody>
      </p:sp>
      <p:sp>
        <p:nvSpPr>
          <p:cNvPr id="3" name="Content Placeholder 2">
            <a:extLst>
              <a:ext uri="{FF2B5EF4-FFF2-40B4-BE49-F238E27FC236}">
                <a16:creationId xmlns:a16="http://schemas.microsoft.com/office/drawing/2014/main" id="{71E8D19E-0AFB-491B-A49B-0989025E1779}"/>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n-US" kern="1200">
                <a:sym typeface="Arial"/>
              </a:rPr>
              <a:t>At the completion of the development, conduct the final inspection. </a:t>
            </a:r>
          </a:p>
          <a:p>
            <a:pPr marL="381000" lvl="1" indent="-381000" fontAlgn="auto">
              <a:spcBef>
                <a:spcPct val="100000"/>
              </a:spcBef>
              <a:spcAft>
                <a:spcPts val="0"/>
              </a:spcAft>
              <a:buSzPct val="99000"/>
              <a:buFont typeface="Arial"/>
              <a:buChar char="•"/>
              <a:tabLst/>
            </a:pPr>
            <a:r>
              <a:rPr lang="en-US" kern="1200">
                <a:ea typeface="+mn-ea"/>
                <a:sym typeface="Arial"/>
              </a:rPr>
              <a:t>Confirm lowest floor elevation to BFE</a:t>
            </a:r>
          </a:p>
          <a:p>
            <a:pPr marL="381000" lvl="1" indent="-381000" fontAlgn="auto">
              <a:spcBef>
                <a:spcPct val="100000"/>
              </a:spcBef>
              <a:spcAft>
                <a:spcPts val="0"/>
              </a:spcAft>
              <a:buSzPct val="99000"/>
              <a:buFont typeface="Arial"/>
              <a:buChar char="•"/>
              <a:tabLst/>
            </a:pPr>
            <a:r>
              <a:rPr lang="en-US" kern="1200">
                <a:ea typeface="+mn-ea"/>
                <a:sym typeface="Arial"/>
              </a:rPr>
              <a:t>Inspect enclosures to ensure flood openings are of adequate size</a:t>
            </a:r>
          </a:p>
          <a:p>
            <a:pPr marL="381000" lvl="1" indent="-381000" fontAlgn="auto">
              <a:spcBef>
                <a:spcPct val="100000"/>
              </a:spcBef>
              <a:spcAft>
                <a:spcPts val="0"/>
              </a:spcAft>
              <a:buSzPct val="99000"/>
              <a:buFont typeface="Arial"/>
              <a:buChar char="•"/>
              <a:tabLst/>
            </a:pPr>
            <a:r>
              <a:rPr lang="en-US" kern="1200">
                <a:ea typeface="+mn-ea"/>
                <a:sym typeface="Arial"/>
              </a:rPr>
              <a:t>Check equipment and machinery</a:t>
            </a:r>
          </a:p>
          <a:p>
            <a:pPr marL="381000" lvl="1" indent="-381000" fontAlgn="auto">
              <a:spcBef>
                <a:spcPct val="100000"/>
              </a:spcBef>
              <a:spcAft>
                <a:spcPts val="0"/>
              </a:spcAft>
              <a:buSzPct val="99000"/>
              <a:buFont typeface="Arial"/>
              <a:buChar char="•"/>
              <a:tabLst/>
            </a:pPr>
            <a:r>
              <a:rPr lang="en-US" kern="1200">
                <a:ea typeface="+mn-ea"/>
                <a:sym typeface="Arial"/>
              </a:rPr>
              <a:t>Check anchoring system on manufactured homes</a:t>
            </a:r>
          </a:p>
          <a:p>
            <a:pPr marL="381000" lvl="1" indent="-381000" fontAlgn="auto">
              <a:spcBef>
                <a:spcPct val="100000"/>
              </a:spcBef>
              <a:spcAft>
                <a:spcPts val="0"/>
              </a:spcAft>
              <a:buSzPct val="99000"/>
              <a:buFont typeface="Arial"/>
              <a:buChar char="•"/>
              <a:tabLst/>
            </a:pPr>
            <a:r>
              <a:rPr lang="en-US" kern="1200">
                <a:ea typeface="+mn-ea"/>
                <a:sym typeface="Arial"/>
              </a:rPr>
              <a:t>In coastal zones, check:</a:t>
            </a:r>
          </a:p>
          <a:p>
            <a:pPr marL="635000" lvl="2" indent="-254000" fontAlgn="auto">
              <a:spcBef>
                <a:spcPct val="100000"/>
              </a:spcBef>
              <a:spcAft>
                <a:spcPts val="0"/>
              </a:spcAft>
              <a:buSzPct val="99000"/>
              <a:buFont typeface="Wingdings"/>
              <a:buChar char="§"/>
              <a:tabLst/>
            </a:pPr>
            <a:r>
              <a:rPr lang="en-US" kern="1200">
                <a:ea typeface="+mn-ea"/>
                <a:sym typeface="Arial"/>
              </a:rPr>
              <a:t>Breakaway walls</a:t>
            </a:r>
          </a:p>
          <a:p>
            <a:pPr marL="635000" lvl="2" indent="-254000" fontAlgn="auto">
              <a:spcBef>
                <a:spcPct val="100000"/>
              </a:spcBef>
              <a:spcAft>
                <a:spcPts val="0"/>
              </a:spcAft>
              <a:buSzPct val="99000"/>
              <a:buFont typeface="Wingdings"/>
              <a:buChar char="§"/>
              <a:tabLst/>
            </a:pPr>
            <a:r>
              <a:rPr lang="en-US" kern="1200">
                <a:ea typeface="+mn-ea"/>
                <a:sym typeface="Arial"/>
              </a:rPr>
              <a:t>Utility connections</a:t>
            </a:r>
            <a:endParaRPr lang="en-US"/>
          </a:p>
        </p:txBody>
      </p:sp>
      <p:sp>
        <p:nvSpPr>
          <p:cNvPr id="6" name="Slide Number Placeholder 5">
            <a:extLst>
              <a:ext uri="{FF2B5EF4-FFF2-40B4-BE49-F238E27FC236}">
                <a16:creationId xmlns:a16="http://schemas.microsoft.com/office/drawing/2014/main" id="{5EFDEE34-FF79-46BC-BD64-B66B1BCEB9F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68</a:t>
            </a:fld>
            <a:endParaRPr lang="en-US"/>
          </a:p>
        </p:txBody>
      </p:sp>
    </p:spTree>
    <p:extLst>
      <p:ext uri="{BB962C8B-B14F-4D97-AF65-F5344CB8AC3E}">
        <p14:creationId xmlns:p14="http://schemas.microsoft.com/office/powerpoint/2010/main" val="3314071387"/>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Example: Inspect Openings</a:t>
            </a:r>
          </a:p>
        </p:txBody>
      </p:sp>
      <p:pic>
        <p:nvPicPr>
          <p:cNvPr id="6" name="Content Placeholder 5" descr="Photo of one side of a house and a smaller insert photo showing a man inspecting a louvered opening with an emphasized textbox that reads: “This looks like one foot or less, but louvers obstruct the opening.”">
            <a:extLst>
              <a:ext uri="{FF2B5EF4-FFF2-40B4-BE49-F238E27FC236}">
                <a16:creationId xmlns:a16="http://schemas.microsoft.com/office/drawing/2014/main" id="{B390CDA2-7E8A-4DFE-AE82-1A2EDAB9F6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650" y="1505744"/>
            <a:ext cx="5600700" cy="3771900"/>
          </a:xfrm>
          <a:prstGeom prst="rect">
            <a:avLst/>
          </a:prstGeom>
        </p:spPr>
      </p:pic>
      <p:sp>
        <p:nvSpPr>
          <p:cNvPr id="7" name="Slide Number Placeholder 6">
            <a:extLst>
              <a:ext uri="{FF2B5EF4-FFF2-40B4-BE49-F238E27FC236}">
                <a16:creationId xmlns:a16="http://schemas.microsoft.com/office/drawing/2014/main" id="{5AB054FD-9E88-4F52-AF84-0F171DBF1E7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69</a:t>
            </a:fld>
            <a:endParaRPr lang="en-US"/>
          </a:p>
        </p:txBody>
      </p:sp>
    </p:spTree>
    <p:extLst>
      <p:ext uri="{BB962C8B-B14F-4D97-AF65-F5344CB8AC3E}">
        <p14:creationId xmlns:p14="http://schemas.microsoft.com/office/powerpoint/2010/main" val="144346982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FPA's Permitting Responsibilities</a:t>
            </a:r>
          </a:p>
        </p:txBody>
      </p:sp>
      <p:sp>
        <p:nvSpPr>
          <p:cNvPr id="7" name="Content Placeholder 6">
            <a:extLst>
              <a:ext uri="{FF2B5EF4-FFF2-40B4-BE49-F238E27FC236}">
                <a16:creationId xmlns:a16="http://schemas.microsoft.com/office/drawing/2014/main" id="{5022F635-FB10-46E5-ADD3-B0434D3D4DF1}"/>
              </a:ext>
            </a:extLst>
          </p:cNvPr>
          <p:cNvSpPr>
            <a:spLocks noGrp="1"/>
          </p:cNvSpPr>
          <p:nvPr>
            <p:ph sz="quarter" idx="14"/>
          </p:nvPr>
        </p:nvSpPr>
        <p:spPr/>
        <p:txBody>
          <a:bodyPr/>
          <a:lstStyle/>
          <a:p>
            <a:pPr>
              <a:spcBef>
                <a:spcPct val="100000"/>
              </a:spcBef>
              <a:buSzPct val="99000"/>
            </a:pPr>
            <a:r>
              <a:rPr lang="en-US" b="1" kern="1200">
                <a:sym typeface="Arial"/>
              </a:rPr>
              <a:t>What are some specific tasks the FPA must perform during the permitting process?</a:t>
            </a:r>
            <a:endParaRPr lang="en-US"/>
          </a:p>
        </p:txBody>
      </p:sp>
      <p:pic>
        <p:nvPicPr>
          <p:cNvPr id="8" name="Content Placeholder 7" descr="A large red question mark on top of a blue dialogue box">
            <a:extLst>
              <a:ext uri="{FF2B5EF4-FFF2-40B4-BE49-F238E27FC236}">
                <a16:creationId xmlns:a16="http://schemas.microsoft.com/office/drawing/2014/main" id="{A9BFC315-3BEF-49C9-8202-E6E3140B24D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333E61DF-2B9A-4415-87F0-9C1A2CFDD828}"/>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a:t>
            </a:fld>
            <a:endParaRPr lang="en-US"/>
          </a:p>
        </p:txBody>
      </p:sp>
    </p:spTree>
    <p:extLst>
      <p:ext uri="{BB962C8B-B14F-4D97-AF65-F5344CB8AC3E}">
        <p14:creationId xmlns:p14="http://schemas.microsoft.com/office/powerpoint/2010/main" val="47546999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Violations</a:t>
            </a:r>
          </a:p>
        </p:txBody>
      </p:sp>
      <p:sp>
        <p:nvSpPr>
          <p:cNvPr id="3" name="Content Placeholder 2">
            <a:extLst>
              <a:ext uri="{FF2B5EF4-FFF2-40B4-BE49-F238E27FC236}">
                <a16:creationId xmlns:a16="http://schemas.microsoft.com/office/drawing/2014/main" id="{3608BD27-E59F-4074-9A5D-496364F16B34}"/>
              </a:ext>
            </a:extLst>
          </p:cNvPr>
          <p:cNvSpPr>
            <a:spLocks noGrp="1"/>
          </p:cNvSpPr>
          <p:nvPr>
            <p:ph sz="quarter" idx="13"/>
          </p:nvPr>
        </p:nvSpPr>
        <p:spPr/>
        <p:txBody>
          <a:bodyPr/>
          <a:lstStyle/>
          <a:p>
            <a:pPr fontAlgn="auto">
              <a:spcBef>
                <a:spcPct val="100000"/>
              </a:spcBef>
              <a:spcAft>
                <a:spcPts val="0"/>
              </a:spcAft>
              <a:buSzPct val="99000"/>
              <a:tabLst/>
            </a:pPr>
            <a:r>
              <a:rPr lang="en-US" kern="1200">
                <a:sym typeface="Arial"/>
              </a:rPr>
              <a:t>To correct violations, you must:</a:t>
            </a:r>
          </a:p>
          <a:p>
            <a:pPr marL="381000" lvl="1" indent="-381000" fontAlgn="auto">
              <a:spcBef>
                <a:spcPct val="100000"/>
              </a:spcBef>
              <a:spcAft>
                <a:spcPts val="0"/>
              </a:spcAft>
              <a:buSzPct val="99000"/>
              <a:buFont typeface="Arial"/>
              <a:buChar char="•"/>
              <a:tabLst/>
            </a:pPr>
            <a:r>
              <a:rPr lang="en-US" kern="1200">
                <a:ea typeface="+mn-ea"/>
                <a:sym typeface="Arial"/>
              </a:rPr>
              <a:t>Evaluate complaints</a:t>
            </a:r>
          </a:p>
          <a:p>
            <a:pPr marL="381000" lvl="1" indent="-381000" fontAlgn="auto">
              <a:spcBef>
                <a:spcPct val="100000"/>
              </a:spcBef>
              <a:spcAft>
                <a:spcPts val="0"/>
              </a:spcAft>
              <a:buSzPct val="99000"/>
              <a:buFont typeface="Arial"/>
              <a:buChar char="•"/>
              <a:tabLst/>
            </a:pPr>
            <a:r>
              <a:rPr lang="en-US" kern="1200">
                <a:ea typeface="+mn-ea"/>
                <a:sym typeface="Arial"/>
              </a:rPr>
              <a:t>Conduct investigations</a:t>
            </a:r>
          </a:p>
          <a:p>
            <a:pPr marL="381000" lvl="1" indent="-381000" fontAlgn="auto">
              <a:spcBef>
                <a:spcPct val="100000"/>
              </a:spcBef>
              <a:spcAft>
                <a:spcPts val="0"/>
              </a:spcAft>
              <a:buSzPct val="99000"/>
              <a:buFont typeface="Arial"/>
              <a:buChar char="•"/>
              <a:tabLst/>
            </a:pPr>
            <a:r>
              <a:rPr lang="en-US" kern="1200">
                <a:ea typeface="+mn-ea"/>
                <a:sym typeface="Arial"/>
              </a:rPr>
              <a:t>Use legal recourse, when necessary</a:t>
            </a:r>
            <a:endParaRPr lang="en-US"/>
          </a:p>
        </p:txBody>
      </p:sp>
      <p:pic>
        <p:nvPicPr>
          <p:cNvPr id="8" name="Content Placeholder 7" descr="Photo showing a small part of an unfinished structure with an emphasized textbox that reads: “Violation”">
            <a:extLst>
              <a:ext uri="{FF2B5EF4-FFF2-40B4-BE49-F238E27FC236}">
                <a16:creationId xmlns:a16="http://schemas.microsoft.com/office/drawing/2014/main" id="{FE04DC8C-FB0E-4A2F-B69A-2165259CF07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1928812"/>
            <a:ext cx="2857500" cy="3009900"/>
          </a:xfrm>
          <a:prstGeom prst="rect">
            <a:avLst/>
          </a:prstGeom>
        </p:spPr>
      </p:pic>
      <p:sp>
        <p:nvSpPr>
          <p:cNvPr id="9" name="Slide Number Placeholder 8">
            <a:extLst>
              <a:ext uri="{FF2B5EF4-FFF2-40B4-BE49-F238E27FC236}">
                <a16:creationId xmlns:a16="http://schemas.microsoft.com/office/drawing/2014/main" id="{8016B3D4-EFEC-4B4C-9DCE-5487AE09F9D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70</a:t>
            </a:fld>
            <a:endParaRPr lang="en-US"/>
          </a:p>
        </p:txBody>
      </p:sp>
    </p:spTree>
    <p:extLst>
      <p:ext uri="{BB962C8B-B14F-4D97-AF65-F5344CB8AC3E}">
        <p14:creationId xmlns:p14="http://schemas.microsoft.com/office/powerpoint/2010/main" val="4167679351"/>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Enforcement Options--Community</a:t>
            </a:r>
          </a:p>
        </p:txBody>
      </p:sp>
      <p:sp>
        <p:nvSpPr>
          <p:cNvPr id="3" name="Content Placeholder 2">
            <a:extLst>
              <a:ext uri="{FF2B5EF4-FFF2-40B4-BE49-F238E27FC236}">
                <a16:creationId xmlns:a16="http://schemas.microsoft.com/office/drawing/2014/main" id="{257C7D7A-92C8-4FE3-B0D4-3791488C610B}"/>
              </a:ext>
            </a:extLst>
          </p:cNvPr>
          <p:cNvSpPr>
            <a:spLocks noGrp="1"/>
          </p:cNvSpPr>
          <p:nvPr>
            <p:ph idx="1"/>
          </p:nvPr>
        </p:nvSpPr>
        <p:spPr/>
        <p:txBody>
          <a:bodyPr>
            <a:normAutofit lnSpcReduction="10000"/>
          </a:bodyPr>
          <a:lstStyle/>
          <a:p>
            <a:pPr fontAlgn="auto">
              <a:spcBef>
                <a:spcPct val="100000"/>
              </a:spcBef>
              <a:spcAft>
                <a:spcPts val="0"/>
              </a:spcAft>
              <a:buSzPct val="99000"/>
              <a:tabLst/>
            </a:pPr>
            <a:r>
              <a:rPr lang="en-US" kern="1200">
                <a:sym typeface="Arial"/>
              </a:rPr>
              <a:t>Measures that local jurisdictions can use:</a:t>
            </a:r>
          </a:p>
          <a:p>
            <a:pPr marL="381000" lvl="1" indent="-381000" fontAlgn="auto">
              <a:spcBef>
                <a:spcPct val="100000"/>
              </a:spcBef>
              <a:spcAft>
                <a:spcPts val="0"/>
              </a:spcAft>
              <a:buSzPct val="99000"/>
              <a:buFont typeface="Arial"/>
              <a:buChar char="•"/>
              <a:tabLst/>
            </a:pPr>
            <a:r>
              <a:rPr lang="en-US" kern="1200">
                <a:ea typeface="+mn-ea"/>
                <a:sym typeface="Arial"/>
              </a:rPr>
              <a:t>Administrative methods (stop work orders) </a:t>
            </a:r>
          </a:p>
          <a:p>
            <a:pPr marL="381000" lvl="1" indent="-381000" fontAlgn="auto">
              <a:spcBef>
                <a:spcPct val="100000"/>
              </a:spcBef>
              <a:spcAft>
                <a:spcPts val="0"/>
              </a:spcAft>
              <a:buSzPct val="99000"/>
              <a:buFont typeface="Arial"/>
              <a:buChar char="•"/>
              <a:tabLst/>
            </a:pPr>
            <a:r>
              <a:rPr lang="en-US" kern="1200">
                <a:ea typeface="+mn-ea"/>
                <a:sym typeface="Arial"/>
              </a:rPr>
              <a:t>Fines </a:t>
            </a:r>
          </a:p>
          <a:p>
            <a:pPr marL="381000" lvl="1" indent="-381000" fontAlgn="auto">
              <a:spcBef>
                <a:spcPct val="100000"/>
              </a:spcBef>
              <a:spcAft>
                <a:spcPts val="0"/>
              </a:spcAft>
              <a:buSzPct val="99000"/>
              <a:buFont typeface="Arial"/>
              <a:buChar char="•"/>
              <a:tabLst/>
            </a:pPr>
            <a:r>
              <a:rPr lang="en-US" kern="1200">
                <a:ea typeface="+mn-ea"/>
                <a:sym typeface="Arial"/>
              </a:rPr>
              <a:t>Imprisonment </a:t>
            </a:r>
          </a:p>
          <a:p>
            <a:pPr marL="381000" lvl="1" indent="-381000" fontAlgn="auto">
              <a:spcBef>
                <a:spcPct val="100000"/>
              </a:spcBef>
              <a:spcAft>
                <a:spcPts val="0"/>
              </a:spcAft>
              <a:buSzPct val="99000"/>
              <a:buFont typeface="Arial"/>
              <a:buChar char="•"/>
              <a:tabLst/>
            </a:pPr>
            <a:r>
              <a:rPr lang="en-US" kern="1200">
                <a:ea typeface="+mn-ea"/>
                <a:sym typeface="Arial"/>
              </a:rPr>
              <a:t>Injunctions </a:t>
            </a:r>
          </a:p>
          <a:p>
            <a:pPr marL="381000" lvl="1" indent="-381000" fontAlgn="auto">
              <a:spcBef>
                <a:spcPct val="100000"/>
              </a:spcBef>
              <a:spcAft>
                <a:spcPts val="0"/>
              </a:spcAft>
              <a:buSzPct val="99000"/>
              <a:buFont typeface="Arial"/>
              <a:buChar char="•"/>
              <a:tabLst/>
            </a:pPr>
            <a:r>
              <a:rPr lang="en-US" kern="1200">
                <a:ea typeface="+mn-ea"/>
                <a:sym typeface="Arial"/>
              </a:rPr>
              <a:t>Section 1316</a:t>
            </a:r>
            <a:endParaRPr lang="en-US"/>
          </a:p>
        </p:txBody>
      </p:sp>
      <p:sp>
        <p:nvSpPr>
          <p:cNvPr id="6" name="Slide Number Placeholder 5">
            <a:extLst>
              <a:ext uri="{FF2B5EF4-FFF2-40B4-BE49-F238E27FC236}">
                <a16:creationId xmlns:a16="http://schemas.microsoft.com/office/drawing/2014/main" id="{84E7AEF1-7992-4FD4-8CB4-AD65BA9836B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71</a:t>
            </a:fld>
            <a:endParaRPr lang="en-US"/>
          </a:p>
        </p:txBody>
      </p:sp>
    </p:spTree>
    <p:extLst>
      <p:ext uri="{BB962C8B-B14F-4D97-AF65-F5344CB8AC3E}">
        <p14:creationId xmlns:p14="http://schemas.microsoft.com/office/powerpoint/2010/main" val="2815655825"/>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Enforcement Options--FEMA Program Oversight</a:t>
            </a:r>
          </a:p>
        </p:txBody>
      </p:sp>
      <p:sp>
        <p:nvSpPr>
          <p:cNvPr id="3" name="Content Placeholder 2">
            <a:extLst>
              <a:ext uri="{FF2B5EF4-FFF2-40B4-BE49-F238E27FC236}">
                <a16:creationId xmlns:a16="http://schemas.microsoft.com/office/drawing/2014/main" id="{9A519B81-88BE-4D74-A635-F22C0E33E292}"/>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Community Assistance Visits</a:t>
            </a:r>
          </a:p>
          <a:p>
            <a:pPr marL="381000" lvl="1" indent="-381000" fontAlgn="auto">
              <a:spcBef>
                <a:spcPct val="100000"/>
              </a:spcBef>
              <a:spcAft>
                <a:spcPts val="0"/>
              </a:spcAft>
              <a:buSzPct val="99000"/>
              <a:buFont typeface="Arial"/>
              <a:buChar char="•"/>
              <a:tabLst/>
            </a:pPr>
            <a:r>
              <a:rPr lang="en-US" kern="1200">
                <a:ea typeface="+mn-ea"/>
                <a:sym typeface="Arial"/>
              </a:rPr>
              <a:t>CRS rating downgrade</a:t>
            </a:r>
          </a:p>
          <a:p>
            <a:pPr marL="381000" lvl="1" indent="-381000" fontAlgn="auto">
              <a:spcBef>
                <a:spcPct val="100000"/>
              </a:spcBef>
              <a:spcAft>
                <a:spcPts val="0"/>
              </a:spcAft>
              <a:buSzPct val="99000"/>
              <a:buFont typeface="Arial"/>
              <a:buChar char="•"/>
              <a:tabLst/>
            </a:pPr>
            <a:r>
              <a:rPr lang="en-US" kern="1200">
                <a:ea typeface="+mn-ea"/>
                <a:sym typeface="Arial"/>
              </a:rPr>
              <a:t>NFIP sanctions</a:t>
            </a:r>
          </a:p>
          <a:p>
            <a:pPr marL="635000" lvl="2" indent="-254000" fontAlgn="auto">
              <a:spcBef>
                <a:spcPct val="100000"/>
              </a:spcBef>
              <a:spcAft>
                <a:spcPts val="0"/>
              </a:spcAft>
              <a:buSzPct val="99000"/>
              <a:buFont typeface="Wingdings"/>
              <a:buChar char="§"/>
              <a:tabLst/>
            </a:pPr>
            <a:r>
              <a:rPr lang="en-US" kern="1200">
                <a:ea typeface="+mn-ea"/>
                <a:sym typeface="Arial"/>
              </a:rPr>
              <a:t>Probation</a:t>
            </a:r>
          </a:p>
          <a:p>
            <a:pPr marL="635000" lvl="2" indent="-254000" fontAlgn="auto">
              <a:spcBef>
                <a:spcPct val="100000"/>
              </a:spcBef>
              <a:spcAft>
                <a:spcPts val="0"/>
              </a:spcAft>
              <a:buSzPct val="99000"/>
              <a:buFont typeface="Wingdings"/>
              <a:buChar char="§"/>
              <a:tabLst/>
            </a:pPr>
            <a:r>
              <a:rPr lang="en-US" kern="1200">
                <a:ea typeface="+mn-ea"/>
                <a:sym typeface="Arial"/>
              </a:rPr>
              <a:t>Suspension</a:t>
            </a:r>
            <a:endParaRPr lang="en-US"/>
          </a:p>
        </p:txBody>
      </p:sp>
      <p:sp>
        <p:nvSpPr>
          <p:cNvPr id="6" name="Slide Number Placeholder 5">
            <a:extLst>
              <a:ext uri="{FF2B5EF4-FFF2-40B4-BE49-F238E27FC236}">
                <a16:creationId xmlns:a16="http://schemas.microsoft.com/office/drawing/2014/main" id="{04A3871D-8461-492D-A156-AC88EBBCC0CD}"/>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72</a:t>
            </a:fld>
            <a:endParaRPr lang="en-US"/>
          </a:p>
        </p:txBody>
      </p:sp>
    </p:spTree>
    <p:extLst>
      <p:ext uri="{BB962C8B-B14F-4D97-AF65-F5344CB8AC3E}">
        <p14:creationId xmlns:p14="http://schemas.microsoft.com/office/powerpoint/2010/main" val="3101667120"/>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Application Review Outcome--Approve</a:t>
            </a:r>
          </a:p>
        </p:txBody>
      </p:sp>
      <p:sp>
        <p:nvSpPr>
          <p:cNvPr id="3" name="Content Placeholder 2">
            <a:extLst>
              <a:ext uri="{FF2B5EF4-FFF2-40B4-BE49-F238E27FC236}">
                <a16:creationId xmlns:a16="http://schemas.microsoft.com/office/drawing/2014/main" id="{0FAC5FAD-2E9B-435E-827A-B5E8EA90405B}"/>
              </a:ext>
            </a:extLst>
          </p:cNvPr>
          <p:cNvSpPr>
            <a:spLocks noGrp="1"/>
          </p:cNvSpPr>
          <p:nvPr>
            <p:ph idx="1"/>
          </p:nvPr>
        </p:nvSpPr>
        <p:spPr/>
        <p:txBody>
          <a:bodyPr>
            <a:normAutofit fontScale="92500" lnSpcReduction="10000"/>
          </a:bodyPr>
          <a:lstStyle/>
          <a:p>
            <a:pPr fontAlgn="auto">
              <a:spcBef>
                <a:spcPct val="100000"/>
              </a:spcBef>
              <a:spcAft>
                <a:spcPts val="0"/>
              </a:spcAft>
              <a:buSzPct val="99000"/>
              <a:tabLst/>
            </a:pPr>
            <a:r>
              <a:rPr lang="en-US" kern="1200">
                <a:sym typeface="Arial"/>
              </a:rPr>
              <a:t>Once application is reviewed for completeness, a decision is due:</a:t>
            </a:r>
          </a:p>
          <a:p>
            <a:pPr marL="381000" lvl="1" indent="-381000" fontAlgn="auto">
              <a:spcBef>
                <a:spcPct val="100000"/>
              </a:spcBef>
              <a:spcAft>
                <a:spcPts val="0"/>
              </a:spcAft>
              <a:buSzPct val="99000"/>
              <a:buFont typeface="Arial"/>
              <a:buChar char="•"/>
              <a:tabLst/>
            </a:pPr>
            <a:r>
              <a:rPr lang="en-US" kern="1200">
                <a:ea typeface="+mn-ea"/>
                <a:sym typeface="Arial"/>
              </a:rPr>
              <a:t>Proposed development is in compliance--issue a permit</a:t>
            </a:r>
          </a:p>
          <a:p>
            <a:pPr marL="381000" lvl="1" indent="-381000" fontAlgn="auto">
              <a:spcBef>
                <a:spcPct val="100000"/>
              </a:spcBef>
              <a:spcAft>
                <a:spcPts val="0"/>
              </a:spcAft>
              <a:buSzPct val="99000"/>
              <a:buFont typeface="Arial"/>
              <a:buChar char="•"/>
              <a:tabLst/>
            </a:pPr>
            <a:r>
              <a:rPr lang="en-US" kern="1200">
                <a:ea typeface="+mn-ea"/>
                <a:sym typeface="Arial"/>
              </a:rPr>
              <a:t>Issue date becomes "start of construction" date</a:t>
            </a:r>
          </a:p>
          <a:p>
            <a:pPr marL="381000" lvl="1" indent="-381000" fontAlgn="auto">
              <a:spcBef>
                <a:spcPct val="100000"/>
              </a:spcBef>
              <a:spcAft>
                <a:spcPts val="0"/>
              </a:spcAft>
              <a:buSzPct val="99000"/>
              <a:buFont typeface="Arial"/>
              <a:buChar char="•"/>
              <a:tabLst/>
            </a:pPr>
            <a:r>
              <a:rPr lang="en-US" kern="1200">
                <a:ea typeface="+mn-ea"/>
                <a:sym typeface="Arial"/>
              </a:rPr>
              <a:t>Monitor to ensure that construction starts within 180 days</a:t>
            </a:r>
          </a:p>
          <a:p>
            <a:pPr marL="381000" lvl="1" indent="-381000" fontAlgn="auto">
              <a:spcBef>
                <a:spcPct val="100000"/>
              </a:spcBef>
              <a:spcAft>
                <a:spcPts val="0"/>
              </a:spcAft>
              <a:buSzPct val="99000"/>
              <a:buFont typeface="Arial"/>
              <a:buChar char="•"/>
              <a:tabLst/>
            </a:pPr>
            <a:r>
              <a:rPr lang="en-US" kern="1200">
                <a:ea typeface="+mn-ea"/>
                <a:sym typeface="Arial"/>
              </a:rPr>
              <a:t>Permit can expire, but deadline can be extended</a:t>
            </a:r>
            <a:endParaRPr lang="en-US"/>
          </a:p>
        </p:txBody>
      </p:sp>
      <p:sp>
        <p:nvSpPr>
          <p:cNvPr id="6" name="Slide Number Placeholder 5">
            <a:extLst>
              <a:ext uri="{FF2B5EF4-FFF2-40B4-BE49-F238E27FC236}">
                <a16:creationId xmlns:a16="http://schemas.microsoft.com/office/drawing/2014/main" id="{CB42FFF2-B965-4051-BAA7-A12A05670564}"/>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73</a:t>
            </a:fld>
            <a:endParaRPr lang="en-US"/>
          </a:p>
        </p:txBody>
      </p:sp>
    </p:spTree>
    <p:extLst>
      <p:ext uri="{BB962C8B-B14F-4D97-AF65-F5344CB8AC3E}">
        <p14:creationId xmlns:p14="http://schemas.microsoft.com/office/powerpoint/2010/main" val="3500957093"/>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Certificate of Occupancy/Completion</a:t>
            </a:r>
          </a:p>
        </p:txBody>
      </p:sp>
      <p:sp>
        <p:nvSpPr>
          <p:cNvPr id="3" name="Content Placeholder 2">
            <a:extLst>
              <a:ext uri="{FF2B5EF4-FFF2-40B4-BE49-F238E27FC236}">
                <a16:creationId xmlns:a16="http://schemas.microsoft.com/office/drawing/2014/main" id="{B7B4D65B-65D4-48DE-AC3A-26BB60BC4B36}"/>
              </a:ext>
            </a:extLst>
          </p:cNvPr>
          <p:cNvSpPr>
            <a:spLocks noGrp="1"/>
          </p:cNvSpPr>
          <p:nvPr>
            <p:ph sz="quarter" idx="13"/>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Coordinate with other building code requirements</a:t>
            </a:r>
          </a:p>
          <a:p>
            <a:pPr marL="381000" lvl="1" indent="-381000" fontAlgn="auto">
              <a:spcBef>
                <a:spcPct val="100000"/>
              </a:spcBef>
              <a:spcAft>
                <a:spcPts val="0"/>
              </a:spcAft>
              <a:buSzPct val="99000"/>
              <a:buFont typeface="Arial"/>
              <a:buChar char="•"/>
              <a:tabLst/>
            </a:pPr>
            <a:r>
              <a:rPr lang="en-US" kern="1200">
                <a:ea typeface="+mn-ea"/>
                <a:sym typeface="Arial"/>
              </a:rPr>
              <a:t>Consider establishing a policy concerning “renewable” (1-year) occupancy permits</a:t>
            </a:r>
          </a:p>
          <a:p>
            <a:pPr marL="381000" lvl="1" indent="-381000" fontAlgn="auto">
              <a:spcBef>
                <a:spcPct val="100000"/>
              </a:spcBef>
              <a:spcAft>
                <a:spcPts val="0"/>
              </a:spcAft>
              <a:buSzPct val="99000"/>
              <a:buFont typeface="Arial"/>
              <a:buChar char="•"/>
              <a:tabLst/>
            </a:pPr>
            <a:r>
              <a:rPr lang="en-US" kern="1200">
                <a:ea typeface="+mn-ea"/>
                <a:sym typeface="Arial"/>
              </a:rPr>
              <a:t>File with all records related to the project</a:t>
            </a:r>
            <a:endParaRPr lang="en-US"/>
          </a:p>
        </p:txBody>
      </p:sp>
      <p:pic>
        <p:nvPicPr>
          <p:cNvPr id="8" name="Content Placeholder 7" descr="Screenshot of a partial Certificate of Occupancy for Residential">
            <a:extLst>
              <a:ext uri="{FF2B5EF4-FFF2-40B4-BE49-F238E27FC236}">
                <a16:creationId xmlns:a16="http://schemas.microsoft.com/office/drawing/2014/main" id="{97266845-BEAC-4E77-90D4-CC393BFB0FA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838879"/>
            <a:ext cx="4114800" cy="3189767"/>
          </a:xfrm>
          <a:prstGeom prst="rect">
            <a:avLst/>
          </a:prstGeom>
        </p:spPr>
      </p:pic>
      <p:sp>
        <p:nvSpPr>
          <p:cNvPr id="9" name="Slide Number Placeholder 8">
            <a:extLst>
              <a:ext uri="{FF2B5EF4-FFF2-40B4-BE49-F238E27FC236}">
                <a16:creationId xmlns:a16="http://schemas.microsoft.com/office/drawing/2014/main" id="{831B1DF6-B42D-433C-9882-D735EA5A9AC3}"/>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74</a:t>
            </a:fld>
            <a:endParaRPr lang="en-US"/>
          </a:p>
        </p:txBody>
      </p:sp>
    </p:spTree>
    <p:extLst>
      <p:ext uri="{BB962C8B-B14F-4D97-AF65-F5344CB8AC3E}">
        <p14:creationId xmlns:p14="http://schemas.microsoft.com/office/powerpoint/2010/main" val="1190093923"/>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Application Review Outcome--Deny</a:t>
            </a:r>
          </a:p>
        </p:txBody>
      </p:sp>
      <p:sp>
        <p:nvSpPr>
          <p:cNvPr id="3" name="Content Placeholder 2">
            <a:extLst>
              <a:ext uri="{FF2B5EF4-FFF2-40B4-BE49-F238E27FC236}">
                <a16:creationId xmlns:a16="http://schemas.microsoft.com/office/drawing/2014/main" id="{5C41308C-0C9A-4871-B931-A7E7F1F6A595}"/>
              </a:ext>
            </a:extLst>
          </p:cNvPr>
          <p:cNvSpPr>
            <a:spLocks noGrp="1"/>
          </p:cNvSpPr>
          <p:nvPr>
            <p:ph idx="1"/>
          </p:nvPr>
        </p:nvSpPr>
        <p:spPr/>
        <p:txBody>
          <a:bodyPr>
            <a:normAutofit fontScale="92500" lnSpcReduction="10000"/>
          </a:bodyPr>
          <a:lstStyle/>
          <a:p>
            <a:pPr fontAlgn="auto">
              <a:spcBef>
                <a:spcPct val="100000"/>
              </a:spcBef>
              <a:spcAft>
                <a:spcPts val="0"/>
              </a:spcAft>
              <a:buSzPct val="99000"/>
              <a:tabLst/>
            </a:pPr>
            <a:r>
              <a:rPr lang="en-US" kern="1200">
                <a:sym typeface="Arial"/>
              </a:rPr>
              <a:t>If proposed development is not in compliance--permit denied</a:t>
            </a:r>
          </a:p>
          <a:p>
            <a:pPr fontAlgn="auto">
              <a:spcBef>
                <a:spcPct val="100000"/>
              </a:spcBef>
              <a:spcAft>
                <a:spcPts val="0"/>
              </a:spcAft>
              <a:buSzPct val="99000"/>
              <a:tabLst/>
            </a:pPr>
            <a:r>
              <a:rPr lang="en-US" kern="1200">
                <a:sym typeface="Arial"/>
              </a:rPr>
              <a:t>If permit denied, the applicant can:</a:t>
            </a:r>
          </a:p>
          <a:p>
            <a:pPr marL="381000" lvl="1" indent="-381000" fontAlgn="auto">
              <a:spcBef>
                <a:spcPct val="100000"/>
              </a:spcBef>
              <a:spcAft>
                <a:spcPts val="0"/>
              </a:spcAft>
              <a:buSzPct val="99000"/>
              <a:buFont typeface="Arial"/>
              <a:buChar char="•"/>
              <a:tabLst/>
            </a:pPr>
            <a:r>
              <a:rPr lang="en-US" kern="1200">
                <a:ea typeface="+mn-ea"/>
                <a:sym typeface="Arial"/>
              </a:rPr>
              <a:t>Withdraw the application</a:t>
            </a:r>
          </a:p>
          <a:p>
            <a:pPr marL="381000" lvl="1" indent="-381000" fontAlgn="auto">
              <a:spcBef>
                <a:spcPct val="100000"/>
              </a:spcBef>
              <a:spcAft>
                <a:spcPts val="0"/>
              </a:spcAft>
              <a:buSzPct val="99000"/>
              <a:buFont typeface="Arial"/>
              <a:buChar char="•"/>
              <a:tabLst/>
            </a:pPr>
            <a:r>
              <a:rPr lang="en-US" kern="1200">
                <a:ea typeface="+mn-ea"/>
                <a:sym typeface="Arial"/>
              </a:rPr>
              <a:t>Redesign the project to bring it into compliance </a:t>
            </a:r>
          </a:p>
          <a:p>
            <a:pPr marL="381000" lvl="1" indent="-381000" fontAlgn="auto">
              <a:spcBef>
                <a:spcPct val="100000"/>
              </a:spcBef>
              <a:spcAft>
                <a:spcPts val="0"/>
              </a:spcAft>
              <a:buSzPct val="99000"/>
              <a:buFont typeface="Arial"/>
              <a:buChar char="•"/>
              <a:tabLst/>
            </a:pPr>
            <a:r>
              <a:rPr lang="en-US" kern="1200">
                <a:ea typeface="+mn-ea"/>
                <a:sym typeface="Arial"/>
              </a:rPr>
              <a:t>Appeal to the Board of Appeals</a:t>
            </a:r>
          </a:p>
          <a:p>
            <a:pPr marL="381000" lvl="1" indent="-381000" fontAlgn="auto">
              <a:spcBef>
                <a:spcPct val="100000"/>
              </a:spcBef>
              <a:spcAft>
                <a:spcPts val="0"/>
              </a:spcAft>
              <a:buSzPct val="99000"/>
              <a:buFont typeface="Arial"/>
              <a:buChar char="•"/>
              <a:tabLst/>
            </a:pPr>
            <a:r>
              <a:rPr lang="en-US" kern="1200">
                <a:ea typeface="+mn-ea"/>
                <a:sym typeface="Arial"/>
              </a:rPr>
              <a:t>Request a variance to the regulations</a:t>
            </a:r>
            <a:endParaRPr lang="en-US"/>
          </a:p>
        </p:txBody>
      </p:sp>
      <p:sp>
        <p:nvSpPr>
          <p:cNvPr id="6" name="Slide Number Placeholder 5">
            <a:extLst>
              <a:ext uri="{FF2B5EF4-FFF2-40B4-BE49-F238E27FC236}">
                <a16:creationId xmlns:a16="http://schemas.microsoft.com/office/drawing/2014/main" id="{1602A836-425A-4285-8810-7D2B31F769B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75</a:t>
            </a:fld>
            <a:endParaRPr lang="en-US"/>
          </a:p>
        </p:txBody>
      </p:sp>
    </p:spTree>
    <p:extLst>
      <p:ext uri="{BB962C8B-B14F-4D97-AF65-F5344CB8AC3E}">
        <p14:creationId xmlns:p14="http://schemas.microsoft.com/office/powerpoint/2010/main" val="54443740"/>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Variances</a:t>
            </a:r>
          </a:p>
        </p:txBody>
      </p:sp>
      <p:sp>
        <p:nvSpPr>
          <p:cNvPr id="3" name="Content Placeholder 2">
            <a:extLst>
              <a:ext uri="{FF2B5EF4-FFF2-40B4-BE49-F238E27FC236}">
                <a16:creationId xmlns:a16="http://schemas.microsoft.com/office/drawing/2014/main" id="{D493D754-C7B0-4D9C-B900-AF517B135B63}"/>
              </a:ext>
            </a:extLst>
          </p:cNvPr>
          <p:cNvSpPr>
            <a:spLocks noGrp="1"/>
          </p:cNvSpPr>
          <p:nvPr>
            <p:ph idx="1"/>
          </p:nvPr>
        </p:nvSpPr>
        <p:spPr/>
        <p:txBody>
          <a:bodyPr/>
          <a:lstStyle/>
          <a:p>
            <a:pPr marL="381000" lvl="1" indent="-381000" fontAlgn="auto">
              <a:spcBef>
                <a:spcPct val="100000"/>
              </a:spcBef>
              <a:buSzPct val="99000"/>
              <a:buFont typeface="Arial"/>
              <a:buChar char="•"/>
              <a:tabLst/>
            </a:pPr>
            <a:r>
              <a:rPr lang="en-US" kern="1200">
                <a:ea typeface="+mn-ea"/>
                <a:sym typeface="Arial"/>
              </a:rPr>
              <a:t>The grant of relief by a community from the terms of a floodplain management regulation</a:t>
            </a:r>
          </a:p>
          <a:p>
            <a:pPr marL="381000" lvl="1" indent="-381000" fontAlgn="auto">
              <a:spcBef>
                <a:spcPct val="100000"/>
              </a:spcBef>
              <a:buSzPct val="99000"/>
              <a:buFont typeface="Arial"/>
              <a:buChar char="•"/>
              <a:tabLst/>
            </a:pPr>
            <a:r>
              <a:rPr lang="en-US" kern="1200">
                <a:ea typeface="+mn-ea"/>
                <a:sym typeface="Arial"/>
              </a:rPr>
              <a:t>Minimum NFIP standards can't be met because of special circumstances</a:t>
            </a:r>
          </a:p>
          <a:p>
            <a:pPr marL="381000" lvl="1" indent="-381000" fontAlgn="auto">
              <a:spcBef>
                <a:spcPct val="100000"/>
              </a:spcBef>
              <a:buSzPct val="99000"/>
              <a:buFont typeface="Arial"/>
              <a:buChar char="•"/>
              <a:tabLst/>
            </a:pPr>
            <a:r>
              <a:rPr lang="en-US" kern="1200">
                <a:ea typeface="+mn-ea"/>
                <a:sym typeface="Arial"/>
              </a:rPr>
              <a:t>Can create increased risk to life and property</a:t>
            </a:r>
          </a:p>
          <a:p>
            <a:pPr marL="381000" lvl="1" indent="-381000">
              <a:spcBef>
                <a:spcPct val="100000"/>
              </a:spcBef>
              <a:buSzPct val="99000"/>
            </a:pPr>
            <a:r>
              <a:rPr lang="en-US" kern="1200">
                <a:sym typeface="Arial"/>
              </a:rPr>
              <a:t>Should be rare</a:t>
            </a:r>
            <a:endParaRPr lang="en-US"/>
          </a:p>
        </p:txBody>
      </p:sp>
      <p:sp>
        <p:nvSpPr>
          <p:cNvPr id="6" name="Slide Number Placeholder 5">
            <a:extLst>
              <a:ext uri="{FF2B5EF4-FFF2-40B4-BE49-F238E27FC236}">
                <a16:creationId xmlns:a16="http://schemas.microsoft.com/office/drawing/2014/main" id="{928F52A1-5BE2-432A-9603-4AEECE0D9501}"/>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76</a:t>
            </a:fld>
            <a:endParaRPr lang="en-US"/>
          </a:p>
        </p:txBody>
      </p:sp>
    </p:spTree>
    <p:extLst>
      <p:ext uri="{BB962C8B-B14F-4D97-AF65-F5344CB8AC3E}">
        <p14:creationId xmlns:p14="http://schemas.microsoft.com/office/powerpoint/2010/main" val="3649408684"/>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it-IT"/>
              <a:t>44 CFR 60.6: Variance Criteria</a:t>
            </a:r>
            <a:endParaRPr lang="en-US"/>
          </a:p>
        </p:txBody>
      </p:sp>
      <p:sp>
        <p:nvSpPr>
          <p:cNvPr id="3" name="Content Placeholder 2">
            <a:extLst>
              <a:ext uri="{FF2B5EF4-FFF2-40B4-BE49-F238E27FC236}">
                <a16:creationId xmlns:a16="http://schemas.microsoft.com/office/drawing/2014/main" id="{B71E1174-8213-4B60-AC9A-36425D7D3FF9}"/>
              </a:ext>
            </a:extLst>
          </p:cNvPr>
          <p:cNvSpPr>
            <a:spLocks noGrp="1"/>
          </p:cNvSpPr>
          <p:nvPr>
            <p:ph idx="1"/>
          </p:nvPr>
        </p:nvSpPr>
        <p:spPr/>
        <p:txBody>
          <a:bodyPr>
            <a:normAutofit fontScale="925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Used as a whole, not by individual paragraphs </a:t>
            </a:r>
          </a:p>
          <a:p>
            <a:pPr marL="381000" lvl="1" indent="-381000" fontAlgn="auto">
              <a:spcBef>
                <a:spcPct val="100000"/>
              </a:spcBef>
              <a:spcAft>
                <a:spcPts val="0"/>
              </a:spcAft>
              <a:buSzPct val="99000"/>
              <a:buFont typeface="Arial"/>
              <a:buChar char="•"/>
              <a:tabLst/>
            </a:pPr>
            <a:r>
              <a:rPr lang="en-US" kern="1200">
                <a:ea typeface="+mn-ea"/>
                <a:sym typeface="Arial"/>
              </a:rPr>
              <a:t>For floodplain management purposes only</a:t>
            </a:r>
          </a:p>
          <a:p>
            <a:pPr marL="381000" lvl="1" indent="-381000" fontAlgn="auto">
              <a:spcBef>
                <a:spcPct val="100000"/>
              </a:spcBef>
              <a:spcAft>
                <a:spcPts val="0"/>
              </a:spcAft>
              <a:buSzPct val="99000"/>
              <a:buFont typeface="Arial"/>
              <a:buChar char="•"/>
              <a:tabLst/>
            </a:pPr>
            <a:r>
              <a:rPr lang="en-US" kern="1200">
                <a:ea typeface="+mn-ea"/>
                <a:sym typeface="Arial"/>
              </a:rPr>
              <a:t>May significantly increase the cost of flood insurance</a:t>
            </a:r>
          </a:p>
          <a:p>
            <a:pPr marL="381000" lvl="1" indent="-381000" fontAlgn="auto">
              <a:spcBef>
                <a:spcPct val="100000"/>
              </a:spcBef>
              <a:spcAft>
                <a:spcPts val="0"/>
              </a:spcAft>
              <a:buSzPct val="99000"/>
              <a:buFont typeface="Arial"/>
              <a:buChar char="•"/>
              <a:tabLst/>
            </a:pPr>
            <a:r>
              <a:rPr lang="en-US" kern="1200">
                <a:ea typeface="+mn-ea"/>
                <a:sym typeface="Arial"/>
              </a:rPr>
              <a:t>Pattern of inconsistent variances can result in sanctions against community </a:t>
            </a:r>
          </a:p>
          <a:p>
            <a:pPr marL="381000" lvl="1" indent="-381000" fontAlgn="auto">
              <a:spcBef>
                <a:spcPct val="100000"/>
              </a:spcBef>
              <a:spcAft>
                <a:spcPts val="0"/>
              </a:spcAft>
              <a:buSzPct val="99000"/>
              <a:buFont typeface="Arial"/>
              <a:buChar char="•"/>
              <a:tabLst/>
            </a:pPr>
            <a:r>
              <a:rPr lang="en-US" kern="1200">
                <a:ea typeface="+mn-ea"/>
                <a:sym typeface="Arial"/>
              </a:rPr>
              <a:t>Designated historic structures and functionally dependent facilities receive special consideration</a:t>
            </a:r>
            <a:endParaRPr lang="en-US"/>
          </a:p>
        </p:txBody>
      </p:sp>
      <p:sp>
        <p:nvSpPr>
          <p:cNvPr id="6" name="Slide Number Placeholder 5">
            <a:extLst>
              <a:ext uri="{FF2B5EF4-FFF2-40B4-BE49-F238E27FC236}">
                <a16:creationId xmlns:a16="http://schemas.microsoft.com/office/drawing/2014/main" id="{1BCAAEE1-CDCC-4CA3-9CDC-F867169DB5C9}"/>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77</a:t>
            </a:fld>
            <a:endParaRPr lang="en-US"/>
          </a:p>
        </p:txBody>
      </p:sp>
    </p:spTree>
    <p:extLst>
      <p:ext uri="{BB962C8B-B14F-4D97-AF65-F5344CB8AC3E}">
        <p14:creationId xmlns:p14="http://schemas.microsoft.com/office/powerpoint/2010/main" val="114656635"/>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Insufficient Reasons for a Variance</a:t>
            </a:r>
          </a:p>
        </p:txBody>
      </p:sp>
      <p:sp>
        <p:nvSpPr>
          <p:cNvPr id="3" name="Content Placeholder 2">
            <a:extLst>
              <a:ext uri="{FF2B5EF4-FFF2-40B4-BE49-F238E27FC236}">
                <a16:creationId xmlns:a16="http://schemas.microsoft.com/office/drawing/2014/main" id="{CE00820E-DAD7-47CC-9C0B-0EC01FE450D6}"/>
              </a:ext>
            </a:extLst>
          </p:cNvPr>
          <p:cNvSpPr>
            <a:spLocks noGrp="1"/>
          </p:cNvSpPr>
          <p:nvPr>
            <p:ph idx="1"/>
          </p:nvPr>
        </p:nvSpPr>
        <p:spPr/>
        <p:txBody>
          <a:bodyPr>
            <a:normAutofit fontScale="850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Significant depreciation of property value </a:t>
            </a:r>
          </a:p>
          <a:p>
            <a:pPr marL="381000" lvl="1" indent="-381000" fontAlgn="auto">
              <a:spcBef>
                <a:spcPct val="100000"/>
              </a:spcBef>
              <a:spcAft>
                <a:spcPts val="0"/>
              </a:spcAft>
              <a:buSzPct val="99000"/>
              <a:buFont typeface="Arial"/>
              <a:buChar char="•"/>
              <a:tabLst/>
            </a:pPr>
            <a:r>
              <a:rPr lang="en-US" kern="1200">
                <a:ea typeface="+mn-ea"/>
                <a:sym typeface="Arial"/>
              </a:rPr>
              <a:t>Convenience of property owner, including people with disabilities </a:t>
            </a:r>
          </a:p>
          <a:p>
            <a:pPr marL="381000" lvl="1" indent="-381000" fontAlgn="auto">
              <a:spcBef>
                <a:spcPct val="100000"/>
              </a:spcBef>
              <a:spcAft>
                <a:spcPts val="0"/>
              </a:spcAft>
              <a:buSzPct val="99000"/>
              <a:buFont typeface="Arial"/>
              <a:buChar char="•"/>
              <a:tabLst/>
            </a:pPr>
            <a:r>
              <a:rPr lang="en-US" kern="1200">
                <a:ea typeface="+mn-ea"/>
                <a:sym typeface="Arial"/>
              </a:rPr>
              <a:t>Circumstances of owner, not land </a:t>
            </a:r>
          </a:p>
          <a:p>
            <a:pPr marL="381000" lvl="1" indent="-381000" fontAlgn="auto">
              <a:spcBef>
                <a:spcPct val="100000"/>
              </a:spcBef>
              <a:spcAft>
                <a:spcPts val="0"/>
              </a:spcAft>
              <a:buSzPct val="99000"/>
              <a:buFont typeface="Arial"/>
              <a:buChar char="•"/>
              <a:tabLst/>
            </a:pPr>
            <a:r>
              <a:rPr lang="en-US" kern="1200">
                <a:ea typeface="+mn-ea"/>
                <a:sym typeface="Arial"/>
              </a:rPr>
              <a:t>Financial hardship</a:t>
            </a:r>
          </a:p>
          <a:p>
            <a:pPr marL="381000" lvl="1" indent="-381000" fontAlgn="auto">
              <a:spcBef>
                <a:spcPct val="100000"/>
              </a:spcBef>
              <a:spcAft>
                <a:spcPts val="0"/>
              </a:spcAft>
              <a:buSzPct val="99000"/>
              <a:buFont typeface="Arial"/>
              <a:buChar char="•"/>
              <a:tabLst/>
            </a:pPr>
            <a:r>
              <a:rPr lang="en-US" kern="1200">
                <a:ea typeface="+mn-ea"/>
                <a:sym typeface="Arial"/>
              </a:rPr>
              <a:t>To obtain a better financial return </a:t>
            </a:r>
          </a:p>
          <a:p>
            <a:pPr marL="381000" lvl="1" indent="-381000" fontAlgn="auto">
              <a:spcBef>
                <a:spcPct val="100000"/>
              </a:spcBef>
              <a:spcAft>
                <a:spcPts val="0"/>
              </a:spcAft>
              <a:buSzPct val="99000"/>
              <a:buFont typeface="Arial"/>
              <a:buChar char="•"/>
              <a:tabLst/>
            </a:pPr>
            <a:r>
              <a:rPr lang="en-US" kern="1200">
                <a:ea typeface="+mn-ea"/>
                <a:sym typeface="Arial"/>
              </a:rPr>
              <a:t>Property similar to others in the neighborhood </a:t>
            </a:r>
          </a:p>
          <a:p>
            <a:pPr marL="381000" lvl="1" indent="-381000" fontAlgn="auto">
              <a:spcBef>
                <a:spcPct val="100000"/>
              </a:spcBef>
              <a:spcAft>
                <a:spcPts val="0"/>
              </a:spcAft>
              <a:buSzPct val="99000"/>
              <a:buFont typeface="Arial"/>
              <a:buChar char="•"/>
              <a:tabLst/>
            </a:pPr>
            <a:r>
              <a:rPr lang="en-US" kern="1200">
                <a:ea typeface="+mn-ea"/>
                <a:sym typeface="Arial"/>
              </a:rPr>
              <a:t>Hardship created by the owner’s own actions</a:t>
            </a:r>
            <a:endParaRPr lang="en-US"/>
          </a:p>
        </p:txBody>
      </p:sp>
      <p:sp>
        <p:nvSpPr>
          <p:cNvPr id="6" name="Slide Number Placeholder 5">
            <a:extLst>
              <a:ext uri="{FF2B5EF4-FFF2-40B4-BE49-F238E27FC236}">
                <a16:creationId xmlns:a16="http://schemas.microsoft.com/office/drawing/2014/main" id="{CAED3C36-50EC-4459-8582-BA504389949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78</a:t>
            </a:fld>
            <a:endParaRPr lang="en-US"/>
          </a:p>
        </p:txBody>
      </p:sp>
    </p:spTree>
    <p:extLst>
      <p:ext uri="{BB962C8B-B14F-4D97-AF65-F5344CB8AC3E}">
        <p14:creationId xmlns:p14="http://schemas.microsoft.com/office/powerpoint/2010/main" val="3919218689"/>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If a Variance is Issued</a:t>
            </a:r>
          </a:p>
        </p:txBody>
      </p:sp>
      <p:sp>
        <p:nvSpPr>
          <p:cNvPr id="3" name="Content Placeholder 2">
            <a:extLst>
              <a:ext uri="{FF2B5EF4-FFF2-40B4-BE49-F238E27FC236}">
                <a16:creationId xmlns:a16="http://schemas.microsoft.com/office/drawing/2014/main" id="{5C71BE84-C171-40F9-A9F5-434CB6C85D0F}"/>
              </a:ext>
            </a:extLst>
          </p:cNvPr>
          <p:cNvSpPr>
            <a:spLocks noGrp="1"/>
          </p:cNvSpPr>
          <p:nvPr>
            <p:ph idx="1"/>
          </p:nvPr>
        </p:nvSpPr>
        <p:spPr/>
        <p:txBody>
          <a:bodyPr>
            <a:normAutofit fontScale="625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Notify applicant in writing: </a:t>
            </a:r>
          </a:p>
          <a:p>
            <a:pPr marL="635000" lvl="2" indent="-254000" fontAlgn="auto">
              <a:spcBef>
                <a:spcPct val="100000"/>
              </a:spcBef>
              <a:spcAft>
                <a:spcPts val="0"/>
              </a:spcAft>
              <a:buSzPct val="99000"/>
              <a:buFont typeface="Wingdings"/>
              <a:buChar char="§"/>
              <a:tabLst/>
            </a:pPr>
            <a:r>
              <a:rPr lang="en-US" kern="1200">
                <a:ea typeface="+mn-ea"/>
                <a:sym typeface="Arial"/>
              </a:rPr>
              <a:t>Higher insurance premiums (up to $25 for each $100 of coverage) </a:t>
            </a:r>
          </a:p>
          <a:p>
            <a:pPr marL="635000" lvl="2" indent="-254000" fontAlgn="auto">
              <a:spcBef>
                <a:spcPct val="100000"/>
              </a:spcBef>
              <a:spcAft>
                <a:spcPts val="0"/>
              </a:spcAft>
              <a:buSzPct val="99000"/>
              <a:buFont typeface="Wingdings"/>
              <a:buChar char="§"/>
              <a:tabLst/>
            </a:pPr>
            <a:r>
              <a:rPr lang="en-US" kern="1200">
                <a:ea typeface="+mn-ea"/>
                <a:sym typeface="Arial"/>
              </a:rPr>
              <a:t>Greater risk to life and property </a:t>
            </a:r>
          </a:p>
          <a:p>
            <a:pPr marL="381000" lvl="1" indent="-381000" fontAlgn="auto">
              <a:spcBef>
                <a:spcPct val="100000"/>
              </a:spcBef>
              <a:spcAft>
                <a:spcPts val="0"/>
              </a:spcAft>
              <a:buSzPct val="99000"/>
              <a:buFont typeface="Arial"/>
              <a:buChar char="•"/>
              <a:tabLst/>
            </a:pPr>
            <a:r>
              <a:rPr lang="en-US" kern="1200">
                <a:ea typeface="+mn-ea"/>
                <a:sym typeface="Arial"/>
              </a:rPr>
              <a:t>Maintain records </a:t>
            </a:r>
          </a:p>
          <a:p>
            <a:pPr marL="635000" lvl="2" indent="-254000" fontAlgn="auto">
              <a:spcBef>
                <a:spcPct val="100000"/>
              </a:spcBef>
              <a:spcAft>
                <a:spcPts val="0"/>
              </a:spcAft>
              <a:buSzPct val="99000"/>
              <a:buFont typeface="Wingdings"/>
              <a:buChar char="§"/>
              <a:tabLst/>
            </a:pPr>
            <a:r>
              <a:rPr lang="en-US" kern="1200">
                <a:ea typeface="+mn-ea"/>
                <a:sym typeface="Arial"/>
              </a:rPr>
              <a:t>Variance request </a:t>
            </a:r>
          </a:p>
          <a:p>
            <a:pPr marL="635000" lvl="2" indent="-254000" fontAlgn="auto">
              <a:spcBef>
                <a:spcPct val="100000"/>
              </a:spcBef>
              <a:spcAft>
                <a:spcPts val="0"/>
              </a:spcAft>
              <a:buSzPct val="99000"/>
              <a:buFont typeface="Wingdings"/>
              <a:buChar char="§"/>
              <a:tabLst/>
            </a:pPr>
            <a:r>
              <a:rPr lang="en-US" kern="1200">
                <a:ea typeface="+mn-ea"/>
                <a:sym typeface="Arial"/>
              </a:rPr>
              <a:t>Variance filed with the deed</a:t>
            </a:r>
          </a:p>
          <a:p>
            <a:pPr marL="635000" lvl="2" indent="-254000" fontAlgn="auto">
              <a:spcBef>
                <a:spcPct val="100000"/>
              </a:spcBef>
              <a:spcAft>
                <a:spcPts val="0"/>
              </a:spcAft>
              <a:buSzPct val="99000"/>
              <a:buFont typeface="Wingdings"/>
              <a:buChar char="§"/>
              <a:tabLst/>
            </a:pPr>
            <a:r>
              <a:rPr lang="en-US" kern="1200">
                <a:ea typeface="+mn-ea"/>
                <a:sym typeface="Arial"/>
              </a:rPr>
              <a:t>Notification to applicant </a:t>
            </a:r>
          </a:p>
          <a:p>
            <a:pPr marL="635000" lvl="2" indent="-254000" fontAlgn="auto">
              <a:spcBef>
                <a:spcPct val="100000"/>
              </a:spcBef>
              <a:spcAft>
                <a:spcPts val="0"/>
              </a:spcAft>
              <a:buSzPct val="99000"/>
              <a:buFont typeface="Wingdings"/>
              <a:buChar char="§"/>
              <a:tabLst/>
            </a:pPr>
            <a:r>
              <a:rPr lang="en-US" kern="1200">
                <a:ea typeface="+mn-ea"/>
                <a:sym typeface="Arial"/>
              </a:rPr>
              <a:t>All variance actions/procedures, including denials, and justifications</a:t>
            </a:r>
            <a:endParaRPr lang="en-US"/>
          </a:p>
        </p:txBody>
      </p:sp>
      <p:sp>
        <p:nvSpPr>
          <p:cNvPr id="6" name="Slide Number Placeholder 5">
            <a:extLst>
              <a:ext uri="{FF2B5EF4-FFF2-40B4-BE49-F238E27FC236}">
                <a16:creationId xmlns:a16="http://schemas.microsoft.com/office/drawing/2014/main" id="{1AA29923-B1B0-457A-9BC3-C707F079D2B3}"/>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79</a:t>
            </a:fld>
            <a:endParaRPr lang="en-US"/>
          </a:p>
        </p:txBody>
      </p:sp>
    </p:spTree>
    <p:extLst>
      <p:ext uri="{BB962C8B-B14F-4D97-AF65-F5344CB8AC3E}">
        <p14:creationId xmlns:p14="http://schemas.microsoft.com/office/powerpoint/2010/main" val="332216068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Floodplain Administrator Responsibilities (Part 1 of 4)</a:t>
            </a:r>
          </a:p>
        </p:txBody>
      </p:sp>
      <p:sp>
        <p:nvSpPr>
          <p:cNvPr id="3" name="Content Placeholder 2">
            <a:extLst>
              <a:ext uri="{FF2B5EF4-FFF2-40B4-BE49-F238E27FC236}">
                <a16:creationId xmlns:a16="http://schemas.microsoft.com/office/drawing/2014/main" id="{FAF49D00-5C2C-4574-8079-F4C8C131C706}"/>
              </a:ext>
            </a:extLst>
          </p:cNvPr>
          <p:cNvSpPr>
            <a:spLocks noGrp="1"/>
          </p:cNvSpPr>
          <p:nvPr>
            <p:ph sz="quarter" idx="13"/>
          </p:nvPr>
        </p:nvSpPr>
        <p:spPr/>
        <p:txBody>
          <a:bodyPr>
            <a:normAutofit fontScale="775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Review permit applications</a:t>
            </a:r>
          </a:p>
          <a:p>
            <a:pPr marL="381000" lvl="1" indent="-381000" fontAlgn="auto">
              <a:spcBef>
                <a:spcPct val="100000"/>
              </a:spcBef>
              <a:spcAft>
                <a:spcPts val="0"/>
              </a:spcAft>
              <a:buSzPct val="99000"/>
              <a:buFont typeface="Arial"/>
              <a:buChar char="•"/>
              <a:tabLst/>
            </a:pPr>
            <a:r>
              <a:rPr lang="en-US" kern="1200">
                <a:ea typeface="+mn-ea"/>
                <a:sym typeface="Arial"/>
              </a:rPr>
              <a:t>Approve or deny permit applications</a:t>
            </a:r>
          </a:p>
          <a:p>
            <a:pPr marL="381000" lvl="1" indent="-381000" fontAlgn="auto">
              <a:spcBef>
                <a:spcPct val="100000"/>
              </a:spcBef>
              <a:spcAft>
                <a:spcPts val="0"/>
              </a:spcAft>
              <a:buSzPct val="99000"/>
              <a:buFont typeface="Arial"/>
              <a:buChar char="•"/>
              <a:tabLst/>
            </a:pPr>
            <a:r>
              <a:rPr lang="en-US" kern="1200">
                <a:ea typeface="+mn-ea"/>
                <a:sym typeface="Arial"/>
              </a:rPr>
              <a:t>Take enforcement actions</a:t>
            </a:r>
          </a:p>
          <a:p>
            <a:pPr marL="381000" lvl="1" indent="-381000" fontAlgn="auto">
              <a:spcBef>
                <a:spcPct val="100000"/>
              </a:spcBef>
              <a:spcAft>
                <a:spcPts val="0"/>
              </a:spcAft>
              <a:buSzPct val="99000"/>
              <a:buFont typeface="Arial"/>
              <a:buChar char="•"/>
              <a:tabLst/>
            </a:pPr>
            <a:r>
              <a:rPr lang="en-US" kern="1200">
                <a:ea typeface="+mn-ea"/>
                <a:sym typeface="Arial"/>
              </a:rPr>
              <a:t>Interact in the appeals and variance process</a:t>
            </a:r>
          </a:p>
          <a:p>
            <a:pPr marL="381000" lvl="1" indent="-381000" fontAlgn="auto">
              <a:spcBef>
                <a:spcPct val="100000"/>
              </a:spcBef>
              <a:spcAft>
                <a:spcPts val="0"/>
              </a:spcAft>
              <a:buSzPct val="99000"/>
              <a:buFont typeface="Arial"/>
              <a:buChar char="•"/>
              <a:tabLst/>
            </a:pPr>
            <a:r>
              <a:rPr lang="en-US" kern="1200">
                <a:ea typeface="+mn-ea"/>
                <a:sym typeface="Arial"/>
              </a:rPr>
              <a:t>Maintain records</a:t>
            </a:r>
          </a:p>
          <a:p>
            <a:pPr marL="381000" lvl="1" indent="-381000" fontAlgn="auto">
              <a:spcBef>
                <a:spcPct val="100000"/>
              </a:spcBef>
              <a:spcAft>
                <a:spcPts val="0"/>
              </a:spcAft>
              <a:buSzPct val="99000"/>
              <a:buFont typeface="Arial"/>
              <a:buChar char="•"/>
              <a:tabLst/>
            </a:pPr>
            <a:r>
              <a:rPr lang="en-US" kern="1200">
                <a:ea typeface="+mn-ea"/>
                <a:sym typeface="Arial"/>
              </a:rPr>
              <a:t>Collect fees</a:t>
            </a:r>
          </a:p>
          <a:p>
            <a:pPr marL="381000" lvl="1" indent="-381000" fontAlgn="auto">
              <a:spcBef>
                <a:spcPct val="100000"/>
              </a:spcBef>
              <a:spcAft>
                <a:spcPts val="0"/>
              </a:spcAft>
              <a:buSzPct val="99000"/>
              <a:buFont typeface="Arial"/>
              <a:buChar char="•"/>
              <a:tabLst/>
            </a:pPr>
            <a:r>
              <a:rPr lang="en-US" kern="1200">
                <a:ea typeface="+mn-ea"/>
                <a:sym typeface="Arial"/>
              </a:rPr>
              <a:t>Investigate complaints</a:t>
            </a:r>
            <a:endParaRPr lang="en-US"/>
          </a:p>
        </p:txBody>
      </p:sp>
      <p:pic>
        <p:nvPicPr>
          <p:cNvPr id="8" name="Content Placeholder 7" descr="A man seated on a table showing a document to a woman standing next to him">
            <a:extLst>
              <a:ext uri="{FF2B5EF4-FFF2-40B4-BE49-F238E27FC236}">
                <a16:creationId xmlns:a16="http://schemas.microsoft.com/office/drawing/2014/main" id="{DF932DBB-722E-4754-B7D3-295FDF3A591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48262" y="1528762"/>
            <a:ext cx="2962275" cy="3810000"/>
          </a:xfrm>
          <a:prstGeom prst="rect">
            <a:avLst/>
          </a:prstGeom>
        </p:spPr>
      </p:pic>
      <p:sp>
        <p:nvSpPr>
          <p:cNvPr id="9" name="Slide Number Placeholder 8">
            <a:extLst>
              <a:ext uri="{FF2B5EF4-FFF2-40B4-BE49-F238E27FC236}">
                <a16:creationId xmlns:a16="http://schemas.microsoft.com/office/drawing/2014/main" id="{3965752C-6695-4E1C-9F3B-690799BAE377}"/>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a:t>
            </a:fld>
            <a:endParaRPr lang="en-US"/>
          </a:p>
        </p:txBody>
      </p:sp>
    </p:spTree>
    <p:extLst>
      <p:ext uri="{BB962C8B-B14F-4D97-AF65-F5344CB8AC3E}">
        <p14:creationId xmlns:p14="http://schemas.microsoft.com/office/powerpoint/2010/main" val="1984413315"/>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 Word of Advice</a:t>
            </a:r>
          </a:p>
        </p:txBody>
      </p:sp>
      <p:sp>
        <p:nvSpPr>
          <p:cNvPr id="3" name="Content Placeholder 2">
            <a:extLst>
              <a:ext uri="{FF2B5EF4-FFF2-40B4-BE49-F238E27FC236}">
                <a16:creationId xmlns:a16="http://schemas.microsoft.com/office/drawing/2014/main" id="{A7F64489-9E9C-47B5-9FE8-C845B7FC2895}"/>
              </a:ext>
            </a:extLst>
          </p:cNvPr>
          <p:cNvSpPr>
            <a:spLocks noGrp="1"/>
          </p:cNvSpPr>
          <p:nvPr>
            <p:ph idx="1"/>
          </p:nvPr>
        </p:nvSpPr>
        <p:spPr/>
        <p:txBody>
          <a:bodyPr>
            <a:normAutofit fontScale="92500" lnSpcReduction="20000"/>
          </a:bodyPr>
          <a:lstStyle/>
          <a:p>
            <a:pPr marL="381000" lvl="1" indent="-381000" fontAlgn="auto">
              <a:spcBef>
                <a:spcPct val="100000"/>
              </a:spcBef>
              <a:buSzPct val="99000"/>
              <a:buFont typeface="Arial"/>
              <a:buChar char="•"/>
              <a:tabLst/>
            </a:pPr>
            <a:r>
              <a:rPr lang="en-US" kern="1200">
                <a:ea typeface="+mn-ea"/>
                <a:sym typeface="Arial"/>
              </a:rPr>
              <a:t>Do not grant variances!</a:t>
            </a:r>
          </a:p>
          <a:p>
            <a:pPr marL="635000" lvl="2" indent="-254000" fontAlgn="auto">
              <a:spcBef>
                <a:spcPct val="100000"/>
              </a:spcBef>
              <a:buSzPct val="99000"/>
              <a:buFont typeface="Wingdings"/>
              <a:buChar char="§"/>
              <a:tabLst/>
            </a:pPr>
            <a:r>
              <a:rPr lang="en-US" kern="1200">
                <a:ea typeface="+mn-ea"/>
                <a:sym typeface="Arial"/>
              </a:rPr>
              <a:t>People and property are placed at risk</a:t>
            </a:r>
          </a:p>
          <a:p>
            <a:pPr marL="635000" lvl="2" indent="-254000" fontAlgn="auto">
              <a:spcBef>
                <a:spcPct val="100000"/>
              </a:spcBef>
              <a:buSzPct val="99000"/>
              <a:buFont typeface="Wingdings"/>
              <a:buChar char="§"/>
              <a:tabLst/>
            </a:pPr>
            <a:r>
              <a:rPr lang="en-US" kern="1200">
                <a:ea typeface="+mn-ea"/>
                <a:sym typeface="Arial"/>
              </a:rPr>
              <a:t>Flood insurance costs skyrocket </a:t>
            </a:r>
          </a:p>
          <a:p>
            <a:pPr marL="381000" lvl="1" indent="-381000" fontAlgn="auto">
              <a:spcBef>
                <a:spcPct val="100000"/>
              </a:spcBef>
              <a:buSzPct val="99000"/>
              <a:buFont typeface="Arial"/>
              <a:buChar char="•"/>
              <a:tabLst/>
            </a:pPr>
            <a:r>
              <a:rPr lang="en-US" kern="1200">
                <a:ea typeface="+mn-ea"/>
                <a:sym typeface="Arial"/>
              </a:rPr>
              <a:t>FPA should only be the advisor, not the decision maker</a:t>
            </a:r>
          </a:p>
          <a:p>
            <a:pPr marL="381000" lvl="1" indent="-381000" fontAlgn="auto">
              <a:spcBef>
                <a:spcPct val="100000"/>
              </a:spcBef>
              <a:buSzPct val="99000"/>
              <a:buFont typeface="Arial"/>
              <a:buChar char="•"/>
              <a:tabLst/>
            </a:pPr>
            <a:r>
              <a:rPr lang="en-US" kern="1200">
                <a:ea typeface="+mn-ea"/>
                <a:sym typeface="Arial"/>
              </a:rPr>
              <a:t>If you do grant a variance, be sure to document it! </a:t>
            </a:r>
          </a:p>
          <a:p>
            <a:pPr>
              <a:spcBef>
                <a:spcPct val="100000"/>
              </a:spcBef>
              <a:buSzPct val="99000"/>
            </a:pPr>
            <a:r>
              <a:rPr lang="en-US" b="1" i="1" kern="1200">
                <a:sym typeface="Arial"/>
              </a:rPr>
              <a:t>Documentation is your community’s only protection after a damaging flood.</a:t>
            </a:r>
            <a:r>
              <a:rPr lang="en-US" kern="1200">
                <a:sym typeface="Arial"/>
              </a:rPr>
              <a:t> </a:t>
            </a:r>
            <a:endParaRPr lang="en-US"/>
          </a:p>
        </p:txBody>
      </p:sp>
      <p:sp>
        <p:nvSpPr>
          <p:cNvPr id="6" name="Slide Number Placeholder 5">
            <a:extLst>
              <a:ext uri="{FF2B5EF4-FFF2-40B4-BE49-F238E27FC236}">
                <a16:creationId xmlns:a16="http://schemas.microsoft.com/office/drawing/2014/main" id="{D094739D-6BAF-473C-B94E-1158BA405BD4}"/>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80</a:t>
            </a:fld>
            <a:endParaRPr lang="en-US"/>
          </a:p>
        </p:txBody>
      </p:sp>
    </p:spTree>
    <p:extLst>
      <p:ext uri="{BB962C8B-B14F-4D97-AF65-F5344CB8AC3E}">
        <p14:creationId xmlns:p14="http://schemas.microsoft.com/office/powerpoint/2010/main" val="3013474495"/>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Compliance Recordkeeping</a:t>
            </a:r>
          </a:p>
        </p:txBody>
      </p:sp>
      <p:sp>
        <p:nvSpPr>
          <p:cNvPr id="7" name="Content Placeholder 6">
            <a:extLst>
              <a:ext uri="{FF2B5EF4-FFF2-40B4-BE49-F238E27FC236}">
                <a16:creationId xmlns:a16="http://schemas.microsoft.com/office/drawing/2014/main" id="{A4F8E053-8ADD-4BF6-A190-D3AF781DD702}"/>
              </a:ext>
            </a:extLst>
          </p:cNvPr>
          <p:cNvSpPr>
            <a:spLocks noGrp="1"/>
          </p:cNvSpPr>
          <p:nvPr>
            <p:ph sz="quarter" idx="14"/>
          </p:nvPr>
        </p:nvSpPr>
        <p:spPr/>
        <p:txBody>
          <a:bodyPr/>
          <a:lstStyle/>
          <a:p>
            <a:pPr>
              <a:spcBef>
                <a:spcPct val="100000"/>
              </a:spcBef>
              <a:buSzPct val="99000"/>
            </a:pPr>
            <a:r>
              <a:rPr lang="en-US" b="1" kern="1200">
                <a:sym typeface="Arial"/>
              </a:rPr>
              <a:t>What documentation do you need to retain to demonstrate compliance with your community's regulations?</a:t>
            </a:r>
            <a:endParaRPr lang="en-US"/>
          </a:p>
        </p:txBody>
      </p:sp>
      <p:pic>
        <p:nvPicPr>
          <p:cNvPr id="8" name="Content Placeholder 7" descr="A large red question mark on top of a blue dialogue box">
            <a:extLst>
              <a:ext uri="{FF2B5EF4-FFF2-40B4-BE49-F238E27FC236}">
                <a16:creationId xmlns:a16="http://schemas.microsoft.com/office/drawing/2014/main" id="{3D7A13DB-F4F1-4D25-815C-935D61852C3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88330C3E-A7AB-487D-BB9D-97DD2C720DDD}"/>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81</a:t>
            </a:fld>
            <a:endParaRPr lang="en-US"/>
          </a:p>
        </p:txBody>
      </p:sp>
    </p:spTree>
    <p:extLst>
      <p:ext uri="{BB962C8B-B14F-4D97-AF65-F5344CB8AC3E}">
        <p14:creationId xmlns:p14="http://schemas.microsoft.com/office/powerpoint/2010/main" val="1329766707"/>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FPA Recordkeeping--Best Practices</a:t>
            </a:r>
          </a:p>
        </p:txBody>
      </p:sp>
      <p:sp>
        <p:nvSpPr>
          <p:cNvPr id="3" name="Content Placeholder 2">
            <a:extLst>
              <a:ext uri="{FF2B5EF4-FFF2-40B4-BE49-F238E27FC236}">
                <a16:creationId xmlns:a16="http://schemas.microsoft.com/office/drawing/2014/main" id="{CC114CD5-83B6-47C9-A3B2-282D9E06AD4A}"/>
              </a:ext>
            </a:extLst>
          </p:cNvPr>
          <p:cNvSpPr>
            <a:spLocks noGrp="1"/>
          </p:cNvSpPr>
          <p:nvPr>
            <p:ph idx="1"/>
          </p:nvPr>
        </p:nvSpPr>
        <p:spPr/>
        <p:txBody>
          <a:bodyPr>
            <a:normAutofit fontScale="85000" lnSpcReduction="20000"/>
          </a:bodyPr>
          <a:lstStyle/>
          <a:p>
            <a:pPr marL="381000" lvl="1" indent="-381000" fontAlgn="auto">
              <a:spcBef>
                <a:spcPct val="100000"/>
              </a:spcBef>
              <a:buSzPct val="99000"/>
              <a:buFont typeface="Arial"/>
              <a:buChar char="•"/>
              <a:tabLst/>
            </a:pPr>
            <a:r>
              <a:rPr lang="en-US" kern="1200">
                <a:ea typeface="+mn-ea"/>
                <a:sym typeface="Arial"/>
              </a:rPr>
              <a:t>An ideal permit file would include: Property address-based information</a:t>
            </a:r>
          </a:p>
          <a:p>
            <a:pPr marL="381000" lvl="1" indent="-381000" fontAlgn="auto">
              <a:spcBef>
                <a:spcPct val="100000"/>
              </a:spcBef>
              <a:buSzPct val="99000"/>
              <a:buFont typeface="Arial"/>
              <a:buChar char="•"/>
              <a:tabLst/>
            </a:pPr>
            <a:r>
              <a:rPr lang="en-US" kern="1200">
                <a:ea typeface="+mn-ea"/>
                <a:sym typeface="Arial"/>
              </a:rPr>
              <a:t>Permit application</a:t>
            </a:r>
          </a:p>
          <a:p>
            <a:pPr marL="381000" lvl="1" indent="-381000" fontAlgn="auto">
              <a:spcBef>
                <a:spcPct val="100000"/>
              </a:spcBef>
              <a:buSzPct val="99000"/>
              <a:buFont typeface="Arial"/>
              <a:buChar char="•"/>
              <a:tabLst/>
            </a:pPr>
            <a:r>
              <a:rPr lang="en-US" kern="1200">
                <a:ea typeface="+mn-ea"/>
                <a:sym typeface="Arial"/>
              </a:rPr>
              <a:t>SI/SD cost estimations and determinations</a:t>
            </a:r>
          </a:p>
          <a:p>
            <a:pPr marL="381000" lvl="1" indent="-381000" fontAlgn="auto">
              <a:spcBef>
                <a:spcPct val="100000"/>
              </a:spcBef>
              <a:buSzPct val="99000"/>
              <a:buFont typeface="Arial"/>
              <a:buChar char="•"/>
              <a:tabLst/>
            </a:pPr>
            <a:r>
              <a:rPr lang="en-US" kern="1200">
                <a:ea typeface="+mn-ea"/>
                <a:sym typeface="Arial"/>
              </a:rPr>
              <a:t>Non-conversion agreements</a:t>
            </a:r>
          </a:p>
          <a:p>
            <a:pPr marL="381000" lvl="1" indent="-381000" fontAlgn="auto">
              <a:spcBef>
                <a:spcPct val="100000"/>
              </a:spcBef>
              <a:buSzPct val="99000"/>
              <a:buFont typeface="Arial"/>
              <a:buChar char="•"/>
              <a:tabLst/>
            </a:pPr>
            <a:r>
              <a:rPr lang="en-US" kern="1200">
                <a:ea typeface="+mn-ea"/>
                <a:sym typeface="Arial"/>
              </a:rPr>
              <a:t>Inspection records</a:t>
            </a:r>
          </a:p>
          <a:p>
            <a:pPr marL="381000" lvl="1" indent="-381000" fontAlgn="auto">
              <a:spcBef>
                <a:spcPct val="100000"/>
              </a:spcBef>
              <a:buSzPct val="99000"/>
              <a:buFont typeface="Arial"/>
              <a:buChar char="•"/>
              <a:tabLst/>
            </a:pPr>
            <a:r>
              <a:rPr lang="en-US" kern="1200">
                <a:ea typeface="+mn-ea"/>
                <a:sym typeface="Arial"/>
              </a:rPr>
              <a:t>Certifications (Elevation, No Rise, V Zone, etc.)</a:t>
            </a:r>
          </a:p>
          <a:p>
            <a:pPr>
              <a:spcBef>
                <a:spcPct val="100000"/>
              </a:spcBef>
              <a:buSzPct val="99000"/>
            </a:pPr>
            <a:r>
              <a:rPr lang="en-US" kern="1200">
                <a:sym typeface="Arial"/>
              </a:rPr>
              <a:t> </a:t>
            </a:r>
            <a:endParaRPr lang="en-US"/>
          </a:p>
        </p:txBody>
      </p:sp>
      <p:sp>
        <p:nvSpPr>
          <p:cNvPr id="6" name="Slide Number Placeholder 5">
            <a:extLst>
              <a:ext uri="{FF2B5EF4-FFF2-40B4-BE49-F238E27FC236}">
                <a16:creationId xmlns:a16="http://schemas.microsoft.com/office/drawing/2014/main" id="{C2DC7CC6-00B1-4457-B62F-D353749FA85B}"/>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82</a:t>
            </a:fld>
            <a:endParaRPr lang="en-US"/>
          </a:p>
        </p:txBody>
      </p:sp>
    </p:spTree>
    <p:extLst>
      <p:ext uri="{BB962C8B-B14F-4D97-AF65-F5344CB8AC3E}">
        <p14:creationId xmlns:p14="http://schemas.microsoft.com/office/powerpoint/2010/main" val="699330821"/>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FPA Recordkeeping--Best Practices (cont.)</a:t>
            </a:r>
          </a:p>
        </p:txBody>
      </p:sp>
      <p:sp>
        <p:nvSpPr>
          <p:cNvPr id="3" name="Content Placeholder 2">
            <a:extLst>
              <a:ext uri="{FF2B5EF4-FFF2-40B4-BE49-F238E27FC236}">
                <a16:creationId xmlns:a16="http://schemas.microsoft.com/office/drawing/2014/main" id="{239961CA-6BD9-472E-89D0-8EC00E52BD1E}"/>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An ideal permit file would also include: Current and historic flood studies and maps</a:t>
            </a:r>
          </a:p>
          <a:p>
            <a:pPr marL="381000" lvl="1" indent="-381000" fontAlgn="auto">
              <a:spcBef>
                <a:spcPct val="100000"/>
              </a:spcBef>
              <a:spcAft>
                <a:spcPts val="0"/>
              </a:spcAft>
              <a:buSzPct val="99000"/>
              <a:buFont typeface="Arial"/>
              <a:buChar char="•"/>
              <a:tabLst/>
            </a:pPr>
            <a:r>
              <a:rPr lang="en-US" kern="1200">
                <a:ea typeface="+mn-ea"/>
                <a:sym typeface="Arial"/>
              </a:rPr>
              <a:t>Appeal and variance findings</a:t>
            </a:r>
          </a:p>
          <a:p>
            <a:pPr marL="381000" lvl="1" indent="-381000" fontAlgn="auto">
              <a:spcBef>
                <a:spcPct val="100000"/>
              </a:spcBef>
              <a:spcAft>
                <a:spcPts val="0"/>
              </a:spcAft>
              <a:buSzPct val="99000"/>
              <a:buFont typeface="Arial"/>
              <a:buChar char="•"/>
              <a:tabLst/>
            </a:pPr>
            <a:r>
              <a:rPr lang="en-US" kern="1200">
                <a:ea typeface="+mn-ea"/>
                <a:sym typeface="Arial"/>
              </a:rPr>
              <a:t>NFIP correspondence</a:t>
            </a:r>
          </a:p>
          <a:p>
            <a:pPr marL="381000" lvl="1" indent="-381000" fontAlgn="auto">
              <a:spcBef>
                <a:spcPct val="100000"/>
              </a:spcBef>
              <a:spcAft>
                <a:spcPts val="0"/>
              </a:spcAft>
              <a:buSzPct val="99000"/>
              <a:buFont typeface="Arial"/>
              <a:buChar char="•"/>
              <a:tabLst/>
            </a:pPr>
            <a:r>
              <a:rPr lang="en-US" kern="1200">
                <a:ea typeface="+mn-ea"/>
                <a:sym typeface="Arial"/>
              </a:rPr>
              <a:t>Letters of Map Amendment and Letters of Map Revision</a:t>
            </a:r>
            <a:endParaRPr lang="en-US"/>
          </a:p>
        </p:txBody>
      </p:sp>
      <p:sp>
        <p:nvSpPr>
          <p:cNvPr id="6" name="Slide Number Placeholder 5">
            <a:extLst>
              <a:ext uri="{FF2B5EF4-FFF2-40B4-BE49-F238E27FC236}">
                <a16:creationId xmlns:a16="http://schemas.microsoft.com/office/drawing/2014/main" id="{2970E83A-A534-4977-A574-28C6FC70F3EC}"/>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83</a:t>
            </a:fld>
            <a:endParaRPr lang="en-US"/>
          </a:p>
        </p:txBody>
      </p:sp>
    </p:spTree>
    <p:extLst>
      <p:ext uri="{BB962C8B-B14F-4D97-AF65-F5344CB8AC3E}">
        <p14:creationId xmlns:p14="http://schemas.microsoft.com/office/powerpoint/2010/main" val="1135875266"/>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6.3: Unit 6 Communication Corner</a:t>
            </a:r>
          </a:p>
        </p:txBody>
      </p:sp>
      <p:sp>
        <p:nvSpPr>
          <p:cNvPr id="3" name="Content Placeholder 2">
            <a:extLst>
              <a:ext uri="{FF2B5EF4-FFF2-40B4-BE49-F238E27FC236}">
                <a16:creationId xmlns:a16="http://schemas.microsoft.com/office/drawing/2014/main" id="{93B6F2B1-AE83-477C-9C23-A3ACFF1A0CB0}"/>
              </a:ext>
            </a:extLst>
          </p:cNvPr>
          <p:cNvSpPr>
            <a:spLocks noGrp="1"/>
          </p:cNvSpPr>
          <p:nvPr>
            <p:ph sz="quarter" idx="13"/>
          </p:nvPr>
        </p:nvSpPr>
        <p:spPr/>
        <p:txBody>
          <a:bodyPr>
            <a:normAutofit lnSpcReduction="10000"/>
          </a:bodyPr>
          <a:lstStyle/>
          <a:p>
            <a:pPr fontAlgn="auto">
              <a:spcBef>
                <a:spcPct val="100000"/>
              </a:spcBef>
              <a:buSzPct val="99000"/>
              <a:tabLst/>
            </a:pPr>
            <a:r>
              <a:rPr lang="en-US" kern="1200">
                <a:sym typeface="Arial"/>
              </a:rPr>
              <a:t>Table group activity</a:t>
            </a:r>
          </a:p>
          <a:p>
            <a:pPr marL="381000" lvl="1" indent="-381000" fontAlgn="auto">
              <a:spcBef>
                <a:spcPct val="100000"/>
              </a:spcBef>
              <a:buSzPct val="99000"/>
              <a:buFont typeface="Arial"/>
              <a:buChar char="•"/>
              <a:tabLst/>
            </a:pPr>
            <a:r>
              <a:rPr lang="en-US" b="1" kern="1200">
                <a:ea typeface="+mn-ea"/>
                <a:sym typeface="Arial"/>
              </a:rPr>
              <a:t>What is the essential information an FPA can provide to the applicant regarding the permitting and development process?</a:t>
            </a:r>
            <a:endParaRPr lang="en-US" kern="1200">
              <a:ea typeface="+mn-ea"/>
              <a:sym typeface="Arial"/>
            </a:endParaRPr>
          </a:p>
          <a:p>
            <a:pPr>
              <a:spcBef>
                <a:spcPct val="100000"/>
              </a:spcBef>
              <a:buSzPct val="99000"/>
            </a:pPr>
            <a:r>
              <a:rPr lang="en-US" kern="1200">
                <a:sym typeface="Arial"/>
              </a:rPr>
              <a:t> </a:t>
            </a:r>
            <a:endParaRPr lang="en-US"/>
          </a:p>
        </p:txBody>
      </p:sp>
      <p:pic>
        <p:nvPicPr>
          <p:cNvPr id="8" name="Content Placeholder 7" descr="Color letter blocks that spell out “Communication” on two rows with the word “Corner” underneath">
            <a:extLst>
              <a:ext uri="{FF2B5EF4-FFF2-40B4-BE49-F238E27FC236}">
                <a16:creationId xmlns:a16="http://schemas.microsoft.com/office/drawing/2014/main" id="{52196818-3F29-4A35-BD56-F999965C1A5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552700"/>
            <a:ext cx="2857500" cy="1762125"/>
          </a:xfrm>
          <a:prstGeom prst="rect">
            <a:avLst/>
          </a:prstGeom>
        </p:spPr>
      </p:pic>
      <p:sp>
        <p:nvSpPr>
          <p:cNvPr id="9" name="Slide Number Placeholder 8">
            <a:extLst>
              <a:ext uri="{FF2B5EF4-FFF2-40B4-BE49-F238E27FC236}">
                <a16:creationId xmlns:a16="http://schemas.microsoft.com/office/drawing/2014/main" id="{C827ACDB-BBEA-4815-A60E-FA42019AB9EA}"/>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84</a:t>
            </a:fld>
            <a:endParaRPr lang="en-US"/>
          </a:p>
        </p:txBody>
      </p:sp>
    </p:spTree>
    <p:extLst>
      <p:ext uri="{BB962C8B-B14F-4D97-AF65-F5344CB8AC3E}">
        <p14:creationId xmlns:p14="http://schemas.microsoft.com/office/powerpoint/2010/main" val="3089417355"/>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6.4: Unit 6 Knowledge Check</a:t>
            </a:r>
          </a:p>
        </p:txBody>
      </p:sp>
      <p:sp>
        <p:nvSpPr>
          <p:cNvPr id="3" name="Content Placeholder 2">
            <a:extLst>
              <a:ext uri="{FF2B5EF4-FFF2-40B4-BE49-F238E27FC236}">
                <a16:creationId xmlns:a16="http://schemas.microsoft.com/office/drawing/2014/main" id="{FDC7A5AF-BB56-4B5D-8812-2ABA48BFE14E}"/>
              </a:ext>
            </a:extLst>
          </p:cNvPr>
          <p:cNvSpPr>
            <a:spLocks noGrp="1"/>
          </p:cNvSpPr>
          <p:nvPr>
            <p:ph sz="quarter" idx="13"/>
          </p:nvPr>
        </p:nvSpPr>
        <p:spPr/>
        <p:txBody>
          <a:bodyPr/>
          <a:lstStyle/>
          <a:p>
            <a:pPr fontAlgn="auto">
              <a:spcBef>
                <a:spcPct val="100000"/>
              </a:spcBef>
              <a:buSzPct val="99000"/>
              <a:tabLst/>
            </a:pPr>
            <a:r>
              <a:rPr lang="en-US" kern="1200">
                <a:sym typeface="Arial"/>
              </a:rPr>
              <a:t>Table group activity</a:t>
            </a:r>
          </a:p>
          <a:p>
            <a:pPr marL="381000" lvl="1" indent="-381000" fontAlgn="auto">
              <a:spcBef>
                <a:spcPct val="100000"/>
              </a:spcBef>
              <a:buSzPct val="99000"/>
              <a:buFont typeface="Arial"/>
              <a:buChar char="•"/>
              <a:tabLst/>
            </a:pPr>
            <a:r>
              <a:rPr lang="en-US" b="1" kern="1200">
                <a:ea typeface="+mn-ea"/>
                <a:sym typeface="Arial"/>
              </a:rPr>
              <a:t>Summarize assigned topic from unit</a:t>
            </a:r>
            <a:endParaRPr lang="en-US" kern="1200">
              <a:ea typeface="+mn-ea"/>
              <a:sym typeface="Arial"/>
            </a:endParaRPr>
          </a:p>
          <a:p>
            <a:pPr marL="381000" lvl="1" indent="-381000">
              <a:spcBef>
                <a:spcPct val="100000"/>
              </a:spcBef>
              <a:buSzPct val="99000"/>
            </a:pPr>
            <a:r>
              <a:rPr lang="en-US" b="1" kern="1200">
                <a:sym typeface="Arial"/>
              </a:rPr>
              <a:t>Share summary with class</a:t>
            </a:r>
            <a:endParaRPr lang="en-US"/>
          </a:p>
        </p:txBody>
      </p:sp>
      <p:pic>
        <p:nvPicPr>
          <p:cNvPr id="8" name="Content Placeholder 7" descr="A green check mark above a glowing, open book.">
            <a:extLst>
              <a:ext uri="{FF2B5EF4-FFF2-40B4-BE49-F238E27FC236}">
                <a16:creationId xmlns:a16="http://schemas.microsoft.com/office/drawing/2014/main" id="{3ACD17BB-ED76-4DAA-B802-A50C672F10C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705100"/>
            <a:ext cx="2857500" cy="1457325"/>
          </a:xfrm>
          <a:prstGeom prst="rect">
            <a:avLst/>
          </a:prstGeom>
        </p:spPr>
      </p:pic>
      <p:sp>
        <p:nvSpPr>
          <p:cNvPr id="9" name="Slide Number Placeholder 8">
            <a:extLst>
              <a:ext uri="{FF2B5EF4-FFF2-40B4-BE49-F238E27FC236}">
                <a16:creationId xmlns:a16="http://schemas.microsoft.com/office/drawing/2014/main" id="{1C57517B-3D82-46CC-A019-4EF477BDB172}"/>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85</a:t>
            </a:fld>
            <a:endParaRPr lang="en-US"/>
          </a:p>
        </p:txBody>
      </p:sp>
    </p:spTree>
    <p:extLst>
      <p:ext uri="{BB962C8B-B14F-4D97-AF65-F5344CB8AC3E}">
        <p14:creationId xmlns:p14="http://schemas.microsoft.com/office/powerpoint/2010/main" val="341034605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Floodplain Administrator Responsibilities (Part 2 of 4)</a:t>
            </a:r>
          </a:p>
        </p:txBody>
      </p:sp>
      <p:sp>
        <p:nvSpPr>
          <p:cNvPr id="3" name="Content Placeholder 2">
            <a:extLst>
              <a:ext uri="{FF2B5EF4-FFF2-40B4-BE49-F238E27FC236}">
                <a16:creationId xmlns:a16="http://schemas.microsoft.com/office/drawing/2014/main" id="{54BAA109-D976-421E-B5C9-27D1DC2EE104}"/>
              </a:ext>
            </a:extLst>
          </p:cNvPr>
          <p:cNvSpPr>
            <a:spLocks noGrp="1"/>
          </p:cNvSpPr>
          <p:nvPr>
            <p:ph sz="quarter" idx="13"/>
          </p:nvPr>
        </p:nvSpPr>
        <p:spPr/>
        <p:txBody>
          <a:bodyPr>
            <a:normAutofit fontScale="925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Maintain and update administrative forms</a:t>
            </a:r>
          </a:p>
          <a:p>
            <a:pPr marL="381000" lvl="1" indent="-381000" fontAlgn="auto">
              <a:spcBef>
                <a:spcPct val="100000"/>
              </a:spcBef>
              <a:spcAft>
                <a:spcPts val="0"/>
              </a:spcAft>
              <a:buSzPct val="99000"/>
              <a:buFont typeface="Arial"/>
              <a:buChar char="•"/>
              <a:tabLst/>
            </a:pPr>
            <a:r>
              <a:rPr lang="en-US" kern="1200">
                <a:ea typeface="+mn-ea"/>
                <a:sym typeface="Arial"/>
              </a:rPr>
              <a:t>Coordinate map appeals and revisions</a:t>
            </a:r>
          </a:p>
          <a:p>
            <a:pPr marL="381000" lvl="1" indent="-381000" fontAlgn="auto">
              <a:spcBef>
                <a:spcPct val="100000"/>
              </a:spcBef>
              <a:spcAft>
                <a:spcPts val="0"/>
              </a:spcAft>
              <a:buSzPct val="99000"/>
              <a:buFont typeface="Arial"/>
              <a:buChar char="•"/>
              <a:tabLst/>
            </a:pPr>
            <a:r>
              <a:rPr lang="en-US" kern="1200">
                <a:ea typeface="+mn-ea"/>
                <a:sym typeface="Arial"/>
              </a:rPr>
              <a:t>Maintain floodplain maps and flood data</a:t>
            </a:r>
          </a:p>
          <a:p>
            <a:pPr marL="381000" lvl="1" indent="-381000" fontAlgn="auto">
              <a:spcBef>
                <a:spcPct val="100000"/>
              </a:spcBef>
              <a:spcAft>
                <a:spcPts val="0"/>
              </a:spcAft>
              <a:buSzPct val="99000"/>
              <a:buFont typeface="Arial"/>
              <a:buChar char="•"/>
              <a:tabLst/>
            </a:pPr>
            <a:r>
              <a:rPr lang="en-US" kern="1200">
                <a:ea typeface="+mn-ea"/>
                <a:sym typeface="Arial"/>
              </a:rPr>
              <a:t>Disseminate floodplain management information</a:t>
            </a:r>
            <a:endParaRPr lang="en-US"/>
          </a:p>
        </p:txBody>
      </p:sp>
      <p:pic>
        <p:nvPicPr>
          <p:cNvPr id="8" name="Content Placeholder 7" descr="A woman and a man studying a map on a table">
            <a:extLst>
              <a:ext uri="{FF2B5EF4-FFF2-40B4-BE49-F238E27FC236}">
                <a16:creationId xmlns:a16="http://schemas.microsoft.com/office/drawing/2014/main" id="{B8F06C31-63C1-4DFA-8D90-183A42E3FAB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481262"/>
            <a:ext cx="2857500" cy="1905000"/>
          </a:xfrm>
          <a:prstGeom prst="rect">
            <a:avLst/>
          </a:prstGeom>
        </p:spPr>
      </p:pic>
      <p:sp>
        <p:nvSpPr>
          <p:cNvPr id="9" name="Slide Number Placeholder 8">
            <a:extLst>
              <a:ext uri="{FF2B5EF4-FFF2-40B4-BE49-F238E27FC236}">
                <a16:creationId xmlns:a16="http://schemas.microsoft.com/office/drawing/2014/main" id="{786112B2-6FB3-4D7A-A399-90F71FBBDF52}"/>
              </a:ext>
            </a:extLst>
          </p:cNvPr>
          <p:cNvSpPr>
            <a:spLocks noGrp="1"/>
          </p:cNvSpPr>
          <p:nvPr>
            <p:ph type="sldNum" sz="quarter" idx="12"/>
          </p:nvPr>
        </p:nvSpPr>
        <p:spPr/>
        <p:txBody>
          <a:bodyPr/>
          <a:lstStyle/>
          <a:p>
            <a:pPr>
              <a:spcBef>
                <a:spcPts val="100"/>
              </a:spcBef>
              <a:buSzPct val="99000"/>
            </a:pPr>
            <a:fld id="{1D8ADEAD-B59F-484C-98EF-7AAD8ED3A2E6}" type="slidenum">
              <a:rPr lang="en-US" smtClean="0"/>
              <a:pPr>
                <a:spcBef>
                  <a:spcPts val="100"/>
                </a:spcBef>
                <a:buSzPct val="99000"/>
              </a:pPr>
              <a:t>9</a:t>
            </a:fld>
            <a:endParaRPr lang="en-US"/>
          </a:p>
        </p:txBody>
      </p:sp>
    </p:spTree>
    <p:extLst>
      <p:ext uri="{BB962C8B-B14F-4D97-AF65-F5344CB8AC3E}">
        <p14:creationId xmlns:p14="http://schemas.microsoft.com/office/powerpoint/2010/main" val="1822538442"/>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4.xml><?xml version="1.0" encoding="utf-8"?>
<?mso-contentType ?>
<SharedContentType xmlns="Microsoft.SharePoint.Taxonomy.ContentTypeSync" SourceId="568ddf3f-b77f-46a0-9295-2b9495b51427" ContentTypeId="0x0101" PreviousValue="false"/>
</file>

<file path=customXml/itemProps1.xml><?xml version="1.0" encoding="utf-8"?>
<ds:datastoreItem xmlns:ds="http://schemas.openxmlformats.org/officeDocument/2006/customXml" ds:itemID="{C35267FA-11C2-45EA-83A1-96F77DDD5FB1}">
  <ds:schemaRefs>
    <ds:schemaRef ds:uri="http://schemas.microsoft.com/sharepoint/v3/contenttype/forms"/>
  </ds:schemaRefs>
</ds:datastoreItem>
</file>

<file path=customXml/itemProps2.xml><?xml version="1.0" encoding="utf-8"?>
<ds:datastoreItem xmlns:ds="http://schemas.openxmlformats.org/officeDocument/2006/customXml" ds:itemID="{FB2CE586-64C8-498B-80B3-F7A0801B5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C10B49-4009-45CA-98FD-95CDF3A6AFCA}">
  <ds:schemaRefs>
    <ds:schemaRef ds:uri="http://schemas.microsoft.com/office/2006/metadata/properties"/>
    <ds:schemaRef ds:uri="http://schemas.microsoft.com/office/infopath/2007/PartnerControls"/>
    <ds:schemaRef ds:uri="95ba42ad-0bbe-4ff2-b5a3-00bdc267f7a0"/>
  </ds:schemaRefs>
</ds:datastoreItem>
</file>

<file path=customXml/itemProps4.xml><?xml version="1.0" encoding="utf-8"?>
<ds:datastoreItem xmlns:ds="http://schemas.openxmlformats.org/officeDocument/2006/customXml" ds:itemID="{2389C98B-4AF1-4F8E-8ACD-53A3F8E3555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2468</Words>
  <Application>Microsoft Office PowerPoint</Application>
  <PresentationFormat>On-screen Show (4:3)</PresentationFormat>
  <Paragraphs>453</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EMI_PPT</vt:lpstr>
      <vt:lpstr>Unit 6: Oversight and Compliance</vt:lpstr>
      <vt:lpstr>E0273 Course Map Unit 6</vt:lpstr>
      <vt:lpstr>Unit 6 Objectives</vt:lpstr>
      <vt:lpstr>Discussion: FPA Responsibilities for Oversight and Compliance</vt:lpstr>
      <vt:lpstr>Discussion: Legal Authority</vt:lpstr>
      <vt:lpstr>Authority to Regulate Floodplains</vt:lpstr>
      <vt:lpstr>Discussion: FPA's Permitting Responsibilities</vt:lpstr>
      <vt:lpstr>Floodplain Administrator Responsibilities (Part 1 of 4)</vt:lpstr>
      <vt:lpstr>Floodplain Administrator Responsibilities (Part 2 of 4)</vt:lpstr>
      <vt:lpstr>Permitting Rules and Standards</vt:lpstr>
      <vt:lpstr>Permitting Process</vt:lpstr>
      <vt:lpstr>Floodplain Administrator Responsibilities (Part 3 of 4)</vt:lpstr>
      <vt:lpstr>Floodplain Administrator Responsibilities (Part 4 of 4)</vt:lpstr>
      <vt:lpstr>Discussion: Determining Compliance</vt:lpstr>
      <vt:lpstr>Discussion: Gathering Information</vt:lpstr>
      <vt:lpstr>Development Permit Application Resources and Procedures</vt:lpstr>
      <vt:lpstr>Initiating a Permit Application</vt:lpstr>
      <vt:lpstr>Permit Application--Review for Compliance</vt:lpstr>
      <vt:lpstr>Activity 6.1: Reviewing a Permit Application</vt:lpstr>
      <vt:lpstr>Discussion: Permit Review in Your Community</vt:lpstr>
      <vt:lpstr>Review for Completeness: Administrative Forms</vt:lpstr>
      <vt:lpstr>Review for Completeness: Plans</vt:lpstr>
      <vt:lpstr>Review for Completeness: Technical Documents</vt:lpstr>
      <vt:lpstr>Review for Completeness: Federal and State Permits</vt:lpstr>
      <vt:lpstr>Review for Completeness: Other Local Department Review/Coordination</vt:lpstr>
      <vt:lpstr>Review for Completeness: Other Local Department Review/Coordination (cont.)</vt:lpstr>
      <vt:lpstr>Review for Completeness: Certification Requirements</vt:lpstr>
      <vt:lpstr>Discussion: Application Errors and Omissions</vt:lpstr>
      <vt:lpstr>How the Elevation Certificate is Used in Floodplain Management </vt:lpstr>
      <vt:lpstr>EC -- Section A: Property Information</vt:lpstr>
      <vt:lpstr>EC -- Section B: Flood Insurance Rate Map Information</vt:lpstr>
      <vt:lpstr>Information from a FIRM</vt:lpstr>
      <vt:lpstr>EC -- Section C: Building Elevation Information</vt:lpstr>
      <vt:lpstr>Highest/Lowest Adjacent Grade</vt:lpstr>
      <vt:lpstr>When to Use Section C</vt:lpstr>
      <vt:lpstr>Elevation by Building Type</vt:lpstr>
      <vt:lpstr>Building Diagrams -- 1A and 1B</vt:lpstr>
      <vt:lpstr>Building Diagrams -- 2A and 2B</vt:lpstr>
      <vt:lpstr>Building Diagrams -- 3 and 4</vt:lpstr>
      <vt:lpstr>Building Diagrams -- 5 and 6</vt:lpstr>
      <vt:lpstr>Building Diagrams -- 7</vt:lpstr>
      <vt:lpstr>Building Diagrams -- 8 and 9</vt:lpstr>
      <vt:lpstr>Activity 6.2: Which Building Diagram?</vt:lpstr>
      <vt:lpstr>Which Diagram Do You Use? House 1</vt:lpstr>
      <vt:lpstr>Which Diagram Do You Use? House 2</vt:lpstr>
      <vt:lpstr>Which Diagram Do You Use? House 3</vt:lpstr>
      <vt:lpstr>Which Diagram Do You Use? House 4</vt:lpstr>
      <vt:lpstr>EC -- Section D: Certification and Seal</vt:lpstr>
      <vt:lpstr>EC -- Section E: AO and Un-numbered A Zones</vt:lpstr>
      <vt:lpstr>EC -- Section F: Property Owner Certification</vt:lpstr>
      <vt:lpstr>EC -- Section G: Community Information</vt:lpstr>
      <vt:lpstr>Reviewing Elevation Certificates</vt:lpstr>
      <vt:lpstr>Reviewing Elevation Certificates (Cont.)</vt:lpstr>
      <vt:lpstr>Discussion: Common Elevation Certificate Errors</vt:lpstr>
      <vt:lpstr>Permit Application--Review for Technical Compliance</vt:lpstr>
      <vt:lpstr>Review for Technical Compliance: Site Information</vt:lpstr>
      <vt:lpstr>Review for Technical Compliance: Elevation Data</vt:lpstr>
      <vt:lpstr>Review for Technical Compliance: Building Design Plans</vt:lpstr>
      <vt:lpstr>Review for Technical Compliance: Building Design Plans (cont.)</vt:lpstr>
      <vt:lpstr>Calculating Area of Flood Openings from a Foundation Plan</vt:lpstr>
      <vt:lpstr>Review for Technical Compliance: Local Engineering Review</vt:lpstr>
      <vt:lpstr>Review for Technical Compliance: Local Engineering Review (Cont.)</vt:lpstr>
      <vt:lpstr>Compliance Monitoring--Inspections</vt:lpstr>
      <vt:lpstr>Discussion: Compliance Monitoring</vt:lpstr>
      <vt:lpstr>Inspection #1 - Architectural Drawings</vt:lpstr>
      <vt:lpstr>Inspection #2 - Foundation</vt:lpstr>
      <vt:lpstr>Examining a Foundation Site</vt:lpstr>
      <vt:lpstr>Inspection #3 - Final</vt:lpstr>
      <vt:lpstr>Example: Inspect Openings</vt:lpstr>
      <vt:lpstr>Violations</vt:lpstr>
      <vt:lpstr>Enforcement Options--Community</vt:lpstr>
      <vt:lpstr>Enforcement Options--FEMA Program Oversight</vt:lpstr>
      <vt:lpstr>Application Review Outcome--Approve</vt:lpstr>
      <vt:lpstr>Certificate of Occupancy/Completion</vt:lpstr>
      <vt:lpstr>Application Review Outcome--Deny</vt:lpstr>
      <vt:lpstr>Variances</vt:lpstr>
      <vt:lpstr>44 CFR 60.6: Variance Criteria</vt:lpstr>
      <vt:lpstr>Insufficient Reasons for a Variance</vt:lpstr>
      <vt:lpstr>If a Variance is Issued</vt:lpstr>
      <vt:lpstr>A Word of Advice</vt:lpstr>
      <vt:lpstr>Discussion: Compliance Recordkeeping</vt:lpstr>
      <vt:lpstr>FPA Recordkeeping--Best Practices</vt:lpstr>
      <vt:lpstr>FPA Recordkeeping--Best Practices (cont.)</vt:lpstr>
      <vt:lpstr>Activity 6.3: Unit 6 Communication Corner</vt:lpstr>
      <vt:lpstr>Activity 6.4: Unit 6 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2021-08-11T11:25:54Z</dcterms:created>
  <dcterms:modified xsi:type="dcterms:W3CDTF">2026-03-05T18:32:37Z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