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zLyE0tisolih12up/cgzQ==" hashData="kfNXipJIVypcleeIgvJ0rrreWFY2CMYyxHXothwWWF/3htZMPRLLhgtiVrupw521euLKAbPd5H9OK4tvxqo/3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F69E7F98-066F-4F1D-9A60-FA61619D8B4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082CBC0F-B8C7-4C9C-A625-A7E003D43E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EMA-MIT-EVALS@fema.dhs.gov" TargetMode="External"/><Relationship Id="rId2" Type="http://schemas.openxmlformats.org/officeDocument/2006/relationships/hyperlink" Target="http://FEMA-MIT-EVALS@fema.dhs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Unit 9: Course Summary and Capstone</a:t>
            </a:r>
          </a:p>
        </p:txBody>
      </p:sp>
      <p:pic>
        <p:nvPicPr>
          <p:cNvPr id="6" name="Content Placeholder 5" descr="E0273 unit cover image with a collage of three images showing an elevated house, a levee, and flooding.">
            <a:extLst>
              <a:ext uri="{FF2B5EF4-FFF2-40B4-BE49-F238E27FC236}">
                <a16:creationId xmlns:a16="http://schemas.microsoft.com/office/drawing/2014/main" id="{C36A9A6E-F5A3-4477-9499-796A8BFE2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00956"/>
            <a:ext cx="7620000" cy="41814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7B9B-013D-46F3-A4A4-A06300BD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044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Following the Permitting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B5AB-B58E-40AE-9D48-6E14818790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Relate State/community building codes to floodplain management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Review application package for: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Completeness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Compliance with technical requirements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Approve or deny the application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Inspect the site/work</a:t>
            </a:r>
            <a:endParaRPr lang="en-US"/>
          </a:p>
        </p:txBody>
      </p:sp>
      <p:pic>
        <p:nvPicPr>
          <p:cNvPr id="8" name="Content Placeholder 7" descr="Large magnifying glass over a Development Permit Application">
            <a:extLst>
              <a:ext uri="{FF2B5EF4-FFF2-40B4-BE49-F238E27FC236}">
                <a16:creationId xmlns:a16="http://schemas.microsoft.com/office/drawing/2014/main" id="{D09751DC-E520-411B-9E17-87459A7AE60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8762"/>
            <a:ext cx="3810000" cy="381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A918E-F867-4BCE-858C-14E573DA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9546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Relating Floodplain Management to Flood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710D4-FF0D-4260-B813-192CA1D8DD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Describe flood insurance terms and conditions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Explain: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How building elevation options affect insurance costs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How insurance ratings relate to floodplain data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How to use a 1316 Declaration as an enforcement tool</a:t>
            </a:r>
            <a:endParaRPr lang="en-US"/>
          </a:p>
        </p:txBody>
      </p:sp>
      <p:pic>
        <p:nvPicPr>
          <p:cNvPr id="8" name="Content Placeholder 7" descr="An existing house is being elevated at or above the base flood level.">
            <a:extLst>
              <a:ext uri="{FF2B5EF4-FFF2-40B4-BE49-F238E27FC236}">
                <a16:creationId xmlns:a16="http://schemas.microsoft.com/office/drawing/2014/main" id="{818018DC-3EBA-4549-A707-F34999E9BB5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1528762"/>
            <a:ext cx="3152775" cy="381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D1C73-8AAE-4A1B-9A8D-55B654CF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119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Addressing Floodplain Management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8DCB-5A82-42BD-BB33-7850AD0CA8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Enforce substantial improvement and substantial damage requirements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Use the Elevation Certificate</a:t>
            </a:r>
            <a:endParaRPr lang="en-US"/>
          </a:p>
        </p:txBody>
      </p:sp>
      <p:pic>
        <p:nvPicPr>
          <p:cNvPr id="8" name="Content Placeholder 7" descr="Two-story elevated home with new construction on the lower two levels.">
            <a:extLst>
              <a:ext uri="{FF2B5EF4-FFF2-40B4-BE49-F238E27FC236}">
                <a16:creationId xmlns:a16="http://schemas.microsoft.com/office/drawing/2014/main" id="{D2C7DAF1-077F-4473-A69A-D7D71608DE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3562"/>
            <a:ext cx="4114800" cy="3200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DD7E0-7B46-4428-8563-11586D6D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340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Activity 9.1: Capstone Activity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0577AA-E246-4F9E-BA5E-AACB72DEA2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b="1" kern="1200">
                <a:sym typeface="Arial"/>
              </a:rPr>
              <a:t>Developmental Project Groups*:</a:t>
            </a:r>
            <a:r>
              <a:rPr lang="en-US" kern="1200">
                <a:sym typeface="Arial"/>
              </a:rPr>
              <a:t>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Table 1: Auto Dealership - 20 minutes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Table 2: Rocky River Estates - 35 minutes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Table 3: Subdivision Development - 20 minutes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Table 4: Coastal Barrier Resources Area Construction - 10 minutes and Dune Construction - 10 minutes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*NOTE: These activities are assigned to four groups. Maximum time is 35 minutes. Then each group reports their finds.</a:t>
            </a:r>
            <a:endParaRPr lang="en-US"/>
          </a:p>
        </p:txBody>
      </p:sp>
      <p:pic>
        <p:nvPicPr>
          <p:cNvPr id="8" name="Content Placeholder 7" descr="Seven chairs around a circular table. Each chair has a different colored puzzle piece in front of it and at the center is a big puzzle with one piece missing">
            <a:extLst>
              <a:ext uri="{FF2B5EF4-FFF2-40B4-BE49-F238E27FC236}">
                <a16:creationId xmlns:a16="http://schemas.microsoft.com/office/drawing/2014/main" id="{91C6E580-FA05-480D-B668-2863EF9C8A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260600"/>
            <a:ext cx="2857500" cy="2276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715C1-3CE7-4F4D-AA08-8B08D8CA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947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Course Post-Test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3DFD-199E-4A35-A55F-B0E7D799D2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Complete the post-test: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This test will help assess your learning.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Write your name in the upper right-hand corner of the first page.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Select the best response by circling one of the letters for each question.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You have 20 minutes to complete the post-test.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This is an individual activity.</a:t>
            </a:r>
            <a:endParaRPr lang="en-US"/>
          </a:p>
        </p:txBody>
      </p:sp>
      <p:pic>
        <p:nvPicPr>
          <p:cNvPr id="8" name="Content Placeholder 7" descr="3D figure sitting at table with pencil, completing the pre-test">
            <a:extLst>
              <a:ext uri="{FF2B5EF4-FFF2-40B4-BE49-F238E27FC236}">
                <a16:creationId xmlns:a16="http://schemas.microsoft.com/office/drawing/2014/main" id="{6470C806-57B0-42DB-9160-D3BB0AF1CEC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28" y="2390905"/>
            <a:ext cx="2857143" cy="20857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E8D1E-9DE9-44D9-A122-958615F6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496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Tell Us How We Did...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E503-DC21-4B1C-BF4B-B108E711E3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Please complete the course evaluation form.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Include specific comments: 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What went well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Make suggestions for improvement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Remember to Complete Line Item #19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Email address to submit </a:t>
            </a:r>
            <a:r>
              <a:rPr lang="en-US" kern="1200"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 Course Evaluation Form</a:t>
            </a:r>
            <a:r>
              <a:rPr lang="en-US" kern="1200">
                <a:sym typeface="Arial"/>
              </a:rPr>
              <a:t> (</a:t>
            </a:r>
            <a:r>
              <a:rPr lang="en-US" kern="1200"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FEMA-MIT-EVALS@fema.dhs.gov</a:t>
            </a:r>
            <a:r>
              <a:rPr lang="en-US" kern="1200">
                <a:sym typeface="Arial"/>
              </a:rPr>
              <a:t>).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 </a:t>
            </a:r>
            <a:endParaRPr lang="en-US"/>
          </a:p>
        </p:txBody>
      </p:sp>
      <p:pic>
        <p:nvPicPr>
          <p:cNvPr id="8" name="Content Placeholder 7" descr="course evaluation Scantron form and pencil">
            <a:extLst>
              <a:ext uri="{FF2B5EF4-FFF2-40B4-BE49-F238E27FC236}">
                <a16:creationId xmlns:a16="http://schemas.microsoft.com/office/drawing/2014/main" id="{156A25E6-DAAC-43E0-8369-5CB4E578FAD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4" y="1152525"/>
            <a:ext cx="3050052" cy="4562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22812-8217-468B-81AE-C452CC3F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5007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Course Graduation</a:t>
            </a:r>
          </a:p>
        </p:txBody>
      </p:sp>
      <p:pic>
        <p:nvPicPr>
          <p:cNvPr id="6" name="Content Placeholder 5" descr="Photo of a graduation cap and certificate.">
            <a:extLst>
              <a:ext uri="{FF2B5EF4-FFF2-40B4-BE49-F238E27FC236}">
                <a16:creationId xmlns:a16="http://schemas.microsoft.com/office/drawing/2014/main" id="{7218EA88-014F-4997-9767-36D050AA4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1134269"/>
            <a:ext cx="6315075" cy="45148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F82C5-5B1D-48E7-B334-125DBA5C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051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E0273 Course Map Unit 9</a:t>
            </a:r>
          </a:p>
        </p:txBody>
      </p:sp>
      <p:pic>
        <p:nvPicPr>
          <p:cNvPr id="6" name="Content Placeholder 5" descr="Umbrella diagram displays E0273 themes: Know the Risk, Mitigate the Risk, Insure the Risk. Raindrops list topics: FPM Basics, Risk Determination (maps &amp; studies), Regulations, SI/SD, Oversight &amp; Compliance, Pre- and Post-Event, &amp; Insurance.">
            <a:extLst>
              <a:ext uri="{FF2B5EF4-FFF2-40B4-BE49-F238E27FC236}">
                <a16:creationId xmlns:a16="http://schemas.microsoft.com/office/drawing/2014/main" id="{BDE81F19-9CBB-4830-93F6-EB02D3475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4" y="1068388"/>
            <a:ext cx="4646612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17DF2-39E6-4059-97F7-97E434CD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045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Unit 9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5CC5E-E648-49B2-9F4E-50E9F46A93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At the end of this unit, you should be able to: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Summarize key points from this training course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Use a FIS, FIRMs, and a Sample Flood Damage Reduction ordinance to review development proposals for compliance with floodplain management regulations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Complete the post-course test</a:t>
            </a:r>
            <a:endParaRPr lang="en-US"/>
          </a:p>
        </p:txBody>
      </p:sp>
      <p:pic>
        <p:nvPicPr>
          <p:cNvPr id="8" name="Content Placeholder 7" descr="A red and white bullseye with three red darts stuck into the center of the target.">
            <a:extLst>
              <a:ext uri="{FF2B5EF4-FFF2-40B4-BE49-F238E27FC236}">
                <a16:creationId xmlns:a16="http://schemas.microsoft.com/office/drawing/2014/main" id="{04B32601-AD55-4927-A9C5-F9DBA5280D8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100262"/>
            <a:ext cx="2667000" cy="2667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36CB5-D58E-4A51-8D8C-1B35FA3B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92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2454-5919-4525-8E77-AC3F96196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At the end of this course you should be able to: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Use a Flood Insurance Rate Map (FIRM) and a Flood Insurance Study (FIS) to determine the flood zone and the Base Flood Elevation (BFE).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Describe and facilitate local jurisdictional compliance with the minimum requirements to participate in the National Flood Insurance Program (NFIP).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Describe the components of an effective Floodplain Management program to reduce loss of life and property as well as identify and remedy violations and deficiencies.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7EE7B-E8D3-4D3E-993B-39A9F8D0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925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Course Objectives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D2D5-6A3C-4985-9E17-960F25F41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At the end of this course you also should be able to: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Prepare for post-event activities, including implementing an effective Substantial Improvement/Substantial Damage (SI/SD) process.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Explain basic concepts of flood insurance rating and how Floodplain Management decisions affect the cost of flood insurance.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7D05-B175-47C5-BF04-DAAFAB9A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450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Floodplain Administrator’s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D3DF-ACCB-4E6F-9041-0FCA105BEA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Keep officials and the public informed and educated about floodplain management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Upon receiving a permit application: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Make floodplain and risk determinations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Apply NFIP and community regulations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Follow the permitting process</a:t>
            </a:r>
            <a:endParaRPr lang="en-US"/>
          </a:p>
        </p:txBody>
      </p:sp>
      <p:pic>
        <p:nvPicPr>
          <p:cNvPr id="8" name="Content Placeholder 7" descr="A woman and a man studying a map on a table">
            <a:extLst>
              <a:ext uri="{FF2B5EF4-FFF2-40B4-BE49-F238E27FC236}">
                <a16:creationId xmlns:a16="http://schemas.microsoft.com/office/drawing/2014/main" id="{2F17317A-43B1-4054-82ED-AFF049EFE6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481262"/>
            <a:ext cx="28575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2DB15-1560-4628-A073-AF627353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860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Making Floodplain and Risk Determinations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7C25-FE01-4D1C-9AE9-4F0627A56C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Find the correct map panel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Locate the property on the map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Identify the flood zone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Determine the BFE at the property using: </a:t>
            </a:r>
          </a:p>
          <a:p>
            <a:pPr marL="635000" lvl="2" indent="-254000"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FIRM and FIS</a:t>
            </a:r>
            <a:endParaRPr lang="en-US"/>
          </a:p>
        </p:txBody>
      </p:sp>
      <p:pic>
        <p:nvPicPr>
          <p:cNvPr id="8" name="Content Placeholder 7" descr="Four examples of historical and current flood maps showing different layouts and, on top, a published flood study with the cover that says Flood Insurance Study from Hazard County USA, with the FEMA logo.">
            <a:extLst>
              <a:ext uri="{FF2B5EF4-FFF2-40B4-BE49-F238E27FC236}">
                <a16:creationId xmlns:a16="http://schemas.microsoft.com/office/drawing/2014/main" id="{745589DF-F58A-4B86-B5B6-04D53A91EDB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6362"/>
            <a:ext cx="3810000" cy="41148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82595-183E-4FF7-9DDB-84C18345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543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Estimating or Determining BFE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ADDA-FC3C-48F1-B687-95E735DDB9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Apply regulations in Approximate Zone A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Use contour interpolation or data extrapolation to determine BFE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Determine the need for and coordinate the map change process</a:t>
            </a:r>
            <a:endParaRPr lang="en-US"/>
          </a:p>
        </p:txBody>
      </p:sp>
      <p:pic>
        <p:nvPicPr>
          <p:cNvPr id="8" name="Content Placeholder 7" descr="An example of elevation contours on a FIRM. The Zone A floodway is marked in gray, and a building site is labeled as Proposed Structure.">
            <a:extLst>
              <a:ext uri="{FF2B5EF4-FFF2-40B4-BE49-F238E27FC236}">
                <a16:creationId xmlns:a16="http://schemas.microsoft.com/office/drawing/2014/main" id="{EEACD44F-918D-4EA7-A9BB-13BCFE8D4E7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2300287"/>
            <a:ext cx="3333750" cy="22669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B876A-A5AD-4A1D-9235-0A9CE3FB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5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Applying Community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8CA1-9CEE-465A-A036-18243A034A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60.3(a) No Flood Map (minimum)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60.3(b) Approximate Zone A: SFHAs identified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60.3(c) Zone A with BFEs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60.3(d) Zone A with BFEs and Floodway Data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60.3(e) Zone V: Coastal high-hazard areas (most restrictive)</a:t>
            </a:r>
            <a:endParaRPr lang="en-US"/>
          </a:p>
        </p:txBody>
      </p:sp>
      <p:pic>
        <p:nvPicPr>
          <p:cNvPr id="8" name="Content Placeholder 7" descr="Diagram of a staircase representing elements in section 60.3 of the NFIP: 60.3(a), No Map, with an arrow to a FIRM with a NO symbol on top. Other elements: (b), (c), (d), (d), (e). ">
            <a:extLst>
              <a:ext uri="{FF2B5EF4-FFF2-40B4-BE49-F238E27FC236}">
                <a16:creationId xmlns:a16="http://schemas.microsoft.com/office/drawing/2014/main" id="{8D566B32-5312-4088-99A0-03E553D7D6D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52700"/>
            <a:ext cx="3810000" cy="17621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3CE70-A2C8-42E0-9B46-701C68B2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082CBC0F-B8C7-4C9C-A625-A7E003D43E37}" type="slidenum">
              <a:rPr lang="en-US" smtClean="0"/>
              <a:pPr>
                <a:spcBef>
                  <a:spcPts val="100"/>
                </a:spcBef>
                <a:buSzPct val="99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708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8" ma:contentTypeDescription="Create a new document." ma:contentTypeScope="" ma:versionID="bb21318f442e9d82dca82e8ddb338816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ae236896bb2e122f42d13ef0e630527f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68ddf3f-b77f-46a0-9295-2b9495b5142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Props1.xml><?xml version="1.0" encoding="utf-8"?>
<ds:datastoreItem xmlns:ds="http://schemas.openxmlformats.org/officeDocument/2006/customXml" ds:itemID="{CB534706-63D9-4EC4-80B8-FE96DBC95A2A}"/>
</file>

<file path=customXml/itemProps2.xml><?xml version="1.0" encoding="utf-8"?>
<ds:datastoreItem xmlns:ds="http://schemas.openxmlformats.org/officeDocument/2006/customXml" ds:itemID="{F5CA34C3-9388-4840-97CC-738E0DBE4FF0}"/>
</file>

<file path=customXml/itemProps3.xml><?xml version="1.0" encoding="utf-8"?>
<ds:datastoreItem xmlns:ds="http://schemas.openxmlformats.org/officeDocument/2006/customXml" ds:itemID="{3757E53A-97C7-421E-9A73-13443867B2DC}"/>
</file>

<file path=customXml/itemProps4.xml><?xml version="1.0" encoding="utf-8"?>
<ds:datastoreItem xmlns:ds="http://schemas.openxmlformats.org/officeDocument/2006/customXml" ds:itemID="{4981AEA0-E0E1-4BD3-8F97-D82667C63ED2}"/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645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EMI_PPT</vt:lpstr>
      <vt:lpstr>Unit 9: Course Summary and Capstone</vt:lpstr>
      <vt:lpstr>E0273 Course Map Unit 9</vt:lpstr>
      <vt:lpstr>Unit 9 Objectives</vt:lpstr>
      <vt:lpstr>Course Objectives</vt:lpstr>
      <vt:lpstr>Course Objectives (cont.)</vt:lpstr>
      <vt:lpstr>Floodplain Administrator’s Responsibilities</vt:lpstr>
      <vt:lpstr>Making Floodplain and Risk Determinations</vt:lpstr>
      <vt:lpstr>Estimating or Determining BFE</vt:lpstr>
      <vt:lpstr>Applying Community Regulations</vt:lpstr>
      <vt:lpstr>Following the Permitting Process</vt:lpstr>
      <vt:lpstr>Relating Floodplain Management to Flood Insurance</vt:lpstr>
      <vt:lpstr>Addressing Floodplain Management Concerns</vt:lpstr>
      <vt:lpstr>Activity 9.1: Capstone Activity</vt:lpstr>
      <vt:lpstr>Course Post-Test</vt:lpstr>
      <vt:lpstr>Tell Us How We Did...</vt:lpstr>
      <vt:lpstr>Course Graduation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2021-08-11T11:27:22Z</dcterms:created>
  <dcterms:modified xsi:type="dcterms:W3CDTF">2021-08-11T18:43:46Z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