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5287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Franklin Gothic Book"/>
                <a:cs typeface="Franklin Gothic Boo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5287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Franklin Gothic Book"/>
                <a:cs typeface="Franklin Gothic Boo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5287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Franklin Gothic Book"/>
                <a:cs typeface="Franklin Gothic Boo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5287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Franklin Gothic Book"/>
                <a:cs typeface="Franklin Gothic Boo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Franklin Gothic Book"/>
                <a:cs typeface="Franklin Gothic Boo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7712" y="1300225"/>
            <a:ext cx="10716260" cy="0"/>
          </a:xfrm>
          <a:custGeom>
            <a:avLst/>
            <a:gdLst/>
            <a:ahLst/>
            <a:cxnLst/>
            <a:rect l="l" t="t" r="r" b="b"/>
            <a:pathLst>
              <a:path w="10716260" h="0">
                <a:moveTo>
                  <a:pt x="0" y="0"/>
                </a:moveTo>
                <a:lnTo>
                  <a:pt x="10715688" y="0"/>
                </a:lnTo>
              </a:path>
            </a:pathLst>
          </a:custGeom>
          <a:ln w="25400">
            <a:solidFill>
              <a:srgbClr val="898B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24025" y="6078511"/>
            <a:ext cx="1278890" cy="341630"/>
          </a:xfrm>
          <a:custGeom>
            <a:avLst/>
            <a:gdLst/>
            <a:ahLst/>
            <a:cxnLst/>
            <a:rect l="l" t="t" r="r" b="b"/>
            <a:pathLst>
              <a:path w="1278889" h="341629">
                <a:moveTo>
                  <a:pt x="229260" y="8216"/>
                </a:moveTo>
                <a:lnTo>
                  <a:pt x="0" y="8216"/>
                </a:lnTo>
                <a:lnTo>
                  <a:pt x="0" y="36182"/>
                </a:lnTo>
                <a:lnTo>
                  <a:pt x="45224" y="36182"/>
                </a:lnTo>
                <a:lnTo>
                  <a:pt x="45224" y="80657"/>
                </a:lnTo>
                <a:lnTo>
                  <a:pt x="45224" y="313232"/>
                </a:lnTo>
                <a:lnTo>
                  <a:pt x="0" y="313232"/>
                </a:lnTo>
                <a:lnTo>
                  <a:pt x="0" y="341198"/>
                </a:lnTo>
                <a:lnTo>
                  <a:pt x="144284" y="341198"/>
                </a:lnTo>
                <a:lnTo>
                  <a:pt x="144284" y="313232"/>
                </a:lnTo>
                <a:lnTo>
                  <a:pt x="98386" y="313232"/>
                </a:lnTo>
                <a:lnTo>
                  <a:pt x="98386" y="235712"/>
                </a:lnTo>
                <a:lnTo>
                  <a:pt x="98386" y="187413"/>
                </a:lnTo>
                <a:lnTo>
                  <a:pt x="178650" y="187413"/>
                </a:lnTo>
                <a:lnTo>
                  <a:pt x="178650" y="235712"/>
                </a:lnTo>
                <a:lnTo>
                  <a:pt x="206121" y="235712"/>
                </a:lnTo>
                <a:lnTo>
                  <a:pt x="206121" y="187413"/>
                </a:lnTo>
                <a:lnTo>
                  <a:pt x="206121" y="159461"/>
                </a:lnTo>
                <a:lnTo>
                  <a:pt x="206121" y="120065"/>
                </a:lnTo>
                <a:lnTo>
                  <a:pt x="178650" y="120065"/>
                </a:lnTo>
                <a:lnTo>
                  <a:pt x="178650" y="159461"/>
                </a:lnTo>
                <a:lnTo>
                  <a:pt x="98386" y="159461"/>
                </a:lnTo>
                <a:lnTo>
                  <a:pt x="98386" y="120065"/>
                </a:lnTo>
                <a:lnTo>
                  <a:pt x="98386" y="80657"/>
                </a:lnTo>
                <a:lnTo>
                  <a:pt x="98386" y="36182"/>
                </a:lnTo>
                <a:lnTo>
                  <a:pt x="201790" y="36182"/>
                </a:lnTo>
                <a:lnTo>
                  <a:pt x="201790" y="80657"/>
                </a:lnTo>
                <a:lnTo>
                  <a:pt x="229260" y="80657"/>
                </a:lnTo>
                <a:lnTo>
                  <a:pt x="229260" y="36182"/>
                </a:lnTo>
                <a:lnTo>
                  <a:pt x="229260" y="8216"/>
                </a:lnTo>
                <a:close/>
              </a:path>
              <a:path w="1278889" h="341629">
                <a:moveTo>
                  <a:pt x="492125" y="266217"/>
                </a:moveTo>
                <a:lnTo>
                  <a:pt x="464654" y="266217"/>
                </a:lnTo>
                <a:lnTo>
                  <a:pt x="464654" y="313232"/>
                </a:lnTo>
                <a:lnTo>
                  <a:pt x="355803" y="313232"/>
                </a:lnTo>
                <a:lnTo>
                  <a:pt x="355803" y="266217"/>
                </a:lnTo>
                <a:lnTo>
                  <a:pt x="355803" y="231902"/>
                </a:lnTo>
                <a:lnTo>
                  <a:pt x="355803" y="183603"/>
                </a:lnTo>
                <a:lnTo>
                  <a:pt x="436448" y="183603"/>
                </a:lnTo>
                <a:lnTo>
                  <a:pt x="436448" y="231902"/>
                </a:lnTo>
                <a:lnTo>
                  <a:pt x="463931" y="231902"/>
                </a:lnTo>
                <a:lnTo>
                  <a:pt x="463931" y="183603"/>
                </a:lnTo>
                <a:lnTo>
                  <a:pt x="463931" y="155651"/>
                </a:lnTo>
                <a:lnTo>
                  <a:pt x="463931" y="114973"/>
                </a:lnTo>
                <a:lnTo>
                  <a:pt x="436448" y="114973"/>
                </a:lnTo>
                <a:lnTo>
                  <a:pt x="436448" y="155651"/>
                </a:lnTo>
                <a:lnTo>
                  <a:pt x="355803" y="155651"/>
                </a:lnTo>
                <a:lnTo>
                  <a:pt x="355803" y="114973"/>
                </a:lnTo>
                <a:lnTo>
                  <a:pt x="355803" y="80657"/>
                </a:lnTo>
                <a:lnTo>
                  <a:pt x="355803" y="36182"/>
                </a:lnTo>
                <a:lnTo>
                  <a:pt x="460692" y="36182"/>
                </a:lnTo>
                <a:lnTo>
                  <a:pt x="460692" y="80657"/>
                </a:lnTo>
                <a:lnTo>
                  <a:pt x="488175" y="80657"/>
                </a:lnTo>
                <a:lnTo>
                  <a:pt x="488175" y="36182"/>
                </a:lnTo>
                <a:lnTo>
                  <a:pt x="488175" y="8216"/>
                </a:lnTo>
                <a:lnTo>
                  <a:pt x="257848" y="8216"/>
                </a:lnTo>
                <a:lnTo>
                  <a:pt x="257848" y="36182"/>
                </a:lnTo>
                <a:lnTo>
                  <a:pt x="302298" y="36182"/>
                </a:lnTo>
                <a:lnTo>
                  <a:pt x="302298" y="80657"/>
                </a:lnTo>
                <a:lnTo>
                  <a:pt x="302298" y="313232"/>
                </a:lnTo>
                <a:lnTo>
                  <a:pt x="257848" y="313232"/>
                </a:lnTo>
                <a:lnTo>
                  <a:pt x="257848" y="341198"/>
                </a:lnTo>
                <a:lnTo>
                  <a:pt x="492125" y="341198"/>
                </a:lnTo>
                <a:lnTo>
                  <a:pt x="492125" y="313232"/>
                </a:lnTo>
                <a:lnTo>
                  <a:pt x="492125" y="266217"/>
                </a:lnTo>
                <a:close/>
              </a:path>
              <a:path w="1278889" h="341629">
                <a:moveTo>
                  <a:pt x="939419" y="8305"/>
                </a:moveTo>
                <a:lnTo>
                  <a:pt x="831684" y="8305"/>
                </a:lnTo>
                <a:lnTo>
                  <a:pt x="831684" y="36207"/>
                </a:lnTo>
                <a:lnTo>
                  <a:pt x="727900" y="258635"/>
                </a:lnTo>
                <a:lnTo>
                  <a:pt x="622325" y="36207"/>
                </a:lnTo>
                <a:lnTo>
                  <a:pt x="622325" y="8305"/>
                </a:lnTo>
                <a:lnTo>
                  <a:pt x="516712" y="8305"/>
                </a:lnTo>
                <a:lnTo>
                  <a:pt x="516712" y="36207"/>
                </a:lnTo>
                <a:lnTo>
                  <a:pt x="561924" y="36207"/>
                </a:lnTo>
                <a:lnTo>
                  <a:pt x="561924" y="312966"/>
                </a:lnTo>
                <a:lnTo>
                  <a:pt x="516712" y="312966"/>
                </a:lnTo>
                <a:lnTo>
                  <a:pt x="516712" y="340855"/>
                </a:lnTo>
                <a:lnTo>
                  <a:pt x="636790" y="340855"/>
                </a:lnTo>
                <a:lnTo>
                  <a:pt x="636790" y="312966"/>
                </a:lnTo>
                <a:lnTo>
                  <a:pt x="592289" y="312966"/>
                </a:lnTo>
                <a:lnTo>
                  <a:pt x="592289" y="89827"/>
                </a:lnTo>
                <a:lnTo>
                  <a:pt x="593013" y="89827"/>
                </a:lnTo>
                <a:lnTo>
                  <a:pt x="709815" y="340855"/>
                </a:lnTo>
                <a:lnTo>
                  <a:pt x="721728" y="340855"/>
                </a:lnTo>
                <a:lnTo>
                  <a:pt x="840701" y="85115"/>
                </a:lnTo>
                <a:lnTo>
                  <a:pt x="841806" y="85115"/>
                </a:lnTo>
                <a:lnTo>
                  <a:pt x="841806" y="312966"/>
                </a:lnTo>
                <a:lnTo>
                  <a:pt x="795870" y="312966"/>
                </a:lnTo>
                <a:lnTo>
                  <a:pt x="795870" y="340855"/>
                </a:lnTo>
                <a:lnTo>
                  <a:pt x="939419" y="340855"/>
                </a:lnTo>
                <a:lnTo>
                  <a:pt x="939419" y="312966"/>
                </a:lnTo>
                <a:lnTo>
                  <a:pt x="894930" y="312966"/>
                </a:lnTo>
                <a:lnTo>
                  <a:pt x="894930" y="36207"/>
                </a:lnTo>
                <a:lnTo>
                  <a:pt x="939419" y="36207"/>
                </a:lnTo>
                <a:lnTo>
                  <a:pt x="939419" y="8305"/>
                </a:lnTo>
                <a:close/>
              </a:path>
              <a:path w="1278889" h="341629">
                <a:moveTo>
                  <a:pt x="1278585" y="312966"/>
                </a:moveTo>
                <a:lnTo>
                  <a:pt x="1249997" y="312966"/>
                </a:lnTo>
                <a:lnTo>
                  <a:pt x="1217104" y="224218"/>
                </a:lnTo>
                <a:lnTo>
                  <a:pt x="1206754" y="196316"/>
                </a:lnTo>
                <a:lnTo>
                  <a:pt x="1161630" y="74599"/>
                </a:lnTo>
                <a:lnTo>
                  <a:pt x="1152779" y="50736"/>
                </a:lnTo>
                <a:lnTo>
                  <a:pt x="1152779" y="196316"/>
                </a:lnTo>
                <a:lnTo>
                  <a:pt x="1064895" y="196316"/>
                </a:lnTo>
                <a:lnTo>
                  <a:pt x="1107224" y="74599"/>
                </a:lnTo>
                <a:lnTo>
                  <a:pt x="1108278" y="74599"/>
                </a:lnTo>
                <a:lnTo>
                  <a:pt x="1152779" y="196316"/>
                </a:lnTo>
                <a:lnTo>
                  <a:pt x="1152779" y="50736"/>
                </a:lnTo>
                <a:lnTo>
                  <a:pt x="1133970" y="0"/>
                </a:lnTo>
                <a:lnTo>
                  <a:pt x="1106106" y="0"/>
                </a:lnTo>
                <a:lnTo>
                  <a:pt x="996543" y="312966"/>
                </a:lnTo>
                <a:lnTo>
                  <a:pt x="968006" y="312966"/>
                </a:lnTo>
                <a:lnTo>
                  <a:pt x="968006" y="340855"/>
                </a:lnTo>
                <a:lnTo>
                  <a:pt x="1053668" y="340855"/>
                </a:lnTo>
                <a:lnTo>
                  <a:pt x="1053668" y="312966"/>
                </a:lnTo>
                <a:lnTo>
                  <a:pt x="1024013" y="312966"/>
                </a:lnTo>
                <a:lnTo>
                  <a:pt x="1053668" y="224218"/>
                </a:lnTo>
                <a:lnTo>
                  <a:pt x="1163955" y="224218"/>
                </a:lnTo>
                <a:lnTo>
                  <a:pt x="1195044" y="312966"/>
                </a:lnTo>
                <a:lnTo>
                  <a:pt x="1163955" y="312966"/>
                </a:lnTo>
                <a:lnTo>
                  <a:pt x="1163955" y="340855"/>
                </a:lnTo>
                <a:lnTo>
                  <a:pt x="1278585" y="340855"/>
                </a:lnTo>
                <a:lnTo>
                  <a:pt x="1278585" y="312966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175" y="5857131"/>
            <a:ext cx="765492" cy="7723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7562" y="421703"/>
            <a:ext cx="9070340" cy="78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5287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1352" y="2701735"/>
            <a:ext cx="10841355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644765" y="6275248"/>
            <a:ext cx="281305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153775" y="6273533"/>
            <a:ext cx="267970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A5B5D"/>
                </a:solidFill>
                <a:latin typeface="Franklin Gothic Book"/>
                <a:cs typeface="Franklin Gothic Book"/>
              </a:defRPr>
            </a:lvl1pPr>
          </a:lstStyle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85365" y="4986680"/>
            <a:ext cx="219075" cy="231140"/>
          </a:xfrm>
          <a:custGeom>
            <a:avLst/>
            <a:gdLst/>
            <a:ahLst/>
            <a:cxnLst/>
            <a:rect l="l" t="t" r="r" b="b"/>
            <a:pathLst>
              <a:path w="219075" h="231139">
                <a:moveTo>
                  <a:pt x="218643" y="188785"/>
                </a:moveTo>
                <a:lnTo>
                  <a:pt x="149098" y="188785"/>
                </a:lnTo>
                <a:lnTo>
                  <a:pt x="149098" y="72224"/>
                </a:lnTo>
                <a:lnTo>
                  <a:pt x="149098" y="0"/>
                </a:lnTo>
                <a:lnTo>
                  <a:pt x="68529" y="0"/>
                </a:lnTo>
                <a:lnTo>
                  <a:pt x="68529" y="72224"/>
                </a:lnTo>
                <a:lnTo>
                  <a:pt x="68529" y="188785"/>
                </a:lnTo>
                <a:lnTo>
                  <a:pt x="0" y="188785"/>
                </a:lnTo>
                <a:lnTo>
                  <a:pt x="0" y="230606"/>
                </a:lnTo>
                <a:lnTo>
                  <a:pt x="218643" y="230606"/>
                </a:lnTo>
                <a:lnTo>
                  <a:pt x="218643" y="188785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085365" y="4716817"/>
            <a:ext cx="347980" cy="342265"/>
          </a:xfrm>
          <a:custGeom>
            <a:avLst/>
            <a:gdLst/>
            <a:ahLst/>
            <a:cxnLst/>
            <a:rect l="l" t="t" r="r" b="b"/>
            <a:pathLst>
              <a:path w="347980" h="342264">
                <a:moveTo>
                  <a:pt x="347433" y="0"/>
                </a:moveTo>
                <a:lnTo>
                  <a:pt x="0" y="0"/>
                </a:lnTo>
                <a:lnTo>
                  <a:pt x="0" y="41808"/>
                </a:lnTo>
                <a:lnTo>
                  <a:pt x="68529" y="41808"/>
                </a:lnTo>
                <a:lnTo>
                  <a:pt x="68529" y="108953"/>
                </a:lnTo>
                <a:lnTo>
                  <a:pt x="68529" y="167246"/>
                </a:lnTo>
                <a:lnTo>
                  <a:pt x="68529" y="228053"/>
                </a:lnTo>
                <a:lnTo>
                  <a:pt x="68529" y="269862"/>
                </a:lnTo>
                <a:lnTo>
                  <a:pt x="270725" y="269862"/>
                </a:lnTo>
                <a:lnTo>
                  <a:pt x="270725" y="342087"/>
                </a:lnTo>
                <a:lnTo>
                  <a:pt x="312369" y="342087"/>
                </a:lnTo>
                <a:lnTo>
                  <a:pt x="312369" y="269862"/>
                </a:lnTo>
                <a:lnTo>
                  <a:pt x="312369" y="228053"/>
                </a:lnTo>
                <a:lnTo>
                  <a:pt x="312369" y="167246"/>
                </a:lnTo>
                <a:lnTo>
                  <a:pt x="270725" y="167246"/>
                </a:lnTo>
                <a:lnTo>
                  <a:pt x="270725" y="228053"/>
                </a:lnTo>
                <a:lnTo>
                  <a:pt x="149098" y="228053"/>
                </a:lnTo>
                <a:lnTo>
                  <a:pt x="149098" y="167246"/>
                </a:lnTo>
                <a:lnTo>
                  <a:pt x="149098" y="108953"/>
                </a:lnTo>
                <a:lnTo>
                  <a:pt x="149098" y="41808"/>
                </a:lnTo>
                <a:lnTo>
                  <a:pt x="305790" y="41808"/>
                </a:lnTo>
                <a:lnTo>
                  <a:pt x="305790" y="108953"/>
                </a:lnTo>
                <a:lnTo>
                  <a:pt x="347433" y="108953"/>
                </a:lnTo>
                <a:lnTo>
                  <a:pt x="347433" y="41808"/>
                </a:lnTo>
                <a:lnTo>
                  <a:pt x="347433" y="0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76106" y="4704321"/>
            <a:ext cx="1543685" cy="513715"/>
          </a:xfrm>
          <a:custGeom>
            <a:avLst/>
            <a:gdLst/>
            <a:ahLst/>
            <a:cxnLst/>
            <a:rect l="l" t="t" r="r" b="b"/>
            <a:pathLst>
              <a:path w="1543685" h="513714">
                <a:moveTo>
                  <a:pt x="355028" y="401459"/>
                </a:moveTo>
                <a:lnTo>
                  <a:pt x="313385" y="401459"/>
                </a:lnTo>
                <a:lnTo>
                  <a:pt x="313385" y="471144"/>
                </a:lnTo>
                <a:lnTo>
                  <a:pt x="148437" y="471144"/>
                </a:lnTo>
                <a:lnTo>
                  <a:pt x="148437" y="401459"/>
                </a:lnTo>
                <a:lnTo>
                  <a:pt x="148437" y="348246"/>
                </a:lnTo>
                <a:lnTo>
                  <a:pt x="148437" y="276034"/>
                </a:lnTo>
                <a:lnTo>
                  <a:pt x="270649" y="276034"/>
                </a:lnTo>
                <a:lnTo>
                  <a:pt x="270649" y="348246"/>
                </a:lnTo>
                <a:lnTo>
                  <a:pt x="312293" y="348246"/>
                </a:lnTo>
                <a:lnTo>
                  <a:pt x="312293" y="276034"/>
                </a:lnTo>
                <a:lnTo>
                  <a:pt x="312293" y="235483"/>
                </a:lnTo>
                <a:lnTo>
                  <a:pt x="312293" y="173405"/>
                </a:lnTo>
                <a:lnTo>
                  <a:pt x="270649" y="173405"/>
                </a:lnTo>
                <a:lnTo>
                  <a:pt x="270649" y="235483"/>
                </a:lnTo>
                <a:lnTo>
                  <a:pt x="148437" y="235483"/>
                </a:lnTo>
                <a:lnTo>
                  <a:pt x="148437" y="173405"/>
                </a:lnTo>
                <a:lnTo>
                  <a:pt x="148437" y="121450"/>
                </a:lnTo>
                <a:lnTo>
                  <a:pt x="148437" y="54305"/>
                </a:lnTo>
                <a:lnTo>
                  <a:pt x="307390" y="54305"/>
                </a:lnTo>
                <a:lnTo>
                  <a:pt x="307390" y="121450"/>
                </a:lnTo>
                <a:lnTo>
                  <a:pt x="349034" y="121450"/>
                </a:lnTo>
                <a:lnTo>
                  <a:pt x="349034" y="54305"/>
                </a:lnTo>
                <a:lnTo>
                  <a:pt x="349034" y="12496"/>
                </a:lnTo>
                <a:lnTo>
                  <a:pt x="0" y="12496"/>
                </a:lnTo>
                <a:lnTo>
                  <a:pt x="0" y="54305"/>
                </a:lnTo>
                <a:lnTo>
                  <a:pt x="67360" y="54305"/>
                </a:lnTo>
                <a:lnTo>
                  <a:pt x="67360" y="121450"/>
                </a:lnTo>
                <a:lnTo>
                  <a:pt x="67360" y="471144"/>
                </a:lnTo>
                <a:lnTo>
                  <a:pt x="0" y="471144"/>
                </a:lnTo>
                <a:lnTo>
                  <a:pt x="0" y="512965"/>
                </a:lnTo>
                <a:lnTo>
                  <a:pt x="355028" y="512965"/>
                </a:lnTo>
                <a:lnTo>
                  <a:pt x="355028" y="471144"/>
                </a:lnTo>
                <a:lnTo>
                  <a:pt x="355028" y="401459"/>
                </a:lnTo>
                <a:close/>
              </a:path>
              <a:path w="1543685" h="513714">
                <a:moveTo>
                  <a:pt x="1032852" y="12496"/>
                </a:moveTo>
                <a:lnTo>
                  <a:pt x="869581" y="12496"/>
                </a:lnTo>
                <a:lnTo>
                  <a:pt x="869581" y="54521"/>
                </a:lnTo>
                <a:lnTo>
                  <a:pt x="712304" y="389521"/>
                </a:lnTo>
                <a:lnTo>
                  <a:pt x="552335" y="54521"/>
                </a:lnTo>
                <a:lnTo>
                  <a:pt x="552335" y="12496"/>
                </a:lnTo>
                <a:lnTo>
                  <a:pt x="392277" y="12496"/>
                </a:lnTo>
                <a:lnTo>
                  <a:pt x="392277" y="54521"/>
                </a:lnTo>
                <a:lnTo>
                  <a:pt x="460794" y="54521"/>
                </a:lnTo>
                <a:lnTo>
                  <a:pt x="460794" y="471360"/>
                </a:lnTo>
                <a:lnTo>
                  <a:pt x="392277" y="471360"/>
                </a:lnTo>
                <a:lnTo>
                  <a:pt x="392277" y="513372"/>
                </a:lnTo>
                <a:lnTo>
                  <a:pt x="574243" y="513372"/>
                </a:lnTo>
                <a:lnTo>
                  <a:pt x="574243" y="471360"/>
                </a:lnTo>
                <a:lnTo>
                  <a:pt x="506818" y="471360"/>
                </a:lnTo>
                <a:lnTo>
                  <a:pt x="506818" y="135267"/>
                </a:lnTo>
                <a:lnTo>
                  <a:pt x="507911" y="135267"/>
                </a:lnTo>
                <a:lnTo>
                  <a:pt x="684911" y="513372"/>
                </a:lnTo>
                <a:lnTo>
                  <a:pt x="702957" y="513372"/>
                </a:lnTo>
                <a:lnTo>
                  <a:pt x="883246" y="128181"/>
                </a:lnTo>
                <a:lnTo>
                  <a:pt x="884923" y="128181"/>
                </a:lnTo>
                <a:lnTo>
                  <a:pt x="884923" y="471360"/>
                </a:lnTo>
                <a:lnTo>
                  <a:pt x="815314" y="471360"/>
                </a:lnTo>
                <a:lnTo>
                  <a:pt x="815314" y="513372"/>
                </a:lnTo>
                <a:lnTo>
                  <a:pt x="1032852" y="513372"/>
                </a:lnTo>
                <a:lnTo>
                  <a:pt x="1032852" y="471360"/>
                </a:lnTo>
                <a:lnTo>
                  <a:pt x="965428" y="471360"/>
                </a:lnTo>
                <a:lnTo>
                  <a:pt x="965428" y="54521"/>
                </a:lnTo>
                <a:lnTo>
                  <a:pt x="1032852" y="54521"/>
                </a:lnTo>
                <a:lnTo>
                  <a:pt x="1032852" y="12496"/>
                </a:lnTo>
                <a:close/>
              </a:path>
              <a:path w="1543685" h="513714">
                <a:moveTo>
                  <a:pt x="1543316" y="471360"/>
                </a:moveTo>
                <a:lnTo>
                  <a:pt x="1503502" y="471360"/>
                </a:lnTo>
                <a:lnTo>
                  <a:pt x="1453642" y="337693"/>
                </a:lnTo>
                <a:lnTo>
                  <a:pt x="1437970" y="295681"/>
                </a:lnTo>
                <a:lnTo>
                  <a:pt x="1369593" y="112356"/>
                </a:lnTo>
                <a:lnTo>
                  <a:pt x="1356169" y="76390"/>
                </a:lnTo>
                <a:lnTo>
                  <a:pt x="1356169" y="295681"/>
                </a:lnTo>
                <a:lnTo>
                  <a:pt x="1222997" y="295681"/>
                </a:lnTo>
                <a:lnTo>
                  <a:pt x="1287132" y="112356"/>
                </a:lnTo>
                <a:lnTo>
                  <a:pt x="1288745" y="112356"/>
                </a:lnTo>
                <a:lnTo>
                  <a:pt x="1356169" y="295681"/>
                </a:lnTo>
                <a:lnTo>
                  <a:pt x="1356169" y="76390"/>
                </a:lnTo>
                <a:lnTo>
                  <a:pt x="1327670" y="0"/>
                </a:lnTo>
                <a:lnTo>
                  <a:pt x="1285455" y="0"/>
                </a:lnTo>
                <a:lnTo>
                  <a:pt x="1119416" y="471360"/>
                </a:lnTo>
                <a:lnTo>
                  <a:pt x="1076172" y="471360"/>
                </a:lnTo>
                <a:lnTo>
                  <a:pt x="1076172" y="513372"/>
                </a:lnTo>
                <a:lnTo>
                  <a:pt x="1205979" y="513372"/>
                </a:lnTo>
                <a:lnTo>
                  <a:pt x="1205979" y="471360"/>
                </a:lnTo>
                <a:lnTo>
                  <a:pt x="1161046" y="471360"/>
                </a:lnTo>
                <a:lnTo>
                  <a:pt x="1205979" y="337693"/>
                </a:lnTo>
                <a:lnTo>
                  <a:pt x="1373111" y="337693"/>
                </a:lnTo>
                <a:lnTo>
                  <a:pt x="1420228" y="471360"/>
                </a:lnTo>
                <a:lnTo>
                  <a:pt x="1373111" y="471360"/>
                </a:lnTo>
                <a:lnTo>
                  <a:pt x="1373111" y="513372"/>
                </a:lnTo>
                <a:lnTo>
                  <a:pt x="1543316" y="513372"/>
                </a:lnTo>
                <a:lnTo>
                  <a:pt x="1543316" y="471360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4370885"/>
            <a:ext cx="1160022" cy="116324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7562" y="2212593"/>
            <a:ext cx="1016063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/>
              <a:t>Unit</a:t>
            </a:r>
            <a:r>
              <a:rPr dirty="0" sz="3950" spc="-45"/>
              <a:t> </a:t>
            </a:r>
            <a:r>
              <a:rPr dirty="0" sz="3950"/>
              <a:t>2:</a:t>
            </a:r>
            <a:r>
              <a:rPr dirty="0" sz="3950" spc="65"/>
              <a:t> </a:t>
            </a:r>
            <a:r>
              <a:rPr dirty="0" sz="3950"/>
              <a:t>Introduction</a:t>
            </a:r>
            <a:r>
              <a:rPr dirty="0" sz="3950" spc="-5"/>
              <a:t> </a:t>
            </a:r>
            <a:r>
              <a:rPr dirty="0" sz="3950"/>
              <a:t>to</a:t>
            </a:r>
            <a:r>
              <a:rPr dirty="0" sz="3950" spc="50"/>
              <a:t> </a:t>
            </a:r>
            <a:r>
              <a:rPr dirty="0" sz="3950"/>
              <a:t>Floodplain</a:t>
            </a:r>
            <a:r>
              <a:rPr dirty="0" sz="3950" spc="70"/>
              <a:t> </a:t>
            </a:r>
            <a:r>
              <a:rPr dirty="0" sz="3950" spc="-10"/>
              <a:t>Management</a:t>
            </a:r>
            <a:endParaRPr sz="39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225" y="1552575"/>
            <a:ext cx="4324350" cy="3876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Knowledge</a:t>
            </a:r>
            <a:r>
              <a:rPr dirty="0" spc="50"/>
              <a:t> </a:t>
            </a:r>
            <a:r>
              <a:rPr dirty="0"/>
              <a:t>Checks</a:t>
            </a:r>
            <a:r>
              <a:rPr dirty="0" spc="95"/>
              <a:t> </a:t>
            </a:r>
            <a:r>
              <a:rPr dirty="0"/>
              <a:t>1</a:t>
            </a:r>
            <a:r>
              <a:rPr dirty="0" spc="195"/>
              <a:t> </a:t>
            </a:r>
            <a:r>
              <a:rPr dirty="0"/>
              <a:t>and</a:t>
            </a:r>
            <a:r>
              <a:rPr dirty="0" spc="75"/>
              <a:t> </a:t>
            </a:r>
            <a:r>
              <a:rPr dirty="0" spc="-50"/>
              <a:t>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42327" y="1534503"/>
            <a:ext cx="5721985" cy="238188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150">
                <a:latin typeface="Franklin Gothic Book"/>
                <a:cs typeface="Franklin Gothic Book"/>
              </a:rPr>
              <a:t>What</a:t>
            </a:r>
            <a:r>
              <a:rPr dirty="0" sz="2150" spc="1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are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three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beneficial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functions</a:t>
            </a:r>
            <a:r>
              <a:rPr dirty="0" sz="2150" spc="105">
                <a:latin typeface="Franklin Gothic Book"/>
                <a:cs typeface="Franklin Gothic Book"/>
              </a:rPr>
              <a:t> </a:t>
            </a:r>
            <a:r>
              <a:rPr dirty="0" sz="2150" spc="-25">
                <a:latin typeface="Franklin Gothic Book"/>
                <a:cs typeface="Franklin Gothic Book"/>
              </a:rPr>
              <a:t>of</a:t>
            </a:r>
            <a:endParaRPr sz="21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150" spc="-10">
                <a:latin typeface="Franklin Gothic Book"/>
                <a:cs typeface="Franklin Gothic Book"/>
              </a:rPr>
              <a:t>floodplains?</a:t>
            </a:r>
            <a:endParaRPr sz="21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Franklin Gothic Book"/>
              <a:cs typeface="Franklin Gothic Book"/>
            </a:endParaRPr>
          </a:p>
          <a:p>
            <a:pPr marL="12700" marR="5080">
              <a:lnSpc>
                <a:spcPct val="128099"/>
              </a:lnSpc>
            </a:pPr>
            <a:r>
              <a:rPr dirty="0" sz="2150">
                <a:latin typeface="Franklin Gothic Book"/>
                <a:cs typeface="Franklin Gothic Book"/>
              </a:rPr>
              <a:t>Why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is</a:t>
            </a:r>
            <a:r>
              <a:rPr dirty="0" sz="2150" spc="8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</a:t>
            </a:r>
            <a:r>
              <a:rPr dirty="0" sz="2150" spc="9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strong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floodplain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management</a:t>
            </a:r>
            <a:r>
              <a:rPr dirty="0" sz="2150" spc="12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program important?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2627883"/>
            <a:ext cx="1002093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>
                <a:solidFill>
                  <a:srgbClr val="FFFFFF"/>
                </a:solidFill>
              </a:rPr>
              <a:t>National</a:t>
            </a:r>
            <a:r>
              <a:rPr dirty="0" sz="3950" spc="30">
                <a:solidFill>
                  <a:srgbClr val="FFFFFF"/>
                </a:solidFill>
              </a:rPr>
              <a:t> </a:t>
            </a:r>
            <a:r>
              <a:rPr dirty="0" sz="3950">
                <a:solidFill>
                  <a:srgbClr val="FFFFFF"/>
                </a:solidFill>
              </a:rPr>
              <a:t>Flood</a:t>
            </a:r>
            <a:r>
              <a:rPr dirty="0" sz="3950" spc="75">
                <a:solidFill>
                  <a:srgbClr val="FFFFFF"/>
                </a:solidFill>
              </a:rPr>
              <a:t> </a:t>
            </a:r>
            <a:r>
              <a:rPr dirty="0" sz="3950">
                <a:solidFill>
                  <a:srgbClr val="FFFFFF"/>
                </a:solidFill>
              </a:rPr>
              <a:t>Insurance</a:t>
            </a:r>
            <a:r>
              <a:rPr dirty="0" sz="3950" spc="50">
                <a:solidFill>
                  <a:srgbClr val="FFFFFF"/>
                </a:solidFill>
              </a:rPr>
              <a:t> </a:t>
            </a:r>
            <a:r>
              <a:rPr dirty="0" sz="3950">
                <a:solidFill>
                  <a:srgbClr val="FFFFFF"/>
                </a:solidFill>
              </a:rPr>
              <a:t>Program</a:t>
            </a:r>
            <a:r>
              <a:rPr dirty="0" sz="3950" spc="30">
                <a:solidFill>
                  <a:srgbClr val="FFFFFF"/>
                </a:solidFill>
              </a:rPr>
              <a:t> </a:t>
            </a:r>
            <a:r>
              <a:rPr dirty="0" sz="3950" spc="-10">
                <a:solidFill>
                  <a:srgbClr val="FFFFFF"/>
                </a:solidFill>
              </a:rPr>
              <a:t>Framework</a:t>
            </a:r>
            <a:endParaRPr sz="3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47712" y="1300225"/>
            <a:ext cx="10716260" cy="0"/>
          </a:xfrm>
          <a:custGeom>
            <a:avLst/>
            <a:gdLst/>
            <a:ahLst/>
            <a:cxnLst/>
            <a:rect l="l" t="t" r="r" b="b"/>
            <a:pathLst>
              <a:path w="10716260" h="0">
                <a:moveTo>
                  <a:pt x="0" y="0"/>
                </a:moveTo>
                <a:lnTo>
                  <a:pt x="10715688" y="0"/>
                </a:lnTo>
              </a:path>
            </a:pathLst>
          </a:custGeom>
          <a:ln w="25400">
            <a:solidFill>
              <a:srgbClr val="898B8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524035" y="1476375"/>
            <a:ext cx="8839200" cy="5095875"/>
            <a:chOff x="1524035" y="1476375"/>
            <a:chExt cx="8839200" cy="5095875"/>
          </a:xfrm>
        </p:grpSpPr>
        <p:sp>
          <p:nvSpPr>
            <p:cNvPr id="4" name="object 4" descr=""/>
            <p:cNvSpPr/>
            <p:nvPr/>
          </p:nvSpPr>
          <p:spPr>
            <a:xfrm>
              <a:off x="1819275" y="1504950"/>
              <a:ext cx="8515350" cy="4352925"/>
            </a:xfrm>
            <a:custGeom>
              <a:avLst/>
              <a:gdLst/>
              <a:ahLst/>
              <a:cxnLst/>
              <a:rect l="l" t="t" r="r" b="b"/>
              <a:pathLst>
                <a:path w="8515350" h="4352925">
                  <a:moveTo>
                    <a:pt x="0" y="260223"/>
                  </a:moveTo>
                  <a:lnTo>
                    <a:pt x="4195" y="213468"/>
                  </a:lnTo>
                  <a:lnTo>
                    <a:pt x="16289" y="169455"/>
                  </a:lnTo>
                  <a:lnTo>
                    <a:pt x="35545" y="128919"/>
                  </a:lnTo>
                  <a:lnTo>
                    <a:pt x="61227" y="92597"/>
                  </a:lnTo>
                  <a:lnTo>
                    <a:pt x="92597" y="61227"/>
                  </a:lnTo>
                  <a:lnTo>
                    <a:pt x="128919" y="35545"/>
                  </a:lnTo>
                  <a:lnTo>
                    <a:pt x="169455" y="16289"/>
                  </a:lnTo>
                  <a:lnTo>
                    <a:pt x="213468" y="4195"/>
                  </a:lnTo>
                  <a:lnTo>
                    <a:pt x="260223" y="0"/>
                  </a:lnTo>
                  <a:lnTo>
                    <a:pt x="8255127" y="0"/>
                  </a:lnTo>
                  <a:lnTo>
                    <a:pt x="8301881" y="4195"/>
                  </a:lnTo>
                  <a:lnTo>
                    <a:pt x="8345894" y="16289"/>
                  </a:lnTo>
                  <a:lnTo>
                    <a:pt x="8386430" y="35545"/>
                  </a:lnTo>
                  <a:lnTo>
                    <a:pt x="8422752" y="61227"/>
                  </a:lnTo>
                  <a:lnTo>
                    <a:pt x="8454122" y="92597"/>
                  </a:lnTo>
                  <a:lnTo>
                    <a:pt x="8479804" y="128919"/>
                  </a:lnTo>
                  <a:lnTo>
                    <a:pt x="8499060" y="169455"/>
                  </a:lnTo>
                  <a:lnTo>
                    <a:pt x="8511154" y="213468"/>
                  </a:lnTo>
                  <a:lnTo>
                    <a:pt x="8515350" y="260223"/>
                  </a:lnTo>
                  <a:lnTo>
                    <a:pt x="8515350" y="4092663"/>
                  </a:lnTo>
                  <a:lnTo>
                    <a:pt x="8511154" y="4139446"/>
                  </a:lnTo>
                  <a:lnTo>
                    <a:pt x="8499060" y="4183477"/>
                  </a:lnTo>
                  <a:lnTo>
                    <a:pt x="8479804" y="4224022"/>
                  </a:lnTo>
                  <a:lnTo>
                    <a:pt x="8454122" y="4260346"/>
                  </a:lnTo>
                  <a:lnTo>
                    <a:pt x="8422752" y="4291714"/>
                  </a:lnTo>
                  <a:lnTo>
                    <a:pt x="8386430" y="4317391"/>
                  </a:lnTo>
                  <a:lnTo>
                    <a:pt x="8345894" y="4336642"/>
                  </a:lnTo>
                  <a:lnTo>
                    <a:pt x="8301881" y="4348731"/>
                  </a:lnTo>
                  <a:lnTo>
                    <a:pt x="8255127" y="4352925"/>
                  </a:lnTo>
                  <a:lnTo>
                    <a:pt x="260223" y="4352925"/>
                  </a:lnTo>
                  <a:lnTo>
                    <a:pt x="213468" y="4348731"/>
                  </a:lnTo>
                  <a:lnTo>
                    <a:pt x="169455" y="4336642"/>
                  </a:lnTo>
                  <a:lnTo>
                    <a:pt x="128919" y="4317391"/>
                  </a:lnTo>
                  <a:lnTo>
                    <a:pt x="92597" y="4291714"/>
                  </a:lnTo>
                  <a:lnTo>
                    <a:pt x="61227" y="4260346"/>
                  </a:lnTo>
                  <a:lnTo>
                    <a:pt x="35545" y="4224022"/>
                  </a:lnTo>
                  <a:lnTo>
                    <a:pt x="16289" y="4183477"/>
                  </a:lnTo>
                  <a:lnTo>
                    <a:pt x="4195" y="4139446"/>
                  </a:lnTo>
                  <a:lnTo>
                    <a:pt x="0" y="4092663"/>
                  </a:lnTo>
                  <a:lnTo>
                    <a:pt x="0" y="260223"/>
                  </a:lnTo>
                  <a:close/>
                </a:path>
              </a:pathLst>
            </a:custGeom>
            <a:ln w="57150">
              <a:solidFill>
                <a:srgbClr val="D5D5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724524" y="5810250"/>
              <a:ext cx="742950" cy="723900"/>
            </a:xfrm>
            <a:custGeom>
              <a:avLst/>
              <a:gdLst/>
              <a:ahLst/>
              <a:cxnLst/>
              <a:rect l="l" t="t" r="r" b="b"/>
              <a:pathLst>
                <a:path w="742950" h="723900">
                  <a:moveTo>
                    <a:pt x="371475" y="0"/>
                  </a:moveTo>
                  <a:lnTo>
                    <a:pt x="324888" y="2820"/>
                  </a:lnTo>
                  <a:lnTo>
                    <a:pt x="280026" y="11054"/>
                  </a:lnTo>
                  <a:lnTo>
                    <a:pt x="237236" y="24363"/>
                  </a:lnTo>
                  <a:lnTo>
                    <a:pt x="196867" y="42408"/>
                  </a:lnTo>
                  <a:lnTo>
                    <a:pt x="159267" y="64849"/>
                  </a:lnTo>
                  <a:lnTo>
                    <a:pt x="124785" y="91348"/>
                  </a:lnTo>
                  <a:lnTo>
                    <a:pt x="93770" y="121565"/>
                  </a:lnTo>
                  <a:lnTo>
                    <a:pt x="66570" y="155160"/>
                  </a:lnTo>
                  <a:lnTo>
                    <a:pt x="43534" y="191796"/>
                  </a:lnTo>
                  <a:lnTo>
                    <a:pt x="25011" y="231131"/>
                  </a:lnTo>
                  <a:lnTo>
                    <a:pt x="11348" y="272828"/>
                  </a:lnTo>
                  <a:lnTo>
                    <a:pt x="2895" y="316548"/>
                  </a:lnTo>
                  <a:lnTo>
                    <a:pt x="0" y="361950"/>
                  </a:lnTo>
                  <a:lnTo>
                    <a:pt x="2895" y="407351"/>
                  </a:lnTo>
                  <a:lnTo>
                    <a:pt x="11348" y="451071"/>
                  </a:lnTo>
                  <a:lnTo>
                    <a:pt x="25011" y="492768"/>
                  </a:lnTo>
                  <a:lnTo>
                    <a:pt x="43534" y="532103"/>
                  </a:lnTo>
                  <a:lnTo>
                    <a:pt x="66570" y="568739"/>
                  </a:lnTo>
                  <a:lnTo>
                    <a:pt x="93770" y="602334"/>
                  </a:lnTo>
                  <a:lnTo>
                    <a:pt x="124785" y="632551"/>
                  </a:lnTo>
                  <a:lnTo>
                    <a:pt x="159267" y="659050"/>
                  </a:lnTo>
                  <a:lnTo>
                    <a:pt x="196867" y="681491"/>
                  </a:lnTo>
                  <a:lnTo>
                    <a:pt x="237236" y="699536"/>
                  </a:lnTo>
                  <a:lnTo>
                    <a:pt x="280026" y="712845"/>
                  </a:lnTo>
                  <a:lnTo>
                    <a:pt x="324888" y="721079"/>
                  </a:lnTo>
                  <a:lnTo>
                    <a:pt x="371475" y="723900"/>
                  </a:lnTo>
                  <a:lnTo>
                    <a:pt x="418061" y="721079"/>
                  </a:lnTo>
                  <a:lnTo>
                    <a:pt x="462923" y="712845"/>
                  </a:lnTo>
                  <a:lnTo>
                    <a:pt x="505713" y="699536"/>
                  </a:lnTo>
                  <a:lnTo>
                    <a:pt x="546082" y="681491"/>
                  </a:lnTo>
                  <a:lnTo>
                    <a:pt x="583682" y="659050"/>
                  </a:lnTo>
                  <a:lnTo>
                    <a:pt x="618164" y="632551"/>
                  </a:lnTo>
                  <a:lnTo>
                    <a:pt x="649179" y="602334"/>
                  </a:lnTo>
                  <a:lnTo>
                    <a:pt x="676379" y="568739"/>
                  </a:lnTo>
                  <a:lnTo>
                    <a:pt x="699415" y="532103"/>
                  </a:lnTo>
                  <a:lnTo>
                    <a:pt x="717938" y="492768"/>
                  </a:lnTo>
                  <a:lnTo>
                    <a:pt x="731601" y="451071"/>
                  </a:lnTo>
                  <a:lnTo>
                    <a:pt x="740054" y="407351"/>
                  </a:lnTo>
                  <a:lnTo>
                    <a:pt x="742950" y="361950"/>
                  </a:lnTo>
                  <a:lnTo>
                    <a:pt x="740054" y="316548"/>
                  </a:lnTo>
                  <a:lnTo>
                    <a:pt x="731601" y="272828"/>
                  </a:lnTo>
                  <a:lnTo>
                    <a:pt x="717938" y="231131"/>
                  </a:lnTo>
                  <a:lnTo>
                    <a:pt x="699415" y="191796"/>
                  </a:lnTo>
                  <a:lnTo>
                    <a:pt x="676379" y="155160"/>
                  </a:lnTo>
                  <a:lnTo>
                    <a:pt x="649179" y="121565"/>
                  </a:lnTo>
                  <a:lnTo>
                    <a:pt x="618164" y="91348"/>
                  </a:lnTo>
                  <a:lnTo>
                    <a:pt x="583682" y="64849"/>
                  </a:lnTo>
                  <a:lnTo>
                    <a:pt x="546082" y="42408"/>
                  </a:lnTo>
                  <a:lnTo>
                    <a:pt x="505713" y="24363"/>
                  </a:lnTo>
                  <a:lnTo>
                    <a:pt x="462923" y="11054"/>
                  </a:lnTo>
                  <a:lnTo>
                    <a:pt x="418061" y="282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724524" y="5810250"/>
              <a:ext cx="742950" cy="723900"/>
            </a:xfrm>
            <a:custGeom>
              <a:avLst/>
              <a:gdLst/>
              <a:ahLst/>
              <a:cxnLst/>
              <a:rect l="l" t="t" r="r" b="b"/>
              <a:pathLst>
                <a:path w="742950" h="723900">
                  <a:moveTo>
                    <a:pt x="0" y="361950"/>
                  </a:moveTo>
                  <a:lnTo>
                    <a:pt x="2895" y="316548"/>
                  </a:lnTo>
                  <a:lnTo>
                    <a:pt x="11348" y="272828"/>
                  </a:lnTo>
                  <a:lnTo>
                    <a:pt x="25011" y="231131"/>
                  </a:lnTo>
                  <a:lnTo>
                    <a:pt x="43534" y="191796"/>
                  </a:lnTo>
                  <a:lnTo>
                    <a:pt x="66570" y="155160"/>
                  </a:lnTo>
                  <a:lnTo>
                    <a:pt x="93770" y="121565"/>
                  </a:lnTo>
                  <a:lnTo>
                    <a:pt x="124785" y="91348"/>
                  </a:lnTo>
                  <a:lnTo>
                    <a:pt x="159267" y="64849"/>
                  </a:lnTo>
                  <a:lnTo>
                    <a:pt x="196867" y="42408"/>
                  </a:lnTo>
                  <a:lnTo>
                    <a:pt x="237236" y="24363"/>
                  </a:lnTo>
                  <a:lnTo>
                    <a:pt x="280026" y="11054"/>
                  </a:lnTo>
                  <a:lnTo>
                    <a:pt x="324888" y="2820"/>
                  </a:lnTo>
                  <a:lnTo>
                    <a:pt x="371475" y="0"/>
                  </a:lnTo>
                  <a:lnTo>
                    <a:pt x="418061" y="2820"/>
                  </a:lnTo>
                  <a:lnTo>
                    <a:pt x="462923" y="11054"/>
                  </a:lnTo>
                  <a:lnTo>
                    <a:pt x="505713" y="24363"/>
                  </a:lnTo>
                  <a:lnTo>
                    <a:pt x="546082" y="42408"/>
                  </a:lnTo>
                  <a:lnTo>
                    <a:pt x="583682" y="64849"/>
                  </a:lnTo>
                  <a:lnTo>
                    <a:pt x="618164" y="91348"/>
                  </a:lnTo>
                  <a:lnTo>
                    <a:pt x="649179" y="121565"/>
                  </a:lnTo>
                  <a:lnTo>
                    <a:pt x="676379" y="155160"/>
                  </a:lnTo>
                  <a:lnTo>
                    <a:pt x="699415" y="191796"/>
                  </a:lnTo>
                  <a:lnTo>
                    <a:pt x="717938" y="231131"/>
                  </a:lnTo>
                  <a:lnTo>
                    <a:pt x="731601" y="272828"/>
                  </a:lnTo>
                  <a:lnTo>
                    <a:pt x="740054" y="316548"/>
                  </a:lnTo>
                  <a:lnTo>
                    <a:pt x="742950" y="361950"/>
                  </a:lnTo>
                  <a:lnTo>
                    <a:pt x="740054" y="407351"/>
                  </a:lnTo>
                  <a:lnTo>
                    <a:pt x="731601" y="451071"/>
                  </a:lnTo>
                  <a:lnTo>
                    <a:pt x="717938" y="492768"/>
                  </a:lnTo>
                  <a:lnTo>
                    <a:pt x="699415" y="532103"/>
                  </a:lnTo>
                  <a:lnTo>
                    <a:pt x="676379" y="568739"/>
                  </a:lnTo>
                  <a:lnTo>
                    <a:pt x="649179" y="602334"/>
                  </a:lnTo>
                  <a:lnTo>
                    <a:pt x="618164" y="632551"/>
                  </a:lnTo>
                  <a:lnTo>
                    <a:pt x="583682" y="659050"/>
                  </a:lnTo>
                  <a:lnTo>
                    <a:pt x="546082" y="681491"/>
                  </a:lnTo>
                  <a:lnTo>
                    <a:pt x="505713" y="699536"/>
                  </a:lnTo>
                  <a:lnTo>
                    <a:pt x="462923" y="712845"/>
                  </a:lnTo>
                  <a:lnTo>
                    <a:pt x="418061" y="721079"/>
                  </a:lnTo>
                  <a:lnTo>
                    <a:pt x="371475" y="723900"/>
                  </a:lnTo>
                  <a:lnTo>
                    <a:pt x="324888" y="721079"/>
                  </a:lnTo>
                  <a:lnTo>
                    <a:pt x="280026" y="712845"/>
                  </a:lnTo>
                  <a:lnTo>
                    <a:pt x="237236" y="699536"/>
                  </a:lnTo>
                  <a:lnTo>
                    <a:pt x="196867" y="681491"/>
                  </a:lnTo>
                  <a:lnTo>
                    <a:pt x="159267" y="659050"/>
                  </a:lnTo>
                  <a:lnTo>
                    <a:pt x="124785" y="632551"/>
                  </a:lnTo>
                  <a:lnTo>
                    <a:pt x="93770" y="602334"/>
                  </a:lnTo>
                  <a:lnTo>
                    <a:pt x="66570" y="568739"/>
                  </a:lnTo>
                  <a:lnTo>
                    <a:pt x="43534" y="532103"/>
                  </a:lnTo>
                  <a:lnTo>
                    <a:pt x="25011" y="492768"/>
                  </a:lnTo>
                  <a:lnTo>
                    <a:pt x="11348" y="451071"/>
                  </a:lnTo>
                  <a:lnTo>
                    <a:pt x="2895" y="407351"/>
                  </a:lnTo>
                  <a:lnTo>
                    <a:pt x="0" y="361950"/>
                  </a:lnTo>
                  <a:close/>
                </a:path>
              </a:pathLst>
            </a:custGeom>
            <a:ln w="76200">
              <a:solidFill>
                <a:srgbClr val="D5D5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19799" y="6038850"/>
              <a:ext cx="219075" cy="276225"/>
            </a:xfrm>
            <a:custGeom>
              <a:avLst/>
              <a:gdLst/>
              <a:ahLst/>
              <a:cxnLst/>
              <a:rect l="l" t="t" r="r" b="b"/>
              <a:pathLst>
                <a:path w="219075" h="276225">
                  <a:moveTo>
                    <a:pt x="0" y="0"/>
                  </a:moveTo>
                  <a:lnTo>
                    <a:pt x="0" y="276225"/>
                  </a:lnTo>
                  <a:lnTo>
                    <a:pt x="219075" y="138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19799" y="6038850"/>
              <a:ext cx="219075" cy="276225"/>
            </a:xfrm>
            <a:custGeom>
              <a:avLst/>
              <a:gdLst/>
              <a:ahLst/>
              <a:cxnLst/>
              <a:rect l="l" t="t" r="r" b="b"/>
              <a:pathLst>
                <a:path w="219075" h="276225">
                  <a:moveTo>
                    <a:pt x="0" y="0"/>
                  </a:moveTo>
                  <a:lnTo>
                    <a:pt x="219075" y="138112"/>
                  </a:lnTo>
                  <a:lnTo>
                    <a:pt x="0" y="276225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D5D5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24025" y="6078511"/>
              <a:ext cx="1278890" cy="341630"/>
            </a:xfrm>
            <a:custGeom>
              <a:avLst/>
              <a:gdLst/>
              <a:ahLst/>
              <a:cxnLst/>
              <a:rect l="l" t="t" r="r" b="b"/>
              <a:pathLst>
                <a:path w="1278889" h="341629">
                  <a:moveTo>
                    <a:pt x="229260" y="8216"/>
                  </a:moveTo>
                  <a:lnTo>
                    <a:pt x="0" y="8216"/>
                  </a:lnTo>
                  <a:lnTo>
                    <a:pt x="0" y="36182"/>
                  </a:lnTo>
                  <a:lnTo>
                    <a:pt x="45224" y="36182"/>
                  </a:lnTo>
                  <a:lnTo>
                    <a:pt x="45224" y="80657"/>
                  </a:lnTo>
                  <a:lnTo>
                    <a:pt x="45224" y="313232"/>
                  </a:lnTo>
                  <a:lnTo>
                    <a:pt x="0" y="313232"/>
                  </a:lnTo>
                  <a:lnTo>
                    <a:pt x="0" y="341198"/>
                  </a:lnTo>
                  <a:lnTo>
                    <a:pt x="144284" y="341198"/>
                  </a:lnTo>
                  <a:lnTo>
                    <a:pt x="144284" y="313232"/>
                  </a:lnTo>
                  <a:lnTo>
                    <a:pt x="98386" y="313232"/>
                  </a:lnTo>
                  <a:lnTo>
                    <a:pt x="98386" y="235712"/>
                  </a:lnTo>
                  <a:lnTo>
                    <a:pt x="98386" y="187413"/>
                  </a:lnTo>
                  <a:lnTo>
                    <a:pt x="178650" y="187413"/>
                  </a:lnTo>
                  <a:lnTo>
                    <a:pt x="178650" y="235712"/>
                  </a:lnTo>
                  <a:lnTo>
                    <a:pt x="206121" y="235712"/>
                  </a:lnTo>
                  <a:lnTo>
                    <a:pt x="206121" y="187413"/>
                  </a:lnTo>
                  <a:lnTo>
                    <a:pt x="206121" y="159461"/>
                  </a:lnTo>
                  <a:lnTo>
                    <a:pt x="206121" y="120065"/>
                  </a:lnTo>
                  <a:lnTo>
                    <a:pt x="178650" y="120065"/>
                  </a:lnTo>
                  <a:lnTo>
                    <a:pt x="178650" y="159461"/>
                  </a:lnTo>
                  <a:lnTo>
                    <a:pt x="98386" y="159461"/>
                  </a:lnTo>
                  <a:lnTo>
                    <a:pt x="98386" y="120065"/>
                  </a:lnTo>
                  <a:lnTo>
                    <a:pt x="98386" y="80657"/>
                  </a:lnTo>
                  <a:lnTo>
                    <a:pt x="98386" y="36182"/>
                  </a:lnTo>
                  <a:lnTo>
                    <a:pt x="201790" y="36182"/>
                  </a:lnTo>
                  <a:lnTo>
                    <a:pt x="201790" y="80657"/>
                  </a:lnTo>
                  <a:lnTo>
                    <a:pt x="229260" y="80657"/>
                  </a:lnTo>
                  <a:lnTo>
                    <a:pt x="229260" y="36182"/>
                  </a:lnTo>
                  <a:lnTo>
                    <a:pt x="229260" y="8216"/>
                  </a:lnTo>
                  <a:close/>
                </a:path>
                <a:path w="1278889" h="341629">
                  <a:moveTo>
                    <a:pt x="492125" y="266217"/>
                  </a:moveTo>
                  <a:lnTo>
                    <a:pt x="464654" y="266217"/>
                  </a:lnTo>
                  <a:lnTo>
                    <a:pt x="464654" y="313232"/>
                  </a:lnTo>
                  <a:lnTo>
                    <a:pt x="355803" y="313232"/>
                  </a:lnTo>
                  <a:lnTo>
                    <a:pt x="355803" y="266217"/>
                  </a:lnTo>
                  <a:lnTo>
                    <a:pt x="355803" y="231902"/>
                  </a:lnTo>
                  <a:lnTo>
                    <a:pt x="355803" y="183603"/>
                  </a:lnTo>
                  <a:lnTo>
                    <a:pt x="436448" y="183603"/>
                  </a:lnTo>
                  <a:lnTo>
                    <a:pt x="436448" y="231902"/>
                  </a:lnTo>
                  <a:lnTo>
                    <a:pt x="463931" y="231902"/>
                  </a:lnTo>
                  <a:lnTo>
                    <a:pt x="463931" y="183603"/>
                  </a:lnTo>
                  <a:lnTo>
                    <a:pt x="463931" y="155651"/>
                  </a:lnTo>
                  <a:lnTo>
                    <a:pt x="463931" y="114973"/>
                  </a:lnTo>
                  <a:lnTo>
                    <a:pt x="436448" y="114973"/>
                  </a:lnTo>
                  <a:lnTo>
                    <a:pt x="436448" y="155651"/>
                  </a:lnTo>
                  <a:lnTo>
                    <a:pt x="355803" y="155651"/>
                  </a:lnTo>
                  <a:lnTo>
                    <a:pt x="355803" y="114973"/>
                  </a:lnTo>
                  <a:lnTo>
                    <a:pt x="355803" y="80657"/>
                  </a:lnTo>
                  <a:lnTo>
                    <a:pt x="355803" y="36182"/>
                  </a:lnTo>
                  <a:lnTo>
                    <a:pt x="460692" y="36182"/>
                  </a:lnTo>
                  <a:lnTo>
                    <a:pt x="460692" y="80657"/>
                  </a:lnTo>
                  <a:lnTo>
                    <a:pt x="488175" y="80657"/>
                  </a:lnTo>
                  <a:lnTo>
                    <a:pt x="488175" y="36182"/>
                  </a:lnTo>
                  <a:lnTo>
                    <a:pt x="488175" y="8216"/>
                  </a:lnTo>
                  <a:lnTo>
                    <a:pt x="257848" y="8216"/>
                  </a:lnTo>
                  <a:lnTo>
                    <a:pt x="257848" y="36182"/>
                  </a:lnTo>
                  <a:lnTo>
                    <a:pt x="302298" y="36182"/>
                  </a:lnTo>
                  <a:lnTo>
                    <a:pt x="302298" y="80657"/>
                  </a:lnTo>
                  <a:lnTo>
                    <a:pt x="302298" y="313232"/>
                  </a:lnTo>
                  <a:lnTo>
                    <a:pt x="257848" y="313232"/>
                  </a:lnTo>
                  <a:lnTo>
                    <a:pt x="257848" y="341198"/>
                  </a:lnTo>
                  <a:lnTo>
                    <a:pt x="492125" y="341198"/>
                  </a:lnTo>
                  <a:lnTo>
                    <a:pt x="492125" y="313232"/>
                  </a:lnTo>
                  <a:lnTo>
                    <a:pt x="492125" y="266217"/>
                  </a:lnTo>
                  <a:close/>
                </a:path>
                <a:path w="1278889" h="341629">
                  <a:moveTo>
                    <a:pt x="939419" y="8305"/>
                  </a:moveTo>
                  <a:lnTo>
                    <a:pt x="831684" y="8305"/>
                  </a:lnTo>
                  <a:lnTo>
                    <a:pt x="831684" y="36207"/>
                  </a:lnTo>
                  <a:lnTo>
                    <a:pt x="727900" y="258635"/>
                  </a:lnTo>
                  <a:lnTo>
                    <a:pt x="622325" y="36207"/>
                  </a:lnTo>
                  <a:lnTo>
                    <a:pt x="622325" y="8305"/>
                  </a:lnTo>
                  <a:lnTo>
                    <a:pt x="516712" y="8305"/>
                  </a:lnTo>
                  <a:lnTo>
                    <a:pt x="516712" y="36207"/>
                  </a:lnTo>
                  <a:lnTo>
                    <a:pt x="561924" y="36207"/>
                  </a:lnTo>
                  <a:lnTo>
                    <a:pt x="561924" y="312966"/>
                  </a:lnTo>
                  <a:lnTo>
                    <a:pt x="516712" y="312966"/>
                  </a:lnTo>
                  <a:lnTo>
                    <a:pt x="516712" y="340855"/>
                  </a:lnTo>
                  <a:lnTo>
                    <a:pt x="636790" y="340855"/>
                  </a:lnTo>
                  <a:lnTo>
                    <a:pt x="636790" y="312966"/>
                  </a:lnTo>
                  <a:lnTo>
                    <a:pt x="592289" y="312966"/>
                  </a:lnTo>
                  <a:lnTo>
                    <a:pt x="592289" y="89827"/>
                  </a:lnTo>
                  <a:lnTo>
                    <a:pt x="593013" y="89827"/>
                  </a:lnTo>
                  <a:lnTo>
                    <a:pt x="709815" y="340855"/>
                  </a:lnTo>
                  <a:lnTo>
                    <a:pt x="721728" y="340855"/>
                  </a:lnTo>
                  <a:lnTo>
                    <a:pt x="840701" y="85115"/>
                  </a:lnTo>
                  <a:lnTo>
                    <a:pt x="841806" y="85115"/>
                  </a:lnTo>
                  <a:lnTo>
                    <a:pt x="841806" y="312966"/>
                  </a:lnTo>
                  <a:lnTo>
                    <a:pt x="795870" y="312966"/>
                  </a:lnTo>
                  <a:lnTo>
                    <a:pt x="795870" y="340855"/>
                  </a:lnTo>
                  <a:lnTo>
                    <a:pt x="939419" y="340855"/>
                  </a:lnTo>
                  <a:lnTo>
                    <a:pt x="939419" y="312966"/>
                  </a:lnTo>
                  <a:lnTo>
                    <a:pt x="894930" y="312966"/>
                  </a:lnTo>
                  <a:lnTo>
                    <a:pt x="894930" y="36207"/>
                  </a:lnTo>
                  <a:lnTo>
                    <a:pt x="939419" y="36207"/>
                  </a:lnTo>
                  <a:lnTo>
                    <a:pt x="939419" y="8305"/>
                  </a:lnTo>
                  <a:close/>
                </a:path>
                <a:path w="1278889" h="341629">
                  <a:moveTo>
                    <a:pt x="1278585" y="312966"/>
                  </a:moveTo>
                  <a:lnTo>
                    <a:pt x="1249997" y="312966"/>
                  </a:lnTo>
                  <a:lnTo>
                    <a:pt x="1217104" y="224218"/>
                  </a:lnTo>
                  <a:lnTo>
                    <a:pt x="1206754" y="196316"/>
                  </a:lnTo>
                  <a:lnTo>
                    <a:pt x="1161630" y="74599"/>
                  </a:lnTo>
                  <a:lnTo>
                    <a:pt x="1152779" y="50736"/>
                  </a:lnTo>
                  <a:lnTo>
                    <a:pt x="1152779" y="196316"/>
                  </a:lnTo>
                  <a:lnTo>
                    <a:pt x="1064895" y="196316"/>
                  </a:lnTo>
                  <a:lnTo>
                    <a:pt x="1107224" y="74599"/>
                  </a:lnTo>
                  <a:lnTo>
                    <a:pt x="1108278" y="74599"/>
                  </a:lnTo>
                  <a:lnTo>
                    <a:pt x="1152779" y="196316"/>
                  </a:lnTo>
                  <a:lnTo>
                    <a:pt x="1152779" y="50736"/>
                  </a:lnTo>
                  <a:lnTo>
                    <a:pt x="1133970" y="0"/>
                  </a:lnTo>
                  <a:lnTo>
                    <a:pt x="1106106" y="0"/>
                  </a:lnTo>
                  <a:lnTo>
                    <a:pt x="996543" y="312966"/>
                  </a:lnTo>
                  <a:lnTo>
                    <a:pt x="968006" y="312966"/>
                  </a:lnTo>
                  <a:lnTo>
                    <a:pt x="968006" y="340855"/>
                  </a:lnTo>
                  <a:lnTo>
                    <a:pt x="1053668" y="340855"/>
                  </a:lnTo>
                  <a:lnTo>
                    <a:pt x="1053668" y="312966"/>
                  </a:lnTo>
                  <a:lnTo>
                    <a:pt x="1024013" y="312966"/>
                  </a:lnTo>
                  <a:lnTo>
                    <a:pt x="1053668" y="224218"/>
                  </a:lnTo>
                  <a:lnTo>
                    <a:pt x="1163955" y="224218"/>
                  </a:lnTo>
                  <a:lnTo>
                    <a:pt x="1195044" y="312966"/>
                  </a:lnTo>
                  <a:lnTo>
                    <a:pt x="1163955" y="312966"/>
                  </a:lnTo>
                  <a:lnTo>
                    <a:pt x="1163955" y="340855"/>
                  </a:lnTo>
                  <a:lnTo>
                    <a:pt x="1278585" y="340855"/>
                  </a:lnTo>
                  <a:lnTo>
                    <a:pt x="1278585" y="312966"/>
                  </a:lnTo>
                  <a:close/>
                </a:path>
              </a:pathLst>
            </a:custGeom>
            <a:solidFill>
              <a:srgbClr val="214F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1600200"/>
              <a:ext cx="7096125" cy="4010025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10572750" y="2343150"/>
            <a:ext cx="0" cy="2797810"/>
          </a:xfrm>
          <a:custGeom>
            <a:avLst/>
            <a:gdLst/>
            <a:ahLst/>
            <a:cxnLst/>
            <a:rect l="l" t="t" r="r" b="b"/>
            <a:pathLst>
              <a:path w="0" h="2797810">
                <a:moveTo>
                  <a:pt x="0" y="0"/>
                </a:moveTo>
                <a:lnTo>
                  <a:pt x="0" y="2797683"/>
                </a:lnTo>
              </a:path>
            </a:pathLst>
          </a:custGeom>
          <a:ln w="76200">
            <a:solidFill>
              <a:srgbClr val="D5D5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791825" y="2638425"/>
            <a:ext cx="0" cy="2200910"/>
          </a:xfrm>
          <a:custGeom>
            <a:avLst/>
            <a:gdLst/>
            <a:ahLst/>
            <a:cxnLst/>
            <a:rect l="l" t="t" r="r" b="b"/>
            <a:pathLst>
              <a:path w="0" h="2200910">
                <a:moveTo>
                  <a:pt x="0" y="0"/>
                </a:moveTo>
                <a:lnTo>
                  <a:pt x="0" y="2200783"/>
                </a:lnTo>
              </a:path>
            </a:pathLst>
          </a:custGeom>
          <a:ln w="76200">
            <a:solidFill>
              <a:srgbClr val="D5D5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1150" y="2343150"/>
            <a:ext cx="0" cy="2797810"/>
          </a:xfrm>
          <a:custGeom>
            <a:avLst/>
            <a:gdLst/>
            <a:ahLst/>
            <a:cxnLst/>
            <a:rect l="l" t="t" r="r" b="b"/>
            <a:pathLst>
              <a:path w="0" h="2797810">
                <a:moveTo>
                  <a:pt x="0" y="2797683"/>
                </a:moveTo>
                <a:lnTo>
                  <a:pt x="0" y="0"/>
                </a:lnTo>
              </a:path>
            </a:pathLst>
          </a:custGeom>
          <a:ln w="76200">
            <a:solidFill>
              <a:srgbClr val="D5D5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62075" y="2638425"/>
            <a:ext cx="0" cy="2200910"/>
          </a:xfrm>
          <a:custGeom>
            <a:avLst/>
            <a:gdLst/>
            <a:ahLst/>
            <a:cxnLst/>
            <a:rect l="l" t="t" r="r" b="b"/>
            <a:pathLst>
              <a:path w="0" h="2200910">
                <a:moveTo>
                  <a:pt x="0" y="2200783"/>
                </a:moveTo>
                <a:lnTo>
                  <a:pt x="0" y="0"/>
                </a:lnTo>
              </a:path>
            </a:pathLst>
          </a:custGeom>
          <a:ln w="76200">
            <a:solidFill>
              <a:srgbClr val="D5D5D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75" y="5857131"/>
            <a:ext cx="765492" cy="77233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NFIP</a:t>
            </a:r>
            <a:r>
              <a:rPr dirty="0" spc="110"/>
              <a:t> </a:t>
            </a:r>
            <a:r>
              <a:rPr dirty="0" spc="-10"/>
              <a:t>Overview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History</a:t>
            </a:r>
            <a:r>
              <a:rPr dirty="0" spc="140"/>
              <a:t> </a:t>
            </a:r>
            <a:r>
              <a:rPr dirty="0"/>
              <a:t>of</a:t>
            </a:r>
            <a:r>
              <a:rPr dirty="0" spc="125"/>
              <a:t> </a:t>
            </a:r>
            <a:r>
              <a:rPr dirty="0"/>
              <a:t>the</a:t>
            </a:r>
            <a:r>
              <a:rPr dirty="0" spc="145"/>
              <a:t> </a:t>
            </a:r>
            <a:r>
              <a:rPr dirty="0"/>
              <a:t>National</a:t>
            </a:r>
            <a:r>
              <a:rPr dirty="0" spc="90"/>
              <a:t> </a:t>
            </a:r>
            <a:r>
              <a:rPr dirty="0"/>
              <a:t>Flood</a:t>
            </a:r>
            <a:r>
              <a:rPr dirty="0" spc="105"/>
              <a:t> </a:t>
            </a:r>
            <a:r>
              <a:rPr dirty="0"/>
              <a:t>Insurance</a:t>
            </a:r>
            <a:r>
              <a:rPr dirty="0" spc="60"/>
              <a:t> </a:t>
            </a:r>
            <a:r>
              <a:rPr dirty="0"/>
              <a:t>Program</a:t>
            </a:r>
            <a:r>
              <a:rPr dirty="0" spc="165"/>
              <a:t> </a:t>
            </a:r>
            <a:r>
              <a:rPr dirty="0" spc="-10"/>
              <a:t>(NFIP)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39" y="2295853"/>
            <a:ext cx="11394870" cy="25274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71487" y="4900612"/>
            <a:ext cx="1781175" cy="790575"/>
          </a:xfrm>
          <a:custGeom>
            <a:avLst/>
            <a:gdLst/>
            <a:ahLst/>
            <a:cxnLst/>
            <a:rect l="l" t="t" r="r" b="b"/>
            <a:pathLst>
              <a:path w="1781175" h="790575">
                <a:moveTo>
                  <a:pt x="0" y="790575"/>
                </a:moveTo>
                <a:lnTo>
                  <a:pt x="1781175" y="790575"/>
                </a:lnTo>
                <a:lnTo>
                  <a:pt x="1781175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99452" y="2701735"/>
          <a:ext cx="10841355" cy="285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345"/>
                <a:gridCol w="1882139"/>
                <a:gridCol w="1897379"/>
                <a:gridCol w="1892935"/>
                <a:gridCol w="3477259"/>
              </a:tblGrid>
              <a:tr h="1226820">
                <a:tc>
                  <a:txBody>
                    <a:bodyPr/>
                    <a:lstStyle/>
                    <a:p>
                      <a:pPr algn="ctr" marL="98425" marR="344805" indent="635">
                        <a:lnSpc>
                          <a:spcPct val="103000"/>
                        </a:lnSpc>
                        <a:spcBef>
                          <a:spcPts val="495"/>
                        </a:spcBef>
                      </a:pPr>
                      <a:r>
                        <a:rPr dirty="0" sz="1550" spc="-10">
                          <a:latin typeface="Franklin Gothic Book"/>
                          <a:cs typeface="Franklin Gothic Book"/>
                        </a:rPr>
                        <a:t>National</a:t>
                      </a:r>
                      <a:r>
                        <a:rPr dirty="0" sz="1550" spc="50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10">
                          <a:latin typeface="Franklin Gothic Book"/>
                          <a:cs typeface="Franklin Gothic Book"/>
                        </a:rPr>
                        <a:t>Flood </a:t>
                      </a: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Insurance</a:t>
                      </a:r>
                      <a:r>
                        <a:rPr dirty="0" sz="1550" spc="17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25">
                          <a:latin typeface="Franklin Gothic Book"/>
                          <a:cs typeface="Franklin Gothic Book"/>
                        </a:rPr>
                        <a:t>Act</a:t>
                      </a:r>
                      <a:endParaRPr sz="15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62865"/>
                </a:tc>
                <a:tc>
                  <a:txBody>
                    <a:bodyPr/>
                    <a:lstStyle/>
                    <a:p>
                      <a:pPr marL="353695" marR="314960" indent="-24130">
                        <a:lnSpc>
                          <a:spcPct val="101000"/>
                        </a:lnSpc>
                        <a:spcBef>
                          <a:spcPts val="1350"/>
                        </a:spcBef>
                      </a:pP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Flood</a:t>
                      </a:r>
                      <a:r>
                        <a:rPr dirty="0" sz="1550" spc="12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10">
                          <a:latin typeface="Franklin Gothic Book"/>
                          <a:cs typeface="Franklin Gothic Book"/>
                        </a:rPr>
                        <a:t>Disaster </a:t>
                      </a: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Protection</a:t>
                      </a:r>
                      <a:r>
                        <a:rPr dirty="0" sz="1550" spc="7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25">
                          <a:latin typeface="Franklin Gothic Book"/>
                          <a:cs typeface="Franklin Gothic Book"/>
                        </a:rPr>
                        <a:t>Act</a:t>
                      </a:r>
                      <a:endParaRPr sz="15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1450"/>
                </a:tc>
                <a:tc>
                  <a:txBody>
                    <a:bodyPr/>
                    <a:lstStyle/>
                    <a:p>
                      <a:pPr algn="ctr" marL="322580" marR="327025">
                        <a:lnSpc>
                          <a:spcPct val="103000"/>
                        </a:lnSpc>
                        <a:spcBef>
                          <a:spcPts val="615"/>
                        </a:spcBef>
                      </a:pP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National</a:t>
                      </a:r>
                      <a:r>
                        <a:rPr dirty="0" sz="1550" spc="12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20">
                          <a:latin typeface="Franklin Gothic Book"/>
                          <a:cs typeface="Franklin Gothic Book"/>
                        </a:rPr>
                        <a:t>Flood </a:t>
                      </a:r>
                      <a:r>
                        <a:rPr dirty="0" sz="1550" spc="-10">
                          <a:latin typeface="Franklin Gothic Book"/>
                          <a:cs typeface="Franklin Gothic Book"/>
                        </a:rPr>
                        <a:t>Insurance </a:t>
                      </a: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Reform</a:t>
                      </a:r>
                      <a:r>
                        <a:rPr dirty="0" sz="1550" spc="8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25">
                          <a:latin typeface="Franklin Gothic Book"/>
                          <a:cs typeface="Franklin Gothic Book"/>
                        </a:rPr>
                        <a:t>Act</a:t>
                      </a:r>
                      <a:endParaRPr sz="15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marL="502920" marR="229870" indent="-217804">
                        <a:lnSpc>
                          <a:spcPct val="101000"/>
                        </a:lnSpc>
                        <a:spcBef>
                          <a:spcPts val="1295"/>
                        </a:spcBef>
                      </a:pP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Flood</a:t>
                      </a:r>
                      <a:r>
                        <a:rPr dirty="0" sz="1550" spc="10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10">
                          <a:latin typeface="Franklin Gothic Book"/>
                          <a:cs typeface="Franklin Gothic Book"/>
                        </a:rPr>
                        <a:t>Insurance </a:t>
                      </a: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Reform</a:t>
                      </a:r>
                      <a:r>
                        <a:rPr dirty="0" sz="1550" spc="8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25">
                          <a:latin typeface="Franklin Gothic Book"/>
                          <a:cs typeface="Franklin Gothic Book"/>
                        </a:rPr>
                        <a:t>Act</a:t>
                      </a:r>
                      <a:endParaRPr sz="15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64465"/>
                </a:tc>
                <a:tc>
                  <a:txBody>
                    <a:bodyPr/>
                    <a:lstStyle/>
                    <a:p>
                      <a:pPr algn="ctr" marL="172085">
                        <a:lnSpc>
                          <a:spcPts val="1590"/>
                        </a:lnSpc>
                        <a:spcBef>
                          <a:spcPts val="455"/>
                        </a:spcBef>
                        <a:tabLst>
                          <a:tab pos="2108835" algn="l"/>
                        </a:tabLst>
                      </a:pP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Biggert-</a:t>
                      </a:r>
                      <a:r>
                        <a:rPr dirty="0" sz="1550" spc="-10">
                          <a:latin typeface="Franklin Gothic Book"/>
                          <a:cs typeface="Franklin Gothic Book"/>
                        </a:rPr>
                        <a:t>Waters</a:t>
                      </a: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	</a:t>
                      </a:r>
                      <a:r>
                        <a:rPr dirty="0" baseline="19713" sz="2325" spc="-15">
                          <a:latin typeface="Franklin Gothic Book"/>
                          <a:cs typeface="Franklin Gothic Book"/>
                        </a:rPr>
                        <a:t>Homeowners</a:t>
                      </a:r>
                      <a:endParaRPr baseline="19713" sz="2325">
                        <a:latin typeface="Franklin Gothic Book"/>
                        <a:cs typeface="Franklin Gothic Book"/>
                      </a:endParaRPr>
                    </a:p>
                    <a:p>
                      <a:pPr algn="ctr" marL="237490">
                        <a:lnSpc>
                          <a:spcPts val="1590"/>
                        </a:lnSpc>
                        <a:tabLst>
                          <a:tab pos="2107565" algn="l"/>
                        </a:tabLst>
                      </a:pPr>
                      <a:r>
                        <a:rPr dirty="0" baseline="-19713" sz="2325">
                          <a:latin typeface="Franklin Gothic Book"/>
                          <a:cs typeface="Franklin Gothic Book"/>
                        </a:rPr>
                        <a:t>Flood</a:t>
                      </a:r>
                      <a:r>
                        <a:rPr dirty="0" baseline="-19713" sz="2325" spc="179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baseline="-19713" sz="2325" spc="-15">
                          <a:latin typeface="Franklin Gothic Book"/>
                          <a:cs typeface="Franklin Gothic Book"/>
                        </a:rPr>
                        <a:t>Insurance</a:t>
                      </a:r>
                      <a:r>
                        <a:rPr dirty="0" baseline="-19713" sz="2325">
                          <a:latin typeface="Franklin Gothic Book"/>
                          <a:cs typeface="Franklin Gothic Book"/>
                        </a:rPr>
                        <a:t>	</a:t>
                      </a: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Flood</a:t>
                      </a:r>
                      <a:r>
                        <a:rPr dirty="0" sz="1550" spc="11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10">
                          <a:latin typeface="Franklin Gothic Book"/>
                          <a:cs typeface="Franklin Gothic Book"/>
                        </a:rPr>
                        <a:t>Insurance</a:t>
                      </a:r>
                      <a:endParaRPr sz="1550">
                        <a:latin typeface="Franklin Gothic Book"/>
                        <a:cs typeface="Franklin Gothic Book"/>
                      </a:endParaRPr>
                    </a:p>
                    <a:p>
                      <a:pPr algn="ctr" marL="435609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2108835" algn="l"/>
                        </a:tabLst>
                      </a:pPr>
                      <a:r>
                        <a:rPr dirty="0" baseline="-19713" sz="2325">
                          <a:latin typeface="Franklin Gothic Book"/>
                          <a:cs typeface="Franklin Gothic Book"/>
                        </a:rPr>
                        <a:t>Reform</a:t>
                      </a:r>
                      <a:r>
                        <a:rPr dirty="0" baseline="-19713" sz="2325" spc="12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baseline="-19713" sz="2325" spc="-37">
                          <a:latin typeface="Franklin Gothic Book"/>
                          <a:cs typeface="Franklin Gothic Book"/>
                        </a:rPr>
                        <a:t>Act</a:t>
                      </a:r>
                      <a:r>
                        <a:rPr dirty="0" baseline="-19713" sz="2325">
                          <a:latin typeface="Franklin Gothic Book"/>
                          <a:cs typeface="Franklin Gothic Book"/>
                        </a:rPr>
                        <a:t>	</a:t>
                      </a:r>
                      <a:r>
                        <a:rPr dirty="0" sz="1550">
                          <a:latin typeface="Franklin Gothic Book"/>
                          <a:cs typeface="Franklin Gothic Book"/>
                        </a:rPr>
                        <a:t>Affordability</a:t>
                      </a:r>
                      <a:r>
                        <a:rPr dirty="0" sz="1550" spc="16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550" spc="-25">
                          <a:latin typeface="Franklin Gothic Book"/>
                          <a:cs typeface="Franklin Gothic Book"/>
                        </a:rPr>
                        <a:t>Act</a:t>
                      </a:r>
                      <a:endParaRPr sz="15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57785"/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dirty="0" sz="275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1968</a:t>
                      </a:r>
                      <a:endParaRPr sz="27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</a:pPr>
                      <a:r>
                        <a:rPr dirty="0" sz="275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1973</a:t>
                      </a:r>
                      <a:endParaRPr sz="27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dirty="0" sz="275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1994</a:t>
                      </a:r>
                      <a:endParaRPr sz="27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08634">
                        <a:lnSpc>
                          <a:spcPct val="100000"/>
                        </a:lnSpc>
                      </a:pPr>
                      <a:r>
                        <a:rPr dirty="0" sz="275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2004</a:t>
                      </a:r>
                      <a:endParaRPr sz="27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 marL="2781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167890" algn="l"/>
                        </a:tabLst>
                      </a:pPr>
                      <a:r>
                        <a:rPr dirty="0" baseline="-2020" sz="4125" spc="-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2012</a:t>
                      </a:r>
                      <a:r>
                        <a:rPr dirty="0" baseline="-2020" sz="412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	</a:t>
                      </a:r>
                      <a:r>
                        <a:rPr dirty="0" sz="275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2014</a:t>
                      </a:r>
                      <a:endParaRPr sz="275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905"/>
                </a:tc>
              </a:tr>
              <a:tr h="697865">
                <a:tc>
                  <a:txBody>
                    <a:bodyPr/>
                    <a:lstStyle/>
                    <a:p>
                      <a:pPr algn="ctr" marR="2946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2000" spc="-20">
                          <a:latin typeface="Franklin Gothic Book"/>
                          <a:cs typeface="Franklin Gothic Book"/>
                        </a:rPr>
                        <a:t>NFIP</a:t>
                      </a:r>
                      <a:endParaRPr sz="2000">
                        <a:latin typeface="Franklin Gothic Book"/>
                        <a:cs typeface="Franklin Gothic Book"/>
                      </a:endParaRPr>
                    </a:p>
                    <a:p>
                      <a:pPr algn="ctr" marR="290830">
                        <a:lnSpc>
                          <a:spcPts val="2340"/>
                        </a:lnSpc>
                      </a:pPr>
                      <a:r>
                        <a:rPr dirty="0" sz="2000" spc="-10">
                          <a:latin typeface="Franklin Gothic Book"/>
                          <a:cs typeface="Franklin Gothic Book"/>
                        </a:rPr>
                        <a:t>Established</a:t>
                      </a:r>
                      <a:endParaRPr sz="20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83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25" y="6078511"/>
            <a:ext cx="1278890" cy="341630"/>
          </a:xfrm>
          <a:custGeom>
            <a:avLst/>
            <a:gdLst/>
            <a:ahLst/>
            <a:cxnLst/>
            <a:rect l="l" t="t" r="r" b="b"/>
            <a:pathLst>
              <a:path w="1278889" h="341629">
                <a:moveTo>
                  <a:pt x="229260" y="8216"/>
                </a:moveTo>
                <a:lnTo>
                  <a:pt x="0" y="8216"/>
                </a:lnTo>
                <a:lnTo>
                  <a:pt x="0" y="36182"/>
                </a:lnTo>
                <a:lnTo>
                  <a:pt x="45224" y="36182"/>
                </a:lnTo>
                <a:lnTo>
                  <a:pt x="45224" y="80657"/>
                </a:lnTo>
                <a:lnTo>
                  <a:pt x="45224" y="313232"/>
                </a:lnTo>
                <a:lnTo>
                  <a:pt x="0" y="313232"/>
                </a:lnTo>
                <a:lnTo>
                  <a:pt x="0" y="341198"/>
                </a:lnTo>
                <a:lnTo>
                  <a:pt x="144284" y="341198"/>
                </a:lnTo>
                <a:lnTo>
                  <a:pt x="144284" y="313232"/>
                </a:lnTo>
                <a:lnTo>
                  <a:pt x="98386" y="313232"/>
                </a:lnTo>
                <a:lnTo>
                  <a:pt x="98386" y="235712"/>
                </a:lnTo>
                <a:lnTo>
                  <a:pt x="98386" y="187413"/>
                </a:lnTo>
                <a:lnTo>
                  <a:pt x="178650" y="187413"/>
                </a:lnTo>
                <a:lnTo>
                  <a:pt x="178650" y="235712"/>
                </a:lnTo>
                <a:lnTo>
                  <a:pt x="206121" y="235712"/>
                </a:lnTo>
                <a:lnTo>
                  <a:pt x="206121" y="187413"/>
                </a:lnTo>
                <a:lnTo>
                  <a:pt x="206121" y="159461"/>
                </a:lnTo>
                <a:lnTo>
                  <a:pt x="206121" y="120065"/>
                </a:lnTo>
                <a:lnTo>
                  <a:pt x="178650" y="120065"/>
                </a:lnTo>
                <a:lnTo>
                  <a:pt x="178650" y="159461"/>
                </a:lnTo>
                <a:lnTo>
                  <a:pt x="98386" y="159461"/>
                </a:lnTo>
                <a:lnTo>
                  <a:pt x="98386" y="120065"/>
                </a:lnTo>
                <a:lnTo>
                  <a:pt x="98386" y="80657"/>
                </a:lnTo>
                <a:lnTo>
                  <a:pt x="98386" y="36182"/>
                </a:lnTo>
                <a:lnTo>
                  <a:pt x="201790" y="36182"/>
                </a:lnTo>
                <a:lnTo>
                  <a:pt x="201790" y="80657"/>
                </a:lnTo>
                <a:lnTo>
                  <a:pt x="229260" y="80657"/>
                </a:lnTo>
                <a:lnTo>
                  <a:pt x="229260" y="36182"/>
                </a:lnTo>
                <a:lnTo>
                  <a:pt x="229260" y="8216"/>
                </a:lnTo>
                <a:close/>
              </a:path>
              <a:path w="1278889" h="341629">
                <a:moveTo>
                  <a:pt x="492125" y="266217"/>
                </a:moveTo>
                <a:lnTo>
                  <a:pt x="464654" y="266217"/>
                </a:lnTo>
                <a:lnTo>
                  <a:pt x="464654" y="313232"/>
                </a:lnTo>
                <a:lnTo>
                  <a:pt x="355803" y="313232"/>
                </a:lnTo>
                <a:lnTo>
                  <a:pt x="355803" y="266217"/>
                </a:lnTo>
                <a:lnTo>
                  <a:pt x="355803" y="231902"/>
                </a:lnTo>
                <a:lnTo>
                  <a:pt x="355803" y="183603"/>
                </a:lnTo>
                <a:lnTo>
                  <a:pt x="436448" y="183603"/>
                </a:lnTo>
                <a:lnTo>
                  <a:pt x="436448" y="231902"/>
                </a:lnTo>
                <a:lnTo>
                  <a:pt x="463931" y="231902"/>
                </a:lnTo>
                <a:lnTo>
                  <a:pt x="463931" y="183603"/>
                </a:lnTo>
                <a:lnTo>
                  <a:pt x="463931" y="155651"/>
                </a:lnTo>
                <a:lnTo>
                  <a:pt x="463931" y="114973"/>
                </a:lnTo>
                <a:lnTo>
                  <a:pt x="436448" y="114973"/>
                </a:lnTo>
                <a:lnTo>
                  <a:pt x="436448" y="155651"/>
                </a:lnTo>
                <a:lnTo>
                  <a:pt x="355803" y="155651"/>
                </a:lnTo>
                <a:lnTo>
                  <a:pt x="355803" y="114973"/>
                </a:lnTo>
                <a:lnTo>
                  <a:pt x="355803" y="80657"/>
                </a:lnTo>
                <a:lnTo>
                  <a:pt x="355803" y="36182"/>
                </a:lnTo>
                <a:lnTo>
                  <a:pt x="460692" y="36182"/>
                </a:lnTo>
                <a:lnTo>
                  <a:pt x="460692" y="80657"/>
                </a:lnTo>
                <a:lnTo>
                  <a:pt x="488175" y="80657"/>
                </a:lnTo>
                <a:lnTo>
                  <a:pt x="488175" y="36182"/>
                </a:lnTo>
                <a:lnTo>
                  <a:pt x="488175" y="8216"/>
                </a:lnTo>
                <a:lnTo>
                  <a:pt x="257848" y="8216"/>
                </a:lnTo>
                <a:lnTo>
                  <a:pt x="257848" y="36182"/>
                </a:lnTo>
                <a:lnTo>
                  <a:pt x="302298" y="36182"/>
                </a:lnTo>
                <a:lnTo>
                  <a:pt x="302298" y="80657"/>
                </a:lnTo>
                <a:lnTo>
                  <a:pt x="302298" y="313232"/>
                </a:lnTo>
                <a:lnTo>
                  <a:pt x="257848" y="313232"/>
                </a:lnTo>
                <a:lnTo>
                  <a:pt x="257848" y="341198"/>
                </a:lnTo>
                <a:lnTo>
                  <a:pt x="492125" y="341198"/>
                </a:lnTo>
                <a:lnTo>
                  <a:pt x="492125" y="313232"/>
                </a:lnTo>
                <a:lnTo>
                  <a:pt x="492125" y="266217"/>
                </a:lnTo>
                <a:close/>
              </a:path>
              <a:path w="1278889" h="341629">
                <a:moveTo>
                  <a:pt x="939419" y="8305"/>
                </a:moveTo>
                <a:lnTo>
                  <a:pt x="831684" y="8305"/>
                </a:lnTo>
                <a:lnTo>
                  <a:pt x="831684" y="36207"/>
                </a:lnTo>
                <a:lnTo>
                  <a:pt x="727900" y="258635"/>
                </a:lnTo>
                <a:lnTo>
                  <a:pt x="622325" y="36207"/>
                </a:lnTo>
                <a:lnTo>
                  <a:pt x="622325" y="8305"/>
                </a:lnTo>
                <a:lnTo>
                  <a:pt x="516712" y="8305"/>
                </a:lnTo>
                <a:lnTo>
                  <a:pt x="516712" y="36207"/>
                </a:lnTo>
                <a:lnTo>
                  <a:pt x="561924" y="36207"/>
                </a:lnTo>
                <a:lnTo>
                  <a:pt x="561924" y="312966"/>
                </a:lnTo>
                <a:lnTo>
                  <a:pt x="516712" y="312966"/>
                </a:lnTo>
                <a:lnTo>
                  <a:pt x="516712" y="340855"/>
                </a:lnTo>
                <a:lnTo>
                  <a:pt x="636790" y="340855"/>
                </a:lnTo>
                <a:lnTo>
                  <a:pt x="636790" y="312966"/>
                </a:lnTo>
                <a:lnTo>
                  <a:pt x="592289" y="312966"/>
                </a:lnTo>
                <a:lnTo>
                  <a:pt x="592289" y="89827"/>
                </a:lnTo>
                <a:lnTo>
                  <a:pt x="593013" y="89827"/>
                </a:lnTo>
                <a:lnTo>
                  <a:pt x="709815" y="340855"/>
                </a:lnTo>
                <a:lnTo>
                  <a:pt x="721728" y="340855"/>
                </a:lnTo>
                <a:lnTo>
                  <a:pt x="840701" y="85115"/>
                </a:lnTo>
                <a:lnTo>
                  <a:pt x="841806" y="85115"/>
                </a:lnTo>
                <a:lnTo>
                  <a:pt x="841806" y="312966"/>
                </a:lnTo>
                <a:lnTo>
                  <a:pt x="795870" y="312966"/>
                </a:lnTo>
                <a:lnTo>
                  <a:pt x="795870" y="340855"/>
                </a:lnTo>
                <a:lnTo>
                  <a:pt x="939419" y="340855"/>
                </a:lnTo>
                <a:lnTo>
                  <a:pt x="939419" y="312966"/>
                </a:lnTo>
                <a:lnTo>
                  <a:pt x="894930" y="312966"/>
                </a:lnTo>
                <a:lnTo>
                  <a:pt x="894930" y="36207"/>
                </a:lnTo>
                <a:lnTo>
                  <a:pt x="939419" y="36207"/>
                </a:lnTo>
                <a:lnTo>
                  <a:pt x="939419" y="8305"/>
                </a:lnTo>
                <a:close/>
              </a:path>
              <a:path w="1278889" h="341629">
                <a:moveTo>
                  <a:pt x="1278585" y="312966"/>
                </a:moveTo>
                <a:lnTo>
                  <a:pt x="1249997" y="312966"/>
                </a:lnTo>
                <a:lnTo>
                  <a:pt x="1217104" y="224218"/>
                </a:lnTo>
                <a:lnTo>
                  <a:pt x="1206754" y="196316"/>
                </a:lnTo>
                <a:lnTo>
                  <a:pt x="1161630" y="74599"/>
                </a:lnTo>
                <a:lnTo>
                  <a:pt x="1152779" y="50736"/>
                </a:lnTo>
                <a:lnTo>
                  <a:pt x="1152779" y="196316"/>
                </a:lnTo>
                <a:lnTo>
                  <a:pt x="1064895" y="196316"/>
                </a:lnTo>
                <a:lnTo>
                  <a:pt x="1107224" y="74599"/>
                </a:lnTo>
                <a:lnTo>
                  <a:pt x="1108278" y="74599"/>
                </a:lnTo>
                <a:lnTo>
                  <a:pt x="1152779" y="196316"/>
                </a:lnTo>
                <a:lnTo>
                  <a:pt x="1152779" y="50736"/>
                </a:lnTo>
                <a:lnTo>
                  <a:pt x="1133970" y="0"/>
                </a:lnTo>
                <a:lnTo>
                  <a:pt x="1106106" y="0"/>
                </a:lnTo>
                <a:lnTo>
                  <a:pt x="996543" y="312966"/>
                </a:lnTo>
                <a:lnTo>
                  <a:pt x="968006" y="312966"/>
                </a:lnTo>
                <a:lnTo>
                  <a:pt x="968006" y="340855"/>
                </a:lnTo>
                <a:lnTo>
                  <a:pt x="1053668" y="340855"/>
                </a:lnTo>
                <a:lnTo>
                  <a:pt x="1053668" y="312966"/>
                </a:lnTo>
                <a:lnTo>
                  <a:pt x="1024013" y="312966"/>
                </a:lnTo>
                <a:lnTo>
                  <a:pt x="1053668" y="224218"/>
                </a:lnTo>
                <a:lnTo>
                  <a:pt x="1163955" y="224218"/>
                </a:lnTo>
                <a:lnTo>
                  <a:pt x="1195044" y="312966"/>
                </a:lnTo>
                <a:lnTo>
                  <a:pt x="1163955" y="312966"/>
                </a:lnTo>
                <a:lnTo>
                  <a:pt x="1163955" y="340855"/>
                </a:lnTo>
                <a:lnTo>
                  <a:pt x="1278585" y="340855"/>
                </a:lnTo>
                <a:lnTo>
                  <a:pt x="1278585" y="312966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5857131"/>
            <a:ext cx="765492" cy="7723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7562" y="1344549"/>
            <a:ext cx="253809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NFIP</a:t>
            </a:r>
            <a:r>
              <a:rPr dirty="0" spc="114"/>
              <a:t> </a:t>
            </a:r>
            <a:r>
              <a:rPr dirty="0" spc="-10"/>
              <a:t>Framework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05180" y="2207894"/>
            <a:ext cx="4415790" cy="266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3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Voluntary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program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6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Federal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Government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maps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hazard</a:t>
            </a:r>
            <a:endParaRPr sz="2000">
              <a:latin typeface="Franklin Gothic Book"/>
              <a:cs typeface="Franklin Gothic Book"/>
            </a:endParaRPr>
          </a:p>
          <a:p>
            <a:pPr marL="355600" marR="23495" indent="-343535">
              <a:lnSpc>
                <a:spcPct val="128400"/>
              </a:lnSpc>
              <a:spcBef>
                <a:spcPts val="97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20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Local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community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agrees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adopt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and </a:t>
            </a:r>
            <a:r>
              <a:rPr dirty="0" sz="2000">
                <a:latin typeface="Franklin Gothic Book"/>
                <a:cs typeface="Franklin Gothic Book"/>
              </a:rPr>
              <a:t>enforce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minimum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NFIP</a:t>
            </a:r>
            <a:r>
              <a:rPr dirty="0" sz="2000" spc="-1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standards</a:t>
            </a:r>
            <a:endParaRPr sz="2000">
              <a:latin typeface="Franklin Gothic Book"/>
              <a:cs typeface="Franklin Gothic Book"/>
            </a:endParaRPr>
          </a:p>
          <a:p>
            <a:pPr marL="355600" marR="307975" indent="-343535">
              <a:lnSpc>
                <a:spcPct val="128299"/>
              </a:lnSpc>
              <a:spcBef>
                <a:spcPts val="97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20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Federal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Government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provides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flood </a:t>
            </a:r>
            <a:r>
              <a:rPr dirty="0" sz="2000">
                <a:latin typeface="Franklin Gothic Book"/>
                <a:cs typeface="Franklin Gothic Book"/>
              </a:rPr>
              <a:t>insurance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disaster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assistance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4650" y="1647825"/>
            <a:ext cx="4857750" cy="322897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136635" y="6387147"/>
            <a:ext cx="2814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676126" y="6387147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Franklin Gothic Book"/>
                <a:cs typeface="Franklin Gothic Book"/>
              </a:rPr>
              <a:t>14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NFIP</a:t>
            </a:r>
            <a:r>
              <a:rPr dirty="0" spc="110"/>
              <a:t> </a:t>
            </a:r>
            <a:r>
              <a:rPr dirty="0" spc="-10"/>
              <a:t>Participation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5497" y="1641792"/>
            <a:ext cx="4822190" cy="2808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2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Participation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is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voluntary.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88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Benefits:</a:t>
            </a:r>
            <a:endParaRPr sz="2000">
              <a:latin typeface="Franklin Gothic Book"/>
              <a:cs typeface="Franklin Gothic Book"/>
            </a:endParaRPr>
          </a:p>
          <a:p>
            <a:pPr lvl="1" marL="755650" indent="-285750">
              <a:lnSpc>
                <a:spcPct val="100000"/>
              </a:lnSpc>
              <a:spcBef>
                <a:spcPts val="1405"/>
              </a:spcBef>
              <a:buClr>
                <a:srgbClr val="898B8F"/>
              </a:buClr>
              <a:buSzPct val="50000"/>
              <a:buFont typeface="Wingdings"/>
              <a:buChar char=""/>
              <a:tabLst>
                <a:tab pos="755650" algn="l"/>
              </a:tabLst>
            </a:pPr>
            <a:r>
              <a:rPr dirty="0" sz="1800">
                <a:latin typeface="Franklin Gothic Book"/>
                <a:cs typeface="Franklin Gothic Book"/>
              </a:rPr>
              <a:t>NFIP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flood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insurance</a:t>
            </a:r>
            <a:endParaRPr sz="1800">
              <a:latin typeface="Franklin Gothic Book"/>
              <a:cs typeface="Franklin Gothic Book"/>
            </a:endParaRPr>
          </a:p>
          <a:p>
            <a:pPr lvl="1" marL="755650" marR="5080" indent="-285750">
              <a:lnSpc>
                <a:spcPct val="100899"/>
              </a:lnSpc>
              <a:spcBef>
                <a:spcPts val="969"/>
              </a:spcBef>
              <a:buClr>
                <a:srgbClr val="898B8F"/>
              </a:buClr>
              <a:buSzPct val="50000"/>
              <a:buFont typeface="Wingdings"/>
              <a:buChar char=""/>
              <a:tabLst>
                <a:tab pos="75565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Safer,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stronger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development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</a:t>
            </a:r>
            <a:r>
              <a:rPr dirty="0" sz="1800" spc="-7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floodprone areas</a:t>
            </a:r>
            <a:endParaRPr sz="1800">
              <a:latin typeface="Franklin Gothic Book"/>
              <a:cs typeface="Franklin Gothic Book"/>
            </a:endParaRPr>
          </a:p>
          <a:p>
            <a:pPr lvl="1" marL="755650" indent="-285750">
              <a:lnSpc>
                <a:spcPct val="100000"/>
              </a:lnSpc>
              <a:spcBef>
                <a:spcPts val="994"/>
              </a:spcBef>
              <a:buClr>
                <a:srgbClr val="898B8F"/>
              </a:buClr>
              <a:buSzPct val="50000"/>
              <a:buFont typeface="Wingdings"/>
              <a:buChar char=""/>
              <a:tabLst>
                <a:tab pos="755650" algn="l"/>
              </a:tabLst>
            </a:pPr>
            <a:r>
              <a:rPr dirty="0" sz="1800">
                <a:latin typeface="Franklin Gothic Book"/>
                <a:cs typeface="Franklin Gothic Book"/>
              </a:rPr>
              <a:t>Increased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resilience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 your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community</a:t>
            </a:r>
            <a:endParaRPr sz="1800">
              <a:latin typeface="Franklin Gothic Book"/>
              <a:cs typeface="Franklin Gothic Book"/>
            </a:endParaRPr>
          </a:p>
          <a:p>
            <a:pPr lvl="1" marL="755650" indent="-285750">
              <a:lnSpc>
                <a:spcPct val="100000"/>
              </a:lnSpc>
              <a:spcBef>
                <a:spcPts val="994"/>
              </a:spcBef>
              <a:buClr>
                <a:srgbClr val="898B8F"/>
              </a:buClr>
              <a:buSzPct val="50000"/>
              <a:buFont typeface="Wingdings"/>
              <a:buChar char=""/>
              <a:tabLst>
                <a:tab pos="755650" algn="l"/>
              </a:tabLst>
            </a:pPr>
            <a:r>
              <a:rPr dirty="0" sz="1800">
                <a:latin typeface="Franklin Gothic Book"/>
                <a:cs typeface="Franklin Gothic Book"/>
              </a:rPr>
              <a:t>Eligibility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for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grants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and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loans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5075" y="1790700"/>
            <a:ext cx="5267325" cy="350520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ct val="10000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225" y="1552575"/>
            <a:ext cx="4324350" cy="3876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Knowledge</a:t>
            </a:r>
            <a:r>
              <a:rPr dirty="0" spc="50"/>
              <a:t> </a:t>
            </a:r>
            <a:r>
              <a:rPr dirty="0"/>
              <a:t>Checks</a:t>
            </a:r>
            <a:r>
              <a:rPr dirty="0" spc="95"/>
              <a:t> </a:t>
            </a:r>
            <a:r>
              <a:rPr dirty="0"/>
              <a:t>3</a:t>
            </a:r>
            <a:r>
              <a:rPr dirty="0" spc="195"/>
              <a:t> </a:t>
            </a:r>
            <a:r>
              <a:rPr dirty="0"/>
              <a:t>and</a:t>
            </a:r>
            <a:r>
              <a:rPr dirty="0" spc="75"/>
              <a:t> </a:t>
            </a:r>
            <a:r>
              <a:rPr dirty="0" spc="-50"/>
              <a:t>4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ct val="10000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42327" y="1534503"/>
            <a:ext cx="5045075" cy="196278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150">
                <a:latin typeface="Franklin Gothic Book"/>
                <a:cs typeface="Franklin Gothic Book"/>
              </a:rPr>
              <a:t>Who</a:t>
            </a:r>
            <a:r>
              <a:rPr dirty="0" sz="2150" spc="2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is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responsible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for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enforcing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 spc="-20">
                <a:latin typeface="Franklin Gothic Book"/>
                <a:cs typeface="Franklin Gothic Book"/>
              </a:rPr>
              <a:t>NFIP</a:t>
            </a:r>
            <a:endParaRPr sz="21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150" spc="-10">
                <a:latin typeface="Franklin Gothic Book"/>
                <a:cs typeface="Franklin Gothic Book"/>
              </a:rPr>
              <a:t>regulations?</a:t>
            </a:r>
            <a:endParaRPr sz="21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150">
                <a:latin typeface="Franklin Gothic Book"/>
                <a:cs typeface="Franklin Gothic Book"/>
              </a:rPr>
              <a:t>What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are</a:t>
            </a:r>
            <a:r>
              <a:rPr dirty="0" sz="2150" spc="11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11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benefits</a:t>
            </a:r>
            <a:r>
              <a:rPr dirty="0" sz="2150" spc="8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of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NFIP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participation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Disadvantages</a:t>
            </a:r>
            <a:r>
              <a:rPr dirty="0" spc="150"/>
              <a:t> </a:t>
            </a:r>
            <a:r>
              <a:rPr dirty="0"/>
              <a:t>of</a:t>
            </a:r>
            <a:r>
              <a:rPr dirty="0" spc="170"/>
              <a:t> </a:t>
            </a:r>
            <a:r>
              <a:rPr dirty="0"/>
              <a:t>Non-participation</a:t>
            </a:r>
            <a:r>
              <a:rPr dirty="0" spc="235"/>
              <a:t> </a:t>
            </a:r>
            <a:r>
              <a:rPr dirty="0"/>
              <a:t>in</a:t>
            </a:r>
            <a:r>
              <a:rPr dirty="0" spc="135"/>
              <a:t> </a:t>
            </a:r>
            <a:r>
              <a:rPr dirty="0"/>
              <a:t>the</a:t>
            </a:r>
            <a:r>
              <a:rPr dirty="0" spc="110"/>
              <a:t> </a:t>
            </a:r>
            <a:r>
              <a:rPr dirty="0" spc="-20"/>
              <a:t>NFIP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ct val="10000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17562" y="1421118"/>
            <a:ext cx="10147300" cy="2971800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51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Inability</a:t>
            </a:r>
            <a:r>
              <a:rPr dirty="0" sz="2150" spc="6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to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get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federally-backed</a:t>
            </a:r>
            <a:r>
              <a:rPr dirty="0" sz="2150" spc="17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</a:t>
            </a:r>
            <a:r>
              <a:rPr dirty="0" sz="2150" spc="17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insurance:</a:t>
            </a:r>
            <a:endParaRPr sz="215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1325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Difficulty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obtaining mortgages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high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risk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areas</a:t>
            </a:r>
            <a:endParaRPr sz="200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1055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Flood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insurance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may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be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available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at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higher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cost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from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private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companies.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3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Increased</a:t>
            </a:r>
            <a:r>
              <a:rPr dirty="0" sz="2150" spc="14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physical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and</a:t>
            </a:r>
            <a:r>
              <a:rPr dirty="0" sz="2150" spc="1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financial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exposure</a:t>
            </a:r>
            <a:r>
              <a:rPr dirty="0" sz="2150" spc="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to</a:t>
            </a:r>
            <a:r>
              <a:rPr dirty="0" sz="2150" spc="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damages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and</a:t>
            </a:r>
            <a:r>
              <a:rPr dirty="0" sz="2150" spc="7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devastating</a:t>
            </a:r>
            <a:r>
              <a:rPr dirty="0" sz="2150" spc="10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</a:t>
            </a:r>
            <a:r>
              <a:rPr dirty="0" sz="2150" spc="15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losses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0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Ineligibility</a:t>
            </a:r>
            <a:r>
              <a:rPr dirty="0" sz="2150" spc="2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for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most</a:t>
            </a:r>
            <a:r>
              <a:rPr dirty="0" sz="2150" spc="3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forms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of</a:t>
            </a:r>
            <a:r>
              <a:rPr dirty="0" sz="2150" spc="1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disaster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assistance</a:t>
            </a:r>
            <a:endParaRPr sz="215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1400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For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insurable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structures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identified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hazard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areas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The</a:t>
            </a:r>
            <a:r>
              <a:rPr dirty="0" spc="135"/>
              <a:t> </a:t>
            </a:r>
            <a:r>
              <a:rPr dirty="0"/>
              <a:t>Three-Legged</a:t>
            </a:r>
            <a:r>
              <a:rPr dirty="0" spc="185"/>
              <a:t> </a:t>
            </a:r>
            <a:r>
              <a:rPr dirty="0" spc="-10"/>
              <a:t>Stool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5497" y="1531048"/>
            <a:ext cx="4763135" cy="293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377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20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The NFIP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balances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three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related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program areas:</a:t>
            </a:r>
            <a:endParaRPr sz="2000">
              <a:latin typeface="Franklin Gothic Book"/>
              <a:cs typeface="Franklin Gothic Book"/>
            </a:endParaRPr>
          </a:p>
          <a:p>
            <a:pPr lvl="1" marL="755650" indent="-285750">
              <a:lnSpc>
                <a:spcPct val="100000"/>
              </a:lnSpc>
              <a:spcBef>
                <a:spcPts val="1330"/>
              </a:spcBef>
              <a:buClr>
                <a:srgbClr val="898B8F"/>
              </a:buClr>
              <a:buSzPct val="50000"/>
              <a:buFont typeface="Wingdings"/>
              <a:buChar char=""/>
              <a:tabLst>
                <a:tab pos="755650" algn="l"/>
              </a:tabLst>
            </a:pPr>
            <a:r>
              <a:rPr dirty="0" sz="1800">
                <a:latin typeface="Franklin Gothic Book"/>
                <a:cs typeface="Franklin Gothic Book"/>
              </a:rPr>
              <a:t>Flood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Hazard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Identification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(mapping)</a:t>
            </a:r>
            <a:endParaRPr sz="1800">
              <a:latin typeface="Franklin Gothic Book"/>
              <a:cs typeface="Franklin Gothic Book"/>
            </a:endParaRPr>
          </a:p>
          <a:p>
            <a:pPr lvl="1" marL="755650" marR="445770" indent="-285750">
              <a:lnSpc>
                <a:spcPct val="100800"/>
              </a:lnSpc>
              <a:spcBef>
                <a:spcPts val="975"/>
              </a:spcBef>
              <a:buClr>
                <a:srgbClr val="898B8F"/>
              </a:buClr>
              <a:buSzPct val="50000"/>
              <a:buFont typeface="Wingdings"/>
              <a:buChar char=""/>
              <a:tabLst>
                <a:tab pos="755650" algn="l"/>
              </a:tabLst>
            </a:pPr>
            <a:r>
              <a:rPr dirty="0" sz="1800">
                <a:latin typeface="Franklin Gothic Book"/>
                <a:cs typeface="Franklin Gothic Book"/>
              </a:rPr>
              <a:t>Flood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Mitigation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(regulations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such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as </a:t>
            </a:r>
            <a:r>
              <a:rPr dirty="0" sz="1800">
                <a:latin typeface="Franklin Gothic Book"/>
                <a:cs typeface="Franklin Gothic Book"/>
              </a:rPr>
              <a:t>building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codes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and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zoning)</a:t>
            </a:r>
            <a:endParaRPr sz="1800">
              <a:latin typeface="Franklin Gothic Book"/>
              <a:cs typeface="Franklin Gothic Book"/>
            </a:endParaRPr>
          </a:p>
          <a:p>
            <a:pPr lvl="1" marL="755650" marR="123189" indent="-285750">
              <a:lnSpc>
                <a:spcPct val="100800"/>
              </a:lnSpc>
              <a:spcBef>
                <a:spcPts val="980"/>
              </a:spcBef>
              <a:buClr>
                <a:srgbClr val="898B8F"/>
              </a:buClr>
              <a:buSzPct val="50000"/>
              <a:buFont typeface="Wingdings"/>
              <a:buChar char=""/>
              <a:tabLst>
                <a:tab pos="755650" algn="l"/>
              </a:tabLst>
            </a:pPr>
            <a:r>
              <a:rPr dirty="0" sz="1800">
                <a:latin typeface="Franklin Gothic Book"/>
                <a:cs typeface="Franklin Gothic Book"/>
              </a:rPr>
              <a:t>Flood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Insurance</a:t>
            </a:r>
            <a:r>
              <a:rPr dirty="0" sz="1800" spc="-5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(provision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of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federally- </a:t>
            </a:r>
            <a:r>
              <a:rPr dirty="0" sz="1800">
                <a:latin typeface="Franklin Gothic Book"/>
                <a:cs typeface="Franklin Gothic Book"/>
              </a:rPr>
              <a:t>backed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insurance</a:t>
            </a:r>
            <a:r>
              <a:rPr dirty="0" sz="1800" spc="-4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for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property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owners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in </a:t>
            </a:r>
            <a:r>
              <a:rPr dirty="0" sz="1800">
                <a:latin typeface="Franklin Gothic Book"/>
                <a:cs typeface="Franklin Gothic Book"/>
              </a:rPr>
              <a:t>participating</a:t>
            </a:r>
            <a:r>
              <a:rPr dirty="0" sz="1800" spc="3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communities)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2038445"/>
            <a:ext cx="2800350" cy="301904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ct val="10000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2383536"/>
            <a:ext cx="7962265" cy="1118870"/>
          </a:xfrm>
          <a:prstGeom prst="rect"/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45"/>
              </a:spcBef>
            </a:pPr>
            <a:r>
              <a:rPr dirty="0" sz="3600">
                <a:solidFill>
                  <a:srgbClr val="FFFFFF"/>
                </a:solidFill>
              </a:rPr>
              <a:t>Federal,</a:t>
            </a:r>
            <a:r>
              <a:rPr dirty="0" sz="3600" spc="-5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State,</a:t>
            </a:r>
            <a:r>
              <a:rPr dirty="0" sz="3600" spc="-3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and</a:t>
            </a:r>
            <a:r>
              <a:rPr dirty="0" sz="3600" spc="-6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Local</a:t>
            </a:r>
            <a:r>
              <a:rPr dirty="0" sz="3600" spc="-5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NFIP</a:t>
            </a:r>
            <a:r>
              <a:rPr dirty="0" sz="3600" spc="-5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Roles</a:t>
            </a:r>
            <a:r>
              <a:rPr dirty="0" sz="3600" spc="-114">
                <a:solidFill>
                  <a:srgbClr val="FFFFFF"/>
                </a:solidFill>
              </a:rPr>
              <a:t> </a:t>
            </a:r>
            <a:r>
              <a:rPr dirty="0" sz="3600" spc="-25">
                <a:solidFill>
                  <a:srgbClr val="FFFFFF"/>
                </a:solidFill>
              </a:rPr>
              <a:t>and </a:t>
            </a:r>
            <a:r>
              <a:rPr dirty="0" sz="3600" spc="-10">
                <a:solidFill>
                  <a:srgbClr val="FFFFFF"/>
                </a:solidFill>
              </a:rPr>
              <a:t>Responsibilities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47712" y="1300225"/>
            <a:ext cx="10716260" cy="0"/>
          </a:xfrm>
          <a:custGeom>
            <a:avLst/>
            <a:gdLst/>
            <a:ahLst/>
            <a:cxnLst/>
            <a:rect l="l" t="t" r="r" b="b"/>
            <a:pathLst>
              <a:path w="10716260" h="0">
                <a:moveTo>
                  <a:pt x="0" y="0"/>
                </a:moveTo>
                <a:lnTo>
                  <a:pt x="10715688" y="0"/>
                </a:lnTo>
              </a:path>
            </a:pathLst>
          </a:custGeom>
          <a:ln w="25400">
            <a:solidFill>
              <a:srgbClr val="898B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25" y="6078511"/>
            <a:ext cx="1278890" cy="341630"/>
          </a:xfrm>
          <a:custGeom>
            <a:avLst/>
            <a:gdLst/>
            <a:ahLst/>
            <a:cxnLst/>
            <a:rect l="l" t="t" r="r" b="b"/>
            <a:pathLst>
              <a:path w="1278889" h="341629">
                <a:moveTo>
                  <a:pt x="229260" y="8216"/>
                </a:moveTo>
                <a:lnTo>
                  <a:pt x="0" y="8216"/>
                </a:lnTo>
                <a:lnTo>
                  <a:pt x="0" y="36182"/>
                </a:lnTo>
                <a:lnTo>
                  <a:pt x="45224" y="36182"/>
                </a:lnTo>
                <a:lnTo>
                  <a:pt x="45224" y="80657"/>
                </a:lnTo>
                <a:lnTo>
                  <a:pt x="45224" y="313232"/>
                </a:lnTo>
                <a:lnTo>
                  <a:pt x="0" y="313232"/>
                </a:lnTo>
                <a:lnTo>
                  <a:pt x="0" y="341198"/>
                </a:lnTo>
                <a:lnTo>
                  <a:pt x="144284" y="341198"/>
                </a:lnTo>
                <a:lnTo>
                  <a:pt x="144284" y="313232"/>
                </a:lnTo>
                <a:lnTo>
                  <a:pt x="98386" y="313232"/>
                </a:lnTo>
                <a:lnTo>
                  <a:pt x="98386" y="235712"/>
                </a:lnTo>
                <a:lnTo>
                  <a:pt x="98386" y="187413"/>
                </a:lnTo>
                <a:lnTo>
                  <a:pt x="178650" y="187413"/>
                </a:lnTo>
                <a:lnTo>
                  <a:pt x="178650" y="235712"/>
                </a:lnTo>
                <a:lnTo>
                  <a:pt x="206121" y="235712"/>
                </a:lnTo>
                <a:lnTo>
                  <a:pt x="206121" y="187413"/>
                </a:lnTo>
                <a:lnTo>
                  <a:pt x="206121" y="159461"/>
                </a:lnTo>
                <a:lnTo>
                  <a:pt x="206121" y="120065"/>
                </a:lnTo>
                <a:lnTo>
                  <a:pt x="178650" y="120065"/>
                </a:lnTo>
                <a:lnTo>
                  <a:pt x="178650" y="159461"/>
                </a:lnTo>
                <a:lnTo>
                  <a:pt x="98386" y="159461"/>
                </a:lnTo>
                <a:lnTo>
                  <a:pt x="98386" y="120065"/>
                </a:lnTo>
                <a:lnTo>
                  <a:pt x="98386" y="80657"/>
                </a:lnTo>
                <a:lnTo>
                  <a:pt x="98386" y="36182"/>
                </a:lnTo>
                <a:lnTo>
                  <a:pt x="201790" y="36182"/>
                </a:lnTo>
                <a:lnTo>
                  <a:pt x="201790" y="80657"/>
                </a:lnTo>
                <a:lnTo>
                  <a:pt x="229260" y="80657"/>
                </a:lnTo>
                <a:lnTo>
                  <a:pt x="229260" y="36182"/>
                </a:lnTo>
                <a:lnTo>
                  <a:pt x="229260" y="8216"/>
                </a:lnTo>
                <a:close/>
              </a:path>
              <a:path w="1278889" h="341629">
                <a:moveTo>
                  <a:pt x="492125" y="266217"/>
                </a:moveTo>
                <a:lnTo>
                  <a:pt x="464654" y="266217"/>
                </a:lnTo>
                <a:lnTo>
                  <a:pt x="464654" y="313232"/>
                </a:lnTo>
                <a:lnTo>
                  <a:pt x="355803" y="313232"/>
                </a:lnTo>
                <a:lnTo>
                  <a:pt x="355803" y="266217"/>
                </a:lnTo>
                <a:lnTo>
                  <a:pt x="355803" y="231902"/>
                </a:lnTo>
                <a:lnTo>
                  <a:pt x="355803" y="183603"/>
                </a:lnTo>
                <a:lnTo>
                  <a:pt x="436448" y="183603"/>
                </a:lnTo>
                <a:lnTo>
                  <a:pt x="436448" y="231902"/>
                </a:lnTo>
                <a:lnTo>
                  <a:pt x="463931" y="231902"/>
                </a:lnTo>
                <a:lnTo>
                  <a:pt x="463931" y="183603"/>
                </a:lnTo>
                <a:lnTo>
                  <a:pt x="463931" y="155651"/>
                </a:lnTo>
                <a:lnTo>
                  <a:pt x="463931" y="114973"/>
                </a:lnTo>
                <a:lnTo>
                  <a:pt x="436448" y="114973"/>
                </a:lnTo>
                <a:lnTo>
                  <a:pt x="436448" y="155651"/>
                </a:lnTo>
                <a:lnTo>
                  <a:pt x="355803" y="155651"/>
                </a:lnTo>
                <a:lnTo>
                  <a:pt x="355803" y="114973"/>
                </a:lnTo>
                <a:lnTo>
                  <a:pt x="355803" y="80657"/>
                </a:lnTo>
                <a:lnTo>
                  <a:pt x="355803" y="36182"/>
                </a:lnTo>
                <a:lnTo>
                  <a:pt x="460692" y="36182"/>
                </a:lnTo>
                <a:lnTo>
                  <a:pt x="460692" y="80657"/>
                </a:lnTo>
                <a:lnTo>
                  <a:pt x="488175" y="80657"/>
                </a:lnTo>
                <a:lnTo>
                  <a:pt x="488175" y="36182"/>
                </a:lnTo>
                <a:lnTo>
                  <a:pt x="488175" y="8216"/>
                </a:lnTo>
                <a:lnTo>
                  <a:pt x="257848" y="8216"/>
                </a:lnTo>
                <a:lnTo>
                  <a:pt x="257848" y="36182"/>
                </a:lnTo>
                <a:lnTo>
                  <a:pt x="302298" y="36182"/>
                </a:lnTo>
                <a:lnTo>
                  <a:pt x="302298" y="80657"/>
                </a:lnTo>
                <a:lnTo>
                  <a:pt x="302298" y="313232"/>
                </a:lnTo>
                <a:lnTo>
                  <a:pt x="257848" y="313232"/>
                </a:lnTo>
                <a:lnTo>
                  <a:pt x="257848" y="341198"/>
                </a:lnTo>
                <a:lnTo>
                  <a:pt x="492125" y="341198"/>
                </a:lnTo>
                <a:lnTo>
                  <a:pt x="492125" y="313232"/>
                </a:lnTo>
                <a:lnTo>
                  <a:pt x="492125" y="266217"/>
                </a:lnTo>
                <a:close/>
              </a:path>
              <a:path w="1278889" h="341629">
                <a:moveTo>
                  <a:pt x="939419" y="8305"/>
                </a:moveTo>
                <a:lnTo>
                  <a:pt x="831684" y="8305"/>
                </a:lnTo>
                <a:lnTo>
                  <a:pt x="831684" y="36207"/>
                </a:lnTo>
                <a:lnTo>
                  <a:pt x="727900" y="258635"/>
                </a:lnTo>
                <a:lnTo>
                  <a:pt x="622325" y="36207"/>
                </a:lnTo>
                <a:lnTo>
                  <a:pt x="622325" y="8305"/>
                </a:lnTo>
                <a:lnTo>
                  <a:pt x="516712" y="8305"/>
                </a:lnTo>
                <a:lnTo>
                  <a:pt x="516712" y="36207"/>
                </a:lnTo>
                <a:lnTo>
                  <a:pt x="561924" y="36207"/>
                </a:lnTo>
                <a:lnTo>
                  <a:pt x="561924" y="312966"/>
                </a:lnTo>
                <a:lnTo>
                  <a:pt x="516712" y="312966"/>
                </a:lnTo>
                <a:lnTo>
                  <a:pt x="516712" y="340855"/>
                </a:lnTo>
                <a:lnTo>
                  <a:pt x="636790" y="340855"/>
                </a:lnTo>
                <a:lnTo>
                  <a:pt x="636790" y="312966"/>
                </a:lnTo>
                <a:lnTo>
                  <a:pt x="592289" y="312966"/>
                </a:lnTo>
                <a:lnTo>
                  <a:pt x="592289" y="89827"/>
                </a:lnTo>
                <a:lnTo>
                  <a:pt x="593013" y="89827"/>
                </a:lnTo>
                <a:lnTo>
                  <a:pt x="709815" y="340855"/>
                </a:lnTo>
                <a:lnTo>
                  <a:pt x="721728" y="340855"/>
                </a:lnTo>
                <a:lnTo>
                  <a:pt x="840701" y="85115"/>
                </a:lnTo>
                <a:lnTo>
                  <a:pt x="841806" y="85115"/>
                </a:lnTo>
                <a:lnTo>
                  <a:pt x="841806" y="312966"/>
                </a:lnTo>
                <a:lnTo>
                  <a:pt x="795870" y="312966"/>
                </a:lnTo>
                <a:lnTo>
                  <a:pt x="795870" y="340855"/>
                </a:lnTo>
                <a:lnTo>
                  <a:pt x="939419" y="340855"/>
                </a:lnTo>
                <a:lnTo>
                  <a:pt x="939419" y="312966"/>
                </a:lnTo>
                <a:lnTo>
                  <a:pt x="894930" y="312966"/>
                </a:lnTo>
                <a:lnTo>
                  <a:pt x="894930" y="36207"/>
                </a:lnTo>
                <a:lnTo>
                  <a:pt x="939419" y="36207"/>
                </a:lnTo>
                <a:lnTo>
                  <a:pt x="939419" y="8305"/>
                </a:lnTo>
                <a:close/>
              </a:path>
              <a:path w="1278889" h="341629">
                <a:moveTo>
                  <a:pt x="1278585" y="312966"/>
                </a:moveTo>
                <a:lnTo>
                  <a:pt x="1249997" y="312966"/>
                </a:lnTo>
                <a:lnTo>
                  <a:pt x="1217104" y="224218"/>
                </a:lnTo>
                <a:lnTo>
                  <a:pt x="1206754" y="196316"/>
                </a:lnTo>
                <a:lnTo>
                  <a:pt x="1161630" y="74599"/>
                </a:lnTo>
                <a:lnTo>
                  <a:pt x="1152779" y="50736"/>
                </a:lnTo>
                <a:lnTo>
                  <a:pt x="1152779" y="196316"/>
                </a:lnTo>
                <a:lnTo>
                  <a:pt x="1064895" y="196316"/>
                </a:lnTo>
                <a:lnTo>
                  <a:pt x="1107224" y="74599"/>
                </a:lnTo>
                <a:lnTo>
                  <a:pt x="1108278" y="74599"/>
                </a:lnTo>
                <a:lnTo>
                  <a:pt x="1152779" y="196316"/>
                </a:lnTo>
                <a:lnTo>
                  <a:pt x="1152779" y="50736"/>
                </a:lnTo>
                <a:lnTo>
                  <a:pt x="1133970" y="0"/>
                </a:lnTo>
                <a:lnTo>
                  <a:pt x="1106106" y="0"/>
                </a:lnTo>
                <a:lnTo>
                  <a:pt x="996543" y="312966"/>
                </a:lnTo>
                <a:lnTo>
                  <a:pt x="968006" y="312966"/>
                </a:lnTo>
                <a:lnTo>
                  <a:pt x="968006" y="340855"/>
                </a:lnTo>
                <a:lnTo>
                  <a:pt x="1053668" y="340855"/>
                </a:lnTo>
                <a:lnTo>
                  <a:pt x="1053668" y="312966"/>
                </a:lnTo>
                <a:lnTo>
                  <a:pt x="1024013" y="312966"/>
                </a:lnTo>
                <a:lnTo>
                  <a:pt x="1053668" y="224218"/>
                </a:lnTo>
                <a:lnTo>
                  <a:pt x="1163955" y="224218"/>
                </a:lnTo>
                <a:lnTo>
                  <a:pt x="1195044" y="312966"/>
                </a:lnTo>
                <a:lnTo>
                  <a:pt x="1163955" y="312966"/>
                </a:lnTo>
                <a:lnTo>
                  <a:pt x="1163955" y="340855"/>
                </a:lnTo>
                <a:lnTo>
                  <a:pt x="1278585" y="340855"/>
                </a:lnTo>
                <a:lnTo>
                  <a:pt x="1278585" y="312966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5857131"/>
            <a:ext cx="765492" cy="7723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Course</a:t>
            </a:r>
            <a:r>
              <a:rPr dirty="0" spc="120"/>
              <a:t> </a:t>
            </a:r>
            <a:r>
              <a:rPr dirty="0"/>
              <a:t>Map</a:t>
            </a:r>
            <a:r>
              <a:rPr dirty="0" spc="170"/>
              <a:t> </a:t>
            </a:r>
            <a:r>
              <a:rPr dirty="0" spc="-10"/>
              <a:t>Umbrella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5934" y="1563250"/>
            <a:ext cx="4481285" cy="450835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25" y="6078511"/>
            <a:ext cx="1278890" cy="341630"/>
          </a:xfrm>
          <a:custGeom>
            <a:avLst/>
            <a:gdLst/>
            <a:ahLst/>
            <a:cxnLst/>
            <a:rect l="l" t="t" r="r" b="b"/>
            <a:pathLst>
              <a:path w="1278889" h="341629">
                <a:moveTo>
                  <a:pt x="229260" y="8216"/>
                </a:moveTo>
                <a:lnTo>
                  <a:pt x="0" y="8216"/>
                </a:lnTo>
                <a:lnTo>
                  <a:pt x="0" y="36182"/>
                </a:lnTo>
                <a:lnTo>
                  <a:pt x="45224" y="36182"/>
                </a:lnTo>
                <a:lnTo>
                  <a:pt x="45224" y="80657"/>
                </a:lnTo>
                <a:lnTo>
                  <a:pt x="45224" y="313232"/>
                </a:lnTo>
                <a:lnTo>
                  <a:pt x="0" y="313232"/>
                </a:lnTo>
                <a:lnTo>
                  <a:pt x="0" y="341198"/>
                </a:lnTo>
                <a:lnTo>
                  <a:pt x="144284" y="341198"/>
                </a:lnTo>
                <a:lnTo>
                  <a:pt x="144284" y="313232"/>
                </a:lnTo>
                <a:lnTo>
                  <a:pt x="98386" y="313232"/>
                </a:lnTo>
                <a:lnTo>
                  <a:pt x="98386" y="235712"/>
                </a:lnTo>
                <a:lnTo>
                  <a:pt x="98386" y="187413"/>
                </a:lnTo>
                <a:lnTo>
                  <a:pt x="178650" y="187413"/>
                </a:lnTo>
                <a:lnTo>
                  <a:pt x="178650" y="235712"/>
                </a:lnTo>
                <a:lnTo>
                  <a:pt x="206121" y="235712"/>
                </a:lnTo>
                <a:lnTo>
                  <a:pt x="206121" y="187413"/>
                </a:lnTo>
                <a:lnTo>
                  <a:pt x="206121" y="159461"/>
                </a:lnTo>
                <a:lnTo>
                  <a:pt x="206121" y="120065"/>
                </a:lnTo>
                <a:lnTo>
                  <a:pt x="178650" y="120065"/>
                </a:lnTo>
                <a:lnTo>
                  <a:pt x="178650" y="159461"/>
                </a:lnTo>
                <a:lnTo>
                  <a:pt x="98386" y="159461"/>
                </a:lnTo>
                <a:lnTo>
                  <a:pt x="98386" y="120065"/>
                </a:lnTo>
                <a:lnTo>
                  <a:pt x="98386" y="80657"/>
                </a:lnTo>
                <a:lnTo>
                  <a:pt x="98386" y="36182"/>
                </a:lnTo>
                <a:lnTo>
                  <a:pt x="201790" y="36182"/>
                </a:lnTo>
                <a:lnTo>
                  <a:pt x="201790" y="80657"/>
                </a:lnTo>
                <a:lnTo>
                  <a:pt x="229260" y="80657"/>
                </a:lnTo>
                <a:lnTo>
                  <a:pt x="229260" y="36182"/>
                </a:lnTo>
                <a:lnTo>
                  <a:pt x="229260" y="8216"/>
                </a:lnTo>
                <a:close/>
              </a:path>
              <a:path w="1278889" h="341629">
                <a:moveTo>
                  <a:pt x="492125" y="266217"/>
                </a:moveTo>
                <a:lnTo>
                  <a:pt x="464654" y="266217"/>
                </a:lnTo>
                <a:lnTo>
                  <a:pt x="464654" y="313232"/>
                </a:lnTo>
                <a:lnTo>
                  <a:pt x="355803" y="313232"/>
                </a:lnTo>
                <a:lnTo>
                  <a:pt x="355803" y="266217"/>
                </a:lnTo>
                <a:lnTo>
                  <a:pt x="355803" y="231902"/>
                </a:lnTo>
                <a:lnTo>
                  <a:pt x="355803" y="183603"/>
                </a:lnTo>
                <a:lnTo>
                  <a:pt x="436448" y="183603"/>
                </a:lnTo>
                <a:lnTo>
                  <a:pt x="436448" y="231902"/>
                </a:lnTo>
                <a:lnTo>
                  <a:pt x="463931" y="231902"/>
                </a:lnTo>
                <a:lnTo>
                  <a:pt x="463931" y="183603"/>
                </a:lnTo>
                <a:lnTo>
                  <a:pt x="463931" y="155651"/>
                </a:lnTo>
                <a:lnTo>
                  <a:pt x="463931" y="114973"/>
                </a:lnTo>
                <a:lnTo>
                  <a:pt x="436448" y="114973"/>
                </a:lnTo>
                <a:lnTo>
                  <a:pt x="436448" y="155651"/>
                </a:lnTo>
                <a:lnTo>
                  <a:pt x="355803" y="155651"/>
                </a:lnTo>
                <a:lnTo>
                  <a:pt x="355803" y="114973"/>
                </a:lnTo>
                <a:lnTo>
                  <a:pt x="355803" y="80657"/>
                </a:lnTo>
                <a:lnTo>
                  <a:pt x="355803" y="36182"/>
                </a:lnTo>
                <a:lnTo>
                  <a:pt x="460692" y="36182"/>
                </a:lnTo>
                <a:lnTo>
                  <a:pt x="460692" y="80657"/>
                </a:lnTo>
                <a:lnTo>
                  <a:pt x="488175" y="80657"/>
                </a:lnTo>
                <a:lnTo>
                  <a:pt x="488175" y="36182"/>
                </a:lnTo>
                <a:lnTo>
                  <a:pt x="488175" y="8216"/>
                </a:lnTo>
                <a:lnTo>
                  <a:pt x="257848" y="8216"/>
                </a:lnTo>
                <a:lnTo>
                  <a:pt x="257848" y="36182"/>
                </a:lnTo>
                <a:lnTo>
                  <a:pt x="302298" y="36182"/>
                </a:lnTo>
                <a:lnTo>
                  <a:pt x="302298" y="80657"/>
                </a:lnTo>
                <a:lnTo>
                  <a:pt x="302298" y="313232"/>
                </a:lnTo>
                <a:lnTo>
                  <a:pt x="257848" y="313232"/>
                </a:lnTo>
                <a:lnTo>
                  <a:pt x="257848" y="341198"/>
                </a:lnTo>
                <a:lnTo>
                  <a:pt x="492125" y="341198"/>
                </a:lnTo>
                <a:lnTo>
                  <a:pt x="492125" y="313232"/>
                </a:lnTo>
                <a:lnTo>
                  <a:pt x="492125" y="266217"/>
                </a:lnTo>
                <a:close/>
              </a:path>
              <a:path w="1278889" h="341629">
                <a:moveTo>
                  <a:pt x="939419" y="8305"/>
                </a:moveTo>
                <a:lnTo>
                  <a:pt x="831684" y="8305"/>
                </a:lnTo>
                <a:lnTo>
                  <a:pt x="831684" y="36207"/>
                </a:lnTo>
                <a:lnTo>
                  <a:pt x="727900" y="258635"/>
                </a:lnTo>
                <a:lnTo>
                  <a:pt x="622325" y="36207"/>
                </a:lnTo>
                <a:lnTo>
                  <a:pt x="622325" y="8305"/>
                </a:lnTo>
                <a:lnTo>
                  <a:pt x="516712" y="8305"/>
                </a:lnTo>
                <a:lnTo>
                  <a:pt x="516712" y="36207"/>
                </a:lnTo>
                <a:lnTo>
                  <a:pt x="561924" y="36207"/>
                </a:lnTo>
                <a:lnTo>
                  <a:pt x="561924" y="312966"/>
                </a:lnTo>
                <a:lnTo>
                  <a:pt x="516712" y="312966"/>
                </a:lnTo>
                <a:lnTo>
                  <a:pt x="516712" y="340855"/>
                </a:lnTo>
                <a:lnTo>
                  <a:pt x="636790" y="340855"/>
                </a:lnTo>
                <a:lnTo>
                  <a:pt x="636790" y="312966"/>
                </a:lnTo>
                <a:lnTo>
                  <a:pt x="592289" y="312966"/>
                </a:lnTo>
                <a:lnTo>
                  <a:pt x="592289" y="89827"/>
                </a:lnTo>
                <a:lnTo>
                  <a:pt x="593013" y="89827"/>
                </a:lnTo>
                <a:lnTo>
                  <a:pt x="709815" y="340855"/>
                </a:lnTo>
                <a:lnTo>
                  <a:pt x="721728" y="340855"/>
                </a:lnTo>
                <a:lnTo>
                  <a:pt x="840701" y="85115"/>
                </a:lnTo>
                <a:lnTo>
                  <a:pt x="841806" y="85115"/>
                </a:lnTo>
                <a:lnTo>
                  <a:pt x="841806" y="312966"/>
                </a:lnTo>
                <a:lnTo>
                  <a:pt x="795870" y="312966"/>
                </a:lnTo>
                <a:lnTo>
                  <a:pt x="795870" y="340855"/>
                </a:lnTo>
                <a:lnTo>
                  <a:pt x="939419" y="340855"/>
                </a:lnTo>
                <a:lnTo>
                  <a:pt x="939419" y="312966"/>
                </a:lnTo>
                <a:lnTo>
                  <a:pt x="894930" y="312966"/>
                </a:lnTo>
                <a:lnTo>
                  <a:pt x="894930" y="36207"/>
                </a:lnTo>
                <a:lnTo>
                  <a:pt x="939419" y="36207"/>
                </a:lnTo>
                <a:lnTo>
                  <a:pt x="939419" y="8305"/>
                </a:lnTo>
                <a:close/>
              </a:path>
              <a:path w="1278889" h="341629">
                <a:moveTo>
                  <a:pt x="1278585" y="312966"/>
                </a:moveTo>
                <a:lnTo>
                  <a:pt x="1249997" y="312966"/>
                </a:lnTo>
                <a:lnTo>
                  <a:pt x="1217104" y="224218"/>
                </a:lnTo>
                <a:lnTo>
                  <a:pt x="1206754" y="196316"/>
                </a:lnTo>
                <a:lnTo>
                  <a:pt x="1161630" y="74599"/>
                </a:lnTo>
                <a:lnTo>
                  <a:pt x="1152779" y="50736"/>
                </a:lnTo>
                <a:lnTo>
                  <a:pt x="1152779" y="196316"/>
                </a:lnTo>
                <a:lnTo>
                  <a:pt x="1064895" y="196316"/>
                </a:lnTo>
                <a:lnTo>
                  <a:pt x="1107224" y="74599"/>
                </a:lnTo>
                <a:lnTo>
                  <a:pt x="1108278" y="74599"/>
                </a:lnTo>
                <a:lnTo>
                  <a:pt x="1152779" y="196316"/>
                </a:lnTo>
                <a:lnTo>
                  <a:pt x="1152779" y="50736"/>
                </a:lnTo>
                <a:lnTo>
                  <a:pt x="1133970" y="0"/>
                </a:lnTo>
                <a:lnTo>
                  <a:pt x="1106106" y="0"/>
                </a:lnTo>
                <a:lnTo>
                  <a:pt x="996543" y="312966"/>
                </a:lnTo>
                <a:lnTo>
                  <a:pt x="968006" y="312966"/>
                </a:lnTo>
                <a:lnTo>
                  <a:pt x="968006" y="340855"/>
                </a:lnTo>
                <a:lnTo>
                  <a:pt x="1053668" y="340855"/>
                </a:lnTo>
                <a:lnTo>
                  <a:pt x="1053668" y="312966"/>
                </a:lnTo>
                <a:lnTo>
                  <a:pt x="1024013" y="312966"/>
                </a:lnTo>
                <a:lnTo>
                  <a:pt x="1053668" y="224218"/>
                </a:lnTo>
                <a:lnTo>
                  <a:pt x="1163955" y="224218"/>
                </a:lnTo>
                <a:lnTo>
                  <a:pt x="1195044" y="312966"/>
                </a:lnTo>
                <a:lnTo>
                  <a:pt x="1163955" y="312966"/>
                </a:lnTo>
                <a:lnTo>
                  <a:pt x="1163955" y="340855"/>
                </a:lnTo>
                <a:lnTo>
                  <a:pt x="1278585" y="340855"/>
                </a:lnTo>
                <a:lnTo>
                  <a:pt x="1278585" y="312966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5857131"/>
            <a:ext cx="765492" cy="7723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7562" y="1344549"/>
            <a:ext cx="483171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NFIP</a:t>
            </a:r>
            <a:r>
              <a:rPr dirty="0" spc="130"/>
              <a:t> </a:t>
            </a:r>
            <a:r>
              <a:rPr dirty="0"/>
              <a:t>Roles</a:t>
            </a:r>
            <a:r>
              <a:rPr dirty="0" spc="70"/>
              <a:t> </a:t>
            </a:r>
            <a:r>
              <a:rPr dirty="0"/>
              <a:t>and</a:t>
            </a:r>
            <a:r>
              <a:rPr dirty="0" spc="60"/>
              <a:t> </a:t>
            </a:r>
            <a:r>
              <a:rPr dirty="0" spc="-10"/>
              <a:t>Responsibilities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05180" y="2207894"/>
            <a:ext cx="1175385" cy="13652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3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Federal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6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State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6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Local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1409700"/>
            <a:ext cx="5172075" cy="37052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89290" y="6539230"/>
            <a:ext cx="28130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823700" y="6539230"/>
            <a:ext cx="1968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Federal</a:t>
            </a:r>
            <a:r>
              <a:rPr dirty="0" spc="15"/>
              <a:t> </a:t>
            </a:r>
            <a:r>
              <a:rPr dirty="0"/>
              <a:t>Roles</a:t>
            </a:r>
            <a:r>
              <a:rPr dirty="0" spc="110"/>
              <a:t> </a:t>
            </a:r>
            <a:r>
              <a:rPr dirty="0"/>
              <a:t>(1</a:t>
            </a:r>
            <a:r>
              <a:rPr dirty="0" spc="40"/>
              <a:t> </a:t>
            </a:r>
            <a:r>
              <a:rPr dirty="0"/>
              <a:t>of</a:t>
            </a:r>
            <a:r>
              <a:rPr dirty="0" spc="110"/>
              <a:t> </a:t>
            </a:r>
            <a:r>
              <a:rPr dirty="0" spc="-25"/>
              <a:t>2)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17562" y="1597342"/>
            <a:ext cx="5597525" cy="3638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latin typeface="Franklin Gothic Book"/>
                <a:cs typeface="Franklin Gothic Book"/>
              </a:rPr>
              <a:t>Federal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Government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provides: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0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National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program</a:t>
            </a:r>
            <a:r>
              <a:rPr dirty="0" sz="2150" spc="15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oversight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7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Flood</a:t>
            </a:r>
            <a:r>
              <a:rPr dirty="0" sz="2150" spc="7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hazard</a:t>
            </a:r>
            <a:r>
              <a:rPr dirty="0" sz="2150" spc="7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maps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and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products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0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Minimum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development</a:t>
            </a:r>
            <a:r>
              <a:rPr dirty="0" sz="2150" spc="10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standards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0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Federally-backed</a:t>
            </a:r>
            <a:r>
              <a:rPr dirty="0" sz="2150" spc="17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</a:t>
            </a:r>
            <a:r>
              <a:rPr dirty="0" sz="2150" spc="19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insurance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7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Mitigation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planning</a:t>
            </a:r>
            <a:r>
              <a:rPr dirty="0" sz="2150" spc="12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and</a:t>
            </a:r>
            <a:r>
              <a:rPr dirty="0" sz="2150" spc="9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technical</a:t>
            </a:r>
            <a:r>
              <a:rPr dirty="0" sz="2150" spc="8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assistance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0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Federal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grant</a:t>
            </a:r>
            <a:r>
              <a:rPr dirty="0" sz="2150" spc="12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funding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Federal</a:t>
            </a:r>
            <a:r>
              <a:rPr dirty="0" spc="15"/>
              <a:t> </a:t>
            </a:r>
            <a:r>
              <a:rPr dirty="0"/>
              <a:t>Roles</a:t>
            </a:r>
            <a:r>
              <a:rPr dirty="0" spc="110"/>
              <a:t> </a:t>
            </a:r>
            <a:r>
              <a:rPr dirty="0"/>
              <a:t>(2</a:t>
            </a:r>
            <a:r>
              <a:rPr dirty="0" spc="40"/>
              <a:t> </a:t>
            </a:r>
            <a:r>
              <a:rPr dirty="0"/>
              <a:t>of</a:t>
            </a:r>
            <a:r>
              <a:rPr dirty="0" spc="110"/>
              <a:t> </a:t>
            </a:r>
            <a:r>
              <a:rPr dirty="0" spc="-25"/>
              <a:t>2)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17562" y="1421118"/>
            <a:ext cx="3984625" cy="3524885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51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FEMA</a:t>
            </a:r>
            <a:r>
              <a:rPr dirty="0" sz="2150" spc="9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Regional</a:t>
            </a:r>
            <a:r>
              <a:rPr dirty="0" sz="2150" spc="7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Offices:</a:t>
            </a:r>
            <a:endParaRPr sz="2150">
              <a:latin typeface="Franklin Gothic Book"/>
              <a:cs typeface="Franklin Gothic Book"/>
            </a:endParaRPr>
          </a:p>
          <a:p>
            <a:pPr lvl="1" marL="756285" marR="862965" indent="-286385">
              <a:lnSpc>
                <a:spcPct val="100000"/>
              </a:lnSpc>
              <a:spcBef>
                <a:spcPts val="1325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Work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with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State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NFIP </a:t>
            </a:r>
            <a:r>
              <a:rPr dirty="0" sz="2000">
                <a:latin typeface="Franklin Gothic Book"/>
                <a:cs typeface="Franklin Gothic Book"/>
              </a:rPr>
              <a:t>coordinating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agencies</a:t>
            </a:r>
            <a:endParaRPr sz="2000">
              <a:latin typeface="Franklin Gothic Book"/>
              <a:cs typeface="Franklin Gothic Book"/>
            </a:endParaRPr>
          </a:p>
          <a:p>
            <a:pPr lvl="1" marL="756285" marR="67945" indent="-286385">
              <a:lnSpc>
                <a:spcPct val="100000"/>
              </a:lnSpc>
              <a:spcBef>
                <a:spcPts val="1060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Advise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local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officials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for </a:t>
            </a:r>
            <a:r>
              <a:rPr dirty="0" sz="2000">
                <a:latin typeface="Franklin Gothic Book"/>
                <a:cs typeface="Franklin Gothic Book"/>
              </a:rPr>
              <a:t>administering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their</a:t>
            </a:r>
            <a:r>
              <a:rPr dirty="0" sz="2000" spc="-1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ordinance</a:t>
            </a:r>
            <a:endParaRPr sz="2000">
              <a:latin typeface="Franklin Gothic Book"/>
              <a:cs typeface="Franklin Gothic Book"/>
            </a:endParaRPr>
          </a:p>
          <a:p>
            <a:pPr lvl="1" marL="756285" marR="5080" indent="-286385">
              <a:lnSpc>
                <a:spcPct val="100000"/>
              </a:lnSpc>
              <a:spcBef>
                <a:spcPts val="980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Answer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questions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from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design professionals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 </a:t>
            </a:r>
            <a:r>
              <a:rPr dirty="0" sz="2000" spc="-10">
                <a:latin typeface="Franklin Gothic Book"/>
                <a:cs typeface="Franklin Gothic Book"/>
              </a:rPr>
              <a:t>public</a:t>
            </a:r>
            <a:endParaRPr sz="2000">
              <a:latin typeface="Franklin Gothic Book"/>
              <a:cs typeface="Franklin Gothic Book"/>
            </a:endParaRPr>
          </a:p>
          <a:p>
            <a:pPr lvl="1" marL="756285" marR="495934" indent="-286385">
              <a:lnSpc>
                <a:spcPct val="100000"/>
              </a:lnSpc>
              <a:spcBef>
                <a:spcPts val="985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Evaluate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local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floodplain </a:t>
            </a:r>
            <a:r>
              <a:rPr dirty="0" sz="2000">
                <a:latin typeface="Franklin Gothic Book"/>
                <a:cs typeface="Franklin Gothic Book"/>
              </a:rPr>
              <a:t>management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compliance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7589" y="1530478"/>
            <a:ext cx="6488402" cy="408750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225" y="1552575"/>
            <a:ext cx="4324350" cy="3876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Knowledge</a:t>
            </a:r>
            <a:r>
              <a:rPr dirty="0" spc="100"/>
              <a:t> </a:t>
            </a:r>
            <a:r>
              <a:rPr dirty="0"/>
              <a:t>Check</a:t>
            </a:r>
            <a:r>
              <a:rPr dirty="0" spc="170"/>
              <a:t> </a:t>
            </a:r>
            <a:r>
              <a:rPr dirty="0" spc="-50"/>
              <a:t>5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42327" y="1534503"/>
            <a:ext cx="5526405" cy="86550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150">
                <a:latin typeface="Franklin Gothic Book"/>
                <a:cs typeface="Franklin Gothic Book"/>
              </a:rPr>
              <a:t>How</a:t>
            </a:r>
            <a:r>
              <a:rPr dirty="0" sz="2150" spc="2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FEMA</a:t>
            </a:r>
            <a:r>
              <a:rPr dirty="0" sz="2150" spc="9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helps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support</a:t>
            </a:r>
            <a:r>
              <a:rPr dirty="0" sz="2150" spc="1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NFIP</a:t>
            </a:r>
            <a:r>
              <a:rPr dirty="0" sz="2150" spc="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in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local</a:t>
            </a:r>
            <a:endParaRPr sz="21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150">
                <a:latin typeface="Franklin Gothic Book"/>
                <a:cs typeface="Franklin Gothic Book"/>
              </a:rPr>
              <a:t>communities?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Provide</a:t>
            </a:r>
            <a:r>
              <a:rPr dirty="0" sz="2150" spc="1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at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least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three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examples.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State</a:t>
            </a:r>
            <a:r>
              <a:rPr dirty="0" spc="60"/>
              <a:t> </a:t>
            </a:r>
            <a:r>
              <a:rPr dirty="0" spc="-20"/>
              <a:t>Roles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034" y="1466770"/>
            <a:ext cx="3962248" cy="433739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705991" y="3160649"/>
            <a:ext cx="916940" cy="85598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 marR="5080" indent="20955">
              <a:lnSpc>
                <a:spcPts val="2930"/>
              </a:lnSpc>
              <a:spcBef>
                <a:spcPts val="760"/>
              </a:spcBef>
            </a:pPr>
            <a:r>
              <a:rPr dirty="0" sz="3000" spc="-10">
                <a:solidFill>
                  <a:srgbClr val="005287"/>
                </a:solidFill>
                <a:latin typeface="Franklin Gothic Book"/>
                <a:cs typeface="Franklin Gothic Book"/>
              </a:rPr>
              <a:t>State </a:t>
            </a:r>
            <a:r>
              <a:rPr dirty="0" sz="3000" spc="-20">
                <a:solidFill>
                  <a:srgbClr val="005287"/>
                </a:solidFill>
                <a:latin typeface="Franklin Gothic Book"/>
                <a:cs typeface="Franklin Gothic Book"/>
              </a:rPr>
              <a:t>Roles</a:t>
            </a:r>
            <a:endParaRPr sz="3000">
              <a:latin typeface="Franklin Gothic Book"/>
              <a:cs typeface="Franklin Gothic Book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3824351" y="1690751"/>
            <a:ext cx="3048000" cy="371475"/>
          </a:xfrm>
          <a:prstGeom prst="rect">
            <a:avLst/>
          </a:prstGeom>
          <a:solidFill>
            <a:srgbClr val="898B8F"/>
          </a:solidFill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Provide</a:t>
            </a:r>
            <a:r>
              <a:rPr dirty="0" sz="1800" spc="-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program</a:t>
            </a:r>
            <a:r>
              <a:rPr dirty="0" sz="1800" spc="-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oversight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33976" y="2462276"/>
            <a:ext cx="4486275" cy="371475"/>
          </a:xfrm>
          <a:prstGeom prst="rect">
            <a:avLst/>
          </a:prstGeom>
          <a:solidFill>
            <a:srgbClr val="898B8F"/>
          </a:solidFill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Establish</a:t>
            </a:r>
            <a:r>
              <a:rPr dirty="0" sz="18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standards,</a:t>
            </a:r>
            <a:r>
              <a:rPr dirty="0" sz="1800" spc="-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laws,</a:t>
            </a:r>
            <a:r>
              <a:rPr dirty="0" sz="18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regulations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9726" y="3462401"/>
            <a:ext cx="4295775" cy="647700"/>
          </a:xfrm>
          <a:prstGeom prst="rect">
            <a:avLst/>
          </a:prstGeom>
          <a:solidFill>
            <a:srgbClr val="898B8F"/>
          </a:solidFill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2075" marR="603250">
              <a:lnSpc>
                <a:spcPct val="100800"/>
              </a:lnSpc>
              <a:spcBef>
                <a:spcPts val="250"/>
              </a:spcBef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Coordinate</a:t>
            </a:r>
            <a:r>
              <a:rPr dirty="0" sz="1800" spc="-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with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FEMA on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studies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maps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33976" y="4576826"/>
            <a:ext cx="4295775" cy="371475"/>
          </a:xfrm>
          <a:prstGeom prst="rect">
            <a:avLst/>
          </a:prstGeom>
          <a:solidFill>
            <a:srgbClr val="898B8F"/>
          </a:solidFill>
          <a:ln w="952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Provide</a:t>
            </a:r>
            <a:r>
              <a:rPr dirty="0" sz="18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support</a:t>
            </a:r>
            <a:r>
              <a:rPr dirty="0" sz="18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technical</a:t>
            </a:r>
            <a:r>
              <a:rPr dirty="0" sz="18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assistance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24351" y="5414962"/>
            <a:ext cx="5105400" cy="371475"/>
          </a:xfrm>
          <a:prstGeom prst="rect">
            <a:avLst/>
          </a:prstGeom>
          <a:solidFill>
            <a:srgbClr val="898B8F"/>
          </a:solidFill>
          <a:ln w="9525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Evaluate</a:t>
            </a:r>
            <a:r>
              <a:rPr dirty="0" sz="18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local</a:t>
            </a:r>
            <a:r>
              <a:rPr dirty="0" sz="18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floodplain</a:t>
            </a:r>
            <a:r>
              <a:rPr dirty="0" sz="18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management</a:t>
            </a:r>
            <a:r>
              <a:rPr dirty="0" sz="1800" spc="-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compliance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/>
              <a:t>Community</a:t>
            </a:r>
            <a:r>
              <a:rPr dirty="0" sz="2450" spc="125"/>
              <a:t> </a:t>
            </a:r>
            <a:r>
              <a:rPr dirty="0" sz="2450"/>
              <a:t>Assistance</a:t>
            </a:r>
            <a:r>
              <a:rPr dirty="0" sz="2450" spc="160"/>
              <a:t> </a:t>
            </a:r>
            <a:r>
              <a:rPr dirty="0" sz="2450"/>
              <a:t>Program</a:t>
            </a:r>
            <a:r>
              <a:rPr dirty="0" sz="2450" spc="215"/>
              <a:t> </a:t>
            </a:r>
            <a:r>
              <a:rPr dirty="0" sz="2450"/>
              <a:t>─</a:t>
            </a:r>
            <a:r>
              <a:rPr dirty="0" sz="2450" spc="155"/>
              <a:t> </a:t>
            </a:r>
            <a:r>
              <a:rPr dirty="0" sz="2450"/>
              <a:t>State</a:t>
            </a:r>
            <a:r>
              <a:rPr dirty="0" sz="2450" spc="75"/>
              <a:t> </a:t>
            </a:r>
            <a:r>
              <a:rPr dirty="0" sz="2450"/>
              <a:t>Support</a:t>
            </a:r>
            <a:r>
              <a:rPr dirty="0" sz="2450" spc="135"/>
              <a:t> </a:t>
            </a:r>
            <a:r>
              <a:rPr dirty="0" sz="2450"/>
              <a:t>Services</a:t>
            </a:r>
            <a:r>
              <a:rPr dirty="0" sz="2450" spc="195"/>
              <a:t> </a:t>
            </a:r>
            <a:r>
              <a:rPr dirty="0" sz="2450" spc="-10"/>
              <a:t>Element</a:t>
            </a:r>
            <a:endParaRPr sz="245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450"/>
              <a:t>(CAP-</a:t>
            </a:r>
            <a:r>
              <a:rPr dirty="0" sz="2450" spc="-20"/>
              <a:t>SSSE)</a:t>
            </a:r>
            <a:endParaRPr sz="2450"/>
          </a:p>
        </p:txBody>
      </p:sp>
      <p:sp>
        <p:nvSpPr>
          <p:cNvPr id="3" name="object 3" descr=""/>
          <p:cNvSpPr txBox="1"/>
          <p:nvPr/>
        </p:nvSpPr>
        <p:spPr>
          <a:xfrm>
            <a:off x="817562" y="1597342"/>
            <a:ext cx="7221855" cy="31578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2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Provides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funding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support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to</a:t>
            </a:r>
            <a:r>
              <a:rPr dirty="0" sz="2150" spc="10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States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through</a:t>
            </a:r>
            <a:r>
              <a:rPr dirty="0" sz="2150" spc="5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agreement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0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CAP-SSSE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goals:</a:t>
            </a:r>
            <a:endParaRPr sz="2150">
              <a:latin typeface="Franklin Gothic Book"/>
              <a:cs typeface="Franklin Gothic Book"/>
            </a:endParaRPr>
          </a:p>
          <a:p>
            <a:pPr lvl="1" marL="756285" marR="599440" indent="-286385">
              <a:lnSpc>
                <a:spcPct val="100000"/>
              </a:lnSpc>
              <a:spcBef>
                <a:spcPts val="1400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Grow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local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capacity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capability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improve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resiliency </a:t>
            </a:r>
            <a:r>
              <a:rPr dirty="0" sz="2000">
                <a:latin typeface="Franklin Gothic Book"/>
                <a:cs typeface="Franklin Gothic Book"/>
              </a:rPr>
              <a:t>through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floodplain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management</a:t>
            </a:r>
            <a:endParaRPr sz="2000">
              <a:latin typeface="Franklin Gothic Book"/>
              <a:cs typeface="Franklin Gothic Book"/>
            </a:endParaRPr>
          </a:p>
          <a:p>
            <a:pPr lvl="1" marL="756285" marR="191135" indent="-286385">
              <a:lnSpc>
                <a:spcPct val="100000"/>
              </a:lnSpc>
              <a:spcBef>
                <a:spcPts val="980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Build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state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floodplain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management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capability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promote </a:t>
            </a:r>
            <a:r>
              <a:rPr dirty="0" sz="2000">
                <a:latin typeface="Franklin Gothic Book"/>
                <a:cs typeface="Franklin Gothic Book"/>
              </a:rPr>
              <a:t>strong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state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inter-</a:t>
            </a:r>
            <a:r>
              <a:rPr dirty="0" sz="2000">
                <a:latin typeface="Franklin Gothic Book"/>
                <a:cs typeface="Franklin Gothic Book"/>
              </a:rPr>
              <a:t>agency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coordination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collaboration</a:t>
            </a:r>
            <a:endParaRPr sz="200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985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Promote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benefits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drive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demand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for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strong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floodplain</a:t>
            </a:r>
            <a:endParaRPr sz="2000">
              <a:latin typeface="Franklin Gothic Book"/>
              <a:cs typeface="Franklin Gothic Book"/>
            </a:endParaRPr>
          </a:p>
          <a:p>
            <a:pPr marL="75628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management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development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standards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insurance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1550" y="2174579"/>
            <a:ext cx="2755900" cy="156564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390650"/>
            <a:ext cx="9334500" cy="45053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36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NFIP</a:t>
            </a:r>
            <a:r>
              <a:rPr dirty="0" spc="135"/>
              <a:t> </a:t>
            </a:r>
            <a:r>
              <a:rPr dirty="0"/>
              <a:t>Legal</a:t>
            </a:r>
            <a:r>
              <a:rPr dirty="0" spc="65"/>
              <a:t> </a:t>
            </a:r>
            <a:r>
              <a:rPr dirty="0" spc="-10"/>
              <a:t>Authority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1145539" y="1658048"/>
            <a:ext cx="7466965" cy="4007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Rests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with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local</a:t>
            </a:r>
            <a:r>
              <a:rPr dirty="0" sz="18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community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"/>
            </a:pPr>
            <a:endParaRPr sz="2200">
              <a:latin typeface="Franklin Gothic Book"/>
              <a:cs typeface="Franklin Gothic Book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Granted</a:t>
            </a:r>
            <a:r>
              <a:rPr dirty="0" sz="1800" spc="-6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by</a:t>
            </a:r>
            <a:r>
              <a:rPr dirty="0" sz="1800" spc="-6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State</a:t>
            </a:r>
            <a:r>
              <a:rPr dirty="0" sz="18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statutes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2450">
              <a:latin typeface="Franklin Gothic Book"/>
              <a:cs typeface="Franklin Gothic Book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Designed</a:t>
            </a:r>
            <a:r>
              <a:rPr dirty="0" sz="1800" spc="-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dirty="0" sz="1800" spc="-6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address</a:t>
            </a:r>
            <a:r>
              <a:rPr dirty="0" sz="180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public</a:t>
            </a:r>
            <a:r>
              <a:rPr dirty="0" sz="1800" spc="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health,</a:t>
            </a:r>
            <a:r>
              <a:rPr dirty="0" sz="18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safety,</a:t>
            </a:r>
            <a:r>
              <a:rPr dirty="0" sz="18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welfare</a:t>
            </a:r>
            <a:r>
              <a:rPr dirty="0" sz="18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citizens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"/>
            </a:pPr>
            <a:endParaRPr sz="2250">
              <a:latin typeface="Franklin Gothic Book"/>
              <a:cs typeface="Franklin Gothic Book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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Varies</a:t>
            </a:r>
            <a:r>
              <a:rPr dirty="0" sz="18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for</a:t>
            </a:r>
            <a:r>
              <a:rPr dirty="0" sz="18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Tribal</a:t>
            </a:r>
            <a:r>
              <a:rPr dirty="0" sz="1800" spc="-8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authority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2000">
              <a:latin typeface="Franklin Gothic Book"/>
              <a:cs typeface="Franklin Gothic Book"/>
            </a:endParaRPr>
          </a:p>
          <a:p>
            <a:pPr marL="298450" marR="5080" indent="-286385">
              <a:lnSpc>
                <a:spcPct val="100800"/>
              </a:lnSpc>
              <a:spcBef>
                <a:spcPts val="138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May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be</a:t>
            </a:r>
            <a:r>
              <a:rPr dirty="0" sz="1800" spc="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land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use</a:t>
            </a:r>
            <a:r>
              <a:rPr dirty="0" sz="1800" spc="-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authority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regulations,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building</a:t>
            </a:r>
            <a:r>
              <a:rPr dirty="0" sz="18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codes,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or</a:t>
            </a:r>
            <a:r>
              <a:rPr dirty="0" sz="1800" spc="6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as</a:t>
            </a:r>
            <a:r>
              <a:rPr dirty="0" sz="18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stand-alone ordinances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225" y="1552575"/>
            <a:ext cx="4324350" cy="3876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Knowledge</a:t>
            </a:r>
            <a:r>
              <a:rPr dirty="0" spc="50"/>
              <a:t> </a:t>
            </a:r>
            <a:r>
              <a:rPr dirty="0"/>
              <a:t>Checks</a:t>
            </a:r>
            <a:r>
              <a:rPr dirty="0" spc="95"/>
              <a:t> </a:t>
            </a:r>
            <a:r>
              <a:rPr dirty="0"/>
              <a:t>6</a:t>
            </a:r>
            <a:r>
              <a:rPr dirty="0" spc="195"/>
              <a:t> </a:t>
            </a:r>
            <a:r>
              <a:rPr dirty="0"/>
              <a:t>and</a:t>
            </a:r>
            <a:r>
              <a:rPr dirty="0" spc="75"/>
              <a:t> </a:t>
            </a:r>
            <a:r>
              <a:rPr dirty="0" spc="-50"/>
              <a:t>7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42327" y="1534503"/>
            <a:ext cx="5854700" cy="2802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83540">
              <a:lnSpc>
                <a:spcPct val="128099"/>
              </a:lnSpc>
              <a:spcBef>
                <a:spcPts val="95"/>
              </a:spcBef>
            </a:pPr>
            <a:r>
              <a:rPr dirty="0" sz="2150">
                <a:latin typeface="Franklin Gothic Book"/>
                <a:cs typeface="Franklin Gothic Book"/>
              </a:rPr>
              <a:t>Is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it</a:t>
            </a:r>
            <a:r>
              <a:rPr dirty="0" sz="2150" spc="3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State</a:t>
            </a:r>
            <a:r>
              <a:rPr dirty="0" sz="2150" spc="2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or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Federal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Government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that</a:t>
            </a:r>
            <a:r>
              <a:rPr dirty="0" sz="2150" spc="35">
                <a:latin typeface="Franklin Gothic Book"/>
                <a:cs typeface="Franklin Gothic Book"/>
              </a:rPr>
              <a:t> </a:t>
            </a:r>
            <a:r>
              <a:rPr dirty="0" sz="2150" spc="-25">
                <a:latin typeface="Franklin Gothic Book"/>
                <a:cs typeface="Franklin Gothic Book"/>
              </a:rPr>
              <a:t>is </a:t>
            </a:r>
            <a:r>
              <a:rPr dirty="0" sz="2150">
                <a:latin typeface="Franklin Gothic Book"/>
                <a:cs typeface="Franklin Gothic Book"/>
              </a:rPr>
              <a:t>responsible</a:t>
            </a:r>
            <a:r>
              <a:rPr dirty="0" sz="2150" spc="1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for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adopting</a:t>
            </a:r>
            <a:r>
              <a:rPr dirty="0" sz="2150" spc="6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higher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standards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 spc="-20">
                <a:latin typeface="Franklin Gothic Book"/>
                <a:cs typeface="Franklin Gothic Book"/>
              </a:rPr>
              <a:t>that </a:t>
            </a:r>
            <a:r>
              <a:rPr dirty="0" sz="2150">
                <a:latin typeface="Franklin Gothic Book"/>
                <a:cs typeface="Franklin Gothic Book"/>
              </a:rPr>
              <a:t>local</a:t>
            </a:r>
            <a:r>
              <a:rPr dirty="0" sz="2150" spc="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communities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may</a:t>
            </a:r>
            <a:r>
              <a:rPr dirty="0" sz="2150" spc="3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be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required</a:t>
            </a:r>
            <a:r>
              <a:rPr dirty="0" sz="2150" spc="14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to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adopt?</a:t>
            </a:r>
            <a:endParaRPr sz="21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Franklin Gothic Book"/>
              <a:cs typeface="Franklin Gothic Book"/>
            </a:endParaRPr>
          </a:p>
          <a:p>
            <a:pPr marL="12700" marR="5080">
              <a:lnSpc>
                <a:spcPct val="128099"/>
              </a:lnSpc>
            </a:pPr>
            <a:r>
              <a:rPr dirty="0" sz="2150">
                <a:latin typeface="Franklin Gothic Book"/>
                <a:cs typeface="Franklin Gothic Book"/>
              </a:rPr>
              <a:t>What</a:t>
            </a:r>
            <a:r>
              <a:rPr dirty="0" sz="2150" spc="10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is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</a:t>
            </a:r>
            <a:r>
              <a:rPr dirty="0" sz="2150" spc="8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coordinated</a:t>
            </a:r>
            <a:r>
              <a:rPr dirty="0" sz="2150" spc="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activity</a:t>
            </a:r>
            <a:r>
              <a:rPr dirty="0" sz="2150" spc="3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State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and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Federal </a:t>
            </a:r>
            <a:r>
              <a:rPr dirty="0" sz="2150">
                <a:latin typeface="Franklin Gothic Book"/>
                <a:cs typeface="Franklin Gothic Book"/>
              </a:rPr>
              <a:t>agency</a:t>
            </a:r>
            <a:r>
              <a:rPr dirty="0" sz="2150" spc="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conduct</a:t>
            </a:r>
            <a:r>
              <a:rPr dirty="0" sz="2150" spc="1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to</a:t>
            </a:r>
            <a:r>
              <a:rPr dirty="0" sz="2150" spc="1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manage</a:t>
            </a:r>
            <a:r>
              <a:rPr dirty="0" sz="2150" spc="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risk?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Local</a:t>
            </a:r>
            <a:r>
              <a:rPr dirty="0" spc="75"/>
              <a:t> </a:t>
            </a:r>
            <a:r>
              <a:rPr dirty="0" spc="-20"/>
              <a:t>Roles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5497" y="1531048"/>
            <a:ext cx="5029835" cy="33356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410209" indent="-343535">
              <a:lnSpc>
                <a:spcPct val="1377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20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Adopt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local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floodplain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management </a:t>
            </a:r>
            <a:r>
              <a:rPr dirty="0" sz="2000">
                <a:latin typeface="Franklin Gothic Book"/>
                <a:cs typeface="Franklin Gothic Book"/>
              </a:rPr>
              <a:t>ordinance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that</a:t>
            </a:r>
            <a:r>
              <a:rPr dirty="0" sz="2000" spc="-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meets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Federal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NFIP </a:t>
            </a:r>
            <a:r>
              <a:rPr dirty="0" sz="2000">
                <a:latin typeface="Franklin Gothic Book"/>
                <a:cs typeface="Franklin Gothic Book"/>
              </a:rPr>
              <a:t>minimums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(and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State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higher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standards)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88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Designate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Floodplain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Administrator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(FPA)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88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Promote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good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floodplain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management</a:t>
            </a:r>
            <a:endParaRPr sz="2000">
              <a:latin typeface="Franklin Gothic Book"/>
              <a:cs typeface="Franklin Gothic Book"/>
            </a:endParaRPr>
          </a:p>
          <a:p>
            <a:pPr marL="355600" marR="5080" indent="-343535">
              <a:lnSpc>
                <a:spcPct val="137700"/>
              </a:lnSpc>
              <a:spcBef>
                <a:spcPts val="97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20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Tribal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governments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have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unique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roles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the </a:t>
            </a:r>
            <a:r>
              <a:rPr dirty="0" sz="2000" spc="-20">
                <a:latin typeface="Franklin Gothic Book"/>
                <a:cs typeface="Franklin Gothic Book"/>
              </a:rPr>
              <a:t>NFIP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8425" y="1552575"/>
            <a:ext cx="4791075" cy="317182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Floodplain</a:t>
            </a:r>
            <a:r>
              <a:rPr dirty="0" spc="215"/>
              <a:t> </a:t>
            </a:r>
            <a:r>
              <a:rPr dirty="0"/>
              <a:t>Administrator</a:t>
            </a:r>
            <a:r>
              <a:rPr dirty="0" spc="120"/>
              <a:t> </a:t>
            </a:r>
            <a:r>
              <a:rPr dirty="0"/>
              <a:t>Permitting</a:t>
            </a:r>
            <a:r>
              <a:rPr dirty="0" spc="220"/>
              <a:t> </a:t>
            </a:r>
            <a:r>
              <a:rPr dirty="0" spc="-10"/>
              <a:t>Responsibilities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5497" y="1525333"/>
            <a:ext cx="4951730" cy="4832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71500" indent="-343535">
              <a:lnSpc>
                <a:spcPct val="153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18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latin typeface="Franklin Gothic Book"/>
                <a:cs typeface="Franklin Gothic Book"/>
              </a:rPr>
              <a:t>Issue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or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deny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permits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for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buildings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and</a:t>
            </a:r>
            <a:r>
              <a:rPr dirty="0" sz="1800" spc="-25">
                <a:latin typeface="Franklin Gothic Book"/>
                <a:cs typeface="Franklin Gothic Book"/>
              </a:rPr>
              <a:t> all </a:t>
            </a:r>
            <a:r>
              <a:rPr dirty="0" sz="1800">
                <a:latin typeface="Franklin Gothic Book"/>
                <a:cs typeface="Franklin Gothic Book"/>
              </a:rPr>
              <a:t>floodplain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development</a:t>
            </a:r>
            <a:endParaRPr sz="1800">
              <a:latin typeface="Franklin Gothic Book"/>
              <a:cs typeface="Franklin Gothic Book"/>
            </a:endParaRPr>
          </a:p>
          <a:p>
            <a:pPr marL="355600" marR="5080" indent="-343535">
              <a:lnSpc>
                <a:spcPct val="149400"/>
              </a:lnSpc>
              <a:spcBef>
                <a:spcPts val="105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18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latin typeface="Franklin Gothic Book"/>
                <a:cs typeface="Franklin Gothic Book"/>
              </a:rPr>
              <a:t>Inspect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development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to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assure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compliance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with </a:t>
            </a:r>
            <a:r>
              <a:rPr dirty="0" sz="1800">
                <a:latin typeface="Franklin Gothic Book"/>
                <a:cs typeface="Franklin Gothic Book"/>
              </a:rPr>
              <a:t>local</a:t>
            </a:r>
            <a:r>
              <a:rPr dirty="0" sz="1800" spc="-4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regulations</a:t>
            </a:r>
            <a:endParaRPr sz="1800">
              <a:latin typeface="Franklin Gothic Book"/>
              <a:cs typeface="Franklin Gothic Book"/>
            </a:endParaRPr>
          </a:p>
          <a:p>
            <a:pPr marL="355600" marR="669925" indent="-343535">
              <a:lnSpc>
                <a:spcPct val="149400"/>
              </a:lnSpc>
              <a:spcBef>
                <a:spcPts val="1130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18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latin typeface="Franklin Gothic Book"/>
                <a:cs typeface="Franklin Gothic Book"/>
              </a:rPr>
              <a:t>Pursue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code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enforcement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action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on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non- </a:t>
            </a:r>
            <a:r>
              <a:rPr dirty="0" sz="1800">
                <a:latin typeface="Franklin Gothic Book"/>
                <a:cs typeface="Franklin Gothic Book"/>
              </a:rPr>
              <a:t>compliant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development</a:t>
            </a:r>
            <a:endParaRPr sz="1800">
              <a:latin typeface="Franklin Gothic Book"/>
              <a:cs typeface="Franklin Gothic Book"/>
            </a:endParaRPr>
          </a:p>
          <a:p>
            <a:pPr marL="355600" marR="654685" indent="-343535">
              <a:lnSpc>
                <a:spcPct val="153100"/>
              </a:lnSpc>
              <a:spcBef>
                <a:spcPts val="97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18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latin typeface="Franklin Gothic Book"/>
                <a:cs typeface="Franklin Gothic Book"/>
              </a:rPr>
              <a:t>Make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Substantial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Improvement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(SI)</a:t>
            </a:r>
            <a:r>
              <a:rPr dirty="0" sz="1800" spc="-5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and </a:t>
            </a:r>
            <a:r>
              <a:rPr dirty="0" sz="1800">
                <a:latin typeface="Franklin Gothic Book"/>
                <a:cs typeface="Franklin Gothic Book"/>
              </a:rPr>
              <a:t>Substantial Damage</a:t>
            </a:r>
            <a:r>
              <a:rPr dirty="0" sz="1800" spc="-6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(SD)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determinations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898B8F"/>
              </a:buClr>
              <a:buFont typeface="Wingdings"/>
              <a:buChar char=""/>
            </a:pP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00">
                <a:latin typeface="Franklin Gothic Book"/>
                <a:cs typeface="Franklin Gothic Book"/>
              </a:rPr>
              <a:t>Maintain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records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perpetuity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898B8F"/>
              </a:buClr>
              <a:buFont typeface="Wingdings"/>
              <a:buChar char=""/>
            </a:pP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00">
                <a:latin typeface="Franklin Gothic Book"/>
                <a:cs typeface="Franklin Gothic Book"/>
              </a:rPr>
              <a:t>Provide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technical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assistance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to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citizens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975" y="2276475"/>
            <a:ext cx="3819525" cy="254317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Unit</a:t>
            </a:r>
            <a:r>
              <a:rPr dirty="0" spc="40"/>
              <a:t> </a:t>
            </a:r>
            <a:r>
              <a:rPr dirty="0"/>
              <a:t>2</a:t>
            </a:r>
            <a:r>
              <a:rPr dirty="0" spc="70"/>
              <a:t> </a:t>
            </a:r>
            <a:r>
              <a:rPr dirty="0" spc="-10"/>
              <a:t>Objectives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5497" y="1545898"/>
            <a:ext cx="5083175" cy="333629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latin typeface="Franklin Gothic Book"/>
                <a:cs typeface="Franklin Gothic Book"/>
              </a:rPr>
              <a:t>After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completing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this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unit,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you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should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be</a:t>
            </a:r>
            <a:r>
              <a:rPr dirty="0" sz="2000" spc="-20">
                <a:latin typeface="Franklin Gothic Book"/>
                <a:cs typeface="Franklin Gothic Book"/>
              </a:rPr>
              <a:t> able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2000" spc="-25">
                <a:latin typeface="Franklin Gothic Book"/>
                <a:cs typeface="Franklin Gothic Book"/>
              </a:rPr>
              <a:t>to: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88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Describe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functions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of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floodplains.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88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Describe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general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framework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of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NFIP.</a:t>
            </a:r>
            <a:endParaRPr sz="2000">
              <a:latin typeface="Franklin Gothic Book"/>
              <a:cs typeface="Franklin Gothic Book"/>
            </a:endParaRPr>
          </a:p>
          <a:p>
            <a:pPr marL="355600" marR="5080" indent="-343535">
              <a:lnSpc>
                <a:spcPct val="137700"/>
              </a:lnSpc>
              <a:spcBef>
                <a:spcPts val="97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20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Explain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roles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responsibilities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of </a:t>
            </a:r>
            <a:r>
              <a:rPr dirty="0" sz="2000" spc="-10">
                <a:latin typeface="Franklin Gothic Book"/>
                <a:cs typeface="Franklin Gothic Book"/>
              </a:rPr>
              <a:t>Federal,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State,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local </a:t>
            </a:r>
            <a:r>
              <a:rPr dirty="0" sz="2000" spc="-10">
                <a:latin typeface="Franklin Gothic Book"/>
                <a:cs typeface="Franklin Gothic Book"/>
              </a:rPr>
              <a:t>governments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the </a:t>
            </a:r>
            <a:r>
              <a:rPr dirty="0" sz="2000" spc="-10">
                <a:latin typeface="Franklin Gothic Book"/>
                <a:cs typeface="Franklin Gothic Book"/>
              </a:rPr>
              <a:t>NFIP.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282" y="2221036"/>
            <a:ext cx="4938117" cy="331298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8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Floodplain</a:t>
            </a:r>
            <a:r>
              <a:rPr dirty="0" spc="210"/>
              <a:t> </a:t>
            </a:r>
            <a:r>
              <a:rPr dirty="0"/>
              <a:t>Administrator</a:t>
            </a:r>
            <a:r>
              <a:rPr dirty="0" spc="114"/>
              <a:t> </a:t>
            </a:r>
            <a:r>
              <a:rPr dirty="0" spc="-10"/>
              <a:t>Responsibilities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17562" y="1400873"/>
            <a:ext cx="9855835" cy="3951604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45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Be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familiar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with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enabling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statutes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3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Protect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human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life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the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community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3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Assist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FEMA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with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map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preparation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revision</a:t>
            </a:r>
            <a:endParaRPr sz="2000">
              <a:latin typeface="Franklin Gothic Book"/>
              <a:cs typeface="Franklin Gothic Book"/>
            </a:endParaRPr>
          </a:p>
          <a:p>
            <a:pPr marL="355600" marR="5080" indent="-343535">
              <a:lnSpc>
                <a:spcPct val="115799"/>
              </a:lnSpc>
              <a:spcBef>
                <a:spcPts val="97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200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Provide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information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residents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on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hazards,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map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data,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flood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insurance,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proper development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3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000">
                <a:latin typeface="Franklin Gothic Book"/>
                <a:cs typeface="Franklin Gothic Book"/>
              </a:rPr>
              <a:t>Communicate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clearly:</a:t>
            </a:r>
            <a:endParaRPr sz="200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1055"/>
              </a:spcBef>
              <a:buClr>
                <a:srgbClr val="898B8F"/>
              </a:buClr>
              <a:buSzPct val="51351"/>
              <a:buFont typeface="Wingdings"/>
              <a:buChar char=""/>
              <a:tabLst>
                <a:tab pos="756285" algn="l"/>
              </a:tabLst>
            </a:pPr>
            <a:r>
              <a:rPr dirty="0" sz="1850">
                <a:latin typeface="Franklin Gothic Book"/>
                <a:cs typeface="Franklin Gothic Book"/>
              </a:rPr>
              <a:t>Explaining</a:t>
            </a:r>
            <a:r>
              <a:rPr dirty="0" sz="1850" spc="12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the</a:t>
            </a:r>
            <a:r>
              <a:rPr dirty="0" sz="1850" spc="7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benefits</a:t>
            </a:r>
            <a:r>
              <a:rPr dirty="0" sz="1850" spc="10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of</a:t>
            </a:r>
            <a:r>
              <a:rPr dirty="0" sz="1850" spc="114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floodplain</a:t>
            </a:r>
            <a:r>
              <a:rPr dirty="0" sz="1850" spc="10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management</a:t>
            </a:r>
            <a:r>
              <a:rPr dirty="0" sz="1850" spc="9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is</a:t>
            </a:r>
            <a:r>
              <a:rPr dirty="0" sz="1850" spc="10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an</a:t>
            </a:r>
            <a:r>
              <a:rPr dirty="0" sz="1850" spc="10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important</a:t>
            </a:r>
            <a:r>
              <a:rPr dirty="0" sz="1850" spc="9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part</a:t>
            </a:r>
            <a:r>
              <a:rPr dirty="0" sz="1850" spc="9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of</a:t>
            </a:r>
            <a:r>
              <a:rPr dirty="0" sz="1850" spc="114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the</a:t>
            </a:r>
            <a:r>
              <a:rPr dirty="0" sz="1850" spc="150">
                <a:latin typeface="Franklin Gothic Book"/>
                <a:cs typeface="Franklin Gothic Book"/>
              </a:rPr>
              <a:t> </a:t>
            </a:r>
            <a:r>
              <a:rPr dirty="0" sz="1850" spc="-20">
                <a:latin typeface="Franklin Gothic Book"/>
                <a:cs typeface="Franklin Gothic Book"/>
              </a:rPr>
              <a:t>job.</a:t>
            </a:r>
            <a:endParaRPr sz="185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855"/>
              </a:spcBef>
              <a:buClr>
                <a:srgbClr val="898B8F"/>
              </a:buClr>
              <a:buSzPct val="51351"/>
              <a:buFont typeface="Wingdings"/>
              <a:buChar char=""/>
              <a:tabLst>
                <a:tab pos="756285" algn="l"/>
              </a:tabLst>
            </a:pPr>
            <a:r>
              <a:rPr dirty="0" sz="1850">
                <a:latin typeface="Franklin Gothic Book"/>
                <a:cs typeface="Franklin Gothic Book"/>
              </a:rPr>
              <a:t>You</a:t>
            </a:r>
            <a:r>
              <a:rPr dirty="0" sz="1850" spc="5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will</a:t>
            </a:r>
            <a:r>
              <a:rPr dirty="0" sz="1850" spc="4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need</a:t>
            </a:r>
            <a:r>
              <a:rPr dirty="0" sz="1850" spc="5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to</a:t>
            </a:r>
            <a:r>
              <a:rPr dirty="0" sz="1850" spc="2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communicate</a:t>
            </a:r>
            <a:r>
              <a:rPr dirty="0" sz="1850" spc="9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with</a:t>
            </a:r>
            <a:r>
              <a:rPr dirty="0" sz="1850" spc="6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a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wide</a:t>
            </a:r>
            <a:r>
              <a:rPr dirty="0" sz="1850" spc="9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range</a:t>
            </a:r>
            <a:r>
              <a:rPr dirty="0" sz="1850" spc="2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of</a:t>
            </a:r>
            <a:r>
              <a:rPr dirty="0" sz="1850" spc="6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people.</a:t>
            </a:r>
            <a:endParaRPr sz="185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785"/>
              </a:spcBef>
              <a:buClr>
                <a:srgbClr val="898B8F"/>
              </a:buClr>
              <a:buSzPct val="51351"/>
              <a:buFont typeface="Wingdings"/>
              <a:buChar char=""/>
              <a:tabLst>
                <a:tab pos="756285" algn="l"/>
              </a:tabLst>
            </a:pPr>
            <a:r>
              <a:rPr dirty="0" sz="1850">
                <a:latin typeface="Franklin Gothic Book"/>
                <a:cs typeface="Franklin Gothic Book"/>
              </a:rPr>
              <a:t>Floodplain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management</a:t>
            </a:r>
            <a:r>
              <a:rPr dirty="0" sz="1850" spc="16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concepts</a:t>
            </a:r>
            <a:r>
              <a:rPr dirty="0" sz="1850" spc="7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can</a:t>
            </a:r>
            <a:r>
              <a:rPr dirty="0" sz="1850" spc="8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be</a:t>
            </a:r>
            <a:r>
              <a:rPr dirty="0" sz="1850" spc="4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difficult</a:t>
            </a:r>
            <a:r>
              <a:rPr dirty="0" sz="1850" spc="7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to</a:t>
            </a:r>
            <a:r>
              <a:rPr dirty="0" sz="1850" spc="13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explain</a:t>
            </a:r>
            <a:r>
              <a:rPr dirty="0" sz="1850" spc="8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to</a:t>
            </a:r>
            <a:r>
              <a:rPr dirty="0" sz="1850" spc="13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some</a:t>
            </a:r>
            <a:r>
              <a:rPr dirty="0" sz="1850" spc="13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audiences.</a:t>
            </a:r>
            <a:endParaRPr sz="18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225" y="1552575"/>
            <a:ext cx="4324350" cy="3876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Knowledge</a:t>
            </a:r>
            <a:r>
              <a:rPr dirty="0" spc="100"/>
              <a:t> </a:t>
            </a:r>
            <a:r>
              <a:rPr dirty="0"/>
              <a:t>Check</a:t>
            </a:r>
            <a:r>
              <a:rPr dirty="0" spc="170"/>
              <a:t> </a:t>
            </a:r>
            <a:r>
              <a:rPr dirty="0" spc="-50"/>
              <a:t>8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42327" y="1534503"/>
            <a:ext cx="5301615" cy="86550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150">
                <a:latin typeface="Franklin Gothic Book"/>
                <a:cs typeface="Franklin Gothic Book"/>
              </a:rPr>
              <a:t>What</a:t>
            </a:r>
            <a:r>
              <a:rPr dirty="0" sz="2150" spc="11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are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floodplain</a:t>
            </a:r>
            <a:r>
              <a:rPr dirty="0" sz="2150" spc="4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management</a:t>
            </a:r>
            <a:endParaRPr sz="21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150">
                <a:latin typeface="Franklin Gothic Book"/>
                <a:cs typeface="Franklin Gothic Book"/>
              </a:rPr>
              <a:t>responsibilities</a:t>
            </a:r>
            <a:r>
              <a:rPr dirty="0" sz="2150" spc="1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of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Floodplain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Administrators?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2950" y="1287525"/>
            <a:ext cx="10720705" cy="4018279"/>
            <a:chOff x="742950" y="1287525"/>
            <a:chExt cx="10720705" cy="4018279"/>
          </a:xfrm>
        </p:grpSpPr>
        <p:sp>
          <p:nvSpPr>
            <p:cNvPr id="3" name="object 3" descr=""/>
            <p:cNvSpPr/>
            <p:nvPr/>
          </p:nvSpPr>
          <p:spPr>
            <a:xfrm>
              <a:off x="747712" y="1300225"/>
              <a:ext cx="10716260" cy="0"/>
            </a:xfrm>
            <a:custGeom>
              <a:avLst/>
              <a:gdLst/>
              <a:ahLst/>
              <a:cxnLst/>
              <a:rect l="l" t="t" r="r" b="b"/>
              <a:pathLst>
                <a:path w="10716260" h="0">
                  <a:moveTo>
                    <a:pt x="0" y="0"/>
                  </a:moveTo>
                  <a:lnTo>
                    <a:pt x="10715688" y="0"/>
                  </a:lnTo>
                </a:path>
              </a:pathLst>
            </a:custGeom>
            <a:ln w="25400">
              <a:solidFill>
                <a:srgbClr val="898B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50" y="1352549"/>
              <a:ext cx="7153275" cy="3952875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1524025" y="6078511"/>
            <a:ext cx="1278890" cy="341630"/>
          </a:xfrm>
          <a:custGeom>
            <a:avLst/>
            <a:gdLst/>
            <a:ahLst/>
            <a:cxnLst/>
            <a:rect l="l" t="t" r="r" b="b"/>
            <a:pathLst>
              <a:path w="1278889" h="341629">
                <a:moveTo>
                  <a:pt x="229260" y="8216"/>
                </a:moveTo>
                <a:lnTo>
                  <a:pt x="0" y="8216"/>
                </a:lnTo>
                <a:lnTo>
                  <a:pt x="0" y="36182"/>
                </a:lnTo>
                <a:lnTo>
                  <a:pt x="45224" y="36182"/>
                </a:lnTo>
                <a:lnTo>
                  <a:pt x="45224" y="80657"/>
                </a:lnTo>
                <a:lnTo>
                  <a:pt x="45224" y="313232"/>
                </a:lnTo>
                <a:lnTo>
                  <a:pt x="0" y="313232"/>
                </a:lnTo>
                <a:lnTo>
                  <a:pt x="0" y="341198"/>
                </a:lnTo>
                <a:lnTo>
                  <a:pt x="144284" y="341198"/>
                </a:lnTo>
                <a:lnTo>
                  <a:pt x="144284" y="313232"/>
                </a:lnTo>
                <a:lnTo>
                  <a:pt x="98386" y="313232"/>
                </a:lnTo>
                <a:lnTo>
                  <a:pt x="98386" y="235712"/>
                </a:lnTo>
                <a:lnTo>
                  <a:pt x="98386" y="187413"/>
                </a:lnTo>
                <a:lnTo>
                  <a:pt x="178650" y="187413"/>
                </a:lnTo>
                <a:lnTo>
                  <a:pt x="178650" y="235712"/>
                </a:lnTo>
                <a:lnTo>
                  <a:pt x="206121" y="235712"/>
                </a:lnTo>
                <a:lnTo>
                  <a:pt x="206121" y="187413"/>
                </a:lnTo>
                <a:lnTo>
                  <a:pt x="206121" y="159461"/>
                </a:lnTo>
                <a:lnTo>
                  <a:pt x="206121" y="120065"/>
                </a:lnTo>
                <a:lnTo>
                  <a:pt x="178650" y="120065"/>
                </a:lnTo>
                <a:lnTo>
                  <a:pt x="178650" y="159461"/>
                </a:lnTo>
                <a:lnTo>
                  <a:pt x="98386" y="159461"/>
                </a:lnTo>
                <a:lnTo>
                  <a:pt x="98386" y="120065"/>
                </a:lnTo>
                <a:lnTo>
                  <a:pt x="98386" y="80657"/>
                </a:lnTo>
                <a:lnTo>
                  <a:pt x="98386" y="36182"/>
                </a:lnTo>
                <a:lnTo>
                  <a:pt x="201790" y="36182"/>
                </a:lnTo>
                <a:lnTo>
                  <a:pt x="201790" y="80657"/>
                </a:lnTo>
                <a:lnTo>
                  <a:pt x="229260" y="80657"/>
                </a:lnTo>
                <a:lnTo>
                  <a:pt x="229260" y="36182"/>
                </a:lnTo>
                <a:lnTo>
                  <a:pt x="229260" y="8216"/>
                </a:lnTo>
                <a:close/>
              </a:path>
              <a:path w="1278889" h="341629">
                <a:moveTo>
                  <a:pt x="492125" y="266217"/>
                </a:moveTo>
                <a:lnTo>
                  <a:pt x="464654" y="266217"/>
                </a:lnTo>
                <a:lnTo>
                  <a:pt x="464654" y="313232"/>
                </a:lnTo>
                <a:lnTo>
                  <a:pt x="355803" y="313232"/>
                </a:lnTo>
                <a:lnTo>
                  <a:pt x="355803" y="266217"/>
                </a:lnTo>
                <a:lnTo>
                  <a:pt x="355803" y="231902"/>
                </a:lnTo>
                <a:lnTo>
                  <a:pt x="355803" y="183603"/>
                </a:lnTo>
                <a:lnTo>
                  <a:pt x="436448" y="183603"/>
                </a:lnTo>
                <a:lnTo>
                  <a:pt x="436448" y="231902"/>
                </a:lnTo>
                <a:lnTo>
                  <a:pt x="463931" y="231902"/>
                </a:lnTo>
                <a:lnTo>
                  <a:pt x="463931" y="183603"/>
                </a:lnTo>
                <a:lnTo>
                  <a:pt x="463931" y="155651"/>
                </a:lnTo>
                <a:lnTo>
                  <a:pt x="463931" y="114973"/>
                </a:lnTo>
                <a:lnTo>
                  <a:pt x="436448" y="114973"/>
                </a:lnTo>
                <a:lnTo>
                  <a:pt x="436448" y="155651"/>
                </a:lnTo>
                <a:lnTo>
                  <a:pt x="355803" y="155651"/>
                </a:lnTo>
                <a:lnTo>
                  <a:pt x="355803" y="114973"/>
                </a:lnTo>
                <a:lnTo>
                  <a:pt x="355803" y="80657"/>
                </a:lnTo>
                <a:lnTo>
                  <a:pt x="355803" y="36182"/>
                </a:lnTo>
                <a:lnTo>
                  <a:pt x="460692" y="36182"/>
                </a:lnTo>
                <a:lnTo>
                  <a:pt x="460692" y="80657"/>
                </a:lnTo>
                <a:lnTo>
                  <a:pt x="488175" y="80657"/>
                </a:lnTo>
                <a:lnTo>
                  <a:pt x="488175" y="36182"/>
                </a:lnTo>
                <a:lnTo>
                  <a:pt x="488175" y="8216"/>
                </a:lnTo>
                <a:lnTo>
                  <a:pt x="257848" y="8216"/>
                </a:lnTo>
                <a:lnTo>
                  <a:pt x="257848" y="36182"/>
                </a:lnTo>
                <a:lnTo>
                  <a:pt x="302298" y="36182"/>
                </a:lnTo>
                <a:lnTo>
                  <a:pt x="302298" y="80657"/>
                </a:lnTo>
                <a:lnTo>
                  <a:pt x="302298" y="313232"/>
                </a:lnTo>
                <a:lnTo>
                  <a:pt x="257848" y="313232"/>
                </a:lnTo>
                <a:lnTo>
                  <a:pt x="257848" y="341198"/>
                </a:lnTo>
                <a:lnTo>
                  <a:pt x="492125" y="341198"/>
                </a:lnTo>
                <a:lnTo>
                  <a:pt x="492125" y="313232"/>
                </a:lnTo>
                <a:lnTo>
                  <a:pt x="492125" y="266217"/>
                </a:lnTo>
                <a:close/>
              </a:path>
              <a:path w="1278889" h="341629">
                <a:moveTo>
                  <a:pt x="939419" y="8305"/>
                </a:moveTo>
                <a:lnTo>
                  <a:pt x="831684" y="8305"/>
                </a:lnTo>
                <a:lnTo>
                  <a:pt x="831684" y="36207"/>
                </a:lnTo>
                <a:lnTo>
                  <a:pt x="727900" y="258635"/>
                </a:lnTo>
                <a:lnTo>
                  <a:pt x="622325" y="36207"/>
                </a:lnTo>
                <a:lnTo>
                  <a:pt x="622325" y="8305"/>
                </a:lnTo>
                <a:lnTo>
                  <a:pt x="516712" y="8305"/>
                </a:lnTo>
                <a:lnTo>
                  <a:pt x="516712" y="36207"/>
                </a:lnTo>
                <a:lnTo>
                  <a:pt x="561924" y="36207"/>
                </a:lnTo>
                <a:lnTo>
                  <a:pt x="561924" y="312966"/>
                </a:lnTo>
                <a:lnTo>
                  <a:pt x="516712" y="312966"/>
                </a:lnTo>
                <a:lnTo>
                  <a:pt x="516712" y="340855"/>
                </a:lnTo>
                <a:lnTo>
                  <a:pt x="636790" y="340855"/>
                </a:lnTo>
                <a:lnTo>
                  <a:pt x="636790" y="312966"/>
                </a:lnTo>
                <a:lnTo>
                  <a:pt x="592289" y="312966"/>
                </a:lnTo>
                <a:lnTo>
                  <a:pt x="592289" y="89827"/>
                </a:lnTo>
                <a:lnTo>
                  <a:pt x="593013" y="89827"/>
                </a:lnTo>
                <a:lnTo>
                  <a:pt x="709815" y="340855"/>
                </a:lnTo>
                <a:lnTo>
                  <a:pt x="721728" y="340855"/>
                </a:lnTo>
                <a:lnTo>
                  <a:pt x="840701" y="85115"/>
                </a:lnTo>
                <a:lnTo>
                  <a:pt x="841806" y="85115"/>
                </a:lnTo>
                <a:lnTo>
                  <a:pt x="841806" y="312966"/>
                </a:lnTo>
                <a:lnTo>
                  <a:pt x="795870" y="312966"/>
                </a:lnTo>
                <a:lnTo>
                  <a:pt x="795870" y="340855"/>
                </a:lnTo>
                <a:lnTo>
                  <a:pt x="939419" y="340855"/>
                </a:lnTo>
                <a:lnTo>
                  <a:pt x="939419" y="312966"/>
                </a:lnTo>
                <a:lnTo>
                  <a:pt x="894930" y="312966"/>
                </a:lnTo>
                <a:lnTo>
                  <a:pt x="894930" y="36207"/>
                </a:lnTo>
                <a:lnTo>
                  <a:pt x="939419" y="36207"/>
                </a:lnTo>
                <a:lnTo>
                  <a:pt x="939419" y="8305"/>
                </a:lnTo>
                <a:close/>
              </a:path>
              <a:path w="1278889" h="341629">
                <a:moveTo>
                  <a:pt x="1278585" y="312966"/>
                </a:moveTo>
                <a:lnTo>
                  <a:pt x="1249997" y="312966"/>
                </a:lnTo>
                <a:lnTo>
                  <a:pt x="1217104" y="224218"/>
                </a:lnTo>
                <a:lnTo>
                  <a:pt x="1206754" y="196316"/>
                </a:lnTo>
                <a:lnTo>
                  <a:pt x="1161630" y="74599"/>
                </a:lnTo>
                <a:lnTo>
                  <a:pt x="1152779" y="50736"/>
                </a:lnTo>
                <a:lnTo>
                  <a:pt x="1152779" y="196316"/>
                </a:lnTo>
                <a:lnTo>
                  <a:pt x="1064895" y="196316"/>
                </a:lnTo>
                <a:lnTo>
                  <a:pt x="1107224" y="74599"/>
                </a:lnTo>
                <a:lnTo>
                  <a:pt x="1108278" y="74599"/>
                </a:lnTo>
                <a:lnTo>
                  <a:pt x="1152779" y="196316"/>
                </a:lnTo>
                <a:lnTo>
                  <a:pt x="1152779" y="50736"/>
                </a:lnTo>
                <a:lnTo>
                  <a:pt x="1133970" y="0"/>
                </a:lnTo>
                <a:lnTo>
                  <a:pt x="1106106" y="0"/>
                </a:lnTo>
                <a:lnTo>
                  <a:pt x="996543" y="312966"/>
                </a:lnTo>
                <a:lnTo>
                  <a:pt x="968006" y="312966"/>
                </a:lnTo>
                <a:lnTo>
                  <a:pt x="968006" y="340855"/>
                </a:lnTo>
                <a:lnTo>
                  <a:pt x="1053668" y="340855"/>
                </a:lnTo>
                <a:lnTo>
                  <a:pt x="1053668" y="312966"/>
                </a:lnTo>
                <a:lnTo>
                  <a:pt x="1024013" y="312966"/>
                </a:lnTo>
                <a:lnTo>
                  <a:pt x="1053668" y="224218"/>
                </a:lnTo>
                <a:lnTo>
                  <a:pt x="1163955" y="224218"/>
                </a:lnTo>
                <a:lnTo>
                  <a:pt x="1195044" y="312966"/>
                </a:lnTo>
                <a:lnTo>
                  <a:pt x="1163955" y="312966"/>
                </a:lnTo>
                <a:lnTo>
                  <a:pt x="1163955" y="340855"/>
                </a:lnTo>
                <a:lnTo>
                  <a:pt x="1278585" y="340855"/>
                </a:lnTo>
                <a:lnTo>
                  <a:pt x="1278585" y="312966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75" y="5857131"/>
            <a:ext cx="765492" cy="7723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62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/>
              <a:t>Activity</a:t>
            </a:r>
            <a:r>
              <a:rPr dirty="0" sz="2450" spc="70"/>
              <a:t> </a:t>
            </a:r>
            <a:r>
              <a:rPr dirty="0" sz="2450"/>
              <a:t>2.1:</a:t>
            </a:r>
            <a:r>
              <a:rPr dirty="0" sz="2450" spc="55"/>
              <a:t> </a:t>
            </a:r>
            <a:r>
              <a:rPr dirty="0" sz="2450"/>
              <a:t>Matching</a:t>
            </a:r>
            <a:r>
              <a:rPr dirty="0" sz="2450" spc="130"/>
              <a:t> </a:t>
            </a:r>
            <a:r>
              <a:rPr dirty="0" sz="2450"/>
              <a:t>NFIP</a:t>
            </a:r>
            <a:r>
              <a:rPr dirty="0" sz="2450" spc="150"/>
              <a:t> </a:t>
            </a:r>
            <a:r>
              <a:rPr dirty="0" sz="2450" spc="-10"/>
              <a:t>Responsibilities</a:t>
            </a:r>
            <a:endParaRPr sz="2450"/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7258050" y="1352550"/>
            <a:ext cx="4200525" cy="3952875"/>
          </a:xfrm>
          <a:prstGeom prst="rect">
            <a:avLst/>
          </a:prstGeom>
          <a:solidFill>
            <a:srgbClr val="005287"/>
          </a:solidFill>
        </p:spPr>
        <p:txBody>
          <a:bodyPr wrap="square" lIns="0" tIns="80645" rIns="0" bIns="0" rtlCol="0" vert="horz">
            <a:spAutoFit/>
          </a:bodyPr>
          <a:lstStyle/>
          <a:p>
            <a:pPr marL="444500" indent="-347980">
              <a:lnSpc>
                <a:spcPct val="100000"/>
              </a:lnSpc>
              <a:spcBef>
                <a:spcPts val="635"/>
              </a:spcBef>
              <a:buClr>
                <a:srgbClr val="898B8F"/>
              </a:buClr>
              <a:buFont typeface="Wingdings"/>
              <a:buChar char=""/>
              <a:tabLst>
                <a:tab pos="444500" algn="l"/>
              </a:tabLst>
            </a:pP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Review</a:t>
            </a:r>
            <a:r>
              <a:rPr dirty="0" sz="2000" spc="-7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dirty="0" sz="2000" spc="-8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activity</a:t>
            </a:r>
            <a:r>
              <a:rPr dirty="0" sz="20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instructions.</a:t>
            </a:r>
            <a:endParaRPr sz="2000">
              <a:latin typeface="Franklin Gothic Book"/>
              <a:cs typeface="Franklin Gothic Book"/>
            </a:endParaRPr>
          </a:p>
          <a:p>
            <a:pPr marL="444500" indent="-347980">
              <a:lnSpc>
                <a:spcPct val="100000"/>
              </a:lnSpc>
              <a:spcBef>
                <a:spcPts val="1655"/>
              </a:spcBef>
              <a:buClr>
                <a:srgbClr val="898B8F"/>
              </a:buClr>
              <a:buFont typeface="Wingdings"/>
              <a:buChar char=""/>
              <a:tabLst>
                <a:tab pos="444500" algn="l"/>
              </a:tabLst>
            </a:pP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Match</a:t>
            </a:r>
            <a:r>
              <a:rPr dirty="0" sz="20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answer</a:t>
            </a:r>
            <a:r>
              <a:rPr dirty="0" sz="20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dirty="0" sz="2000" spc="-8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dirty="0" sz="2000" spc="-7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level</a:t>
            </a:r>
            <a:r>
              <a:rPr dirty="0" sz="2000" spc="-25">
                <a:solidFill>
                  <a:srgbClr val="FFFFFF"/>
                </a:solidFill>
                <a:latin typeface="Franklin Gothic Book"/>
                <a:cs typeface="Franklin Gothic Book"/>
              </a:rPr>
              <a:t> of</a:t>
            </a:r>
            <a:endParaRPr sz="2000">
              <a:latin typeface="Franklin Gothic Book"/>
              <a:cs typeface="Franklin Gothic Book"/>
            </a:endParaRPr>
          </a:p>
          <a:p>
            <a:pPr marL="440055">
              <a:lnSpc>
                <a:spcPct val="100000"/>
              </a:lnSpc>
              <a:spcBef>
                <a:spcPts val="675"/>
              </a:spcBef>
            </a:pP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government.</a:t>
            </a:r>
            <a:endParaRPr sz="2000">
              <a:latin typeface="Franklin Gothic Book"/>
              <a:cs typeface="Franklin Gothic Book"/>
            </a:endParaRPr>
          </a:p>
          <a:p>
            <a:pPr marL="444500" indent="-347980">
              <a:lnSpc>
                <a:spcPct val="100000"/>
              </a:lnSpc>
              <a:spcBef>
                <a:spcPts val="1660"/>
              </a:spcBef>
              <a:buClr>
                <a:srgbClr val="898B8F"/>
              </a:buClr>
              <a:buFont typeface="Wingdings"/>
              <a:buChar char=""/>
              <a:tabLst>
                <a:tab pos="444500" algn="l"/>
              </a:tabLst>
            </a:pP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Prepare</a:t>
            </a:r>
            <a:r>
              <a:rPr dirty="0" sz="2000" spc="-6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dirty="0" sz="20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share</a:t>
            </a:r>
            <a:r>
              <a:rPr dirty="0" sz="20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FFFF"/>
                </a:solidFill>
                <a:latin typeface="Franklin Gothic Book"/>
                <a:cs typeface="Franklin Gothic Book"/>
              </a:rPr>
              <a:t>your</a:t>
            </a:r>
            <a:r>
              <a:rPr dirty="0" sz="2000" spc="-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Franklin Gothic Book"/>
                <a:cs typeface="Franklin Gothic Book"/>
              </a:rPr>
              <a:t>responses.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47712" y="1300225"/>
            <a:ext cx="10716260" cy="0"/>
          </a:xfrm>
          <a:custGeom>
            <a:avLst/>
            <a:gdLst/>
            <a:ahLst/>
            <a:cxnLst/>
            <a:rect l="l" t="t" r="r" b="b"/>
            <a:pathLst>
              <a:path w="10716260" h="0">
                <a:moveTo>
                  <a:pt x="0" y="0"/>
                </a:moveTo>
                <a:lnTo>
                  <a:pt x="10715688" y="0"/>
                </a:lnTo>
              </a:path>
            </a:pathLst>
          </a:custGeom>
          <a:ln w="25400">
            <a:solidFill>
              <a:srgbClr val="898B8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12787" y="1562100"/>
            <a:ext cx="9974580" cy="3938904"/>
            <a:chOff x="712787" y="1562100"/>
            <a:chExt cx="9974580" cy="3938904"/>
          </a:xfrm>
        </p:grpSpPr>
        <p:sp>
          <p:nvSpPr>
            <p:cNvPr id="4" name="object 4" descr=""/>
            <p:cNvSpPr/>
            <p:nvPr/>
          </p:nvSpPr>
          <p:spPr>
            <a:xfrm>
              <a:off x="954087" y="1562100"/>
              <a:ext cx="9733280" cy="3933825"/>
            </a:xfrm>
            <a:custGeom>
              <a:avLst/>
              <a:gdLst/>
              <a:ahLst/>
              <a:cxnLst/>
              <a:rect l="l" t="t" r="r" b="b"/>
              <a:pathLst>
                <a:path w="9733280" h="3933825">
                  <a:moveTo>
                    <a:pt x="0" y="3933825"/>
                  </a:moveTo>
                  <a:lnTo>
                    <a:pt x="9732962" y="3933825"/>
                  </a:lnTo>
                  <a:lnTo>
                    <a:pt x="9732962" y="0"/>
                  </a:lnTo>
                  <a:lnTo>
                    <a:pt x="0" y="0"/>
                  </a:lnTo>
                  <a:lnTo>
                    <a:pt x="0" y="3933825"/>
                  </a:lnTo>
                  <a:close/>
                </a:path>
              </a:pathLst>
            </a:custGeom>
            <a:solidFill>
              <a:srgbClr val="D5E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2787" y="1566925"/>
              <a:ext cx="241300" cy="3934460"/>
            </a:xfrm>
            <a:custGeom>
              <a:avLst/>
              <a:gdLst/>
              <a:ahLst/>
              <a:cxnLst/>
              <a:rect l="l" t="t" r="r" b="b"/>
              <a:pathLst>
                <a:path w="241300" h="3934460">
                  <a:moveTo>
                    <a:pt x="0" y="3933952"/>
                  </a:moveTo>
                  <a:lnTo>
                    <a:pt x="241300" y="3933952"/>
                  </a:lnTo>
                  <a:lnTo>
                    <a:pt x="241300" y="0"/>
                  </a:lnTo>
                  <a:lnTo>
                    <a:pt x="0" y="0"/>
                  </a:lnTo>
                  <a:lnTo>
                    <a:pt x="0" y="3933952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2975" y="1562100"/>
              <a:ext cx="2124075" cy="39338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283829" y="1573149"/>
              <a:ext cx="795655" cy="3920490"/>
            </a:xfrm>
            <a:custGeom>
              <a:avLst/>
              <a:gdLst/>
              <a:ahLst/>
              <a:cxnLst/>
              <a:rect l="l" t="t" r="r" b="b"/>
              <a:pathLst>
                <a:path w="795654" h="3920490">
                  <a:moveTo>
                    <a:pt x="621792" y="0"/>
                  </a:moveTo>
                  <a:lnTo>
                    <a:pt x="0" y="3914266"/>
                  </a:lnTo>
                  <a:lnTo>
                    <a:pt x="173481" y="3920363"/>
                  </a:lnTo>
                  <a:lnTo>
                    <a:pt x="795274" y="6096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3C7E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524025" y="6078511"/>
            <a:ext cx="1278890" cy="341630"/>
          </a:xfrm>
          <a:custGeom>
            <a:avLst/>
            <a:gdLst/>
            <a:ahLst/>
            <a:cxnLst/>
            <a:rect l="l" t="t" r="r" b="b"/>
            <a:pathLst>
              <a:path w="1278889" h="341629">
                <a:moveTo>
                  <a:pt x="229260" y="8216"/>
                </a:moveTo>
                <a:lnTo>
                  <a:pt x="0" y="8216"/>
                </a:lnTo>
                <a:lnTo>
                  <a:pt x="0" y="36182"/>
                </a:lnTo>
                <a:lnTo>
                  <a:pt x="45224" y="36182"/>
                </a:lnTo>
                <a:lnTo>
                  <a:pt x="45224" y="80657"/>
                </a:lnTo>
                <a:lnTo>
                  <a:pt x="45224" y="313232"/>
                </a:lnTo>
                <a:lnTo>
                  <a:pt x="0" y="313232"/>
                </a:lnTo>
                <a:lnTo>
                  <a:pt x="0" y="341198"/>
                </a:lnTo>
                <a:lnTo>
                  <a:pt x="144284" y="341198"/>
                </a:lnTo>
                <a:lnTo>
                  <a:pt x="144284" y="313232"/>
                </a:lnTo>
                <a:lnTo>
                  <a:pt x="98386" y="313232"/>
                </a:lnTo>
                <a:lnTo>
                  <a:pt x="98386" y="235712"/>
                </a:lnTo>
                <a:lnTo>
                  <a:pt x="98386" y="187413"/>
                </a:lnTo>
                <a:lnTo>
                  <a:pt x="178650" y="187413"/>
                </a:lnTo>
                <a:lnTo>
                  <a:pt x="178650" y="235712"/>
                </a:lnTo>
                <a:lnTo>
                  <a:pt x="206121" y="235712"/>
                </a:lnTo>
                <a:lnTo>
                  <a:pt x="206121" y="187413"/>
                </a:lnTo>
                <a:lnTo>
                  <a:pt x="206121" y="159461"/>
                </a:lnTo>
                <a:lnTo>
                  <a:pt x="206121" y="120065"/>
                </a:lnTo>
                <a:lnTo>
                  <a:pt x="178650" y="120065"/>
                </a:lnTo>
                <a:lnTo>
                  <a:pt x="178650" y="159461"/>
                </a:lnTo>
                <a:lnTo>
                  <a:pt x="98386" y="159461"/>
                </a:lnTo>
                <a:lnTo>
                  <a:pt x="98386" y="120065"/>
                </a:lnTo>
                <a:lnTo>
                  <a:pt x="98386" y="80657"/>
                </a:lnTo>
                <a:lnTo>
                  <a:pt x="98386" y="36182"/>
                </a:lnTo>
                <a:lnTo>
                  <a:pt x="201790" y="36182"/>
                </a:lnTo>
                <a:lnTo>
                  <a:pt x="201790" y="80657"/>
                </a:lnTo>
                <a:lnTo>
                  <a:pt x="229260" y="80657"/>
                </a:lnTo>
                <a:lnTo>
                  <a:pt x="229260" y="36182"/>
                </a:lnTo>
                <a:lnTo>
                  <a:pt x="229260" y="8216"/>
                </a:lnTo>
                <a:close/>
              </a:path>
              <a:path w="1278889" h="341629">
                <a:moveTo>
                  <a:pt x="492125" y="266217"/>
                </a:moveTo>
                <a:lnTo>
                  <a:pt x="464654" y="266217"/>
                </a:lnTo>
                <a:lnTo>
                  <a:pt x="464654" y="313232"/>
                </a:lnTo>
                <a:lnTo>
                  <a:pt x="355803" y="313232"/>
                </a:lnTo>
                <a:lnTo>
                  <a:pt x="355803" y="266217"/>
                </a:lnTo>
                <a:lnTo>
                  <a:pt x="355803" y="231902"/>
                </a:lnTo>
                <a:lnTo>
                  <a:pt x="355803" y="183603"/>
                </a:lnTo>
                <a:lnTo>
                  <a:pt x="436448" y="183603"/>
                </a:lnTo>
                <a:lnTo>
                  <a:pt x="436448" y="231902"/>
                </a:lnTo>
                <a:lnTo>
                  <a:pt x="463931" y="231902"/>
                </a:lnTo>
                <a:lnTo>
                  <a:pt x="463931" y="183603"/>
                </a:lnTo>
                <a:lnTo>
                  <a:pt x="463931" y="155651"/>
                </a:lnTo>
                <a:lnTo>
                  <a:pt x="463931" y="114973"/>
                </a:lnTo>
                <a:lnTo>
                  <a:pt x="436448" y="114973"/>
                </a:lnTo>
                <a:lnTo>
                  <a:pt x="436448" y="155651"/>
                </a:lnTo>
                <a:lnTo>
                  <a:pt x="355803" y="155651"/>
                </a:lnTo>
                <a:lnTo>
                  <a:pt x="355803" y="114973"/>
                </a:lnTo>
                <a:lnTo>
                  <a:pt x="355803" y="80657"/>
                </a:lnTo>
                <a:lnTo>
                  <a:pt x="355803" y="36182"/>
                </a:lnTo>
                <a:lnTo>
                  <a:pt x="460692" y="36182"/>
                </a:lnTo>
                <a:lnTo>
                  <a:pt x="460692" y="80657"/>
                </a:lnTo>
                <a:lnTo>
                  <a:pt x="488175" y="80657"/>
                </a:lnTo>
                <a:lnTo>
                  <a:pt x="488175" y="36182"/>
                </a:lnTo>
                <a:lnTo>
                  <a:pt x="488175" y="8216"/>
                </a:lnTo>
                <a:lnTo>
                  <a:pt x="257848" y="8216"/>
                </a:lnTo>
                <a:lnTo>
                  <a:pt x="257848" y="36182"/>
                </a:lnTo>
                <a:lnTo>
                  <a:pt x="302298" y="36182"/>
                </a:lnTo>
                <a:lnTo>
                  <a:pt x="302298" y="80657"/>
                </a:lnTo>
                <a:lnTo>
                  <a:pt x="302298" y="313232"/>
                </a:lnTo>
                <a:lnTo>
                  <a:pt x="257848" y="313232"/>
                </a:lnTo>
                <a:lnTo>
                  <a:pt x="257848" y="341198"/>
                </a:lnTo>
                <a:lnTo>
                  <a:pt x="492125" y="341198"/>
                </a:lnTo>
                <a:lnTo>
                  <a:pt x="492125" y="313232"/>
                </a:lnTo>
                <a:lnTo>
                  <a:pt x="492125" y="266217"/>
                </a:lnTo>
                <a:close/>
              </a:path>
              <a:path w="1278889" h="341629">
                <a:moveTo>
                  <a:pt x="939419" y="8305"/>
                </a:moveTo>
                <a:lnTo>
                  <a:pt x="831684" y="8305"/>
                </a:lnTo>
                <a:lnTo>
                  <a:pt x="831684" y="36207"/>
                </a:lnTo>
                <a:lnTo>
                  <a:pt x="727900" y="258635"/>
                </a:lnTo>
                <a:lnTo>
                  <a:pt x="622325" y="36207"/>
                </a:lnTo>
                <a:lnTo>
                  <a:pt x="622325" y="8305"/>
                </a:lnTo>
                <a:lnTo>
                  <a:pt x="516712" y="8305"/>
                </a:lnTo>
                <a:lnTo>
                  <a:pt x="516712" y="36207"/>
                </a:lnTo>
                <a:lnTo>
                  <a:pt x="561924" y="36207"/>
                </a:lnTo>
                <a:lnTo>
                  <a:pt x="561924" y="312966"/>
                </a:lnTo>
                <a:lnTo>
                  <a:pt x="516712" y="312966"/>
                </a:lnTo>
                <a:lnTo>
                  <a:pt x="516712" y="340855"/>
                </a:lnTo>
                <a:lnTo>
                  <a:pt x="636790" y="340855"/>
                </a:lnTo>
                <a:lnTo>
                  <a:pt x="636790" y="312966"/>
                </a:lnTo>
                <a:lnTo>
                  <a:pt x="592289" y="312966"/>
                </a:lnTo>
                <a:lnTo>
                  <a:pt x="592289" y="89827"/>
                </a:lnTo>
                <a:lnTo>
                  <a:pt x="593013" y="89827"/>
                </a:lnTo>
                <a:lnTo>
                  <a:pt x="709815" y="340855"/>
                </a:lnTo>
                <a:lnTo>
                  <a:pt x="721728" y="340855"/>
                </a:lnTo>
                <a:lnTo>
                  <a:pt x="840701" y="85115"/>
                </a:lnTo>
                <a:lnTo>
                  <a:pt x="841806" y="85115"/>
                </a:lnTo>
                <a:lnTo>
                  <a:pt x="841806" y="312966"/>
                </a:lnTo>
                <a:lnTo>
                  <a:pt x="795870" y="312966"/>
                </a:lnTo>
                <a:lnTo>
                  <a:pt x="795870" y="340855"/>
                </a:lnTo>
                <a:lnTo>
                  <a:pt x="939419" y="340855"/>
                </a:lnTo>
                <a:lnTo>
                  <a:pt x="939419" y="312966"/>
                </a:lnTo>
                <a:lnTo>
                  <a:pt x="894930" y="312966"/>
                </a:lnTo>
                <a:lnTo>
                  <a:pt x="894930" y="36207"/>
                </a:lnTo>
                <a:lnTo>
                  <a:pt x="939419" y="36207"/>
                </a:lnTo>
                <a:lnTo>
                  <a:pt x="939419" y="8305"/>
                </a:lnTo>
                <a:close/>
              </a:path>
              <a:path w="1278889" h="341629">
                <a:moveTo>
                  <a:pt x="1278585" y="312966"/>
                </a:moveTo>
                <a:lnTo>
                  <a:pt x="1249997" y="312966"/>
                </a:lnTo>
                <a:lnTo>
                  <a:pt x="1217104" y="224218"/>
                </a:lnTo>
                <a:lnTo>
                  <a:pt x="1206754" y="196316"/>
                </a:lnTo>
                <a:lnTo>
                  <a:pt x="1161630" y="74599"/>
                </a:lnTo>
                <a:lnTo>
                  <a:pt x="1152779" y="50736"/>
                </a:lnTo>
                <a:lnTo>
                  <a:pt x="1152779" y="196316"/>
                </a:lnTo>
                <a:lnTo>
                  <a:pt x="1064895" y="196316"/>
                </a:lnTo>
                <a:lnTo>
                  <a:pt x="1107224" y="74599"/>
                </a:lnTo>
                <a:lnTo>
                  <a:pt x="1108278" y="74599"/>
                </a:lnTo>
                <a:lnTo>
                  <a:pt x="1152779" y="196316"/>
                </a:lnTo>
                <a:lnTo>
                  <a:pt x="1152779" y="50736"/>
                </a:lnTo>
                <a:lnTo>
                  <a:pt x="1133970" y="0"/>
                </a:lnTo>
                <a:lnTo>
                  <a:pt x="1106106" y="0"/>
                </a:lnTo>
                <a:lnTo>
                  <a:pt x="996543" y="312966"/>
                </a:lnTo>
                <a:lnTo>
                  <a:pt x="968006" y="312966"/>
                </a:lnTo>
                <a:lnTo>
                  <a:pt x="968006" y="340855"/>
                </a:lnTo>
                <a:lnTo>
                  <a:pt x="1053668" y="340855"/>
                </a:lnTo>
                <a:lnTo>
                  <a:pt x="1053668" y="312966"/>
                </a:lnTo>
                <a:lnTo>
                  <a:pt x="1024013" y="312966"/>
                </a:lnTo>
                <a:lnTo>
                  <a:pt x="1053668" y="224218"/>
                </a:lnTo>
                <a:lnTo>
                  <a:pt x="1163955" y="224218"/>
                </a:lnTo>
                <a:lnTo>
                  <a:pt x="1195044" y="312966"/>
                </a:lnTo>
                <a:lnTo>
                  <a:pt x="1163955" y="312966"/>
                </a:lnTo>
                <a:lnTo>
                  <a:pt x="1163955" y="340855"/>
                </a:lnTo>
                <a:lnTo>
                  <a:pt x="1278585" y="340855"/>
                </a:lnTo>
                <a:lnTo>
                  <a:pt x="1278585" y="312966"/>
                </a:lnTo>
                <a:close/>
              </a:path>
            </a:pathLst>
          </a:custGeom>
          <a:solidFill>
            <a:srgbClr val="214F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75" y="5857131"/>
            <a:ext cx="765492" cy="77233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Unit</a:t>
            </a:r>
            <a:r>
              <a:rPr dirty="0" spc="40"/>
              <a:t> </a:t>
            </a:r>
            <a:r>
              <a:rPr dirty="0"/>
              <a:t>2</a:t>
            </a:r>
            <a:r>
              <a:rPr dirty="0" spc="70"/>
              <a:t> </a:t>
            </a:r>
            <a:r>
              <a:rPr dirty="0" spc="-10"/>
              <a:t>Summary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954087" y="1562100"/>
            <a:ext cx="9733280" cy="39338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247650">
              <a:lnSpc>
                <a:spcPct val="100000"/>
              </a:lnSpc>
            </a:pPr>
            <a:r>
              <a:rPr dirty="0" sz="2150">
                <a:latin typeface="Franklin Gothic Book"/>
                <a:cs typeface="Franklin Gothic Book"/>
              </a:rPr>
              <a:t>After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completing</a:t>
            </a:r>
            <a:r>
              <a:rPr dirty="0" sz="2150" spc="2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this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unit,</a:t>
            </a:r>
            <a:r>
              <a:rPr dirty="0" sz="2150" spc="10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you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are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now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able</a:t>
            </a:r>
            <a:r>
              <a:rPr dirty="0" sz="2150" spc="120">
                <a:latin typeface="Franklin Gothic Book"/>
                <a:cs typeface="Franklin Gothic Book"/>
              </a:rPr>
              <a:t> </a:t>
            </a:r>
            <a:r>
              <a:rPr dirty="0" sz="2150" spc="-25">
                <a:latin typeface="Franklin Gothic Book"/>
                <a:cs typeface="Franklin Gothic Book"/>
              </a:rPr>
              <a:t>to:</a:t>
            </a:r>
            <a:endParaRPr sz="2150">
              <a:latin typeface="Franklin Gothic Book"/>
              <a:cs typeface="Franklin Gothic Book"/>
            </a:endParaRPr>
          </a:p>
          <a:p>
            <a:pPr marL="591185" indent="-343535">
              <a:lnSpc>
                <a:spcPct val="100000"/>
              </a:lnSpc>
              <a:spcBef>
                <a:spcPts val="1700"/>
              </a:spcBef>
              <a:buClr>
                <a:srgbClr val="898B8F"/>
              </a:buClr>
              <a:buFont typeface="Arial"/>
              <a:buChar char="•"/>
              <a:tabLst>
                <a:tab pos="591185" algn="l"/>
              </a:tabLst>
            </a:pPr>
            <a:r>
              <a:rPr dirty="0" sz="2150">
                <a:latin typeface="Franklin Gothic Book"/>
                <a:cs typeface="Franklin Gothic Book"/>
              </a:rPr>
              <a:t>Describe</a:t>
            </a:r>
            <a:r>
              <a:rPr dirty="0" sz="2150" spc="12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functions</a:t>
            </a:r>
            <a:r>
              <a:rPr dirty="0" sz="2150" spc="9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of</a:t>
            </a:r>
            <a:r>
              <a:rPr dirty="0" sz="2150" spc="7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floodplains.</a:t>
            </a:r>
            <a:endParaRPr sz="2150">
              <a:latin typeface="Franklin Gothic Book"/>
              <a:cs typeface="Franklin Gothic Book"/>
            </a:endParaRPr>
          </a:p>
          <a:p>
            <a:pPr marL="591185" indent="-343535">
              <a:lnSpc>
                <a:spcPct val="100000"/>
              </a:lnSpc>
              <a:spcBef>
                <a:spcPts val="1775"/>
              </a:spcBef>
              <a:buClr>
                <a:srgbClr val="898B8F"/>
              </a:buClr>
              <a:buFont typeface="Arial"/>
              <a:buChar char="•"/>
              <a:tabLst>
                <a:tab pos="591185" algn="l"/>
              </a:tabLst>
            </a:pPr>
            <a:r>
              <a:rPr dirty="0" sz="2150">
                <a:latin typeface="Franklin Gothic Book"/>
                <a:cs typeface="Franklin Gothic Book"/>
              </a:rPr>
              <a:t>Describe</a:t>
            </a:r>
            <a:r>
              <a:rPr dirty="0" sz="2150" spc="1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14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general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framework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of</a:t>
            </a:r>
            <a:r>
              <a:rPr dirty="0" sz="2150" spc="8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NFIP.</a:t>
            </a:r>
            <a:endParaRPr sz="2150">
              <a:latin typeface="Franklin Gothic Book"/>
              <a:cs typeface="Franklin Gothic Book"/>
            </a:endParaRPr>
          </a:p>
          <a:p>
            <a:pPr marL="591185" marR="2741930" indent="-343535">
              <a:lnSpc>
                <a:spcPct val="128099"/>
              </a:lnSpc>
              <a:spcBef>
                <a:spcPts val="975"/>
              </a:spcBef>
              <a:buClr>
                <a:srgbClr val="898B8F"/>
              </a:buClr>
              <a:buFont typeface="Arial"/>
              <a:buChar char="•"/>
              <a:tabLst>
                <a:tab pos="591185" algn="l"/>
              </a:tabLst>
            </a:pPr>
            <a:r>
              <a:rPr dirty="0" sz="2150">
                <a:latin typeface="Franklin Gothic Book"/>
                <a:cs typeface="Franklin Gothic Book"/>
              </a:rPr>
              <a:t>Explain</a:t>
            </a:r>
            <a:r>
              <a:rPr dirty="0" sz="2150" spc="9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14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roles</a:t>
            </a:r>
            <a:r>
              <a:rPr dirty="0" sz="2150" spc="11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and</a:t>
            </a:r>
            <a:r>
              <a:rPr dirty="0" sz="2150" spc="10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responsibilities</a:t>
            </a:r>
            <a:r>
              <a:rPr dirty="0" sz="2150" spc="114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of</a:t>
            </a:r>
            <a:r>
              <a:rPr dirty="0" sz="2150" spc="8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Federal,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State, </a:t>
            </a:r>
            <a:r>
              <a:rPr dirty="0" sz="2150">
                <a:latin typeface="Franklin Gothic Book"/>
                <a:cs typeface="Franklin Gothic Book"/>
              </a:rPr>
              <a:t>and</a:t>
            </a:r>
            <a:r>
              <a:rPr dirty="0" sz="2150" spc="15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local</a:t>
            </a:r>
            <a:r>
              <a:rPr dirty="0" sz="2150" spc="6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governments</a:t>
            </a:r>
            <a:r>
              <a:rPr dirty="0" sz="2150" spc="8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in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30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NFIP.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3694" y="1525269"/>
            <a:ext cx="195707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Unit</a:t>
            </a:r>
            <a:r>
              <a:rPr dirty="0" spc="40"/>
              <a:t> </a:t>
            </a:r>
            <a:r>
              <a:rPr dirty="0"/>
              <a:t>2</a:t>
            </a:r>
            <a:r>
              <a:rPr dirty="0" spc="65"/>
              <a:t> </a:t>
            </a:r>
            <a:r>
              <a:rPr dirty="0" spc="-10"/>
              <a:t>Topics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5" y="1257300"/>
            <a:ext cx="4124325" cy="38290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703694" y="2233231"/>
            <a:ext cx="4836160" cy="352615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2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Floodplains</a:t>
            </a:r>
            <a:r>
              <a:rPr dirty="0" sz="1850" spc="10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and</a:t>
            </a:r>
            <a:r>
              <a:rPr dirty="0" sz="1850" spc="114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the</a:t>
            </a:r>
            <a:r>
              <a:rPr dirty="0" sz="1850" spc="7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Community</a:t>
            </a:r>
            <a:endParaRPr sz="1850">
              <a:latin typeface="Franklin Gothic Book"/>
              <a:cs typeface="Franklin Gothic Book"/>
            </a:endParaRPr>
          </a:p>
          <a:p>
            <a:pPr marL="355600" marR="5080" indent="-343535">
              <a:lnSpc>
                <a:spcPct val="132000"/>
              </a:lnSpc>
              <a:spcBef>
                <a:spcPts val="975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185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1850">
                <a:latin typeface="Franklin Gothic Book"/>
                <a:cs typeface="Franklin Gothic Book"/>
              </a:rPr>
              <a:t>Introduction</a:t>
            </a:r>
            <a:r>
              <a:rPr dirty="0" sz="1850" spc="7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to</a:t>
            </a:r>
            <a:r>
              <a:rPr dirty="0" sz="1850" spc="12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the</a:t>
            </a:r>
            <a:r>
              <a:rPr dirty="0" sz="1850" spc="114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National</a:t>
            </a:r>
            <a:r>
              <a:rPr dirty="0" sz="1850" spc="6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Flood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Insurance </a:t>
            </a:r>
            <a:r>
              <a:rPr dirty="0" sz="1850">
                <a:latin typeface="Franklin Gothic Book"/>
                <a:cs typeface="Franklin Gothic Book"/>
              </a:rPr>
              <a:t>Program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(NFIP)</a:t>
            </a: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61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NFIP</a:t>
            </a:r>
            <a:r>
              <a:rPr dirty="0" sz="1850" spc="5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Framework</a:t>
            </a: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68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Federal,</a:t>
            </a:r>
            <a:r>
              <a:rPr dirty="0" sz="1850" spc="2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State,</a:t>
            </a:r>
            <a:r>
              <a:rPr dirty="0" sz="1850" spc="3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and</a:t>
            </a:r>
            <a:r>
              <a:rPr dirty="0" sz="1850" spc="9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Local</a:t>
            </a:r>
            <a:r>
              <a:rPr dirty="0" sz="1850" spc="7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NFIP</a:t>
            </a:r>
            <a:r>
              <a:rPr dirty="0" sz="1850" spc="13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Roles</a:t>
            </a:r>
            <a:r>
              <a:rPr dirty="0" sz="1850" spc="85">
                <a:latin typeface="Franklin Gothic Book"/>
                <a:cs typeface="Franklin Gothic Book"/>
              </a:rPr>
              <a:t> </a:t>
            </a:r>
            <a:r>
              <a:rPr dirty="0" sz="1850" spc="-25">
                <a:latin typeface="Franklin Gothic Book"/>
                <a:cs typeface="Franklin Gothic Book"/>
              </a:rPr>
              <a:t>and</a:t>
            </a:r>
            <a:endParaRPr sz="1850">
              <a:latin typeface="Franklin Gothic Book"/>
              <a:cs typeface="Franklin Gothic Book"/>
            </a:endParaRPr>
          </a:p>
          <a:p>
            <a:pPr marL="355600">
              <a:lnSpc>
                <a:spcPct val="100000"/>
              </a:lnSpc>
              <a:spcBef>
                <a:spcPts val="710"/>
              </a:spcBef>
            </a:pPr>
            <a:r>
              <a:rPr dirty="0" sz="1850" spc="-10">
                <a:latin typeface="Franklin Gothic Book"/>
                <a:cs typeface="Franklin Gothic Book"/>
              </a:rPr>
              <a:t>Responsibilities</a:t>
            </a: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68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Activity</a:t>
            </a:r>
            <a:r>
              <a:rPr dirty="0" sz="1850" spc="10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2.1:</a:t>
            </a:r>
            <a:r>
              <a:rPr dirty="0" sz="1850" spc="3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Matching</a:t>
            </a:r>
            <a:r>
              <a:rPr dirty="0" sz="1850" spc="10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NFIP</a:t>
            </a:r>
            <a:r>
              <a:rPr dirty="0" sz="1850" spc="5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Responsibilities</a:t>
            </a: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68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Unit</a:t>
            </a:r>
            <a:r>
              <a:rPr dirty="0" sz="1850" spc="65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Summary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79485" y="6363652"/>
            <a:ext cx="28130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A5B5D"/>
                </a:solidFill>
                <a:latin typeface="Arial"/>
                <a:cs typeface="Arial"/>
              </a:rPr>
              <a:t>Federal</a:t>
            </a:r>
            <a:r>
              <a:rPr dirty="0" sz="1200" spc="-35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A5B5D"/>
                </a:solidFill>
                <a:latin typeface="Arial"/>
                <a:cs typeface="Arial"/>
              </a:rPr>
              <a:t>Emergency</a:t>
            </a:r>
            <a:r>
              <a:rPr dirty="0" sz="1200" spc="2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A5B5D"/>
                </a:solidFill>
                <a:latin typeface="Arial"/>
                <a:cs typeface="Arial"/>
              </a:rPr>
              <a:t>Management</a:t>
            </a:r>
            <a:r>
              <a:rPr dirty="0" sz="1200" spc="-7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A5B5D"/>
                </a:solidFill>
                <a:latin typeface="Arial"/>
                <a:cs typeface="Arial"/>
              </a:rPr>
              <a:t>Agency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702668" y="6363652"/>
            <a:ext cx="1155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A5B5D"/>
                </a:solidFill>
                <a:latin typeface="Franklin Gothic Book"/>
                <a:cs typeface="Franklin Gothic Book"/>
              </a:rPr>
              <a:t>4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62" y="2627883"/>
            <a:ext cx="693420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>
                <a:solidFill>
                  <a:srgbClr val="FFFFFF"/>
                </a:solidFill>
              </a:rPr>
              <a:t>Floodplains</a:t>
            </a:r>
            <a:r>
              <a:rPr dirty="0" sz="3950" spc="10">
                <a:solidFill>
                  <a:srgbClr val="FFFFFF"/>
                </a:solidFill>
              </a:rPr>
              <a:t> </a:t>
            </a:r>
            <a:r>
              <a:rPr dirty="0" sz="3950">
                <a:solidFill>
                  <a:srgbClr val="FFFFFF"/>
                </a:solidFill>
              </a:rPr>
              <a:t>and</a:t>
            </a:r>
            <a:r>
              <a:rPr dirty="0" sz="3950" spc="60">
                <a:solidFill>
                  <a:srgbClr val="FFFFFF"/>
                </a:solidFill>
              </a:rPr>
              <a:t> </a:t>
            </a:r>
            <a:r>
              <a:rPr dirty="0" sz="3950">
                <a:solidFill>
                  <a:srgbClr val="FFFFFF"/>
                </a:solidFill>
              </a:rPr>
              <a:t>the</a:t>
            </a:r>
            <a:r>
              <a:rPr dirty="0" sz="3950" spc="35">
                <a:solidFill>
                  <a:srgbClr val="FFFFFF"/>
                </a:solidFill>
              </a:rPr>
              <a:t> </a:t>
            </a:r>
            <a:r>
              <a:rPr dirty="0" sz="3950" spc="-10">
                <a:solidFill>
                  <a:srgbClr val="FFFFFF"/>
                </a:solidFill>
              </a:rPr>
              <a:t>Community</a:t>
            </a:r>
            <a:endParaRPr sz="39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What</a:t>
            </a:r>
            <a:r>
              <a:rPr dirty="0" spc="135"/>
              <a:t> </a:t>
            </a:r>
            <a:r>
              <a:rPr dirty="0"/>
              <a:t>do</a:t>
            </a:r>
            <a:r>
              <a:rPr dirty="0" spc="100"/>
              <a:t> </a:t>
            </a:r>
            <a:r>
              <a:rPr dirty="0"/>
              <a:t>Floodplains</a:t>
            </a:r>
            <a:r>
              <a:rPr dirty="0" spc="150"/>
              <a:t> </a:t>
            </a:r>
            <a:r>
              <a:rPr dirty="0"/>
              <a:t>Look</a:t>
            </a:r>
            <a:r>
              <a:rPr dirty="0" spc="90"/>
              <a:t> </a:t>
            </a:r>
            <a:r>
              <a:rPr dirty="0" spc="-10"/>
              <a:t>Like?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90750" y="1885950"/>
            <a:ext cx="3838575" cy="3894454"/>
            <a:chOff x="2190750" y="1885950"/>
            <a:chExt cx="3838575" cy="389445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0" y="1885950"/>
              <a:ext cx="3838575" cy="30194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386076" y="4565395"/>
              <a:ext cx="3448050" cy="1202055"/>
            </a:xfrm>
            <a:custGeom>
              <a:avLst/>
              <a:gdLst/>
              <a:ahLst/>
              <a:cxnLst/>
              <a:rect l="l" t="t" r="r" b="b"/>
              <a:pathLst>
                <a:path w="3448050" h="1202054">
                  <a:moveTo>
                    <a:pt x="2422144" y="0"/>
                  </a:moveTo>
                  <a:lnTo>
                    <a:pt x="2011299" y="116204"/>
                  </a:lnTo>
                  <a:lnTo>
                    <a:pt x="0" y="116204"/>
                  </a:lnTo>
                  <a:lnTo>
                    <a:pt x="0" y="1201991"/>
                  </a:lnTo>
                  <a:lnTo>
                    <a:pt x="3448050" y="1201991"/>
                  </a:lnTo>
                  <a:lnTo>
                    <a:pt x="3448050" y="116204"/>
                  </a:lnTo>
                  <a:lnTo>
                    <a:pt x="2873375" y="116204"/>
                  </a:lnTo>
                  <a:lnTo>
                    <a:pt x="2422144" y="0"/>
                  </a:lnTo>
                  <a:close/>
                </a:path>
              </a:pathLst>
            </a:custGeom>
            <a:solidFill>
              <a:srgbClr val="003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386076" y="4565395"/>
              <a:ext cx="3448050" cy="1202055"/>
            </a:xfrm>
            <a:custGeom>
              <a:avLst/>
              <a:gdLst/>
              <a:ahLst/>
              <a:cxnLst/>
              <a:rect l="l" t="t" r="r" b="b"/>
              <a:pathLst>
                <a:path w="3448050" h="1202054">
                  <a:moveTo>
                    <a:pt x="0" y="116204"/>
                  </a:moveTo>
                  <a:lnTo>
                    <a:pt x="2011299" y="116204"/>
                  </a:lnTo>
                  <a:lnTo>
                    <a:pt x="2422144" y="0"/>
                  </a:lnTo>
                  <a:lnTo>
                    <a:pt x="2873375" y="116204"/>
                  </a:lnTo>
                  <a:lnTo>
                    <a:pt x="3448050" y="116204"/>
                  </a:lnTo>
                  <a:lnTo>
                    <a:pt x="3448050" y="297179"/>
                  </a:lnTo>
                  <a:lnTo>
                    <a:pt x="3448050" y="568578"/>
                  </a:lnTo>
                  <a:lnTo>
                    <a:pt x="3448050" y="1201991"/>
                  </a:lnTo>
                  <a:lnTo>
                    <a:pt x="2873375" y="1201991"/>
                  </a:lnTo>
                  <a:lnTo>
                    <a:pt x="2011299" y="1201991"/>
                  </a:lnTo>
                  <a:lnTo>
                    <a:pt x="0" y="1201991"/>
                  </a:lnTo>
                  <a:lnTo>
                    <a:pt x="0" y="568578"/>
                  </a:lnTo>
                  <a:lnTo>
                    <a:pt x="0" y="297179"/>
                  </a:lnTo>
                  <a:lnTo>
                    <a:pt x="0" y="11620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450210" y="4808156"/>
            <a:ext cx="3314700" cy="7962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700" marR="5080">
              <a:lnSpc>
                <a:spcPts val="1950"/>
              </a:lnSpc>
              <a:spcBef>
                <a:spcPts val="340"/>
              </a:spcBef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Areas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low-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lying</a:t>
            </a:r>
            <a:r>
              <a:rPr dirty="0" sz="1800" spc="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ground</a:t>
            </a:r>
            <a:r>
              <a:rPr dirty="0" sz="18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(typically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adjacent</a:t>
            </a:r>
            <a:r>
              <a:rPr dirty="0" sz="1800" spc="-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dirty="0" sz="1800" spc="-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river or</a:t>
            </a:r>
            <a:r>
              <a:rPr dirty="0" sz="1800" spc="-7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coast)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which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are</a:t>
            </a:r>
            <a:r>
              <a:rPr dirty="0" sz="18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subject to</a:t>
            </a:r>
            <a:r>
              <a:rPr dirty="0" sz="18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flooding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291326" y="1900173"/>
            <a:ext cx="3876675" cy="3880485"/>
            <a:chOff x="6291326" y="1900173"/>
            <a:chExt cx="3876675" cy="388048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326" y="1900173"/>
              <a:ext cx="3876675" cy="309562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472301" y="4565395"/>
              <a:ext cx="3438525" cy="1202055"/>
            </a:xfrm>
            <a:custGeom>
              <a:avLst/>
              <a:gdLst/>
              <a:ahLst/>
              <a:cxnLst/>
              <a:rect l="l" t="t" r="r" b="b"/>
              <a:pathLst>
                <a:path w="3438525" h="1202054">
                  <a:moveTo>
                    <a:pt x="2415540" y="0"/>
                  </a:moveTo>
                  <a:lnTo>
                    <a:pt x="2005710" y="116204"/>
                  </a:lnTo>
                  <a:lnTo>
                    <a:pt x="0" y="116204"/>
                  </a:lnTo>
                  <a:lnTo>
                    <a:pt x="0" y="1201991"/>
                  </a:lnTo>
                  <a:lnTo>
                    <a:pt x="3438525" y="1201991"/>
                  </a:lnTo>
                  <a:lnTo>
                    <a:pt x="3438525" y="116204"/>
                  </a:lnTo>
                  <a:lnTo>
                    <a:pt x="2865374" y="116204"/>
                  </a:lnTo>
                  <a:lnTo>
                    <a:pt x="2415540" y="0"/>
                  </a:lnTo>
                  <a:close/>
                </a:path>
              </a:pathLst>
            </a:custGeom>
            <a:solidFill>
              <a:srgbClr val="003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72301" y="4565395"/>
              <a:ext cx="3438525" cy="1202055"/>
            </a:xfrm>
            <a:custGeom>
              <a:avLst/>
              <a:gdLst/>
              <a:ahLst/>
              <a:cxnLst/>
              <a:rect l="l" t="t" r="r" b="b"/>
              <a:pathLst>
                <a:path w="3438525" h="1202054">
                  <a:moveTo>
                    <a:pt x="0" y="116204"/>
                  </a:moveTo>
                  <a:lnTo>
                    <a:pt x="2005710" y="116204"/>
                  </a:lnTo>
                  <a:lnTo>
                    <a:pt x="2415540" y="0"/>
                  </a:lnTo>
                  <a:lnTo>
                    <a:pt x="2865374" y="116204"/>
                  </a:lnTo>
                  <a:lnTo>
                    <a:pt x="3438525" y="116204"/>
                  </a:lnTo>
                  <a:lnTo>
                    <a:pt x="3438525" y="297179"/>
                  </a:lnTo>
                  <a:lnTo>
                    <a:pt x="3438525" y="568578"/>
                  </a:lnTo>
                  <a:lnTo>
                    <a:pt x="3438525" y="1201991"/>
                  </a:lnTo>
                  <a:lnTo>
                    <a:pt x="2865374" y="1201991"/>
                  </a:lnTo>
                  <a:lnTo>
                    <a:pt x="2005710" y="1201991"/>
                  </a:lnTo>
                  <a:lnTo>
                    <a:pt x="0" y="1201991"/>
                  </a:lnTo>
                  <a:lnTo>
                    <a:pt x="0" y="568578"/>
                  </a:lnTo>
                  <a:lnTo>
                    <a:pt x="0" y="297179"/>
                  </a:lnTo>
                  <a:lnTo>
                    <a:pt x="0" y="11620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742176" y="4931727"/>
            <a:ext cx="2896235" cy="5486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004569" marR="5080" indent="-991869">
              <a:lnSpc>
                <a:spcPts val="1950"/>
              </a:lnSpc>
              <a:spcBef>
                <a:spcPts val="340"/>
              </a:spcBef>
            </a:pP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Provide</a:t>
            </a:r>
            <a:r>
              <a:rPr dirty="0" sz="18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natural</a:t>
            </a:r>
            <a:r>
              <a:rPr dirty="0" sz="1800" spc="-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beneficial functions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Natural</a:t>
            </a:r>
            <a:r>
              <a:rPr dirty="0" spc="150"/>
              <a:t> </a:t>
            </a:r>
            <a:r>
              <a:rPr dirty="0"/>
              <a:t>and</a:t>
            </a:r>
            <a:r>
              <a:rPr dirty="0" spc="155"/>
              <a:t> </a:t>
            </a:r>
            <a:r>
              <a:rPr dirty="0"/>
              <a:t>Beneficial</a:t>
            </a:r>
            <a:r>
              <a:rPr dirty="0" spc="75"/>
              <a:t> </a:t>
            </a:r>
            <a:r>
              <a:rPr dirty="0"/>
              <a:t>Functions</a:t>
            </a:r>
            <a:r>
              <a:rPr dirty="0" spc="85"/>
              <a:t> </a:t>
            </a:r>
            <a:r>
              <a:rPr dirty="0"/>
              <a:t>of</a:t>
            </a:r>
            <a:r>
              <a:rPr dirty="0" spc="100"/>
              <a:t> </a:t>
            </a:r>
            <a:r>
              <a:rPr dirty="0" spc="-10"/>
              <a:t>Floodplains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451" y="1590812"/>
            <a:ext cx="6494944" cy="399798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25855" y="1690687"/>
            <a:ext cx="5240020" cy="36322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1315" indent="-347345">
              <a:lnSpc>
                <a:spcPct val="100000"/>
              </a:lnSpc>
              <a:spcBef>
                <a:spcPts val="125"/>
              </a:spcBef>
              <a:buClr>
                <a:srgbClr val="898B8F"/>
              </a:buClr>
              <a:buFont typeface="Wingdings"/>
              <a:buChar char=""/>
              <a:tabLst>
                <a:tab pos="361315" algn="l"/>
              </a:tabLst>
            </a:pP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Store</a:t>
            </a:r>
            <a:r>
              <a:rPr dirty="0" sz="2150" spc="7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dirty="0" sz="2150" spc="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convey</a:t>
            </a:r>
            <a:r>
              <a:rPr dirty="0" sz="215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Franklin Gothic Book"/>
                <a:cs typeface="Franklin Gothic Book"/>
              </a:rPr>
              <a:t>floodwaters</a:t>
            </a:r>
            <a:endParaRPr sz="21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898B8F"/>
              </a:buClr>
              <a:buFont typeface="Wingdings"/>
              <a:buChar char=""/>
            </a:pPr>
            <a:endParaRPr sz="32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Maintain</a:t>
            </a:r>
            <a:r>
              <a:rPr dirty="0" sz="2150" spc="8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water</a:t>
            </a:r>
            <a:r>
              <a:rPr dirty="0" sz="2150" spc="1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Franklin Gothic Book"/>
                <a:cs typeface="Franklin Gothic Book"/>
              </a:rPr>
              <a:t>quality</a:t>
            </a:r>
            <a:endParaRPr sz="21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98B8F"/>
              </a:buClr>
              <a:buFont typeface="Wingdings"/>
              <a:buChar char=""/>
            </a:pPr>
            <a:endParaRPr sz="34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Recharge</a:t>
            </a:r>
            <a:r>
              <a:rPr dirty="0" sz="2150" spc="1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groundwater</a:t>
            </a:r>
            <a:r>
              <a:rPr dirty="0" sz="2150" spc="7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Franklin Gothic Book"/>
                <a:cs typeface="Franklin Gothic Book"/>
              </a:rPr>
              <a:t>aquifers</a:t>
            </a:r>
            <a:endParaRPr sz="21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898B8F"/>
              </a:buClr>
              <a:buFont typeface="Wingdings"/>
              <a:buChar char=""/>
            </a:pPr>
            <a:endParaRPr sz="34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Regulate</a:t>
            </a:r>
            <a:r>
              <a:rPr dirty="0" sz="215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flows</a:t>
            </a:r>
            <a:r>
              <a:rPr dirty="0" sz="2150" spc="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into</a:t>
            </a:r>
            <a:r>
              <a:rPr dirty="0" sz="2150" spc="9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rivers</a:t>
            </a:r>
            <a:r>
              <a:rPr dirty="0" sz="2150" spc="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dirty="0" sz="2150" spc="4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Franklin Gothic Book"/>
                <a:cs typeface="Franklin Gothic Book"/>
              </a:rPr>
              <a:t>lakes</a:t>
            </a:r>
            <a:endParaRPr sz="21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98B8F"/>
              </a:buClr>
              <a:buFont typeface="Wingdings"/>
              <a:buChar char=""/>
            </a:pPr>
            <a:endParaRPr sz="34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Support</a:t>
            </a:r>
            <a:r>
              <a:rPr dirty="0" sz="2150" spc="8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population</a:t>
            </a:r>
            <a:r>
              <a:rPr dirty="0" sz="2150" spc="1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dirty="0" sz="2150" spc="10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plants</a:t>
            </a:r>
            <a:r>
              <a:rPr dirty="0" sz="2150" spc="1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dirty="0" sz="2150" spc="1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Franklin Gothic Book"/>
                <a:cs typeface="Franklin Gothic Book"/>
              </a:rPr>
              <a:t>animals</a:t>
            </a:r>
            <a:endParaRPr sz="2150">
              <a:latin typeface="Franklin Gothic Book"/>
              <a:cs typeface="Franklin Gothic Book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Floodplains</a:t>
            </a:r>
            <a:r>
              <a:rPr dirty="0" spc="120"/>
              <a:t> </a:t>
            </a:r>
            <a:r>
              <a:rPr dirty="0"/>
              <a:t>and</a:t>
            </a:r>
            <a:r>
              <a:rPr dirty="0" spc="200"/>
              <a:t> </a:t>
            </a:r>
            <a:r>
              <a:rPr dirty="0"/>
              <a:t>the</a:t>
            </a:r>
            <a:r>
              <a:rPr dirty="0" spc="165"/>
              <a:t> </a:t>
            </a:r>
            <a:r>
              <a:rPr dirty="0"/>
              <a:t>Community</a:t>
            </a:r>
            <a:r>
              <a:rPr dirty="0" spc="95"/>
              <a:t> </a:t>
            </a:r>
            <a:r>
              <a:rPr dirty="0" spc="-10"/>
              <a:t>Overview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5497" y="1555813"/>
            <a:ext cx="5340985" cy="3774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5600" marR="5080" indent="-343535">
              <a:lnSpc>
                <a:spcPct val="118500"/>
              </a:lnSpc>
              <a:spcBef>
                <a:spcPts val="90"/>
              </a:spcBef>
              <a:buFont typeface="Wingdings"/>
              <a:buChar char=""/>
              <a:tabLst>
                <a:tab pos="355600" algn="l"/>
                <a:tab pos="360045" algn="l"/>
              </a:tabLst>
            </a:pPr>
            <a:r>
              <a:rPr dirty="0" sz="1850">
                <a:solidFill>
                  <a:srgbClr val="898B8F"/>
                </a:solidFill>
                <a:latin typeface="Times New Roman"/>
                <a:cs typeface="Times New Roman"/>
              </a:rPr>
              <a:t>	</a:t>
            </a:r>
            <a:r>
              <a:rPr dirty="0" sz="1850">
                <a:latin typeface="Franklin Gothic Book"/>
                <a:cs typeface="Franklin Gothic Book"/>
              </a:rPr>
              <a:t>Floods</a:t>
            </a:r>
            <a:r>
              <a:rPr dirty="0" sz="1850" spc="9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continuously</a:t>
            </a:r>
            <a:r>
              <a:rPr dirty="0" sz="1850" spc="12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alter</a:t>
            </a:r>
            <a:r>
              <a:rPr dirty="0" sz="1850" spc="4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the</a:t>
            </a:r>
            <a:r>
              <a:rPr dirty="0" sz="1850" spc="6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landscape</a:t>
            </a:r>
            <a:r>
              <a:rPr dirty="0" sz="1850" spc="15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by</a:t>
            </a:r>
            <a:r>
              <a:rPr dirty="0" sz="1850" spc="114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either </a:t>
            </a:r>
            <a:r>
              <a:rPr dirty="0" sz="1850">
                <a:latin typeface="Franklin Gothic Book"/>
                <a:cs typeface="Franklin Gothic Book"/>
              </a:rPr>
              <a:t>eroding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or</a:t>
            </a:r>
            <a:r>
              <a:rPr dirty="0" sz="1850" spc="9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building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up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sediment.</a:t>
            </a: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46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Floodplains</a:t>
            </a:r>
            <a:r>
              <a:rPr dirty="0" sz="1850" spc="9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provide</a:t>
            </a:r>
            <a:r>
              <a:rPr dirty="0" sz="1850" spc="7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access</a:t>
            </a:r>
            <a:r>
              <a:rPr dirty="0" sz="1850" spc="185">
                <a:latin typeface="Franklin Gothic Book"/>
                <a:cs typeface="Franklin Gothic Book"/>
              </a:rPr>
              <a:t> </a:t>
            </a:r>
            <a:r>
              <a:rPr dirty="0" sz="1850" spc="-25">
                <a:latin typeface="Franklin Gothic Book"/>
                <a:cs typeface="Franklin Gothic Book"/>
              </a:rPr>
              <a:t>to:</a:t>
            </a:r>
            <a:endParaRPr sz="1850">
              <a:latin typeface="Franklin Gothic Book"/>
              <a:cs typeface="Franklin Gothic Book"/>
            </a:endParaRPr>
          </a:p>
          <a:p>
            <a:pPr lvl="1" marL="755650" indent="-285750">
              <a:lnSpc>
                <a:spcPct val="100000"/>
              </a:lnSpc>
              <a:spcBef>
                <a:spcPts val="860"/>
              </a:spcBef>
              <a:buClr>
                <a:srgbClr val="898B8F"/>
              </a:buClr>
              <a:buSzPct val="47058"/>
              <a:buFont typeface="Wingdings"/>
              <a:buChar char=""/>
              <a:tabLst>
                <a:tab pos="755650" algn="l"/>
              </a:tabLst>
            </a:pPr>
            <a:r>
              <a:rPr dirty="0" sz="1700" spc="-10">
                <a:latin typeface="Franklin Gothic Book"/>
                <a:cs typeface="Franklin Gothic Book"/>
              </a:rPr>
              <a:t>Transportation</a:t>
            </a:r>
            <a:endParaRPr sz="1700">
              <a:latin typeface="Franklin Gothic Book"/>
              <a:cs typeface="Franklin Gothic Book"/>
            </a:endParaRPr>
          </a:p>
          <a:p>
            <a:pPr lvl="1" marL="755650" indent="-285750">
              <a:lnSpc>
                <a:spcPct val="100000"/>
              </a:lnSpc>
              <a:spcBef>
                <a:spcPts val="590"/>
              </a:spcBef>
              <a:buClr>
                <a:srgbClr val="898B8F"/>
              </a:buClr>
              <a:buSzPct val="47058"/>
              <a:buFont typeface="Wingdings"/>
              <a:buChar char=""/>
              <a:tabLst>
                <a:tab pos="755650" algn="l"/>
              </a:tabLst>
            </a:pPr>
            <a:r>
              <a:rPr dirty="0" sz="1700">
                <a:latin typeface="Franklin Gothic Book"/>
                <a:cs typeface="Franklin Gothic Book"/>
              </a:rPr>
              <a:t>Water</a:t>
            </a:r>
            <a:r>
              <a:rPr dirty="0" sz="1700" spc="-60">
                <a:latin typeface="Franklin Gothic Book"/>
                <a:cs typeface="Franklin Gothic Book"/>
              </a:rPr>
              <a:t> </a:t>
            </a:r>
            <a:r>
              <a:rPr dirty="0" sz="1700" spc="-10">
                <a:latin typeface="Franklin Gothic Book"/>
                <a:cs typeface="Franklin Gothic Book"/>
              </a:rPr>
              <a:t>supply</a:t>
            </a:r>
            <a:endParaRPr sz="1700">
              <a:latin typeface="Franklin Gothic Book"/>
              <a:cs typeface="Franklin Gothic Book"/>
            </a:endParaRPr>
          </a:p>
          <a:p>
            <a:pPr lvl="1" marL="755650" indent="-285750">
              <a:lnSpc>
                <a:spcPct val="100000"/>
              </a:lnSpc>
              <a:spcBef>
                <a:spcPts val="585"/>
              </a:spcBef>
              <a:buClr>
                <a:srgbClr val="898B8F"/>
              </a:buClr>
              <a:buSzPct val="47058"/>
              <a:buFont typeface="Wingdings"/>
              <a:buChar char=""/>
              <a:tabLst>
                <a:tab pos="755650" algn="l"/>
              </a:tabLst>
            </a:pPr>
            <a:r>
              <a:rPr dirty="0" sz="1700">
                <a:latin typeface="Franklin Gothic Book"/>
                <a:cs typeface="Franklin Gothic Book"/>
              </a:rPr>
              <a:t>Power</a:t>
            </a:r>
            <a:r>
              <a:rPr dirty="0" sz="1700" spc="-70">
                <a:latin typeface="Franklin Gothic Book"/>
                <a:cs typeface="Franklin Gothic Book"/>
              </a:rPr>
              <a:t> </a:t>
            </a:r>
            <a:r>
              <a:rPr dirty="0" sz="1700" spc="-10">
                <a:latin typeface="Franklin Gothic Book"/>
                <a:cs typeface="Franklin Gothic Book"/>
              </a:rPr>
              <a:t>supply</a:t>
            </a:r>
            <a:endParaRPr sz="17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19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People</a:t>
            </a:r>
            <a:r>
              <a:rPr dirty="0" sz="1850" spc="7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are</a:t>
            </a:r>
            <a:r>
              <a:rPr dirty="0" sz="1850" spc="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drawn</a:t>
            </a:r>
            <a:r>
              <a:rPr dirty="0" sz="1850" spc="3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to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bodies</a:t>
            </a:r>
            <a:r>
              <a:rPr dirty="0" sz="1850" spc="2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of</a:t>
            </a:r>
            <a:r>
              <a:rPr dirty="0" sz="1850" spc="4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water</a:t>
            </a:r>
            <a:r>
              <a:rPr dirty="0" sz="1850" spc="5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to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live,</a:t>
            </a:r>
            <a:r>
              <a:rPr dirty="0" sz="1850" spc="50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work,</a:t>
            </a:r>
            <a:endParaRPr sz="1850">
              <a:latin typeface="Franklin Gothic Book"/>
              <a:cs typeface="Franklin Gothic Book"/>
            </a:endParaRPr>
          </a:p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dirty="0" sz="1850">
                <a:latin typeface="Franklin Gothic Book"/>
                <a:cs typeface="Franklin Gothic Book"/>
              </a:rPr>
              <a:t>and</a:t>
            </a:r>
            <a:r>
              <a:rPr dirty="0" sz="1850" spc="55">
                <a:latin typeface="Franklin Gothic Book"/>
                <a:cs typeface="Franklin Gothic Book"/>
              </a:rPr>
              <a:t> </a:t>
            </a:r>
            <a:r>
              <a:rPr dirty="0" sz="1850" spc="-10">
                <a:latin typeface="Franklin Gothic Book"/>
                <a:cs typeface="Franklin Gothic Book"/>
              </a:rPr>
              <a:t>enjoy.</a:t>
            </a:r>
            <a:endParaRPr sz="18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460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1850">
                <a:latin typeface="Franklin Gothic Book"/>
                <a:cs typeface="Franklin Gothic Book"/>
              </a:rPr>
              <a:t>Human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development</a:t>
            </a:r>
            <a:r>
              <a:rPr dirty="0" sz="1850" spc="15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can</a:t>
            </a:r>
            <a:r>
              <a:rPr dirty="0" sz="1850" spc="80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negatively</a:t>
            </a:r>
            <a:r>
              <a:rPr dirty="0" sz="1850" spc="95">
                <a:latin typeface="Franklin Gothic Book"/>
                <a:cs typeface="Franklin Gothic Book"/>
              </a:rPr>
              <a:t> </a:t>
            </a:r>
            <a:r>
              <a:rPr dirty="0" sz="1850">
                <a:latin typeface="Franklin Gothic Book"/>
                <a:cs typeface="Franklin Gothic Book"/>
              </a:rPr>
              <a:t>impact</a:t>
            </a:r>
            <a:r>
              <a:rPr dirty="0" sz="1850" spc="70">
                <a:latin typeface="Franklin Gothic Book"/>
                <a:cs typeface="Franklin Gothic Book"/>
              </a:rPr>
              <a:t> </a:t>
            </a:r>
            <a:r>
              <a:rPr dirty="0" sz="1850" spc="-25">
                <a:latin typeface="Franklin Gothic Book"/>
                <a:cs typeface="Franklin Gothic Book"/>
              </a:rPr>
              <a:t>the</a:t>
            </a:r>
            <a:endParaRPr sz="1850">
              <a:latin typeface="Franklin Gothic Book"/>
              <a:cs typeface="Franklin Gothic Book"/>
            </a:endParaRPr>
          </a:p>
          <a:p>
            <a:pPr marL="355600">
              <a:lnSpc>
                <a:spcPct val="100000"/>
              </a:lnSpc>
              <a:spcBef>
                <a:spcPts val="409"/>
              </a:spcBef>
            </a:pPr>
            <a:r>
              <a:rPr dirty="0" sz="1850" spc="-10">
                <a:latin typeface="Franklin Gothic Book"/>
                <a:cs typeface="Franklin Gothic Book"/>
              </a:rPr>
              <a:t>floodplain.</a:t>
            </a:r>
            <a:endParaRPr sz="185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650" y="1657350"/>
            <a:ext cx="4619625" cy="19145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2750" y="3933825"/>
            <a:ext cx="4543425" cy="21336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Benefits</a:t>
            </a:r>
            <a:r>
              <a:rPr dirty="0" spc="105"/>
              <a:t> </a:t>
            </a:r>
            <a:r>
              <a:rPr dirty="0"/>
              <a:t>of</a:t>
            </a:r>
            <a:r>
              <a:rPr dirty="0" spc="120"/>
              <a:t> </a:t>
            </a:r>
            <a:r>
              <a:rPr dirty="0"/>
              <a:t>Floodplain</a:t>
            </a:r>
            <a:r>
              <a:rPr dirty="0" spc="180"/>
              <a:t> </a:t>
            </a:r>
            <a:r>
              <a:rPr dirty="0" spc="-10"/>
              <a:t>Management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Federal</a:t>
            </a:r>
            <a:r>
              <a:rPr dirty="0" spc="-35"/>
              <a:t> </a:t>
            </a:r>
            <a:r>
              <a:rPr dirty="0"/>
              <a:t>Emergency</a:t>
            </a:r>
            <a:r>
              <a:rPr dirty="0" spc="20"/>
              <a:t> </a:t>
            </a:r>
            <a:r>
              <a:rPr dirty="0" spc="-20"/>
              <a:t>Management</a:t>
            </a:r>
            <a:r>
              <a:rPr dirty="0" spc="-70"/>
              <a:t> </a:t>
            </a:r>
            <a:r>
              <a:rPr dirty="0" spc="-10"/>
              <a:t>Agency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17562" y="1597342"/>
            <a:ext cx="10490835" cy="3295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2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Reduces</a:t>
            </a:r>
            <a:r>
              <a:rPr dirty="0" sz="2150" spc="9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flood</a:t>
            </a:r>
            <a:r>
              <a:rPr dirty="0" sz="2150" spc="1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damage</a:t>
            </a:r>
            <a:r>
              <a:rPr dirty="0" sz="2150" spc="50">
                <a:latin typeface="Franklin Gothic Book"/>
                <a:cs typeface="Franklin Gothic Book"/>
              </a:rPr>
              <a:t> </a:t>
            </a:r>
            <a:r>
              <a:rPr dirty="0" sz="2150" spc="-20">
                <a:latin typeface="Franklin Gothic Book"/>
                <a:cs typeface="Franklin Gothic Book"/>
              </a:rPr>
              <a:t>risk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0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Increases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resiliency</a:t>
            </a:r>
            <a:endParaRPr sz="215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77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Comprehensive</a:t>
            </a:r>
            <a:r>
              <a:rPr dirty="0" sz="2150" spc="14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planning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can</a:t>
            </a:r>
            <a:r>
              <a:rPr dirty="0" sz="2150" spc="8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help:</a:t>
            </a:r>
            <a:endParaRPr sz="215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1325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Maintain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natural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and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beneficial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functions.</a:t>
            </a:r>
            <a:endParaRPr sz="200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980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>
                <a:latin typeface="Franklin Gothic Book"/>
                <a:cs typeface="Franklin Gothic Book"/>
              </a:rPr>
              <a:t>Direct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development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away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from</a:t>
            </a:r>
            <a:r>
              <a:rPr dirty="0" sz="2000" spc="-1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floodplains.</a:t>
            </a:r>
            <a:endParaRPr sz="2000">
              <a:latin typeface="Franklin Gothic Book"/>
              <a:cs typeface="Franklin Gothic Book"/>
            </a:endParaRPr>
          </a:p>
          <a:p>
            <a:pPr lvl="1" marL="756285" indent="-286385">
              <a:lnSpc>
                <a:spcPct val="100000"/>
              </a:lnSpc>
              <a:spcBef>
                <a:spcPts val="1055"/>
              </a:spcBef>
              <a:buClr>
                <a:srgbClr val="898B8F"/>
              </a:buClr>
              <a:buSzPct val="47500"/>
              <a:buFont typeface="Wingdings"/>
              <a:buChar char=""/>
              <a:tabLst>
                <a:tab pos="756285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Avoid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new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infrastructure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such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as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roads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that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promote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further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development.</a:t>
            </a:r>
            <a:endParaRPr sz="2000">
              <a:latin typeface="Franklin Gothic Book"/>
              <a:cs typeface="Franklin Gothic Book"/>
            </a:endParaRPr>
          </a:p>
          <a:p>
            <a:pPr marL="360045" indent="-347345">
              <a:lnSpc>
                <a:spcPct val="100000"/>
              </a:lnSpc>
              <a:spcBef>
                <a:spcPts val="1355"/>
              </a:spcBef>
              <a:buClr>
                <a:srgbClr val="898B8F"/>
              </a:buClr>
              <a:buFont typeface="Wingdings"/>
              <a:buChar char=""/>
              <a:tabLst>
                <a:tab pos="360045" algn="l"/>
              </a:tabLst>
            </a:pPr>
            <a:r>
              <a:rPr dirty="0" sz="2150">
                <a:latin typeface="Franklin Gothic Book"/>
                <a:cs typeface="Franklin Gothic Book"/>
              </a:rPr>
              <a:t>Regulatory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development</a:t>
            </a:r>
            <a:r>
              <a:rPr dirty="0" sz="2150" spc="6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requirements</a:t>
            </a:r>
            <a:r>
              <a:rPr dirty="0" sz="2150" spc="11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are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important,</a:t>
            </a:r>
            <a:r>
              <a:rPr dirty="0" sz="2150" spc="13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but</a:t>
            </a:r>
            <a:r>
              <a:rPr dirty="0" sz="2150" spc="70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are</a:t>
            </a:r>
            <a:r>
              <a:rPr dirty="0" sz="2150" spc="13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not</a:t>
            </a:r>
            <a:r>
              <a:rPr dirty="0" sz="2150" spc="1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the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>
                <a:latin typeface="Franklin Gothic Book"/>
                <a:cs typeface="Franklin Gothic Book"/>
              </a:rPr>
              <a:t>only</a:t>
            </a:r>
            <a:r>
              <a:rPr dirty="0" sz="2150" spc="55">
                <a:latin typeface="Franklin Gothic Book"/>
                <a:cs typeface="Franklin Gothic Book"/>
              </a:rPr>
              <a:t> </a:t>
            </a:r>
            <a:r>
              <a:rPr dirty="0" sz="2150" spc="-10">
                <a:latin typeface="Franklin Gothic Book"/>
                <a:cs typeface="Franklin Gothic Book"/>
              </a:rPr>
              <a:t>approaches.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2026-03-02T14:02:43Z</dcterms:created>
  <dcterms:modified xsi:type="dcterms:W3CDTF">2026-03-02T14:02:43Z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2026-02-17T00:00:00Z</vt:filetime>
  </property>
  <property fmtid="{D5CDD505-2E9C-101B-9397-08002B2CF9AE}" pid="3" name="LastSaved">
    <vt:filetime>2026-03-02T00:00:00Z</vt:filetime>
  </property>
</Properties>
</file>