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diagrams/data2.xml" ContentType="application/vnd.openxmlformats-officedocument.drawingml.diagramData+xml"/>
  <Override PartName="/ppt/notesSlides/notesSlide42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5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customXml/itemProps1.xml" ContentType="application/vnd.openxmlformats-officedocument.customXmlPropertie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customXml/itemProps2.xml" ContentType="application/vnd.openxmlformats-officedocument.customXmlPropertie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customXml/itemProps3.xml" ContentType="application/vnd.openxmlformats-officedocument.customXmlProperties+xml"/>
  <Override PartName="/ppt/tags/tag50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51.xml" ContentType="application/vnd.openxmlformats-officedocument.presentationml.tags+xml"/>
  <Override PartName="/ppt/tags/tag3.xml" ContentType="application/vnd.openxmlformats-officedocument.presentationml.tags+xml"/>
  <Override PartName="/ppt/tags/tag52.xml" ContentType="application/vnd.openxmlformats-officedocument.presentationml.tags+xml"/>
  <Override PartName="/ppt/tags/tag4.xml" ContentType="application/vnd.openxmlformats-officedocument.presentationml.tags+xml"/>
  <Override PartName="/ppt/tags/tag45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54.xml" ContentType="application/vnd.openxmlformats-officedocument.presentationml.tags+xml"/>
  <Override PartName="/ppt/tags/tag7.xml" ContentType="application/vnd.openxmlformats-officedocument.presentationml.tags+xml"/>
  <Override PartName="/ppt/tags/tag55.xml" ContentType="application/vnd.openxmlformats-officedocument.presentationml.tags+xml"/>
  <Override PartName="/ppt/tags/tag8.xml" ContentType="application/vnd.openxmlformats-officedocument.presentationml.tags+xml"/>
  <Override PartName="/ppt/tags/tag56.xml" ContentType="application/vnd.openxmlformats-officedocument.presentationml.tags+xml"/>
  <Override PartName="/ppt/tags/tag9.xml" ContentType="application/vnd.openxmlformats-officedocument.presentationml.tags+xml"/>
  <Override PartName="/ppt/tags/tag57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58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5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6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61.xml" ContentType="application/vnd.openxmlformats-officedocument.presentationml.tags+xml"/>
  <Override PartName="/ppt/tags/tag18.xml" ContentType="application/vnd.openxmlformats-officedocument.presentationml.tags+xml"/>
  <Override PartName="/ppt/tags/tag5.xml" ContentType="application/vnd.openxmlformats-officedocument.presentationml.tags+xml"/>
  <Override PartName="/ppt/tags/tag62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63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64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65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6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67.xml" ContentType="application/vnd.openxmlformats-officedocument.presentationml.tags+xml"/>
  <Override PartName="/ppt/tags/tag29.xml" ContentType="application/vnd.openxmlformats-officedocument.presentationml.tags+xml"/>
  <Override PartName="/ppt/tags/tag68.xml" ContentType="application/vnd.openxmlformats-officedocument.presentationml.tags+xml"/>
  <Override PartName="/ppt/tags/tag30.xml" ContentType="application/vnd.openxmlformats-officedocument.presentationml.tags+xml"/>
  <Override PartName="/ppt/tags/tag69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70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revisionInfo.xml" ContentType="application/vnd.ms-powerpoint.revisioninfo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74"/>
  </p:notesMasterIdLst>
  <p:sldIdLst>
    <p:sldId id="257" r:id="rId5"/>
    <p:sldId id="258" r:id="rId6"/>
    <p:sldId id="259" r:id="rId7"/>
    <p:sldId id="260" r:id="rId8"/>
    <p:sldId id="261" r:id="rId9"/>
    <p:sldId id="263" r:id="rId10"/>
    <p:sldId id="264" r:id="rId11"/>
    <p:sldId id="266" r:id="rId12"/>
    <p:sldId id="267" r:id="rId13"/>
    <p:sldId id="268" r:id="rId14"/>
    <p:sldId id="336" r:id="rId15"/>
    <p:sldId id="271" r:id="rId16"/>
    <p:sldId id="280" r:id="rId17"/>
    <p:sldId id="281" r:id="rId18"/>
    <p:sldId id="323" r:id="rId19"/>
    <p:sldId id="360" r:id="rId20"/>
    <p:sldId id="274" r:id="rId21"/>
    <p:sldId id="341" r:id="rId22"/>
    <p:sldId id="359" r:id="rId23"/>
    <p:sldId id="361" r:id="rId24"/>
    <p:sldId id="275" r:id="rId25"/>
    <p:sldId id="348" r:id="rId26"/>
    <p:sldId id="272" r:id="rId27"/>
    <p:sldId id="273" r:id="rId28"/>
    <p:sldId id="277" r:id="rId29"/>
    <p:sldId id="278" r:id="rId30"/>
    <p:sldId id="279" r:id="rId31"/>
    <p:sldId id="283" r:id="rId32"/>
    <p:sldId id="339" r:id="rId33"/>
    <p:sldId id="324" r:id="rId34"/>
    <p:sldId id="325" r:id="rId35"/>
    <p:sldId id="356" r:id="rId36"/>
    <p:sldId id="349" r:id="rId37"/>
    <p:sldId id="357" r:id="rId38"/>
    <p:sldId id="344" r:id="rId39"/>
    <p:sldId id="354" r:id="rId40"/>
    <p:sldId id="355" r:id="rId41"/>
    <p:sldId id="347" r:id="rId42"/>
    <p:sldId id="358" r:id="rId43"/>
    <p:sldId id="286" r:id="rId44"/>
    <p:sldId id="269" r:id="rId45"/>
    <p:sldId id="328" r:id="rId46"/>
    <p:sldId id="330" r:id="rId47"/>
    <p:sldId id="334" r:id="rId48"/>
    <p:sldId id="314" r:id="rId49"/>
    <p:sldId id="345" r:id="rId50"/>
    <p:sldId id="306" r:id="rId51"/>
    <p:sldId id="307" r:id="rId52"/>
    <p:sldId id="310" r:id="rId53"/>
    <p:sldId id="308" r:id="rId54"/>
    <p:sldId id="309" r:id="rId55"/>
    <p:sldId id="312" r:id="rId56"/>
    <p:sldId id="311" r:id="rId57"/>
    <p:sldId id="331" r:id="rId58"/>
    <p:sldId id="342" r:id="rId59"/>
    <p:sldId id="288" r:id="rId60"/>
    <p:sldId id="290" r:id="rId61"/>
    <p:sldId id="291" r:id="rId62"/>
    <p:sldId id="292" r:id="rId63"/>
    <p:sldId id="333" r:id="rId64"/>
    <p:sldId id="338" r:id="rId65"/>
    <p:sldId id="315" r:id="rId66"/>
    <p:sldId id="316" r:id="rId67"/>
    <p:sldId id="317" r:id="rId68"/>
    <p:sldId id="265" r:id="rId69"/>
    <p:sldId id="322" r:id="rId70"/>
    <p:sldId id="321" r:id="rId71"/>
    <p:sldId id="319" r:id="rId72"/>
    <p:sldId id="320" r:id="rId73"/>
  </p:sldIdLst>
  <p:sldSz cx="12192000" cy="6858000"/>
  <p:notesSz cx="7315200" cy="9601200"/>
  <p:custDataLst>
    <p:tags r:id="rId7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8 Intro/Objectives" id="{A9915C66-C07B-4C9F-909F-8382408998E7}">
          <p14:sldIdLst>
            <p14:sldId id="257"/>
            <p14:sldId id="258"/>
            <p14:sldId id="259"/>
            <p14:sldId id="260"/>
          </p14:sldIdLst>
        </p14:section>
        <p14:section name="Flood Insurance Basics" id="{F2C4CE55-8C7A-4ADB-A869-3ACF34F93316}">
          <p14:sldIdLst>
            <p14:sldId id="261"/>
            <p14:sldId id="263"/>
            <p14:sldId id="264"/>
          </p14:sldIdLst>
        </p14:section>
        <p14:section name="Overview and Definitions" id="{6DD03235-9565-4BC7-8253-86D412C29D3E}">
          <p14:sldIdLst>
            <p14:sldId id="266"/>
            <p14:sldId id="267"/>
            <p14:sldId id="268"/>
            <p14:sldId id="336"/>
            <p14:sldId id="271"/>
          </p14:sldIdLst>
        </p14:section>
        <p14:section name="Availability and Mandatory Purchase" id="{B407746B-4202-4756-B84B-9AFA6A2502DE}">
          <p14:sldIdLst>
            <p14:sldId id="280"/>
            <p14:sldId id="281"/>
            <p14:sldId id="323"/>
            <p14:sldId id="360"/>
            <p14:sldId id="274"/>
            <p14:sldId id="341"/>
            <p14:sldId id="359"/>
            <p14:sldId id="361"/>
          </p14:sldIdLst>
        </p14:section>
        <p14:section name="Activity 8.1" id="{CF4A1BAE-12A3-4883-910A-91E2F4363D41}">
          <p14:sldIdLst>
            <p14:sldId id="275"/>
            <p14:sldId id="348"/>
          </p14:sldIdLst>
        </p14:section>
        <p14:section name="Flood Insurance Facts" id="{FF36A708-5C59-4549-96EA-E4DB650E6E9D}">
          <p14:sldIdLst>
            <p14:sldId id="272"/>
            <p14:sldId id="273"/>
            <p14:sldId id="277"/>
            <p14:sldId id="278"/>
            <p14:sldId id="279"/>
          </p14:sldIdLst>
        </p14:section>
        <p14:section name="Rating Factors Intro" id="{84350EA9-1509-4AD2-835D-5E80D8C30CA7}">
          <p14:sldIdLst>
            <p14:sldId id="283"/>
            <p14:sldId id="339"/>
          </p14:sldIdLst>
        </p14:section>
        <p14:section name="Rating Factors" id="{293CA773-D48F-41CF-9881-3887C4B10E7A}">
          <p14:sldIdLst>
            <p14:sldId id="324"/>
            <p14:sldId id="325"/>
            <p14:sldId id="356"/>
            <p14:sldId id="349"/>
            <p14:sldId id="357"/>
            <p14:sldId id="344"/>
            <p14:sldId id="354"/>
            <p14:sldId id="355"/>
            <p14:sldId id="347"/>
            <p14:sldId id="358"/>
            <p14:sldId id="286"/>
          </p14:sldIdLst>
        </p14:section>
        <p14:section name="CRS" id="{0112F733-B737-4C11-9749-11D21B494158}">
          <p14:sldIdLst>
            <p14:sldId id="269"/>
            <p14:sldId id="328"/>
          </p14:sldIdLst>
        </p14:section>
        <p14:section name="Filing a Claim" id="{B2A64296-36F8-476A-8966-436BE29FF591}">
          <p14:sldIdLst>
            <p14:sldId id="330"/>
          </p14:sldIdLst>
        </p14:section>
        <p14:section name="RL/SRL/SD" id="{38F195FB-4EFA-4F77-BFFF-D3EF717ECF57}">
          <p14:sldIdLst>
            <p14:sldId id="334"/>
            <p14:sldId id="314"/>
            <p14:sldId id="345"/>
            <p14:sldId id="306"/>
          </p14:sldIdLst>
        </p14:section>
        <p14:section name="ICC" id="{02F8A357-9D5E-489A-B4CE-9347A7739994}">
          <p14:sldIdLst>
            <p14:sldId id="307"/>
            <p14:sldId id="310"/>
            <p14:sldId id="308"/>
            <p14:sldId id="309"/>
            <p14:sldId id="312"/>
            <p14:sldId id="311"/>
          </p14:sldIdLst>
        </p14:section>
        <p14:section name="GFIP" id="{93C1044D-BCA0-4458-9EE8-493F758A0D45}">
          <p14:sldIdLst>
            <p14:sldId id="331"/>
            <p14:sldId id="342"/>
          </p14:sldIdLst>
        </p14:section>
        <p14:section name="Insurance and FPM" id="{05F82D6C-75DC-456D-B957-A73AC861028B}">
          <p14:sldIdLst>
            <p14:sldId id="288"/>
            <p14:sldId id="290"/>
            <p14:sldId id="291"/>
            <p14:sldId id="292"/>
            <p14:sldId id="333"/>
            <p14:sldId id="338"/>
          </p14:sldIdLst>
        </p14:section>
        <p14:section name="1316" id="{22DD6F0C-F860-4F73-8FF2-4E01AC141D85}">
          <p14:sldIdLst>
            <p14:sldId id="315"/>
            <p14:sldId id="316"/>
          </p14:sldIdLst>
        </p14:section>
        <p14:section name="Outreach" id="{784CCBE0-5B3B-42D1-95E3-41A0110C6E71}">
          <p14:sldIdLst>
            <p14:sldId id="317"/>
            <p14:sldId id="265"/>
            <p14:sldId id="322"/>
            <p14:sldId id="321"/>
          </p14:sldIdLst>
        </p14:section>
        <p14:section name="Activity 8.2" id="{42D88860-1891-4D7E-96CF-7F5912F5F2C5}">
          <p14:sldIdLst>
            <p14:sldId id="319"/>
          </p14:sldIdLst>
        </p14:section>
        <p14:section name="Knowledge Check" id="{CCF3B0A8-8AD5-4241-A91C-E2856C1C2933}">
          <p14:sldIdLst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ECAC64-A3FE-499D-A80D-1357FD44BD00}" v="6" dt="2021-11-10T02:20:12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 autoAdjust="0"/>
    <p:restoredTop sz="75558" autoAdjust="0"/>
  </p:normalViewPr>
  <p:slideViewPr>
    <p:cSldViewPr snapToGrid="0">
      <p:cViewPr varScale="1">
        <p:scale>
          <a:sx n="93" d="100"/>
          <a:sy n="93" d="100"/>
        </p:scale>
        <p:origin x="1236" y="78"/>
      </p:cViewPr>
      <p:guideLst/>
    </p:cSldViewPr>
  </p:slideViewPr>
  <p:outlineViewPr>
    <p:cViewPr>
      <p:scale>
        <a:sx n="33" d="100"/>
        <a:sy n="33" d="100"/>
      </p:scale>
      <p:origin x="0" y="-552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customXml" Target="../customXml/item4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067375-7FAB-4D9C-A6AF-18989E6B400B}" type="doc">
      <dgm:prSet loTypeId="urn:microsoft.com/office/officeart/2005/8/layout/orgChart1" loCatId="hierarchy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E5213A5B-638B-4D8A-ABFF-E6125446490C}">
      <dgm:prSet phldrT="[Text]" custT="1"/>
      <dgm:spPr/>
      <dgm:t>
        <a:bodyPr/>
        <a:lstStyle/>
        <a:p>
          <a:r>
            <a:rPr lang="en-US" altLang="en-US" sz="2800" dirty="0">
              <a:sym typeface="Arial" panose="020B0604020202020204" pitchFamily="34" charset="0"/>
            </a:rPr>
            <a:t>In the Special Flood Hazard Area (SFHA)</a:t>
          </a:r>
          <a:br>
            <a:rPr lang="en-US" altLang="en-US" sz="2800" dirty="0">
              <a:sym typeface="Arial" panose="020B0604020202020204" pitchFamily="34" charset="0"/>
            </a:rPr>
          </a:br>
          <a:r>
            <a:rPr lang="en-US" altLang="en-US" sz="2800" dirty="0">
              <a:sym typeface="Arial" panose="020B0604020202020204" pitchFamily="34" charset="0"/>
            </a:rPr>
            <a:t>(High-risk flood zones, beginning with Zone A or Zone V)</a:t>
          </a:r>
          <a:endParaRPr lang="en-US" sz="2800" dirty="0"/>
        </a:p>
      </dgm:t>
      <dgm:extLst>
        <a:ext uri="{E40237B7-FDA0-4F09-8148-C483321AD2D9}">
          <dgm14:cNvPr xmlns:dgm14="http://schemas.microsoft.com/office/drawing/2010/diagram" id="0" name="" descr="Diagram for which the upper box reads: In the Special Flood Hazard Area (SFHA).&#10;&#10;"/>
        </a:ext>
      </dgm:extLst>
    </dgm:pt>
    <dgm:pt modelId="{45304D60-F540-4132-A3B8-32A89C720B5F}" type="parTrans" cxnId="{2E2D1E02-15B2-4534-8C7E-A94DD0C92ACC}">
      <dgm:prSet/>
      <dgm:spPr/>
      <dgm:t>
        <a:bodyPr/>
        <a:lstStyle/>
        <a:p>
          <a:endParaRPr lang="en-US"/>
        </a:p>
      </dgm:t>
    </dgm:pt>
    <dgm:pt modelId="{B4F7BFC8-BF3D-4806-ACA0-D2E9DFE4DE41}" type="sibTrans" cxnId="{2E2D1E02-15B2-4534-8C7E-A94DD0C92ACC}">
      <dgm:prSet/>
      <dgm:spPr/>
      <dgm:t>
        <a:bodyPr/>
        <a:lstStyle/>
        <a:p>
          <a:endParaRPr lang="en-US"/>
        </a:p>
      </dgm:t>
    </dgm:pt>
    <dgm:pt modelId="{FB97E589-2B05-4AD0-A2A5-5F398A42B539}">
      <dgm:prSet custT="1"/>
      <dgm:spPr/>
      <dgm:t>
        <a:bodyPr/>
        <a:lstStyle/>
        <a:p>
          <a:r>
            <a:rPr lang="en-US" altLang="en-US" sz="2000">
              <a:sym typeface="Arial" panose="020B0604020202020204" pitchFamily="34" charset="0"/>
            </a:rPr>
            <a:t>Government-backed mortgages </a:t>
          </a:r>
          <a:br>
            <a:rPr lang="en-US" altLang="en-US" sz="2000">
              <a:sym typeface="Arial" panose="020B0604020202020204" pitchFamily="34" charset="0"/>
            </a:rPr>
          </a:br>
          <a:r>
            <a:rPr lang="en-US" altLang="en-US" sz="2000">
              <a:sym typeface="Arial" panose="020B0604020202020204" pitchFamily="34" charset="0"/>
            </a:rPr>
            <a:t>(e.g., FHA, VA loans) </a:t>
          </a:r>
        </a:p>
      </dgm:t>
    </dgm:pt>
    <dgm:pt modelId="{2BF3BFD1-6B21-4BFD-9D2A-D292483E839B}" type="parTrans" cxnId="{AC7E01E6-02AB-4E70-A2C2-4129F506807B}">
      <dgm:prSet/>
      <dgm:spPr/>
      <dgm:t>
        <a:bodyPr/>
        <a:lstStyle/>
        <a:p>
          <a:endParaRPr lang="en-US"/>
        </a:p>
      </dgm:t>
    </dgm:pt>
    <dgm:pt modelId="{D56DDDAD-2BA2-4D5D-9C71-B6FC7230E823}" type="sibTrans" cxnId="{AC7E01E6-02AB-4E70-A2C2-4129F506807B}">
      <dgm:prSet/>
      <dgm:spPr/>
      <dgm:t>
        <a:bodyPr/>
        <a:lstStyle/>
        <a:p>
          <a:endParaRPr lang="en-US"/>
        </a:p>
      </dgm:t>
    </dgm:pt>
    <dgm:pt modelId="{3874E121-B879-450B-BD4A-2CB53457B7C7}">
      <dgm:prSet custT="1"/>
      <dgm:spPr/>
      <dgm:t>
        <a:bodyPr/>
        <a:lstStyle/>
        <a:p>
          <a:r>
            <a:rPr lang="en-US" altLang="en-US" sz="2000">
              <a:sym typeface="Arial" panose="020B0604020202020204" pitchFamily="34" charset="0"/>
            </a:rPr>
            <a:t>Mortgages from </a:t>
          </a:r>
          <a:br>
            <a:rPr lang="en-US" altLang="en-US" sz="2000">
              <a:sym typeface="Arial" panose="020B0604020202020204" pitchFamily="34" charset="0"/>
            </a:rPr>
          </a:br>
          <a:r>
            <a:rPr lang="en-US" altLang="en-US" sz="2000">
              <a:sym typeface="Arial" panose="020B0604020202020204" pitchFamily="34" charset="0"/>
            </a:rPr>
            <a:t>federally-regulated lenders</a:t>
          </a:r>
        </a:p>
      </dgm:t>
    </dgm:pt>
    <dgm:pt modelId="{85B85688-B4D3-45C4-8E9D-204C88653390}" type="parTrans" cxnId="{0ED52871-7E95-4FE6-BD1D-718D217C3EBF}">
      <dgm:prSet/>
      <dgm:spPr/>
      <dgm:t>
        <a:bodyPr/>
        <a:lstStyle/>
        <a:p>
          <a:endParaRPr lang="en-US"/>
        </a:p>
      </dgm:t>
    </dgm:pt>
    <dgm:pt modelId="{2F119EE6-6BA5-4697-891A-CD4D4ED7B69E}" type="sibTrans" cxnId="{0ED52871-7E95-4FE6-BD1D-718D217C3EBF}">
      <dgm:prSet/>
      <dgm:spPr/>
      <dgm:t>
        <a:bodyPr/>
        <a:lstStyle/>
        <a:p>
          <a:endParaRPr lang="en-US"/>
        </a:p>
      </dgm:t>
    </dgm:pt>
    <dgm:pt modelId="{4E200500-A2D1-42C5-A30B-2A7EC3F2EDD9}">
      <dgm:prSet custT="1"/>
      <dgm:spPr/>
      <dgm:t>
        <a:bodyPr/>
        <a:lstStyle/>
        <a:p>
          <a:r>
            <a:rPr lang="en-US" altLang="en-US" sz="2000">
              <a:sym typeface="Arial" panose="020B0604020202020204" pitchFamily="34" charset="0"/>
            </a:rPr>
            <a:t>Certain federal grants</a:t>
          </a:r>
          <a:br>
            <a:rPr lang="en-US" altLang="en-US" sz="2000">
              <a:sym typeface="Arial" panose="020B0604020202020204" pitchFamily="34" charset="0"/>
            </a:rPr>
          </a:br>
          <a:r>
            <a:rPr lang="en-US" altLang="en-US" sz="2000">
              <a:sym typeface="Arial" panose="020B0604020202020204" pitchFamily="34" charset="0"/>
            </a:rPr>
            <a:t> and disaster assistance</a:t>
          </a:r>
        </a:p>
      </dgm:t>
    </dgm:pt>
    <dgm:pt modelId="{7ADFE3A1-0E39-4ED9-8402-AAA21BBD236D}" type="parTrans" cxnId="{E35E5BD1-547C-47AC-956B-C49CEB1A850A}">
      <dgm:prSet/>
      <dgm:spPr/>
      <dgm:t>
        <a:bodyPr/>
        <a:lstStyle/>
        <a:p>
          <a:endParaRPr lang="en-US"/>
        </a:p>
      </dgm:t>
    </dgm:pt>
    <dgm:pt modelId="{076EC405-F7FC-42F7-A5B0-F1A3B949D1CD}" type="sibTrans" cxnId="{E35E5BD1-547C-47AC-956B-C49CEB1A850A}">
      <dgm:prSet/>
      <dgm:spPr/>
      <dgm:t>
        <a:bodyPr/>
        <a:lstStyle/>
        <a:p>
          <a:endParaRPr lang="en-US"/>
        </a:p>
      </dgm:t>
    </dgm:pt>
    <dgm:pt modelId="{4CA7410D-1ABF-4118-9378-8D318FFB9A35}" type="pres">
      <dgm:prSet presAssocID="{13067375-7FAB-4D9C-A6AF-18989E6B400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ABDA988-606E-4843-B01D-FAEC99FEB04A}" type="pres">
      <dgm:prSet presAssocID="{E5213A5B-638B-4D8A-ABFF-E6125446490C}" presName="hierRoot1" presStyleCnt="0">
        <dgm:presLayoutVars>
          <dgm:hierBranch val="init"/>
        </dgm:presLayoutVars>
      </dgm:prSet>
      <dgm:spPr/>
    </dgm:pt>
    <dgm:pt modelId="{735F3F26-517D-47E7-9832-1DB0DF0B1EF1}" type="pres">
      <dgm:prSet presAssocID="{E5213A5B-638B-4D8A-ABFF-E6125446490C}" presName="rootComposite1" presStyleCnt="0"/>
      <dgm:spPr/>
    </dgm:pt>
    <dgm:pt modelId="{49C93E15-83A2-4863-9EAC-37EB31D0A6D0}" type="pres">
      <dgm:prSet presAssocID="{E5213A5B-638B-4D8A-ABFF-E6125446490C}" presName="rootText1" presStyleLbl="node0" presStyleIdx="0" presStyleCnt="1" custScaleX="341790">
        <dgm:presLayoutVars>
          <dgm:chPref val="3"/>
        </dgm:presLayoutVars>
      </dgm:prSet>
      <dgm:spPr/>
    </dgm:pt>
    <dgm:pt modelId="{5CD89257-C98A-4833-B9D6-AD8DA0B549BE}" type="pres">
      <dgm:prSet presAssocID="{E5213A5B-638B-4D8A-ABFF-E6125446490C}" presName="rootConnector1" presStyleLbl="node1" presStyleIdx="0" presStyleCnt="0"/>
      <dgm:spPr/>
    </dgm:pt>
    <dgm:pt modelId="{FE09CE60-DC7B-4B23-847D-2E01F505899B}" type="pres">
      <dgm:prSet presAssocID="{E5213A5B-638B-4D8A-ABFF-E6125446490C}" presName="hierChild2" presStyleCnt="0"/>
      <dgm:spPr/>
    </dgm:pt>
    <dgm:pt modelId="{854F74D1-3E64-4DD9-897A-D91F8675874A}" type="pres">
      <dgm:prSet presAssocID="{2BF3BFD1-6B21-4BFD-9D2A-D292483E839B}" presName="Name37" presStyleLbl="parChTrans1D2" presStyleIdx="0" presStyleCnt="3"/>
      <dgm:spPr/>
    </dgm:pt>
    <dgm:pt modelId="{B9789DEB-64FB-4DD5-BFD1-45BD87064072}" type="pres">
      <dgm:prSet presAssocID="{FB97E589-2B05-4AD0-A2A5-5F398A42B539}" presName="hierRoot2" presStyleCnt="0">
        <dgm:presLayoutVars>
          <dgm:hierBranch val="init"/>
        </dgm:presLayoutVars>
      </dgm:prSet>
      <dgm:spPr/>
    </dgm:pt>
    <dgm:pt modelId="{2B77380F-7134-42D5-A096-854240991A76}" type="pres">
      <dgm:prSet presAssocID="{FB97E589-2B05-4AD0-A2A5-5F398A42B539}" presName="rootComposite" presStyleCnt="0"/>
      <dgm:spPr/>
    </dgm:pt>
    <dgm:pt modelId="{A0CC4DF8-F9A8-4376-8151-77DD3D14F560}" type="pres">
      <dgm:prSet presAssocID="{FB97E589-2B05-4AD0-A2A5-5F398A42B539}" presName="rootText" presStyleLbl="node2" presStyleIdx="0" presStyleCnt="3">
        <dgm:presLayoutVars>
          <dgm:chPref val="3"/>
        </dgm:presLayoutVars>
      </dgm:prSet>
      <dgm:spPr/>
    </dgm:pt>
    <dgm:pt modelId="{9531E10B-C171-42BB-A81F-86132B58A017}" type="pres">
      <dgm:prSet presAssocID="{FB97E589-2B05-4AD0-A2A5-5F398A42B539}" presName="rootConnector" presStyleLbl="node2" presStyleIdx="0" presStyleCnt="3"/>
      <dgm:spPr/>
    </dgm:pt>
    <dgm:pt modelId="{A80C4500-1C97-4771-B2D9-4AB0930C568D}" type="pres">
      <dgm:prSet presAssocID="{FB97E589-2B05-4AD0-A2A5-5F398A42B539}" presName="hierChild4" presStyleCnt="0"/>
      <dgm:spPr/>
    </dgm:pt>
    <dgm:pt modelId="{9A1AD728-7A49-43AC-A745-5ED5F37A8A79}" type="pres">
      <dgm:prSet presAssocID="{FB97E589-2B05-4AD0-A2A5-5F398A42B539}" presName="hierChild5" presStyleCnt="0"/>
      <dgm:spPr/>
    </dgm:pt>
    <dgm:pt modelId="{A0E719E9-226F-437D-B8FA-607761D5705E}" type="pres">
      <dgm:prSet presAssocID="{85B85688-B4D3-45C4-8E9D-204C88653390}" presName="Name37" presStyleLbl="parChTrans1D2" presStyleIdx="1" presStyleCnt="3"/>
      <dgm:spPr/>
    </dgm:pt>
    <dgm:pt modelId="{884CDE4F-4B6F-48A5-8A26-0F8FC3B41010}" type="pres">
      <dgm:prSet presAssocID="{3874E121-B879-450B-BD4A-2CB53457B7C7}" presName="hierRoot2" presStyleCnt="0">
        <dgm:presLayoutVars>
          <dgm:hierBranch val="init"/>
        </dgm:presLayoutVars>
      </dgm:prSet>
      <dgm:spPr/>
    </dgm:pt>
    <dgm:pt modelId="{34DFEC12-E606-4C51-8464-5A0BF4348D76}" type="pres">
      <dgm:prSet presAssocID="{3874E121-B879-450B-BD4A-2CB53457B7C7}" presName="rootComposite" presStyleCnt="0"/>
      <dgm:spPr/>
    </dgm:pt>
    <dgm:pt modelId="{61372DA7-529C-4E9B-996D-F4CB2FB71826}" type="pres">
      <dgm:prSet presAssocID="{3874E121-B879-450B-BD4A-2CB53457B7C7}" presName="rootText" presStyleLbl="node2" presStyleIdx="1" presStyleCnt="3">
        <dgm:presLayoutVars>
          <dgm:chPref val="3"/>
        </dgm:presLayoutVars>
      </dgm:prSet>
      <dgm:spPr/>
    </dgm:pt>
    <dgm:pt modelId="{65C2F8E3-7AA5-444C-BE2A-D224470D3847}" type="pres">
      <dgm:prSet presAssocID="{3874E121-B879-450B-BD4A-2CB53457B7C7}" presName="rootConnector" presStyleLbl="node2" presStyleIdx="1" presStyleCnt="3"/>
      <dgm:spPr/>
    </dgm:pt>
    <dgm:pt modelId="{023B5983-00B3-49C9-AAEF-F200C2B144CB}" type="pres">
      <dgm:prSet presAssocID="{3874E121-B879-450B-BD4A-2CB53457B7C7}" presName="hierChild4" presStyleCnt="0"/>
      <dgm:spPr/>
    </dgm:pt>
    <dgm:pt modelId="{197B4FAD-C86D-4DBA-B2A4-522BAF57C1B2}" type="pres">
      <dgm:prSet presAssocID="{3874E121-B879-450B-BD4A-2CB53457B7C7}" presName="hierChild5" presStyleCnt="0"/>
      <dgm:spPr/>
    </dgm:pt>
    <dgm:pt modelId="{6295F088-197C-4350-B05B-D71FE401191D}" type="pres">
      <dgm:prSet presAssocID="{7ADFE3A1-0E39-4ED9-8402-AAA21BBD236D}" presName="Name37" presStyleLbl="parChTrans1D2" presStyleIdx="2" presStyleCnt="3"/>
      <dgm:spPr/>
    </dgm:pt>
    <dgm:pt modelId="{976848B1-283D-4466-98AE-7E5AF1288900}" type="pres">
      <dgm:prSet presAssocID="{4E200500-A2D1-42C5-A30B-2A7EC3F2EDD9}" presName="hierRoot2" presStyleCnt="0">
        <dgm:presLayoutVars>
          <dgm:hierBranch val="init"/>
        </dgm:presLayoutVars>
      </dgm:prSet>
      <dgm:spPr/>
    </dgm:pt>
    <dgm:pt modelId="{53225036-8B3D-495B-A1E5-733379B83205}" type="pres">
      <dgm:prSet presAssocID="{4E200500-A2D1-42C5-A30B-2A7EC3F2EDD9}" presName="rootComposite" presStyleCnt="0"/>
      <dgm:spPr/>
    </dgm:pt>
    <dgm:pt modelId="{AC816DEB-434C-44E6-8820-4DA544F3FDB3}" type="pres">
      <dgm:prSet presAssocID="{4E200500-A2D1-42C5-A30B-2A7EC3F2EDD9}" presName="rootText" presStyleLbl="node2" presStyleIdx="2" presStyleCnt="3">
        <dgm:presLayoutVars>
          <dgm:chPref val="3"/>
        </dgm:presLayoutVars>
      </dgm:prSet>
      <dgm:spPr/>
    </dgm:pt>
    <dgm:pt modelId="{6292C95A-A05F-436A-915D-D605ED72D24B}" type="pres">
      <dgm:prSet presAssocID="{4E200500-A2D1-42C5-A30B-2A7EC3F2EDD9}" presName="rootConnector" presStyleLbl="node2" presStyleIdx="2" presStyleCnt="3"/>
      <dgm:spPr/>
    </dgm:pt>
    <dgm:pt modelId="{1537026E-0FD1-4274-A655-4A527C18A05A}" type="pres">
      <dgm:prSet presAssocID="{4E200500-A2D1-42C5-A30B-2A7EC3F2EDD9}" presName="hierChild4" presStyleCnt="0"/>
      <dgm:spPr/>
    </dgm:pt>
    <dgm:pt modelId="{5AC789F5-DF1B-4B5F-A722-A5312E0D380C}" type="pres">
      <dgm:prSet presAssocID="{4E200500-A2D1-42C5-A30B-2A7EC3F2EDD9}" presName="hierChild5" presStyleCnt="0"/>
      <dgm:spPr/>
    </dgm:pt>
    <dgm:pt modelId="{6A0E566B-AC40-4A7C-A2A9-BCEAB9F1FEC9}" type="pres">
      <dgm:prSet presAssocID="{E5213A5B-638B-4D8A-ABFF-E6125446490C}" presName="hierChild3" presStyleCnt="0"/>
      <dgm:spPr/>
    </dgm:pt>
  </dgm:ptLst>
  <dgm:cxnLst>
    <dgm:cxn modelId="{2E2D1E02-15B2-4534-8C7E-A94DD0C92ACC}" srcId="{13067375-7FAB-4D9C-A6AF-18989E6B400B}" destId="{E5213A5B-638B-4D8A-ABFF-E6125446490C}" srcOrd="0" destOrd="0" parTransId="{45304D60-F540-4132-A3B8-32A89C720B5F}" sibTransId="{B4F7BFC8-BF3D-4806-ACA0-D2E9DFE4DE41}"/>
    <dgm:cxn modelId="{EE0A9C15-D22F-4515-AD13-FAB930EF438F}" type="presOf" srcId="{2BF3BFD1-6B21-4BFD-9D2A-D292483E839B}" destId="{854F74D1-3E64-4DD9-897A-D91F8675874A}" srcOrd="0" destOrd="0" presId="urn:microsoft.com/office/officeart/2005/8/layout/orgChart1"/>
    <dgm:cxn modelId="{12742761-1986-4969-8F26-906AD29CD7CE}" type="presOf" srcId="{3874E121-B879-450B-BD4A-2CB53457B7C7}" destId="{61372DA7-529C-4E9B-996D-F4CB2FB71826}" srcOrd="0" destOrd="0" presId="urn:microsoft.com/office/officeart/2005/8/layout/orgChart1"/>
    <dgm:cxn modelId="{0ED52871-7E95-4FE6-BD1D-718D217C3EBF}" srcId="{E5213A5B-638B-4D8A-ABFF-E6125446490C}" destId="{3874E121-B879-450B-BD4A-2CB53457B7C7}" srcOrd="1" destOrd="0" parTransId="{85B85688-B4D3-45C4-8E9D-204C88653390}" sibTransId="{2F119EE6-6BA5-4697-891A-CD4D4ED7B69E}"/>
    <dgm:cxn modelId="{A2738676-832A-49D8-85F5-AAAA9A5422B9}" type="presOf" srcId="{4E200500-A2D1-42C5-A30B-2A7EC3F2EDD9}" destId="{AC816DEB-434C-44E6-8820-4DA544F3FDB3}" srcOrd="0" destOrd="0" presId="urn:microsoft.com/office/officeart/2005/8/layout/orgChart1"/>
    <dgm:cxn modelId="{1E39B57D-012A-4B38-B203-2E8D959E0B17}" type="presOf" srcId="{13067375-7FAB-4D9C-A6AF-18989E6B400B}" destId="{4CA7410D-1ABF-4118-9378-8D318FFB9A35}" srcOrd="0" destOrd="0" presId="urn:microsoft.com/office/officeart/2005/8/layout/orgChart1"/>
    <dgm:cxn modelId="{C885F587-370B-42A5-A378-BD51D8C40BD2}" type="presOf" srcId="{E5213A5B-638B-4D8A-ABFF-E6125446490C}" destId="{49C93E15-83A2-4863-9EAC-37EB31D0A6D0}" srcOrd="0" destOrd="0" presId="urn:microsoft.com/office/officeart/2005/8/layout/orgChart1"/>
    <dgm:cxn modelId="{E2C0388C-A30C-4439-83BB-0AD8677D98B4}" type="presOf" srcId="{E5213A5B-638B-4D8A-ABFF-E6125446490C}" destId="{5CD89257-C98A-4833-B9D6-AD8DA0B549BE}" srcOrd="1" destOrd="0" presId="urn:microsoft.com/office/officeart/2005/8/layout/orgChart1"/>
    <dgm:cxn modelId="{5D3A7690-42C6-425C-B3BC-0EF249776880}" type="presOf" srcId="{FB97E589-2B05-4AD0-A2A5-5F398A42B539}" destId="{9531E10B-C171-42BB-A81F-86132B58A017}" srcOrd="1" destOrd="0" presId="urn:microsoft.com/office/officeart/2005/8/layout/orgChart1"/>
    <dgm:cxn modelId="{9B926CA4-CE1E-4309-99A2-0D448AD5D34D}" type="presOf" srcId="{3874E121-B879-450B-BD4A-2CB53457B7C7}" destId="{65C2F8E3-7AA5-444C-BE2A-D224470D3847}" srcOrd="1" destOrd="0" presId="urn:microsoft.com/office/officeart/2005/8/layout/orgChart1"/>
    <dgm:cxn modelId="{487779CD-D2FD-4ABC-A014-C3A2CB96AFCA}" type="presOf" srcId="{FB97E589-2B05-4AD0-A2A5-5F398A42B539}" destId="{A0CC4DF8-F9A8-4376-8151-77DD3D14F560}" srcOrd="0" destOrd="0" presId="urn:microsoft.com/office/officeart/2005/8/layout/orgChart1"/>
    <dgm:cxn modelId="{E35E5BD1-547C-47AC-956B-C49CEB1A850A}" srcId="{E5213A5B-638B-4D8A-ABFF-E6125446490C}" destId="{4E200500-A2D1-42C5-A30B-2A7EC3F2EDD9}" srcOrd="2" destOrd="0" parTransId="{7ADFE3A1-0E39-4ED9-8402-AAA21BBD236D}" sibTransId="{076EC405-F7FC-42F7-A5B0-F1A3B949D1CD}"/>
    <dgm:cxn modelId="{AE9403D5-C83C-46F4-8761-FBD7811E97D6}" type="presOf" srcId="{4E200500-A2D1-42C5-A30B-2A7EC3F2EDD9}" destId="{6292C95A-A05F-436A-915D-D605ED72D24B}" srcOrd="1" destOrd="0" presId="urn:microsoft.com/office/officeart/2005/8/layout/orgChart1"/>
    <dgm:cxn modelId="{AC7E01E6-02AB-4E70-A2C2-4129F506807B}" srcId="{E5213A5B-638B-4D8A-ABFF-E6125446490C}" destId="{FB97E589-2B05-4AD0-A2A5-5F398A42B539}" srcOrd="0" destOrd="0" parTransId="{2BF3BFD1-6B21-4BFD-9D2A-D292483E839B}" sibTransId="{D56DDDAD-2BA2-4D5D-9C71-B6FC7230E823}"/>
    <dgm:cxn modelId="{9559FAF0-E78A-44E3-BC90-AAEB70FA8FA4}" type="presOf" srcId="{85B85688-B4D3-45C4-8E9D-204C88653390}" destId="{A0E719E9-226F-437D-B8FA-607761D5705E}" srcOrd="0" destOrd="0" presId="urn:microsoft.com/office/officeart/2005/8/layout/orgChart1"/>
    <dgm:cxn modelId="{6BFF9FF6-2192-45FB-A642-8E37B74807DD}" type="presOf" srcId="{7ADFE3A1-0E39-4ED9-8402-AAA21BBD236D}" destId="{6295F088-197C-4350-B05B-D71FE401191D}" srcOrd="0" destOrd="0" presId="urn:microsoft.com/office/officeart/2005/8/layout/orgChart1"/>
    <dgm:cxn modelId="{D015054F-6D3B-4480-A203-124824CBCEA8}" type="presParOf" srcId="{4CA7410D-1ABF-4118-9378-8D318FFB9A35}" destId="{7ABDA988-606E-4843-B01D-FAEC99FEB04A}" srcOrd="0" destOrd="0" presId="urn:microsoft.com/office/officeart/2005/8/layout/orgChart1"/>
    <dgm:cxn modelId="{A95D044E-34C1-491D-8E82-C35ABC7BC2A9}" type="presParOf" srcId="{7ABDA988-606E-4843-B01D-FAEC99FEB04A}" destId="{735F3F26-517D-47E7-9832-1DB0DF0B1EF1}" srcOrd="0" destOrd="0" presId="urn:microsoft.com/office/officeart/2005/8/layout/orgChart1"/>
    <dgm:cxn modelId="{EE21DEA2-AEBB-4E06-9811-F31ED5D2942F}" type="presParOf" srcId="{735F3F26-517D-47E7-9832-1DB0DF0B1EF1}" destId="{49C93E15-83A2-4863-9EAC-37EB31D0A6D0}" srcOrd="0" destOrd="0" presId="urn:microsoft.com/office/officeart/2005/8/layout/orgChart1"/>
    <dgm:cxn modelId="{758CED22-5D08-4DD5-AC00-8B976F08464C}" type="presParOf" srcId="{735F3F26-517D-47E7-9832-1DB0DF0B1EF1}" destId="{5CD89257-C98A-4833-B9D6-AD8DA0B549BE}" srcOrd="1" destOrd="0" presId="urn:microsoft.com/office/officeart/2005/8/layout/orgChart1"/>
    <dgm:cxn modelId="{1145A7BF-9E90-4E49-A6D2-598DFB66EA9B}" type="presParOf" srcId="{7ABDA988-606E-4843-B01D-FAEC99FEB04A}" destId="{FE09CE60-DC7B-4B23-847D-2E01F505899B}" srcOrd="1" destOrd="0" presId="urn:microsoft.com/office/officeart/2005/8/layout/orgChart1"/>
    <dgm:cxn modelId="{9B925470-D944-4FDD-87D2-18FB291FA4CC}" type="presParOf" srcId="{FE09CE60-DC7B-4B23-847D-2E01F505899B}" destId="{854F74D1-3E64-4DD9-897A-D91F8675874A}" srcOrd="0" destOrd="0" presId="urn:microsoft.com/office/officeart/2005/8/layout/orgChart1"/>
    <dgm:cxn modelId="{D314EBF3-8D13-4402-A250-D61649508721}" type="presParOf" srcId="{FE09CE60-DC7B-4B23-847D-2E01F505899B}" destId="{B9789DEB-64FB-4DD5-BFD1-45BD87064072}" srcOrd="1" destOrd="0" presId="urn:microsoft.com/office/officeart/2005/8/layout/orgChart1"/>
    <dgm:cxn modelId="{A9693741-2A51-4546-82BE-0664E9E33912}" type="presParOf" srcId="{B9789DEB-64FB-4DD5-BFD1-45BD87064072}" destId="{2B77380F-7134-42D5-A096-854240991A76}" srcOrd="0" destOrd="0" presId="urn:microsoft.com/office/officeart/2005/8/layout/orgChart1"/>
    <dgm:cxn modelId="{8F764ECF-423F-4C6B-BC3A-8D0D20F34990}" type="presParOf" srcId="{2B77380F-7134-42D5-A096-854240991A76}" destId="{A0CC4DF8-F9A8-4376-8151-77DD3D14F560}" srcOrd="0" destOrd="0" presId="urn:microsoft.com/office/officeart/2005/8/layout/orgChart1"/>
    <dgm:cxn modelId="{1BBA1A8E-5AF4-4886-AAE4-2F39892C6D92}" type="presParOf" srcId="{2B77380F-7134-42D5-A096-854240991A76}" destId="{9531E10B-C171-42BB-A81F-86132B58A017}" srcOrd="1" destOrd="0" presId="urn:microsoft.com/office/officeart/2005/8/layout/orgChart1"/>
    <dgm:cxn modelId="{5ED07C88-6C58-4AA5-B193-FE34A163589C}" type="presParOf" srcId="{B9789DEB-64FB-4DD5-BFD1-45BD87064072}" destId="{A80C4500-1C97-4771-B2D9-4AB0930C568D}" srcOrd="1" destOrd="0" presId="urn:microsoft.com/office/officeart/2005/8/layout/orgChart1"/>
    <dgm:cxn modelId="{5C24D7F5-A55E-47C0-89DB-DC66B77A47C9}" type="presParOf" srcId="{B9789DEB-64FB-4DD5-BFD1-45BD87064072}" destId="{9A1AD728-7A49-43AC-A745-5ED5F37A8A79}" srcOrd="2" destOrd="0" presId="urn:microsoft.com/office/officeart/2005/8/layout/orgChart1"/>
    <dgm:cxn modelId="{46C440B0-E7D0-4425-AD74-D890564E9516}" type="presParOf" srcId="{FE09CE60-DC7B-4B23-847D-2E01F505899B}" destId="{A0E719E9-226F-437D-B8FA-607761D5705E}" srcOrd="2" destOrd="0" presId="urn:microsoft.com/office/officeart/2005/8/layout/orgChart1"/>
    <dgm:cxn modelId="{B6C81D44-11B7-4150-932E-E474919C3AB2}" type="presParOf" srcId="{FE09CE60-DC7B-4B23-847D-2E01F505899B}" destId="{884CDE4F-4B6F-48A5-8A26-0F8FC3B41010}" srcOrd="3" destOrd="0" presId="urn:microsoft.com/office/officeart/2005/8/layout/orgChart1"/>
    <dgm:cxn modelId="{8C625F6C-2172-4613-8D14-DF559C87C2AD}" type="presParOf" srcId="{884CDE4F-4B6F-48A5-8A26-0F8FC3B41010}" destId="{34DFEC12-E606-4C51-8464-5A0BF4348D76}" srcOrd="0" destOrd="0" presId="urn:microsoft.com/office/officeart/2005/8/layout/orgChart1"/>
    <dgm:cxn modelId="{89AD7E3C-2E3A-4DF0-A2A3-F71CA2781B34}" type="presParOf" srcId="{34DFEC12-E606-4C51-8464-5A0BF4348D76}" destId="{61372DA7-529C-4E9B-996D-F4CB2FB71826}" srcOrd="0" destOrd="0" presId="urn:microsoft.com/office/officeart/2005/8/layout/orgChart1"/>
    <dgm:cxn modelId="{1E127884-C53D-4589-A9E5-B53D6B2A29D5}" type="presParOf" srcId="{34DFEC12-E606-4C51-8464-5A0BF4348D76}" destId="{65C2F8E3-7AA5-444C-BE2A-D224470D3847}" srcOrd="1" destOrd="0" presId="urn:microsoft.com/office/officeart/2005/8/layout/orgChart1"/>
    <dgm:cxn modelId="{48792288-F0FD-4FB6-BCB4-CC7A904B3F9A}" type="presParOf" srcId="{884CDE4F-4B6F-48A5-8A26-0F8FC3B41010}" destId="{023B5983-00B3-49C9-AAEF-F200C2B144CB}" srcOrd="1" destOrd="0" presId="urn:microsoft.com/office/officeart/2005/8/layout/orgChart1"/>
    <dgm:cxn modelId="{863E11E0-25A2-4E77-8046-897B6F2E42B3}" type="presParOf" srcId="{884CDE4F-4B6F-48A5-8A26-0F8FC3B41010}" destId="{197B4FAD-C86D-4DBA-B2A4-522BAF57C1B2}" srcOrd="2" destOrd="0" presId="urn:microsoft.com/office/officeart/2005/8/layout/orgChart1"/>
    <dgm:cxn modelId="{B5EB9507-CCCF-400F-B19A-F314E545A633}" type="presParOf" srcId="{FE09CE60-DC7B-4B23-847D-2E01F505899B}" destId="{6295F088-197C-4350-B05B-D71FE401191D}" srcOrd="4" destOrd="0" presId="urn:microsoft.com/office/officeart/2005/8/layout/orgChart1"/>
    <dgm:cxn modelId="{B15F9D73-B756-49EA-8D18-430466975F47}" type="presParOf" srcId="{FE09CE60-DC7B-4B23-847D-2E01F505899B}" destId="{976848B1-283D-4466-98AE-7E5AF1288900}" srcOrd="5" destOrd="0" presId="urn:microsoft.com/office/officeart/2005/8/layout/orgChart1"/>
    <dgm:cxn modelId="{6685CD73-A301-4BE3-8168-FACBA1509D8F}" type="presParOf" srcId="{976848B1-283D-4466-98AE-7E5AF1288900}" destId="{53225036-8B3D-495B-A1E5-733379B83205}" srcOrd="0" destOrd="0" presId="urn:microsoft.com/office/officeart/2005/8/layout/orgChart1"/>
    <dgm:cxn modelId="{A1CF2C19-5CBE-4F9C-8D16-4847218679E3}" type="presParOf" srcId="{53225036-8B3D-495B-A1E5-733379B83205}" destId="{AC816DEB-434C-44E6-8820-4DA544F3FDB3}" srcOrd="0" destOrd="0" presId="urn:microsoft.com/office/officeart/2005/8/layout/orgChart1"/>
    <dgm:cxn modelId="{5D1D6864-4F9F-4A11-8694-081624E88EE5}" type="presParOf" srcId="{53225036-8B3D-495B-A1E5-733379B83205}" destId="{6292C95A-A05F-436A-915D-D605ED72D24B}" srcOrd="1" destOrd="0" presId="urn:microsoft.com/office/officeart/2005/8/layout/orgChart1"/>
    <dgm:cxn modelId="{F6CB026D-6925-466E-89FD-33163F5D81AD}" type="presParOf" srcId="{976848B1-283D-4466-98AE-7E5AF1288900}" destId="{1537026E-0FD1-4274-A655-4A527C18A05A}" srcOrd="1" destOrd="0" presId="urn:microsoft.com/office/officeart/2005/8/layout/orgChart1"/>
    <dgm:cxn modelId="{FF3E0891-FF00-4E22-AD00-21C5023BDA67}" type="presParOf" srcId="{976848B1-283D-4466-98AE-7E5AF1288900}" destId="{5AC789F5-DF1B-4B5F-A722-A5312E0D380C}" srcOrd="2" destOrd="0" presId="urn:microsoft.com/office/officeart/2005/8/layout/orgChart1"/>
    <dgm:cxn modelId="{7EA3C2E5-EC56-44E7-A350-27D2D2F375F8}" type="presParOf" srcId="{7ABDA988-606E-4843-B01D-FAEC99FEB04A}" destId="{6A0E566B-AC40-4A7C-A2A9-BCEAB9F1FEC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18E1C9-5CEC-482D-A912-5FCEF279750D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1C1508-4694-47A6-82FB-2A37EF961128}">
      <dgm:prSet custT="1"/>
      <dgm:spPr/>
      <dgm:t>
        <a:bodyPr/>
        <a:lstStyle/>
        <a:p>
          <a:r>
            <a:rPr lang="en-US" sz="1400"/>
            <a:t>January 1, 2015 – Claim #1</a:t>
          </a:r>
        </a:p>
      </dgm:t>
    </dgm:pt>
    <dgm:pt modelId="{BB80754E-6C51-4B36-9D0F-CE2AD2D61022}" type="parTrans" cxnId="{0D3A25D5-4B11-4B65-87E9-DEBE2790A264}">
      <dgm:prSet/>
      <dgm:spPr/>
      <dgm:t>
        <a:bodyPr/>
        <a:lstStyle/>
        <a:p>
          <a:endParaRPr lang="en-US" sz="3200"/>
        </a:p>
      </dgm:t>
    </dgm:pt>
    <dgm:pt modelId="{8A26F0EE-49F4-49B6-9E26-912D240A858C}" type="sibTrans" cxnId="{0D3A25D5-4B11-4B65-87E9-DEBE2790A264}">
      <dgm:prSet/>
      <dgm:spPr/>
      <dgm:t>
        <a:bodyPr/>
        <a:lstStyle/>
        <a:p>
          <a:endParaRPr lang="en-US" sz="3200"/>
        </a:p>
      </dgm:t>
    </dgm:pt>
    <dgm:pt modelId="{FF15C97D-2501-45E1-8CD0-A410DD657E32}">
      <dgm:prSet custT="1"/>
      <dgm:spPr/>
      <dgm:t>
        <a:bodyPr/>
        <a:lstStyle/>
        <a:p>
          <a:r>
            <a:rPr lang="en-US" sz="1400"/>
            <a:t>December 2021 – Claim X </a:t>
          </a:r>
          <a:br>
            <a:rPr lang="en-US" sz="1400"/>
          </a:br>
          <a:r>
            <a:rPr lang="en-US" sz="1400"/>
            <a:t>(Closed without payment, so does not count)</a:t>
          </a:r>
        </a:p>
      </dgm:t>
    </dgm:pt>
    <dgm:pt modelId="{43AC7F5E-971C-4D26-B5EB-CC07182269FB}" type="parTrans" cxnId="{436B2C1F-42DD-4FDF-B938-6ECED0802642}">
      <dgm:prSet/>
      <dgm:spPr/>
      <dgm:t>
        <a:bodyPr/>
        <a:lstStyle/>
        <a:p>
          <a:endParaRPr lang="en-US" sz="3200"/>
        </a:p>
      </dgm:t>
    </dgm:pt>
    <dgm:pt modelId="{29602494-A52A-4C55-B40C-93BF6D3DAC90}" type="sibTrans" cxnId="{436B2C1F-42DD-4FDF-B938-6ECED0802642}">
      <dgm:prSet/>
      <dgm:spPr/>
      <dgm:t>
        <a:bodyPr/>
        <a:lstStyle/>
        <a:p>
          <a:endParaRPr lang="en-US" sz="3200"/>
        </a:p>
      </dgm:t>
    </dgm:pt>
    <dgm:pt modelId="{6BE3F19C-5BF6-403E-B6FA-D3E7812F1A06}">
      <dgm:prSet custT="1"/>
      <dgm:spPr/>
      <dgm:t>
        <a:bodyPr/>
        <a:lstStyle/>
        <a:p>
          <a:r>
            <a:rPr lang="en-US" sz="1400" dirty="0"/>
            <a:t>August 2027 – Claim #2 </a:t>
          </a:r>
          <a:br>
            <a:rPr lang="en-US" sz="1400" dirty="0"/>
          </a:br>
          <a:r>
            <a:rPr lang="en-US" sz="1400" dirty="0"/>
            <a:t>(Prior Claims </a:t>
          </a:r>
          <a:br>
            <a:rPr lang="en-US" sz="1400" dirty="0"/>
          </a:br>
          <a:r>
            <a:rPr lang="en-US" sz="1400" dirty="0"/>
            <a:t>Factor: 2-1=1)</a:t>
          </a:r>
        </a:p>
      </dgm:t>
    </dgm:pt>
    <dgm:pt modelId="{60CCE547-5FCE-4A15-95BA-FCD8E96EB8FD}" type="parTrans" cxnId="{1FBB4705-3E4F-41B5-9E0D-C2FD4D1B7536}">
      <dgm:prSet/>
      <dgm:spPr/>
      <dgm:t>
        <a:bodyPr/>
        <a:lstStyle/>
        <a:p>
          <a:endParaRPr lang="en-US" sz="3200"/>
        </a:p>
      </dgm:t>
    </dgm:pt>
    <dgm:pt modelId="{4B7DCEEF-2A31-4441-9572-04949EB68C83}" type="sibTrans" cxnId="{1FBB4705-3E4F-41B5-9E0D-C2FD4D1B7536}">
      <dgm:prSet/>
      <dgm:spPr/>
      <dgm:t>
        <a:bodyPr/>
        <a:lstStyle/>
        <a:p>
          <a:endParaRPr lang="en-US" sz="3200"/>
        </a:p>
      </dgm:t>
    </dgm:pt>
    <dgm:pt modelId="{046F9999-B8D7-46FC-8CC3-5295AEB57D91}">
      <dgm:prSet custT="1"/>
      <dgm:spPr/>
      <dgm:t>
        <a:bodyPr/>
        <a:lstStyle/>
        <a:p>
          <a:r>
            <a:rPr lang="en-US" sz="1400"/>
            <a:t>January 1, 2035 – </a:t>
          </a:r>
          <a:br>
            <a:rPr lang="en-US" sz="1400"/>
          </a:br>
          <a:r>
            <a:rPr lang="en-US" sz="1400"/>
            <a:t>End of 20-year window.</a:t>
          </a:r>
        </a:p>
      </dgm:t>
    </dgm:pt>
    <dgm:pt modelId="{249C1CEC-2058-4B1C-BCDA-3B8F0579139D}" type="parTrans" cxnId="{BD0C6CB5-BFBA-41F1-9340-DAACD07CCF41}">
      <dgm:prSet/>
      <dgm:spPr/>
      <dgm:t>
        <a:bodyPr/>
        <a:lstStyle/>
        <a:p>
          <a:endParaRPr lang="en-US" sz="3200"/>
        </a:p>
      </dgm:t>
    </dgm:pt>
    <dgm:pt modelId="{0888400E-3B4D-41F5-9906-E3AA75BE22D8}" type="sibTrans" cxnId="{BD0C6CB5-BFBA-41F1-9340-DAACD07CCF41}">
      <dgm:prSet/>
      <dgm:spPr/>
      <dgm:t>
        <a:bodyPr/>
        <a:lstStyle/>
        <a:p>
          <a:endParaRPr lang="en-US" sz="3200"/>
        </a:p>
      </dgm:t>
    </dgm:pt>
    <dgm:pt modelId="{F31198F3-39D9-48C8-9D2A-2CED3822FE8F}" type="pres">
      <dgm:prSet presAssocID="{8C18E1C9-5CEC-482D-A912-5FCEF279750D}" presName="Name0" presStyleCnt="0">
        <dgm:presLayoutVars>
          <dgm:dir/>
          <dgm:resizeHandles val="exact"/>
        </dgm:presLayoutVars>
      </dgm:prSet>
      <dgm:spPr/>
    </dgm:pt>
    <dgm:pt modelId="{14F7CE48-C5C3-4593-B225-8F0663C7EC48}" type="pres">
      <dgm:prSet presAssocID="{8C18E1C9-5CEC-482D-A912-5FCEF279750D}" presName="arrow" presStyleLbl="bgShp" presStyleIdx="0" presStyleCnt="1"/>
      <dgm:spPr>
        <a:solidFill>
          <a:schemeClr val="accent2">
            <a:lumMod val="75000"/>
          </a:schemeClr>
        </a:solidFill>
      </dgm:spPr>
    </dgm:pt>
    <dgm:pt modelId="{9A845C56-0165-407E-A98D-8AAAA45A846E}" type="pres">
      <dgm:prSet presAssocID="{8C18E1C9-5CEC-482D-A912-5FCEF279750D}" presName="points" presStyleCnt="0"/>
      <dgm:spPr/>
    </dgm:pt>
    <dgm:pt modelId="{34A45F55-B557-42B3-B69E-26025EFE57E4}" type="pres">
      <dgm:prSet presAssocID="{011C1508-4694-47A6-82FB-2A37EF961128}" presName="compositeA" presStyleCnt="0"/>
      <dgm:spPr/>
    </dgm:pt>
    <dgm:pt modelId="{0B13A749-5057-4054-B101-59958AE9F232}" type="pres">
      <dgm:prSet presAssocID="{011C1508-4694-47A6-82FB-2A37EF961128}" presName="textA" presStyleLbl="revTx" presStyleIdx="0" presStyleCnt="4" custScaleX="117564">
        <dgm:presLayoutVars>
          <dgm:bulletEnabled val="1"/>
        </dgm:presLayoutVars>
      </dgm:prSet>
      <dgm:spPr/>
    </dgm:pt>
    <dgm:pt modelId="{8A228602-AE48-4C66-BFDD-1262506BF6A8}" type="pres">
      <dgm:prSet presAssocID="{011C1508-4694-47A6-82FB-2A37EF961128}" presName="circleA" presStyleLbl="node1" presStyleIdx="0" presStyleCnt="4"/>
      <dgm:spPr/>
    </dgm:pt>
    <dgm:pt modelId="{EAAC284F-DBEA-4ECF-A5D5-3A2CC7DB0499}" type="pres">
      <dgm:prSet presAssocID="{011C1508-4694-47A6-82FB-2A37EF961128}" presName="spaceA" presStyleCnt="0"/>
      <dgm:spPr/>
    </dgm:pt>
    <dgm:pt modelId="{90FD39AB-5BEB-4793-AC38-A68620E076E6}" type="pres">
      <dgm:prSet presAssocID="{8A26F0EE-49F4-49B6-9E26-912D240A858C}" presName="space" presStyleCnt="0"/>
      <dgm:spPr/>
    </dgm:pt>
    <dgm:pt modelId="{A5DED1EE-AC48-4F8F-9DF9-4AFF7129CC3C}" type="pres">
      <dgm:prSet presAssocID="{FF15C97D-2501-45E1-8CD0-A410DD657E32}" presName="compositeB" presStyleCnt="0"/>
      <dgm:spPr/>
    </dgm:pt>
    <dgm:pt modelId="{B8CA717F-6F2A-4418-9A54-D9FA663BEF89}" type="pres">
      <dgm:prSet presAssocID="{FF15C97D-2501-45E1-8CD0-A410DD657E32}" presName="textB" presStyleLbl="revTx" presStyleIdx="1" presStyleCnt="4" custScaleX="113378">
        <dgm:presLayoutVars>
          <dgm:bulletEnabled val="1"/>
        </dgm:presLayoutVars>
      </dgm:prSet>
      <dgm:spPr/>
    </dgm:pt>
    <dgm:pt modelId="{E6D211CB-03BE-4025-9641-CDE33A18E076}" type="pres">
      <dgm:prSet presAssocID="{FF15C97D-2501-45E1-8CD0-A410DD657E32}" presName="circleB" presStyleLbl="node1" presStyleIdx="1" presStyleCnt="4"/>
      <dgm:spPr/>
    </dgm:pt>
    <dgm:pt modelId="{562F0A2A-07B1-48CB-9DA9-875223D17378}" type="pres">
      <dgm:prSet presAssocID="{FF15C97D-2501-45E1-8CD0-A410DD657E32}" presName="spaceB" presStyleCnt="0"/>
      <dgm:spPr/>
    </dgm:pt>
    <dgm:pt modelId="{56ECCBD9-0185-4DAB-B05E-4DB85835C819}" type="pres">
      <dgm:prSet presAssocID="{29602494-A52A-4C55-B40C-93BF6D3DAC90}" presName="space" presStyleCnt="0"/>
      <dgm:spPr/>
    </dgm:pt>
    <dgm:pt modelId="{5CCE4D23-E9BC-498E-8224-4636BF777E01}" type="pres">
      <dgm:prSet presAssocID="{6BE3F19C-5BF6-403E-B6FA-D3E7812F1A06}" presName="compositeA" presStyleCnt="0"/>
      <dgm:spPr/>
    </dgm:pt>
    <dgm:pt modelId="{EB5E6B63-5CA9-4E29-B356-9DBEC14CAABE}" type="pres">
      <dgm:prSet presAssocID="{6BE3F19C-5BF6-403E-B6FA-D3E7812F1A06}" presName="textA" presStyleLbl="revTx" presStyleIdx="2" presStyleCnt="4" custScaleX="169202" custLinFactNeighborX="39557" custLinFactNeighborY="3302">
        <dgm:presLayoutVars>
          <dgm:bulletEnabled val="1"/>
        </dgm:presLayoutVars>
      </dgm:prSet>
      <dgm:spPr/>
    </dgm:pt>
    <dgm:pt modelId="{D96BCC79-A06A-454B-88CA-A493C169B71B}" type="pres">
      <dgm:prSet presAssocID="{6BE3F19C-5BF6-403E-B6FA-D3E7812F1A06}" presName="circleA" presStyleLbl="node1" presStyleIdx="2" presStyleCnt="4" custLinFactX="45290" custLinFactNeighborX="100000" custLinFactNeighborY="-6604"/>
      <dgm:spPr/>
    </dgm:pt>
    <dgm:pt modelId="{58533155-CAF3-4246-A761-D7C5E3B8523D}" type="pres">
      <dgm:prSet presAssocID="{6BE3F19C-5BF6-403E-B6FA-D3E7812F1A06}" presName="spaceA" presStyleCnt="0"/>
      <dgm:spPr/>
    </dgm:pt>
    <dgm:pt modelId="{7B7D779B-3EAD-464B-99AA-940C4729D3B6}" type="pres">
      <dgm:prSet presAssocID="{4B7DCEEF-2A31-4441-9572-04949EB68C83}" presName="space" presStyleCnt="0"/>
      <dgm:spPr/>
    </dgm:pt>
    <dgm:pt modelId="{010799E8-57A0-44E0-A973-F811DB0EFF26}" type="pres">
      <dgm:prSet presAssocID="{046F9999-B8D7-46FC-8CC3-5295AEB57D91}" presName="compositeB" presStyleCnt="0"/>
      <dgm:spPr/>
    </dgm:pt>
    <dgm:pt modelId="{D3AFEB0F-4263-46BF-95D8-31CAE88F579A}" type="pres">
      <dgm:prSet presAssocID="{046F9999-B8D7-46FC-8CC3-5295AEB57D91}" presName="textB" presStyleLbl="revTx" presStyleIdx="3" presStyleCnt="4" custScaleX="140126" custScaleY="83004" custLinFactNeighborX="30829" custLinFactNeighborY="1651">
        <dgm:presLayoutVars>
          <dgm:bulletEnabled val="1"/>
        </dgm:presLayoutVars>
      </dgm:prSet>
      <dgm:spPr/>
    </dgm:pt>
    <dgm:pt modelId="{73093F41-32BE-466D-AC23-5884B79F5F41}" type="pres">
      <dgm:prSet presAssocID="{046F9999-B8D7-46FC-8CC3-5295AEB57D91}" presName="circleB" presStyleLbl="node1" presStyleIdx="3" presStyleCnt="4" custLinFactX="344738" custLinFactNeighborX="400000" custLinFactNeighborY="-19812"/>
      <dgm:spPr/>
    </dgm:pt>
    <dgm:pt modelId="{F2074020-4E5D-450C-B67D-F3BFC4E6BCB4}" type="pres">
      <dgm:prSet presAssocID="{046F9999-B8D7-46FC-8CC3-5295AEB57D91}" presName="spaceB" presStyleCnt="0"/>
      <dgm:spPr/>
    </dgm:pt>
  </dgm:ptLst>
  <dgm:cxnLst>
    <dgm:cxn modelId="{1FBB4705-3E4F-41B5-9E0D-C2FD4D1B7536}" srcId="{8C18E1C9-5CEC-482D-A912-5FCEF279750D}" destId="{6BE3F19C-5BF6-403E-B6FA-D3E7812F1A06}" srcOrd="2" destOrd="0" parTransId="{60CCE547-5FCE-4A15-95BA-FCD8E96EB8FD}" sibTransId="{4B7DCEEF-2A31-4441-9572-04949EB68C83}"/>
    <dgm:cxn modelId="{F9BF4C0C-0E57-4A3B-B23F-8BC1AB7395E9}" type="presOf" srcId="{FF15C97D-2501-45E1-8CD0-A410DD657E32}" destId="{B8CA717F-6F2A-4418-9A54-D9FA663BEF89}" srcOrd="0" destOrd="0" presId="urn:microsoft.com/office/officeart/2005/8/layout/hProcess11"/>
    <dgm:cxn modelId="{00ED6E1A-075D-410A-B133-B1CB86E22C81}" type="presOf" srcId="{046F9999-B8D7-46FC-8CC3-5295AEB57D91}" destId="{D3AFEB0F-4263-46BF-95D8-31CAE88F579A}" srcOrd="0" destOrd="0" presId="urn:microsoft.com/office/officeart/2005/8/layout/hProcess11"/>
    <dgm:cxn modelId="{436B2C1F-42DD-4FDF-B938-6ECED0802642}" srcId="{8C18E1C9-5CEC-482D-A912-5FCEF279750D}" destId="{FF15C97D-2501-45E1-8CD0-A410DD657E32}" srcOrd="1" destOrd="0" parTransId="{43AC7F5E-971C-4D26-B5EB-CC07182269FB}" sibTransId="{29602494-A52A-4C55-B40C-93BF6D3DAC90}"/>
    <dgm:cxn modelId="{31E79224-6F95-4E0F-B0A6-761D249C3A72}" type="presOf" srcId="{8C18E1C9-5CEC-482D-A912-5FCEF279750D}" destId="{F31198F3-39D9-48C8-9D2A-2CED3822FE8F}" srcOrd="0" destOrd="0" presId="urn:microsoft.com/office/officeart/2005/8/layout/hProcess11"/>
    <dgm:cxn modelId="{45AB2630-AE5A-40BF-A2D0-67E9AE22EC31}" type="presOf" srcId="{6BE3F19C-5BF6-403E-B6FA-D3E7812F1A06}" destId="{EB5E6B63-5CA9-4E29-B356-9DBEC14CAABE}" srcOrd="0" destOrd="0" presId="urn:microsoft.com/office/officeart/2005/8/layout/hProcess11"/>
    <dgm:cxn modelId="{BD0C6CB5-BFBA-41F1-9340-DAACD07CCF41}" srcId="{8C18E1C9-5CEC-482D-A912-5FCEF279750D}" destId="{046F9999-B8D7-46FC-8CC3-5295AEB57D91}" srcOrd="3" destOrd="0" parTransId="{249C1CEC-2058-4B1C-BCDA-3B8F0579139D}" sibTransId="{0888400E-3B4D-41F5-9906-E3AA75BE22D8}"/>
    <dgm:cxn modelId="{0D3A25D5-4B11-4B65-87E9-DEBE2790A264}" srcId="{8C18E1C9-5CEC-482D-A912-5FCEF279750D}" destId="{011C1508-4694-47A6-82FB-2A37EF961128}" srcOrd="0" destOrd="0" parTransId="{BB80754E-6C51-4B36-9D0F-CE2AD2D61022}" sibTransId="{8A26F0EE-49F4-49B6-9E26-912D240A858C}"/>
    <dgm:cxn modelId="{F299A4F3-EC46-4C1E-9F90-488EDE3196B3}" type="presOf" srcId="{011C1508-4694-47A6-82FB-2A37EF961128}" destId="{0B13A749-5057-4054-B101-59958AE9F232}" srcOrd="0" destOrd="0" presId="urn:microsoft.com/office/officeart/2005/8/layout/hProcess11"/>
    <dgm:cxn modelId="{61C0CE30-B0AD-492B-A6DC-404558EED4B5}" type="presParOf" srcId="{F31198F3-39D9-48C8-9D2A-2CED3822FE8F}" destId="{14F7CE48-C5C3-4593-B225-8F0663C7EC48}" srcOrd="0" destOrd="0" presId="urn:microsoft.com/office/officeart/2005/8/layout/hProcess11"/>
    <dgm:cxn modelId="{407D737B-4371-42B5-BFA7-3F11B51C4518}" type="presParOf" srcId="{F31198F3-39D9-48C8-9D2A-2CED3822FE8F}" destId="{9A845C56-0165-407E-A98D-8AAAA45A846E}" srcOrd="1" destOrd="0" presId="urn:microsoft.com/office/officeart/2005/8/layout/hProcess11"/>
    <dgm:cxn modelId="{CAD15939-8596-4011-9188-3A631EFC67CB}" type="presParOf" srcId="{9A845C56-0165-407E-A98D-8AAAA45A846E}" destId="{34A45F55-B557-42B3-B69E-26025EFE57E4}" srcOrd="0" destOrd="0" presId="urn:microsoft.com/office/officeart/2005/8/layout/hProcess11"/>
    <dgm:cxn modelId="{F79E7591-6335-4E40-8426-80B93A3E9B02}" type="presParOf" srcId="{34A45F55-B557-42B3-B69E-26025EFE57E4}" destId="{0B13A749-5057-4054-B101-59958AE9F232}" srcOrd="0" destOrd="0" presId="urn:microsoft.com/office/officeart/2005/8/layout/hProcess11"/>
    <dgm:cxn modelId="{2F835B95-C6AF-4EC1-B368-426E6FABF5D0}" type="presParOf" srcId="{34A45F55-B557-42B3-B69E-26025EFE57E4}" destId="{8A228602-AE48-4C66-BFDD-1262506BF6A8}" srcOrd="1" destOrd="0" presId="urn:microsoft.com/office/officeart/2005/8/layout/hProcess11"/>
    <dgm:cxn modelId="{EBDFB2C6-B1DA-4681-BFFC-BDCFE9D1F441}" type="presParOf" srcId="{34A45F55-B557-42B3-B69E-26025EFE57E4}" destId="{EAAC284F-DBEA-4ECF-A5D5-3A2CC7DB0499}" srcOrd="2" destOrd="0" presId="urn:microsoft.com/office/officeart/2005/8/layout/hProcess11"/>
    <dgm:cxn modelId="{B3DD9DD0-3BC3-4F6B-842E-E0CDC7CCDB57}" type="presParOf" srcId="{9A845C56-0165-407E-A98D-8AAAA45A846E}" destId="{90FD39AB-5BEB-4793-AC38-A68620E076E6}" srcOrd="1" destOrd="0" presId="urn:microsoft.com/office/officeart/2005/8/layout/hProcess11"/>
    <dgm:cxn modelId="{EEA0EAB0-20FE-481F-891D-29CC12AF00EB}" type="presParOf" srcId="{9A845C56-0165-407E-A98D-8AAAA45A846E}" destId="{A5DED1EE-AC48-4F8F-9DF9-4AFF7129CC3C}" srcOrd="2" destOrd="0" presId="urn:microsoft.com/office/officeart/2005/8/layout/hProcess11"/>
    <dgm:cxn modelId="{958B0995-3878-47AF-8247-7D69B75C4ADD}" type="presParOf" srcId="{A5DED1EE-AC48-4F8F-9DF9-4AFF7129CC3C}" destId="{B8CA717F-6F2A-4418-9A54-D9FA663BEF89}" srcOrd="0" destOrd="0" presId="urn:microsoft.com/office/officeart/2005/8/layout/hProcess11"/>
    <dgm:cxn modelId="{85B8E295-44B1-48E2-AC9D-940B4EDC2A46}" type="presParOf" srcId="{A5DED1EE-AC48-4F8F-9DF9-4AFF7129CC3C}" destId="{E6D211CB-03BE-4025-9641-CDE33A18E076}" srcOrd="1" destOrd="0" presId="urn:microsoft.com/office/officeart/2005/8/layout/hProcess11"/>
    <dgm:cxn modelId="{04DDF5B7-2CBB-49EB-B02D-1DB9306CE06D}" type="presParOf" srcId="{A5DED1EE-AC48-4F8F-9DF9-4AFF7129CC3C}" destId="{562F0A2A-07B1-48CB-9DA9-875223D17378}" srcOrd="2" destOrd="0" presId="urn:microsoft.com/office/officeart/2005/8/layout/hProcess11"/>
    <dgm:cxn modelId="{A7466366-2D98-423E-9F20-4D9DBFA25209}" type="presParOf" srcId="{9A845C56-0165-407E-A98D-8AAAA45A846E}" destId="{56ECCBD9-0185-4DAB-B05E-4DB85835C819}" srcOrd="3" destOrd="0" presId="urn:microsoft.com/office/officeart/2005/8/layout/hProcess11"/>
    <dgm:cxn modelId="{00F9D978-9427-4A25-9027-6C61299E059C}" type="presParOf" srcId="{9A845C56-0165-407E-A98D-8AAAA45A846E}" destId="{5CCE4D23-E9BC-498E-8224-4636BF777E01}" srcOrd="4" destOrd="0" presId="urn:microsoft.com/office/officeart/2005/8/layout/hProcess11"/>
    <dgm:cxn modelId="{674FFFB7-8F44-45A1-B8D9-F21F0522D945}" type="presParOf" srcId="{5CCE4D23-E9BC-498E-8224-4636BF777E01}" destId="{EB5E6B63-5CA9-4E29-B356-9DBEC14CAABE}" srcOrd="0" destOrd="0" presId="urn:microsoft.com/office/officeart/2005/8/layout/hProcess11"/>
    <dgm:cxn modelId="{6204350B-9BC6-4A77-BA74-B6EA4B249F34}" type="presParOf" srcId="{5CCE4D23-E9BC-498E-8224-4636BF777E01}" destId="{D96BCC79-A06A-454B-88CA-A493C169B71B}" srcOrd="1" destOrd="0" presId="urn:microsoft.com/office/officeart/2005/8/layout/hProcess11"/>
    <dgm:cxn modelId="{41AF65D2-93C1-4006-85B7-FEE649ABE20A}" type="presParOf" srcId="{5CCE4D23-E9BC-498E-8224-4636BF777E01}" destId="{58533155-CAF3-4246-A761-D7C5E3B8523D}" srcOrd="2" destOrd="0" presId="urn:microsoft.com/office/officeart/2005/8/layout/hProcess11"/>
    <dgm:cxn modelId="{754451C6-9791-4D1F-AC21-17698281A585}" type="presParOf" srcId="{9A845C56-0165-407E-A98D-8AAAA45A846E}" destId="{7B7D779B-3EAD-464B-99AA-940C4729D3B6}" srcOrd="5" destOrd="0" presId="urn:microsoft.com/office/officeart/2005/8/layout/hProcess11"/>
    <dgm:cxn modelId="{0E40C562-319C-4007-9F8B-2E30E3A94971}" type="presParOf" srcId="{9A845C56-0165-407E-A98D-8AAAA45A846E}" destId="{010799E8-57A0-44E0-A973-F811DB0EFF26}" srcOrd="6" destOrd="0" presId="urn:microsoft.com/office/officeart/2005/8/layout/hProcess11"/>
    <dgm:cxn modelId="{306D9425-62A8-45E1-A2A1-EEF5F3A54920}" type="presParOf" srcId="{010799E8-57A0-44E0-A973-F811DB0EFF26}" destId="{D3AFEB0F-4263-46BF-95D8-31CAE88F579A}" srcOrd="0" destOrd="0" presId="urn:microsoft.com/office/officeart/2005/8/layout/hProcess11"/>
    <dgm:cxn modelId="{A54D1D8A-35EF-49D7-BC4D-821936A56CC0}" type="presParOf" srcId="{010799E8-57A0-44E0-A973-F811DB0EFF26}" destId="{73093F41-32BE-466D-AC23-5884B79F5F41}" srcOrd="1" destOrd="0" presId="urn:microsoft.com/office/officeart/2005/8/layout/hProcess11"/>
    <dgm:cxn modelId="{CFE36B70-5107-4E1A-8FFA-BCEB2DE965F4}" type="presParOf" srcId="{010799E8-57A0-44E0-A973-F811DB0EFF26}" destId="{F2074020-4E5D-450C-B67D-F3BFC4E6BCB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5F088-197C-4350-B05B-D71FE401191D}">
      <dsp:nvSpPr>
        <dsp:cNvPr id="0" name=""/>
        <dsp:cNvSpPr/>
      </dsp:nvSpPr>
      <dsp:spPr>
        <a:xfrm>
          <a:off x="5093970" y="1653214"/>
          <a:ext cx="3604021" cy="625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745"/>
              </a:lnTo>
              <a:lnTo>
                <a:pt x="3604021" y="312745"/>
              </a:lnTo>
              <a:lnTo>
                <a:pt x="3604021" y="625491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E719E9-226F-437D-B8FA-607761D5705E}">
      <dsp:nvSpPr>
        <dsp:cNvPr id="0" name=""/>
        <dsp:cNvSpPr/>
      </dsp:nvSpPr>
      <dsp:spPr>
        <a:xfrm>
          <a:off x="5048249" y="1653214"/>
          <a:ext cx="91440" cy="6254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5491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F74D1-3E64-4DD9-897A-D91F8675874A}">
      <dsp:nvSpPr>
        <dsp:cNvPr id="0" name=""/>
        <dsp:cNvSpPr/>
      </dsp:nvSpPr>
      <dsp:spPr>
        <a:xfrm>
          <a:off x="1489948" y="1653214"/>
          <a:ext cx="3604021" cy="625491"/>
        </a:xfrm>
        <a:custGeom>
          <a:avLst/>
          <a:gdLst/>
          <a:ahLst/>
          <a:cxnLst/>
          <a:rect l="0" t="0" r="0" b="0"/>
          <a:pathLst>
            <a:path>
              <a:moveTo>
                <a:pt x="3604021" y="0"/>
              </a:moveTo>
              <a:lnTo>
                <a:pt x="3604021" y="312745"/>
              </a:lnTo>
              <a:lnTo>
                <a:pt x="0" y="312745"/>
              </a:lnTo>
              <a:lnTo>
                <a:pt x="0" y="625491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C93E15-83A2-4863-9EAC-37EB31D0A6D0}">
      <dsp:nvSpPr>
        <dsp:cNvPr id="0" name=""/>
        <dsp:cNvSpPr/>
      </dsp:nvSpPr>
      <dsp:spPr>
        <a:xfrm>
          <a:off x="3811" y="163949"/>
          <a:ext cx="10180317" cy="1489264"/>
        </a:xfrm>
        <a:prstGeom prst="rect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800" kern="1200" dirty="0">
              <a:sym typeface="Arial" panose="020B0604020202020204" pitchFamily="34" charset="0"/>
            </a:rPr>
            <a:t>In the Special Flood Hazard Area (SFHA)</a:t>
          </a:r>
          <a:br>
            <a:rPr lang="en-US" altLang="en-US" sz="2800" kern="1200" dirty="0">
              <a:sym typeface="Arial" panose="020B0604020202020204" pitchFamily="34" charset="0"/>
            </a:rPr>
          </a:br>
          <a:r>
            <a:rPr lang="en-US" altLang="en-US" sz="2800" kern="1200" dirty="0">
              <a:sym typeface="Arial" panose="020B0604020202020204" pitchFamily="34" charset="0"/>
            </a:rPr>
            <a:t>(High-risk flood zones, beginning with Zone A or Zone V)</a:t>
          </a:r>
          <a:endParaRPr lang="en-US" sz="2800" kern="1200" dirty="0"/>
        </a:p>
      </dsp:txBody>
      <dsp:txXfrm>
        <a:off x="3811" y="163949"/>
        <a:ext cx="10180317" cy="1489264"/>
      </dsp:txXfrm>
    </dsp:sp>
    <dsp:sp modelId="{A0CC4DF8-F9A8-4376-8151-77DD3D14F560}">
      <dsp:nvSpPr>
        <dsp:cNvPr id="0" name=""/>
        <dsp:cNvSpPr/>
      </dsp:nvSpPr>
      <dsp:spPr>
        <a:xfrm>
          <a:off x="684" y="2278705"/>
          <a:ext cx="2978529" cy="1489264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kern="1200">
              <a:sym typeface="Arial" panose="020B0604020202020204" pitchFamily="34" charset="0"/>
            </a:rPr>
            <a:t>Government-backed mortgages </a:t>
          </a:r>
          <a:br>
            <a:rPr lang="en-US" altLang="en-US" sz="2000" kern="1200">
              <a:sym typeface="Arial" panose="020B0604020202020204" pitchFamily="34" charset="0"/>
            </a:rPr>
          </a:br>
          <a:r>
            <a:rPr lang="en-US" altLang="en-US" sz="2000" kern="1200">
              <a:sym typeface="Arial" panose="020B0604020202020204" pitchFamily="34" charset="0"/>
            </a:rPr>
            <a:t>(e.g., FHA, VA loans) </a:t>
          </a:r>
        </a:p>
      </dsp:txBody>
      <dsp:txXfrm>
        <a:off x="684" y="2278705"/>
        <a:ext cx="2978529" cy="1489264"/>
      </dsp:txXfrm>
    </dsp:sp>
    <dsp:sp modelId="{61372DA7-529C-4E9B-996D-F4CB2FB71826}">
      <dsp:nvSpPr>
        <dsp:cNvPr id="0" name=""/>
        <dsp:cNvSpPr/>
      </dsp:nvSpPr>
      <dsp:spPr>
        <a:xfrm>
          <a:off x="3604705" y="2278705"/>
          <a:ext cx="2978529" cy="1489264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kern="1200">
              <a:sym typeface="Arial" panose="020B0604020202020204" pitchFamily="34" charset="0"/>
            </a:rPr>
            <a:t>Mortgages from </a:t>
          </a:r>
          <a:br>
            <a:rPr lang="en-US" altLang="en-US" sz="2000" kern="1200">
              <a:sym typeface="Arial" panose="020B0604020202020204" pitchFamily="34" charset="0"/>
            </a:rPr>
          </a:br>
          <a:r>
            <a:rPr lang="en-US" altLang="en-US" sz="2000" kern="1200">
              <a:sym typeface="Arial" panose="020B0604020202020204" pitchFamily="34" charset="0"/>
            </a:rPr>
            <a:t>federally-regulated lenders</a:t>
          </a:r>
        </a:p>
      </dsp:txBody>
      <dsp:txXfrm>
        <a:off x="3604705" y="2278705"/>
        <a:ext cx="2978529" cy="1489264"/>
      </dsp:txXfrm>
    </dsp:sp>
    <dsp:sp modelId="{AC816DEB-434C-44E6-8820-4DA544F3FDB3}">
      <dsp:nvSpPr>
        <dsp:cNvPr id="0" name=""/>
        <dsp:cNvSpPr/>
      </dsp:nvSpPr>
      <dsp:spPr>
        <a:xfrm>
          <a:off x="7208726" y="2278705"/>
          <a:ext cx="2978529" cy="1489264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kern="1200">
              <a:sym typeface="Arial" panose="020B0604020202020204" pitchFamily="34" charset="0"/>
            </a:rPr>
            <a:t>Certain federal grants</a:t>
          </a:r>
          <a:br>
            <a:rPr lang="en-US" altLang="en-US" sz="2000" kern="1200">
              <a:sym typeface="Arial" panose="020B0604020202020204" pitchFamily="34" charset="0"/>
            </a:rPr>
          </a:br>
          <a:r>
            <a:rPr lang="en-US" altLang="en-US" sz="2000" kern="1200">
              <a:sym typeface="Arial" panose="020B0604020202020204" pitchFamily="34" charset="0"/>
            </a:rPr>
            <a:t> and disaster assistance</a:t>
          </a:r>
        </a:p>
      </dsp:txBody>
      <dsp:txXfrm>
        <a:off x="7208726" y="2278705"/>
        <a:ext cx="2978529" cy="1489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F7CE48-C5C3-4593-B225-8F0663C7EC48}">
      <dsp:nvSpPr>
        <dsp:cNvPr id="0" name=""/>
        <dsp:cNvSpPr/>
      </dsp:nvSpPr>
      <dsp:spPr>
        <a:xfrm>
          <a:off x="0" y="415379"/>
          <a:ext cx="8421624" cy="553839"/>
        </a:xfrm>
        <a:prstGeom prst="notchedRightArrow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3A749-5057-4054-B101-59958AE9F232}">
      <dsp:nvSpPr>
        <dsp:cNvPr id="0" name=""/>
        <dsp:cNvSpPr/>
      </dsp:nvSpPr>
      <dsp:spPr>
        <a:xfrm>
          <a:off x="3386" y="0"/>
          <a:ext cx="1603320" cy="553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January 1, 2015 – Claim #1</a:t>
          </a:r>
        </a:p>
      </dsp:txBody>
      <dsp:txXfrm>
        <a:off x="3386" y="0"/>
        <a:ext cx="1603320" cy="553839"/>
      </dsp:txXfrm>
    </dsp:sp>
    <dsp:sp modelId="{8A228602-AE48-4C66-BFDD-1262506BF6A8}">
      <dsp:nvSpPr>
        <dsp:cNvPr id="0" name=""/>
        <dsp:cNvSpPr/>
      </dsp:nvSpPr>
      <dsp:spPr>
        <a:xfrm>
          <a:off x="735816" y="623069"/>
          <a:ext cx="138459" cy="1384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A717F-6F2A-4418-9A54-D9FA663BEF89}">
      <dsp:nvSpPr>
        <dsp:cNvPr id="0" name=""/>
        <dsp:cNvSpPr/>
      </dsp:nvSpPr>
      <dsp:spPr>
        <a:xfrm>
          <a:off x="1674895" y="830758"/>
          <a:ext cx="1546232" cy="553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December 2021 – Claim X </a:t>
          </a:r>
          <a:br>
            <a:rPr lang="en-US" sz="1400" kern="1200"/>
          </a:br>
          <a:r>
            <a:rPr lang="en-US" sz="1400" kern="1200"/>
            <a:t>(Closed without payment, so does not count)</a:t>
          </a:r>
        </a:p>
      </dsp:txBody>
      <dsp:txXfrm>
        <a:off x="1674895" y="830758"/>
        <a:ext cx="1546232" cy="553839"/>
      </dsp:txXfrm>
    </dsp:sp>
    <dsp:sp modelId="{E6D211CB-03BE-4025-9641-CDE33A18E076}">
      <dsp:nvSpPr>
        <dsp:cNvPr id="0" name=""/>
        <dsp:cNvSpPr/>
      </dsp:nvSpPr>
      <dsp:spPr>
        <a:xfrm>
          <a:off x="2378781" y="623069"/>
          <a:ext cx="138459" cy="1384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E6B63-5CA9-4E29-B356-9DBEC14CAABE}">
      <dsp:nvSpPr>
        <dsp:cNvPr id="0" name=""/>
        <dsp:cNvSpPr/>
      </dsp:nvSpPr>
      <dsp:spPr>
        <a:xfrm>
          <a:off x="3828789" y="18287"/>
          <a:ext cx="2307551" cy="553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August 2027 – Claim #2 </a:t>
          </a:r>
          <a:br>
            <a:rPr lang="en-US" sz="1400" kern="1200" dirty="0"/>
          </a:br>
          <a:r>
            <a:rPr lang="en-US" sz="1400" kern="1200" dirty="0"/>
            <a:t>(Prior Claims </a:t>
          </a:r>
          <a:br>
            <a:rPr lang="en-US" sz="1400" kern="1200" dirty="0"/>
          </a:br>
          <a:r>
            <a:rPr lang="en-US" sz="1400" kern="1200" dirty="0"/>
            <a:t>Factor: 2-1=1)</a:t>
          </a:r>
        </a:p>
      </dsp:txBody>
      <dsp:txXfrm>
        <a:off x="3828789" y="18287"/>
        <a:ext cx="2307551" cy="553839"/>
      </dsp:txXfrm>
    </dsp:sp>
    <dsp:sp modelId="{D96BCC79-A06A-454B-88CA-A493C169B71B}">
      <dsp:nvSpPr>
        <dsp:cNvPr id="0" name=""/>
        <dsp:cNvSpPr/>
      </dsp:nvSpPr>
      <dsp:spPr>
        <a:xfrm>
          <a:off x="4575031" y="613925"/>
          <a:ext cx="138459" cy="1384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FEB0F-4263-46BF-95D8-31CAE88F579A}">
      <dsp:nvSpPr>
        <dsp:cNvPr id="0" name=""/>
        <dsp:cNvSpPr/>
      </dsp:nvSpPr>
      <dsp:spPr>
        <a:xfrm>
          <a:off x="6085499" y="910500"/>
          <a:ext cx="1911017" cy="459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January 1, 2035 – </a:t>
          </a:r>
          <a:br>
            <a:rPr lang="en-US" sz="1400" kern="1200"/>
          </a:br>
          <a:r>
            <a:rPr lang="en-US" sz="1400" kern="1200"/>
            <a:t>End of 20-year window.</a:t>
          </a:r>
        </a:p>
      </dsp:txBody>
      <dsp:txXfrm>
        <a:off x="6085499" y="910500"/>
        <a:ext cx="1911017" cy="459708"/>
      </dsp:txXfrm>
    </dsp:sp>
    <dsp:sp modelId="{73093F41-32BE-466D-AC23-5884B79F5F41}">
      <dsp:nvSpPr>
        <dsp:cNvPr id="0" name=""/>
        <dsp:cNvSpPr/>
      </dsp:nvSpPr>
      <dsp:spPr>
        <a:xfrm>
          <a:off x="7582499" y="619170"/>
          <a:ext cx="138459" cy="1384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A7855FC-D5FC-4EB5-B070-349608152AD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3D5853B-4249-4FC8-8200-F39E85E0E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806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30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26" indent="-362426">
              <a:spcAft>
                <a:spcPts val="846"/>
              </a:spcAft>
              <a:buFont typeface="Symbol" panose="05050102010706020507" pitchFamily="18" charset="2"/>
              <a:buChar char="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08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42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58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97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7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72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81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41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65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47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8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87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48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52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85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811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670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89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347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97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2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51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960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084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538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539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654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138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71">
              <a:spcBef>
                <a:spcPts val="634"/>
              </a:spcBef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156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964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65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036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444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813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864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71">
              <a:spcBef>
                <a:spcPts val="634"/>
              </a:spcBef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950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163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338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97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102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365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22" indent="-302022">
              <a:spcBef>
                <a:spcPts val="634"/>
              </a:spcBef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84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833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680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086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099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114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261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701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137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289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125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74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300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8347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0712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126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427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88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0263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324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520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982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36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55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802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16225" y="960438"/>
            <a:ext cx="4608513" cy="2592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46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69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CBB2248A-EC0B-4A48-B926-A71FA3213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8382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C2E6D-B506-4487-848B-B0CCAD4723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3B8538-9C05-4B81-A300-ABACA5056E70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A21F1-AF64-4700-B3D5-DC728258E7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B5E9BCB-0278-4026-82D5-FD6D4752E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E0E4B-5947-412E-BFF0-EBDBA0FA7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345411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9C4DA0B-CF13-43B1-8F82-7124760A5F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9B395F-20F5-4801-B1B0-05804BBF22E5}" type="datetime1">
              <a:rPr lang="en-US" smtClean="0"/>
              <a:t>11/18/2021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C7969E-F913-4B7D-80A6-22027F37F5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5462D-3175-4D18-987F-8A4E6B38D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5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E6C5F15-9BAE-474D-BE58-769F8F7FDD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597328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76221E-69F1-4515-B05A-D8767CB60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141C5-53F6-4820-8901-55A044FFB115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F83E48-D829-4E79-AE9D-BDA3A6BD96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A5274E1-3237-4A3D-AD58-FDBEB836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8D56A-F3BC-4A9B-864A-00DC2E2EA8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970232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0E6E4E-7766-483A-BD3A-EABB2019D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AFD1C-0E00-4DDC-A312-996A92882515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F4AF7F-3323-49DF-AEF4-D751451603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C0615DA-840A-45FE-9990-055E1F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09B7A-D18B-45F8-A783-DB8B3A80C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588845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8EB2AC-08BD-40C5-BB40-4AEF3E9BE2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DB2FC-A707-470D-BB32-D4D4E4AD5994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F1971F-642E-405A-B53B-59D372433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A731A6-BC25-45FB-9206-FADCFD7F59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614396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>
              <a:defRPr sz="2800" b="0"/>
            </a:lvl1pPr>
            <a:lvl2pPr>
              <a:defRPr sz="2800" b="0"/>
            </a:lvl2pPr>
            <a:lvl3pPr>
              <a:defRPr sz="2400" b="0"/>
            </a:lvl3pPr>
            <a:lvl4pPr marL="1371600" indent="-342900">
              <a:buSzPct val="75000"/>
              <a:buFont typeface="Wingdings" panose="05000000000000000000" pitchFamily="2" charset="2"/>
              <a:buChar char="§"/>
              <a:defRPr sz="2400" b="0"/>
            </a:lvl4pPr>
            <a:lvl5pPr>
              <a:defRPr sz="2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8D30BE5-4AC5-49B6-8E11-290E5C573A5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53F4BBE-97CE-4BA9-B768-255B32E93F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0A962F-EFFA-45E1-B827-E9ABD5AC35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378812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A0F16B-CBC6-49CB-9169-0EB1D6FCE0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64E2F-E708-4C1F-8136-8D0EBFF00532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5EBC56-0781-4A8F-B12C-D9A5528DE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2641606-AB56-4B51-8F0A-61C4427E4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4833B6-AC52-44F9-B34C-55DC9DCE9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355818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(Pic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5380567" cy="449262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6201834" y="1153078"/>
            <a:ext cx="5380567" cy="449262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8F74EC-4AD1-4A1C-8AB3-C3503C4EA126}"/>
              </a:ext>
            </a:extLst>
          </p:cNvPr>
          <p:cNvSpPr>
            <a:spLocks noGrp="1" noChangeArrowheads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064AB-3842-4E5A-9AF2-0EF0D72DC47C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3D28FE-3D8D-47D9-946A-14CD9F5B8D8B}"/>
              </a:ext>
            </a:extLst>
          </p:cNvPr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FE7FEBC-2D4B-49C5-8C82-46693D0255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82167-6842-4CFE-8785-696D8EF0DE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985735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(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5380567" cy="4492625"/>
          </a:xfrm>
        </p:spPr>
        <p:txBody>
          <a:bodyPr>
            <a:normAutofit/>
          </a:bodyPr>
          <a:lstStyle>
            <a:lvl2pPr>
              <a:lnSpc>
                <a:spcPct val="120000"/>
              </a:lnSpc>
              <a:spcBef>
                <a:spcPts val="500"/>
              </a:spcBef>
              <a:defRPr/>
            </a:lvl2pPr>
            <a:lvl3pPr>
              <a:defRPr sz="2400"/>
            </a:lvl3pPr>
            <a:lvl4pPr>
              <a:defRPr sz="2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6201834" y="1153078"/>
            <a:ext cx="5380567" cy="4492625"/>
          </a:xfrm>
        </p:spPr>
        <p:txBody>
          <a:bodyPr>
            <a:normAutofit/>
          </a:bodyPr>
          <a:lstStyle>
            <a:lvl3pPr>
              <a:defRPr sz="2400"/>
            </a:lvl3pPr>
            <a:lvl4pPr>
              <a:defRPr sz="2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063AE0-EFFB-47DB-8D9F-F84B7FC6898F}"/>
              </a:ext>
            </a:extLst>
          </p:cNvPr>
          <p:cNvSpPr>
            <a:spLocks noGrp="1" noChangeArrowheads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E3B59-8624-49C3-9D76-94709881A89E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592374-1F73-412B-8419-663FA9D9E2C8}"/>
              </a:ext>
            </a:extLst>
          </p:cNvPr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F16E684-8278-4E1A-A2E5-54AEC3942C3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10DA0-CEF6-4B2A-802C-FF02893F9C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615636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: Imag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10972800" cy="213346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609601" y="3472070"/>
            <a:ext cx="10972800" cy="217363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5DE6DB-1DFD-42EA-87DD-301ECAEB130A}"/>
              </a:ext>
            </a:extLst>
          </p:cNvPr>
          <p:cNvSpPr>
            <a:spLocks noGrp="1" noChangeArrowheads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9340B-1239-4EC8-A414-C5BF2FA3E529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B77072-F1B0-4221-883D-698A6B7791E2}"/>
              </a:ext>
            </a:extLst>
          </p:cNvPr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BD5216-C7E7-4995-8C0D-EF1B1F6A15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FCD45-EEDB-4628-9DE9-48D55E65C0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559585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lumn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09601" y="1153078"/>
            <a:ext cx="1828800" cy="449262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2540001" y="1153078"/>
            <a:ext cx="9042400" cy="449262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6499F9-DC6F-49D6-B025-D904179630F4}"/>
              </a:ext>
            </a:extLst>
          </p:cNvPr>
          <p:cNvSpPr>
            <a:spLocks noGrp="1" noChangeArrowheads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453F6-E907-45A4-8415-CDD3E11AE12E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93FADC-84C6-402C-9764-E02FA8D14325}"/>
              </a:ext>
            </a:extLst>
          </p:cNvPr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1784183-C89C-476F-B47E-B2D7771D612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BF916-D677-46D5-BCD7-ED53158959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534468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1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0E794E3-D6AA-45DF-806C-BE4D08E267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5CB44-6717-4257-82EA-917C7537C899}" type="datetime1">
              <a:rPr lang="en-US" smtClean="0"/>
              <a:t>11/18/2021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CBE5BA5-63FC-477E-9A1B-8A5D4E250F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9456E8F-5116-4F39-9354-AF13A6BB1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3B3B0-B561-4A42-9C17-EC0759D8E9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935335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3CF618A-60CF-46EB-8BD3-533045CB8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1156F-5C3A-4C2C-AF13-F63DB25B3E4D}" type="datetime1">
              <a:rPr lang="en-US" smtClean="0"/>
              <a:t>11/18/2021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3C67E87-26E2-4CBC-AC16-344B79F9B6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C25BC0E-384E-4C18-BAC8-1F0D7AA1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BA8974-E83F-4191-BA2E-2C1FC96965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683075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>
            <a:extLst>
              <a:ext uri="{FF2B5EF4-FFF2-40B4-BE49-F238E27FC236}">
                <a16:creationId xmlns:a16="http://schemas.microsoft.com/office/drawing/2014/main" id="{6C4AB9A4-5C51-4DA1-8386-5C058B1DBD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>
            <a:extLst>
              <a:ext uri="{FF2B5EF4-FFF2-40B4-BE49-F238E27FC236}">
                <a16:creationId xmlns:a16="http://schemas.microsoft.com/office/drawing/2014/main" id="{4B8AA393-676F-42C7-B114-879675DC41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8438"/>
            <a:ext cx="109728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A0A8D5F7-940B-4CC2-ACA4-D2399A5C8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68388"/>
            <a:ext cx="10972800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A454127-8548-42BC-A8BE-15D6DBCBA2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CA712A6-76F4-422B-9DDC-2486EA3C135A}" type="datetime1">
              <a:rPr lang="en-US" smtClean="0"/>
              <a:t>11/18/2021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4F14E3D-5214-40CB-9C51-3EC8A019F5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7721C2-51FC-45A9-B159-CE38D8CF83EE}"/>
              </a:ext>
            </a:extLst>
          </p:cNvPr>
          <p:cNvCxnSpPr/>
          <p:nvPr/>
        </p:nvCxnSpPr>
        <p:spPr>
          <a:xfrm>
            <a:off x="609600" y="990600"/>
            <a:ext cx="107696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141446F-1CCC-405A-A844-4AFE70B81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4F8FE"/>
                </a:solidFill>
              </a:defRPr>
            </a:lvl1pPr>
          </a:lstStyle>
          <a:p>
            <a:fld id="{5C67B138-3E81-4093-9AB7-A356A3C142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23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wipe dir="r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rgbClr val="00006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rgbClr val="000066"/>
          </a:solidFill>
          <a:latin typeface="Times New Roman" pitchFamily="18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rgbClr val="000066"/>
          </a:solidFill>
          <a:latin typeface="Times New Roman" pitchFamily="18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rgbClr val="000066"/>
          </a:solidFill>
          <a:latin typeface="Times New Roman" pitchFamily="18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rgbClr val="000066"/>
          </a:solidFill>
          <a:latin typeface="Times New Roman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000066"/>
          </a:solidFill>
          <a:latin typeface="Times New Roman" pitchFamily="18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000066"/>
          </a:solidFill>
          <a:latin typeface="Times New Roman" pitchFamily="18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000066"/>
          </a:solidFill>
          <a:latin typeface="Times New Roman" pitchFamily="18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000066"/>
          </a:solidFill>
          <a:latin typeface="Times New Roman" pitchFamily="18" charset="0"/>
          <a:cs typeface="Arial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tabLst>
          <a:tab pos="401638" algn="l"/>
        </a:tabLst>
        <a:defRPr sz="2800">
          <a:solidFill>
            <a:srgbClr val="000066"/>
          </a:solidFill>
          <a:latin typeface="+mn-lt"/>
          <a:ea typeface="+mn-ea"/>
          <a:cs typeface="+mn-cs"/>
        </a:defRPr>
      </a:lvl1pPr>
      <a:lvl2pPr marL="457200" indent="-3429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tabLst>
          <a:tab pos="401638" algn="l"/>
        </a:tabLst>
        <a:defRPr sz="2800">
          <a:solidFill>
            <a:srgbClr val="000066"/>
          </a:solidFill>
          <a:latin typeface="+mn-lt"/>
          <a:cs typeface="+mn-cs"/>
        </a:defRPr>
      </a:lvl2pPr>
      <a:lvl3pPr marL="914400" indent="-3429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tabLst>
          <a:tab pos="401638" algn="l"/>
        </a:tabLst>
        <a:defRPr sz="2400">
          <a:solidFill>
            <a:srgbClr val="000066"/>
          </a:solidFill>
          <a:latin typeface="+mn-lt"/>
          <a:cs typeface="+mn-cs"/>
        </a:defRPr>
      </a:lvl3pPr>
      <a:lvl4pPr marL="1371600" indent="-3429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tabLst>
          <a:tab pos="401638" algn="l"/>
        </a:tabLst>
        <a:defRPr sz="2400">
          <a:solidFill>
            <a:srgbClr val="000066"/>
          </a:solidFill>
          <a:latin typeface="+mn-lt"/>
          <a:cs typeface="+mn-cs"/>
        </a:defRPr>
      </a:lvl4pPr>
      <a:lvl5pPr marL="2174875" indent="-228600" algn="l" rtl="0" fontAlgn="base">
        <a:spcBef>
          <a:spcPct val="20000"/>
        </a:spcBef>
        <a:spcAft>
          <a:spcPct val="0"/>
        </a:spcAft>
        <a:buChar char="»"/>
        <a:tabLst>
          <a:tab pos="401638" algn="l"/>
        </a:tabLst>
        <a:defRPr sz="2000" b="1">
          <a:solidFill>
            <a:srgbClr val="000066"/>
          </a:solidFill>
          <a:latin typeface="+mn-lt"/>
          <a:cs typeface="+mn-cs"/>
        </a:defRPr>
      </a:lvl5pPr>
      <a:lvl6pPr marL="2632075" indent="-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401638" algn="l"/>
        </a:tabLst>
        <a:defRPr sz="2000" b="1">
          <a:solidFill>
            <a:srgbClr val="000066"/>
          </a:solidFill>
          <a:latin typeface="+mn-lt"/>
          <a:cs typeface="+mn-cs"/>
        </a:defRPr>
      </a:lvl6pPr>
      <a:lvl7pPr marL="3089275" indent="-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401638" algn="l"/>
        </a:tabLst>
        <a:defRPr sz="2000" b="1">
          <a:solidFill>
            <a:srgbClr val="000066"/>
          </a:solidFill>
          <a:latin typeface="+mn-lt"/>
          <a:cs typeface="+mn-cs"/>
        </a:defRPr>
      </a:lvl7pPr>
      <a:lvl8pPr marL="3546475" indent="-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401638" algn="l"/>
        </a:tabLst>
        <a:defRPr sz="2000" b="1">
          <a:solidFill>
            <a:srgbClr val="000066"/>
          </a:solidFill>
          <a:latin typeface="+mn-lt"/>
          <a:cs typeface="+mn-cs"/>
        </a:defRPr>
      </a:lvl8pPr>
      <a:lvl9pPr marL="4003675" indent="-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401638" algn="l"/>
        </a:tabLst>
        <a:defRPr sz="2000" b="1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7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hyperlink" Target="https://youtu.be/oi2g-0GfgMk" TargetMode="Externa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35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Relationship Id="rId4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Relationship Id="rId4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4.xml"/><Relationship Id="rId4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Relationship Id="rId4" Type="http://schemas.openxmlformats.org/officeDocument/2006/relationships/image" Target="../media/image4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Relationship Id="rId6" Type="http://schemas.openxmlformats.org/officeDocument/2006/relationships/image" Target="../media/image42.png"/><Relationship Id="rId5" Type="http://schemas.openxmlformats.org/officeDocument/2006/relationships/hyperlink" Target="https://www.fema.gov/flood-insurance/risk-rating" TargetMode="External"/><Relationship Id="rId4" Type="http://schemas.openxmlformats.org/officeDocument/2006/relationships/hyperlink" Target="http://www.floodsmart.gov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hyperlink" Target="https://floodmaps.fema.gov/fhm/fmx_main.html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hyperlink" Target="https://www.fema.gov/flood-insurance/advocate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9.xml"/><Relationship Id="rId4" Type="http://schemas.openxmlformats.org/officeDocument/2006/relationships/image" Target="../media/image4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0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D2D9BD13-DE49-42B6-9455-8FF86184B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 dirty="0"/>
              <a:t>Unit 8: Flood Insurance</a:t>
            </a:r>
          </a:p>
        </p:txBody>
      </p:sp>
      <p:pic>
        <p:nvPicPr>
          <p:cNvPr id="6" name="Picture 4" descr="E0273 unit cover image with a collage of three images showing an elevated house, a levee, and flooding.">
            <a:extLst>
              <a:ext uri="{FF2B5EF4-FFF2-40B4-BE49-F238E27FC236}">
                <a16:creationId xmlns:a16="http://schemas.microsoft.com/office/drawing/2014/main" id="{73F5FE57-A741-4AB7-B74A-E83A470D7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00957"/>
            <a:ext cx="7620000" cy="41814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A53676-E41E-4715-A9CF-B03A7DDBDD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3351AD74-8CFB-4944-8364-AA0E9B4AB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Flood Insurance Definitions – Structure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6BCBD0-80A9-4F97-AC41-91456E02D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b="1">
                <a:sym typeface="Arial" panose="020B0604020202020204" pitchFamily="34" charset="0"/>
              </a:rPr>
              <a:t>Structure (for floodplain management purposes):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A walled and roofed building, including a gas or liquid storage tank, that is principally above ground, as well as a manufactured home. </a:t>
            </a:r>
          </a:p>
          <a:p>
            <a:endParaRPr lang="en-US" altLang="en-US" b="1">
              <a:sym typeface="Arial" panose="020B0604020202020204" pitchFamily="34" charset="0"/>
            </a:endParaRPr>
          </a:p>
          <a:p>
            <a:r>
              <a:rPr lang="en-US" altLang="en-US" b="1">
                <a:sym typeface="Arial" panose="020B0604020202020204" pitchFamily="34" charset="0"/>
              </a:rPr>
              <a:t>Structure (for insurance purposes):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Two or more outside rigid walls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Fully secured roof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Affixed to a permanent site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Includes manufactured homes and travel trailers built on a permanent chassis affixed to a permanent foundation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Does </a:t>
            </a:r>
            <a:r>
              <a:rPr lang="en-US" altLang="en-US" b="1">
                <a:sym typeface="Arial" panose="020B0604020202020204" pitchFamily="34" charset="0"/>
              </a:rPr>
              <a:t>not</a:t>
            </a:r>
            <a:r>
              <a:rPr lang="en-US" altLang="en-US" b="1" i="1">
                <a:sym typeface="Arial" panose="020B0604020202020204" pitchFamily="34" charset="0"/>
              </a:rPr>
              <a:t> </a:t>
            </a:r>
            <a:r>
              <a:rPr lang="en-US" altLang="en-US">
                <a:sym typeface="Arial" panose="020B0604020202020204" pitchFamily="34" charset="0"/>
              </a:rPr>
              <a:t>include RVs or storage tanks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E0BFE6-CE49-4845-B804-5E627C8E0C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D4CCD1-B2C5-40E6-90F2-4E3242C8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 dirty="0"/>
              <a:t>Flood Insurance Definitions – RCV &amp; ACV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1DAE7-557C-4C42-AA96-BA07971B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/>
          <a:lstStyle/>
          <a:p>
            <a:r>
              <a:rPr lang="en-US" b="1"/>
              <a:t>Replacement Cost Value (RCV):</a:t>
            </a:r>
          </a:p>
          <a:p>
            <a:r>
              <a:rPr lang="en-US"/>
              <a:t>The cost to replace property with the same kind of material and construction, without deduction for depreciation</a:t>
            </a:r>
          </a:p>
          <a:p>
            <a:endParaRPr lang="en-US" altLang="en-US" b="1">
              <a:sym typeface="Arial" panose="020B0604020202020204" pitchFamily="34" charset="0"/>
            </a:endParaRPr>
          </a:p>
          <a:p>
            <a:r>
              <a:rPr lang="en-US" altLang="en-US" b="1">
                <a:sym typeface="Arial" panose="020B0604020202020204" pitchFamily="34" charset="0"/>
              </a:rPr>
              <a:t>Actual Cash Value (ACV): </a:t>
            </a:r>
            <a:br>
              <a:rPr lang="en-US" altLang="en-US">
                <a:sym typeface="Arial" panose="020B0604020202020204" pitchFamily="34" charset="0"/>
              </a:rPr>
            </a:br>
            <a:r>
              <a:rPr lang="en-US" altLang="en-US">
                <a:sym typeface="Arial" panose="020B0604020202020204" pitchFamily="34" charset="0"/>
              </a:rPr>
              <a:t>Replacement cost value at the time of loss, less the value of its physical depreciation. </a:t>
            </a:r>
            <a:endParaRPr lang="en-US"/>
          </a:p>
          <a:p>
            <a:r>
              <a:rPr lang="en-US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18F14A-6D36-4207-9E00-00010F8975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4127169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AA4135A7-6EDF-41DD-A54B-8D00475A5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 dirty="0"/>
              <a:t>Definitions – Pre-FIRM vs Post-FIRM</a:t>
            </a:r>
          </a:p>
        </p:txBody>
      </p:sp>
      <p:pic>
        <p:nvPicPr>
          <p:cNvPr id="6" name="Picture 4" descr="Blue left arrow reads: Pre-FIRM: Built before initial FIRM or on or before 12/31/1974. Red right arrow reads: Post-FIRM: On or after the initial FIRM or after 12/31/1974 whichever is LATER. A FIRM map cover for Floodville is between the arrows.">
            <a:extLst>
              <a:ext uri="{FF2B5EF4-FFF2-40B4-BE49-F238E27FC236}">
                <a16:creationId xmlns:a16="http://schemas.microsoft.com/office/drawing/2014/main" id="{212BE1C3-F395-412E-8D6A-0E44AD95F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67644"/>
            <a:ext cx="7620000" cy="38481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616D15-DD08-4152-97F5-CB406C1313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1402B19E-7EAA-4660-86F8-B56E3C1F5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is Insurable by the NFIP?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C5EDAC-C9A1-4F25-B042-09DF81C4E24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en-US" altLang="en-US" dirty="0">
                <a:sym typeface="Arial" panose="020B0604020202020204" pitchFamily="34" charset="0"/>
              </a:rPr>
              <a:t>Walled, roofed structures principally above ground</a:t>
            </a:r>
          </a:p>
          <a:p>
            <a:pPr lvl="1"/>
            <a:r>
              <a:rPr lang="en-US" altLang="en-US" dirty="0">
                <a:sym typeface="Arial" panose="020B0604020202020204" pitchFamily="34" charset="0"/>
              </a:rPr>
              <a:t>Manufactured homes or travel trailers, if anchored to a permanent foundation </a:t>
            </a:r>
          </a:p>
          <a:p>
            <a:pPr lvl="1"/>
            <a:r>
              <a:rPr lang="en-US" altLang="en-US" dirty="0">
                <a:sym typeface="Arial" panose="020B0604020202020204" pitchFamily="34" charset="0"/>
              </a:rPr>
              <a:t>Buildings under construction</a:t>
            </a:r>
          </a:p>
          <a:p>
            <a:pPr lvl="1"/>
            <a:r>
              <a:rPr lang="en-US" altLang="en-US" dirty="0">
                <a:sym typeface="Arial" panose="020B0604020202020204" pitchFamily="34" charset="0"/>
              </a:rPr>
              <a:t>Contents of structure (available to owners and renters) </a:t>
            </a:r>
          </a:p>
          <a:p>
            <a:pPr lvl="1"/>
            <a:endParaRPr lang="en-US" dirty="0"/>
          </a:p>
        </p:txBody>
      </p:sp>
      <p:pic>
        <p:nvPicPr>
          <p:cNvPr id="18" name="Content Placeholder 17" descr="A manufactured home with an ADA ramp on a dirt construction pad. &#10;">
            <a:extLst>
              <a:ext uri="{FF2B5EF4-FFF2-40B4-BE49-F238E27FC236}">
                <a16:creationId xmlns:a16="http://schemas.microsoft.com/office/drawing/2014/main" id="{78EFBF5B-162A-4F5D-BFD0-E7DB699143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6574055" y="1532914"/>
            <a:ext cx="5008345" cy="34740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250C8-4FB1-4119-94D6-F9AD0C7D77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D97D6A3B-0804-4D7B-8D42-AD363F955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 dirty="0"/>
              <a:t>Not Insurable by the NFIP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E55724-9CFA-4115-AF20-37D24181B2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5380567" cy="4492625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altLang="en-US">
                <a:sym typeface="Arial" panose="020B0604020202020204" pitchFamily="34" charset="0"/>
              </a:rPr>
              <a:t>Buildings completely over water 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Buildings principally below ground 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Unanchored manufactured homes 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Motorized vehicles 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Gas and liquid storage tanks outside buildings 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Machinery and equipment in the open 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Swimming pools, hot tubs, etc. </a:t>
            </a:r>
            <a:endParaRPr lang="en-US"/>
          </a:p>
        </p:txBody>
      </p:sp>
      <p:pic>
        <p:nvPicPr>
          <p:cNvPr id="9" name="Content Placeholder 8" descr="A photo of a restaurant on a pier, located entirely over water.  Photo by: Mitch Paine, FEMA Region 10&#10;">
            <a:extLst>
              <a:ext uri="{FF2B5EF4-FFF2-40B4-BE49-F238E27FC236}">
                <a16:creationId xmlns:a16="http://schemas.microsoft.com/office/drawing/2014/main" id="{16D67847-9F86-4826-869F-3B99B5E8C35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187" y="1612434"/>
            <a:ext cx="4729213" cy="31406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ED5E1-E6AE-4A6A-821A-3C788B51649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DD21D-8F4A-4563-B223-C04AB4848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dirty="0"/>
              <a:t>When is NFIP Flood Insurance Available?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222F1-EB97-4AF2-BC06-48F96D10A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/>
          <a:lstStyle/>
          <a:p>
            <a:r>
              <a:rPr lang="en-US"/>
              <a:t>In NFIP participating communities: </a:t>
            </a:r>
          </a:p>
          <a:p>
            <a:pPr lvl="1"/>
            <a:r>
              <a:rPr lang="en-US"/>
              <a:t>Inside and outside the Special Flood Hazard Area (SFHA) </a:t>
            </a:r>
          </a:p>
          <a:p>
            <a:pPr lvl="1"/>
            <a:r>
              <a:rPr lang="en-US"/>
              <a:t>Homeowners</a:t>
            </a:r>
          </a:p>
          <a:p>
            <a:pPr lvl="1"/>
            <a:r>
              <a:rPr lang="en-US"/>
              <a:t>Business Owners</a:t>
            </a:r>
          </a:p>
          <a:p>
            <a:pPr lvl="1"/>
            <a:r>
              <a:rPr lang="en-US"/>
              <a:t>Renters or Lessees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35DBF-EC5E-4811-AA5B-3D238D2F7F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4810410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EFF5F-63BC-42E1-BD87-9040AEB6C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is NFIP Flood Insurance NOT Available?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205D8-E374-4EF2-ABED-49284BC1C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In a community that does not participate in the NFIP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In a community that has been suspended from the NFIP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For structures in Coastal Barrier Resources System (CBRS) areas or Otherwise Protected Areas (OPAs), if built after the area was designated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71AFD-EAFA-4761-8BB8-A3CF9C86B7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039228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7FCA7DD8-7C2D-415B-BE1A-A338B80FE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98438"/>
            <a:ext cx="8229600" cy="639762"/>
          </a:xfrm>
        </p:spPr>
        <p:txBody>
          <a:bodyPr/>
          <a:lstStyle/>
          <a:p>
            <a:r>
              <a:rPr lang="en-US" altLang="en-US" dirty="0"/>
              <a:t>When is Flood Insurance Mandatory?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B74464-1326-40B0-A31C-326B41E97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068388"/>
            <a:ext cx="8229600" cy="4646612"/>
          </a:xfrm>
        </p:spPr>
        <p:txBody>
          <a:bodyPr>
            <a:normAutofit/>
          </a:bodyPr>
          <a:lstStyle/>
          <a:p>
            <a:r>
              <a:rPr lang="en-US" altLang="en-US">
                <a:sym typeface="Arial" panose="020B0604020202020204" pitchFamily="34" charset="0"/>
              </a:rPr>
              <a:t>Flood Insurance is mandatory for property owners:</a:t>
            </a:r>
          </a:p>
        </p:txBody>
      </p:sp>
      <p:graphicFrame>
        <p:nvGraphicFramePr>
          <p:cNvPr id="4" name="Diagram 3" descr="Diagram, upper box reads: In the Special Flood Hazard Area. Lower boxes read: Government-backed mortgages, mortgages from federally-regulated lenders, and Certain federal grants and disaster assistance.">
            <a:extLst>
              <a:ext uri="{FF2B5EF4-FFF2-40B4-BE49-F238E27FC236}">
                <a16:creationId xmlns:a16="http://schemas.microsoft.com/office/drawing/2014/main" id="{1FCCCADE-9A23-4ED1-A822-BD688A52B9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3578713"/>
              </p:ext>
            </p:extLst>
          </p:nvPr>
        </p:nvGraphicFramePr>
        <p:xfrm>
          <a:off x="1002030" y="1532841"/>
          <a:ext cx="10187940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DBEA8B-C0DF-4236-ACF8-A4B922444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77200" y="6245225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59D35-5476-44B7-B454-C74B8B245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 dirty="0"/>
              <a:t>When is Flood Insurance Mandatory? (Cont. 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3688E-D5BD-4065-99E9-BEE5DFB20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/>
          <a:lstStyle/>
          <a:p>
            <a:r>
              <a:rPr lang="en-US" altLang="en-US" dirty="0">
                <a:sym typeface="Arial" panose="020B0604020202020204" pitchFamily="34" charset="0"/>
              </a:rPr>
              <a:t>Property owners who receive disaster assistance for acquisition, construction, or repair of a structure</a:t>
            </a:r>
          </a:p>
          <a:p>
            <a:pPr lvl="1"/>
            <a:r>
              <a:rPr lang="en-US" altLang="en-US" dirty="0">
                <a:sym typeface="Arial" panose="020B0604020202020204" pitchFamily="34" charset="0"/>
              </a:rPr>
              <a:t>Must purchase flood insurance if within SFHA</a:t>
            </a:r>
          </a:p>
          <a:p>
            <a:pPr lvl="1"/>
            <a:r>
              <a:rPr lang="en-US" altLang="en-US" dirty="0">
                <a:sym typeface="Arial" panose="020B0604020202020204" pitchFamily="34" charset="0"/>
              </a:rPr>
              <a:t>May not be eligible for some disaster assistance if flood insurance policy lapses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7B89A-9B2B-4EFF-B542-F99DA1D1BC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9438222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E478A3-AF80-4341-86C9-101D71F24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When is Flood Insurance Mandatory? (Cont. 2)</a:t>
            </a:r>
            <a:endParaRPr lang="en-US" dirty="0"/>
          </a:p>
        </p:txBody>
      </p:sp>
      <p:pic>
        <p:nvPicPr>
          <p:cNvPr id="7" name="Map" descr="Portion of a Flood Insurance Rate Map (FIRM) with blue squares indicating four different structures; two are in the SFHA and two are outside.&#10;Example of a map with buildings with a federally-backed mortgage. There are four properties. &#10;1. Top right: Parcel and building are outside the SFHA – Flood insurance is not required by the NFIP for federally backed-mortgages or funding. &#10;2. Top middle: Parcel and building are partially inside the SFHA – Flood insurance is required by the NFIP for federally-backed mortgages or funding. &#10;3. Bottom left: Parcel is partially inside the SFHA, but the building is outside the SFHA – Flood insurance is not required by the NFIP for federally-backed mortgages or funding. &#10;4. Bottom right: Parcel and building are inside the SFHA – Flood insurance is required by the NFIP for federally-backed mortgages or funding. ">
            <a:extLst>
              <a:ext uri="{FF2B5EF4-FFF2-40B4-BE49-F238E27FC236}">
                <a16:creationId xmlns:a16="http://schemas.microsoft.com/office/drawing/2014/main" id="{E5138B30-FB78-4304-BCFE-D6DE24153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37" y="1082868"/>
            <a:ext cx="5097863" cy="4611344"/>
          </a:xfrm>
          <a:prstGeom prst="rect">
            <a:avLst/>
          </a:prstGeom>
        </p:spPr>
      </p:pic>
      <p:sp>
        <p:nvSpPr>
          <p:cNvPr id="8" name="Building 2">
            <a:extLst>
              <a:ext uri="{FF2B5EF4-FFF2-40B4-BE49-F238E27FC236}">
                <a16:creationId xmlns:a16="http://schemas.microsoft.com/office/drawing/2014/main" id="{8015204D-AAFB-41D2-AB80-05C4F0146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80660" y="2564721"/>
            <a:ext cx="214083" cy="205979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Building 4">
            <a:extLst>
              <a:ext uri="{FF2B5EF4-FFF2-40B4-BE49-F238E27FC236}">
                <a16:creationId xmlns:a16="http://schemas.microsoft.com/office/drawing/2014/main" id="{A890E013-CAE6-4FD2-917B-80373647C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20058177">
            <a:off x="7287745" y="4548975"/>
            <a:ext cx="185578" cy="200377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Building 1">
            <a:extLst>
              <a:ext uri="{FF2B5EF4-FFF2-40B4-BE49-F238E27FC236}">
                <a16:creationId xmlns:a16="http://schemas.microsoft.com/office/drawing/2014/main" id="{EFCD7298-CD06-4E53-9C53-9A91E0DFF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039395" y="1609157"/>
            <a:ext cx="214083" cy="205979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Parcel 4">
            <a:extLst>
              <a:ext uri="{FF2B5EF4-FFF2-40B4-BE49-F238E27FC236}">
                <a16:creationId xmlns:a16="http://schemas.microsoft.com/office/drawing/2014/main" id="{C3C8CEC4-6B21-4915-B575-D609CD970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131945" y="4422397"/>
            <a:ext cx="548640" cy="567890"/>
          </a:xfrm>
          <a:custGeom>
            <a:avLst/>
            <a:gdLst>
              <a:gd name="connsiteX0" fmla="*/ 0 w 548640"/>
              <a:gd name="connsiteY0" fmla="*/ 144379 h 567890"/>
              <a:gd name="connsiteX1" fmla="*/ 0 w 548640"/>
              <a:gd name="connsiteY1" fmla="*/ 144379 h 567890"/>
              <a:gd name="connsiteX2" fmla="*/ 298383 w 548640"/>
              <a:gd name="connsiteY2" fmla="*/ 0 h 567890"/>
              <a:gd name="connsiteX3" fmla="*/ 481263 w 548640"/>
              <a:gd name="connsiteY3" fmla="*/ 317633 h 567890"/>
              <a:gd name="connsiteX4" fmla="*/ 548640 w 548640"/>
              <a:gd name="connsiteY4" fmla="*/ 452387 h 567890"/>
              <a:gd name="connsiteX5" fmla="*/ 288758 w 548640"/>
              <a:gd name="connsiteY5" fmla="*/ 567890 h 567890"/>
              <a:gd name="connsiteX6" fmla="*/ 154004 w 548640"/>
              <a:gd name="connsiteY6" fmla="*/ 423511 h 567890"/>
              <a:gd name="connsiteX7" fmla="*/ 38501 w 548640"/>
              <a:gd name="connsiteY7" fmla="*/ 182880 h 56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640" h="567890">
                <a:moveTo>
                  <a:pt x="0" y="144379"/>
                </a:moveTo>
                <a:lnTo>
                  <a:pt x="0" y="144379"/>
                </a:lnTo>
                <a:lnTo>
                  <a:pt x="298383" y="0"/>
                </a:lnTo>
                <a:lnTo>
                  <a:pt x="481263" y="317633"/>
                </a:lnTo>
                <a:lnTo>
                  <a:pt x="548640" y="452387"/>
                </a:lnTo>
                <a:lnTo>
                  <a:pt x="288758" y="567890"/>
                </a:lnTo>
                <a:lnTo>
                  <a:pt x="154004" y="423511"/>
                </a:lnTo>
                <a:lnTo>
                  <a:pt x="38501" y="182880"/>
                </a:lnTo>
              </a:path>
            </a:pathLst>
          </a:custGeom>
          <a:noFill/>
          <a:ln w="952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Parcel 1">
            <a:extLst>
              <a:ext uri="{FF2B5EF4-FFF2-40B4-BE49-F238E27FC236}">
                <a16:creationId xmlns:a16="http://schemas.microsoft.com/office/drawing/2014/main" id="{B5A2989B-F691-45FC-B2A6-B2173D28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650682" y="1544443"/>
            <a:ext cx="741145" cy="519764"/>
          </a:xfrm>
          <a:custGeom>
            <a:avLst/>
            <a:gdLst>
              <a:gd name="connsiteX0" fmla="*/ 0 w 741145"/>
              <a:gd name="connsiteY0" fmla="*/ 115503 h 519764"/>
              <a:gd name="connsiteX1" fmla="*/ 240631 w 741145"/>
              <a:gd name="connsiteY1" fmla="*/ 510139 h 519764"/>
              <a:gd name="connsiteX2" fmla="*/ 741145 w 741145"/>
              <a:gd name="connsiteY2" fmla="*/ 519764 h 519764"/>
              <a:gd name="connsiteX3" fmla="*/ 741145 w 741145"/>
              <a:gd name="connsiteY3" fmla="*/ 19251 h 519764"/>
              <a:gd name="connsiteX4" fmla="*/ 452387 w 741145"/>
              <a:gd name="connsiteY4" fmla="*/ 0 h 519764"/>
              <a:gd name="connsiteX5" fmla="*/ 0 w 741145"/>
              <a:gd name="connsiteY5" fmla="*/ 115503 h 51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1145" h="519764">
                <a:moveTo>
                  <a:pt x="0" y="115503"/>
                </a:moveTo>
                <a:lnTo>
                  <a:pt x="240631" y="510139"/>
                </a:lnTo>
                <a:lnTo>
                  <a:pt x="741145" y="519764"/>
                </a:lnTo>
                <a:lnTo>
                  <a:pt x="741145" y="19251"/>
                </a:lnTo>
                <a:lnTo>
                  <a:pt x="452387" y="0"/>
                </a:lnTo>
                <a:lnTo>
                  <a:pt x="0" y="115503"/>
                </a:lnTo>
                <a:close/>
              </a:path>
            </a:pathLst>
          </a:custGeom>
          <a:noFill/>
          <a:ln w="952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Parcel 2">
            <a:extLst>
              <a:ext uri="{FF2B5EF4-FFF2-40B4-BE49-F238E27FC236}">
                <a16:creationId xmlns:a16="http://schemas.microsoft.com/office/drawing/2014/main" id="{0A87732E-5A89-4781-AD37-CF30AED86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774783" y="2439593"/>
            <a:ext cx="413886" cy="644892"/>
          </a:xfrm>
          <a:custGeom>
            <a:avLst/>
            <a:gdLst>
              <a:gd name="connsiteX0" fmla="*/ 346509 w 413886"/>
              <a:gd name="connsiteY0" fmla="*/ 0 h 644892"/>
              <a:gd name="connsiteX1" fmla="*/ 346509 w 413886"/>
              <a:gd name="connsiteY1" fmla="*/ 0 h 644892"/>
              <a:gd name="connsiteX2" fmla="*/ 346509 w 413886"/>
              <a:gd name="connsiteY2" fmla="*/ 211755 h 644892"/>
              <a:gd name="connsiteX3" fmla="*/ 413886 w 413886"/>
              <a:gd name="connsiteY3" fmla="*/ 529389 h 644892"/>
              <a:gd name="connsiteX4" fmla="*/ 163629 w 413886"/>
              <a:gd name="connsiteY4" fmla="*/ 644892 h 644892"/>
              <a:gd name="connsiteX5" fmla="*/ 105878 w 413886"/>
              <a:gd name="connsiteY5" fmla="*/ 558265 h 644892"/>
              <a:gd name="connsiteX6" fmla="*/ 19250 w 413886"/>
              <a:gd name="connsiteY6" fmla="*/ 356134 h 644892"/>
              <a:gd name="connsiteX7" fmla="*/ 19250 w 413886"/>
              <a:gd name="connsiteY7" fmla="*/ 221381 h 644892"/>
              <a:gd name="connsiteX8" fmla="*/ 0 w 413886"/>
              <a:gd name="connsiteY8" fmla="*/ 9625 h 644892"/>
              <a:gd name="connsiteX9" fmla="*/ 346509 w 413886"/>
              <a:gd name="connsiteY9" fmla="*/ 0 h 64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886" h="644892">
                <a:moveTo>
                  <a:pt x="346509" y="0"/>
                </a:moveTo>
                <a:lnTo>
                  <a:pt x="346509" y="0"/>
                </a:lnTo>
                <a:lnTo>
                  <a:pt x="346509" y="211755"/>
                </a:lnTo>
                <a:lnTo>
                  <a:pt x="413886" y="529389"/>
                </a:lnTo>
                <a:lnTo>
                  <a:pt x="163629" y="644892"/>
                </a:lnTo>
                <a:lnTo>
                  <a:pt x="105878" y="558265"/>
                </a:lnTo>
                <a:lnTo>
                  <a:pt x="19250" y="356134"/>
                </a:lnTo>
                <a:lnTo>
                  <a:pt x="19250" y="221381"/>
                </a:lnTo>
                <a:lnTo>
                  <a:pt x="0" y="9625"/>
                </a:lnTo>
                <a:lnTo>
                  <a:pt x="346509" y="0"/>
                </a:lnTo>
                <a:close/>
              </a:path>
            </a:pathLst>
          </a:custGeom>
          <a:noFill/>
          <a:ln w="952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Building 3">
            <a:extLst>
              <a:ext uri="{FF2B5EF4-FFF2-40B4-BE49-F238E27FC236}">
                <a16:creationId xmlns:a16="http://schemas.microsoft.com/office/drawing/2014/main" id="{428F4892-FE6D-4154-90A9-CDA9F56D1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122446" y="3340134"/>
            <a:ext cx="214083" cy="205979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Parcel 3">
            <a:extLst>
              <a:ext uri="{FF2B5EF4-FFF2-40B4-BE49-F238E27FC236}">
                <a16:creationId xmlns:a16="http://schemas.microsoft.com/office/drawing/2014/main" id="{2110F465-5358-47EF-AB9F-6D7A2966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080737" y="3286616"/>
            <a:ext cx="587141" cy="385010"/>
          </a:xfrm>
          <a:custGeom>
            <a:avLst/>
            <a:gdLst>
              <a:gd name="connsiteX0" fmla="*/ 587141 w 587141"/>
              <a:gd name="connsiteY0" fmla="*/ 365760 h 385010"/>
              <a:gd name="connsiteX1" fmla="*/ 587141 w 587141"/>
              <a:gd name="connsiteY1" fmla="*/ 365760 h 385010"/>
              <a:gd name="connsiteX2" fmla="*/ 587141 w 587141"/>
              <a:gd name="connsiteY2" fmla="*/ 250257 h 385010"/>
              <a:gd name="connsiteX3" fmla="*/ 567890 w 587141"/>
              <a:gd name="connsiteY3" fmla="*/ 0 h 385010"/>
              <a:gd name="connsiteX4" fmla="*/ 0 w 587141"/>
              <a:gd name="connsiteY4" fmla="*/ 9625 h 385010"/>
              <a:gd name="connsiteX5" fmla="*/ 9625 w 587141"/>
              <a:gd name="connsiteY5" fmla="*/ 317633 h 385010"/>
              <a:gd name="connsiteX6" fmla="*/ 298383 w 587141"/>
              <a:gd name="connsiteY6" fmla="*/ 385010 h 385010"/>
              <a:gd name="connsiteX7" fmla="*/ 587141 w 587141"/>
              <a:gd name="connsiteY7" fmla="*/ 365760 h 38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7141" h="385010">
                <a:moveTo>
                  <a:pt x="587141" y="365760"/>
                </a:moveTo>
                <a:lnTo>
                  <a:pt x="587141" y="365760"/>
                </a:lnTo>
                <a:lnTo>
                  <a:pt x="587141" y="250257"/>
                </a:lnTo>
                <a:lnTo>
                  <a:pt x="567890" y="0"/>
                </a:lnTo>
                <a:lnTo>
                  <a:pt x="0" y="9625"/>
                </a:lnTo>
                <a:lnTo>
                  <a:pt x="9625" y="317633"/>
                </a:lnTo>
                <a:lnTo>
                  <a:pt x="298383" y="385010"/>
                </a:lnTo>
                <a:lnTo>
                  <a:pt x="587141" y="365760"/>
                </a:lnTo>
                <a:close/>
              </a:path>
            </a:pathLst>
          </a:custGeom>
          <a:noFill/>
          <a:ln w="9525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Box 1">
            <a:extLst>
              <a:ext uri="{FF2B5EF4-FFF2-40B4-BE49-F238E27FC236}">
                <a16:creationId xmlns:a16="http://schemas.microsoft.com/office/drawing/2014/main" id="{1BFAF7B7-7D90-4274-8E0E-5416A56DD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30691" y="1082868"/>
            <a:ext cx="1567543" cy="1356725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Box 2">
            <a:extLst>
              <a:ext uri="{FF2B5EF4-FFF2-40B4-BE49-F238E27FC236}">
                <a16:creationId xmlns:a16="http://schemas.microsoft.com/office/drawing/2014/main" id="{8D9C3BA2-F807-4322-957E-299ABB81D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75798" y="1997122"/>
            <a:ext cx="1567543" cy="1356725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Box 4">
            <a:extLst>
              <a:ext uri="{FF2B5EF4-FFF2-40B4-BE49-F238E27FC236}">
                <a16:creationId xmlns:a16="http://schemas.microsoft.com/office/drawing/2014/main" id="{25F79C63-F8D1-4BA2-AC40-B6CDCFA1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596762" y="3970800"/>
            <a:ext cx="1567543" cy="1356725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Box 3">
            <a:extLst>
              <a:ext uri="{FF2B5EF4-FFF2-40B4-BE49-F238E27FC236}">
                <a16:creationId xmlns:a16="http://schemas.microsoft.com/office/drawing/2014/main" id="{0A65C8AB-702C-4060-BE47-503A99E5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566233" y="2960462"/>
            <a:ext cx="1567543" cy="1356725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E137A-FBC2-4274-A2EB-6C292461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0282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03AC38E-FD3E-430A-8F74-AB3D3E03A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 dirty="0"/>
              <a:t>E0273 Course Map Unit 8</a:t>
            </a:r>
          </a:p>
        </p:txBody>
      </p:sp>
      <p:pic>
        <p:nvPicPr>
          <p:cNvPr id="6" name="Picture 4" descr="Umbrella diagram displays E0273 themes: Know the Risk, Mitigate the Risk, Insure the Risk. Raindrops list topics: FPM Basics, Risk Determination (maps &amp; studies), Regulations, SI/SD, Oversight &amp; Compliance, Pre- and Post-Event, &amp; Insurance.">
            <a:extLst>
              <a:ext uri="{FF2B5EF4-FFF2-40B4-BE49-F238E27FC236}">
                <a16:creationId xmlns:a16="http://schemas.microsoft.com/office/drawing/2014/main" id="{A6963B46-1D6E-4E1F-9D9F-A263C2A4F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94" y="1068388"/>
            <a:ext cx="4646612" cy="464661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09B85D-AE22-4F0D-8A28-B1C4D35F9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64366A7C-96C5-4148-9407-EE2568D76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Mandatory Purchase Exemptions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BD31EA-25FE-4A60-AF37-12D8D21CE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>
            <a:normAutofit/>
          </a:bodyPr>
          <a:lstStyle/>
          <a:p>
            <a:r>
              <a:rPr lang="en-US">
                <a:sym typeface="Arial" panose="020B0604020202020204" pitchFamily="34" charset="0"/>
              </a:rPr>
              <a:t>Only FEMA can change the flood zone designation. </a:t>
            </a:r>
          </a:p>
          <a:p>
            <a:pPr lvl="1"/>
            <a:r>
              <a:rPr lang="en-US">
                <a:sym typeface="Arial" panose="020B0604020202020204" pitchFamily="34" charset="0"/>
              </a:rPr>
              <a:t>Property owner can apply for a LOMC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Lowest adjacent grade (LAG) or lowest ground elevation must be equal to or above base flood elevation (BFE)</a:t>
            </a:r>
          </a:p>
          <a:p>
            <a:pPr lvl="1"/>
            <a:r>
              <a:rPr lang="en-US">
                <a:sym typeface="Arial" panose="020B0604020202020204" pitchFamily="34" charset="0"/>
              </a:rPr>
              <a:t>If approved, the borrower can send a copy to the lender for an updated flood zone determination.</a:t>
            </a:r>
          </a:p>
          <a:p>
            <a:r>
              <a:rPr lang="en-US">
                <a:sym typeface="Arial" panose="020B0604020202020204" pitchFamily="34" charset="0"/>
              </a:rPr>
              <a:t>Removal from the SFHA via this process only impacts Mandatory Purchase requirements. It may not directly change the policy premium.</a:t>
            </a:r>
            <a:endParaRPr lang="en-US"/>
          </a:p>
          <a:p>
            <a:endParaRPr lang="en-US"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66B621-1611-4632-836A-78643A6A8F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1785D5E-B29B-4ED2-A601-7705A07B0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Activity 8.1: Matching Structure Location and Insurance Requirements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F406C5-53B5-4897-BA46-B887412E3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7522029" cy="4646612"/>
          </a:xfrm>
        </p:spPr>
        <p:txBody>
          <a:bodyPr>
            <a:normAutofit fontScale="92500"/>
          </a:bodyPr>
          <a:lstStyle/>
          <a:p>
            <a:r>
              <a:rPr lang="en-US" altLang="en-US">
                <a:sym typeface="Arial" panose="020B0604020202020204" pitchFamily="34" charset="0"/>
              </a:rPr>
              <a:t>Table group activity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Review the mandatory insurance requirements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Assume each house has a mortgage from a federally-regulated lender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Match the mandatory insurance requirements to the appropriate structure on the map shown on the next slide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Write the number of the property in the box to the left of the matching insurance requirement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B09D92-EFEF-48E5-B788-6FBC764BFC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32.png" descr="Seven chairs around a circular table. Each chair has a different colored puzzle piece in front of it and at the center is a big puzzle with one piece missing">
            <a:extLst>
              <a:ext uri="{FF2B5EF4-FFF2-40B4-BE49-F238E27FC236}">
                <a16:creationId xmlns:a16="http://schemas.microsoft.com/office/drawing/2014/main" id="{033933AB-93D4-42DD-ACD1-D071852CA5C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95290" y="2983095"/>
            <a:ext cx="2844800" cy="24120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9AAAA2-9808-4D9C-9816-D887C067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dirty="0"/>
              <a:t>Activity 8.1: Matching Structure Location and Insurance Requirements  </a:t>
            </a:r>
          </a:p>
        </p:txBody>
      </p:sp>
      <p:grpSp>
        <p:nvGrpSpPr>
          <p:cNvPr id="22" name="Group 21" descr="Portion of a Flood Insurance Rate Map (FIRM) with blue squares indicating five different structures. &#10;Building 1 is totally in Zone X. &#10;Building 2 has one edge within Zone AE, and most of the building is in Zone X (Shaded). &#10;Building 3 is totally in Zone X (Shaded)&#10;Building 4 is totally within Zone AE.&#10;Building 5 is partially in Zone X and Zone X (Shaded).&#10;">
            <a:extLst>
              <a:ext uri="{FF2B5EF4-FFF2-40B4-BE49-F238E27FC236}">
                <a16:creationId xmlns:a16="http://schemas.microsoft.com/office/drawing/2014/main" id="{C9AA6484-3F51-49F5-8A9B-B99041C379E2}"/>
              </a:ext>
            </a:extLst>
          </p:cNvPr>
          <p:cNvGrpSpPr/>
          <p:nvPr/>
        </p:nvGrpSpPr>
        <p:grpSpPr>
          <a:xfrm>
            <a:off x="2869690" y="1171160"/>
            <a:ext cx="5969511" cy="4479105"/>
            <a:chOff x="1391409" y="1115567"/>
            <a:chExt cx="5969511" cy="4479105"/>
          </a:xfrm>
        </p:grpSpPr>
        <p:pic>
          <p:nvPicPr>
            <p:cNvPr id="6" name="Picture 5" descr="Portion of a Flood Insurance Rate Map (FIRM) with blue squares indicating five different structures. &#10;Building 1 is totally in Zone X. &#10;Building 2 has one edge within Zone AE, and most of the building is in Zone X (Shaded). &#10;Building 3 is totally in Zone X (Shaded)&#10;Building 4 is totally within Zone AE.&#10;Building 5 is partially in Zone X and Zone X (Shaded).">
              <a:extLst>
                <a:ext uri="{FF2B5EF4-FFF2-40B4-BE49-F238E27FC236}">
                  <a16:creationId xmlns:a16="http://schemas.microsoft.com/office/drawing/2014/main" id="{3B1B9B48-323D-4552-A970-AC70AD0AF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1409" y="1115567"/>
              <a:ext cx="5969511" cy="44791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137214-B7E8-4751-98BC-A7B46043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5807964" y="2815623"/>
              <a:ext cx="320040" cy="347472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2F1F1D-3F92-4B26-9E80-741DD6B8F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4824984" y="5153439"/>
              <a:ext cx="320040" cy="347472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4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073B1CD-F333-4230-8BA4-8E6E0A91F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3890771" y="3963196"/>
              <a:ext cx="320040" cy="347472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3CC480-11D1-4710-BD9D-EC4F11577C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6297168" y="4705383"/>
              <a:ext cx="320040" cy="347472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2C02F98-9E1E-4036-99B4-1DFCAC185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4050791" y="2322577"/>
              <a:ext cx="320040" cy="356616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</a:t>
              </a:r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2C0BD9D-40A5-4C32-A019-53D47B4D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BA8974-E83F-4191-BA2E-2C1FC9696575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073589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05DA55F-E8B4-4E00-B9D1-67E84646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Where Do I Buy Flood Insurance?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75E628-3CFF-4F17-AFE6-B51509B0F0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6582770" cy="4492625"/>
          </a:xfrm>
        </p:spPr>
        <p:txBody>
          <a:bodyPr>
            <a:normAutofit/>
          </a:bodyPr>
          <a:lstStyle/>
          <a:p>
            <a:pPr lvl="1"/>
            <a:r>
              <a:rPr lang="en-US" altLang="en-US">
                <a:sym typeface="Arial" panose="020B0604020202020204" pitchFamily="34" charset="0"/>
              </a:rPr>
              <a:t>Purchase policy through a participating NFIP insurer or agent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Find an agent at FloodSmart.gov or </a:t>
            </a:r>
            <a:br>
              <a:rPr lang="en-US" altLang="en-US">
                <a:sym typeface="Arial" panose="020B0604020202020204" pitchFamily="34" charset="0"/>
              </a:rPr>
            </a:br>
            <a:r>
              <a:rPr lang="en-US" altLang="en-US">
                <a:sym typeface="Arial" panose="020B0604020202020204" pitchFamily="34" charset="0"/>
              </a:rPr>
              <a:t>call </a:t>
            </a:r>
            <a:r>
              <a:rPr lang="en-US"/>
              <a:t>877-336-2627</a:t>
            </a:r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8" name="Picture 4" descr="Book spine reads Flood Insurance Policy, with a red price tag that reads $BUY">
            <a:extLst>
              <a:ext uri="{FF2B5EF4-FFF2-40B4-BE49-F238E27FC236}">
                <a16:creationId xmlns:a16="http://schemas.microsoft.com/office/drawing/2014/main" id="{9A9F9E99-13BE-47FF-8074-1C8802DBAE9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500" y="1784350"/>
            <a:ext cx="3787231" cy="31686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90096-4C90-4760-AA48-F15F0D54A5C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2A905E9F-A355-4F9C-B1A1-F908031BD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Available Coverage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51B7A6-4DB8-4935-BE9B-69D318C52D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5380567" cy="4492625"/>
          </a:xfrm>
        </p:spPr>
        <p:txBody>
          <a:bodyPr>
            <a:normAutofit/>
          </a:bodyPr>
          <a:lstStyle/>
          <a:p>
            <a:r>
              <a:rPr lang="en-US" altLang="en-US">
                <a:sym typeface="Arial" panose="020B0604020202020204" pitchFamily="34" charset="0"/>
              </a:rPr>
              <a:t>Flood Insurance Policies: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Dwellings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General Property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Residential Condominium Building Association Policy (RCBAP)</a:t>
            </a:r>
            <a:endParaRPr lang="en-US"/>
          </a:p>
        </p:txBody>
      </p:sp>
      <p:pic>
        <p:nvPicPr>
          <p:cNvPr id="8" name="Picture 4" descr="Three Standard Flood Insurance Policy form covers: Dwelling Form, General Property Form, and Residential Condominium Building Association Policy.">
            <a:extLst>
              <a:ext uri="{FF2B5EF4-FFF2-40B4-BE49-F238E27FC236}">
                <a16:creationId xmlns:a16="http://schemas.microsoft.com/office/drawing/2014/main" id="{6F170A37-5F5B-453A-AB85-6DD6FAE8036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71" y="1987445"/>
            <a:ext cx="4745858" cy="288310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BE254-C20A-4290-B802-92E1801D3E2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C7D81ADA-E2E7-431C-9835-540BCE69E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Flood Insurance Facts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F41065-F4BD-4BA7-BF7E-BABB4D80F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>
            <a:normAutofit/>
          </a:bodyPr>
          <a:lstStyle/>
          <a:p>
            <a:pPr lvl="1"/>
            <a:r>
              <a:rPr lang="en-US" altLang="en-US">
                <a:sym typeface="Arial" panose="020B0604020202020204" pitchFamily="34" charset="0"/>
              </a:rPr>
              <a:t>Coverage limits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Limited coverage: basements and enclosures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Flood insurance pays Actual Cash Value (ACV) for contents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Flood insurance pays Replacement Cost Value (RCV) for single-family primary residences (if insured at least 80% of RCV)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All other buildings – Insurance pays ACV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Minimum deductibles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A6D37-6A76-48BE-910A-C0A1DD800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7775FBB7-57B6-4907-9B48-C6D6EEA3F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Waiting Period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2D9AB9-C61C-444B-B29A-A23FF29C50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153079"/>
            <a:ext cx="4691604" cy="3673564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altLang="en-US">
                <a:sym typeface="Arial" panose="020B0604020202020204" pitchFamily="34" charset="0"/>
              </a:rPr>
              <a:t>At loan closing – None (Policy effective immediately)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Within 12 months of a flood map change – 1 day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All others – 30 days</a:t>
            </a:r>
            <a:br>
              <a:rPr lang="en-US" altLang="en-US">
                <a:sym typeface="Arial" panose="020B0604020202020204" pitchFamily="34" charset="0"/>
              </a:rPr>
            </a:br>
            <a:r>
              <a:rPr lang="en-US" altLang="en-US">
                <a:sym typeface="Arial" panose="020B0604020202020204" pitchFamily="34" charset="0"/>
              </a:rPr>
              <a:t>(incl. cash purchases)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Waiver for some areas affected by wildfire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3E159-7F68-4ACE-9D65-DF871419993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2" name="Table 4" descr="Table of waiting periods vs. policy obtained: At loan closing or policy transfer, no waiting period. At flood map change or post-wildfire (with conditions), one day waiting period. All other scenarios, 30 day waiting period.">
            <a:extLst>
              <a:ext uri="{FF2B5EF4-FFF2-40B4-BE49-F238E27FC236}">
                <a16:creationId xmlns:a16="http://schemas.microsoft.com/office/drawing/2014/main" id="{F4F7C1BA-FC6B-426D-A0D3-E9F3C518BC0C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066561506"/>
              </p:ext>
            </p:extLst>
          </p:nvPr>
        </p:nvGraphicFramePr>
        <p:xfrm>
          <a:off x="5274195" y="1400536"/>
          <a:ext cx="6308204" cy="27798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32374">
                  <a:extLst>
                    <a:ext uri="{9D8B030D-6E8A-4147-A177-3AD203B41FA5}">
                      <a16:colId xmlns:a16="http://schemas.microsoft.com/office/drawing/2014/main" val="3058183396"/>
                    </a:ext>
                  </a:extLst>
                </a:gridCol>
                <a:gridCol w="3775830">
                  <a:extLst>
                    <a:ext uri="{9D8B030D-6E8A-4147-A177-3AD203B41FA5}">
                      <a16:colId xmlns:a16="http://schemas.microsoft.com/office/drawing/2014/main" val="3036874627"/>
                    </a:ext>
                  </a:extLst>
                </a:gridCol>
              </a:tblGrid>
              <a:tr h="514969">
                <a:tc>
                  <a:txBody>
                    <a:bodyPr/>
                    <a:lstStyle/>
                    <a:p>
                      <a:r>
                        <a:rPr lang="en-US"/>
                        <a:t>Policy Obtained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Waiting Period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656651"/>
                  </a:ext>
                </a:extLst>
              </a:tr>
              <a:tr h="406199">
                <a:tc>
                  <a:txBody>
                    <a:bodyPr/>
                    <a:lstStyle/>
                    <a:p>
                      <a:r>
                        <a:rPr lang="en-US"/>
                        <a:t>At loan closing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None (policy effective immediately)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673452"/>
                  </a:ext>
                </a:extLst>
              </a:tr>
              <a:tr h="4061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Policy Transfer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None (policy effective immediately)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830836"/>
                  </a:ext>
                </a:extLst>
              </a:tr>
              <a:tr h="406199">
                <a:tc>
                  <a:txBody>
                    <a:bodyPr/>
                    <a:lstStyle/>
                    <a:p>
                      <a:r>
                        <a:rPr lang="en-US"/>
                        <a:t>Flood map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One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57566"/>
                  </a:ext>
                </a:extLst>
              </a:tr>
              <a:tr h="4061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Post-wildfire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One day (conditions apply)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533734"/>
                  </a:ext>
                </a:extLst>
              </a:tr>
              <a:tr h="4061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All others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30 days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87631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43FF35AF-D30D-4AF6-8080-7B0567E45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100000"/>
              </a:spcBef>
              <a:buSzPct val="99000"/>
            </a:pPr>
            <a:r>
              <a:rPr lang="en-US" altLang="en-US"/>
              <a:t>Discussion: Waiting Period</a:t>
            </a:r>
          </a:p>
        </p:txBody>
      </p:sp>
      <p:pic>
        <p:nvPicPr>
          <p:cNvPr id="8" name="Picture 4" descr="A large red question mark on top of a blue dialogue box">
            <a:extLst>
              <a:ext uri="{FF2B5EF4-FFF2-40B4-BE49-F238E27FC236}">
                <a16:creationId xmlns:a16="http://schemas.microsoft.com/office/drawing/2014/main" id="{79B43156-92B2-41F2-8BAD-4F4575DB1B1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2" y="1970087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9DD2-FC58-49A1-B44B-1C980FF5B46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spcBef>
                <a:spcPct val="100000"/>
              </a:spcBef>
              <a:buSzPct val="99000"/>
            </a:pPr>
            <a:r>
              <a:rPr lang="en-US" altLang="en-US" b="1" kern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Why is there a waiting period of 30 days before policies become effective? 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DBBB7F-A149-4E2C-8B48-30169DE9CA9E}"/>
              </a:ext>
            </a:extLst>
          </p:cNvPr>
          <p:cNvSpPr txBox="1">
            <a:spLocks/>
          </p:cNvSpPr>
          <p:nvPr/>
        </p:nvSpPr>
        <p:spPr bwMode="auto">
          <a:xfrm>
            <a:off x="6201834" y="2905246"/>
            <a:ext cx="5532967" cy="289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tabLst>
                <a:tab pos="401638" algn="l"/>
              </a:tabLst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457200" indent="-342900" algn="l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01638" algn="l"/>
              </a:tabLst>
              <a:defRPr sz="2800">
                <a:solidFill>
                  <a:srgbClr val="000066"/>
                </a:solidFill>
                <a:latin typeface="+mn-lt"/>
                <a:cs typeface="+mn-cs"/>
              </a:defRPr>
            </a:lvl2pPr>
            <a:lvl3pPr marL="914400" indent="-3429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01638" algn="l"/>
              </a:tabLst>
              <a:defRPr sz="2400">
                <a:solidFill>
                  <a:srgbClr val="000066"/>
                </a:solidFill>
                <a:latin typeface="+mn-lt"/>
                <a:cs typeface="+mn-cs"/>
              </a:defRPr>
            </a:lvl3pPr>
            <a:lvl4pPr marL="1371600" indent="-34290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01638" algn="l"/>
              </a:tabLst>
              <a:defRPr sz="2400">
                <a:solidFill>
                  <a:srgbClr val="000066"/>
                </a:solidFill>
                <a:latin typeface="+mn-lt"/>
                <a:cs typeface="+mn-cs"/>
              </a:defRPr>
            </a:lvl4pPr>
            <a:lvl5pPr marL="217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01638" algn="l"/>
              </a:tabLst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5pPr>
            <a:lvl6pPr marL="26320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401638" algn="l"/>
              </a:tabLst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6pPr>
            <a:lvl7pPr marL="30892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401638" algn="l"/>
              </a:tabLst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7pPr>
            <a:lvl8pPr marL="3546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401638" algn="l"/>
              </a:tabLst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8pPr>
            <a:lvl9pPr marL="40036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401638" algn="l"/>
              </a:tabLst>
              <a:defRPr sz="2000" b="1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Pct val="99000"/>
              <a:buFontTx/>
              <a:buNone/>
              <a:tabLst>
                <a:tab pos="401638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Why are waiting periods shortened after new maps or wildfires? 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10DAF-2FBE-4A0A-A036-5FB3693A68C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Pct val="99000"/>
              <a:buFontTx/>
              <a:buNone/>
              <a:tabLst/>
              <a:defRPr/>
            </a:pPr>
            <a:fld id="{8AB82167-6842-4CFE-8785-696D8EF0DE2D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100000"/>
                </a:spcBef>
                <a:spcAft>
                  <a:spcPct val="0"/>
                </a:spcAft>
                <a:buClrTx/>
                <a:buSzPct val="99000"/>
                <a:buFontTx/>
                <a:buNone/>
                <a:tabLst/>
                <a:defRPr/>
              </a:pPr>
              <a:t>27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DD84340C-6DF2-4806-BF13-92FC3CDD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100000"/>
              </a:spcBef>
              <a:buSzPct val="99000"/>
            </a:pPr>
            <a:r>
              <a:rPr lang="en-US" altLang="en-US"/>
              <a:t>Flood Insurance Rating</a:t>
            </a:r>
          </a:p>
        </p:txBody>
      </p:sp>
      <p:pic>
        <p:nvPicPr>
          <p:cNvPr id="6" name="Picture 4" descr="A pier destroyed after a hurricane">
            <a:extLst>
              <a:ext uri="{FF2B5EF4-FFF2-40B4-BE49-F238E27FC236}">
                <a16:creationId xmlns:a16="http://schemas.microsoft.com/office/drawing/2014/main" id="{99DD8B09-7B43-4813-AA92-4AB5DB090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248569"/>
            <a:ext cx="6191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9CBFA1-9FA3-4A37-8619-E89E13BAC2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Pct val="99000"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100000"/>
                </a:spcBef>
                <a:spcAft>
                  <a:spcPct val="0"/>
                </a:spcAft>
                <a:buClrTx/>
                <a:buSzPct val="99000"/>
                <a:buFontTx/>
                <a:buNone/>
                <a:tabLst/>
                <a:defRPr/>
              </a:pPr>
              <a:t>28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94765-9B68-4F17-8A93-E0EDFC3E4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/>
              <a:t>Defining a Property’s Unique Flood Risk</a:t>
            </a:r>
          </a:p>
        </p:txBody>
      </p:sp>
      <p:pic>
        <p:nvPicPr>
          <p:cNvPr id="5" name="Content Placeholder 4" descr="A screen from a YouTube video showing a diagram of a house and text &quot;Unique Flood Risk&quot; in yellow pointing to the house.">
            <a:extLst>
              <a:ext uri="{FF2B5EF4-FFF2-40B4-BE49-F238E27FC236}">
                <a16:creationId xmlns:a16="http://schemas.microsoft.com/office/drawing/2014/main" id="{2095E090-D7E7-4012-8E89-D7B2F5BAC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07242" y="1068388"/>
            <a:ext cx="7777515" cy="464661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D2A4D9-5DCE-489F-B7CD-15062E26B728}"/>
              </a:ext>
            </a:extLst>
          </p:cNvPr>
          <p:cNvSpPr txBox="1"/>
          <p:nvPr/>
        </p:nvSpPr>
        <p:spPr>
          <a:xfrm>
            <a:off x="3499104" y="119979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FEMA.gov video (1:15)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3427B1-86C4-472E-8936-862ACFC1742B}"/>
              </a:ext>
            </a:extLst>
          </p:cNvPr>
          <p:cNvSpPr txBox="1"/>
          <p:nvPr/>
        </p:nvSpPr>
        <p:spPr>
          <a:xfrm>
            <a:off x="3149601" y="1150636"/>
            <a:ext cx="6629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https://youtu.be/oi2g-0GfgMk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10F36E-0832-4DCC-8A25-0A7A6AC496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6859009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1AB06C18-7367-47A0-BE28-6AFB994B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 dirty="0"/>
              <a:t>Unit 8 Objectives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11B789-9945-49ED-91FA-D4443911F5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5380567" cy="4492625"/>
          </a:xfrm>
        </p:spPr>
        <p:txBody>
          <a:bodyPr>
            <a:normAutofit lnSpcReduction="10000"/>
          </a:bodyPr>
          <a:lstStyle/>
          <a:p>
            <a:r>
              <a:rPr lang="en-US" altLang="en-US">
                <a:sym typeface="Arial" panose="020B0604020202020204" pitchFamily="34" charset="0"/>
              </a:rPr>
              <a:t>At the end of this unit, you should be able to: </a:t>
            </a:r>
            <a:br>
              <a:rPr lang="en-US" altLang="en-US">
                <a:sym typeface="Arial" panose="020B0604020202020204" pitchFamily="34" charset="0"/>
              </a:rPr>
            </a:br>
            <a:endParaRPr lang="en-US" altLang="en-US">
              <a:sym typeface="Arial" panose="020B0604020202020204" pitchFamily="34" charset="0"/>
            </a:endParaRPr>
          </a:p>
          <a:p>
            <a:pPr lvl="1"/>
            <a:r>
              <a:rPr lang="en-US" altLang="en-US">
                <a:sym typeface="Arial" panose="020B0604020202020204" pitchFamily="34" charset="0"/>
              </a:rPr>
              <a:t>Describe the NFIP flood insurance basics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Explain how FPA decisions, flood map changes, and mitigation efforts affect the cost of flood insurance</a:t>
            </a:r>
            <a:endParaRPr lang="en-US"/>
          </a:p>
        </p:txBody>
      </p:sp>
      <p:pic>
        <p:nvPicPr>
          <p:cNvPr id="8" name="Picture 4" descr="A red and white bullseye with three red darts stuck into the center of the target.">
            <a:extLst>
              <a:ext uri="{FF2B5EF4-FFF2-40B4-BE49-F238E27FC236}">
                <a16:creationId xmlns:a16="http://schemas.microsoft.com/office/drawing/2014/main" id="{3075AB70-9AB1-4092-86F6-A5E96450FF8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881" y="2065337"/>
            <a:ext cx="2667000" cy="2667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1B148-4F63-4B03-B525-574D28D290F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B199-5F40-464C-A027-D79A13813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/>
              <a:t>Overview of Flood Insurance Rating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E7B4D-0884-4F14-A25E-79C1CF9EA4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2525"/>
            <a:ext cx="6079958" cy="4492625"/>
          </a:xfrm>
        </p:spPr>
        <p:txBody>
          <a:bodyPr>
            <a:normAutofit/>
          </a:bodyPr>
          <a:lstStyle/>
          <a:p>
            <a:pPr lvl="1"/>
            <a:r>
              <a:rPr lang="en-US"/>
              <a:t>Geographic Location</a:t>
            </a:r>
          </a:p>
          <a:p>
            <a:pPr lvl="1"/>
            <a:r>
              <a:rPr lang="en-US"/>
              <a:t>Structural Variables</a:t>
            </a:r>
          </a:p>
          <a:p>
            <a:pPr lvl="1"/>
            <a:r>
              <a:rPr lang="en-US"/>
              <a:t>Claims History</a:t>
            </a:r>
          </a:p>
          <a:p>
            <a:pPr lvl="1"/>
            <a:r>
              <a:rPr lang="en-US"/>
              <a:t>Discounts</a:t>
            </a:r>
          </a:p>
          <a:p>
            <a:pPr lvl="2"/>
            <a:r>
              <a:rPr lang="en-US"/>
              <a:t>Mitigation</a:t>
            </a:r>
          </a:p>
          <a:p>
            <a:pPr lvl="2"/>
            <a:r>
              <a:rPr lang="en-US"/>
              <a:t>Statutory</a:t>
            </a:r>
          </a:p>
          <a:p>
            <a:pPr lvl="2"/>
            <a:r>
              <a:rPr lang="en-US"/>
              <a:t>CRS</a:t>
            </a:r>
          </a:p>
        </p:txBody>
      </p:sp>
      <p:pic>
        <p:nvPicPr>
          <p:cNvPr id="5" name="Content Placeholder 4" descr="Rating gauge showing LOW in red on the left, ranging to HIGH in green on the right. The indicator is pointing to LOW.">
            <a:extLst>
              <a:ext uri="{FF2B5EF4-FFF2-40B4-BE49-F238E27FC236}">
                <a16:creationId xmlns:a16="http://schemas.microsoft.com/office/drawing/2014/main" id="{35018C39-C40C-4AEE-BF72-92CFB28B6B5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011" y="2155607"/>
            <a:ext cx="3810000" cy="22002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2A799-77FC-497B-9292-29F7D236C82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2093347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A92E8-1523-4D71-A9A9-66F46B2D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/>
              <a:t>Geographic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9F651-B7B5-45CE-A8A6-60FB57889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>
            <a:normAutofit/>
          </a:bodyPr>
          <a:lstStyle/>
          <a:p>
            <a:pPr lvl="1"/>
            <a:r>
              <a:rPr lang="en-US"/>
              <a:t>Distance to Flooding Source(s)</a:t>
            </a:r>
          </a:p>
          <a:p>
            <a:pPr lvl="2"/>
            <a:r>
              <a:rPr lang="en-US"/>
              <a:t>River, Coast, Ocean, Great Lakes</a:t>
            </a:r>
          </a:p>
          <a:p>
            <a:pPr lvl="1"/>
            <a:r>
              <a:rPr lang="en-US"/>
              <a:t>Local Relative Elevation</a:t>
            </a:r>
          </a:p>
          <a:p>
            <a:pPr lvl="1"/>
            <a:r>
              <a:rPr lang="en-US"/>
              <a:t>Elevation Relative to Flooding Source(s)</a:t>
            </a:r>
          </a:p>
          <a:p>
            <a:pPr lvl="1"/>
            <a:r>
              <a:rPr lang="en-US"/>
              <a:t>Territory (MSA)</a:t>
            </a:r>
          </a:p>
          <a:p>
            <a:pPr lvl="1"/>
            <a:r>
              <a:rPr lang="en-US"/>
              <a:t>HUC-12 Watershed</a:t>
            </a:r>
          </a:p>
          <a:p>
            <a:pPr lvl="1"/>
            <a:r>
              <a:rPr lang="en-US"/>
              <a:t>Drainage Area</a:t>
            </a:r>
          </a:p>
          <a:p>
            <a:pPr lvl="1"/>
            <a:r>
              <a:rPr lang="en-US"/>
              <a:t>River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724A4-6861-403B-A397-2F8A7759B5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00251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89F5-7D60-440C-B0FC-4392448D2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Structural Variables – Building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0F0BC-F5EF-4501-BF30-F69A09B8E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/>
              <a:t>Building Occupancy</a:t>
            </a:r>
          </a:p>
          <a:p>
            <a:pPr lvl="1"/>
            <a:r>
              <a:rPr lang="en-US"/>
              <a:t>Construction Type</a:t>
            </a:r>
          </a:p>
          <a:p>
            <a:pPr lvl="2"/>
            <a:r>
              <a:rPr lang="en-US"/>
              <a:t>Frame, Masonry, Other</a:t>
            </a:r>
          </a:p>
          <a:p>
            <a:pPr lvl="1"/>
            <a:r>
              <a:rPr lang="en-US"/>
              <a:t>Foundation Type</a:t>
            </a:r>
          </a:p>
          <a:p>
            <a:pPr lvl="1"/>
            <a:r>
              <a:rPr lang="en-US"/>
              <a:t>First Floor Height</a:t>
            </a:r>
          </a:p>
          <a:p>
            <a:pPr lvl="1"/>
            <a:r>
              <a:rPr lang="en-US"/>
              <a:t>Building Replacement Cost Value</a:t>
            </a:r>
          </a:p>
          <a:p>
            <a:pPr lvl="2"/>
            <a:r>
              <a:rPr lang="en-US"/>
              <a:t>May consider square footage (some occupancy types)</a:t>
            </a:r>
          </a:p>
          <a:p>
            <a:pPr lvl="1"/>
            <a:r>
              <a:rPr lang="en-US"/>
              <a:t>Date of Construction</a:t>
            </a:r>
          </a:p>
          <a:p>
            <a:pPr lvl="1"/>
            <a:r>
              <a:rPr lang="en-US"/>
              <a:t>Number of Floors in building</a:t>
            </a:r>
          </a:p>
          <a:p>
            <a:pPr lvl="2"/>
            <a:r>
              <a:rPr lang="en-US"/>
              <a:t>Above ground, not counting basements/enclosures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8D339-6CCD-4C62-85E2-DE5B944420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929231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ABFD5-9A63-43E0-BC76-1F25D0CF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/>
              <a:t>Structural Variable – Foundation Types</a:t>
            </a:r>
          </a:p>
        </p:txBody>
      </p:sp>
      <p:grpSp>
        <p:nvGrpSpPr>
          <p:cNvPr id="11" name="Group 10" descr="FEMA recognizes six foundation type options: &#10;1. Slab on Grade (Non-Elevated) &#10;2. Basement (Non-Elevated) &#10;3. Crawlspace (Elevated or Non-Elevated Subgrade Crawlspace) &#10;4. Elevated Without Enclosure on Posts, Piles or Piers &#10;5. Elevated With Enclosure on Posts, Piles or Piers &#10;6. Elevated With Enclosure Not on Posts, Piles, Piers (Solid Foundation Walls)  &#10;">
            <a:extLst>
              <a:ext uri="{FF2B5EF4-FFF2-40B4-BE49-F238E27FC236}">
                <a16:creationId xmlns:a16="http://schemas.microsoft.com/office/drawing/2014/main" id="{F9A9FC46-D320-433F-860F-4C8F8180E69E}"/>
              </a:ext>
            </a:extLst>
          </p:cNvPr>
          <p:cNvGrpSpPr/>
          <p:nvPr/>
        </p:nvGrpSpPr>
        <p:grpSpPr>
          <a:xfrm>
            <a:off x="2077640" y="1427888"/>
            <a:ext cx="8036728" cy="3994475"/>
            <a:chOff x="720864" y="1528188"/>
            <a:chExt cx="8003067" cy="41552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BB53F5-4764-410E-A809-8FEF51853D6E}"/>
                </a:ext>
              </a:extLst>
            </p:cNvPr>
            <p:cNvGrpSpPr/>
            <p:nvPr/>
          </p:nvGrpSpPr>
          <p:grpSpPr>
            <a:xfrm>
              <a:off x="720867" y="1528188"/>
              <a:ext cx="8003064" cy="4155207"/>
              <a:chOff x="675838" y="1931396"/>
              <a:chExt cx="7948748" cy="3170000"/>
            </a:xfrm>
          </p:grpSpPr>
          <p:sp>
            <p:nvSpPr>
              <p:cNvPr id="19" name="TextBox 37">
                <a:extLst>
                  <a:ext uri="{FF2B5EF4-FFF2-40B4-BE49-F238E27FC236}">
                    <a16:creationId xmlns:a16="http://schemas.microsoft.com/office/drawing/2014/main" id="{E430D28B-DA81-4D46-AA65-0A21F95141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2537260" y="1931396"/>
                <a:ext cx="1339211" cy="366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Slab on Grade </a:t>
                </a:r>
              </a:p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(Non-Elevated)</a:t>
                </a:r>
              </a:p>
            </p:txBody>
          </p:sp>
          <p:sp>
            <p:nvSpPr>
              <p:cNvPr id="20" name="TextBox 38">
                <a:extLst>
                  <a:ext uri="{FF2B5EF4-FFF2-40B4-BE49-F238E27FC236}">
                    <a16:creationId xmlns:a16="http://schemas.microsoft.com/office/drawing/2014/main" id="{796456B6-FF06-41A9-BDAA-B4AA8F8E4F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2537260" y="3030271"/>
                <a:ext cx="1396384" cy="366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Basement</a:t>
                </a:r>
              </a:p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(Non-Elevated)</a:t>
                </a:r>
              </a:p>
            </p:txBody>
          </p:sp>
          <p:sp>
            <p:nvSpPr>
              <p:cNvPr id="21" name="TextBox 39">
                <a:extLst>
                  <a:ext uri="{FF2B5EF4-FFF2-40B4-BE49-F238E27FC236}">
                    <a16:creationId xmlns:a16="http://schemas.microsoft.com/office/drawing/2014/main" id="{92DB9132-7794-4BE3-9F1D-29E0642628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6549293" y="1942390"/>
                <a:ext cx="1937716" cy="366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Elevated without Enclosure on Post, Pile, or Pier</a:t>
                </a:r>
              </a:p>
            </p:txBody>
          </p:sp>
          <p:sp>
            <p:nvSpPr>
              <p:cNvPr id="22" name="TextBox 41">
                <a:extLst>
                  <a:ext uri="{FF2B5EF4-FFF2-40B4-BE49-F238E27FC236}">
                    <a16:creationId xmlns:a16="http://schemas.microsoft.com/office/drawing/2014/main" id="{4C3A5AE5-C19D-48DF-AC6D-1ECF02DC0C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6549292" y="3019690"/>
                <a:ext cx="1937717" cy="366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Elevated with Enclosure on Post, Pile, or Pier</a:t>
                </a:r>
                <a:endParaRPr lang="en-US" sz="1200" dirty="0">
                  <a:solidFill>
                    <a:prstClr val="black"/>
                  </a:solidFill>
                  <a:latin typeface="Franklin Gothic Book"/>
                </a:endParaRPr>
              </a:p>
            </p:txBody>
          </p:sp>
          <p:sp>
            <p:nvSpPr>
              <p:cNvPr id="23" name="TextBox 47">
                <a:extLst>
                  <a:ext uri="{FF2B5EF4-FFF2-40B4-BE49-F238E27FC236}">
                    <a16:creationId xmlns:a16="http://schemas.microsoft.com/office/drawing/2014/main" id="{5252F414-2E6D-4E07-85FD-F63EDD9885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6549292" y="4046715"/>
                <a:ext cx="2075294" cy="512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Elevated with Enclosure Not on Post, Pile, or Pier (Solid Foundation Walls)</a:t>
                </a:r>
                <a:endParaRPr lang="en-US" sz="1200" dirty="0">
                  <a:solidFill>
                    <a:prstClr val="black"/>
                  </a:solidFill>
                  <a:latin typeface="Franklin Gothic Book"/>
                </a:endParaRPr>
              </a:p>
            </p:txBody>
          </p:sp>
          <p:sp>
            <p:nvSpPr>
              <p:cNvPr id="24" name="TextBox 48">
                <a:extLst>
                  <a:ext uri="{FF2B5EF4-FFF2-40B4-BE49-F238E27FC236}">
                    <a16:creationId xmlns:a16="http://schemas.microsoft.com/office/drawing/2014/main" id="{CF5D74F7-9E3B-43FD-8F83-C2288A307E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2516291" y="4102829"/>
                <a:ext cx="1461411" cy="65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Crawlspace (Elevated, including Non-Elevated Sub-Grade Crawlspace)</a:t>
                </a:r>
                <a:endParaRPr lang="en-US" sz="1200" dirty="0">
                  <a:solidFill>
                    <a:prstClr val="black"/>
                  </a:solidFill>
                  <a:latin typeface="Franklin Gothic Book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BBC238A-7DF6-4877-91F1-7E959778A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5838" y="4189268"/>
                <a:ext cx="1618303" cy="863621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1758D65-E62A-4129-8583-AF1C33C13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13296" y="4166409"/>
                <a:ext cx="1615595" cy="93498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43BAEAA-E69D-4EAC-AFBC-1FBAB8A93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9850" y="4199253"/>
                <a:ext cx="1618302" cy="854534"/>
              </a:xfrm>
              <a:prstGeom prst="rect">
                <a:avLst/>
              </a:prstGeom>
            </p:spPr>
          </p:pic>
          <p:sp>
            <p:nvSpPr>
              <p:cNvPr id="28" name="TextBox 60">
                <a:extLst>
                  <a:ext uri="{FF2B5EF4-FFF2-40B4-BE49-F238E27FC236}">
                    <a16:creationId xmlns:a16="http://schemas.microsoft.com/office/drawing/2014/main" id="{99CFE1BE-C40F-4571-B19D-5B560153A0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2537260" y="2355694"/>
                <a:ext cx="1252562" cy="274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/>
                <a:r>
                  <a:rPr lang="en-US" sz="825" dirty="0">
                    <a:solidFill>
                      <a:srgbClr val="000000"/>
                    </a:solidFill>
                    <a:latin typeface="Franklin Gothic Book" panose="020B0503020102020204"/>
                  </a:rPr>
                  <a:t>Corresponds to EC Diagram 1A, 1B and 3 </a:t>
                </a:r>
              </a:p>
            </p:txBody>
          </p:sp>
          <p:sp>
            <p:nvSpPr>
              <p:cNvPr id="29" name="TextBox 61">
                <a:extLst>
                  <a:ext uri="{FF2B5EF4-FFF2-40B4-BE49-F238E27FC236}">
                    <a16:creationId xmlns:a16="http://schemas.microsoft.com/office/drawing/2014/main" id="{74A75FD1-0E98-4D04-BF4E-B0DCBB38C2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2553660" y="3422702"/>
                <a:ext cx="1306409" cy="274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/>
                <a:r>
                  <a:rPr lang="en-US" sz="825" dirty="0">
                    <a:solidFill>
                      <a:srgbClr val="000000"/>
                    </a:solidFill>
                    <a:latin typeface="Franklin Gothic Book" panose="020B0503020102020204"/>
                  </a:rPr>
                  <a:t>Corresponds to EC Diagram 2A ,2B and 4</a:t>
                </a:r>
              </a:p>
            </p:txBody>
          </p:sp>
          <p:sp>
            <p:nvSpPr>
              <p:cNvPr id="30" name="TextBox 62">
                <a:extLst>
                  <a:ext uri="{FF2B5EF4-FFF2-40B4-BE49-F238E27FC236}">
                    <a16:creationId xmlns:a16="http://schemas.microsoft.com/office/drawing/2014/main" id="{E3FB3E7D-583A-4B03-865F-68B80CB3D2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2537260" y="4760493"/>
                <a:ext cx="1263029" cy="274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/>
                <a:r>
                  <a:rPr lang="en-US" sz="825" dirty="0">
                    <a:solidFill>
                      <a:srgbClr val="000000"/>
                    </a:solidFill>
                    <a:latin typeface="Franklin Gothic Book" panose="020B0503020102020204"/>
                  </a:rPr>
                  <a:t>Corresponds to EC Diagram 8 and 9</a:t>
                </a:r>
              </a:p>
            </p:txBody>
          </p:sp>
          <p:sp>
            <p:nvSpPr>
              <p:cNvPr id="31" name="TextBox 63">
                <a:extLst>
                  <a:ext uri="{FF2B5EF4-FFF2-40B4-BE49-F238E27FC236}">
                    <a16:creationId xmlns:a16="http://schemas.microsoft.com/office/drawing/2014/main" id="{D4672E97-C7DA-4E02-9C9E-FC2930703F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6549292" y="2364937"/>
                <a:ext cx="1737458" cy="174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/>
                <a:r>
                  <a:rPr lang="en-US" sz="825" dirty="0">
                    <a:solidFill>
                      <a:srgbClr val="000000"/>
                    </a:solidFill>
                    <a:latin typeface="Franklin Gothic Book" panose="020B0503020102020204"/>
                  </a:rPr>
                  <a:t>Corresponds to EC Diagram 5</a:t>
                </a:r>
              </a:p>
            </p:txBody>
          </p:sp>
          <p:sp>
            <p:nvSpPr>
              <p:cNvPr id="32" name="TextBox 64">
                <a:extLst>
                  <a:ext uri="{FF2B5EF4-FFF2-40B4-BE49-F238E27FC236}">
                    <a16:creationId xmlns:a16="http://schemas.microsoft.com/office/drawing/2014/main" id="{E0A0EFE7-E6A1-4C55-8B17-CCDF52343A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6556253" y="3386066"/>
                <a:ext cx="1712444" cy="174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/>
                <a:r>
                  <a:rPr lang="en-US" sz="825" dirty="0">
                    <a:solidFill>
                      <a:srgbClr val="000000"/>
                    </a:solidFill>
                    <a:latin typeface="Franklin Gothic Book" panose="020B0503020102020204"/>
                  </a:rPr>
                  <a:t>Corresponds to EC Diagram 6</a:t>
                </a:r>
              </a:p>
            </p:txBody>
          </p:sp>
          <p:sp>
            <p:nvSpPr>
              <p:cNvPr id="37" name="TextBox 65">
                <a:extLst>
                  <a:ext uri="{FF2B5EF4-FFF2-40B4-BE49-F238E27FC236}">
                    <a16:creationId xmlns:a16="http://schemas.microsoft.com/office/drawing/2014/main" id="{F2B9B9BE-3057-4584-A61A-AB2CAB8550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6574306" y="4586759"/>
                <a:ext cx="1476701" cy="174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/>
                <a:r>
                  <a:rPr lang="en-US" sz="825" dirty="0">
                    <a:solidFill>
                      <a:srgbClr val="000000"/>
                    </a:solidFill>
                    <a:latin typeface="Franklin Gothic Book" panose="020B0503020102020204"/>
                  </a:rPr>
                  <a:t>Corresponds to EC Diagram 7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0F0849-0EB3-4956-B43C-201830ECB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0864" y="4468813"/>
              <a:ext cx="1629359" cy="116994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0E23DF-80EC-43C2-82F2-C2ABD202C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7640" y="2860277"/>
            <a:ext cx="1560691" cy="10484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FCE299-2C2E-4658-BC1D-2A288BC34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7640" y="1439128"/>
            <a:ext cx="1578514" cy="10468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CF684A-96DA-4483-86FF-BEA38AC6F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3759" y="2816291"/>
            <a:ext cx="1633476" cy="10924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9DFA1C-2DE6-497C-B07C-28FF0884B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1118" y="1427889"/>
            <a:ext cx="1613388" cy="10768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1F02A1-C813-41AB-9434-3F74FC3CC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4167745"/>
            <a:ext cx="1661504" cy="12122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82472-9724-4C73-99AF-3968B235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9900795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89F5-7D60-440C-B0FC-4392448D2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Structural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0F0BC-F5EF-4501-BF30-F69A09B8E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/>
              <a:t>Floor of Unit</a:t>
            </a:r>
          </a:p>
          <a:p>
            <a:pPr lvl="1"/>
            <a:r>
              <a:rPr lang="en-US"/>
              <a:t>Total Number of Units in Building</a:t>
            </a:r>
          </a:p>
          <a:p>
            <a:pPr lvl="1"/>
            <a:r>
              <a:rPr lang="en-US"/>
              <a:t>Primary Residence</a:t>
            </a:r>
          </a:p>
          <a:p>
            <a:pPr lvl="1"/>
            <a:r>
              <a:rPr lang="en-US"/>
              <a:t>Floodproofing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8D339-6CCD-4C62-85E2-DE5B944420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565350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A6093-5A54-4D5E-AB86-FB68BF48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Prior NFIP Claims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00796F-FA2F-44B5-A3B7-B75EF393F4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9902952" cy="449262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Number of paid claims in a 20-year rolling window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First claim forgiven – a policy with 1 prior claim is treated the same as a policy with 0 claims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Claims where no payment was made do not count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If structure is mitigated, claims history can be reset</a:t>
            </a:r>
          </a:p>
        </p:txBody>
      </p:sp>
      <p:graphicFrame>
        <p:nvGraphicFramePr>
          <p:cNvPr id="8" name="Content Placeholder 7" descr="The example shows:&#10;•The first claim, in 2015, opens the 20-year rolling window.&#10;•The second claim, in 2021, is closed without payment and doesn’t count toward the total.&#10;•The next paid claim is in 2027.&#10;•Total claims = 2&#10;•The first claim is forgiven.&#10;•Prior NFIP Claims Factor = 1&#10;Additional paid claims before 2035 will increase the total in this example.">
            <a:extLst>
              <a:ext uri="{FF2B5EF4-FFF2-40B4-BE49-F238E27FC236}">
                <a16:creationId xmlns:a16="http://schemas.microsoft.com/office/drawing/2014/main" id="{CCF6B310-E6CE-49CB-A982-4781743FFF51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199602192"/>
              </p:ext>
            </p:extLst>
          </p:nvPr>
        </p:nvGraphicFramePr>
        <p:xfrm>
          <a:off x="1706770" y="3813048"/>
          <a:ext cx="8421624" cy="1384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6D4CB7-1B4B-4629-B637-614077BFE7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502545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342F1-F57C-4BD5-83E1-83A8C6C3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/>
              <a:t>Mitigation Discounts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91C90-B7DE-46F3-B5B0-620A53EBD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375900" cy="4646612"/>
          </a:xfrm>
        </p:spPr>
        <p:txBody>
          <a:bodyPr>
            <a:normAutofit/>
          </a:bodyPr>
          <a:lstStyle/>
          <a:p>
            <a:pPr lvl="1"/>
            <a:r>
              <a:rPr lang="en-US"/>
              <a:t>Flood Openings (in enclosures/crawlspaces)</a:t>
            </a:r>
          </a:p>
          <a:p>
            <a:pPr lvl="1"/>
            <a:r>
              <a:rPr lang="en-US"/>
              <a:t>Elevation of Machinery &amp; Equipment (M&amp;E)</a:t>
            </a:r>
          </a:p>
          <a:p>
            <a:pPr marL="571500" lvl="2" indent="0">
              <a:buNone/>
            </a:pPr>
            <a:endParaRPr lang="en-US"/>
          </a:p>
        </p:txBody>
      </p:sp>
      <p:pic>
        <p:nvPicPr>
          <p:cNvPr id="6" name="Picture 5" descr="Cover page of FEMA Technical Bulletin 1">
            <a:extLst>
              <a:ext uri="{FF2B5EF4-FFF2-40B4-BE49-F238E27FC236}">
                <a16:creationId xmlns:a16="http://schemas.microsoft.com/office/drawing/2014/main" id="{E96BC6C1-FA4A-45C4-A5C0-584A89A75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324" y="1143000"/>
            <a:ext cx="3016926" cy="39343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7CED2-2CC4-4682-8F3E-2D0D5665EC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6916871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188FC-5FDA-4284-AC73-8186601C1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/>
              <a:t>M&amp;E Location for Discount Eligibility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6CE3C-8A45-4924-AB37-2B0663552D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0" name="Group 49" descr="1. Slab on Grade (Non-Elevated): A diagram of a one-story slab on grade structure. A blue arrow points to the attic.&#10;2. Basement (Non-Elevated): A diagram of a non-elevated house with a basement.  &#10;3. Crawlspace (Elevated, including Non-Elevated Sub-Grade Crawlspace): A blue arrow points to the elevated floor.&#10;4. Elevated without Enclosure on Post, Pile or Pier: A structure elevated on piers with no enclosure underneath. A blue arrow points to the elevated floor.&#10;5. Elevated with Enclosure on Post, Pile, or Pier: Diagram of a structure elevated on piers with an enclosure underneath. A blue arrow points to the elevated floor.&#10;6. Elevated with Enclosure Not on Post, Pile, or Pier (Solid Foundation Walls): Diagram of a structure elevated on solid foundation walls with an enclosure underneath. A blue arrow points to the elevated floor.">
            <a:extLst>
              <a:ext uri="{FF2B5EF4-FFF2-40B4-BE49-F238E27FC236}">
                <a16:creationId xmlns:a16="http://schemas.microsoft.com/office/drawing/2014/main" id="{F9A9FC46-D320-433F-860F-4C8F8180E69E}"/>
              </a:ext>
            </a:extLst>
          </p:cNvPr>
          <p:cNvGrpSpPr/>
          <p:nvPr/>
        </p:nvGrpSpPr>
        <p:grpSpPr>
          <a:xfrm>
            <a:off x="2229394" y="1427888"/>
            <a:ext cx="8036728" cy="3994475"/>
            <a:chOff x="720864" y="1528188"/>
            <a:chExt cx="8003067" cy="415520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2BB53F5-4764-410E-A809-8FEF51853D6E}"/>
                </a:ext>
              </a:extLst>
            </p:cNvPr>
            <p:cNvGrpSpPr/>
            <p:nvPr/>
          </p:nvGrpSpPr>
          <p:grpSpPr>
            <a:xfrm>
              <a:off x="720867" y="1528188"/>
              <a:ext cx="8003064" cy="4155207"/>
              <a:chOff x="675838" y="1931396"/>
              <a:chExt cx="7948748" cy="3170000"/>
            </a:xfrm>
          </p:grpSpPr>
          <p:sp>
            <p:nvSpPr>
              <p:cNvPr id="64" name="TextBox 37">
                <a:extLst>
                  <a:ext uri="{FF2B5EF4-FFF2-40B4-BE49-F238E27FC236}">
                    <a16:creationId xmlns:a16="http://schemas.microsoft.com/office/drawing/2014/main" id="{E430D28B-DA81-4D46-AA65-0A21F95141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2537260" y="1931396"/>
                <a:ext cx="1339211" cy="366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Slab on Grade </a:t>
                </a:r>
              </a:p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(Non-Elevated)</a:t>
                </a:r>
              </a:p>
            </p:txBody>
          </p:sp>
          <p:sp>
            <p:nvSpPr>
              <p:cNvPr id="65" name="TextBox 38">
                <a:extLst>
                  <a:ext uri="{FF2B5EF4-FFF2-40B4-BE49-F238E27FC236}">
                    <a16:creationId xmlns:a16="http://schemas.microsoft.com/office/drawing/2014/main" id="{796456B6-FF06-41A9-BDAA-B4AA8F8E4F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2537260" y="3030271"/>
                <a:ext cx="1396384" cy="366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Basement</a:t>
                </a:r>
              </a:p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(Non-Elevated)</a:t>
                </a:r>
              </a:p>
            </p:txBody>
          </p:sp>
          <p:sp>
            <p:nvSpPr>
              <p:cNvPr id="66" name="TextBox 39">
                <a:extLst>
                  <a:ext uri="{FF2B5EF4-FFF2-40B4-BE49-F238E27FC236}">
                    <a16:creationId xmlns:a16="http://schemas.microsoft.com/office/drawing/2014/main" id="{92DB9132-7794-4BE3-9F1D-29E0642628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6549293" y="1942390"/>
                <a:ext cx="1937716" cy="366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Elevated without Enclosure on Post, Pile, or Pier</a:t>
                </a:r>
              </a:p>
            </p:txBody>
          </p:sp>
          <p:sp>
            <p:nvSpPr>
              <p:cNvPr id="67" name="TextBox 41">
                <a:extLst>
                  <a:ext uri="{FF2B5EF4-FFF2-40B4-BE49-F238E27FC236}">
                    <a16:creationId xmlns:a16="http://schemas.microsoft.com/office/drawing/2014/main" id="{4C3A5AE5-C19D-48DF-AC6D-1ECF02DC0C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6549292" y="3019690"/>
                <a:ext cx="1937717" cy="366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Elevated with Enclosure on Post, Pile, or Pier</a:t>
                </a:r>
                <a:endParaRPr lang="en-US" sz="1200" dirty="0">
                  <a:solidFill>
                    <a:prstClr val="black"/>
                  </a:solidFill>
                  <a:latin typeface="Franklin Gothic Book"/>
                </a:endParaRPr>
              </a:p>
            </p:txBody>
          </p:sp>
          <p:sp>
            <p:nvSpPr>
              <p:cNvPr id="68" name="TextBox 47">
                <a:extLst>
                  <a:ext uri="{FF2B5EF4-FFF2-40B4-BE49-F238E27FC236}">
                    <a16:creationId xmlns:a16="http://schemas.microsoft.com/office/drawing/2014/main" id="{5252F414-2E6D-4E07-85FD-F63EDD9885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6549292" y="4046715"/>
                <a:ext cx="2075294" cy="512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Elevated with Enclosure Not on Post, Pile, or Pier (Solid Foundation Walls)</a:t>
                </a:r>
                <a:endParaRPr lang="en-US" sz="1200" dirty="0">
                  <a:solidFill>
                    <a:prstClr val="black"/>
                  </a:solidFill>
                  <a:latin typeface="Franklin Gothic Book"/>
                </a:endParaRPr>
              </a:p>
            </p:txBody>
          </p:sp>
          <p:sp>
            <p:nvSpPr>
              <p:cNvPr id="69" name="TextBox 48">
                <a:extLst>
                  <a:ext uri="{FF2B5EF4-FFF2-40B4-BE49-F238E27FC236}">
                    <a16:creationId xmlns:a16="http://schemas.microsoft.com/office/drawing/2014/main" id="{CF5D74F7-9E3B-43FD-8F83-C2288A307E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2516291" y="4102829"/>
                <a:ext cx="1461411" cy="65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Franklin Gothic Book"/>
                  </a:rPr>
                  <a:t>Crawlspace (Elevated, including Non-Elevated Sub-Grade Crawlspace)</a:t>
                </a:r>
                <a:endParaRPr lang="en-US" sz="1200" dirty="0">
                  <a:solidFill>
                    <a:prstClr val="black"/>
                  </a:solidFill>
                  <a:latin typeface="Franklin Gothic Book"/>
                </a:endParaRPr>
              </a:p>
            </p:txBody>
          </p: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9BBC238A-7DF6-4877-91F1-7E959778A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5838" y="4189268"/>
                <a:ext cx="1618303" cy="863621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D1758D65-E62A-4129-8583-AF1C33C136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13296" y="4166409"/>
                <a:ext cx="1615595" cy="934987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C43BAEAA-E69D-4EAC-AFBC-1FBAB8A93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9850" y="4199253"/>
                <a:ext cx="1618302" cy="854534"/>
              </a:xfrm>
              <a:prstGeom prst="rect">
                <a:avLst/>
              </a:prstGeom>
            </p:spPr>
          </p:pic>
          <p:sp>
            <p:nvSpPr>
              <p:cNvPr id="73" name="TextBox 60">
                <a:extLst>
                  <a:ext uri="{FF2B5EF4-FFF2-40B4-BE49-F238E27FC236}">
                    <a16:creationId xmlns:a16="http://schemas.microsoft.com/office/drawing/2014/main" id="{99CFE1BE-C40F-4571-B19D-5B560153A0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2537260" y="2355694"/>
                <a:ext cx="1252562" cy="274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/>
                <a:r>
                  <a:rPr lang="en-US" sz="825" dirty="0">
                    <a:solidFill>
                      <a:srgbClr val="000000"/>
                    </a:solidFill>
                    <a:latin typeface="Franklin Gothic Book" panose="020B0503020102020204"/>
                  </a:rPr>
                  <a:t>Corresponds to EC Diagram 1A, 1B and 3 </a:t>
                </a:r>
              </a:p>
            </p:txBody>
          </p:sp>
          <p:sp>
            <p:nvSpPr>
              <p:cNvPr id="74" name="TextBox 61">
                <a:extLst>
                  <a:ext uri="{FF2B5EF4-FFF2-40B4-BE49-F238E27FC236}">
                    <a16:creationId xmlns:a16="http://schemas.microsoft.com/office/drawing/2014/main" id="{74A75FD1-0E98-4D04-BF4E-B0DCBB38C213}"/>
                  </a:ext>
                </a:extLst>
              </p:cNvPr>
              <p:cNvSpPr txBox="1"/>
              <p:nvPr/>
            </p:nvSpPr>
            <p:spPr>
              <a:xfrm>
                <a:off x="2553660" y="3422702"/>
                <a:ext cx="1306409" cy="274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/>
                <a:r>
                  <a:rPr lang="en-US" sz="825">
                    <a:solidFill>
                      <a:srgbClr val="000000"/>
                    </a:solidFill>
                    <a:latin typeface="Franklin Gothic Book" panose="020B0503020102020204"/>
                  </a:rPr>
                  <a:t>Corresponds to EC Diagram 2A ,2B and 4</a:t>
                </a:r>
              </a:p>
            </p:txBody>
          </p:sp>
          <p:sp>
            <p:nvSpPr>
              <p:cNvPr id="75" name="TextBox 62">
                <a:extLst>
                  <a:ext uri="{FF2B5EF4-FFF2-40B4-BE49-F238E27FC236}">
                    <a16:creationId xmlns:a16="http://schemas.microsoft.com/office/drawing/2014/main" id="{E3FB3E7D-583A-4B03-865F-68B80CB3D2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2537260" y="4760493"/>
                <a:ext cx="1263029" cy="274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/>
                <a:r>
                  <a:rPr lang="en-US" sz="825" dirty="0">
                    <a:solidFill>
                      <a:srgbClr val="000000"/>
                    </a:solidFill>
                    <a:latin typeface="Franklin Gothic Book" panose="020B0503020102020204"/>
                  </a:rPr>
                  <a:t>Corresponds to EC Diagram 8 and 9</a:t>
                </a:r>
              </a:p>
            </p:txBody>
          </p:sp>
          <p:sp>
            <p:nvSpPr>
              <p:cNvPr id="76" name="TextBox 63">
                <a:extLst>
                  <a:ext uri="{FF2B5EF4-FFF2-40B4-BE49-F238E27FC236}">
                    <a16:creationId xmlns:a16="http://schemas.microsoft.com/office/drawing/2014/main" id="{D4672E97-C7DA-4E02-9C9E-FC2930703F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6549292" y="2364937"/>
                <a:ext cx="1737458" cy="174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/>
                <a:r>
                  <a:rPr lang="en-US" sz="825">
                    <a:solidFill>
                      <a:srgbClr val="000000"/>
                    </a:solidFill>
                    <a:latin typeface="Franklin Gothic Book" panose="020B0503020102020204"/>
                  </a:rPr>
                  <a:t>Corresponds to EC Diagram 5</a:t>
                </a:r>
              </a:p>
            </p:txBody>
          </p:sp>
          <p:sp>
            <p:nvSpPr>
              <p:cNvPr id="77" name="TextBox 64">
                <a:extLst>
                  <a:ext uri="{FF2B5EF4-FFF2-40B4-BE49-F238E27FC236}">
                    <a16:creationId xmlns:a16="http://schemas.microsoft.com/office/drawing/2014/main" id="{E0A0EFE7-E6A1-4C55-8B17-CCDF52343A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6556253" y="3386066"/>
                <a:ext cx="1712444" cy="174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/>
                <a:r>
                  <a:rPr lang="en-US" sz="825" dirty="0">
                    <a:solidFill>
                      <a:srgbClr val="000000"/>
                    </a:solidFill>
                    <a:latin typeface="Franklin Gothic Book" panose="020B0503020102020204"/>
                  </a:rPr>
                  <a:t>Corresponds to EC Diagram 6</a:t>
                </a:r>
              </a:p>
            </p:txBody>
          </p:sp>
          <p:sp>
            <p:nvSpPr>
              <p:cNvPr id="78" name="TextBox 65">
                <a:extLst>
                  <a:ext uri="{FF2B5EF4-FFF2-40B4-BE49-F238E27FC236}">
                    <a16:creationId xmlns:a16="http://schemas.microsoft.com/office/drawing/2014/main" id="{F2B9B9BE-3057-4584-A61A-AB2CAB8550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/>
              <p:nvPr/>
            </p:nvSpPr>
            <p:spPr>
              <a:xfrm>
                <a:off x="6574306" y="4586759"/>
                <a:ext cx="1476701" cy="174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/>
                <a:r>
                  <a:rPr lang="en-US" sz="825" dirty="0">
                    <a:solidFill>
                      <a:srgbClr val="000000"/>
                    </a:solidFill>
                    <a:latin typeface="Franklin Gothic Book" panose="020B0503020102020204"/>
                  </a:rPr>
                  <a:t>Corresponds to EC Diagram 7</a:t>
                </a:r>
              </a:p>
            </p:txBody>
          </p:sp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C0F0849-0EB3-4956-B43C-201830ECB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0864" y="4468813"/>
              <a:ext cx="1629359" cy="1169946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30E23DF-80EC-43C2-82F2-C2ABD202C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9394" y="2860277"/>
            <a:ext cx="1560691" cy="104841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FFCE299-2C2E-4658-BC1D-2A288BC34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9394" y="1439128"/>
            <a:ext cx="1578514" cy="10468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FCF684A-96DA-4483-86FF-BEA38AC6F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7912" y="2834699"/>
            <a:ext cx="1633476" cy="10924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F9DFA1C-2DE6-497C-B07C-28FF0884B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2872" y="1427889"/>
            <a:ext cx="1613388" cy="1076821"/>
          </a:xfrm>
          <a:prstGeom prst="rect">
            <a:avLst/>
          </a:prstGeom>
        </p:spPr>
      </p:pic>
      <p:sp>
        <p:nvSpPr>
          <p:cNvPr id="56" name="Arrow: Right 55">
            <a:extLst>
              <a:ext uri="{FF2B5EF4-FFF2-40B4-BE49-F238E27FC236}">
                <a16:creationId xmlns:a16="http://schemas.microsoft.com/office/drawing/2014/main" id="{04440FC9-7778-44D2-A1F7-E8CE2300A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5885" y="1688527"/>
            <a:ext cx="497563" cy="168675"/>
          </a:xfrm>
          <a:prstGeom prst="rightArrow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8B42CB97-8A54-4B85-A35E-4E7D26E90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40438" y="3380900"/>
            <a:ext cx="497563" cy="168675"/>
          </a:xfrm>
          <a:prstGeom prst="rightArrow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1D3117EA-1A0A-40F5-A942-85D0520F6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43826" y="4974607"/>
            <a:ext cx="497563" cy="168675"/>
          </a:xfrm>
          <a:prstGeom prst="rightArrow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6A221EF-2B19-4428-9502-D8EEFFC18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72872" y="1915159"/>
            <a:ext cx="497563" cy="168675"/>
          </a:xfrm>
          <a:prstGeom prst="rightArrow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5FBB2A8D-CC2A-47B8-B51E-8257C53ED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00356" y="3370545"/>
            <a:ext cx="497563" cy="168675"/>
          </a:xfrm>
          <a:prstGeom prst="rightArrow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28DBB188-EC4B-4B46-A155-40FAE0546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72871" y="4739789"/>
            <a:ext cx="497563" cy="168675"/>
          </a:xfrm>
          <a:prstGeom prst="rightArrow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604836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215C32-034B-4DA5-ACD9-EF4468410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/>
              <a:t>Mitigation for Prior Claims Reset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26BED-3CC5-4B8A-8335-FB4B7E957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9728200" cy="46466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/>
              <a:t>A building in the SFHA must have the </a:t>
            </a:r>
            <a:r>
              <a:rPr lang="en-US" b="1"/>
              <a:t>Lowest Floor Elevation (LFE) </a:t>
            </a:r>
            <a:br>
              <a:rPr lang="en-US" b="1"/>
            </a:br>
            <a:r>
              <a:rPr lang="en-US" b="1"/>
              <a:t>at least 2 feet above the Base Flood Elevation (BFE).</a:t>
            </a:r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r>
              <a:rPr lang="en-US"/>
              <a:t>For Unnumbered Zones A or V, the LFE must be:</a:t>
            </a:r>
          </a:p>
          <a:p>
            <a:pPr lvl="1"/>
            <a:r>
              <a:rPr lang="en-US"/>
              <a:t>BFE plus 2 feet or higher, based on best available data, or</a:t>
            </a:r>
          </a:p>
          <a:p>
            <a:pPr lvl="1"/>
            <a:r>
              <a:rPr lang="en-US"/>
              <a:t>Highest Adjacent Grade (HAG) plus 2 feet or more.</a:t>
            </a:r>
            <a:br>
              <a:rPr lang="en-US"/>
            </a:br>
            <a:endParaRPr lang="en-US"/>
          </a:p>
          <a:p>
            <a:pPr>
              <a:lnSpc>
                <a:spcPct val="120000"/>
              </a:lnSpc>
            </a:pPr>
            <a:r>
              <a:rPr lang="en-US"/>
              <a:t>For Zone AO or outside the SFHA, the LFE must be:</a:t>
            </a:r>
          </a:p>
          <a:p>
            <a:pPr lvl="1"/>
            <a:r>
              <a:rPr lang="en-US"/>
              <a:t>HAG plus 3 feet or more for AO zones, or </a:t>
            </a:r>
          </a:p>
          <a:p>
            <a:pPr lvl="1"/>
            <a:r>
              <a:rPr lang="en-US"/>
              <a:t>HAG plus 2 feet or more in Zone X.</a:t>
            </a:r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r>
              <a:rPr lang="en-US"/>
              <a:t>Applies to all foundation types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3D84A1-F452-4F15-912E-2AAA7B627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7564344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A9FF-D577-4789-8CAA-F1711FDA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Statutory Discounts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721D6-28F2-46C8-900D-A1DAE3FB7EA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114300" lvl="1" indent="0">
              <a:buNone/>
            </a:pPr>
            <a:r>
              <a:rPr lang="en-US" sz="3000"/>
              <a:t>Newly Mapped</a:t>
            </a:r>
          </a:p>
          <a:p>
            <a:pPr lvl="2">
              <a:lnSpc>
                <a:spcPct val="120000"/>
              </a:lnSpc>
            </a:pPr>
            <a:r>
              <a:rPr lang="en-US" sz="2800"/>
              <a:t>First year being mapped into SFHA from a non-SFHA</a:t>
            </a:r>
          </a:p>
          <a:p>
            <a:pPr marL="114300" lvl="1" indent="0">
              <a:buNone/>
            </a:pPr>
            <a:r>
              <a:rPr lang="en-US" sz="3000"/>
              <a:t>Pre-FIRM</a:t>
            </a:r>
          </a:p>
          <a:p>
            <a:pPr lvl="2">
              <a:lnSpc>
                <a:spcPct val="120000"/>
              </a:lnSpc>
            </a:pPr>
            <a:r>
              <a:rPr lang="en-US" sz="2800"/>
              <a:t>Primary Residence</a:t>
            </a:r>
          </a:p>
          <a:p>
            <a:pPr lvl="2">
              <a:lnSpc>
                <a:spcPct val="120000"/>
              </a:lnSpc>
            </a:pPr>
            <a:r>
              <a:rPr lang="en-US" sz="2800"/>
              <a:t>Not designated an SRL property</a:t>
            </a:r>
          </a:p>
          <a:p>
            <a:pPr marL="114300" lvl="1" indent="0">
              <a:buNone/>
            </a:pPr>
            <a:r>
              <a:rPr lang="en-US" sz="3000"/>
              <a:t>Other Statutory Discounts</a:t>
            </a:r>
          </a:p>
          <a:p>
            <a:pPr lvl="2">
              <a:lnSpc>
                <a:spcPct val="120000"/>
              </a:lnSpc>
            </a:pPr>
            <a:r>
              <a:rPr lang="en-US" sz="2800"/>
              <a:t>Zone A99 and AR</a:t>
            </a:r>
          </a:p>
          <a:p>
            <a:pPr lvl="2">
              <a:lnSpc>
                <a:spcPct val="120000"/>
              </a:lnSpc>
            </a:pPr>
            <a:r>
              <a:rPr lang="en-US" sz="2800"/>
              <a:t>Emergency Program communities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F78C1-2CCF-4C2D-A6FF-3AB6B77F61A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34" y="1449659"/>
            <a:ext cx="5380567" cy="4196044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400"/>
              <a:t>Statutory discounts will phase out</a:t>
            </a:r>
          </a:p>
          <a:p>
            <a:pPr lvl="1">
              <a:lnSpc>
                <a:spcPct val="100000"/>
              </a:lnSpc>
            </a:pPr>
            <a:r>
              <a:rPr lang="en-US" sz="2400"/>
              <a:t>Premiums increase each year until policy reaches full actuarial rate</a:t>
            </a:r>
          </a:p>
          <a:p>
            <a:pPr lvl="1">
              <a:lnSpc>
                <a:spcPct val="100000"/>
              </a:lnSpc>
            </a:pPr>
            <a:r>
              <a:rPr lang="en-US" sz="2400"/>
              <a:t>Lapse in coverage may impact eligibility for the statutory discounts 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2BA89-A276-4909-BF63-D3F7A4EC655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4837743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95DB00ED-B630-4172-991E-0CB95749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 dirty="0"/>
              <a:t>The "Three-Legged Stool”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FE7C14-15CB-4FF1-9C3B-31DDA5E5CB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599" y="1153078"/>
            <a:ext cx="7830066" cy="4492625"/>
          </a:xfrm>
        </p:spPr>
        <p:txBody>
          <a:bodyPr>
            <a:normAutofit/>
          </a:bodyPr>
          <a:lstStyle/>
          <a:p>
            <a:r>
              <a:rPr lang="en-US" altLang="en-US" dirty="0">
                <a:sym typeface="Arial" panose="020B0604020202020204" pitchFamily="34" charset="0"/>
              </a:rPr>
              <a:t>Three related program areas support the NFIP:</a:t>
            </a:r>
          </a:p>
          <a:p>
            <a:pPr lvl="1"/>
            <a:r>
              <a:rPr lang="en-US" altLang="en-US" b="1" dirty="0">
                <a:sym typeface="Arial" panose="020B0604020202020204" pitchFamily="34" charset="0"/>
              </a:rPr>
              <a:t>Hazard Identification </a:t>
            </a:r>
          </a:p>
          <a:p>
            <a:pPr lvl="1"/>
            <a:r>
              <a:rPr lang="en-US" altLang="en-US" b="1" dirty="0">
                <a:sym typeface="Arial" panose="020B0604020202020204" pitchFamily="34" charset="0"/>
              </a:rPr>
              <a:t>Mitigation</a:t>
            </a:r>
            <a:endParaRPr lang="en-US" altLang="en-US" dirty="0">
              <a:sym typeface="Arial" panose="020B0604020202020204" pitchFamily="34" charset="0"/>
            </a:endParaRPr>
          </a:p>
          <a:p>
            <a:pPr lvl="1"/>
            <a:r>
              <a:rPr lang="en-US" altLang="en-US" b="1" dirty="0">
                <a:sym typeface="Arial" panose="020B0604020202020204" pitchFamily="34" charset="0"/>
              </a:rPr>
              <a:t>Flood Insurance </a:t>
            </a:r>
            <a:br>
              <a:rPr lang="en-US" altLang="en-US" b="1" dirty="0">
                <a:sym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8" name="Picture 4" descr="3-legged stool with NFIP on the seat, Hazard Identification - Know the Risk on 1st leg, Mitigation - Manage the Risk on 2nd leg, Flood Insurance - Insure the Risk on the 3rd leg">
            <a:extLst>
              <a:ext uri="{FF2B5EF4-FFF2-40B4-BE49-F238E27FC236}">
                <a16:creationId xmlns:a16="http://schemas.microsoft.com/office/drawing/2014/main" id="{EAFD0EA7-E55B-46AA-81DB-26EEBAA1A5A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071" y="1603588"/>
            <a:ext cx="3650824" cy="365082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B2AFF-B904-4892-874F-76408D87FC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05502897-DF64-4812-A402-F63938291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Continuous Coverage and Transferring Policies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BC1A8D-9E5C-4FB8-BCC5-599ADF8AB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814462" cy="4646612"/>
          </a:xfrm>
        </p:spPr>
        <p:txBody>
          <a:bodyPr>
            <a:normAutofit/>
          </a:bodyPr>
          <a:lstStyle/>
          <a:p>
            <a:pPr marL="114300" lvl="1" indent="0">
              <a:buNone/>
            </a:pPr>
            <a:r>
              <a:rPr lang="en-US" altLang="en-US">
                <a:sym typeface="Arial" panose="020B0604020202020204" pitchFamily="34" charset="0"/>
              </a:rPr>
              <a:t>Maintaining continuous coverage will make it easier for an owner to sell their house and overall insurance costs for the buyer may be lower.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If selling, transfer flood policy instead of cancelling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Transferring policies keeps the “glidepath” for statutory discounts, if applicable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D9FEC-6A19-43C0-8980-47E4EBF607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618B11BA-77CD-465E-8EC1-E96FE9C48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Community Rating System (CRS)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71079D-6C9B-4152-A828-A364A0903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>
            <a:normAutofit/>
          </a:bodyPr>
          <a:lstStyle/>
          <a:p>
            <a:pPr marL="114300" lvl="1" indent="0">
              <a:buNone/>
            </a:pPr>
            <a:r>
              <a:rPr lang="en-US">
                <a:sym typeface="Arial"/>
              </a:rPr>
              <a:t>Voluntary program provides </a:t>
            </a:r>
            <a:r>
              <a:rPr lang="en-US" u="sng">
                <a:sym typeface="Arial"/>
              </a:rPr>
              <a:t>insurance premium discounts</a:t>
            </a:r>
            <a:r>
              <a:rPr lang="en-US">
                <a:sym typeface="Arial"/>
              </a:rPr>
              <a:t> for community activities</a:t>
            </a:r>
          </a:p>
          <a:p>
            <a:pPr marL="114300" lvl="1" indent="0">
              <a:buNone/>
            </a:pPr>
            <a:r>
              <a:rPr lang="en-US">
                <a:sym typeface="Arial"/>
              </a:rPr>
              <a:t>Above and beyond the minimum requirements of the NFIP</a:t>
            </a:r>
            <a:endParaRPr lang="en-US"/>
          </a:p>
          <a:p>
            <a:pPr lvl="2"/>
            <a:r>
              <a:rPr lang="en-US">
                <a:sym typeface="Arial"/>
              </a:rPr>
              <a:t>Reduce and avoid flood damage to insurable property</a:t>
            </a:r>
          </a:p>
          <a:p>
            <a:pPr lvl="2"/>
            <a:r>
              <a:rPr lang="en-US">
                <a:sym typeface="Arial"/>
              </a:rPr>
              <a:t>Strengthen and support the insurance aspects of the NFIP</a:t>
            </a:r>
          </a:p>
          <a:p>
            <a:pPr lvl="2"/>
            <a:r>
              <a:rPr lang="en-US">
                <a:sym typeface="Arial"/>
              </a:rPr>
              <a:t>Foster comprehensive floodplain management</a:t>
            </a:r>
          </a:p>
          <a:p>
            <a:pPr marL="114300" lvl="1" indent="0">
              <a:buNone/>
            </a:pPr>
            <a:r>
              <a:rPr lang="en-US" altLang="en-US" sz="2800">
                <a:sym typeface="Arial" panose="020B0604020202020204" pitchFamily="34" charset="0"/>
              </a:rPr>
              <a:t>Creditable </a:t>
            </a:r>
            <a:r>
              <a:rPr lang="en-US" altLang="en-US">
                <a:sym typeface="Arial" panose="020B0604020202020204" pitchFamily="34" charset="0"/>
              </a:rPr>
              <a:t>Activities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Public information, mapping and regulations,</a:t>
            </a:r>
            <a:br>
              <a:rPr lang="en-US" altLang="en-US">
                <a:sym typeface="Arial" panose="020B0604020202020204" pitchFamily="34" charset="0"/>
              </a:rPr>
            </a:br>
            <a:r>
              <a:rPr lang="en-US" altLang="en-US">
                <a:sym typeface="Arial" panose="020B0604020202020204" pitchFamily="34" charset="0"/>
              </a:rPr>
              <a:t>flood damage reduction, and flood warning and response</a:t>
            </a:r>
          </a:p>
          <a:p>
            <a:endParaRPr lang="en-US"/>
          </a:p>
        </p:txBody>
      </p:sp>
      <p:pic>
        <p:nvPicPr>
          <p:cNvPr id="5" name="Picture 8" descr="Cover page of the CRS Coordinators Manual.">
            <a:extLst>
              <a:ext uri="{FF2B5EF4-FFF2-40B4-BE49-F238E27FC236}">
                <a16:creationId xmlns:a16="http://schemas.microsoft.com/office/drawing/2014/main" id="{44CD3770-B536-4B5A-B87F-B9B6C7954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8827" y="3086937"/>
            <a:ext cx="1853573" cy="2394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66F221-FB8E-4621-B7F6-9676126B4E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0511F-BC65-48B8-A2C2-B0A38429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/>
              <a:t>CRS Discounts on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60722-7E7F-4865-98F0-293597C2E4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5592763" cy="4492625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altLang="en-US">
                <a:sym typeface="Arial" panose="020B0604020202020204" pitchFamily="34" charset="0"/>
              </a:rPr>
              <a:t>Total creditable activities (points) determines CRS Class </a:t>
            </a:r>
          </a:p>
          <a:p>
            <a:pPr lvl="2"/>
            <a:r>
              <a:rPr lang="en-US">
                <a:sym typeface="Arial" panose="020B0604020202020204" pitchFamily="34" charset="0"/>
              </a:rPr>
              <a:t>D</a:t>
            </a:r>
            <a:r>
              <a:rPr lang="en-US"/>
              <a:t>iscounts of 5% to 45% depending on class</a:t>
            </a:r>
          </a:p>
          <a:p>
            <a:pPr lvl="1"/>
            <a:r>
              <a:rPr lang="en-US"/>
              <a:t>Discounts apply uniformly to all policyholders (in all zones) in CRS communities  </a:t>
            </a:r>
          </a:p>
          <a:p>
            <a:pPr lvl="1"/>
            <a:r>
              <a:rPr lang="en-US"/>
              <a:t>Discounts may not apply to buildings with floodplain management violations</a:t>
            </a:r>
          </a:p>
        </p:txBody>
      </p:sp>
      <p:graphicFrame>
        <p:nvGraphicFramePr>
          <p:cNvPr id="14" name="Table 10" descr="Table with CRS classes and Premium Reduction percentages.">
            <a:extLst>
              <a:ext uri="{FF2B5EF4-FFF2-40B4-BE49-F238E27FC236}">
                <a16:creationId xmlns:a16="http://schemas.microsoft.com/office/drawing/2014/main" id="{9BEABBFA-B0B4-47B5-9506-90DF219E03C7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6202363" y="1152525"/>
          <a:ext cx="5011738" cy="4297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61816">
                  <a:extLst>
                    <a:ext uri="{9D8B030D-6E8A-4147-A177-3AD203B41FA5}">
                      <a16:colId xmlns:a16="http://schemas.microsoft.com/office/drawing/2014/main" val="1481021614"/>
                    </a:ext>
                  </a:extLst>
                </a:gridCol>
                <a:gridCol w="1921122">
                  <a:extLst>
                    <a:ext uri="{9D8B030D-6E8A-4147-A177-3AD203B41FA5}">
                      <a16:colId xmlns:a16="http://schemas.microsoft.com/office/drawing/2014/main" val="165030672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245606635"/>
                    </a:ext>
                  </a:extLst>
                </a:gridCol>
              </a:tblGrid>
              <a:tr h="34116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CRS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Credit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Premium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564133"/>
                  </a:ext>
                </a:extLst>
              </a:tr>
              <a:tr h="34116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4500+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20116"/>
                  </a:ext>
                </a:extLst>
              </a:tr>
              <a:tr h="34116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4000-4499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810763"/>
                  </a:ext>
                </a:extLst>
              </a:tr>
              <a:tr h="34116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3500-3999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154728"/>
                  </a:ext>
                </a:extLst>
              </a:tr>
              <a:tr h="34116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3000-3499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08983"/>
                  </a:ext>
                </a:extLst>
              </a:tr>
              <a:tr h="34116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2500-2999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641014"/>
                  </a:ext>
                </a:extLst>
              </a:tr>
              <a:tr h="34116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2000-2499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276872"/>
                  </a:ext>
                </a:extLst>
              </a:tr>
              <a:tr h="34116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1500-1999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743044"/>
                  </a:ext>
                </a:extLst>
              </a:tr>
              <a:tr h="34116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1000-1499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449426"/>
                  </a:ext>
                </a:extLst>
              </a:tr>
              <a:tr h="34116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500-999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22792"/>
                  </a:ext>
                </a:extLst>
              </a:tr>
              <a:tr h="34116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0-499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970766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378B3-924D-434D-B57D-EF67F197639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736275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5A103-0439-45F7-9DDD-A30955A1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/>
              <a:t>Post-Event: Filing a Flood Claim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03F96-8F18-40FB-A8B4-0FD9BED97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7148362" cy="4646612"/>
          </a:xfrm>
        </p:spPr>
        <p:txBody>
          <a:bodyPr>
            <a:normAutofit/>
          </a:bodyPr>
          <a:lstStyle/>
          <a:p>
            <a:r>
              <a:rPr lang="en-US"/>
              <a:t>If event meets the NFIP definition of “flood” </a:t>
            </a:r>
            <a:br>
              <a:rPr lang="en-US"/>
            </a:br>
            <a:r>
              <a:rPr lang="en-US"/>
              <a:t>(does not have to be a Disaster)</a:t>
            </a:r>
          </a:p>
          <a:p>
            <a:pPr lvl="1"/>
            <a:r>
              <a:rPr lang="en-US"/>
              <a:t>Document loss (file Notice of Loss)</a:t>
            </a:r>
          </a:p>
          <a:p>
            <a:pPr lvl="1"/>
            <a:r>
              <a:rPr lang="en-US"/>
              <a:t>Begin cleanup</a:t>
            </a:r>
          </a:p>
          <a:p>
            <a:pPr lvl="1"/>
            <a:r>
              <a:rPr lang="en-US"/>
              <a:t>Meet with Claims Adjuster</a:t>
            </a:r>
          </a:p>
          <a:p>
            <a:pPr lvl="1"/>
            <a:r>
              <a:rPr lang="en-US"/>
              <a:t>Submit information &amp; meet deadlines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1898D-CA6D-46E3-82EB-8403B86832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Cover page of the NFIP Claims Handbook, FEMA F-687">
            <a:extLst>
              <a:ext uri="{FF2B5EF4-FFF2-40B4-BE49-F238E27FC236}">
                <a16:creationId xmlns:a16="http://schemas.microsoft.com/office/drawing/2014/main" id="{7DD2BCEE-3E98-46A2-85FC-8B08EC79D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074" y="1181806"/>
            <a:ext cx="2930042" cy="38137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282648"/>
      </p:ext>
    </p:extLst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3AF22A4-87AF-40A5-8AF3-4DA289A40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/>
              <a:t>Repetitive Loss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1CDD84B-F8B8-46B6-A51D-A9C030B04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/>
          <a:lstStyle/>
          <a:p>
            <a:r>
              <a:rPr lang="en-US">
                <a:sym typeface="Arial"/>
              </a:rPr>
              <a:t>A Repetitive Loss structure:</a:t>
            </a:r>
          </a:p>
          <a:p>
            <a:pPr lvl="1"/>
            <a:r>
              <a:rPr lang="en-US">
                <a:sym typeface="Arial"/>
              </a:rPr>
              <a:t>NFIP-insured </a:t>
            </a:r>
          </a:p>
          <a:p>
            <a:pPr lvl="1"/>
            <a:r>
              <a:rPr lang="en-US">
                <a:sym typeface="Arial"/>
              </a:rPr>
              <a:t>2 or more flood losses of $1,000 each</a:t>
            </a:r>
          </a:p>
          <a:p>
            <a:pPr lvl="1"/>
            <a:r>
              <a:rPr lang="en-US">
                <a:sym typeface="Arial"/>
              </a:rPr>
              <a:t>In any 10-year period since 1978</a:t>
            </a:r>
          </a:p>
          <a:p>
            <a:pPr lvl="1"/>
            <a:r>
              <a:rPr lang="en-US">
                <a:sym typeface="Arial"/>
              </a:rPr>
              <a:t>Flood insurance premiums will increase</a:t>
            </a:r>
          </a:p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E9AC6-2301-4F47-B674-F6FC1B2365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6312968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D2EF2FD1-A2BA-4A1A-A5DC-2EB2760C9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Severe Repetitive Loss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ED1C7E-EA83-479E-BFF0-3F10F1B70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>
            <a:normAutofit fontScale="92500"/>
          </a:bodyPr>
          <a:lstStyle/>
          <a:p>
            <a:r>
              <a:rPr lang="en-US" altLang="en-US">
                <a:sym typeface="Arial" panose="020B0604020202020204" pitchFamily="34" charset="0"/>
              </a:rPr>
              <a:t>Severe Repetitive Loss (SRL) building has had historical flood losses of: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Four or more losses of $5,000 each (building and/or contents), or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Two separate losses (building only) exceeding current market value of the structure.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Two of the claim payments must be within 10 years of each other. </a:t>
            </a:r>
          </a:p>
          <a:p>
            <a:r>
              <a:rPr lang="en-US" altLang="en-US">
                <a:sym typeface="Arial" panose="020B0604020202020204" pitchFamily="34" charset="0"/>
              </a:rPr>
              <a:t>SRL program: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Separate insurance program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Premium rates are higher, reflecting higher risk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Offers mitigation option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A80CE9-59A9-4E80-A29F-6058BA1F4F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F537-AABE-471D-906A-1D8C63234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Mitigating Repetitive Loss Properties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5BBB2-1048-4318-8694-E16C01C2F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/>
              <a:t>Community is notified by FEMA for RL and SRL </a:t>
            </a:r>
          </a:p>
          <a:p>
            <a:pPr lvl="1"/>
            <a:r>
              <a:rPr lang="en-US"/>
              <a:t>FPA can assist owners with mitigation options</a:t>
            </a:r>
          </a:p>
          <a:p>
            <a:pPr lvl="1"/>
            <a:r>
              <a:rPr lang="en-US"/>
              <a:t>Eligible for mitigation grants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Acquisition or relocation of at-risk structures to create open space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Elevation of existing structures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Demolition and rebuilding to meet floodplain requirements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Dry floodproofing of non-residential and historic properties 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93F97-8375-4F81-B639-5901F0A5CF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081340"/>
      </p:ext>
    </p:extLst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B6359B52-B731-4C9B-A3D8-1BB1D425D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Repetitive Loss and Substantial Damage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8A29B7-29A2-4D4F-B4F5-1FAC5E932A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5380567" cy="4492625"/>
          </a:xfrm>
        </p:spPr>
        <p:txBody>
          <a:bodyPr>
            <a:normAutofit/>
          </a:bodyPr>
          <a:lstStyle/>
          <a:p>
            <a:pPr lvl="1"/>
            <a:r>
              <a:rPr lang="en-US">
                <a:sym typeface="Arial"/>
              </a:rPr>
              <a:t>A repetitive loss structure:</a:t>
            </a:r>
          </a:p>
          <a:p>
            <a:pPr lvl="2"/>
            <a:r>
              <a:rPr lang="en-US">
                <a:sym typeface="Arial"/>
              </a:rPr>
              <a:t>NFIP-insured </a:t>
            </a:r>
          </a:p>
          <a:p>
            <a:pPr lvl="2"/>
            <a:r>
              <a:rPr lang="en-US">
                <a:sym typeface="Arial"/>
              </a:rPr>
              <a:t>2 or more flood losses of $1,000 each</a:t>
            </a:r>
          </a:p>
          <a:p>
            <a:pPr lvl="2"/>
            <a:r>
              <a:rPr lang="en-US">
                <a:sym typeface="Arial"/>
              </a:rPr>
              <a:t>In any 10-year period since 1978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000A0-5B13-49F7-B420-FB206EB500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34" y="1153078"/>
            <a:ext cx="5380567" cy="4492625"/>
          </a:xfrm>
        </p:spPr>
        <p:txBody>
          <a:bodyPr>
            <a:normAutofit lnSpcReduction="10000"/>
          </a:bodyPr>
          <a:lstStyle/>
          <a:p>
            <a:pPr lvl="1"/>
            <a:r>
              <a:rPr lang="en-US">
                <a:sym typeface="Arial"/>
              </a:rPr>
              <a:t>A structure substantially damaged by flood: </a:t>
            </a:r>
          </a:p>
          <a:p>
            <a:pPr lvl="2"/>
            <a:r>
              <a:rPr lang="en-US">
                <a:sym typeface="Arial"/>
              </a:rPr>
              <a:t>Flood-damaged by a single event</a:t>
            </a:r>
          </a:p>
          <a:p>
            <a:pPr lvl="2"/>
            <a:r>
              <a:rPr lang="en-US">
                <a:sym typeface="Arial"/>
              </a:rPr>
              <a:t>Would cost 50% or more of the pre-flood market value to restore</a:t>
            </a:r>
          </a:p>
          <a:p>
            <a:pPr lvl="1"/>
            <a:r>
              <a:rPr lang="en-US">
                <a:sym typeface="Arial"/>
              </a:rPr>
              <a:t>FPA must treat as new construction when permitting repairs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9E89EC-B5C1-4A13-944A-30DA66D57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D255B446-D944-400A-8B1F-2D8661CAA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Increased Cost of Compliance (ICC) Coverage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D09C08-A195-476A-BBC4-A1682CF46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>
            <a:normAutofit/>
          </a:bodyPr>
          <a:lstStyle/>
          <a:p>
            <a:pPr lvl="1"/>
            <a:r>
              <a:rPr lang="en-US" altLang="en-US">
                <a:sym typeface="Arial" panose="020B0604020202020204" pitchFamily="34" charset="0"/>
              </a:rPr>
              <a:t>Policy benefit that is part of Standard Flood Insurance Policies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Provides up to $30,000 to help cover the cost of mitigation measures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Owners of buildings declared substantially damaged or a repetitive loss by flood may file if they qualify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If eligible, policy holders file a separate ICC claim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D490E-BEA2-4DFF-9C22-F7EBC22EF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5DEDB685-12CA-49D4-8623-F27AD3558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ICC Mitigation Solutions (FRED)</a:t>
            </a:r>
          </a:p>
        </p:txBody>
      </p:sp>
      <p:pic>
        <p:nvPicPr>
          <p:cNvPr id="13" name="Content Placeholder 12" descr="Icons for floodproofing, relocation, elevation and demolition (ICC activities)">
            <a:extLst>
              <a:ext uri="{FF2B5EF4-FFF2-40B4-BE49-F238E27FC236}">
                <a16:creationId xmlns:a16="http://schemas.microsoft.com/office/drawing/2014/main" id="{03D71CE1-672C-4BCF-9DCA-CDCA556D262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110" y="1324649"/>
            <a:ext cx="7081779" cy="1739185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F0A25E-37ED-4593-A6FF-9F0755FD8CE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" y="3252614"/>
            <a:ext cx="10972800" cy="2173632"/>
          </a:xfrm>
        </p:spPr>
        <p:txBody>
          <a:bodyPr>
            <a:normAutofit lnSpcReduction="10000"/>
          </a:bodyPr>
          <a:lstStyle/>
          <a:p>
            <a:pPr lvl="1"/>
            <a:r>
              <a:rPr lang="en-US" altLang="en-US" b="1" u="sng">
                <a:sym typeface="Arial" panose="020B0604020202020204" pitchFamily="34" charset="0"/>
              </a:rPr>
              <a:t>F</a:t>
            </a:r>
            <a:r>
              <a:rPr lang="en-US" altLang="en-US">
                <a:sym typeface="Arial" panose="020B0604020202020204" pitchFamily="34" charset="0"/>
              </a:rPr>
              <a:t>loodproofing (non-residential properties only)</a:t>
            </a:r>
          </a:p>
          <a:p>
            <a:pPr lvl="1"/>
            <a:r>
              <a:rPr lang="en-US" altLang="en-US" b="1" u="sng">
                <a:sym typeface="Arial" panose="020B0604020202020204" pitchFamily="34" charset="0"/>
              </a:rPr>
              <a:t>R</a:t>
            </a:r>
            <a:r>
              <a:rPr lang="en-US" altLang="en-US">
                <a:sym typeface="Arial" panose="020B0604020202020204" pitchFamily="34" charset="0"/>
              </a:rPr>
              <a:t>elocating to a new site </a:t>
            </a:r>
          </a:p>
          <a:p>
            <a:pPr lvl="1"/>
            <a:r>
              <a:rPr lang="en-US" altLang="en-US" b="1" u="sng">
                <a:sym typeface="Arial" panose="020B0604020202020204" pitchFamily="34" charset="0"/>
              </a:rPr>
              <a:t>E</a:t>
            </a:r>
            <a:r>
              <a:rPr lang="en-US" altLang="en-US">
                <a:sym typeface="Arial" panose="020B0604020202020204" pitchFamily="34" charset="0"/>
              </a:rPr>
              <a:t>levating above the flood level in the community</a:t>
            </a:r>
          </a:p>
          <a:p>
            <a:pPr lvl="1"/>
            <a:r>
              <a:rPr lang="en-US" altLang="en-US" b="1" u="sng">
                <a:sym typeface="Arial" panose="020B0604020202020204" pitchFamily="34" charset="0"/>
              </a:rPr>
              <a:t>D</a:t>
            </a:r>
            <a:r>
              <a:rPr lang="en-US" altLang="en-US">
                <a:sym typeface="Arial" panose="020B0604020202020204" pitchFamily="34" charset="0"/>
              </a:rPr>
              <a:t>emolishing the building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3AB56-7727-461A-8B7D-B4961EB7A5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FCD45-EEDB-4628-9DE9-48D55E65C034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A3FCE091-4009-40EF-B75C-F1D81A92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it-IT" altLang="en-US" dirty="0"/>
              <a:t>NFIP: A Quid Pro Quo Program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74D709-2925-437B-8865-C0A65CFCF6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5380567" cy="4492625"/>
          </a:xfrm>
        </p:spPr>
        <p:txBody>
          <a:bodyPr/>
          <a:lstStyle/>
          <a:p>
            <a:r>
              <a:rPr lang="en-US" altLang="en-US">
                <a:sym typeface="Arial" panose="020B0604020202020204" pitchFamily="34" charset="0"/>
              </a:rPr>
              <a:t>FEMA agrees to make flood insurance available within a community when that community agrees to adopt and enforce floodplain management regulations.</a:t>
            </a:r>
            <a:endParaRPr lang="en-US"/>
          </a:p>
        </p:txBody>
      </p:sp>
      <p:pic>
        <p:nvPicPr>
          <p:cNvPr id="8" name="Picture 4" descr="A photo shows an audience listening to a speaker discussing flood insurance, with two arrows pointing between the photograph and a book titled Flood Insurance Policy.">
            <a:extLst>
              <a:ext uri="{FF2B5EF4-FFF2-40B4-BE49-F238E27FC236}">
                <a16:creationId xmlns:a16="http://schemas.microsoft.com/office/drawing/2014/main" id="{CCAB61F7-33C4-4070-B148-20FB64E40A5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93" y="1416182"/>
            <a:ext cx="5380037" cy="331079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73369-7FED-4038-ACA2-9E189FEC70D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4CBDA4EC-6135-4003-A557-B4E0EEFE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Eligibility for ICC Coverage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D37590-4D96-4ED5-995A-88BAC371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>
            <a:normAutofit/>
          </a:bodyPr>
          <a:lstStyle/>
          <a:p>
            <a:pPr lvl="1"/>
            <a:r>
              <a:rPr lang="en-US">
                <a:sym typeface="Arial"/>
              </a:rPr>
              <a:t>Eligible: </a:t>
            </a:r>
          </a:p>
          <a:p>
            <a:pPr lvl="2"/>
            <a:r>
              <a:rPr lang="en-US" b="1">
                <a:sym typeface="Arial"/>
              </a:rPr>
              <a:t>Buildings</a:t>
            </a:r>
            <a:r>
              <a:rPr lang="en-US">
                <a:sym typeface="Arial"/>
              </a:rPr>
              <a:t> insured under an NFIP Standard Flood Insurance Policy (SFIP)</a:t>
            </a:r>
          </a:p>
          <a:p>
            <a:pPr lvl="1"/>
            <a:r>
              <a:rPr lang="en-US">
                <a:sym typeface="Arial"/>
              </a:rPr>
              <a:t>Not eligible:</a:t>
            </a:r>
          </a:p>
          <a:p>
            <a:pPr lvl="2"/>
            <a:r>
              <a:rPr lang="en-US">
                <a:sym typeface="Arial"/>
              </a:rPr>
              <a:t>Condominium units, townhouses, or rowhouse condominiums</a:t>
            </a:r>
          </a:p>
          <a:p>
            <a:pPr lvl="2"/>
            <a:r>
              <a:rPr lang="en-US">
                <a:sym typeface="Arial"/>
              </a:rPr>
              <a:t>Emergency Program policies</a:t>
            </a:r>
          </a:p>
          <a:p>
            <a:pPr lvl="2"/>
            <a:r>
              <a:rPr lang="en-US">
                <a:sym typeface="Arial"/>
              </a:rPr>
              <a:t>Contents-only policies</a:t>
            </a:r>
          </a:p>
          <a:p>
            <a:pPr lvl="2"/>
            <a:r>
              <a:rPr lang="en-US">
                <a:sym typeface="Arial"/>
              </a:rPr>
              <a:t>Group Flood Insurance Policies (GFIP)</a:t>
            </a:r>
          </a:p>
          <a:p>
            <a:pPr lvl="2"/>
            <a:r>
              <a:rPr lang="en-US">
                <a:sym typeface="Arial"/>
              </a:rPr>
              <a:t>Detached garages, unless insured by a separate policy</a:t>
            </a:r>
          </a:p>
          <a:p>
            <a:pPr lvl="2"/>
            <a:endParaRPr lang="en-US">
              <a:sym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B8AEC-D5DB-4F9E-AB31-6347017A55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922341E2-A26F-4D20-96E3-6BC53DD7F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Eligibility for ICC Repetitive Loss Payment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0906C4-0BE1-447A-A14F-89621439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>
            <a:normAutofit/>
          </a:bodyPr>
          <a:lstStyle/>
          <a:p>
            <a:r>
              <a:rPr lang="en-US" altLang="en-US">
                <a:sym typeface="Arial" panose="020B0604020202020204" pitchFamily="34" charset="0"/>
              </a:rPr>
              <a:t>To receive payment: 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Community must have adopted/enforced a repetitive loss provision in their floodplain management ordinance </a:t>
            </a:r>
          </a:p>
          <a:p>
            <a:pPr lvl="1"/>
            <a:r>
              <a:rPr lang="en-US"/>
              <a:t>Structure must be covered by a contract for flood insurance 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Must meet the definition of “Repetitive Loss Structure”:</a:t>
            </a:r>
          </a:p>
          <a:p>
            <a:pPr marL="571500" lvl="2" indent="0">
              <a:buNone/>
            </a:pPr>
            <a:r>
              <a:rPr lang="en-US"/>
              <a:t>At least two paid NFIP flood losses of more than $1,000 each in any 10-year period since 1978</a:t>
            </a:r>
          </a:p>
          <a:p>
            <a:pPr marL="571500" lvl="2" indent="0">
              <a:buNone/>
            </a:pPr>
            <a:r>
              <a:rPr lang="en-US"/>
              <a:t>The cost of repairing the flood damage, on average, must equal or exceed 25 percent of the market value of the building at the time of each flood.</a:t>
            </a:r>
          </a:p>
          <a:p>
            <a:pPr marL="571500" lvl="2" indent="0">
              <a:buNone/>
            </a:pPr>
            <a:endParaRPr lang="en-US" altLang="en-US" i="1"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AA56CD-D96A-4371-AA35-A5F8C59533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4106AD3D-BB3B-4DBD-90F8-76D1C38F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ICC Coverage Post-Disaster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6CE329-BFBA-4FD9-9F0E-2466F1047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>
            <a:normAutofit/>
          </a:bodyPr>
          <a:lstStyle/>
          <a:p>
            <a:r>
              <a:rPr lang="en-US" altLang="en-US">
                <a:sym typeface="Arial" panose="020B0604020202020204" pitchFamily="34" charset="0"/>
              </a:rPr>
              <a:t>Owner may be eligible for ICC benefits after substantial damage 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Structure must be brought up to code</a:t>
            </a:r>
            <a:endParaRPr lang="en-US">
              <a:highlight>
                <a:srgbClr val="00FF00"/>
              </a:highlight>
            </a:endParaRPr>
          </a:p>
          <a:p>
            <a:pPr lvl="2"/>
            <a:r>
              <a:rPr lang="en-US" altLang="en-US">
                <a:sym typeface="Arial" panose="020B0604020202020204" pitchFamily="34" charset="0"/>
              </a:rPr>
              <a:t>Mitigated structures have reduced flood risk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Mitigated structures have lower premiums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Mitigated structures have higher resale value</a:t>
            </a:r>
          </a:p>
          <a:p>
            <a:r>
              <a:rPr lang="en-US" altLang="en-US">
                <a:sym typeface="Arial" panose="020B0604020202020204" pitchFamily="34" charset="0"/>
              </a:rPr>
              <a:t>After Presidentially-declared major disasters: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HMGP funding available through state or local government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Owners can combine ICC payments for cost share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F047CC-C113-4229-A83B-9BCAC44D20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49C196E7-835D-41C7-8FA7-EE8FA03CA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Local Role in ICC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50270F-F3D9-4726-8BD0-A86368B39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>
            <a:normAutofit/>
          </a:bodyPr>
          <a:lstStyle/>
          <a:p>
            <a:pPr lvl="1"/>
            <a:r>
              <a:rPr lang="en-US" altLang="en-US">
                <a:sym typeface="Arial" panose="020B0604020202020204" pitchFamily="34" charset="0"/>
              </a:rPr>
              <a:t>Make substantial damage determinations; send official letter to owner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Enforce repetitive loss provision in the floodplain ordinance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Provide mitigation options to policyholders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Help package ICC benefits with other funding sources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Coordinate to issue building permits for mitigation measures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Issue Certificate of Occupancy/Completion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DCE6C6-B023-4477-A3FE-F0958EACBB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A05E9-29DB-4FED-9925-645E3AFBB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/>
              <a:t>Group Flood Insurance Policy (GFIP)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1D3A3-595E-4199-8ADA-9ABE6D9B1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712824" cy="4646612"/>
          </a:xfrm>
        </p:spPr>
        <p:txBody>
          <a:bodyPr>
            <a:normAutofit/>
          </a:bodyPr>
          <a:lstStyle/>
          <a:p>
            <a:r>
              <a:rPr lang="en-US"/>
              <a:t>Offered to individuals who do not have flood insurance and have received assistance from FEMA after a Presidentially-declared disaster</a:t>
            </a:r>
          </a:p>
          <a:p>
            <a:pPr lvl="1"/>
            <a:r>
              <a:rPr lang="en-US"/>
              <a:t>Disaster assistance funding through Individuals and Households Program (IHP), triggers a requirement to obtain and maintain flood insurance on the property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24726-AD3C-48CD-B45C-88AE3163F6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325667"/>
      </p:ext>
    </p:extLst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905C6-4394-43FE-955A-5E1F8E81F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/>
              <a:t>GFIP Post-Disaster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BEA70-38EE-446D-926F-8181E2349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502900" cy="4646612"/>
          </a:xfrm>
        </p:spPr>
        <p:txBody>
          <a:bodyPr>
            <a:normAutofit/>
          </a:bodyPr>
          <a:lstStyle/>
          <a:p>
            <a:r>
              <a:rPr lang="en-US"/>
              <a:t>GFIP policies provide up to 3 years of flood insurance coverage. </a:t>
            </a:r>
          </a:p>
          <a:p>
            <a:r>
              <a:rPr lang="en-US"/>
              <a:t>Before GFIP expires, individuals will need to purchase a Standard Flood Insurance Policy through a local insurance agent.</a:t>
            </a:r>
          </a:p>
          <a:p>
            <a:pPr lvl="1"/>
            <a:r>
              <a:rPr lang="en-US"/>
              <a:t>If coverage not obtained and maintained, may not be eligible for future disaster assistance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36D82-472A-4F5E-B042-E37943A7F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6367568"/>
      </p:ext>
    </p:extLst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AA227075-88CE-49D6-8943-A0E082EE6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 sz="3600"/>
              <a:t>Floodplain Management and Flood Insurance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8DDC09-6455-4456-B97C-9A1AE84EB5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599" y="1152525"/>
            <a:ext cx="7737987" cy="4492625"/>
          </a:xfrm>
        </p:spPr>
        <p:txBody>
          <a:bodyPr>
            <a:normAutofit/>
          </a:bodyPr>
          <a:lstStyle/>
          <a:p>
            <a:r>
              <a:rPr lang="en-US" altLang="en-US">
                <a:sym typeface="Arial" panose="020B0604020202020204" pitchFamily="34" charset="0"/>
              </a:rPr>
              <a:t>Floodplain management actions may affect insurance rates.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Maintaining and updating flood maps 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Maintaining Elevation Certificates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Understanding how floodplain management relates to flood insurance </a:t>
            </a:r>
            <a:endParaRPr lang="en-US"/>
          </a:p>
        </p:txBody>
      </p:sp>
      <p:pic>
        <p:nvPicPr>
          <p:cNvPr id="8" name="Picture 4" descr="A red marker underlines the words INSURANCE COSTS.">
            <a:extLst>
              <a:ext uri="{FF2B5EF4-FFF2-40B4-BE49-F238E27FC236}">
                <a16:creationId xmlns:a16="http://schemas.microsoft.com/office/drawing/2014/main" id="{8DCE9094-DB7D-4140-B13D-C1F7B781BDA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885" y="1573775"/>
            <a:ext cx="3810000" cy="14097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76E37-1347-4EC2-B5D5-EEDA5279CF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9252290B-A714-447F-B716-A057210E4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Flood Maps and Flood Insurance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8E8362-E1D1-4782-9E50-A35690A298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6594987" cy="4492625"/>
          </a:xfrm>
        </p:spPr>
        <p:txBody>
          <a:bodyPr>
            <a:normAutofit/>
          </a:bodyPr>
          <a:lstStyle/>
          <a:p>
            <a:pPr marL="114300" lvl="1" indent="0">
              <a:buNone/>
            </a:pPr>
            <a:r>
              <a:rPr lang="en-US" altLang="en-US" sz="2400">
                <a:sym typeface="Arial" panose="020B0604020202020204" pitchFamily="34" charset="0"/>
              </a:rPr>
              <a:t>FIRMs that accurately reflect current flood risk help communities make good decisions.</a:t>
            </a:r>
          </a:p>
          <a:p>
            <a:pPr lvl="1"/>
            <a:r>
              <a:rPr lang="en-US" altLang="en-US" sz="2400">
                <a:sym typeface="Arial" panose="020B0604020202020204" pitchFamily="34" charset="0"/>
              </a:rPr>
              <a:t>Floodplain administrators must keep track of map changes, revision, and updates.</a:t>
            </a:r>
          </a:p>
          <a:p>
            <a:pPr marL="114300" lvl="1" indent="0">
              <a:buNone/>
            </a:pPr>
            <a:r>
              <a:rPr lang="en-US" altLang="en-US" sz="2400">
                <a:sym typeface="Arial" panose="020B0604020202020204" pitchFamily="34" charset="0"/>
              </a:rPr>
              <a:t>SFHA boundary changes can impact mandatory purchase requirements.</a:t>
            </a:r>
          </a:p>
        </p:txBody>
      </p:sp>
      <p:pic>
        <p:nvPicPr>
          <p:cNvPr id="8" name="Picture 4" descr="CGI map of stream and floodplain showing a red levee on a riverbank and its effects on the floodplain. Refer to the appendix for the full text of the image.">
            <a:extLst>
              <a:ext uri="{FF2B5EF4-FFF2-40B4-BE49-F238E27FC236}">
                <a16:creationId xmlns:a16="http://schemas.microsoft.com/office/drawing/2014/main" id="{C09ED168-18E6-41BD-B5B8-22D438E1B7D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20" y="1533934"/>
            <a:ext cx="3810000" cy="30956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50A73-8694-4A8F-A666-1A5274D4E0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A11A80AA-ADDB-4EC5-8FAE-3FF82913B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Budgeting for Map Change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0D0E8D-7ADD-48C6-B2A7-CF6738C798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7229168" cy="4492625"/>
          </a:xfrm>
        </p:spPr>
        <p:txBody>
          <a:bodyPr>
            <a:normAutofit/>
          </a:bodyPr>
          <a:lstStyle/>
          <a:p>
            <a:pPr lvl="1"/>
            <a:r>
              <a:rPr lang="en-US" altLang="en-US">
                <a:sym typeface="Arial" panose="020B0604020202020204" pitchFamily="34" charset="0"/>
              </a:rPr>
              <a:t>Project budgets should include costs for reviewing, applying, and obtaining: 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Conditional Letters of Map Revision (CLOMRs)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Letters of Map Revision (LOMRs)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Staff budgets should include time for coordinating with FEMA, other agencies, applicants, and the general public.</a:t>
            </a:r>
          </a:p>
        </p:txBody>
      </p:sp>
      <p:pic>
        <p:nvPicPr>
          <p:cNvPr id="8" name="Picture 4" descr="A calculator rests on top of papers with information about budgets.">
            <a:extLst>
              <a:ext uri="{FF2B5EF4-FFF2-40B4-BE49-F238E27FC236}">
                <a16:creationId xmlns:a16="http://schemas.microsoft.com/office/drawing/2014/main" id="{5AB8BF80-079E-4CA3-BA87-244ADA13864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310" y="2464711"/>
            <a:ext cx="3810000" cy="28575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25560-A46A-4C77-867C-DDF9A659558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24BE7CDC-7389-4FC2-A645-1427FC27E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Elevation Certificates and Floodplain Management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809246B-3198-485E-B725-F60D90A510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5380567" cy="4492625"/>
          </a:xfrm>
        </p:spPr>
        <p:txBody>
          <a:bodyPr>
            <a:normAutofit/>
          </a:bodyPr>
          <a:lstStyle/>
          <a:p>
            <a:pPr lvl="1"/>
            <a:r>
              <a:rPr lang="en-US" altLang="en-US">
                <a:sym typeface="Arial" panose="020B0604020202020204" pitchFamily="34" charset="0"/>
              </a:rPr>
              <a:t>Used to document as-built elevations of the lowest floor for compliance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EC required in CRS Communities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EC may be used to support a Letter of Map Change</a:t>
            </a:r>
          </a:p>
          <a:p>
            <a:endParaRPr lang="en-US"/>
          </a:p>
        </p:txBody>
      </p:sp>
      <p:pic>
        <p:nvPicPr>
          <p:cNvPr id="22" name="Content Placeholder 21" descr="Page 1 of the FEMA Elevation Certificate.&#10;">
            <a:extLst>
              <a:ext uri="{FF2B5EF4-FFF2-40B4-BE49-F238E27FC236}">
                <a16:creationId xmlns:a16="http://schemas.microsoft.com/office/drawing/2014/main" id="{88E2A0AB-59CC-45DF-9F22-66EB9D0A213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7172424" y="1152525"/>
            <a:ext cx="3439915" cy="4492625"/>
          </a:xfr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2F65A-F751-4DE6-B23D-336B992FBC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BA5B9B8B-6BCB-487A-9A94-2F357E8E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Flood Insurance vs. Disaster Assistance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540C31-1B19-47CE-98C0-0C37E68D1D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5486400" cy="4492625"/>
          </a:xfrm>
        </p:spPr>
        <p:txBody>
          <a:bodyPr>
            <a:normAutofit/>
          </a:bodyPr>
          <a:lstStyle/>
          <a:p>
            <a:r>
              <a:rPr lang="en-US" sz="2400"/>
              <a:t>Flood Insurance</a:t>
            </a:r>
          </a:p>
          <a:p>
            <a:pPr lvl="1"/>
            <a:r>
              <a:rPr lang="en-US" sz="2400"/>
              <a:t>Claims paid for all flooding events in all flood zones</a:t>
            </a:r>
          </a:p>
          <a:p>
            <a:pPr lvl="1"/>
            <a:r>
              <a:rPr lang="en-US" sz="2400"/>
              <a:t>No payback required</a:t>
            </a:r>
          </a:p>
          <a:p>
            <a:pPr lvl="1"/>
            <a:r>
              <a:rPr lang="en-US" sz="2400"/>
              <a:t>Policies are not cancelled for repeated losses</a:t>
            </a:r>
          </a:p>
          <a:p>
            <a:pPr lvl="1"/>
            <a:r>
              <a:rPr lang="en-US" sz="2400"/>
              <a:t>Building and contents coverages are available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84C55-C673-4BE4-BE14-00B4549F3A2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/>
              <a:t>Disaster Assistance</a:t>
            </a:r>
          </a:p>
          <a:p>
            <a:pPr lvl="2"/>
            <a:r>
              <a:rPr lang="en-US" sz="2000"/>
              <a:t>Requires Presidential declaration</a:t>
            </a:r>
          </a:p>
          <a:p>
            <a:pPr lvl="2"/>
            <a:r>
              <a:rPr lang="en-US" sz="2000"/>
              <a:t>Presidential Disaster declarations not made for all events</a:t>
            </a:r>
          </a:p>
          <a:p>
            <a:pPr lvl="2"/>
            <a:r>
              <a:rPr lang="en-US" sz="2000"/>
              <a:t>Most assistance is a loan to be repaid (with interest)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241C78-DA2D-49B5-A6EC-AA13A8FC507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BCF51-2A75-4C12-8397-5432F825C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67" y="319461"/>
            <a:ext cx="10972800" cy="639762"/>
          </a:xfrm>
        </p:spPr>
        <p:txBody>
          <a:bodyPr/>
          <a:lstStyle/>
          <a:p>
            <a:r>
              <a:rPr lang="en-US" altLang="en-US"/>
              <a:t>Elevation Certificates and Insurance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33986-6641-43DC-845C-2E94CE7AC7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5380567" cy="4492625"/>
          </a:xfrm>
        </p:spPr>
        <p:txBody>
          <a:bodyPr>
            <a:normAutofit lnSpcReduction="10000"/>
          </a:bodyPr>
          <a:lstStyle/>
          <a:p>
            <a:pPr lvl="1"/>
            <a:r>
              <a:rPr lang="en-US" altLang="en-US">
                <a:sym typeface="Arial" panose="020B0604020202020204" pitchFamily="34" charset="0"/>
              </a:rPr>
              <a:t>An EC is not required to rate a flood insurance policy.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Property owner may submit EC to provide more detail about the structure to receive a better flood policy premium. 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First Floor Height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Lowest Adjacent Grade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Flood openings</a:t>
            </a:r>
          </a:p>
          <a:p>
            <a:endParaRPr lang="en-US"/>
          </a:p>
        </p:txBody>
      </p:sp>
      <p:pic>
        <p:nvPicPr>
          <p:cNvPr id="7" name="Picture 4" descr="A graphic of a engineer wearing a hard hat standing next to a policyholder. They are both facing an elevated house on wooden stilts. In the lower right corner of the graphic is a form with the FEMA logo at the top. The form is titled Elevation Certificate and Instructions.">
            <a:extLst>
              <a:ext uri="{FF2B5EF4-FFF2-40B4-BE49-F238E27FC236}">
                <a16:creationId xmlns:a16="http://schemas.microsoft.com/office/drawing/2014/main" id="{F702A137-7D5E-46A1-AC16-C284904C0B1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1519442"/>
            <a:ext cx="3989943" cy="34313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8E11D-F701-47EF-BBE3-F0CCE24D85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483022"/>
      </p:ext>
    </p:extLst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79C9A-1F5F-4C5B-ADBC-225B40D2F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sz="3200"/>
              <a:t>Floodplain Management Decisions and Flood Insurance</a:t>
            </a:r>
            <a:endParaRPr lang="en-US" sz="32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7BD89-8123-4ED4-8037-3EBF1296F5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Table 6" descr="Table of comparisons between FPM decisions and Flood insurance.">
            <a:extLst>
              <a:ext uri="{FF2B5EF4-FFF2-40B4-BE49-F238E27FC236}">
                <a16:creationId xmlns:a16="http://schemas.microsoft.com/office/drawing/2014/main" id="{325C0A5D-4EAF-4B89-82A2-DCC2CD87D8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24233" y="1324845"/>
          <a:ext cx="10343534" cy="39867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19521">
                  <a:extLst>
                    <a:ext uri="{9D8B030D-6E8A-4147-A177-3AD203B41FA5}">
                      <a16:colId xmlns:a16="http://schemas.microsoft.com/office/drawing/2014/main" val="1908391315"/>
                    </a:ext>
                  </a:extLst>
                </a:gridCol>
                <a:gridCol w="5324013">
                  <a:extLst>
                    <a:ext uri="{9D8B030D-6E8A-4147-A177-3AD203B41FA5}">
                      <a16:colId xmlns:a16="http://schemas.microsoft.com/office/drawing/2014/main" val="252569149"/>
                    </a:ext>
                  </a:extLst>
                </a:gridCol>
              </a:tblGrid>
              <a:tr h="520388">
                <a:tc>
                  <a:txBody>
                    <a:bodyPr/>
                    <a:lstStyle/>
                    <a:p>
                      <a:r>
                        <a:rPr lang="en-US"/>
                        <a:t>Floodplain Management Regulations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Flood Insurance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1984847"/>
                  </a:ext>
                </a:extLst>
              </a:tr>
              <a:tr h="898205">
                <a:tc>
                  <a:txBody>
                    <a:bodyPr/>
                    <a:lstStyle/>
                    <a:p>
                      <a:r>
                        <a:rPr lang="en-US"/>
                        <a:t>Communities must ensure all floodplain development is compliant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Floodplain management decisions can impact flood insurance rates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3740502"/>
                  </a:ext>
                </a:extLst>
              </a:tr>
              <a:tr h="6396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Regulations usually apply only in the SFHA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Mandatory purchase applies inside the SFHA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1024784"/>
                  </a:ext>
                </a:extLst>
              </a:tr>
              <a:tr h="8982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Higher standards can apply to all flood zones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Insurance is available in all flood zones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8500586"/>
                  </a:ext>
                </a:extLst>
              </a:tr>
              <a:tr h="520388">
                <a:tc>
                  <a:txBody>
                    <a:bodyPr/>
                    <a:lstStyle/>
                    <a:p>
                      <a:r>
                        <a:rPr lang="en-US"/>
                        <a:t>Higher standards are optional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Higher standards may lower premiums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4113898"/>
                  </a:ext>
                </a:extLst>
              </a:tr>
              <a:tr h="509879">
                <a:tc>
                  <a:txBody>
                    <a:bodyPr/>
                    <a:lstStyle/>
                    <a:p>
                      <a:r>
                        <a:rPr lang="en-US"/>
                        <a:t>Violations must have legal penalties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Violations lead to higher premiums, lost discounts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070931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77091737"/>
      </p:ext>
    </p:extLst>
  </p:cSld>
  <p:clrMapOvr>
    <a:masterClrMapping/>
  </p:clrMapOvr>
  <p:transition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3DA04C4B-97AB-45DE-B970-631F53CB4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Compliance Enforcement – Section 1316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1594F1-38B9-481D-8D59-7262393AA5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5380567" cy="4492625"/>
          </a:xfrm>
        </p:spPr>
        <p:txBody>
          <a:bodyPr>
            <a:normAutofit/>
          </a:bodyPr>
          <a:lstStyle/>
          <a:p>
            <a:pPr lvl="1"/>
            <a:r>
              <a:rPr lang="en-US" altLang="en-US">
                <a:sym typeface="Arial" panose="020B0604020202020204" pitchFamily="34" charset="0"/>
              </a:rPr>
              <a:t>Community requests </a:t>
            </a:r>
            <a:r>
              <a:rPr lang="en-US" altLang="en-US" b="1">
                <a:sym typeface="Arial" panose="020B0604020202020204" pitchFamily="34" charset="0"/>
              </a:rPr>
              <a:t>after exhausting all compliance enforcement options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FEMA declares Section 1316 on the property</a:t>
            </a:r>
            <a:endParaRPr lang="en-US"/>
          </a:p>
        </p:txBody>
      </p:sp>
      <p:pic>
        <p:nvPicPr>
          <p:cNvPr id="8" name="Picture 4" descr="Photo of FEMA worker discussing information with homeowner.">
            <a:extLst>
              <a:ext uri="{FF2B5EF4-FFF2-40B4-BE49-F238E27FC236}">
                <a16:creationId xmlns:a16="http://schemas.microsoft.com/office/drawing/2014/main" id="{9FFB9554-AEE9-470A-A4C6-AEF52CE9A9D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75" y="1956428"/>
            <a:ext cx="4129212" cy="275624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D3B28-C984-49BE-B292-B1FC39B986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7062EFC3-8621-4C7D-A10F-BC2518C5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Effects of Section 1316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136D10-665B-4549-A363-302772EFAE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5380567" cy="4492625"/>
          </a:xfrm>
        </p:spPr>
        <p:txBody>
          <a:bodyPr>
            <a:normAutofit fontScale="92500"/>
          </a:bodyPr>
          <a:lstStyle/>
          <a:p>
            <a:pPr lvl="1"/>
            <a:r>
              <a:rPr lang="en-US" altLang="en-US">
                <a:sym typeface="Arial" panose="020B0604020202020204" pitchFamily="34" charset="0"/>
              </a:rPr>
              <a:t>Property becomes ineligible for NFIP flood insurance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Risk of damage with no insurance compensation 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Possible mortgage foreclosure 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Denial of most types of disaster assistance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Possible reduced market value </a:t>
            </a:r>
          </a:p>
          <a:p>
            <a:pPr marL="114300" lvl="1" indent="0">
              <a:buNone/>
            </a:pPr>
            <a:endParaRPr lang="en-US"/>
          </a:p>
        </p:txBody>
      </p:sp>
      <p:pic>
        <p:nvPicPr>
          <p:cNvPr id="8" name="Picture 4" descr="Photo of noncompliant residential structure with a red stamp reading SECTION 1316">
            <a:extLst>
              <a:ext uri="{FF2B5EF4-FFF2-40B4-BE49-F238E27FC236}">
                <a16:creationId xmlns:a16="http://schemas.microsoft.com/office/drawing/2014/main" id="{862973DE-4A4B-44EC-A531-B4C87351212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1808364"/>
            <a:ext cx="5380037" cy="318094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15EC2-2551-487F-A08D-1ED6B1F1E2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E98101D2-D166-443B-98F2-72FBCDE4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Flood Insurance Outreach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CEE099-8DA6-4919-BD35-380C74866D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7339781" cy="4492625"/>
          </a:xfrm>
        </p:spPr>
        <p:txBody>
          <a:bodyPr>
            <a:normAutofit/>
          </a:bodyPr>
          <a:lstStyle/>
          <a:p>
            <a:r>
              <a:rPr lang="en-US" altLang="en-US" sz="2400">
                <a:sym typeface="Arial" panose="020B0604020202020204" pitchFamily="34" charset="0"/>
              </a:rPr>
              <a:t>Educate the public about floodplain management’s impact on insurance premiums: </a:t>
            </a:r>
          </a:p>
          <a:p>
            <a:pPr lvl="1"/>
            <a:r>
              <a:rPr lang="en-US" altLang="en-US" sz="2400">
                <a:sym typeface="Arial" panose="020B0604020202020204" pitchFamily="34" charset="0"/>
              </a:rPr>
              <a:t>Building design and location</a:t>
            </a:r>
          </a:p>
          <a:p>
            <a:pPr lvl="1"/>
            <a:r>
              <a:rPr lang="en-US" altLang="en-US" sz="2400">
                <a:sym typeface="Arial" panose="020B0604020202020204" pitchFamily="34" charset="0"/>
              </a:rPr>
              <a:t>Higher standards, freeboard</a:t>
            </a:r>
          </a:p>
          <a:p>
            <a:pPr lvl="1"/>
            <a:r>
              <a:rPr lang="en-US" altLang="en-US" sz="2400">
                <a:sym typeface="Arial" panose="020B0604020202020204" pitchFamily="34" charset="0"/>
              </a:rPr>
              <a:t>CRS activities</a:t>
            </a:r>
          </a:p>
          <a:p>
            <a:pPr lvl="1"/>
            <a:r>
              <a:rPr lang="en-US" altLang="en-US" sz="2400">
                <a:sym typeface="Arial" panose="020B0604020202020204" pitchFamily="34" charset="0"/>
              </a:rPr>
              <a:t>Map changes</a:t>
            </a:r>
          </a:p>
          <a:p>
            <a:pPr marL="114300" lvl="1" indent="0">
              <a:buNone/>
            </a:pPr>
            <a:r>
              <a:rPr lang="en-US" sz="2400">
                <a:sym typeface="Arial" panose="020B0604020202020204" pitchFamily="34" charset="0"/>
              </a:rPr>
              <a:t>Encourage owners and renters</a:t>
            </a:r>
            <a:br>
              <a:rPr lang="en-US" sz="2400">
                <a:sym typeface="Arial" panose="020B0604020202020204" pitchFamily="34" charset="0"/>
              </a:rPr>
            </a:br>
            <a:r>
              <a:rPr lang="en-US" sz="2400">
                <a:sym typeface="Arial" panose="020B0604020202020204" pitchFamily="34" charset="0"/>
              </a:rPr>
              <a:t>to buy flood insurance!</a:t>
            </a:r>
            <a:endParaRPr lang="en-US" sz="2400"/>
          </a:p>
        </p:txBody>
      </p:sp>
      <p:pic>
        <p:nvPicPr>
          <p:cNvPr id="8" name="Picture 4" descr="community outreach at a home improvement store">
            <a:extLst>
              <a:ext uri="{FF2B5EF4-FFF2-40B4-BE49-F238E27FC236}">
                <a16:creationId xmlns:a16="http://schemas.microsoft.com/office/drawing/2014/main" id="{661E0276-7824-4878-9316-BF10DC17FFA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264" y="1809750"/>
            <a:ext cx="4271336" cy="331140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DBF19-9B05-480B-ACA6-5B75F93FF90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4B782532-A711-4254-878E-58A9B851E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Flood Insurance Resources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D732FF-5A27-41AA-ACE7-A4367D18D9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5380567" cy="4492625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altLang="en-US">
                <a:sym typeface="Arial" panose="020B0604020202020204" pitchFamily="34" charset="0"/>
              </a:rPr>
              <a:t>NFIP Flood Insurance Manual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NFIP Claims Manual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NFIP Summary of Coverage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NFIP Flood Claims Process Fact Sheet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NFIP Prior Claims Reset Fact Sheet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Insurance agent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State NFIP Coordinator </a:t>
            </a:r>
          </a:p>
          <a:p>
            <a:pPr lvl="1"/>
            <a:r>
              <a:rPr lang="en-US" altLang="en-US">
                <a:sym typeface="Arial" panose="020B0604020202020204" pitchFamily="34" charset="0"/>
                <a:hlinkClick r:id="rId4"/>
              </a:rPr>
              <a:t>www.floodsmart.gov</a:t>
            </a:r>
            <a:endParaRPr lang="en-US" altLang="en-US">
              <a:sym typeface="Arial" panose="020B0604020202020204" pitchFamily="34" charset="0"/>
            </a:endParaRPr>
          </a:p>
          <a:p>
            <a:pPr lvl="1"/>
            <a:r>
              <a:rPr lang="en-US">
                <a:hlinkClick r:id="rId5"/>
              </a:rPr>
              <a:t>https://www.fema.gov/flood-insurance/risk-rating</a:t>
            </a:r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FC674-556F-4098-8AA3-2283B9A66A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Content Placeholder 14" descr="Cover page of the NFIP Claims Manual, Flood Insurance Manual, and Summary of Coverage.">
            <a:extLst>
              <a:ext uri="{FF2B5EF4-FFF2-40B4-BE49-F238E27FC236}">
                <a16:creationId xmlns:a16="http://schemas.microsoft.com/office/drawing/2014/main" id="{818EFB03-4D0E-444D-BF73-59A483D672D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675" y="1153078"/>
            <a:ext cx="3744432" cy="4432511"/>
          </a:xfrm>
        </p:spPr>
      </p:pic>
    </p:spTree>
    <p:custDataLst>
      <p:tags r:id="rId1"/>
    </p:custDataLst>
  </p:cSld>
  <p:clrMapOvr>
    <a:masterClrMapping/>
  </p:clrMapOvr>
  <p:transition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131CF-1089-4896-A7A3-083C840C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/>
              <a:t>FEMA Mapping and Insurance </a:t>
            </a:r>
            <a:r>
              <a:rPr lang="en-US" err="1"/>
              <a:t>eXchange</a:t>
            </a:r>
            <a:r>
              <a:rPr lang="en-US"/>
              <a:t> (FMIX)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1D3C6C-9FB2-4707-B1A0-B3BBBABDC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>
            <a:normAutofit/>
          </a:bodyPr>
          <a:lstStyle/>
          <a:p>
            <a:r>
              <a:rPr lang="en-US"/>
              <a:t>Specialists at the FMIX Customer Care Center can: </a:t>
            </a:r>
          </a:p>
          <a:p>
            <a:pPr lvl="1"/>
            <a:r>
              <a:rPr lang="en-US"/>
              <a:t>Help with questions about flood mapping and insurance</a:t>
            </a:r>
          </a:p>
          <a:p>
            <a:pPr lvl="1"/>
            <a:r>
              <a:rPr lang="en-US"/>
              <a:t>Provide the full range of information needed to make informed decisions about insurance and risk</a:t>
            </a:r>
          </a:p>
          <a:p>
            <a:pPr lvl="1"/>
            <a:r>
              <a:rPr lang="en-US"/>
              <a:t>Connect customers with technical experts</a:t>
            </a:r>
          </a:p>
          <a:p>
            <a:r>
              <a:rPr lang="en-US"/>
              <a:t> </a:t>
            </a:r>
            <a:r>
              <a:rPr lang="en-US">
                <a:hlinkClick r:id="rId4"/>
              </a:rPr>
              <a:t>https://floodmaps.fema.gov/fhm/fmx_main.html</a:t>
            </a:r>
            <a:r>
              <a:rPr lang="en-US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0A8357-60AA-44B7-AD2A-76506AF6D8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2081"/>
      </p:ext>
    </p:extLst>
  </p:cSld>
  <p:clrMapOvr>
    <a:masterClrMapping/>
  </p:clrMapOvr>
  <p:transition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13601-D382-47FF-8612-AD9BA7EBC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/>
              <a:t>Office of the Flood Insurance Advocate (OFIA)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2EAA7-A7A6-4EB0-95AC-3FCE4312C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>
            <a:normAutofit/>
          </a:bodyPr>
          <a:lstStyle/>
          <a:p>
            <a:r>
              <a:rPr lang="en-US"/>
              <a:t>OFIA advocates for the fair treatment of policyholders and property owners by:</a:t>
            </a:r>
          </a:p>
          <a:p>
            <a:pPr lvl="1"/>
            <a:r>
              <a:rPr lang="en-US"/>
              <a:t>Providing education and guidance on all aspects of the NFIP</a:t>
            </a:r>
          </a:p>
          <a:p>
            <a:pPr lvl="1"/>
            <a:r>
              <a:rPr lang="en-US"/>
              <a:t>Identifying trends affecting the public</a:t>
            </a:r>
          </a:p>
          <a:p>
            <a:pPr lvl="1"/>
            <a:r>
              <a:rPr lang="en-US"/>
              <a:t>Making recommendations for NFIP improvements to FEMA leadership</a:t>
            </a:r>
          </a:p>
          <a:p>
            <a:r>
              <a:rPr lang="en-US">
                <a:hlinkClick r:id="rId4"/>
              </a:rPr>
              <a:t>https://www.fema.gov/flood-insurance/advocate</a:t>
            </a:r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6703C-307E-4F09-98B5-42C748489D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0190205"/>
      </p:ext>
    </p:extLst>
  </p:cSld>
  <p:clrMapOvr>
    <a:masterClrMapping/>
  </p:clrMapOvr>
  <p:transition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C7447985-801B-4C4D-80F0-973B0ED9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/>
              <a:t>Activity 8.2: Unit 8 Communication Corner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ED98D5-428E-461E-B9A0-62531ACAC0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2525"/>
            <a:ext cx="6223000" cy="4492625"/>
          </a:xfrm>
        </p:spPr>
        <p:txBody>
          <a:bodyPr>
            <a:normAutofit/>
          </a:bodyPr>
          <a:lstStyle/>
          <a:p>
            <a:r>
              <a:rPr lang="en-US" altLang="en-US">
                <a:sym typeface="Arial" panose="020B0604020202020204" pitchFamily="34" charset="0"/>
              </a:rPr>
              <a:t>Table group activity</a:t>
            </a:r>
          </a:p>
          <a:p>
            <a:r>
              <a:rPr lang="en-US" altLang="en-US" b="1">
                <a:sym typeface="Arial" panose="020B0604020202020204" pitchFamily="34" charset="0"/>
              </a:rPr>
              <a:t>Role-play answering questions from the public about flood insurance rates 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Refer to your Student Manual for example questions</a:t>
            </a:r>
            <a:endParaRPr lang="en-US"/>
          </a:p>
        </p:txBody>
      </p:sp>
      <p:pic>
        <p:nvPicPr>
          <p:cNvPr id="8" name="Picture 4" descr="Color letter blocks that spell out “Communication” on two rows with the word “Corner” underneath">
            <a:extLst>
              <a:ext uri="{FF2B5EF4-FFF2-40B4-BE49-F238E27FC236}">
                <a16:creationId xmlns:a16="http://schemas.microsoft.com/office/drawing/2014/main" id="{CC2D2D26-5E1D-440A-B936-792C0C12D39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369033"/>
            <a:ext cx="3437731" cy="211993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4F7A0-54BB-477F-AEA6-898ABBE172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43196DA2-808D-46B1-A116-D2B91DAD4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100000"/>
              </a:spcBef>
              <a:buSzPct val="99000"/>
            </a:pPr>
            <a:r>
              <a:rPr lang="en-US" altLang="en-US"/>
              <a:t>Activity 8.3: Unit 8 Knowledge Check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481536-92D3-4989-AB44-904B9723A5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6336890" cy="4492625"/>
          </a:xfrm>
        </p:spPr>
        <p:txBody>
          <a:bodyPr/>
          <a:lstStyle/>
          <a:p>
            <a:pPr>
              <a:spcBef>
                <a:spcPct val="100000"/>
              </a:spcBef>
              <a:buSzPct val="99000"/>
              <a:tabLst/>
            </a:pPr>
            <a:r>
              <a:rPr lang="en-US" altLang="en-US" kern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Class discussion</a:t>
            </a:r>
          </a:p>
          <a:p>
            <a:pPr>
              <a:spcBef>
                <a:spcPct val="100000"/>
              </a:spcBef>
              <a:buSzPct val="99000"/>
              <a:tabLst/>
            </a:pPr>
            <a:r>
              <a:rPr lang="en-US" altLang="en-US" b="1" kern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Review questions about what was covered in this unit.</a:t>
            </a:r>
            <a:endParaRPr lang="en-US" altLang="en-US" kern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spcBef>
                <a:spcPct val="100000"/>
              </a:spcBef>
              <a:buSzPct val="99000"/>
            </a:pPr>
            <a:r>
              <a:rPr lang="en-US" altLang="en-US" b="1" kern="1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Discuss answers and ask questions if something isn’t clear.</a:t>
            </a:r>
            <a:endParaRPr lang="en-US"/>
          </a:p>
        </p:txBody>
      </p:sp>
      <p:pic>
        <p:nvPicPr>
          <p:cNvPr id="8" name="Picture 4" descr="A green check mark above a glowing, open book.">
            <a:extLst>
              <a:ext uri="{FF2B5EF4-FFF2-40B4-BE49-F238E27FC236}">
                <a16:creationId xmlns:a16="http://schemas.microsoft.com/office/drawing/2014/main" id="{3DF57A50-2665-4687-A3B0-55BEDC0FD9E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396" y="2670727"/>
            <a:ext cx="28575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6F73E-5ACB-4449-84A4-CD62BBEE39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Pct val="99000"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100000"/>
                </a:spcBef>
                <a:spcAft>
                  <a:spcPct val="0"/>
                </a:spcAft>
                <a:buClrTx/>
                <a:buSzPct val="99000"/>
                <a:buFontTx/>
                <a:buNone/>
                <a:tabLst/>
                <a:defRPr/>
              </a:pPr>
              <a:t>69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14481DB7-AF41-491B-AC79-61810F83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 dirty="0"/>
              <a:t>Sequence of Delivery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BE3912-517F-4099-969E-E31D1606DC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5380567" cy="4492625"/>
          </a:xfrm>
        </p:spPr>
        <p:txBody>
          <a:bodyPr>
            <a:normAutofit/>
          </a:bodyPr>
          <a:lstStyle/>
          <a:p>
            <a:pPr lvl="1"/>
            <a:r>
              <a:rPr lang="en-US" altLang="en-US">
                <a:sym typeface="Arial" panose="020B0604020202020204" pitchFamily="34" charset="0"/>
              </a:rPr>
              <a:t>Assistance is available to disaster survivors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Sequence of Delivery must be followed 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Ensures they receive all assistance to which they are legally entitled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865F4-E5C1-4B49-AFF8-F425DB74C4D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Content Placeholder 6" descr="Diagram of the order of the Sequence of Delivery for disaster assistance: &#10;Emergency Assistance, Insurance, &#10;Housing Assistance, Other Needs Assistance, SBA (Disaster Loans),  Other Needs Assistance (Income Based), Unmet Needs – Voluntary Agencies">
            <a:extLst>
              <a:ext uri="{FF2B5EF4-FFF2-40B4-BE49-F238E27FC236}">
                <a16:creationId xmlns:a16="http://schemas.microsoft.com/office/drawing/2014/main" id="{A7A489CE-CA4D-4994-90FE-E997236A25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53" y="1383632"/>
            <a:ext cx="4564711" cy="3836071"/>
          </a:xfrm>
        </p:spPr>
      </p:pic>
    </p:spTree>
    <p:custDataLst>
      <p:tags r:id="rId1"/>
    </p:custData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EE31138-BD29-40B0-8603-B0D93078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Overview of NFIP Flood Insurance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650F7A-089E-496B-9314-40EE232724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153078"/>
            <a:ext cx="6446108" cy="4492625"/>
          </a:xfrm>
        </p:spPr>
        <p:txBody>
          <a:bodyPr>
            <a:normAutofit/>
          </a:bodyPr>
          <a:lstStyle/>
          <a:p>
            <a:pPr lvl="1"/>
            <a:r>
              <a:rPr lang="en-US" altLang="en-US">
                <a:sym typeface="Arial" panose="020B0604020202020204" pitchFamily="34" charset="0"/>
              </a:rPr>
              <a:t>NFIP Definitions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Eligibility and Mandatory Purchase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Rating Variables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Discounts</a:t>
            </a:r>
          </a:p>
        </p:txBody>
      </p:sp>
      <p:pic>
        <p:nvPicPr>
          <p:cNvPr id="8" name="Picture 4" descr="National Flood Insurance Program logo">
            <a:extLst>
              <a:ext uri="{FF2B5EF4-FFF2-40B4-BE49-F238E27FC236}">
                <a16:creationId xmlns:a16="http://schemas.microsoft.com/office/drawing/2014/main" id="{D50970E2-7CCB-4350-BDB5-E71433218F5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3056" y="1493837"/>
            <a:ext cx="4438650" cy="3810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CAC1D-D062-43A2-9DEC-945389EF89C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310DA0-CEF6-4B2A-802C-FF02893F9C6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3828E2D2-5FB8-4AEF-BD97-42D0C2DB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639762"/>
          </a:xfrm>
        </p:spPr>
        <p:txBody>
          <a:bodyPr/>
          <a:lstStyle/>
          <a:p>
            <a:r>
              <a:rPr lang="en-US" altLang="en-US" dirty="0"/>
              <a:t>Flood Insurance Definitions – Flood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55075B-9BD6-4D27-8213-C13567EBE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8388"/>
            <a:ext cx="10972800" cy="4646612"/>
          </a:xfrm>
        </p:spPr>
        <p:txBody>
          <a:bodyPr>
            <a:normAutofit fontScale="92500"/>
          </a:bodyPr>
          <a:lstStyle/>
          <a:p>
            <a:r>
              <a:rPr lang="en-US" altLang="en-US" b="1">
                <a:sym typeface="Arial" panose="020B0604020202020204" pitchFamily="34" charset="0"/>
              </a:rPr>
              <a:t>Flood: </a:t>
            </a:r>
            <a:r>
              <a:rPr lang="en-US" altLang="en-US">
                <a:sym typeface="Arial" panose="020B0604020202020204" pitchFamily="34" charset="0"/>
              </a:rPr>
              <a:t>A general and temporary condition of partial or complete inundation of two or more acres of normally dry land area or of two or more properties…</a:t>
            </a:r>
          </a:p>
          <a:p>
            <a:endParaRPr lang="en-US" altLang="en-US">
              <a:sym typeface="Arial" panose="020B0604020202020204" pitchFamily="34" charset="0"/>
            </a:endParaRPr>
          </a:p>
          <a:p>
            <a:r>
              <a:rPr lang="en-US" altLang="en-US">
                <a:sym typeface="Arial" panose="020B0604020202020204" pitchFamily="34" charset="0"/>
              </a:rPr>
              <a:t>Floodwater sources include: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Overflow of inland or tidal waters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Unusual, rapid surface water accumulation/runoff from any source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Mudflow 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Collapse of land due to waves or currents above anticipated levels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18D891-377B-4317-8D5F-91F39043EA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0A962F-EFFA-45E1-B827-E9ABD5AC356B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4F8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4F8F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MI_PPT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MI_PPT_DRAFT_Template.potx" id="{DB7E86DB-3A38-4E69-B6B5-D03F4C31EBFE}" vid="{9A3BAC91-AD35-413B-8EA5-51CF2572B3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4EFD91463C3843A9BA9A14DC38BC9D" ma:contentTypeVersion="18" ma:contentTypeDescription="Create a new document." ma:contentTypeScope="" ma:versionID="bb21318f442e9d82dca82e8ddb338816">
  <xsd:schema xmlns:xsd="http://www.w3.org/2001/XMLSchema" xmlns:xs="http://www.w3.org/2001/XMLSchema" xmlns:p="http://schemas.microsoft.com/office/2006/metadata/properties" xmlns:ns2="95ba42ad-0bbe-4ff2-b5a3-00bdc267f7a0" xmlns:ns3="62f7385f-acaa-4071-a761-f290236eec2e" targetNamespace="http://schemas.microsoft.com/office/2006/metadata/properties" ma:root="true" ma:fieldsID="ae236896bb2e122f42d13ef0e630527f" ns2:_="" ns3:_="">
    <xsd:import namespace="95ba42ad-0bbe-4ff2-b5a3-00bdc267f7a0"/>
    <xsd:import namespace="62f7385f-acaa-4071-a761-f290236eec2e"/>
    <xsd:element name="properties">
      <xsd:complexType>
        <xsd:sequence>
          <xsd:element name="documentManagement">
            <xsd:complexType>
              <xsd:all>
                <xsd:element ref="ns2:Next_x0020_Course_x0020_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a42ad-0bbe-4ff2-b5a3-00bdc267f7a0" elementFormDefault="qualified">
    <xsd:import namespace="http://schemas.microsoft.com/office/2006/documentManagement/types"/>
    <xsd:import namespace="http://schemas.microsoft.com/office/infopath/2007/PartnerControls"/>
    <xsd:element name="Next_x0020_Course_x0020_Date" ma:index="8" nillable="true" ma:displayName="Next Course Date" ma:format="DateOnly" ma:internalName="Next_x0020_Course_x0020_Date">
      <xsd:simpleType>
        <xsd:restriction base="dms:DateTim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f7385f-acaa-4071-a761-f290236eec2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ext_x0020_Course_x0020_Date xmlns="95ba42ad-0bbe-4ff2-b5a3-00bdc267f7a0" xsi:nil="true"/>
  </documentManagement>
</p:properties>
</file>

<file path=customXml/item4.xml><?xml version="1.0" encoding="utf-8"?>
<?mso-contentType ?>
<SharedContentType xmlns="Microsoft.SharePoint.Taxonomy.ContentTypeSync" SourceId="568ddf3f-b77f-46a0-9295-2b9495b51427" ContentTypeId="0x0101" PreviousValue="false"/>
</file>

<file path=customXml/itemProps1.xml><?xml version="1.0" encoding="utf-8"?>
<ds:datastoreItem xmlns:ds="http://schemas.openxmlformats.org/officeDocument/2006/customXml" ds:itemID="{F836254F-F0CC-4136-A43E-AEFD14CA85BB}"/>
</file>

<file path=customXml/itemProps2.xml><?xml version="1.0" encoding="utf-8"?>
<ds:datastoreItem xmlns:ds="http://schemas.openxmlformats.org/officeDocument/2006/customXml" ds:itemID="{112EFC1F-D8C8-4B36-BD4B-7D6E2D9E4C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09615E-6639-4B20-AD4A-D0421EBBAEAD}">
  <ds:schemaRefs>
    <ds:schemaRef ds:uri="125f1679-a118-4017-8a46-75bc85e4244c"/>
    <ds:schemaRef ds:uri="http://schemas.microsoft.com/office/infopath/2007/PartnerControls"/>
    <ds:schemaRef ds:uri="34638365-4d54-40f9-ad5d-6c2d20263a9e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1FD6F5AE-474A-47E4-8E78-C6690ABA753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3244</Words>
  <Application>Microsoft Office PowerPoint</Application>
  <PresentationFormat>Widescreen</PresentationFormat>
  <Paragraphs>535</Paragraphs>
  <Slides>69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Calibri</vt:lpstr>
      <vt:lpstr>Franklin Gothic Book</vt:lpstr>
      <vt:lpstr>Symbol</vt:lpstr>
      <vt:lpstr>Times New Roman</vt:lpstr>
      <vt:lpstr>Wingdings</vt:lpstr>
      <vt:lpstr>EMI_PPT</vt:lpstr>
      <vt:lpstr>Unit 8: Flood Insurance</vt:lpstr>
      <vt:lpstr>E0273 Course Map Unit 8</vt:lpstr>
      <vt:lpstr>Unit 8 Objectives</vt:lpstr>
      <vt:lpstr>The "Three-Legged Stool”</vt:lpstr>
      <vt:lpstr>NFIP: A Quid Pro Quo Program</vt:lpstr>
      <vt:lpstr>Flood Insurance vs. Disaster Assistance</vt:lpstr>
      <vt:lpstr>Sequence of Delivery </vt:lpstr>
      <vt:lpstr>Overview of NFIP Flood Insurance</vt:lpstr>
      <vt:lpstr>Flood Insurance Definitions – Flood</vt:lpstr>
      <vt:lpstr>Flood Insurance Definitions – Structure</vt:lpstr>
      <vt:lpstr>Flood Insurance Definitions – RCV &amp; ACV</vt:lpstr>
      <vt:lpstr>Definitions – Pre-FIRM vs Post-FIRM</vt:lpstr>
      <vt:lpstr>What is Insurable by the NFIP?</vt:lpstr>
      <vt:lpstr>Not Insurable by the NFIP</vt:lpstr>
      <vt:lpstr>When is NFIP Flood Insurance Available?</vt:lpstr>
      <vt:lpstr>When is NFIP Flood Insurance NOT Available?</vt:lpstr>
      <vt:lpstr>When is Flood Insurance Mandatory?</vt:lpstr>
      <vt:lpstr>When is Flood Insurance Mandatory? (Cont. 1)</vt:lpstr>
      <vt:lpstr>When is Flood Insurance Mandatory? (Cont. 2)</vt:lpstr>
      <vt:lpstr>Mandatory Purchase Exemptions </vt:lpstr>
      <vt:lpstr>Activity 8.1: Matching Structure Location and Insurance Requirements</vt:lpstr>
      <vt:lpstr>Activity 8.1: Matching Structure Location and Insurance Requirements  </vt:lpstr>
      <vt:lpstr>Where Do I Buy Flood Insurance?</vt:lpstr>
      <vt:lpstr>Available Coverage</vt:lpstr>
      <vt:lpstr>Flood Insurance Facts</vt:lpstr>
      <vt:lpstr>Waiting Period</vt:lpstr>
      <vt:lpstr>Discussion: Waiting Period</vt:lpstr>
      <vt:lpstr>Flood Insurance Rating</vt:lpstr>
      <vt:lpstr>Defining a Property’s Unique Flood Risk</vt:lpstr>
      <vt:lpstr>Overview of Flood Insurance Rating Factors</vt:lpstr>
      <vt:lpstr>Geographic Location</vt:lpstr>
      <vt:lpstr>Structural Variables – Building Characteristics</vt:lpstr>
      <vt:lpstr>Structural Variable – Foundation Types</vt:lpstr>
      <vt:lpstr>Other Structural Variables</vt:lpstr>
      <vt:lpstr>Prior NFIP Claims</vt:lpstr>
      <vt:lpstr>Mitigation Discounts</vt:lpstr>
      <vt:lpstr>M&amp;E Location for Discount Eligibility</vt:lpstr>
      <vt:lpstr>Mitigation for Prior Claims Reset</vt:lpstr>
      <vt:lpstr>Statutory Discounts</vt:lpstr>
      <vt:lpstr>Continuous Coverage and Transferring Policies</vt:lpstr>
      <vt:lpstr>Community Rating System (CRS)</vt:lpstr>
      <vt:lpstr>CRS Discounts on Insurance</vt:lpstr>
      <vt:lpstr>Post-Event: Filing a Flood Claim</vt:lpstr>
      <vt:lpstr>Repetitive Loss</vt:lpstr>
      <vt:lpstr>Severe Repetitive Loss</vt:lpstr>
      <vt:lpstr>Mitigating Repetitive Loss Properties</vt:lpstr>
      <vt:lpstr>Repetitive Loss and Substantial Damage</vt:lpstr>
      <vt:lpstr>Increased Cost of Compliance (ICC) Coverage</vt:lpstr>
      <vt:lpstr>ICC Mitigation Solutions (FRED)</vt:lpstr>
      <vt:lpstr>Eligibility for ICC Coverage</vt:lpstr>
      <vt:lpstr>Eligibility for ICC Repetitive Loss Payment</vt:lpstr>
      <vt:lpstr>ICC Coverage Post-Disaster</vt:lpstr>
      <vt:lpstr>Local Role in ICC</vt:lpstr>
      <vt:lpstr>Group Flood Insurance Policy (GFIP)</vt:lpstr>
      <vt:lpstr>GFIP Post-Disaster</vt:lpstr>
      <vt:lpstr>Floodplain Management and Flood Insurance</vt:lpstr>
      <vt:lpstr>Flood Maps and Flood Insurance </vt:lpstr>
      <vt:lpstr>Budgeting for Map Change</vt:lpstr>
      <vt:lpstr>Elevation Certificates and Floodplain Management</vt:lpstr>
      <vt:lpstr>Elevation Certificates and Insurance </vt:lpstr>
      <vt:lpstr>Floodplain Management Decisions and Flood Insurance</vt:lpstr>
      <vt:lpstr>Compliance Enforcement – Section 1316</vt:lpstr>
      <vt:lpstr>Effects of Section 1316</vt:lpstr>
      <vt:lpstr>Flood Insurance Outreach</vt:lpstr>
      <vt:lpstr>Flood Insurance Resources</vt:lpstr>
      <vt:lpstr>FEMA Mapping and Insurance eXchange (FMIX)</vt:lpstr>
      <vt:lpstr>Office of the Flood Insurance Advocate (OFIA)</vt:lpstr>
      <vt:lpstr>Activity 8.2: Unit 8 Communication Corner</vt:lpstr>
      <vt:lpstr>Activity 8.3: Unit 8 Knowledge Check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Flood Insurance - Unit 8 - PowerPoint Presentation Slides</dc:title>
  <dc:subject>Unit 8 - PowerPoint Presentation Slides</dc:subject>
  <dc:creator/>
  <cp:lastModifiedBy/>
  <cp:revision>2</cp:revision>
  <dcterms:created xsi:type="dcterms:W3CDTF">2021-11-10T02:18:50Z</dcterms:created>
  <dcterms:modified xsi:type="dcterms:W3CDTF">2021-11-18T12:41:04Z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0x0101001A4EFD91463C3843A9BA9A14DC38BC9D</vt:lpwstr>
  </property>
  <property fmtid="{D5CDD505-2E9C-101B-9397-08002B2CF9AE}" pid="3" name="ArticulateGUID">
    <vt:lpwstr>F590C663-5C88-4D12-9A83-D54135F64B35</vt:lpwstr>
  </property>
  <property fmtid="{D5CDD505-2E9C-101B-9397-08002B2CF9AE}" pid="4" name="ArticulatePath">
    <vt:lpwstr>FINAL_Visuals_E0273 Unit 8 - Flood Insurance_November 2021</vt:lpwstr>
  </property>
</Properties>
</file>