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8" r:id="rId2"/>
    <p:sldId id="308" r:id="rId3"/>
    <p:sldId id="272" r:id="rId4"/>
    <p:sldId id="296" r:id="rId5"/>
    <p:sldId id="318" r:id="rId6"/>
    <p:sldId id="316" r:id="rId7"/>
    <p:sldId id="325" r:id="rId8"/>
    <p:sldId id="317" r:id="rId9"/>
    <p:sldId id="294" r:id="rId10"/>
    <p:sldId id="324" r:id="rId11"/>
    <p:sldId id="309" r:id="rId12"/>
    <p:sldId id="314" r:id="rId13"/>
    <p:sldId id="315" r:id="rId14"/>
    <p:sldId id="322" r:id="rId15"/>
    <p:sldId id="327" r:id="rId16"/>
    <p:sldId id="312" r:id="rId17"/>
    <p:sldId id="319" r:id="rId18"/>
    <p:sldId id="320" r:id="rId19"/>
    <p:sldId id="313" r:id="rId20"/>
    <p:sldId id="329" r:id="rId21"/>
    <p:sldId id="330" r:id="rId22"/>
    <p:sldId id="321" r:id="rId23"/>
    <p:sldId id="311" r:id="rId24"/>
    <p:sldId id="326" r:id="rId25"/>
    <p:sldId id="328" r:id="rId26"/>
    <p:sldId id="295"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9" autoAdjust="0"/>
    <p:restoredTop sz="96247" autoAdjust="0"/>
  </p:normalViewPr>
  <p:slideViewPr>
    <p:cSldViewPr snapToGrid="0">
      <p:cViewPr varScale="1">
        <p:scale>
          <a:sx n="68" d="100"/>
          <a:sy n="68" d="100"/>
        </p:scale>
        <p:origin x="804" y="6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6382244-E248-44F2-8080-137A605393AD}" type="datetimeFigureOut">
              <a:rPr lang="en-US" smtClean="0"/>
              <a:t>5/8/2024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A143F5-EB81-4344-9A63-FD4D84D069AF}" type="slidenum">
              <a:rPr lang="en-US" smtClean="0"/>
              <a:t>‹#›</a:t>
            </a:fld>
            <a:endParaRPr lang="en-US"/>
          </a:p>
        </p:txBody>
      </p:sp>
    </p:spTree>
    <p:extLst>
      <p:ext uri="{BB962C8B-B14F-4D97-AF65-F5344CB8AC3E}">
        <p14:creationId xmlns:p14="http://schemas.microsoft.com/office/powerpoint/2010/main" val="166241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1</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330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3</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2477913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hasCustomPrompt="1"/>
          </p:nvPr>
        </p:nvSpPr>
        <p:spPr>
          <a:xfrm>
            <a:off x="1751777" y="2330605"/>
            <a:ext cx="4846320" cy="3076701"/>
          </a:xfrm>
        </p:spPr>
        <p:txBody>
          <a:bodyPr anchor="b">
            <a:normAutofit/>
          </a:bodyPr>
          <a:lstStyle>
            <a:lvl1pPr algn="l">
              <a:lnSpc>
                <a:spcPct val="90000"/>
              </a:lnSpc>
              <a:defRPr sz="4800">
                <a:solidFill>
                  <a:schemeClr val="bg1"/>
                </a:solidFill>
                <a:latin typeface="Tekton Pro" panose="020F0603020208020904" pitchFamily="34" charset="0"/>
              </a:defRPr>
            </a:lvl1pPr>
          </a:lstStyle>
          <a:p>
            <a:r>
              <a:rPr lang="en-US" dirty="0"/>
              <a:t>Spring 2014</a:t>
            </a:r>
            <a:br>
              <a:rPr lang="en-US" dirty="0"/>
            </a:br>
            <a:r>
              <a:rPr lang="en-US" dirty="0"/>
              <a:t>Mountain State Land Use Academy</a:t>
            </a:r>
            <a:endParaRPr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89" t="15966" r="17517"/>
          <a:stretch/>
        </p:blipFill>
        <p:spPr>
          <a:xfrm>
            <a:off x="8909942" y="2068293"/>
            <a:ext cx="3282377" cy="3888989"/>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l="35148" r="24112"/>
          <a:stretch/>
        </p:blipFill>
        <p:spPr>
          <a:xfrm>
            <a:off x="6780977" y="2065759"/>
            <a:ext cx="2059184" cy="3888989"/>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 r="71367"/>
          <a:stretch/>
        </p:blipFill>
        <p:spPr>
          <a:xfrm>
            <a:off x="1" y="2021155"/>
            <a:ext cx="1494262" cy="3914078"/>
          </a:xfrm>
          <a:prstGeom prst="rect">
            <a:avLst/>
          </a:prstGeom>
        </p:spPr>
      </p:pic>
      <p:pic>
        <p:nvPicPr>
          <p:cNvPr id="13" name="Picture 12"/>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1693" y="6149897"/>
            <a:ext cx="6293589" cy="483907"/>
          </a:xfrm>
          <a:prstGeom prst="rect">
            <a:avLst/>
          </a:prstGeom>
        </p:spPr>
      </p:pic>
    </p:spTree>
    <p:extLst>
      <p:ext uri="{BB962C8B-B14F-4D97-AF65-F5344CB8AC3E}">
        <p14:creationId xmlns:p14="http://schemas.microsoft.com/office/powerpoint/2010/main" val="300646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431101" y="6629400"/>
            <a:ext cx="1000662" cy="228600"/>
          </a:xfrm>
          <a:prstGeom prst="rect">
            <a:avLst/>
          </a:prstGeom>
        </p:spPr>
        <p:txBody>
          <a:bodyPr/>
          <a:lstStyle/>
          <a:p>
            <a:r>
              <a:rPr dirty="0"/>
              <a:t>July 22, 2012</a:t>
            </a:r>
          </a:p>
        </p:txBody>
      </p:sp>
      <p:sp>
        <p:nvSpPr>
          <p:cNvPr id="5" name="Footer Placeholder 4"/>
          <p:cNvSpPr>
            <a:spLocks noGrp="1"/>
          </p:cNvSpPr>
          <p:nvPr>
            <p:ph type="ftr" sz="quarter" idx="11"/>
          </p:nvPr>
        </p:nvSpPr>
        <p:spPr/>
        <p:txBody>
          <a:bodyPr/>
          <a:lstStyle/>
          <a:p>
            <a:r>
              <a:rPr dirty="0"/>
              <a:t>Footer text here</a:t>
            </a:r>
          </a:p>
        </p:txBody>
      </p:sp>
      <p:sp>
        <p:nvSpPr>
          <p:cNvPr id="6" name="Slide Number Placeholder 5"/>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Tree>
    <p:extLst>
      <p:ext uri="{BB962C8B-B14F-4D97-AF65-F5344CB8AC3E}">
        <p14:creationId xmlns:p14="http://schemas.microsoft.com/office/powerpoint/2010/main" val="203147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431101" y="6629400"/>
            <a:ext cx="1000662" cy="228600"/>
          </a:xfrm>
          <a:prstGeom prst="rect">
            <a:avLst/>
          </a:prstGeom>
        </p:spPr>
        <p:txBody>
          <a:bodyPr/>
          <a:lstStyle/>
          <a:p>
            <a:r>
              <a:rPr dirty="0"/>
              <a:t>July 22, 2012</a:t>
            </a:r>
          </a:p>
        </p:txBody>
      </p:sp>
      <p:sp>
        <p:nvSpPr>
          <p:cNvPr id="5" name="Footer Placeholder 4"/>
          <p:cNvSpPr>
            <a:spLocks noGrp="1"/>
          </p:cNvSpPr>
          <p:nvPr>
            <p:ph type="ftr" sz="quarter" idx="11"/>
          </p:nvPr>
        </p:nvSpPr>
        <p:spPr/>
        <p:txBody>
          <a:bodyPr/>
          <a:lstStyle/>
          <a:p>
            <a:r>
              <a:rPr dirty="0"/>
              <a:t>Footer text here</a:t>
            </a:r>
          </a:p>
        </p:txBody>
      </p:sp>
      <p:sp>
        <p:nvSpPr>
          <p:cNvPr id="6" name="Slide Number Placeholder 5"/>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Tree>
    <p:extLst>
      <p:ext uri="{BB962C8B-B14F-4D97-AF65-F5344CB8AC3E}">
        <p14:creationId xmlns:p14="http://schemas.microsoft.com/office/powerpoint/2010/main" val="403024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mj-lt"/>
                <a:cs typeface="Adobe Devanagari" panose="02040503050201020203" pitchFamily="18" charset="0"/>
              </a:defRPr>
            </a:lvl1pPr>
          </a:lstStyle>
          <a:p>
            <a:r>
              <a:rPr lang="en-US" dirty="0"/>
              <a:t>Click to edit Master title style</a:t>
            </a:r>
            <a:endParaRPr dirty="0"/>
          </a:p>
        </p:txBody>
      </p:sp>
      <p:sp>
        <p:nvSpPr>
          <p:cNvPr id="3" name="Content Placeholder 2"/>
          <p:cNvSpPr>
            <a:spLocks noGrp="1"/>
          </p:cNvSpPr>
          <p:nvPr>
            <p:ph idx="1"/>
          </p:nvPr>
        </p:nvSpPr>
        <p:spPr/>
        <p:txBody>
          <a:bodyPr>
            <a:normAutofit/>
          </a:bodyPr>
          <a:lstStyle>
            <a:lvl1pPr marL="210312" indent="-210312">
              <a:buClr>
                <a:srgbClr val="00447C"/>
              </a:buClr>
              <a:buFont typeface="Arial" panose="020B0604020202020204" pitchFamily="34" charset="0"/>
              <a:buChar char="•"/>
              <a:defRPr sz="3200">
                <a:latin typeface="Adobe Devanagari" panose="02040503050201020203" pitchFamily="18" charset="0"/>
                <a:cs typeface="Adobe Devanagari" panose="02040503050201020203" pitchFamily="18" charset="0"/>
              </a:defRPr>
            </a:lvl1pPr>
            <a:lvl2pPr marL="438912" indent="-155448">
              <a:buClr>
                <a:srgbClr val="00447C"/>
              </a:buClr>
              <a:buFont typeface="Arial" panose="020B0604020202020204" pitchFamily="34" charset="0"/>
              <a:buChar char="•"/>
              <a:defRPr sz="2800">
                <a:latin typeface="Adobe Devanagari" panose="02040503050201020203" pitchFamily="18" charset="0"/>
                <a:cs typeface="Adobe Devanagari" panose="02040503050201020203" pitchFamily="18" charset="0"/>
              </a:defRPr>
            </a:lvl2pPr>
            <a:lvl3pPr marL="676656" indent="-155448">
              <a:buClr>
                <a:srgbClr val="00447C"/>
              </a:buClr>
              <a:buFont typeface="Arial" panose="020B0604020202020204" pitchFamily="34" charset="0"/>
              <a:buChar char="•"/>
              <a:defRPr sz="2400">
                <a:latin typeface="Adobe Devanagari" panose="02040503050201020203" pitchFamily="18" charset="0"/>
                <a:cs typeface="Adobe Devanagari" panose="02040503050201020203" pitchFamily="18" charset="0"/>
              </a:defRPr>
            </a:lvl3pPr>
            <a:lvl4pPr marL="905256" indent="-155448">
              <a:buClr>
                <a:srgbClr val="00447C"/>
              </a:buClr>
              <a:buFont typeface="Arial" panose="020B0604020202020204" pitchFamily="34" charset="0"/>
              <a:buChar char="•"/>
              <a:defRPr sz="2400">
                <a:latin typeface="Adobe Devanagari" panose="02040503050201020203" pitchFamily="18" charset="0"/>
                <a:cs typeface="Adobe Devanagari" panose="02040503050201020203" pitchFamily="18" charset="0"/>
              </a:defRPr>
            </a:lvl4pPr>
            <a:lvl5pPr marL="1133856" indent="-155448">
              <a:buClr>
                <a:srgbClr val="00447C"/>
              </a:buClr>
              <a:buFont typeface="Arial" panose="020B0604020202020204" pitchFamily="34" charset="0"/>
              <a:buChar char="•"/>
              <a:defRPr sz="2400">
                <a:latin typeface="Adobe Devanagari" panose="02040503050201020203" pitchFamily="18" charset="0"/>
                <a:cs typeface="Adobe Devanagari" panose="020405030502010202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85412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latin typeface="Tekton Pro" panose="020F0603020208020904" pitchFamily="34" charset="0"/>
              </a:defRPr>
            </a:lvl1pPr>
          </a:lstStyle>
          <a:p>
            <a:r>
              <a:rPr lang="en-US" dirty="0"/>
              <a:t>Click to edit Master title style</a:t>
            </a:r>
            <a:endParaRPr dirty="0"/>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8373" b="25806"/>
          <a:stretch/>
        </p:blipFill>
        <p:spPr>
          <a:xfrm>
            <a:off x="0" y="2059146"/>
            <a:ext cx="1505413" cy="3873303"/>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35172"/>
          <a:stretch/>
        </p:blipFill>
        <p:spPr>
          <a:xfrm>
            <a:off x="8909825" y="2047996"/>
            <a:ext cx="3282176" cy="3900378"/>
          </a:xfrm>
          <a:prstGeom prst="rect">
            <a:avLst/>
          </a:prstGeom>
        </p:spPr>
      </p:pic>
    </p:spTree>
    <p:extLst>
      <p:ext uri="{BB962C8B-B14F-4D97-AF65-F5344CB8AC3E}">
        <p14:creationId xmlns:p14="http://schemas.microsoft.com/office/powerpoint/2010/main" val="410838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177282" y="1515590"/>
            <a:ext cx="4610099" cy="4620682"/>
          </a:xfrm>
        </p:spPr>
        <p:txBody>
          <a:bodyPr>
            <a:normAutofit/>
          </a:bodyPr>
          <a:lstStyle>
            <a:lvl1pPr>
              <a:defRPr sz="2800">
                <a:latin typeface="Adobe Devanagari" panose="02040503050201020203" pitchFamily="18" charset="0"/>
                <a:cs typeface="Adobe Devanagari" panose="02040503050201020203" pitchFamily="18" charset="0"/>
              </a:defRPr>
            </a:lvl1pPr>
            <a:lvl2pPr>
              <a:defRPr sz="2400">
                <a:latin typeface="Adobe Devanagari" panose="02040503050201020203" pitchFamily="18" charset="0"/>
                <a:cs typeface="Adobe Devanagari" panose="02040503050201020203" pitchFamily="18" charset="0"/>
              </a:defRPr>
            </a:lvl2pPr>
            <a:lvl3pPr>
              <a:defRPr sz="2000">
                <a:latin typeface="Adobe Devanagari" panose="02040503050201020203" pitchFamily="18" charset="0"/>
                <a:cs typeface="Adobe Devanagari" panose="02040503050201020203" pitchFamily="18" charset="0"/>
              </a:defRPr>
            </a:lvl3pPr>
            <a:lvl4pPr>
              <a:defRPr sz="2000">
                <a:latin typeface="Adobe Devanagari" panose="02040503050201020203" pitchFamily="18" charset="0"/>
                <a:cs typeface="Adobe Devanagari" panose="02040503050201020203" pitchFamily="18" charset="0"/>
              </a:defRPr>
            </a:lvl4pPr>
            <a:lvl5pPr>
              <a:defRPr sz="2000">
                <a:latin typeface="Adobe Devanagari" panose="02040503050201020203" pitchFamily="18" charset="0"/>
                <a:cs typeface="Adobe Devanagari" panose="02040503050201020203"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5024535" y="1513659"/>
            <a:ext cx="4609775" cy="4620682"/>
          </a:xfrm>
        </p:spPr>
        <p:txBody>
          <a:bodyPr>
            <a:normAutofit/>
          </a:bodyPr>
          <a:lstStyle>
            <a:lvl1pPr>
              <a:defRPr sz="2800">
                <a:latin typeface="Adobe Devanagari" panose="02040503050201020203" pitchFamily="18" charset="0"/>
                <a:cs typeface="Adobe Devanagari" panose="02040503050201020203" pitchFamily="18" charset="0"/>
              </a:defRPr>
            </a:lvl1pPr>
            <a:lvl2pPr>
              <a:defRPr sz="2400">
                <a:latin typeface="Adobe Devanagari" panose="02040503050201020203" pitchFamily="18" charset="0"/>
                <a:cs typeface="Adobe Devanagari" panose="02040503050201020203" pitchFamily="18" charset="0"/>
              </a:defRPr>
            </a:lvl2pPr>
            <a:lvl3pPr>
              <a:defRPr sz="2000">
                <a:latin typeface="Adobe Devanagari" panose="02040503050201020203" pitchFamily="18" charset="0"/>
                <a:cs typeface="Adobe Devanagari" panose="02040503050201020203" pitchFamily="18" charset="0"/>
              </a:defRPr>
            </a:lvl3pPr>
            <a:lvl4pPr>
              <a:defRPr sz="2000">
                <a:latin typeface="Adobe Devanagari" panose="02040503050201020203" pitchFamily="18" charset="0"/>
                <a:cs typeface="Adobe Devanagari" panose="02040503050201020203" pitchFamily="18" charset="0"/>
              </a:defRPr>
            </a:lvl4pPr>
            <a:lvl5pPr>
              <a:defRPr sz="2000">
                <a:latin typeface="Adobe Devanagari" panose="02040503050201020203" pitchFamily="18" charset="0"/>
                <a:cs typeface="Adobe Devanagari" panose="02040503050201020203"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a:xfrm>
            <a:off x="431101" y="6629400"/>
            <a:ext cx="1000662" cy="228600"/>
          </a:xfrm>
          <a:prstGeom prst="rect">
            <a:avLst/>
          </a:prstGeom>
        </p:spPr>
        <p:txBody>
          <a:bodyPr/>
          <a:lstStyle/>
          <a:p>
            <a:r>
              <a:rPr dirty="0"/>
              <a:t>July 22, 2012</a:t>
            </a:r>
          </a:p>
        </p:txBody>
      </p:sp>
      <p:sp>
        <p:nvSpPr>
          <p:cNvPr id="6" name="Footer Placeholder 5"/>
          <p:cNvSpPr>
            <a:spLocks noGrp="1"/>
          </p:cNvSpPr>
          <p:nvPr>
            <p:ph type="ftr" sz="quarter" idx="11"/>
          </p:nvPr>
        </p:nvSpPr>
        <p:spPr/>
        <p:txBody>
          <a:bodyPr/>
          <a:lstStyle/>
          <a:p>
            <a:r>
              <a:rPr dirty="0"/>
              <a:t>Footer text here</a:t>
            </a:r>
          </a:p>
        </p:txBody>
      </p:sp>
      <p:sp>
        <p:nvSpPr>
          <p:cNvPr id="7" name="Slide Number Placeholder 6"/>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Tree>
    <p:extLst>
      <p:ext uri="{BB962C8B-B14F-4D97-AF65-F5344CB8AC3E}">
        <p14:creationId xmlns:p14="http://schemas.microsoft.com/office/powerpoint/2010/main" val="351232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05201" y="1439806"/>
            <a:ext cx="4608576" cy="823912"/>
          </a:xfrm>
        </p:spPr>
        <p:txBody>
          <a:bodyPr anchor="b">
            <a:normAutofit/>
          </a:bodyPr>
          <a:lstStyle>
            <a:lvl1pPr marL="0" indent="0">
              <a:spcBef>
                <a:spcPts val="0"/>
              </a:spcBef>
              <a:buNone/>
              <a:defRPr sz="2800" b="1">
                <a:latin typeface="Adobe Devanagari" panose="02040503050201020203" pitchFamily="18" charset="0"/>
                <a:cs typeface="Adobe Devanagari" panose="020405030502010202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05201" y="2263718"/>
            <a:ext cx="4608576" cy="3811271"/>
          </a:xfrm>
        </p:spPr>
        <p:txBody>
          <a:bodyPr>
            <a:normAutofit/>
          </a:bodyPr>
          <a:lstStyle>
            <a:lvl1pPr>
              <a:defRPr sz="2800">
                <a:latin typeface="Adobe Devanagari" panose="02040503050201020203" pitchFamily="18" charset="0"/>
                <a:cs typeface="Adobe Devanagari" panose="02040503050201020203" pitchFamily="18" charset="0"/>
              </a:defRPr>
            </a:lvl1pPr>
            <a:lvl2pPr>
              <a:defRPr sz="2400">
                <a:latin typeface="Adobe Devanagari" panose="02040503050201020203" pitchFamily="18" charset="0"/>
                <a:cs typeface="Adobe Devanagari" panose="02040503050201020203" pitchFamily="18" charset="0"/>
              </a:defRPr>
            </a:lvl2pPr>
            <a:lvl3pPr>
              <a:defRPr sz="2000">
                <a:latin typeface="Adobe Devanagari" panose="02040503050201020203" pitchFamily="18" charset="0"/>
                <a:cs typeface="Adobe Devanagari" panose="02040503050201020203" pitchFamily="18" charset="0"/>
              </a:defRPr>
            </a:lvl3pPr>
            <a:lvl4pPr>
              <a:defRPr sz="2000">
                <a:latin typeface="Adobe Devanagari" panose="02040503050201020203" pitchFamily="18" charset="0"/>
                <a:cs typeface="Adobe Devanagari" panose="02040503050201020203" pitchFamily="18" charset="0"/>
              </a:defRPr>
            </a:lvl4pPr>
            <a:lvl5pPr>
              <a:defRPr sz="2000">
                <a:latin typeface="Adobe Devanagari" panose="02040503050201020203" pitchFamily="18" charset="0"/>
                <a:cs typeface="Adobe Devanagari" panose="02040503050201020203"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5463073" y="1462199"/>
            <a:ext cx="4610100" cy="823912"/>
          </a:xfrm>
        </p:spPr>
        <p:txBody>
          <a:bodyPr anchor="b">
            <a:noAutofit/>
          </a:bodyPr>
          <a:lstStyle>
            <a:lvl1pPr marL="0" indent="0">
              <a:spcBef>
                <a:spcPts val="0"/>
              </a:spcBef>
              <a:buNone/>
              <a:defRPr sz="2800" b="1">
                <a:latin typeface="Adobe Devanagari" panose="02040503050201020203" pitchFamily="18" charset="0"/>
                <a:cs typeface="Adobe Devanagari" panose="020405030502010202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463073" y="2286111"/>
            <a:ext cx="4610100" cy="3811271"/>
          </a:xfrm>
        </p:spPr>
        <p:txBody>
          <a:bodyPr>
            <a:normAutofit/>
          </a:bodyPr>
          <a:lstStyle>
            <a:lvl1pPr>
              <a:defRPr sz="2800">
                <a:latin typeface="Adobe Devanagari" panose="02040503050201020203" pitchFamily="18" charset="0"/>
                <a:cs typeface="Adobe Devanagari" panose="02040503050201020203" pitchFamily="18" charset="0"/>
              </a:defRPr>
            </a:lvl1pPr>
            <a:lvl2pPr>
              <a:defRPr sz="2400">
                <a:latin typeface="Adobe Devanagari" panose="02040503050201020203" pitchFamily="18" charset="0"/>
                <a:cs typeface="Adobe Devanagari" panose="02040503050201020203" pitchFamily="18" charset="0"/>
              </a:defRPr>
            </a:lvl2pPr>
            <a:lvl3pPr>
              <a:defRPr sz="2000">
                <a:latin typeface="Adobe Devanagari" panose="02040503050201020203" pitchFamily="18" charset="0"/>
                <a:cs typeface="Adobe Devanagari" panose="02040503050201020203" pitchFamily="18" charset="0"/>
              </a:defRPr>
            </a:lvl3pPr>
            <a:lvl4pPr>
              <a:defRPr sz="2000">
                <a:latin typeface="Adobe Devanagari" panose="02040503050201020203" pitchFamily="18" charset="0"/>
                <a:cs typeface="Adobe Devanagari" panose="02040503050201020203" pitchFamily="18" charset="0"/>
              </a:defRPr>
            </a:lvl4pPr>
            <a:lvl5pPr>
              <a:defRPr sz="2000">
                <a:latin typeface="Adobe Devanagari" panose="02040503050201020203" pitchFamily="18" charset="0"/>
                <a:cs typeface="Adobe Devanagari" panose="02040503050201020203"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Date Placeholder 6"/>
          <p:cNvSpPr>
            <a:spLocks noGrp="1"/>
          </p:cNvSpPr>
          <p:nvPr>
            <p:ph type="dt" sz="half" idx="10"/>
          </p:nvPr>
        </p:nvSpPr>
        <p:spPr>
          <a:xfrm>
            <a:off x="431101" y="6629400"/>
            <a:ext cx="1000662" cy="228600"/>
          </a:xfrm>
          <a:prstGeom prst="rect">
            <a:avLst/>
          </a:prstGeom>
        </p:spPr>
        <p:txBody>
          <a:bodyPr/>
          <a:lstStyle/>
          <a:p>
            <a:r>
              <a:rPr dirty="0"/>
              <a:t>July 22, 2012</a:t>
            </a:r>
          </a:p>
        </p:txBody>
      </p:sp>
      <p:sp>
        <p:nvSpPr>
          <p:cNvPr id="8" name="Footer Placeholder 7"/>
          <p:cNvSpPr>
            <a:spLocks noGrp="1"/>
          </p:cNvSpPr>
          <p:nvPr>
            <p:ph type="ftr" sz="quarter" idx="11"/>
          </p:nvPr>
        </p:nvSpPr>
        <p:spPr/>
        <p:txBody>
          <a:bodyPr/>
          <a:lstStyle/>
          <a:p>
            <a:r>
              <a:rPr dirty="0"/>
              <a:t>Footer text here</a:t>
            </a:r>
          </a:p>
        </p:txBody>
      </p:sp>
      <p:sp>
        <p:nvSpPr>
          <p:cNvPr id="9" name="Slide Number Placeholder 8"/>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Tree>
    <p:extLst>
      <p:ext uri="{BB962C8B-B14F-4D97-AF65-F5344CB8AC3E}">
        <p14:creationId xmlns:p14="http://schemas.microsoft.com/office/powerpoint/2010/main" val="91996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431101" y="6629400"/>
            <a:ext cx="1000662" cy="228600"/>
          </a:xfrm>
          <a:prstGeom prst="rect">
            <a:avLst/>
          </a:prstGeom>
        </p:spPr>
        <p:txBody>
          <a:bodyPr/>
          <a:lstStyle/>
          <a:p>
            <a:r>
              <a:rPr dirty="0"/>
              <a:t>July 22, 2012</a:t>
            </a:r>
          </a:p>
        </p:txBody>
      </p:sp>
      <p:sp>
        <p:nvSpPr>
          <p:cNvPr id="4" name="Footer Placeholder 3"/>
          <p:cNvSpPr>
            <a:spLocks noGrp="1"/>
          </p:cNvSpPr>
          <p:nvPr>
            <p:ph type="ftr" sz="quarter" idx="11"/>
          </p:nvPr>
        </p:nvSpPr>
        <p:spPr/>
        <p:txBody>
          <a:bodyPr/>
          <a:lstStyle/>
          <a:p>
            <a:r>
              <a:rPr dirty="0"/>
              <a:t>Footer text here</a:t>
            </a:r>
          </a:p>
        </p:txBody>
      </p:sp>
      <p:sp>
        <p:nvSpPr>
          <p:cNvPr id="5" name="Slide Number Placeholder 4"/>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Tree>
    <p:extLst>
      <p:ext uri="{BB962C8B-B14F-4D97-AF65-F5344CB8AC3E}">
        <p14:creationId xmlns:p14="http://schemas.microsoft.com/office/powerpoint/2010/main" val="19417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1101" y="6629400"/>
            <a:ext cx="1000662" cy="228600"/>
          </a:xfrm>
          <a:prstGeom prst="rect">
            <a:avLst/>
          </a:prstGeom>
        </p:spPr>
        <p:txBody>
          <a:bodyPr/>
          <a:lstStyle/>
          <a:p>
            <a:r>
              <a:rPr dirty="0"/>
              <a:t>July 22, 2012</a:t>
            </a:r>
          </a:p>
        </p:txBody>
      </p:sp>
      <p:sp>
        <p:nvSpPr>
          <p:cNvPr id="3" name="Footer Placeholder 2"/>
          <p:cNvSpPr>
            <a:spLocks noGrp="1"/>
          </p:cNvSpPr>
          <p:nvPr>
            <p:ph type="ftr" sz="quarter" idx="11"/>
          </p:nvPr>
        </p:nvSpPr>
        <p:spPr/>
        <p:txBody>
          <a:bodyPr/>
          <a:lstStyle/>
          <a:p>
            <a:r>
              <a:rPr dirty="0"/>
              <a:t>Footer text here</a:t>
            </a:r>
          </a:p>
        </p:txBody>
      </p:sp>
      <p:sp>
        <p:nvSpPr>
          <p:cNvPr id="4" name="Slide Number Placeholder 3"/>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Tree>
    <p:extLst>
      <p:ext uri="{BB962C8B-B14F-4D97-AF65-F5344CB8AC3E}">
        <p14:creationId xmlns:p14="http://schemas.microsoft.com/office/powerpoint/2010/main" val="31664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79"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26679" y="3446396"/>
            <a:ext cx="4155622" cy="2535303"/>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431101" y="6629400"/>
            <a:ext cx="1000662" cy="228600"/>
          </a:xfrm>
          <a:prstGeom prst="rect">
            <a:avLst/>
          </a:prstGeom>
        </p:spPr>
        <p:txBody>
          <a:bodyPr/>
          <a:lstStyle/>
          <a:p>
            <a:r>
              <a:rPr dirty="0"/>
              <a:t>July 22, 2012</a:t>
            </a:r>
          </a:p>
        </p:txBody>
      </p:sp>
      <p:sp>
        <p:nvSpPr>
          <p:cNvPr id="6" name="Footer Placeholder 5"/>
          <p:cNvSpPr>
            <a:spLocks noGrp="1"/>
          </p:cNvSpPr>
          <p:nvPr>
            <p:ph type="ftr" sz="quarter" idx="11"/>
          </p:nvPr>
        </p:nvSpPr>
        <p:spPr/>
        <p:txBody>
          <a:bodyPr/>
          <a:lstStyle/>
          <a:p>
            <a:r>
              <a:rPr dirty="0"/>
              <a:t>Footer text here</a:t>
            </a:r>
          </a:p>
        </p:txBody>
      </p:sp>
      <p:sp>
        <p:nvSpPr>
          <p:cNvPr id="7" name="Slide Number Placeholder 6"/>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Tree>
    <p:extLst>
      <p:ext uri="{BB962C8B-B14F-4D97-AF65-F5344CB8AC3E}">
        <p14:creationId xmlns:p14="http://schemas.microsoft.com/office/powerpoint/2010/main" val="55519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80" y="919616"/>
            <a:ext cx="4155622" cy="2532888"/>
          </a:xfrm>
        </p:spPr>
        <p:txBody>
          <a:bodyPr anchor="b"/>
          <a:lstStyle>
            <a:lvl1pPr>
              <a:defRPr sz="3200"/>
            </a:lvl1pPr>
          </a:lstStyle>
          <a:p>
            <a:r>
              <a:rPr lang="en-US"/>
              <a:t>Click to edit Master title style</a:t>
            </a:r>
            <a:endParaRPr/>
          </a:p>
        </p:txBody>
      </p:sp>
      <p:sp>
        <p:nvSpPr>
          <p:cNvPr id="3" name="Picture Placeholder 2"/>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626680" y="3446397"/>
            <a:ext cx="4155622" cy="2535304"/>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431101" y="6629400"/>
            <a:ext cx="1000662" cy="228600"/>
          </a:xfrm>
          <a:prstGeom prst="rect">
            <a:avLst/>
          </a:prstGeom>
        </p:spPr>
        <p:txBody>
          <a:bodyPr/>
          <a:lstStyle/>
          <a:p>
            <a:r>
              <a:rPr dirty="0"/>
              <a:t>July 22, 2012</a:t>
            </a:r>
          </a:p>
        </p:txBody>
      </p:sp>
      <p:sp>
        <p:nvSpPr>
          <p:cNvPr id="6" name="Footer Placeholder 5"/>
          <p:cNvSpPr>
            <a:spLocks noGrp="1"/>
          </p:cNvSpPr>
          <p:nvPr>
            <p:ph type="ftr" sz="quarter" idx="11"/>
          </p:nvPr>
        </p:nvSpPr>
        <p:spPr/>
        <p:txBody>
          <a:bodyPr/>
          <a:lstStyle/>
          <a:p>
            <a:r>
              <a:rPr dirty="0"/>
              <a:t>Footer text here</a:t>
            </a:r>
          </a:p>
        </p:txBody>
      </p:sp>
      <p:sp>
        <p:nvSpPr>
          <p:cNvPr id="7" name="Slide Number Placeholder 6"/>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Tree>
    <p:extLst>
      <p:ext uri="{BB962C8B-B14F-4D97-AF65-F5344CB8AC3E}">
        <p14:creationId xmlns:p14="http://schemas.microsoft.com/office/powerpoint/2010/main" val="145427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1" name="Rectangle 10"/>
          <p:cNvSpPr/>
          <p:nvPr userDrawn="1"/>
        </p:nvSpPr>
        <p:spPr>
          <a:xfrm>
            <a:off x="0" y="6629401"/>
            <a:ext cx="12192000" cy="2286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accent1">
                  <a:lumMod val="75000"/>
                </a:schemeClr>
              </a:solidFill>
            </a:endParaRPr>
          </a:p>
        </p:txBody>
      </p:sp>
      <p:sp>
        <p:nvSpPr>
          <p:cNvPr id="3" name="Text Placeholder 2"/>
          <p:cNvSpPr>
            <a:spLocks noGrp="1"/>
          </p:cNvSpPr>
          <p:nvPr>
            <p:ph type="body" idx="1"/>
          </p:nvPr>
        </p:nvSpPr>
        <p:spPr>
          <a:xfrm>
            <a:off x="111512" y="1278294"/>
            <a:ext cx="11946045" cy="47772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800">
                <a:solidFill>
                  <a:schemeClr val="accent1">
                    <a:lumMod val="75000"/>
                  </a:schemeClr>
                </a:solidFill>
              </a:defRPr>
            </a:lvl1pPr>
          </a:lstStyle>
          <a:p>
            <a:r>
              <a:rPr dirty="0"/>
              <a:t>Footer text here</a:t>
            </a:r>
          </a:p>
        </p:txBody>
      </p:sp>
      <p:pic>
        <p:nvPicPr>
          <p:cNvPr id="16" name="Picture 15"/>
          <p:cNvPicPr>
            <a:picLocks noChangeAspect="1"/>
          </p:cNvPicPr>
          <p:nvPr userDrawn="1"/>
        </p:nvPicPr>
        <p:blipFill rotWithShape="1">
          <a:blip r:embed="rId13" cstate="print">
            <a:duotone>
              <a:schemeClr val="accent2">
                <a:shade val="45000"/>
                <a:satMod val="135000"/>
              </a:schemeClr>
              <a:prstClr val="white"/>
            </a:duotone>
            <a:extLst>
              <a:ext uri="{28A0092B-C50C-407E-A947-70E740481C1C}">
                <a14:useLocalDpi xmlns:a14="http://schemas.microsoft.com/office/drawing/2010/main" val="0"/>
              </a:ext>
            </a:extLst>
          </a:blip>
          <a:srcRect t="52304" b="34792"/>
          <a:stretch/>
        </p:blipFill>
        <p:spPr>
          <a:xfrm>
            <a:off x="0" y="37306"/>
            <a:ext cx="12192000" cy="1048886"/>
          </a:xfrm>
          <a:prstGeom prst="rect">
            <a:avLst/>
          </a:prstGeom>
          <a:effectLst>
            <a:glow rad="127000">
              <a:schemeClr val="bg1">
                <a:lumMod val="75000"/>
              </a:schemeClr>
            </a:glow>
          </a:effectLst>
        </p:spPr>
      </p:pic>
      <p:pic>
        <p:nvPicPr>
          <p:cNvPr id="17" name="Picture 16"/>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12" y="6244949"/>
            <a:ext cx="4171239" cy="320722"/>
          </a:xfrm>
          <a:prstGeom prst="rect">
            <a:avLst/>
          </a:prstGeom>
        </p:spPr>
      </p:pic>
      <p:sp>
        <p:nvSpPr>
          <p:cNvPr id="2" name="Title Placeholder 1"/>
          <p:cNvSpPr>
            <a:spLocks noGrp="1"/>
          </p:cNvSpPr>
          <p:nvPr>
            <p:ph type="title"/>
          </p:nvPr>
        </p:nvSpPr>
        <p:spPr>
          <a:xfrm>
            <a:off x="177282" y="-17152"/>
            <a:ext cx="11880275" cy="1039614"/>
          </a:xfrm>
          <a:prstGeom prst="rect">
            <a:avLst/>
          </a:prstGeom>
          <a:effectLst>
            <a:glow rad="127000">
              <a:schemeClr val="bg1">
                <a:lumMod val="75000"/>
              </a:schemeClr>
            </a:glow>
          </a:effectLst>
        </p:spPr>
        <p:txBody>
          <a:bodyPr vert="horz" lIns="91440" tIns="45720" rIns="91440" bIns="45720" rtlCol="0" anchor="b">
            <a:normAutofit/>
          </a:bodyPr>
          <a:lstStyle/>
          <a:p>
            <a:r>
              <a:rPr lang="en-US" dirty="0"/>
              <a:t>Click to edit Master title style</a:t>
            </a:r>
            <a:endParaRPr dirty="0"/>
          </a:p>
        </p:txBody>
      </p:sp>
    </p:spTree>
    <p:extLst>
      <p:ext uri="{BB962C8B-B14F-4D97-AF65-F5344CB8AC3E}">
        <p14:creationId xmlns:p14="http://schemas.microsoft.com/office/powerpoint/2010/main" val="3744501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4800" b="1" kern="1200">
          <a:solidFill>
            <a:schemeClr val="bg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code.wvlegislature.gov/19-19-2"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mailto:Katherine.Garvey@mail.wvu.edu"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0003" y="191174"/>
            <a:ext cx="4846320" cy="5418896"/>
          </a:xfrm>
        </p:spPr>
        <p:txBody>
          <a:bodyPr>
            <a:normAutofit/>
          </a:bodyPr>
          <a:lstStyle/>
          <a:p>
            <a:r>
              <a:rPr lang="en-US" b="1" i="0" dirty="0">
                <a:effectLst/>
                <a:latin typeface="Calibri"/>
                <a:cs typeface="Calibri"/>
              </a:rPr>
              <a:t>Floodplain Management: Legal &amp; Planning </a:t>
            </a:r>
            <a:br>
              <a:rPr lang="en-US" b="1" i="0" dirty="0">
                <a:effectLst/>
                <a:latin typeface="Calibri" panose="020F0502020204030204" pitchFamily="34" charset="0"/>
              </a:rPr>
            </a:br>
            <a:r>
              <a:rPr lang="en-US" b="1" i="0" dirty="0">
                <a:effectLst/>
                <a:latin typeface="Calibri"/>
                <a:cs typeface="Calibri"/>
              </a:rPr>
              <a:t>Tools</a:t>
            </a:r>
            <a:br>
              <a:rPr lang="en-US" dirty="0">
                <a:latin typeface="Calibri"/>
                <a:cs typeface="Calibri"/>
              </a:rPr>
            </a:br>
            <a:br>
              <a:rPr lang="en-US" dirty="0">
                <a:latin typeface="Tekton Pro"/>
              </a:rPr>
            </a:br>
            <a:endParaRPr lang="en-US" sz="2200" dirty="0">
              <a:latin typeface="Tekton Pro"/>
            </a:endParaRPr>
          </a:p>
        </p:txBody>
      </p:sp>
      <p:pic>
        <p:nvPicPr>
          <p:cNvPr id="5" name="Picture 4">
            <a:extLst>
              <a:ext uri="{FF2B5EF4-FFF2-40B4-BE49-F238E27FC236}">
                <a16:creationId xmlns:a16="http://schemas.microsoft.com/office/drawing/2014/main" id="{C95BE378-CE75-F2BD-1BC9-0C5DF81E0440}"/>
              </a:ext>
            </a:extLst>
          </p:cNvPr>
          <p:cNvPicPr>
            <a:picLocks noChangeAspect="1"/>
          </p:cNvPicPr>
          <p:nvPr/>
        </p:nvPicPr>
        <p:blipFill rotWithShape="1">
          <a:blip r:embed="rId3"/>
          <a:srcRect t="294" r="28100" b="1"/>
          <a:stretch/>
        </p:blipFill>
        <p:spPr>
          <a:xfrm>
            <a:off x="6766296" y="1982233"/>
            <a:ext cx="5428779" cy="4008837"/>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C9DA7-581D-790F-B0A2-70927B64D5B9}"/>
              </a:ext>
            </a:extLst>
          </p:cNvPr>
          <p:cNvSpPr>
            <a:spLocks noGrp="1"/>
          </p:cNvSpPr>
          <p:nvPr>
            <p:ph type="title"/>
          </p:nvPr>
        </p:nvSpPr>
        <p:spPr/>
        <p:txBody>
          <a:bodyPr/>
          <a:lstStyle/>
          <a:p>
            <a:r>
              <a:rPr lang="en-US" dirty="0"/>
              <a:t>Floodplain Buyouts</a:t>
            </a:r>
          </a:p>
        </p:txBody>
      </p:sp>
      <p:pic>
        <p:nvPicPr>
          <p:cNvPr id="5" name="Content Placeholder 4">
            <a:extLst>
              <a:ext uri="{FF2B5EF4-FFF2-40B4-BE49-F238E27FC236}">
                <a16:creationId xmlns:a16="http://schemas.microsoft.com/office/drawing/2014/main" id="{0AD3521A-C191-60CF-F3EB-B833649BAF26}"/>
              </a:ext>
            </a:extLst>
          </p:cNvPr>
          <p:cNvPicPr>
            <a:picLocks noGrp="1" noChangeAspect="1"/>
          </p:cNvPicPr>
          <p:nvPr>
            <p:ph idx="1"/>
          </p:nvPr>
        </p:nvPicPr>
        <p:blipFill>
          <a:blip r:embed="rId2"/>
          <a:stretch>
            <a:fillRect/>
          </a:stretch>
        </p:blipFill>
        <p:spPr>
          <a:xfrm>
            <a:off x="6688919" y="1402435"/>
            <a:ext cx="4982924" cy="4598459"/>
          </a:xfrm>
        </p:spPr>
      </p:pic>
      <p:sp>
        <p:nvSpPr>
          <p:cNvPr id="7" name="TextBox 6">
            <a:extLst>
              <a:ext uri="{FF2B5EF4-FFF2-40B4-BE49-F238E27FC236}">
                <a16:creationId xmlns:a16="http://schemas.microsoft.com/office/drawing/2014/main" id="{DE65EAA5-08D5-5EE5-D7B0-0F706E174895}"/>
              </a:ext>
            </a:extLst>
          </p:cNvPr>
          <p:cNvSpPr txBox="1"/>
          <p:nvPr/>
        </p:nvSpPr>
        <p:spPr>
          <a:xfrm>
            <a:off x="256636" y="1263792"/>
            <a:ext cx="6286500" cy="4025717"/>
          </a:xfrm>
          <a:prstGeom prst="rect">
            <a:avLst/>
          </a:prstGeom>
          <a:noFill/>
        </p:spPr>
        <p:txBody>
          <a:bodyPr wrap="square" lIns="91440" tIns="45720" rIns="91440" bIns="45720" anchor="t">
            <a:spAutoFit/>
          </a:bodyPr>
          <a:lstStyle/>
          <a:p>
            <a:pPr algn="just">
              <a:lnSpc>
                <a:spcPct val="90000"/>
              </a:lnSpc>
              <a:buClr>
                <a:srgbClr val="00447C"/>
              </a:buClr>
              <a:defRPr/>
            </a:pPr>
            <a:r>
              <a:rPr kumimoji="0" lang="en-US" sz="2400"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a:rPr>
              <a:t>Structures. No new structures or improvements shall be constructed on the Property other than:</a:t>
            </a:r>
            <a:r>
              <a:rPr lang="en-US" sz="2400" dirty="0">
                <a:solidFill>
                  <a:srgbClr val="4D3E2F"/>
                </a:solidFill>
                <a:latin typeface="Adobe Devanagari"/>
                <a:ea typeface="Times New Roman" panose="02020603050405020304" pitchFamily="18" charset="0"/>
                <a:cs typeface="Times New Roman"/>
              </a:rPr>
              <a:t> </a:t>
            </a:r>
            <a:endParaRPr lang="en-US" sz="2400"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90000"/>
              </a:lnSpc>
              <a:spcBef>
                <a:spcPts val="0"/>
              </a:spcBef>
              <a:spcAft>
                <a:spcPts val="0"/>
              </a:spcAft>
              <a:buClr>
                <a:srgbClr val="00447C"/>
              </a:buClr>
              <a:buSzTx/>
              <a:buFont typeface="+mj-lt"/>
              <a:buAutoNum type="arabicPeriod" startAt="2"/>
              <a:tabLst/>
              <a:defRPr/>
            </a:pPr>
            <a:endParaRPr lang="en-US" sz="2000"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0"/>
              </a:spcBef>
              <a:spcAft>
                <a:spcPts val="0"/>
              </a:spcAft>
              <a:buClr>
                <a:srgbClr val="00447C"/>
              </a:buClr>
              <a:buSzTx/>
              <a:buFont typeface="Arial" panose="020B0604020202020204" pitchFamily="34" charset="0"/>
              <a:buNone/>
              <a:tabLst/>
              <a:defRPr/>
            </a:pPr>
            <a:r>
              <a:rPr kumimoji="0" lang="en-US"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a:rPr>
              <a:t>a. A public facility that is open on all sides and functionally related to a designated open space or recreational use;</a:t>
            </a:r>
            <a:endParaRPr lang="en-US"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a:endParaRPr>
          </a:p>
          <a:p>
            <a:pPr marL="342900" marR="0" lvl="0" indent="-342900" algn="just" defTabSz="914400" rtl="0" eaLnBrk="1" fontAlgn="auto" latinLnBrk="0" hangingPunct="1">
              <a:lnSpc>
                <a:spcPct val="90000"/>
              </a:lnSpc>
              <a:spcBef>
                <a:spcPts val="0"/>
              </a:spcBef>
              <a:spcAft>
                <a:spcPts val="0"/>
              </a:spcAft>
              <a:buClr>
                <a:srgbClr val="00447C"/>
              </a:buClr>
              <a:buSzTx/>
              <a:buFont typeface="+mj-lt"/>
              <a:buAutoNum type="arabicPeriod" startAt="2"/>
              <a:tabLst/>
              <a:defRPr/>
            </a:pPr>
            <a:endParaRPr lang="en-US"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0"/>
              </a:spcBef>
              <a:spcAft>
                <a:spcPts val="0"/>
              </a:spcAft>
              <a:buClr>
                <a:srgbClr val="00447C"/>
              </a:buClr>
              <a:buSzTx/>
              <a:buFont typeface="Arial" panose="020B0604020202020204" pitchFamily="34" charset="0"/>
              <a:buNone/>
              <a:tabLst/>
              <a:defRPr/>
            </a:pPr>
            <a:r>
              <a:rPr kumimoji="0" lang="en-US"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a:rPr>
              <a:t>b. A public rest room; or</a:t>
            </a:r>
            <a:endParaRPr lang="en-US"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a:endParaRPr>
          </a:p>
          <a:p>
            <a:pPr marL="342900" marR="0" lvl="0" indent="-342900" algn="just" defTabSz="914400" rtl="0" eaLnBrk="1" fontAlgn="auto" latinLnBrk="0" hangingPunct="1">
              <a:lnSpc>
                <a:spcPct val="90000"/>
              </a:lnSpc>
              <a:spcBef>
                <a:spcPts val="0"/>
              </a:spcBef>
              <a:spcAft>
                <a:spcPts val="0"/>
              </a:spcAft>
              <a:buClr>
                <a:srgbClr val="00447C"/>
              </a:buClr>
              <a:buSzTx/>
              <a:buFont typeface="+mj-lt"/>
              <a:buAutoNum type="arabicPeriod" startAt="2"/>
              <a:tabLst/>
              <a:defRPr/>
            </a:pPr>
            <a:endParaRPr lang="en-US"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0"/>
              </a:spcBef>
              <a:spcAft>
                <a:spcPts val="0"/>
              </a:spcAft>
              <a:buClr>
                <a:srgbClr val="00447C"/>
              </a:buClr>
              <a:buSzTx/>
              <a:buFont typeface="Arial" panose="020B0604020202020204" pitchFamily="34" charset="0"/>
              <a:buNone/>
              <a:tabLst/>
              <a:defRPr/>
            </a:pPr>
            <a:r>
              <a:rPr kumimoji="0" lang="en-US"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a:rPr>
              <a:t>c. A structure that is compatible with open space and conserves the natural function of the floodplain, including the uses described in Paragraph 2, above, and approved by the [Agency]in writing before construction of the structure begins.</a:t>
            </a:r>
            <a:endParaRPr lang="en-US"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a:endParaRPr>
          </a:p>
          <a:p>
            <a:pPr marL="342900" marR="0" lvl="0" indent="-342900" algn="just" defTabSz="914400" rtl="0" eaLnBrk="1" fontAlgn="auto" latinLnBrk="0" hangingPunct="1">
              <a:lnSpc>
                <a:spcPct val="90000"/>
              </a:lnSpc>
              <a:spcBef>
                <a:spcPts val="0"/>
              </a:spcBef>
              <a:spcAft>
                <a:spcPts val="0"/>
              </a:spcAft>
              <a:buClr>
                <a:srgbClr val="00447C"/>
              </a:buClr>
              <a:buSzTx/>
              <a:buFont typeface="+mj-lt"/>
              <a:buAutoNum type="arabicPeriod" startAt="2"/>
              <a:tabLst/>
              <a:defRPr/>
            </a:pPr>
            <a:endParaRPr lang="en-US"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panose="02020603050405020304" pitchFamily="18" charset="0"/>
            </a:endParaRPr>
          </a:p>
          <a:p>
            <a:pPr algn="just">
              <a:lnSpc>
                <a:spcPct val="90000"/>
              </a:lnSpc>
              <a:buClr>
                <a:srgbClr val="00447C"/>
              </a:buClr>
              <a:defRPr/>
            </a:pPr>
            <a:r>
              <a:rPr kumimoji="0" lang="en-US"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a:rPr>
              <a:t>Any improvements on the Property shall be in accordance with proper floodplain management policies and practices.</a:t>
            </a:r>
            <a:r>
              <a:rPr lang="en-US" dirty="0">
                <a:solidFill>
                  <a:srgbClr val="4D3E2F"/>
                </a:solidFill>
                <a:latin typeface="Adobe Devanagari"/>
                <a:ea typeface="Times New Roman" panose="02020603050405020304" pitchFamily="18" charset="0"/>
                <a:cs typeface="Times New Roman"/>
              </a:rPr>
              <a:t> </a:t>
            </a:r>
            <a:endParaRPr lang="en-US" i="0" u="none" strike="noStrike" kern="1200" cap="none" spc="0" normalizeH="0" baseline="0" noProof="0" dirty="0">
              <a:ln>
                <a:noFill/>
              </a:ln>
              <a:solidFill>
                <a:srgbClr val="4D3E2F"/>
              </a:solidFill>
              <a:effectLst/>
              <a:uLnTx/>
              <a:uFillTx/>
              <a:latin typeface="Adobe Devanagari"/>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750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D0703-723F-42AA-38CC-56800A28AE79}"/>
              </a:ext>
            </a:extLst>
          </p:cNvPr>
          <p:cNvSpPr>
            <a:spLocks noGrp="1"/>
          </p:cNvSpPr>
          <p:nvPr>
            <p:ph type="title"/>
          </p:nvPr>
        </p:nvSpPr>
        <p:spPr/>
        <p:txBody>
          <a:bodyPr/>
          <a:lstStyle/>
          <a:p>
            <a:r>
              <a:rPr lang="en-US" dirty="0"/>
              <a:t>Planning Tools: Preparedness &amp; Recovery</a:t>
            </a:r>
          </a:p>
        </p:txBody>
      </p:sp>
      <p:sp>
        <p:nvSpPr>
          <p:cNvPr id="3" name="Content Placeholder 2">
            <a:extLst>
              <a:ext uri="{FF2B5EF4-FFF2-40B4-BE49-F238E27FC236}">
                <a16:creationId xmlns:a16="http://schemas.microsoft.com/office/drawing/2014/main" id="{07D5B128-C036-FD9E-6FEE-2C224D17DA64}"/>
              </a:ext>
            </a:extLst>
          </p:cNvPr>
          <p:cNvSpPr>
            <a:spLocks noGrp="1"/>
          </p:cNvSpPr>
          <p:nvPr>
            <p:ph idx="1"/>
          </p:nvPr>
        </p:nvSpPr>
        <p:spPr/>
        <p:txBody>
          <a:bodyPr/>
          <a:lstStyle/>
          <a:p>
            <a:pPr marL="0" indent="0">
              <a:buNone/>
            </a:pPr>
            <a:endParaRPr lang="en-US" dirty="0"/>
          </a:p>
          <a:p>
            <a:r>
              <a:rPr lang="en-US" dirty="0"/>
              <a:t>Flood Preparedness</a:t>
            </a:r>
          </a:p>
          <a:p>
            <a:r>
              <a:rPr lang="en-US" dirty="0"/>
              <a:t>Post Disaster</a:t>
            </a:r>
          </a:p>
          <a:p>
            <a:pPr lvl="1"/>
            <a:r>
              <a:rPr lang="en-US" dirty="0"/>
              <a:t>Code Enforcement for Funding Eligibility</a:t>
            </a:r>
          </a:p>
          <a:p>
            <a:pPr lvl="1"/>
            <a:r>
              <a:rPr lang="en-US" dirty="0"/>
              <a:t>Emergency Code Enforcement</a:t>
            </a:r>
          </a:p>
          <a:p>
            <a:r>
              <a:rPr lang="en-US" dirty="0"/>
              <a:t>Long-Term Recovery</a:t>
            </a:r>
          </a:p>
          <a:p>
            <a:pPr lvl="1"/>
            <a:r>
              <a:rPr lang="en-US" dirty="0"/>
              <a:t>Preferred Development Areas</a:t>
            </a:r>
          </a:p>
        </p:txBody>
      </p:sp>
    </p:spTree>
    <p:extLst>
      <p:ext uri="{BB962C8B-B14F-4D97-AF65-F5344CB8AC3E}">
        <p14:creationId xmlns:p14="http://schemas.microsoft.com/office/powerpoint/2010/main" val="224904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CBA6-D120-D710-9777-13A452765092}"/>
              </a:ext>
            </a:extLst>
          </p:cNvPr>
          <p:cNvSpPr>
            <a:spLocks noGrp="1"/>
          </p:cNvSpPr>
          <p:nvPr>
            <p:ph type="title"/>
          </p:nvPr>
        </p:nvSpPr>
        <p:spPr/>
        <p:txBody>
          <a:bodyPr>
            <a:normAutofit/>
          </a:bodyPr>
          <a:lstStyle/>
          <a:p>
            <a:r>
              <a:rPr lang="en-US" dirty="0"/>
              <a:t>Hypothetical #1</a:t>
            </a:r>
          </a:p>
        </p:txBody>
      </p:sp>
      <p:sp>
        <p:nvSpPr>
          <p:cNvPr id="3" name="Content Placeholder 2">
            <a:extLst>
              <a:ext uri="{FF2B5EF4-FFF2-40B4-BE49-F238E27FC236}">
                <a16:creationId xmlns:a16="http://schemas.microsoft.com/office/drawing/2014/main" id="{324D6CB1-4E10-A69B-4B4F-0C5893473990}"/>
              </a:ext>
            </a:extLst>
          </p:cNvPr>
          <p:cNvSpPr>
            <a:spLocks noGrp="1"/>
          </p:cNvSpPr>
          <p:nvPr>
            <p:ph idx="1"/>
          </p:nvPr>
        </p:nvSpPr>
        <p:spPr/>
        <p:txBody>
          <a:bodyPr/>
          <a:lstStyle/>
          <a:p>
            <a:r>
              <a:rPr lang="en-US" dirty="0"/>
              <a:t>Will Bill 171 impact flood regulation?</a:t>
            </a:r>
          </a:p>
        </p:txBody>
      </p:sp>
      <p:pic>
        <p:nvPicPr>
          <p:cNvPr id="4" name="Picture 3">
            <a:extLst>
              <a:ext uri="{FF2B5EF4-FFF2-40B4-BE49-F238E27FC236}">
                <a16:creationId xmlns:a16="http://schemas.microsoft.com/office/drawing/2014/main" id="{B7AA30A2-D866-DAB2-7414-68DC2674416A}"/>
              </a:ext>
            </a:extLst>
          </p:cNvPr>
          <p:cNvPicPr>
            <a:picLocks noChangeAspect="1"/>
          </p:cNvPicPr>
          <p:nvPr/>
        </p:nvPicPr>
        <p:blipFill>
          <a:blip r:embed="rId2"/>
          <a:stretch>
            <a:fillRect/>
          </a:stretch>
        </p:blipFill>
        <p:spPr>
          <a:xfrm>
            <a:off x="2524408" y="1924435"/>
            <a:ext cx="7143184" cy="4316471"/>
          </a:xfrm>
          <a:prstGeom prst="rect">
            <a:avLst/>
          </a:prstGeom>
        </p:spPr>
      </p:pic>
    </p:spTree>
    <p:extLst>
      <p:ext uri="{BB962C8B-B14F-4D97-AF65-F5344CB8AC3E}">
        <p14:creationId xmlns:p14="http://schemas.microsoft.com/office/powerpoint/2010/main" val="305066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CBA6-D120-D710-9777-13A452765092}"/>
              </a:ext>
            </a:extLst>
          </p:cNvPr>
          <p:cNvSpPr>
            <a:spLocks noGrp="1"/>
          </p:cNvSpPr>
          <p:nvPr>
            <p:ph type="title"/>
          </p:nvPr>
        </p:nvSpPr>
        <p:spPr/>
        <p:txBody>
          <a:bodyPr>
            <a:normAutofit/>
          </a:bodyPr>
          <a:lstStyle/>
          <a:p>
            <a:r>
              <a:rPr lang="en-US" dirty="0"/>
              <a:t>Hypothetical #1</a:t>
            </a:r>
          </a:p>
        </p:txBody>
      </p:sp>
      <p:sp>
        <p:nvSpPr>
          <p:cNvPr id="3" name="Content Placeholder 2">
            <a:extLst>
              <a:ext uri="{FF2B5EF4-FFF2-40B4-BE49-F238E27FC236}">
                <a16:creationId xmlns:a16="http://schemas.microsoft.com/office/drawing/2014/main" id="{324D6CB1-4E10-A69B-4B4F-0C5893473990}"/>
              </a:ext>
            </a:extLst>
          </p:cNvPr>
          <p:cNvSpPr>
            <a:spLocks noGrp="1"/>
          </p:cNvSpPr>
          <p:nvPr>
            <p:ph idx="1"/>
          </p:nvPr>
        </p:nvSpPr>
        <p:spPr/>
        <p:txBody>
          <a:bodyPr/>
          <a:lstStyle/>
          <a:p>
            <a:pPr marL="0" indent="0">
              <a:buNone/>
            </a:pPr>
            <a:r>
              <a:rPr lang="en-US" i="0" dirty="0">
                <a:solidFill>
                  <a:srgbClr val="000000"/>
                </a:solidFill>
                <a:effectLst/>
                <a:latin typeface="Arial" panose="020B0604020202020204" pitchFamily="34" charset="0"/>
              </a:rPr>
              <a:t>(b) </a:t>
            </a:r>
            <a:r>
              <a:rPr lang="en-US" b="1" i="0" dirty="0">
                <a:solidFill>
                  <a:srgbClr val="000000"/>
                </a:solidFill>
                <a:effectLst/>
                <a:latin typeface="Arial" panose="020B0604020202020204" pitchFamily="34" charset="0"/>
              </a:rPr>
              <a:t>County commissions may not adopt or enact an ordinance</a:t>
            </a:r>
            <a:r>
              <a:rPr lang="en-US" i="0" dirty="0">
                <a:solidFill>
                  <a:srgbClr val="000000"/>
                </a:solidFill>
                <a:effectLst/>
                <a:latin typeface="Arial" panose="020B0604020202020204" pitchFamily="34" charset="0"/>
              </a:rPr>
              <a:t>, rule, license requirement, or other authorization that contravenes or is stricter than any state law, rule, or regulation </a:t>
            </a:r>
            <a:r>
              <a:rPr lang="en-US" b="1" i="0" dirty="0">
                <a:solidFill>
                  <a:srgbClr val="000000"/>
                </a:solidFill>
                <a:effectLst/>
                <a:latin typeface="Arial" panose="020B0604020202020204" pitchFamily="34" charset="0"/>
              </a:rPr>
              <a:t>relating to agricultural operations</a:t>
            </a:r>
            <a:r>
              <a:rPr lang="en-US" i="0" dirty="0">
                <a:solidFill>
                  <a:srgbClr val="000000"/>
                </a:solidFill>
                <a:effectLst/>
                <a:latin typeface="Arial" panose="020B0604020202020204" pitchFamily="34" charset="0"/>
              </a:rPr>
              <a:t>, as defined in </a:t>
            </a:r>
            <a:r>
              <a:rPr lang="en-US" i="0" strike="noStrike" dirty="0">
                <a:solidFill>
                  <a:srgbClr val="008000"/>
                </a:solidFill>
                <a:effectLst/>
                <a:latin typeface="Arial" panose="020B0604020202020204" pitchFamily="34" charset="0"/>
                <a:hlinkClick r:id="rId2"/>
              </a:rPr>
              <a:t>§19-19-2</a:t>
            </a:r>
            <a:r>
              <a:rPr lang="en-US" i="0" dirty="0">
                <a:solidFill>
                  <a:srgbClr val="000000"/>
                </a:solidFill>
                <a:effectLst/>
                <a:latin typeface="Arial" panose="020B0604020202020204" pitchFamily="34" charset="0"/>
              </a:rPr>
              <a:t> of this code. Any ordinance, rule, regulation, license requirement, or other authorization previously adopted by a county commission that contravenes or is stricter than any state law, rule, or regulation regarding agricultural operations is revoked.</a:t>
            </a:r>
            <a:endParaRPr lang="en-US" dirty="0"/>
          </a:p>
        </p:txBody>
      </p:sp>
    </p:spTree>
    <p:extLst>
      <p:ext uri="{BB962C8B-B14F-4D97-AF65-F5344CB8AC3E}">
        <p14:creationId xmlns:p14="http://schemas.microsoft.com/office/powerpoint/2010/main" val="68448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BB3B-E2E1-A691-8902-5D18F104CC13}"/>
              </a:ext>
            </a:extLst>
          </p:cNvPr>
          <p:cNvSpPr>
            <a:spLocks noGrp="1"/>
          </p:cNvSpPr>
          <p:nvPr>
            <p:ph type="title"/>
          </p:nvPr>
        </p:nvSpPr>
        <p:spPr/>
        <p:txBody>
          <a:bodyPr/>
          <a:lstStyle/>
          <a:p>
            <a:r>
              <a:rPr lang="en-US" dirty="0"/>
              <a:t>Hypothetical #1</a:t>
            </a:r>
          </a:p>
        </p:txBody>
      </p:sp>
      <p:sp>
        <p:nvSpPr>
          <p:cNvPr id="3" name="Content Placeholder 2">
            <a:extLst>
              <a:ext uri="{FF2B5EF4-FFF2-40B4-BE49-F238E27FC236}">
                <a16:creationId xmlns:a16="http://schemas.microsoft.com/office/drawing/2014/main" id="{1188DE08-3701-8F50-E76F-09BDAA46215C}"/>
              </a:ext>
            </a:extLst>
          </p:cNvPr>
          <p:cNvSpPr>
            <a:spLocks noGrp="1"/>
          </p:cNvSpPr>
          <p:nvPr>
            <p:ph idx="1"/>
          </p:nvPr>
        </p:nvSpPr>
        <p:spPr/>
        <p:txBody>
          <a:bodyPr>
            <a:normAutofit fontScale="77500" lnSpcReduction="20000"/>
          </a:bodyPr>
          <a:lstStyle/>
          <a:p>
            <a:pPr marL="0" indent="0">
              <a:buNone/>
            </a:pPr>
            <a:r>
              <a:rPr lang="en-US" dirty="0"/>
              <a:t>§19-19-2. Definitions.</a:t>
            </a:r>
          </a:p>
          <a:p>
            <a:pPr marL="0" indent="0">
              <a:buNone/>
            </a:pPr>
            <a:r>
              <a:rPr lang="en-US" dirty="0"/>
              <a:t>For the purposes of this article:</a:t>
            </a:r>
          </a:p>
          <a:p>
            <a:endParaRPr lang="en-US" dirty="0"/>
          </a:p>
          <a:p>
            <a:pPr marL="0" indent="0">
              <a:buNone/>
            </a:pPr>
            <a:r>
              <a:rPr lang="en-US" dirty="0"/>
              <a:t>(a) "Agriculture" shall mean the production of food, fiber and woodland products, by means of cultivation, tillage of the soil and by the conduct of animal, livestock, dairy, apiary, equine or poultry husbandry, and the practice of forestry, silviculture, horticulture, harvesting of silviculture products, packing, shipping, milling, and marketing of agricultural products conducted by the proprietor of the agricultural operation, or any other legal plant or animal production and all farm practices.</a:t>
            </a:r>
          </a:p>
          <a:p>
            <a:endParaRPr lang="en-US" dirty="0"/>
          </a:p>
          <a:p>
            <a:pPr marL="0" indent="0">
              <a:buNone/>
            </a:pPr>
            <a:r>
              <a:rPr lang="en-US" dirty="0"/>
              <a:t>(b) "Agricultural land" shall mean any amount of land and the improvements thereupon, used or usable in the production of food, fiber or woodland products of an </a:t>
            </a:r>
            <a:r>
              <a:rPr lang="en-US" b="1" dirty="0"/>
              <a:t>annual value of $1,000 or more</a:t>
            </a:r>
            <a:r>
              <a:rPr lang="en-US" dirty="0"/>
              <a:t>, by the conduct of the business of agriculture, as defined in subsection (a) of this section.</a:t>
            </a:r>
          </a:p>
          <a:p>
            <a:endParaRPr lang="en-US" dirty="0"/>
          </a:p>
        </p:txBody>
      </p:sp>
    </p:spTree>
    <p:extLst>
      <p:ext uri="{BB962C8B-B14F-4D97-AF65-F5344CB8AC3E}">
        <p14:creationId xmlns:p14="http://schemas.microsoft.com/office/powerpoint/2010/main" val="277884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CBA6-D120-D710-9777-13A452765092}"/>
              </a:ext>
            </a:extLst>
          </p:cNvPr>
          <p:cNvSpPr>
            <a:spLocks noGrp="1"/>
          </p:cNvSpPr>
          <p:nvPr>
            <p:ph type="title"/>
          </p:nvPr>
        </p:nvSpPr>
        <p:spPr/>
        <p:txBody>
          <a:bodyPr>
            <a:normAutofit/>
          </a:bodyPr>
          <a:lstStyle/>
          <a:p>
            <a:r>
              <a:rPr lang="en-US" dirty="0"/>
              <a:t>Hypothetical #1</a:t>
            </a:r>
          </a:p>
        </p:txBody>
      </p:sp>
      <p:sp>
        <p:nvSpPr>
          <p:cNvPr id="3" name="Content Placeholder 2">
            <a:extLst>
              <a:ext uri="{FF2B5EF4-FFF2-40B4-BE49-F238E27FC236}">
                <a16:creationId xmlns:a16="http://schemas.microsoft.com/office/drawing/2014/main" id="{324D6CB1-4E10-A69B-4B4F-0C5893473990}"/>
              </a:ext>
            </a:extLst>
          </p:cNvPr>
          <p:cNvSpPr>
            <a:spLocks noGrp="1"/>
          </p:cNvSpPr>
          <p:nvPr>
            <p:ph idx="1"/>
          </p:nvPr>
        </p:nvSpPr>
        <p:spPr/>
        <p:txBody>
          <a:bodyPr/>
          <a:lstStyle/>
          <a:p>
            <a:r>
              <a:rPr lang="en-US" dirty="0"/>
              <a:t>Will Bill 171 impact flood regulation?</a:t>
            </a:r>
          </a:p>
          <a:p>
            <a:endParaRPr lang="en-US" dirty="0"/>
          </a:p>
          <a:p>
            <a:pPr marL="0" indent="0">
              <a:buNone/>
            </a:pPr>
            <a:r>
              <a:rPr lang="en-US" dirty="0">
                <a:solidFill>
                  <a:srgbClr val="000000"/>
                </a:solidFill>
                <a:latin typeface="Calibri" panose="020F0502020204030204" pitchFamily="34" charset="0"/>
              </a:rPr>
              <a:t>Yes, floodplain ordinances adopted by counties could fall under this revocation. </a:t>
            </a:r>
          </a:p>
          <a:p>
            <a:pPr marL="0" indent="0">
              <a:buNone/>
            </a:pPr>
            <a:r>
              <a:rPr lang="en-US" b="0" i="0" dirty="0">
                <a:solidFill>
                  <a:srgbClr val="000000"/>
                </a:solidFill>
                <a:effectLst/>
                <a:latin typeface="Calibri" panose="020F0502020204030204" pitchFamily="34" charset="0"/>
              </a:rPr>
              <a:t>Could cause non-compliance with FEMA’s requirement to regulate all development (including agriculture) in the flood hazard area.</a:t>
            </a:r>
          </a:p>
          <a:p>
            <a:pPr marL="0" indent="0">
              <a:buNone/>
            </a:pPr>
            <a:r>
              <a:rPr lang="en-US" dirty="0">
                <a:solidFill>
                  <a:srgbClr val="000000"/>
                </a:solidFill>
                <a:latin typeface="Calibri" panose="020F0502020204030204" pitchFamily="34" charset="0"/>
              </a:rPr>
              <a:t>	Example: V</a:t>
            </a:r>
            <a:r>
              <a:rPr lang="en-US" b="0" i="0" dirty="0">
                <a:solidFill>
                  <a:srgbClr val="000000"/>
                </a:solidFill>
                <a:effectLst/>
                <a:latin typeface="Calibri" panose="020F0502020204030204" pitchFamily="34" charset="0"/>
              </a:rPr>
              <a:t>ermont received a notice of non-compliance from FEMA because Vermont did not allow municipalities to regulate farming. </a:t>
            </a:r>
            <a:endParaRPr lang="en-US" dirty="0"/>
          </a:p>
        </p:txBody>
      </p:sp>
    </p:spTree>
    <p:extLst>
      <p:ext uri="{BB962C8B-B14F-4D97-AF65-F5344CB8AC3E}">
        <p14:creationId xmlns:p14="http://schemas.microsoft.com/office/powerpoint/2010/main" val="178243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CBA6-D120-D710-9777-13A452765092}"/>
              </a:ext>
            </a:extLst>
          </p:cNvPr>
          <p:cNvSpPr>
            <a:spLocks noGrp="1"/>
          </p:cNvSpPr>
          <p:nvPr>
            <p:ph type="title"/>
          </p:nvPr>
        </p:nvSpPr>
        <p:spPr/>
        <p:txBody>
          <a:bodyPr>
            <a:normAutofit/>
          </a:bodyPr>
          <a:lstStyle/>
          <a:p>
            <a:r>
              <a:rPr lang="en-US" dirty="0"/>
              <a:t>Hypothetical #2</a:t>
            </a:r>
          </a:p>
        </p:txBody>
      </p:sp>
      <p:sp>
        <p:nvSpPr>
          <p:cNvPr id="3" name="Content Placeholder 2">
            <a:extLst>
              <a:ext uri="{FF2B5EF4-FFF2-40B4-BE49-F238E27FC236}">
                <a16:creationId xmlns:a16="http://schemas.microsoft.com/office/drawing/2014/main" id="{324D6CB1-4E10-A69B-4B4F-0C5893473990}"/>
              </a:ext>
            </a:extLst>
          </p:cNvPr>
          <p:cNvSpPr>
            <a:spLocks noGrp="1"/>
          </p:cNvSpPr>
          <p:nvPr>
            <p:ph idx="1"/>
          </p:nvPr>
        </p:nvSpPr>
        <p:spPr/>
        <p:txBody>
          <a:bodyPr/>
          <a:lstStyle/>
          <a:p>
            <a:r>
              <a:rPr lang="en-US" dirty="0"/>
              <a:t>Can local governments be found liable for improper floodplain management?</a:t>
            </a:r>
          </a:p>
          <a:p>
            <a:endParaRPr lang="en-US" dirty="0"/>
          </a:p>
        </p:txBody>
      </p:sp>
      <p:pic>
        <p:nvPicPr>
          <p:cNvPr id="4" name="Picture 10" descr="Image result for Richwood flood photos">
            <a:extLst>
              <a:ext uri="{FF2B5EF4-FFF2-40B4-BE49-F238E27FC236}">
                <a16:creationId xmlns:a16="http://schemas.microsoft.com/office/drawing/2014/main" id="{1D0BAEAE-DA05-4746-A33C-471E7E8BA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9162" y="1982901"/>
            <a:ext cx="6338484" cy="381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CBA6-D120-D710-9777-13A452765092}"/>
              </a:ext>
            </a:extLst>
          </p:cNvPr>
          <p:cNvSpPr>
            <a:spLocks noGrp="1"/>
          </p:cNvSpPr>
          <p:nvPr>
            <p:ph type="title"/>
          </p:nvPr>
        </p:nvSpPr>
        <p:spPr/>
        <p:txBody>
          <a:bodyPr>
            <a:normAutofit/>
          </a:bodyPr>
          <a:lstStyle/>
          <a:p>
            <a:r>
              <a:rPr lang="en-US" dirty="0"/>
              <a:t>Hypothetical #2</a:t>
            </a:r>
          </a:p>
        </p:txBody>
      </p:sp>
      <p:sp>
        <p:nvSpPr>
          <p:cNvPr id="3" name="Content Placeholder 2">
            <a:extLst>
              <a:ext uri="{FF2B5EF4-FFF2-40B4-BE49-F238E27FC236}">
                <a16:creationId xmlns:a16="http://schemas.microsoft.com/office/drawing/2014/main" id="{324D6CB1-4E10-A69B-4B4F-0C5893473990}"/>
              </a:ext>
            </a:extLst>
          </p:cNvPr>
          <p:cNvSpPr>
            <a:spLocks noGrp="1"/>
          </p:cNvSpPr>
          <p:nvPr>
            <p:ph idx="1"/>
          </p:nvPr>
        </p:nvSpPr>
        <p:spPr>
          <a:xfrm>
            <a:off x="111512" y="1278294"/>
            <a:ext cx="6741961" cy="4777273"/>
          </a:xfrm>
        </p:spPr>
        <p:txBody>
          <a:bodyPr>
            <a:normAutofit fontScale="85000" lnSpcReduction="20000"/>
          </a:bodyPr>
          <a:lstStyle/>
          <a:p>
            <a:r>
              <a:rPr lang="en-US" dirty="0"/>
              <a:t>Can local governments be found liable for improper floodplain management?</a:t>
            </a:r>
          </a:p>
          <a:p>
            <a:endParaRPr lang="en-US" dirty="0"/>
          </a:p>
          <a:p>
            <a:r>
              <a:rPr lang="en-US" dirty="0"/>
              <a:t>Yes, courts have held that governments can be liable for increasing flood hazards on adjacent land by grading OR filling land.</a:t>
            </a:r>
          </a:p>
          <a:p>
            <a:pPr lvl="1"/>
            <a:r>
              <a:rPr lang="en-US" sz="2400" dirty="0"/>
              <a:t>Sometimes structural measures (dikes, dams, levees) can increase flooding</a:t>
            </a:r>
          </a:p>
          <a:p>
            <a:pPr lvl="1"/>
            <a:r>
              <a:rPr lang="en-US" sz="2400" dirty="0"/>
              <a:t>Increased liability if improperly designed, operated, or maintained.</a:t>
            </a:r>
          </a:p>
          <a:p>
            <a:pPr marL="283464" lvl="1" indent="0">
              <a:buNone/>
            </a:pPr>
            <a:endParaRPr lang="en-US" sz="2400" dirty="0"/>
          </a:p>
          <a:p>
            <a:r>
              <a:rPr lang="en-US" dirty="0"/>
              <a:t>Yes, for negligence or nuisance when they issue permits for development which cause increased flood hazards on other property. </a:t>
            </a:r>
          </a:p>
          <a:p>
            <a:endParaRPr lang="en-US" dirty="0"/>
          </a:p>
          <a:p>
            <a:endParaRPr lang="en-US" dirty="0"/>
          </a:p>
        </p:txBody>
      </p:sp>
      <p:pic>
        <p:nvPicPr>
          <p:cNvPr id="4" name="Picture 10" descr="Image result for Richwood flood photos">
            <a:extLst>
              <a:ext uri="{FF2B5EF4-FFF2-40B4-BE49-F238E27FC236}">
                <a16:creationId xmlns:a16="http://schemas.microsoft.com/office/drawing/2014/main" id="{1D0BAEAE-DA05-4746-A33C-471E7E8BA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473" y="1763161"/>
            <a:ext cx="6695872" cy="403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8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361B8-67B0-F525-1F54-3FBF88C6693E}"/>
              </a:ext>
            </a:extLst>
          </p:cNvPr>
          <p:cNvSpPr>
            <a:spLocks noGrp="1"/>
          </p:cNvSpPr>
          <p:nvPr>
            <p:ph type="title"/>
          </p:nvPr>
        </p:nvSpPr>
        <p:spPr/>
        <p:txBody>
          <a:bodyPr/>
          <a:lstStyle/>
          <a:p>
            <a:r>
              <a:rPr lang="en-US" dirty="0"/>
              <a:t>Hypothetical #2</a:t>
            </a:r>
          </a:p>
        </p:txBody>
      </p:sp>
      <p:sp>
        <p:nvSpPr>
          <p:cNvPr id="3" name="Content Placeholder 2">
            <a:extLst>
              <a:ext uri="{FF2B5EF4-FFF2-40B4-BE49-F238E27FC236}">
                <a16:creationId xmlns:a16="http://schemas.microsoft.com/office/drawing/2014/main" id="{6E41CD85-910A-F365-10BF-9CA772465DEE}"/>
              </a:ext>
            </a:extLst>
          </p:cNvPr>
          <p:cNvSpPr>
            <a:spLocks noGrp="1"/>
          </p:cNvSpPr>
          <p:nvPr>
            <p:ph idx="1"/>
          </p:nvPr>
        </p:nvSpPr>
        <p:spPr/>
        <p:txBody>
          <a:bodyPr/>
          <a:lstStyle/>
          <a:p>
            <a:r>
              <a:rPr lang="en-US" sz="3000" i="1" dirty="0"/>
              <a:t>Brooks v. City of Huntington</a:t>
            </a:r>
            <a:r>
              <a:rPr lang="en-US" sz="3000" dirty="0"/>
              <a:t> (W. Va., 2014)</a:t>
            </a:r>
          </a:p>
          <a:p>
            <a:pPr lvl="1"/>
            <a:r>
              <a:rPr lang="en-US" sz="2400" dirty="0"/>
              <a:t>Homeowners brought an action against city asserting the city had negligently maintained a stormwater culvert causing flooding.</a:t>
            </a:r>
          </a:p>
          <a:p>
            <a:pPr lvl="2"/>
            <a:r>
              <a:rPr lang="en-US" sz="2000" dirty="0"/>
              <a:t>Culvert was constructed to help with the flooding of </a:t>
            </a:r>
            <a:r>
              <a:rPr lang="en-US" sz="2000" dirty="0" err="1"/>
              <a:t>Krouts</a:t>
            </a:r>
            <a:r>
              <a:rPr lang="en-US" sz="2000" dirty="0"/>
              <a:t> Creek. It was found that the city did not clean the “track rack” which collected debris from entering the culvert.  </a:t>
            </a:r>
          </a:p>
          <a:p>
            <a:pPr lvl="1"/>
            <a:r>
              <a:rPr lang="en-US" sz="2400" dirty="0"/>
              <a:t>Supreme Court of Appeals held that homeowners were entitled to recover damages for repair costs, and residual diminution of value of homes.</a:t>
            </a:r>
          </a:p>
          <a:p>
            <a:endParaRPr lang="en-US" dirty="0"/>
          </a:p>
        </p:txBody>
      </p:sp>
    </p:spTree>
    <p:extLst>
      <p:ext uri="{BB962C8B-B14F-4D97-AF65-F5344CB8AC3E}">
        <p14:creationId xmlns:p14="http://schemas.microsoft.com/office/powerpoint/2010/main" val="203160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CBA6-D120-D710-9777-13A452765092}"/>
              </a:ext>
            </a:extLst>
          </p:cNvPr>
          <p:cNvSpPr>
            <a:spLocks noGrp="1"/>
          </p:cNvSpPr>
          <p:nvPr>
            <p:ph type="title"/>
          </p:nvPr>
        </p:nvSpPr>
        <p:spPr/>
        <p:txBody>
          <a:bodyPr>
            <a:normAutofit/>
          </a:bodyPr>
          <a:lstStyle/>
          <a:p>
            <a:r>
              <a:rPr lang="en-US" dirty="0"/>
              <a:t>Hypothetical #3</a:t>
            </a:r>
          </a:p>
        </p:txBody>
      </p:sp>
      <p:sp>
        <p:nvSpPr>
          <p:cNvPr id="3" name="Content Placeholder 2">
            <a:extLst>
              <a:ext uri="{FF2B5EF4-FFF2-40B4-BE49-F238E27FC236}">
                <a16:creationId xmlns:a16="http://schemas.microsoft.com/office/drawing/2014/main" id="{324D6CB1-4E10-A69B-4B4F-0C5893473990}"/>
              </a:ext>
            </a:extLst>
          </p:cNvPr>
          <p:cNvSpPr>
            <a:spLocks noGrp="1"/>
          </p:cNvSpPr>
          <p:nvPr>
            <p:ph idx="1"/>
          </p:nvPr>
        </p:nvSpPr>
        <p:spPr/>
        <p:txBody>
          <a:bodyPr/>
          <a:lstStyle/>
          <a:p>
            <a:r>
              <a:rPr lang="en-US" dirty="0"/>
              <a:t>What if there are deed restrictions?</a:t>
            </a:r>
          </a:p>
        </p:txBody>
      </p:sp>
    </p:spTree>
    <p:extLst>
      <p:ext uri="{BB962C8B-B14F-4D97-AF65-F5344CB8AC3E}">
        <p14:creationId xmlns:p14="http://schemas.microsoft.com/office/powerpoint/2010/main" val="4146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CEC4F6-6F97-32B9-B41F-AF42645CB108}"/>
              </a:ext>
            </a:extLst>
          </p:cNvPr>
          <p:cNvSpPr>
            <a:spLocks noGrp="1"/>
          </p:cNvSpPr>
          <p:nvPr>
            <p:ph type="title"/>
          </p:nvPr>
        </p:nvSpPr>
        <p:spPr/>
        <p:txBody>
          <a:bodyPr/>
          <a:lstStyle/>
          <a:p>
            <a:r>
              <a:rPr lang="en-US" dirty="0"/>
              <a:t>Roadmap</a:t>
            </a:r>
          </a:p>
        </p:txBody>
      </p:sp>
      <p:sp>
        <p:nvSpPr>
          <p:cNvPr id="6" name="Content Placeholder 5">
            <a:extLst>
              <a:ext uri="{FF2B5EF4-FFF2-40B4-BE49-F238E27FC236}">
                <a16:creationId xmlns:a16="http://schemas.microsoft.com/office/drawing/2014/main" id="{57EECE8B-FE83-CA6B-1CE9-631107CB2EC1}"/>
              </a:ext>
            </a:extLst>
          </p:cNvPr>
          <p:cNvSpPr>
            <a:spLocks noGrp="1"/>
          </p:cNvSpPr>
          <p:nvPr>
            <p:ph idx="1"/>
          </p:nvPr>
        </p:nvSpPr>
        <p:spPr>
          <a:xfrm>
            <a:off x="111512" y="1278294"/>
            <a:ext cx="6696712" cy="4777273"/>
          </a:xfrm>
        </p:spPr>
        <p:txBody>
          <a:bodyPr vert="horz" lIns="91440" tIns="45720" rIns="91440" bIns="45720" rtlCol="0" anchor="t">
            <a:normAutofit/>
          </a:bodyPr>
          <a:lstStyle/>
          <a:p>
            <a:pPr marL="210185" indent="-210185"/>
            <a:r>
              <a:rPr lang="en-US" dirty="0"/>
              <a:t>Overview of Legal &amp; Planning Tools</a:t>
            </a:r>
          </a:p>
          <a:p>
            <a:pPr marL="210185" indent="-210185"/>
            <a:r>
              <a:rPr lang="en-US" dirty="0"/>
              <a:t>Hypotheticals</a:t>
            </a:r>
          </a:p>
          <a:p>
            <a:pPr marL="438785" lvl="1" indent="-154940"/>
            <a:r>
              <a:rPr lang="en-US" sz="2400" dirty="0">
                <a:latin typeface="Adobe Devanagari"/>
              </a:rPr>
              <a:t>Common Questions</a:t>
            </a:r>
          </a:p>
          <a:p>
            <a:pPr marL="438785" lvl="1" indent="-154940"/>
            <a:r>
              <a:rPr lang="en-US" sz="2400" dirty="0">
                <a:latin typeface="Adobe Devanagari"/>
              </a:rPr>
              <a:t>New Legislation</a:t>
            </a:r>
          </a:p>
          <a:p>
            <a:pPr marL="210185" indent="-210185"/>
            <a:r>
              <a:rPr lang="en-US" dirty="0"/>
              <a:t>Questions</a:t>
            </a:r>
          </a:p>
          <a:p>
            <a:pPr marL="210185" indent="-210185"/>
            <a:r>
              <a:rPr lang="en-US" dirty="0"/>
              <a:t>Post Conference Q &amp; A</a:t>
            </a:r>
          </a:p>
        </p:txBody>
      </p:sp>
      <p:sp>
        <p:nvSpPr>
          <p:cNvPr id="2" name="Date Placeholder 1">
            <a:extLst>
              <a:ext uri="{FF2B5EF4-FFF2-40B4-BE49-F238E27FC236}">
                <a16:creationId xmlns:a16="http://schemas.microsoft.com/office/drawing/2014/main" id="{697C9FB1-1267-7E30-CAED-E2DAAA4FA8FE}"/>
              </a:ext>
            </a:extLst>
          </p:cNvPr>
          <p:cNvSpPr>
            <a:spLocks noGrp="1"/>
          </p:cNvSpPr>
          <p:nvPr>
            <p:ph type="dt" sz="half" idx="4294967295"/>
          </p:nvPr>
        </p:nvSpPr>
        <p:spPr>
          <a:xfrm>
            <a:off x="0" y="6629400"/>
            <a:ext cx="1000125" cy="228600"/>
          </a:xfrm>
          <a:prstGeom prst="rect">
            <a:avLst/>
          </a:prstGeom>
        </p:spPr>
        <p:txBody>
          <a:bodyPr/>
          <a:lstStyle/>
          <a:p>
            <a:r>
              <a:rPr lang="en-US"/>
              <a:t>July 22, 2012</a:t>
            </a:r>
            <a:endParaRPr lang="en-US" dirty="0"/>
          </a:p>
        </p:txBody>
      </p:sp>
      <p:sp>
        <p:nvSpPr>
          <p:cNvPr id="3" name="Footer Placeholder 2">
            <a:extLst>
              <a:ext uri="{FF2B5EF4-FFF2-40B4-BE49-F238E27FC236}">
                <a16:creationId xmlns:a16="http://schemas.microsoft.com/office/drawing/2014/main" id="{293CA8FF-6E8E-A03F-AACD-AEA424704B69}"/>
              </a:ext>
            </a:extLst>
          </p:cNvPr>
          <p:cNvSpPr>
            <a:spLocks noGrp="1"/>
          </p:cNvSpPr>
          <p:nvPr>
            <p:ph type="ftr" sz="quarter" idx="4294967295"/>
          </p:nvPr>
        </p:nvSpPr>
        <p:spPr>
          <a:xfrm>
            <a:off x="3048000" y="6629400"/>
            <a:ext cx="9144000" cy="228600"/>
          </a:xfrm>
        </p:spPr>
        <p:txBody>
          <a:bodyPr/>
          <a:lstStyle/>
          <a:p>
            <a:r>
              <a:rPr lang="en-US"/>
              <a:t>Footer text here</a:t>
            </a:r>
            <a:endParaRPr lang="en-US" dirty="0"/>
          </a:p>
        </p:txBody>
      </p:sp>
      <p:sp>
        <p:nvSpPr>
          <p:cNvPr id="4" name="Slide Number Placeholder 3">
            <a:extLst>
              <a:ext uri="{FF2B5EF4-FFF2-40B4-BE49-F238E27FC236}">
                <a16:creationId xmlns:a16="http://schemas.microsoft.com/office/drawing/2014/main" id="{A32FF3D2-6635-5820-91BF-690E0824A5C8}"/>
              </a:ext>
            </a:extLst>
          </p:cNvPr>
          <p:cNvSpPr>
            <a:spLocks noGrp="1"/>
          </p:cNvSpPr>
          <p:nvPr>
            <p:ph type="sldNum" sz="quarter" idx="4294967295"/>
          </p:nvPr>
        </p:nvSpPr>
        <p:spPr>
          <a:xfrm>
            <a:off x="0" y="6629400"/>
            <a:ext cx="411163" cy="228600"/>
          </a:xfrm>
          <a:prstGeom prst="rect">
            <a:avLst/>
          </a:prstGeom>
        </p:spPr>
        <p:txBody>
          <a:bodyPr/>
          <a:lstStyle/>
          <a:p>
            <a:fld id="{9CD8D479-8942-46E8-A226-A4E01F7A105C}" type="slidenum">
              <a:rPr lang="en-US" smtClean="0"/>
              <a:t>2</a:t>
            </a:fld>
            <a:endParaRPr lang="en-US" dirty="0"/>
          </a:p>
        </p:txBody>
      </p:sp>
      <p:pic>
        <p:nvPicPr>
          <p:cNvPr id="7" name="Picture 6">
            <a:extLst>
              <a:ext uri="{FF2B5EF4-FFF2-40B4-BE49-F238E27FC236}">
                <a16:creationId xmlns:a16="http://schemas.microsoft.com/office/drawing/2014/main" id="{BB7000CF-269A-77B9-ADD9-346544C732DB}"/>
              </a:ext>
            </a:extLst>
          </p:cNvPr>
          <p:cNvPicPr>
            <a:picLocks noChangeAspect="1"/>
          </p:cNvPicPr>
          <p:nvPr/>
        </p:nvPicPr>
        <p:blipFill>
          <a:blip r:embed="rId2"/>
          <a:stretch>
            <a:fillRect/>
          </a:stretch>
        </p:blipFill>
        <p:spPr>
          <a:xfrm>
            <a:off x="5570899" y="1990196"/>
            <a:ext cx="5600699" cy="3726891"/>
          </a:xfrm>
          <a:prstGeom prst="rect">
            <a:avLst/>
          </a:prstGeom>
        </p:spPr>
      </p:pic>
    </p:spTree>
    <p:extLst>
      <p:ext uri="{BB962C8B-B14F-4D97-AF65-F5344CB8AC3E}">
        <p14:creationId xmlns:p14="http://schemas.microsoft.com/office/powerpoint/2010/main" val="21109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CBA6-D120-D710-9777-13A452765092}"/>
              </a:ext>
            </a:extLst>
          </p:cNvPr>
          <p:cNvSpPr>
            <a:spLocks noGrp="1"/>
          </p:cNvSpPr>
          <p:nvPr>
            <p:ph type="title"/>
          </p:nvPr>
        </p:nvSpPr>
        <p:spPr/>
        <p:txBody>
          <a:bodyPr>
            <a:normAutofit/>
          </a:bodyPr>
          <a:lstStyle/>
          <a:p>
            <a:r>
              <a:rPr lang="en-US" dirty="0"/>
              <a:t>Hypothetical #3</a:t>
            </a:r>
          </a:p>
        </p:txBody>
      </p:sp>
      <p:sp>
        <p:nvSpPr>
          <p:cNvPr id="3" name="Content Placeholder 2">
            <a:extLst>
              <a:ext uri="{FF2B5EF4-FFF2-40B4-BE49-F238E27FC236}">
                <a16:creationId xmlns:a16="http://schemas.microsoft.com/office/drawing/2014/main" id="{324D6CB1-4E10-A69B-4B4F-0C5893473990}"/>
              </a:ext>
            </a:extLst>
          </p:cNvPr>
          <p:cNvSpPr>
            <a:spLocks noGrp="1"/>
          </p:cNvSpPr>
          <p:nvPr>
            <p:ph idx="1"/>
          </p:nvPr>
        </p:nvSpPr>
        <p:spPr/>
        <p:txBody>
          <a:bodyPr/>
          <a:lstStyle/>
          <a:p>
            <a:r>
              <a:rPr lang="en-US" dirty="0"/>
              <a:t>What if there are deed restrictions?</a:t>
            </a:r>
          </a:p>
        </p:txBody>
      </p:sp>
      <p:sp>
        <p:nvSpPr>
          <p:cNvPr id="4" name="TextBox 3">
            <a:extLst>
              <a:ext uri="{FF2B5EF4-FFF2-40B4-BE49-F238E27FC236}">
                <a16:creationId xmlns:a16="http://schemas.microsoft.com/office/drawing/2014/main" id="{290095BE-03AA-7C58-7ADE-9D5D738E9774}"/>
              </a:ext>
            </a:extLst>
          </p:cNvPr>
          <p:cNvSpPr txBox="1"/>
          <p:nvPr/>
        </p:nvSpPr>
        <p:spPr>
          <a:xfrm>
            <a:off x="332881" y="1938728"/>
            <a:ext cx="3569163" cy="2308324"/>
          </a:xfrm>
          <a:prstGeom prst="rect">
            <a:avLst/>
          </a:prstGeom>
          <a:noFill/>
        </p:spPr>
        <p:txBody>
          <a:bodyPr wrap="square" rtlCol="0">
            <a:spAutoFit/>
          </a:bodyPr>
          <a:lstStyle/>
          <a:p>
            <a:pPr marR="0" lvl="0" algn="just">
              <a:spcBef>
                <a:spcPts val="0"/>
              </a:spcBef>
              <a:spcAft>
                <a:spcPts val="0"/>
              </a:spcAft>
            </a:pPr>
            <a:r>
              <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rPr>
              <a:t>Compatible Uses</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Property shall be dedicated and maintained for purposes compatible with:</a:t>
            </a:r>
          </a:p>
          <a:p>
            <a:pPr marR="0" lvl="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lvl="0" indent="-285750" algn="just">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open space</a:t>
            </a:r>
          </a:p>
          <a:p>
            <a:pPr marL="285750" marR="0" lvl="0" indent="-285750" algn="just">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recreational</a:t>
            </a:r>
          </a:p>
          <a:p>
            <a:pPr marL="285750" marR="0" lvl="0" indent="-285750" algn="just">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wetlands management </a:t>
            </a:r>
          </a:p>
          <a:p>
            <a:endParaRPr lang="en-US" dirty="0"/>
          </a:p>
        </p:txBody>
      </p:sp>
      <p:sp>
        <p:nvSpPr>
          <p:cNvPr id="5" name="TextBox 4">
            <a:extLst>
              <a:ext uri="{FF2B5EF4-FFF2-40B4-BE49-F238E27FC236}">
                <a16:creationId xmlns:a16="http://schemas.microsoft.com/office/drawing/2014/main" id="{96265E2B-7268-2AD3-28BE-D6A76EA9FEE9}"/>
              </a:ext>
            </a:extLst>
          </p:cNvPr>
          <p:cNvSpPr txBox="1"/>
          <p:nvPr/>
        </p:nvSpPr>
        <p:spPr>
          <a:xfrm>
            <a:off x="6096000" y="2018923"/>
            <a:ext cx="5157457" cy="3416320"/>
          </a:xfrm>
          <a:prstGeom prst="rect">
            <a:avLst/>
          </a:prstGeom>
          <a:noFill/>
        </p:spPr>
        <p:txBody>
          <a:bodyPr wrap="square" rtlCol="0">
            <a:spAutoFit/>
          </a:bodyPr>
          <a:lstStyle/>
          <a:p>
            <a:pPr marR="0" lvl="0" algn="just">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In general, such uses may include:</a:t>
            </a:r>
          </a:p>
          <a:p>
            <a:pPr marR="0" lvl="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lvl="0" indent="-285750" algn="just">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parks for outdoor recreational activities; </a:t>
            </a:r>
          </a:p>
          <a:p>
            <a:pPr marL="285750" marR="0" lvl="0" indent="-285750" algn="just">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wetlands management; </a:t>
            </a:r>
          </a:p>
          <a:p>
            <a:pPr marL="285750" marR="0" lvl="0" indent="-285750" algn="just">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water quality improvement; </a:t>
            </a:r>
          </a:p>
          <a:p>
            <a:pPr marL="285750" marR="0" lvl="0" indent="-285750" algn="just">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environmental education; </a:t>
            </a:r>
          </a:p>
          <a:p>
            <a:pPr marL="285750" marR="0" lvl="0" indent="-285750" algn="just">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nature reserves; </a:t>
            </a:r>
          </a:p>
          <a:p>
            <a:pPr marL="285750" marR="0" lvl="0" indent="-285750" algn="just">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unimproved, unpaved parking lots; </a:t>
            </a:r>
          </a:p>
          <a:p>
            <a:pPr marL="285750" marR="0" lvl="0" indent="-285750" algn="just">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buffer zones; </a:t>
            </a:r>
          </a:p>
          <a:p>
            <a:pPr marL="285750" marR="0" lvl="0" indent="-285750" algn="just">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 other uses consistent with restoring the hydraulic capacity to the natural environment.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8585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CBA6-D120-D710-9777-13A452765092}"/>
              </a:ext>
            </a:extLst>
          </p:cNvPr>
          <p:cNvSpPr>
            <a:spLocks noGrp="1"/>
          </p:cNvSpPr>
          <p:nvPr>
            <p:ph type="title"/>
          </p:nvPr>
        </p:nvSpPr>
        <p:spPr/>
        <p:txBody>
          <a:bodyPr>
            <a:normAutofit/>
          </a:bodyPr>
          <a:lstStyle/>
          <a:p>
            <a:r>
              <a:rPr lang="en-US" dirty="0"/>
              <a:t>Hypothetical #3</a:t>
            </a:r>
          </a:p>
        </p:txBody>
      </p:sp>
      <p:sp>
        <p:nvSpPr>
          <p:cNvPr id="3" name="Content Placeholder 2">
            <a:extLst>
              <a:ext uri="{FF2B5EF4-FFF2-40B4-BE49-F238E27FC236}">
                <a16:creationId xmlns:a16="http://schemas.microsoft.com/office/drawing/2014/main" id="{324D6CB1-4E10-A69B-4B4F-0C5893473990}"/>
              </a:ext>
            </a:extLst>
          </p:cNvPr>
          <p:cNvSpPr>
            <a:spLocks noGrp="1"/>
          </p:cNvSpPr>
          <p:nvPr>
            <p:ph idx="1"/>
          </p:nvPr>
        </p:nvSpPr>
        <p:spPr/>
        <p:txBody>
          <a:bodyPr/>
          <a:lstStyle/>
          <a:p>
            <a:r>
              <a:rPr lang="en-US" dirty="0"/>
              <a:t>What if there are deed restrictions?</a:t>
            </a:r>
          </a:p>
        </p:txBody>
      </p:sp>
      <p:sp>
        <p:nvSpPr>
          <p:cNvPr id="4" name="TextBox 3">
            <a:extLst>
              <a:ext uri="{FF2B5EF4-FFF2-40B4-BE49-F238E27FC236}">
                <a16:creationId xmlns:a16="http://schemas.microsoft.com/office/drawing/2014/main" id="{F0395E4D-268E-3524-DF03-8704670C501B}"/>
              </a:ext>
            </a:extLst>
          </p:cNvPr>
          <p:cNvSpPr txBox="1"/>
          <p:nvPr/>
        </p:nvSpPr>
        <p:spPr>
          <a:xfrm>
            <a:off x="923453" y="2136618"/>
            <a:ext cx="9460872" cy="3693319"/>
          </a:xfrm>
          <a:prstGeom prst="rect">
            <a:avLst/>
          </a:prstGeom>
          <a:noFill/>
        </p:spPr>
        <p:txBody>
          <a:bodyPr wrap="square" rtlCol="0">
            <a:spAutoFit/>
          </a:bodyPr>
          <a:lstStyle/>
          <a:p>
            <a:pPr marR="0" lvl="0" algn="just">
              <a:spcBef>
                <a:spcPts val="0"/>
              </a:spcBef>
              <a:spcAft>
                <a:spcPts val="0"/>
              </a:spcAft>
            </a:pPr>
            <a:r>
              <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rPr>
              <a:t>Structures</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No new structures or improvements shall be constructed on the Property other than: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public</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facility</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that</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open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on</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all</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sides</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functionally</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related</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 designated</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open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space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or recreational use;</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public</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rest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room;</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or</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structure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that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is</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compatible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open</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space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conserves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natural</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function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floodplain, including compatible uses, and approved by the [AGENCY] in writing before construction of the structure begins.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0"/>
              </a:spcAft>
            </a:pP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Any improvements on the Property shall be in accordance with proper floodplain management policies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practices.</a:t>
            </a:r>
            <a:r>
              <a:rPr lang="en-US" sz="1800" spc="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Structures</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built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on</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Property</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according</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 P</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aragraph</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this</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section</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shall</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be floodproofed or elevated to at least the base flood level plus 1 foot of freeboard.</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9719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CBA6-D120-D710-9777-13A452765092}"/>
              </a:ext>
            </a:extLst>
          </p:cNvPr>
          <p:cNvSpPr>
            <a:spLocks noGrp="1"/>
          </p:cNvSpPr>
          <p:nvPr>
            <p:ph type="title"/>
          </p:nvPr>
        </p:nvSpPr>
        <p:spPr/>
        <p:txBody>
          <a:bodyPr>
            <a:normAutofit/>
          </a:bodyPr>
          <a:lstStyle/>
          <a:p>
            <a:r>
              <a:rPr lang="en-US" dirty="0"/>
              <a:t>Hypothetical #3</a:t>
            </a:r>
          </a:p>
        </p:txBody>
      </p:sp>
      <p:sp>
        <p:nvSpPr>
          <p:cNvPr id="3" name="Content Placeholder 2">
            <a:extLst>
              <a:ext uri="{FF2B5EF4-FFF2-40B4-BE49-F238E27FC236}">
                <a16:creationId xmlns:a16="http://schemas.microsoft.com/office/drawing/2014/main" id="{324D6CB1-4E10-A69B-4B4F-0C5893473990}"/>
              </a:ext>
            </a:extLst>
          </p:cNvPr>
          <p:cNvSpPr>
            <a:spLocks noGrp="1"/>
          </p:cNvSpPr>
          <p:nvPr>
            <p:ph idx="1"/>
          </p:nvPr>
        </p:nvSpPr>
        <p:spPr/>
        <p:txBody>
          <a:bodyPr>
            <a:normAutofit fontScale="92500" lnSpcReduction="20000"/>
          </a:bodyPr>
          <a:lstStyle/>
          <a:p>
            <a:r>
              <a:rPr lang="en-US" dirty="0"/>
              <a:t>What if there are deed restrictions?</a:t>
            </a:r>
          </a:p>
          <a:p>
            <a:endParaRPr lang="en-US" dirty="0"/>
          </a:p>
          <a:p>
            <a:r>
              <a:rPr lang="en-US" sz="2800" dirty="0"/>
              <a:t>A permit is required for all development in the SFHA.</a:t>
            </a:r>
          </a:p>
          <a:p>
            <a:r>
              <a:rPr lang="en-US" sz="2800" dirty="0"/>
              <a:t>Development can include:</a:t>
            </a:r>
          </a:p>
          <a:p>
            <a:pPr lvl="1"/>
            <a:r>
              <a:rPr lang="en-US" sz="2200" dirty="0"/>
              <a:t>Construction of new structures</a:t>
            </a:r>
          </a:p>
          <a:p>
            <a:pPr lvl="1"/>
            <a:r>
              <a:rPr lang="en-US" sz="2200" dirty="0"/>
              <a:t>Modifications or improvements to existing structures</a:t>
            </a:r>
          </a:p>
          <a:p>
            <a:pPr lvl="1"/>
            <a:r>
              <a:rPr lang="en-US" sz="2200" dirty="0"/>
              <a:t>Excavation</a:t>
            </a:r>
          </a:p>
          <a:p>
            <a:pPr lvl="1"/>
            <a:r>
              <a:rPr lang="en-US" sz="2200" dirty="0"/>
              <a:t>Filling</a:t>
            </a:r>
          </a:p>
          <a:p>
            <a:pPr lvl="1"/>
            <a:r>
              <a:rPr lang="en-US" sz="2200" dirty="0"/>
              <a:t>Paving</a:t>
            </a:r>
          </a:p>
          <a:p>
            <a:pPr lvl="1"/>
            <a:r>
              <a:rPr lang="en-US" sz="2200" dirty="0"/>
              <a:t>Drilling</a:t>
            </a:r>
          </a:p>
          <a:p>
            <a:pPr lvl="1"/>
            <a:r>
              <a:rPr lang="en-US" sz="2200" dirty="0"/>
              <a:t>Land Clearing</a:t>
            </a:r>
          </a:p>
          <a:p>
            <a:pPr lvl="1"/>
            <a:r>
              <a:rPr lang="en-US" sz="2200" dirty="0"/>
              <a:t>Grading</a:t>
            </a:r>
          </a:p>
          <a:p>
            <a:r>
              <a:rPr lang="en-US" sz="2800" dirty="0"/>
              <a:t>Can exempt some activities such as gardening, putting up a mailbox, etc. [Check with local floodplain coordinator]. </a:t>
            </a:r>
          </a:p>
          <a:p>
            <a:endParaRPr lang="en-US" dirty="0"/>
          </a:p>
        </p:txBody>
      </p:sp>
    </p:spTree>
    <p:extLst>
      <p:ext uri="{BB962C8B-B14F-4D97-AF65-F5344CB8AC3E}">
        <p14:creationId xmlns:p14="http://schemas.microsoft.com/office/powerpoint/2010/main" val="241402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CBA6-D120-D710-9777-13A452765092}"/>
              </a:ext>
            </a:extLst>
          </p:cNvPr>
          <p:cNvSpPr>
            <a:spLocks noGrp="1"/>
          </p:cNvSpPr>
          <p:nvPr>
            <p:ph type="title"/>
          </p:nvPr>
        </p:nvSpPr>
        <p:spPr/>
        <p:txBody>
          <a:bodyPr>
            <a:normAutofit/>
          </a:bodyPr>
          <a:lstStyle/>
          <a:p>
            <a:r>
              <a:rPr lang="en-US" dirty="0"/>
              <a:t>Hypothetical #4</a:t>
            </a:r>
          </a:p>
        </p:txBody>
      </p:sp>
      <p:sp>
        <p:nvSpPr>
          <p:cNvPr id="3" name="Content Placeholder 2">
            <a:extLst>
              <a:ext uri="{FF2B5EF4-FFF2-40B4-BE49-F238E27FC236}">
                <a16:creationId xmlns:a16="http://schemas.microsoft.com/office/drawing/2014/main" id="{324D6CB1-4E10-A69B-4B4F-0C5893473990}"/>
              </a:ext>
            </a:extLst>
          </p:cNvPr>
          <p:cNvSpPr>
            <a:spLocks noGrp="1"/>
          </p:cNvSpPr>
          <p:nvPr>
            <p:ph idx="1"/>
          </p:nvPr>
        </p:nvSpPr>
        <p:spPr/>
        <p:txBody>
          <a:bodyPr/>
          <a:lstStyle/>
          <a:p>
            <a:r>
              <a:rPr lang="en-US" dirty="0"/>
              <a:t>What happens if a community is not enforcing the floodplain regulations?</a:t>
            </a:r>
          </a:p>
          <a:p>
            <a:pPr marL="0" indent="0">
              <a:buNone/>
            </a:pPr>
            <a:endParaRPr lang="en-US" dirty="0"/>
          </a:p>
        </p:txBody>
      </p:sp>
      <p:pic>
        <p:nvPicPr>
          <p:cNvPr id="4" name="Picture 3">
            <a:extLst>
              <a:ext uri="{FF2B5EF4-FFF2-40B4-BE49-F238E27FC236}">
                <a16:creationId xmlns:a16="http://schemas.microsoft.com/office/drawing/2014/main" id="{0212991F-4964-B3F4-B743-0B1E1D46C408}"/>
              </a:ext>
            </a:extLst>
          </p:cNvPr>
          <p:cNvPicPr>
            <a:picLocks noChangeAspect="1"/>
          </p:cNvPicPr>
          <p:nvPr/>
        </p:nvPicPr>
        <p:blipFill>
          <a:blip r:embed="rId2"/>
          <a:stretch>
            <a:fillRect/>
          </a:stretch>
        </p:blipFill>
        <p:spPr>
          <a:xfrm>
            <a:off x="3656339" y="2084144"/>
            <a:ext cx="6592184" cy="4088038"/>
          </a:xfrm>
          <a:prstGeom prst="rect">
            <a:avLst/>
          </a:prstGeom>
        </p:spPr>
      </p:pic>
    </p:spTree>
    <p:extLst>
      <p:ext uri="{BB962C8B-B14F-4D97-AF65-F5344CB8AC3E}">
        <p14:creationId xmlns:p14="http://schemas.microsoft.com/office/powerpoint/2010/main" val="76350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CBA6-D120-D710-9777-13A452765092}"/>
              </a:ext>
            </a:extLst>
          </p:cNvPr>
          <p:cNvSpPr>
            <a:spLocks noGrp="1"/>
          </p:cNvSpPr>
          <p:nvPr>
            <p:ph type="title"/>
          </p:nvPr>
        </p:nvSpPr>
        <p:spPr/>
        <p:txBody>
          <a:bodyPr>
            <a:normAutofit/>
          </a:bodyPr>
          <a:lstStyle/>
          <a:p>
            <a:r>
              <a:rPr lang="en-US" dirty="0"/>
              <a:t>Hypothetical #4</a:t>
            </a:r>
          </a:p>
        </p:txBody>
      </p:sp>
      <p:sp>
        <p:nvSpPr>
          <p:cNvPr id="3" name="Content Placeholder 2">
            <a:extLst>
              <a:ext uri="{FF2B5EF4-FFF2-40B4-BE49-F238E27FC236}">
                <a16:creationId xmlns:a16="http://schemas.microsoft.com/office/drawing/2014/main" id="{324D6CB1-4E10-A69B-4B4F-0C5893473990}"/>
              </a:ext>
            </a:extLst>
          </p:cNvPr>
          <p:cNvSpPr>
            <a:spLocks noGrp="1"/>
          </p:cNvSpPr>
          <p:nvPr>
            <p:ph idx="1"/>
          </p:nvPr>
        </p:nvSpPr>
        <p:spPr/>
        <p:txBody>
          <a:bodyPr/>
          <a:lstStyle/>
          <a:p>
            <a:r>
              <a:rPr lang="en-US" dirty="0"/>
              <a:t>What happens if a community is not enforcing the floodplain regulations?</a:t>
            </a:r>
          </a:p>
          <a:p>
            <a:pPr lvl="1"/>
            <a:r>
              <a:rPr lang="en-US" dirty="0"/>
              <a:t>NFIP Probation </a:t>
            </a:r>
          </a:p>
          <a:p>
            <a:pPr lvl="1"/>
            <a:r>
              <a:rPr lang="en-US" dirty="0"/>
              <a:t>NFIP Suspension</a:t>
            </a:r>
          </a:p>
          <a:p>
            <a:endParaRPr lang="en-US" dirty="0"/>
          </a:p>
        </p:txBody>
      </p:sp>
      <p:pic>
        <p:nvPicPr>
          <p:cNvPr id="4" name="Picture 3">
            <a:extLst>
              <a:ext uri="{FF2B5EF4-FFF2-40B4-BE49-F238E27FC236}">
                <a16:creationId xmlns:a16="http://schemas.microsoft.com/office/drawing/2014/main" id="{0212991F-4964-B3F4-B743-0B1E1D46C408}"/>
              </a:ext>
            </a:extLst>
          </p:cNvPr>
          <p:cNvPicPr>
            <a:picLocks noChangeAspect="1"/>
          </p:cNvPicPr>
          <p:nvPr/>
        </p:nvPicPr>
        <p:blipFill>
          <a:blip r:embed="rId2"/>
          <a:stretch>
            <a:fillRect/>
          </a:stretch>
        </p:blipFill>
        <p:spPr>
          <a:xfrm>
            <a:off x="5539460" y="2763110"/>
            <a:ext cx="4541914" cy="2816596"/>
          </a:xfrm>
          <a:prstGeom prst="rect">
            <a:avLst/>
          </a:prstGeom>
        </p:spPr>
      </p:pic>
    </p:spTree>
    <p:extLst>
      <p:ext uri="{BB962C8B-B14F-4D97-AF65-F5344CB8AC3E}">
        <p14:creationId xmlns:p14="http://schemas.microsoft.com/office/powerpoint/2010/main" val="231210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09E5-EAF3-6CD2-779D-9B152ED9AABD}"/>
              </a:ext>
            </a:extLst>
          </p:cNvPr>
          <p:cNvSpPr>
            <a:spLocks noGrp="1"/>
          </p:cNvSpPr>
          <p:nvPr>
            <p:ph type="title"/>
          </p:nvPr>
        </p:nvSpPr>
        <p:spPr/>
        <p:txBody>
          <a:bodyPr/>
          <a:lstStyle/>
          <a:p>
            <a:r>
              <a:rPr lang="en-US" dirty="0"/>
              <a:t>Upcoming Q&amp;A</a:t>
            </a:r>
          </a:p>
        </p:txBody>
      </p:sp>
      <p:sp>
        <p:nvSpPr>
          <p:cNvPr id="3" name="Content Placeholder 2">
            <a:extLst>
              <a:ext uri="{FF2B5EF4-FFF2-40B4-BE49-F238E27FC236}">
                <a16:creationId xmlns:a16="http://schemas.microsoft.com/office/drawing/2014/main" id="{0E3E9B8D-6EA7-CE66-B730-95283ED186D7}"/>
              </a:ext>
            </a:extLst>
          </p:cNvPr>
          <p:cNvSpPr>
            <a:spLocks noGrp="1"/>
          </p:cNvSpPr>
          <p:nvPr>
            <p:ph idx="1"/>
          </p:nvPr>
        </p:nvSpPr>
        <p:spPr/>
        <p:txBody>
          <a:bodyPr/>
          <a:lstStyle/>
          <a:p>
            <a:r>
              <a:rPr lang="en-US" dirty="0"/>
              <a:t>Likely mid-April</a:t>
            </a:r>
          </a:p>
          <a:p>
            <a:r>
              <a:rPr lang="en-US" dirty="0"/>
              <a:t>Review Ordinances, bring questions</a:t>
            </a:r>
          </a:p>
          <a:p>
            <a:r>
              <a:rPr lang="en-US" dirty="0"/>
              <a:t>Zoom</a:t>
            </a:r>
          </a:p>
          <a:p>
            <a:r>
              <a:rPr lang="en-US" dirty="0"/>
              <a:t>E-mail </a:t>
            </a:r>
            <a:r>
              <a:rPr lang="en-US" dirty="0">
                <a:hlinkClick r:id="rId2"/>
              </a:rPr>
              <a:t>Katherine.Garvey@mail.wvu.edu</a:t>
            </a:r>
            <a:r>
              <a:rPr lang="en-US" dirty="0"/>
              <a:t> to register</a:t>
            </a:r>
          </a:p>
          <a:p>
            <a:endParaRPr lang="en-US" dirty="0"/>
          </a:p>
        </p:txBody>
      </p:sp>
    </p:spTree>
    <p:extLst>
      <p:ext uri="{BB962C8B-B14F-4D97-AF65-F5344CB8AC3E}">
        <p14:creationId xmlns:p14="http://schemas.microsoft.com/office/powerpoint/2010/main" val="266621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t>
            </a:r>
          </a:p>
        </p:txBody>
      </p:sp>
      <p:pic>
        <p:nvPicPr>
          <p:cNvPr id="4" name="Content Placeholder 3"/>
          <p:cNvPicPr>
            <a:picLocks noGrp="1" noChangeAspect="1"/>
          </p:cNvPicPr>
          <p:nvPr>
            <p:ph idx="1"/>
          </p:nvPr>
        </p:nvPicPr>
        <p:blipFill>
          <a:blip r:embed="rId2"/>
          <a:stretch>
            <a:fillRect/>
          </a:stretch>
        </p:blipFill>
        <p:spPr>
          <a:xfrm>
            <a:off x="1785564" y="1198203"/>
            <a:ext cx="8663709" cy="4875306"/>
          </a:xfrm>
          <a:prstGeom prst="rect">
            <a:avLst/>
          </a:prstGeom>
        </p:spPr>
      </p:pic>
      <p:sp>
        <p:nvSpPr>
          <p:cNvPr id="5" name="TextBox 4"/>
          <p:cNvSpPr txBox="1"/>
          <p:nvPr/>
        </p:nvSpPr>
        <p:spPr>
          <a:xfrm>
            <a:off x="7939315" y="6073509"/>
            <a:ext cx="59363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3E2F"/>
                </a:solidFill>
                <a:effectLst/>
                <a:uLnTx/>
                <a:uFillTx/>
                <a:latin typeface="Corbel" panose="020B0503020204020204"/>
                <a:ea typeface="+mn-ea"/>
                <a:cs typeface="+mn-cs"/>
              </a:rPr>
              <a:t>White Sulphur Springs- June 2016</a:t>
            </a:r>
          </a:p>
        </p:txBody>
      </p:sp>
    </p:spTree>
    <p:extLst>
      <p:ext uri="{BB962C8B-B14F-4D97-AF65-F5344CB8AC3E}">
        <p14:creationId xmlns:p14="http://schemas.microsoft.com/office/powerpoint/2010/main" val="126258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Legal &amp; Planning Tools</a:t>
            </a:r>
          </a:p>
        </p:txBody>
      </p:sp>
      <p:sp>
        <p:nvSpPr>
          <p:cNvPr id="5" name="Content Placeholder 4"/>
          <p:cNvSpPr>
            <a:spLocks noGrp="1"/>
          </p:cNvSpPr>
          <p:nvPr>
            <p:ph idx="1"/>
          </p:nvPr>
        </p:nvSpPr>
        <p:spPr>
          <a:xfrm>
            <a:off x="122977" y="1578075"/>
            <a:ext cx="11946045" cy="4777273"/>
          </a:xfrm>
        </p:spPr>
        <p:txBody>
          <a:bodyPr>
            <a:normAutofit/>
          </a:bodyPr>
          <a:lstStyle/>
          <a:p>
            <a:r>
              <a:rPr lang="en-US" sz="2800" dirty="0"/>
              <a:t>Floodplain Ordinance</a:t>
            </a:r>
          </a:p>
          <a:p>
            <a:r>
              <a:rPr lang="en-US" sz="2800" dirty="0"/>
              <a:t>Comprehensive Planning</a:t>
            </a:r>
          </a:p>
          <a:p>
            <a:r>
              <a:rPr lang="en-US" sz="2800" dirty="0"/>
              <a:t>Zoning Ordinance</a:t>
            </a:r>
          </a:p>
          <a:p>
            <a:r>
              <a:rPr lang="en-US" sz="2800" dirty="0"/>
              <a:t>Subdivision Ordinance</a:t>
            </a:r>
          </a:p>
          <a:p>
            <a:r>
              <a:rPr lang="en-US" sz="2800" dirty="0"/>
              <a:t>Stormwater Regulation</a:t>
            </a:r>
          </a:p>
          <a:p>
            <a:r>
              <a:rPr lang="en-US" sz="2800" dirty="0"/>
              <a:t>Floodplain Buyout Programs</a:t>
            </a:r>
          </a:p>
          <a:p>
            <a:r>
              <a:rPr lang="en-US" sz="2800" dirty="0"/>
              <a:t>Deed Restrictions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927" y="1578075"/>
            <a:ext cx="5595550" cy="3808737"/>
          </a:xfrm>
          <a:prstGeom prst="rect">
            <a:avLst/>
          </a:prstGeom>
        </p:spPr>
      </p:pic>
    </p:spTree>
    <p:extLst>
      <p:ext uri="{BB962C8B-B14F-4D97-AF65-F5344CB8AC3E}">
        <p14:creationId xmlns:p14="http://schemas.microsoft.com/office/powerpoint/2010/main" val="39113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82" y="0"/>
            <a:ext cx="11880275" cy="1039614"/>
          </a:xfrm>
        </p:spPr>
        <p:txBody>
          <a:bodyPr/>
          <a:lstStyle/>
          <a:p>
            <a:r>
              <a:rPr lang="en-US" dirty="0"/>
              <a:t>The Floodplain Ordinance...</a:t>
            </a:r>
          </a:p>
        </p:txBody>
      </p:sp>
      <p:sp>
        <p:nvSpPr>
          <p:cNvPr id="3" name="Content Placeholder 2"/>
          <p:cNvSpPr>
            <a:spLocks noGrp="1"/>
          </p:cNvSpPr>
          <p:nvPr>
            <p:ph idx="1"/>
          </p:nvPr>
        </p:nvSpPr>
        <p:spPr>
          <a:xfrm>
            <a:off x="177282" y="1489447"/>
            <a:ext cx="6272813" cy="4777273"/>
          </a:xfrm>
        </p:spPr>
        <p:txBody>
          <a:bodyPr vert="horz" lIns="91440" tIns="45720" rIns="91440" bIns="45720" rtlCol="0" anchor="t">
            <a:normAutofit/>
          </a:bodyPr>
          <a:lstStyle/>
          <a:p>
            <a:pPr marL="210185" indent="-210185"/>
            <a:r>
              <a:rPr lang="en-US" dirty="0"/>
              <a:t>A “sample” ordinance is available</a:t>
            </a:r>
            <a:endParaRPr lang="en-US"/>
          </a:p>
          <a:p>
            <a:pPr marL="210185" indent="-210185"/>
            <a:r>
              <a:rPr lang="en-US" dirty="0">
                <a:latin typeface="Adobe Devanagari"/>
              </a:rPr>
              <a:t>Must be updated &amp; current</a:t>
            </a:r>
          </a:p>
          <a:p>
            <a:pPr marL="210185" indent="-210185"/>
            <a:r>
              <a:rPr lang="en-US" dirty="0"/>
              <a:t>Easily accessible</a:t>
            </a:r>
          </a:p>
          <a:p>
            <a:pPr marL="210185" indent="-210185"/>
            <a:r>
              <a:rPr lang="en-US" dirty="0"/>
              <a:t>Must explain the criteria for building/development and plan approval</a:t>
            </a:r>
          </a:p>
          <a:p>
            <a:pPr marL="210185" indent="-210185"/>
            <a:r>
              <a:rPr lang="en-US" dirty="0"/>
              <a:t>Variances highly disfavored</a:t>
            </a:r>
          </a:p>
          <a:p>
            <a:pPr marL="210185" indent="-210185"/>
            <a:r>
              <a:rPr lang="en-US" dirty="0">
                <a:latin typeface="Adobe Devanagari"/>
              </a:rPr>
              <a:t>Primary regulatory tool to participate in NFIP</a:t>
            </a:r>
          </a:p>
          <a:p>
            <a:pPr marL="0" indent="0">
              <a:buNone/>
            </a:pPr>
            <a:endParaRPr lang="en-US" dirty="0"/>
          </a:p>
        </p:txBody>
      </p:sp>
      <p:pic>
        <p:nvPicPr>
          <p:cNvPr id="4" name="Picture 3"/>
          <p:cNvPicPr>
            <a:picLocks noChangeAspect="1"/>
          </p:cNvPicPr>
          <p:nvPr/>
        </p:nvPicPr>
        <p:blipFill>
          <a:blip r:embed="rId2"/>
          <a:stretch>
            <a:fillRect/>
          </a:stretch>
        </p:blipFill>
        <p:spPr>
          <a:xfrm>
            <a:off x="7663310" y="1342060"/>
            <a:ext cx="3761080" cy="4882327"/>
          </a:xfrm>
          <a:prstGeom prst="rect">
            <a:avLst/>
          </a:prstGeom>
        </p:spPr>
      </p:pic>
    </p:spTree>
    <p:extLst>
      <p:ext uri="{BB962C8B-B14F-4D97-AF65-F5344CB8AC3E}">
        <p14:creationId xmlns:p14="http://schemas.microsoft.com/office/powerpoint/2010/main" val="1944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BC98-8A2F-B697-B1FE-C8354F32CCAB}"/>
              </a:ext>
            </a:extLst>
          </p:cNvPr>
          <p:cNvSpPr>
            <a:spLocks noGrp="1"/>
          </p:cNvSpPr>
          <p:nvPr>
            <p:ph type="title"/>
          </p:nvPr>
        </p:nvSpPr>
        <p:spPr/>
        <p:txBody>
          <a:bodyPr/>
          <a:lstStyle/>
          <a:p>
            <a:r>
              <a:rPr lang="en-US" dirty="0"/>
              <a:t>Comprehensive Plans</a:t>
            </a:r>
          </a:p>
        </p:txBody>
      </p:sp>
      <p:sp>
        <p:nvSpPr>
          <p:cNvPr id="3" name="Content Placeholder 2">
            <a:extLst>
              <a:ext uri="{FF2B5EF4-FFF2-40B4-BE49-F238E27FC236}">
                <a16:creationId xmlns:a16="http://schemas.microsoft.com/office/drawing/2014/main" id="{EC3C7DB0-2072-5C1C-60DE-36F2F5DF50BF}"/>
              </a:ext>
            </a:extLst>
          </p:cNvPr>
          <p:cNvSpPr>
            <a:spLocks noGrp="1"/>
          </p:cNvSpPr>
          <p:nvPr>
            <p:ph idx="1"/>
          </p:nvPr>
        </p:nvSpPr>
        <p:spPr>
          <a:xfrm>
            <a:off x="111512" y="1366982"/>
            <a:ext cx="5005433" cy="4688585"/>
          </a:xfrm>
        </p:spPr>
        <p:txBody>
          <a:bodyPr vert="horz" lIns="91440" tIns="45720" rIns="91440" bIns="45720" rtlCol="0" anchor="t">
            <a:normAutofit lnSpcReduction="10000"/>
          </a:bodyPr>
          <a:lstStyle/>
          <a:p>
            <a:pPr marL="210185" indent="-210185"/>
            <a:r>
              <a:rPr lang="en-US" dirty="0">
                <a:latin typeface="Adobe Devanagari"/>
              </a:rPr>
              <a:t>Good land use planning = good floodplain management</a:t>
            </a:r>
            <a:endParaRPr lang="en-US" dirty="0"/>
          </a:p>
          <a:p>
            <a:pPr marL="210185" indent="-210185"/>
            <a:r>
              <a:rPr lang="en-US" dirty="0">
                <a:latin typeface="Adobe Devanagari"/>
              </a:rPr>
              <a:t>What does land use look like in the future in your community?</a:t>
            </a:r>
            <a:endParaRPr lang="en-US" dirty="0"/>
          </a:p>
          <a:p>
            <a:pPr marL="210185" indent="-210185"/>
            <a:r>
              <a:rPr lang="en-US" dirty="0"/>
              <a:t>Policy Guide</a:t>
            </a:r>
          </a:p>
          <a:p>
            <a:pPr marL="210185" indent="-210185"/>
            <a:r>
              <a:rPr lang="en-US" dirty="0"/>
              <a:t>Public Participation</a:t>
            </a:r>
          </a:p>
          <a:p>
            <a:pPr marL="210185" indent="-210185"/>
            <a:r>
              <a:rPr lang="en-US" dirty="0"/>
              <a:t>Can include flood-related goals/objectives</a:t>
            </a:r>
          </a:p>
        </p:txBody>
      </p:sp>
      <p:pic>
        <p:nvPicPr>
          <p:cNvPr id="5" name="Picture 4">
            <a:extLst>
              <a:ext uri="{FF2B5EF4-FFF2-40B4-BE49-F238E27FC236}">
                <a16:creationId xmlns:a16="http://schemas.microsoft.com/office/drawing/2014/main" id="{088BC332-A9AC-6F66-FB67-1FB7EC756114}"/>
              </a:ext>
            </a:extLst>
          </p:cNvPr>
          <p:cNvPicPr>
            <a:picLocks noChangeAspect="1"/>
          </p:cNvPicPr>
          <p:nvPr/>
        </p:nvPicPr>
        <p:blipFill>
          <a:blip r:embed="rId2"/>
          <a:stretch>
            <a:fillRect/>
          </a:stretch>
        </p:blipFill>
        <p:spPr>
          <a:xfrm>
            <a:off x="5379600" y="1499690"/>
            <a:ext cx="6677957" cy="4334480"/>
          </a:xfrm>
          <a:prstGeom prst="rect">
            <a:avLst/>
          </a:prstGeom>
        </p:spPr>
      </p:pic>
    </p:spTree>
    <p:extLst>
      <p:ext uri="{BB962C8B-B14F-4D97-AF65-F5344CB8AC3E}">
        <p14:creationId xmlns:p14="http://schemas.microsoft.com/office/powerpoint/2010/main" val="405979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88C0-6B13-E35E-53D6-C14D16B75FBF}"/>
              </a:ext>
            </a:extLst>
          </p:cNvPr>
          <p:cNvSpPr>
            <a:spLocks noGrp="1"/>
          </p:cNvSpPr>
          <p:nvPr>
            <p:ph type="title"/>
          </p:nvPr>
        </p:nvSpPr>
        <p:spPr/>
        <p:txBody>
          <a:bodyPr/>
          <a:lstStyle/>
          <a:p>
            <a:r>
              <a:rPr lang="en-US" dirty="0"/>
              <a:t>Zoning &amp; Subdivision Ordinances</a:t>
            </a:r>
          </a:p>
        </p:txBody>
      </p:sp>
      <p:pic>
        <p:nvPicPr>
          <p:cNvPr id="4" name="Content Placeholder 3">
            <a:extLst>
              <a:ext uri="{FF2B5EF4-FFF2-40B4-BE49-F238E27FC236}">
                <a16:creationId xmlns:a16="http://schemas.microsoft.com/office/drawing/2014/main" id="{682D9E6C-F216-759F-2E1C-BECDF1CD0A9C}"/>
              </a:ext>
            </a:extLst>
          </p:cNvPr>
          <p:cNvPicPr>
            <a:picLocks noGrp="1" noChangeAspect="1"/>
          </p:cNvPicPr>
          <p:nvPr>
            <p:ph idx="1"/>
          </p:nvPr>
        </p:nvPicPr>
        <p:blipFill>
          <a:blip r:embed="rId2"/>
          <a:stretch>
            <a:fillRect/>
          </a:stretch>
        </p:blipFill>
        <p:spPr>
          <a:xfrm>
            <a:off x="7286345" y="1614728"/>
            <a:ext cx="4290475" cy="3984625"/>
          </a:xfrm>
          <a:prstGeom prst="rect">
            <a:avLst/>
          </a:prstGeom>
        </p:spPr>
      </p:pic>
      <p:pic>
        <p:nvPicPr>
          <p:cNvPr id="5" name="Picture 4">
            <a:extLst>
              <a:ext uri="{FF2B5EF4-FFF2-40B4-BE49-F238E27FC236}">
                <a16:creationId xmlns:a16="http://schemas.microsoft.com/office/drawing/2014/main" id="{6DE479B1-BD2F-3BC4-687F-9683629CA1CF}"/>
              </a:ext>
            </a:extLst>
          </p:cNvPr>
          <p:cNvPicPr>
            <a:picLocks noChangeAspect="1"/>
          </p:cNvPicPr>
          <p:nvPr/>
        </p:nvPicPr>
        <p:blipFill>
          <a:blip r:embed="rId3"/>
          <a:stretch>
            <a:fillRect/>
          </a:stretch>
        </p:blipFill>
        <p:spPr>
          <a:xfrm>
            <a:off x="603250" y="1614728"/>
            <a:ext cx="5903178" cy="3941473"/>
          </a:xfrm>
          <a:prstGeom prst="rect">
            <a:avLst/>
          </a:prstGeom>
        </p:spPr>
      </p:pic>
    </p:spTree>
    <p:extLst>
      <p:ext uri="{BB962C8B-B14F-4D97-AF65-F5344CB8AC3E}">
        <p14:creationId xmlns:p14="http://schemas.microsoft.com/office/powerpoint/2010/main" val="342104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088EE-4531-F9B0-4A06-A6CDC43D75F8}"/>
              </a:ext>
            </a:extLst>
          </p:cNvPr>
          <p:cNvSpPr>
            <a:spLocks noGrp="1"/>
          </p:cNvSpPr>
          <p:nvPr>
            <p:ph idx="1"/>
          </p:nvPr>
        </p:nvSpPr>
        <p:spPr/>
        <p:txBody>
          <a:bodyPr vert="horz" lIns="91440" tIns="45720" rIns="91440" bIns="45720" rtlCol="0" anchor="t">
            <a:normAutofit/>
          </a:bodyPr>
          <a:lstStyle/>
          <a:p>
            <a:pPr marL="210185" indent="-210185"/>
            <a:r>
              <a:rPr lang="en-US" dirty="0">
                <a:latin typeface="Adobe Devanagari"/>
              </a:rPr>
              <a:t>Zoning Ordinance</a:t>
            </a:r>
          </a:p>
          <a:p>
            <a:pPr marL="438785" lvl="1" indent="-154940">
              <a:buFont typeface="Courier New" panose="020B0604020202020204" pitchFamily="34" charset="0"/>
              <a:buChar char="o"/>
            </a:pPr>
            <a:r>
              <a:rPr lang="en-US" dirty="0">
                <a:latin typeface="Adobe Devanagari"/>
              </a:rPr>
              <a:t>Floodplain Overlay Districts</a:t>
            </a:r>
          </a:p>
          <a:p>
            <a:pPr marL="438785" lvl="1" indent="-154940">
              <a:buFont typeface="Courier New" panose="020B0604020202020204" pitchFamily="34" charset="0"/>
              <a:buChar char="o"/>
            </a:pPr>
            <a:r>
              <a:rPr lang="en-US" dirty="0">
                <a:latin typeface="Adobe Devanagari"/>
              </a:rPr>
              <a:t>Conservation/Open Space Districts, particularly in Riparian Areas </a:t>
            </a:r>
          </a:p>
          <a:p>
            <a:pPr marL="283845" lvl="1" indent="0">
              <a:buNone/>
            </a:pPr>
            <a:endParaRPr lang="en-US" dirty="0">
              <a:latin typeface="Adobe Devanagari"/>
            </a:endParaRPr>
          </a:p>
          <a:p>
            <a:pPr marL="210185" indent="-210185"/>
            <a:r>
              <a:rPr lang="en-US" dirty="0">
                <a:latin typeface="Adobe Devanagari"/>
              </a:rPr>
              <a:t>Subdivision Regulations</a:t>
            </a:r>
            <a:endParaRPr lang="en-US" dirty="0"/>
          </a:p>
          <a:p>
            <a:pPr marL="438785" lvl="1" indent="-154940">
              <a:buFont typeface="Courier New" panose="020B0604020202020204" pitchFamily="34" charset="0"/>
              <a:buChar char="o"/>
            </a:pPr>
            <a:r>
              <a:rPr lang="en-US" dirty="0">
                <a:latin typeface="Adobe Devanagari"/>
              </a:rPr>
              <a:t>Cluster Subdivisions</a:t>
            </a:r>
          </a:p>
          <a:p>
            <a:pPr marL="438785" lvl="1" indent="-154940">
              <a:buFont typeface="Courier New" panose="020B0604020202020204" pitchFamily="34" charset="0"/>
              <a:buChar char="o"/>
            </a:pPr>
            <a:r>
              <a:rPr lang="en-US" dirty="0">
                <a:latin typeface="Adobe Devanagari"/>
              </a:rPr>
              <a:t>Subdivisions with adequate stormwater infrastructure</a:t>
            </a:r>
          </a:p>
          <a:p>
            <a:pPr marL="438785" lvl="1" indent="-154940">
              <a:buFont typeface="Courier New" panose="020B0604020202020204" pitchFamily="34" charset="0"/>
              <a:buChar char="o"/>
            </a:pPr>
            <a:r>
              <a:rPr lang="en-US" dirty="0">
                <a:latin typeface="Adobe Devanagari"/>
              </a:rPr>
              <a:t>Chance to "get it right" before developer starts moving earth.</a:t>
            </a:r>
            <a:endParaRPr lang="en-US" dirty="0"/>
          </a:p>
        </p:txBody>
      </p:sp>
      <p:sp>
        <p:nvSpPr>
          <p:cNvPr id="5" name="Title 1">
            <a:extLst>
              <a:ext uri="{FF2B5EF4-FFF2-40B4-BE49-F238E27FC236}">
                <a16:creationId xmlns:a16="http://schemas.microsoft.com/office/drawing/2014/main" id="{D4F60CE1-3F5D-DB73-0394-55B74AB10643}"/>
              </a:ext>
            </a:extLst>
          </p:cNvPr>
          <p:cNvSpPr txBox="1">
            <a:spLocks/>
          </p:cNvSpPr>
          <p:nvPr/>
        </p:nvSpPr>
        <p:spPr>
          <a:xfrm>
            <a:off x="372016" y="-76419"/>
            <a:ext cx="11880275" cy="1039614"/>
          </a:xfrm>
          <a:prstGeom prst="rect">
            <a:avLst/>
          </a:prstGeom>
          <a:effectLst>
            <a:glow rad="127000">
              <a:schemeClr val="bg1">
                <a:lumMod val="75000"/>
              </a:schemeClr>
            </a:glow>
          </a:effectLst>
        </p:spPr>
        <p:txBody>
          <a:bodyPr vert="horz" lIns="91440" tIns="45720" rIns="91440" bIns="45720" rtlCol="0" anchor="b">
            <a:normAutofit/>
          </a:bodyPr>
          <a:lstStyle>
            <a:lvl1pPr algn="l" defTabSz="914400" rtl="0" eaLnBrk="1" latinLnBrk="0" hangingPunct="1">
              <a:spcBef>
                <a:spcPct val="0"/>
              </a:spcBef>
              <a:buNone/>
              <a:defRPr sz="4800" b="1" kern="1200">
                <a:solidFill>
                  <a:schemeClr val="bg1"/>
                </a:solidFill>
                <a:latin typeface="+mj-lt"/>
                <a:ea typeface="+mj-ea"/>
                <a:cs typeface="Adobe Devanagari" panose="02040503050201020203" pitchFamily="18" charset="0"/>
              </a:defRPr>
            </a:lvl1pPr>
          </a:lstStyle>
          <a:p>
            <a:r>
              <a:rPr lang="en-US" dirty="0"/>
              <a:t>Zoning &amp; Subdivision Ordinances</a:t>
            </a:r>
          </a:p>
        </p:txBody>
      </p:sp>
    </p:spTree>
    <p:extLst>
      <p:ext uri="{BB962C8B-B14F-4D97-AF65-F5344CB8AC3E}">
        <p14:creationId xmlns:p14="http://schemas.microsoft.com/office/powerpoint/2010/main" val="168815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A66E1-71AE-357D-955A-AB332F2A1754}"/>
              </a:ext>
            </a:extLst>
          </p:cNvPr>
          <p:cNvSpPr>
            <a:spLocks noGrp="1"/>
          </p:cNvSpPr>
          <p:nvPr>
            <p:ph type="title"/>
          </p:nvPr>
        </p:nvSpPr>
        <p:spPr/>
        <p:txBody>
          <a:bodyPr/>
          <a:lstStyle/>
          <a:p>
            <a:r>
              <a:rPr lang="en-US" dirty="0"/>
              <a:t>Stormwater Regulation</a:t>
            </a:r>
          </a:p>
        </p:txBody>
      </p:sp>
      <p:sp>
        <p:nvSpPr>
          <p:cNvPr id="3" name="Content Placeholder 2">
            <a:extLst>
              <a:ext uri="{FF2B5EF4-FFF2-40B4-BE49-F238E27FC236}">
                <a16:creationId xmlns:a16="http://schemas.microsoft.com/office/drawing/2014/main" id="{43D458B7-E295-F83A-51BB-AA15EA067D8C}"/>
              </a:ext>
            </a:extLst>
          </p:cNvPr>
          <p:cNvSpPr>
            <a:spLocks noGrp="1"/>
          </p:cNvSpPr>
          <p:nvPr>
            <p:ph idx="1"/>
          </p:nvPr>
        </p:nvSpPr>
        <p:spPr/>
        <p:txBody>
          <a:bodyPr vert="horz" lIns="91440" tIns="45720" rIns="91440" bIns="45720" rtlCol="0" anchor="t">
            <a:normAutofit/>
          </a:bodyPr>
          <a:lstStyle/>
          <a:p>
            <a:pPr marL="210185" indent="-210185"/>
            <a:r>
              <a:rPr lang="en-US" dirty="0">
                <a:latin typeface="Adobe Devanagari"/>
              </a:rPr>
              <a:t>Lack of widespread stormwater regulations are a significant problem that exacerbates flooding, particularly in developed areas. </a:t>
            </a:r>
            <a:endParaRPr lang="en-US" dirty="0"/>
          </a:p>
          <a:p>
            <a:pPr marL="438785" lvl="1" indent="-154940">
              <a:buFont typeface="Courier New" panose="020B0604020202020204" pitchFamily="34" charset="0"/>
              <a:buChar char="o"/>
            </a:pPr>
            <a:r>
              <a:rPr lang="en-US" dirty="0">
                <a:latin typeface="Adobe Devanagari"/>
              </a:rPr>
              <a:t>Nowhere for the water to go.</a:t>
            </a:r>
            <a:endParaRPr lang="en-US" dirty="0"/>
          </a:p>
          <a:p>
            <a:pPr marL="210185" indent="-210185"/>
            <a:r>
              <a:rPr lang="en-US" dirty="0">
                <a:latin typeface="Adobe Devanagari"/>
              </a:rPr>
              <a:t>Not only a water </a:t>
            </a:r>
            <a:r>
              <a:rPr lang="en-US" u="sng" dirty="0">
                <a:latin typeface="Adobe Devanagari"/>
              </a:rPr>
              <a:t>quantity</a:t>
            </a:r>
            <a:r>
              <a:rPr lang="en-US" dirty="0">
                <a:latin typeface="Adobe Devanagari"/>
              </a:rPr>
              <a:t> issue, but also a water </a:t>
            </a:r>
            <a:r>
              <a:rPr lang="en-US" u="sng" dirty="0">
                <a:latin typeface="Adobe Devanagari"/>
              </a:rPr>
              <a:t>quality</a:t>
            </a:r>
            <a:r>
              <a:rPr lang="en-US" dirty="0">
                <a:latin typeface="Adobe Devanagari"/>
              </a:rPr>
              <a:t> issue.</a:t>
            </a:r>
          </a:p>
          <a:p>
            <a:pPr marL="210185" indent="-210185"/>
            <a:endParaRPr lang="en-US" dirty="0"/>
          </a:p>
        </p:txBody>
      </p:sp>
      <p:pic>
        <p:nvPicPr>
          <p:cNvPr id="4" name="Picture 3" descr="A pond in a grassy area&#10;&#10;Description automatically generated">
            <a:extLst>
              <a:ext uri="{FF2B5EF4-FFF2-40B4-BE49-F238E27FC236}">
                <a16:creationId xmlns:a16="http://schemas.microsoft.com/office/drawing/2014/main" id="{7373DE5A-F262-DE33-DE93-0987D1B1F6C6}"/>
              </a:ext>
            </a:extLst>
          </p:cNvPr>
          <p:cNvPicPr>
            <a:picLocks noChangeAspect="1"/>
          </p:cNvPicPr>
          <p:nvPr/>
        </p:nvPicPr>
        <p:blipFill>
          <a:blip r:embed="rId2"/>
          <a:stretch>
            <a:fillRect/>
          </a:stretch>
        </p:blipFill>
        <p:spPr>
          <a:xfrm>
            <a:off x="8945820" y="3428999"/>
            <a:ext cx="2703527" cy="3048001"/>
          </a:xfrm>
          <a:prstGeom prst="rect">
            <a:avLst/>
          </a:prstGeom>
        </p:spPr>
      </p:pic>
    </p:spTree>
    <p:extLst>
      <p:ext uri="{BB962C8B-B14F-4D97-AF65-F5344CB8AC3E}">
        <p14:creationId xmlns:p14="http://schemas.microsoft.com/office/powerpoint/2010/main" val="201998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Code(s)</a:t>
            </a:r>
          </a:p>
        </p:txBody>
      </p:sp>
      <p:sp>
        <p:nvSpPr>
          <p:cNvPr id="3" name="Content Placeholder 2"/>
          <p:cNvSpPr>
            <a:spLocks noGrp="1"/>
          </p:cNvSpPr>
          <p:nvPr>
            <p:ph idx="1"/>
          </p:nvPr>
        </p:nvSpPr>
        <p:spPr/>
        <p:txBody>
          <a:bodyPr vert="horz" lIns="91440" tIns="45720" rIns="91440" bIns="45720" rtlCol="0" anchor="t">
            <a:normAutofit/>
          </a:bodyPr>
          <a:lstStyle/>
          <a:p>
            <a:pPr marL="210185" indent="-210185"/>
            <a:r>
              <a:rPr lang="en-US" sz="2800" dirty="0">
                <a:latin typeface="Adobe Devanagari"/>
              </a:rPr>
              <a:t>WV State Building Code Requirements (if adopted)</a:t>
            </a:r>
          </a:p>
          <a:p>
            <a:pPr marL="210185" indent="-210185"/>
            <a:r>
              <a:rPr lang="en-US" sz="2800" dirty="0">
                <a:latin typeface="Adobe Devanagari"/>
              </a:rPr>
              <a:t>Define certain construction materials or methods to minimize future flood damage.</a:t>
            </a:r>
          </a:p>
          <a:p>
            <a:pPr marL="210185" indent="-210185"/>
            <a:r>
              <a:rPr lang="en-US" sz="2800" dirty="0">
                <a:latin typeface="Adobe Devanagari"/>
              </a:rPr>
              <a:t>Engineered Foundation Design Requirements</a:t>
            </a:r>
          </a:p>
          <a:p>
            <a:pPr marL="210185" indent="-210185"/>
            <a:r>
              <a:rPr lang="en-US" sz="2800" dirty="0">
                <a:latin typeface="Adobe Devanagari"/>
              </a:rPr>
              <a:t>Flood Resistant Construction – Electrical, Plumbing, Heating/Ventilation, Mechanical and Equipment Location</a:t>
            </a:r>
          </a:p>
          <a:p>
            <a:pPr marL="210185" indent="-210185"/>
            <a:endParaRPr lang="en-US" dirty="0"/>
          </a:p>
        </p:txBody>
      </p:sp>
      <p:pic>
        <p:nvPicPr>
          <p:cNvPr id="4" name="Picture 3"/>
          <p:cNvPicPr>
            <a:picLocks noChangeAspect="1"/>
          </p:cNvPicPr>
          <p:nvPr/>
        </p:nvPicPr>
        <p:blipFill>
          <a:blip r:embed="rId2"/>
          <a:stretch>
            <a:fillRect/>
          </a:stretch>
        </p:blipFill>
        <p:spPr>
          <a:xfrm>
            <a:off x="8262524" y="4132596"/>
            <a:ext cx="3699783" cy="2337663"/>
          </a:xfrm>
          <a:prstGeom prst="rect">
            <a:avLst/>
          </a:prstGeom>
          <a:solidFill>
            <a:schemeClr val="bg1"/>
          </a:solidFill>
          <a:ln>
            <a:solidFill>
              <a:schemeClr val="tx2"/>
            </a:solidFill>
          </a:ln>
        </p:spPr>
      </p:pic>
      <p:pic>
        <p:nvPicPr>
          <p:cNvPr id="7" name="Picture 6" descr="A black text on a white background&#10;&#10;Description automatically generated">
            <a:extLst>
              <a:ext uri="{FF2B5EF4-FFF2-40B4-BE49-F238E27FC236}">
                <a16:creationId xmlns:a16="http://schemas.microsoft.com/office/drawing/2014/main" id="{06249DB2-23F1-A9FD-841E-C75FF60B7C90}"/>
              </a:ext>
            </a:extLst>
          </p:cNvPr>
          <p:cNvPicPr>
            <a:picLocks noChangeAspect="1"/>
          </p:cNvPicPr>
          <p:nvPr/>
        </p:nvPicPr>
        <p:blipFill>
          <a:blip r:embed="rId3"/>
          <a:stretch>
            <a:fillRect/>
          </a:stretch>
        </p:blipFill>
        <p:spPr>
          <a:xfrm>
            <a:off x="428625" y="4358747"/>
            <a:ext cx="6879166" cy="1664758"/>
          </a:xfrm>
          <a:prstGeom prst="rect">
            <a:avLst/>
          </a:prstGeom>
        </p:spPr>
      </p:pic>
    </p:spTree>
    <p:extLst>
      <p:ext uri="{BB962C8B-B14F-4D97-AF65-F5344CB8AC3E}">
        <p14:creationId xmlns:p14="http://schemas.microsoft.com/office/powerpoint/2010/main" val="317204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1273</Words>
  <Application>Microsoft Office PowerPoint</Application>
  <PresentationFormat>Widescreen</PresentationFormat>
  <Paragraphs>158</Paragraphs>
  <Slides>26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Adobe Devanagari</vt:lpstr>
      <vt:lpstr>Arial</vt:lpstr>
      <vt:lpstr>Calibri</vt:lpstr>
      <vt:lpstr>Corbel</vt:lpstr>
      <vt:lpstr>Courier New</vt:lpstr>
      <vt:lpstr>Tekton Pro</vt:lpstr>
      <vt:lpstr>Times</vt:lpstr>
      <vt:lpstr>Times New Roman</vt:lpstr>
      <vt:lpstr>Ecology 16x9</vt:lpstr>
      <vt:lpstr>Floodplain Management: Legal &amp; Planning  Tools  </vt:lpstr>
      <vt:lpstr>Roadmap</vt:lpstr>
      <vt:lpstr>Legal &amp; Planning Tools</vt:lpstr>
      <vt:lpstr>The Floodplain Ordinance...</vt:lpstr>
      <vt:lpstr>Comprehensive Plans</vt:lpstr>
      <vt:lpstr>Zoning &amp; Subdivision Ordinances</vt:lpstr>
      <vt:lpstr>PowerPoint Presentation</vt:lpstr>
      <vt:lpstr>Stormwater Regulation</vt:lpstr>
      <vt:lpstr>Building Code(s)</vt:lpstr>
      <vt:lpstr>Floodplain Buyouts</vt:lpstr>
      <vt:lpstr>Planning Tools: Preparedness &amp; Recovery</vt:lpstr>
      <vt:lpstr>Hypothetical #1</vt:lpstr>
      <vt:lpstr>Hypothetical #1</vt:lpstr>
      <vt:lpstr>Hypothetical #1</vt:lpstr>
      <vt:lpstr>Hypothetical #1</vt:lpstr>
      <vt:lpstr>Hypothetical #2</vt:lpstr>
      <vt:lpstr>Hypothetical #2</vt:lpstr>
      <vt:lpstr>Hypothetical #2</vt:lpstr>
      <vt:lpstr>Hypothetical #3</vt:lpstr>
      <vt:lpstr>Hypothetical #3</vt:lpstr>
      <vt:lpstr>Hypothetical #3</vt:lpstr>
      <vt:lpstr>Hypothetical #3</vt:lpstr>
      <vt:lpstr>Hypothetical #4</vt:lpstr>
      <vt:lpstr>Hypothetical #4</vt:lpstr>
      <vt:lpstr>Upcoming Q&amp;A</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Floodplain Management: Legal &amp; Planning  Tools Symposium: Building Flood Resiliency in West Virginia Communities March 12-13, 2024,  Charleston, WV</dc:title>
  <dc:creator>Katherine Garvey</dc:creator>
  <cp:lastModifiedBy>Katherine Garvey</cp:lastModifiedBy>
  <cp:revision>162</cp:revision>
  <cp:lastPrinted>2024-03-11T16:04:01Z</cp:lastPrinted>
  <dcterms:created xsi:type="dcterms:W3CDTF">2024-03-08T15:50:09Z</dcterms:created>
  <dcterms:modified xsi:type="dcterms:W3CDTF">2024-05-08T15:51:53Z</dcterms:modified>
</cp:coreProperties>
</file>