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6" r:id="rId5"/>
    <p:sldId id="258" r:id="rId6"/>
    <p:sldId id="259" r:id="rId7"/>
    <p:sldId id="263" r:id="rId8"/>
    <p:sldId id="264" r:id="rId9"/>
    <p:sldId id="265" r:id="rId10"/>
    <p:sldId id="267" r:id="rId11"/>
    <p:sldId id="269" r:id="rId12"/>
    <p:sldId id="270" r:id="rId13"/>
    <p:sldId id="268" r:id="rId14"/>
    <p:sldId id="271" r:id="rId15"/>
    <p:sldId id="272" r:id="rId16"/>
    <p:sldId id="273" r:id="rId17"/>
    <p:sldId id="261" r:id="rId18"/>
    <p:sldId id="26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90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741A4-FB19-DF46-1C84-4D5A8FC190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85D0BA-CAA6-B0E0-CED8-BD539E6838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48D0A7-F65C-0F22-3CA5-81888ED9C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8E284-AF85-41E4-A157-47B7A318D7ED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68AA40-E250-BF07-C086-1318FAA0D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DB2F7D-8BD3-2D7B-3F73-8F95E4F31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D83BA-BFFE-499E-A149-479294C93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572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4B3D4-EF1A-ACA6-D080-8B1CE9AE5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C56055-8194-C38E-C6B0-026FE1C432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6CADDD-3450-3BCC-9A99-39D35AD04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8E284-AF85-41E4-A157-47B7A318D7ED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AD6ABA-ECC1-4FD8-D8F3-73BD012DE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A08114-A935-E609-3073-237CEB2AF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D83BA-BFFE-499E-A149-479294C93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053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825885-7F82-2B1E-9881-E24FB4FB6C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48339D-903C-0228-029F-10D215E423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2F7FCF-A9AF-E41F-C5D9-9E7873699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8E284-AF85-41E4-A157-47B7A318D7ED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041F71-15D8-A7E7-5411-A8F94F7AC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EBBDE9-0088-9DBD-C38D-5A2613EEA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D83BA-BFFE-499E-A149-479294C93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567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CB29B-241A-2C92-3B43-0EBBAF751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A9F6A-3322-54D6-7888-F92D37EC4D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126677-57AB-8CE2-39EA-6ACF37002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8E284-AF85-41E4-A157-47B7A318D7ED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13BE73-FD64-3B13-ECC2-C34A49C7E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7BD7A6-E984-ED93-5757-CFAC066F6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D83BA-BFFE-499E-A149-479294C93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205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4749B-6B06-F418-8F54-20558C98C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B157B6-7EA5-00CC-CD49-E61D57B19F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4A9DB6-1113-2D00-23AF-24F6B9F8E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8E284-AF85-41E4-A157-47B7A318D7ED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7C86D0-8E93-5297-37F1-B36C2BF6F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8790C4-6867-6389-3336-FA3C29EE8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D83BA-BFFE-499E-A149-479294C93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07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E5682-3FF9-14F2-CF7B-A7AFB1612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66C654-18E4-CC7A-7D8E-FD1E95E6B8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A0ABA7-CE92-28BE-E63C-380E3F612B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3BE0D3-6589-5278-0140-4B314B27A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8E284-AF85-41E4-A157-47B7A318D7ED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106105-B8D8-B393-4088-B32C296A0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8B6080-1626-43D5-7233-4FBD765C5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D83BA-BFFE-499E-A149-479294C93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35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17E70-F926-C084-EE71-F6630DC01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F71814-4300-3862-4A8C-6DD8578FEE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6CD180-FA06-ADDB-073F-3092448577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07E8E8-0ABB-2284-7EDB-7F0B221333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A18505-DFB1-35AC-45DA-E07222248C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1959A1-8CC4-2245-BCB7-4862502FA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8E284-AF85-41E4-A157-47B7A318D7ED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B0C46A-9AB9-FFD1-934C-EA225DA73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FD1206-FA9B-33D6-9792-C4DF0770B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D83BA-BFFE-499E-A149-479294C93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164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10B4D-C374-E297-DE69-C27C1E702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79576C-9EF2-C2A3-06F2-B5C0A89ED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8E284-AF85-41E4-A157-47B7A318D7ED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901AF6-C978-31A1-90C1-88081BB6C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B4168E-BCD2-25A0-4F17-CCFEADE66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D83BA-BFFE-499E-A149-479294C93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473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D6183B-01FF-650E-EAB4-2603CF26E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8E284-AF85-41E4-A157-47B7A318D7ED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35A8FB-4B0B-2058-E59E-54144E544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F3FA9D-0720-3ADD-EA49-B5430099B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D83BA-BFFE-499E-A149-479294C93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803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72917-AB74-C6A0-7AE4-009036568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12424-8051-11AF-29E4-347AEE1069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105CAF-4E0A-BC5B-24D5-32686BC558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A32A5A-0262-CA06-B3F3-FD9ABA93A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8E284-AF85-41E4-A157-47B7A318D7ED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3FB619-C9F8-A55F-090E-59DFBA6DF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DA31DA-0EB3-951B-AB5E-A50414E3D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D83BA-BFFE-499E-A149-479294C93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343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A9F45-2490-5BE1-5059-929B2A588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D4361C-ECC8-6848-28B8-DD3193EE97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42C888-1787-1E9F-9ECC-7B307C5AE9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F96846-07EC-BDB0-B4E4-119A81540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8E284-AF85-41E4-A157-47B7A318D7ED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0C958F-5538-107D-4594-1478623E6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207DB7-06C3-A08D-ED60-440A16A8E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D83BA-BFFE-499E-A149-479294C93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9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D98A12-C38F-95AB-9449-53C0D87C7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59BB43-6C7E-0FA4-79B1-3A6BDF42F5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E538F9-FC0C-15AE-E0AE-C3F8988A5D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58E284-AF85-41E4-A157-47B7A318D7ED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E1E91D-7926-2578-7B93-083E27EF44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BDC29-631B-9B91-93D4-876FCEEA6B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9D83BA-BFFE-499E-A149-479294C93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13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James.D.Miller@wv.gov" TargetMode="External"/><Relationship Id="rId2" Type="http://schemas.openxmlformats.org/officeDocument/2006/relationships/hyperlink" Target="mailto:Darrin.A.Holmes@wv.gov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74FB7-560C-CFB5-CCAA-FD87F43338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5667"/>
            <a:ext cx="9144000" cy="1547685"/>
          </a:xfrm>
        </p:spPr>
        <p:txBody>
          <a:bodyPr>
            <a:normAutofit fontScale="90000"/>
          </a:bodyPr>
          <a:lstStyle/>
          <a:p>
            <a:r>
              <a:rPr lang="en-US" dirty="0"/>
              <a:t>Floodplain Management for West Virginia Highway Projects: 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3B9455-20AC-BE10-0D5E-089E798153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38375"/>
            <a:ext cx="9144000" cy="3876675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How to work with the WVDOT to protect floodplains</a:t>
            </a:r>
          </a:p>
          <a:p>
            <a:endParaRPr lang="en-US" sz="3200" dirty="0"/>
          </a:p>
          <a:p>
            <a:r>
              <a:rPr lang="en-US" sz="3200" dirty="0"/>
              <a:t>West Virginia Floodplain Management Association</a:t>
            </a:r>
          </a:p>
          <a:p>
            <a:r>
              <a:rPr lang="en-US" sz="3200" dirty="0"/>
              <a:t>2026 Annual Conference</a:t>
            </a:r>
          </a:p>
          <a:p>
            <a:r>
              <a:rPr lang="en-US" sz="3200" dirty="0"/>
              <a:t>Pipestem State Park</a:t>
            </a:r>
          </a:p>
          <a:p>
            <a:endParaRPr lang="en-US" sz="3200" dirty="0"/>
          </a:p>
          <a:p>
            <a:r>
              <a:rPr lang="en-US" sz="3200" dirty="0"/>
              <a:t>Doug Kirk, P.E., C.F.M.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9BF4A4-371B-C067-C9D6-8F2202288C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34" r="43280"/>
          <a:stretch>
            <a:fillRect/>
          </a:stretch>
        </p:blipFill>
        <p:spPr>
          <a:xfrm>
            <a:off x="0" y="4810125"/>
            <a:ext cx="2028825" cy="2047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26D8259-7054-E933-3981-7808DF9B52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0774" y="4805082"/>
            <a:ext cx="2181225" cy="205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332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FB4FA-D3E2-3D67-1C9D-B625D0955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136525"/>
            <a:ext cx="4819650" cy="1325563"/>
          </a:xfrm>
        </p:spPr>
        <p:txBody>
          <a:bodyPr/>
          <a:lstStyle/>
          <a:p>
            <a:pPr algn="ctr"/>
            <a:r>
              <a:rPr lang="en-US" dirty="0"/>
              <a:t>No-Rise Certificate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5E0C37-4BC7-D536-6A6B-DFD8A56C4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4133850" cy="4708525"/>
          </a:xfrm>
        </p:spPr>
        <p:txBody>
          <a:bodyPr/>
          <a:lstStyle/>
          <a:p>
            <a:r>
              <a:rPr lang="en-US" dirty="0"/>
              <a:t>Always the goal</a:t>
            </a:r>
          </a:p>
          <a:p>
            <a:r>
              <a:rPr lang="en-US" dirty="0"/>
              <a:t>More complete instructions for our project managers</a:t>
            </a:r>
          </a:p>
          <a:p>
            <a:r>
              <a:rPr lang="en-US" dirty="0"/>
              <a:t>Complete and concise explanation of project and analysis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31B7D3-3361-1643-A6F5-50B49FB08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3358" y="0"/>
            <a:ext cx="69786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265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CC51E-8FCC-9926-60C0-6FE0BE24E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C4894-0D2A-5EBC-A3CF-59ABC3A36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136525"/>
            <a:ext cx="4819650" cy="1325563"/>
          </a:xfrm>
        </p:spPr>
        <p:txBody>
          <a:bodyPr/>
          <a:lstStyle/>
          <a:p>
            <a:pPr algn="ctr"/>
            <a:r>
              <a:rPr lang="en-US" dirty="0"/>
              <a:t>No-Rise Certificate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E647AA-580E-C222-DCFA-5A77869B5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4133850" cy="4708525"/>
          </a:xfrm>
        </p:spPr>
        <p:txBody>
          <a:bodyPr/>
          <a:lstStyle/>
          <a:p>
            <a:r>
              <a:rPr lang="en-US" dirty="0"/>
              <a:t>More complete instructions for our project managers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E72219-21D1-321E-86D5-130672B6D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2050" y="249016"/>
            <a:ext cx="7087589" cy="315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695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B7A15-A142-1EC9-8950-13BDC591E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59CC0-E23D-46E1-0B81-A079EB002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136525"/>
            <a:ext cx="4819650" cy="1325563"/>
          </a:xfrm>
        </p:spPr>
        <p:txBody>
          <a:bodyPr/>
          <a:lstStyle/>
          <a:p>
            <a:pPr algn="ctr"/>
            <a:r>
              <a:rPr lang="en-US" dirty="0"/>
              <a:t>Instructions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CE22-CE7D-45BE-8B96-DB4551EE82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4133850" cy="4708525"/>
          </a:xfrm>
        </p:spPr>
        <p:txBody>
          <a:bodyPr/>
          <a:lstStyle/>
          <a:p>
            <a:r>
              <a:rPr lang="en-US" dirty="0"/>
              <a:t>Provide a complete and concise explanation of project and analysis for Floodplain Managers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13837A-E4CA-E7C2-E304-4B55994CA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1967" y="0"/>
            <a:ext cx="69700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621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9B4B1-1A8A-4EE5-F4C2-92AD76F5E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638425" cy="2187575"/>
          </a:xfrm>
        </p:spPr>
        <p:txBody>
          <a:bodyPr/>
          <a:lstStyle/>
          <a:p>
            <a:r>
              <a:rPr lang="en-US" dirty="0"/>
              <a:t>No-Rise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381F85-F6B3-3783-2474-325255C5B4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183" y="0"/>
            <a:ext cx="59915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0098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A4CE7-96AC-99DD-ED1D-1464A46A2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562475" cy="810515"/>
          </a:xfrm>
        </p:spPr>
        <p:txBody>
          <a:bodyPr/>
          <a:lstStyle/>
          <a:p>
            <a:r>
              <a:rPr lang="en-US" dirty="0"/>
              <a:t>Project Description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929B97-1F4C-13D4-B94A-343D8E17EF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6992" y="1137888"/>
            <a:ext cx="7278116" cy="5001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7266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CDAE5-B13D-A0F9-9A24-75817A89D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571625" cy="663575"/>
          </a:xfrm>
        </p:spPr>
        <p:txBody>
          <a:bodyPr>
            <a:normAutofit fontScale="90000"/>
          </a:bodyPr>
          <a:lstStyle/>
          <a:p>
            <a:r>
              <a:rPr lang="en-US" dirty="0"/>
              <a:t>Maps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9BE1CA-2E94-A374-6C2C-F7AADB51A9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5025" y="1797294"/>
            <a:ext cx="6276975" cy="5060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8E94C8-3E8E-A547-A79F-980D7D625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902120" y="902120"/>
            <a:ext cx="50537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3720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449A1-CAF8-A5EE-1D94-297F13F96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1" y="88900"/>
            <a:ext cx="2590800" cy="1358900"/>
          </a:xfrm>
        </p:spPr>
        <p:txBody>
          <a:bodyPr/>
          <a:lstStyle/>
          <a:p>
            <a:r>
              <a:rPr lang="en-US" dirty="0"/>
              <a:t>Summary of Results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17FADF-F7F9-F45E-CF0C-37AB97CEE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9401" y="180729"/>
            <a:ext cx="7325747" cy="35247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437510-00B2-5E20-CB0E-F144EB2098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308" y="3705471"/>
            <a:ext cx="6325483" cy="317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9700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FAEA0-2B4F-AE8F-E463-F402F8B86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contacts at WVDOH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58DF8-0FA8-C11C-8E75-02FE353DC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Darrin.A.Holmes@wv.gov</a:t>
            </a:r>
            <a:endParaRPr lang="en-US" dirty="0"/>
          </a:p>
          <a:p>
            <a:r>
              <a:rPr lang="en-US" dirty="0">
                <a:hlinkClick r:id="rId3"/>
              </a:rPr>
              <a:t>James.D.Miller@wv.gov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6054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D92ECA-B828-6172-3BF6-5C2891C93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4200"/>
              <a:t>The reason I am retiring and moving to Ohio!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66250DB-9589-A381-4D49-6263F6768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Samuel Charles Czyzewski</a:t>
            </a:r>
          </a:p>
          <a:p>
            <a:pPr marL="0" indent="0">
              <a:buNone/>
            </a:pPr>
            <a:r>
              <a:rPr lang="en-US" sz="3200" dirty="0"/>
              <a:t>Born 2 days ago.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577D8ED-F4AF-F7E5-D432-F0DF1D7D99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25" r="-1" b="1380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78518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9872E-5084-7CCC-308A-75DB5074A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Work of the WVDOH and why it can be difficult to manage in floodplains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3FE76-1B2B-8C48-C2EE-A8047E230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16" y="1894782"/>
            <a:ext cx="3242603" cy="496321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Mission Statement:  We provide a safe, efficient, and reliable multimodal transportation system to keep West Virginia moving.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/>
              <a:t>Safe, efficient and reliable may be competing rather than complementary.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D49637-BCD4-6387-040A-D7BBDD3E0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0619" y="1894782"/>
            <a:ext cx="8821381" cy="496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151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6E419AC-A2AE-03E4-C133-73739B710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125" y="951676"/>
            <a:ext cx="9135750" cy="59063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7C52CB3-8AB2-2B67-05EC-EB8564422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24970"/>
            <a:ext cx="10515600" cy="779463"/>
          </a:xfrm>
        </p:spPr>
        <p:txBody>
          <a:bodyPr/>
          <a:lstStyle/>
          <a:p>
            <a:pPr algn="ctr"/>
            <a:r>
              <a:rPr lang="en-US" dirty="0"/>
              <a:t>So why is that a problem for floodplains?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BB0F3A-9AE2-81AB-36D1-868954706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7456" y="4925441"/>
            <a:ext cx="3273552" cy="169481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/>
              <a:t>Most of our roads and bridges cross or follow streams.</a:t>
            </a:r>
          </a:p>
        </p:txBody>
      </p:sp>
    </p:spTree>
    <p:extLst>
      <p:ext uri="{BB962C8B-B14F-4D97-AF65-F5344CB8AC3E}">
        <p14:creationId xmlns:p14="http://schemas.microsoft.com/office/powerpoint/2010/main" val="547827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3E16B-607B-3B10-AE51-FA39D1D06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A7D84-E8B0-A2CB-2FDB-AC13B326E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344" y="124970"/>
            <a:ext cx="11247120" cy="7794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Many of our roads and bridges are in the floodplain.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131374-53CF-985C-12A1-74EFA4E417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794" y="856412"/>
            <a:ext cx="6954220" cy="600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794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E6160-CEA3-040F-AE16-FB73C0C86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Efforts and resources of the WVDOH to be better stewards of floodplains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50D766-6026-5A13-E991-8299DA2A6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Rebuilding the Hydraulic &amp; Drainage Unit</a:t>
            </a:r>
          </a:p>
          <a:p>
            <a:pPr lvl="1"/>
            <a:r>
              <a:rPr lang="en-US" dirty="0"/>
              <a:t>Darrin, James and David, plus collaboration with Initial Design</a:t>
            </a:r>
          </a:p>
          <a:p>
            <a:r>
              <a:rPr lang="en-US" dirty="0"/>
              <a:t>New design standards to require larger culverts on perennial streams</a:t>
            </a:r>
          </a:p>
          <a:p>
            <a:r>
              <a:rPr lang="en-US" dirty="0"/>
              <a:t>Upcoming training for District Staff</a:t>
            </a:r>
          </a:p>
          <a:p>
            <a:r>
              <a:rPr lang="en-US" dirty="0"/>
              <a:t>Utilizing progressive technology</a:t>
            </a:r>
          </a:p>
        </p:txBody>
      </p:sp>
    </p:spTree>
    <p:extLst>
      <p:ext uri="{BB962C8B-B14F-4D97-AF65-F5344CB8AC3E}">
        <p14:creationId xmlns:p14="http://schemas.microsoft.com/office/powerpoint/2010/main" val="2322726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9F9B8-AEAB-7848-9BE1-7E71A192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592" y="365125"/>
            <a:ext cx="11804904" cy="659003"/>
          </a:xfrm>
        </p:spPr>
        <p:txBody>
          <a:bodyPr>
            <a:normAutofit/>
          </a:bodyPr>
          <a:lstStyle/>
          <a:p>
            <a:r>
              <a:rPr lang="en-US" sz="4000" dirty="0"/>
              <a:t>Local Floodplain Manager interaction with the WVDOH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EED55-C140-ED04-57B5-B761AC829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168" y="1024128"/>
            <a:ext cx="10969752" cy="54267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Letter, No-Rise Certificate, of Local Floodplain Development permit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5165DD-260F-BE2F-3B6E-291363702E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350" y="1477936"/>
            <a:ext cx="4073094" cy="53785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93FC0C-BB32-70E2-1884-0DB95E181D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4894" y="1477937"/>
            <a:ext cx="5127026" cy="53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519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397A3-5ADE-2C3B-ADD6-167459C0A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350"/>
            <a:ext cx="10515600" cy="61912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Floodplain development Permit Application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C28CC5-FA25-3FC8-7176-DC538E4682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451" y="975970"/>
            <a:ext cx="9651097" cy="5882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209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BD91DB-DB6E-E06B-05DC-5C1E08979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73D37-BA2F-7B93-FB85-E8A79421A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350"/>
            <a:ext cx="10515600" cy="61912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Floodplain development Permit Application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DF09DA-844E-61C4-562E-811252A577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05" y="1771376"/>
            <a:ext cx="11882589" cy="4953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948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8C2F5-DF4B-826C-3BFA-B6F9A960C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E8CB5-2B12-E1C8-6532-11D88CEE1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350"/>
            <a:ext cx="10515600" cy="61912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Floodplain development Permit Application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2F36FE-CE28-E0E9-ADEC-CC7C108FEB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856" y="1099812"/>
            <a:ext cx="9616287" cy="562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1605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</TotalTime>
  <Words>286</Words>
  <Application>Microsoft Office PowerPoint</Application>
  <PresentationFormat>Widescreen</PresentationFormat>
  <Paragraphs>44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Aptos</vt:lpstr>
      <vt:lpstr>Aptos Display</vt:lpstr>
      <vt:lpstr>Arial</vt:lpstr>
      <vt:lpstr>Office Theme</vt:lpstr>
      <vt:lpstr>Floodplain Management for West Virginia Highway Projects: </vt:lpstr>
      <vt:lpstr>Work of the WVDOH and why it can be difficult to manage in floodplains</vt:lpstr>
      <vt:lpstr>So why is that a problem for floodplains?</vt:lpstr>
      <vt:lpstr>Many of our roads and bridges are in the floodplain.</vt:lpstr>
      <vt:lpstr>Efforts and resources of the WVDOH to be better stewards of floodplains</vt:lpstr>
      <vt:lpstr>Local Floodplain Manager interaction with the WVDOH</vt:lpstr>
      <vt:lpstr>Floodplain development Permit Application</vt:lpstr>
      <vt:lpstr>Floodplain development Permit Application</vt:lpstr>
      <vt:lpstr>Floodplain development Permit Application</vt:lpstr>
      <vt:lpstr>No-Rise Certificate</vt:lpstr>
      <vt:lpstr>No-Rise Certificate</vt:lpstr>
      <vt:lpstr>Instructions</vt:lpstr>
      <vt:lpstr>No-Rise Certificate</vt:lpstr>
      <vt:lpstr>Project Description</vt:lpstr>
      <vt:lpstr>Maps</vt:lpstr>
      <vt:lpstr>Summary of Results</vt:lpstr>
      <vt:lpstr>Future contacts at WVDOH</vt:lpstr>
      <vt:lpstr>The reason I am retiring and moving to Ohio!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Kirk, Douglas W</dc:creator>
  <cp:lastModifiedBy>Behrang Bidadian</cp:lastModifiedBy>
  <cp:revision>3</cp:revision>
  <dcterms:created xsi:type="dcterms:W3CDTF">2026-06-15T11:17:26Z</dcterms:created>
  <dcterms:modified xsi:type="dcterms:W3CDTF">2026-07-17T17:43:26Z</dcterms:modified>
</cp:coreProperties>
</file>