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05" d="100"/>
          <a:sy n="105" d="100"/>
        </p:scale>
        <p:origin x="73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31362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yourself: CEO of Catholic Charities West Virginia, active member and partner of WV VOAD.
Frame the talk: 'Today I want to give you a comprehensive update on WV VOAD — the voluntary sector coordination backbone for every disaster in this state — and then connect it to the work of Catholic Charities WV, one of its key member organizations.'
Hook for this audience: 'Your job is to keep floods from destroying communities. Our job is to help communities rebuild when they do. We're natural partners — and I want to make sure you know exactly how to find us before the next event hits.'</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FILL IN BEFORE PRESENTING — pull actual CCWVA response data for the June 14–15, 2025 Ohio County floods:
   — Families / individuals assisted
   — Total emergency financial assistance disbursed
   — FEMA/SBA referrals made
   — Replace the placeholder quote with a real (de-identified) client or partner statement
TODAY IS JUNE 15, 2026 — exactly one year since these floods hit Wheeling. If the conference date allows, open this slide with: 'One year ago today, 4 inches of rain fell in 30 minutes in this community. Nine people died. Here's what our response looked like.'
Key message: CCWVA didn't wait for a federal declaration. We were there immediately — 38 days before FEMA arrived. That's what a community-embedded organization can do.
This slide also demonstrates VOAD coordination in action: CCWVA's response was not standalone — it was coordinated through the WV VOAD network, avoiding duplication with other responders.</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often the most memorable slide — let it breathe.
Walk through each bar slowly: 'First responders are gone by week one. Red Cross and Salvation Army by month two. FEMA IA typically wraps by month three.'
Then: 'WV VOAD coordination never fully closes — it transitions from acute to long-term recovery mode. And CCWVA is still in direct contact with affected families at month 18, month 24. We're there when the mortgage is still wrong. When the contractor took the money and disappeared. When the mold came back. Those are the cases we carry.'
For floodplain managers: 'This is why pre-disaster relationships matter. When families know us before the flood, they call us on day one instead of month three. That's a better outcome.'
Also true: every dollar in flood mitigation shrinks this entire chart.</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 the ask concrete — leave this room with something.
Card 1 (Before): 'We want to be in your next tabletop. Not as an observer — as a partner who knows your county's vulnerable population, knows your emergency manager, and can activate within hours of an event rather than days.'
Card 2 (During): 'When a homeowner calls your office and says their house flooded but they don't have flood insurance and they can't figure out FEMA — that person is our client. Give them our number. That referral is a lifeline.'
Card 3 (After): 'We generate case data. Aggregate, de-identified data on what unmet needs look like in your county after a flood event. That's evidence you can use to make the case for mitigation investment, CRS credit, floodplain buyouts — whatever your policy priority is.'
The bottom bar ask: Even one new county emergency manager connection added to the WV VOAD network from this room is a tangible outcome.</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Target: wrap content at minute 18, leave 2 minutes for questions.
⚠️  FILL IN: Replace '[ Your name &amp; direct contact ]' on the CCWVA card before presenting.
Anticipated questions:
— 'How does a homeowner reach CCWVA after a flood?' → intake line / WV 211 referral
— 'What happened in the 38 days before the Ohio County declaration?' → Tell your story
— 'Is the Bridge Program coming back?' → Working on restart pending funding determination
— 'Are you active in [specific county]?' → All 55 counties; have a regional contact if possible
— 'What's the WV VOAD relationship with DHSEM?' → Embedded in State Response Plan since 2015
Close strong: 'We're not here asking for resources. We're here offering partnership — before the next flood, not after it.'</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this slide to set the stakes before introducing VOAD.
Key message: WV is not a 'once in a while' disaster state. WV VOAD responds to 12+ disasters per year on average — floods, gas outages, landslides, tornadoes. That means the coordination infrastructure isn't just useful for big declared events; it activates for localized community disasters regularly.
The 1.2% NFIP figure is directly aimed at this room. Floodplain managers know this number. Name it explicitly: 'You know this stat better than I do, and it's the reason the voluntary sector's role in WV recovery is so outsized.'
Note the '100s of disasters' figure — this comes directly from WV VOAD's own documentation and signals that the organization has real, deep operational experience, not just theoretical coordination capacity.</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Lead with the official state role — this will surprise many people in the room who think of VOAD as an informal network.
Key line: 'WV VOAD is not just a network of good-hearted organizations. Since 2015, we are the state's designated lead coordinating entity for voluntary sector disaster response — embedded in the official West Virginia State Response Plan alongside DHSEM and the National Guard.'
History walk-through (quick, 30 seconds): Charter 1985 → formal 501(c)(3) in 2014 → State Response Plan in 2015. That 40-year arc is important — WV VOAD didn't emerge from the 2016 flood; it was positioned and ready before it hit.
The '12+ disasters per year' statistic reframes what VOAD does: it's not just for catastrophes. Gas outages, local mudslides, community fires — VOAD activates for all of it.</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is specifically for your floodplain management audience — they'll know what a 1,000-year flood means.
Tell the scale story: 8–10 inches of rain in 12 hours. 44 of 55 counties in a state of emergency. Not a regional event — an entire-state event. WV VOAD coordinated 40+ organizations simultaneously.
The Bridge Program is the signature legacy story. Many West Virginia families live on private access roads that cross small streams — when those crossings wash out, families are completely isolated. VOAD built 167 of those bridges. It's one of the most tangible, durable examples of voluntary sector recovery work anywhere in the country.
Key transition: 'The 2016 flood proved that WV VOAD could operate at scale. The past year showed the network is still that capable — even as we welcome new leadership.'</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unpacks the 4 C's so they're operational, not abstract.
Frame it: 'Every VOAD chapter talks about the 4 C's. I want to show you what they actually look like when a flood hits West Virginia, because this is the system your clients are being served by.'
COORDINATION: The activation call is the critical first move. Within 24 hours of a declaration — or even before, for major events — VOAD convenes member organizations, assigns sectors, and begins mapping coverage. Who's doing shelter? Who's doing muck-out? Who's doing case management?
COOPERATION: Without this, you get three food trucks at the same shelter and zero anywhere else. VOAD's cooperation function is the mechanism that prevents charitable duplication.
COMMUNICATION: The WV 211 partnership is key for this audience. When families call 211, they reach a resource navigator who uses VOAD's real-time database to connect them to available services. That's a much better outcome than telling a flood survivor to 'search online.'
COLLABORATION: This is the long game. The Bridge Program was a collaboration — VOAD + federal agencies + local officials + businesses, operating for years after the 2016 event.</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recent example that validates the 2016 lesson.
Frame: 'What I just described — activation, coordination, cooperation — isn't historical. It happened ten months ago in southern WV.'
The southern WV coalfields are among the highest-flood-risk, lowest-NFIP-coverage communities in the state. Logan, McDowell, Wyoming — these families had almost no federal insurance backstop. VOAD and its members were the primary recovery infrastructure.
PERSONALIZE: If you have a specific coordination moment or story from this response — an example of duplication prevented, or a gap that would have gone unserved — insert it here.
The CCWVA role callout is intentional: show how one VOAD member organization (CCWVA) plugs into the coordination structure rather than operating independently.</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 this brief — 1 to 1.5 minutes max.
Jenny's legacy: More than building an organization — she built a model. The Bridge Program is regularly cited by National VOAD as an example for other state chapters. Her deep relationships with county emergency managers are part of what makes WV VOAD function.
Evan: National Guard veteran background means he understands logistics, chain of command, and getting things done under pressure — exactly what disaster coordination requires.
The momentum bar is important: show this isn't an organization in transition, it's one with active funding and active partnerships.
Tidal Basin context: The State of WV contracted with Tidal Basin to work through backlog case management needs from prior disaster events. WV VOAD is a partner in that work — this is an example of the organization's formal role in state disaster infrastructure.</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Brief transition — 20 seconds.
Spoken transition: 'WV VOAD is the coordination backbone. Now let me tell you about one of its key member organizations — Catholic Charities WV — and specifically what we bring to the table as the organization that stays longest in the field after an event.'
Or: 'VOAD coordinates who shows up. We're the ones who show up last — and stay until recovery is real.'</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condensed CCWVA overview — keep it to about 2 minutes, then move to the success story.
Key points:
— Refugee resettlement experience → trauma-informed case management. This is our competitive advantage: we are trained in working with people in crisis who have complex, multi-layered needs. Disaster survivors need exactly those skills.
— AFTER column is where we shine. FEMA closes. Red Cross demobilizes. CCWVA is still there at Month 18.
— 55 counties means rural communities don't get left behind. WV floods hit rural hardest.
— 'Regardless of documentation status' is a quiet differentiator: some flood-affected communities include undocumented residents who can't access FEMA but still need help. We serve them.
CUSTOMIZE: Add FY budget or staff count if appropriate for this audience.</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B4B"/>
        </a:solidFill>
        <a:effectLst/>
      </p:bgPr>
    </p:bg>
    <p:spTree>
      <p:nvGrpSpPr>
        <p:cNvPr id="1" name=""/>
        <p:cNvGrpSpPr/>
        <p:nvPr/>
      </p:nvGrpSpPr>
      <p:grpSpPr>
        <a:xfrm>
          <a:off x="0" y="0"/>
          <a:ext cx="0" cy="0"/>
          <a:chOff x="0" y="0"/>
          <a:chExt cx="0" cy="0"/>
        </a:xfrm>
      </p:grpSpPr>
      <p:sp>
        <p:nvSpPr>
          <p:cNvPr id="2" name="Shape 0"/>
          <p:cNvSpPr/>
          <p:nvPr/>
        </p:nvSpPr>
        <p:spPr>
          <a:xfrm>
            <a:off x="0" y="0"/>
            <a:ext cx="274320" cy="5143500"/>
          </a:xfrm>
          <a:prstGeom prst="rect">
            <a:avLst/>
          </a:prstGeom>
          <a:solidFill>
            <a:srgbClr val="028090"/>
          </a:solidFill>
          <a:ln w="12700">
            <a:solidFill>
              <a:srgbClr val="028090"/>
            </a:solidFill>
            <a:prstDash val="solid"/>
          </a:ln>
        </p:spPr>
        <p:txBody>
          <a:bodyPr/>
          <a:lstStyle/>
          <a:p>
            <a:endParaRPr lang="en-US"/>
          </a:p>
        </p:txBody>
      </p:sp>
      <p:sp>
        <p:nvSpPr>
          <p:cNvPr id="3" name="Text 1"/>
          <p:cNvSpPr/>
          <p:nvPr/>
        </p:nvSpPr>
        <p:spPr>
          <a:xfrm>
            <a:off x="548640" y="457200"/>
            <a:ext cx="8229600" cy="347472"/>
          </a:xfrm>
          <a:prstGeom prst="rect">
            <a:avLst/>
          </a:prstGeom>
          <a:noFill/>
          <a:ln/>
        </p:spPr>
        <p:txBody>
          <a:bodyPr wrap="square" lIns="0" tIns="0" rIns="0" bIns="0" rtlCol="0" anchor="ctr"/>
          <a:lstStyle/>
          <a:p>
            <a:pPr marL="0" indent="0">
              <a:buNone/>
            </a:pPr>
            <a:r>
              <a:rPr lang="en-US" sz="1300" i="1" dirty="0">
                <a:solidFill>
                  <a:srgbClr val="7FA8CC"/>
                </a:solidFill>
                <a:latin typeface="Calibri" pitchFamily="34" charset="0"/>
                <a:ea typeface="Calibri" pitchFamily="34" charset="-122"/>
                <a:cs typeface="Calibri" pitchFamily="34" charset="-120"/>
              </a:rPr>
              <a:t>WV VOAD  |  Catholic Charities West Virginia</a:t>
            </a:r>
            <a:endParaRPr lang="en-US" sz="1300" dirty="0"/>
          </a:p>
        </p:txBody>
      </p:sp>
      <p:sp>
        <p:nvSpPr>
          <p:cNvPr id="4" name="Text 2"/>
          <p:cNvSpPr/>
          <p:nvPr/>
        </p:nvSpPr>
        <p:spPr>
          <a:xfrm>
            <a:off x="548640" y="868680"/>
            <a:ext cx="8229600" cy="1143000"/>
          </a:xfrm>
          <a:prstGeom prst="rect">
            <a:avLst/>
          </a:prstGeom>
          <a:noFill/>
          <a:ln/>
        </p:spPr>
        <p:txBody>
          <a:bodyPr wrap="square" lIns="0" tIns="0" rIns="0" bIns="0" rtlCol="0" anchor="ctr"/>
          <a:lstStyle/>
          <a:p>
            <a:pPr marL="0" indent="0">
              <a:buNone/>
            </a:pPr>
            <a:r>
              <a:rPr lang="en-US" sz="4600" b="1" dirty="0">
                <a:solidFill>
                  <a:srgbClr val="FFFFFF"/>
                </a:solidFill>
                <a:latin typeface="Cambria" pitchFamily="34" charset="0"/>
                <a:ea typeface="Cambria" pitchFamily="34" charset="-122"/>
                <a:cs typeface="Cambria" pitchFamily="34" charset="-120"/>
              </a:rPr>
              <a:t>Disaster Services Update</a:t>
            </a:r>
            <a:endParaRPr lang="en-US" sz="4600" dirty="0"/>
          </a:p>
        </p:txBody>
      </p:sp>
      <p:sp>
        <p:nvSpPr>
          <p:cNvPr id="5" name="Text 3"/>
          <p:cNvSpPr/>
          <p:nvPr/>
        </p:nvSpPr>
        <p:spPr>
          <a:xfrm>
            <a:off x="548640" y="2103120"/>
            <a:ext cx="8229600" cy="502920"/>
          </a:xfrm>
          <a:prstGeom prst="rect">
            <a:avLst/>
          </a:prstGeom>
          <a:noFill/>
          <a:ln/>
        </p:spPr>
        <p:txBody>
          <a:bodyPr wrap="square" lIns="0" tIns="0" rIns="0" bIns="0" rtlCol="0" anchor="ctr"/>
          <a:lstStyle/>
          <a:p>
            <a:pPr marL="0" indent="0">
              <a:buNone/>
            </a:pPr>
            <a:r>
              <a:rPr lang="en-US" sz="2000" i="1" dirty="0">
                <a:solidFill>
                  <a:srgbClr val="A0C4E8"/>
                </a:solidFill>
                <a:latin typeface="Calibri" pitchFamily="34" charset="0"/>
                <a:ea typeface="Calibri" pitchFamily="34" charset="-122"/>
                <a:cs typeface="Calibri" pitchFamily="34" charset="-120"/>
              </a:rPr>
              <a:t>Coordinated Response &amp; Recovery Across West Virginia</a:t>
            </a:r>
            <a:endParaRPr lang="en-US" sz="2000" dirty="0"/>
          </a:p>
        </p:txBody>
      </p:sp>
      <p:sp>
        <p:nvSpPr>
          <p:cNvPr id="6" name="Shape 4"/>
          <p:cNvSpPr/>
          <p:nvPr/>
        </p:nvSpPr>
        <p:spPr>
          <a:xfrm>
            <a:off x="548640" y="2788920"/>
            <a:ext cx="8046720" cy="36576"/>
          </a:xfrm>
          <a:prstGeom prst="rect">
            <a:avLst/>
          </a:prstGeom>
          <a:solidFill>
            <a:srgbClr val="028090"/>
          </a:solidFill>
          <a:ln w="12700">
            <a:solidFill>
              <a:srgbClr val="028090"/>
            </a:solidFill>
            <a:prstDash val="solid"/>
          </a:ln>
        </p:spPr>
        <p:txBody>
          <a:bodyPr/>
          <a:lstStyle/>
          <a:p>
            <a:endParaRPr lang="en-US"/>
          </a:p>
        </p:txBody>
      </p:sp>
      <p:sp>
        <p:nvSpPr>
          <p:cNvPr id="7" name="Text 5"/>
          <p:cNvSpPr/>
          <p:nvPr/>
        </p:nvSpPr>
        <p:spPr>
          <a:xfrm>
            <a:off x="548640" y="2926080"/>
            <a:ext cx="8046720" cy="594360"/>
          </a:xfrm>
          <a:prstGeom prst="rect">
            <a:avLst/>
          </a:prstGeom>
          <a:noFill/>
          <a:ln/>
        </p:spPr>
        <p:txBody>
          <a:bodyPr wrap="square" lIns="0" tIns="0" rIns="0" bIns="0" rtlCol="0" anchor="ctr"/>
          <a:lstStyle/>
          <a:p>
            <a:pPr marL="0" indent="0">
              <a:buNone/>
            </a:pPr>
            <a:r>
              <a:rPr lang="en-US" sz="1400" b="1" dirty="0">
                <a:solidFill>
                  <a:srgbClr val="C8DCF0"/>
                </a:solidFill>
                <a:latin typeface="Calibri" pitchFamily="34" charset="0"/>
                <a:ea typeface="Calibri" pitchFamily="34" charset="-122"/>
                <a:cs typeface="Calibri" pitchFamily="34" charset="-120"/>
              </a:rPr>
              <a:t>WV Floodplain Management Association — Annual Conference</a:t>
            </a:r>
            <a:endParaRPr lang="en-US" sz="1400" dirty="0"/>
          </a:p>
        </p:txBody>
      </p:sp>
      <p:sp>
        <p:nvSpPr>
          <p:cNvPr id="8" name="Shape 6"/>
          <p:cNvSpPr/>
          <p:nvPr/>
        </p:nvSpPr>
        <p:spPr>
          <a:xfrm>
            <a:off x="7680960" y="3749040"/>
            <a:ext cx="914400" cy="914400"/>
          </a:xfrm>
          <a:prstGeom prst="ellipse">
            <a:avLst/>
          </a:prstGeom>
          <a:solidFill>
            <a:srgbClr val="028090">
              <a:alpha val="70000"/>
            </a:srgbClr>
          </a:solidFill>
          <a:ln w="12700">
            <a:solidFill>
              <a:srgbClr val="028090"/>
            </a:solidFill>
            <a:prstDash val="solid"/>
          </a:ln>
        </p:spPr>
        <p:txBody>
          <a:bodyPr/>
          <a:lstStyle/>
          <a:p>
            <a:endParaRPr lang="en-US"/>
          </a:p>
        </p:txBody>
      </p:sp>
      <p:sp>
        <p:nvSpPr>
          <p:cNvPr id="9" name="Shape 7"/>
          <p:cNvSpPr/>
          <p:nvPr/>
        </p:nvSpPr>
        <p:spPr>
          <a:xfrm>
            <a:off x="8229600" y="4114800"/>
            <a:ext cx="640080" cy="640080"/>
          </a:xfrm>
          <a:prstGeom prst="ellipse">
            <a:avLst/>
          </a:prstGeom>
          <a:solidFill>
            <a:srgbClr val="C97D10">
              <a:alpha val="70000"/>
            </a:srgbClr>
          </a:solidFill>
          <a:ln w="12700">
            <a:solidFill>
              <a:srgbClr val="C97D10"/>
            </a:solidFill>
            <a:prstDash val="solid"/>
          </a:ln>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2F7FA"/>
        </a:solidFill>
        <a:effectLst/>
      </p:bgPr>
    </p:bg>
    <p:spTree>
      <p:nvGrpSpPr>
        <p:cNvPr id="1" name=""/>
        <p:cNvGrpSpPr/>
        <p:nvPr/>
      </p:nvGrpSpPr>
      <p:grpSpPr>
        <a:xfrm>
          <a:off x="0" y="0"/>
          <a:ext cx="0" cy="0"/>
          <a:chOff x="0" y="0"/>
          <a:chExt cx="0" cy="0"/>
        </a:xfrm>
      </p:grpSpPr>
      <p:sp>
        <p:nvSpPr>
          <p:cNvPr id="2" name="Shape 0"/>
          <p:cNvSpPr/>
          <p:nvPr/>
        </p:nvSpPr>
        <p:spPr>
          <a:xfrm>
            <a:off x="457200" y="228600"/>
            <a:ext cx="2011680" cy="338328"/>
          </a:xfrm>
          <a:prstGeom prst="roundRect">
            <a:avLst>
              <a:gd name="adj" fmla="val 27027"/>
            </a:avLst>
          </a:prstGeom>
          <a:solidFill>
            <a:srgbClr val="C97D10"/>
          </a:solidFill>
          <a:ln w="12700">
            <a:solidFill>
              <a:srgbClr val="C97D10"/>
            </a:solidFill>
            <a:prstDash val="solid"/>
          </a:ln>
        </p:spPr>
        <p:txBody>
          <a:bodyPr/>
          <a:lstStyle/>
          <a:p>
            <a:endParaRPr lang="en-US"/>
          </a:p>
        </p:txBody>
      </p:sp>
      <p:sp>
        <p:nvSpPr>
          <p:cNvPr id="3" name="Text 1"/>
          <p:cNvSpPr/>
          <p:nvPr/>
        </p:nvSpPr>
        <p:spPr>
          <a:xfrm>
            <a:off x="457200" y="228600"/>
            <a:ext cx="2011680" cy="338328"/>
          </a:xfrm>
          <a:prstGeom prst="rect">
            <a:avLst/>
          </a:prstGeom>
          <a:noFill/>
          <a:ln/>
        </p:spPr>
        <p:txBody>
          <a:bodyPr wrap="square" lIns="0" tIns="0" rIns="0" bIns="0" rtlCol="0" anchor="ctr"/>
          <a:lstStyle/>
          <a:p>
            <a:pPr marL="0" indent="0" algn="ctr">
              <a:buNone/>
            </a:pPr>
            <a:r>
              <a:rPr lang="en-US" sz="1000" b="1" kern="0" spc="150" dirty="0">
                <a:solidFill>
                  <a:srgbClr val="FFFFFF"/>
                </a:solidFill>
                <a:latin typeface="Calibri" pitchFamily="34" charset="0"/>
                <a:ea typeface="Calibri" pitchFamily="34" charset="-122"/>
                <a:cs typeface="Calibri" pitchFamily="34" charset="-120"/>
              </a:rPr>
              <a:t>SUCCESS STORY</a:t>
            </a:r>
            <a:endParaRPr lang="en-US" sz="1000" dirty="0"/>
          </a:p>
        </p:txBody>
      </p:sp>
      <p:sp>
        <p:nvSpPr>
          <p:cNvPr id="4" name="Text 2"/>
          <p:cNvSpPr/>
          <p:nvPr/>
        </p:nvSpPr>
        <p:spPr>
          <a:xfrm>
            <a:off x="457200" y="640080"/>
            <a:ext cx="8229600" cy="566928"/>
          </a:xfrm>
          <a:prstGeom prst="rect">
            <a:avLst/>
          </a:prstGeom>
          <a:noFill/>
          <a:ln/>
        </p:spPr>
        <p:txBody>
          <a:bodyPr wrap="square" lIns="0" tIns="0" rIns="0" bIns="0" rtlCol="0" anchor="ctr"/>
          <a:lstStyle/>
          <a:p>
            <a:pPr marL="0" indent="0">
              <a:buNone/>
            </a:pPr>
            <a:r>
              <a:rPr lang="en-US" sz="3200" b="1" dirty="0">
                <a:solidFill>
                  <a:srgbClr val="1B2B4B"/>
                </a:solidFill>
                <a:latin typeface="Cambria" pitchFamily="34" charset="0"/>
                <a:ea typeface="Cambria" pitchFamily="34" charset="-122"/>
                <a:cs typeface="Cambria" pitchFamily="34" charset="-120"/>
              </a:rPr>
              <a:t>June 2025: Northern Panhandle Floods</a:t>
            </a:r>
            <a:endParaRPr lang="en-US" sz="3200" dirty="0"/>
          </a:p>
        </p:txBody>
      </p:sp>
      <p:sp>
        <p:nvSpPr>
          <p:cNvPr id="5" name="Text 3"/>
          <p:cNvSpPr/>
          <p:nvPr/>
        </p:nvSpPr>
        <p:spPr>
          <a:xfrm>
            <a:off x="457200" y="1243584"/>
            <a:ext cx="8229600" cy="310896"/>
          </a:xfrm>
          <a:prstGeom prst="rect">
            <a:avLst/>
          </a:prstGeom>
          <a:noFill/>
          <a:ln/>
        </p:spPr>
        <p:txBody>
          <a:bodyPr wrap="square" lIns="0" tIns="0" rIns="0" bIns="0" rtlCol="0" anchor="ctr"/>
          <a:lstStyle/>
          <a:p>
            <a:pPr marL="0" indent="0">
              <a:buNone/>
            </a:pPr>
            <a:r>
              <a:rPr lang="en-US" sz="1400" i="1" dirty="0">
                <a:solidFill>
                  <a:srgbClr val="64748B"/>
                </a:solidFill>
                <a:latin typeface="Calibri" pitchFamily="34" charset="0"/>
                <a:ea typeface="Calibri" pitchFamily="34" charset="-122"/>
                <a:cs typeface="Calibri" pitchFamily="34" charset="-120"/>
              </a:rPr>
              <a:t>Wheeling, Triadelphia &amp; Ohio County — right in our main office’s backyard</a:t>
            </a:r>
            <a:endParaRPr lang="en-US" sz="1400" dirty="0"/>
          </a:p>
        </p:txBody>
      </p:sp>
      <p:sp>
        <p:nvSpPr>
          <p:cNvPr id="6" name="Shape 4"/>
          <p:cNvSpPr/>
          <p:nvPr/>
        </p:nvSpPr>
        <p:spPr>
          <a:xfrm>
            <a:off x="365760" y="1691640"/>
            <a:ext cx="1920240" cy="1005840"/>
          </a:xfrm>
          <a:prstGeom prst="roundRect">
            <a:avLst>
              <a:gd name="adj" fmla="val 9091"/>
            </a:avLst>
          </a:prstGeom>
          <a:solidFill>
            <a:srgbClr val="FFFFFF"/>
          </a:solidFill>
          <a:ln w="12700">
            <a:solidFill>
              <a:srgbClr val="C8DCE8"/>
            </a:solidFill>
            <a:prstDash val="solid"/>
          </a:ln>
          <a:effectLst>
            <a:outerShdw blurRad="101600" dist="38100" dir="2700000" algn="bl" rotWithShape="0">
              <a:srgbClr val="000000">
                <a:alpha val="11000"/>
              </a:srgbClr>
            </a:outerShdw>
          </a:effectLst>
        </p:spPr>
        <p:txBody>
          <a:bodyPr/>
          <a:lstStyle/>
          <a:p>
            <a:endParaRPr lang="en-US"/>
          </a:p>
        </p:txBody>
      </p:sp>
      <p:sp>
        <p:nvSpPr>
          <p:cNvPr id="7" name="Text 5"/>
          <p:cNvSpPr/>
          <p:nvPr/>
        </p:nvSpPr>
        <p:spPr>
          <a:xfrm>
            <a:off x="411480" y="1783080"/>
            <a:ext cx="1828800" cy="512064"/>
          </a:xfrm>
          <a:prstGeom prst="rect">
            <a:avLst/>
          </a:prstGeom>
          <a:noFill/>
          <a:ln/>
        </p:spPr>
        <p:txBody>
          <a:bodyPr wrap="square" lIns="0" tIns="0" rIns="0" bIns="0" rtlCol="0" anchor="ctr"/>
          <a:lstStyle/>
          <a:p>
            <a:pPr marL="0" indent="0" algn="ctr">
              <a:buNone/>
            </a:pPr>
            <a:r>
              <a:rPr lang="en-US" sz="2800" b="1" dirty="0">
                <a:solidFill>
                  <a:srgbClr val="028090"/>
                </a:solidFill>
                <a:latin typeface="Cambria" pitchFamily="34" charset="0"/>
                <a:ea typeface="Cambria" pitchFamily="34" charset="-122"/>
                <a:cs typeface="Cambria" pitchFamily="34" charset="-120"/>
              </a:rPr>
              <a:t>4"</a:t>
            </a:r>
            <a:endParaRPr lang="en-US" sz="2800" dirty="0"/>
          </a:p>
        </p:txBody>
      </p:sp>
      <p:sp>
        <p:nvSpPr>
          <p:cNvPr id="8" name="Text 6"/>
          <p:cNvSpPr/>
          <p:nvPr/>
        </p:nvSpPr>
        <p:spPr>
          <a:xfrm>
            <a:off x="411480" y="2286000"/>
            <a:ext cx="1828800" cy="347472"/>
          </a:xfrm>
          <a:prstGeom prst="rect">
            <a:avLst/>
          </a:prstGeom>
          <a:noFill/>
          <a:ln/>
        </p:spPr>
        <p:txBody>
          <a:bodyPr wrap="square" lIns="0" tIns="0" rIns="0" bIns="0" rtlCol="0" anchor="ctr"/>
          <a:lstStyle/>
          <a:p>
            <a:pPr marL="0" indent="0" algn="ctr">
              <a:buNone/>
            </a:pPr>
            <a:r>
              <a:rPr lang="en-US" sz="1100" dirty="0">
                <a:solidFill>
                  <a:srgbClr val="64748B"/>
                </a:solidFill>
                <a:latin typeface="Calibri" pitchFamily="34" charset="0"/>
                <a:ea typeface="Calibri" pitchFamily="34" charset="-122"/>
                <a:cs typeface="Calibri" pitchFamily="34" charset="-120"/>
              </a:rPr>
              <a:t>Rain in</a:t>
            </a:r>
            <a:endParaRPr lang="en-US" sz="1100" dirty="0"/>
          </a:p>
          <a:p>
            <a:pPr marL="0" indent="0" algn="ctr">
              <a:buNone/>
            </a:pPr>
            <a:r>
              <a:rPr lang="en-US" sz="1100" dirty="0">
                <a:solidFill>
                  <a:srgbClr val="64748B"/>
                </a:solidFill>
                <a:latin typeface="Calibri" pitchFamily="34" charset="0"/>
                <a:ea typeface="Calibri" pitchFamily="34" charset="-122"/>
                <a:cs typeface="Calibri" pitchFamily="34" charset="-120"/>
              </a:rPr>
              <a:t>30 minutes</a:t>
            </a:r>
            <a:endParaRPr lang="en-US" sz="1100" dirty="0"/>
          </a:p>
        </p:txBody>
      </p:sp>
      <p:sp>
        <p:nvSpPr>
          <p:cNvPr id="9" name="Shape 7"/>
          <p:cNvSpPr/>
          <p:nvPr/>
        </p:nvSpPr>
        <p:spPr>
          <a:xfrm>
            <a:off x="2487168" y="1691640"/>
            <a:ext cx="1920240" cy="1005840"/>
          </a:xfrm>
          <a:prstGeom prst="roundRect">
            <a:avLst>
              <a:gd name="adj" fmla="val 9091"/>
            </a:avLst>
          </a:prstGeom>
          <a:solidFill>
            <a:srgbClr val="FFFFFF"/>
          </a:solidFill>
          <a:ln w="12700">
            <a:solidFill>
              <a:srgbClr val="C8DCE8"/>
            </a:solidFill>
            <a:prstDash val="solid"/>
          </a:ln>
          <a:effectLst>
            <a:outerShdw blurRad="101600" dist="38100" dir="2700000" algn="bl" rotWithShape="0">
              <a:srgbClr val="000000">
                <a:alpha val="11000"/>
              </a:srgbClr>
            </a:outerShdw>
          </a:effectLst>
        </p:spPr>
        <p:txBody>
          <a:bodyPr/>
          <a:lstStyle/>
          <a:p>
            <a:endParaRPr lang="en-US"/>
          </a:p>
        </p:txBody>
      </p:sp>
      <p:sp>
        <p:nvSpPr>
          <p:cNvPr id="10" name="Text 8"/>
          <p:cNvSpPr/>
          <p:nvPr/>
        </p:nvSpPr>
        <p:spPr>
          <a:xfrm>
            <a:off x="2532888" y="1783080"/>
            <a:ext cx="1828800" cy="512064"/>
          </a:xfrm>
          <a:prstGeom prst="rect">
            <a:avLst/>
          </a:prstGeom>
          <a:noFill/>
          <a:ln/>
        </p:spPr>
        <p:txBody>
          <a:bodyPr wrap="square" lIns="0" tIns="0" rIns="0" bIns="0" rtlCol="0" anchor="ctr"/>
          <a:lstStyle/>
          <a:p>
            <a:pPr marL="0" indent="0" algn="ctr">
              <a:buNone/>
            </a:pPr>
            <a:r>
              <a:rPr lang="en-US" sz="2800" b="1" dirty="0">
                <a:solidFill>
                  <a:srgbClr val="028090"/>
                </a:solidFill>
                <a:latin typeface="Cambria" pitchFamily="34" charset="0"/>
                <a:ea typeface="Cambria" pitchFamily="34" charset="-122"/>
                <a:cs typeface="Cambria" pitchFamily="34" charset="-120"/>
              </a:rPr>
              <a:t>9</a:t>
            </a:r>
            <a:endParaRPr lang="en-US" sz="2800" dirty="0"/>
          </a:p>
        </p:txBody>
      </p:sp>
      <p:sp>
        <p:nvSpPr>
          <p:cNvPr id="11" name="Text 9"/>
          <p:cNvSpPr/>
          <p:nvPr/>
        </p:nvSpPr>
        <p:spPr>
          <a:xfrm>
            <a:off x="2532888" y="2286000"/>
            <a:ext cx="1828800" cy="347472"/>
          </a:xfrm>
          <a:prstGeom prst="rect">
            <a:avLst/>
          </a:prstGeom>
          <a:noFill/>
          <a:ln/>
        </p:spPr>
        <p:txBody>
          <a:bodyPr wrap="square" lIns="0" tIns="0" rIns="0" bIns="0" rtlCol="0" anchor="ctr"/>
          <a:lstStyle/>
          <a:p>
            <a:pPr marL="0" indent="0" algn="ctr">
              <a:buNone/>
            </a:pPr>
            <a:r>
              <a:rPr lang="en-US" sz="1100" dirty="0">
                <a:solidFill>
                  <a:srgbClr val="64748B"/>
                </a:solidFill>
                <a:latin typeface="Calibri" pitchFamily="34" charset="0"/>
                <a:ea typeface="Calibri" pitchFamily="34" charset="-122"/>
                <a:cs typeface="Calibri" pitchFamily="34" charset="-120"/>
              </a:rPr>
              <a:t>Fatalities</a:t>
            </a:r>
            <a:endParaRPr lang="en-US" sz="1100" dirty="0"/>
          </a:p>
        </p:txBody>
      </p:sp>
      <p:sp>
        <p:nvSpPr>
          <p:cNvPr id="12" name="Shape 10"/>
          <p:cNvSpPr/>
          <p:nvPr/>
        </p:nvSpPr>
        <p:spPr>
          <a:xfrm>
            <a:off x="4608576" y="1691640"/>
            <a:ext cx="1920240" cy="1005840"/>
          </a:xfrm>
          <a:prstGeom prst="roundRect">
            <a:avLst>
              <a:gd name="adj" fmla="val 9091"/>
            </a:avLst>
          </a:prstGeom>
          <a:solidFill>
            <a:srgbClr val="FFFFFF"/>
          </a:solidFill>
          <a:ln w="12700">
            <a:solidFill>
              <a:srgbClr val="C8DCE8"/>
            </a:solidFill>
            <a:prstDash val="solid"/>
          </a:ln>
          <a:effectLst>
            <a:outerShdw blurRad="101600" dist="38100" dir="2700000" algn="bl" rotWithShape="0">
              <a:srgbClr val="000000">
                <a:alpha val="11000"/>
              </a:srgbClr>
            </a:outerShdw>
          </a:effectLst>
        </p:spPr>
        <p:txBody>
          <a:bodyPr/>
          <a:lstStyle/>
          <a:p>
            <a:endParaRPr lang="en-US"/>
          </a:p>
        </p:txBody>
      </p:sp>
      <p:sp>
        <p:nvSpPr>
          <p:cNvPr id="13" name="Text 11"/>
          <p:cNvSpPr/>
          <p:nvPr/>
        </p:nvSpPr>
        <p:spPr>
          <a:xfrm>
            <a:off x="4654296" y="1783080"/>
            <a:ext cx="1828800" cy="512064"/>
          </a:xfrm>
          <a:prstGeom prst="rect">
            <a:avLst/>
          </a:prstGeom>
          <a:noFill/>
          <a:ln/>
        </p:spPr>
        <p:txBody>
          <a:bodyPr wrap="square" lIns="0" tIns="0" rIns="0" bIns="0" rtlCol="0" anchor="ctr"/>
          <a:lstStyle/>
          <a:p>
            <a:pPr marL="0" indent="0" algn="ctr">
              <a:buNone/>
            </a:pPr>
            <a:r>
              <a:rPr lang="en-US" sz="2800" b="1" dirty="0">
                <a:solidFill>
                  <a:srgbClr val="028090"/>
                </a:solidFill>
                <a:latin typeface="Cambria" pitchFamily="34" charset="0"/>
                <a:ea typeface="Cambria" pitchFamily="34" charset="-122"/>
                <a:cs typeface="Cambria" pitchFamily="34" charset="-120"/>
              </a:rPr>
              <a:t>100+</a:t>
            </a:r>
            <a:endParaRPr lang="en-US" sz="2800" dirty="0"/>
          </a:p>
        </p:txBody>
      </p:sp>
      <p:sp>
        <p:nvSpPr>
          <p:cNvPr id="14" name="Text 12"/>
          <p:cNvSpPr/>
          <p:nvPr/>
        </p:nvSpPr>
        <p:spPr>
          <a:xfrm>
            <a:off x="4654296" y="2286000"/>
            <a:ext cx="1828800" cy="347472"/>
          </a:xfrm>
          <a:prstGeom prst="rect">
            <a:avLst/>
          </a:prstGeom>
          <a:noFill/>
          <a:ln/>
        </p:spPr>
        <p:txBody>
          <a:bodyPr wrap="square" lIns="0" tIns="0" rIns="0" bIns="0" rtlCol="0" anchor="ctr"/>
          <a:lstStyle/>
          <a:p>
            <a:pPr marL="0" indent="0" algn="ctr">
              <a:buNone/>
            </a:pPr>
            <a:r>
              <a:rPr lang="en-US" sz="1100" dirty="0">
                <a:solidFill>
                  <a:srgbClr val="64748B"/>
                </a:solidFill>
                <a:latin typeface="Calibri" pitchFamily="34" charset="0"/>
                <a:ea typeface="Calibri" pitchFamily="34" charset="-122"/>
                <a:cs typeface="Calibri" pitchFamily="34" charset="-120"/>
              </a:rPr>
              <a:t>Homes</a:t>
            </a:r>
            <a:endParaRPr lang="en-US" sz="1100" dirty="0"/>
          </a:p>
          <a:p>
            <a:pPr marL="0" indent="0" algn="ctr">
              <a:buNone/>
            </a:pPr>
            <a:r>
              <a:rPr lang="en-US" sz="1100" dirty="0">
                <a:solidFill>
                  <a:srgbClr val="64748B"/>
                </a:solidFill>
                <a:latin typeface="Calibri" pitchFamily="34" charset="0"/>
                <a:ea typeface="Calibri" pitchFamily="34" charset="-122"/>
                <a:cs typeface="Calibri" pitchFamily="34" charset="-120"/>
              </a:rPr>
              <a:t>damaged</a:t>
            </a:r>
            <a:endParaRPr lang="en-US" sz="1100" dirty="0"/>
          </a:p>
        </p:txBody>
      </p:sp>
      <p:sp>
        <p:nvSpPr>
          <p:cNvPr id="15" name="Shape 13"/>
          <p:cNvSpPr/>
          <p:nvPr/>
        </p:nvSpPr>
        <p:spPr>
          <a:xfrm>
            <a:off x="6729984" y="1691640"/>
            <a:ext cx="1920240" cy="1005840"/>
          </a:xfrm>
          <a:prstGeom prst="roundRect">
            <a:avLst>
              <a:gd name="adj" fmla="val 9091"/>
            </a:avLst>
          </a:prstGeom>
          <a:solidFill>
            <a:srgbClr val="FFFFFF"/>
          </a:solidFill>
          <a:ln w="12700">
            <a:solidFill>
              <a:srgbClr val="C8DCE8"/>
            </a:solidFill>
            <a:prstDash val="solid"/>
          </a:ln>
          <a:effectLst>
            <a:outerShdw blurRad="101600" dist="38100" dir="2700000" algn="bl" rotWithShape="0">
              <a:srgbClr val="000000">
                <a:alpha val="11000"/>
              </a:srgbClr>
            </a:outerShdw>
          </a:effectLst>
        </p:spPr>
        <p:txBody>
          <a:bodyPr/>
          <a:lstStyle/>
          <a:p>
            <a:endParaRPr lang="en-US"/>
          </a:p>
        </p:txBody>
      </p:sp>
      <p:sp>
        <p:nvSpPr>
          <p:cNvPr id="16" name="Text 14"/>
          <p:cNvSpPr/>
          <p:nvPr/>
        </p:nvSpPr>
        <p:spPr>
          <a:xfrm>
            <a:off x="6775704" y="1783080"/>
            <a:ext cx="1828800" cy="512064"/>
          </a:xfrm>
          <a:prstGeom prst="rect">
            <a:avLst/>
          </a:prstGeom>
          <a:noFill/>
          <a:ln/>
        </p:spPr>
        <p:txBody>
          <a:bodyPr wrap="square" lIns="0" tIns="0" rIns="0" bIns="0" rtlCol="0" anchor="ctr"/>
          <a:lstStyle/>
          <a:p>
            <a:pPr marL="0" indent="0" algn="ctr">
              <a:buNone/>
            </a:pPr>
            <a:r>
              <a:rPr lang="en-US" sz="2800" b="1" dirty="0">
                <a:solidFill>
                  <a:srgbClr val="028090"/>
                </a:solidFill>
                <a:latin typeface="Cambria" pitchFamily="34" charset="0"/>
                <a:ea typeface="Cambria" pitchFamily="34" charset="-122"/>
                <a:cs typeface="Cambria" pitchFamily="34" charset="-120"/>
              </a:rPr>
              <a:t>$11.7M</a:t>
            </a:r>
            <a:endParaRPr lang="en-US" sz="2800" dirty="0"/>
          </a:p>
        </p:txBody>
      </p:sp>
      <p:sp>
        <p:nvSpPr>
          <p:cNvPr id="17" name="Text 15"/>
          <p:cNvSpPr/>
          <p:nvPr/>
        </p:nvSpPr>
        <p:spPr>
          <a:xfrm>
            <a:off x="6775704" y="2286000"/>
            <a:ext cx="1828800" cy="347472"/>
          </a:xfrm>
          <a:prstGeom prst="rect">
            <a:avLst/>
          </a:prstGeom>
          <a:noFill/>
          <a:ln/>
        </p:spPr>
        <p:txBody>
          <a:bodyPr wrap="square" lIns="0" tIns="0" rIns="0" bIns="0" rtlCol="0" anchor="ctr"/>
          <a:lstStyle/>
          <a:p>
            <a:pPr marL="0" indent="0" algn="ctr">
              <a:buNone/>
            </a:pPr>
            <a:r>
              <a:rPr lang="en-US" sz="1100" dirty="0">
                <a:solidFill>
                  <a:srgbClr val="64748B"/>
                </a:solidFill>
                <a:latin typeface="Calibri" pitchFamily="34" charset="0"/>
                <a:ea typeface="Calibri" pitchFamily="34" charset="-122"/>
                <a:cs typeface="Calibri" pitchFamily="34" charset="-120"/>
              </a:rPr>
              <a:t>Individual</a:t>
            </a:r>
            <a:endParaRPr lang="en-US" sz="1100" dirty="0"/>
          </a:p>
          <a:p>
            <a:pPr marL="0" indent="0" algn="ctr">
              <a:buNone/>
            </a:pPr>
            <a:r>
              <a:rPr lang="en-US" sz="1100" dirty="0">
                <a:solidFill>
                  <a:srgbClr val="64748B"/>
                </a:solidFill>
                <a:latin typeface="Calibri" pitchFamily="34" charset="0"/>
                <a:ea typeface="Calibri" pitchFamily="34" charset="-122"/>
                <a:cs typeface="Calibri" pitchFamily="34" charset="-120"/>
              </a:rPr>
              <a:t>assistance approved</a:t>
            </a:r>
            <a:endParaRPr lang="en-US" sz="1100" dirty="0"/>
          </a:p>
        </p:txBody>
      </p:sp>
      <p:sp>
        <p:nvSpPr>
          <p:cNvPr id="18" name="Text 16"/>
          <p:cNvSpPr/>
          <p:nvPr/>
        </p:nvSpPr>
        <p:spPr>
          <a:xfrm>
            <a:off x="411480" y="3042469"/>
            <a:ext cx="4663440" cy="365760"/>
          </a:xfrm>
          <a:prstGeom prst="rect">
            <a:avLst/>
          </a:prstGeom>
          <a:noFill/>
          <a:ln/>
        </p:spPr>
        <p:txBody>
          <a:bodyPr wrap="square" lIns="0" tIns="0" rIns="0" bIns="0" rtlCol="0" anchor="ctr"/>
          <a:lstStyle/>
          <a:p>
            <a:pPr marL="0" indent="0">
              <a:buNone/>
            </a:pPr>
            <a:r>
              <a:rPr lang="en-US" sz="1800" b="1" dirty="0">
                <a:solidFill>
                  <a:srgbClr val="1B2B4B"/>
                </a:solidFill>
                <a:latin typeface="Cambria" pitchFamily="34" charset="0"/>
                <a:ea typeface="Cambria" pitchFamily="34" charset="-122"/>
                <a:cs typeface="Cambria" pitchFamily="34" charset="-120"/>
              </a:rPr>
              <a:t>CCWVA's Response</a:t>
            </a:r>
            <a:endParaRPr lang="en-US" sz="1800" dirty="0"/>
          </a:p>
        </p:txBody>
      </p:sp>
      <p:sp>
        <p:nvSpPr>
          <p:cNvPr id="19" name="Text 17"/>
          <p:cNvSpPr/>
          <p:nvPr/>
        </p:nvSpPr>
        <p:spPr>
          <a:xfrm>
            <a:off x="457200" y="3246120"/>
            <a:ext cx="4663440" cy="1691640"/>
          </a:xfrm>
          <a:prstGeom prst="rect">
            <a:avLst/>
          </a:prstGeom>
          <a:noFill/>
          <a:ln/>
        </p:spPr>
        <p:txBody>
          <a:bodyPr wrap="square" lIns="0" tIns="0" rIns="0" bIns="0" rtlCol="0" anchor="ctr"/>
          <a:lstStyle/>
          <a:p>
            <a:pPr marL="0" indent="0">
              <a:buNone/>
            </a:pPr>
            <a:r>
              <a:rPr lang="en-US" sz="1300" dirty="0">
                <a:solidFill>
                  <a:srgbClr val="1E2E3E"/>
                </a:solidFill>
                <a:latin typeface="Calibri" pitchFamily="34" charset="0"/>
                <a:ea typeface="Calibri" pitchFamily="34" charset="-122"/>
                <a:cs typeface="Calibri" pitchFamily="34" charset="-120"/>
              </a:rPr>
              <a:t>With CCWVA headquartered in Wheeling, our team was on the ground immediately — before the federal disaster declaration came 38 days later.</a:t>
            </a:r>
            <a:endParaRPr lang="en-US" sz="1300" dirty="0"/>
          </a:p>
          <a:p>
            <a:pPr marL="0" indent="0">
              <a:buNone/>
            </a:pPr>
            <a:endParaRPr lang="en-US" sz="1300" dirty="0"/>
          </a:p>
          <a:p>
            <a:pPr marL="0" indent="0">
              <a:buNone/>
            </a:pPr>
            <a:r>
              <a:rPr lang="en-US" sz="1300" dirty="0">
                <a:solidFill>
                  <a:srgbClr val="1E2E3E"/>
                </a:solidFill>
                <a:latin typeface="Calibri" pitchFamily="34" charset="0"/>
                <a:ea typeface="Calibri" pitchFamily="34" charset="-122"/>
                <a:cs typeface="Calibri" pitchFamily="34" charset="-120"/>
              </a:rPr>
              <a:t>We were a source of recovery support during the declaration gap.</a:t>
            </a:r>
            <a:endParaRPr lang="en-US" sz="1300" dirty="0"/>
          </a:p>
        </p:txBody>
      </p:sp>
      <p:sp>
        <p:nvSpPr>
          <p:cNvPr id="20" name="Shape 18"/>
          <p:cNvSpPr/>
          <p:nvPr/>
        </p:nvSpPr>
        <p:spPr>
          <a:xfrm>
            <a:off x="5394960" y="2834640"/>
            <a:ext cx="3337560" cy="2103120"/>
          </a:xfrm>
          <a:prstGeom prst="roundRect">
            <a:avLst>
              <a:gd name="adj" fmla="val 5217"/>
            </a:avLst>
          </a:prstGeom>
          <a:solidFill>
            <a:srgbClr val="1B2B4B"/>
          </a:solidFill>
          <a:ln w="12700">
            <a:solidFill>
              <a:srgbClr val="1B2B4B"/>
            </a:solidFill>
            <a:prstDash val="solid"/>
          </a:ln>
        </p:spPr>
        <p:txBody>
          <a:bodyPr/>
          <a:lstStyle/>
          <a:p>
            <a:endParaRPr lang="en-US"/>
          </a:p>
        </p:txBody>
      </p:sp>
      <p:sp>
        <p:nvSpPr>
          <p:cNvPr id="21" name="Text 19"/>
          <p:cNvSpPr/>
          <p:nvPr/>
        </p:nvSpPr>
        <p:spPr>
          <a:xfrm>
            <a:off x="5486400" y="2852928"/>
            <a:ext cx="731520" cy="685800"/>
          </a:xfrm>
          <a:prstGeom prst="rect">
            <a:avLst/>
          </a:prstGeom>
          <a:noFill/>
          <a:ln/>
        </p:spPr>
        <p:txBody>
          <a:bodyPr wrap="square" lIns="0" tIns="0" rIns="0" bIns="0" rtlCol="0" anchor="ctr"/>
          <a:lstStyle/>
          <a:p>
            <a:pPr marL="0" indent="0">
              <a:buNone/>
            </a:pPr>
            <a:r>
              <a:rPr lang="en-US" sz="6200" b="1" dirty="0">
                <a:solidFill>
                  <a:srgbClr val="028090"/>
                </a:solidFill>
                <a:latin typeface="Cambria" pitchFamily="34" charset="0"/>
                <a:ea typeface="Cambria" pitchFamily="34" charset="-122"/>
                <a:cs typeface="Cambria" pitchFamily="34" charset="-120"/>
              </a:rPr>
              <a:t>“</a:t>
            </a:r>
            <a:endParaRPr lang="en-US" sz="6200" dirty="0"/>
          </a:p>
        </p:txBody>
      </p:sp>
      <p:sp>
        <p:nvSpPr>
          <p:cNvPr id="22" name="Text 20"/>
          <p:cNvSpPr/>
          <p:nvPr/>
        </p:nvSpPr>
        <p:spPr>
          <a:xfrm>
            <a:off x="5577840" y="3291840"/>
            <a:ext cx="3108960" cy="1371600"/>
          </a:xfrm>
          <a:prstGeom prst="rect">
            <a:avLst/>
          </a:prstGeom>
          <a:noFill/>
          <a:ln/>
        </p:spPr>
        <p:txBody>
          <a:bodyPr wrap="square" lIns="0" tIns="0" rIns="0" bIns="0" rtlCol="0" anchor="ctr"/>
          <a:lstStyle/>
          <a:p>
            <a:pPr marL="0" indent="0">
              <a:buNone/>
            </a:pPr>
            <a:r>
              <a:rPr lang="en-US" sz="1200" i="1" dirty="0">
                <a:solidFill>
                  <a:srgbClr val="C8DCF0"/>
                </a:solidFill>
                <a:latin typeface="Calibri" pitchFamily="34" charset="0"/>
                <a:ea typeface="Calibri" pitchFamily="34" charset="-122"/>
                <a:cs typeface="Calibri" pitchFamily="34" charset="-120"/>
              </a:rPr>
              <a:t>It just came up so fast. We were watching and then before we knew it we had to leave – we didn’t even have time to get some of our really important stuff. We never had water in our house before. </a:t>
            </a:r>
            <a:endParaRPr lang="en-US" sz="1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56032"/>
            <a:ext cx="8229600" cy="566928"/>
          </a:xfrm>
          <a:prstGeom prst="rect">
            <a:avLst/>
          </a:prstGeom>
          <a:noFill/>
          <a:ln/>
        </p:spPr>
        <p:txBody>
          <a:bodyPr wrap="square" lIns="0" tIns="0" rIns="0" bIns="0" rtlCol="0" anchor="ctr"/>
          <a:lstStyle/>
          <a:p>
            <a:pPr marL="0" indent="0">
              <a:buNone/>
            </a:pPr>
            <a:r>
              <a:rPr lang="en-US" sz="3600" b="1" dirty="0">
                <a:solidFill>
                  <a:srgbClr val="1B2B4B"/>
                </a:solidFill>
                <a:latin typeface="Cambria" pitchFamily="34" charset="0"/>
                <a:ea typeface="Cambria" pitchFamily="34" charset="-122"/>
                <a:cs typeface="Cambria" pitchFamily="34" charset="-120"/>
              </a:rPr>
              <a:t>The Gap We Fill</a:t>
            </a:r>
            <a:endParaRPr lang="en-US" sz="3600" dirty="0"/>
          </a:p>
        </p:txBody>
      </p:sp>
      <p:sp>
        <p:nvSpPr>
          <p:cNvPr id="3" name="Text 1"/>
          <p:cNvSpPr/>
          <p:nvPr/>
        </p:nvSpPr>
        <p:spPr>
          <a:xfrm>
            <a:off x="457200" y="850392"/>
            <a:ext cx="8229600" cy="310896"/>
          </a:xfrm>
          <a:prstGeom prst="rect">
            <a:avLst/>
          </a:prstGeom>
          <a:noFill/>
          <a:ln/>
        </p:spPr>
        <p:txBody>
          <a:bodyPr wrap="square" lIns="0" tIns="0" rIns="0" bIns="0" rtlCol="0" anchor="ctr"/>
          <a:lstStyle/>
          <a:p>
            <a:pPr marL="0" indent="0">
              <a:buNone/>
            </a:pPr>
            <a:r>
              <a:rPr lang="en-US" sz="1400" i="1" dirty="0">
                <a:solidFill>
                  <a:srgbClr val="64748B"/>
                </a:solidFill>
                <a:latin typeface="Calibri" pitchFamily="34" charset="0"/>
                <a:ea typeface="Calibri" pitchFamily="34" charset="-122"/>
                <a:cs typeface="Calibri" pitchFamily="34" charset="-120"/>
              </a:rPr>
              <a:t>Who is in the room at each stage of recovery — and for how long?</a:t>
            </a:r>
            <a:endParaRPr lang="en-US" sz="1400" dirty="0"/>
          </a:p>
        </p:txBody>
      </p:sp>
      <p:sp>
        <p:nvSpPr>
          <p:cNvPr id="4" name="Shape 2"/>
          <p:cNvSpPr/>
          <p:nvPr/>
        </p:nvSpPr>
        <p:spPr>
          <a:xfrm>
            <a:off x="2560320" y="1353312"/>
            <a:ext cx="182880" cy="182880"/>
          </a:xfrm>
          <a:prstGeom prst="ellipse">
            <a:avLst/>
          </a:prstGeom>
          <a:solidFill>
            <a:srgbClr val="1B2B4B"/>
          </a:solidFill>
          <a:ln w="12700">
            <a:solidFill>
              <a:srgbClr val="1B2B4B"/>
            </a:solidFill>
            <a:prstDash val="solid"/>
          </a:ln>
        </p:spPr>
        <p:txBody>
          <a:bodyPr/>
          <a:lstStyle/>
          <a:p>
            <a:endParaRPr lang="en-US"/>
          </a:p>
        </p:txBody>
      </p:sp>
      <p:sp>
        <p:nvSpPr>
          <p:cNvPr id="5" name="Text 3"/>
          <p:cNvSpPr/>
          <p:nvPr/>
        </p:nvSpPr>
        <p:spPr>
          <a:xfrm>
            <a:off x="2240280" y="1572768"/>
            <a:ext cx="822960" cy="256032"/>
          </a:xfrm>
          <a:prstGeom prst="rect">
            <a:avLst/>
          </a:prstGeom>
          <a:noFill/>
          <a:ln/>
        </p:spPr>
        <p:txBody>
          <a:bodyPr wrap="square" lIns="0" tIns="0" rIns="0" bIns="0" rtlCol="0" anchor="ctr"/>
          <a:lstStyle/>
          <a:p>
            <a:pPr marL="0" indent="0" algn="ctr">
              <a:buNone/>
            </a:pPr>
            <a:r>
              <a:rPr lang="en-US" sz="1000" dirty="0">
                <a:solidFill>
                  <a:srgbClr val="64748B"/>
                </a:solidFill>
                <a:latin typeface="Calibri" pitchFamily="34" charset="0"/>
                <a:ea typeface="Calibri" pitchFamily="34" charset="-122"/>
                <a:cs typeface="Calibri" pitchFamily="34" charset="-120"/>
              </a:rPr>
              <a:t>Day 1</a:t>
            </a:r>
            <a:endParaRPr lang="en-US" sz="1000" dirty="0"/>
          </a:p>
        </p:txBody>
      </p:sp>
      <p:sp>
        <p:nvSpPr>
          <p:cNvPr id="6" name="Shape 4"/>
          <p:cNvSpPr/>
          <p:nvPr/>
        </p:nvSpPr>
        <p:spPr>
          <a:xfrm>
            <a:off x="3767328" y="1353312"/>
            <a:ext cx="182880" cy="182880"/>
          </a:xfrm>
          <a:prstGeom prst="ellipse">
            <a:avLst/>
          </a:prstGeom>
          <a:solidFill>
            <a:srgbClr val="1B2B4B"/>
          </a:solidFill>
          <a:ln w="12700">
            <a:solidFill>
              <a:srgbClr val="1B2B4B"/>
            </a:solidFill>
            <a:prstDash val="solid"/>
          </a:ln>
        </p:spPr>
        <p:txBody>
          <a:bodyPr/>
          <a:lstStyle/>
          <a:p>
            <a:endParaRPr lang="en-US"/>
          </a:p>
        </p:txBody>
      </p:sp>
      <p:sp>
        <p:nvSpPr>
          <p:cNvPr id="7" name="Text 5"/>
          <p:cNvSpPr/>
          <p:nvPr/>
        </p:nvSpPr>
        <p:spPr>
          <a:xfrm>
            <a:off x="3447288" y="1572768"/>
            <a:ext cx="822960" cy="256032"/>
          </a:xfrm>
          <a:prstGeom prst="rect">
            <a:avLst/>
          </a:prstGeom>
          <a:noFill/>
          <a:ln/>
        </p:spPr>
        <p:txBody>
          <a:bodyPr wrap="square" lIns="0" tIns="0" rIns="0" bIns="0" rtlCol="0" anchor="ctr"/>
          <a:lstStyle/>
          <a:p>
            <a:pPr marL="0" indent="0" algn="ctr">
              <a:buNone/>
            </a:pPr>
            <a:r>
              <a:rPr lang="en-US" sz="1000" dirty="0">
                <a:solidFill>
                  <a:srgbClr val="64748B"/>
                </a:solidFill>
                <a:latin typeface="Calibri" pitchFamily="34" charset="0"/>
                <a:ea typeface="Calibri" pitchFamily="34" charset="-122"/>
                <a:cs typeface="Calibri" pitchFamily="34" charset="-120"/>
              </a:rPr>
              <a:t>Week 1</a:t>
            </a:r>
            <a:endParaRPr lang="en-US" sz="1000" dirty="0"/>
          </a:p>
        </p:txBody>
      </p:sp>
      <p:sp>
        <p:nvSpPr>
          <p:cNvPr id="8" name="Shape 6"/>
          <p:cNvSpPr/>
          <p:nvPr/>
        </p:nvSpPr>
        <p:spPr>
          <a:xfrm>
            <a:off x="4974336" y="1353312"/>
            <a:ext cx="182880" cy="182880"/>
          </a:xfrm>
          <a:prstGeom prst="ellipse">
            <a:avLst/>
          </a:prstGeom>
          <a:solidFill>
            <a:srgbClr val="1B2B4B"/>
          </a:solidFill>
          <a:ln w="12700">
            <a:solidFill>
              <a:srgbClr val="1B2B4B"/>
            </a:solidFill>
            <a:prstDash val="solid"/>
          </a:ln>
        </p:spPr>
        <p:txBody>
          <a:bodyPr/>
          <a:lstStyle/>
          <a:p>
            <a:endParaRPr lang="en-US"/>
          </a:p>
        </p:txBody>
      </p:sp>
      <p:sp>
        <p:nvSpPr>
          <p:cNvPr id="9" name="Text 7"/>
          <p:cNvSpPr/>
          <p:nvPr/>
        </p:nvSpPr>
        <p:spPr>
          <a:xfrm>
            <a:off x="4654296" y="1572768"/>
            <a:ext cx="822960" cy="256032"/>
          </a:xfrm>
          <a:prstGeom prst="rect">
            <a:avLst/>
          </a:prstGeom>
          <a:noFill/>
          <a:ln/>
        </p:spPr>
        <p:txBody>
          <a:bodyPr wrap="square" lIns="0" tIns="0" rIns="0" bIns="0" rtlCol="0" anchor="ctr"/>
          <a:lstStyle/>
          <a:p>
            <a:pPr marL="0" indent="0" algn="ctr">
              <a:buNone/>
            </a:pPr>
            <a:r>
              <a:rPr lang="en-US" sz="1000" dirty="0">
                <a:solidFill>
                  <a:srgbClr val="64748B"/>
                </a:solidFill>
                <a:latin typeface="Calibri" pitchFamily="34" charset="0"/>
                <a:ea typeface="Calibri" pitchFamily="34" charset="-122"/>
                <a:cs typeface="Calibri" pitchFamily="34" charset="-120"/>
              </a:rPr>
              <a:t>Month 1</a:t>
            </a:r>
            <a:endParaRPr lang="en-US" sz="1000" dirty="0"/>
          </a:p>
        </p:txBody>
      </p:sp>
      <p:sp>
        <p:nvSpPr>
          <p:cNvPr id="10" name="Shape 8"/>
          <p:cNvSpPr/>
          <p:nvPr/>
        </p:nvSpPr>
        <p:spPr>
          <a:xfrm>
            <a:off x="6181344" y="1353312"/>
            <a:ext cx="182880" cy="182880"/>
          </a:xfrm>
          <a:prstGeom prst="ellipse">
            <a:avLst/>
          </a:prstGeom>
          <a:solidFill>
            <a:srgbClr val="1B2B4B"/>
          </a:solidFill>
          <a:ln w="12700">
            <a:solidFill>
              <a:srgbClr val="1B2B4B"/>
            </a:solidFill>
            <a:prstDash val="solid"/>
          </a:ln>
        </p:spPr>
        <p:txBody>
          <a:bodyPr/>
          <a:lstStyle/>
          <a:p>
            <a:endParaRPr lang="en-US"/>
          </a:p>
        </p:txBody>
      </p:sp>
      <p:sp>
        <p:nvSpPr>
          <p:cNvPr id="11" name="Text 9"/>
          <p:cNvSpPr/>
          <p:nvPr/>
        </p:nvSpPr>
        <p:spPr>
          <a:xfrm>
            <a:off x="5861304" y="1572768"/>
            <a:ext cx="822960" cy="256032"/>
          </a:xfrm>
          <a:prstGeom prst="rect">
            <a:avLst/>
          </a:prstGeom>
          <a:noFill/>
          <a:ln/>
        </p:spPr>
        <p:txBody>
          <a:bodyPr wrap="square" lIns="0" tIns="0" rIns="0" bIns="0" rtlCol="0" anchor="ctr"/>
          <a:lstStyle/>
          <a:p>
            <a:pPr marL="0" indent="0" algn="ctr">
              <a:buNone/>
            </a:pPr>
            <a:r>
              <a:rPr lang="en-US" sz="1000" dirty="0">
                <a:solidFill>
                  <a:srgbClr val="64748B"/>
                </a:solidFill>
                <a:latin typeface="Calibri" pitchFamily="34" charset="0"/>
                <a:ea typeface="Calibri" pitchFamily="34" charset="-122"/>
                <a:cs typeface="Calibri" pitchFamily="34" charset="-120"/>
              </a:rPr>
              <a:t>Month 3</a:t>
            </a:r>
            <a:endParaRPr lang="en-US" sz="1000" dirty="0"/>
          </a:p>
        </p:txBody>
      </p:sp>
      <p:sp>
        <p:nvSpPr>
          <p:cNvPr id="12" name="Shape 10"/>
          <p:cNvSpPr/>
          <p:nvPr/>
        </p:nvSpPr>
        <p:spPr>
          <a:xfrm>
            <a:off x="7388352" y="1353312"/>
            <a:ext cx="182880" cy="182880"/>
          </a:xfrm>
          <a:prstGeom prst="ellipse">
            <a:avLst/>
          </a:prstGeom>
          <a:solidFill>
            <a:srgbClr val="1B2B4B"/>
          </a:solidFill>
          <a:ln w="12700">
            <a:solidFill>
              <a:srgbClr val="1B2B4B"/>
            </a:solidFill>
            <a:prstDash val="solid"/>
          </a:ln>
        </p:spPr>
        <p:txBody>
          <a:bodyPr/>
          <a:lstStyle/>
          <a:p>
            <a:endParaRPr lang="en-US"/>
          </a:p>
        </p:txBody>
      </p:sp>
      <p:sp>
        <p:nvSpPr>
          <p:cNvPr id="13" name="Text 11"/>
          <p:cNvSpPr/>
          <p:nvPr/>
        </p:nvSpPr>
        <p:spPr>
          <a:xfrm>
            <a:off x="7068312" y="1572768"/>
            <a:ext cx="822960" cy="256032"/>
          </a:xfrm>
          <a:prstGeom prst="rect">
            <a:avLst/>
          </a:prstGeom>
          <a:noFill/>
          <a:ln/>
        </p:spPr>
        <p:txBody>
          <a:bodyPr wrap="square" lIns="0" tIns="0" rIns="0" bIns="0" rtlCol="0" anchor="ctr"/>
          <a:lstStyle/>
          <a:p>
            <a:pPr marL="0" indent="0" algn="ctr">
              <a:buNone/>
            </a:pPr>
            <a:r>
              <a:rPr lang="en-US" sz="1000" dirty="0">
                <a:solidFill>
                  <a:srgbClr val="64748B"/>
                </a:solidFill>
                <a:latin typeface="Calibri" pitchFamily="34" charset="0"/>
                <a:ea typeface="Calibri" pitchFamily="34" charset="-122"/>
                <a:cs typeface="Calibri" pitchFamily="34" charset="-120"/>
              </a:rPr>
              <a:t>Month 6</a:t>
            </a:r>
            <a:endParaRPr lang="en-US" sz="1000" dirty="0"/>
          </a:p>
        </p:txBody>
      </p:sp>
      <p:sp>
        <p:nvSpPr>
          <p:cNvPr id="14" name="Shape 12"/>
          <p:cNvSpPr/>
          <p:nvPr/>
        </p:nvSpPr>
        <p:spPr>
          <a:xfrm>
            <a:off x="8595360" y="1353312"/>
            <a:ext cx="182880" cy="182880"/>
          </a:xfrm>
          <a:prstGeom prst="ellipse">
            <a:avLst/>
          </a:prstGeom>
          <a:solidFill>
            <a:srgbClr val="1B2B4B"/>
          </a:solidFill>
          <a:ln w="12700">
            <a:solidFill>
              <a:srgbClr val="1B2B4B"/>
            </a:solidFill>
            <a:prstDash val="solid"/>
          </a:ln>
        </p:spPr>
        <p:txBody>
          <a:bodyPr/>
          <a:lstStyle/>
          <a:p>
            <a:endParaRPr lang="en-US"/>
          </a:p>
        </p:txBody>
      </p:sp>
      <p:sp>
        <p:nvSpPr>
          <p:cNvPr id="15" name="Text 13"/>
          <p:cNvSpPr/>
          <p:nvPr/>
        </p:nvSpPr>
        <p:spPr>
          <a:xfrm>
            <a:off x="8275320" y="1572768"/>
            <a:ext cx="822960" cy="256032"/>
          </a:xfrm>
          <a:prstGeom prst="rect">
            <a:avLst/>
          </a:prstGeom>
          <a:noFill/>
          <a:ln/>
        </p:spPr>
        <p:txBody>
          <a:bodyPr wrap="square" lIns="0" tIns="0" rIns="0" bIns="0" rtlCol="0" anchor="ctr"/>
          <a:lstStyle/>
          <a:p>
            <a:pPr marL="0" indent="0" algn="ctr">
              <a:buNone/>
            </a:pPr>
            <a:r>
              <a:rPr lang="en-US" sz="1000" dirty="0">
                <a:solidFill>
                  <a:srgbClr val="64748B"/>
                </a:solidFill>
                <a:latin typeface="Calibri" pitchFamily="34" charset="0"/>
                <a:ea typeface="Calibri" pitchFamily="34" charset="-122"/>
                <a:cs typeface="Calibri" pitchFamily="34" charset="-120"/>
              </a:rPr>
              <a:t>Year 1+</a:t>
            </a:r>
            <a:endParaRPr lang="en-US" sz="1000" dirty="0"/>
          </a:p>
        </p:txBody>
      </p:sp>
      <p:sp>
        <p:nvSpPr>
          <p:cNvPr id="16" name="Shape 14"/>
          <p:cNvSpPr/>
          <p:nvPr/>
        </p:nvSpPr>
        <p:spPr>
          <a:xfrm>
            <a:off x="2651760" y="1417320"/>
            <a:ext cx="6035040" cy="54864"/>
          </a:xfrm>
          <a:prstGeom prst="rect">
            <a:avLst/>
          </a:prstGeom>
          <a:solidFill>
            <a:srgbClr val="CCCCCC"/>
          </a:solidFill>
          <a:ln w="12700">
            <a:solidFill>
              <a:srgbClr val="CCCCCC"/>
            </a:solidFill>
            <a:prstDash val="solid"/>
          </a:ln>
        </p:spPr>
        <p:txBody>
          <a:bodyPr/>
          <a:lstStyle/>
          <a:p>
            <a:endParaRPr lang="en-US"/>
          </a:p>
        </p:txBody>
      </p:sp>
      <p:sp>
        <p:nvSpPr>
          <p:cNvPr id="17" name="Text 15"/>
          <p:cNvSpPr/>
          <p:nvPr/>
        </p:nvSpPr>
        <p:spPr>
          <a:xfrm>
            <a:off x="274320" y="1965960"/>
            <a:ext cx="2240280" cy="365760"/>
          </a:xfrm>
          <a:prstGeom prst="rect">
            <a:avLst/>
          </a:prstGeom>
          <a:noFill/>
          <a:ln/>
        </p:spPr>
        <p:txBody>
          <a:bodyPr wrap="square" lIns="0" tIns="0" rIns="0" bIns="0" rtlCol="0" anchor="ctr"/>
          <a:lstStyle/>
          <a:p>
            <a:pPr marL="0" indent="0" algn="r">
              <a:buNone/>
            </a:pPr>
            <a:r>
              <a:rPr lang="en-US" sz="1000" dirty="0">
                <a:solidFill>
                  <a:srgbClr val="1E2E3E"/>
                </a:solidFill>
                <a:latin typeface="Calibri" pitchFamily="34" charset="0"/>
                <a:ea typeface="Calibri" pitchFamily="34" charset="-122"/>
                <a:cs typeface="Calibri" pitchFamily="34" charset="-120"/>
              </a:rPr>
              <a:t>First Responders</a:t>
            </a:r>
            <a:endParaRPr lang="en-US" sz="1000" dirty="0"/>
          </a:p>
        </p:txBody>
      </p:sp>
      <p:sp>
        <p:nvSpPr>
          <p:cNvPr id="18" name="Shape 16"/>
          <p:cNvSpPr/>
          <p:nvPr/>
        </p:nvSpPr>
        <p:spPr>
          <a:xfrm>
            <a:off x="2651760" y="1920240"/>
            <a:ext cx="422453" cy="365760"/>
          </a:xfrm>
          <a:prstGeom prst="roundRect">
            <a:avLst>
              <a:gd name="adj" fmla="val 17500"/>
            </a:avLst>
          </a:prstGeom>
          <a:solidFill>
            <a:srgbClr val="B03030"/>
          </a:solidFill>
          <a:ln w="12700">
            <a:solidFill>
              <a:srgbClr val="B03030"/>
            </a:solidFill>
            <a:prstDash val="solid"/>
          </a:ln>
        </p:spPr>
        <p:txBody>
          <a:bodyPr/>
          <a:lstStyle/>
          <a:p>
            <a:endParaRPr lang="en-US"/>
          </a:p>
        </p:txBody>
      </p:sp>
      <p:sp>
        <p:nvSpPr>
          <p:cNvPr id="19" name="Text 17"/>
          <p:cNvSpPr/>
          <p:nvPr/>
        </p:nvSpPr>
        <p:spPr>
          <a:xfrm>
            <a:off x="274320" y="2468880"/>
            <a:ext cx="2240280" cy="365760"/>
          </a:xfrm>
          <a:prstGeom prst="rect">
            <a:avLst/>
          </a:prstGeom>
          <a:noFill/>
          <a:ln/>
        </p:spPr>
        <p:txBody>
          <a:bodyPr wrap="square" lIns="0" tIns="0" rIns="0" bIns="0" rtlCol="0" anchor="ctr"/>
          <a:lstStyle/>
          <a:p>
            <a:pPr marL="0" indent="0" algn="r">
              <a:buNone/>
            </a:pPr>
            <a:r>
              <a:rPr lang="en-US" sz="1000" dirty="0">
                <a:solidFill>
                  <a:srgbClr val="1E2E3E"/>
                </a:solidFill>
                <a:latin typeface="Calibri" pitchFamily="34" charset="0"/>
                <a:ea typeface="Calibri" pitchFamily="34" charset="-122"/>
                <a:cs typeface="Calibri" pitchFamily="34" charset="-120"/>
              </a:rPr>
              <a:t>Red Cross / Salvation Army</a:t>
            </a:r>
            <a:endParaRPr lang="en-US" sz="1000" dirty="0"/>
          </a:p>
        </p:txBody>
      </p:sp>
      <p:sp>
        <p:nvSpPr>
          <p:cNvPr id="20" name="Shape 18"/>
          <p:cNvSpPr/>
          <p:nvPr/>
        </p:nvSpPr>
        <p:spPr>
          <a:xfrm>
            <a:off x="2893162" y="2423160"/>
            <a:ext cx="1086307" cy="365760"/>
          </a:xfrm>
          <a:prstGeom prst="roundRect">
            <a:avLst>
              <a:gd name="adj" fmla="val 17500"/>
            </a:avLst>
          </a:prstGeom>
          <a:solidFill>
            <a:srgbClr val="D97706"/>
          </a:solidFill>
          <a:ln w="12700">
            <a:solidFill>
              <a:srgbClr val="D97706"/>
            </a:solidFill>
            <a:prstDash val="solid"/>
          </a:ln>
        </p:spPr>
        <p:txBody>
          <a:bodyPr/>
          <a:lstStyle/>
          <a:p>
            <a:endParaRPr lang="en-US"/>
          </a:p>
        </p:txBody>
      </p:sp>
      <p:sp>
        <p:nvSpPr>
          <p:cNvPr id="21" name="Text 19"/>
          <p:cNvSpPr/>
          <p:nvPr/>
        </p:nvSpPr>
        <p:spPr>
          <a:xfrm>
            <a:off x="274320" y="2971800"/>
            <a:ext cx="2240280" cy="365760"/>
          </a:xfrm>
          <a:prstGeom prst="rect">
            <a:avLst/>
          </a:prstGeom>
          <a:noFill/>
          <a:ln/>
        </p:spPr>
        <p:txBody>
          <a:bodyPr wrap="square" lIns="0" tIns="0" rIns="0" bIns="0" rtlCol="0" anchor="ctr"/>
          <a:lstStyle/>
          <a:p>
            <a:pPr marL="0" indent="0" algn="r">
              <a:buNone/>
            </a:pPr>
            <a:r>
              <a:rPr lang="en-US" sz="1000" dirty="0">
                <a:solidFill>
                  <a:srgbClr val="1E2E3E"/>
                </a:solidFill>
                <a:latin typeface="Calibri" pitchFamily="34" charset="0"/>
                <a:ea typeface="Calibri" pitchFamily="34" charset="-122"/>
                <a:cs typeface="Calibri" pitchFamily="34" charset="-120"/>
              </a:rPr>
              <a:t>FEMA Indiv. Assistance</a:t>
            </a:r>
            <a:endParaRPr lang="en-US" sz="1000" dirty="0"/>
          </a:p>
        </p:txBody>
      </p:sp>
      <p:sp>
        <p:nvSpPr>
          <p:cNvPr id="22" name="Shape 20"/>
          <p:cNvSpPr/>
          <p:nvPr/>
        </p:nvSpPr>
        <p:spPr>
          <a:xfrm>
            <a:off x="3134563" y="2926080"/>
            <a:ext cx="2293315" cy="365760"/>
          </a:xfrm>
          <a:prstGeom prst="roundRect">
            <a:avLst>
              <a:gd name="adj" fmla="val 17500"/>
            </a:avLst>
          </a:prstGeom>
          <a:solidFill>
            <a:srgbClr val="2563EB"/>
          </a:solidFill>
          <a:ln w="12700">
            <a:solidFill>
              <a:srgbClr val="2563EB"/>
            </a:solidFill>
            <a:prstDash val="solid"/>
          </a:ln>
        </p:spPr>
        <p:txBody>
          <a:bodyPr/>
          <a:lstStyle/>
          <a:p>
            <a:endParaRPr lang="en-US"/>
          </a:p>
        </p:txBody>
      </p:sp>
      <p:sp>
        <p:nvSpPr>
          <p:cNvPr id="23" name="Text 21"/>
          <p:cNvSpPr/>
          <p:nvPr/>
        </p:nvSpPr>
        <p:spPr>
          <a:xfrm>
            <a:off x="274320" y="3474720"/>
            <a:ext cx="2240280" cy="365760"/>
          </a:xfrm>
          <a:prstGeom prst="rect">
            <a:avLst/>
          </a:prstGeom>
          <a:noFill/>
          <a:ln/>
        </p:spPr>
        <p:txBody>
          <a:bodyPr wrap="square" lIns="0" tIns="0" rIns="0" bIns="0" rtlCol="0" anchor="ctr"/>
          <a:lstStyle/>
          <a:p>
            <a:pPr marL="0" indent="0" algn="r">
              <a:buNone/>
            </a:pPr>
            <a:r>
              <a:rPr lang="en-US" sz="1000" dirty="0">
                <a:solidFill>
                  <a:srgbClr val="1E2E3E"/>
                </a:solidFill>
                <a:latin typeface="Calibri" pitchFamily="34" charset="0"/>
                <a:ea typeface="Calibri" pitchFamily="34" charset="-122"/>
                <a:cs typeface="Calibri" pitchFamily="34" charset="-120"/>
              </a:rPr>
              <a:t>WV VOAD Coordination</a:t>
            </a:r>
            <a:endParaRPr lang="en-US" sz="1000" dirty="0"/>
          </a:p>
        </p:txBody>
      </p:sp>
      <p:sp>
        <p:nvSpPr>
          <p:cNvPr id="24" name="Shape 22"/>
          <p:cNvSpPr/>
          <p:nvPr/>
        </p:nvSpPr>
        <p:spPr>
          <a:xfrm>
            <a:off x="2651760" y="3429000"/>
            <a:ext cx="6035040" cy="365760"/>
          </a:xfrm>
          <a:prstGeom prst="roundRect">
            <a:avLst>
              <a:gd name="adj" fmla="val 17500"/>
            </a:avLst>
          </a:prstGeom>
          <a:solidFill>
            <a:srgbClr val="028090"/>
          </a:solidFill>
          <a:ln w="12700">
            <a:solidFill>
              <a:srgbClr val="028090"/>
            </a:solidFill>
            <a:prstDash val="solid"/>
          </a:ln>
        </p:spPr>
        <p:txBody>
          <a:bodyPr/>
          <a:lstStyle/>
          <a:p>
            <a:endParaRPr lang="en-US"/>
          </a:p>
        </p:txBody>
      </p:sp>
      <p:sp>
        <p:nvSpPr>
          <p:cNvPr id="25" name="Text 23"/>
          <p:cNvSpPr/>
          <p:nvPr/>
        </p:nvSpPr>
        <p:spPr>
          <a:xfrm>
            <a:off x="274320" y="3977640"/>
            <a:ext cx="2240280" cy="365760"/>
          </a:xfrm>
          <a:prstGeom prst="rect">
            <a:avLst/>
          </a:prstGeom>
          <a:noFill/>
          <a:ln/>
        </p:spPr>
        <p:txBody>
          <a:bodyPr wrap="square" lIns="0" tIns="0" rIns="0" bIns="0" rtlCol="0" anchor="ctr"/>
          <a:lstStyle/>
          <a:p>
            <a:pPr marL="0" indent="0" algn="r">
              <a:buNone/>
            </a:pPr>
            <a:r>
              <a:rPr lang="en-US" sz="1000" dirty="0">
                <a:solidFill>
                  <a:srgbClr val="1E2E3E"/>
                </a:solidFill>
                <a:latin typeface="Calibri" pitchFamily="34" charset="0"/>
                <a:ea typeface="Calibri" pitchFamily="34" charset="-122"/>
                <a:cs typeface="Calibri" pitchFamily="34" charset="-120"/>
              </a:rPr>
              <a:t>CCWVA Case Management</a:t>
            </a:r>
            <a:endParaRPr lang="en-US" sz="1000" dirty="0"/>
          </a:p>
        </p:txBody>
      </p:sp>
      <p:sp>
        <p:nvSpPr>
          <p:cNvPr id="26" name="Shape 24"/>
          <p:cNvSpPr/>
          <p:nvPr/>
        </p:nvSpPr>
        <p:spPr>
          <a:xfrm>
            <a:off x="3375965" y="3931920"/>
            <a:ext cx="5310835" cy="365760"/>
          </a:xfrm>
          <a:prstGeom prst="roundRect">
            <a:avLst>
              <a:gd name="adj" fmla="val 17500"/>
            </a:avLst>
          </a:prstGeom>
          <a:solidFill>
            <a:srgbClr val="1B2B4B"/>
          </a:solidFill>
          <a:ln w="12700">
            <a:solidFill>
              <a:srgbClr val="1B2B4B"/>
            </a:solidFill>
            <a:prstDash val="solid"/>
          </a:ln>
        </p:spPr>
        <p:txBody>
          <a:bodyPr/>
          <a:lstStyle/>
          <a:p>
            <a:endParaRPr lang="en-US"/>
          </a:p>
        </p:txBody>
      </p:sp>
      <p:sp>
        <p:nvSpPr>
          <p:cNvPr id="27" name="Shape 25"/>
          <p:cNvSpPr/>
          <p:nvPr/>
        </p:nvSpPr>
        <p:spPr>
          <a:xfrm>
            <a:off x="365760" y="4526280"/>
            <a:ext cx="8412480" cy="438912"/>
          </a:xfrm>
          <a:prstGeom prst="roundRect">
            <a:avLst>
              <a:gd name="adj" fmla="val 16667"/>
            </a:avLst>
          </a:prstGeom>
          <a:solidFill>
            <a:srgbClr val="E0F4F7"/>
          </a:solidFill>
          <a:ln w="12700">
            <a:solidFill>
              <a:srgbClr val="028090"/>
            </a:solidFill>
            <a:prstDash val="solid"/>
          </a:ln>
        </p:spPr>
        <p:txBody>
          <a:bodyPr/>
          <a:lstStyle/>
          <a:p>
            <a:endParaRPr lang="en-US"/>
          </a:p>
        </p:txBody>
      </p:sp>
      <p:sp>
        <p:nvSpPr>
          <p:cNvPr id="28" name="Text 26"/>
          <p:cNvSpPr/>
          <p:nvPr/>
        </p:nvSpPr>
        <p:spPr>
          <a:xfrm>
            <a:off x="502920" y="4553712"/>
            <a:ext cx="8229600" cy="384048"/>
          </a:xfrm>
          <a:prstGeom prst="rect">
            <a:avLst/>
          </a:prstGeom>
          <a:noFill/>
          <a:ln/>
        </p:spPr>
        <p:txBody>
          <a:bodyPr wrap="square" lIns="0" tIns="0" rIns="0" bIns="0" rtlCol="0" anchor="ctr"/>
          <a:lstStyle/>
          <a:p>
            <a:pPr marL="0" indent="0">
              <a:buNone/>
            </a:pPr>
            <a:r>
              <a:rPr lang="en-US" sz="1300" b="1" dirty="0">
                <a:solidFill>
                  <a:srgbClr val="1B2B4B"/>
                </a:solidFill>
                <a:latin typeface="Calibri" pitchFamily="34" charset="0"/>
                <a:ea typeface="Calibri" pitchFamily="34" charset="-122"/>
                <a:cs typeface="Calibri" pitchFamily="34" charset="-120"/>
              </a:rPr>
              <a:t>WV VOAD and CCWVA are the long tail of recovery — still working when federal programs have closed and community attention has moved on.</a:t>
            </a:r>
            <a:endParaRPr lang="en-US" sz="13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2F7FA"/>
        </a:solidFill>
        <a:effectLst/>
      </p:bgPr>
    </p:bg>
    <p:spTree>
      <p:nvGrpSpPr>
        <p:cNvPr id="1" name=""/>
        <p:cNvGrpSpPr/>
        <p:nvPr/>
      </p:nvGrpSpPr>
      <p:grpSpPr>
        <a:xfrm>
          <a:off x="0" y="0"/>
          <a:ext cx="0" cy="0"/>
          <a:chOff x="0" y="0"/>
          <a:chExt cx="0" cy="0"/>
        </a:xfrm>
      </p:grpSpPr>
      <p:sp>
        <p:nvSpPr>
          <p:cNvPr id="2" name="Text 0"/>
          <p:cNvSpPr/>
          <p:nvPr/>
        </p:nvSpPr>
        <p:spPr>
          <a:xfrm>
            <a:off x="457200" y="256032"/>
            <a:ext cx="8229600" cy="566928"/>
          </a:xfrm>
          <a:prstGeom prst="rect">
            <a:avLst/>
          </a:prstGeom>
          <a:noFill/>
          <a:ln/>
        </p:spPr>
        <p:txBody>
          <a:bodyPr wrap="square" lIns="0" tIns="0" rIns="0" bIns="0" rtlCol="0" anchor="ctr"/>
          <a:lstStyle/>
          <a:p>
            <a:pPr marL="0" indent="0">
              <a:buNone/>
            </a:pPr>
            <a:r>
              <a:rPr lang="en-US" sz="3600" b="1" dirty="0">
                <a:solidFill>
                  <a:srgbClr val="1B2B4B"/>
                </a:solidFill>
                <a:latin typeface="Cambria" pitchFamily="34" charset="0"/>
                <a:ea typeface="Cambria" pitchFamily="34" charset="-122"/>
                <a:cs typeface="Cambria" pitchFamily="34" charset="-120"/>
              </a:rPr>
              <a:t>How We Work With You</a:t>
            </a:r>
            <a:endParaRPr lang="en-US" sz="3600" dirty="0"/>
          </a:p>
        </p:txBody>
      </p:sp>
      <p:sp>
        <p:nvSpPr>
          <p:cNvPr id="3" name="Text 1"/>
          <p:cNvSpPr/>
          <p:nvPr/>
        </p:nvSpPr>
        <p:spPr>
          <a:xfrm>
            <a:off x="457200" y="850392"/>
            <a:ext cx="8229600" cy="310896"/>
          </a:xfrm>
          <a:prstGeom prst="rect">
            <a:avLst/>
          </a:prstGeom>
          <a:noFill/>
          <a:ln/>
        </p:spPr>
        <p:txBody>
          <a:bodyPr wrap="square" lIns="0" tIns="0" rIns="0" bIns="0" rtlCol="0" anchor="ctr"/>
          <a:lstStyle/>
          <a:p>
            <a:pPr marL="0" indent="0">
              <a:buNone/>
            </a:pPr>
            <a:r>
              <a:rPr lang="en-US" sz="1400" i="1" dirty="0">
                <a:solidFill>
                  <a:srgbClr val="64748B"/>
                </a:solidFill>
                <a:latin typeface="Calibri" pitchFamily="34" charset="0"/>
                <a:ea typeface="Calibri" pitchFamily="34" charset="-122"/>
                <a:cs typeface="Calibri" pitchFamily="34" charset="-120"/>
              </a:rPr>
              <a:t>Floodplain managers and voluntary organizations are natural partners across the disaster cycle</a:t>
            </a:r>
            <a:endParaRPr lang="en-US" sz="1400" dirty="0"/>
          </a:p>
        </p:txBody>
      </p:sp>
      <p:sp>
        <p:nvSpPr>
          <p:cNvPr id="4" name="Shape 2"/>
          <p:cNvSpPr/>
          <p:nvPr/>
        </p:nvSpPr>
        <p:spPr>
          <a:xfrm>
            <a:off x="274320" y="1298448"/>
            <a:ext cx="2834640" cy="3429000"/>
          </a:xfrm>
          <a:prstGeom prst="roundRect">
            <a:avLst>
              <a:gd name="adj" fmla="val 3871"/>
            </a:avLst>
          </a:prstGeom>
          <a:solidFill>
            <a:srgbClr val="EEF4F8"/>
          </a:solidFill>
          <a:ln w="12700">
            <a:solidFill>
              <a:srgbClr val="C8DCE8"/>
            </a:solidFill>
            <a:prstDash val="solid"/>
          </a:ln>
          <a:effectLst>
            <a:outerShdw blurRad="101600" dist="38100" dir="2700000" algn="bl" rotWithShape="0">
              <a:srgbClr val="000000">
                <a:alpha val="11000"/>
              </a:srgbClr>
            </a:outerShdw>
          </a:effectLst>
        </p:spPr>
        <p:txBody>
          <a:bodyPr/>
          <a:lstStyle/>
          <a:p>
            <a:endParaRPr lang="en-US"/>
          </a:p>
        </p:txBody>
      </p:sp>
      <p:sp>
        <p:nvSpPr>
          <p:cNvPr id="5" name="Shape 3"/>
          <p:cNvSpPr/>
          <p:nvPr/>
        </p:nvSpPr>
        <p:spPr>
          <a:xfrm>
            <a:off x="1325880" y="1444752"/>
            <a:ext cx="731520" cy="731520"/>
          </a:xfrm>
          <a:prstGeom prst="ellipse">
            <a:avLst/>
          </a:prstGeom>
          <a:solidFill>
            <a:srgbClr val="1B2B4B"/>
          </a:solidFill>
          <a:ln w="12700">
            <a:solidFill>
              <a:srgbClr val="1B2B4B"/>
            </a:solidFill>
            <a:prstDash val="solid"/>
          </a:ln>
        </p:spPr>
        <p:txBody>
          <a:bodyPr/>
          <a:lstStyle/>
          <a:p>
            <a:endParaRPr lang="en-US"/>
          </a:p>
        </p:txBody>
      </p:sp>
      <p:sp>
        <p:nvSpPr>
          <p:cNvPr id="6" name="Text 4"/>
          <p:cNvSpPr/>
          <p:nvPr/>
        </p:nvSpPr>
        <p:spPr>
          <a:xfrm>
            <a:off x="1325880" y="1444752"/>
            <a:ext cx="731520" cy="731520"/>
          </a:xfrm>
          <a:prstGeom prst="rect">
            <a:avLst/>
          </a:prstGeom>
          <a:noFill/>
          <a:ln/>
        </p:spPr>
        <p:txBody>
          <a:bodyPr wrap="square" lIns="0" tIns="0" rIns="0" bIns="0" rtlCol="0" anchor="ctr"/>
          <a:lstStyle/>
          <a:p>
            <a:pPr marL="0" indent="0" algn="ctr">
              <a:buNone/>
            </a:pPr>
            <a:r>
              <a:rPr lang="en-US" sz="2200" b="1" dirty="0">
                <a:solidFill>
                  <a:srgbClr val="FFFFFF"/>
                </a:solidFill>
                <a:latin typeface="Cambria" pitchFamily="34" charset="0"/>
                <a:ea typeface="Cambria" pitchFamily="34" charset="-122"/>
                <a:cs typeface="Cambria" pitchFamily="34" charset="-120"/>
              </a:rPr>
              <a:t>1</a:t>
            </a:r>
            <a:endParaRPr lang="en-US" sz="2200" dirty="0"/>
          </a:p>
        </p:txBody>
      </p:sp>
      <p:sp>
        <p:nvSpPr>
          <p:cNvPr id="7" name="Text 5"/>
          <p:cNvSpPr/>
          <p:nvPr/>
        </p:nvSpPr>
        <p:spPr>
          <a:xfrm>
            <a:off x="384048" y="2304288"/>
            <a:ext cx="2615184" cy="713232"/>
          </a:xfrm>
          <a:prstGeom prst="rect">
            <a:avLst/>
          </a:prstGeom>
          <a:noFill/>
          <a:ln/>
        </p:spPr>
        <p:txBody>
          <a:bodyPr wrap="square" lIns="0" tIns="0" rIns="0" bIns="0" rtlCol="0" anchor="ctr"/>
          <a:lstStyle/>
          <a:p>
            <a:pPr marL="0" indent="0" algn="ctr">
              <a:buNone/>
            </a:pPr>
            <a:r>
              <a:rPr lang="en-US" sz="1500" b="1" dirty="0">
                <a:solidFill>
                  <a:srgbClr val="1B2B4B"/>
                </a:solidFill>
                <a:latin typeface="Cambria" pitchFamily="34" charset="0"/>
                <a:ea typeface="Cambria" pitchFamily="34" charset="-122"/>
                <a:cs typeface="Cambria" pitchFamily="34" charset="-120"/>
              </a:rPr>
              <a:t>Before the Flood</a:t>
            </a:r>
            <a:endParaRPr lang="en-US" sz="1500" dirty="0"/>
          </a:p>
          <a:p>
            <a:pPr marL="0" indent="0" algn="ctr">
              <a:buNone/>
            </a:pPr>
            <a:r>
              <a:rPr lang="en-US" sz="1500" b="1" dirty="0">
                <a:solidFill>
                  <a:srgbClr val="1B2B4B"/>
                </a:solidFill>
                <a:latin typeface="Cambria" pitchFamily="34" charset="0"/>
                <a:ea typeface="Cambria" pitchFamily="34" charset="-122"/>
                <a:cs typeface="Cambria" pitchFamily="34" charset="-120"/>
              </a:rPr>
              <a:t>Relationship Building</a:t>
            </a:r>
            <a:endParaRPr lang="en-US" sz="1500" dirty="0"/>
          </a:p>
        </p:txBody>
      </p:sp>
      <p:sp>
        <p:nvSpPr>
          <p:cNvPr id="8" name="Text 6"/>
          <p:cNvSpPr/>
          <p:nvPr/>
        </p:nvSpPr>
        <p:spPr>
          <a:xfrm>
            <a:off x="411480" y="3063240"/>
            <a:ext cx="2560320" cy="1508760"/>
          </a:xfrm>
          <a:prstGeom prst="rect">
            <a:avLst/>
          </a:prstGeom>
          <a:noFill/>
          <a:ln/>
        </p:spPr>
        <p:txBody>
          <a:bodyPr wrap="square" lIns="0" tIns="0" rIns="0" bIns="0" rtlCol="0" anchor="ctr"/>
          <a:lstStyle/>
          <a:p>
            <a:pPr marL="0" indent="0">
              <a:buNone/>
            </a:pPr>
            <a:r>
              <a:rPr lang="en-US" sz="1200" dirty="0">
                <a:solidFill>
                  <a:srgbClr val="1E2E3E"/>
                </a:solidFill>
                <a:latin typeface="Calibri" pitchFamily="34" charset="0"/>
                <a:ea typeface="Calibri" pitchFamily="34" charset="-122"/>
                <a:cs typeface="Calibri" pitchFamily="34" charset="-120"/>
              </a:rPr>
              <a:t>Connect with WV VOAD's county coordination network and your regional CCWVA contact before the next event. Invite us to tabletop exercises. We want to know your counties before a flood hits.</a:t>
            </a:r>
            <a:endParaRPr lang="en-US" sz="1200" dirty="0"/>
          </a:p>
        </p:txBody>
      </p:sp>
      <p:sp>
        <p:nvSpPr>
          <p:cNvPr id="9" name="Shape 7"/>
          <p:cNvSpPr/>
          <p:nvPr/>
        </p:nvSpPr>
        <p:spPr>
          <a:xfrm>
            <a:off x="3246120" y="1298448"/>
            <a:ext cx="2834640" cy="3429000"/>
          </a:xfrm>
          <a:prstGeom prst="roundRect">
            <a:avLst>
              <a:gd name="adj" fmla="val 3871"/>
            </a:avLst>
          </a:prstGeom>
          <a:solidFill>
            <a:srgbClr val="E0F4F7"/>
          </a:solidFill>
          <a:ln w="12700">
            <a:solidFill>
              <a:srgbClr val="C8DCE8"/>
            </a:solidFill>
            <a:prstDash val="solid"/>
          </a:ln>
          <a:effectLst>
            <a:outerShdw blurRad="101600" dist="38100" dir="2700000" algn="bl" rotWithShape="0">
              <a:srgbClr val="000000">
                <a:alpha val="11000"/>
              </a:srgbClr>
            </a:outerShdw>
          </a:effectLst>
        </p:spPr>
        <p:txBody>
          <a:bodyPr/>
          <a:lstStyle/>
          <a:p>
            <a:endParaRPr lang="en-US"/>
          </a:p>
        </p:txBody>
      </p:sp>
      <p:sp>
        <p:nvSpPr>
          <p:cNvPr id="10" name="Shape 8"/>
          <p:cNvSpPr/>
          <p:nvPr/>
        </p:nvSpPr>
        <p:spPr>
          <a:xfrm>
            <a:off x="4297680" y="1444752"/>
            <a:ext cx="731520" cy="731520"/>
          </a:xfrm>
          <a:prstGeom prst="ellipse">
            <a:avLst/>
          </a:prstGeom>
          <a:solidFill>
            <a:srgbClr val="1B2B4B"/>
          </a:solidFill>
          <a:ln w="12700">
            <a:solidFill>
              <a:srgbClr val="1B2B4B"/>
            </a:solidFill>
            <a:prstDash val="solid"/>
          </a:ln>
        </p:spPr>
        <p:txBody>
          <a:bodyPr/>
          <a:lstStyle/>
          <a:p>
            <a:endParaRPr lang="en-US"/>
          </a:p>
        </p:txBody>
      </p:sp>
      <p:sp>
        <p:nvSpPr>
          <p:cNvPr id="11" name="Text 9"/>
          <p:cNvSpPr/>
          <p:nvPr/>
        </p:nvSpPr>
        <p:spPr>
          <a:xfrm>
            <a:off x="4297680" y="1444752"/>
            <a:ext cx="731520" cy="731520"/>
          </a:xfrm>
          <a:prstGeom prst="rect">
            <a:avLst/>
          </a:prstGeom>
          <a:noFill/>
          <a:ln/>
        </p:spPr>
        <p:txBody>
          <a:bodyPr wrap="square" lIns="0" tIns="0" rIns="0" bIns="0" rtlCol="0" anchor="ctr"/>
          <a:lstStyle/>
          <a:p>
            <a:pPr marL="0" indent="0" algn="ctr">
              <a:buNone/>
            </a:pPr>
            <a:r>
              <a:rPr lang="en-US" sz="2200" b="1" dirty="0">
                <a:solidFill>
                  <a:srgbClr val="FFFFFF"/>
                </a:solidFill>
                <a:latin typeface="Cambria" pitchFamily="34" charset="0"/>
                <a:ea typeface="Cambria" pitchFamily="34" charset="-122"/>
                <a:cs typeface="Cambria" pitchFamily="34" charset="-120"/>
              </a:rPr>
              <a:t>2</a:t>
            </a:r>
            <a:endParaRPr lang="en-US" sz="2200" dirty="0"/>
          </a:p>
        </p:txBody>
      </p:sp>
      <p:sp>
        <p:nvSpPr>
          <p:cNvPr id="12" name="Text 10"/>
          <p:cNvSpPr/>
          <p:nvPr/>
        </p:nvSpPr>
        <p:spPr>
          <a:xfrm>
            <a:off x="3355848" y="2304288"/>
            <a:ext cx="2615184" cy="713232"/>
          </a:xfrm>
          <a:prstGeom prst="rect">
            <a:avLst/>
          </a:prstGeom>
          <a:noFill/>
          <a:ln/>
        </p:spPr>
        <p:txBody>
          <a:bodyPr wrap="square" lIns="0" tIns="0" rIns="0" bIns="0" rtlCol="0" anchor="ctr"/>
          <a:lstStyle/>
          <a:p>
            <a:pPr marL="0" indent="0" algn="ctr">
              <a:buNone/>
            </a:pPr>
            <a:r>
              <a:rPr lang="en-US" sz="1500" b="1" dirty="0">
                <a:solidFill>
                  <a:srgbClr val="1B2B4B"/>
                </a:solidFill>
                <a:latin typeface="Cambria" pitchFamily="34" charset="0"/>
                <a:ea typeface="Cambria" pitchFamily="34" charset="-122"/>
                <a:cs typeface="Cambria" pitchFamily="34" charset="-120"/>
              </a:rPr>
              <a:t>During Response</a:t>
            </a:r>
            <a:endParaRPr lang="en-US" sz="1500" dirty="0"/>
          </a:p>
          <a:p>
            <a:pPr marL="0" indent="0" algn="ctr">
              <a:buNone/>
            </a:pPr>
            <a:r>
              <a:rPr lang="en-US" sz="1500" b="1" dirty="0">
                <a:solidFill>
                  <a:srgbClr val="1B2B4B"/>
                </a:solidFill>
                <a:latin typeface="Cambria" pitchFamily="34" charset="0"/>
                <a:ea typeface="Cambria" pitchFamily="34" charset="-122"/>
                <a:cs typeface="Cambria" pitchFamily="34" charset="-120"/>
              </a:rPr>
              <a:t>Referral Pathways</a:t>
            </a:r>
            <a:endParaRPr lang="en-US" sz="1500" dirty="0"/>
          </a:p>
        </p:txBody>
      </p:sp>
      <p:sp>
        <p:nvSpPr>
          <p:cNvPr id="13" name="Text 11"/>
          <p:cNvSpPr/>
          <p:nvPr/>
        </p:nvSpPr>
        <p:spPr>
          <a:xfrm>
            <a:off x="3383280" y="3063240"/>
            <a:ext cx="2560320" cy="1508760"/>
          </a:xfrm>
          <a:prstGeom prst="rect">
            <a:avLst/>
          </a:prstGeom>
          <a:noFill/>
          <a:ln/>
        </p:spPr>
        <p:txBody>
          <a:bodyPr wrap="square" lIns="0" tIns="0" rIns="0" bIns="0" rtlCol="0" anchor="ctr"/>
          <a:lstStyle/>
          <a:p>
            <a:pPr marL="0" indent="0">
              <a:buNone/>
            </a:pPr>
            <a:r>
              <a:rPr lang="en-US" sz="1200" dirty="0">
                <a:solidFill>
                  <a:srgbClr val="1E2E3E"/>
                </a:solidFill>
                <a:latin typeface="Calibri" pitchFamily="34" charset="0"/>
                <a:ea typeface="Calibri" pitchFamily="34" charset="-122"/>
                <a:cs typeface="Calibri" pitchFamily="34" charset="-120"/>
              </a:rPr>
              <a:t>When families call your office and can't navigate FEMA, don't qualify for NFIP, or need case management — refer them to CCWVA or WV 211. We are trained navigators for the voluntary recovery system.</a:t>
            </a:r>
            <a:endParaRPr lang="en-US" sz="1200" dirty="0"/>
          </a:p>
        </p:txBody>
      </p:sp>
      <p:sp>
        <p:nvSpPr>
          <p:cNvPr id="14" name="Shape 12"/>
          <p:cNvSpPr/>
          <p:nvPr/>
        </p:nvSpPr>
        <p:spPr>
          <a:xfrm>
            <a:off x="6217920" y="1298448"/>
            <a:ext cx="2834640" cy="3429000"/>
          </a:xfrm>
          <a:prstGeom prst="roundRect">
            <a:avLst>
              <a:gd name="adj" fmla="val 3871"/>
            </a:avLst>
          </a:prstGeom>
          <a:solidFill>
            <a:srgbClr val="EEF4F8"/>
          </a:solidFill>
          <a:ln w="12700">
            <a:solidFill>
              <a:srgbClr val="C8DCE8"/>
            </a:solidFill>
            <a:prstDash val="solid"/>
          </a:ln>
          <a:effectLst>
            <a:outerShdw blurRad="101600" dist="38100" dir="2700000" algn="bl" rotWithShape="0">
              <a:srgbClr val="000000">
                <a:alpha val="11000"/>
              </a:srgbClr>
            </a:outerShdw>
          </a:effectLst>
        </p:spPr>
        <p:txBody>
          <a:bodyPr/>
          <a:lstStyle/>
          <a:p>
            <a:endParaRPr lang="en-US"/>
          </a:p>
        </p:txBody>
      </p:sp>
      <p:sp>
        <p:nvSpPr>
          <p:cNvPr id="15" name="Shape 13"/>
          <p:cNvSpPr/>
          <p:nvPr/>
        </p:nvSpPr>
        <p:spPr>
          <a:xfrm>
            <a:off x="7269480" y="1444752"/>
            <a:ext cx="731520" cy="731520"/>
          </a:xfrm>
          <a:prstGeom prst="ellipse">
            <a:avLst/>
          </a:prstGeom>
          <a:solidFill>
            <a:srgbClr val="1B2B4B"/>
          </a:solidFill>
          <a:ln w="12700">
            <a:solidFill>
              <a:srgbClr val="1B2B4B"/>
            </a:solidFill>
            <a:prstDash val="solid"/>
          </a:ln>
        </p:spPr>
        <p:txBody>
          <a:bodyPr/>
          <a:lstStyle/>
          <a:p>
            <a:endParaRPr lang="en-US"/>
          </a:p>
        </p:txBody>
      </p:sp>
      <p:sp>
        <p:nvSpPr>
          <p:cNvPr id="16" name="Text 14"/>
          <p:cNvSpPr/>
          <p:nvPr/>
        </p:nvSpPr>
        <p:spPr>
          <a:xfrm>
            <a:off x="7269480" y="1444752"/>
            <a:ext cx="731520" cy="731520"/>
          </a:xfrm>
          <a:prstGeom prst="rect">
            <a:avLst/>
          </a:prstGeom>
          <a:noFill/>
          <a:ln/>
        </p:spPr>
        <p:txBody>
          <a:bodyPr wrap="square" lIns="0" tIns="0" rIns="0" bIns="0" rtlCol="0" anchor="ctr"/>
          <a:lstStyle/>
          <a:p>
            <a:pPr marL="0" indent="0" algn="ctr">
              <a:buNone/>
            </a:pPr>
            <a:r>
              <a:rPr lang="en-US" sz="2200" b="1" dirty="0">
                <a:solidFill>
                  <a:srgbClr val="FFFFFF"/>
                </a:solidFill>
                <a:latin typeface="Cambria" pitchFamily="34" charset="0"/>
                <a:ea typeface="Cambria" pitchFamily="34" charset="-122"/>
                <a:cs typeface="Cambria" pitchFamily="34" charset="-120"/>
              </a:rPr>
              <a:t>3</a:t>
            </a:r>
            <a:endParaRPr lang="en-US" sz="2200" dirty="0"/>
          </a:p>
        </p:txBody>
      </p:sp>
      <p:sp>
        <p:nvSpPr>
          <p:cNvPr id="17" name="Text 15"/>
          <p:cNvSpPr/>
          <p:nvPr/>
        </p:nvSpPr>
        <p:spPr>
          <a:xfrm>
            <a:off x="6327648" y="2304288"/>
            <a:ext cx="2615184" cy="713232"/>
          </a:xfrm>
          <a:prstGeom prst="rect">
            <a:avLst/>
          </a:prstGeom>
          <a:noFill/>
          <a:ln/>
        </p:spPr>
        <p:txBody>
          <a:bodyPr wrap="square" lIns="0" tIns="0" rIns="0" bIns="0" rtlCol="0" anchor="ctr"/>
          <a:lstStyle/>
          <a:p>
            <a:pPr marL="0" indent="0" algn="ctr">
              <a:buNone/>
            </a:pPr>
            <a:r>
              <a:rPr lang="en-US" sz="1500" b="1" dirty="0">
                <a:solidFill>
                  <a:srgbClr val="1B2B4B"/>
                </a:solidFill>
                <a:latin typeface="Cambria" pitchFamily="34" charset="0"/>
                <a:ea typeface="Cambria" pitchFamily="34" charset="-122"/>
                <a:cs typeface="Cambria" pitchFamily="34" charset="-120"/>
              </a:rPr>
              <a:t>After the Event</a:t>
            </a:r>
            <a:endParaRPr lang="en-US" sz="1500" dirty="0"/>
          </a:p>
          <a:p>
            <a:pPr marL="0" indent="0" algn="ctr">
              <a:buNone/>
            </a:pPr>
            <a:r>
              <a:rPr lang="en-US" sz="1500" b="1" dirty="0">
                <a:solidFill>
                  <a:srgbClr val="1B2B4B"/>
                </a:solidFill>
                <a:latin typeface="Cambria" pitchFamily="34" charset="0"/>
                <a:ea typeface="Cambria" pitchFamily="34" charset="-122"/>
                <a:cs typeface="Cambria" pitchFamily="34" charset="-120"/>
              </a:rPr>
              <a:t>Data &amp; Advocacy</a:t>
            </a:r>
            <a:endParaRPr lang="en-US" sz="1500" dirty="0"/>
          </a:p>
        </p:txBody>
      </p:sp>
      <p:sp>
        <p:nvSpPr>
          <p:cNvPr id="18" name="Text 16"/>
          <p:cNvSpPr/>
          <p:nvPr/>
        </p:nvSpPr>
        <p:spPr>
          <a:xfrm>
            <a:off x="6355080" y="3063240"/>
            <a:ext cx="2560320" cy="1508760"/>
          </a:xfrm>
          <a:prstGeom prst="rect">
            <a:avLst/>
          </a:prstGeom>
          <a:noFill/>
          <a:ln/>
        </p:spPr>
        <p:txBody>
          <a:bodyPr wrap="square" lIns="0" tIns="0" rIns="0" bIns="0" rtlCol="0" anchor="ctr"/>
          <a:lstStyle/>
          <a:p>
            <a:pPr marL="0" indent="0">
              <a:buNone/>
            </a:pPr>
            <a:r>
              <a:rPr lang="en-US" sz="1200" dirty="0">
                <a:solidFill>
                  <a:srgbClr val="1E2E3E"/>
                </a:solidFill>
                <a:latin typeface="Calibri" pitchFamily="34" charset="0"/>
                <a:ea typeface="Calibri" pitchFamily="34" charset="-122"/>
                <a:cs typeface="Calibri" pitchFamily="34" charset="-120"/>
              </a:rPr>
              <a:t>Our case data documents community unmet needs by event and county. Share our aggregate reports with state and federal partners to support mitigation investment, NFIP outreach, and community resilience funding.</a:t>
            </a:r>
            <a:endParaRPr lang="en-US" sz="1200" dirty="0"/>
          </a:p>
        </p:txBody>
      </p:sp>
      <p:sp>
        <p:nvSpPr>
          <p:cNvPr id="19" name="Shape 17"/>
          <p:cNvSpPr/>
          <p:nvPr/>
        </p:nvSpPr>
        <p:spPr>
          <a:xfrm>
            <a:off x="274320" y="4773168"/>
            <a:ext cx="8595360" cy="274320"/>
          </a:xfrm>
          <a:prstGeom prst="roundRect">
            <a:avLst>
              <a:gd name="adj" fmla="val 23333"/>
            </a:avLst>
          </a:prstGeom>
          <a:solidFill>
            <a:srgbClr val="1B2B4B"/>
          </a:solidFill>
          <a:ln w="12700">
            <a:solidFill>
              <a:srgbClr val="1B2B4B"/>
            </a:solidFill>
            <a:prstDash val="solid"/>
          </a:ln>
        </p:spPr>
        <p:txBody>
          <a:bodyPr/>
          <a:lstStyle/>
          <a:p>
            <a:endParaRPr lang="en-US"/>
          </a:p>
        </p:txBody>
      </p:sp>
      <p:sp>
        <p:nvSpPr>
          <p:cNvPr id="20" name="Text 18"/>
          <p:cNvSpPr/>
          <p:nvPr/>
        </p:nvSpPr>
        <p:spPr>
          <a:xfrm>
            <a:off x="411480" y="4791456"/>
            <a:ext cx="8321040" cy="237744"/>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One ask: share your county emergency manager contacts. We'll ensure WV VOAD has them before the next flood.</a:t>
            </a:r>
            <a:endParaRPr lang="en-US" sz="1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1B2B4B"/>
        </a:solidFill>
        <a:effectLst/>
      </p:bgPr>
    </p:bg>
    <p:spTree>
      <p:nvGrpSpPr>
        <p:cNvPr id="1" name=""/>
        <p:cNvGrpSpPr/>
        <p:nvPr/>
      </p:nvGrpSpPr>
      <p:grpSpPr>
        <a:xfrm>
          <a:off x="0" y="0"/>
          <a:ext cx="0" cy="0"/>
          <a:chOff x="0" y="0"/>
          <a:chExt cx="0" cy="0"/>
        </a:xfrm>
      </p:grpSpPr>
      <p:sp>
        <p:nvSpPr>
          <p:cNvPr id="2" name="Text 0"/>
          <p:cNvSpPr/>
          <p:nvPr/>
        </p:nvSpPr>
        <p:spPr>
          <a:xfrm>
            <a:off x="457200" y="685800"/>
            <a:ext cx="8229600" cy="868680"/>
          </a:xfrm>
          <a:prstGeom prst="rect">
            <a:avLst/>
          </a:prstGeom>
          <a:noFill/>
          <a:ln/>
        </p:spPr>
        <p:txBody>
          <a:bodyPr wrap="square" lIns="0" tIns="0" rIns="0" bIns="0" rtlCol="0" anchor="ctr"/>
          <a:lstStyle/>
          <a:p>
            <a:pPr marL="0" indent="0" algn="ctr">
              <a:buNone/>
            </a:pPr>
            <a:r>
              <a:rPr lang="en-US" sz="5200" b="1" dirty="0">
                <a:solidFill>
                  <a:srgbClr val="FFFFFF"/>
                </a:solidFill>
                <a:latin typeface="Cambria" pitchFamily="34" charset="0"/>
                <a:ea typeface="Cambria" pitchFamily="34" charset="-122"/>
                <a:cs typeface="Cambria" pitchFamily="34" charset="-120"/>
              </a:rPr>
              <a:t>Thank You</a:t>
            </a:r>
            <a:endParaRPr lang="en-US" sz="5200" dirty="0"/>
          </a:p>
        </p:txBody>
      </p:sp>
      <p:sp>
        <p:nvSpPr>
          <p:cNvPr id="3" name="Text 1"/>
          <p:cNvSpPr/>
          <p:nvPr/>
        </p:nvSpPr>
        <p:spPr>
          <a:xfrm>
            <a:off x="457200" y="1645920"/>
            <a:ext cx="8229600" cy="475488"/>
          </a:xfrm>
          <a:prstGeom prst="rect">
            <a:avLst/>
          </a:prstGeom>
          <a:noFill/>
          <a:ln/>
        </p:spPr>
        <p:txBody>
          <a:bodyPr wrap="square" lIns="0" tIns="0" rIns="0" bIns="0" rtlCol="0" anchor="ctr"/>
          <a:lstStyle/>
          <a:p>
            <a:pPr marL="0" indent="0" algn="ctr">
              <a:buNone/>
            </a:pPr>
            <a:r>
              <a:rPr lang="en-US" sz="2600" i="1" dirty="0">
                <a:solidFill>
                  <a:srgbClr val="90BDD8"/>
                </a:solidFill>
                <a:latin typeface="Calibri" pitchFamily="34" charset="0"/>
                <a:ea typeface="Calibri" pitchFamily="34" charset="-122"/>
                <a:cs typeface="Calibri" pitchFamily="34" charset="-120"/>
              </a:rPr>
              <a:t>Questions &amp; Discussion</a:t>
            </a:r>
            <a:endParaRPr lang="en-US" sz="2600" dirty="0"/>
          </a:p>
        </p:txBody>
      </p:sp>
      <p:sp>
        <p:nvSpPr>
          <p:cNvPr id="4" name="Shape 2"/>
          <p:cNvSpPr/>
          <p:nvPr/>
        </p:nvSpPr>
        <p:spPr>
          <a:xfrm>
            <a:off x="3200400" y="2267712"/>
            <a:ext cx="2743200" cy="45720"/>
          </a:xfrm>
          <a:prstGeom prst="rect">
            <a:avLst/>
          </a:prstGeom>
          <a:solidFill>
            <a:srgbClr val="C97D10"/>
          </a:solidFill>
          <a:ln w="12700">
            <a:solidFill>
              <a:srgbClr val="C97D10"/>
            </a:solidFill>
            <a:prstDash val="solid"/>
          </a:ln>
        </p:spPr>
        <p:txBody>
          <a:bodyPr/>
          <a:lstStyle/>
          <a:p>
            <a:endParaRPr lang="en-US"/>
          </a:p>
        </p:txBody>
      </p:sp>
      <p:sp>
        <p:nvSpPr>
          <p:cNvPr id="5" name="Shape 3"/>
          <p:cNvSpPr/>
          <p:nvPr/>
        </p:nvSpPr>
        <p:spPr>
          <a:xfrm>
            <a:off x="1097280" y="2450592"/>
            <a:ext cx="2926080" cy="1939738"/>
          </a:xfrm>
          <a:prstGeom prst="roundRect">
            <a:avLst>
              <a:gd name="adj" fmla="val 6154"/>
            </a:avLst>
          </a:prstGeom>
          <a:solidFill>
            <a:srgbClr val="243B5E"/>
          </a:solidFill>
          <a:ln w="12700">
            <a:solidFill>
              <a:srgbClr val="028090"/>
            </a:solidFill>
            <a:prstDash val="solid"/>
          </a:ln>
          <a:effectLst>
            <a:outerShdw blurRad="101600" dist="38100" dir="2700000" algn="bl" rotWithShape="0">
              <a:srgbClr val="000000">
                <a:alpha val="11000"/>
              </a:srgbClr>
            </a:outerShdw>
          </a:effectLst>
        </p:spPr>
        <p:txBody>
          <a:bodyPr/>
          <a:lstStyle/>
          <a:p>
            <a:endParaRPr lang="en-US"/>
          </a:p>
        </p:txBody>
      </p:sp>
      <p:sp>
        <p:nvSpPr>
          <p:cNvPr id="6" name="Shape 4"/>
          <p:cNvSpPr/>
          <p:nvPr/>
        </p:nvSpPr>
        <p:spPr>
          <a:xfrm>
            <a:off x="2240280" y="2578608"/>
            <a:ext cx="640080" cy="640080"/>
          </a:xfrm>
          <a:prstGeom prst="ellipse">
            <a:avLst/>
          </a:prstGeom>
          <a:solidFill>
            <a:srgbClr val="028090"/>
          </a:solidFill>
          <a:ln w="12700">
            <a:solidFill>
              <a:srgbClr val="028090"/>
            </a:solidFill>
            <a:prstDash val="solid"/>
          </a:ln>
        </p:spPr>
        <p:txBody>
          <a:bodyPr/>
          <a:lstStyle/>
          <a:p>
            <a:endParaRPr lang="en-US"/>
          </a:p>
        </p:txBody>
      </p:sp>
      <p:sp>
        <p:nvSpPr>
          <p:cNvPr id="7" name="Text 5"/>
          <p:cNvSpPr/>
          <p:nvPr/>
        </p:nvSpPr>
        <p:spPr>
          <a:xfrm>
            <a:off x="2240280" y="2578608"/>
            <a:ext cx="640080" cy="640080"/>
          </a:xfrm>
          <a:prstGeom prst="rect">
            <a:avLst/>
          </a:prstGeom>
          <a:noFill/>
          <a:ln/>
        </p:spPr>
        <p:txBody>
          <a:bodyPr wrap="square" lIns="0" tIns="0" rIns="0" bIns="0" rtlCol="0" anchor="ctr"/>
          <a:lstStyle/>
          <a:p>
            <a:pPr marL="0" indent="0" algn="ctr">
              <a:buNone/>
            </a:pPr>
            <a:r>
              <a:rPr lang="en-US" sz="2200" b="1" dirty="0">
                <a:solidFill>
                  <a:srgbClr val="FFFFFF"/>
                </a:solidFill>
                <a:latin typeface="Cambria" pitchFamily="34" charset="0"/>
                <a:ea typeface="Cambria" pitchFamily="34" charset="-122"/>
                <a:cs typeface="Cambria" pitchFamily="34" charset="-120"/>
              </a:rPr>
              <a:t>V</a:t>
            </a:r>
            <a:endParaRPr lang="en-US" sz="2200" dirty="0"/>
          </a:p>
        </p:txBody>
      </p:sp>
      <p:sp>
        <p:nvSpPr>
          <p:cNvPr id="8" name="Text 6"/>
          <p:cNvSpPr/>
          <p:nvPr/>
        </p:nvSpPr>
        <p:spPr>
          <a:xfrm>
            <a:off x="1143000" y="3310128"/>
            <a:ext cx="2834640" cy="347472"/>
          </a:xfrm>
          <a:prstGeom prst="rect">
            <a:avLst/>
          </a:prstGeom>
          <a:noFill/>
          <a:ln/>
        </p:spPr>
        <p:txBody>
          <a:bodyPr wrap="square" lIns="0" tIns="0" rIns="0" bIns="0" rtlCol="0" anchor="ctr"/>
          <a:lstStyle/>
          <a:p>
            <a:pPr marL="0" indent="0" algn="ctr">
              <a:buNone/>
            </a:pPr>
            <a:r>
              <a:rPr lang="en-US" sz="1800" b="1" dirty="0">
                <a:solidFill>
                  <a:srgbClr val="028090"/>
                </a:solidFill>
                <a:latin typeface="Cambria" pitchFamily="34" charset="0"/>
                <a:ea typeface="Cambria" pitchFamily="34" charset="-122"/>
                <a:cs typeface="Cambria" pitchFamily="34" charset="-120"/>
              </a:rPr>
              <a:t>WV VOAD</a:t>
            </a:r>
            <a:endParaRPr lang="en-US" sz="1800" dirty="0"/>
          </a:p>
        </p:txBody>
      </p:sp>
      <p:sp>
        <p:nvSpPr>
          <p:cNvPr id="9" name="Text 7"/>
          <p:cNvSpPr/>
          <p:nvPr/>
        </p:nvSpPr>
        <p:spPr>
          <a:xfrm>
            <a:off x="1143000" y="3657600"/>
            <a:ext cx="2834640" cy="274320"/>
          </a:xfrm>
          <a:prstGeom prst="rect">
            <a:avLst/>
          </a:prstGeom>
          <a:noFill/>
          <a:ln/>
        </p:spPr>
        <p:txBody>
          <a:bodyPr wrap="square" lIns="0" tIns="0" rIns="0" bIns="0" rtlCol="0" anchor="ctr"/>
          <a:lstStyle/>
          <a:p>
            <a:pPr marL="0" indent="0" algn="ctr">
              <a:buNone/>
            </a:pPr>
            <a:r>
              <a:rPr lang="en-US" sz="1300" dirty="0">
                <a:solidFill>
                  <a:srgbClr val="90BDD8"/>
                </a:solidFill>
                <a:latin typeface="Calibri" pitchFamily="34" charset="0"/>
                <a:ea typeface="Calibri" pitchFamily="34" charset="-122"/>
                <a:cs typeface="Calibri" pitchFamily="34" charset="-120"/>
              </a:rPr>
              <a:t>wvvoad.org</a:t>
            </a:r>
            <a:endParaRPr lang="en-US" sz="1300" dirty="0"/>
          </a:p>
        </p:txBody>
      </p:sp>
      <p:sp>
        <p:nvSpPr>
          <p:cNvPr id="10" name="Text 8"/>
          <p:cNvSpPr/>
          <p:nvPr/>
        </p:nvSpPr>
        <p:spPr>
          <a:xfrm>
            <a:off x="1143000" y="3931920"/>
            <a:ext cx="2834640" cy="246888"/>
          </a:xfrm>
          <a:prstGeom prst="rect">
            <a:avLst/>
          </a:prstGeom>
          <a:noFill/>
          <a:ln/>
        </p:spPr>
        <p:txBody>
          <a:bodyPr wrap="square" lIns="0" tIns="0" rIns="0" bIns="0" rtlCol="0" anchor="ctr"/>
          <a:lstStyle/>
          <a:p>
            <a:pPr marL="0" indent="0" algn="ctr">
              <a:buNone/>
            </a:pPr>
            <a:r>
              <a:rPr lang="en-US" sz="1100" dirty="0">
                <a:solidFill>
                  <a:srgbClr val="7090B0"/>
                </a:solidFill>
                <a:latin typeface="Calibri" pitchFamily="34" charset="0"/>
                <a:ea typeface="Calibri" pitchFamily="34" charset="-122"/>
                <a:cs typeface="Calibri" pitchFamily="34" charset="-120"/>
              </a:rPr>
              <a:t>Dave Lumsden, Board Chair, lumsdenwv@hotmail.com</a:t>
            </a:r>
            <a:endParaRPr lang="en-US" sz="1100" dirty="0"/>
          </a:p>
        </p:txBody>
      </p:sp>
      <p:sp>
        <p:nvSpPr>
          <p:cNvPr id="11" name="Shape 9"/>
          <p:cNvSpPr/>
          <p:nvPr/>
        </p:nvSpPr>
        <p:spPr>
          <a:xfrm>
            <a:off x="5120640" y="2450591"/>
            <a:ext cx="2926080" cy="1939739"/>
          </a:xfrm>
          <a:prstGeom prst="roundRect">
            <a:avLst>
              <a:gd name="adj" fmla="val 6154"/>
            </a:avLst>
          </a:prstGeom>
          <a:solidFill>
            <a:srgbClr val="243B5E"/>
          </a:solidFill>
          <a:ln w="12700">
            <a:solidFill>
              <a:srgbClr val="C97D10"/>
            </a:solidFill>
            <a:prstDash val="solid"/>
          </a:ln>
          <a:effectLst>
            <a:outerShdw blurRad="101600" dist="38100" dir="2700000" algn="bl" rotWithShape="0">
              <a:srgbClr val="000000">
                <a:alpha val="11000"/>
              </a:srgbClr>
            </a:outerShdw>
          </a:effectLst>
        </p:spPr>
        <p:txBody>
          <a:bodyPr/>
          <a:lstStyle/>
          <a:p>
            <a:endParaRPr lang="en-US"/>
          </a:p>
        </p:txBody>
      </p:sp>
      <p:sp>
        <p:nvSpPr>
          <p:cNvPr id="12" name="Shape 10"/>
          <p:cNvSpPr/>
          <p:nvPr/>
        </p:nvSpPr>
        <p:spPr>
          <a:xfrm>
            <a:off x="6263640" y="2578608"/>
            <a:ext cx="640080" cy="640080"/>
          </a:xfrm>
          <a:prstGeom prst="ellipse">
            <a:avLst/>
          </a:prstGeom>
          <a:solidFill>
            <a:srgbClr val="C97D10"/>
          </a:solidFill>
          <a:ln w="12700">
            <a:solidFill>
              <a:srgbClr val="C97D10"/>
            </a:solidFill>
            <a:prstDash val="solid"/>
          </a:ln>
        </p:spPr>
        <p:txBody>
          <a:bodyPr/>
          <a:lstStyle/>
          <a:p>
            <a:endParaRPr lang="en-US"/>
          </a:p>
        </p:txBody>
      </p:sp>
      <p:sp>
        <p:nvSpPr>
          <p:cNvPr id="13" name="Text 11"/>
          <p:cNvSpPr/>
          <p:nvPr/>
        </p:nvSpPr>
        <p:spPr>
          <a:xfrm>
            <a:off x="6263640" y="2578608"/>
            <a:ext cx="640080" cy="640080"/>
          </a:xfrm>
          <a:prstGeom prst="rect">
            <a:avLst/>
          </a:prstGeom>
          <a:noFill/>
          <a:ln/>
        </p:spPr>
        <p:txBody>
          <a:bodyPr wrap="square" lIns="0" tIns="0" rIns="0" bIns="0" rtlCol="0" anchor="ctr"/>
          <a:lstStyle/>
          <a:p>
            <a:pPr marL="0" indent="0" algn="ctr">
              <a:buNone/>
            </a:pPr>
            <a:r>
              <a:rPr lang="en-US" sz="1600" b="1" dirty="0">
                <a:solidFill>
                  <a:srgbClr val="FFFFFF"/>
                </a:solidFill>
                <a:latin typeface="Cambria" pitchFamily="34" charset="0"/>
                <a:ea typeface="Cambria" pitchFamily="34" charset="-122"/>
                <a:cs typeface="Cambria" pitchFamily="34" charset="-120"/>
              </a:rPr>
              <a:t>CC</a:t>
            </a:r>
            <a:endParaRPr lang="en-US" sz="1600" dirty="0"/>
          </a:p>
        </p:txBody>
      </p:sp>
      <p:sp>
        <p:nvSpPr>
          <p:cNvPr id="14" name="Text 12"/>
          <p:cNvSpPr/>
          <p:nvPr/>
        </p:nvSpPr>
        <p:spPr>
          <a:xfrm>
            <a:off x="5166360" y="3310128"/>
            <a:ext cx="2834640" cy="347472"/>
          </a:xfrm>
          <a:prstGeom prst="rect">
            <a:avLst/>
          </a:prstGeom>
          <a:noFill/>
          <a:ln/>
        </p:spPr>
        <p:txBody>
          <a:bodyPr wrap="square" lIns="0" tIns="0" rIns="0" bIns="0" rtlCol="0" anchor="ctr"/>
          <a:lstStyle/>
          <a:p>
            <a:pPr marL="0" indent="0" algn="ctr">
              <a:buNone/>
            </a:pPr>
            <a:r>
              <a:rPr lang="en-US" sz="1600" b="1" dirty="0">
                <a:solidFill>
                  <a:srgbClr val="C97D10"/>
                </a:solidFill>
                <a:latin typeface="Cambria" pitchFamily="34" charset="0"/>
                <a:ea typeface="Cambria" pitchFamily="34" charset="-122"/>
                <a:cs typeface="Cambria" pitchFamily="34" charset="-120"/>
              </a:rPr>
              <a:t>Catholic Charities WV</a:t>
            </a:r>
            <a:endParaRPr lang="en-US" sz="1600" dirty="0"/>
          </a:p>
        </p:txBody>
      </p:sp>
      <p:sp>
        <p:nvSpPr>
          <p:cNvPr id="15" name="Text 13"/>
          <p:cNvSpPr/>
          <p:nvPr/>
        </p:nvSpPr>
        <p:spPr>
          <a:xfrm>
            <a:off x="5166360" y="3657600"/>
            <a:ext cx="2834640" cy="274320"/>
          </a:xfrm>
          <a:prstGeom prst="rect">
            <a:avLst/>
          </a:prstGeom>
          <a:noFill/>
          <a:ln/>
        </p:spPr>
        <p:txBody>
          <a:bodyPr wrap="square" lIns="0" tIns="0" rIns="0" bIns="0" rtlCol="0" anchor="ctr"/>
          <a:lstStyle/>
          <a:p>
            <a:pPr marL="0" indent="0" algn="ctr">
              <a:buNone/>
            </a:pPr>
            <a:r>
              <a:rPr lang="en-US" sz="1300" dirty="0">
                <a:solidFill>
                  <a:srgbClr val="90BDD8"/>
                </a:solidFill>
                <a:latin typeface="Calibri" pitchFamily="34" charset="0"/>
                <a:ea typeface="Calibri" pitchFamily="34" charset="-122"/>
                <a:cs typeface="Calibri" pitchFamily="34" charset="-120"/>
              </a:rPr>
              <a:t>ccwva.org</a:t>
            </a:r>
            <a:endParaRPr lang="en-US" sz="1300" dirty="0"/>
          </a:p>
        </p:txBody>
      </p:sp>
      <p:sp>
        <p:nvSpPr>
          <p:cNvPr id="16" name="Text 14"/>
          <p:cNvSpPr/>
          <p:nvPr/>
        </p:nvSpPr>
        <p:spPr>
          <a:xfrm>
            <a:off x="5166360" y="3931920"/>
            <a:ext cx="2834640" cy="246888"/>
          </a:xfrm>
          <a:prstGeom prst="rect">
            <a:avLst/>
          </a:prstGeom>
          <a:noFill/>
          <a:ln/>
        </p:spPr>
        <p:txBody>
          <a:bodyPr wrap="square" lIns="0" tIns="0" rIns="0" bIns="0" rtlCol="0" anchor="ctr"/>
          <a:lstStyle/>
          <a:p>
            <a:pPr marL="0" indent="0" algn="ctr">
              <a:buNone/>
            </a:pPr>
            <a:r>
              <a:rPr lang="en-US" sz="1100" dirty="0">
                <a:solidFill>
                  <a:srgbClr val="7090B0"/>
                </a:solidFill>
                <a:latin typeface="Calibri" pitchFamily="34" charset="0"/>
                <a:ea typeface="Calibri" pitchFamily="34" charset="-122"/>
                <a:cs typeface="Calibri" pitchFamily="34" charset="-120"/>
              </a:rPr>
              <a:t>Mark Phillips, CEO, </a:t>
            </a:r>
          </a:p>
          <a:p>
            <a:pPr marL="0" indent="0" algn="ctr">
              <a:buNone/>
            </a:pPr>
            <a:r>
              <a:rPr lang="en-US" sz="1100" dirty="0">
                <a:solidFill>
                  <a:srgbClr val="7090B0"/>
                </a:solidFill>
                <a:latin typeface="Calibri" pitchFamily="34" charset="0"/>
                <a:ea typeface="Calibri" pitchFamily="34" charset="-122"/>
                <a:cs typeface="Calibri" pitchFamily="34" charset="-120"/>
              </a:rPr>
              <a:t>mark@ccwva.org</a:t>
            </a:r>
            <a:endParaRPr lang="en-US" sz="1100" dirty="0"/>
          </a:p>
        </p:txBody>
      </p:sp>
      <p:sp>
        <p:nvSpPr>
          <p:cNvPr id="17" name="Text 15"/>
          <p:cNvSpPr/>
          <p:nvPr/>
        </p:nvSpPr>
        <p:spPr>
          <a:xfrm>
            <a:off x="457200" y="4754880"/>
            <a:ext cx="8229600" cy="274320"/>
          </a:xfrm>
          <a:prstGeom prst="rect">
            <a:avLst/>
          </a:prstGeom>
          <a:noFill/>
          <a:ln/>
        </p:spPr>
        <p:txBody>
          <a:bodyPr wrap="square" lIns="0" tIns="0" rIns="0" bIns="0" rtlCol="0" anchor="ctr"/>
          <a:lstStyle/>
          <a:p>
            <a:pPr marL="0" indent="0" algn="ctr">
              <a:buNone/>
            </a:pPr>
            <a:r>
              <a:rPr lang="en-US" sz="1300" i="1" dirty="0">
                <a:solidFill>
                  <a:srgbClr val="5A7A9A"/>
                </a:solidFill>
                <a:latin typeface="Calibri" pitchFamily="34" charset="0"/>
                <a:ea typeface="Calibri" pitchFamily="34" charset="-122"/>
                <a:cs typeface="Calibri" pitchFamily="34" charset="-120"/>
              </a:rPr>
              <a:t>Together, we build more resilient West Virginia communities.</a:t>
            </a:r>
            <a:endParaRPr lang="en-US" sz="13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56032"/>
            <a:ext cx="8229600" cy="566928"/>
          </a:xfrm>
          <a:prstGeom prst="rect">
            <a:avLst/>
          </a:prstGeom>
          <a:noFill/>
          <a:ln/>
        </p:spPr>
        <p:txBody>
          <a:bodyPr wrap="square" lIns="0" tIns="0" rIns="0" bIns="0" rtlCol="0" anchor="ctr"/>
          <a:lstStyle/>
          <a:p>
            <a:pPr marL="0" indent="0">
              <a:buNone/>
            </a:pPr>
            <a:r>
              <a:rPr lang="en-US" sz="3600" b="1" dirty="0">
                <a:solidFill>
                  <a:srgbClr val="1B2B4B"/>
                </a:solidFill>
                <a:latin typeface="Cambria" pitchFamily="34" charset="0"/>
                <a:ea typeface="Cambria" pitchFamily="34" charset="-122"/>
                <a:cs typeface="Cambria" pitchFamily="34" charset="-120"/>
              </a:rPr>
              <a:t>A Busy State: WV's Disaster Landscape</a:t>
            </a:r>
            <a:endParaRPr lang="en-US" sz="3600" dirty="0"/>
          </a:p>
        </p:txBody>
      </p:sp>
      <p:sp>
        <p:nvSpPr>
          <p:cNvPr id="3" name="Text 1"/>
          <p:cNvSpPr/>
          <p:nvPr/>
        </p:nvSpPr>
        <p:spPr>
          <a:xfrm>
            <a:off x="457200" y="841248"/>
            <a:ext cx="8229600" cy="320040"/>
          </a:xfrm>
          <a:prstGeom prst="rect">
            <a:avLst/>
          </a:prstGeom>
          <a:noFill/>
          <a:ln/>
        </p:spPr>
        <p:txBody>
          <a:bodyPr wrap="square" lIns="0" tIns="0" rIns="0" bIns="0" rtlCol="0" anchor="ctr"/>
          <a:lstStyle/>
          <a:p>
            <a:pPr marL="0" indent="0">
              <a:buNone/>
            </a:pPr>
            <a:r>
              <a:rPr lang="en-US" sz="1400" i="1" dirty="0">
                <a:solidFill>
                  <a:srgbClr val="64748B"/>
                </a:solidFill>
                <a:latin typeface="Calibri" pitchFamily="34" charset="0"/>
                <a:ea typeface="Calibri" pitchFamily="34" charset="-122"/>
                <a:cs typeface="Calibri" pitchFamily="34" charset="-120"/>
              </a:rPr>
              <a:t>Three federal disaster declarations in 14 months — on top of a persistent, statewide exposure</a:t>
            </a:r>
            <a:endParaRPr lang="en-US" sz="1400" dirty="0"/>
          </a:p>
        </p:txBody>
      </p:sp>
      <p:sp>
        <p:nvSpPr>
          <p:cNvPr id="4" name="Shape 2"/>
          <p:cNvSpPr/>
          <p:nvPr/>
        </p:nvSpPr>
        <p:spPr>
          <a:xfrm>
            <a:off x="411480" y="1298448"/>
            <a:ext cx="2697480" cy="2606040"/>
          </a:xfrm>
          <a:prstGeom prst="roundRect">
            <a:avLst>
              <a:gd name="adj" fmla="val 4211"/>
            </a:avLst>
          </a:prstGeom>
          <a:solidFill>
            <a:srgbClr val="EEF4F8"/>
          </a:solidFill>
          <a:ln w="12700">
            <a:solidFill>
              <a:srgbClr val="C8DCE8"/>
            </a:solidFill>
            <a:prstDash val="solid"/>
          </a:ln>
          <a:effectLst>
            <a:outerShdw blurRad="101600" dist="38100" dir="2700000" algn="bl" rotWithShape="0">
              <a:srgbClr val="000000">
                <a:alpha val="11000"/>
              </a:srgbClr>
            </a:outerShdw>
          </a:effectLst>
        </p:spPr>
        <p:txBody>
          <a:bodyPr/>
          <a:lstStyle/>
          <a:p>
            <a:endParaRPr lang="en-US"/>
          </a:p>
        </p:txBody>
      </p:sp>
      <p:sp>
        <p:nvSpPr>
          <p:cNvPr id="5" name="Shape 3"/>
          <p:cNvSpPr/>
          <p:nvPr/>
        </p:nvSpPr>
        <p:spPr>
          <a:xfrm>
            <a:off x="548640" y="1435608"/>
            <a:ext cx="1051560" cy="301752"/>
          </a:xfrm>
          <a:prstGeom prst="roundRect">
            <a:avLst>
              <a:gd name="adj" fmla="val 24242"/>
            </a:avLst>
          </a:prstGeom>
          <a:solidFill>
            <a:srgbClr val="028090"/>
          </a:solidFill>
          <a:ln w="12700">
            <a:solidFill>
              <a:srgbClr val="028090"/>
            </a:solidFill>
            <a:prstDash val="solid"/>
          </a:ln>
        </p:spPr>
        <p:txBody>
          <a:bodyPr/>
          <a:lstStyle/>
          <a:p>
            <a:endParaRPr lang="en-US"/>
          </a:p>
        </p:txBody>
      </p:sp>
      <p:sp>
        <p:nvSpPr>
          <p:cNvPr id="6" name="Text 4"/>
          <p:cNvSpPr/>
          <p:nvPr/>
        </p:nvSpPr>
        <p:spPr>
          <a:xfrm>
            <a:off x="548640" y="1435608"/>
            <a:ext cx="1051560" cy="301752"/>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April 2024</a:t>
            </a:r>
            <a:endParaRPr lang="en-US" sz="1100" dirty="0"/>
          </a:p>
        </p:txBody>
      </p:sp>
      <p:sp>
        <p:nvSpPr>
          <p:cNvPr id="7" name="Text 5"/>
          <p:cNvSpPr/>
          <p:nvPr/>
        </p:nvSpPr>
        <p:spPr>
          <a:xfrm>
            <a:off x="548640" y="1828800"/>
            <a:ext cx="2423160" cy="685800"/>
          </a:xfrm>
          <a:prstGeom prst="rect">
            <a:avLst/>
          </a:prstGeom>
          <a:noFill/>
          <a:ln/>
        </p:spPr>
        <p:txBody>
          <a:bodyPr wrap="square" lIns="0" tIns="0" rIns="0" bIns="0" rtlCol="0" anchor="ctr"/>
          <a:lstStyle/>
          <a:p>
            <a:pPr marL="0" indent="0">
              <a:buNone/>
            </a:pPr>
            <a:r>
              <a:rPr lang="en-US" sz="1400" b="1" dirty="0">
                <a:solidFill>
                  <a:srgbClr val="1B2B4B"/>
                </a:solidFill>
                <a:latin typeface="Cambria" pitchFamily="34" charset="0"/>
                <a:ea typeface="Cambria" pitchFamily="34" charset="-122"/>
                <a:cs typeface="Cambria" pitchFamily="34" charset="-120"/>
              </a:rPr>
              <a:t>Severe Storms,</a:t>
            </a:r>
            <a:endParaRPr lang="en-US" sz="1400" dirty="0"/>
          </a:p>
          <a:p>
            <a:pPr marL="0" indent="0">
              <a:buNone/>
            </a:pPr>
            <a:r>
              <a:rPr lang="en-US" sz="1400" b="1" dirty="0">
                <a:solidFill>
                  <a:srgbClr val="1B2B4B"/>
                </a:solidFill>
                <a:latin typeface="Cambria" pitchFamily="34" charset="0"/>
                <a:ea typeface="Cambria" pitchFamily="34" charset="-122"/>
                <a:cs typeface="Cambria" pitchFamily="34" charset="-120"/>
              </a:rPr>
              <a:t>Floods &amp; Tornadoes</a:t>
            </a:r>
            <a:endParaRPr lang="en-US" sz="1400" dirty="0"/>
          </a:p>
        </p:txBody>
      </p:sp>
      <p:sp>
        <p:nvSpPr>
          <p:cNvPr id="8" name="Text 6"/>
          <p:cNvSpPr/>
          <p:nvPr/>
        </p:nvSpPr>
        <p:spPr>
          <a:xfrm>
            <a:off x="548640" y="2578608"/>
            <a:ext cx="2423160" cy="1143000"/>
          </a:xfrm>
          <a:prstGeom prst="rect">
            <a:avLst/>
          </a:prstGeom>
          <a:noFill/>
          <a:ln/>
        </p:spPr>
        <p:txBody>
          <a:bodyPr wrap="square" lIns="0" tIns="0" rIns="0" bIns="0" rtlCol="0" anchor="ctr"/>
          <a:lstStyle/>
          <a:p>
            <a:pPr marL="0" indent="0">
              <a:buNone/>
            </a:pPr>
            <a:r>
              <a:rPr lang="en-US" sz="1200" dirty="0">
                <a:solidFill>
                  <a:srgbClr val="1E2E3E"/>
                </a:solidFill>
                <a:latin typeface="Calibri" pitchFamily="34" charset="0"/>
                <a:ea typeface="Calibri" pitchFamily="34" charset="-122"/>
                <a:cs typeface="Calibri" pitchFamily="34" charset="-120"/>
              </a:rPr>
              <a:t>Presidential declaration: May 22, 2024</a:t>
            </a:r>
            <a:endParaRPr lang="en-US" sz="1200" dirty="0"/>
          </a:p>
          <a:p>
            <a:pPr marL="0" indent="0">
              <a:buNone/>
            </a:pPr>
            <a:r>
              <a:rPr lang="en-US" sz="1200" dirty="0">
                <a:solidFill>
                  <a:srgbClr val="1E2E3E"/>
                </a:solidFill>
                <a:latin typeface="Calibri" pitchFamily="34" charset="0"/>
                <a:ea typeface="Calibri" pitchFamily="34" charset="-122"/>
                <a:cs typeface="Calibri" pitchFamily="34" charset="-120"/>
              </a:rPr>
              <a:t>Over $5.6M in federal assistance distributed</a:t>
            </a:r>
            <a:endParaRPr lang="en-US" sz="1200" dirty="0"/>
          </a:p>
          <a:p>
            <a:pPr marL="0" indent="0">
              <a:buNone/>
            </a:pPr>
            <a:r>
              <a:rPr lang="en-US" sz="1200" dirty="0">
                <a:solidFill>
                  <a:srgbClr val="1E2E3E"/>
                </a:solidFill>
                <a:latin typeface="Calibri" pitchFamily="34" charset="0"/>
                <a:ea typeface="Calibri" pitchFamily="34" charset="-122"/>
                <a:cs typeface="Calibri" pitchFamily="34" charset="-120"/>
              </a:rPr>
              <a:t>Multiple counties statewide</a:t>
            </a:r>
            <a:endParaRPr lang="en-US" sz="1200" dirty="0"/>
          </a:p>
        </p:txBody>
      </p:sp>
      <p:sp>
        <p:nvSpPr>
          <p:cNvPr id="9" name="Shape 7"/>
          <p:cNvSpPr/>
          <p:nvPr/>
        </p:nvSpPr>
        <p:spPr>
          <a:xfrm>
            <a:off x="3310128" y="1298448"/>
            <a:ext cx="2697480" cy="2606040"/>
          </a:xfrm>
          <a:prstGeom prst="roundRect">
            <a:avLst>
              <a:gd name="adj" fmla="val 4211"/>
            </a:avLst>
          </a:prstGeom>
          <a:solidFill>
            <a:srgbClr val="EEF4F8"/>
          </a:solidFill>
          <a:ln w="12700">
            <a:solidFill>
              <a:srgbClr val="C8DCE8"/>
            </a:solidFill>
            <a:prstDash val="solid"/>
          </a:ln>
          <a:effectLst>
            <a:outerShdw blurRad="101600" dist="38100" dir="2700000" algn="bl" rotWithShape="0">
              <a:srgbClr val="000000">
                <a:alpha val="11000"/>
              </a:srgbClr>
            </a:outerShdw>
          </a:effectLst>
        </p:spPr>
        <p:txBody>
          <a:bodyPr/>
          <a:lstStyle/>
          <a:p>
            <a:endParaRPr lang="en-US"/>
          </a:p>
        </p:txBody>
      </p:sp>
      <p:sp>
        <p:nvSpPr>
          <p:cNvPr id="10" name="Shape 8"/>
          <p:cNvSpPr/>
          <p:nvPr/>
        </p:nvSpPr>
        <p:spPr>
          <a:xfrm>
            <a:off x="3447288" y="1435608"/>
            <a:ext cx="1051560" cy="301752"/>
          </a:xfrm>
          <a:prstGeom prst="roundRect">
            <a:avLst>
              <a:gd name="adj" fmla="val 24242"/>
            </a:avLst>
          </a:prstGeom>
          <a:solidFill>
            <a:srgbClr val="028090"/>
          </a:solidFill>
          <a:ln w="12700">
            <a:solidFill>
              <a:srgbClr val="028090"/>
            </a:solidFill>
            <a:prstDash val="solid"/>
          </a:ln>
        </p:spPr>
        <p:txBody>
          <a:bodyPr/>
          <a:lstStyle/>
          <a:p>
            <a:endParaRPr lang="en-US"/>
          </a:p>
        </p:txBody>
      </p:sp>
      <p:sp>
        <p:nvSpPr>
          <p:cNvPr id="11" name="Text 9"/>
          <p:cNvSpPr/>
          <p:nvPr/>
        </p:nvSpPr>
        <p:spPr>
          <a:xfrm>
            <a:off x="3447288" y="1435608"/>
            <a:ext cx="1051560" cy="301752"/>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February 2025</a:t>
            </a:r>
            <a:endParaRPr lang="en-US" sz="1100" dirty="0"/>
          </a:p>
        </p:txBody>
      </p:sp>
      <p:sp>
        <p:nvSpPr>
          <p:cNvPr id="12" name="Text 10"/>
          <p:cNvSpPr/>
          <p:nvPr/>
        </p:nvSpPr>
        <p:spPr>
          <a:xfrm>
            <a:off x="3447288" y="1828800"/>
            <a:ext cx="2423160" cy="685800"/>
          </a:xfrm>
          <a:prstGeom prst="rect">
            <a:avLst/>
          </a:prstGeom>
          <a:noFill/>
          <a:ln/>
        </p:spPr>
        <p:txBody>
          <a:bodyPr wrap="square" lIns="0" tIns="0" rIns="0" bIns="0" rtlCol="0" anchor="ctr"/>
          <a:lstStyle/>
          <a:p>
            <a:pPr marL="0" indent="0">
              <a:buNone/>
            </a:pPr>
            <a:r>
              <a:rPr lang="en-US" sz="1400" b="1" dirty="0">
                <a:solidFill>
                  <a:srgbClr val="1B2B4B"/>
                </a:solidFill>
                <a:latin typeface="Cambria" pitchFamily="34" charset="0"/>
                <a:ea typeface="Cambria" pitchFamily="34" charset="-122"/>
                <a:cs typeface="Cambria" pitchFamily="34" charset="-120"/>
              </a:rPr>
              <a:t>Southern WV</a:t>
            </a:r>
            <a:endParaRPr lang="en-US" sz="1400" dirty="0"/>
          </a:p>
          <a:p>
            <a:pPr marL="0" indent="0">
              <a:buNone/>
            </a:pPr>
            <a:r>
              <a:rPr lang="en-US" sz="1400" b="1" dirty="0">
                <a:solidFill>
                  <a:srgbClr val="1B2B4B"/>
                </a:solidFill>
                <a:latin typeface="Cambria" pitchFamily="34" charset="0"/>
                <a:ea typeface="Cambria" pitchFamily="34" charset="-122"/>
                <a:cs typeface="Cambria" pitchFamily="34" charset="-120"/>
              </a:rPr>
              <a:t>Floods &amp; Mudslides</a:t>
            </a:r>
            <a:endParaRPr lang="en-US" sz="1400" dirty="0"/>
          </a:p>
        </p:txBody>
      </p:sp>
      <p:sp>
        <p:nvSpPr>
          <p:cNvPr id="13" name="Text 11"/>
          <p:cNvSpPr/>
          <p:nvPr/>
        </p:nvSpPr>
        <p:spPr>
          <a:xfrm>
            <a:off x="3447288" y="2578608"/>
            <a:ext cx="2423160" cy="1143000"/>
          </a:xfrm>
          <a:prstGeom prst="rect">
            <a:avLst/>
          </a:prstGeom>
          <a:noFill/>
          <a:ln/>
        </p:spPr>
        <p:txBody>
          <a:bodyPr wrap="square" lIns="0" tIns="0" rIns="0" bIns="0" rtlCol="0" anchor="ctr"/>
          <a:lstStyle/>
          <a:p>
            <a:pPr marL="0" indent="0">
              <a:buNone/>
            </a:pPr>
            <a:r>
              <a:rPr lang="en-US" sz="1200" dirty="0">
                <a:solidFill>
                  <a:srgbClr val="1E2E3E"/>
                </a:solidFill>
                <a:latin typeface="Calibri" pitchFamily="34" charset="0"/>
                <a:ea typeface="Calibri" pitchFamily="34" charset="-122"/>
                <a:cs typeface="Calibri" pitchFamily="34" charset="-120"/>
              </a:rPr>
              <a:t>DR-4861-WV | Declaration Feb 26, 2025</a:t>
            </a:r>
            <a:endParaRPr lang="en-US" sz="1200" dirty="0"/>
          </a:p>
          <a:p>
            <a:pPr marL="0" indent="0">
              <a:buNone/>
            </a:pPr>
            <a:r>
              <a:rPr lang="en-US" sz="1200" dirty="0">
                <a:solidFill>
                  <a:srgbClr val="1E2E3E"/>
                </a:solidFill>
                <a:latin typeface="Calibri" pitchFamily="34" charset="0"/>
                <a:ea typeface="Calibri" pitchFamily="34" charset="-122"/>
                <a:cs typeface="Calibri" pitchFamily="34" charset="-120"/>
              </a:rPr>
              <a:t>Logan, McDowell, Mercer, Mingo, Raleigh,</a:t>
            </a:r>
            <a:endParaRPr lang="en-US" sz="1200" dirty="0"/>
          </a:p>
          <a:p>
            <a:pPr marL="0" indent="0">
              <a:buNone/>
            </a:pPr>
            <a:r>
              <a:rPr lang="en-US" sz="1200" dirty="0">
                <a:solidFill>
                  <a:srgbClr val="1E2E3E"/>
                </a:solidFill>
                <a:latin typeface="Calibri" pitchFamily="34" charset="0"/>
                <a:ea typeface="Calibri" pitchFamily="34" charset="-122"/>
                <a:cs typeface="Calibri" pitchFamily="34" charset="-120"/>
              </a:rPr>
              <a:t>Wayne &amp; Wyoming counties</a:t>
            </a:r>
            <a:endParaRPr lang="en-US" sz="1200" dirty="0"/>
          </a:p>
        </p:txBody>
      </p:sp>
      <p:sp>
        <p:nvSpPr>
          <p:cNvPr id="14" name="Shape 12"/>
          <p:cNvSpPr/>
          <p:nvPr/>
        </p:nvSpPr>
        <p:spPr>
          <a:xfrm>
            <a:off x="6199632" y="1298448"/>
            <a:ext cx="2697480" cy="2606040"/>
          </a:xfrm>
          <a:prstGeom prst="roundRect">
            <a:avLst>
              <a:gd name="adj" fmla="val 4211"/>
            </a:avLst>
          </a:prstGeom>
          <a:solidFill>
            <a:srgbClr val="EEF4F8"/>
          </a:solidFill>
          <a:ln w="12700">
            <a:solidFill>
              <a:srgbClr val="C8DCE8"/>
            </a:solidFill>
            <a:prstDash val="solid"/>
          </a:ln>
          <a:effectLst>
            <a:outerShdw blurRad="101600" dist="38100" dir="2700000" algn="bl" rotWithShape="0">
              <a:srgbClr val="000000">
                <a:alpha val="11000"/>
              </a:srgbClr>
            </a:outerShdw>
          </a:effectLst>
        </p:spPr>
        <p:txBody>
          <a:bodyPr/>
          <a:lstStyle/>
          <a:p>
            <a:endParaRPr lang="en-US"/>
          </a:p>
        </p:txBody>
      </p:sp>
      <p:sp>
        <p:nvSpPr>
          <p:cNvPr id="15" name="Shape 13"/>
          <p:cNvSpPr/>
          <p:nvPr/>
        </p:nvSpPr>
        <p:spPr>
          <a:xfrm>
            <a:off x="6336792" y="1435608"/>
            <a:ext cx="1051560" cy="301752"/>
          </a:xfrm>
          <a:prstGeom prst="roundRect">
            <a:avLst>
              <a:gd name="adj" fmla="val 24242"/>
            </a:avLst>
          </a:prstGeom>
          <a:solidFill>
            <a:srgbClr val="028090"/>
          </a:solidFill>
          <a:ln w="12700">
            <a:solidFill>
              <a:srgbClr val="028090"/>
            </a:solidFill>
            <a:prstDash val="solid"/>
          </a:ln>
        </p:spPr>
        <p:txBody>
          <a:bodyPr/>
          <a:lstStyle/>
          <a:p>
            <a:endParaRPr lang="en-US"/>
          </a:p>
        </p:txBody>
      </p:sp>
      <p:sp>
        <p:nvSpPr>
          <p:cNvPr id="16" name="Text 14"/>
          <p:cNvSpPr/>
          <p:nvPr/>
        </p:nvSpPr>
        <p:spPr>
          <a:xfrm>
            <a:off x="6336792" y="1435608"/>
            <a:ext cx="1051560" cy="301752"/>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June 2025</a:t>
            </a:r>
            <a:endParaRPr lang="en-US" sz="1100" dirty="0"/>
          </a:p>
        </p:txBody>
      </p:sp>
      <p:sp>
        <p:nvSpPr>
          <p:cNvPr id="17" name="Text 15"/>
          <p:cNvSpPr/>
          <p:nvPr/>
        </p:nvSpPr>
        <p:spPr>
          <a:xfrm>
            <a:off x="6336792" y="1828800"/>
            <a:ext cx="2423160" cy="685800"/>
          </a:xfrm>
          <a:prstGeom prst="rect">
            <a:avLst/>
          </a:prstGeom>
          <a:noFill/>
          <a:ln/>
        </p:spPr>
        <p:txBody>
          <a:bodyPr wrap="square" lIns="0" tIns="0" rIns="0" bIns="0" rtlCol="0" anchor="ctr"/>
          <a:lstStyle/>
          <a:p>
            <a:pPr marL="0" indent="0">
              <a:buNone/>
            </a:pPr>
            <a:r>
              <a:rPr lang="en-US" sz="1400" b="1" dirty="0">
                <a:solidFill>
                  <a:srgbClr val="1B2B4B"/>
                </a:solidFill>
                <a:latin typeface="Cambria" pitchFamily="34" charset="0"/>
                <a:ea typeface="Cambria" pitchFamily="34" charset="-122"/>
                <a:cs typeface="Cambria" pitchFamily="34" charset="-120"/>
              </a:rPr>
              <a:t>Northern Panhandle</a:t>
            </a:r>
            <a:endParaRPr lang="en-US" sz="1400" dirty="0"/>
          </a:p>
          <a:p>
            <a:pPr marL="0" indent="0">
              <a:buNone/>
            </a:pPr>
            <a:r>
              <a:rPr lang="en-US" sz="1400" b="1" dirty="0">
                <a:solidFill>
                  <a:srgbClr val="1B2B4B"/>
                </a:solidFill>
                <a:latin typeface="Cambria" pitchFamily="34" charset="0"/>
                <a:ea typeface="Cambria" pitchFamily="34" charset="-122"/>
                <a:cs typeface="Cambria" pitchFamily="34" charset="-120"/>
              </a:rPr>
              <a:t>Flash Floods</a:t>
            </a:r>
            <a:endParaRPr lang="en-US" sz="1400" dirty="0"/>
          </a:p>
        </p:txBody>
      </p:sp>
      <p:sp>
        <p:nvSpPr>
          <p:cNvPr id="18" name="Text 16"/>
          <p:cNvSpPr/>
          <p:nvPr/>
        </p:nvSpPr>
        <p:spPr>
          <a:xfrm>
            <a:off x="6336792" y="2578608"/>
            <a:ext cx="2423160" cy="1143000"/>
          </a:xfrm>
          <a:prstGeom prst="rect">
            <a:avLst/>
          </a:prstGeom>
          <a:noFill/>
          <a:ln/>
        </p:spPr>
        <p:txBody>
          <a:bodyPr wrap="square" lIns="0" tIns="0" rIns="0" bIns="0" rtlCol="0" anchor="ctr"/>
          <a:lstStyle/>
          <a:p>
            <a:pPr marL="0" indent="0">
              <a:buNone/>
            </a:pPr>
            <a:r>
              <a:rPr lang="en-US" sz="1200" dirty="0">
                <a:solidFill>
                  <a:srgbClr val="1E2E3E"/>
                </a:solidFill>
                <a:latin typeface="Calibri" pitchFamily="34" charset="0"/>
                <a:ea typeface="Calibri" pitchFamily="34" charset="-122"/>
                <a:cs typeface="Calibri" pitchFamily="34" charset="-120"/>
              </a:rPr>
              <a:t>DR-4884-WV | Ohio County / Wheeling</a:t>
            </a:r>
            <a:endParaRPr lang="en-US" sz="1200" dirty="0"/>
          </a:p>
          <a:p>
            <a:pPr marL="0" indent="0">
              <a:buNone/>
            </a:pPr>
            <a:r>
              <a:rPr lang="en-US" sz="1200" dirty="0">
                <a:solidFill>
                  <a:srgbClr val="1E2E3E"/>
                </a:solidFill>
                <a:latin typeface="Calibri" pitchFamily="34" charset="0"/>
                <a:ea typeface="Calibri" pitchFamily="34" charset="-122"/>
                <a:cs typeface="Calibri" pitchFamily="34" charset="-120"/>
              </a:rPr>
              <a:t>4 inches of rain in 30 minutes; 9 fatalities</a:t>
            </a:r>
            <a:endParaRPr lang="en-US" sz="1200" dirty="0"/>
          </a:p>
          <a:p>
            <a:pPr marL="0" indent="0">
              <a:buNone/>
            </a:pPr>
            <a:r>
              <a:rPr lang="en-US" sz="1200" dirty="0">
                <a:solidFill>
                  <a:srgbClr val="1E2E3E"/>
                </a:solidFill>
                <a:latin typeface="Calibri" pitchFamily="34" charset="0"/>
                <a:ea typeface="Calibri" pitchFamily="34" charset="-122"/>
                <a:cs typeface="Calibri" pitchFamily="34" charset="-120"/>
              </a:rPr>
              <a:t>$11.7M in individual assistance approved</a:t>
            </a:r>
            <a:endParaRPr lang="en-US" sz="1200" dirty="0"/>
          </a:p>
        </p:txBody>
      </p:sp>
      <p:sp>
        <p:nvSpPr>
          <p:cNvPr id="19" name="Shape 17"/>
          <p:cNvSpPr/>
          <p:nvPr/>
        </p:nvSpPr>
        <p:spPr>
          <a:xfrm>
            <a:off x="411480" y="4069080"/>
            <a:ext cx="2697480" cy="914400"/>
          </a:xfrm>
          <a:prstGeom prst="roundRect">
            <a:avLst>
              <a:gd name="adj" fmla="val 10000"/>
            </a:avLst>
          </a:prstGeom>
          <a:solidFill>
            <a:srgbClr val="1B2B4B"/>
          </a:solidFill>
          <a:ln w="12700">
            <a:solidFill>
              <a:srgbClr val="1B2B4B"/>
            </a:solidFill>
            <a:prstDash val="solid"/>
          </a:ln>
        </p:spPr>
        <p:txBody>
          <a:bodyPr/>
          <a:lstStyle/>
          <a:p>
            <a:endParaRPr lang="en-US"/>
          </a:p>
        </p:txBody>
      </p:sp>
      <p:sp>
        <p:nvSpPr>
          <p:cNvPr id="20" name="Text 18"/>
          <p:cNvSpPr/>
          <p:nvPr/>
        </p:nvSpPr>
        <p:spPr>
          <a:xfrm>
            <a:off x="502920" y="4133088"/>
            <a:ext cx="2514600" cy="475488"/>
          </a:xfrm>
          <a:prstGeom prst="rect">
            <a:avLst/>
          </a:prstGeom>
          <a:noFill/>
          <a:ln/>
        </p:spPr>
        <p:txBody>
          <a:bodyPr wrap="square" lIns="0" tIns="0" rIns="0" bIns="0" rtlCol="0" anchor="ctr"/>
          <a:lstStyle/>
          <a:p>
            <a:pPr marL="0" indent="0" algn="ctr">
              <a:buNone/>
            </a:pPr>
            <a:r>
              <a:rPr lang="en-US" sz="3000" b="1" dirty="0">
                <a:solidFill>
                  <a:srgbClr val="FFFFFF"/>
                </a:solidFill>
                <a:latin typeface="Cambria" pitchFamily="34" charset="0"/>
                <a:ea typeface="Cambria" pitchFamily="34" charset="-122"/>
                <a:cs typeface="Cambria" pitchFamily="34" charset="-120"/>
              </a:rPr>
              <a:t>12+</a:t>
            </a:r>
            <a:endParaRPr lang="en-US" sz="3000" dirty="0"/>
          </a:p>
        </p:txBody>
      </p:sp>
      <p:sp>
        <p:nvSpPr>
          <p:cNvPr id="21" name="Text 19"/>
          <p:cNvSpPr/>
          <p:nvPr/>
        </p:nvSpPr>
        <p:spPr>
          <a:xfrm>
            <a:off x="502920" y="4608576"/>
            <a:ext cx="2514600" cy="320040"/>
          </a:xfrm>
          <a:prstGeom prst="rect">
            <a:avLst/>
          </a:prstGeom>
          <a:noFill/>
          <a:ln/>
        </p:spPr>
        <p:txBody>
          <a:bodyPr wrap="square" lIns="0" tIns="0" rIns="0" bIns="0" rtlCol="0" anchor="ctr"/>
          <a:lstStyle/>
          <a:p>
            <a:pPr marL="0" indent="0" algn="ctr">
              <a:buNone/>
            </a:pPr>
            <a:r>
              <a:rPr lang="en-US" sz="1100" dirty="0">
                <a:solidFill>
                  <a:srgbClr val="90BDD8"/>
                </a:solidFill>
                <a:latin typeface="Calibri" pitchFamily="34" charset="0"/>
                <a:ea typeface="Calibri" pitchFamily="34" charset="-122"/>
                <a:cs typeface="Calibri" pitchFamily="34" charset="-120"/>
              </a:rPr>
              <a:t>Disasters WV VOAD</a:t>
            </a:r>
            <a:endParaRPr lang="en-US" sz="1100" dirty="0"/>
          </a:p>
          <a:p>
            <a:pPr marL="0" indent="0" algn="ctr">
              <a:buNone/>
            </a:pPr>
            <a:r>
              <a:rPr lang="en-US" sz="1100" dirty="0">
                <a:solidFill>
                  <a:srgbClr val="90BDD8"/>
                </a:solidFill>
                <a:latin typeface="Calibri" pitchFamily="34" charset="0"/>
                <a:ea typeface="Calibri" pitchFamily="34" charset="-122"/>
                <a:cs typeface="Calibri" pitchFamily="34" charset="-120"/>
              </a:rPr>
              <a:t>responds to per year</a:t>
            </a:r>
            <a:endParaRPr lang="en-US" sz="1100" dirty="0"/>
          </a:p>
        </p:txBody>
      </p:sp>
      <p:sp>
        <p:nvSpPr>
          <p:cNvPr id="22" name="Shape 20"/>
          <p:cNvSpPr/>
          <p:nvPr/>
        </p:nvSpPr>
        <p:spPr>
          <a:xfrm>
            <a:off x="3310128" y="4069080"/>
            <a:ext cx="2697480" cy="914400"/>
          </a:xfrm>
          <a:prstGeom prst="roundRect">
            <a:avLst>
              <a:gd name="adj" fmla="val 10000"/>
            </a:avLst>
          </a:prstGeom>
          <a:solidFill>
            <a:srgbClr val="1B2B4B"/>
          </a:solidFill>
          <a:ln w="12700">
            <a:solidFill>
              <a:srgbClr val="1B2B4B"/>
            </a:solidFill>
            <a:prstDash val="solid"/>
          </a:ln>
        </p:spPr>
        <p:txBody>
          <a:bodyPr/>
          <a:lstStyle/>
          <a:p>
            <a:endParaRPr lang="en-US"/>
          </a:p>
        </p:txBody>
      </p:sp>
      <p:sp>
        <p:nvSpPr>
          <p:cNvPr id="23" name="Text 21"/>
          <p:cNvSpPr/>
          <p:nvPr/>
        </p:nvSpPr>
        <p:spPr>
          <a:xfrm>
            <a:off x="3401568" y="4133088"/>
            <a:ext cx="2514600" cy="475488"/>
          </a:xfrm>
          <a:prstGeom prst="rect">
            <a:avLst/>
          </a:prstGeom>
          <a:noFill/>
          <a:ln/>
        </p:spPr>
        <p:txBody>
          <a:bodyPr wrap="square" lIns="0" tIns="0" rIns="0" bIns="0" rtlCol="0" anchor="ctr"/>
          <a:lstStyle/>
          <a:p>
            <a:pPr marL="0" indent="0" algn="ctr">
              <a:buNone/>
            </a:pPr>
            <a:r>
              <a:rPr lang="en-US" sz="3000" b="1" dirty="0">
                <a:solidFill>
                  <a:srgbClr val="FFFFFF"/>
                </a:solidFill>
                <a:latin typeface="Cambria" pitchFamily="34" charset="0"/>
                <a:ea typeface="Cambria" pitchFamily="34" charset="-122"/>
                <a:cs typeface="Cambria" pitchFamily="34" charset="-120"/>
              </a:rPr>
              <a:t>1.2%</a:t>
            </a:r>
            <a:endParaRPr lang="en-US" sz="3000" dirty="0"/>
          </a:p>
        </p:txBody>
      </p:sp>
      <p:sp>
        <p:nvSpPr>
          <p:cNvPr id="24" name="Text 22"/>
          <p:cNvSpPr/>
          <p:nvPr/>
        </p:nvSpPr>
        <p:spPr>
          <a:xfrm>
            <a:off x="3401568" y="4608576"/>
            <a:ext cx="2514600" cy="320040"/>
          </a:xfrm>
          <a:prstGeom prst="rect">
            <a:avLst/>
          </a:prstGeom>
          <a:noFill/>
          <a:ln/>
        </p:spPr>
        <p:txBody>
          <a:bodyPr wrap="square" lIns="0" tIns="0" rIns="0" bIns="0" rtlCol="0" anchor="ctr"/>
          <a:lstStyle/>
          <a:p>
            <a:pPr marL="0" indent="0" algn="ctr">
              <a:buNone/>
            </a:pPr>
            <a:r>
              <a:rPr lang="en-US" sz="1100" dirty="0">
                <a:solidFill>
                  <a:srgbClr val="90BDD8"/>
                </a:solidFill>
                <a:latin typeface="Calibri" pitchFamily="34" charset="0"/>
                <a:ea typeface="Calibri" pitchFamily="34" charset="-122"/>
                <a:cs typeface="Calibri" pitchFamily="34" charset="-120"/>
              </a:rPr>
              <a:t>WV residential structures</a:t>
            </a:r>
            <a:endParaRPr lang="en-US" sz="1100" dirty="0"/>
          </a:p>
          <a:p>
            <a:pPr marL="0" indent="0" algn="ctr">
              <a:buNone/>
            </a:pPr>
            <a:r>
              <a:rPr lang="en-US" sz="1100" dirty="0">
                <a:solidFill>
                  <a:srgbClr val="90BDD8"/>
                </a:solidFill>
                <a:latin typeface="Calibri" pitchFamily="34" charset="0"/>
                <a:ea typeface="Calibri" pitchFamily="34" charset="-122"/>
                <a:cs typeface="Calibri" pitchFamily="34" charset="-120"/>
              </a:rPr>
              <a:t>with NFIP flood insurance</a:t>
            </a:r>
            <a:endParaRPr lang="en-US" sz="1100" dirty="0"/>
          </a:p>
        </p:txBody>
      </p:sp>
      <p:sp>
        <p:nvSpPr>
          <p:cNvPr id="25" name="Shape 23"/>
          <p:cNvSpPr/>
          <p:nvPr/>
        </p:nvSpPr>
        <p:spPr>
          <a:xfrm>
            <a:off x="6208776" y="4069080"/>
            <a:ext cx="2697480" cy="914400"/>
          </a:xfrm>
          <a:prstGeom prst="roundRect">
            <a:avLst>
              <a:gd name="adj" fmla="val 10000"/>
            </a:avLst>
          </a:prstGeom>
          <a:solidFill>
            <a:srgbClr val="1B2B4B"/>
          </a:solidFill>
          <a:ln w="12700">
            <a:solidFill>
              <a:srgbClr val="1B2B4B"/>
            </a:solidFill>
            <a:prstDash val="solid"/>
          </a:ln>
        </p:spPr>
        <p:txBody>
          <a:bodyPr/>
          <a:lstStyle/>
          <a:p>
            <a:endParaRPr lang="en-US"/>
          </a:p>
        </p:txBody>
      </p:sp>
      <p:sp>
        <p:nvSpPr>
          <p:cNvPr id="26" name="Text 24"/>
          <p:cNvSpPr/>
          <p:nvPr/>
        </p:nvSpPr>
        <p:spPr>
          <a:xfrm>
            <a:off x="6300216" y="4133088"/>
            <a:ext cx="2514600" cy="475488"/>
          </a:xfrm>
          <a:prstGeom prst="rect">
            <a:avLst/>
          </a:prstGeom>
          <a:noFill/>
          <a:ln/>
        </p:spPr>
        <p:txBody>
          <a:bodyPr wrap="square" lIns="0" tIns="0" rIns="0" bIns="0" rtlCol="0" anchor="ctr"/>
          <a:lstStyle/>
          <a:p>
            <a:pPr marL="0" indent="0" algn="ctr">
              <a:buNone/>
            </a:pPr>
            <a:r>
              <a:rPr lang="en-US" sz="3000" b="1" dirty="0">
                <a:solidFill>
                  <a:srgbClr val="FFFFFF"/>
                </a:solidFill>
                <a:latin typeface="Cambria" pitchFamily="34" charset="0"/>
                <a:ea typeface="Cambria" pitchFamily="34" charset="-122"/>
                <a:cs typeface="Cambria" pitchFamily="34" charset="-120"/>
              </a:rPr>
              <a:t>100s</a:t>
            </a:r>
            <a:endParaRPr lang="en-US" sz="3000" dirty="0"/>
          </a:p>
        </p:txBody>
      </p:sp>
      <p:sp>
        <p:nvSpPr>
          <p:cNvPr id="27" name="Text 25"/>
          <p:cNvSpPr/>
          <p:nvPr/>
        </p:nvSpPr>
        <p:spPr>
          <a:xfrm>
            <a:off x="6300216" y="4608576"/>
            <a:ext cx="2514600" cy="320040"/>
          </a:xfrm>
          <a:prstGeom prst="rect">
            <a:avLst/>
          </a:prstGeom>
          <a:noFill/>
          <a:ln/>
        </p:spPr>
        <p:txBody>
          <a:bodyPr wrap="square" lIns="0" tIns="0" rIns="0" bIns="0" rtlCol="0" anchor="ctr"/>
          <a:lstStyle/>
          <a:p>
            <a:pPr marL="0" indent="0" algn="ctr">
              <a:buNone/>
            </a:pPr>
            <a:r>
              <a:rPr lang="en-US" sz="1100" dirty="0">
                <a:solidFill>
                  <a:srgbClr val="90BDD8"/>
                </a:solidFill>
                <a:latin typeface="Calibri" pitchFamily="34" charset="0"/>
                <a:ea typeface="Calibri" pitchFamily="34" charset="-122"/>
                <a:cs typeface="Calibri" pitchFamily="34" charset="-120"/>
              </a:rPr>
              <a:t>Disasters responded to</a:t>
            </a:r>
            <a:endParaRPr lang="en-US" sz="1100" dirty="0"/>
          </a:p>
          <a:p>
            <a:pPr marL="0" indent="0" algn="ctr">
              <a:buNone/>
            </a:pPr>
            <a:r>
              <a:rPr lang="en-US" sz="1100" dirty="0">
                <a:solidFill>
                  <a:srgbClr val="90BDD8"/>
                </a:solidFill>
                <a:latin typeface="Calibri" pitchFamily="34" charset="0"/>
                <a:ea typeface="Calibri" pitchFamily="34" charset="-122"/>
                <a:cs typeface="Calibri" pitchFamily="34" charset="-120"/>
              </a:rPr>
              <a:t>since VOAD's founding</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1B2B4B"/>
          </a:solidFill>
          <a:ln w="12700">
            <a:solidFill>
              <a:srgbClr val="1B2B4B"/>
            </a:solidFill>
            <a:prstDash val="solid"/>
          </a:ln>
        </p:spPr>
        <p:txBody>
          <a:bodyPr/>
          <a:lstStyle/>
          <a:p>
            <a:endParaRPr lang="en-US"/>
          </a:p>
        </p:txBody>
      </p:sp>
      <p:sp>
        <p:nvSpPr>
          <p:cNvPr id="3" name="Text 1"/>
          <p:cNvSpPr/>
          <p:nvPr/>
        </p:nvSpPr>
        <p:spPr>
          <a:xfrm>
            <a:off x="457200" y="73152"/>
            <a:ext cx="5486400" cy="530352"/>
          </a:xfrm>
          <a:prstGeom prst="rect">
            <a:avLst/>
          </a:prstGeom>
          <a:noFill/>
          <a:ln/>
        </p:spPr>
        <p:txBody>
          <a:bodyPr wrap="square" lIns="0" tIns="0" rIns="0" bIns="0" rtlCol="0" anchor="ctr"/>
          <a:lstStyle/>
          <a:p>
            <a:pPr marL="0" indent="0">
              <a:buNone/>
            </a:pPr>
            <a:r>
              <a:rPr lang="en-US" sz="3400" b="1" dirty="0">
                <a:solidFill>
                  <a:srgbClr val="FFFFFF"/>
                </a:solidFill>
                <a:latin typeface="Cambria" pitchFamily="34" charset="0"/>
                <a:ea typeface="Cambria" pitchFamily="34" charset="-122"/>
                <a:cs typeface="Cambria" pitchFamily="34" charset="-120"/>
              </a:rPr>
              <a:t>WV VOAD</a:t>
            </a:r>
            <a:endParaRPr lang="en-US" sz="3400" dirty="0"/>
          </a:p>
        </p:txBody>
      </p:sp>
      <p:sp>
        <p:nvSpPr>
          <p:cNvPr id="4" name="Text 2"/>
          <p:cNvSpPr/>
          <p:nvPr/>
        </p:nvSpPr>
        <p:spPr>
          <a:xfrm>
            <a:off x="457200" y="621792"/>
            <a:ext cx="8229600" cy="310896"/>
          </a:xfrm>
          <a:prstGeom prst="rect">
            <a:avLst/>
          </a:prstGeom>
          <a:noFill/>
          <a:ln/>
        </p:spPr>
        <p:txBody>
          <a:bodyPr wrap="square" lIns="0" tIns="0" rIns="0" bIns="0" rtlCol="0" anchor="ctr"/>
          <a:lstStyle/>
          <a:p>
            <a:pPr marL="0" indent="0">
              <a:buNone/>
            </a:pPr>
            <a:r>
              <a:rPr lang="en-US" sz="1300" i="1" dirty="0">
                <a:solidFill>
                  <a:srgbClr val="90BDD8"/>
                </a:solidFill>
                <a:latin typeface="Calibri" pitchFamily="34" charset="0"/>
                <a:ea typeface="Calibri" pitchFamily="34" charset="-122"/>
                <a:cs typeface="Calibri" pitchFamily="34" charset="-120"/>
              </a:rPr>
              <a:t>West Virginia Voluntary Organizations Active in Disaster</a:t>
            </a:r>
            <a:endParaRPr lang="en-US" sz="1300" dirty="0"/>
          </a:p>
        </p:txBody>
      </p:sp>
      <p:sp>
        <p:nvSpPr>
          <p:cNvPr id="5" name="Shape 3"/>
          <p:cNvSpPr/>
          <p:nvPr/>
        </p:nvSpPr>
        <p:spPr>
          <a:xfrm>
            <a:off x="411480" y="1115568"/>
            <a:ext cx="8321040" cy="566928"/>
          </a:xfrm>
          <a:prstGeom prst="roundRect">
            <a:avLst>
              <a:gd name="adj" fmla="val 16129"/>
            </a:avLst>
          </a:prstGeom>
          <a:solidFill>
            <a:srgbClr val="E0F4F7"/>
          </a:solidFill>
          <a:ln w="12700">
            <a:solidFill>
              <a:srgbClr val="028090"/>
            </a:solidFill>
            <a:prstDash val="solid"/>
          </a:ln>
        </p:spPr>
        <p:txBody>
          <a:bodyPr/>
          <a:lstStyle/>
          <a:p>
            <a:endParaRPr lang="en-US"/>
          </a:p>
        </p:txBody>
      </p:sp>
      <p:sp>
        <p:nvSpPr>
          <p:cNvPr id="6" name="Text 4"/>
          <p:cNvSpPr/>
          <p:nvPr/>
        </p:nvSpPr>
        <p:spPr>
          <a:xfrm>
            <a:off x="548640" y="1170432"/>
            <a:ext cx="8046720" cy="457200"/>
          </a:xfrm>
          <a:prstGeom prst="rect">
            <a:avLst/>
          </a:prstGeom>
          <a:noFill/>
          <a:ln/>
        </p:spPr>
        <p:txBody>
          <a:bodyPr wrap="square" lIns="0" tIns="0" rIns="0" bIns="0" rtlCol="0" anchor="ctr"/>
          <a:lstStyle/>
          <a:p>
            <a:pPr marL="0" indent="0">
              <a:buNone/>
            </a:pPr>
            <a:r>
              <a:rPr lang="en-US" sz="1300" b="1" dirty="0">
                <a:solidFill>
                  <a:srgbClr val="028090"/>
                </a:solidFill>
                <a:latin typeface="Calibri" pitchFamily="34" charset="0"/>
                <a:ea typeface="Calibri" pitchFamily="34" charset="-122"/>
                <a:cs typeface="Calibri" pitchFamily="34" charset="-120"/>
              </a:rPr>
              <a:t>Official State Role: </a:t>
            </a:r>
            <a:r>
              <a:rPr lang="en-US" sz="1300" dirty="0">
                <a:solidFill>
                  <a:srgbClr val="1E2E3E"/>
                </a:solidFill>
                <a:latin typeface="Calibri" pitchFamily="34" charset="0"/>
                <a:ea typeface="Calibri" pitchFamily="34" charset="-122"/>
                <a:cs typeface="Calibri" pitchFamily="34" charset="-120"/>
              </a:rPr>
              <a:t>In 2015, WV VOAD was incorporated into the West Virginia State Response Plan as the </a:t>
            </a:r>
            <a:r>
              <a:rPr lang="en-US" sz="1300" b="1" dirty="0">
                <a:solidFill>
                  <a:srgbClr val="1B2B4B"/>
                </a:solidFill>
                <a:latin typeface="Calibri" pitchFamily="34" charset="0"/>
                <a:ea typeface="Calibri" pitchFamily="34" charset="-122"/>
                <a:cs typeface="Calibri" pitchFamily="34" charset="-120"/>
              </a:rPr>
              <a:t>lead coordinating entity</a:t>
            </a:r>
            <a:r>
              <a:rPr lang="en-US" sz="1300" dirty="0">
                <a:solidFill>
                  <a:srgbClr val="1E2E3E"/>
                </a:solidFill>
                <a:latin typeface="Calibri" pitchFamily="34" charset="0"/>
                <a:ea typeface="Calibri" pitchFamily="34" charset="-122"/>
                <a:cs typeface="Calibri" pitchFamily="34" charset="-120"/>
              </a:rPr>
              <a:t> for voluntary sector disaster response statewide.</a:t>
            </a:r>
            <a:endParaRPr lang="en-US" sz="1300" dirty="0"/>
          </a:p>
        </p:txBody>
      </p:sp>
      <p:sp>
        <p:nvSpPr>
          <p:cNvPr id="7" name="Text 5"/>
          <p:cNvSpPr/>
          <p:nvPr/>
        </p:nvSpPr>
        <p:spPr>
          <a:xfrm>
            <a:off x="457200" y="1828800"/>
            <a:ext cx="4114800" cy="347472"/>
          </a:xfrm>
          <a:prstGeom prst="rect">
            <a:avLst/>
          </a:prstGeom>
          <a:noFill/>
          <a:ln/>
        </p:spPr>
        <p:txBody>
          <a:bodyPr wrap="square" lIns="0" tIns="0" rIns="0" bIns="0" rtlCol="0" anchor="ctr"/>
          <a:lstStyle/>
          <a:p>
            <a:pPr marL="0" indent="0">
              <a:buNone/>
            </a:pPr>
            <a:r>
              <a:rPr lang="en-US" sz="1800" b="1" dirty="0">
                <a:solidFill>
                  <a:srgbClr val="1B2B4B"/>
                </a:solidFill>
                <a:latin typeface="Cambria" pitchFamily="34" charset="0"/>
                <a:ea typeface="Cambria" pitchFamily="34" charset="-122"/>
                <a:cs typeface="Cambria" pitchFamily="34" charset="-120"/>
              </a:rPr>
              <a:t>Mission</a:t>
            </a:r>
            <a:endParaRPr lang="en-US" sz="1800" dirty="0"/>
          </a:p>
        </p:txBody>
      </p:sp>
      <p:sp>
        <p:nvSpPr>
          <p:cNvPr id="8" name="Text 6"/>
          <p:cNvSpPr/>
          <p:nvPr/>
        </p:nvSpPr>
        <p:spPr>
          <a:xfrm>
            <a:off x="457200" y="2221992"/>
            <a:ext cx="4114800" cy="960120"/>
          </a:xfrm>
          <a:prstGeom prst="rect">
            <a:avLst/>
          </a:prstGeom>
          <a:noFill/>
          <a:ln/>
        </p:spPr>
        <p:txBody>
          <a:bodyPr wrap="square" lIns="0" tIns="0" rIns="0" bIns="0" rtlCol="0" anchor="ctr"/>
          <a:lstStyle/>
          <a:p>
            <a:pPr marL="0" indent="0">
              <a:buNone/>
            </a:pPr>
            <a:r>
              <a:rPr lang="en-US" sz="1300" dirty="0">
                <a:solidFill>
                  <a:srgbClr val="1E2E3E"/>
                </a:solidFill>
                <a:latin typeface="Calibri" pitchFamily="34" charset="0"/>
                <a:ea typeface="Calibri" pitchFamily="34" charset="-122"/>
                <a:cs typeface="Calibri" pitchFamily="34" charset="-120"/>
              </a:rPr>
              <a:t>Identify unmet needs and facilitate efficient, coordinated delivery of services to those impacted by disaster — eliminating duplication of effort through Cooperation, Coordination, Communication, and Collaboration.</a:t>
            </a:r>
            <a:endParaRPr lang="en-US" sz="1300" dirty="0"/>
          </a:p>
        </p:txBody>
      </p:sp>
      <p:sp>
        <p:nvSpPr>
          <p:cNvPr id="9" name="Shape 7"/>
          <p:cNvSpPr/>
          <p:nvPr/>
        </p:nvSpPr>
        <p:spPr>
          <a:xfrm>
            <a:off x="804672" y="3291840"/>
            <a:ext cx="640080" cy="640080"/>
          </a:xfrm>
          <a:prstGeom prst="ellipse">
            <a:avLst/>
          </a:prstGeom>
          <a:solidFill>
            <a:srgbClr val="028090"/>
          </a:solidFill>
          <a:ln w="12700">
            <a:solidFill>
              <a:srgbClr val="028090"/>
            </a:solidFill>
            <a:prstDash val="solid"/>
          </a:ln>
        </p:spPr>
        <p:txBody>
          <a:bodyPr/>
          <a:lstStyle/>
          <a:p>
            <a:endParaRPr lang="en-US"/>
          </a:p>
        </p:txBody>
      </p:sp>
      <p:sp>
        <p:nvSpPr>
          <p:cNvPr id="10" name="Text 8"/>
          <p:cNvSpPr/>
          <p:nvPr/>
        </p:nvSpPr>
        <p:spPr>
          <a:xfrm>
            <a:off x="804672" y="3291840"/>
            <a:ext cx="640080" cy="640080"/>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1985</a:t>
            </a:r>
            <a:endParaRPr lang="en-US" sz="1100" dirty="0"/>
          </a:p>
        </p:txBody>
      </p:sp>
      <p:sp>
        <p:nvSpPr>
          <p:cNvPr id="11" name="Text 9"/>
          <p:cNvSpPr/>
          <p:nvPr/>
        </p:nvSpPr>
        <p:spPr>
          <a:xfrm>
            <a:off x="457200" y="3977640"/>
            <a:ext cx="1325880" cy="502920"/>
          </a:xfrm>
          <a:prstGeom prst="rect">
            <a:avLst/>
          </a:prstGeom>
          <a:noFill/>
          <a:ln/>
        </p:spPr>
        <p:txBody>
          <a:bodyPr wrap="square" lIns="0" tIns="0" rIns="0" bIns="0" rtlCol="0" anchor="ctr"/>
          <a:lstStyle/>
          <a:p>
            <a:pPr marL="0" indent="0" algn="ctr">
              <a:buNone/>
            </a:pPr>
            <a:r>
              <a:rPr lang="en-US" sz="1050" dirty="0">
                <a:solidFill>
                  <a:srgbClr val="1E2E3E"/>
                </a:solidFill>
                <a:latin typeface="Calibri" pitchFamily="34" charset="0"/>
                <a:ea typeface="Calibri" pitchFamily="34" charset="-122"/>
                <a:cs typeface="Calibri" pitchFamily="34" charset="-120"/>
              </a:rPr>
              <a:t>Initial VOAD</a:t>
            </a:r>
            <a:endParaRPr lang="en-US" sz="1050" dirty="0"/>
          </a:p>
          <a:p>
            <a:pPr marL="0" indent="0" algn="ctr">
              <a:buNone/>
            </a:pPr>
            <a:r>
              <a:rPr lang="en-US" sz="1050" dirty="0">
                <a:solidFill>
                  <a:srgbClr val="1E2E3E"/>
                </a:solidFill>
                <a:latin typeface="Calibri" pitchFamily="34" charset="0"/>
                <a:ea typeface="Calibri" pitchFamily="34" charset="-122"/>
                <a:cs typeface="Calibri" pitchFamily="34" charset="-120"/>
              </a:rPr>
              <a:t>charter established</a:t>
            </a:r>
            <a:endParaRPr lang="en-US" sz="1050" dirty="0"/>
          </a:p>
        </p:txBody>
      </p:sp>
      <p:sp>
        <p:nvSpPr>
          <p:cNvPr id="12" name="Shape 10"/>
          <p:cNvSpPr/>
          <p:nvPr/>
        </p:nvSpPr>
        <p:spPr>
          <a:xfrm>
            <a:off x="2221992" y="3291840"/>
            <a:ext cx="640080" cy="640080"/>
          </a:xfrm>
          <a:prstGeom prst="ellipse">
            <a:avLst/>
          </a:prstGeom>
          <a:solidFill>
            <a:srgbClr val="028090"/>
          </a:solidFill>
          <a:ln w="12700">
            <a:solidFill>
              <a:srgbClr val="028090"/>
            </a:solidFill>
            <a:prstDash val="solid"/>
          </a:ln>
        </p:spPr>
        <p:txBody>
          <a:bodyPr/>
          <a:lstStyle/>
          <a:p>
            <a:endParaRPr lang="en-US"/>
          </a:p>
        </p:txBody>
      </p:sp>
      <p:sp>
        <p:nvSpPr>
          <p:cNvPr id="13" name="Text 11"/>
          <p:cNvSpPr/>
          <p:nvPr/>
        </p:nvSpPr>
        <p:spPr>
          <a:xfrm>
            <a:off x="2221992" y="3291840"/>
            <a:ext cx="640080" cy="640080"/>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2014</a:t>
            </a:r>
            <a:endParaRPr lang="en-US" sz="1100" dirty="0"/>
          </a:p>
        </p:txBody>
      </p:sp>
      <p:sp>
        <p:nvSpPr>
          <p:cNvPr id="14" name="Text 12"/>
          <p:cNvSpPr/>
          <p:nvPr/>
        </p:nvSpPr>
        <p:spPr>
          <a:xfrm>
            <a:off x="1874520" y="3977640"/>
            <a:ext cx="1325880" cy="502920"/>
          </a:xfrm>
          <a:prstGeom prst="rect">
            <a:avLst/>
          </a:prstGeom>
          <a:noFill/>
          <a:ln/>
        </p:spPr>
        <p:txBody>
          <a:bodyPr wrap="square" lIns="0" tIns="0" rIns="0" bIns="0" rtlCol="0" anchor="ctr"/>
          <a:lstStyle/>
          <a:p>
            <a:pPr marL="0" indent="0" algn="ctr">
              <a:buNone/>
            </a:pPr>
            <a:r>
              <a:rPr lang="en-US" sz="1050" dirty="0">
                <a:solidFill>
                  <a:srgbClr val="1E2E3E"/>
                </a:solidFill>
                <a:latin typeface="Calibri" pitchFamily="34" charset="0"/>
                <a:ea typeface="Calibri" pitchFamily="34" charset="-122"/>
                <a:cs typeface="Calibri" pitchFamily="34" charset="-120"/>
              </a:rPr>
              <a:t>Incorporated as</a:t>
            </a:r>
            <a:endParaRPr lang="en-US" sz="1050" dirty="0"/>
          </a:p>
          <a:p>
            <a:pPr marL="0" indent="0" algn="ctr">
              <a:buNone/>
            </a:pPr>
            <a:r>
              <a:rPr lang="en-US" sz="1050" dirty="0">
                <a:solidFill>
                  <a:srgbClr val="1E2E3E"/>
                </a:solidFill>
                <a:latin typeface="Calibri" pitchFamily="34" charset="0"/>
                <a:ea typeface="Calibri" pitchFamily="34" charset="-122"/>
                <a:cs typeface="Calibri" pitchFamily="34" charset="-120"/>
              </a:rPr>
              <a:t>501(c)(3)</a:t>
            </a:r>
            <a:endParaRPr lang="en-US" sz="1050" dirty="0"/>
          </a:p>
        </p:txBody>
      </p:sp>
      <p:sp>
        <p:nvSpPr>
          <p:cNvPr id="15" name="Shape 13"/>
          <p:cNvSpPr/>
          <p:nvPr/>
        </p:nvSpPr>
        <p:spPr>
          <a:xfrm>
            <a:off x="3639312" y="3291840"/>
            <a:ext cx="640080" cy="640080"/>
          </a:xfrm>
          <a:prstGeom prst="ellipse">
            <a:avLst/>
          </a:prstGeom>
          <a:solidFill>
            <a:srgbClr val="028090"/>
          </a:solidFill>
          <a:ln w="12700">
            <a:solidFill>
              <a:srgbClr val="028090"/>
            </a:solidFill>
            <a:prstDash val="solid"/>
          </a:ln>
        </p:spPr>
        <p:txBody>
          <a:bodyPr/>
          <a:lstStyle/>
          <a:p>
            <a:endParaRPr lang="en-US"/>
          </a:p>
        </p:txBody>
      </p:sp>
      <p:sp>
        <p:nvSpPr>
          <p:cNvPr id="16" name="Text 14"/>
          <p:cNvSpPr/>
          <p:nvPr/>
        </p:nvSpPr>
        <p:spPr>
          <a:xfrm>
            <a:off x="3639312" y="3291840"/>
            <a:ext cx="640080" cy="640080"/>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2015</a:t>
            </a:r>
            <a:endParaRPr lang="en-US" sz="1100" dirty="0"/>
          </a:p>
        </p:txBody>
      </p:sp>
      <p:sp>
        <p:nvSpPr>
          <p:cNvPr id="17" name="Text 15"/>
          <p:cNvSpPr/>
          <p:nvPr/>
        </p:nvSpPr>
        <p:spPr>
          <a:xfrm>
            <a:off x="3291840" y="3977640"/>
            <a:ext cx="1325880" cy="502920"/>
          </a:xfrm>
          <a:prstGeom prst="rect">
            <a:avLst/>
          </a:prstGeom>
          <a:noFill/>
          <a:ln/>
        </p:spPr>
        <p:txBody>
          <a:bodyPr wrap="square" lIns="0" tIns="0" rIns="0" bIns="0" rtlCol="0" anchor="ctr"/>
          <a:lstStyle/>
          <a:p>
            <a:pPr marL="0" indent="0" algn="ctr">
              <a:buNone/>
            </a:pPr>
            <a:r>
              <a:rPr lang="en-US" sz="1050" dirty="0">
                <a:solidFill>
                  <a:srgbClr val="1E2E3E"/>
                </a:solidFill>
                <a:latin typeface="Calibri" pitchFamily="34" charset="0"/>
                <a:ea typeface="Calibri" pitchFamily="34" charset="-122"/>
                <a:cs typeface="Calibri" pitchFamily="34" charset="-120"/>
              </a:rPr>
              <a:t>Entered WV</a:t>
            </a:r>
            <a:endParaRPr lang="en-US" sz="1050" dirty="0"/>
          </a:p>
          <a:p>
            <a:pPr marL="0" indent="0" algn="ctr">
              <a:buNone/>
            </a:pPr>
            <a:r>
              <a:rPr lang="en-US" sz="1050" dirty="0">
                <a:solidFill>
                  <a:srgbClr val="1E2E3E"/>
                </a:solidFill>
                <a:latin typeface="Calibri" pitchFamily="34" charset="0"/>
                <a:ea typeface="Calibri" pitchFamily="34" charset="-122"/>
                <a:cs typeface="Calibri" pitchFamily="34" charset="-120"/>
              </a:rPr>
              <a:t>State Response Plan</a:t>
            </a:r>
            <a:endParaRPr lang="en-US" sz="1050" dirty="0"/>
          </a:p>
        </p:txBody>
      </p:sp>
      <p:sp>
        <p:nvSpPr>
          <p:cNvPr id="18" name="Shape 16"/>
          <p:cNvSpPr/>
          <p:nvPr/>
        </p:nvSpPr>
        <p:spPr>
          <a:xfrm>
            <a:off x="1444752" y="3611880"/>
            <a:ext cx="777240" cy="0"/>
          </a:xfrm>
          <a:prstGeom prst="line">
            <a:avLst/>
          </a:prstGeom>
          <a:noFill/>
          <a:ln w="19050">
            <a:solidFill>
              <a:srgbClr val="028090"/>
            </a:solidFill>
            <a:prstDash val="solid"/>
          </a:ln>
        </p:spPr>
        <p:txBody>
          <a:bodyPr/>
          <a:lstStyle/>
          <a:p>
            <a:endParaRPr lang="en-US"/>
          </a:p>
        </p:txBody>
      </p:sp>
      <p:sp>
        <p:nvSpPr>
          <p:cNvPr id="19" name="Shape 17"/>
          <p:cNvSpPr/>
          <p:nvPr/>
        </p:nvSpPr>
        <p:spPr>
          <a:xfrm>
            <a:off x="2756916" y="3611880"/>
            <a:ext cx="1069848" cy="0"/>
          </a:xfrm>
          <a:prstGeom prst="line">
            <a:avLst/>
          </a:prstGeom>
          <a:noFill/>
          <a:ln w="19050">
            <a:solidFill>
              <a:srgbClr val="028090"/>
            </a:solidFill>
            <a:prstDash val="solid"/>
          </a:ln>
        </p:spPr>
        <p:txBody>
          <a:bodyPr/>
          <a:lstStyle/>
          <a:p>
            <a:endParaRPr lang="en-US"/>
          </a:p>
        </p:txBody>
      </p:sp>
      <p:sp>
        <p:nvSpPr>
          <p:cNvPr id="20" name="Text 18"/>
          <p:cNvSpPr/>
          <p:nvPr/>
        </p:nvSpPr>
        <p:spPr>
          <a:xfrm>
            <a:off x="4846320" y="1828800"/>
            <a:ext cx="3840480" cy="347472"/>
          </a:xfrm>
          <a:prstGeom prst="rect">
            <a:avLst/>
          </a:prstGeom>
          <a:noFill/>
          <a:ln/>
        </p:spPr>
        <p:txBody>
          <a:bodyPr wrap="square" lIns="0" tIns="0" rIns="0" bIns="0" rtlCol="0" anchor="ctr"/>
          <a:lstStyle/>
          <a:p>
            <a:pPr marL="0" indent="0">
              <a:buNone/>
            </a:pPr>
            <a:r>
              <a:rPr lang="en-US" sz="1800" b="1" dirty="0">
                <a:solidFill>
                  <a:srgbClr val="1B2B4B"/>
                </a:solidFill>
                <a:latin typeface="Cambria" pitchFamily="34" charset="0"/>
                <a:ea typeface="Cambria" pitchFamily="34" charset="-122"/>
                <a:cs typeface="Cambria" pitchFamily="34" charset="-120"/>
              </a:rPr>
              <a:t>By the Numbers</a:t>
            </a:r>
            <a:endParaRPr lang="en-US" sz="1800" dirty="0"/>
          </a:p>
        </p:txBody>
      </p:sp>
      <p:sp>
        <p:nvSpPr>
          <p:cNvPr id="21" name="Shape 19"/>
          <p:cNvSpPr/>
          <p:nvPr/>
        </p:nvSpPr>
        <p:spPr>
          <a:xfrm>
            <a:off x="4846320" y="2267712"/>
            <a:ext cx="1828800" cy="777240"/>
          </a:xfrm>
          <a:prstGeom prst="roundRect">
            <a:avLst>
              <a:gd name="adj" fmla="val 11765"/>
            </a:avLst>
          </a:prstGeom>
          <a:solidFill>
            <a:srgbClr val="EEF4F8"/>
          </a:solidFill>
          <a:ln w="12700">
            <a:solidFill>
              <a:srgbClr val="C8DCE8"/>
            </a:solidFill>
            <a:prstDash val="solid"/>
          </a:ln>
          <a:effectLst>
            <a:outerShdw blurRad="101600" dist="38100" dir="2700000" algn="bl" rotWithShape="0">
              <a:srgbClr val="000000">
                <a:alpha val="11000"/>
              </a:srgbClr>
            </a:outerShdw>
          </a:effectLst>
        </p:spPr>
        <p:txBody>
          <a:bodyPr/>
          <a:lstStyle/>
          <a:p>
            <a:endParaRPr lang="en-US"/>
          </a:p>
        </p:txBody>
      </p:sp>
      <p:sp>
        <p:nvSpPr>
          <p:cNvPr id="22" name="Text 20"/>
          <p:cNvSpPr/>
          <p:nvPr/>
        </p:nvSpPr>
        <p:spPr>
          <a:xfrm>
            <a:off x="4892040" y="2322576"/>
            <a:ext cx="1737360" cy="402336"/>
          </a:xfrm>
          <a:prstGeom prst="rect">
            <a:avLst/>
          </a:prstGeom>
          <a:noFill/>
          <a:ln/>
        </p:spPr>
        <p:txBody>
          <a:bodyPr wrap="square" lIns="0" tIns="0" rIns="0" bIns="0" rtlCol="0" anchor="ctr"/>
          <a:lstStyle/>
          <a:p>
            <a:pPr marL="0" indent="0" algn="ctr">
              <a:buNone/>
            </a:pPr>
            <a:r>
              <a:rPr lang="en-US" sz="2600" b="1" dirty="0">
                <a:solidFill>
                  <a:srgbClr val="028090"/>
                </a:solidFill>
                <a:latin typeface="Cambria" pitchFamily="34" charset="0"/>
                <a:ea typeface="Cambria" pitchFamily="34" charset="-122"/>
                <a:cs typeface="Cambria" pitchFamily="34" charset="-120"/>
              </a:rPr>
              <a:t>30+</a:t>
            </a:r>
            <a:endParaRPr lang="en-US" sz="2600" dirty="0"/>
          </a:p>
        </p:txBody>
      </p:sp>
      <p:sp>
        <p:nvSpPr>
          <p:cNvPr id="23" name="Text 21"/>
          <p:cNvSpPr/>
          <p:nvPr/>
        </p:nvSpPr>
        <p:spPr>
          <a:xfrm>
            <a:off x="4892040" y="2724912"/>
            <a:ext cx="1737360" cy="274320"/>
          </a:xfrm>
          <a:prstGeom prst="rect">
            <a:avLst/>
          </a:prstGeom>
          <a:noFill/>
          <a:ln/>
        </p:spPr>
        <p:txBody>
          <a:bodyPr wrap="square" lIns="0" tIns="0" rIns="0" bIns="0" rtlCol="0" anchor="ctr"/>
          <a:lstStyle/>
          <a:p>
            <a:pPr marL="0" indent="0" algn="ctr">
              <a:buNone/>
            </a:pPr>
            <a:r>
              <a:rPr lang="en-US" sz="1100" dirty="0">
                <a:solidFill>
                  <a:srgbClr val="64748B"/>
                </a:solidFill>
                <a:latin typeface="Calibri" pitchFamily="34" charset="0"/>
                <a:ea typeface="Calibri" pitchFamily="34" charset="-122"/>
                <a:cs typeface="Calibri" pitchFamily="34" charset="-120"/>
              </a:rPr>
              <a:t>Member organizations</a:t>
            </a:r>
            <a:endParaRPr lang="en-US" sz="1100" dirty="0"/>
          </a:p>
        </p:txBody>
      </p:sp>
      <p:sp>
        <p:nvSpPr>
          <p:cNvPr id="24" name="Shape 22"/>
          <p:cNvSpPr/>
          <p:nvPr/>
        </p:nvSpPr>
        <p:spPr>
          <a:xfrm>
            <a:off x="6812280" y="2267712"/>
            <a:ext cx="1828800" cy="777240"/>
          </a:xfrm>
          <a:prstGeom prst="roundRect">
            <a:avLst>
              <a:gd name="adj" fmla="val 11765"/>
            </a:avLst>
          </a:prstGeom>
          <a:solidFill>
            <a:srgbClr val="EEF4F8"/>
          </a:solidFill>
          <a:ln w="12700">
            <a:solidFill>
              <a:srgbClr val="C8DCE8"/>
            </a:solidFill>
            <a:prstDash val="solid"/>
          </a:ln>
          <a:effectLst>
            <a:outerShdw blurRad="101600" dist="38100" dir="2700000" algn="bl" rotWithShape="0">
              <a:srgbClr val="000000">
                <a:alpha val="11000"/>
              </a:srgbClr>
            </a:outerShdw>
          </a:effectLst>
        </p:spPr>
        <p:txBody>
          <a:bodyPr/>
          <a:lstStyle/>
          <a:p>
            <a:endParaRPr lang="en-US"/>
          </a:p>
        </p:txBody>
      </p:sp>
      <p:sp>
        <p:nvSpPr>
          <p:cNvPr id="25" name="Text 23"/>
          <p:cNvSpPr/>
          <p:nvPr/>
        </p:nvSpPr>
        <p:spPr>
          <a:xfrm>
            <a:off x="6858000" y="2322576"/>
            <a:ext cx="1737360" cy="402336"/>
          </a:xfrm>
          <a:prstGeom prst="rect">
            <a:avLst/>
          </a:prstGeom>
          <a:noFill/>
          <a:ln/>
        </p:spPr>
        <p:txBody>
          <a:bodyPr wrap="square" lIns="0" tIns="0" rIns="0" bIns="0" rtlCol="0" anchor="ctr"/>
          <a:lstStyle/>
          <a:p>
            <a:pPr marL="0" indent="0" algn="ctr">
              <a:buNone/>
            </a:pPr>
            <a:r>
              <a:rPr lang="en-US" sz="2600" b="1" dirty="0">
                <a:solidFill>
                  <a:srgbClr val="028090"/>
                </a:solidFill>
                <a:latin typeface="Cambria" pitchFamily="34" charset="0"/>
                <a:ea typeface="Cambria" pitchFamily="34" charset="-122"/>
                <a:cs typeface="Cambria" pitchFamily="34" charset="-120"/>
              </a:rPr>
              <a:t>55</a:t>
            </a:r>
            <a:endParaRPr lang="en-US" sz="2600" dirty="0"/>
          </a:p>
        </p:txBody>
      </p:sp>
      <p:sp>
        <p:nvSpPr>
          <p:cNvPr id="26" name="Text 24"/>
          <p:cNvSpPr/>
          <p:nvPr/>
        </p:nvSpPr>
        <p:spPr>
          <a:xfrm>
            <a:off x="6858000" y="2724912"/>
            <a:ext cx="1737360" cy="274320"/>
          </a:xfrm>
          <a:prstGeom prst="rect">
            <a:avLst/>
          </a:prstGeom>
          <a:noFill/>
          <a:ln/>
        </p:spPr>
        <p:txBody>
          <a:bodyPr wrap="square" lIns="0" tIns="0" rIns="0" bIns="0" rtlCol="0" anchor="ctr"/>
          <a:lstStyle/>
          <a:p>
            <a:pPr marL="0" indent="0" algn="ctr">
              <a:buNone/>
            </a:pPr>
            <a:r>
              <a:rPr lang="en-US" sz="1100" dirty="0">
                <a:solidFill>
                  <a:srgbClr val="64748B"/>
                </a:solidFill>
                <a:latin typeface="Calibri" pitchFamily="34" charset="0"/>
                <a:ea typeface="Calibri" pitchFamily="34" charset="-122"/>
                <a:cs typeface="Calibri" pitchFamily="34" charset="-120"/>
              </a:rPr>
              <a:t>Counties covered</a:t>
            </a:r>
            <a:endParaRPr lang="en-US" sz="1100" dirty="0"/>
          </a:p>
        </p:txBody>
      </p:sp>
      <p:sp>
        <p:nvSpPr>
          <p:cNvPr id="27" name="Shape 25"/>
          <p:cNvSpPr/>
          <p:nvPr/>
        </p:nvSpPr>
        <p:spPr>
          <a:xfrm>
            <a:off x="4846320" y="3182112"/>
            <a:ext cx="1828800" cy="777240"/>
          </a:xfrm>
          <a:prstGeom prst="roundRect">
            <a:avLst>
              <a:gd name="adj" fmla="val 11765"/>
            </a:avLst>
          </a:prstGeom>
          <a:solidFill>
            <a:srgbClr val="EEF4F8"/>
          </a:solidFill>
          <a:ln w="12700">
            <a:solidFill>
              <a:srgbClr val="C8DCE8"/>
            </a:solidFill>
            <a:prstDash val="solid"/>
          </a:ln>
          <a:effectLst>
            <a:outerShdw blurRad="101600" dist="38100" dir="2700000" algn="bl" rotWithShape="0">
              <a:srgbClr val="000000">
                <a:alpha val="11000"/>
              </a:srgbClr>
            </a:outerShdw>
          </a:effectLst>
        </p:spPr>
        <p:txBody>
          <a:bodyPr/>
          <a:lstStyle/>
          <a:p>
            <a:endParaRPr lang="en-US"/>
          </a:p>
        </p:txBody>
      </p:sp>
      <p:sp>
        <p:nvSpPr>
          <p:cNvPr id="28" name="Text 26"/>
          <p:cNvSpPr/>
          <p:nvPr/>
        </p:nvSpPr>
        <p:spPr>
          <a:xfrm>
            <a:off x="4892040" y="3236976"/>
            <a:ext cx="1737360" cy="402336"/>
          </a:xfrm>
          <a:prstGeom prst="rect">
            <a:avLst/>
          </a:prstGeom>
          <a:noFill/>
          <a:ln/>
        </p:spPr>
        <p:txBody>
          <a:bodyPr wrap="square" lIns="0" tIns="0" rIns="0" bIns="0" rtlCol="0" anchor="ctr"/>
          <a:lstStyle/>
          <a:p>
            <a:pPr marL="0" indent="0" algn="ctr">
              <a:buNone/>
            </a:pPr>
            <a:r>
              <a:rPr lang="en-US" sz="2600" b="1" dirty="0">
                <a:solidFill>
                  <a:srgbClr val="028090"/>
                </a:solidFill>
                <a:latin typeface="Cambria" pitchFamily="34" charset="0"/>
                <a:ea typeface="Cambria" pitchFamily="34" charset="-122"/>
                <a:cs typeface="Cambria" pitchFamily="34" charset="-120"/>
              </a:rPr>
              <a:t>12+</a:t>
            </a:r>
            <a:endParaRPr lang="en-US" sz="2600" dirty="0"/>
          </a:p>
        </p:txBody>
      </p:sp>
      <p:sp>
        <p:nvSpPr>
          <p:cNvPr id="29" name="Text 27"/>
          <p:cNvSpPr/>
          <p:nvPr/>
        </p:nvSpPr>
        <p:spPr>
          <a:xfrm>
            <a:off x="4892040" y="3639312"/>
            <a:ext cx="1737360" cy="274320"/>
          </a:xfrm>
          <a:prstGeom prst="rect">
            <a:avLst/>
          </a:prstGeom>
          <a:noFill/>
          <a:ln/>
        </p:spPr>
        <p:txBody>
          <a:bodyPr wrap="square" lIns="0" tIns="0" rIns="0" bIns="0" rtlCol="0" anchor="ctr"/>
          <a:lstStyle/>
          <a:p>
            <a:pPr marL="0" indent="0" algn="ctr">
              <a:buNone/>
            </a:pPr>
            <a:r>
              <a:rPr lang="en-US" sz="1100" dirty="0">
                <a:solidFill>
                  <a:srgbClr val="64748B"/>
                </a:solidFill>
                <a:latin typeface="Calibri" pitchFamily="34" charset="0"/>
                <a:ea typeface="Calibri" pitchFamily="34" charset="-122"/>
                <a:cs typeface="Calibri" pitchFamily="34" charset="-120"/>
              </a:rPr>
              <a:t>Disasters per year (avg)</a:t>
            </a:r>
            <a:endParaRPr lang="en-US" sz="1100" dirty="0"/>
          </a:p>
        </p:txBody>
      </p:sp>
      <p:sp>
        <p:nvSpPr>
          <p:cNvPr id="30" name="Shape 28"/>
          <p:cNvSpPr/>
          <p:nvPr/>
        </p:nvSpPr>
        <p:spPr>
          <a:xfrm>
            <a:off x="6812280" y="3182112"/>
            <a:ext cx="1828800" cy="777240"/>
          </a:xfrm>
          <a:prstGeom prst="roundRect">
            <a:avLst>
              <a:gd name="adj" fmla="val 11765"/>
            </a:avLst>
          </a:prstGeom>
          <a:solidFill>
            <a:srgbClr val="EEF4F8"/>
          </a:solidFill>
          <a:ln w="12700">
            <a:solidFill>
              <a:srgbClr val="C8DCE8"/>
            </a:solidFill>
            <a:prstDash val="solid"/>
          </a:ln>
          <a:effectLst>
            <a:outerShdw blurRad="101600" dist="38100" dir="2700000" algn="bl" rotWithShape="0">
              <a:srgbClr val="000000">
                <a:alpha val="11000"/>
              </a:srgbClr>
            </a:outerShdw>
          </a:effectLst>
        </p:spPr>
        <p:txBody>
          <a:bodyPr/>
          <a:lstStyle/>
          <a:p>
            <a:endParaRPr lang="en-US"/>
          </a:p>
        </p:txBody>
      </p:sp>
      <p:sp>
        <p:nvSpPr>
          <p:cNvPr id="31" name="Text 29"/>
          <p:cNvSpPr/>
          <p:nvPr/>
        </p:nvSpPr>
        <p:spPr>
          <a:xfrm>
            <a:off x="6858000" y="3236976"/>
            <a:ext cx="1737360" cy="402336"/>
          </a:xfrm>
          <a:prstGeom prst="rect">
            <a:avLst/>
          </a:prstGeom>
          <a:noFill/>
          <a:ln/>
        </p:spPr>
        <p:txBody>
          <a:bodyPr wrap="square" lIns="0" tIns="0" rIns="0" bIns="0" rtlCol="0" anchor="ctr"/>
          <a:lstStyle/>
          <a:p>
            <a:pPr marL="0" indent="0" algn="ctr">
              <a:buNone/>
            </a:pPr>
            <a:r>
              <a:rPr lang="en-US" sz="2600" b="1" dirty="0">
                <a:solidFill>
                  <a:srgbClr val="028090"/>
                </a:solidFill>
                <a:latin typeface="Cambria" pitchFamily="34" charset="0"/>
                <a:ea typeface="Cambria" pitchFamily="34" charset="-122"/>
                <a:cs typeface="Cambria" pitchFamily="34" charset="-120"/>
              </a:rPr>
              <a:t>100s</a:t>
            </a:r>
            <a:endParaRPr lang="en-US" sz="2600" dirty="0"/>
          </a:p>
        </p:txBody>
      </p:sp>
      <p:sp>
        <p:nvSpPr>
          <p:cNvPr id="32" name="Text 30"/>
          <p:cNvSpPr/>
          <p:nvPr/>
        </p:nvSpPr>
        <p:spPr>
          <a:xfrm>
            <a:off x="6858000" y="3639312"/>
            <a:ext cx="1737360" cy="274320"/>
          </a:xfrm>
          <a:prstGeom prst="rect">
            <a:avLst/>
          </a:prstGeom>
          <a:noFill/>
          <a:ln/>
        </p:spPr>
        <p:txBody>
          <a:bodyPr wrap="square" lIns="0" tIns="0" rIns="0" bIns="0" rtlCol="0" anchor="ctr"/>
          <a:lstStyle/>
          <a:p>
            <a:pPr marL="0" indent="0" algn="ctr">
              <a:buNone/>
            </a:pPr>
            <a:r>
              <a:rPr lang="en-US" sz="1100" dirty="0">
                <a:solidFill>
                  <a:srgbClr val="64748B"/>
                </a:solidFill>
                <a:latin typeface="Calibri" pitchFamily="34" charset="0"/>
                <a:ea typeface="Calibri" pitchFamily="34" charset="-122"/>
                <a:cs typeface="Calibri" pitchFamily="34" charset="-120"/>
              </a:rPr>
              <a:t>Disasters since founding</a:t>
            </a:r>
            <a:endParaRPr lang="en-US" sz="1100" dirty="0"/>
          </a:p>
        </p:txBody>
      </p:sp>
      <p:sp>
        <p:nvSpPr>
          <p:cNvPr id="33" name="Text 31"/>
          <p:cNvSpPr/>
          <p:nvPr/>
        </p:nvSpPr>
        <p:spPr>
          <a:xfrm>
            <a:off x="4846320" y="4160520"/>
            <a:ext cx="3840480" cy="274320"/>
          </a:xfrm>
          <a:prstGeom prst="rect">
            <a:avLst/>
          </a:prstGeom>
          <a:noFill/>
          <a:ln/>
        </p:spPr>
        <p:txBody>
          <a:bodyPr wrap="square" lIns="0" tIns="0" rIns="0" bIns="0" rtlCol="0" anchor="ctr"/>
          <a:lstStyle/>
          <a:p>
            <a:pPr marL="0" indent="0">
              <a:buNone/>
            </a:pPr>
            <a:r>
              <a:rPr lang="en-US" sz="1200" i="1" dirty="0">
                <a:solidFill>
                  <a:srgbClr val="64748B"/>
                </a:solidFill>
                <a:latin typeface="Calibri" pitchFamily="34" charset="0"/>
                <a:ea typeface="Calibri" pitchFamily="34" charset="-122"/>
                <a:cs typeface="Calibri" pitchFamily="34" charset="-120"/>
              </a:rPr>
              <a:t>Built on four principles:</a:t>
            </a:r>
            <a:endParaRPr lang="en-US" sz="1200" dirty="0"/>
          </a:p>
        </p:txBody>
      </p:sp>
      <p:sp>
        <p:nvSpPr>
          <p:cNvPr id="34" name="Shape 32"/>
          <p:cNvSpPr/>
          <p:nvPr/>
        </p:nvSpPr>
        <p:spPr>
          <a:xfrm>
            <a:off x="4846320" y="4462272"/>
            <a:ext cx="896112" cy="502920"/>
          </a:xfrm>
          <a:prstGeom prst="roundRect">
            <a:avLst>
              <a:gd name="adj" fmla="val 14545"/>
            </a:avLst>
          </a:prstGeom>
          <a:solidFill>
            <a:srgbClr val="1B2B4B"/>
          </a:solidFill>
          <a:ln w="12700">
            <a:solidFill>
              <a:srgbClr val="1B2B4B"/>
            </a:solidFill>
            <a:prstDash val="solid"/>
          </a:ln>
        </p:spPr>
        <p:txBody>
          <a:bodyPr/>
          <a:lstStyle/>
          <a:p>
            <a:endParaRPr lang="en-US"/>
          </a:p>
        </p:txBody>
      </p:sp>
      <p:sp>
        <p:nvSpPr>
          <p:cNvPr id="35" name="Text 33"/>
          <p:cNvSpPr/>
          <p:nvPr/>
        </p:nvSpPr>
        <p:spPr>
          <a:xfrm>
            <a:off x="4846320" y="4462272"/>
            <a:ext cx="896112" cy="502920"/>
          </a:xfrm>
          <a:prstGeom prst="rect">
            <a:avLst/>
          </a:prstGeom>
          <a:noFill/>
          <a:ln/>
        </p:spPr>
        <p:txBody>
          <a:bodyPr wrap="square" lIns="0" tIns="0" rIns="0" bIns="0" rtlCol="0" anchor="ctr"/>
          <a:lstStyle/>
          <a:p>
            <a:pPr marL="0" indent="0" algn="ctr">
              <a:buNone/>
            </a:pPr>
            <a:r>
              <a:rPr lang="en-US" sz="950" b="1" dirty="0">
                <a:solidFill>
                  <a:srgbClr val="FFFFFF"/>
                </a:solidFill>
                <a:latin typeface="Calibri" pitchFamily="34" charset="0"/>
                <a:ea typeface="Calibri" pitchFamily="34" charset="-122"/>
                <a:cs typeface="Calibri" pitchFamily="34" charset="-120"/>
              </a:rPr>
              <a:t>Coordination</a:t>
            </a:r>
            <a:endParaRPr lang="en-US" sz="950" dirty="0"/>
          </a:p>
        </p:txBody>
      </p:sp>
      <p:sp>
        <p:nvSpPr>
          <p:cNvPr id="36" name="Shape 34"/>
          <p:cNvSpPr/>
          <p:nvPr/>
        </p:nvSpPr>
        <p:spPr>
          <a:xfrm>
            <a:off x="5806440" y="4462272"/>
            <a:ext cx="896112" cy="502920"/>
          </a:xfrm>
          <a:prstGeom prst="roundRect">
            <a:avLst>
              <a:gd name="adj" fmla="val 14545"/>
            </a:avLst>
          </a:prstGeom>
          <a:solidFill>
            <a:srgbClr val="1B2B4B"/>
          </a:solidFill>
          <a:ln w="12700">
            <a:solidFill>
              <a:srgbClr val="1B2B4B"/>
            </a:solidFill>
            <a:prstDash val="solid"/>
          </a:ln>
        </p:spPr>
        <p:txBody>
          <a:bodyPr/>
          <a:lstStyle/>
          <a:p>
            <a:endParaRPr lang="en-US"/>
          </a:p>
        </p:txBody>
      </p:sp>
      <p:sp>
        <p:nvSpPr>
          <p:cNvPr id="37" name="Text 35"/>
          <p:cNvSpPr/>
          <p:nvPr/>
        </p:nvSpPr>
        <p:spPr>
          <a:xfrm>
            <a:off x="5806440" y="4462272"/>
            <a:ext cx="896112" cy="502920"/>
          </a:xfrm>
          <a:prstGeom prst="rect">
            <a:avLst/>
          </a:prstGeom>
          <a:noFill/>
          <a:ln/>
        </p:spPr>
        <p:txBody>
          <a:bodyPr wrap="square" lIns="0" tIns="0" rIns="0" bIns="0" rtlCol="0" anchor="ctr"/>
          <a:lstStyle/>
          <a:p>
            <a:pPr marL="0" indent="0" algn="ctr">
              <a:buNone/>
            </a:pPr>
            <a:r>
              <a:rPr lang="en-US" sz="950" b="1" dirty="0">
                <a:solidFill>
                  <a:srgbClr val="FFFFFF"/>
                </a:solidFill>
                <a:latin typeface="Calibri" pitchFamily="34" charset="0"/>
                <a:ea typeface="Calibri" pitchFamily="34" charset="-122"/>
                <a:cs typeface="Calibri" pitchFamily="34" charset="-120"/>
              </a:rPr>
              <a:t>Cooperation</a:t>
            </a:r>
            <a:endParaRPr lang="en-US" sz="950" dirty="0"/>
          </a:p>
        </p:txBody>
      </p:sp>
      <p:sp>
        <p:nvSpPr>
          <p:cNvPr id="38" name="Shape 36"/>
          <p:cNvSpPr/>
          <p:nvPr/>
        </p:nvSpPr>
        <p:spPr>
          <a:xfrm>
            <a:off x="6766560" y="4462272"/>
            <a:ext cx="896112" cy="502920"/>
          </a:xfrm>
          <a:prstGeom prst="roundRect">
            <a:avLst>
              <a:gd name="adj" fmla="val 14545"/>
            </a:avLst>
          </a:prstGeom>
          <a:solidFill>
            <a:srgbClr val="1B2B4B"/>
          </a:solidFill>
          <a:ln w="12700">
            <a:solidFill>
              <a:srgbClr val="1B2B4B"/>
            </a:solidFill>
            <a:prstDash val="solid"/>
          </a:ln>
        </p:spPr>
        <p:txBody>
          <a:bodyPr/>
          <a:lstStyle/>
          <a:p>
            <a:endParaRPr lang="en-US"/>
          </a:p>
        </p:txBody>
      </p:sp>
      <p:sp>
        <p:nvSpPr>
          <p:cNvPr id="39" name="Text 37"/>
          <p:cNvSpPr/>
          <p:nvPr/>
        </p:nvSpPr>
        <p:spPr>
          <a:xfrm>
            <a:off x="6766560" y="4462272"/>
            <a:ext cx="896112" cy="502920"/>
          </a:xfrm>
          <a:prstGeom prst="rect">
            <a:avLst/>
          </a:prstGeom>
          <a:noFill/>
          <a:ln/>
        </p:spPr>
        <p:txBody>
          <a:bodyPr wrap="square" lIns="0" tIns="0" rIns="0" bIns="0" rtlCol="0" anchor="ctr"/>
          <a:lstStyle/>
          <a:p>
            <a:pPr marL="0" indent="0" algn="ctr">
              <a:buNone/>
            </a:pPr>
            <a:r>
              <a:rPr lang="en-US" sz="950" b="1" dirty="0">
                <a:solidFill>
                  <a:srgbClr val="FFFFFF"/>
                </a:solidFill>
                <a:latin typeface="Calibri" pitchFamily="34" charset="0"/>
                <a:ea typeface="Calibri" pitchFamily="34" charset="-122"/>
                <a:cs typeface="Calibri" pitchFamily="34" charset="-120"/>
              </a:rPr>
              <a:t>Communication</a:t>
            </a:r>
            <a:endParaRPr lang="en-US" sz="950" dirty="0"/>
          </a:p>
        </p:txBody>
      </p:sp>
      <p:sp>
        <p:nvSpPr>
          <p:cNvPr id="40" name="Shape 38"/>
          <p:cNvSpPr/>
          <p:nvPr/>
        </p:nvSpPr>
        <p:spPr>
          <a:xfrm>
            <a:off x="7726680" y="4462272"/>
            <a:ext cx="896112" cy="502920"/>
          </a:xfrm>
          <a:prstGeom prst="roundRect">
            <a:avLst>
              <a:gd name="adj" fmla="val 14545"/>
            </a:avLst>
          </a:prstGeom>
          <a:solidFill>
            <a:srgbClr val="1B2B4B"/>
          </a:solidFill>
          <a:ln w="12700">
            <a:solidFill>
              <a:srgbClr val="1B2B4B"/>
            </a:solidFill>
            <a:prstDash val="solid"/>
          </a:ln>
        </p:spPr>
        <p:txBody>
          <a:bodyPr/>
          <a:lstStyle/>
          <a:p>
            <a:endParaRPr lang="en-US"/>
          </a:p>
        </p:txBody>
      </p:sp>
      <p:sp>
        <p:nvSpPr>
          <p:cNvPr id="41" name="Text 39"/>
          <p:cNvSpPr/>
          <p:nvPr/>
        </p:nvSpPr>
        <p:spPr>
          <a:xfrm>
            <a:off x="7726680" y="4462272"/>
            <a:ext cx="896112" cy="502920"/>
          </a:xfrm>
          <a:prstGeom prst="rect">
            <a:avLst/>
          </a:prstGeom>
          <a:noFill/>
          <a:ln/>
        </p:spPr>
        <p:txBody>
          <a:bodyPr wrap="square" lIns="0" tIns="0" rIns="0" bIns="0" rtlCol="0" anchor="ctr"/>
          <a:lstStyle/>
          <a:p>
            <a:pPr marL="0" indent="0" algn="ctr">
              <a:buNone/>
            </a:pPr>
            <a:r>
              <a:rPr lang="en-US" sz="950" b="1" dirty="0">
                <a:solidFill>
                  <a:srgbClr val="FFFFFF"/>
                </a:solidFill>
                <a:latin typeface="Calibri" pitchFamily="34" charset="0"/>
                <a:ea typeface="Calibri" pitchFamily="34" charset="-122"/>
                <a:cs typeface="Calibri" pitchFamily="34" charset="-120"/>
              </a:rPr>
              <a:t>Collaboration</a:t>
            </a:r>
            <a:endParaRPr lang="en-US" sz="9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2F7FA"/>
        </a:solidFill>
        <a:effectLst/>
      </p:bgPr>
    </p:bg>
    <p:spTree>
      <p:nvGrpSpPr>
        <p:cNvPr id="1" name=""/>
        <p:cNvGrpSpPr/>
        <p:nvPr/>
      </p:nvGrpSpPr>
      <p:grpSpPr>
        <a:xfrm>
          <a:off x="0" y="0"/>
          <a:ext cx="0" cy="0"/>
          <a:chOff x="0" y="0"/>
          <a:chExt cx="0" cy="0"/>
        </a:xfrm>
      </p:grpSpPr>
      <p:sp>
        <p:nvSpPr>
          <p:cNvPr id="4" name="Text 2"/>
          <p:cNvSpPr/>
          <p:nvPr/>
        </p:nvSpPr>
        <p:spPr>
          <a:xfrm>
            <a:off x="274319" y="163502"/>
            <a:ext cx="8566899" cy="1061794"/>
          </a:xfrm>
          <a:prstGeom prst="rect">
            <a:avLst/>
          </a:prstGeom>
          <a:noFill/>
          <a:ln/>
        </p:spPr>
        <p:txBody>
          <a:bodyPr wrap="square" lIns="0" tIns="0" rIns="0" bIns="0" rtlCol="0" anchor="ctr"/>
          <a:lstStyle/>
          <a:p>
            <a:pPr marL="0" indent="0">
              <a:buNone/>
            </a:pPr>
            <a:r>
              <a:rPr lang="en-US" sz="3200" b="1" dirty="0">
                <a:solidFill>
                  <a:srgbClr val="1B2B4B"/>
                </a:solidFill>
                <a:latin typeface="Cambria" pitchFamily="34" charset="0"/>
                <a:ea typeface="Cambria" pitchFamily="34" charset="-122"/>
                <a:cs typeface="Cambria" pitchFamily="34" charset="-120"/>
              </a:rPr>
              <a:t>The 2016 Flood: WV VOAD's Defining Moment</a:t>
            </a:r>
            <a:endParaRPr lang="en-US" sz="3200" dirty="0"/>
          </a:p>
        </p:txBody>
      </p:sp>
      <p:sp>
        <p:nvSpPr>
          <p:cNvPr id="5" name="Text 3"/>
          <p:cNvSpPr/>
          <p:nvPr/>
        </p:nvSpPr>
        <p:spPr>
          <a:xfrm>
            <a:off x="457200" y="1261872"/>
            <a:ext cx="8229600" cy="310896"/>
          </a:xfrm>
          <a:prstGeom prst="rect">
            <a:avLst/>
          </a:prstGeom>
          <a:noFill/>
          <a:ln/>
        </p:spPr>
        <p:txBody>
          <a:bodyPr wrap="square" lIns="0" tIns="0" rIns="0" bIns="0" rtlCol="0" anchor="ctr"/>
          <a:lstStyle/>
          <a:p>
            <a:pPr marL="0" indent="0">
              <a:buNone/>
            </a:pPr>
            <a:r>
              <a:rPr lang="en-US" sz="1400" i="1" dirty="0">
                <a:solidFill>
                  <a:srgbClr val="64748B"/>
                </a:solidFill>
                <a:latin typeface="Calibri" pitchFamily="34" charset="0"/>
                <a:ea typeface="Calibri" pitchFamily="34" charset="-122"/>
                <a:cs typeface="Calibri" pitchFamily="34" charset="-120"/>
              </a:rPr>
              <a:t>A 1,000-year flood event — and the voluntary sector's largest mobilization in state history</a:t>
            </a:r>
            <a:endParaRPr lang="en-US" sz="1400" dirty="0"/>
          </a:p>
        </p:txBody>
      </p:sp>
      <p:sp>
        <p:nvSpPr>
          <p:cNvPr id="6" name="Shape 4"/>
          <p:cNvSpPr/>
          <p:nvPr/>
        </p:nvSpPr>
        <p:spPr>
          <a:xfrm>
            <a:off x="274320" y="1719072"/>
            <a:ext cx="1581912" cy="914400"/>
          </a:xfrm>
          <a:prstGeom prst="roundRect">
            <a:avLst>
              <a:gd name="adj" fmla="val 10000"/>
            </a:avLst>
          </a:prstGeom>
          <a:solidFill>
            <a:srgbClr val="FFFFFF"/>
          </a:solidFill>
          <a:ln w="12700">
            <a:solidFill>
              <a:srgbClr val="C8DCE8"/>
            </a:solidFill>
            <a:prstDash val="solid"/>
          </a:ln>
          <a:effectLst>
            <a:outerShdw blurRad="101600" dist="38100" dir="2700000" algn="bl" rotWithShape="0">
              <a:srgbClr val="000000">
                <a:alpha val="11000"/>
              </a:srgbClr>
            </a:outerShdw>
          </a:effectLst>
        </p:spPr>
        <p:txBody>
          <a:bodyPr/>
          <a:lstStyle/>
          <a:p>
            <a:endParaRPr lang="en-US"/>
          </a:p>
        </p:txBody>
      </p:sp>
      <p:sp>
        <p:nvSpPr>
          <p:cNvPr id="7" name="Text 5"/>
          <p:cNvSpPr/>
          <p:nvPr/>
        </p:nvSpPr>
        <p:spPr>
          <a:xfrm>
            <a:off x="320040" y="1792224"/>
            <a:ext cx="1490472" cy="457200"/>
          </a:xfrm>
          <a:prstGeom prst="rect">
            <a:avLst/>
          </a:prstGeom>
          <a:noFill/>
          <a:ln/>
        </p:spPr>
        <p:txBody>
          <a:bodyPr wrap="square" lIns="0" tIns="0" rIns="0" bIns="0" rtlCol="0" anchor="ctr"/>
          <a:lstStyle/>
          <a:p>
            <a:pPr marL="0" indent="0" algn="ctr">
              <a:buNone/>
            </a:pPr>
            <a:r>
              <a:rPr lang="en-US" sz="2200" b="1" dirty="0">
                <a:solidFill>
                  <a:srgbClr val="1B2B4B"/>
                </a:solidFill>
                <a:latin typeface="Cambria" pitchFamily="34" charset="0"/>
                <a:ea typeface="Cambria" pitchFamily="34" charset="-122"/>
                <a:cs typeface="Cambria" pitchFamily="34" charset="-120"/>
              </a:rPr>
              <a:t>8–10"</a:t>
            </a:r>
            <a:endParaRPr lang="en-US" sz="2200" dirty="0"/>
          </a:p>
        </p:txBody>
      </p:sp>
      <p:sp>
        <p:nvSpPr>
          <p:cNvPr id="8" name="Text 6"/>
          <p:cNvSpPr/>
          <p:nvPr/>
        </p:nvSpPr>
        <p:spPr>
          <a:xfrm>
            <a:off x="320040" y="2249424"/>
            <a:ext cx="1490472" cy="329184"/>
          </a:xfrm>
          <a:prstGeom prst="rect">
            <a:avLst/>
          </a:prstGeom>
          <a:noFill/>
          <a:ln/>
        </p:spPr>
        <p:txBody>
          <a:bodyPr wrap="square" lIns="0" tIns="0" rIns="0" bIns="0" rtlCol="0" anchor="ctr"/>
          <a:lstStyle/>
          <a:p>
            <a:pPr marL="0" indent="0" algn="ctr">
              <a:buNone/>
            </a:pPr>
            <a:r>
              <a:rPr lang="en-US" sz="1100" dirty="0">
                <a:solidFill>
                  <a:srgbClr val="64748B"/>
                </a:solidFill>
                <a:latin typeface="Calibri" pitchFamily="34" charset="0"/>
                <a:ea typeface="Calibri" pitchFamily="34" charset="-122"/>
                <a:cs typeface="Calibri" pitchFamily="34" charset="-120"/>
              </a:rPr>
              <a:t>Rain in 12 hours</a:t>
            </a:r>
            <a:endParaRPr lang="en-US" sz="1100" dirty="0"/>
          </a:p>
        </p:txBody>
      </p:sp>
      <p:sp>
        <p:nvSpPr>
          <p:cNvPr id="9" name="Shape 7"/>
          <p:cNvSpPr/>
          <p:nvPr/>
        </p:nvSpPr>
        <p:spPr>
          <a:xfrm>
            <a:off x="1993392" y="1719072"/>
            <a:ext cx="1581912" cy="914400"/>
          </a:xfrm>
          <a:prstGeom prst="roundRect">
            <a:avLst>
              <a:gd name="adj" fmla="val 10000"/>
            </a:avLst>
          </a:prstGeom>
          <a:solidFill>
            <a:srgbClr val="FFFFFF"/>
          </a:solidFill>
          <a:ln w="12700">
            <a:solidFill>
              <a:srgbClr val="C8DCE8"/>
            </a:solidFill>
            <a:prstDash val="solid"/>
          </a:ln>
          <a:effectLst>
            <a:outerShdw blurRad="101600" dist="38100" dir="2700000" algn="bl" rotWithShape="0">
              <a:srgbClr val="000000">
                <a:alpha val="11000"/>
              </a:srgbClr>
            </a:outerShdw>
          </a:effectLst>
        </p:spPr>
        <p:txBody>
          <a:bodyPr/>
          <a:lstStyle/>
          <a:p>
            <a:endParaRPr lang="en-US"/>
          </a:p>
        </p:txBody>
      </p:sp>
      <p:sp>
        <p:nvSpPr>
          <p:cNvPr id="10" name="Text 8"/>
          <p:cNvSpPr/>
          <p:nvPr/>
        </p:nvSpPr>
        <p:spPr>
          <a:xfrm>
            <a:off x="2039112" y="1792224"/>
            <a:ext cx="1490472" cy="457200"/>
          </a:xfrm>
          <a:prstGeom prst="rect">
            <a:avLst/>
          </a:prstGeom>
          <a:noFill/>
          <a:ln/>
        </p:spPr>
        <p:txBody>
          <a:bodyPr wrap="square" lIns="0" tIns="0" rIns="0" bIns="0" rtlCol="0" anchor="ctr"/>
          <a:lstStyle/>
          <a:p>
            <a:pPr marL="0" indent="0" algn="ctr">
              <a:buNone/>
            </a:pPr>
            <a:r>
              <a:rPr lang="en-US" sz="2200" b="1" dirty="0">
                <a:solidFill>
                  <a:srgbClr val="1B2B4B"/>
                </a:solidFill>
                <a:latin typeface="Cambria" pitchFamily="34" charset="0"/>
                <a:ea typeface="Cambria" pitchFamily="34" charset="-122"/>
                <a:cs typeface="Cambria" pitchFamily="34" charset="-120"/>
              </a:rPr>
              <a:t>17</a:t>
            </a:r>
            <a:endParaRPr lang="en-US" sz="2200" dirty="0"/>
          </a:p>
        </p:txBody>
      </p:sp>
      <p:sp>
        <p:nvSpPr>
          <p:cNvPr id="11" name="Text 9"/>
          <p:cNvSpPr/>
          <p:nvPr/>
        </p:nvSpPr>
        <p:spPr>
          <a:xfrm>
            <a:off x="2039112" y="2249424"/>
            <a:ext cx="1490472" cy="329184"/>
          </a:xfrm>
          <a:prstGeom prst="rect">
            <a:avLst/>
          </a:prstGeom>
          <a:noFill/>
          <a:ln/>
        </p:spPr>
        <p:txBody>
          <a:bodyPr wrap="square" lIns="0" tIns="0" rIns="0" bIns="0" rtlCol="0" anchor="ctr"/>
          <a:lstStyle/>
          <a:p>
            <a:pPr marL="0" indent="0" algn="ctr">
              <a:buNone/>
            </a:pPr>
            <a:r>
              <a:rPr lang="en-US" sz="1100" dirty="0">
                <a:solidFill>
                  <a:srgbClr val="64748B"/>
                </a:solidFill>
                <a:latin typeface="Calibri" pitchFamily="34" charset="0"/>
                <a:ea typeface="Calibri" pitchFamily="34" charset="-122"/>
                <a:cs typeface="Calibri" pitchFamily="34" charset="-120"/>
              </a:rPr>
              <a:t>Counties flooded</a:t>
            </a:r>
            <a:endParaRPr lang="en-US" sz="1100" dirty="0"/>
          </a:p>
        </p:txBody>
      </p:sp>
      <p:sp>
        <p:nvSpPr>
          <p:cNvPr id="12" name="Shape 10"/>
          <p:cNvSpPr/>
          <p:nvPr/>
        </p:nvSpPr>
        <p:spPr>
          <a:xfrm>
            <a:off x="3712464" y="1719072"/>
            <a:ext cx="1581912" cy="914400"/>
          </a:xfrm>
          <a:prstGeom prst="roundRect">
            <a:avLst>
              <a:gd name="adj" fmla="val 10000"/>
            </a:avLst>
          </a:prstGeom>
          <a:solidFill>
            <a:srgbClr val="FFFFFF"/>
          </a:solidFill>
          <a:ln w="12700">
            <a:solidFill>
              <a:srgbClr val="C8DCE8"/>
            </a:solidFill>
            <a:prstDash val="solid"/>
          </a:ln>
          <a:effectLst>
            <a:outerShdw blurRad="101600" dist="38100" dir="2700000" algn="bl" rotWithShape="0">
              <a:srgbClr val="000000">
                <a:alpha val="11000"/>
              </a:srgbClr>
            </a:outerShdw>
          </a:effectLst>
        </p:spPr>
        <p:txBody>
          <a:bodyPr/>
          <a:lstStyle/>
          <a:p>
            <a:endParaRPr lang="en-US"/>
          </a:p>
        </p:txBody>
      </p:sp>
      <p:sp>
        <p:nvSpPr>
          <p:cNvPr id="13" name="Text 11"/>
          <p:cNvSpPr/>
          <p:nvPr/>
        </p:nvSpPr>
        <p:spPr>
          <a:xfrm>
            <a:off x="3758184" y="1792224"/>
            <a:ext cx="1490472" cy="457200"/>
          </a:xfrm>
          <a:prstGeom prst="rect">
            <a:avLst/>
          </a:prstGeom>
          <a:noFill/>
          <a:ln/>
        </p:spPr>
        <p:txBody>
          <a:bodyPr wrap="square" lIns="0" tIns="0" rIns="0" bIns="0" rtlCol="0" anchor="ctr"/>
          <a:lstStyle/>
          <a:p>
            <a:pPr marL="0" indent="0" algn="ctr">
              <a:buNone/>
            </a:pPr>
            <a:r>
              <a:rPr lang="en-US" sz="2200" b="1" dirty="0">
                <a:solidFill>
                  <a:srgbClr val="1B2B4B"/>
                </a:solidFill>
                <a:latin typeface="Cambria" pitchFamily="34" charset="0"/>
                <a:ea typeface="Cambria" pitchFamily="34" charset="-122"/>
                <a:cs typeface="Cambria" pitchFamily="34" charset="-120"/>
              </a:rPr>
              <a:t>44/55</a:t>
            </a:r>
            <a:endParaRPr lang="en-US" sz="2200" dirty="0"/>
          </a:p>
        </p:txBody>
      </p:sp>
      <p:sp>
        <p:nvSpPr>
          <p:cNvPr id="14" name="Text 12"/>
          <p:cNvSpPr/>
          <p:nvPr/>
        </p:nvSpPr>
        <p:spPr>
          <a:xfrm>
            <a:off x="3758184" y="2249424"/>
            <a:ext cx="1490472" cy="329184"/>
          </a:xfrm>
          <a:prstGeom prst="rect">
            <a:avLst/>
          </a:prstGeom>
          <a:noFill/>
          <a:ln/>
        </p:spPr>
        <p:txBody>
          <a:bodyPr wrap="square" lIns="0" tIns="0" rIns="0" bIns="0" rtlCol="0" anchor="ctr"/>
          <a:lstStyle/>
          <a:p>
            <a:pPr marL="0" indent="0" algn="ctr">
              <a:buNone/>
            </a:pPr>
            <a:r>
              <a:rPr lang="en-US" sz="1100" dirty="0">
                <a:solidFill>
                  <a:srgbClr val="64748B"/>
                </a:solidFill>
                <a:latin typeface="Calibri" pitchFamily="34" charset="0"/>
                <a:ea typeface="Calibri" pitchFamily="34" charset="-122"/>
                <a:cs typeface="Calibri" pitchFamily="34" charset="-120"/>
              </a:rPr>
              <a:t>Counties under</a:t>
            </a:r>
            <a:endParaRPr lang="en-US" sz="1100" dirty="0"/>
          </a:p>
          <a:p>
            <a:pPr marL="0" indent="0" algn="ctr">
              <a:buNone/>
            </a:pPr>
            <a:r>
              <a:rPr lang="en-US" sz="1100" dirty="0">
                <a:solidFill>
                  <a:srgbClr val="64748B"/>
                </a:solidFill>
                <a:latin typeface="Calibri" pitchFamily="34" charset="0"/>
                <a:ea typeface="Calibri" pitchFamily="34" charset="-122"/>
                <a:cs typeface="Calibri" pitchFamily="34" charset="-120"/>
              </a:rPr>
              <a:t>state of emergency</a:t>
            </a:r>
            <a:endParaRPr lang="en-US" sz="1100" dirty="0"/>
          </a:p>
        </p:txBody>
      </p:sp>
      <p:sp>
        <p:nvSpPr>
          <p:cNvPr id="15" name="Shape 13"/>
          <p:cNvSpPr/>
          <p:nvPr/>
        </p:nvSpPr>
        <p:spPr>
          <a:xfrm>
            <a:off x="5431536" y="1719072"/>
            <a:ext cx="1581912" cy="914400"/>
          </a:xfrm>
          <a:prstGeom prst="roundRect">
            <a:avLst>
              <a:gd name="adj" fmla="val 10000"/>
            </a:avLst>
          </a:prstGeom>
          <a:solidFill>
            <a:srgbClr val="FFFFFF"/>
          </a:solidFill>
          <a:ln w="12700">
            <a:solidFill>
              <a:srgbClr val="C8DCE8"/>
            </a:solidFill>
            <a:prstDash val="solid"/>
          </a:ln>
          <a:effectLst>
            <a:outerShdw blurRad="101600" dist="38100" dir="2700000" algn="bl" rotWithShape="0">
              <a:srgbClr val="000000">
                <a:alpha val="11000"/>
              </a:srgbClr>
            </a:outerShdw>
          </a:effectLst>
        </p:spPr>
        <p:txBody>
          <a:bodyPr/>
          <a:lstStyle/>
          <a:p>
            <a:endParaRPr lang="en-US"/>
          </a:p>
        </p:txBody>
      </p:sp>
      <p:sp>
        <p:nvSpPr>
          <p:cNvPr id="16" name="Text 14"/>
          <p:cNvSpPr/>
          <p:nvPr/>
        </p:nvSpPr>
        <p:spPr>
          <a:xfrm>
            <a:off x="5477256" y="1792224"/>
            <a:ext cx="1490472" cy="457200"/>
          </a:xfrm>
          <a:prstGeom prst="rect">
            <a:avLst/>
          </a:prstGeom>
          <a:noFill/>
          <a:ln/>
        </p:spPr>
        <p:txBody>
          <a:bodyPr wrap="square" lIns="0" tIns="0" rIns="0" bIns="0" rtlCol="0" anchor="ctr"/>
          <a:lstStyle/>
          <a:p>
            <a:pPr marL="0" indent="0" algn="ctr">
              <a:buNone/>
            </a:pPr>
            <a:r>
              <a:rPr lang="en-US" sz="2200" b="1" dirty="0">
                <a:solidFill>
                  <a:srgbClr val="1B2B4B"/>
                </a:solidFill>
                <a:latin typeface="Cambria" pitchFamily="34" charset="0"/>
                <a:ea typeface="Cambria" pitchFamily="34" charset="-122"/>
                <a:cs typeface="Cambria" pitchFamily="34" charset="-120"/>
              </a:rPr>
              <a:t>23</a:t>
            </a:r>
            <a:endParaRPr lang="en-US" sz="2200" dirty="0"/>
          </a:p>
        </p:txBody>
      </p:sp>
      <p:sp>
        <p:nvSpPr>
          <p:cNvPr id="17" name="Text 15"/>
          <p:cNvSpPr/>
          <p:nvPr/>
        </p:nvSpPr>
        <p:spPr>
          <a:xfrm>
            <a:off x="5477256" y="2249424"/>
            <a:ext cx="1490472" cy="329184"/>
          </a:xfrm>
          <a:prstGeom prst="rect">
            <a:avLst/>
          </a:prstGeom>
          <a:noFill/>
          <a:ln/>
        </p:spPr>
        <p:txBody>
          <a:bodyPr wrap="square" lIns="0" tIns="0" rIns="0" bIns="0" rtlCol="0" anchor="ctr"/>
          <a:lstStyle/>
          <a:p>
            <a:pPr marL="0" indent="0" algn="ctr">
              <a:buNone/>
            </a:pPr>
            <a:r>
              <a:rPr lang="en-US" sz="1100" dirty="0">
                <a:solidFill>
                  <a:srgbClr val="64748B"/>
                </a:solidFill>
                <a:latin typeface="Calibri" pitchFamily="34" charset="0"/>
                <a:ea typeface="Calibri" pitchFamily="34" charset="-122"/>
                <a:cs typeface="Calibri" pitchFamily="34" charset="-120"/>
              </a:rPr>
              <a:t>Lives lost</a:t>
            </a:r>
            <a:endParaRPr lang="en-US" sz="1100" dirty="0"/>
          </a:p>
        </p:txBody>
      </p:sp>
      <p:sp>
        <p:nvSpPr>
          <p:cNvPr id="18" name="Shape 16"/>
          <p:cNvSpPr/>
          <p:nvPr/>
        </p:nvSpPr>
        <p:spPr>
          <a:xfrm>
            <a:off x="7150608" y="1719072"/>
            <a:ext cx="1581912" cy="914400"/>
          </a:xfrm>
          <a:prstGeom prst="roundRect">
            <a:avLst>
              <a:gd name="adj" fmla="val 10000"/>
            </a:avLst>
          </a:prstGeom>
          <a:solidFill>
            <a:srgbClr val="FFFFFF"/>
          </a:solidFill>
          <a:ln w="12700">
            <a:solidFill>
              <a:srgbClr val="C8DCE8"/>
            </a:solidFill>
            <a:prstDash val="solid"/>
          </a:ln>
          <a:effectLst>
            <a:outerShdw blurRad="101600" dist="38100" dir="2700000" algn="bl" rotWithShape="0">
              <a:srgbClr val="000000">
                <a:alpha val="11000"/>
              </a:srgbClr>
            </a:outerShdw>
          </a:effectLst>
        </p:spPr>
        <p:txBody>
          <a:bodyPr/>
          <a:lstStyle/>
          <a:p>
            <a:endParaRPr lang="en-US"/>
          </a:p>
        </p:txBody>
      </p:sp>
      <p:sp>
        <p:nvSpPr>
          <p:cNvPr id="19" name="Text 17"/>
          <p:cNvSpPr/>
          <p:nvPr/>
        </p:nvSpPr>
        <p:spPr>
          <a:xfrm>
            <a:off x="7196328" y="1792224"/>
            <a:ext cx="1490472" cy="457200"/>
          </a:xfrm>
          <a:prstGeom prst="rect">
            <a:avLst/>
          </a:prstGeom>
          <a:noFill/>
          <a:ln/>
        </p:spPr>
        <p:txBody>
          <a:bodyPr wrap="square" lIns="0" tIns="0" rIns="0" bIns="0" rtlCol="0" anchor="ctr"/>
          <a:lstStyle/>
          <a:p>
            <a:pPr marL="0" indent="0" algn="ctr">
              <a:buNone/>
            </a:pPr>
            <a:r>
              <a:rPr lang="en-US" sz="2200" b="1" dirty="0">
                <a:solidFill>
                  <a:srgbClr val="1B2B4B"/>
                </a:solidFill>
                <a:latin typeface="Cambria" pitchFamily="34" charset="0"/>
                <a:ea typeface="Cambria" pitchFamily="34" charset="-122"/>
                <a:cs typeface="Cambria" pitchFamily="34" charset="-120"/>
              </a:rPr>
              <a:t>$45M+</a:t>
            </a:r>
            <a:endParaRPr lang="en-US" sz="2200" dirty="0"/>
          </a:p>
        </p:txBody>
      </p:sp>
      <p:sp>
        <p:nvSpPr>
          <p:cNvPr id="20" name="Text 18"/>
          <p:cNvSpPr/>
          <p:nvPr/>
        </p:nvSpPr>
        <p:spPr>
          <a:xfrm>
            <a:off x="7196328" y="2249424"/>
            <a:ext cx="1490472" cy="329184"/>
          </a:xfrm>
          <a:prstGeom prst="rect">
            <a:avLst/>
          </a:prstGeom>
          <a:noFill/>
          <a:ln/>
        </p:spPr>
        <p:txBody>
          <a:bodyPr wrap="square" lIns="0" tIns="0" rIns="0" bIns="0" rtlCol="0" anchor="ctr"/>
          <a:lstStyle/>
          <a:p>
            <a:pPr marL="0" indent="0" algn="ctr">
              <a:buNone/>
            </a:pPr>
            <a:r>
              <a:rPr lang="en-US" sz="1100" dirty="0">
                <a:solidFill>
                  <a:srgbClr val="64748B"/>
                </a:solidFill>
                <a:latin typeface="Calibri" pitchFamily="34" charset="0"/>
                <a:ea typeface="Calibri" pitchFamily="34" charset="-122"/>
                <a:cs typeface="Calibri" pitchFamily="34" charset="-120"/>
              </a:rPr>
              <a:t>FEMA-verified</a:t>
            </a:r>
            <a:endParaRPr lang="en-US" sz="1100" dirty="0"/>
          </a:p>
          <a:p>
            <a:pPr marL="0" indent="0" algn="ctr">
              <a:buNone/>
            </a:pPr>
            <a:r>
              <a:rPr lang="en-US" sz="1100" dirty="0">
                <a:solidFill>
                  <a:srgbClr val="64748B"/>
                </a:solidFill>
                <a:latin typeface="Calibri" pitchFamily="34" charset="0"/>
                <a:ea typeface="Calibri" pitchFamily="34" charset="-122"/>
                <a:cs typeface="Calibri" pitchFamily="34" charset="-120"/>
              </a:rPr>
              <a:t>losses</a:t>
            </a:r>
            <a:endParaRPr lang="en-US" sz="1100" dirty="0"/>
          </a:p>
        </p:txBody>
      </p:sp>
      <p:sp>
        <p:nvSpPr>
          <p:cNvPr id="21" name="Text 19"/>
          <p:cNvSpPr/>
          <p:nvPr/>
        </p:nvSpPr>
        <p:spPr>
          <a:xfrm>
            <a:off x="457200" y="2816352"/>
            <a:ext cx="4389120" cy="365760"/>
          </a:xfrm>
          <a:prstGeom prst="rect">
            <a:avLst/>
          </a:prstGeom>
          <a:noFill/>
          <a:ln/>
        </p:spPr>
        <p:txBody>
          <a:bodyPr wrap="square" lIns="0" tIns="0" rIns="0" bIns="0" rtlCol="0" anchor="ctr"/>
          <a:lstStyle/>
          <a:p>
            <a:pPr marL="0" indent="0">
              <a:buNone/>
            </a:pPr>
            <a:r>
              <a:rPr lang="en-US" sz="1800" b="1" dirty="0">
                <a:solidFill>
                  <a:srgbClr val="1B2B4B"/>
                </a:solidFill>
                <a:latin typeface="Cambria" pitchFamily="34" charset="0"/>
                <a:ea typeface="Cambria" pitchFamily="34" charset="-122"/>
                <a:cs typeface="Cambria" pitchFamily="34" charset="-120"/>
              </a:rPr>
              <a:t>What WV VOAD Mobilized</a:t>
            </a:r>
            <a:endParaRPr lang="en-US" sz="1800" dirty="0"/>
          </a:p>
        </p:txBody>
      </p:sp>
      <p:sp>
        <p:nvSpPr>
          <p:cNvPr id="22" name="Text 20"/>
          <p:cNvSpPr/>
          <p:nvPr/>
        </p:nvSpPr>
        <p:spPr>
          <a:xfrm>
            <a:off x="457200" y="3218688"/>
            <a:ext cx="4389120" cy="1627632"/>
          </a:xfrm>
          <a:prstGeom prst="rect">
            <a:avLst/>
          </a:prstGeom>
          <a:noFill/>
          <a:ln/>
        </p:spPr>
        <p:txBody>
          <a:bodyPr wrap="square" lIns="0" tIns="0" rIns="0" bIns="0" rtlCol="0" anchor="ctr"/>
          <a:lstStyle/>
          <a:p>
            <a:pPr marL="342900" indent="-342900">
              <a:spcAft>
                <a:spcPts val="300"/>
              </a:spcAft>
              <a:buSzPct val="100000"/>
              <a:buChar char="•"/>
            </a:pPr>
            <a:r>
              <a:rPr lang="en-US" sz="1300" dirty="0">
                <a:solidFill>
                  <a:srgbClr val="1E2E3E"/>
                </a:solidFill>
                <a:latin typeface="Calibri" pitchFamily="34" charset="0"/>
                <a:ea typeface="Calibri" pitchFamily="34" charset="-122"/>
                <a:cs typeface="Calibri" pitchFamily="34" charset="-120"/>
              </a:rPr>
              <a:t>40+ member organizations coordinated</a:t>
            </a:r>
            <a:endParaRPr lang="en-US" sz="1300" dirty="0"/>
          </a:p>
          <a:p>
            <a:pPr marL="342900" indent="-342900">
              <a:spcAft>
                <a:spcPts val="300"/>
              </a:spcAft>
              <a:buSzPct val="100000"/>
              <a:buChar char="•"/>
            </a:pPr>
            <a:r>
              <a:rPr lang="en-US" sz="1300" dirty="0">
                <a:solidFill>
                  <a:srgbClr val="1E2E3E"/>
                </a:solidFill>
                <a:latin typeface="Calibri" pitchFamily="34" charset="0"/>
                <a:ea typeface="Calibri" pitchFamily="34" charset="-122"/>
                <a:cs typeface="Calibri" pitchFamily="34" charset="-120"/>
              </a:rPr>
              <a:t>Bridge reconstruction and rehabilitation</a:t>
            </a:r>
            <a:endParaRPr lang="en-US" sz="1300" dirty="0"/>
          </a:p>
          <a:p>
            <a:pPr marL="342900" indent="-342900">
              <a:spcAft>
                <a:spcPts val="300"/>
              </a:spcAft>
              <a:buSzPct val="100000"/>
              <a:buChar char="•"/>
            </a:pPr>
            <a:r>
              <a:rPr lang="en-US" sz="1300" dirty="0">
                <a:solidFill>
                  <a:srgbClr val="1E2E3E"/>
                </a:solidFill>
                <a:latin typeface="Calibri" pitchFamily="34" charset="0"/>
                <a:ea typeface="Calibri" pitchFamily="34" charset="-122"/>
                <a:cs typeface="Calibri" pitchFamily="34" charset="-120"/>
              </a:rPr>
              <a:t>Housing reconstruction and rehabilitation</a:t>
            </a:r>
            <a:endParaRPr lang="en-US" sz="1300" dirty="0"/>
          </a:p>
          <a:p>
            <a:pPr marL="342900" indent="-342900">
              <a:spcAft>
                <a:spcPts val="300"/>
              </a:spcAft>
              <a:buSzPct val="100000"/>
              <a:buChar char="•"/>
            </a:pPr>
            <a:r>
              <a:rPr lang="en-US" sz="1300" dirty="0">
                <a:solidFill>
                  <a:srgbClr val="1E2E3E"/>
                </a:solidFill>
                <a:latin typeface="Calibri" pitchFamily="34" charset="0"/>
                <a:ea typeface="Calibri" pitchFamily="34" charset="-122"/>
                <a:cs typeface="Calibri" pitchFamily="34" charset="-120"/>
              </a:rPr>
              <a:t>Mucking, gutting, and debris removal</a:t>
            </a:r>
            <a:endParaRPr lang="en-US" sz="1300" dirty="0"/>
          </a:p>
          <a:p>
            <a:pPr marL="342900" indent="-342900">
              <a:spcAft>
                <a:spcPts val="300"/>
              </a:spcAft>
              <a:buSzPct val="100000"/>
              <a:buChar char="•"/>
            </a:pPr>
            <a:r>
              <a:rPr lang="en-US" sz="1300" dirty="0">
                <a:solidFill>
                  <a:srgbClr val="1E2E3E"/>
                </a:solidFill>
                <a:latin typeface="Calibri" pitchFamily="34" charset="0"/>
                <a:ea typeface="Calibri" pitchFamily="34" charset="-122"/>
                <a:cs typeface="Calibri" pitchFamily="34" charset="-120"/>
              </a:rPr>
              <a:t>Furniture, food, and household donations</a:t>
            </a:r>
            <a:endParaRPr lang="en-US" sz="1300" dirty="0"/>
          </a:p>
          <a:p>
            <a:pPr marL="342900" indent="-342900">
              <a:spcAft>
                <a:spcPts val="300"/>
              </a:spcAft>
              <a:buSzPct val="100000"/>
              <a:buChar char="•"/>
            </a:pPr>
            <a:r>
              <a:rPr lang="en-US" sz="1300" dirty="0">
                <a:solidFill>
                  <a:srgbClr val="1E2E3E"/>
                </a:solidFill>
                <a:latin typeface="Calibri" pitchFamily="34" charset="0"/>
                <a:ea typeface="Calibri" pitchFamily="34" charset="-122"/>
                <a:cs typeface="Calibri" pitchFamily="34" charset="-120"/>
              </a:rPr>
              <a:t>Volunteer labor management statewide</a:t>
            </a:r>
            <a:endParaRPr lang="en-US" sz="1300" dirty="0"/>
          </a:p>
          <a:p>
            <a:pPr marL="342900" indent="-342900">
              <a:spcAft>
                <a:spcPts val="300"/>
              </a:spcAft>
              <a:buSzPct val="100000"/>
              <a:buChar char="•"/>
            </a:pPr>
            <a:r>
              <a:rPr lang="en-US" sz="1300" dirty="0">
                <a:solidFill>
                  <a:srgbClr val="1E2E3E"/>
                </a:solidFill>
                <a:latin typeface="Calibri" pitchFamily="34" charset="0"/>
                <a:ea typeface="Calibri" pitchFamily="34" charset="-122"/>
                <a:cs typeface="Calibri" pitchFamily="34" charset="-120"/>
              </a:rPr>
              <a:t>Emotional and spiritual care</a:t>
            </a:r>
            <a:endParaRPr lang="en-US" sz="1300" dirty="0"/>
          </a:p>
        </p:txBody>
      </p:sp>
      <p:sp>
        <p:nvSpPr>
          <p:cNvPr id="23" name="Shape 21"/>
          <p:cNvSpPr/>
          <p:nvPr/>
        </p:nvSpPr>
        <p:spPr>
          <a:xfrm>
            <a:off x="5212080" y="2816352"/>
            <a:ext cx="3474720" cy="2029968"/>
          </a:xfrm>
          <a:prstGeom prst="roundRect">
            <a:avLst>
              <a:gd name="adj" fmla="val 5405"/>
            </a:avLst>
          </a:prstGeom>
          <a:solidFill>
            <a:srgbClr val="1B2B4B"/>
          </a:solidFill>
          <a:ln w="12700">
            <a:solidFill>
              <a:srgbClr val="1B2B4B"/>
            </a:solidFill>
            <a:prstDash val="solid"/>
          </a:ln>
        </p:spPr>
        <p:txBody>
          <a:bodyPr/>
          <a:lstStyle/>
          <a:p>
            <a:endParaRPr lang="en-US"/>
          </a:p>
        </p:txBody>
      </p:sp>
      <p:sp>
        <p:nvSpPr>
          <p:cNvPr id="24" name="Text 22"/>
          <p:cNvSpPr/>
          <p:nvPr/>
        </p:nvSpPr>
        <p:spPr>
          <a:xfrm>
            <a:off x="5349240" y="2944368"/>
            <a:ext cx="3200400" cy="384048"/>
          </a:xfrm>
          <a:prstGeom prst="rect">
            <a:avLst/>
          </a:prstGeom>
          <a:noFill/>
          <a:ln/>
        </p:spPr>
        <p:txBody>
          <a:bodyPr wrap="square" lIns="0" tIns="0" rIns="0" bIns="0" rtlCol="0" anchor="ctr"/>
          <a:lstStyle/>
          <a:p>
            <a:pPr marL="0" indent="0">
              <a:buNone/>
            </a:pPr>
            <a:r>
              <a:rPr lang="en-US" sz="1600" b="1" dirty="0">
                <a:solidFill>
                  <a:srgbClr val="028090"/>
                </a:solidFill>
                <a:latin typeface="Cambria" pitchFamily="34" charset="0"/>
                <a:ea typeface="Cambria" pitchFamily="34" charset="-122"/>
                <a:cs typeface="Cambria" pitchFamily="34" charset="-120"/>
              </a:rPr>
              <a:t>The Bridge Program</a:t>
            </a:r>
            <a:endParaRPr lang="en-US" sz="1600" dirty="0"/>
          </a:p>
        </p:txBody>
      </p:sp>
      <p:sp>
        <p:nvSpPr>
          <p:cNvPr id="25" name="Text 23"/>
          <p:cNvSpPr/>
          <p:nvPr/>
        </p:nvSpPr>
        <p:spPr>
          <a:xfrm>
            <a:off x="5349240" y="3364992"/>
            <a:ext cx="3200400" cy="1353312"/>
          </a:xfrm>
          <a:prstGeom prst="rect">
            <a:avLst/>
          </a:prstGeom>
          <a:noFill/>
          <a:ln/>
        </p:spPr>
        <p:txBody>
          <a:bodyPr wrap="square" lIns="0" tIns="0" rIns="0" bIns="0" rtlCol="0" anchor="ctr"/>
          <a:lstStyle/>
          <a:p>
            <a:pPr marL="0" indent="0">
              <a:buNone/>
            </a:pPr>
            <a:r>
              <a:rPr lang="en-US" sz="1200" dirty="0">
                <a:solidFill>
                  <a:srgbClr val="C8DCF0"/>
                </a:solidFill>
                <a:latin typeface="Calibri" pitchFamily="34" charset="0"/>
                <a:ea typeface="Calibri" pitchFamily="34" charset="-122"/>
                <a:cs typeface="Calibri" pitchFamily="34" charset="-120"/>
              </a:rPr>
              <a:t>Award-winning VOAD initiative: safe, resilient bridges for flood-isolated families who lacked resources to recover on their own. Built in partnership with state and federal agencies, local officials, and businesses.</a:t>
            </a:r>
            <a:endParaRPr lang="en-US" sz="1200" dirty="0"/>
          </a:p>
          <a:p>
            <a:pPr marL="0" indent="0">
              <a:buNone/>
            </a:pPr>
            <a:endParaRPr lang="en-US" sz="1200" dirty="0"/>
          </a:p>
          <a:p>
            <a:pPr marL="0" indent="0">
              <a:buNone/>
            </a:pPr>
            <a:r>
              <a:rPr lang="en-US" sz="1200" dirty="0">
                <a:solidFill>
                  <a:srgbClr val="C8DCF0"/>
                </a:solidFill>
                <a:latin typeface="Calibri" pitchFamily="34" charset="0"/>
                <a:ea typeface="Calibri" pitchFamily="34" charset="-122"/>
                <a:cs typeface="Calibri" pitchFamily="34" charset="-120"/>
              </a:rPr>
              <a:t>167 bridges built. Program currently paused pending funding — restart underway.</a:t>
            </a:r>
            <a:endParaRPr lang="en-US" sz="1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028090"/>
          </a:solidFill>
          <a:ln w="12700">
            <a:solidFill>
              <a:srgbClr val="028090"/>
            </a:solidFill>
            <a:prstDash val="solid"/>
          </a:ln>
        </p:spPr>
        <p:txBody>
          <a:bodyPr/>
          <a:lstStyle/>
          <a:p>
            <a:endParaRPr lang="en-US"/>
          </a:p>
        </p:txBody>
      </p:sp>
      <p:sp>
        <p:nvSpPr>
          <p:cNvPr id="3" name="Text 1"/>
          <p:cNvSpPr/>
          <p:nvPr/>
        </p:nvSpPr>
        <p:spPr>
          <a:xfrm>
            <a:off x="457200" y="91440"/>
            <a:ext cx="8229600" cy="502920"/>
          </a:xfrm>
          <a:prstGeom prst="rect">
            <a:avLst/>
          </a:prstGeom>
          <a:noFill/>
          <a:ln/>
        </p:spPr>
        <p:txBody>
          <a:bodyPr wrap="square" lIns="0" tIns="0" rIns="0" bIns="0" rtlCol="0" anchor="ctr"/>
          <a:lstStyle/>
          <a:p>
            <a:pPr marL="0" indent="0">
              <a:buNone/>
            </a:pPr>
            <a:r>
              <a:rPr lang="en-US" sz="3200" b="1" dirty="0">
                <a:solidFill>
                  <a:srgbClr val="FFFFFF"/>
                </a:solidFill>
                <a:latin typeface="Cambria" pitchFamily="34" charset="0"/>
                <a:ea typeface="Cambria" pitchFamily="34" charset="-122"/>
                <a:cs typeface="Cambria" pitchFamily="34" charset="-120"/>
              </a:rPr>
              <a:t>The 4 C's in Practice</a:t>
            </a:r>
            <a:endParaRPr lang="en-US" sz="3200" dirty="0"/>
          </a:p>
        </p:txBody>
      </p:sp>
      <p:sp>
        <p:nvSpPr>
          <p:cNvPr id="4" name="Text 2"/>
          <p:cNvSpPr/>
          <p:nvPr/>
        </p:nvSpPr>
        <p:spPr>
          <a:xfrm>
            <a:off x="457200" y="621792"/>
            <a:ext cx="8229600" cy="310896"/>
          </a:xfrm>
          <a:prstGeom prst="rect">
            <a:avLst/>
          </a:prstGeom>
          <a:noFill/>
          <a:ln/>
        </p:spPr>
        <p:txBody>
          <a:bodyPr wrap="square" lIns="0" tIns="0" rIns="0" bIns="0" rtlCol="0" anchor="ctr"/>
          <a:lstStyle/>
          <a:p>
            <a:pPr marL="0" indent="0">
              <a:buNone/>
            </a:pPr>
            <a:r>
              <a:rPr lang="en-US" sz="1400" i="1" dirty="0">
                <a:solidFill>
                  <a:srgbClr val="C8EFF4"/>
                </a:solidFill>
                <a:latin typeface="Calibri" pitchFamily="34" charset="0"/>
                <a:ea typeface="Calibri" pitchFamily="34" charset="-122"/>
                <a:cs typeface="Calibri" pitchFamily="34" charset="-120"/>
              </a:rPr>
              <a:t>How WV VOAD actually coordinates the voluntary sector during a disaster</a:t>
            </a:r>
            <a:endParaRPr lang="en-US" sz="1400" dirty="0"/>
          </a:p>
        </p:txBody>
      </p:sp>
      <p:sp>
        <p:nvSpPr>
          <p:cNvPr id="5" name="Shape 3"/>
          <p:cNvSpPr/>
          <p:nvPr/>
        </p:nvSpPr>
        <p:spPr>
          <a:xfrm>
            <a:off x="320040" y="1115568"/>
            <a:ext cx="4114800" cy="1691640"/>
          </a:xfrm>
          <a:prstGeom prst="roundRect">
            <a:avLst>
              <a:gd name="adj" fmla="val 6486"/>
            </a:avLst>
          </a:prstGeom>
          <a:solidFill>
            <a:srgbClr val="EEF4F8"/>
          </a:solidFill>
          <a:ln w="12700">
            <a:solidFill>
              <a:srgbClr val="C8DCE8"/>
            </a:solidFill>
            <a:prstDash val="solid"/>
          </a:ln>
          <a:effectLst>
            <a:outerShdw blurRad="101600" dist="38100" dir="2700000" algn="bl" rotWithShape="0">
              <a:srgbClr val="000000">
                <a:alpha val="11000"/>
              </a:srgbClr>
            </a:outerShdw>
          </a:effectLst>
        </p:spPr>
        <p:txBody>
          <a:bodyPr/>
          <a:lstStyle/>
          <a:p>
            <a:endParaRPr lang="en-US"/>
          </a:p>
        </p:txBody>
      </p:sp>
      <p:sp>
        <p:nvSpPr>
          <p:cNvPr id="6" name="Shape 4"/>
          <p:cNvSpPr/>
          <p:nvPr/>
        </p:nvSpPr>
        <p:spPr>
          <a:xfrm>
            <a:off x="429768" y="1225296"/>
            <a:ext cx="658368" cy="658368"/>
          </a:xfrm>
          <a:prstGeom prst="ellipse">
            <a:avLst/>
          </a:prstGeom>
          <a:solidFill>
            <a:srgbClr val="1B2B4B"/>
          </a:solidFill>
          <a:ln w="12700">
            <a:solidFill>
              <a:srgbClr val="1B2B4B"/>
            </a:solidFill>
            <a:prstDash val="solid"/>
          </a:ln>
        </p:spPr>
        <p:txBody>
          <a:bodyPr/>
          <a:lstStyle/>
          <a:p>
            <a:endParaRPr lang="en-US"/>
          </a:p>
        </p:txBody>
      </p:sp>
      <p:sp>
        <p:nvSpPr>
          <p:cNvPr id="7" name="Text 5"/>
          <p:cNvSpPr/>
          <p:nvPr/>
        </p:nvSpPr>
        <p:spPr>
          <a:xfrm>
            <a:off x="429768" y="1225296"/>
            <a:ext cx="658368" cy="658368"/>
          </a:xfrm>
          <a:prstGeom prst="rect">
            <a:avLst/>
          </a:prstGeom>
          <a:noFill/>
          <a:ln/>
        </p:spPr>
        <p:txBody>
          <a:bodyPr wrap="square" lIns="0" tIns="0" rIns="0" bIns="0" rtlCol="0" anchor="ctr"/>
          <a:lstStyle/>
          <a:p>
            <a:pPr marL="0" indent="0" algn="ctr">
              <a:buNone/>
            </a:pPr>
            <a:r>
              <a:rPr lang="en-US" sz="2200" b="1" dirty="0">
                <a:solidFill>
                  <a:srgbClr val="FFFFFF"/>
                </a:solidFill>
                <a:latin typeface="Cambria" pitchFamily="34" charset="0"/>
                <a:ea typeface="Cambria" pitchFamily="34" charset="-122"/>
                <a:cs typeface="Cambria" pitchFamily="34" charset="-120"/>
              </a:rPr>
              <a:t>C</a:t>
            </a:r>
            <a:endParaRPr lang="en-US" sz="2200" dirty="0"/>
          </a:p>
        </p:txBody>
      </p:sp>
      <p:sp>
        <p:nvSpPr>
          <p:cNvPr id="8" name="Text 6"/>
          <p:cNvSpPr/>
          <p:nvPr/>
        </p:nvSpPr>
        <p:spPr>
          <a:xfrm>
            <a:off x="1188720" y="1316736"/>
            <a:ext cx="3127248" cy="365760"/>
          </a:xfrm>
          <a:prstGeom prst="rect">
            <a:avLst/>
          </a:prstGeom>
          <a:noFill/>
          <a:ln/>
        </p:spPr>
        <p:txBody>
          <a:bodyPr wrap="square" lIns="0" tIns="0" rIns="0" bIns="0" rtlCol="0" anchor="ctr"/>
          <a:lstStyle/>
          <a:p>
            <a:pPr marL="0" indent="0">
              <a:buNone/>
            </a:pPr>
            <a:r>
              <a:rPr lang="en-US" sz="1700" b="1" dirty="0">
                <a:solidFill>
                  <a:srgbClr val="1B2B4B"/>
                </a:solidFill>
                <a:latin typeface="Cambria" pitchFamily="34" charset="0"/>
                <a:ea typeface="Cambria" pitchFamily="34" charset="-122"/>
                <a:cs typeface="Cambria" pitchFamily="34" charset="-120"/>
              </a:rPr>
              <a:t>Coordination</a:t>
            </a:r>
            <a:endParaRPr lang="en-US" sz="1700" dirty="0"/>
          </a:p>
        </p:txBody>
      </p:sp>
      <p:sp>
        <p:nvSpPr>
          <p:cNvPr id="9" name="Text 7"/>
          <p:cNvSpPr/>
          <p:nvPr/>
        </p:nvSpPr>
        <p:spPr>
          <a:xfrm>
            <a:off x="457200" y="1755648"/>
            <a:ext cx="3840480" cy="987552"/>
          </a:xfrm>
          <a:prstGeom prst="rect">
            <a:avLst/>
          </a:prstGeom>
          <a:noFill/>
          <a:ln/>
        </p:spPr>
        <p:txBody>
          <a:bodyPr wrap="square" lIns="0" tIns="0" rIns="0" bIns="0" rtlCol="0" anchor="ctr"/>
          <a:lstStyle/>
          <a:p>
            <a:pPr marL="342900" indent="-342900">
              <a:spcAft>
                <a:spcPts val="200"/>
              </a:spcAft>
              <a:buSzPct val="100000"/>
              <a:buChar char="•"/>
            </a:pPr>
            <a:r>
              <a:rPr lang="en-US" sz="1200" dirty="0">
                <a:solidFill>
                  <a:srgbClr val="1E2E3E"/>
                </a:solidFill>
                <a:latin typeface="Calibri" pitchFamily="34" charset="0"/>
                <a:ea typeface="Calibri" pitchFamily="34" charset="-122"/>
                <a:cs typeface="Calibri" pitchFamily="34" charset="-120"/>
              </a:rPr>
              <a:t>Activation call within 24 hrs of event</a:t>
            </a:r>
            <a:endParaRPr lang="en-US" sz="1200" dirty="0"/>
          </a:p>
          <a:p>
            <a:pPr marL="342900" indent="-342900">
              <a:spcAft>
                <a:spcPts val="200"/>
              </a:spcAft>
              <a:buSzPct val="100000"/>
              <a:buChar char="•"/>
            </a:pPr>
            <a:r>
              <a:rPr lang="en-US" sz="1200" dirty="0">
                <a:solidFill>
                  <a:srgbClr val="1E2E3E"/>
                </a:solidFill>
                <a:latin typeface="Calibri" pitchFamily="34" charset="0"/>
                <a:ea typeface="Calibri" pitchFamily="34" charset="-122"/>
                <a:cs typeface="Calibri" pitchFamily="34" charset="-120"/>
              </a:rPr>
              <a:t>Sector assignments to member orgs</a:t>
            </a:r>
            <a:endParaRPr lang="en-US" sz="1200" dirty="0"/>
          </a:p>
          <a:p>
            <a:pPr marL="342900" indent="-342900">
              <a:spcAft>
                <a:spcPts val="200"/>
              </a:spcAft>
              <a:buSzPct val="100000"/>
              <a:buChar char="•"/>
            </a:pPr>
            <a:r>
              <a:rPr lang="en-US" sz="1200" dirty="0">
                <a:solidFill>
                  <a:srgbClr val="1E2E3E"/>
                </a:solidFill>
                <a:latin typeface="Calibri" pitchFamily="34" charset="0"/>
                <a:ea typeface="Calibri" pitchFamily="34" charset="-122"/>
                <a:cs typeface="Calibri" pitchFamily="34" charset="-120"/>
              </a:rPr>
              <a:t>Geographic coverage mapping</a:t>
            </a:r>
            <a:endParaRPr lang="en-US" sz="1200" dirty="0"/>
          </a:p>
          <a:p>
            <a:pPr marL="342900" indent="-342900">
              <a:spcAft>
                <a:spcPts val="200"/>
              </a:spcAft>
              <a:buSzPct val="100000"/>
              <a:buChar char="•"/>
            </a:pPr>
            <a:r>
              <a:rPr lang="en-US" sz="1200" dirty="0">
                <a:solidFill>
                  <a:srgbClr val="1E2E3E"/>
                </a:solidFill>
                <a:latin typeface="Calibri" pitchFamily="34" charset="0"/>
                <a:ea typeface="Calibri" pitchFamily="34" charset="-122"/>
                <a:cs typeface="Calibri" pitchFamily="34" charset="-120"/>
              </a:rPr>
              <a:t>Unmet needs tracking with WV 211</a:t>
            </a:r>
            <a:endParaRPr lang="en-US" sz="1200" dirty="0"/>
          </a:p>
        </p:txBody>
      </p:sp>
      <p:sp>
        <p:nvSpPr>
          <p:cNvPr id="10" name="Shape 8"/>
          <p:cNvSpPr/>
          <p:nvPr/>
        </p:nvSpPr>
        <p:spPr>
          <a:xfrm>
            <a:off x="4663440" y="1115568"/>
            <a:ext cx="4114800" cy="1691640"/>
          </a:xfrm>
          <a:prstGeom prst="roundRect">
            <a:avLst>
              <a:gd name="adj" fmla="val 6486"/>
            </a:avLst>
          </a:prstGeom>
          <a:solidFill>
            <a:srgbClr val="EEF4F8"/>
          </a:solidFill>
          <a:ln w="12700">
            <a:solidFill>
              <a:srgbClr val="C8DCE8"/>
            </a:solidFill>
            <a:prstDash val="solid"/>
          </a:ln>
          <a:effectLst>
            <a:outerShdw blurRad="101600" dist="38100" dir="2700000" algn="bl" rotWithShape="0">
              <a:srgbClr val="000000">
                <a:alpha val="11000"/>
              </a:srgbClr>
            </a:outerShdw>
          </a:effectLst>
        </p:spPr>
        <p:txBody>
          <a:bodyPr/>
          <a:lstStyle/>
          <a:p>
            <a:endParaRPr lang="en-US"/>
          </a:p>
        </p:txBody>
      </p:sp>
      <p:sp>
        <p:nvSpPr>
          <p:cNvPr id="11" name="Shape 9"/>
          <p:cNvSpPr/>
          <p:nvPr/>
        </p:nvSpPr>
        <p:spPr>
          <a:xfrm>
            <a:off x="4773168" y="1225296"/>
            <a:ext cx="658368" cy="658368"/>
          </a:xfrm>
          <a:prstGeom prst="ellipse">
            <a:avLst/>
          </a:prstGeom>
          <a:solidFill>
            <a:srgbClr val="2C5F2D"/>
          </a:solidFill>
          <a:ln w="12700">
            <a:solidFill>
              <a:srgbClr val="2C5F2D"/>
            </a:solidFill>
            <a:prstDash val="solid"/>
          </a:ln>
        </p:spPr>
        <p:txBody>
          <a:bodyPr/>
          <a:lstStyle/>
          <a:p>
            <a:endParaRPr lang="en-US"/>
          </a:p>
        </p:txBody>
      </p:sp>
      <p:sp>
        <p:nvSpPr>
          <p:cNvPr id="12" name="Text 10"/>
          <p:cNvSpPr/>
          <p:nvPr/>
        </p:nvSpPr>
        <p:spPr>
          <a:xfrm>
            <a:off x="4773168" y="1225296"/>
            <a:ext cx="658368" cy="658368"/>
          </a:xfrm>
          <a:prstGeom prst="rect">
            <a:avLst/>
          </a:prstGeom>
          <a:noFill/>
          <a:ln/>
        </p:spPr>
        <p:txBody>
          <a:bodyPr wrap="square" lIns="0" tIns="0" rIns="0" bIns="0" rtlCol="0" anchor="ctr"/>
          <a:lstStyle/>
          <a:p>
            <a:pPr marL="0" indent="0" algn="ctr">
              <a:buNone/>
            </a:pPr>
            <a:r>
              <a:rPr lang="en-US" sz="2200" b="1" dirty="0">
                <a:solidFill>
                  <a:srgbClr val="FFFFFF"/>
                </a:solidFill>
                <a:latin typeface="Cambria" pitchFamily="34" charset="0"/>
                <a:ea typeface="Cambria" pitchFamily="34" charset="-122"/>
                <a:cs typeface="Cambria" pitchFamily="34" charset="-120"/>
              </a:rPr>
              <a:t>C</a:t>
            </a:r>
            <a:endParaRPr lang="en-US" sz="2200" dirty="0"/>
          </a:p>
        </p:txBody>
      </p:sp>
      <p:sp>
        <p:nvSpPr>
          <p:cNvPr id="13" name="Text 11"/>
          <p:cNvSpPr/>
          <p:nvPr/>
        </p:nvSpPr>
        <p:spPr>
          <a:xfrm>
            <a:off x="5532120" y="1316736"/>
            <a:ext cx="3127248" cy="365760"/>
          </a:xfrm>
          <a:prstGeom prst="rect">
            <a:avLst/>
          </a:prstGeom>
          <a:noFill/>
          <a:ln/>
        </p:spPr>
        <p:txBody>
          <a:bodyPr wrap="square" lIns="0" tIns="0" rIns="0" bIns="0" rtlCol="0" anchor="ctr"/>
          <a:lstStyle/>
          <a:p>
            <a:pPr marL="0" indent="0">
              <a:buNone/>
            </a:pPr>
            <a:r>
              <a:rPr lang="en-US" sz="1700" b="1" dirty="0">
                <a:solidFill>
                  <a:srgbClr val="2C5F2D"/>
                </a:solidFill>
                <a:latin typeface="Cambria" pitchFamily="34" charset="0"/>
                <a:ea typeface="Cambria" pitchFamily="34" charset="-122"/>
                <a:cs typeface="Cambria" pitchFamily="34" charset="-120"/>
              </a:rPr>
              <a:t>C</a:t>
            </a:r>
            <a:r>
              <a:rPr lang="en-US" sz="1700" b="1" dirty="0">
                <a:solidFill>
                  <a:srgbClr val="1B2B4B"/>
                </a:solidFill>
                <a:latin typeface="Cambria" pitchFamily="34" charset="0"/>
                <a:ea typeface="Cambria" pitchFamily="34" charset="-122"/>
                <a:cs typeface="Cambria" pitchFamily="34" charset="-120"/>
              </a:rPr>
              <a:t>ooperation</a:t>
            </a:r>
            <a:endParaRPr lang="en-US" sz="1700" dirty="0"/>
          </a:p>
        </p:txBody>
      </p:sp>
      <p:sp>
        <p:nvSpPr>
          <p:cNvPr id="14" name="Text 12"/>
          <p:cNvSpPr/>
          <p:nvPr/>
        </p:nvSpPr>
        <p:spPr>
          <a:xfrm>
            <a:off x="4800600" y="1755648"/>
            <a:ext cx="3840480" cy="987552"/>
          </a:xfrm>
          <a:prstGeom prst="rect">
            <a:avLst/>
          </a:prstGeom>
          <a:noFill/>
          <a:ln/>
        </p:spPr>
        <p:txBody>
          <a:bodyPr wrap="square" lIns="0" tIns="0" rIns="0" bIns="0" rtlCol="0" anchor="ctr"/>
          <a:lstStyle/>
          <a:p>
            <a:pPr marL="342900" indent="-342900">
              <a:spcAft>
                <a:spcPts val="200"/>
              </a:spcAft>
              <a:buSzPct val="100000"/>
              <a:buChar char="•"/>
            </a:pPr>
            <a:r>
              <a:rPr lang="en-US" sz="1200" dirty="0">
                <a:solidFill>
                  <a:srgbClr val="1E2E3E"/>
                </a:solidFill>
                <a:latin typeface="Calibri" pitchFamily="34" charset="0"/>
                <a:ea typeface="Calibri" pitchFamily="34" charset="-122"/>
                <a:cs typeface="Calibri" pitchFamily="34" charset="-120"/>
              </a:rPr>
              <a:t>Shared volunteer pools across orgs</a:t>
            </a:r>
            <a:endParaRPr lang="en-US" sz="1200" dirty="0"/>
          </a:p>
          <a:p>
            <a:pPr marL="342900" indent="-342900">
              <a:spcAft>
                <a:spcPts val="200"/>
              </a:spcAft>
              <a:buSzPct val="100000"/>
              <a:buChar char="•"/>
            </a:pPr>
            <a:r>
              <a:rPr lang="en-US" sz="1200" dirty="0">
                <a:solidFill>
                  <a:srgbClr val="1E2E3E"/>
                </a:solidFill>
                <a:latin typeface="Calibri" pitchFamily="34" charset="0"/>
                <a:ea typeface="Calibri" pitchFamily="34" charset="-122"/>
                <a:cs typeface="Calibri" pitchFamily="34" charset="-120"/>
              </a:rPr>
              <a:t>Joint resource deployment</a:t>
            </a:r>
            <a:endParaRPr lang="en-US" sz="1200" dirty="0"/>
          </a:p>
          <a:p>
            <a:pPr marL="342900" indent="-342900">
              <a:spcAft>
                <a:spcPts val="200"/>
              </a:spcAft>
              <a:buSzPct val="100000"/>
              <a:buChar char="•"/>
            </a:pPr>
            <a:r>
              <a:rPr lang="en-US" sz="1200" dirty="0">
                <a:solidFill>
                  <a:srgbClr val="1E2E3E"/>
                </a:solidFill>
                <a:latin typeface="Calibri" pitchFamily="34" charset="0"/>
                <a:ea typeface="Calibri" pitchFamily="34" charset="-122"/>
                <a:cs typeface="Calibri" pitchFamily="34" charset="-120"/>
              </a:rPr>
              <a:t>No duplication of supply drops</a:t>
            </a:r>
            <a:endParaRPr lang="en-US" sz="1200" dirty="0"/>
          </a:p>
          <a:p>
            <a:pPr marL="342900" indent="-342900">
              <a:spcAft>
                <a:spcPts val="200"/>
              </a:spcAft>
              <a:buSzPct val="100000"/>
              <a:buChar char="•"/>
            </a:pPr>
            <a:r>
              <a:rPr lang="en-US" sz="1200" dirty="0">
                <a:solidFill>
                  <a:srgbClr val="1E2E3E"/>
                </a:solidFill>
                <a:latin typeface="Calibri" pitchFamily="34" charset="0"/>
                <a:ea typeface="Calibri" pitchFamily="34" charset="-122"/>
                <a:cs typeface="Calibri" pitchFamily="34" charset="-120"/>
              </a:rPr>
              <a:t>Case conferencing on complex families</a:t>
            </a:r>
            <a:endParaRPr lang="en-US" sz="1200" dirty="0"/>
          </a:p>
        </p:txBody>
      </p:sp>
      <p:sp>
        <p:nvSpPr>
          <p:cNvPr id="15" name="Shape 13"/>
          <p:cNvSpPr/>
          <p:nvPr/>
        </p:nvSpPr>
        <p:spPr>
          <a:xfrm>
            <a:off x="320040" y="2944368"/>
            <a:ext cx="4114800" cy="1691640"/>
          </a:xfrm>
          <a:prstGeom prst="roundRect">
            <a:avLst>
              <a:gd name="adj" fmla="val 6486"/>
            </a:avLst>
          </a:prstGeom>
          <a:solidFill>
            <a:srgbClr val="EEF4F8"/>
          </a:solidFill>
          <a:ln w="12700">
            <a:solidFill>
              <a:srgbClr val="C8DCE8"/>
            </a:solidFill>
            <a:prstDash val="solid"/>
          </a:ln>
          <a:effectLst>
            <a:outerShdw blurRad="101600" dist="38100" dir="2700000" algn="bl" rotWithShape="0">
              <a:srgbClr val="000000">
                <a:alpha val="11000"/>
              </a:srgbClr>
            </a:outerShdw>
          </a:effectLst>
        </p:spPr>
        <p:txBody>
          <a:bodyPr/>
          <a:lstStyle/>
          <a:p>
            <a:endParaRPr lang="en-US"/>
          </a:p>
        </p:txBody>
      </p:sp>
      <p:sp>
        <p:nvSpPr>
          <p:cNvPr id="16" name="Shape 14"/>
          <p:cNvSpPr/>
          <p:nvPr/>
        </p:nvSpPr>
        <p:spPr>
          <a:xfrm>
            <a:off x="429768" y="3054096"/>
            <a:ext cx="658368" cy="658368"/>
          </a:xfrm>
          <a:prstGeom prst="ellipse">
            <a:avLst/>
          </a:prstGeom>
          <a:solidFill>
            <a:srgbClr val="028090"/>
          </a:solidFill>
          <a:ln w="12700">
            <a:solidFill>
              <a:srgbClr val="028090"/>
            </a:solidFill>
            <a:prstDash val="solid"/>
          </a:ln>
        </p:spPr>
        <p:txBody>
          <a:bodyPr/>
          <a:lstStyle/>
          <a:p>
            <a:endParaRPr lang="en-US"/>
          </a:p>
        </p:txBody>
      </p:sp>
      <p:sp>
        <p:nvSpPr>
          <p:cNvPr id="17" name="Text 15"/>
          <p:cNvSpPr/>
          <p:nvPr/>
        </p:nvSpPr>
        <p:spPr>
          <a:xfrm>
            <a:off x="429768" y="3054096"/>
            <a:ext cx="658368" cy="658368"/>
          </a:xfrm>
          <a:prstGeom prst="rect">
            <a:avLst/>
          </a:prstGeom>
          <a:noFill/>
          <a:ln/>
        </p:spPr>
        <p:txBody>
          <a:bodyPr wrap="square" lIns="0" tIns="0" rIns="0" bIns="0" rtlCol="0" anchor="ctr"/>
          <a:lstStyle/>
          <a:p>
            <a:pPr marL="0" indent="0" algn="ctr">
              <a:buNone/>
            </a:pPr>
            <a:r>
              <a:rPr lang="en-US" sz="2200" b="1" dirty="0">
                <a:solidFill>
                  <a:srgbClr val="FFFFFF"/>
                </a:solidFill>
                <a:latin typeface="Cambria" pitchFamily="34" charset="0"/>
                <a:ea typeface="Cambria" pitchFamily="34" charset="-122"/>
                <a:cs typeface="Cambria" pitchFamily="34" charset="-120"/>
              </a:rPr>
              <a:t>C</a:t>
            </a:r>
            <a:endParaRPr lang="en-US" sz="2200" dirty="0"/>
          </a:p>
        </p:txBody>
      </p:sp>
      <p:sp>
        <p:nvSpPr>
          <p:cNvPr id="18" name="Text 16"/>
          <p:cNvSpPr/>
          <p:nvPr/>
        </p:nvSpPr>
        <p:spPr>
          <a:xfrm>
            <a:off x="1188720" y="3145536"/>
            <a:ext cx="3127248" cy="365760"/>
          </a:xfrm>
          <a:prstGeom prst="rect">
            <a:avLst/>
          </a:prstGeom>
          <a:noFill/>
          <a:ln/>
        </p:spPr>
        <p:txBody>
          <a:bodyPr wrap="square" lIns="0" tIns="0" rIns="0" bIns="0" rtlCol="0" anchor="ctr"/>
          <a:lstStyle/>
          <a:p>
            <a:pPr marL="0" indent="0">
              <a:buNone/>
            </a:pPr>
            <a:r>
              <a:rPr lang="en-US" sz="1700" b="1" dirty="0">
                <a:solidFill>
                  <a:srgbClr val="028090"/>
                </a:solidFill>
                <a:latin typeface="Cambria" pitchFamily="34" charset="0"/>
                <a:ea typeface="Cambria" pitchFamily="34" charset="-122"/>
                <a:cs typeface="Cambria" pitchFamily="34" charset="-120"/>
              </a:rPr>
              <a:t>C</a:t>
            </a:r>
            <a:r>
              <a:rPr lang="en-US" sz="1700" b="1" dirty="0">
                <a:solidFill>
                  <a:srgbClr val="1B2B4B"/>
                </a:solidFill>
                <a:latin typeface="Cambria" pitchFamily="34" charset="0"/>
                <a:ea typeface="Cambria" pitchFamily="34" charset="-122"/>
                <a:cs typeface="Cambria" pitchFamily="34" charset="-120"/>
              </a:rPr>
              <a:t>ommunication</a:t>
            </a:r>
            <a:endParaRPr lang="en-US" sz="1700" dirty="0"/>
          </a:p>
        </p:txBody>
      </p:sp>
      <p:sp>
        <p:nvSpPr>
          <p:cNvPr id="19" name="Text 17"/>
          <p:cNvSpPr/>
          <p:nvPr/>
        </p:nvSpPr>
        <p:spPr>
          <a:xfrm>
            <a:off x="457200" y="3584448"/>
            <a:ext cx="3840480" cy="987552"/>
          </a:xfrm>
          <a:prstGeom prst="rect">
            <a:avLst/>
          </a:prstGeom>
          <a:noFill/>
          <a:ln/>
        </p:spPr>
        <p:txBody>
          <a:bodyPr wrap="square" lIns="0" tIns="0" rIns="0" bIns="0" rtlCol="0" anchor="ctr"/>
          <a:lstStyle/>
          <a:p>
            <a:pPr marL="342900" indent="-342900">
              <a:spcAft>
                <a:spcPts val="200"/>
              </a:spcAft>
              <a:buSzPct val="100000"/>
              <a:buChar char="•"/>
            </a:pPr>
            <a:r>
              <a:rPr lang="en-US" sz="1200" dirty="0">
                <a:solidFill>
                  <a:srgbClr val="1E2E3E"/>
                </a:solidFill>
                <a:latin typeface="Calibri" pitchFamily="34" charset="0"/>
                <a:ea typeface="Calibri" pitchFamily="34" charset="-122"/>
                <a:cs typeface="Calibri" pitchFamily="34" charset="-120"/>
              </a:rPr>
              <a:t>Real-time situation reports to county OEM</a:t>
            </a:r>
            <a:endParaRPr lang="en-US" sz="1200" dirty="0"/>
          </a:p>
          <a:p>
            <a:pPr marL="342900" indent="-342900">
              <a:spcAft>
                <a:spcPts val="200"/>
              </a:spcAft>
              <a:buSzPct val="100000"/>
              <a:buChar char="•"/>
            </a:pPr>
            <a:r>
              <a:rPr lang="en-US" sz="1200" dirty="0">
                <a:solidFill>
                  <a:srgbClr val="1E2E3E"/>
                </a:solidFill>
                <a:latin typeface="Calibri" pitchFamily="34" charset="0"/>
                <a:ea typeface="Calibri" pitchFamily="34" charset="-122"/>
                <a:cs typeface="Calibri" pitchFamily="34" charset="-120"/>
              </a:rPr>
              <a:t>Public information coordination</a:t>
            </a:r>
            <a:endParaRPr lang="en-US" sz="1200" dirty="0"/>
          </a:p>
          <a:p>
            <a:pPr marL="342900" indent="-342900">
              <a:spcAft>
                <a:spcPts val="200"/>
              </a:spcAft>
              <a:buSzPct val="100000"/>
              <a:buChar char="•"/>
            </a:pPr>
            <a:r>
              <a:rPr lang="en-US" sz="1200" dirty="0">
                <a:solidFill>
                  <a:srgbClr val="1E2E3E"/>
                </a:solidFill>
                <a:latin typeface="Calibri" pitchFamily="34" charset="0"/>
                <a:ea typeface="Calibri" pitchFamily="34" charset="-122"/>
                <a:cs typeface="Calibri" pitchFamily="34" charset="-120"/>
              </a:rPr>
              <a:t>Crisis Counseling Program linkage</a:t>
            </a:r>
            <a:endParaRPr lang="en-US" sz="1200" dirty="0"/>
          </a:p>
          <a:p>
            <a:pPr marL="342900" indent="-342900">
              <a:spcAft>
                <a:spcPts val="200"/>
              </a:spcAft>
              <a:buSzPct val="100000"/>
              <a:buChar char="•"/>
            </a:pPr>
            <a:r>
              <a:rPr lang="en-US" sz="1200" dirty="0">
                <a:solidFill>
                  <a:srgbClr val="1E2E3E"/>
                </a:solidFill>
                <a:latin typeface="Calibri" pitchFamily="34" charset="0"/>
                <a:ea typeface="Calibri" pitchFamily="34" charset="-122"/>
                <a:cs typeface="Calibri" pitchFamily="34" charset="-120"/>
              </a:rPr>
              <a:t>Survivor navigation via WV 211</a:t>
            </a:r>
            <a:endParaRPr lang="en-US" sz="1200" dirty="0"/>
          </a:p>
        </p:txBody>
      </p:sp>
      <p:sp>
        <p:nvSpPr>
          <p:cNvPr id="20" name="Shape 18"/>
          <p:cNvSpPr/>
          <p:nvPr/>
        </p:nvSpPr>
        <p:spPr>
          <a:xfrm>
            <a:off x="4663440" y="2944368"/>
            <a:ext cx="4114800" cy="1691640"/>
          </a:xfrm>
          <a:prstGeom prst="roundRect">
            <a:avLst>
              <a:gd name="adj" fmla="val 6486"/>
            </a:avLst>
          </a:prstGeom>
          <a:solidFill>
            <a:srgbClr val="EEF4F8"/>
          </a:solidFill>
          <a:ln w="12700">
            <a:solidFill>
              <a:srgbClr val="C8DCE8"/>
            </a:solidFill>
            <a:prstDash val="solid"/>
          </a:ln>
          <a:effectLst>
            <a:outerShdw blurRad="101600" dist="38100" dir="2700000" algn="bl" rotWithShape="0">
              <a:srgbClr val="000000">
                <a:alpha val="11000"/>
              </a:srgbClr>
            </a:outerShdw>
          </a:effectLst>
        </p:spPr>
        <p:txBody>
          <a:bodyPr/>
          <a:lstStyle/>
          <a:p>
            <a:endParaRPr lang="en-US"/>
          </a:p>
        </p:txBody>
      </p:sp>
      <p:sp>
        <p:nvSpPr>
          <p:cNvPr id="21" name="Shape 19"/>
          <p:cNvSpPr/>
          <p:nvPr/>
        </p:nvSpPr>
        <p:spPr>
          <a:xfrm>
            <a:off x="4773168" y="3054096"/>
            <a:ext cx="658368" cy="658368"/>
          </a:xfrm>
          <a:prstGeom prst="ellipse">
            <a:avLst/>
          </a:prstGeom>
          <a:solidFill>
            <a:srgbClr val="7B3F00"/>
          </a:solidFill>
          <a:ln w="12700">
            <a:solidFill>
              <a:srgbClr val="7B3F00"/>
            </a:solidFill>
            <a:prstDash val="solid"/>
          </a:ln>
        </p:spPr>
        <p:txBody>
          <a:bodyPr/>
          <a:lstStyle/>
          <a:p>
            <a:endParaRPr lang="en-US"/>
          </a:p>
        </p:txBody>
      </p:sp>
      <p:sp>
        <p:nvSpPr>
          <p:cNvPr id="22" name="Text 20"/>
          <p:cNvSpPr/>
          <p:nvPr/>
        </p:nvSpPr>
        <p:spPr>
          <a:xfrm>
            <a:off x="4773168" y="3054096"/>
            <a:ext cx="658368" cy="658368"/>
          </a:xfrm>
          <a:prstGeom prst="rect">
            <a:avLst/>
          </a:prstGeom>
          <a:noFill/>
          <a:ln/>
        </p:spPr>
        <p:txBody>
          <a:bodyPr wrap="square" lIns="0" tIns="0" rIns="0" bIns="0" rtlCol="0" anchor="ctr"/>
          <a:lstStyle/>
          <a:p>
            <a:pPr marL="0" indent="0" algn="ctr">
              <a:buNone/>
            </a:pPr>
            <a:r>
              <a:rPr lang="en-US" sz="2200" b="1" dirty="0">
                <a:solidFill>
                  <a:srgbClr val="FFFFFF"/>
                </a:solidFill>
                <a:latin typeface="Cambria" pitchFamily="34" charset="0"/>
                <a:ea typeface="Cambria" pitchFamily="34" charset="-122"/>
                <a:cs typeface="Cambria" pitchFamily="34" charset="-120"/>
              </a:rPr>
              <a:t>C</a:t>
            </a:r>
            <a:endParaRPr lang="en-US" sz="2200" dirty="0"/>
          </a:p>
        </p:txBody>
      </p:sp>
      <p:sp>
        <p:nvSpPr>
          <p:cNvPr id="23" name="Text 21"/>
          <p:cNvSpPr/>
          <p:nvPr/>
        </p:nvSpPr>
        <p:spPr>
          <a:xfrm>
            <a:off x="5532120" y="3145536"/>
            <a:ext cx="3127248" cy="365760"/>
          </a:xfrm>
          <a:prstGeom prst="rect">
            <a:avLst/>
          </a:prstGeom>
          <a:noFill/>
          <a:ln/>
        </p:spPr>
        <p:txBody>
          <a:bodyPr wrap="square" lIns="0" tIns="0" rIns="0" bIns="0" rtlCol="0" anchor="ctr"/>
          <a:lstStyle/>
          <a:p>
            <a:pPr marL="0" indent="0">
              <a:buNone/>
            </a:pPr>
            <a:r>
              <a:rPr lang="en-US" sz="1700" b="1" dirty="0">
                <a:solidFill>
                  <a:srgbClr val="7B3F00"/>
                </a:solidFill>
                <a:latin typeface="Cambria" pitchFamily="34" charset="0"/>
                <a:ea typeface="Cambria" pitchFamily="34" charset="-122"/>
                <a:cs typeface="Cambria" pitchFamily="34" charset="-120"/>
              </a:rPr>
              <a:t>C</a:t>
            </a:r>
            <a:r>
              <a:rPr lang="en-US" sz="1700" b="1" dirty="0">
                <a:solidFill>
                  <a:srgbClr val="1B2B4B"/>
                </a:solidFill>
                <a:latin typeface="Cambria" pitchFamily="34" charset="0"/>
                <a:ea typeface="Cambria" pitchFamily="34" charset="-122"/>
                <a:cs typeface="Cambria" pitchFamily="34" charset="-120"/>
              </a:rPr>
              <a:t>ollaboration</a:t>
            </a:r>
            <a:endParaRPr lang="en-US" sz="1700" dirty="0"/>
          </a:p>
        </p:txBody>
      </p:sp>
      <p:sp>
        <p:nvSpPr>
          <p:cNvPr id="24" name="Text 22"/>
          <p:cNvSpPr/>
          <p:nvPr/>
        </p:nvSpPr>
        <p:spPr>
          <a:xfrm>
            <a:off x="4800600" y="3584448"/>
            <a:ext cx="3840480" cy="987552"/>
          </a:xfrm>
          <a:prstGeom prst="rect">
            <a:avLst/>
          </a:prstGeom>
          <a:noFill/>
          <a:ln/>
        </p:spPr>
        <p:txBody>
          <a:bodyPr wrap="square" lIns="0" tIns="0" rIns="0" bIns="0" rtlCol="0" anchor="ctr"/>
          <a:lstStyle/>
          <a:p>
            <a:pPr marL="342900" indent="-342900">
              <a:spcAft>
                <a:spcPts val="200"/>
              </a:spcAft>
              <a:buSzPct val="100000"/>
              <a:buChar char="•"/>
            </a:pPr>
            <a:r>
              <a:rPr lang="en-US" sz="1200" dirty="0">
                <a:solidFill>
                  <a:srgbClr val="1E2E3E"/>
                </a:solidFill>
                <a:latin typeface="Calibri" pitchFamily="34" charset="0"/>
                <a:ea typeface="Calibri" pitchFamily="34" charset="-122"/>
                <a:cs typeface="Calibri" pitchFamily="34" charset="-120"/>
              </a:rPr>
              <a:t>Multi-org long-term recovery committees</a:t>
            </a:r>
            <a:endParaRPr lang="en-US" sz="1200" dirty="0"/>
          </a:p>
          <a:p>
            <a:pPr marL="342900" indent="-342900">
              <a:spcAft>
                <a:spcPts val="200"/>
              </a:spcAft>
              <a:buSzPct val="100000"/>
              <a:buChar char="•"/>
            </a:pPr>
            <a:r>
              <a:rPr lang="en-US" sz="1200" dirty="0">
                <a:solidFill>
                  <a:srgbClr val="1E2E3E"/>
                </a:solidFill>
                <a:latin typeface="Calibri" pitchFamily="34" charset="0"/>
                <a:ea typeface="Calibri" pitchFamily="34" charset="-122"/>
                <a:cs typeface="Calibri" pitchFamily="34" charset="-120"/>
              </a:rPr>
              <a:t>Joint grant applications</a:t>
            </a:r>
            <a:endParaRPr lang="en-US" sz="1200" dirty="0"/>
          </a:p>
          <a:p>
            <a:pPr marL="342900" indent="-342900">
              <a:spcAft>
                <a:spcPts val="200"/>
              </a:spcAft>
              <a:buSzPct val="100000"/>
              <a:buChar char="•"/>
            </a:pPr>
            <a:r>
              <a:rPr lang="en-US" sz="1200" dirty="0">
                <a:solidFill>
                  <a:srgbClr val="1E2E3E"/>
                </a:solidFill>
                <a:latin typeface="Calibri" pitchFamily="34" charset="0"/>
                <a:ea typeface="Calibri" pitchFamily="34" charset="-122"/>
                <a:cs typeface="Calibri" pitchFamily="34" charset="-120"/>
              </a:rPr>
              <a:t>Shared data on community unmet needs</a:t>
            </a:r>
            <a:endParaRPr lang="en-US" sz="1200" dirty="0"/>
          </a:p>
          <a:p>
            <a:pPr marL="342900" indent="-342900">
              <a:spcAft>
                <a:spcPts val="200"/>
              </a:spcAft>
              <a:buSzPct val="100000"/>
              <a:buChar char="•"/>
            </a:pPr>
            <a:r>
              <a:rPr lang="en-US" sz="1200" dirty="0">
                <a:solidFill>
                  <a:srgbClr val="1E2E3E"/>
                </a:solidFill>
                <a:latin typeface="Calibri" pitchFamily="34" charset="0"/>
                <a:ea typeface="Calibri" pitchFamily="34" charset="-122"/>
                <a:cs typeface="Calibri" pitchFamily="34" charset="-120"/>
              </a:rPr>
              <a:t>Bridges built with federal, state &amp; local partners</a:t>
            </a:r>
            <a:endParaRPr lang="en-US" sz="1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2F7FA"/>
        </a:solidFill>
        <a:effectLst/>
      </p:bgPr>
    </p:bg>
    <p:spTree>
      <p:nvGrpSpPr>
        <p:cNvPr id="1" name=""/>
        <p:cNvGrpSpPr/>
        <p:nvPr/>
      </p:nvGrpSpPr>
      <p:grpSpPr>
        <a:xfrm>
          <a:off x="0" y="0"/>
          <a:ext cx="0" cy="0"/>
          <a:chOff x="0" y="0"/>
          <a:chExt cx="0" cy="0"/>
        </a:xfrm>
      </p:grpSpPr>
      <p:sp>
        <p:nvSpPr>
          <p:cNvPr id="2" name="Shape 0"/>
          <p:cNvSpPr/>
          <p:nvPr/>
        </p:nvSpPr>
        <p:spPr>
          <a:xfrm>
            <a:off x="457200" y="228600"/>
            <a:ext cx="2377440" cy="338328"/>
          </a:xfrm>
          <a:prstGeom prst="roundRect">
            <a:avLst>
              <a:gd name="adj" fmla="val 27027"/>
            </a:avLst>
          </a:prstGeom>
          <a:solidFill>
            <a:srgbClr val="028090"/>
          </a:solidFill>
          <a:ln w="12700">
            <a:solidFill>
              <a:srgbClr val="028090"/>
            </a:solidFill>
            <a:prstDash val="solid"/>
          </a:ln>
        </p:spPr>
        <p:txBody>
          <a:bodyPr/>
          <a:lstStyle/>
          <a:p>
            <a:endParaRPr lang="en-US"/>
          </a:p>
        </p:txBody>
      </p:sp>
      <p:sp>
        <p:nvSpPr>
          <p:cNvPr id="3" name="Text 1"/>
          <p:cNvSpPr/>
          <p:nvPr/>
        </p:nvSpPr>
        <p:spPr>
          <a:xfrm>
            <a:off x="457200" y="228600"/>
            <a:ext cx="2377440" cy="338328"/>
          </a:xfrm>
          <a:prstGeom prst="rect">
            <a:avLst/>
          </a:prstGeom>
          <a:noFill/>
          <a:ln/>
        </p:spPr>
        <p:txBody>
          <a:bodyPr wrap="square" lIns="0" tIns="0" rIns="0" bIns="0" rtlCol="0" anchor="ctr"/>
          <a:lstStyle/>
          <a:p>
            <a:pPr marL="0" indent="0" algn="ctr">
              <a:buNone/>
            </a:pPr>
            <a:r>
              <a:rPr lang="en-US" sz="1000" b="1" kern="0" spc="150" dirty="0">
                <a:solidFill>
                  <a:srgbClr val="FFFFFF"/>
                </a:solidFill>
                <a:latin typeface="Calibri" pitchFamily="34" charset="0"/>
                <a:ea typeface="Calibri" pitchFamily="34" charset="-122"/>
                <a:cs typeface="Calibri" pitchFamily="34" charset="-120"/>
              </a:rPr>
              <a:t>MULTI-AGENCY COORDINATION</a:t>
            </a:r>
            <a:endParaRPr lang="en-US" sz="1000" dirty="0"/>
          </a:p>
        </p:txBody>
      </p:sp>
      <p:sp>
        <p:nvSpPr>
          <p:cNvPr id="4" name="Text 2"/>
          <p:cNvSpPr/>
          <p:nvPr/>
        </p:nvSpPr>
        <p:spPr>
          <a:xfrm>
            <a:off x="457200" y="658368"/>
            <a:ext cx="8229600" cy="566928"/>
          </a:xfrm>
          <a:prstGeom prst="rect">
            <a:avLst/>
          </a:prstGeom>
          <a:noFill/>
          <a:ln/>
        </p:spPr>
        <p:txBody>
          <a:bodyPr wrap="square" lIns="0" tIns="0" rIns="0" bIns="0" rtlCol="0" anchor="ctr"/>
          <a:lstStyle/>
          <a:p>
            <a:pPr marL="0" indent="0">
              <a:buNone/>
            </a:pPr>
            <a:r>
              <a:rPr lang="en-US" sz="3200" b="1" dirty="0">
                <a:solidFill>
                  <a:srgbClr val="1B2B4B"/>
                </a:solidFill>
                <a:latin typeface="Cambria" pitchFamily="34" charset="0"/>
                <a:ea typeface="Cambria" pitchFamily="34" charset="-122"/>
                <a:cs typeface="Cambria" pitchFamily="34" charset="-120"/>
              </a:rPr>
              <a:t>February 2025: Southern WV Floods</a:t>
            </a:r>
            <a:endParaRPr lang="en-US" sz="3200" dirty="0"/>
          </a:p>
        </p:txBody>
      </p:sp>
      <p:sp>
        <p:nvSpPr>
          <p:cNvPr id="5" name="Text 3"/>
          <p:cNvSpPr/>
          <p:nvPr/>
        </p:nvSpPr>
        <p:spPr>
          <a:xfrm>
            <a:off x="457200" y="1261872"/>
            <a:ext cx="8229600" cy="310896"/>
          </a:xfrm>
          <a:prstGeom prst="rect">
            <a:avLst/>
          </a:prstGeom>
          <a:noFill/>
          <a:ln/>
        </p:spPr>
        <p:txBody>
          <a:bodyPr wrap="square" lIns="0" tIns="0" rIns="0" bIns="0" rtlCol="0" anchor="ctr"/>
          <a:lstStyle/>
          <a:p>
            <a:pPr marL="0" indent="0">
              <a:buNone/>
            </a:pPr>
            <a:r>
              <a:rPr lang="en-US" sz="1400" i="1" dirty="0">
                <a:solidFill>
                  <a:srgbClr val="64748B"/>
                </a:solidFill>
                <a:latin typeface="Calibri" pitchFamily="34" charset="0"/>
                <a:ea typeface="Calibri" pitchFamily="34" charset="-122"/>
                <a:cs typeface="Calibri" pitchFamily="34" charset="-120"/>
              </a:rPr>
              <a:t>The 4 C's in action across southern WV's coal-country counties</a:t>
            </a:r>
            <a:endParaRPr lang="en-US" sz="1400" dirty="0"/>
          </a:p>
        </p:txBody>
      </p:sp>
      <p:sp>
        <p:nvSpPr>
          <p:cNvPr id="6" name="Shape 4"/>
          <p:cNvSpPr/>
          <p:nvPr/>
        </p:nvSpPr>
        <p:spPr>
          <a:xfrm>
            <a:off x="457200" y="1691640"/>
            <a:ext cx="2697480" cy="1005840"/>
          </a:xfrm>
          <a:prstGeom prst="roundRect">
            <a:avLst>
              <a:gd name="adj" fmla="val 9091"/>
            </a:avLst>
          </a:prstGeom>
          <a:solidFill>
            <a:srgbClr val="FFFFFF"/>
          </a:solidFill>
          <a:ln w="12700">
            <a:solidFill>
              <a:srgbClr val="C8DCE8"/>
            </a:solidFill>
            <a:prstDash val="solid"/>
          </a:ln>
          <a:effectLst>
            <a:outerShdw blurRad="101600" dist="38100" dir="2700000" algn="bl" rotWithShape="0">
              <a:srgbClr val="000000">
                <a:alpha val="11000"/>
              </a:srgbClr>
            </a:outerShdw>
          </a:effectLst>
        </p:spPr>
        <p:txBody>
          <a:bodyPr/>
          <a:lstStyle/>
          <a:p>
            <a:endParaRPr lang="en-US"/>
          </a:p>
        </p:txBody>
      </p:sp>
      <p:sp>
        <p:nvSpPr>
          <p:cNvPr id="7" name="Text 5"/>
          <p:cNvSpPr/>
          <p:nvPr/>
        </p:nvSpPr>
        <p:spPr>
          <a:xfrm>
            <a:off x="548640" y="1783080"/>
            <a:ext cx="2514600" cy="530352"/>
          </a:xfrm>
          <a:prstGeom prst="rect">
            <a:avLst/>
          </a:prstGeom>
          <a:noFill/>
          <a:ln/>
        </p:spPr>
        <p:txBody>
          <a:bodyPr wrap="square" lIns="0" tIns="0" rIns="0" bIns="0" rtlCol="0" anchor="ctr"/>
          <a:lstStyle/>
          <a:p>
            <a:pPr marL="0" indent="0" algn="ctr">
              <a:buNone/>
            </a:pPr>
            <a:r>
              <a:rPr lang="en-US" sz="3000" b="1" dirty="0">
                <a:solidFill>
                  <a:srgbClr val="028090"/>
                </a:solidFill>
                <a:latin typeface="Cambria" pitchFamily="34" charset="0"/>
                <a:ea typeface="Cambria" pitchFamily="34" charset="-122"/>
                <a:cs typeface="Cambria" pitchFamily="34" charset="-120"/>
              </a:rPr>
              <a:t>7+</a:t>
            </a:r>
            <a:endParaRPr lang="en-US" sz="3000" dirty="0"/>
          </a:p>
        </p:txBody>
      </p:sp>
      <p:sp>
        <p:nvSpPr>
          <p:cNvPr id="8" name="Text 6"/>
          <p:cNvSpPr/>
          <p:nvPr/>
        </p:nvSpPr>
        <p:spPr>
          <a:xfrm>
            <a:off x="548640" y="2313432"/>
            <a:ext cx="2514600" cy="320040"/>
          </a:xfrm>
          <a:prstGeom prst="rect">
            <a:avLst/>
          </a:prstGeom>
          <a:noFill/>
          <a:ln/>
        </p:spPr>
        <p:txBody>
          <a:bodyPr wrap="square" lIns="0" tIns="0" rIns="0" bIns="0" rtlCol="0" anchor="ctr"/>
          <a:lstStyle/>
          <a:p>
            <a:pPr marL="0" indent="0" algn="ctr">
              <a:buNone/>
            </a:pPr>
            <a:r>
              <a:rPr lang="en-US" sz="1200" dirty="0">
                <a:solidFill>
                  <a:srgbClr val="64748B"/>
                </a:solidFill>
                <a:latin typeface="Calibri" pitchFamily="34" charset="0"/>
                <a:ea typeface="Calibri" pitchFamily="34" charset="-122"/>
                <a:cs typeface="Calibri" pitchFamily="34" charset="-120"/>
              </a:rPr>
              <a:t>Counties impacted</a:t>
            </a:r>
            <a:endParaRPr lang="en-US" sz="1200" dirty="0"/>
          </a:p>
        </p:txBody>
      </p:sp>
      <p:sp>
        <p:nvSpPr>
          <p:cNvPr id="9" name="Shape 7"/>
          <p:cNvSpPr/>
          <p:nvPr/>
        </p:nvSpPr>
        <p:spPr>
          <a:xfrm>
            <a:off x="3355848" y="1691640"/>
            <a:ext cx="2697480" cy="1005840"/>
          </a:xfrm>
          <a:prstGeom prst="roundRect">
            <a:avLst>
              <a:gd name="adj" fmla="val 9091"/>
            </a:avLst>
          </a:prstGeom>
          <a:solidFill>
            <a:srgbClr val="FFFFFF"/>
          </a:solidFill>
          <a:ln w="12700">
            <a:solidFill>
              <a:srgbClr val="C8DCE8"/>
            </a:solidFill>
            <a:prstDash val="solid"/>
          </a:ln>
          <a:effectLst>
            <a:outerShdw blurRad="101600" dist="38100" dir="2700000" algn="bl" rotWithShape="0">
              <a:srgbClr val="000000">
                <a:alpha val="11000"/>
              </a:srgbClr>
            </a:outerShdw>
          </a:effectLst>
        </p:spPr>
        <p:txBody>
          <a:bodyPr/>
          <a:lstStyle/>
          <a:p>
            <a:endParaRPr lang="en-US"/>
          </a:p>
        </p:txBody>
      </p:sp>
      <p:sp>
        <p:nvSpPr>
          <p:cNvPr id="10" name="Text 8"/>
          <p:cNvSpPr/>
          <p:nvPr/>
        </p:nvSpPr>
        <p:spPr>
          <a:xfrm>
            <a:off x="3447288" y="1783080"/>
            <a:ext cx="2514600" cy="530352"/>
          </a:xfrm>
          <a:prstGeom prst="rect">
            <a:avLst/>
          </a:prstGeom>
          <a:noFill/>
          <a:ln/>
        </p:spPr>
        <p:txBody>
          <a:bodyPr wrap="square" lIns="0" tIns="0" rIns="0" bIns="0" rtlCol="0" anchor="ctr"/>
          <a:lstStyle/>
          <a:p>
            <a:pPr marL="0" indent="0" algn="ctr">
              <a:buNone/>
            </a:pPr>
            <a:r>
              <a:rPr lang="en-US" sz="3000" b="1" dirty="0">
                <a:solidFill>
                  <a:srgbClr val="028090"/>
                </a:solidFill>
                <a:latin typeface="Cambria" pitchFamily="34" charset="0"/>
                <a:ea typeface="Cambria" pitchFamily="34" charset="-122"/>
                <a:cs typeface="Cambria" pitchFamily="34" charset="-120"/>
              </a:rPr>
              <a:t>13,400+</a:t>
            </a:r>
            <a:endParaRPr lang="en-US" sz="3000" dirty="0"/>
          </a:p>
        </p:txBody>
      </p:sp>
      <p:sp>
        <p:nvSpPr>
          <p:cNvPr id="11" name="Text 9"/>
          <p:cNvSpPr/>
          <p:nvPr/>
        </p:nvSpPr>
        <p:spPr>
          <a:xfrm>
            <a:off x="3447288" y="2313432"/>
            <a:ext cx="2514600" cy="320040"/>
          </a:xfrm>
          <a:prstGeom prst="rect">
            <a:avLst/>
          </a:prstGeom>
          <a:noFill/>
          <a:ln/>
        </p:spPr>
        <p:txBody>
          <a:bodyPr wrap="square" lIns="0" tIns="0" rIns="0" bIns="0" rtlCol="0" anchor="ctr"/>
          <a:lstStyle/>
          <a:p>
            <a:pPr marL="0" indent="0" algn="ctr">
              <a:buNone/>
            </a:pPr>
            <a:r>
              <a:rPr lang="en-US" sz="1200" dirty="0">
                <a:solidFill>
                  <a:srgbClr val="64748B"/>
                </a:solidFill>
                <a:latin typeface="Calibri" pitchFamily="34" charset="0"/>
                <a:ea typeface="Calibri" pitchFamily="34" charset="-122"/>
                <a:cs typeface="Calibri" pitchFamily="34" charset="-120"/>
              </a:rPr>
              <a:t>Homes visited by FEMA</a:t>
            </a:r>
            <a:endParaRPr lang="en-US" sz="1200" dirty="0"/>
          </a:p>
        </p:txBody>
      </p:sp>
      <p:sp>
        <p:nvSpPr>
          <p:cNvPr id="12" name="Shape 10"/>
          <p:cNvSpPr/>
          <p:nvPr/>
        </p:nvSpPr>
        <p:spPr>
          <a:xfrm>
            <a:off x="6254496" y="1691640"/>
            <a:ext cx="2697480" cy="1005840"/>
          </a:xfrm>
          <a:prstGeom prst="roundRect">
            <a:avLst>
              <a:gd name="adj" fmla="val 9091"/>
            </a:avLst>
          </a:prstGeom>
          <a:solidFill>
            <a:srgbClr val="FFFFFF"/>
          </a:solidFill>
          <a:ln w="12700">
            <a:solidFill>
              <a:srgbClr val="C8DCE8"/>
            </a:solidFill>
            <a:prstDash val="solid"/>
          </a:ln>
          <a:effectLst>
            <a:outerShdw blurRad="101600" dist="38100" dir="2700000" algn="bl" rotWithShape="0">
              <a:srgbClr val="000000">
                <a:alpha val="11000"/>
              </a:srgbClr>
            </a:outerShdw>
          </a:effectLst>
        </p:spPr>
        <p:txBody>
          <a:bodyPr/>
          <a:lstStyle/>
          <a:p>
            <a:endParaRPr lang="en-US"/>
          </a:p>
        </p:txBody>
      </p:sp>
      <p:sp>
        <p:nvSpPr>
          <p:cNvPr id="13" name="Text 11"/>
          <p:cNvSpPr/>
          <p:nvPr/>
        </p:nvSpPr>
        <p:spPr>
          <a:xfrm>
            <a:off x="6345936" y="1783080"/>
            <a:ext cx="2514600" cy="530352"/>
          </a:xfrm>
          <a:prstGeom prst="rect">
            <a:avLst/>
          </a:prstGeom>
          <a:noFill/>
          <a:ln/>
        </p:spPr>
        <p:txBody>
          <a:bodyPr wrap="square" lIns="0" tIns="0" rIns="0" bIns="0" rtlCol="0" anchor="ctr"/>
          <a:lstStyle/>
          <a:p>
            <a:pPr marL="0" indent="0" algn="ctr">
              <a:buNone/>
            </a:pPr>
            <a:r>
              <a:rPr lang="en-US" sz="3000" b="1" dirty="0">
                <a:solidFill>
                  <a:srgbClr val="028090"/>
                </a:solidFill>
                <a:latin typeface="Cambria" pitchFamily="34" charset="0"/>
                <a:ea typeface="Cambria" pitchFamily="34" charset="-122"/>
                <a:cs typeface="Cambria" pitchFamily="34" charset="-120"/>
              </a:rPr>
              <a:t>$3.15M</a:t>
            </a:r>
            <a:endParaRPr lang="en-US" sz="3000" dirty="0"/>
          </a:p>
        </p:txBody>
      </p:sp>
      <p:sp>
        <p:nvSpPr>
          <p:cNvPr id="14" name="Text 12"/>
          <p:cNvSpPr/>
          <p:nvPr/>
        </p:nvSpPr>
        <p:spPr>
          <a:xfrm>
            <a:off x="6345936" y="2313432"/>
            <a:ext cx="2514600" cy="320040"/>
          </a:xfrm>
          <a:prstGeom prst="rect">
            <a:avLst/>
          </a:prstGeom>
          <a:noFill/>
          <a:ln/>
        </p:spPr>
        <p:txBody>
          <a:bodyPr wrap="square" lIns="0" tIns="0" rIns="0" bIns="0" rtlCol="0" anchor="ctr"/>
          <a:lstStyle/>
          <a:p>
            <a:pPr marL="0" indent="0" algn="ctr">
              <a:buNone/>
            </a:pPr>
            <a:r>
              <a:rPr lang="en-US" sz="1200" dirty="0">
                <a:solidFill>
                  <a:srgbClr val="64748B"/>
                </a:solidFill>
                <a:latin typeface="Calibri" pitchFamily="34" charset="0"/>
                <a:ea typeface="Calibri" pitchFamily="34" charset="-122"/>
                <a:cs typeface="Calibri" pitchFamily="34" charset="-120"/>
              </a:rPr>
              <a:t>SBA assistance offered</a:t>
            </a:r>
            <a:endParaRPr lang="en-US" sz="1200" dirty="0"/>
          </a:p>
        </p:txBody>
      </p:sp>
      <p:sp>
        <p:nvSpPr>
          <p:cNvPr id="15" name="Text 13"/>
          <p:cNvSpPr/>
          <p:nvPr/>
        </p:nvSpPr>
        <p:spPr>
          <a:xfrm>
            <a:off x="457200" y="2834640"/>
            <a:ext cx="5029200" cy="365760"/>
          </a:xfrm>
          <a:prstGeom prst="rect">
            <a:avLst/>
          </a:prstGeom>
          <a:noFill/>
          <a:ln/>
        </p:spPr>
        <p:txBody>
          <a:bodyPr wrap="square" lIns="0" tIns="0" rIns="0" bIns="0" rtlCol="0" anchor="ctr"/>
          <a:lstStyle/>
          <a:p>
            <a:pPr marL="0" indent="0">
              <a:buNone/>
            </a:pPr>
            <a:r>
              <a:rPr lang="en-US" sz="1800" b="1" dirty="0">
                <a:solidFill>
                  <a:srgbClr val="1B2B4B"/>
                </a:solidFill>
                <a:latin typeface="Cambria" pitchFamily="34" charset="0"/>
                <a:ea typeface="Cambria" pitchFamily="34" charset="-122"/>
                <a:cs typeface="Cambria" pitchFamily="34" charset="-120"/>
              </a:rPr>
              <a:t>How the Network Activated</a:t>
            </a:r>
            <a:endParaRPr lang="en-US" sz="1800" dirty="0"/>
          </a:p>
        </p:txBody>
      </p:sp>
      <p:sp>
        <p:nvSpPr>
          <p:cNvPr id="16" name="Text 14"/>
          <p:cNvSpPr/>
          <p:nvPr/>
        </p:nvSpPr>
        <p:spPr>
          <a:xfrm>
            <a:off x="457200" y="3246120"/>
            <a:ext cx="5029200" cy="1627632"/>
          </a:xfrm>
          <a:prstGeom prst="rect">
            <a:avLst/>
          </a:prstGeom>
          <a:noFill/>
          <a:ln/>
        </p:spPr>
        <p:txBody>
          <a:bodyPr wrap="square" lIns="0" tIns="0" rIns="0" bIns="0" rtlCol="0" anchor="ctr"/>
          <a:lstStyle/>
          <a:p>
            <a:pPr marL="342900" indent="-342900">
              <a:spcAft>
                <a:spcPts val="400"/>
              </a:spcAft>
              <a:buSzPct val="100000"/>
              <a:buChar char="•"/>
            </a:pPr>
            <a:r>
              <a:rPr lang="en-US" sz="1300" dirty="0">
                <a:solidFill>
                  <a:srgbClr val="1E2E3E"/>
                </a:solidFill>
                <a:latin typeface="Calibri" pitchFamily="34" charset="0"/>
                <a:ea typeface="Calibri" pitchFamily="34" charset="-122"/>
                <a:cs typeface="Calibri" pitchFamily="34" charset="-120"/>
              </a:rPr>
              <a:t>Member organizations activated within 24 hours of the February 15–18 event</a:t>
            </a:r>
            <a:endParaRPr lang="en-US" sz="1300" dirty="0"/>
          </a:p>
          <a:p>
            <a:pPr marL="342900" indent="-342900">
              <a:spcAft>
                <a:spcPts val="400"/>
              </a:spcAft>
              <a:buSzPct val="100000"/>
              <a:buChar char="•"/>
            </a:pPr>
            <a:r>
              <a:rPr lang="en-US" sz="1300" dirty="0">
                <a:solidFill>
                  <a:srgbClr val="1E2E3E"/>
                </a:solidFill>
                <a:latin typeface="Calibri" pitchFamily="34" charset="0"/>
                <a:ea typeface="Calibri" pitchFamily="34" charset="-122"/>
                <a:cs typeface="Calibri" pitchFamily="34" charset="-120"/>
              </a:rPr>
              <a:t>County emergency managers in Logan, McDowell, Mercer, Mingo, Raleigh, Wayne &amp; Wyoming coordinated</a:t>
            </a:r>
            <a:endParaRPr lang="en-US" sz="1300" dirty="0"/>
          </a:p>
          <a:p>
            <a:pPr marL="342900" indent="-342900">
              <a:spcAft>
                <a:spcPts val="400"/>
              </a:spcAft>
              <a:buSzPct val="100000"/>
              <a:buChar char="•"/>
            </a:pPr>
            <a:r>
              <a:rPr lang="en-US" sz="1300" dirty="0">
                <a:solidFill>
                  <a:srgbClr val="1E2E3E"/>
                </a:solidFill>
                <a:latin typeface="Calibri" pitchFamily="34" charset="0"/>
                <a:ea typeface="Calibri" pitchFamily="34" charset="-122"/>
                <a:cs typeface="Calibri" pitchFamily="34" charset="-120"/>
              </a:rPr>
              <a:t>Muck-out teams, debris removal, and emergency supply distribution deployed</a:t>
            </a:r>
            <a:endParaRPr lang="en-US" sz="1300" dirty="0"/>
          </a:p>
          <a:p>
            <a:pPr marL="342900" indent="-342900">
              <a:spcAft>
                <a:spcPts val="400"/>
              </a:spcAft>
              <a:buSzPct val="100000"/>
              <a:buChar char="•"/>
            </a:pPr>
            <a:r>
              <a:rPr lang="en-US" sz="1300" dirty="0">
                <a:solidFill>
                  <a:srgbClr val="1E2E3E"/>
                </a:solidFill>
                <a:latin typeface="Calibri" pitchFamily="34" charset="0"/>
                <a:ea typeface="Calibri" pitchFamily="34" charset="-122"/>
                <a:cs typeface="Calibri" pitchFamily="34" charset="-120"/>
              </a:rPr>
              <a:t>Long-term recovery coordination stood up — tracking unmet needs and preventing duplication</a:t>
            </a:r>
            <a:endParaRPr lang="en-US" sz="1300" dirty="0"/>
          </a:p>
        </p:txBody>
      </p:sp>
      <p:sp>
        <p:nvSpPr>
          <p:cNvPr id="17" name="Shape 15"/>
          <p:cNvSpPr/>
          <p:nvPr/>
        </p:nvSpPr>
        <p:spPr>
          <a:xfrm>
            <a:off x="5715000" y="2834640"/>
            <a:ext cx="2971800" cy="2039112"/>
          </a:xfrm>
          <a:prstGeom prst="roundRect">
            <a:avLst>
              <a:gd name="adj" fmla="val 5381"/>
            </a:avLst>
          </a:prstGeom>
          <a:solidFill>
            <a:srgbClr val="E0F4F7"/>
          </a:solidFill>
          <a:ln w="12700">
            <a:solidFill>
              <a:srgbClr val="028090"/>
            </a:solidFill>
            <a:prstDash val="solid"/>
          </a:ln>
          <a:effectLst>
            <a:outerShdw blurRad="101600" dist="38100" dir="2700000" algn="bl" rotWithShape="0">
              <a:srgbClr val="000000">
                <a:alpha val="11000"/>
              </a:srgbClr>
            </a:outerShdw>
          </a:effectLst>
        </p:spPr>
        <p:txBody>
          <a:bodyPr/>
          <a:lstStyle/>
          <a:p>
            <a:endParaRPr lang="en-US"/>
          </a:p>
        </p:txBody>
      </p:sp>
      <p:sp>
        <p:nvSpPr>
          <p:cNvPr id="18" name="Text 16"/>
          <p:cNvSpPr/>
          <p:nvPr/>
        </p:nvSpPr>
        <p:spPr>
          <a:xfrm>
            <a:off x="5852160" y="2971800"/>
            <a:ext cx="2697480" cy="347472"/>
          </a:xfrm>
          <a:prstGeom prst="rect">
            <a:avLst/>
          </a:prstGeom>
          <a:noFill/>
          <a:ln/>
        </p:spPr>
        <p:txBody>
          <a:bodyPr wrap="square" lIns="0" tIns="0" rIns="0" bIns="0" rtlCol="0" anchor="ctr"/>
          <a:lstStyle/>
          <a:p>
            <a:pPr marL="0" indent="0">
              <a:buNone/>
            </a:pPr>
            <a:r>
              <a:rPr lang="en-US" sz="1500" b="1" dirty="0">
                <a:solidFill>
                  <a:srgbClr val="028090"/>
                </a:solidFill>
                <a:latin typeface="Cambria" pitchFamily="34" charset="0"/>
                <a:ea typeface="Cambria" pitchFamily="34" charset="-122"/>
                <a:cs typeface="Cambria" pitchFamily="34" charset="-120"/>
              </a:rPr>
              <a:t>CCWVA's Role</a:t>
            </a:r>
            <a:endParaRPr lang="en-US" sz="1500" dirty="0"/>
          </a:p>
        </p:txBody>
      </p:sp>
      <p:sp>
        <p:nvSpPr>
          <p:cNvPr id="19" name="Text 17"/>
          <p:cNvSpPr/>
          <p:nvPr/>
        </p:nvSpPr>
        <p:spPr>
          <a:xfrm>
            <a:off x="5852160" y="3355848"/>
            <a:ext cx="2697480" cy="1389888"/>
          </a:xfrm>
          <a:prstGeom prst="rect">
            <a:avLst/>
          </a:prstGeom>
          <a:noFill/>
          <a:ln/>
        </p:spPr>
        <p:txBody>
          <a:bodyPr wrap="square" lIns="0" tIns="0" rIns="0" bIns="0" rtlCol="0" anchor="ctr"/>
          <a:lstStyle/>
          <a:p>
            <a:pPr marL="0" indent="0">
              <a:buNone/>
            </a:pPr>
            <a:r>
              <a:rPr lang="en-US" sz="1200" dirty="0">
                <a:solidFill>
                  <a:srgbClr val="1E2E3E"/>
                </a:solidFill>
                <a:latin typeface="Calibri" pitchFamily="34" charset="0"/>
                <a:ea typeface="Calibri" pitchFamily="34" charset="-122"/>
                <a:cs typeface="Calibri" pitchFamily="34" charset="-120"/>
              </a:rPr>
              <a:t>Catholic Charities WV deployed disaster case managers across southern WV — providing emergency financial assistance, FEMA/SBA navigation, and long-term recovery planning within the VOAD coordination structure.</a:t>
            </a:r>
            <a:endParaRPr lang="en-US"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56032"/>
            <a:ext cx="8229600" cy="566928"/>
          </a:xfrm>
          <a:prstGeom prst="rect">
            <a:avLst/>
          </a:prstGeom>
          <a:noFill/>
          <a:ln/>
        </p:spPr>
        <p:txBody>
          <a:bodyPr wrap="square" lIns="0" tIns="0" rIns="0" bIns="0" rtlCol="0" anchor="ctr"/>
          <a:lstStyle/>
          <a:p>
            <a:pPr marL="0" indent="0">
              <a:buNone/>
            </a:pPr>
            <a:r>
              <a:rPr lang="en-US" sz="3400" b="1" dirty="0">
                <a:solidFill>
                  <a:srgbClr val="1B2B4B"/>
                </a:solidFill>
                <a:latin typeface="Cambria" pitchFamily="34" charset="0"/>
                <a:ea typeface="Cambria" pitchFamily="34" charset="-122"/>
                <a:cs typeface="Cambria" pitchFamily="34" charset="-120"/>
              </a:rPr>
              <a:t>WV VOAD: New Momentum</a:t>
            </a:r>
            <a:endParaRPr lang="en-US" sz="3400" dirty="0"/>
          </a:p>
        </p:txBody>
      </p:sp>
      <p:sp>
        <p:nvSpPr>
          <p:cNvPr id="15" name="Shape 13"/>
          <p:cNvSpPr/>
          <p:nvPr/>
        </p:nvSpPr>
        <p:spPr>
          <a:xfrm>
            <a:off x="457200" y="1139177"/>
            <a:ext cx="8321040" cy="2865145"/>
          </a:xfrm>
          <a:prstGeom prst="roundRect">
            <a:avLst>
              <a:gd name="adj" fmla="val 8696"/>
            </a:avLst>
          </a:prstGeom>
          <a:solidFill>
            <a:srgbClr val="FEF6E4"/>
          </a:solidFill>
          <a:ln w="12700">
            <a:solidFill>
              <a:srgbClr val="C97D10"/>
            </a:solidFill>
            <a:prstDash val="solid"/>
          </a:ln>
        </p:spPr>
        <p:txBody>
          <a:bodyPr/>
          <a:lstStyle/>
          <a:p>
            <a:endParaRPr lang="en-US"/>
          </a:p>
        </p:txBody>
      </p:sp>
      <p:sp>
        <p:nvSpPr>
          <p:cNvPr id="16" name="Text 14"/>
          <p:cNvSpPr/>
          <p:nvPr/>
        </p:nvSpPr>
        <p:spPr>
          <a:xfrm>
            <a:off x="784810" y="1602966"/>
            <a:ext cx="2743200" cy="320040"/>
          </a:xfrm>
          <a:prstGeom prst="rect">
            <a:avLst/>
          </a:prstGeom>
          <a:noFill/>
          <a:ln/>
        </p:spPr>
        <p:txBody>
          <a:bodyPr wrap="square" lIns="0" tIns="0" rIns="0" bIns="0" rtlCol="0" anchor="ctr"/>
          <a:lstStyle/>
          <a:p>
            <a:pPr marL="0" indent="0">
              <a:buNone/>
            </a:pPr>
            <a:r>
              <a:rPr lang="en-US" sz="2000" b="1" dirty="0">
                <a:solidFill>
                  <a:srgbClr val="C97D10"/>
                </a:solidFill>
                <a:latin typeface="Cambria" pitchFamily="34" charset="0"/>
                <a:ea typeface="Cambria" pitchFamily="34" charset="-122"/>
                <a:cs typeface="Cambria" pitchFamily="34" charset="-120"/>
              </a:rPr>
              <a:t>Current Momentum</a:t>
            </a:r>
            <a:endParaRPr lang="en-US" sz="2000" dirty="0"/>
          </a:p>
        </p:txBody>
      </p:sp>
      <p:sp>
        <p:nvSpPr>
          <p:cNvPr id="17" name="Text 15"/>
          <p:cNvSpPr/>
          <p:nvPr/>
        </p:nvSpPr>
        <p:spPr>
          <a:xfrm>
            <a:off x="784810" y="1923005"/>
            <a:ext cx="7378178" cy="2140321"/>
          </a:xfrm>
          <a:prstGeom prst="rect">
            <a:avLst/>
          </a:prstGeom>
          <a:noFill/>
          <a:ln/>
        </p:spPr>
        <p:txBody>
          <a:bodyPr wrap="square" lIns="0" tIns="0" rIns="0" bIns="0" rtlCol="0" anchor="ctr"/>
          <a:lstStyle/>
          <a:p>
            <a:pPr marL="342900" indent="-342900">
              <a:spcAft>
                <a:spcPts val="200"/>
              </a:spcAft>
              <a:buSzPct val="100000"/>
              <a:buChar char="•"/>
            </a:pPr>
            <a:r>
              <a:rPr lang="en-US" sz="2000" dirty="0">
                <a:solidFill>
                  <a:srgbClr val="1E2E3E"/>
                </a:solidFill>
                <a:latin typeface="Calibri" pitchFamily="34" charset="0"/>
                <a:ea typeface="Calibri" pitchFamily="34" charset="-122"/>
                <a:cs typeface="Calibri" pitchFamily="34" charset="-120"/>
              </a:rPr>
              <a:t>WV Housing Development Fund grant — temporary housing for displaced families</a:t>
            </a:r>
            <a:endParaRPr lang="en-US" sz="2000" dirty="0"/>
          </a:p>
          <a:p>
            <a:pPr marL="342900" indent="-342900">
              <a:spcAft>
                <a:spcPts val="200"/>
              </a:spcAft>
              <a:buSzPct val="100000"/>
              <a:buChar char="•"/>
            </a:pPr>
            <a:r>
              <a:rPr lang="en-US" sz="2000" dirty="0">
                <a:solidFill>
                  <a:srgbClr val="1E2E3E"/>
                </a:solidFill>
                <a:latin typeface="Calibri" pitchFamily="34" charset="0"/>
                <a:ea typeface="Calibri" pitchFamily="34" charset="-122"/>
                <a:cs typeface="Calibri" pitchFamily="34" charset="-120"/>
              </a:rPr>
              <a:t>Two additional technical assistance grants underway</a:t>
            </a:r>
            <a:endParaRPr lang="en-US" sz="2000" dirty="0"/>
          </a:p>
          <a:p>
            <a:pPr marL="342900" indent="-342900">
              <a:spcAft>
                <a:spcPts val="200"/>
              </a:spcAft>
              <a:buSzPct val="100000"/>
              <a:buChar char="•"/>
            </a:pPr>
            <a:r>
              <a:rPr lang="en-US" sz="2000" dirty="0">
                <a:solidFill>
                  <a:srgbClr val="1E2E3E"/>
                </a:solidFill>
                <a:latin typeface="Calibri" pitchFamily="34" charset="0"/>
                <a:ea typeface="Calibri" pitchFamily="34" charset="-122"/>
                <a:cs typeface="Calibri" pitchFamily="34" charset="-120"/>
              </a:rPr>
              <a:t>Continuing case management work with Tidal Basin and WV 211</a:t>
            </a:r>
            <a:endParaRPr lang="en-US"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1B2B4B"/>
        </a:solidFill>
        <a:effectLst/>
      </p:bgPr>
    </p:bg>
    <p:spTree>
      <p:nvGrpSpPr>
        <p:cNvPr id="1" name=""/>
        <p:cNvGrpSpPr/>
        <p:nvPr/>
      </p:nvGrpSpPr>
      <p:grpSpPr>
        <a:xfrm>
          <a:off x="0" y="0"/>
          <a:ext cx="0" cy="0"/>
          <a:chOff x="0" y="0"/>
          <a:chExt cx="0" cy="0"/>
        </a:xfrm>
      </p:grpSpPr>
      <p:sp>
        <p:nvSpPr>
          <p:cNvPr id="2" name="Text 0"/>
          <p:cNvSpPr/>
          <p:nvPr/>
        </p:nvSpPr>
        <p:spPr>
          <a:xfrm>
            <a:off x="731520" y="822960"/>
            <a:ext cx="7680960" cy="1691640"/>
          </a:xfrm>
          <a:prstGeom prst="rect">
            <a:avLst/>
          </a:prstGeom>
          <a:noFill/>
          <a:ln/>
        </p:spPr>
        <p:txBody>
          <a:bodyPr wrap="square" lIns="0" tIns="0" rIns="0" bIns="0" rtlCol="0" anchor="ctr"/>
          <a:lstStyle/>
          <a:p>
            <a:pPr marL="0" indent="0" algn="ctr">
              <a:buNone/>
            </a:pPr>
            <a:r>
              <a:rPr lang="en-US" sz="4600" b="1" dirty="0">
                <a:solidFill>
                  <a:srgbClr val="FFFFFF"/>
                </a:solidFill>
                <a:latin typeface="Cambria" pitchFamily="34" charset="0"/>
                <a:ea typeface="Cambria" pitchFamily="34" charset="-122"/>
                <a:cs typeface="Cambria" pitchFamily="34" charset="-120"/>
              </a:rPr>
              <a:t>Catholic Charities</a:t>
            </a:r>
            <a:endParaRPr lang="en-US" sz="4600" dirty="0"/>
          </a:p>
          <a:p>
            <a:pPr marL="0" indent="0" algn="ctr">
              <a:buNone/>
            </a:pPr>
            <a:r>
              <a:rPr lang="en-US" sz="4600" b="1" dirty="0">
                <a:solidFill>
                  <a:srgbClr val="FFFFFF"/>
                </a:solidFill>
                <a:latin typeface="Cambria" pitchFamily="34" charset="0"/>
                <a:ea typeface="Cambria" pitchFamily="34" charset="-122"/>
                <a:cs typeface="Cambria" pitchFamily="34" charset="-120"/>
              </a:rPr>
              <a:t>West Virginia</a:t>
            </a:r>
            <a:endParaRPr lang="en-US" sz="4600" dirty="0"/>
          </a:p>
        </p:txBody>
      </p:sp>
      <p:sp>
        <p:nvSpPr>
          <p:cNvPr id="3" name="Text 1"/>
          <p:cNvSpPr/>
          <p:nvPr/>
        </p:nvSpPr>
        <p:spPr>
          <a:xfrm>
            <a:off x="731520" y="2606040"/>
            <a:ext cx="7680960" cy="594360"/>
          </a:xfrm>
          <a:prstGeom prst="rect">
            <a:avLst/>
          </a:prstGeom>
          <a:noFill/>
          <a:ln/>
        </p:spPr>
        <p:txBody>
          <a:bodyPr wrap="square" lIns="0" tIns="0" rIns="0" bIns="0" rtlCol="0" anchor="ctr"/>
          <a:lstStyle/>
          <a:p>
            <a:pPr marL="0" indent="0" algn="ctr">
              <a:buNone/>
            </a:pPr>
            <a:r>
              <a:rPr lang="en-US" sz="2800" i="1" dirty="0">
                <a:solidFill>
                  <a:srgbClr val="90BDD8"/>
                </a:solidFill>
                <a:latin typeface="Cambria" pitchFamily="34" charset="0"/>
                <a:ea typeface="Cambria" pitchFamily="34" charset="-122"/>
                <a:cs typeface="Cambria" pitchFamily="34" charset="-120"/>
              </a:rPr>
              <a:t>Disaster Services</a:t>
            </a:r>
            <a:endParaRPr lang="en-US" sz="2800" dirty="0"/>
          </a:p>
        </p:txBody>
      </p:sp>
      <p:sp>
        <p:nvSpPr>
          <p:cNvPr id="4" name="Shape 2"/>
          <p:cNvSpPr/>
          <p:nvPr/>
        </p:nvSpPr>
        <p:spPr>
          <a:xfrm>
            <a:off x="3200400" y="3337560"/>
            <a:ext cx="2743200" cy="45720"/>
          </a:xfrm>
          <a:prstGeom prst="rect">
            <a:avLst/>
          </a:prstGeom>
          <a:solidFill>
            <a:srgbClr val="C97D10"/>
          </a:solidFill>
          <a:ln w="12700">
            <a:solidFill>
              <a:srgbClr val="C97D10"/>
            </a:solidFill>
            <a:prstDash val="solid"/>
          </a:ln>
        </p:spPr>
        <p:txBody>
          <a:bodyPr/>
          <a:lstStyle/>
          <a:p>
            <a:endParaRPr lang="en-US"/>
          </a:p>
        </p:txBody>
      </p:sp>
      <p:sp>
        <p:nvSpPr>
          <p:cNvPr id="5" name="Text 3"/>
          <p:cNvSpPr/>
          <p:nvPr/>
        </p:nvSpPr>
        <p:spPr>
          <a:xfrm>
            <a:off x="731520" y="3520440"/>
            <a:ext cx="7680960" cy="384048"/>
          </a:xfrm>
          <a:prstGeom prst="rect">
            <a:avLst/>
          </a:prstGeom>
          <a:noFill/>
          <a:ln/>
        </p:spPr>
        <p:txBody>
          <a:bodyPr wrap="square" lIns="0" tIns="0" rIns="0" bIns="0" rtlCol="0" anchor="ctr"/>
          <a:lstStyle/>
          <a:p>
            <a:pPr marL="0" indent="0" algn="ctr">
              <a:buNone/>
            </a:pPr>
            <a:r>
              <a:rPr lang="en-US" sz="1600" i="1" dirty="0">
                <a:solidFill>
                  <a:srgbClr val="90BDD8"/>
                </a:solidFill>
                <a:latin typeface="Calibri" pitchFamily="34" charset="0"/>
                <a:ea typeface="Calibri" pitchFamily="34" charset="-122"/>
                <a:cs typeface="Calibri" pitchFamily="34" charset="-120"/>
              </a:rPr>
              <a:t>When the headlines fade — our work begins.</a:t>
            </a:r>
            <a:endParaRPr lang="en-US" sz="1600" dirty="0"/>
          </a:p>
        </p:txBody>
      </p:sp>
      <p:sp>
        <p:nvSpPr>
          <p:cNvPr id="6" name="Shape 4"/>
          <p:cNvSpPr/>
          <p:nvPr/>
        </p:nvSpPr>
        <p:spPr>
          <a:xfrm>
            <a:off x="182880" y="3474720"/>
            <a:ext cx="1097280" cy="1097280"/>
          </a:xfrm>
          <a:prstGeom prst="ellipse">
            <a:avLst/>
          </a:prstGeom>
          <a:solidFill>
            <a:srgbClr val="028090">
              <a:alpha val="25000"/>
            </a:srgbClr>
          </a:solidFill>
          <a:ln w="12700">
            <a:solidFill>
              <a:srgbClr val="028090">
                <a:alpha val="50000"/>
              </a:srgbClr>
            </a:solidFill>
            <a:prstDash val="solid"/>
          </a:ln>
        </p:spPr>
        <p:txBody>
          <a:bodyPr/>
          <a:lstStyle/>
          <a:p>
            <a:endParaRPr lang="en-US"/>
          </a:p>
        </p:txBody>
      </p:sp>
      <p:sp>
        <p:nvSpPr>
          <p:cNvPr id="7" name="Shape 5"/>
          <p:cNvSpPr/>
          <p:nvPr/>
        </p:nvSpPr>
        <p:spPr>
          <a:xfrm>
            <a:off x="7863840" y="3749040"/>
            <a:ext cx="822960" cy="822960"/>
          </a:xfrm>
          <a:prstGeom prst="ellipse">
            <a:avLst/>
          </a:prstGeom>
          <a:solidFill>
            <a:srgbClr val="C97D10">
              <a:alpha val="25000"/>
            </a:srgbClr>
          </a:solidFill>
          <a:ln w="12700">
            <a:solidFill>
              <a:srgbClr val="C97D10">
                <a:alpha val="50000"/>
              </a:srgbClr>
            </a:solidFill>
            <a:prstDash val="solid"/>
          </a:ln>
        </p:spPr>
        <p:txBody>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987552"/>
          </a:xfrm>
          <a:prstGeom prst="rect">
            <a:avLst/>
          </a:prstGeom>
          <a:solidFill>
            <a:srgbClr val="1B2B4B"/>
          </a:solidFill>
          <a:ln w="12700">
            <a:solidFill>
              <a:srgbClr val="1B2B4B"/>
            </a:solidFill>
            <a:prstDash val="solid"/>
          </a:ln>
        </p:spPr>
        <p:txBody>
          <a:bodyPr/>
          <a:lstStyle/>
          <a:p>
            <a:endParaRPr lang="en-US"/>
          </a:p>
        </p:txBody>
      </p:sp>
      <p:sp>
        <p:nvSpPr>
          <p:cNvPr id="3" name="Text 1"/>
          <p:cNvSpPr/>
          <p:nvPr/>
        </p:nvSpPr>
        <p:spPr>
          <a:xfrm>
            <a:off x="457200" y="91440"/>
            <a:ext cx="8229600" cy="493776"/>
          </a:xfrm>
          <a:prstGeom prst="rect">
            <a:avLst/>
          </a:prstGeom>
          <a:noFill/>
          <a:ln/>
        </p:spPr>
        <p:txBody>
          <a:bodyPr wrap="square" lIns="0" tIns="0" rIns="0" bIns="0" rtlCol="0" anchor="ctr"/>
          <a:lstStyle/>
          <a:p>
            <a:pPr marL="0" indent="0">
              <a:buNone/>
            </a:pPr>
            <a:r>
              <a:rPr lang="en-US" sz="3000" b="1" dirty="0">
                <a:solidFill>
                  <a:srgbClr val="FFFFFF"/>
                </a:solidFill>
                <a:latin typeface="Cambria" pitchFamily="34" charset="0"/>
                <a:ea typeface="Cambria" pitchFamily="34" charset="-122"/>
                <a:cs typeface="Cambria" pitchFamily="34" charset="-120"/>
              </a:rPr>
              <a:t>Catholic Charities WV: Our Disaster Role</a:t>
            </a:r>
            <a:endParaRPr lang="en-US" sz="3000" dirty="0"/>
          </a:p>
        </p:txBody>
      </p:sp>
      <p:sp>
        <p:nvSpPr>
          <p:cNvPr id="4" name="Text 2"/>
          <p:cNvSpPr/>
          <p:nvPr/>
        </p:nvSpPr>
        <p:spPr>
          <a:xfrm>
            <a:off x="457200" y="612648"/>
            <a:ext cx="8229600" cy="301752"/>
          </a:xfrm>
          <a:prstGeom prst="rect">
            <a:avLst/>
          </a:prstGeom>
          <a:noFill/>
          <a:ln/>
        </p:spPr>
        <p:txBody>
          <a:bodyPr wrap="square" lIns="0" tIns="0" rIns="0" bIns="0" rtlCol="0" anchor="ctr"/>
          <a:lstStyle/>
          <a:p>
            <a:pPr marL="0" indent="0">
              <a:buNone/>
            </a:pPr>
            <a:r>
              <a:rPr lang="en-US" sz="1300" i="1" dirty="0">
                <a:solidFill>
                  <a:srgbClr val="90BDD8"/>
                </a:solidFill>
                <a:latin typeface="Calibri" pitchFamily="34" charset="0"/>
                <a:ea typeface="Calibri" pitchFamily="34" charset="-122"/>
                <a:cs typeface="Calibri" pitchFamily="34" charset="-120"/>
              </a:rPr>
              <a:t>A ministry of the Diocese of Wheeling-Charleston, serving all 55 WV counties</a:t>
            </a:r>
            <a:endParaRPr lang="en-US" sz="1300" dirty="0"/>
          </a:p>
        </p:txBody>
      </p:sp>
      <p:sp>
        <p:nvSpPr>
          <p:cNvPr id="5" name="Shape 3"/>
          <p:cNvSpPr/>
          <p:nvPr/>
        </p:nvSpPr>
        <p:spPr>
          <a:xfrm>
            <a:off x="365760" y="1097280"/>
            <a:ext cx="2697480" cy="896112"/>
          </a:xfrm>
          <a:prstGeom prst="roundRect">
            <a:avLst>
              <a:gd name="adj" fmla="val 10204"/>
            </a:avLst>
          </a:prstGeom>
          <a:solidFill>
            <a:srgbClr val="028090"/>
          </a:solidFill>
          <a:ln w="12700">
            <a:solidFill>
              <a:srgbClr val="028090"/>
            </a:solidFill>
            <a:prstDash val="solid"/>
          </a:ln>
        </p:spPr>
        <p:txBody>
          <a:bodyPr/>
          <a:lstStyle/>
          <a:p>
            <a:endParaRPr lang="en-US"/>
          </a:p>
        </p:txBody>
      </p:sp>
      <p:sp>
        <p:nvSpPr>
          <p:cNvPr id="6" name="Text 4"/>
          <p:cNvSpPr/>
          <p:nvPr/>
        </p:nvSpPr>
        <p:spPr>
          <a:xfrm>
            <a:off x="411480" y="1161288"/>
            <a:ext cx="2606040" cy="475488"/>
          </a:xfrm>
          <a:prstGeom prst="rect">
            <a:avLst/>
          </a:prstGeom>
          <a:noFill/>
          <a:ln/>
        </p:spPr>
        <p:txBody>
          <a:bodyPr wrap="square" lIns="0" tIns="0" rIns="0" bIns="0" rtlCol="0" anchor="ctr"/>
          <a:lstStyle/>
          <a:p>
            <a:pPr marL="0" indent="0" algn="ctr">
              <a:buNone/>
            </a:pPr>
            <a:r>
              <a:rPr lang="en-US" sz="3000" b="1" dirty="0">
                <a:solidFill>
                  <a:srgbClr val="FFFFFF"/>
                </a:solidFill>
                <a:latin typeface="Cambria" pitchFamily="34" charset="0"/>
                <a:ea typeface="Cambria" pitchFamily="34" charset="-122"/>
                <a:cs typeface="Cambria" pitchFamily="34" charset="-120"/>
              </a:rPr>
              <a:t>55</a:t>
            </a:r>
            <a:endParaRPr lang="en-US" sz="3000" dirty="0"/>
          </a:p>
        </p:txBody>
      </p:sp>
      <p:sp>
        <p:nvSpPr>
          <p:cNvPr id="7" name="Text 5"/>
          <p:cNvSpPr/>
          <p:nvPr/>
        </p:nvSpPr>
        <p:spPr>
          <a:xfrm>
            <a:off x="411480" y="1636776"/>
            <a:ext cx="2606040" cy="292608"/>
          </a:xfrm>
          <a:prstGeom prst="rect">
            <a:avLst/>
          </a:prstGeom>
          <a:noFill/>
          <a:ln/>
        </p:spPr>
        <p:txBody>
          <a:bodyPr wrap="square" lIns="0" tIns="0" rIns="0" bIns="0" rtlCol="0" anchor="ctr"/>
          <a:lstStyle/>
          <a:p>
            <a:pPr marL="0" indent="0" algn="ctr">
              <a:buNone/>
            </a:pPr>
            <a:r>
              <a:rPr lang="en-US" sz="1100" dirty="0">
                <a:solidFill>
                  <a:srgbClr val="C8EFF4"/>
                </a:solidFill>
                <a:latin typeface="Calibri" pitchFamily="34" charset="0"/>
                <a:ea typeface="Calibri" pitchFamily="34" charset="-122"/>
                <a:cs typeface="Calibri" pitchFamily="34" charset="-120"/>
              </a:rPr>
              <a:t>Counties</a:t>
            </a:r>
            <a:endParaRPr lang="en-US" sz="1100" dirty="0"/>
          </a:p>
          <a:p>
            <a:pPr marL="0" indent="0" algn="ctr">
              <a:buNone/>
            </a:pPr>
            <a:r>
              <a:rPr lang="en-US" sz="1100" dirty="0">
                <a:solidFill>
                  <a:srgbClr val="C8EFF4"/>
                </a:solidFill>
                <a:latin typeface="Calibri" pitchFamily="34" charset="0"/>
                <a:ea typeface="Calibri" pitchFamily="34" charset="-122"/>
                <a:cs typeface="Calibri" pitchFamily="34" charset="-120"/>
              </a:rPr>
              <a:t>Served</a:t>
            </a:r>
            <a:endParaRPr lang="en-US" sz="1100" dirty="0"/>
          </a:p>
        </p:txBody>
      </p:sp>
      <p:sp>
        <p:nvSpPr>
          <p:cNvPr id="8" name="Shape 6"/>
          <p:cNvSpPr/>
          <p:nvPr/>
        </p:nvSpPr>
        <p:spPr>
          <a:xfrm>
            <a:off x="3264408" y="1097280"/>
            <a:ext cx="2697480" cy="896112"/>
          </a:xfrm>
          <a:prstGeom prst="roundRect">
            <a:avLst>
              <a:gd name="adj" fmla="val 10204"/>
            </a:avLst>
          </a:prstGeom>
          <a:solidFill>
            <a:srgbClr val="028090"/>
          </a:solidFill>
          <a:ln w="12700">
            <a:solidFill>
              <a:srgbClr val="028090"/>
            </a:solidFill>
            <a:prstDash val="solid"/>
          </a:ln>
        </p:spPr>
        <p:txBody>
          <a:bodyPr/>
          <a:lstStyle/>
          <a:p>
            <a:endParaRPr lang="en-US"/>
          </a:p>
        </p:txBody>
      </p:sp>
      <p:sp>
        <p:nvSpPr>
          <p:cNvPr id="9" name="Text 7"/>
          <p:cNvSpPr/>
          <p:nvPr/>
        </p:nvSpPr>
        <p:spPr>
          <a:xfrm>
            <a:off x="3310128" y="1161288"/>
            <a:ext cx="2606040" cy="475488"/>
          </a:xfrm>
          <a:prstGeom prst="rect">
            <a:avLst/>
          </a:prstGeom>
          <a:noFill/>
          <a:ln/>
        </p:spPr>
        <p:txBody>
          <a:bodyPr wrap="square" lIns="0" tIns="0" rIns="0" bIns="0" rtlCol="0" anchor="ctr"/>
          <a:lstStyle/>
          <a:p>
            <a:pPr marL="0" indent="0" algn="ctr">
              <a:buNone/>
            </a:pPr>
            <a:r>
              <a:rPr lang="en-US" sz="3000" b="1" dirty="0">
                <a:solidFill>
                  <a:srgbClr val="FFFFFF"/>
                </a:solidFill>
                <a:latin typeface="Cambria" pitchFamily="34" charset="0"/>
                <a:ea typeface="Cambria" pitchFamily="34" charset="-122"/>
                <a:cs typeface="Cambria" pitchFamily="34" charset="-120"/>
              </a:rPr>
              <a:t>1</a:t>
            </a:r>
            <a:endParaRPr lang="en-US" sz="3000" dirty="0"/>
          </a:p>
        </p:txBody>
      </p:sp>
      <p:sp>
        <p:nvSpPr>
          <p:cNvPr id="10" name="Text 8"/>
          <p:cNvSpPr/>
          <p:nvPr/>
        </p:nvSpPr>
        <p:spPr>
          <a:xfrm>
            <a:off x="3310128" y="1636776"/>
            <a:ext cx="2606040" cy="292608"/>
          </a:xfrm>
          <a:prstGeom prst="rect">
            <a:avLst/>
          </a:prstGeom>
          <a:noFill/>
          <a:ln/>
        </p:spPr>
        <p:txBody>
          <a:bodyPr wrap="square" lIns="0" tIns="0" rIns="0" bIns="0" rtlCol="0" anchor="ctr"/>
          <a:lstStyle/>
          <a:p>
            <a:pPr marL="0" indent="0" algn="ctr">
              <a:buNone/>
            </a:pPr>
            <a:r>
              <a:rPr lang="en-US" sz="1100" dirty="0">
                <a:solidFill>
                  <a:srgbClr val="C8EFF4"/>
                </a:solidFill>
                <a:latin typeface="Calibri" pitchFamily="34" charset="0"/>
                <a:ea typeface="Calibri" pitchFamily="34" charset="-122"/>
                <a:cs typeface="Calibri" pitchFamily="34" charset="-120"/>
              </a:rPr>
              <a:t>Only Refugee</a:t>
            </a:r>
            <a:endParaRPr lang="en-US" sz="1100" dirty="0"/>
          </a:p>
          <a:p>
            <a:pPr marL="0" indent="0" algn="ctr">
              <a:buNone/>
            </a:pPr>
            <a:r>
              <a:rPr lang="en-US" sz="1100" dirty="0">
                <a:solidFill>
                  <a:srgbClr val="C8EFF4"/>
                </a:solidFill>
                <a:latin typeface="Calibri" pitchFamily="34" charset="0"/>
                <a:ea typeface="Calibri" pitchFamily="34" charset="-122"/>
                <a:cs typeface="Calibri" pitchFamily="34" charset="-120"/>
              </a:rPr>
              <a:t>Resettlement Agency in WV</a:t>
            </a:r>
            <a:endParaRPr lang="en-US" sz="1100" dirty="0"/>
          </a:p>
        </p:txBody>
      </p:sp>
      <p:sp>
        <p:nvSpPr>
          <p:cNvPr id="11" name="Shape 9"/>
          <p:cNvSpPr/>
          <p:nvPr/>
        </p:nvSpPr>
        <p:spPr>
          <a:xfrm>
            <a:off x="6163056" y="1097280"/>
            <a:ext cx="2697480" cy="896112"/>
          </a:xfrm>
          <a:prstGeom prst="roundRect">
            <a:avLst>
              <a:gd name="adj" fmla="val 10204"/>
            </a:avLst>
          </a:prstGeom>
          <a:solidFill>
            <a:srgbClr val="028090"/>
          </a:solidFill>
          <a:ln w="12700">
            <a:solidFill>
              <a:srgbClr val="028090"/>
            </a:solidFill>
            <a:prstDash val="solid"/>
          </a:ln>
        </p:spPr>
        <p:txBody>
          <a:bodyPr/>
          <a:lstStyle/>
          <a:p>
            <a:endParaRPr lang="en-US"/>
          </a:p>
        </p:txBody>
      </p:sp>
      <p:sp>
        <p:nvSpPr>
          <p:cNvPr id="12" name="Text 10"/>
          <p:cNvSpPr/>
          <p:nvPr/>
        </p:nvSpPr>
        <p:spPr>
          <a:xfrm>
            <a:off x="6208776" y="1161288"/>
            <a:ext cx="2606040" cy="475488"/>
          </a:xfrm>
          <a:prstGeom prst="rect">
            <a:avLst/>
          </a:prstGeom>
          <a:noFill/>
          <a:ln/>
        </p:spPr>
        <p:txBody>
          <a:bodyPr wrap="square" lIns="0" tIns="0" rIns="0" bIns="0" rtlCol="0" anchor="ctr"/>
          <a:lstStyle/>
          <a:p>
            <a:pPr marL="0" indent="0" algn="ctr">
              <a:buNone/>
            </a:pPr>
            <a:r>
              <a:rPr lang="en-US" sz="3000" b="1" dirty="0">
                <a:solidFill>
                  <a:srgbClr val="FFFFFF"/>
                </a:solidFill>
                <a:latin typeface="Cambria" pitchFamily="34" charset="0"/>
                <a:ea typeface="Cambria" pitchFamily="34" charset="-122"/>
                <a:cs typeface="Cambria" pitchFamily="34" charset="-120"/>
              </a:rPr>
              <a:t>10+</a:t>
            </a:r>
            <a:endParaRPr lang="en-US" sz="3000" dirty="0"/>
          </a:p>
        </p:txBody>
      </p:sp>
      <p:sp>
        <p:nvSpPr>
          <p:cNvPr id="13" name="Text 11"/>
          <p:cNvSpPr/>
          <p:nvPr/>
        </p:nvSpPr>
        <p:spPr>
          <a:xfrm>
            <a:off x="6208776" y="1636776"/>
            <a:ext cx="2606040" cy="292608"/>
          </a:xfrm>
          <a:prstGeom prst="rect">
            <a:avLst/>
          </a:prstGeom>
          <a:noFill/>
          <a:ln/>
        </p:spPr>
        <p:txBody>
          <a:bodyPr wrap="square" lIns="0" tIns="0" rIns="0" bIns="0" rtlCol="0" anchor="ctr"/>
          <a:lstStyle/>
          <a:p>
            <a:pPr marL="0" indent="0" algn="ctr">
              <a:buNone/>
            </a:pPr>
            <a:r>
              <a:rPr lang="en-US" sz="1100" dirty="0">
                <a:solidFill>
                  <a:srgbClr val="C8EFF4"/>
                </a:solidFill>
                <a:latin typeface="Calibri" pitchFamily="34" charset="0"/>
                <a:ea typeface="Calibri" pitchFamily="34" charset="-122"/>
                <a:cs typeface="Calibri" pitchFamily="34" charset="-120"/>
              </a:rPr>
              <a:t>Active Program</a:t>
            </a:r>
            <a:endParaRPr lang="en-US" sz="1100" dirty="0"/>
          </a:p>
          <a:p>
            <a:pPr marL="0" indent="0" algn="ctr">
              <a:buNone/>
            </a:pPr>
            <a:r>
              <a:rPr lang="en-US" sz="1100" dirty="0">
                <a:solidFill>
                  <a:srgbClr val="C8EFF4"/>
                </a:solidFill>
                <a:latin typeface="Calibri" pitchFamily="34" charset="0"/>
                <a:ea typeface="Calibri" pitchFamily="34" charset="-122"/>
                <a:cs typeface="Calibri" pitchFamily="34" charset="-120"/>
              </a:rPr>
              <a:t>Areas</a:t>
            </a:r>
            <a:endParaRPr lang="en-US" sz="1100" dirty="0"/>
          </a:p>
        </p:txBody>
      </p:sp>
      <p:sp>
        <p:nvSpPr>
          <p:cNvPr id="14" name="Shape 12"/>
          <p:cNvSpPr/>
          <p:nvPr/>
        </p:nvSpPr>
        <p:spPr>
          <a:xfrm>
            <a:off x="365760" y="2103120"/>
            <a:ext cx="2697480" cy="402336"/>
          </a:xfrm>
          <a:prstGeom prst="roundRect">
            <a:avLst>
              <a:gd name="adj" fmla="val 18182"/>
            </a:avLst>
          </a:prstGeom>
          <a:solidFill>
            <a:srgbClr val="2C5F2D"/>
          </a:solidFill>
          <a:ln w="12700">
            <a:solidFill>
              <a:srgbClr val="2C5F2D"/>
            </a:solidFill>
            <a:prstDash val="solid"/>
          </a:ln>
        </p:spPr>
        <p:txBody>
          <a:bodyPr/>
          <a:lstStyle/>
          <a:p>
            <a:endParaRPr lang="en-US"/>
          </a:p>
        </p:txBody>
      </p:sp>
      <p:sp>
        <p:nvSpPr>
          <p:cNvPr id="15" name="Text 13"/>
          <p:cNvSpPr/>
          <p:nvPr/>
        </p:nvSpPr>
        <p:spPr>
          <a:xfrm>
            <a:off x="365760" y="2103120"/>
            <a:ext cx="2697480" cy="402336"/>
          </a:xfrm>
          <a:prstGeom prst="rect">
            <a:avLst/>
          </a:prstGeom>
          <a:noFill/>
          <a:ln/>
        </p:spPr>
        <p:txBody>
          <a:bodyPr wrap="square" lIns="0" tIns="0" rIns="0" bIns="0" rtlCol="0" anchor="ctr"/>
          <a:lstStyle/>
          <a:p>
            <a:pPr marL="0" indent="0" algn="ctr">
              <a:buNone/>
            </a:pPr>
            <a:r>
              <a:rPr lang="en-US" sz="1500" b="1" kern="0" spc="300" dirty="0">
                <a:solidFill>
                  <a:srgbClr val="FFFFFF"/>
                </a:solidFill>
                <a:latin typeface="Cambria" pitchFamily="34" charset="0"/>
                <a:ea typeface="Cambria" pitchFamily="34" charset="-122"/>
                <a:cs typeface="Cambria" pitchFamily="34" charset="-120"/>
              </a:rPr>
              <a:t>BEFORE</a:t>
            </a:r>
            <a:endParaRPr lang="en-US" sz="1500" dirty="0"/>
          </a:p>
        </p:txBody>
      </p:sp>
      <p:sp>
        <p:nvSpPr>
          <p:cNvPr id="16" name="Text 14"/>
          <p:cNvSpPr/>
          <p:nvPr/>
        </p:nvSpPr>
        <p:spPr>
          <a:xfrm>
            <a:off x="475488" y="2560320"/>
            <a:ext cx="2496312" cy="1234440"/>
          </a:xfrm>
          <a:prstGeom prst="rect">
            <a:avLst/>
          </a:prstGeom>
          <a:noFill/>
          <a:ln/>
        </p:spPr>
        <p:txBody>
          <a:bodyPr wrap="square" lIns="0" tIns="0" rIns="0" bIns="0" rtlCol="0" anchor="ctr"/>
          <a:lstStyle/>
          <a:p>
            <a:pPr marL="342900" indent="-342900">
              <a:spcAft>
                <a:spcPts val="300"/>
              </a:spcAft>
              <a:buSzPct val="100000"/>
              <a:buChar char="•"/>
            </a:pPr>
            <a:r>
              <a:rPr lang="en-US" sz="1200" dirty="0">
                <a:solidFill>
                  <a:srgbClr val="1E2E3E"/>
                </a:solidFill>
                <a:latin typeface="Calibri" pitchFamily="34" charset="0"/>
                <a:ea typeface="Calibri" pitchFamily="34" charset="-122"/>
                <a:cs typeface="Calibri" pitchFamily="34" charset="-120"/>
              </a:rPr>
              <a:t>County OEM relationship-building</a:t>
            </a:r>
            <a:endParaRPr lang="en-US" sz="1200" dirty="0"/>
          </a:p>
          <a:p>
            <a:pPr marL="342900" indent="-342900">
              <a:spcAft>
                <a:spcPts val="300"/>
              </a:spcAft>
              <a:buSzPct val="100000"/>
              <a:buChar char="•"/>
            </a:pPr>
            <a:r>
              <a:rPr lang="en-US" sz="1200" dirty="0">
                <a:solidFill>
                  <a:srgbClr val="1E2E3E"/>
                </a:solidFill>
                <a:latin typeface="Calibri" pitchFamily="34" charset="0"/>
                <a:ea typeface="Calibri" pitchFamily="34" charset="-122"/>
                <a:cs typeface="Calibri" pitchFamily="34" charset="-120"/>
              </a:rPr>
              <a:t>WV VOAD coordination participation</a:t>
            </a:r>
            <a:endParaRPr lang="en-US" sz="1200" dirty="0"/>
          </a:p>
          <a:p>
            <a:pPr marL="342900" indent="-342900">
              <a:spcAft>
                <a:spcPts val="300"/>
              </a:spcAft>
              <a:buSzPct val="100000"/>
              <a:buChar char="•"/>
            </a:pPr>
            <a:r>
              <a:rPr lang="en-US" sz="1200" dirty="0">
                <a:solidFill>
                  <a:srgbClr val="1E2E3E"/>
                </a:solidFill>
                <a:latin typeface="Calibri" pitchFamily="34" charset="0"/>
                <a:ea typeface="Calibri" pitchFamily="34" charset="-122"/>
                <a:cs typeface="Calibri" pitchFamily="34" charset="-120"/>
              </a:rPr>
              <a:t>Community preparedness planning</a:t>
            </a:r>
            <a:endParaRPr lang="en-US" sz="1200" dirty="0"/>
          </a:p>
        </p:txBody>
      </p:sp>
      <p:sp>
        <p:nvSpPr>
          <p:cNvPr id="17" name="Shape 15"/>
          <p:cNvSpPr/>
          <p:nvPr/>
        </p:nvSpPr>
        <p:spPr>
          <a:xfrm>
            <a:off x="3264408" y="2103120"/>
            <a:ext cx="2697480" cy="402336"/>
          </a:xfrm>
          <a:prstGeom prst="roundRect">
            <a:avLst>
              <a:gd name="adj" fmla="val 18182"/>
            </a:avLst>
          </a:prstGeom>
          <a:solidFill>
            <a:srgbClr val="028090"/>
          </a:solidFill>
          <a:ln w="12700">
            <a:solidFill>
              <a:srgbClr val="028090"/>
            </a:solidFill>
            <a:prstDash val="solid"/>
          </a:ln>
        </p:spPr>
        <p:txBody>
          <a:bodyPr/>
          <a:lstStyle/>
          <a:p>
            <a:endParaRPr lang="en-US"/>
          </a:p>
        </p:txBody>
      </p:sp>
      <p:sp>
        <p:nvSpPr>
          <p:cNvPr id="18" name="Text 16"/>
          <p:cNvSpPr/>
          <p:nvPr/>
        </p:nvSpPr>
        <p:spPr>
          <a:xfrm>
            <a:off x="3264408" y="2103120"/>
            <a:ext cx="2697480" cy="402336"/>
          </a:xfrm>
          <a:prstGeom prst="rect">
            <a:avLst/>
          </a:prstGeom>
          <a:noFill/>
          <a:ln/>
        </p:spPr>
        <p:txBody>
          <a:bodyPr wrap="square" lIns="0" tIns="0" rIns="0" bIns="0" rtlCol="0" anchor="ctr"/>
          <a:lstStyle/>
          <a:p>
            <a:pPr marL="0" indent="0" algn="ctr">
              <a:buNone/>
            </a:pPr>
            <a:r>
              <a:rPr lang="en-US" sz="1500" b="1" kern="0" spc="300" dirty="0">
                <a:solidFill>
                  <a:srgbClr val="FFFFFF"/>
                </a:solidFill>
                <a:latin typeface="Cambria" pitchFamily="34" charset="0"/>
                <a:ea typeface="Cambria" pitchFamily="34" charset="-122"/>
                <a:cs typeface="Cambria" pitchFamily="34" charset="-120"/>
              </a:rPr>
              <a:t>DURING</a:t>
            </a:r>
            <a:endParaRPr lang="en-US" sz="1500" dirty="0"/>
          </a:p>
        </p:txBody>
      </p:sp>
      <p:sp>
        <p:nvSpPr>
          <p:cNvPr id="19" name="Text 17"/>
          <p:cNvSpPr/>
          <p:nvPr/>
        </p:nvSpPr>
        <p:spPr>
          <a:xfrm>
            <a:off x="3374136" y="2560320"/>
            <a:ext cx="2496312" cy="1234440"/>
          </a:xfrm>
          <a:prstGeom prst="rect">
            <a:avLst/>
          </a:prstGeom>
          <a:noFill/>
          <a:ln/>
        </p:spPr>
        <p:txBody>
          <a:bodyPr wrap="square" lIns="0" tIns="0" rIns="0" bIns="0" rtlCol="0" anchor="ctr"/>
          <a:lstStyle/>
          <a:p>
            <a:pPr marL="342900" indent="-342900">
              <a:spcAft>
                <a:spcPts val="300"/>
              </a:spcAft>
              <a:buSzPct val="100000"/>
              <a:buChar char="•"/>
            </a:pPr>
            <a:r>
              <a:rPr lang="en-US" sz="1200" dirty="0">
                <a:solidFill>
                  <a:srgbClr val="1E2E3E"/>
                </a:solidFill>
                <a:latin typeface="Calibri" pitchFamily="34" charset="0"/>
                <a:ea typeface="Calibri" pitchFamily="34" charset="-122"/>
                <a:cs typeface="Calibri" pitchFamily="34" charset="-120"/>
              </a:rPr>
              <a:t>Emergency financial assistance</a:t>
            </a:r>
            <a:endParaRPr lang="en-US" sz="1200" dirty="0"/>
          </a:p>
          <a:p>
            <a:pPr marL="342900" indent="-342900">
              <a:spcAft>
                <a:spcPts val="300"/>
              </a:spcAft>
              <a:buSzPct val="100000"/>
              <a:buChar char="•"/>
            </a:pPr>
            <a:r>
              <a:rPr lang="en-US" sz="1200" dirty="0">
                <a:solidFill>
                  <a:srgbClr val="1E2E3E"/>
                </a:solidFill>
                <a:latin typeface="Calibri" pitchFamily="34" charset="0"/>
                <a:ea typeface="Calibri" pitchFamily="34" charset="-122"/>
                <a:cs typeface="Calibri" pitchFamily="34" charset="-120"/>
              </a:rPr>
              <a:t>Shelter coordination &amp; referrals</a:t>
            </a:r>
            <a:endParaRPr lang="en-US" sz="1200" dirty="0"/>
          </a:p>
          <a:p>
            <a:pPr marL="342900" indent="-342900">
              <a:spcAft>
                <a:spcPts val="300"/>
              </a:spcAft>
              <a:buSzPct val="100000"/>
              <a:buChar char="•"/>
            </a:pPr>
            <a:r>
              <a:rPr lang="en-US" sz="1200" dirty="0">
                <a:solidFill>
                  <a:srgbClr val="1E2E3E"/>
                </a:solidFill>
                <a:latin typeface="Calibri" pitchFamily="34" charset="0"/>
                <a:ea typeface="Calibri" pitchFamily="34" charset="-122"/>
                <a:cs typeface="Calibri" pitchFamily="34" charset="-120"/>
              </a:rPr>
              <a:t>Rapid needs assessment</a:t>
            </a:r>
            <a:endParaRPr lang="en-US" sz="1200" dirty="0"/>
          </a:p>
        </p:txBody>
      </p:sp>
      <p:sp>
        <p:nvSpPr>
          <p:cNvPr id="20" name="Shape 18"/>
          <p:cNvSpPr/>
          <p:nvPr/>
        </p:nvSpPr>
        <p:spPr>
          <a:xfrm>
            <a:off x="6163056" y="2103120"/>
            <a:ext cx="2697480" cy="402336"/>
          </a:xfrm>
          <a:prstGeom prst="roundRect">
            <a:avLst>
              <a:gd name="adj" fmla="val 18182"/>
            </a:avLst>
          </a:prstGeom>
          <a:solidFill>
            <a:srgbClr val="1B2B4B"/>
          </a:solidFill>
          <a:ln w="12700">
            <a:solidFill>
              <a:srgbClr val="1B2B4B"/>
            </a:solidFill>
            <a:prstDash val="solid"/>
          </a:ln>
        </p:spPr>
        <p:txBody>
          <a:bodyPr/>
          <a:lstStyle/>
          <a:p>
            <a:endParaRPr lang="en-US"/>
          </a:p>
        </p:txBody>
      </p:sp>
      <p:sp>
        <p:nvSpPr>
          <p:cNvPr id="21" name="Text 19"/>
          <p:cNvSpPr/>
          <p:nvPr/>
        </p:nvSpPr>
        <p:spPr>
          <a:xfrm>
            <a:off x="6163056" y="2103120"/>
            <a:ext cx="2697480" cy="402336"/>
          </a:xfrm>
          <a:prstGeom prst="rect">
            <a:avLst/>
          </a:prstGeom>
          <a:noFill/>
          <a:ln/>
        </p:spPr>
        <p:txBody>
          <a:bodyPr wrap="square" lIns="0" tIns="0" rIns="0" bIns="0" rtlCol="0" anchor="ctr"/>
          <a:lstStyle/>
          <a:p>
            <a:pPr marL="0" indent="0" algn="ctr">
              <a:buNone/>
            </a:pPr>
            <a:r>
              <a:rPr lang="en-US" sz="1500" b="1" kern="0" spc="300" dirty="0">
                <a:solidFill>
                  <a:srgbClr val="FFFFFF"/>
                </a:solidFill>
                <a:latin typeface="Cambria" pitchFamily="34" charset="0"/>
                <a:ea typeface="Cambria" pitchFamily="34" charset="-122"/>
                <a:cs typeface="Cambria" pitchFamily="34" charset="-120"/>
              </a:rPr>
              <a:t>AFTER</a:t>
            </a:r>
            <a:endParaRPr lang="en-US" sz="1500" dirty="0"/>
          </a:p>
        </p:txBody>
      </p:sp>
      <p:sp>
        <p:nvSpPr>
          <p:cNvPr id="22" name="Text 20"/>
          <p:cNvSpPr/>
          <p:nvPr/>
        </p:nvSpPr>
        <p:spPr>
          <a:xfrm>
            <a:off x="6272784" y="2560320"/>
            <a:ext cx="2496312" cy="1234440"/>
          </a:xfrm>
          <a:prstGeom prst="rect">
            <a:avLst/>
          </a:prstGeom>
          <a:noFill/>
          <a:ln/>
        </p:spPr>
        <p:txBody>
          <a:bodyPr wrap="square" lIns="0" tIns="0" rIns="0" bIns="0" rtlCol="0" anchor="ctr"/>
          <a:lstStyle/>
          <a:p>
            <a:pPr marL="342900" indent="-342900">
              <a:spcAft>
                <a:spcPts val="300"/>
              </a:spcAft>
              <a:buSzPct val="100000"/>
              <a:buChar char="•"/>
            </a:pPr>
            <a:r>
              <a:rPr lang="en-US" sz="1200" dirty="0">
                <a:solidFill>
                  <a:srgbClr val="1E2E3E"/>
                </a:solidFill>
                <a:latin typeface="Calibri" pitchFamily="34" charset="0"/>
                <a:ea typeface="Calibri" pitchFamily="34" charset="-122"/>
                <a:cs typeface="Calibri" pitchFamily="34" charset="-120"/>
              </a:rPr>
              <a:t>Long-term disaster case management</a:t>
            </a:r>
            <a:endParaRPr lang="en-US" sz="1200" dirty="0"/>
          </a:p>
          <a:p>
            <a:pPr marL="342900" indent="-342900">
              <a:spcAft>
                <a:spcPts val="300"/>
              </a:spcAft>
              <a:buSzPct val="100000"/>
              <a:buChar char="•"/>
            </a:pPr>
            <a:r>
              <a:rPr lang="en-US" sz="1200" dirty="0">
                <a:solidFill>
                  <a:srgbClr val="1E2E3E"/>
                </a:solidFill>
                <a:latin typeface="Calibri" pitchFamily="34" charset="0"/>
                <a:ea typeface="Calibri" pitchFamily="34" charset="-122"/>
                <a:cs typeface="Calibri" pitchFamily="34" charset="-120"/>
              </a:rPr>
              <a:t>(18–24 months)</a:t>
            </a:r>
            <a:endParaRPr lang="en-US" sz="1200" dirty="0"/>
          </a:p>
          <a:p>
            <a:pPr marL="342900" indent="-342900">
              <a:spcAft>
                <a:spcPts val="300"/>
              </a:spcAft>
              <a:buSzPct val="100000"/>
              <a:buChar char="•"/>
            </a:pPr>
            <a:r>
              <a:rPr lang="en-US" sz="1200" dirty="0">
                <a:solidFill>
                  <a:srgbClr val="1E2E3E"/>
                </a:solidFill>
                <a:latin typeface="Calibri" pitchFamily="34" charset="0"/>
                <a:ea typeface="Calibri" pitchFamily="34" charset="-122"/>
                <a:cs typeface="Calibri" pitchFamily="34" charset="-120"/>
              </a:rPr>
              <a:t>FEMA/SBA/program navigation</a:t>
            </a:r>
            <a:endParaRPr lang="en-US" sz="1200" dirty="0"/>
          </a:p>
          <a:p>
            <a:pPr marL="342900" indent="-342900">
              <a:spcAft>
                <a:spcPts val="300"/>
              </a:spcAft>
              <a:buSzPct val="100000"/>
              <a:buChar char="•"/>
            </a:pPr>
            <a:r>
              <a:rPr lang="en-US" sz="1200" dirty="0">
                <a:solidFill>
                  <a:srgbClr val="1E2E3E"/>
                </a:solidFill>
                <a:latin typeface="Calibri" pitchFamily="34" charset="0"/>
                <a:ea typeface="Calibri" pitchFamily="34" charset="-122"/>
                <a:cs typeface="Calibri" pitchFamily="34" charset="-120"/>
              </a:rPr>
              <a:t>Unmet needs documentation &amp; advocacy</a:t>
            </a:r>
            <a:endParaRPr lang="en-US" sz="1200" dirty="0"/>
          </a:p>
        </p:txBody>
      </p:sp>
      <p:sp>
        <p:nvSpPr>
          <p:cNvPr id="23" name="Shape 21"/>
          <p:cNvSpPr/>
          <p:nvPr/>
        </p:nvSpPr>
        <p:spPr>
          <a:xfrm>
            <a:off x="365760" y="3931920"/>
            <a:ext cx="8412480" cy="1051560"/>
          </a:xfrm>
          <a:prstGeom prst="roundRect">
            <a:avLst>
              <a:gd name="adj" fmla="val 8696"/>
            </a:avLst>
          </a:prstGeom>
          <a:solidFill>
            <a:srgbClr val="FEF6E4"/>
          </a:solidFill>
          <a:ln w="12700">
            <a:solidFill>
              <a:srgbClr val="C97D10"/>
            </a:solidFill>
            <a:prstDash val="solid"/>
          </a:ln>
        </p:spPr>
        <p:txBody>
          <a:bodyPr/>
          <a:lstStyle/>
          <a:p>
            <a:endParaRPr lang="en-US"/>
          </a:p>
        </p:txBody>
      </p:sp>
      <p:sp>
        <p:nvSpPr>
          <p:cNvPr id="24" name="Text 22"/>
          <p:cNvSpPr/>
          <p:nvPr/>
        </p:nvSpPr>
        <p:spPr>
          <a:xfrm>
            <a:off x="502920" y="4005072"/>
            <a:ext cx="3657600" cy="292608"/>
          </a:xfrm>
          <a:prstGeom prst="rect">
            <a:avLst/>
          </a:prstGeom>
          <a:noFill/>
          <a:ln/>
        </p:spPr>
        <p:txBody>
          <a:bodyPr wrap="square" lIns="0" tIns="0" rIns="0" bIns="0" rtlCol="0" anchor="ctr"/>
          <a:lstStyle/>
          <a:p>
            <a:pPr marL="0" indent="0">
              <a:buNone/>
            </a:pPr>
            <a:r>
              <a:rPr lang="en-US" sz="1300" b="1" dirty="0">
                <a:solidFill>
                  <a:srgbClr val="C97D10"/>
                </a:solidFill>
                <a:latin typeface="Cambria" pitchFamily="34" charset="0"/>
                <a:ea typeface="Cambria" pitchFamily="34" charset="-122"/>
                <a:cs typeface="Cambria" pitchFamily="34" charset="-120"/>
              </a:rPr>
              <a:t>What Sets CCWVA Apart:</a:t>
            </a:r>
            <a:endParaRPr lang="en-US" sz="1300" dirty="0"/>
          </a:p>
        </p:txBody>
      </p:sp>
      <p:sp>
        <p:nvSpPr>
          <p:cNvPr id="25" name="Text 23"/>
          <p:cNvSpPr/>
          <p:nvPr/>
        </p:nvSpPr>
        <p:spPr>
          <a:xfrm>
            <a:off x="502920" y="4315968"/>
            <a:ext cx="8138160" cy="621792"/>
          </a:xfrm>
          <a:prstGeom prst="rect">
            <a:avLst/>
          </a:prstGeom>
          <a:noFill/>
          <a:ln/>
        </p:spPr>
        <p:txBody>
          <a:bodyPr wrap="square" lIns="0" tIns="0" rIns="0" bIns="0" rtlCol="0" anchor="ctr"/>
          <a:lstStyle/>
          <a:p>
            <a:pPr marL="342900" indent="-342900">
              <a:spcAft>
                <a:spcPts val="200"/>
              </a:spcAft>
              <a:buSzPct val="100000"/>
              <a:buChar char="•"/>
            </a:pPr>
            <a:r>
              <a:rPr lang="en-US" sz="1200" dirty="0">
                <a:solidFill>
                  <a:srgbClr val="1E2E3E"/>
                </a:solidFill>
                <a:latin typeface="Calibri" pitchFamily="34" charset="0"/>
                <a:ea typeface="Calibri" pitchFamily="34" charset="-122"/>
                <a:cs typeface="Calibri" pitchFamily="34" charset="-120"/>
              </a:rPr>
              <a:t>Statewide reach — all 55 counties including the most rural and underserved</a:t>
            </a:r>
            <a:endParaRPr lang="en-US" sz="1200" dirty="0"/>
          </a:p>
          <a:p>
            <a:pPr marL="342900" indent="-342900">
              <a:spcAft>
                <a:spcPts val="200"/>
              </a:spcAft>
              <a:buSzPct val="100000"/>
              <a:buChar char="•"/>
            </a:pPr>
            <a:r>
              <a:rPr lang="en-US" sz="1200" dirty="0">
                <a:solidFill>
                  <a:srgbClr val="1E2E3E"/>
                </a:solidFill>
                <a:latin typeface="Calibri" pitchFamily="34" charset="0"/>
                <a:ea typeface="Calibri" pitchFamily="34" charset="-122"/>
                <a:cs typeface="Calibri" pitchFamily="34" charset="-120"/>
              </a:rPr>
              <a:t>Trauma-informed case managers with refugee &amp; crisis experience  |  Serves all people regardless of faith or background</a:t>
            </a:r>
            <a:endParaRPr lang="en-US" sz="1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352</TotalTime>
  <Words>3272</Words>
  <Application>Microsoft Office PowerPoint</Application>
  <PresentationFormat>On-screen Show (16:9)</PresentationFormat>
  <Paragraphs>252</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WV VOAD &amp; CCWVA Disaster Services Update</dc:title>
  <dc:subject>PptxGenJS Presentation</dc:subject>
  <dc:creator>Catholic Charities West Virginia</dc:creator>
  <cp:lastModifiedBy>Behrang Bidadian</cp:lastModifiedBy>
  <cp:revision>3</cp:revision>
  <dcterms:created xsi:type="dcterms:W3CDTF">2026-06-15T18:38:55Z</dcterms:created>
  <dcterms:modified xsi:type="dcterms:W3CDTF">2026-07-17T17:46:59Z</dcterms:modified>
</cp:coreProperties>
</file>