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97" r:id="rId2"/>
    <p:sldId id="2145706557" r:id="rId3"/>
    <p:sldId id="2145706530" r:id="rId4"/>
    <p:sldId id="857" r:id="rId5"/>
    <p:sldId id="2145706549" r:id="rId6"/>
    <p:sldId id="2145706550" r:id="rId7"/>
    <p:sldId id="2145706551" r:id="rId8"/>
    <p:sldId id="2145706552" r:id="rId9"/>
    <p:sldId id="2145706553" r:id="rId10"/>
    <p:sldId id="2145706554" r:id="rId11"/>
    <p:sldId id="2145706556" r:id="rId12"/>
    <p:sldId id="2145706445" r:id="rId13"/>
    <p:sldId id="2145706515" r:id="rId14"/>
    <p:sldId id="2145706517" r:id="rId15"/>
    <p:sldId id="2145706529" r:id="rId16"/>
    <p:sldId id="2145706516" r:id="rId17"/>
    <p:sldId id="2145706518" r:id="rId18"/>
    <p:sldId id="2145706519" r:id="rId19"/>
    <p:sldId id="2145706545" r:id="rId20"/>
    <p:sldId id="2145706526" r:id="rId21"/>
    <p:sldId id="2145706520" r:id="rId22"/>
    <p:sldId id="2145706521" r:id="rId23"/>
    <p:sldId id="2145706527" r:id="rId24"/>
    <p:sldId id="2145706522" r:id="rId25"/>
    <p:sldId id="2145706523" r:id="rId26"/>
    <p:sldId id="2145706524" r:id="rId27"/>
    <p:sldId id="2145706528" r:id="rId28"/>
    <p:sldId id="2145706531" r:id="rId29"/>
    <p:sldId id="2145706532" r:id="rId30"/>
    <p:sldId id="2145706544" r:id="rId31"/>
    <p:sldId id="2145706543" r:id="rId32"/>
    <p:sldId id="2145706542" r:id="rId33"/>
    <p:sldId id="2145706533" r:id="rId34"/>
    <p:sldId id="2145706534" r:id="rId35"/>
    <p:sldId id="2145706546" r:id="rId36"/>
    <p:sldId id="2145706535" r:id="rId37"/>
    <p:sldId id="2145706536" r:id="rId38"/>
    <p:sldId id="2145706537" r:id="rId39"/>
    <p:sldId id="2145706541" r:id="rId40"/>
    <p:sldId id="2145706538" r:id="rId41"/>
    <p:sldId id="2145706539" r:id="rId42"/>
    <p:sldId id="2145706540" r:id="rId43"/>
    <p:sldId id="2145706558" r:id="rId44"/>
    <p:sldId id="859" r:id="rId45"/>
    <p:sldId id="2145706548" r:id="rId46"/>
    <p:sldId id="2145706562" r:id="rId47"/>
    <p:sldId id="2145706563" r:id="rId48"/>
    <p:sldId id="2145706525" r:id="rId49"/>
    <p:sldId id="2145706547" r:id="rId50"/>
    <p:sldId id="2145706447" r:id="rId51"/>
    <p:sldId id="858" r:id="rId52"/>
    <p:sldId id="2145706555" r:id="rId53"/>
    <p:sldId id="2145706559" r:id="rId54"/>
    <p:sldId id="2145706564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AD4"/>
    <a:srgbClr val="080E1A"/>
    <a:srgbClr val="FF8529"/>
    <a:srgbClr val="FF913F"/>
    <a:srgbClr val="FAD6BE"/>
    <a:srgbClr val="FAE0CE"/>
    <a:srgbClr val="ADCBFF"/>
    <a:srgbClr val="203864"/>
    <a:srgbClr val="33CC33"/>
    <a:srgbClr val="E8D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2549" autoAdjust="0"/>
  </p:normalViewPr>
  <p:slideViewPr>
    <p:cSldViewPr snapToGrid="0">
      <p:cViewPr varScale="1">
        <p:scale>
          <a:sx n="99" d="100"/>
          <a:sy n="99" d="100"/>
        </p:scale>
        <p:origin x="8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61473D-F9E2-4A15-995E-96C0A25CD962}" type="doc">
      <dgm:prSet loTypeId="urn:microsoft.com/office/officeart/2005/8/layout/chart3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02D4C08-56FC-4760-BF3B-72D3F2350B6E}">
      <dgm:prSet phldrT="[Text]" custT="1"/>
      <dgm:spPr>
        <a:xfrm>
          <a:off x="1726098" y="612635"/>
          <a:ext cx="5061032" cy="5042813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bg1">
                <a:lumMod val="7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marL="0" algn="ctr">
            <a:lnSpc>
              <a:spcPct val="90000"/>
            </a:lnSpc>
            <a:spcAft>
              <a:spcPct val="35000"/>
            </a:spcAft>
            <a:buNone/>
          </a:pPr>
          <a:br>
            <a:rPr lang="en-US" sz="14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br>
            <a:rPr lang="en-US" sz="14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endParaRPr lang="en-US" sz="1400" b="1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  <a:p>
          <a:pPr marL="0" algn="ctr">
            <a:lnSpc>
              <a:spcPct val="90000"/>
            </a:lnSpc>
            <a:spcAft>
              <a:spcPct val="35000"/>
            </a:spcAft>
            <a:buNone/>
          </a:pPr>
          <a:endParaRPr lang="en-US" sz="1000" b="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312CB6A3-2971-4B44-9E19-08C4BA24DE3D}" type="parTrans" cxnId="{81C41306-EBBC-4CA1-855D-515496BE075F}">
      <dgm:prSet/>
      <dgm:spPr/>
      <dgm:t>
        <a:bodyPr/>
        <a:lstStyle/>
        <a:p>
          <a:endParaRPr lang="en-US"/>
        </a:p>
      </dgm:t>
    </dgm:pt>
    <dgm:pt modelId="{8CB5D809-C449-40F4-B154-F3EE97A430A1}" type="sibTrans" cxnId="{81C41306-EBBC-4CA1-855D-515496BE075F}">
      <dgm:prSet/>
      <dgm:spPr/>
      <dgm:t>
        <a:bodyPr/>
        <a:lstStyle/>
        <a:p>
          <a:endParaRPr lang="en-US"/>
        </a:p>
      </dgm:t>
    </dgm:pt>
    <dgm:pt modelId="{A181FAC5-20D2-4394-8C6F-6C96CE3700A0}">
      <dgm:prSet phldrT="[Text]" custT="1"/>
      <dgm:spPr>
        <a:xfrm>
          <a:off x="1726098" y="604335"/>
          <a:ext cx="5061032" cy="5061032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bg1">
                <a:lumMod val="7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marL="112713" indent="-112713" algn="ctr">
            <a:lnSpc>
              <a:spcPct val="80000"/>
            </a:lnSpc>
            <a:spcAft>
              <a:spcPts val="400"/>
            </a:spcAft>
            <a:buNone/>
          </a:pPr>
          <a:endParaRPr lang="en-US" sz="900" i="1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  <a:p>
          <a:pPr marL="0" algn="ctr">
            <a:lnSpc>
              <a:spcPct val="90000"/>
            </a:lnSpc>
            <a:spcAft>
              <a:spcPct val="35000"/>
            </a:spcAft>
            <a:buNone/>
          </a:pPr>
          <a:endParaRPr lang="en-US" sz="11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9CFA1DDD-D4CC-454C-9F33-BD2252D084E0}" type="parTrans" cxnId="{F91C8AD1-589D-4961-8832-26F6C65D1C03}">
      <dgm:prSet/>
      <dgm:spPr/>
      <dgm:t>
        <a:bodyPr/>
        <a:lstStyle/>
        <a:p>
          <a:endParaRPr lang="en-US"/>
        </a:p>
      </dgm:t>
    </dgm:pt>
    <dgm:pt modelId="{C45563D0-A152-49F5-8637-E499FCEEE805}" type="sibTrans" cxnId="{F91C8AD1-589D-4961-8832-26F6C65D1C03}">
      <dgm:prSet/>
      <dgm:spPr/>
      <dgm:t>
        <a:bodyPr/>
        <a:lstStyle/>
        <a:p>
          <a:endParaRPr lang="en-US"/>
        </a:p>
      </dgm:t>
    </dgm:pt>
    <dgm:pt modelId="{694BCF86-BAF3-4894-BC6F-00746716E93B}">
      <dgm:prSet phldrT="[Text]" custT="1"/>
      <dgm:spPr>
        <a:xfrm>
          <a:off x="1726098" y="593656"/>
          <a:ext cx="5061032" cy="5061032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rgbClr val="0F9ED5">
                <a:hueOff val="4399958"/>
                <a:satOff val="-19468"/>
                <a:lumOff val="-3269"/>
                <a:alphaOff val="0"/>
                <a:satMod val="103000"/>
                <a:lumMod val="102000"/>
                <a:tint val="94000"/>
              </a:srgbClr>
            </a:gs>
            <a:gs pos="50000">
              <a:srgbClr val="0F9ED5">
                <a:hueOff val="4399958"/>
                <a:satOff val="-19468"/>
                <a:lumOff val="-3269"/>
                <a:alphaOff val="0"/>
                <a:satMod val="110000"/>
                <a:lumMod val="100000"/>
                <a:shade val="100000"/>
              </a:srgbClr>
            </a:gs>
            <a:gs pos="100000">
              <a:srgbClr val="0F9ED5">
                <a:hueOff val="4399958"/>
                <a:satOff val="-19468"/>
                <a:lumOff val="-3269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l">
            <a:lnSpc>
              <a:spcPct val="80000"/>
            </a:lnSpc>
            <a:spcAft>
              <a:spcPts val="400"/>
            </a:spcAft>
            <a:buNone/>
          </a:pPr>
          <a:endParaRPr lang="en-US" sz="2400" b="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436DCAD8-18E1-4745-8115-174893CE7639}" type="sibTrans" cxnId="{21793CA6-B570-4637-A6C2-BEAC1D3B68FC}">
      <dgm:prSet/>
      <dgm:spPr/>
      <dgm:t>
        <a:bodyPr/>
        <a:lstStyle/>
        <a:p>
          <a:endParaRPr lang="en-US"/>
        </a:p>
      </dgm:t>
    </dgm:pt>
    <dgm:pt modelId="{0501E75A-9694-4038-8897-1F0E2E9F4E94}" type="parTrans" cxnId="{21793CA6-B570-4637-A6C2-BEAC1D3B68FC}">
      <dgm:prSet/>
      <dgm:spPr/>
      <dgm:t>
        <a:bodyPr/>
        <a:lstStyle/>
        <a:p>
          <a:endParaRPr lang="en-US"/>
        </a:p>
      </dgm:t>
    </dgm:pt>
    <dgm:pt modelId="{678DFFBD-0D7E-444E-942F-B49E5F8005EC}">
      <dgm:prSet phldrT="[Text]" custT="1"/>
      <dgm:spPr>
        <a:xfrm>
          <a:off x="1740638" y="604928"/>
          <a:ext cx="5041497" cy="5081074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bg1">
                <a:lumMod val="8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marL="0" algn="l">
            <a:lnSpc>
              <a:spcPct val="90000"/>
            </a:lnSpc>
            <a:spcAft>
              <a:spcPct val="35000"/>
            </a:spcAft>
            <a:buNone/>
          </a:pPr>
          <a:br>
            <a:rPr lang="en-US" sz="1100" b="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br>
            <a:rPr lang="en-US" sz="1100" b="0" i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endParaRPr lang="en-US" sz="1100" b="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DA7B5C63-B22F-40E7-BB9B-92B50551D557}" type="sibTrans" cxnId="{95D01EE1-A9F1-4E8C-B192-6C6242672857}">
      <dgm:prSet/>
      <dgm:spPr/>
      <dgm:t>
        <a:bodyPr/>
        <a:lstStyle/>
        <a:p>
          <a:endParaRPr lang="en-US"/>
        </a:p>
      </dgm:t>
    </dgm:pt>
    <dgm:pt modelId="{300F7BB8-D09C-4ED5-BD2F-A3BF48B7B5E2}" type="parTrans" cxnId="{95D01EE1-A9F1-4E8C-B192-6C6242672857}">
      <dgm:prSet/>
      <dgm:spPr/>
      <dgm:t>
        <a:bodyPr/>
        <a:lstStyle/>
        <a:p>
          <a:endParaRPr lang="en-US"/>
        </a:p>
      </dgm:t>
    </dgm:pt>
    <dgm:pt modelId="{A29591FA-F467-458E-916A-9D6C4BD4A9EA}" type="pres">
      <dgm:prSet presAssocID="{2F61473D-F9E2-4A15-995E-96C0A25CD962}" presName="compositeShape" presStyleCnt="0">
        <dgm:presLayoutVars>
          <dgm:chMax val="7"/>
          <dgm:dir/>
          <dgm:resizeHandles val="exact"/>
        </dgm:presLayoutVars>
      </dgm:prSet>
      <dgm:spPr/>
    </dgm:pt>
    <dgm:pt modelId="{573B972C-AFE6-43BE-8A64-D0A53837BDAD}" type="pres">
      <dgm:prSet presAssocID="{2F61473D-F9E2-4A15-995E-96C0A25CD962}" presName="wedge1" presStyleLbl="node1" presStyleIdx="0" presStyleCnt="4" custScaleX="99614" custScaleY="100396" custLinFactNeighborX="-4120" custLinFactNeighborY="4635"/>
      <dgm:spPr/>
    </dgm:pt>
    <dgm:pt modelId="{EB8EC14E-0CCD-4283-9D0E-05C3FF20FA92}" type="pres">
      <dgm:prSet presAssocID="{2F61473D-F9E2-4A15-995E-96C0A25CD962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C2722C0-0D6C-49A6-9C3B-93E02C067EB8}" type="pres">
      <dgm:prSet presAssocID="{2F61473D-F9E2-4A15-995E-96C0A25CD962}" presName="wedge2" presStyleLbl="node1" presStyleIdx="1" presStyleCnt="4" custScaleY="99640" custLinFactNeighborY="195"/>
      <dgm:spPr/>
    </dgm:pt>
    <dgm:pt modelId="{58982C9B-3E79-4CE8-AB69-7395B1729EBC}" type="pres">
      <dgm:prSet presAssocID="{2F61473D-F9E2-4A15-995E-96C0A25CD962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78D7C6A-8836-44DF-AC6C-A0BB7FA52172}" type="pres">
      <dgm:prSet presAssocID="{2F61473D-F9E2-4A15-995E-96C0A25CD962}" presName="wedge3" presStyleLbl="node1" presStyleIdx="2" presStyleCnt="4"/>
      <dgm:spPr/>
    </dgm:pt>
    <dgm:pt modelId="{E804847F-ADB0-46AE-ABF1-84FFF9A537C9}" type="pres">
      <dgm:prSet presAssocID="{2F61473D-F9E2-4A15-995E-96C0A25CD962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535DC39-999C-4EAF-83D4-E273D25F9EEF}" type="pres">
      <dgm:prSet presAssocID="{2F61473D-F9E2-4A15-995E-96C0A25CD962}" presName="wedge4" presStyleLbl="node1" presStyleIdx="3" presStyleCnt="4" custLinFactNeighborY="211"/>
      <dgm:spPr/>
    </dgm:pt>
    <dgm:pt modelId="{6FE78086-14CC-43D7-BACE-6F0B8A86EE20}" type="pres">
      <dgm:prSet presAssocID="{2F61473D-F9E2-4A15-995E-96C0A25CD962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1C41306-EBBC-4CA1-855D-515496BE075F}" srcId="{2F61473D-F9E2-4A15-995E-96C0A25CD962}" destId="{F02D4C08-56FC-4760-BF3B-72D3F2350B6E}" srcOrd="1" destOrd="0" parTransId="{312CB6A3-2971-4B44-9E19-08C4BA24DE3D}" sibTransId="{8CB5D809-C449-40F4-B154-F3EE97A430A1}"/>
    <dgm:cxn modelId="{638B6B2B-859F-42D3-8C9E-2D939F7F57FA}" type="presOf" srcId="{F02D4C08-56FC-4760-BF3B-72D3F2350B6E}" destId="{BC2722C0-0D6C-49A6-9C3B-93E02C067EB8}" srcOrd="0" destOrd="0" presId="urn:microsoft.com/office/officeart/2005/8/layout/chart3"/>
    <dgm:cxn modelId="{27CC8352-596C-429E-8015-7AF90145FF58}" type="presOf" srcId="{694BCF86-BAF3-4894-BC6F-00746716E93B}" destId="{578D7C6A-8836-44DF-AC6C-A0BB7FA52172}" srcOrd="0" destOrd="0" presId="urn:microsoft.com/office/officeart/2005/8/layout/chart3"/>
    <dgm:cxn modelId="{3C16E183-9292-401B-8E52-BE6A9BED0D1E}" type="presOf" srcId="{F02D4C08-56FC-4760-BF3B-72D3F2350B6E}" destId="{58982C9B-3E79-4CE8-AB69-7395B1729EBC}" srcOrd="1" destOrd="0" presId="urn:microsoft.com/office/officeart/2005/8/layout/chart3"/>
    <dgm:cxn modelId="{D6A30486-3FA5-4F0A-80C5-7A078412DA61}" type="presOf" srcId="{694BCF86-BAF3-4894-BC6F-00746716E93B}" destId="{E804847F-ADB0-46AE-ABF1-84FFF9A537C9}" srcOrd="1" destOrd="0" presId="urn:microsoft.com/office/officeart/2005/8/layout/chart3"/>
    <dgm:cxn modelId="{21793CA6-B570-4637-A6C2-BEAC1D3B68FC}" srcId="{2F61473D-F9E2-4A15-995E-96C0A25CD962}" destId="{694BCF86-BAF3-4894-BC6F-00746716E93B}" srcOrd="2" destOrd="0" parTransId="{0501E75A-9694-4038-8897-1F0E2E9F4E94}" sibTransId="{436DCAD8-18E1-4745-8115-174893CE7639}"/>
    <dgm:cxn modelId="{F91C8AD1-589D-4961-8832-26F6C65D1C03}" srcId="{2F61473D-F9E2-4A15-995E-96C0A25CD962}" destId="{A181FAC5-20D2-4394-8C6F-6C96CE3700A0}" srcOrd="3" destOrd="0" parTransId="{9CFA1DDD-D4CC-454C-9F33-BD2252D084E0}" sibTransId="{C45563D0-A152-49F5-8637-E499FCEEE805}"/>
    <dgm:cxn modelId="{4D2C09D3-49CA-4AC4-BB68-E2AAF75BF2FF}" type="presOf" srcId="{2F61473D-F9E2-4A15-995E-96C0A25CD962}" destId="{A29591FA-F467-458E-916A-9D6C4BD4A9EA}" srcOrd="0" destOrd="0" presId="urn:microsoft.com/office/officeart/2005/8/layout/chart3"/>
    <dgm:cxn modelId="{95D01EE1-A9F1-4E8C-B192-6C6242672857}" srcId="{2F61473D-F9E2-4A15-995E-96C0A25CD962}" destId="{678DFFBD-0D7E-444E-942F-B49E5F8005EC}" srcOrd="0" destOrd="0" parTransId="{300F7BB8-D09C-4ED5-BD2F-A3BF48B7B5E2}" sibTransId="{DA7B5C63-B22F-40E7-BB9B-92B50551D557}"/>
    <dgm:cxn modelId="{98778FEC-C456-4885-A919-6B8C5F8845D0}" type="presOf" srcId="{A181FAC5-20D2-4394-8C6F-6C96CE3700A0}" destId="{6FE78086-14CC-43D7-BACE-6F0B8A86EE20}" srcOrd="1" destOrd="0" presId="urn:microsoft.com/office/officeart/2005/8/layout/chart3"/>
    <dgm:cxn modelId="{756AC2F5-6F86-4DF1-A9EE-44EC211D89FD}" type="presOf" srcId="{678DFFBD-0D7E-444E-942F-B49E5F8005EC}" destId="{573B972C-AFE6-43BE-8A64-D0A53837BDAD}" srcOrd="0" destOrd="0" presId="urn:microsoft.com/office/officeart/2005/8/layout/chart3"/>
    <dgm:cxn modelId="{CC7A14FA-3E61-49E4-A60E-FD2C36CFE844}" type="presOf" srcId="{A181FAC5-20D2-4394-8C6F-6C96CE3700A0}" destId="{5535DC39-999C-4EAF-83D4-E273D25F9EEF}" srcOrd="0" destOrd="0" presId="urn:microsoft.com/office/officeart/2005/8/layout/chart3"/>
    <dgm:cxn modelId="{997723FD-E9E6-4D98-AACA-B1402BC8620A}" type="presOf" srcId="{678DFFBD-0D7E-444E-942F-B49E5F8005EC}" destId="{EB8EC14E-0CCD-4283-9D0E-05C3FF20FA92}" srcOrd="1" destOrd="0" presId="urn:microsoft.com/office/officeart/2005/8/layout/chart3"/>
    <dgm:cxn modelId="{70ED2F16-3C2F-4796-B26B-4F2072740818}" type="presParOf" srcId="{A29591FA-F467-458E-916A-9D6C4BD4A9EA}" destId="{573B972C-AFE6-43BE-8A64-D0A53837BDAD}" srcOrd="0" destOrd="0" presId="urn:microsoft.com/office/officeart/2005/8/layout/chart3"/>
    <dgm:cxn modelId="{BE0F6C42-B8A6-40D9-AE92-6B195E0BA096}" type="presParOf" srcId="{A29591FA-F467-458E-916A-9D6C4BD4A9EA}" destId="{EB8EC14E-0CCD-4283-9D0E-05C3FF20FA92}" srcOrd="1" destOrd="0" presId="urn:microsoft.com/office/officeart/2005/8/layout/chart3"/>
    <dgm:cxn modelId="{35CBBF85-E28B-46B1-BD94-50EB2C8A6947}" type="presParOf" srcId="{A29591FA-F467-458E-916A-9D6C4BD4A9EA}" destId="{BC2722C0-0D6C-49A6-9C3B-93E02C067EB8}" srcOrd="2" destOrd="0" presId="urn:microsoft.com/office/officeart/2005/8/layout/chart3"/>
    <dgm:cxn modelId="{ABB3B9B1-8A53-46F3-9FE0-9A3646972544}" type="presParOf" srcId="{A29591FA-F467-458E-916A-9D6C4BD4A9EA}" destId="{58982C9B-3E79-4CE8-AB69-7395B1729EBC}" srcOrd="3" destOrd="0" presId="urn:microsoft.com/office/officeart/2005/8/layout/chart3"/>
    <dgm:cxn modelId="{6F5A29F0-DEAC-41C5-B7DF-4EA8FB3004CE}" type="presParOf" srcId="{A29591FA-F467-458E-916A-9D6C4BD4A9EA}" destId="{578D7C6A-8836-44DF-AC6C-A0BB7FA52172}" srcOrd="4" destOrd="0" presId="urn:microsoft.com/office/officeart/2005/8/layout/chart3"/>
    <dgm:cxn modelId="{8CF369FE-B1AF-4022-949D-4887A6A36CB2}" type="presParOf" srcId="{A29591FA-F467-458E-916A-9D6C4BD4A9EA}" destId="{E804847F-ADB0-46AE-ABF1-84FFF9A537C9}" srcOrd="5" destOrd="0" presId="urn:microsoft.com/office/officeart/2005/8/layout/chart3"/>
    <dgm:cxn modelId="{2DF5A98C-D925-4D37-857F-2ADE56D6CD8E}" type="presParOf" srcId="{A29591FA-F467-458E-916A-9D6C4BD4A9EA}" destId="{5535DC39-999C-4EAF-83D4-E273D25F9EEF}" srcOrd="6" destOrd="0" presId="urn:microsoft.com/office/officeart/2005/8/layout/chart3"/>
    <dgm:cxn modelId="{BDF05EC7-A9A6-48EF-95F0-CBC0C8E691D7}" type="presParOf" srcId="{A29591FA-F467-458E-916A-9D6C4BD4A9EA}" destId="{6FE78086-14CC-43D7-BACE-6F0B8A86EE20}" srcOrd="7" destOrd="0" presId="urn:microsoft.com/office/officeart/2005/8/layout/chart3"/>
  </dgm:cxnLst>
  <dgm:bg>
    <a:effectLst>
      <a:outerShdw blurRad="50800" dist="50800" dir="5400000" sx="116000" sy="116000" algn="ctr" rotWithShape="0">
        <a:srgbClr val="000000">
          <a:alpha val="39000"/>
        </a:srgbClr>
      </a:outerShdw>
    </a:effectLst>
  </dgm:bg>
  <dgm:whole>
    <a:ln w="19050">
      <a:noFill/>
    </a:ln>
  </dgm:whole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B972C-AFE6-43BE-8A64-D0A53837BDAD}">
      <dsp:nvSpPr>
        <dsp:cNvPr id="0" name=""/>
        <dsp:cNvSpPr/>
      </dsp:nvSpPr>
      <dsp:spPr>
        <a:xfrm>
          <a:off x="1740638" y="604928"/>
          <a:ext cx="5041497" cy="5081074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bg1">
                <a:lumMod val="8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100" b="0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br>
            <a:rPr lang="en-US" sz="1100" b="0" i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endParaRPr lang="en-US" sz="1100" b="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591476" y="1766387"/>
        <a:ext cx="1315608" cy="1069304"/>
      </dsp:txXfrm>
    </dsp:sp>
    <dsp:sp modelId="{BC2722C0-0D6C-49A6-9C3B-93E02C067EB8}">
      <dsp:nvSpPr>
        <dsp:cNvPr id="0" name=""/>
        <dsp:cNvSpPr/>
      </dsp:nvSpPr>
      <dsp:spPr>
        <a:xfrm>
          <a:off x="1726098" y="612635"/>
          <a:ext cx="5061032" cy="5042813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bg1">
                <a:lumMod val="7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4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br>
            <a:rPr lang="en-US" sz="14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endParaRPr lang="en-US" sz="1400" b="1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620517" y="3443884"/>
        <a:ext cx="1320708" cy="1061253"/>
      </dsp:txXfrm>
    </dsp:sp>
    <dsp:sp modelId="{578D7C6A-8836-44DF-AC6C-A0BB7FA52172}">
      <dsp:nvSpPr>
        <dsp:cNvPr id="0" name=""/>
        <dsp:cNvSpPr/>
      </dsp:nvSpPr>
      <dsp:spPr>
        <a:xfrm>
          <a:off x="1726098" y="593656"/>
          <a:ext cx="5061032" cy="5061032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rgbClr val="0F9ED5">
                <a:hueOff val="4399958"/>
                <a:satOff val="-19468"/>
                <a:lumOff val="-3269"/>
                <a:alphaOff val="0"/>
                <a:satMod val="103000"/>
                <a:lumMod val="102000"/>
                <a:tint val="94000"/>
              </a:srgbClr>
            </a:gs>
            <a:gs pos="50000">
              <a:srgbClr val="0F9ED5">
                <a:hueOff val="4399958"/>
                <a:satOff val="-19468"/>
                <a:lumOff val="-3269"/>
                <a:alphaOff val="0"/>
                <a:satMod val="110000"/>
                <a:lumMod val="100000"/>
                <a:shade val="100000"/>
              </a:srgbClr>
            </a:gs>
            <a:gs pos="100000">
              <a:srgbClr val="0F9ED5">
                <a:hueOff val="4399958"/>
                <a:satOff val="-19468"/>
                <a:lumOff val="-3269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80000"/>
            </a:lnSpc>
            <a:spcBef>
              <a:spcPct val="0"/>
            </a:spcBef>
            <a:spcAft>
              <a:spcPts val="400"/>
            </a:spcAft>
            <a:buNone/>
          </a:pPr>
          <a:endParaRPr lang="en-US" sz="2400" b="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2572004" y="3435135"/>
        <a:ext cx="1320708" cy="1065085"/>
      </dsp:txXfrm>
    </dsp:sp>
    <dsp:sp modelId="{5535DC39-999C-4EAF-83D4-E273D25F9EEF}">
      <dsp:nvSpPr>
        <dsp:cNvPr id="0" name=""/>
        <dsp:cNvSpPr/>
      </dsp:nvSpPr>
      <dsp:spPr>
        <a:xfrm>
          <a:off x="1726098" y="604335"/>
          <a:ext cx="5061032" cy="5061032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bg1">
                <a:lumMod val="7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12713" lvl="0" indent="-112713" algn="ctr" defTabSz="400050">
            <a:lnSpc>
              <a:spcPct val="80000"/>
            </a:lnSpc>
            <a:spcBef>
              <a:spcPct val="0"/>
            </a:spcBef>
            <a:spcAft>
              <a:spcPts val="400"/>
            </a:spcAft>
            <a:buNone/>
          </a:pPr>
          <a:endParaRPr lang="en-US" sz="900" i="1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  <a:p>
          <a:pPr marL="0"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2572004" y="1758803"/>
        <a:ext cx="1320708" cy="1065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DCE37-39ED-4B33-ACE4-610903A1DD4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EAB9F-647A-46A7-9A65-7AD692EC2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18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AEAB9F-647A-46A7-9A65-7AD692EC2A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850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963CF-B49B-A1F9-2461-1878855E4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A5975E-6D04-B072-159C-AB32F34384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F7BEEB-D310-9736-B0A9-37F390A26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1AE2A-06CA-6402-875F-30CA3B65DD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68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DAD6-2BC7-EC79-CC8D-94A08B37D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66A387-62AE-B937-59FF-380DFA3C8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FE2793-937C-19A7-1277-BF404F964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88154-3ADE-0D2D-2665-D15B6DA93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02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9D70F-E098-4484-6FC2-DAA723CEB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94CEF6-427C-C096-D10E-458CAEBD8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5DA8F4-0612-6039-53B2-F0BC4F3A9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DBA8A6-3E65-35DB-F403-CD25BBC310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01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31B91-6D4C-35F4-AB58-3BF43A239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A89D3C-71E2-71C3-A795-8C58BCB37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87B59-B00D-C23C-BBD5-6F87375DB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9E8F8-3842-B304-FC37-FA1DE5833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02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68B8A-0653-5CA9-614A-D4697BF8D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A9BE13-9431-2C73-5265-4495E1A8DC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D90099-2CD8-2679-7711-BA3741495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26721-DDDD-9333-82F3-5608F1242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06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703AD-8E65-F726-C7B5-2F4032A87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BFD76D-1A97-31BB-378F-62F1FE771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325607-A224-7FA5-8487-5378608C4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https://www.mapwv.gov/flood/map/?wkid=102100&amp;x=-9186068&amp;y=4633125&amp;l=7&amp;v=1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effective cross section of 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F704D-D61C-B663-AFD4-AAC77E658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44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7F036-F171-A8F3-935D-D7567CE3B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3C5B03-3586-7A55-5D4A-B1EC81391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114BF1-31FC-BA1B-4050-2432C8F75C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https://www.mapwv.gov/flood/map/?wkid=102100&amp;x=-9161619&amp;y=4549987&amp;l=8&amp;v=1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effective cross section of K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F4827-3A35-6168-0A59-64EDF148A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7835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0C7B4-9D4D-3B93-F82B-FC04993B9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E60967-30B7-58CB-9524-61E71E9EC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E1ACBE-90F5-3137-B5D9-C26BAC8195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DBEBF-4CB4-E994-BFB2-40EDB81BF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05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71311-9387-1878-2870-60C5E8B39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326A5D-4CFD-50DF-5B67-1F70AC538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B2115-F5C3-5F21-AAE5-86C7F9EC5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D94D0-B59D-4E8D-7F47-3CEF71145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63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E8761-DD65-A9A9-D747-36D6AE4B3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CDC4F9-E6FC-B0CF-949C-FB8C92D0D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8A5F9D-C721-AF60-4E7D-0D8E2E7FFF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902AA-2C61-3489-5252-CEE871548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33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Resources are organized into three major topics:  risk assessment/planning, mitigation, and flood disaster.  Users can s</a:t>
            </a:r>
            <a:r>
              <a:rPr lang="en-US" sz="1200" dirty="0">
                <a:solidFill>
                  <a:schemeClr val="bg1"/>
                </a:solidFill>
              </a:rPr>
              <a:t>earch online hazard resources by title, subject, media, event, geography, data, stakeholder type,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59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DD3F-579C-634C-1C3E-36015D77E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EF4D9-92A4-E9C0-7DFD-5DA2BE6127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619261-869A-A0C8-FC96-8B9CBE21C1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1CE3F-0B1B-A60F-B1C0-98A2608CB2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522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BB329-BA46-A0F1-AA0E-75F0F652E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3D643-EC98-5EA6-340F-BE5947441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6B6510-A3D8-1923-5C5A-EE68E8C97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0A9AD-7375-3A6B-DCE9-9D510CDF95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3297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642B4-CFE3-0966-BE8A-35C5D0B96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795E06-1378-DACC-6FB4-868FF900D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3279FE-1592-839D-5982-555163D83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6619E-E349-7791-572D-C9481D464A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72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F09AF-A440-71DC-6E31-8BE0A7916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872735-4B5A-69AA-97F4-9B03F413F1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A0244-2266-B81C-9ECC-AC3972AEB0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https://www.mapwv.gov/flood/map/?wkid=102100&amp;x=-9128240&amp;y=4557977&amp;l=11&amp;v=2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065CC-E7F5-B3F6-467E-CA3479E2C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038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FDBCF-1B2F-E992-BA09-A8194D89B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6210F2-4F2B-ADE0-0BEB-7C46445AE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6864D9-2CD0-F128-CAB1-B603C5D01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22F29-E174-D7F1-A402-9FECF903A0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634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2B565-3076-B93F-0D0D-DA4D5C1EB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EE9FEF-544B-1AAE-CF61-FEAEAB5B15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9D04B-65D2-F57D-3562-5C1F33306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4C8665-586B-4597-EBB6-DB2ABCAD4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965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90E97-DAAE-4E3F-5F47-06F0932A0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82DD3E-998C-E6B7-3FB4-F62B864AB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AE741E-EDDE-92FE-6791-A63D13F55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1E165-37D1-C3E3-CAD2-E3BF50826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233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386A-EAAB-B1DD-FD63-332042801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1CA498-A546-0CDE-0CBE-F963412596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F007D6-4F6B-ACE3-0DA6-87AF3CEB8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https://www.mapwv.gov/flood/map/?wkid=102100&amp;x=-8889082&amp;y=4711805&amp;l=7&amp;v=1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940AC0-51E1-83C1-6513-68330FB3B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375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3D4FC-144F-265A-05EC-6F07B5AE4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764CCD-60AE-072D-EA0A-4EEC451C8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21D6AE-04E8-5DF5-A954-7DBE66B4A8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https://www.mapwv.gov/flood/map/?wkid=102100&amp;x=-9161513&amp;y=4577577&amp;l=6&amp;v=1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3C105-3621-EAFD-4AE6-C6F4ED91E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527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4A200-A45E-6F8A-AF23-A3AE7E9C5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380A77-AD9C-D0C6-7058-DF7A4E3E19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BE0EB5-6F14-3694-F0DB-C1D127B34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LOMAs by year by case number:      2018: 278     2019: 177     2020: 162      2021: 158    2022: 133      2023: 114     2024: 97      2025: 67</a:t>
            </a:r>
          </a:p>
          <a:p>
            <a:r>
              <a:rPr lang="en-US" dirty="0"/>
              <a:t>https://www.mapwv.gov/flood/map/?wkid=102100&amp;x=-8795639&amp;y=4778865&amp;l=13&amp;v=1</a:t>
            </a:r>
          </a:p>
          <a:p>
            <a:r>
              <a:rPr lang="en-US" dirty="0"/>
              <a:t>https://www.mapwv.gov/flood/map/?wkid=102100&amp;x=-8939918&amp;y=4550476&amp;l=13&amp;v=1</a:t>
            </a: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/>
              <a:t>https://www.mapwv.gov/flood/map/?wkid=102100&amp;x=-8778044&amp;y=4781378&amp;l=13&amp;v=1 </a:t>
            </a:r>
          </a:p>
          <a:p>
            <a:r>
              <a:rPr lang="en-US" dirty="0"/>
              <a:t>https://www.mapwv.gov/flood/map/?wkid=102100&amp;x=-8939893&amp;y=4550560&amp;l=13&amp;v=1</a:t>
            </a:r>
          </a:p>
          <a:p>
            <a:r>
              <a:rPr lang="en-US" dirty="0"/>
              <a:t>https://www.mapwv.gov/flood/map/?wkid=102100&amp;x=-8958568&amp;y=4726561&amp;l=13&amp;v=2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B99E0-5E28-D8A6-0296-BB228EC91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59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1581B-D1B8-28AE-31C1-70593C508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BE1ABA-EF11-9D95-4DC9-0B4D1FD1AE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84202-AAE9-3E84-1E19-8704C59C14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3379E-29D3-5A46-F126-8A4E984EB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665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FDA8F-030A-3214-EBED-4C284FA11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D99FE5-6900-0142-11D5-1E46A1C10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C7AEA7-62C6-487D-63F6-02BE77D0D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91D016-430C-8390-98EC-0DF3D73AC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1903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4E201-567D-C946-C41C-90C3B8079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40A48-196A-47EF-F7BA-FFD9206C0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87DF1-CD77-7548-5004-AE5A53A8A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https://data.wvgis.wvu.edu/pub/RA/_resources/LOMA/WV_Flood_Tool-LIDAR_for_LOMA_instructions.pdf</a:t>
            </a:r>
          </a:p>
          <a:p>
            <a:r>
              <a:rPr lang="en-US" dirty="0"/>
              <a:t>https://data.wvgis.wvu.edu/pub/RA/_resources/LOMA/WV_Flood_Tool_LiDAR_for_LOMA_Guide.pdf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3A803-BA1E-43AB-33FF-0B9F3FD18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618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BEAF2-5F99-18AC-3D03-652C2A81A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6F1090-545E-F8D2-EB74-C3A1770B9F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F444D6-46D5-F5C1-E07F-62FCC90B8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https://wvfrf.org/wvre/buildings/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FB12D-FB96-2D1C-7D30-72400A84C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903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9AFFD-4CB6-B7FE-835D-4270AC38F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56662B-3F5C-1B27-89DE-BA937CB395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2A842B-CB3B-4692-D60C-7EAD11C450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https://www.fema.gov/sites/default/files/documents/fema_mt-1-process-graphic-english_2021.pdf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6ED69-C5D0-7920-9EBA-C8771A475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285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B58A0-6BC1-03C5-932D-26DE41319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9A9E36-9A32-5A8E-63FB-D15B1AC7BE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D8DD99-602E-E528-5405-8AE69C30E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https://wvfrf.org/wvre/buildings/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5429F-2134-ED80-5816-C0EAE720E0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993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9F898-7321-2EAB-A363-5D73C4367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9D340D-97C1-6BD6-0616-BE18E2AF8D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C33560-6B2E-F1AC-B7A5-923780D82C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https://www.mapwv.gov/flood/map/?wkid=102100&amp;x=-8764784&amp;y=4802135&amp;l=13&amp;v=2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29-04-015J-0008-0000 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5140B-D111-CE8C-55E7-62ECD1D3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519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18A3D-D702-1D9E-D606-2FEB6D04F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718637-4901-D607-281B-EB7E5AB33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54FA24-7F31-11E7-88FC-D66208D67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https://data.wvgis.wvu.edu/pub/RA/_resources/LOMA/WV_Flood_Tool-LIDAR_for_LOMA_instructions.pdf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https://hazards.fema.gov/femaportal/onlinelomc/signin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A9023-A949-8C2D-969F-27EF89B3D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943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7EF6D-EFCA-238C-E71E-AC8EEB811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DBCE39-E1DE-970C-F87E-DCDB1F94D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438F48-1F5A-936A-2A82-C2A84DB3D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7BDAF-1F39-D381-78C9-AB76773770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28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DF2D2-DCEE-65B3-C4B4-0F7F40F05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611EB3-DE58-ACD3-461C-7ABBDBB2F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FB1ACE-816E-4846-A51A-DE2F8F377A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F5E08-B485-8B80-0BE2-40A7CE872C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952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AEAB9F-647A-46A7-9A65-7AD692EC2A6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63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E0850-14B3-294E-A6A6-04AADC0D6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AA847B-8F17-2E40-C266-23057B464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30DF9D-FC82-BEEC-09D5-CACBBDD31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WV Hazard Library contains more than 24 media resource types relevant to West Virginia.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4DCF7-67EB-E04D-5CB2-5745432953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32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981DB-14DB-A531-50F6-179AF5ABC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1F97AC-A75C-B0F2-3C0A-74FA40BC8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6EDB7D-5E94-27E8-1802-FBBA0DBCF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Mention 100- and 500-yr for EFs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https://www.mapwv.gov/flood/map/?wkid=102100&amp;x=-9087009&amp;y=4629075&amp;l=8&amp;v=2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https://www.wvfrf.org/wvre/buildings/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https://www.wvfrf.org/wvre/blra/?type=sigstruct&amp;sortfield=Depth_Grid&amp;sorttype=desc&amp;hiddenFields=default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https://www.mapwv.gov/flood/map/?wkid=102100&amp;x=-9069956&amp;y=4777030&amp;l=11&amp;v=2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https://wvfrf.org/wvre/dashboard/?link=https://wvu.maps.arcgis.com/apps/dashboards/0a2182528f4e49ca827da8b9dcb65897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https://mapwv.gov/flood/map/?wkid=102100&amp;x=-8987736&amp;y=4579719&amp;l=12&amp;v=2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https://www.mapwv.gov/flood/map/?wkid=102100&amp;x=-8915816&amp;y=4610645&amp;l=14&amp;v=2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D0973-D394-A2A1-7A09-2817B55AAB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5084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https://www.mapwv.gov/flood/map/?wkid=102100&amp;x=-9056447&amp;y=4648304&amp;l=8&amp;v=1 </a:t>
            </a:r>
          </a:p>
          <a:p>
            <a:r>
              <a:rPr lang="en-US" dirty="0"/>
              <a:t>https://data.wvgis.wvu.edu/pub/RA/_resources/Status/countyImageryYearAcquired.pdf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AEAB9F-647A-46A7-9A65-7AD692EC2A6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890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4E26C-4463-0EE7-AE1D-DD39EBFCB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9BE5CC-7AA9-3DEA-9460-2A6158F328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1B225B-D72F-02DE-97BC-B67EB61BE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90A127-6AC9-264F-08E8-D76DCADF2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7605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038DE-1D2D-B73D-A8A7-035FEF053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A7E9E4-C80E-1649-11ED-16C081E12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ED5622-CAE1-88DC-4849-ADAB3E6E7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Begging slide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D0A38-C0C7-B5E6-D0D5-12E7D2596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1618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1D031-A75E-4F15-7770-95AFD73ED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05FE8-F391-582F-F162-F1B5ED6FF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922B2D-5BD6-4D15-EDBE-8E410CC41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WV Hazard Library contains more than 24 media resource types relevant to West Virginia.  Resources are organized into three major topics:  risk assessment/planning, mitigation, and flood disaster.  Users can s</a:t>
            </a:r>
            <a:r>
              <a:rPr lang="en-US" sz="1200" dirty="0">
                <a:solidFill>
                  <a:schemeClr val="bg1"/>
                </a:solidFill>
              </a:rPr>
              <a:t>earch online hazard resources by title, subject, media, event, geography, data, stakeholder type, etc.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28B4B-FBEE-597F-B74C-E8FAAD28AC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338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D87FC-514E-C555-3FA7-F15D7959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10B240-56D7-156A-1C4F-164917E54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A7E4B1-EE87-FA6F-273E-5DBF780D97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892DC-0950-B7CA-20DB-67379E9D9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92882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0A0B6-52DF-9D58-1DD4-EF02DF61F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A948BA-093F-AC86-4643-3F167EC7EB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0B3F9-F51B-3A90-8AD4-239A71A42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859F0-3C8E-D7E9-FA49-56E7DC1C5B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359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F8743-0C59-44B5-4322-5F208D78B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95CB0F-D38F-07A3-5321-88B147815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5C668E-CDE4-4355-466B-7EF89F834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626ED-190A-9E71-B7C2-0177BD426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7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BEC38-D3C2-B923-7EE7-EA9B97626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ABCDAB-A4CF-8B73-452E-7AE52CA6AF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8162B5-1683-06C2-1BD6-891A13641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491CC-F71A-0005-19BC-2C53976F9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91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CBA64-6109-538F-85C8-4034E8EE7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865D12-1F51-CD49-EAE9-1ADFBAD8D1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40C49B-EFB0-43B7-50DA-E424D4E36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Flood Visualization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EAC1B-B5C0-03FC-2595-7CB3526B2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01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B8D4F-22B9-78BC-D536-BE33AE295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40FC1-D832-6C50-4E22-695AB70C3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E5F680-BC0A-E27F-0297-C2CDAFEAF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E9B88-0B1E-893C-B78E-04F2D8D2AA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07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75B28-9F9B-73A6-A29E-13F2B35DD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70C76A-F76A-4F33-7B38-53607DC2D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4699C1-A143-678A-0625-1BAFBA9A0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Direct link or from other pages</a:t>
            </a:r>
          </a:p>
          <a:p>
            <a:r>
              <a:rPr lang="en-US" dirty="0"/>
              <a:t>Open the tool and show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CF656-B0E2-FD6C-9A6E-E668663BC1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03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80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16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7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1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26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94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58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30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7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8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791E1-4214-4A53-A041-ECA0A480359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3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8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7.png"/><Relationship Id="rId7" Type="http://schemas.openxmlformats.org/officeDocument/2006/relationships/hyperlink" Target="https://wvfrf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vfrf.org/wvre/" TargetMode="External"/><Relationship Id="rId5" Type="http://schemas.openxmlformats.org/officeDocument/2006/relationships/hyperlink" Target="https://wvfrf.org/library" TargetMode="Externa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hyperlink" Target="https://www.mapwv.gov/flood/map/?wkid=102100&amp;x=-8985932&amp;y=4875239&amp;l=9&amp;v=2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mapwv.gov/flood/map/?wkid=102100&amp;x=-8990607&amp;y=4575308&amp;l=9&amp;v=2" TargetMode="External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hyperlink" Target="https://www.mapwv.gov/flood/map/?wkid=102100&amp;x=-9055815&amp;y=4648907&amp;l=9&amp;v=2" TargetMode="External"/><Relationship Id="rId5" Type="http://schemas.openxmlformats.org/officeDocument/2006/relationships/hyperlink" Target="https://www.mapwv.gov/flood/map/?wkid=102100&amp;x=-9087155&amp;y=4629824&amp;l=8&amp;v=2" TargetMode="External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openxmlformats.org/officeDocument/2006/relationships/hyperlink" Target="https://www.mapwv.gov/flood/map/?wkid=102100&amp;x=-8916306&amp;y=4610413&amp;l=9&amp;v=2" TargetMode="External"/><Relationship Id="rId1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7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7.png"/><Relationship Id="rId7" Type="http://schemas.microsoft.com/office/2007/relationships/hdphoto" Target="../media/hdphoto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hyperlink" Target="https://www.mapwv.gov/flood/map/?wkid=102100&amp;x=-9186068&amp;y=4633125&amp;l=7&amp;v=1" TargetMode="External"/><Relationship Id="rId4" Type="http://schemas.openxmlformats.org/officeDocument/2006/relationships/image" Target="../media/image55.png"/><Relationship Id="rId9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hyperlink" Target="https://www.mapwv.gov/flood/map/?wkid=102100&amp;x=-9161619&amp;y=4549987&amp;l=8&amp;v=1" TargetMode="External"/><Relationship Id="rId4" Type="http://schemas.openxmlformats.org/officeDocument/2006/relationships/image" Target="../media/image55.pn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7.png"/><Relationship Id="rId7" Type="http://schemas.openxmlformats.org/officeDocument/2006/relationships/image" Target="../media/image80.png"/><Relationship Id="rId12" Type="http://schemas.microsoft.com/office/2007/relationships/hdphoto" Target="../media/hdphoto7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82.png"/><Relationship Id="rId5" Type="http://schemas.openxmlformats.org/officeDocument/2006/relationships/image" Target="../media/image79.png"/><Relationship Id="rId10" Type="http://schemas.microsoft.com/office/2007/relationships/hdphoto" Target="../media/hdphoto6.wdp"/><Relationship Id="rId4" Type="http://schemas.openxmlformats.org/officeDocument/2006/relationships/image" Target="../media/image77.png"/><Relationship Id="rId9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jpe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8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66.jpeg"/><Relationship Id="rId4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hyperlink" Target="https://www.mapwv.gov/flood/map/?wkid=102100&amp;x=-9128240&amp;y=4557977&amp;l=11&amp;v=2" TargetMode="External"/><Relationship Id="rId4" Type="http://schemas.openxmlformats.org/officeDocument/2006/relationships/image" Target="../media/image85.png"/><Relationship Id="rId9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hyperlink" Target="https://www.mapwv.gov/flood/map/?wkid=102100&amp;x=-8889082&amp;y=4711805&amp;l=7&amp;v=1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hyperlink" Target="https://www.mapwv.gov/flood/map/?wkid=102100&amp;x=-9161513&amp;y=4577577&amp;l=6&amp;v=1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pwv.gov/flood/map/?wkid=102100&amp;x=-8939893&amp;y=4550560&amp;l=13&amp;v=1" TargetMode="External"/><Relationship Id="rId13" Type="http://schemas.openxmlformats.org/officeDocument/2006/relationships/image" Target="../media/image109.png"/><Relationship Id="rId18" Type="http://schemas.openxmlformats.org/officeDocument/2006/relationships/image" Target="../media/image112.png"/><Relationship Id="rId3" Type="http://schemas.openxmlformats.org/officeDocument/2006/relationships/image" Target="../media/image7.png"/><Relationship Id="rId21" Type="http://schemas.openxmlformats.org/officeDocument/2006/relationships/hyperlink" Target="https://www.mapwv.gov/flood/map/?wkid=102100&amp;x=-8958568&amp;y=4726561&amp;l=13&amp;v=2" TargetMode="External"/><Relationship Id="rId7" Type="http://schemas.openxmlformats.org/officeDocument/2006/relationships/image" Target="../media/image105.png"/><Relationship Id="rId12" Type="http://schemas.openxmlformats.org/officeDocument/2006/relationships/hyperlink" Target="https://www.mapwv.gov/flood/map/?wkid=102100&amp;x=-8778044&amp;y=4781378&amp;l=13&amp;v=1" TargetMode="External"/><Relationship Id="rId17" Type="http://schemas.openxmlformats.org/officeDocument/2006/relationships/hyperlink" Target="https://www.mapwv.gov/flood/map/?wkid=102100&amp;x=-8795639&amp;y=4778865&amp;l=13&amp;v=1" TargetMode="External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98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8.png"/><Relationship Id="rId5" Type="http://schemas.openxmlformats.org/officeDocument/2006/relationships/image" Target="../media/image103.png"/><Relationship Id="rId15" Type="http://schemas.openxmlformats.org/officeDocument/2006/relationships/image" Target="../media/image111.png"/><Relationship Id="rId10" Type="http://schemas.openxmlformats.org/officeDocument/2006/relationships/image" Target="../media/image107.png"/><Relationship Id="rId19" Type="http://schemas.openxmlformats.org/officeDocument/2006/relationships/image" Target="../media/image113.png"/><Relationship Id="rId4" Type="http://schemas.openxmlformats.org/officeDocument/2006/relationships/hyperlink" Target="https://www.mapwv.gov/flood/map/?wkid=102100&amp;x=-8939917&amp;y=4550502&amp;l=13&amp;v=1" TargetMode="External"/><Relationship Id="rId9" Type="http://schemas.openxmlformats.org/officeDocument/2006/relationships/image" Target="../media/image106.png"/><Relationship Id="rId14" Type="http://schemas.openxmlformats.org/officeDocument/2006/relationships/image" Target="../media/image110.png"/><Relationship Id="rId22" Type="http://schemas.openxmlformats.org/officeDocument/2006/relationships/image" Target="../media/image1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ta.wvgis.wvu.edu/pub/RA/_resources/LOMA/WV_Flood_Tool_LiDAR_for_LOMA_Guide.pdf" TargetMode="External"/><Relationship Id="rId5" Type="http://schemas.openxmlformats.org/officeDocument/2006/relationships/hyperlink" Target="https://data.wvgis.wvu.edu/pub/RA/_resources/LOMA/WV_Flood_Tool-LIDAR_for_LOMA_instructions.pdf" TargetMode="External"/><Relationship Id="rId4" Type="http://schemas.openxmlformats.org/officeDocument/2006/relationships/image" Target="../media/image12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vfrf.org/wvre/buildings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hyperlink" Target="https://wvfrf.org/wvre/buildings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pwv.gov/flood" TargetMode="External"/><Relationship Id="rId5" Type="http://schemas.openxmlformats.org/officeDocument/2006/relationships/image" Target="../media/image126.png"/><Relationship Id="rId4" Type="http://schemas.openxmlformats.org/officeDocument/2006/relationships/hyperlink" Target="https://www.fema.gov/sites/default/files/documents/fema_mt-1-process-graphic-english_2021.pdf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hyperlink" Target="https://www.mapwv.gov/flood/map/?wkid=102100&amp;x=-8764784&amp;y=4802135&amp;l=13&amp;v=2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diagramData" Target="../diagrams/data1.xml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diagramQuickStyle" Target="../diagrams/quickStyle1.xml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Relationship Id="rId1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ta.wvgis.wvu.edu/pub/RA/_resources/LOMA/WV_Flood_Tool-LIDAR_for_LOMA_instructions.pdf" TargetMode="External"/><Relationship Id="rId5" Type="http://schemas.openxmlformats.org/officeDocument/2006/relationships/hyperlink" Target="https://hazards.fema.gov/femaportal/onlinelomc/signin" TargetMode="External"/><Relationship Id="rId4" Type="http://schemas.openxmlformats.org/officeDocument/2006/relationships/hyperlink" Target="https://www.mapwv.gov/flood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hyperlink" Target="https://data.wvgis.wvu.edu/pub/RA/HL/MIT/MAPPING/Status/WV_FloodStudies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wvgis.wvu.edu/pub/RA/HL/MIT/FPM/4-Flood-Elev/AFH/Advisory_A_and_AFH_Status.pdf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pn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hyperlink" Target="https://www.mapwv.gov/flood/map/?wkid=102100&amp;x=-9069956&amp;y=4777030&amp;l=11&amp;v=2" TargetMode="External"/><Relationship Id="rId18" Type="http://schemas.openxmlformats.org/officeDocument/2006/relationships/hyperlink" Target="https://mapwv.gov/flood/map/?wkid=102100&amp;x=-8987736&amp;y=4579719&amp;l=12&amp;v=2" TargetMode="External"/><Relationship Id="rId3" Type="http://schemas.openxmlformats.org/officeDocument/2006/relationships/image" Target="../media/image7.png"/><Relationship Id="rId21" Type="http://schemas.openxmlformats.org/officeDocument/2006/relationships/hyperlink" Target="https://www.mapwv.gov/flood/map/?wkid=102100&amp;x=-8915816&amp;y=4610645&amp;l=14&amp;v=2" TargetMode="External"/><Relationship Id="rId7" Type="http://schemas.microsoft.com/office/2007/relationships/hdphoto" Target="../media/hdphoto10.wdp"/><Relationship Id="rId12" Type="http://schemas.openxmlformats.org/officeDocument/2006/relationships/image" Target="../media/image138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40.xml"/><Relationship Id="rId16" Type="http://schemas.openxmlformats.org/officeDocument/2006/relationships/hyperlink" Target="https://wvfrf.org/wvre/dashboard/?link=https://wvu.maps.arcgis.com/apps/dashboards/0a2182528f4e49ca827da8b9dcb65897" TargetMode="External"/><Relationship Id="rId20" Type="http://schemas.openxmlformats.org/officeDocument/2006/relationships/image" Target="../media/image1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hyperlink" Target="https://www.wvfrf.org/wvre/blra/?type=sigstruct&amp;sortfield=Depth_Grid&amp;sorttype=desc&amp;hiddenFields=default" TargetMode="External"/><Relationship Id="rId24" Type="http://schemas.openxmlformats.org/officeDocument/2006/relationships/hyperlink" Target="https://wvfrf.org/wvre/buildings" TargetMode="External"/><Relationship Id="rId5" Type="http://schemas.openxmlformats.org/officeDocument/2006/relationships/image" Target="../media/image134.png"/><Relationship Id="rId15" Type="http://schemas.openxmlformats.org/officeDocument/2006/relationships/image" Target="../media/image140.png"/><Relationship Id="rId23" Type="http://schemas.openxmlformats.org/officeDocument/2006/relationships/image" Target="../media/image145.png"/><Relationship Id="rId10" Type="http://schemas.openxmlformats.org/officeDocument/2006/relationships/image" Target="../media/image137.png"/><Relationship Id="rId19" Type="http://schemas.openxmlformats.org/officeDocument/2006/relationships/image" Target="../media/image142.png"/><Relationship Id="rId4" Type="http://schemas.openxmlformats.org/officeDocument/2006/relationships/hyperlink" Target="https://www.mapwv.gov/flood/map/?wkid=102100&amp;x=-9087009&amp;y=4629075&amp;l=8&amp;v=2" TargetMode="External"/><Relationship Id="rId9" Type="http://schemas.openxmlformats.org/officeDocument/2006/relationships/hyperlink" Target="https://www.wvfrf.org/wvre/buildings/" TargetMode="External"/><Relationship Id="rId14" Type="http://schemas.openxmlformats.org/officeDocument/2006/relationships/image" Target="../media/image139.png"/><Relationship Id="rId22" Type="http://schemas.openxmlformats.org/officeDocument/2006/relationships/image" Target="../media/image14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pwv.gov/flood/map/?wkid=102100&amp;x=-9056447&amp;y=4648304&amp;l=8&amp;v=1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mapwv.gov/Parcel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pwv.gov/address" TargetMode="External"/><Relationship Id="rId5" Type="http://schemas.openxmlformats.org/officeDocument/2006/relationships/hyperlink" Target="https://data.wvgis.wvu.edu/pub/RA/_resources/Status/countyImageryYearAcquired.pdf" TargetMode="External"/><Relationship Id="rId10" Type="http://schemas.openxmlformats.org/officeDocument/2006/relationships/image" Target="../media/image147.png"/><Relationship Id="rId4" Type="http://schemas.openxmlformats.org/officeDocument/2006/relationships/hyperlink" Target="http://www.mapwv.gov/BAS" TargetMode="External"/><Relationship Id="rId9" Type="http://schemas.openxmlformats.org/officeDocument/2006/relationships/image" Target="../media/image14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s://wvfrf.org/wvre/report/?entityid=68&amp;scaleid=1&amp;type=all" TargetMode="External"/><Relationship Id="rId13" Type="http://schemas.openxmlformats.org/officeDocument/2006/relationships/hyperlink" Target="https://wvfrf.org/library/" TargetMode="External"/><Relationship Id="rId18" Type="http://schemas.openxmlformats.org/officeDocument/2006/relationships/image" Target="../media/image150.png"/><Relationship Id="rId26" Type="http://schemas.openxmlformats.org/officeDocument/2006/relationships/image" Target="../media/image158.png"/><Relationship Id="rId3" Type="http://schemas.openxmlformats.org/officeDocument/2006/relationships/image" Target="../media/image7.png"/><Relationship Id="rId21" Type="http://schemas.openxmlformats.org/officeDocument/2006/relationships/image" Target="../media/image153.png"/><Relationship Id="rId7" Type="http://schemas.openxmlformats.org/officeDocument/2006/relationships/hyperlink" Target="https://wvfrf.org/wvre/map/?scaleid=3&amp;gslid=&amp;index=CUM_INDEX&amp;type=pct" TargetMode="External"/><Relationship Id="rId12" Type="http://schemas.openxmlformats.org/officeDocument/2006/relationships/hyperlink" Target="https://wvfrf.org/wvre/data/home/" TargetMode="External"/><Relationship Id="rId17" Type="http://schemas.openxmlformats.org/officeDocument/2006/relationships/image" Target="../media/image149.png"/><Relationship Id="rId25" Type="http://schemas.openxmlformats.org/officeDocument/2006/relationships/image" Target="../media/image157.pn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148.png"/><Relationship Id="rId20" Type="http://schemas.openxmlformats.org/officeDocument/2006/relationships/image" Target="../media/image15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vfrf.org/wvre/" TargetMode="External"/><Relationship Id="rId11" Type="http://schemas.openxmlformats.org/officeDocument/2006/relationships/hyperlink" Target="https://wvfrf.org/wvre/visualization/home/" TargetMode="External"/><Relationship Id="rId24" Type="http://schemas.openxmlformats.org/officeDocument/2006/relationships/image" Target="../media/image156.png"/><Relationship Id="rId5" Type="http://schemas.openxmlformats.org/officeDocument/2006/relationships/hyperlink" Target="https://wvfrf.org/" TargetMode="External"/><Relationship Id="rId15" Type="http://schemas.openxmlformats.org/officeDocument/2006/relationships/hyperlink" Target="https://www.mapwv.gov/BAS" TargetMode="External"/><Relationship Id="rId23" Type="http://schemas.openxmlformats.org/officeDocument/2006/relationships/image" Target="../media/image155.png"/><Relationship Id="rId28" Type="http://schemas.openxmlformats.org/officeDocument/2006/relationships/hyperlink" Target="https://www.mapwv.gov/flood/content/wvCountyFloodplainManagersList.htm" TargetMode="External"/><Relationship Id="rId10" Type="http://schemas.openxmlformats.org/officeDocument/2006/relationships/hyperlink" Target="https://wvfrf.org/wvre/buildings/" TargetMode="External"/><Relationship Id="rId19" Type="http://schemas.openxmlformats.org/officeDocument/2006/relationships/image" Target="../media/image151.png"/><Relationship Id="rId4" Type="http://schemas.openxmlformats.org/officeDocument/2006/relationships/hyperlink" Target="https://www.mapwv.gov/flood/" TargetMode="External"/><Relationship Id="rId9" Type="http://schemas.openxmlformats.org/officeDocument/2006/relationships/hyperlink" Target="https://wvfrf.org/wvre/dashboard/home/" TargetMode="External"/><Relationship Id="rId14" Type="http://schemas.openxmlformats.org/officeDocument/2006/relationships/hyperlink" Target="https://wvfrf.org/wvre/landslides/" TargetMode="External"/><Relationship Id="rId22" Type="http://schemas.openxmlformats.org/officeDocument/2006/relationships/image" Target="../media/image154.png"/><Relationship Id="rId27" Type="http://schemas.openxmlformats.org/officeDocument/2006/relationships/image" Target="../media/image1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vfrf.org/library/?view=advanced&amp;sortfield=Title&amp;sorttype=asc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kurt.donaldson@mail.wvu.edu" TargetMode="Externa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pwv.gov/flood/map/?wkid=102100&amp;x=-8915984&amp;y=4611117&amp;l=12&amp;v=2" TargetMode="External"/><Relationship Id="rId13" Type="http://schemas.openxmlformats.org/officeDocument/2006/relationships/image" Target="../media/image167.png"/><Relationship Id="rId3" Type="http://schemas.openxmlformats.org/officeDocument/2006/relationships/image" Target="../media/image136.png"/><Relationship Id="rId7" Type="http://schemas.openxmlformats.org/officeDocument/2006/relationships/image" Target="../media/image165.png"/><Relationship Id="rId12" Type="http://schemas.openxmlformats.org/officeDocument/2006/relationships/image" Target="../media/image166.png"/><Relationship Id="rId17" Type="http://schemas.openxmlformats.org/officeDocument/2006/relationships/hyperlink" Target="https://www.mapwv.gov/flood/map/?wkid=102100&amp;x=-8966448&amp;y=4610512&amp;l=12&amp;v=2" TargetMode="External"/><Relationship Id="rId2" Type="http://schemas.openxmlformats.org/officeDocument/2006/relationships/notesSlide" Target="../notesSlides/notesSlide45.xml"/><Relationship Id="rId16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jpeg"/><Relationship Id="rId11" Type="http://schemas.openxmlformats.org/officeDocument/2006/relationships/hyperlink" Target="https://www.mapwv.gov/flood/map/?wkid=102100&amp;x=-9030171&amp;y=4500704&amp;l=12&amp;v=2" TargetMode="External"/><Relationship Id="rId5" Type="http://schemas.openxmlformats.org/officeDocument/2006/relationships/image" Target="../media/image163.jpeg"/><Relationship Id="rId15" Type="http://schemas.openxmlformats.org/officeDocument/2006/relationships/hyperlink" Target="https://www.mapwv.gov/flood/map/?wkid=102100&amp;x=-9068849&amp;y=4642450&amp;l=12&amp;v=2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162.png"/><Relationship Id="rId9" Type="http://schemas.openxmlformats.org/officeDocument/2006/relationships/hyperlink" Target="https://www.mapwv.gov/flood/map/?wkid=102100&amp;x=-9055410&amp;y=4648781&amp;l=12&amp;v=2" TargetMode="External"/><Relationship Id="rId14" Type="http://schemas.openxmlformats.org/officeDocument/2006/relationships/image" Target="../media/image16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13" Type="http://schemas.openxmlformats.org/officeDocument/2006/relationships/image" Target="../media/image174.png"/><Relationship Id="rId3" Type="http://schemas.openxmlformats.org/officeDocument/2006/relationships/hyperlink" Target="https://wvfrf.org/wvre/blra/?type=sigstruct&amp;sortfield=Depth_Grid&amp;sorttype=desc&amp;statement=County%2520%253D%2520McDowell%253BBuilding_ID%2520LIKE%252027-15-0002-0247-0000_58&amp;from=1&amp;perPage=25&amp;hiddenFields=default" TargetMode="External"/><Relationship Id="rId7" Type="http://schemas.openxmlformats.org/officeDocument/2006/relationships/image" Target="../media/image7.png"/><Relationship Id="rId12" Type="http://schemas.openxmlformats.org/officeDocument/2006/relationships/hyperlink" Target="https://www.mapwv.gov/flood/map/?wkid=102100&amp;x=-9163400&amp;y=4541061&amp;l=12&amp;v=2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jpg"/><Relationship Id="rId11" Type="http://schemas.openxmlformats.org/officeDocument/2006/relationships/hyperlink" Target="https://www.mapwv.gov/flood/map/?wkid=102100&amp;x=-9158801&amp;y=4532791&amp;l=12&amp;v=2" TargetMode="External"/><Relationship Id="rId5" Type="http://schemas.openxmlformats.org/officeDocument/2006/relationships/hyperlink" Target="https://www.mapwv.gov/flood/map/?wkid=102100&amp;x=-9082482&amp;y=4500568&amp;l=12&amp;v=2" TargetMode="External"/><Relationship Id="rId15" Type="http://schemas.openxmlformats.org/officeDocument/2006/relationships/image" Target="../media/image175.jpeg"/><Relationship Id="rId10" Type="http://schemas.openxmlformats.org/officeDocument/2006/relationships/image" Target="../media/image173.png"/><Relationship Id="rId4" Type="http://schemas.openxmlformats.org/officeDocument/2006/relationships/image" Target="../media/image170.jpeg"/><Relationship Id="rId9" Type="http://schemas.openxmlformats.org/officeDocument/2006/relationships/hyperlink" Target="https://www.mapwv.gov/flood/map/?wkid=102100&amp;x=-8969076&amp;y=4878634&amp;l=12&amp;v=2" TargetMode="External"/><Relationship Id="rId14" Type="http://schemas.openxmlformats.org/officeDocument/2006/relationships/hyperlink" Target="https://www.mapwv.gov/flood/map/?wkid=102100&amp;x=-9148138&amp;y=4526853&amp;l=12&amp;v=2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s://wvfrf.org/library/?view=standard&amp;sortfield=Title&amp;sorttype=asc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5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7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39092-6995-81DA-C362-D626C5EE6F2E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080E1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4BF65D-3212-F279-3303-B3E42EE452F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0E49260F-6C63-4909-827C-6EF406CE9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821807"/>
            <a:ext cx="10363200" cy="1107184"/>
          </a:xfrm>
          <a:effectLst>
            <a:outerShdw blurRad="50800" dist="76200" dir="5400000" algn="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b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Behrang Bidadian</a:t>
            </a:r>
            <a:b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Kurt Donaldson</a:t>
            </a:r>
            <a:endParaRPr lang="en-US" sz="20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AACC328B-8A07-4949-89BC-212417DCD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4212737"/>
            <a:ext cx="9144000" cy="611735"/>
          </a:xfrm>
          <a:effectLst>
            <a:outerShdw blurRad="50800" dist="76200" dir="5400000" algn="bl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June 17, 2026</a:t>
            </a:r>
          </a:p>
        </p:txBody>
      </p:sp>
      <p:pic>
        <p:nvPicPr>
          <p:cNvPr id="3" name="Picture 2" descr="A black and white text on a black background&#10;&#10;AI-generated content may be incorrect.">
            <a:extLst>
              <a:ext uri="{FF2B5EF4-FFF2-40B4-BE49-F238E27FC236}">
                <a16:creationId xmlns:a16="http://schemas.microsoft.com/office/drawing/2014/main" id="{FE65FB25-EB25-85D0-3CC1-84ABF52181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60" y="5525662"/>
            <a:ext cx="2847550" cy="982805"/>
          </a:xfrm>
          <a:prstGeom prst="rect">
            <a:avLst/>
          </a:prstGeom>
          <a:effectLst>
            <a:outerShdw blurRad="50800" dist="50800" dir="5400000" rotWithShape="0">
              <a:schemeClr val="tx1"/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80980F-2A15-55D7-E3A5-88FB2F430F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782" y="4838700"/>
            <a:ext cx="4147316" cy="170146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D15B5C8-BA21-D267-AAA7-47053B39D679}"/>
              </a:ext>
            </a:extLst>
          </p:cNvPr>
          <p:cNvSpPr txBox="1">
            <a:spLocks/>
          </p:cNvSpPr>
          <p:nvPr/>
        </p:nvSpPr>
        <p:spPr>
          <a:xfrm>
            <a:off x="914400" y="1002409"/>
            <a:ext cx="10363200" cy="1511761"/>
          </a:xfrm>
          <a:prstGeom prst="rect">
            <a:avLst/>
          </a:prstGeom>
          <a:effectLst>
            <a:outerShdw blurRad="50800" dist="76200" dir="5400000" algn="tr" rotWithShape="0">
              <a:schemeClr val="tx1"/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b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Flood Risk Tools and Resources:</a:t>
            </a:r>
            <a:b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Review and Update </a:t>
            </a:r>
            <a:endParaRPr lang="en-US" sz="20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057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97C7A-614F-317A-3FD8-C499F36C5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9AAC03-506E-A348-8D3F-091F01DF2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8433"/>
            <a:ext cx="12192000" cy="2033134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41F4352-1F7C-648A-341C-F0966C2671A1}"/>
              </a:ext>
            </a:extLst>
          </p:cNvPr>
          <p:cNvSpPr/>
          <p:nvPr/>
        </p:nvSpPr>
        <p:spPr>
          <a:xfrm>
            <a:off x="153163" y="5820678"/>
            <a:ext cx="2713638" cy="62588"/>
          </a:xfrm>
          <a:prstGeom prst="rect">
            <a:avLst/>
          </a:prstGeom>
          <a:solidFill>
            <a:srgbClr val="FDFD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693112-DAB4-3F3A-8B7B-F43F967C57AE}"/>
              </a:ext>
            </a:extLst>
          </p:cNvPr>
          <p:cNvSpPr/>
          <p:nvPr/>
        </p:nvSpPr>
        <p:spPr>
          <a:xfrm flipH="1">
            <a:off x="2825151" y="5630711"/>
            <a:ext cx="41650" cy="212200"/>
          </a:xfrm>
          <a:prstGeom prst="rect">
            <a:avLst/>
          </a:prstGeom>
          <a:solidFill>
            <a:srgbClr val="FDFD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F002484-F3AD-9220-12DD-360F55C86A26}"/>
              </a:ext>
            </a:extLst>
          </p:cNvPr>
          <p:cNvGrpSpPr/>
          <p:nvPr/>
        </p:nvGrpSpPr>
        <p:grpSpPr>
          <a:xfrm>
            <a:off x="250508" y="2719954"/>
            <a:ext cx="2886389" cy="1551493"/>
            <a:chOff x="250508" y="2719954"/>
            <a:chExt cx="2538037" cy="136424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00C5FAB-49E1-B23C-1C87-F15E71CA097F}"/>
                </a:ext>
              </a:extLst>
            </p:cNvPr>
            <p:cNvGrpSpPr/>
            <p:nvPr/>
          </p:nvGrpSpPr>
          <p:grpSpPr>
            <a:xfrm>
              <a:off x="272576" y="3124640"/>
              <a:ext cx="2515969" cy="959561"/>
              <a:chOff x="309560" y="3142007"/>
              <a:chExt cx="2515969" cy="959561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786C639E-7A57-1274-EA57-D35059090F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09560" y="3142007"/>
                <a:ext cx="2515969" cy="959561"/>
              </a:xfrm>
              <a:prstGeom prst="rect">
                <a:avLst/>
              </a:prstGeom>
            </p:spPr>
          </p:pic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C43B2E-6CE8-6D7A-5405-F740F7E91531}"/>
                  </a:ext>
                </a:extLst>
              </p:cNvPr>
              <p:cNvSpPr/>
              <p:nvPr/>
            </p:nvSpPr>
            <p:spPr>
              <a:xfrm>
                <a:off x="309560" y="3334817"/>
                <a:ext cx="652091" cy="726396"/>
              </a:xfrm>
              <a:prstGeom prst="rect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830051F-3E22-90CC-5958-C624AF964A80}"/>
                </a:ext>
              </a:extLst>
            </p:cNvPr>
            <p:cNvCxnSpPr>
              <a:cxnSpLocks/>
            </p:cNvCxnSpPr>
            <p:nvPr/>
          </p:nvCxnSpPr>
          <p:spPr>
            <a:xfrm>
              <a:off x="250508" y="2719954"/>
              <a:ext cx="0" cy="51378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C57BDC-580A-AEAB-20E3-499F77976689}"/>
              </a:ext>
            </a:extLst>
          </p:cNvPr>
          <p:cNvGrpSpPr/>
          <p:nvPr/>
        </p:nvGrpSpPr>
        <p:grpSpPr>
          <a:xfrm>
            <a:off x="4506593" y="2672052"/>
            <a:ext cx="2592703" cy="1633991"/>
            <a:chOff x="4531996" y="2719954"/>
            <a:chExt cx="2592703" cy="1633991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332B7CF-3A1F-2A1B-5B18-E3EBA2331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91049" y="3042084"/>
              <a:ext cx="2533650" cy="1311861"/>
            </a:xfrm>
            <a:prstGeom prst="rect">
              <a:avLst/>
            </a:prstGeom>
          </p:spPr>
        </p:pic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F61CA0C-B25E-232C-C67D-75ED7D44F7B4}"/>
                </a:ext>
              </a:extLst>
            </p:cNvPr>
            <p:cNvCxnSpPr>
              <a:cxnSpLocks/>
            </p:cNvCxnSpPr>
            <p:nvPr/>
          </p:nvCxnSpPr>
          <p:spPr>
            <a:xfrm>
              <a:off x="4531996" y="2719954"/>
              <a:ext cx="0" cy="69575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4FB2FED-3B63-7B9D-528D-C1EE2AE6E0AF}"/>
              </a:ext>
            </a:extLst>
          </p:cNvPr>
          <p:cNvGrpSpPr/>
          <p:nvPr/>
        </p:nvGrpSpPr>
        <p:grpSpPr>
          <a:xfrm>
            <a:off x="4213225" y="2106069"/>
            <a:ext cx="2846117" cy="4681771"/>
            <a:chOff x="4256089" y="1149535"/>
            <a:chExt cx="2846117" cy="4681771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0BDC690-5C30-BA71-BED2-2C416A574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"/>
            <a:stretch>
              <a:fillRect/>
            </a:stretch>
          </p:blipFill>
          <p:spPr>
            <a:xfrm>
              <a:off x="4740004" y="4674177"/>
              <a:ext cx="2362202" cy="1157129"/>
            </a:xfrm>
            <a:prstGeom prst="rect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FE605A2-2F26-8F14-C29A-6B2DFB776E7A}"/>
                </a:ext>
              </a:extLst>
            </p:cNvPr>
            <p:cNvGrpSpPr/>
            <p:nvPr/>
          </p:nvGrpSpPr>
          <p:grpSpPr>
            <a:xfrm>
              <a:off x="4256089" y="1149535"/>
              <a:ext cx="557211" cy="3598796"/>
              <a:chOff x="4256089" y="1149535"/>
              <a:chExt cx="557211" cy="3598796"/>
            </a:xfrm>
          </p:grpSpPr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2CE4C0A2-DAA6-BF10-1E1A-C6111118F9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56089" y="4737644"/>
                <a:ext cx="55721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C1E16969-2D94-690C-D148-C1089CA178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56089" y="1149535"/>
                <a:ext cx="0" cy="3598796"/>
              </a:xfrm>
              <a:prstGeom prst="line">
                <a:avLst/>
              </a:prstGeom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447CF36-29C6-9E75-399E-548F4C1AB675}"/>
              </a:ext>
            </a:extLst>
          </p:cNvPr>
          <p:cNvGrpSpPr/>
          <p:nvPr/>
        </p:nvGrpSpPr>
        <p:grpSpPr>
          <a:xfrm>
            <a:off x="8676587" y="2561679"/>
            <a:ext cx="2627629" cy="1675359"/>
            <a:chOff x="8602346" y="2610195"/>
            <a:chExt cx="2627629" cy="1675359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F6483225-5F5F-898F-7C27-0033DF14E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"/>
            <a:stretch>
              <a:fillRect/>
            </a:stretch>
          </p:blipFill>
          <p:spPr>
            <a:xfrm>
              <a:off x="8642561" y="3157538"/>
              <a:ext cx="2587414" cy="1128016"/>
            </a:xfrm>
            <a:prstGeom prst="rect">
              <a:avLst/>
            </a:prstGeom>
          </p:spPr>
        </p:pic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291D2F8-ADE6-1285-F2E3-E8F1732C2B0C}"/>
                </a:ext>
              </a:extLst>
            </p:cNvPr>
            <p:cNvCxnSpPr>
              <a:cxnSpLocks/>
            </p:cNvCxnSpPr>
            <p:nvPr/>
          </p:nvCxnSpPr>
          <p:spPr>
            <a:xfrm>
              <a:off x="8602346" y="2610195"/>
              <a:ext cx="0" cy="6282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49D930F-B988-E7EE-CE92-074A53FBCB52}"/>
              </a:ext>
            </a:extLst>
          </p:cNvPr>
          <p:cNvGrpSpPr/>
          <p:nvPr/>
        </p:nvGrpSpPr>
        <p:grpSpPr>
          <a:xfrm>
            <a:off x="8518154" y="2294363"/>
            <a:ext cx="2786062" cy="3336348"/>
            <a:chOff x="8415338" y="2201924"/>
            <a:chExt cx="2786062" cy="3336348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15ADC1A9-5E5C-8A91-2A9A-B59F2105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7750" y="4271446"/>
              <a:ext cx="2533650" cy="1266826"/>
            </a:xfrm>
            <a:prstGeom prst="rect">
              <a:avLst/>
            </a:prstGeom>
          </p:spPr>
        </p:pic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F8AEBAA-B90B-967C-6B78-2BB6E921B375}"/>
                </a:ext>
              </a:extLst>
            </p:cNvPr>
            <p:cNvGrpSpPr/>
            <p:nvPr/>
          </p:nvGrpSpPr>
          <p:grpSpPr>
            <a:xfrm>
              <a:off x="8415338" y="2201924"/>
              <a:ext cx="323850" cy="2158574"/>
              <a:chOff x="8415338" y="2201924"/>
              <a:chExt cx="323850" cy="2158574"/>
            </a:xfrm>
          </p:grpSpPr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8BBED65B-88F5-9D2B-2E71-E9D9C5E9C1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5338" y="4353945"/>
                <a:ext cx="32385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395292E-389B-2F41-9542-7D05422BB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5338" y="2201924"/>
                <a:ext cx="0" cy="2158574"/>
              </a:xfrm>
              <a:prstGeom prst="line">
                <a:avLst/>
              </a:prstGeom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60EF275-E397-396C-3D1A-6B9EB52B4125}"/>
              </a:ext>
            </a:extLst>
          </p:cNvPr>
          <p:cNvGrpSpPr/>
          <p:nvPr/>
        </p:nvGrpSpPr>
        <p:grpSpPr>
          <a:xfrm>
            <a:off x="159497" y="2106069"/>
            <a:ext cx="3012328" cy="4376950"/>
            <a:chOff x="159497" y="2106069"/>
            <a:chExt cx="3012328" cy="437695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96024A4-7DF2-A1E3-D2AC-5685DA4DD23F}"/>
                </a:ext>
              </a:extLst>
            </p:cNvPr>
            <p:cNvGrpSpPr/>
            <p:nvPr/>
          </p:nvGrpSpPr>
          <p:grpSpPr>
            <a:xfrm>
              <a:off x="159497" y="2106069"/>
              <a:ext cx="2929235" cy="4330755"/>
              <a:chOff x="148195" y="2127250"/>
              <a:chExt cx="2540494" cy="3756017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ADDE8AE-074B-9F5B-3595-D65A157D6457}"/>
                  </a:ext>
                </a:extLst>
              </p:cNvPr>
              <p:cNvGrpSpPr/>
              <p:nvPr/>
            </p:nvGrpSpPr>
            <p:grpSpPr>
              <a:xfrm>
                <a:off x="172720" y="4306086"/>
                <a:ext cx="2515969" cy="1577181"/>
                <a:chOff x="327865" y="3428999"/>
                <a:chExt cx="3834939" cy="2404002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2737F485-886D-563E-CD81-E1CAB5609A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391350" y="3428999"/>
                  <a:ext cx="3771454" cy="2404002"/>
                </a:xfrm>
                <a:prstGeom prst="rect">
                  <a:avLst/>
                </a:prstGeom>
              </p:spPr>
            </p:pic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61D3A32C-9A73-66CA-0676-5A1908721172}"/>
                    </a:ext>
                  </a:extLst>
                </p:cNvPr>
                <p:cNvSpPr/>
                <p:nvPr/>
              </p:nvSpPr>
              <p:spPr>
                <a:xfrm>
                  <a:off x="327865" y="4225635"/>
                  <a:ext cx="1009098" cy="151196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358B512B-0FEA-9AE9-8023-2B8D42C8B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8195" y="2127250"/>
                <a:ext cx="0" cy="22433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84F2911-8879-A74B-8011-4B130D2AB519}"/>
                </a:ext>
              </a:extLst>
            </p:cNvPr>
            <p:cNvSpPr/>
            <p:nvPr/>
          </p:nvSpPr>
          <p:spPr>
            <a:xfrm>
              <a:off x="187775" y="6364659"/>
              <a:ext cx="2984050" cy="118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4BCD3F9-FCFD-EEB5-69BB-804353914BE4}"/>
              </a:ext>
            </a:extLst>
          </p:cNvPr>
          <p:cNvGrpSpPr/>
          <p:nvPr/>
        </p:nvGrpSpPr>
        <p:grpSpPr>
          <a:xfrm>
            <a:off x="4407690" y="2294363"/>
            <a:ext cx="2670374" cy="3297264"/>
            <a:chOff x="4407690" y="2294363"/>
            <a:chExt cx="2670374" cy="3297264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1CC32ABA-3CB4-8C3C-3533-225507290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8677" y="4345127"/>
              <a:ext cx="2439387" cy="1246500"/>
            </a:xfrm>
            <a:prstGeom prst="rect">
              <a:avLst/>
            </a:prstGeom>
          </p:spPr>
        </p:pic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8B5285E1-C30E-BBE5-E397-81380407F820}"/>
                </a:ext>
              </a:extLst>
            </p:cNvPr>
            <p:cNvGrpSpPr/>
            <p:nvPr/>
          </p:nvGrpSpPr>
          <p:grpSpPr>
            <a:xfrm>
              <a:off x="4407690" y="2294363"/>
              <a:ext cx="384700" cy="2107041"/>
              <a:chOff x="4407690" y="2294363"/>
              <a:chExt cx="384700" cy="2107041"/>
            </a:xfrm>
          </p:grpSpPr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55FC2019-B086-1DBC-3C84-E75EBDC1A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07690" y="4401404"/>
                <a:ext cx="3847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FA936B36-9040-4C36-8980-3617C6BA21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07690" y="2294363"/>
                <a:ext cx="0" cy="2107041"/>
              </a:xfrm>
              <a:prstGeom prst="line">
                <a:avLst/>
              </a:prstGeom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</p:grpSp>
      </p:grpSp>
      <p:pic>
        <p:nvPicPr>
          <p:cNvPr id="85" name="Picture 84">
            <a:extLst>
              <a:ext uri="{FF2B5EF4-FFF2-40B4-BE49-F238E27FC236}">
                <a16:creationId xmlns:a16="http://schemas.microsoft.com/office/drawing/2014/main" id="{0AC7105D-DDF1-4294-3E54-328FA43F9D6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97630" y="5790813"/>
            <a:ext cx="3234954" cy="997027"/>
          </a:xfrm>
          <a:prstGeom prst="rect">
            <a:avLst/>
          </a:prstGeom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0FC76BB2-D7C8-D94F-66D9-7B31A08BC9A0}"/>
              </a:ext>
            </a:extLst>
          </p:cNvPr>
          <p:cNvCxnSpPr>
            <a:cxnSpLocks/>
          </p:cNvCxnSpPr>
          <p:nvPr/>
        </p:nvCxnSpPr>
        <p:spPr>
          <a:xfrm>
            <a:off x="8015080" y="1905000"/>
            <a:ext cx="0" cy="39782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4C2AAFB0-5B7C-33D8-1EF5-3E15E8198D6B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41659FF-3A72-F835-DEB9-EF3202D7B3FB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0E828242-0A1A-B87C-7AD3-10D8B99E55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66549B45-241F-C7DC-CC28-86C3FDDB5D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10" name="Picture 9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B5683C54-DECB-E6E5-2739-8FCAF7165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B56641B-CA44-80AB-92BD-1C7A33FAE115}"/>
              </a:ext>
            </a:extLst>
          </p:cNvPr>
          <p:cNvSpPr/>
          <p:nvPr/>
        </p:nvSpPr>
        <p:spPr>
          <a:xfrm>
            <a:off x="-1" y="1277636"/>
            <a:ext cx="2010769" cy="2964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38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141D-8989-2B9A-97F4-03B7D6617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8ABD72A-5ACF-D8CA-CF8A-5C92A0EAE5CB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116E6E0-7F4B-50ED-F47A-46EDB6DCB4D8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4BEA851F-974F-AF70-A37F-D938F3D80E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08838C6-A4D8-377E-A2C7-A2B800B81E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10" name="Picture 9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9919DC52-9329-208E-9A22-3FD5D1F5B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25BC2B4-F60C-CF57-8699-7F75665F948D}"/>
              </a:ext>
            </a:extLst>
          </p:cNvPr>
          <p:cNvSpPr txBox="1"/>
          <p:nvPr/>
        </p:nvSpPr>
        <p:spPr>
          <a:xfrm>
            <a:off x="423563" y="750130"/>
            <a:ext cx="3908864" cy="5029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400" b="1" dirty="0">
                <a:latin typeface="Avenir Next LT Pro Demi" panose="020B07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https://wvfrf.org/library</a:t>
            </a:r>
            <a:endParaRPr lang="en-US" sz="2400" b="1" dirty="0">
              <a:latin typeface="Avenir Next LT Pro Demi" panose="020B07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B4EFF9-E6F3-FEFB-8A9B-75576530DE4E}"/>
              </a:ext>
            </a:extLst>
          </p:cNvPr>
          <p:cNvSpPr txBox="1"/>
          <p:nvPr/>
        </p:nvSpPr>
        <p:spPr>
          <a:xfrm>
            <a:off x="4968795" y="750130"/>
            <a:ext cx="3484407" cy="5029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400" b="1" dirty="0">
                <a:latin typeface="Avenir Next LT Pro Demi" panose="020B07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https://wvfrf.org/wvre</a:t>
            </a:r>
            <a:endParaRPr lang="en-US" sz="2400" b="1" dirty="0">
              <a:latin typeface="Avenir Next LT Pro Demi" panose="020B07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2F1D96-AE0A-C446-B34C-7D741FED9DB2}"/>
              </a:ext>
            </a:extLst>
          </p:cNvPr>
          <p:cNvSpPr txBox="1"/>
          <p:nvPr/>
        </p:nvSpPr>
        <p:spPr>
          <a:xfrm>
            <a:off x="9089571" y="750130"/>
            <a:ext cx="2678866" cy="5029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400" b="1" dirty="0">
                <a:latin typeface="Avenir Next LT Pro Demi" panose="020B07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</a:t>
            </a:r>
            <a:endParaRPr lang="en-US" sz="2400" b="1" dirty="0">
              <a:latin typeface="Avenir Next LT Pro Demi" panose="020B0704020202020204" pitchFamily="34" charset="0"/>
            </a:endParaRPr>
          </a:p>
        </p:txBody>
      </p:sp>
      <p:pic>
        <p:nvPicPr>
          <p:cNvPr id="4" name="Picture 3">
            <a:hlinkClick r:id="rId5"/>
            <a:extLst>
              <a:ext uri="{FF2B5EF4-FFF2-40B4-BE49-F238E27FC236}">
                <a16:creationId xmlns:a16="http://schemas.microsoft.com/office/drawing/2014/main" id="{6686DA55-D5B3-0424-C460-7E0A5413A73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63" y="1375621"/>
            <a:ext cx="11344874" cy="53589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4005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D5D9E8-469E-7EBC-6B21-4D22920EB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AB45-8FD7-4F8B-6930-866D4B2C1D89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FD15C1-E2CA-B450-0517-CCC74468F5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23E5EC98-0E8C-7F2A-78A3-651BECF5E1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905245"/>
            <a:ext cx="10363200" cy="891315"/>
          </a:xfrm>
          <a:effectLst>
            <a:outerShdw blurRad="50800" dist="63500" dir="13500000" algn="br" rotWithShape="0">
              <a:prstClr val="black">
                <a:alpha val="53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Backwater Flooding</a:t>
            </a:r>
          </a:p>
        </p:txBody>
      </p:sp>
    </p:spTree>
    <p:extLst>
      <p:ext uri="{BB962C8B-B14F-4D97-AF65-F5344CB8AC3E}">
        <p14:creationId xmlns:p14="http://schemas.microsoft.com/office/powerpoint/2010/main" val="1356324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EC76AA-C19F-A7BE-DF7A-0E47A547D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869F839-5D61-EA90-D5D1-E74ACE5BDFF4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76441C46-1890-A435-8CF5-A2BB45925105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Backwater Flooding Effect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5B88DB2-E648-93C1-F701-E22F58F26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9C14852-A3D2-21C1-3AAE-D7F08362FD03}"/>
              </a:ext>
            </a:extLst>
          </p:cNvPr>
          <p:cNvGrpSpPr/>
          <p:nvPr/>
        </p:nvGrpSpPr>
        <p:grpSpPr>
          <a:xfrm>
            <a:off x="518505" y="1105755"/>
            <a:ext cx="11270898" cy="5734236"/>
            <a:chOff x="385599" y="858924"/>
            <a:chExt cx="11270898" cy="573423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D6708B-3C6F-69F9-C640-2C9FA599F405}"/>
                </a:ext>
              </a:extLst>
            </p:cNvPr>
            <p:cNvSpPr txBox="1"/>
            <p:nvPr/>
          </p:nvSpPr>
          <p:spPr>
            <a:xfrm>
              <a:off x="1434662" y="946101"/>
              <a:ext cx="10221835" cy="56470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>
                  <a:solidFill>
                    <a:srgbClr val="1F4E79"/>
                  </a:solidFill>
                  <a:latin typeface="Avenir Next LT Pro" panose="020B0504020202020204" pitchFamily="34" charset="0"/>
                  <a:ea typeface="+mj-ea"/>
                  <a:cs typeface="Arial" panose="020B0604020202020204" pitchFamily="34" charset="0"/>
                </a:rPr>
                <a:t>River Confluences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High flows in a main river prevent tributaries from discharging efficiently.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Common in large river systems</a:t>
              </a:r>
            </a:p>
            <a:p>
              <a:pPr marL="346075">
                <a:lnSpc>
                  <a:spcPct val="114000"/>
                </a:lnSpc>
              </a:pPr>
              <a:endParaRPr lang="en-US" sz="2000" dirty="0">
                <a:latin typeface="Avenir Next LT Pro" panose="020B0504020202020204" pitchFamily="34" charset="0"/>
              </a:endParaRPr>
            </a:p>
            <a:p>
              <a:endParaRPr lang="en-US" sz="2000" b="1" dirty="0">
                <a:solidFill>
                  <a:srgbClr val="1F4E79"/>
                </a:solidFill>
                <a:ea typeface="+mj-ea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400" b="1" dirty="0">
                  <a:solidFill>
                    <a:srgbClr val="1F4E79"/>
                  </a:solidFill>
                  <a:latin typeface="Avenir Next LT Pro" panose="020B0504020202020204" pitchFamily="34" charset="0"/>
                  <a:ea typeface="+mj-ea"/>
                  <a:cs typeface="Arial" panose="020B0604020202020204" pitchFamily="34" charset="0"/>
                </a:rPr>
                <a:t>Bridges and Culverts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Undersized openings and bridge structural elements create hydraulic constrictions.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Water surface elevations increase upstream</a:t>
              </a:r>
              <a:r>
                <a:rPr lang="en-US" sz="2200" dirty="0">
                  <a:latin typeface="Avenir Next LT Pro" panose="020B0504020202020204" pitchFamily="34" charset="0"/>
                </a:rPr>
                <a:t>.</a:t>
              </a:r>
            </a:p>
            <a:p>
              <a:pPr marL="346075">
                <a:lnSpc>
                  <a:spcPct val="114000"/>
                </a:lnSpc>
              </a:pPr>
              <a:endParaRPr lang="en-US" sz="2000" dirty="0">
                <a:latin typeface="Avenir Next LT Pro" panose="020B0504020202020204" pitchFamily="34" charset="0"/>
              </a:endParaRPr>
            </a:p>
            <a:p>
              <a:endParaRPr lang="en-US" sz="2000" b="1" dirty="0">
                <a:solidFill>
                  <a:srgbClr val="1F4E79"/>
                </a:solidFill>
                <a:ea typeface="+mj-ea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rgbClr val="1F4E79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Sediments and Debris Accumulation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Temporary obstructions can create sudden backwater flooding effect.</a:t>
              </a:r>
            </a:p>
            <a:p>
              <a:pPr marL="346075">
                <a:lnSpc>
                  <a:spcPct val="114000"/>
                </a:lnSpc>
              </a:pPr>
              <a:endParaRPr lang="en-US" sz="2000" dirty="0">
                <a:latin typeface="Avenir Next LT Pro" panose="020B0504020202020204" pitchFamily="34" charset="0"/>
              </a:endParaRPr>
            </a:p>
            <a:p>
              <a:pPr marL="346075"/>
              <a:endParaRPr lang="en-US" sz="2000" dirty="0">
                <a:latin typeface="Avenir Next LT Pro" panose="020B050402020202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EBC865B-8E42-611A-206A-9AEC85835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99" y="2773288"/>
              <a:ext cx="973909" cy="973909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068C746-78DE-D569-8BA6-9F9C02ECF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677" y="4750943"/>
              <a:ext cx="895831" cy="895831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A192E291-0117-D788-E792-7EDACA964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245" y="858924"/>
              <a:ext cx="910618" cy="910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0364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01E65C-2594-F01E-1BC3-78E4FA986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5E367889-FABE-0565-7027-13A8D2E976D3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BE744AF-BB01-DBFE-1BD2-21D6C973F0B1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417C8EB5-B960-7C67-F514-829C996B60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D0F901E3-3E88-A02C-3C65-07E6288683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7EAA0D8-AA46-A1A5-D987-971BCA438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73DA11-1ADE-BB43-CD92-11F5189501B9}"/>
              </a:ext>
            </a:extLst>
          </p:cNvPr>
          <p:cNvSpPr txBox="1"/>
          <p:nvPr/>
        </p:nvSpPr>
        <p:spPr>
          <a:xfrm>
            <a:off x="328172" y="663511"/>
            <a:ext cx="115356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Demi" panose="020F0502020204030204" pitchFamily="34" charset="0"/>
              </a:rPr>
              <a:t>Most major cities in West Virginia were established at river confluences.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E78F01-A4FD-09D3-D46B-DA9CF8AC03CA}"/>
              </a:ext>
            </a:extLst>
          </p:cNvPr>
          <p:cNvGrpSpPr/>
          <p:nvPr/>
        </p:nvGrpSpPr>
        <p:grpSpPr>
          <a:xfrm>
            <a:off x="7457440" y="1143956"/>
            <a:ext cx="4406379" cy="2863493"/>
            <a:chOff x="7457440" y="1174434"/>
            <a:chExt cx="4406379" cy="2863493"/>
          </a:xfrm>
        </p:grpSpPr>
        <p:pic>
          <p:nvPicPr>
            <p:cNvPr id="8" name="Picture 7">
              <a:hlinkClick r:id="rId5"/>
              <a:extLst>
                <a:ext uri="{FF2B5EF4-FFF2-40B4-BE49-F238E27FC236}">
                  <a16:creationId xmlns:a16="http://schemas.microsoft.com/office/drawing/2014/main" id="{B53C700D-1A4D-899C-5A62-3E005A506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57440" y="1174434"/>
              <a:ext cx="4406379" cy="286349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16E5F0-011D-D642-ABEF-EBA9EDAAD724}"/>
                </a:ext>
              </a:extLst>
            </p:cNvPr>
            <p:cNvSpPr txBox="1"/>
            <p:nvPr/>
          </p:nvSpPr>
          <p:spPr>
            <a:xfrm>
              <a:off x="9086306" y="1270386"/>
              <a:ext cx="1037809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Charleston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9F8349-A047-7DA4-2CC4-B9BDF01FA211}"/>
                </a:ext>
              </a:extLst>
            </p:cNvPr>
            <p:cNvSpPr txBox="1"/>
            <p:nvPr/>
          </p:nvSpPr>
          <p:spPr>
            <a:xfrm>
              <a:off x="9605211" y="2171402"/>
              <a:ext cx="867275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Elk River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053E51-C236-D1E3-87FE-9A86103141D7}"/>
                </a:ext>
              </a:extLst>
            </p:cNvPr>
            <p:cNvSpPr txBox="1"/>
            <p:nvPr/>
          </p:nvSpPr>
          <p:spPr>
            <a:xfrm rot="2329024">
              <a:off x="8207961" y="2909025"/>
              <a:ext cx="1248917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Kanawha River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9018520-C962-252E-2124-95D3E0F173F9}"/>
              </a:ext>
            </a:extLst>
          </p:cNvPr>
          <p:cNvGrpSpPr/>
          <p:nvPr/>
        </p:nvGrpSpPr>
        <p:grpSpPr>
          <a:xfrm>
            <a:off x="4093816" y="1143956"/>
            <a:ext cx="3106316" cy="2863832"/>
            <a:chOff x="4093816" y="1174434"/>
            <a:chExt cx="3106316" cy="2863832"/>
          </a:xfrm>
        </p:grpSpPr>
        <p:pic>
          <p:nvPicPr>
            <p:cNvPr id="14" name="Picture 13">
              <a:hlinkClick r:id="rId7"/>
              <a:extLst>
                <a:ext uri="{FF2B5EF4-FFF2-40B4-BE49-F238E27FC236}">
                  <a16:creationId xmlns:a16="http://schemas.microsoft.com/office/drawing/2014/main" id="{A0AAE3BB-0B40-E857-2EEA-42CF4D08B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093816" y="1174434"/>
              <a:ext cx="3106316" cy="28638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079121-F806-2A92-B601-E40266FDB1BC}"/>
                </a:ext>
              </a:extLst>
            </p:cNvPr>
            <p:cNvSpPr txBox="1"/>
            <p:nvPr/>
          </p:nvSpPr>
          <p:spPr>
            <a:xfrm>
              <a:off x="4263241" y="1270385"/>
              <a:ext cx="876796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Rainelle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6A22B9-8A83-0D4D-DFA0-5D12C8E9ED72}"/>
                </a:ext>
              </a:extLst>
            </p:cNvPr>
            <p:cNvSpPr txBox="1"/>
            <p:nvPr/>
          </p:nvSpPr>
          <p:spPr>
            <a:xfrm rot="18838635">
              <a:off x="4077181" y="1999058"/>
              <a:ext cx="1248917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Sewell Creek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411992-8FFD-8834-CC67-58DDA3A87BD4}"/>
                </a:ext>
              </a:extLst>
            </p:cNvPr>
            <p:cNvSpPr txBox="1"/>
            <p:nvPr/>
          </p:nvSpPr>
          <p:spPr>
            <a:xfrm rot="2170673">
              <a:off x="5112968" y="3494896"/>
              <a:ext cx="1248917" cy="49885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Little Sewell Creek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B11D542-9376-5775-64EA-FD02808DAE00}"/>
              </a:ext>
            </a:extLst>
          </p:cNvPr>
          <p:cNvGrpSpPr/>
          <p:nvPr/>
        </p:nvGrpSpPr>
        <p:grpSpPr>
          <a:xfrm>
            <a:off x="328172" y="1033382"/>
            <a:ext cx="3508336" cy="2974067"/>
            <a:chOff x="328172" y="1063860"/>
            <a:chExt cx="3508336" cy="2974067"/>
          </a:xfrm>
        </p:grpSpPr>
        <p:pic>
          <p:nvPicPr>
            <p:cNvPr id="9" name="Picture 8">
              <a:hlinkClick r:id="rId9"/>
              <a:extLst>
                <a:ext uri="{FF2B5EF4-FFF2-40B4-BE49-F238E27FC236}">
                  <a16:creationId xmlns:a16="http://schemas.microsoft.com/office/drawing/2014/main" id="{B762069C-E2D5-2895-49D7-BA096FBE2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8172" y="1174434"/>
              <a:ext cx="3508336" cy="286349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51747B-967D-1406-D5EF-91C46220DF4B}"/>
                </a:ext>
              </a:extLst>
            </p:cNvPr>
            <p:cNvSpPr txBox="1"/>
            <p:nvPr/>
          </p:nvSpPr>
          <p:spPr>
            <a:xfrm>
              <a:off x="2646218" y="1270384"/>
              <a:ext cx="959691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Marlinton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EDDFDA-90CB-5D2E-01BD-E85A1825221C}"/>
                </a:ext>
              </a:extLst>
            </p:cNvPr>
            <p:cNvSpPr txBox="1"/>
            <p:nvPr/>
          </p:nvSpPr>
          <p:spPr>
            <a:xfrm rot="18481195">
              <a:off x="233170" y="1627109"/>
              <a:ext cx="1414848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Greenbrier River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61F272-D01B-4271-DA4F-B73E4B57697D}"/>
                </a:ext>
              </a:extLst>
            </p:cNvPr>
            <p:cNvSpPr txBox="1"/>
            <p:nvPr/>
          </p:nvSpPr>
          <p:spPr>
            <a:xfrm rot="20038607">
              <a:off x="726300" y="2844896"/>
              <a:ext cx="1414848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Knapp Creek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31075CA-EC46-F081-201D-FF80C78B1C53}"/>
              </a:ext>
            </a:extLst>
          </p:cNvPr>
          <p:cNvGrpSpPr/>
          <p:nvPr/>
        </p:nvGrpSpPr>
        <p:grpSpPr>
          <a:xfrm>
            <a:off x="328172" y="4187029"/>
            <a:ext cx="6555475" cy="2510202"/>
            <a:chOff x="328172" y="4183137"/>
            <a:chExt cx="6555475" cy="2510202"/>
          </a:xfrm>
        </p:grpSpPr>
        <p:pic>
          <p:nvPicPr>
            <p:cNvPr id="16" name="Picture 15">
              <a:hlinkClick r:id="rId11"/>
              <a:extLst>
                <a:ext uri="{FF2B5EF4-FFF2-40B4-BE49-F238E27FC236}">
                  <a16:creationId xmlns:a16="http://schemas.microsoft.com/office/drawing/2014/main" id="{37CE5B78-BC35-B889-79BA-F92924737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2" y="4183137"/>
              <a:ext cx="6555475" cy="251020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44101E4-013F-DB7A-6DB6-BB818B2C00F5}"/>
                </a:ext>
              </a:extLst>
            </p:cNvPr>
            <p:cNvSpPr txBox="1"/>
            <p:nvPr/>
          </p:nvSpPr>
          <p:spPr>
            <a:xfrm>
              <a:off x="3316631" y="4328345"/>
              <a:ext cx="1039753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Clendenin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9C68F7-8787-E57B-AE6C-B73A23AC049A}"/>
                </a:ext>
              </a:extLst>
            </p:cNvPr>
            <p:cNvSpPr txBox="1"/>
            <p:nvPr/>
          </p:nvSpPr>
          <p:spPr>
            <a:xfrm rot="2217876">
              <a:off x="398503" y="4731813"/>
              <a:ext cx="1248785" cy="49885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Big Sandy Creek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5EF66B1-EACC-B4D1-C6F3-0F1299D3EC87}"/>
                </a:ext>
              </a:extLst>
            </p:cNvPr>
            <p:cNvSpPr txBox="1"/>
            <p:nvPr/>
          </p:nvSpPr>
          <p:spPr>
            <a:xfrm rot="20570661">
              <a:off x="2657269" y="4837066"/>
              <a:ext cx="1414848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Elk River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50A6452-0990-CAAD-86B2-6522E6F4ADF1}"/>
              </a:ext>
            </a:extLst>
          </p:cNvPr>
          <p:cNvGrpSpPr/>
          <p:nvPr/>
        </p:nvGrpSpPr>
        <p:grpSpPr>
          <a:xfrm>
            <a:off x="7209932" y="4183137"/>
            <a:ext cx="4653887" cy="2514094"/>
            <a:chOff x="7209932" y="4183137"/>
            <a:chExt cx="4653887" cy="2514094"/>
          </a:xfrm>
        </p:grpSpPr>
        <p:pic>
          <p:nvPicPr>
            <p:cNvPr id="18" name="Picture 17">
              <a:hlinkClick r:id="rId13"/>
              <a:extLst>
                <a:ext uri="{FF2B5EF4-FFF2-40B4-BE49-F238E27FC236}">
                  <a16:creationId xmlns:a16="http://schemas.microsoft.com/office/drawing/2014/main" id="{B4760B77-571B-7BF0-A0F7-B0036AC2A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9932" y="4183137"/>
              <a:ext cx="4653887" cy="251409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26E777C-DE90-F961-73F8-889266344B1E}"/>
                </a:ext>
              </a:extLst>
            </p:cNvPr>
            <p:cNvSpPr txBox="1"/>
            <p:nvPr/>
          </p:nvSpPr>
          <p:spPr>
            <a:xfrm>
              <a:off x="10184321" y="4344394"/>
              <a:ext cx="1039753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Wheeling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4C9AE96-ACAC-520A-AE46-68E2F38E50DD}"/>
                </a:ext>
              </a:extLst>
            </p:cNvPr>
            <p:cNvSpPr txBox="1"/>
            <p:nvPr/>
          </p:nvSpPr>
          <p:spPr>
            <a:xfrm rot="5188115">
              <a:off x="8461848" y="4779669"/>
              <a:ext cx="1248917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Ohio River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B7D7E28-FFF7-9824-C1DB-15366C910686}"/>
                </a:ext>
              </a:extLst>
            </p:cNvPr>
            <p:cNvSpPr txBox="1"/>
            <p:nvPr/>
          </p:nvSpPr>
          <p:spPr>
            <a:xfrm rot="21268720">
              <a:off x="9811522" y="5754475"/>
              <a:ext cx="1487855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Wheeling Creek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9610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F38882-C10B-CF6B-7EA5-CB4C99BE0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5908B55-C7E5-6CE1-153C-826F0BFA74AE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415E4E-8EDF-0A2C-01AF-FCA5F88F540C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AA81A4B7-19BF-93B9-85D8-D837452AE1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F988AA4E-FAAB-EB32-D43D-EB513666C6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ADC33594-C379-5901-F121-0EE1DF720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71FB1C6-C948-B1A6-032F-90C3101312C7}"/>
              </a:ext>
            </a:extLst>
          </p:cNvPr>
          <p:cNvSpPr txBox="1"/>
          <p:nvPr/>
        </p:nvSpPr>
        <p:spPr>
          <a:xfrm>
            <a:off x="328172" y="712769"/>
            <a:ext cx="115356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Why Does a Backup Occur?</a:t>
            </a:r>
          </a:p>
          <a:p>
            <a:endParaRPr lang="en-US" sz="800" i="1" dirty="0">
              <a:latin typeface="Avenir Next LT Pro Demi" panose="020B07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venir Next LT Pro Demi" panose="020B0704020202020204" pitchFamily="34" charset="0"/>
                <a:cs typeface="Arial" panose="020B0604020202020204" pitchFamily="34" charset="0"/>
              </a:rPr>
              <a:t>A Traffic Analogy</a:t>
            </a:r>
            <a:endParaRPr lang="en-US" sz="1600" dirty="0">
              <a:latin typeface="Avenir Next LT Pro Demi" panose="020B07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D2545C3-E4CE-5155-2303-EE726856866C}"/>
              </a:ext>
            </a:extLst>
          </p:cNvPr>
          <p:cNvGrpSpPr/>
          <p:nvPr/>
        </p:nvGrpSpPr>
        <p:grpSpPr>
          <a:xfrm>
            <a:off x="434497" y="3295326"/>
            <a:ext cx="2846585" cy="1284917"/>
            <a:chOff x="328176" y="5792797"/>
            <a:chExt cx="2749531" cy="128491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B5A638-B9E4-F860-720E-95F2E3C869FF}"/>
                </a:ext>
              </a:extLst>
            </p:cNvPr>
            <p:cNvSpPr txBox="1"/>
            <p:nvPr/>
          </p:nvSpPr>
          <p:spPr>
            <a:xfrm>
              <a:off x="328176" y="5792797"/>
              <a:ext cx="2749531" cy="1284917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marL="457200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When conditions worsen ahead, the backup propagates backward through the system.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2BC1D51-5770-033A-DD57-729F1E40E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723" y="6216783"/>
              <a:ext cx="448673" cy="436943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CF61791-5151-64C8-3862-6BEA6ADFE9C0}"/>
              </a:ext>
            </a:extLst>
          </p:cNvPr>
          <p:cNvGrpSpPr/>
          <p:nvPr/>
        </p:nvGrpSpPr>
        <p:grpSpPr>
          <a:xfrm>
            <a:off x="3665580" y="1238720"/>
            <a:ext cx="8091923" cy="5398129"/>
            <a:chOff x="3665580" y="1272950"/>
            <a:chExt cx="8091923" cy="539812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CB3E87B-5634-D9D5-AD2F-DC4E6F863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65580" y="1272950"/>
              <a:ext cx="8091923" cy="539812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10B004F-2F90-C033-683B-DD15CCB8E330}"/>
                </a:ext>
              </a:extLst>
            </p:cNvPr>
            <p:cNvSpPr txBox="1"/>
            <p:nvPr/>
          </p:nvSpPr>
          <p:spPr>
            <a:xfrm>
              <a:off x="9562926" y="3498124"/>
              <a:ext cx="2060222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79662F-3C1F-892F-E2E2-E7FD7BD9FD1D}"/>
                </a:ext>
              </a:extLst>
            </p:cNvPr>
            <p:cNvSpPr txBox="1"/>
            <p:nvPr/>
          </p:nvSpPr>
          <p:spPr>
            <a:xfrm>
              <a:off x="3836919" y="1424323"/>
              <a:ext cx="1947762" cy="834882"/>
            </a:xfrm>
            <a:prstGeom prst="roundRect">
              <a:avLst>
                <a:gd name="adj" fmla="val 1110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0"/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000" dirty="0">
                  <a:solidFill>
                    <a:srgbClr val="324B24"/>
                  </a:solidFill>
                  <a:latin typeface="Avenir Next LT Pro Demi" panose="020F0502020204030204" pitchFamily="34" charset="0"/>
                </a:rPr>
                <a:t>Traffic on the highway is moving freely. Vehicles from the side road merge easily and continue their journey.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B8BB6A-453F-A2BA-1B07-A3C5BC683E93}"/>
                </a:ext>
              </a:extLst>
            </p:cNvPr>
            <p:cNvSpPr txBox="1"/>
            <p:nvPr/>
          </p:nvSpPr>
          <p:spPr>
            <a:xfrm>
              <a:off x="9562921" y="6261035"/>
              <a:ext cx="2060227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CONGESTED CONDITIONS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095894-4B15-1ED1-358D-C0BB221BCF6A}"/>
                </a:ext>
              </a:extLst>
            </p:cNvPr>
            <p:cNvSpPr txBox="1"/>
            <p:nvPr/>
          </p:nvSpPr>
          <p:spPr>
            <a:xfrm>
              <a:off x="3836919" y="4089961"/>
              <a:ext cx="1947762" cy="1022191"/>
            </a:xfrm>
            <a:prstGeom prst="roundRect">
              <a:avLst>
                <a:gd name="adj" fmla="val 1110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0"/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000" dirty="0">
                  <a:solidFill>
                    <a:srgbClr val="A12C1F"/>
                  </a:solidFill>
                  <a:latin typeface="Avenir Next LT Pro Demi" panose="020F0502020204030204" pitchFamily="34" charset="0"/>
                </a:rPr>
                <a:t>Traffic on the highway becomes congested. Vehicles from the side road have difficulty merging and begin to queue farther back.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C5EDDE5-AA91-A51B-1BCE-AB61A8CBE203}"/>
                </a:ext>
              </a:extLst>
            </p:cNvPr>
            <p:cNvSpPr txBox="1"/>
            <p:nvPr/>
          </p:nvSpPr>
          <p:spPr>
            <a:xfrm>
              <a:off x="4136515" y="3463230"/>
              <a:ext cx="1037809" cy="238363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MAIN HIGHWAY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9BBA29-51C5-2F02-D48B-8DC19C8424AD}"/>
                </a:ext>
              </a:extLst>
            </p:cNvPr>
            <p:cNvSpPr txBox="1"/>
            <p:nvPr/>
          </p:nvSpPr>
          <p:spPr>
            <a:xfrm>
              <a:off x="8209747" y="3463230"/>
              <a:ext cx="773950" cy="238363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SIDE ROAD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B19446-E6F1-187B-710B-52939D9C4555}"/>
                </a:ext>
              </a:extLst>
            </p:cNvPr>
            <p:cNvSpPr txBox="1"/>
            <p:nvPr/>
          </p:nvSpPr>
          <p:spPr>
            <a:xfrm>
              <a:off x="4136515" y="6094376"/>
              <a:ext cx="1037810" cy="238363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MAIN HIGHWAY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ABBA25-5668-1E5F-6C21-3C55D10FF10B}"/>
                </a:ext>
              </a:extLst>
            </p:cNvPr>
            <p:cNvSpPr txBox="1"/>
            <p:nvPr/>
          </p:nvSpPr>
          <p:spPr>
            <a:xfrm>
              <a:off x="8209747" y="6094375"/>
              <a:ext cx="773950" cy="238363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SIDE ROAD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771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EEE41C-9791-72CE-5A72-568C69195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B5329BA-A41B-8E87-25AE-687561A4F410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755A239-2EFB-0029-8039-5C2608ADD866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898CE286-B98D-A623-8866-D0FC3BB586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B6623D95-C340-F27D-FD78-A57F817597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35A079BF-E22D-B0B2-7D27-AAD55D5BA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3FFD911-9B76-9481-CFC3-5399010BEA34}"/>
              </a:ext>
            </a:extLst>
          </p:cNvPr>
          <p:cNvSpPr txBox="1"/>
          <p:nvPr/>
        </p:nvSpPr>
        <p:spPr>
          <a:xfrm>
            <a:off x="328172" y="710146"/>
            <a:ext cx="11638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Conceptual Analogy     </a:t>
            </a:r>
            <a:r>
              <a:rPr lang="en-US" sz="1200" i="1" dirty="0">
                <a:latin typeface="Avenir Next LT Pro Demi" panose="020B0704020202020204" pitchFamily="34" charset="0"/>
                <a:ea typeface="+mj-ea"/>
                <a:cs typeface="Arial" panose="020B0604020202020204" pitchFamily="34" charset="0"/>
              </a:rPr>
              <a:t>Simplified conceptual representation; actual river systems involve flowing water and changing hydraulic conditions.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B4FA46B-6487-967B-D53D-09B63648A7FA}"/>
              </a:ext>
            </a:extLst>
          </p:cNvPr>
          <p:cNvGrpSpPr/>
          <p:nvPr/>
        </p:nvGrpSpPr>
        <p:grpSpPr>
          <a:xfrm>
            <a:off x="328175" y="1444983"/>
            <a:ext cx="3631084" cy="4471924"/>
            <a:chOff x="328175" y="1732661"/>
            <a:chExt cx="3631084" cy="447192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A40CE0-A415-B3E0-2B07-8ECD90696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6" y="3228129"/>
              <a:ext cx="3631083" cy="29764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36C6A8-833E-8A69-7BF6-F13479DA1BE4}"/>
                </a:ext>
              </a:extLst>
            </p:cNvPr>
            <p:cNvSpPr txBox="1"/>
            <p:nvPr/>
          </p:nvSpPr>
          <p:spPr>
            <a:xfrm>
              <a:off x="328176" y="1732661"/>
              <a:ext cx="3631083" cy="307777"/>
            </a:xfrm>
            <a:prstGeom prst="rect">
              <a:avLst/>
            </a:prstGeom>
            <a:solidFill>
              <a:srgbClr val="F6EAD4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venir Next LT Pro" panose="020B0504020202020204" pitchFamily="34" charset="0"/>
                </a:rPr>
                <a:t>INITIAL CONDITION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F98FA1-EDF9-8CC0-9409-B631B1C8E44F}"/>
                </a:ext>
              </a:extLst>
            </p:cNvPr>
            <p:cNvSpPr txBox="1"/>
            <p:nvPr/>
          </p:nvSpPr>
          <p:spPr>
            <a:xfrm>
              <a:off x="328175" y="2470138"/>
              <a:ext cx="3631083" cy="3209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400" dirty="0">
                  <a:latin typeface="Avenir Next LT Pro Demi" panose="020F0502020204030204" pitchFamily="34" charset="0"/>
                </a:rPr>
                <a:t>Water levels are in balance.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124913D-C53D-3B2A-7F53-7B5195877FC5}"/>
              </a:ext>
            </a:extLst>
          </p:cNvPr>
          <p:cNvGrpSpPr/>
          <p:nvPr/>
        </p:nvGrpSpPr>
        <p:grpSpPr>
          <a:xfrm>
            <a:off x="4157917" y="1444983"/>
            <a:ext cx="3782647" cy="4471927"/>
            <a:chOff x="4157917" y="1732661"/>
            <a:chExt cx="3782647" cy="447192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30223D6-9A49-313D-8FB4-56A262757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7917" y="3228132"/>
              <a:ext cx="3782647" cy="29764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45C684-1277-ECF1-621C-1038170920BC}"/>
                </a:ext>
              </a:extLst>
            </p:cNvPr>
            <p:cNvSpPr txBox="1"/>
            <p:nvPr/>
          </p:nvSpPr>
          <p:spPr>
            <a:xfrm>
              <a:off x="4157917" y="1732661"/>
              <a:ext cx="3782647" cy="307777"/>
            </a:xfrm>
            <a:prstGeom prst="rect">
              <a:avLst/>
            </a:prstGeom>
            <a:solidFill>
              <a:srgbClr val="F6EAD4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venir Next LT Pro" panose="020B0504020202020204" pitchFamily="34" charset="0"/>
                </a:rPr>
                <a:t>TRIBUTARY FLOW INCREASE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656184-E540-4B11-2634-5DE60311DADB}"/>
                </a:ext>
              </a:extLst>
            </p:cNvPr>
            <p:cNvSpPr txBox="1"/>
            <p:nvPr/>
          </p:nvSpPr>
          <p:spPr>
            <a:xfrm>
              <a:off x="4157917" y="2224559"/>
              <a:ext cx="3782647" cy="8121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114000"/>
                </a:lnSpc>
                <a:defRPr sz="1400">
                  <a:latin typeface="Avenir Next LT Pro Demi" panose="020F0502020204030204" pitchFamily="34" charset="0"/>
                </a:defRPr>
              </a:lvl1pPr>
            </a:lstStyle>
            <a:p>
              <a:r>
                <a:rPr lang="en-US" dirty="0"/>
                <a:t>Water added to the tributaries.</a:t>
              </a:r>
            </a:p>
            <a:p>
              <a:r>
                <a:rPr lang="en-US" dirty="0"/>
                <a:t>Water levels rise throughout the system and stabilize at a higher elevation.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90D7724-2365-4D33-7B12-A5D45593B5A1}"/>
              </a:ext>
            </a:extLst>
          </p:cNvPr>
          <p:cNvGrpSpPr/>
          <p:nvPr/>
        </p:nvGrpSpPr>
        <p:grpSpPr>
          <a:xfrm>
            <a:off x="8139222" y="1444983"/>
            <a:ext cx="3782647" cy="4471927"/>
            <a:chOff x="8139222" y="1732661"/>
            <a:chExt cx="3782647" cy="447192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7926B9-BFD0-E7FD-A2A6-F862CE094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9223" y="3228132"/>
              <a:ext cx="3724601" cy="29764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FBD289-BD73-8556-70BF-23FB0588AF36}"/>
                </a:ext>
              </a:extLst>
            </p:cNvPr>
            <p:cNvSpPr txBox="1"/>
            <p:nvPr/>
          </p:nvSpPr>
          <p:spPr>
            <a:xfrm>
              <a:off x="8139222" y="1732661"/>
              <a:ext cx="3724601" cy="307777"/>
            </a:xfrm>
            <a:prstGeom prst="rect">
              <a:avLst/>
            </a:prstGeom>
            <a:solidFill>
              <a:srgbClr val="F6EAD4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venir Next LT Pro" panose="020B0504020202020204" pitchFamily="34" charset="0"/>
                </a:rPr>
                <a:t>MAIN CHANNEL FLOW INCREASE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B242A18-0219-FC5C-FA97-457BAD7D1CEC}"/>
                </a:ext>
              </a:extLst>
            </p:cNvPr>
            <p:cNvSpPr txBox="1"/>
            <p:nvPr/>
          </p:nvSpPr>
          <p:spPr>
            <a:xfrm>
              <a:off x="8139222" y="2101770"/>
              <a:ext cx="3782647" cy="10577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114000"/>
                </a:lnSpc>
                <a:defRPr sz="1400">
                  <a:latin typeface="Avenir Next LT Pro Demi" panose="020F0502020204030204" pitchFamily="34" charset="0"/>
                </a:defRPr>
              </a:lvl1pPr>
            </a:lstStyle>
            <a:p>
              <a:r>
                <a:rPr lang="en-US" dirty="0"/>
                <a:t>Much more water added to the main channel.</a:t>
              </a:r>
            </a:p>
            <a:p>
              <a:r>
                <a:rPr lang="en-US" dirty="0"/>
                <a:t>Water levels rise throughout the system and stabilize at a much higher elevation.</a:t>
              </a: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294EE89-50AF-E8A3-BE6E-4D6708FC08FD}"/>
              </a:ext>
            </a:extLst>
          </p:cNvPr>
          <p:cNvCxnSpPr>
            <a:cxnSpLocks/>
          </p:cNvCxnSpPr>
          <p:nvPr/>
        </p:nvCxnSpPr>
        <p:spPr>
          <a:xfrm>
            <a:off x="4061639" y="1381628"/>
            <a:ext cx="0" cy="459326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6EC17CA-5725-8FD7-3C3E-3057CE960CA6}"/>
              </a:ext>
            </a:extLst>
          </p:cNvPr>
          <p:cNvGrpSpPr/>
          <p:nvPr/>
        </p:nvGrpSpPr>
        <p:grpSpPr>
          <a:xfrm>
            <a:off x="328175" y="6049470"/>
            <a:ext cx="11535647" cy="626838"/>
            <a:chOff x="328175" y="6107946"/>
            <a:chExt cx="11535647" cy="6268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82FBCC-D3DA-0C47-A771-28071A2625D6}"/>
                </a:ext>
              </a:extLst>
            </p:cNvPr>
            <p:cNvSpPr txBox="1"/>
            <p:nvPr/>
          </p:nvSpPr>
          <p:spPr>
            <a:xfrm>
              <a:off x="328175" y="6107946"/>
              <a:ext cx="11535647" cy="626838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574675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A large increase in the main channel raises water levels throughout the connected system. Tributaries experience higher water-surface elevations because the elevated downstream stage reduces their ability to drain efficiently.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BBE365C-0C14-8382-BFFC-0B2897B19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122" y="6206330"/>
              <a:ext cx="448673" cy="436943"/>
            </a:xfrm>
            <a:prstGeom prst="rect">
              <a:avLst/>
            </a:prstGeom>
          </p:spPr>
        </p:pic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9FC3C4E-917F-36B5-EF25-F4928216514E}"/>
              </a:ext>
            </a:extLst>
          </p:cNvPr>
          <p:cNvCxnSpPr>
            <a:cxnSpLocks/>
          </p:cNvCxnSpPr>
          <p:nvPr/>
        </p:nvCxnSpPr>
        <p:spPr>
          <a:xfrm>
            <a:off x="8042347" y="1381628"/>
            <a:ext cx="0" cy="459326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923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2AD8F-DEC3-6D3B-CBB6-AD5AD521E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5C34A20-8EF4-F87E-EA6B-A611EF200958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84CDB97-819F-6965-ADED-341F4E6844AD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BA09C567-DE39-6B57-B390-ECA75E4CD7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2A831D60-EE77-C5DE-FE5B-C03B63B038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993745A-B77A-70C4-A7B6-7840C1DBB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71CEC8B-8790-5B80-BEE8-603E6C9A4EAB}"/>
              </a:ext>
            </a:extLst>
          </p:cNvPr>
          <p:cNvSpPr txBox="1"/>
          <p:nvPr/>
        </p:nvSpPr>
        <p:spPr>
          <a:xfrm>
            <a:off x="328174" y="637846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Backwater effect</a:t>
            </a:r>
            <a:endParaRPr lang="en-US" sz="800" i="1" dirty="0">
              <a:latin typeface="Avenir Next LT Pro Demi" panose="020B07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3E00CC-ED54-04A3-2508-C21A8D1B44DC}"/>
              </a:ext>
            </a:extLst>
          </p:cNvPr>
          <p:cNvGrpSpPr/>
          <p:nvPr/>
        </p:nvGrpSpPr>
        <p:grpSpPr>
          <a:xfrm>
            <a:off x="605188" y="6137241"/>
            <a:ext cx="10981623" cy="626838"/>
            <a:chOff x="328175" y="6107946"/>
            <a:chExt cx="10981623" cy="6268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CBBB900-6312-E93B-98F3-3055F2E10166}"/>
                </a:ext>
              </a:extLst>
            </p:cNvPr>
            <p:cNvSpPr txBox="1"/>
            <p:nvPr/>
          </p:nvSpPr>
          <p:spPr>
            <a:xfrm>
              <a:off x="328175" y="6107946"/>
              <a:ext cx="10981623" cy="626838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574675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When flood levels rise in the main river, the tributary cannot drain efficiently. Water levels increase upstream in the tributary, creating a backwater effect.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90E0711-4ADE-5B09-4FDB-F618567E2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122" y="6178915"/>
              <a:ext cx="448673" cy="436943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FD5BB9D-6156-E53C-5853-0031FB5CDE7D}"/>
              </a:ext>
            </a:extLst>
          </p:cNvPr>
          <p:cNvGrpSpPr/>
          <p:nvPr/>
        </p:nvGrpSpPr>
        <p:grpSpPr>
          <a:xfrm>
            <a:off x="1706832" y="1103544"/>
            <a:ext cx="8778330" cy="4940435"/>
            <a:chOff x="1706832" y="1103544"/>
            <a:chExt cx="8778330" cy="4940435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D0294137-7A9B-E851-C2AE-CB4FB7A93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06832" y="1103544"/>
              <a:ext cx="8778330" cy="494043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1B61D0-0996-E57B-3493-160D0FF8217F}"/>
                </a:ext>
              </a:extLst>
            </p:cNvPr>
            <p:cNvSpPr txBox="1"/>
            <p:nvPr/>
          </p:nvSpPr>
          <p:spPr>
            <a:xfrm>
              <a:off x="8532300" y="3066879"/>
              <a:ext cx="1824627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1AF452-D1E8-A0D8-935B-431ADACB6689}"/>
                </a:ext>
              </a:extLst>
            </p:cNvPr>
            <p:cNvSpPr txBox="1"/>
            <p:nvPr/>
          </p:nvSpPr>
          <p:spPr>
            <a:xfrm>
              <a:off x="8532300" y="5609096"/>
              <a:ext cx="1824630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FLOOD CONDITIONS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4626CED-81FD-D345-049E-8A3CDC619A05}"/>
                </a:ext>
              </a:extLst>
            </p:cNvPr>
            <p:cNvSpPr txBox="1"/>
            <p:nvPr/>
          </p:nvSpPr>
          <p:spPr>
            <a:xfrm>
              <a:off x="4559227" y="5256852"/>
              <a:ext cx="1660648" cy="442674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Elevated water levels extend upstream.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5977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F7748-8F36-5046-FA4D-3EFE2F1EA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A5F89D-65D5-6309-89A4-A492DC5A8834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C9AA9A6-587D-6311-9EF5-94BC1FA983D8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B2FF4FFE-065C-D641-1AF8-540956B0E9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C32DE8C7-5CC7-54C3-BACF-C400CB6449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3DDED37B-FE7D-8881-6C84-0546E6DF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8C55B26-C73B-1688-98DB-B17343F9B33C}"/>
              </a:ext>
            </a:extLst>
          </p:cNvPr>
          <p:cNvSpPr txBox="1"/>
          <p:nvPr/>
        </p:nvSpPr>
        <p:spPr>
          <a:xfrm>
            <a:off x="328175" y="796450"/>
            <a:ext cx="1885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Example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0D2624C-60A6-B388-47C7-08E3BB48BE78}"/>
              </a:ext>
            </a:extLst>
          </p:cNvPr>
          <p:cNvGrpSpPr/>
          <p:nvPr/>
        </p:nvGrpSpPr>
        <p:grpSpPr>
          <a:xfrm>
            <a:off x="1906139" y="769249"/>
            <a:ext cx="9803642" cy="5905035"/>
            <a:chOff x="1778758" y="769249"/>
            <a:chExt cx="9803642" cy="5905035"/>
          </a:xfrm>
        </p:grpSpPr>
        <p:pic>
          <p:nvPicPr>
            <p:cNvPr id="12" name="Picture 11">
              <a:hlinkClick r:id="rId5"/>
              <a:extLst>
                <a:ext uri="{FF2B5EF4-FFF2-40B4-BE49-F238E27FC236}">
                  <a16:creationId xmlns:a16="http://schemas.microsoft.com/office/drawing/2014/main" id="{B82AF1AD-9504-92EC-DBFE-33F58C654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8758" y="769249"/>
              <a:ext cx="9803642" cy="5905035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700CD1-7931-3516-1853-A8A6491FF80E}"/>
                </a:ext>
              </a:extLst>
            </p:cNvPr>
            <p:cNvSpPr txBox="1"/>
            <p:nvPr/>
          </p:nvSpPr>
          <p:spPr>
            <a:xfrm rot="20224285">
              <a:off x="8765145" y="5957893"/>
              <a:ext cx="2030932" cy="338554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550.8 ft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C5FA78-C081-47B7-2E6F-4A4FF2CD46E8}"/>
                </a:ext>
              </a:extLst>
            </p:cNvPr>
            <p:cNvSpPr txBox="1"/>
            <p:nvPr/>
          </p:nvSpPr>
          <p:spPr>
            <a:xfrm rot="20730612">
              <a:off x="5665113" y="912728"/>
              <a:ext cx="2030932" cy="338554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550.8 ft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B54060F-D8DC-1CD4-D090-2927A5E5BD97}"/>
                </a:ext>
              </a:extLst>
            </p:cNvPr>
            <p:cNvCxnSpPr>
              <a:cxnSpLocks/>
            </p:cNvCxnSpPr>
            <p:nvPr/>
          </p:nvCxnSpPr>
          <p:spPr>
            <a:xfrm>
              <a:off x="6896907" y="5449065"/>
              <a:ext cx="613834" cy="436034"/>
            </a:xfrm>
            <a:prstGeom prst="line">
              <a:avLst/>
            </a:prstGeom>
            <a:ln w="28575">
              <a:solidFill>
                <a:srgbClr val="FFFF00"/>
              </a:solidFill>
            </a:ln>
            <a:effectLst>
              <a:outerShdw blurRad="50800" dist="50800" dir="5400000" algn="tr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7B43E30-52DC-D4B6-0952-9FBE2140E7D8}"/>
                </a:ext>
              </a:extLst>
            </p:cNvPr>
            <p:cNvSpPr txBox="1"/>
            <p:nvPr/>
          </p:nvSpPr>
          <p:spPr>
            <a:xfrm rot="2118446">
              <a:off x="6285852" y="5333017"/>
              <a:ext cx="2030932" cy="338554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550.8 ft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F0A65E6-F44A-2254-B33D-72A31D9F4CD4}"/>
                </a:ext>
              </a:extLst>
            </p:cNvPr>
            <p:cNvSpPr txBox="1"/>
            <p:nvPr/>
          </p:nvSpPr>
          <p:spPr>
            <a:xfrm rot="1924053">
              <a:off x="4457571" y="2873956"/>
              <a:ext cx="1690879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Twelvepole Creek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79D1FE2-7689-2AC9-4FF3-33B0760ECD4A}"/>
                </a:ext>
              </a:extLst>
            </p:cNvPr>
            <p:cNvSpPr txBox="1"/>
            <p:nvPr/>
          </p:nvSpPr>
          <p:spPr>
            <a:xfrm rot="2357991">
              <a:off x="7864078" y="4917422"/>
              <a:ext cx="1690879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Twelvepole Creek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CDE89C4-70AA-0004-70B1-59B06A0D93CC}"/>
                </a:ext>
              </a:extLst>
            </p:cNvPr>
            <p:cNvSpPr txBox="1"/>
            <p:nvPr/>
          </p:nvSpPr>
          <p:spPr>
            <a:xfrm rot="17327292">
              <a:off x="6764812" y="4822441"/>
              <a:ext cx="830975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Buffalo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0E43FA-9C21-B5CC-D1FC-81B653160E97}"/>
                </a:ext>
              </a:extLst>
            </p:cNvPr>
            <p:cNvSpPr txBox="1"/>
            <p:nvPr/>
          </p:nvSpPr>
          <p:spPr>
            <a:xfrm rot="21193229">
              <a:off x="7207278" y="4568621"/>
              <a:ext cx="722760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Creek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B329F1-BEC9-E5E9-A7E2-5362D088632C}"/>
                </a:ext>
              </a:extLst>
            </p:cNvPr>
            <p:cNvSpPr txBox="1"/>
            <p:nvPr/>
          </p:nvSpPr>
          <p:spPr>
            <a:xfrm>
              <a:off x="5241838" y="1027636"/>
              <a:ext cx="1054280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254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Ohio River</a:t>
              </a: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E5F63C30-B73E-3182-58EA-02D7E591AC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85975" y="1340040"/>
              <a:ext cx="337025" cy="319872"/>
            </a:xfrm>
            <a:prstGeom prst="straightConnector1">
              <a:avLst/>
            </a:prstGeom>
            <a:ln w="31750">
              <a:solidFill>
                <a:srgbClr val="FFFF00"/>
              </a:solidFill>
              <a:headEnd w="lg" len="med"/>
              <a:tailEnd type="triangle" w="lg" len="med"/>
            </a:ln>
            <a:effectLst>
              <a:outerShdw blurRad="50800" dist="50800" dir="5400000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08C46148-FC01-97F2-806A-0D4F01C47C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76080" y="5061597"/>
              <a:ext cx="56081" cy="357745"/>
            </a:xfrm>
            <a:prstGeom prst="straightConnector1">
              <a:avLst/>
            </a:prstGeom>
            <a:ln w="31750">
              <a:solidFill>
                <a:srgbClr val="FFFF00"/>
              </a:solidFill>
              <a:headEnd w="lg" len="med"/>
              <a:tailEnd type="triangle" w="lg" len="med"/>
            </a:ln>
            <a:effectLst>
              <a:outerShdw blurRad="50800" dist="50800" dir="5400000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6F605D17-23FB-0226-FB9E-48B84C4511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31346" y="5950500"/>
              <a:ext cx="304294" cy="225296"/>
            </a:xfrm>
            <a:prstGeom prst="straightConnector1">
              <a:avLst/>
            </a:prstGeom>
            <a:ln w="31750">
              <a:solidFill>
                <a:srgbClr val="FFFF00"/>
              </a:solidFill>
              <a:headEnd w="lg" len="med"/>
              <a:tailEnd type="triangle" w="lg" len="med"/>
            </a:ln>
            <a:effectLst>
              <a:outerShdw blurRad="50800" dist="50800" dir="5400000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EA740222-91FF-3C42-C2E9-3E33E5335AC0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47" y="3313187"/>
              <a:ext cx="516741" cy="50115"/>
            </a:xfrm>
            <a:prstGeom prst="straightConnector1">
              <a:avLst/>
            </a:prstGeom>
            <a:ln w="31750">
              <a:solidFill>
                <a:srgbClr val="FFFF00"/>
              </a:solidFill>
              <a:headEnd w="lg" len="med"/>
              <a:tailEnd type="triangle" w="lg" len="med"/>
            </a:ln>
            <a:effectLst>
              <a:outerShdw blurRad="50800" dist="50800" dir="5400000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253CCB3-F5BC-4085-040D-437CA1D19DE6}"/>
                </a:ext>
              </a:extLst>
            </p:cNvPr>
            <p:cNvSpPr txBox="1"/>
            <p:nvPr/>
          </p:nvSpPr>
          <p:spPr>
            <a:xfrm>
              <a:off x="8227838" y="3822123"/>
              <a:ext cx="1781451" cy="374571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" panose="020B0504020202020204" pitchFamily="34" charset="0"/>
                </a:rPr>
                <a:t>About 13 Miles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E4C7EB5-5A50-4D11-6B47-2069593C5C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0378" y="1171811"/>
              <a:ext cx="774322" cy="172609"/>
            </a:xfrm>
            <a:prstGeom prst="line">
              <a:avLst/>
            </a:prstGeom>
            <a:ln w="28575">
              <a:solidFill>
                <a:srgbClr val="FFFF00"/>
              </a:solidFill>
            </a:ln>
            <a:effectLst>
              <a:outerShdw blurRad="50800" dist="50800" dir="5400000" algn="r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99D6DF7-8298-7209-2308-D9606F4119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16533" y="6147854"/>
              <a:ext cx="694267" cy="286813"/>
            </a:xfrm>
            <a:prstGeom prst="line">
              <a:avLst/>
            </a:prstGeom>
            <a:ln w="28575">
              <a:solidFill>
                <a:srgbClr val="FFFF00"/>
              </a:solidFill>
            </a:ln>
            <a:effectLst>
              <a:outerShdw blurRad="50800" dist="50800" dir="5400000" algn="tr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DC866E5F-7EE0-20A8-F1D3-BD1D10FE3E0E}"/>
              </a:ext>
            </a:extLst>
          </p:cNvPr>
          <p:cNvSpPr txBox="1"/>
          <p:nvPr/>
        </p:nvSpPr>
        <p:spPr>
          <a:xfrm>
            <a:off x="345074" y="2459606"/>
            <a:ext cx="2220705" cy="1757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Backwater effect of the Ohio River into the Twelvepole Creek and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Buffalo Creek,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Wayne County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19C4FBF-E795-3251-2595-8521EBC4B587}"/>
              </a:ext>
            </a:extLst>
          </p:cNvPr>
          <p:cNvGrpSpPr/>
          <p:nvPr/>
        </p:nvGrpSpPr>
        <p:grpSpPr>
          <a:xfrm>
            <a:off x="7252081" y="829421"/>
            <a:ext cx="4651281" cy="2548414"/>
            <a:chOff x="7252081" y="829421"/>
            <a:chExt cx="4651281" cy="2548414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5E61D668-2656-BA08-949F-D1E533E550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2081" y="845102"/>
              <a:ext cx="732483" cy="3267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D7763DAC-35AD-66E6-73BF-94CAFBED5C27}"/>
                </a:ext>
              </a:extLst>
            </p:cNvPr>
            <p:cNvCxnSpPr>
              <a:cxnSpLocks/>
            </p:cNvCxnSpPr>
            <p:nvPr/>
          </p:nvCxnSpPr>
          <p:spPr>
            <a:xfrm>
              <a:off x="7252081" y="1171810"/>
              <a:ext cx="732483" cy="219149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E2A5D9E3-B6EA-0696-3964-F471146D50EB}"/>
                </a:ext>
              </a:extLst>
            </p:cNvPr>
            <p:cNvGrpSpPr/>
            <p:nvPr/>
          </p:nvGrpSpPr>
          <p:grpSpPr>
            <a:xfrm>
              <a:off x="7977428" y="829421"/>
              <a:ext cx="3925934" cy="2548414"/>
              <a:chOff x="7977428" y="829421"/>
              <a:chExt cx="3925934" cy="2548414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1424E43A-9173-A9EF-4FF8-5B3A30FEA1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7428" y="829421"/>
                <a:ext cx="3925934" cy="2548414"/>
              </a:xfrm>
              <a:prstGeom prst="rect">
                <a:avLst/>
              </a:prstGeom>
            </p:spPr>
          </p:pic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BA71B111-1420-FB5E-4420-19BE1B945459}"/>
                  </a:ext>
                </a:extLst>
              </p:cNvPr>
              <p:cNvSpPr/>
              <p:nvPr/>
            </p:nvSpPr>
            <p:spPr>
              <a:xfrm>
                <a:off x="8128510" y="1583028"/>
                <a:ext cx="3523077" cy="119677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111FA49-03C0-6E26-BA8E-E1C602686E92}"/>
              </a:ext>
            </a:extLst>
          </p:cNvPr>
          <p:cNvGrpSpPr/>
          <p:nvPr/>
        </p:nvGrpSpPr>
        <p:grpSpPr>
          <a:xfrm>
            <a:off x="2999692" y="4041508"/>
            <a:ext cx="6640203" cy="2552638"/>
            <a:chOff x="2999692" y="4041508"/>
            <a:chExt cx="6640203" cy="2552638"/>
          </a:xfrm>
        </p:grpSpPr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C15F7E9A-6F72-DF26-6122-EB1D6558545B}"/>
                </a:ext>
              </a:extLst>
            </p:cNvPr>
            <p:cNvCxnSpPr>
              <a:cxnSpLocks/>
            </p:cNvCxnSpPr>
            <p:nvPr/>
          </p:nvCxnSpPr>
          <p:spPr>
            <a:xfrm>
              <a:off x="6918708" y="4041508"/>
              <a:ext cx="2714269" cy="23931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DA7375BB-C1C5-D4A0-26D7-022FF755B7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5626" y="6434667"/>
              <a:ext cx="2714269" cy="1527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6B21DEAE-C713-8100-E2CF-B9A7A26188AB}"/>
                </a:ext>
              </a:extLst>
            </p:cNvPr>
            <p:cNvGrpSpPr/>
            <p:nvPr/>
          </p:nvGrpSpPr>
          <p:grpSpPr>
            <a:xfrm>
              <a:off x="2999692" y="4045906"/>
              <a:ext cx="3925934" cy="2548240"/>
              <a:chOff x="2999692" y="4045906"/>
              <a:chExt cx="3925934" cy="2548240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A5E9A108-3F2E-3703-F673-6BB0E96F10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9692" y="4045906"/>
                <a:ext cx="3925934" cy="2548240"/>
              </a:xfrm>
              <a:prstGeom prst="rect">
                <a:avLst/>
              </a:prstGeom>
            </p:spPr>
          </p:pic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25058400-7669-E138-4263-87FC67F7F2AB}"/>
                  </a:ext>
                </a:extLst>
              </p:cNvPr>
              <p:cNvSpPr/>
              <p:nvPr/>
            </p:nvSpPr>
            <p:spPr>
              <a:xfrm>
                <a:off x="3093398" y="4804286"/>
                <a:ext cx="1281454" cy="119677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0205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AA415-C170-846C-D836-69F4F580F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D021A26-9758-48EC-6AFF-1C2E1A148AA4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A5E9AA1-4DDF-C423-99A9-3931044FF6E6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5558C73F-745F-42DE-6A0C-4B3D6E43A7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3FA3C60-8E3D-5CEB-00EB-B99ABE382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EDBD59F-75E9-A95E-6668-44205B9BC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3FF4B4B-2FD5-4C82-7390-F2F3E9549410}"/>
              </a:ext>
            </a:extLst>
          </p:cNvPr>
          <p:cNvSpPr txBox="1"/>
          <p:nvPr/>
        </p:nvSpPr>
        <p:spPr>
          <a:xfrm>
            <a:off x="328175" y="796450"/>
            <a:ext cx="1885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Example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AE32B68-477B-6179-C10A-A32E4B8A2182}"/>
              </a:ext>
            </a:extLst>
          </p:cNvPr>
          <p:cNvGrpSpPr/>
          <p:nvPr/>
        </p:nvGrpSpPr>
        <p:grpSpPr>
          <a:xfrm>
            <a:off x="1897038" y="896533"/>
            <a:ext cx="10069659" cy="5809896"/>
            <a:chOff x="1897038" y="896533"/>
            <a:chExt cx="10069659" cy="5809896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8871107-0544-0C39-7372-5900EE112D13}"/>
                </a:ext>
              </a:extLst>
            </p:cNvPr>
            <p:cNvGrpSpPr/>
            <p:nvPr/>
          </p:nvGrpSpPr>
          <p:grpSpPr>
            <a:xfrm>
              <a:off x="1897038" y="896533"/>
              <a:ext cx="10069659" cy="5809896"/>
              <a:chOff x="1897038" y="896533"/>
              <a:chExt cx="10069659" cy="5809896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66A20157-1DC8-AAA2-ED43-9EE7A0BDBB7E}"/>
                  </a:ext>
                </a:extLst>
              </p:cNvPr>
              <p:cNvGrpSpPr/>
              <p:nvPr/>
            </p:nvGrpSpPr>
            <p:grpSpPr>
              <a:xfrm>
                <a:off x="1897038" y="896533"/>
                <a:ext cx="10069659" cy="5809896"/>
                <a:chOff x="1897038" y="896533"/>
                <a:chExt cx="10069659" cy="5809896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77E57D0B-A684-FD18-BF7F-945FC93FCC85}"/>
                    </a:ext>
                  </a:extLst>
                </p:cNvPr>
                <p:cNvGrpSpPr/>
                <p:nvPr/>
              </p:nvGrpSpPr>
              <p:grpSpPr>
                <a:xfrm>
                  <a:off x="1897038" y="896533"/>
                  <a:ext cx="10069659" cy="5809896"/>
                  <a:chOff x="1897038" y="896533"/>
                  <a:chExt cx="10069659" cy="5809896"/>
                </a:xfrm>
              </p:grpSpPr>
              <p:pic>
                <p:nvPicPr>
                  <p:cNvPr id="6" name="Picture 5">
                    <a:hlinkClick r:id="rId5"/>
                    <a:extLst>
                      <a:ext uri="{FF2B5EF4-FFF2-40B4-BE49-F238E27FC236}">
                        <a16:creationId xmlns:a16="http://schemas.microsoft.com/office/drawing/2014/main" id="{4213EC12-1DB2-7D4B-3A34-6D8267EA5DF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97038" y="896533"/>
                    <a:ext cx="10069659" cy="5809896"/>
                  </a:xfrm>
                  <a:prstGeom prst="rect">
                    <a:avLst/>
                  </a:prstGeom>
                </p:spPr>
              </p:pic>
              <p:pic>
                <p:nvPicPr>
                  <p:cNvPr id="41" name="Picture 40">
                    <a:extLst>
                      <a:ext uri="{FF2B5EF4-FFF2-40B4-BE49-F238E27FC236}">
                        <a16:creationId xmlns:a16="http://schemas.microsoft.com/office/drawing/2014/main" id="{574F9793-FA7A-5098-7706-E221F12286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 cstate="screen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1992951" y="1006202"/>
                    <a:ext cx="1898469" cy="858322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</p:grp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9081072-B0A3-72A3-93C8-1BCB04C5DAB1}"/>
                    </a:ext>
                  </a:extLst>
                </p:cNvPr>
                <p:cNvSpPr txBox="1"/>
                <p:nvPr/>
              </p:nvSpPr>
              <p:spPr>
                <a:xfrm rot="3635853">
                  <a:off x="2805908" y="5309267"/>
                  <a:ext cx="2030932" cy="338554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50800" dir="5400000" algn="ctr" rotWithShape="0">
                    <a:schemeClr val="tx1"/>
                  </a:outerShdw>
                </a:effectLst>
              </p:spPr>
              <p:txBody>
                <a:bodyPr wrap="square" rtlCol="0" anchor="ctr" anchorCtr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FFFF00"/>
                      </a:solidFill>
                      <a:latin typeface="Avenir Next LT Pro Demi" panose="020B0704020202020204" pitchFamily="34" charset="0"/>
                    </a:rPr>
                    <a:t>637.6 ft</a:t>
                  </a: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5DB4DD3-0943-B75A-326D-1224DD380D9F}"/>
                    </a:ext>
                  </a:extLst>
                </p:cNvPr>
                <p:cNvSpPr txBox="1"/>
                <p:nvPr/>
              </p:nvSpPr>
              <p:spPr>
                <a:xfrm rot="17784592">
                  <a:off x="8957307" y="4408253"/>
                  <a:ext cx="2030932" cy="338554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50800" dir="5400000" algn="ctr" rotWithShape="0">
                    <a:schemeClr val="tx1"/>
                  </a:outerShdw>
                </a:effectLst>
              </p:spPr>
              <p:txBody>
                <a:bodyPr wrap="square" rtlCol="0" anchor="ctr" anchorCtr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FFFF00"/>
                      </a:solidFill>
                      <a:latin typeface="Avenir Next LT Pro Demi" panose="020B0704020202020204" pitchFamily="34" charset="0"/>
                    </a:rPr>
                    <a:t>637.6 ft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AE39AE8-834F-AE6D-DD43-59C243C5F5BE}"/>
                    </a:ext>
                  </a:extLst>
                </p:cNvPr>
                <p:cNvSpPr txBox="1"/>
                <p:nvPr/>
              </p:nvSpPr>
              <p:spPr>
                <a:xfrm rot="2549886">
                  <a:off x="4655180" y="2467435"/>
                  <a:ext cx="2030932" cy="338554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50800" dir="5400000" algn="ctr" rotWithShape="0">
                    <a:schemeClr val="tx1"/>
                  </a:outerShdw>
                </a:effectLst>
              </p:spPr>
              <p:txBody>
                <a:bodyPr wrap="square" rtlCol="0" anchor="ctr" anchorCtr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FFFF00"/>
                      </a:solidFill>
                      <a:latin typeface="Avenir Next LT Pro Demi" panose="020B0704020202020204" pitchFamily="34" charset="0"/>
                    </a:rPr>
                    <a:t>637.6 ft</a:t>
                  </a:r>
                </a:p>
              </p:txBody>
            </p: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530E4A35-D03A-F2FE-D546-B5659B9F2D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0514033">
                  <a:off x="5311255" y="2398908"/>
                  <a:ext cx="359391" cy="644081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  <a:effectLst>
                  <a:outerShdw blurRad="50800" dist="50800" dir="5400000" algn="r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73D6782-F61B-5FB2-AD5B-009CFE4C6547}"/>
                    </a:ext>
                  </a:extLst>
                </p:cNvPr>
                <p:cNvSpPr txBox="1"/>
                <p:nvPr/>
              </p:nvSpPr>
              <p:spPr>
                <a:xfrm rot="554900">
                  <a:off x="3717611" y="5845316"/>
                  <a:ext cx="1054280" cy="28834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25400" dir="5400000" algn="tl" rotWithShape="0">
                    <a:schemeClr val="tx1"/>
                  </a:out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200" dirty="0">
                      <a:solidFill>
                        <a:schemeClr val="bg1"/>
                      </a:solidFill>
                      <a:latin typeface="Avenir Next LT Pro Demi" panose="020F0502020204030204" pitchFamily="34" charset="0"/>
                    </a:rPr>
                    <a:t>Tug Fork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50569227-FE26-9C5C-4E80-88CDE3FA7F84}"/>
                    </a:ext>
                  </a:extLst>
                </p:cNvPr>
                <p:cNvSpPr txBox="1"/>
                <p:nvPr/>
              </p:nvSpPr>
              <p:spPr>
                <a:xfrm rot="18295901">
                  <a:off x="4454977" y="4349925"/>
                  <a:ext cx="1258410" cy="28834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38100" dir="5400000" algn="tl" rotWithShape="0">
                    <a:schemeClr val="tx1"/>
                  </a:out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200" dirty="0">
                      <a:solidFill>
                        <a:schemeClr val="bg1"/>
                      </a:solidFill>
                      <a:latin typeface="Avenir Next LT Pro Demi" panose="020F0502020204030204" pitchFamily="34" charset="0"/>
                    </a:rPr>
                    <a:t>Pigeon Creek 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854E2A59-16C2-9C29-D8E6-71DBEA5B5803}"/>
                    </a:ext>
                  </a:extLst>
                </p:cNvPr>
                <p:cNvSpPr txBox="1"/>
                <p:nvPr/>
              </p:nvSpPr>
              <p:spPr>
                <a:xfrm rot="18005163">
                  <a:off x="4779165" y="2781596"/>
                  <a:ext cx="738786" cy="28834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38100" dir="5400000" algn="tl" rotWithShape="0">
                    <a:schemeClr val="tx1"/>
                  </a:out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200" dirty="0">
                      <a:solidFill>
                        <a:schemeClr val="bg1"/>
                      </a:solidFill>
                      <a:latin typeface="Avenir Next LT Pro Demi" panose="020F0502020204030204" pitchFamily="34" charset="0"/>
                    </a:rPr>
                    <a:t>Branch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21C3B0BB-682C-05EF-22B8-91762D082831}"/>
                    </a:ext>
                  </a:extLst>
                </p:cNvPr>
                <p:cNvSpPr txBox="1"/>
                <p:nvPr/>
              </p:nvSpPr>
              <p:spPr>
                <a:xfrm rot="16200000">
                  <a:off x="4762604" y="3187347"/>
                  <a:ext cx="443276" cy="28834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38100" dir="5400000" algn="tl" rotWithShape="0">
                    <a:schemeClr val="tx1"/>
                  </a:out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200" dirty="0">
                      <a:solidFill>
                        <a:schemeClr val="bg1"/>
                      </a:solidFill>
                      <a:latin typeface="Avenir Next LT Pro Demi" panose="020F0502020204030204" pitchFamily="34" charset="0"/>
                    </a:rPr>
                    <a:t>Big</a:t>
                  </a:r>
                </a:p>
              </p:txBody>
            </p: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A5E24FC3-AF45-3530-8D57-9184841F46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158343" y="5235647"/>
                  <a:ext cx="309038" cy="326663"/>
                </a:xfrm>
                <a:prstGeom prst="straightConnector1">
                  <a:avLst/>
                </a:prstGeom>
                <a:ln w="31750">
                  <a:solidFill>
                    <a:srgbClr val="FFFF00"/>
                  </a:solidFill>
                  <a:headEnd w="lg" len="med"/>
                  <a:tailEnd type="triangle" w="lg" len="med"/>
                </a:ln>
                <a:effectLst>
                  <a:outerShdw blurRad="50800" dist="50800" dir="5400000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Arrow Connector 45">
                  <a:extLst>
                    <a:ext uri="{FF2B5EF4-FFF2-40B4-BE49-F238E27FC236}">
                      <a16:creationId xmlns:a16="http://schemas.microsoft.com/office/drawing/2014/main" id="{82DF50E7-010A-4364-6841-EB304EC84E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91205" y="3899391"/>
                  <a:ext cx="455288" cy="58460"/>
                </a:xfrm>
                <a:prstGeom prst="straightConnector1">
                  <a:avLst/>
                </a:prstGeom>
                <a:ln w="31750">
                  <a:solidFill>
                    <a:srgbClr val="FFFF00"/>
                  </a:solidFill>
                  <a:headEnd w="lg" len="med"/>
                  <a:tailEnd type="triangle" w="lg" len="med"/>
                </a:ln>
                <a:effectLst>
                  <a:outerShdw blurRad="50800" dist="50800" dir="5400000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Arrow Connector 47">
                  <a:extLst>
                    <a:ext uri="{FF2B5EF4-FFF2-40B4-BE49-F238E27FC236}">
                      <a16:creationId xmlns:a16="http://schemas.microsoft.com/office/drawing/2014/main" id="{6B30DCB5-37EA-1735-E370-37799A8413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69494" y="4508117"/>
                  <a:ext cx="351400" cy="138826"/>
                </a:xfrm>
                <a:prstGeom prst="straightConnector1">
                  <a:avLst/>
                </a:prstGeom>
                <a:ln w="31750">
                  <a:solidFill>
                    <a:srgbClr val="FFFF00"/>
                  </a:solidFill>
                  <a:headEnd w="lg" len="med"/>
                  <a:tailEnd type="triangle" w="lg" len="med"/>
                </a:ln>
                <a:effectLst>
                  <a:outerShdw blurRad="50800" dist="50800" dir="5400000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69519BF1-0CC2-AB6A-365A-E97D0AFC8A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283478" y="3038901"/>
                  <a:ext cx="175008" cy="408633"/>
                </a:xfrm>
                <a:prstGeom prst="straightConnector1">
                  <a:avLst/>
                </a:prstGeom>
                <a:ln w="31750">
                  <a:solidFill>
                    <a:srgbClr val="FFFF00"/>
                  </a:solidFill>
                  <a:headEnd w="lg" len="med"/>
                  <a:tailEnd type="triangle" w="lg" len="med"/>
                </a:ln>
                <a:effectLst>
                  <a:outerShdw blurRad="50800" dist="50800" dir="5400000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E0091918-7FC1-5227-AA88-BA8E6BAA27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4143338">
                  <a:off x="9971965" y="4327558"/>
                  <a:ext cx="359391" cy="644081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  <a:effectLst>
                  <a:outerShdw blurRad="50800" dist="50800" dir="5400000" algn="r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63527F82-D8A6-21AD-C05A-590F82FC41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61983" y="5240740"/>
                  <a:ext cx="359391" cy="644081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  <a:effectLst>
                  <a:outerShdw blurRad="50800" dist="50800" dir="5400000" algn="r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73C57DB-235B-A711-7775-55E98BA63429}"/>
                  </a:ext>
                </a:extLst>
              </p:cNvPr>
              <p:cNvSpPr txBox="1"/>
              <p:nvPr/>
            </p:nvSpPr>
            <p:spPr>
              <a:xfrm rot="1267249">
                <a:off x="8060417" y="3657306"/>
                <a:ext cx="685930" cy="28834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5400000" algn="tl" rotWithShape="0">
                  <a:schemeClr val="tx1"/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200" dirty="0">
                    <a:solidFill>
                      <a:schemeClr val="bg1"/>
                    </a:solidFill>
                    <a:latin typeface="Avenir Next LT Pro Demi" panose="020F0502020204030204" pitchFamily="34" charset="0"/>
                  </a:rPr>
                  <a:t>Pigeon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C41599A-7C6A-5DFD-1FEF-B56FB1737793}"/>
                  </a:ext>
                </a:extLst>
              </p:cNvPr>
              <p:cNvSpPr txBox="1"/>
              <p:nvPr/>
            </p:nvSpPr>
            <p:spPr>
              <a:xfrm rot="4016479">
                <a:off x="8387876" y="4044986"/>
                <a:ext cx="688933" cy="28834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5400000" algn="tl" rotWithShape="0">
                  <a:schemeClr val="tx1"/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200" dirty="0">
                    <a:solidFill>
                      <a:schemeClr val="bg1"/>
                    </a:solidFill>
                    <a:latin typeface="Avenir Next LT Pro Demi" panose="020F0502020204030204" pitchFamily="34" charset="0"/>
                  </a:rPr>
                  <a:t>Creek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FA6852-E728-AAD1-9CD0-B5738E6E64F0}"/>
                </a:ext>
              </a:extLst>
            </p:cNvPr>
            <p:cNvSpPr txBox="1"/>
            <p:nvPr/>
          </p:nvSpPr>
          <p:spPr>
            <a:xfrm>
              <a:off x="6583651" y="4950696"/>
              <a:ext cx="1633387" cy="374571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" panose="020B0504020202020204" pitchFamily="34" charset="0"/>
                </a:rPr>
                <a:t>About 5 Miles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81F1DDD-1CED-7E35-E298-A80A58F77E9D}"/>
              </a:ext>
            </a:extLst>
          </p:cNvPr>
          <p:cNvSpPr txBox="1"/>
          <p:nvPr/>
        </p:nvSpPr>
        <p:spPr>
          <a:xfrm>
            <a:off x="148479" y="5507569"/>
            <a:ext cx="3493199" cy="11958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Backwater effect of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the Tug Fork into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the Pigeon Creek and Big Branch,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Mingo County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C40FD193-871B-21BF-79C8-1312EA94A918}"/>
              </a:ext>
            </a:extLst>
          </p:cNvPr>
          <p:cNvGrpSpPr/>
          <p:nvPr/>
        </p:nvGrpSpPr>
        <p:grpSpPr>
          <a:xfrm>
            <a:off x="7969386" y="753385"/>
            <a:ext cx="4074842" cy="3566353"/>
            <a:chOff x="7969386" y="753385"/>
            <a:chExt cx="4074842" cy="3566353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40442F0-FB79-3FF1-8BE7-7FD67490893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69386" y="3398585"/>
              <a:ext cx="2325576" cy="9211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73AB7987-9131-80D6-22AB-4EC2FE8405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22560" y="3368040"/>
              <a:ext cx="1721668" cy="9516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8E9B9EC-0982-1A36-1B38-E876A069DB7B}"/>
                </a:ext>
              </a:extLst>
            </p:cNvPr>
            <p:cNvGrpSpPr/>
            <p:nvPr/>
          </p:nvGrpSpPr>
          <p:grpSpPr>
            <a:xfrm>
              <a:off x="7969386" y="753385"/>
              <a:ext cx="4074842" cy="2645200"/>
              <a:chOff x="7969386" y="753385"/>
              <a:chExt cx="4074842" cy="2645200"/>
            </a:xfrm>
          </p:grpSpPr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FB7F353E-7C22-4EFC-3948-8CA28DC67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9386" y="753385"/>
                <a:ext cx="4074842" cy="2645200"/>
              </a:xfrm>
              <a:prstGeom prst="rect">
                <a:avLst/>
              </a:prstGeom>
            </p:spPr>
          </p:pic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92249C4B-030A-BD0D-2A5F-08BE19CF0C42}"/>
                  </a:ext>
                </a:extLst>
              </p:cNvPr>
              <p:cNvSpPr/>
              <p:nvPr/>
            </p:nvSpPr>
            <p:spPr>
              <a:xfrm>
                <a:off x="8205442" y="1877852"/>
                <a:ext cx="3141069" cy="119677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071CC80-DE47-E243-1075-C078327DCBF1}"/>
              </a:ext>
            </a:extLst>
          </p:cNvPr>
          <p:cNvGrpSpPr/>
          <p:nvPr/>
        </p:nvGrpSpPr>
        <p:grpSpPr>
          <a:xfrm>
            <a:off x="225303" y="1988083"/>
            <a:ext cx="4074842" cy="3252657"/>
            <a:chOff x="225303" y="1988083"/>
            <a:chExt cx="4074842" cy="3252657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33BF286A-C3A5-B3F6-D88C-2E3B01552A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71038" y="4623722"/>
              <a:ext cx="810041" cy="61192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349A90D-0C83-A0E0-A9A0-7F0EF2879CD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3840" y="4634350"/>
              <a:ext cx="3227198" cy="60639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9F37788-207E-A5A5-CDC8-7307A6E3369E}"/>
                </a:ext>
              </a:extLst>
            </p:cNvPr>
            <p:cNvGrpSpPr/>
            <p:nvPr/>
          </p:nvGrpSpPr>
          <p:grpSpPr>
            <a:xfrm>
              <a:off x="225303" y="1988083"/>
              <a:ext cx="4074842" cy="2646267"/>
              <a:chOff x="225303" y="1988083"/>
              <a:chExt cx="4074842" cy="2646267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509C97B1-4673-5C69-ABCB-A522708B2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303" y="1988083"/>
                <a:ext cx="4074842" cy="2646267"/>
              </a:xfrm>
              <a:prstGeom prst="rect">
                <a:avLst/>
              </a:prstGeom>
            </p:spPr>
          </p:pic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75F97483-3DA1-CC04-68AD-E2D910D6B112}"/>
                  </a:ext>
                </a:extLst>
              </p:cNvPr>
              <p:cNvSpPr/>
              <p:nvPr/>
            </p:nvSpPr>
            <p:spPr>
              <a:xfrm>
                <a:off x="420779" y="2850253"/>
                <a:ext cx="3523077" cy="119677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105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BF356-2247-E069-55AC-FC858DC11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26701-D642-96F6-4113-E8303C3E5345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58B0F3-E65C-E572-D1E8-244BC10E86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74ED5D-A697-9519-5AA2-DB7499EC428D}"/>
              </a:ext>
            </a:extLst>
          </p:cNvPr>
          <p:cNvSpPr txBox="1"/>
          <p:nvPr/>
        </p:nvSpPr>
        <p:spPr>
          <a:xfrm>
            <a:off x="878953" y="3555015"/>
            <a:ext cx="7395809" cy="260488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t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  <a:latin typeface="Avenir Next LT Pro Demi" panose="020F0502020204030204" pitchFamily="34" charset="0"/>
              </a:rPr>
              <a:t> West Virginia Hazard Library (HL)</a:t>
            </a:r>
          </a:p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  <a:latin typeface="Avenir Next LT Pro Demi" panose="020F0502020204030204" pitchFamily="34" charset="0"/>
              </a:rPr>
              <a:t> Backwater Flooding</a:t>
            </a:r>
          </a:p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  <a:latin typeface="Avenir Next LT Pro Demi" panose="020F0502020204030204" pitchFamily="34" charset="0"/>
              </a:rPr>
              <a:t> Letter of Map Amendment (LOMA)</a:t>
            </a:r>
          </a:p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  <a:latin typeface="Avenir Next LT Pro Demi" panose="020F0502020204030204" pitchFamily="34" charset="0"/>
              </a:rPr>
              <a:t> Map Updates</a:t>
            </a:r>
          </a:p>
        </p:txBody>
      </p:sp>
    </p:spTree>
    <p:extLst>
      <p:ext uri="{BB962C8B-B14F-4D97-AF65-F5344CB8AC3E}">
        <p14:creationId xmlns:p14="http://schemas.microsoft.com/office/powerpoint/2010/main" val="1620914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077A6-5B32-81C4-066B-43DE51242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262F7BF-3C24-1A0A-ACAF-DC485CA309C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692773F-39D6-7135-FF5B-27DB0DE2453B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26EA6D00-0CDB-2F31-BF8E-BC5090A541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F40A5E5-0024-6415-EE59-0D8577EF9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0E552691-CA6F-AB4C-3A9C-D13CA0997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780D7DB-D37C-A152-36E6-C82950812A53}"/>
              </a:ext>
            </a:extLst>
          </p:cNvPr>
          <p:cNvSpPr txBox="1"/>
          <p:nvPr/>
        </p:nvSpPr>
        <p:spPr>
          <a:xfrm>
            <a:off x="328175" y="814215"/>
            <a:ext cx="11638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Mitigation Approach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F89F0D-B557-E359-90A3-38A3651521F2}"/>
              </a:ext>
            </a:extLst>
          </p:cNvPr>
          <p:cNvSpPr txBox="1"/>
          <p:nvPr/>
        </p:nvSpPr>
        <p:spPr>
          <a:xfrm>
            <a:off x="441904" y="1475842"/>
            <a:ext cx="6077177" cy="46292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Use floodplain mapping that accounts for confluence backwater effects.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Elevate or relocate structures.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Limit development in backwater-prone areas.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Restore natural floodplain storage by open space preservation near the confluences.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Protect tributary floodways from encroachment.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8640C-5C9C-F943-51FE-C9273CB723B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153" y="1036024"/>
            <a:ext cx="5484650" cy="36564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F63B0C-9787-2E1C-39A5-8CC5327E96C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3153" y="4925029"/>
            <a:ext cx="5484650" cy="164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43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0B22B-E930-20BD-CD6F-F71327C15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72F2AF0-C7AC-60E9-0561-1C845B9AFD91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718CB55-3FB3-CCB0-AB57-D485D8ED79C7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14D8E3B3-7E20-58B0-19C9-7DB5B6BC5C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Bridges and Culverts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7F3E5215-6F95-A374-09DF-156A3E8F8B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0026AE1-4BB6-4B4E-4875-3D50EF3F6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81111F8-3E75-A535-0108-39D1B3DB37EF}"/>
              </a:ext>
            </a:extLst>
          </p:cNvPr>
          <p:cNvSpPr txBox="1"/>
          <p:nvPr/>
        </p:nvSpPr>
        <p:spPr>
          <a:xfrm>
            <a:off x="328174" y="671168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Hydraulic Constrictions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8B00D-F752-061C-6D19-36415E0A043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84" y="981737"/>
            <a:ext cx="7524763" cy="5019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EE5BCE-4F25-FD86-4E75-292285511A99}"/>
              </a:ext>
            </a:extLst>
          </p:cNvPr>
          <p:cNvSpPr txBox="1"/>
          <p:nvPr/>
        </p:nvSpPr>
        <p:spPr>
          <a:xfrm>
            <a:off x="455310" y="1364381"/>
            <a:ext cx="3529906" cy="307777"/>
          </a:xfrm>
          <a:prstGeom prst="rect">
            <a:avLst/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venir Next LT Pro" panose="020B0504020202020204" pitchFamily="34" charset="0"/>
              </a:rPr>
              <a:t>UNRESTRICTED CHANNEL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FD4189-22F0-58B5-4C72-676C77A38E3B}"/>
              </a:ext>
            </a:extLst>
          </p:cNvPr>
          <p:cNvSpPr txBox="1"/>
          <p:nvPr/>
        </p:nvSpPr>
        <p:spPr>
          <a:xfrm>
            <a:off x="455310" y="3063455"/>
            <a:ext cx="3529907" cy="307777"/>
          </a:xfrm>
          <a:prstGeom prst="rect">
            <a:avLst/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venir Next LT Pro" panose="020B0504020202020204" pitchFamily="34" charset="0"/>
              </a:rPr>
              <a:t>CONSTRICTED CHANNEL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8133B1-A409-61B4-9C7A-9E47E6BCD743}"/>
              </a:ext>
            </a:extLst>
          </p:cNvPr>
          <p:cNvSpPr txBox="1"/>
          <p:nvPr/>
        </p:nvSpPr>
        <p:spPr>
          <a:xfrm>
            <a:off x="455311" y="4492551"/>
            <a:ext cx="3529908" cy="307777"/>
          </a:xfrm>
          <a:prstGeom prst="rect">
            <a:avLst/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venir Next LT Pro" panose="020B0504020202020204" pitchFamily="34" charset="0"/>
              </a:rPr>
              <a:t>FLOOD CONDITIONS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888A0F-387C-1482-3B01-5EC9F5B2ED23}"/>
              </a:ext>
            </a:extLst>
          </p:cNvPr>
          <p:cNvSpPr txBox="1"/>
          <p:nvPr/>
        </p:nvSpPr>
        <p:spPr>
          <a:xfrm>
            <a:off x="455311" y="1693493"/>
            <a:ext cx="3529906" cy="566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>
                <a:latin typeface="Avenir Next LT Pro Demi" panose="020F0502020204030204" pitchFamily="34" charset="0"/>
              </a:rPr>
              <a:t>Flow passes through the channel without significant upstream ponding.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7FF2A7-4C30-6C00-619C-4F4B61FC49DD}"/>
              </a:ext>
            </a:extLst>
          </p:cNvPr>
          <p:cNvSpPr txBox="1"/>
          <p:nvPr/>
        </p:nvSpPr>
        <p:spPr>
          <a:xfrm>
            <a:off x="455310" y="3395630"/>
            <a:ext cx="3529908" cy="8121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>
                <a:latin typeface="Avenir Next LT Pro Demi" panose="020F0502020204030204" pitchFamily="34" charset="0"/>
              </a:rPr>
              <a:t>The available flow area is reduced, but the opening may remain sufficient under normal conditions.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B19AEC-B6F8-68DF-8CBF-EFB35C87A763}"/>
              </a:ext>
            </a:extLst>
          </p:cNvPr>
          <p:cNvSpPr txBox="1"/>
          <p:nvPr/>
        </p:nvSpPr>
        <p:spPr>
          <a:xfrm>
            <a:off x="455309" y="4824726"/>
            <a:ext cx="3529910" cy="10577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>
                <a:latin typeface="Avenir Next LT Pro Demi" panose="020F0502020204030204" pitchFamily="34" charset="0"/>
              </a:rPr>
              <a:t>During high flows, the constriction limits conveyance capacity, causing water levels to rise upstream and creating a backwater effect.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75D208-8AEB-A05D-058B-3CA9F53A3569}"/>
              </a:ext>
            </a:extLst>
          </p:cNvPr>
          <p:cNvGrpSpPr/>
          <p:nvPr/>
        </p:nvGrpSpPr>
        <p:grpSpPr>
          <a:xfrm>
            <a:off x="455310" y="6049470"/>
            <a:ext cx="11258638" cy="626838"/>
            <a:chOff x="455310" y="6107946"/>
            <a:chExt cx="11258638" cy="6268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D0D3CE-A004-DDC7-5901-B6896DFF89EB}"/>
                </a:ext>
              </a:extLst>
            </p:cNvPr>
            <p:cNvSpPr txBox="1"/>
            <p:nvPr/>
          </p:nvSpPr>
          <p:spPr>
            <a:xfrm>
              <a:off x="455310" y="6107946"/>
              <a:ext cx="11258638" cy="626838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574675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A hydraulic constriction reduces the available flow area. During flood conditions, water cannot pass through the opening as efficiently, causing water levels to rise upstream.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35A2B55-5728-A6B0-F33C-B1A13AECD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764" y="6202893"/>
              <a:ext cx="448673" cy="4369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767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509F1-3815-E5C4-0A56-E0902C566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35281B3-60C8-E339-FDE0-6BDCB4F98541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0216D2C-A3C9-57C4-7D58-AACFDE25D2FB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D9B1729D-84DB-BF52-F4CF-4A733BC35AC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Bridges and Culverts…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1CE068E-9A72-F0BE-157F-4DF09EA014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A2E8782-025F-4986-AFA6-A21F018A3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17D7E4D-A864-D2B1-372E-B0F475575449}"/>
              </a:ext>
            </a:extLst>
          </p:cNvPr>
          <p:cNvSpPr txBox="1"/>
          <p:nvPr/>
        </p:nvSpPr>
        <p:spPr>
          <a:xfrm>
            <a:off x="328174" y="624524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Backwater effect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E220C8-2A32-8BAF-3327-E9C79341296C}"/>
              </a:ext>
            </a:extLst>
          </p:cNvPr>
          <p:cNvGrpSpPr/>
          <p:nvPr/>
        </p:nvGrpSpPr>
        <p:grpSpPr>
          <a:xfrm>
            <a:off x="954073" y="1118164"/>
            <a:ext cx="4996861" cy="5542982"/>
            <a:chOff x="954073" y="1132834"/>
            <a:chExt cx="4996861" cy="554298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A7B2810-C297-129F-9DA5-9DB65E771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54073" y="3721169"/>
              <a:ext cx="4996861" cy="295464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84D9B0F-EA28-8942-B5DA-61502FADF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54074" y="1132834"/>
              <a:ext cx="4996860" cy="2482734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8F7670-2E28-106C-34A1-4CC950383DC9}"/>
                </a:ext>
              </a:extLst>
            </p:cNvPr>
            <p:cNvSpPr txBox="1"/>
            <p:nvPr/>
          </p:nvSpPr>
          <p:spPr>
            <a:xfrm>
              <a:off x="1032286" y="3248557"/>
              <a:ext cx="1824627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19483A-70CA-0E12-065A-3F4E89DB4AE7}"/>
                </a:ext>
              </a:extLst>
            </p:cNvPr>
            <p:cNvSpPr txBox="1"/>
            <p:nvPr/>
          </p:nvSpPr>
          <p:spPr>
            <a:xfrm>
              <a:off x="1032283" y="6318123"/>
              <a:ext cx="1824630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FLOOD CONDITIONS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3190643-9A88-0842-137E-748E3C2BB886}"/>
              </a:ext>
            </a:extLst>
          </p:cNvPr>
          <p:cNvGrpSpPr/>
          <p:nvPr/>
        </p:nvGrpSpPr>
        <p:grpSpPr>
          <a:xfrm>
            <a:off x="6817839" y="1118164"/>
            <a:ext cx="4491959" cy="5542983"/>
            <a:chOff x="6817839" y="1132834"/>
            <a:chExt cx="4491959" cy="5542983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276303D-2929-1F4D-C243-0C674B426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/>
            <a:stretch>
              <a:fillRect/>
            </a:stretch>
          </p:blipFill>
          <p:spPr>
            <a:xfrm>
              <a:off x="6818666" y="1132834"/>
              <a:ext cx="4491132" cy="248009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28D946D-BCD5-763C-3873-827EE8642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817839" y="3721169"/>
              <a:ext cx="4491959" cy="2954648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34AD5D-485D-BC48-9CC0-CE2099B77DF5}"/>
                </a:ext>
              </a:extLst>
            </p:cNvPr>
            <p:cNvSpPr txBox="1"/>
            <p:nvPr/>
          </p:nvSpPr>
          <p:spPr>
            <a:xfrm>
              <a:off x="6885839" y="3248557"/>
              <a:ext cx="1824627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A53DFB9-5A5C-EF16-1E1E-B42FF33A6333}"/>
                </a:ext>
              </a:extLst>
            </p:cNvPr>
            <p:cNvSpPr txBox="1"/>
            <p:nvPr/>
          </p:nvSpPr>
          <p:spPr>
            <a:xfrm>
              <a:off x="6885839" y="6318123"/>
              <a:ext cx="1824630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FLOOD CONDITIONS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5448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AA942-78B1-B33B-A2BD-5496854E1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535553C-E1AC-DC30-3B66-9E52225122E1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29243E1-A0E8-43E4-FF18-52F1DD8BE800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1A0FA2C1-642C-77D7-54A9-DD6BDBF4CC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Bridges and Culverts…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27982DAA-1F01-6A40-26FD-4460D9E184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CF3B7E04-B984-91E4-DD7D-900E07F29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931B3D0-F3AA-7371-1317-D2D8E9197A46}"/>
              </a:ext>
            </a:extLst>
          </p:cNvPr>
          <p:cNvSpPr txBox="1"/>
          <p:nvPr/>
        </p:nvSpPr>
        <p:spPr>
          <a:xfrm>
            <a:off x="328175" y="814215"/>
            <a:ext cx="11638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Mitigation Approach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05B02-43BC-7B85-51FD-EC3B28B31704}"/>
              </a:ext>
            </a:extLst>
          </p:cNvPr>
          <p:cNvSpPr txBox="1"/>
          <p:nvPr/>
        </p:nvSpPr>
        <p:spPr>
          <a:xfrm>
            <a:off x="441905" y="1475842"/>
            <a:ext cx="5726884" cy="49801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Identify crossings that contribute to flooding.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Incorporate crossing constraints into flood risk assessments.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Limit new development in areas affected by crossing-related backwater flooding.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Coordinate with transportation agencies on problem crossings.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Preserve floodplain storage upstream of constricted crossings.</a:t>
            </a:r>
            <a:br>
              <a:rPr lang="en-US" sz="2000" dirty="0">
                <a:latin typeface="Avenir Next LT Pro Demi" panose="020F0502020204030204" pitchFamily="34" charset="0"/>
              </a:rPr>
            </a:br>
            <a:endParaRPr lang="en-US" sz="2000" dirty="0">
              <a:latin typeface="Avenir Next LT Pro Demi" panose="020F050202020403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C3A86D6-132D-5A9E-CE6E-27751F3EE837}"/>
              </a:ext>
            </a:extLst>
          </p:cNvPr>
          <p:cNvGrpSpPr/>
          <p:nvPr/>
        </p:nvGrpSpPr>
        <p:grpSpPr>
          <a:xfrm>
            <a:off x="6220581" y="1990852"/>
            <a:ext cx="5571681" cy="3714454"/>
            <a:chOff x="6292143" y="1978925"/>
            <a:chExt cx="5571681" cy="37144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96C73E6-FE52-502C-7D67-317DAD7FD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143" y="1978925"/>
              <a:ext cx="5571681" cy="371445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D3DE5C8-B7BC-B529-710D-7315A76DB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047" y="4316534"/>
              <a:ext cx="957806" cy="742300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0F83019-5FCE-1088-CB25-6B1EB91CEB0F}"/>
                </a:ext>
              </a:extLst>
            </p:cNvPr>
            <p:cNvGrpSpPr/>
            <p:nvPr/>
          </p:nvGrpSpPr>
          <p:grpSpPr>
            <a:xfrm>
              <a:off x="6542042" y="2807715"/>
              <a:ext cx="1371052" cy="1472226"/>
              <a:chOff x="6426748" y="2704348"/>
              <a:chExt cx="1371052" cy="1472226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F872A12-4528-C62A-5092-B553E4323564}"/>
                  </a:ext>
                </a:extLst>
              </p:cNvPr>
              <p:cNvSpPr txBox="1"/>
              <p:nvPr/>
            </p:nvSpPr>
            <p:spPr>
              <a:xfrm>
                <a:off x="6426748" y="2704348"/>
                <a:ext cx="1371052" cy="46166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  <a:alpha val="50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chemeClr val="bg1"/>
                    </a:solidFill>
                    <a:latin typeface="Avenir Next LT Pro Demi" panose="020B0704020202020204" pitchFamily="34" charset="0"/>
                  </a:rPr>
                  <a:t>Preserve floodplain storage upstream of the hydraulic constrictions.</a:t>
                </a:r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AF983D5-9058-6A4E-C76E-8B28446A2D1F}"/>
                  </a:ext>
                </a:extLst>
              </p:cNvPr>
              <p:cNvCxnSpPr>
                <a:cxnSpLocks/>
                <a:endCxn id="34" idx="0"/>
              </p:cNvCxnSpPr>
              <p:nvPr/>
            </p:nvCxnSpPr>
            <p:spPr>
              <a:xfrm flipH="1">
                <a:off x="7107494" y="3166013"/>
                <a:ext cx="4780" cy="964842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59AF059-2FD2-DB8E-052E-65BD3BB882E8}"/>
                  </a:ext>
                </a:extLst>
              </p:cNvPr>
              <p:cNvSpPr/>
              <p:nvPr/>
            </p:nvSpPr>
            <p:spPr>
              <a:xfrm>
                <a:off x="7084634" y="4130855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201FE8A-0165-CB40-51DC-6E8DD3C8AC9D}"/>
                </a:ext>
              </a:extLst>
            </p:cNvPr>
            <p:cNvGrpSpPr/>
            <p:nvPr/>
          </p:nvGrpSpPr>
          <p:grpSpPr>
            <a:xfrm>
              <a:off x="10332164" y="2669121"/>
              <a:ext cx="1371052" cy="1472226"/>
              <a:chOff x="6426748" y="2704348"/>
              <a:chExt cx="1371052" cy="1472226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68F418A-D913-16C1-1B5A-9FDC65112DD7}"/>
                  </a:ext>
                </a:extLst>
              </p:cNvPr>
              <p:cNvSpPr txBox="1"/>
              <p:nvPr/>
            </p:nvSpPr>
            <p:spPr>
              <a:xfrm>
                <a:off x="6426748" y="2704348"/>
                <a:ext cx="1371052" cy="46166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  <a:alpha val="50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chemeClr val="bg1"/>
                    </a:solidFill>
                    <a:latin typeface="Avenir Next LT Pro Demi" panose="020B0704020202020204" pitchFamily="34" charset="0"/>
                  </a:rPr>
                  <a:t>Avoid new development in areas affected by backwater flooding.</a:t>
                </a:r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01063118-8275-8323-58AF-CB2C19333C1B}"/>
                  </a:ext>
                </a:extLst>
              </p:cNvPr>
              <p:cNvCxnSpPr>
                <a:cxnSpLocks/>
                <a:endCxn id="40" idx="0"/>
              </p:cNvCxnSpPr>
              <p:nvPr/>
            </p:nvCxnSpPr>
            <p:spPr>
              <a:xfrm flipH="1">
                <a:off x="7107494" y="3166013"/>
                <a:ext cx="4780" cy="964842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CF888AB-9581-1F18-027F-BB18A9AB36FC}"/>
                  </a:ext>
                </a:extLst>
              </p:cNvPr>
              <p:cNvSpPr/>
              <p:nvPr/>
            </p:nvSpPr>
            <p:spPr>
              <a:xfrm>
                <a:off x="7084634" y="4130855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4523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CAAEE-7CFB-5CCF-A7EC-02238F773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D60CA3-196C-8257-391B-66636C526577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396C47A-BC66-588D-5F71-D42E80B72D3D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B5614672-7938-C3A3-CCFF-B9E0B025A3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Sediments and Debris Accumulation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C3E09CFF-BC1B-32F2-6106-C38B3BEC60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7E2B1AD-273D-02EB-6692-0626D4AA9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0A9E244-8689-8983-7DA8-C0BE3AE81926}"/>
              </a:ext>
            </a:extLst>
          </p:cNvPr>
          <p:cNvSpPr txBox="1"/>
          <p:nvPr/>
        </p:nvSpPr>
        <p:spPr>
          <a:xfrm>
            <a:off x="328174" y="671168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Flow Obstructions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02E7013-358E-40F2-2785-34DC604B606A}"/>
              </a:ext>
            </a:extLst>
          </p:cNvPr>
          <p:cNvGrpSpPr/>
          <p:nvPr/>
        </p:nvGrpSpPr>
        <p:grpSpPr>
          <a:xfrm>
            <a:off x="414739" y="1258831"/>
            <a:ext cx="11449082" cy="5362827"/>
            <a:chOff x="414739" y="1209931"/>
            <a:chExt cx="11449082" cy="536282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F3C1C7A-6454-6384-D1CD-8BD5DFBAE3C2}"/>
                </a:ext>
              </a:extLst>
            </p:cNvPr>
            <p:cNvGrpSpPr/>
            <p:nvPr/>
          </p:nvGrpSpPr>
          <p:grpSpPr>
            <a:xfrm>
              <a:off x="414739" y="1296237"/>
              <a:ext cx="11449082" cy="5276521"/>
              <a:chOff x="414739" y="1296237"/>
              <a:chExt cx="11449082" cy="5276521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8216B666-8D29-B70E-AA2A-8B25B76DA2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14739" y="2502372"/>
                <a:ext cx="11449082" cy="1990166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CFF2735E-AC5C-7592-4A77-4AAC0C2AE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14739" y="4582592"/>
                <a:ext cx="11449082" cy="1990166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659437A-41D7-3D51-F48B-CD633CFD756E}"/>
                  </a:ext>
                </a:extLst>
              </p:cNvPr>
              <p:cNvSpPr txBox="1"/>
              <p:nvPr/>
            </p:nvSpPr>
            <p:spPr>
              <a:xfrm>
                <a:off x="476227" y="1296237"/>
                <a:ext cx="3681385" cy="307777"/>
              </a:xfrm>
              <a:prstGeom prst="rect">
                <a:avLst/>
              </a:prstGeom>
              <a:solidFill>
                <a:srgbClr val="F6EAD4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Avenir Next LT Pro" panose="020B0504020202020204" pitchFamily="34" charset="0"/>
                  </a:rPr>
                  <a:t>NORMAL CONDITIONS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5F4EE1F-EF12-FEB2-86E2-BD58CACEF7C6}"/>
                  </a:ext>
                </a:extLst>
              </p:cNvPr>
              <p:cNvSpPr txBox="1"/>
              <p:nvPr/>
            </p:nvSpPr>
            <p:spPr>
              <a:xfrm>
                <a:off x="4235376" y="1298312"/>
                <a:ext cx="3690598" cy="307777"/>
              </a:xfrm>
              <a:prstGeom prst="rect">
                <a:avLst/>
              </a:prstGeom>
              <a:solidFill>
                <a:srgbClr val="F6EAD4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Avenir Next LT Pro" panose="020B0504020202020204" pitchFamily="34" charset="0"/>
                  </a:rPr>
                  <a:t>PARTIAL OBSTRUCTION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20EE82-B7F7-6C6F-C291-FE58C30BAE87}"/>
                  </a:ext>
                </a:extLst>
              </p:cNvPr>
              <p:cNvSpPr txBox="1"/>
              <p:nvPr/>
            </p:nvSpPr>
            <p:spPr>
              <a:xfrm>
                <a:off x="8003735" y="1296237"/>
                <a:ext cx="3781080" cy="307777"/>
              </a:xfrm>
              <a:prstGeom prst="rect">
                <a:avLst/>
              </a:prstGeom>
              <a:solidFill>
                <a:srgbClr val="F6EAD4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Avenir Next LT Pro" panose="020B0504020202020204" pitchFamily="34" charset="0"/>
                  </a:rPr>
                  <a:t>FLOOD CONDITIONS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B8D036A-0FD2-4255-6512-BDDE949BAD87}"/>
                  </a:ext>
                </a:extLst>
              </p:cNvPr>
              <p:cNvSpPr txBox="1"/>
              <p:nvPr/>
            </p:nvSpPr>
            <p:spPr>
              <a:xfrm>
                <a:off x="476227" y="1764688"/>
                <a:ext cx="3681384" cy="566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400" dirty="0">
                    <a:latin typeface="Avenir Next LT Pro Demi" panose="020F0502020204030204" pitchFamily="34" charset="0"/>
                  </a:rPr>
                  <a:t>Unobstructed flow.</a:t>
                </a:r>
              </a:p>
              <a:p>
                <a:pPr algn="ctr">
                  <a:lnSpc>
                    <a:spcPct val="114000"/>
                  </a:lnSpc>
                </a:pPr>
                <a:r>
                  <a:rPr lang="en-US" sz="1400" dirty="0">
                    <a:latin typeface="Avenir Next LT Pro Demi" panose="020F0502020204030204" pitchFamily="34" charset="0"/>
                  </a:rPr>
                  <a:t>Water surface is nearly uniform.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44668BF-2463-9290-0F10-0B73A5F637A0}"/>
                  </a:ext>
                </a:extLst>
              </p:cNvPr>
              <p:cNvSpPr txBox="1"/>
              <p:nvPr/>
            </p:nvSpPr>
            <p:spPr>
              <a:xfrm>
                <a:off x="4235373" y="1764689"/>
                <a:ext cx="3690598" cy="566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400" dirty="0">
                    <a:latin typeface="Avenir Next LT Pro Demi" panose="020F0502020204030204" pitchFamily="34" charset="0"/>
                  </a:rPr>
                  <a:t>Sediments / debris accumulate in the channel, reducing the effective flow area.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AD3E31A-0113-833C-4D07-10992C74FD84}"/>
                  </a:ext>
                </a:extLst>
              </p:cNvPr>
              <p:cNvSpPr txBox="1"/>
              <p:nvPr/>
            </p:nvSpPr>
            <p:spPr>
              <a:xfrm>
                <a:off x="8003732" y="1641900"/>
                <a:ext cx="3781081" cy="8121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400" dirty="0">
                    <a:latin typeface="Avenir Next LT Pro Demi" panose="020F0502020204030204" pitchFamily="34" charset="0"/>
                  </a:rPr>
                  <a:t>Water backs up upstream, causing higher water levels. Flow accelerates through the remaining opening.</a:t>
                </a:r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775DB12-F3DF-277D-E329-7050BD5E6A28}"/>
                </a:ext>
              </a:extLst>
            </p:cNvPr>
            <p:cNvCxnSpPr>
              <a:cxnSpLocks/>
            </p:cNvCxnSpPr>
            <p:nvPr/>
          </p:nvCxnSpPr>
          <p:spPr>
            <a:xfrm>
              <a:off x="4196496" y="1209931"/>
              <a:ext cx="0" cy="536282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DD59826-C625-DFAE-2271-B7DEA425DCA6}"/>
                </a:ext>
              </a:extLst>
            </p:cNvPr>
            <p:cNvCxnSpPr>
              <a:cxnSpLocks/>
            </p:cNvCxnSpPr>
            <p:nvPr/>
          </p:nvCxnSpPr>
          <p:spPr>
            <a:xfrm>
              <a:off x="7964855" y="1209931"/>
              <a:ext cx="0" cy="536282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4575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887C-2F86-59AE-DE2E-53E5FEEFA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41AF5B9-B719-ECE6-6470-494202146ADA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6025422-9CA5-11EB-FF2D-9C21F1AF03DC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95D64E6A-B119-EAA0-AC36-94FE0F5D0F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Sediments and Debris Accumulation…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AA8918EA-EA4B-436C-F617-2DD555E1A3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E1F95907-2896-756A-E441-D6F82052F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2990BB6-A28F-E828-0EBE-6B97AFD689B5}"/>
              </a:ext>
            </a:extLst>
          </p:cNvPr>
          <p:cNvSpPr txBox="1"/>
          <p:nvPr/>
        </p:nvSpPr>
        <p:spPr>
          <a:xfrm>
            <a:off x="328174" y="671168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Backwater effect / Higher Flood Heights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5D2EAE-AF10-4407-1C22-9DD919351E66}"/>
              </a:ext>
            </a:extLst>
          </p:cNvPr>
          <p:cNvGrpSpPr/>
          <p:nvPr/>
        </p:nvGrpSpPr>
        <p:grpSpPr>
          <a:xfrm>
            <a:off x="455310" y="6049470"/>
            <a:ext cx="11258638" cy="626838"/>
            <a:chOff x="455310" y="6107946"/>
            <a:chExt cx="11258638" cy="62683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A99F4D-2864-83BA-6958-DC4890654F38}"/>
                </a:ext>
              </a:extLst>
            </p:cNvPr>
            <p:cNvSpPr txBox="1"/>
            <p:nvPr/>
          </p:nvSpPr>
          <p:spPr>
            <a:xfrm>
              <a:off x="455310" y="6107946"/>
              <a:ext cx="11258638" cy="626838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574675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Sediment deposits and debris accumulations reduce the effective flow area of a channel. During flood conditions, water backs up upstream of the obstruction, increasing water levels and flood risk.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AFE5454-36A6-5F4A-4FD7-1D822A20D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764" y="6202893"/>
              <a:ext cx="448673" cy="436943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BC1917-8A5E-4509-EB39-7AECC82A9D50}"/>
              </a:ext>
            </a:extLst>
          </p:cNvPr>
          <p:cNvGrpSpPr/>
          <p:nvPr/>
        </p:nvGrpSpPr>
        <p:grpSpPr>
          <a:xfrm>
            <a:off x="1931487" y="1285270"/>
            <a:ext cx="8164399" cy="4633848"/>
            <a:chOff x="1931487" y="1285270"/>
            <a:chExt cx="8164399" cy="463384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3B052BE-A808-9211-5F4E-DE8D864EE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1487" y="1285270"/>
              <a:ext cx="8164399" cy="463384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F136F2-D5DD-9239-6C86-95DF47F76F69}"/>
                </a:ext>
              </a:extLst>
            </p:cNvPr>
            <p:cNvSpPr txBox="1"/>
            <p:nvPr/>
          </p:nvSpPr>
          <p:spPr>
            <a:xfrm>
              <a:off x="2040515" y="3179735"/>
              <a:ext cx="1824627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95DCEA-1322-4A85-CB18-14395ACE61A8}"/>
                </a:ext>
              </a:extLst>
            </p:cNvPr>
            <p:cNvSpPr txBox="1"/>
            <p:nvPr/>
          </p:nvSpPr>
          <p:spPr>
            <a:xfrm>
              <a:off x="2040515" y="5518109"/>
              <a:ext cx="1824630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FLOOD CONDITIONS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5205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09BCC-C508-8406-8278-6F216DE11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D7E73D6-5C5E-D6CE-286A-CF74597571A1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30EEB35-AB60-D4A1-97F5-9D137A616B55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625ED653-707F-2129-FE1C-4642556874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Sediments and Debris Accumulation…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2002C88-9DA1-5DE8-49B2-26AFA02BBE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3083169B-A737-103E-D56E-1888DD052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F94CAA5-1E8D-2663-88C7-016251E6F09B}"/>
              </a:ext>
            </a:extLst>
          </p:cNvPr>
          <p:cNvSpPr txBox="1"/>
          <p:nvPr/>
        </p:nvSpPr>
        <p:spPr>
          <a:xfrm>
            <a:off x="328174" y="739398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Example</a:t>
            </a:r>
          </a:p>
        </p:txBody>
      </p:sp>
      <p:pic>
        <p:nvPicPr>
          <p:cNvPr id="10" name="Picture 9">
            <a:hlinkClick r:id="rId5"/>
            <a:extLst>
              <a:ext uri="{FF2B5EF4-FFF2-40B4-BE49-F238E27FC236}">
                <a16:creationId xmlns:a16="http://schemas.microsoft.com/office/drawing/2014/main" id="{B1615BF4-D430-843C-7452-E15B673A032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38" y="784791"/>
            <a:ext cx="8802781" cy="41789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82FA236-0F61-4C42-8E9E-453EC9878044}"/>
              </a:ext>
            </a:extLst>
          </p:cNvPr>
          <p:cNvSpPr txBox="1"/>
          <p:nvPr/>
        </p:nvSpPr>
        <p:spPr>
          <a:xfrm>
            <a:off x="393262" y="1402806"/>
            <a:ext cx="2337493" cy="23187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Accumulated sediments and woody debris in Island Creek, Logan County</a:t>
            </a:r>
          </a:p>
          <a:p>
            <a:pPr>
              <a:lnSpc>
                <a:spcPct val="114000"/>
              </a:lnSpc>
            </a:pPr>
            <a:endParaRPr lang="en-US" sz="1600" dirty="0">
              <a:latin typeface="Avenir Next LT Pro Dem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Channel obstructions may increase flood elevations.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8072DD-AE9A-5F44-C7EC-0455A4BCB527}"/>
              </a:ext>
            </a:extLst>
          </p:cNvPr>
          <p:cNvSpPr txBox="1"/>
          <p:nvPr/>
        </p:nvSpPr>
        <p:spPr>
          <a:xfrm>
            <a:off x="9950084" y="4612078"/>
            <a:ext cx="1224879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  <a:latin typeface="Avenir Next LT Pro Demi" panose="020B07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Flood Tool</a:t>
            </a:r>
            <a:endParaRPr lang="en-US" sz="1200" dirty="0">
              <a:solidFill>
                <a:srgbClr val="0000FF"/>
              </a:solidFill>
              <a:latin typeface="Avenir Next LT Pro Demi" panose="020B070402020202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8EA766C-4F20-1C5F-4FE2-27F4D7FD86B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77536" y="5073782"/>
            <a:ext cx="3435184" cy="162557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BF4E8A5-3006-479E-2B3F-BFF26A0A997F}"/>
              </a:ext>
            </a:extLst>
          </p:cNvPr>
          <p:cNvGrpSpPr/>
          <p:nvPr/>
        </p:nvGrpSpPr>
        <p:grpSpPr>
          <a:xfrm>
            <a:off x="393263" y="3497386"/>
            <a:ext cx="7899221" cy="3201971"/>
            <a:chOff x="393263" y="3574724"/>
            <a:chExt cx="7899221" cy="3201971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EE18FA7-39C1-B55C-9776-881B783911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0991" y="4320288"/>
              <a:ext cx="1941493" cy="2456407"/>
            </a:xfrm>
            <a:prstGeom prst="line">
              <a:avLst/>
            </a:prstGeom>
            <a:ln w="19050">
              <a:solidFill>
                <a:srgbClr val="FFFF00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68C962B-0F36-5869-C1CD-7B91C083599B}"/>
                </a:ext>
              </a:extLst>
            </p:cNvPr>
            <p:cNvSpPr/>
            <p:nvPr/>
          </p:nvSpPr>
          <p:spPr>
            <a:xfrm>
              <a:off x="6063770" y="3574724"/>
              <a:ext cx="2228714" cy="745564"/>
            </a:xfrm>
            <a:prstGeom prst="rect">
              <a:avLst/>
            </a:prstGeom>
            <a:noFill/>
            <a:ln w="19050">
              <a:solidFill>
                <a:srgbClr val="FFFF00"/>
              </a:solidFill>
              <a:prstDash val="dash"/>
            </a:ln>
            <a:effectLst>
              <a:outerShdw blurRad="50800" dist="38100" dir="13500000" algn="br" rotWithShape="0">
                <a:prstClr val="black">
                  <a:alpha val="7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6941D85-52C2-2F14-61D8-5939AD1AA027}"/>
                </a:ext>
              </a:extLst>
            </p:cNvPr>
            <p:cNvGrpSpPr/>
            <p:nvPr/>
          </p:nvGrpSpPr>
          <p:grpSpPr>
            <a:xfrm>
              <a:off x="411301" y="4705059"/>
              <a:ext cx="5945146" cy="2071636"/>
              <a:chOff x="411301" y="4705059"/>
              <a:chExt cx="5945146" cy="2071636"/>
            </a:xfrm>
          </p:grpSpPr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CE0D9469-C265-8525-88F5-36B46CA7F5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76131" y="5200804"/>
                <a:ext cx="486100" cy="331728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819CC10D-592E-4DA1-746A-2B6C427CE7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4251" y="6126485"/>
                <a:ext cx="357769" cy="415343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22DF763F-C0D2-B2B3-6B3D-EE024D1A76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2221" y="6268872"/>
                <a:ext cx="457346" cy="49107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9A5D7CFA-2C81-7155-5631-A4F3B5A01C9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85313" y="5607724"/>
                <a:ext cx="508077" cy="84571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54D08BA-D9C2-3C80-20E0-99AE244450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1301" y="4705059"/>
                <a:ext cx="5945146" cy="2071636"/>
              </a:xfrm>
              <a:prstGeom prst="rect">
                <a:avLst/>
              </a:prstGeom>
              <a:ln w="28575">
                <a:solidFill>
                  <a:srgbClr val="FFFF00"/>
                </a:solidFill>
                <a:prstDash val="solid"/>
              </a:ln>
              <a:effectLst>
                <a:outerShdw blurRad="50800" dist="38100" dir="13500000" algn="br" rotWithShape="0">
                  <a:prstClr val="black">
                    <a:alpha val="60000"/>
                  </a:prstClr>
                </a:outerShdw>
              </a:effectLst>
            </p:spPr>
          </p:pic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04D0422-79A9-6B65-E8FF-1C70158D6A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3263" y="3574724"/>
              <a:ext cx="5670507" cy="1114692"/>
            </a:xfrm>
            <a:prstGeom prst="line">
              <a:avLst/>
            </a:prstGeom>
            <a:ln w="19050">
              <a:solidFill>
                <a:srgbClr val="FFFF00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2845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B5955-CEC7-2DEE-28BA-B785587D3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DCE5C30-22A3-F2A7-9644-7A56E37A81C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E2144FA-97AE-6CC5-F38C-F134F4F49C6A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C50F1960-F73F-6D65-401C-BF218C65D6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Sediments and Debris Accumulation…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EA1E44B-3DCC-318F-F1DD-8597317CF1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CD88288-2DE5-6D76-48FC-CDC8D1648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B30166F-6348-74D2-E6A6-C7CDA47B2B4A}"/>
              </a:ext>
            </a:extLst>
          </p:cNvPr>
          <p:cNvSpPr txBox="1"/>
          <p:nvPr/>
        </p:nvSpPr>
        <p:spPr>
          <a:xfrm>
            <a:off x="328175" y="814215"/>
            <a:ext cx="11638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Mitigation Approach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A79DA4-DF84-8652-D47F-FB3DA088EC31}"/>
              </a:ext>
            </a:extLst>
          </p:cNvPr>
          <p:cNvSpPr txBox="1"/>
          <p:nvPr/>
        </p:nvSpPr>
        <p:spPr>
          <a:xfrm>
            <a:off x="441905" y="1475842"/>
            <a:ext cx="5726884" cy="53310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Inspect channels and stream crossings regularly.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Identify locations prone to frequent sediment and debris accumulation.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Limit new development in areas vulnerable to sediment accumulation.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Remove excessive sediment and debris where appropriate.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Stabilize streambanks and reduce upstream erosion sources.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BE7454-735A-5850-761E-17670668C3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89" y="1851880"/>
            <a:ext cx="5599253" cy="373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16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5A8B9-2846-F0B1-922F-97D9F0786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B737-9C60-0A67-75A9-24416D080B4E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A553DE-2FA6-8202-BCE1-C5F932940E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E56FECC9-7377-392A-C931-7275D18BA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905245"/>
            <a:ext cx="10363200" cy="891315"/>
          </a:xfrm>
          <a:effectLst>
            <a:outerShdw blurRad="50800" dist="63500" dir="13500000" algn="br" rotWithShape="0">
              <a:prstClr val="black">
                <a:alpha val="53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Letter of Map Amendment (LOMA)</a:t>
            </a:r>
          </a:p>
        </p:txBody>
      </p:sp>
    </p:spTree>
    <p:extLst>
      <p:ext uri="{BB962C8B-B14F-4D97-AF65-F5344CB8AC3E}">
        <p14:creationId xmlns:p14="http://schemas.microsoft.com/office/powerpoint/2010/main" val="532598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F8696-08AE-92CB-0FEE-1305243D7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FAB9C46-20E6-FB78-7972-DBD5722F1D9F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235D2E0A-8882-CFDA-6F58-D1BD4485D4B9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Types of LOMCs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17BF02-7568-2D0E-AE7F-9486F599A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F2EDCA-DF0A-C2B0-D9E2-427C16567288}"/>
              </a:ext>
            </a:extLst>
          </p:cNvPr>
          <p:cNvGrpSpPr/>
          <p:nvPr/>
        </p:nvGrpSpPr>
        <p:grpSpPr>
          <a:xfrm>
            <a:off x="1915473" y="1614186"/>
            <a:ext cx="8441207" cy="4263401"/>
            <a:chOff x="2472915" y="1565286"/>
            <a:chExt cx="7922884" cy="4263401"/>
          </a:xfrm>
        </p:grpSpPr>
        <p:pic>
          <p:nvPicPr>
            <p:cNvPr id="18" name="object 5">
              <a:extLst>
                <a:ext uri="{FF2B5EF4-FFF2-40B4-BE49-F238E27FC236}">
                  <a16:creationId xmlns:a16="http://schemas.microsoft.com/office/drawing/2014/main" id="{E96FBB6F-5DC3-7B29-2656-B55510AE8C41}"/>
                </a:ext>
              </a:extLst>
            </p:cNvPr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2915" y="1565286"/>
              <a:ext cx="7922884" cy="4263401"/>
            </a:xfrm>
            <a:prstGeom prst="rect">
              <a:avLst/>
            </a:prstGeom>
          </p:spPr>
        </p:pic>
        <p:sp>
          <p:nvSpPr>
            <p:cNvPr id="19" name="object 6">
              <a:extLst>
                <a:ext uri="{FF2B5EF4-FFF2-40B4-BE49-F238E27FC236}">
                  <a16:creationId xmlns:a16="http://schemas.microsoft.com/office/drawing/2014/main" id="{4CE4CEF0-46E0-2551-1272-3A9C6C98A5C1}"/>
                </a:ext>
              </a:extLst>
            </p:cNvPr>
            <p:cNvSpPr txBox="1"/>
            <p:nvPr/>
          </p:nvSpPr>
          <p:spPr>
            <a:xfrm>
              <a:off x="2915029" y="1724723"/>
              <a:ext cx="7422091" cy="3765774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360045" indent="-347345">
                <a:lnSpc>
                  <a:spcPct val="100000"/>
                </a:lnSpc>
                <a:spcBef>
                  <a:spcPts val="125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</a:rPr>
                <a:t>Letter of Map Amendment (LOMA)</a:t>
              </a:r>
            </a:p>
            <a:p>
              <a:pPr>
                <a:lnSpc>
                  <a:spcPct val="100000"/>
                </a:lnSpc>
                <a:buClr>
                  <a:srgbClr val="898B8F"/>
                </a:buClr>
                <a:buFont typeface="Wingdings"/>
                <a:buChar char=""/>
              </a:pPr>
              <a:endParaRPr sz="2300" dirty="0">
                <a:latin typeface="Avenir Next LT Pro Demi" panose="020B0704020202020204" pitchFamily="34" charset="0"/>
                <a:cs typeface="Franklin Gothic Book"/>
              </a:endParaRPr>
            </a:p>
            <a:p>
              <a:pPr marL="360045" indent="-347345">
                <a:lnSpc>
                  <a:spcPct val="100000"/>
                </a:lnSpc>
                <a:spcBef>
                  <a:spcPts val="1600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Letter</a:t>
              </a:r>
              <a:r>
                <a:rPr sz="2000" spc="-2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of</a:t>
              </a:r>
              <a:r>
                <a:rPr sz="2000" spc="-1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Map</a:t>
              </a:r>
              <a:r>
                <a:rPr sz="2000" spc="-5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Revision</a:t>
              </a:r>
              <a:r>
                <a:rPr sz="2000" spc="-7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spc="-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(LOMR)</a:t>
              </a:r>
              <a:endParaRPr sz="2000" dirty="0">
                <a:latin typeface="Avenir Next LT Pro Demi" panose="020B0704020202020204" pitchFamily="34" charset="0"/>
                <a:cs typeface="Franklin Gothic Book"/>
              </a:endParaRPr>
            </a:p>
            <a:p>
              <a:pPr>
                <a:lnSpc>
                  <a:spcPct val="100000"/>
                </a:lnSpc>
                <a:buClr>
                  <a:srgbClr val="898B8F"/>
                </a:buClr>
                <a:buFont typeface="Wingdings"/>
                <a:buChar char=""/>
              </a:pPr>
              <a:endParaRPr sz="2300" dirty="0">
                <a:latin typeface="Avenir Next LT Pro Demi" panose="020B0704020202020204" pitchFamily="34" charset="0"/>
                <a:cs typeface="Franklin Gothic Book"/>
              </a:endParaRPr>
            </a:p>
            <a:p>
              <a:pPr marL="360045" indent="-347345">
                <a:lnSpc>
                  <a:spcPct val="100000"/>
                </a:lnSpc>
                <a:spcBef>
                  <a:spcPts val="1605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Letter of</a:t>
              </a:r>
              <a:r>
                <a:rPr sz="2000" spc="-8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Map</a:t>
              </a:r>
              <a:r>
                <a:rPr sz="2000" spc="-4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Revision</a:t>
              </a:r>
              <a:r>
                <a:rPr sz="2000" spc="-5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Based</a:t>
              </a:r>
              <a:r>
                <a:rPr sz="2000" spc="-4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on</a:t>
              </a:r>
              <a:r>
                <a:rPr sz="2000" spc="-5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Fill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spc="-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(LOMR-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F)</a:t>
              </a:r>
              <a:endParaRPr sz="2000" dirty="0">
                <a:latin typeface="Avenir Next LT Pro Demi" panose="020B0704020202020204" pitchFamily="34" charset="0"/>
                <a:cs typeface="Franklin Gothic Book"/>
              </a:endParaRPr>
            </a:p>
            <a:p>
              <a:pPr>
                <a:lnSpc>
                  <a:spcPct val="100000"/>
                </a:lnSpc>
                <a:buClr>
                  <a:srgbClr val="898B8F"/>
                </a:buClr>
                <a:buFont typeface="Wingdings"/>
                <a:buChar char=""/>
              </a:pPr>
              <a:endParaRPr sz="2300" dirty="0">
                <a:latin typeface="Avenir Next LT Pro Demi" panose="020B0704020202020204" pitchFamily="34" charset="0"/>
                <a:cs typeface="Franklin Gothic Book"/>
              </a:endParaRPr>
            </a:p>
            <a:p>
              <a:pPr marL="360045" indent="-347345">
                <a:lnSpc>
                  <a:spcPct val="100000"/>
                </a:lnSpc>
                <a:spcBef>
                  <a:spcPts val="1600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Conditional</a:t>
              </a:r>
              <a:r>
                <a:rPr sz="2000" spc="-5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Letter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of</a:t>
              </a:r>
              <a:r>
                <a:rPr sz="2000" spc="-1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Map</a:t>
              </a:r>
              <a:r>
                <a:rPr sz="2000" spc="-6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Revision</a:t>
              </a:r>
              <a:r>
                <a:rPr sz="2000" spc="-8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spc="-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(CLOMR)</a:t>
              </a:r>
              <a:endParaRPr sz="2000" dirty="0">
                <a:latin typeface="Avenir Next LT Pro Demi" panose="020B0704020202020204" pitchFamily="34" charset="0"/>
                <a:cs typeface="Franklin Gothic Book"/>
              </a:endParaRPr>
            </a:p>
            <a:p>
              <a:pPr>
                <a:lnSpc>
                  <a:spcPct val="100000"/>
                </a:lnSpc>
                <a:buClr>
                  <a:srgbClr val="898B8F"/>
                </a:buClr>
                <a:buFont typeface="Wingdings"/>
                <a:buChar char=""/>
              </a:pPr>
              <a:endParaRPr sz="2300" dirty="0">
                <a:latin typeface="Avenir Next LT Pro Demi" panose="020B0704020202020204" pitchFamily="34" charset="0"/>
                <a:cs typeface="Franklin Gothic Book"/>
              </a:endParaRPr>
            </a:p>
            <a:p>
              <a:pPr marL="360045" indent="-347345">
                <a:lnSpc>
                  <a:spcPct val="100000"/>
                </a:lnSpc>
                <a:spcBef>
                  <a:spcPts val="1395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Conditional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Letter</a:t>
              </a:r>
              <a:r>
                <a:rPr sz="2000" spc="-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of</a:t>
              </a:r>
              <a:r>
                <a:rPr sz="2000" spc="-9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Map</a:t>
              </a:r>
              <a:r>
                <a:rPr sz="2000" spc="-4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Revision</a:t>
              </a:r>
              <a:r>
                <a:rPr sz="2000" spc="-5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Based</a:t>
              </a:r>
              <a:r>
                <a:rPr sz="2000" spc="-5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on</a:t>
              </a:r>
              <a:r>
                <a:rPr sz="2000" spc="-5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Fill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spc="-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(CLOMR-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F)</a:t>
              </a:r>
              <a:endParaRPr sz="2000" dirty="0">
                <a:latin typeface="Avenir Next LT Pro Demi" panose="020B0704020202020204" pitchFamily="34" charset="0"/>
                <a:cs typeface="Franklin Gothic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7802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B130C-602B-D5C8-FC3A-CECB8CF5D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21C2F-7888-CD1E-60DD-3FBEBBCD7284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C14FE8-C436-80DD-54A5-B61A38977E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99204E21-3D04-A89D-2A24-E4E1E098E3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905245"/>
            <a:ext cx="10363200" cy="891315"/>
          </a:xfrm>
          <a:effectLst>
            <a:outerShdw blurRad="50800" dist="63500" dir="13500000" algn="br" rotWithShape="0">
              <a:prstClr val="black">
                <a:alpha val="53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West Virginia Hazard Library (HL)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9EF4DC-9713-B859-8028-1A5D0B101A97}"/>
              </a:ext>
            </a:extLst>
          </p:cNvPr>
          <p:cNvSpPr txBox="1"/>
          <p:nvPr/>
        </p:nvSpPr>
        <p:spPr>
          <a:xfrm rot="5400000">
            <a:off x="10804909" y="3227791"/>
            <a:ext cx="23960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Image courtesy of Rorozoa on Freepik</a:t>
            </a:r>
            <a:endParaRPr lang="en-US" sz="1000" i="1" dirty="0">
              <a:solidFill>
                <a:schemeClr val="bg1">
                  <a:lumMod val="65000"/>
                </a:schemeClr>
              </a:solidFill>
              <a:latin typeface="Avenir Next LT Pro Demi" panose="020B07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99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D3E66-C1F3-E89F-A2A3-0B9F0637B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F12EF07-EF86-0580-2AE4-F5105DCDF1ED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1DDAB3B8-719A-52E5-6B5C-6D527ED265F8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Letter of Map Amendment (LOMA)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98A90F0-52ED-8964-6F06-8553EE8E8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44D3C5C-06E3-8DD2-B644-2070DE9BB1AD}"/>
              </a:ext>
            </a:extLst>
          </p:cNvPr>
          <p:cNvSpPr txBox="1"/>
          <p:nvPr/>
        </p:nvSpPr>
        <p:spPr>
          <a:xfrm>
            <a:off x="529922" y="1018894"/>
            <a:ext cx="6614134" cy="28749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Official determination of a property’s location and elevation, relative to the boundary of SFHA and the Base Flood Elevation (BFE)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For an individual structure or property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Letter amends the Flood Insurance Rate Map (FIRM) for the specific property; no new map is published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24772F-5C74-EA34-F33D-F9BC048BB720}"/>
              </a:ext>
            </a:extLst>
          </p:cNvPr>
          <p:cNvSpPr txBox="1"/>
          <p:nvPr/>
        </p:nvSpPr>
        <p:spPr>
          <a:xfrm>
            <a:off x="4166640" y="5313861"/>
            <a:ext cx="3392621" cy="1057285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>
                <a:latin typeface="Avenir Next LT Pro Demi" panose="020B0704020202020204" pitchFamily="34" charset="0"/>
              </a:rPr>
              <a:t>LAG: Lowest Adjacent Grade</a:t>
            </a:r>
          </a:p>
          <a:p>
            <a:pPr algn="ctr">
              <a:lnSpc>
                <a:spcPct val="114000"/>
              </a:lnSpc>
            </a:pPr>
            <a:r>
              <a:rPr lang="en-US" dirty="0">
                <a:latin typeface="Avenir Next LT Pro Demi" panose="020B0704020202020204" pitchFamily="34" charset="0"/>
              </a:rPr>
              <a:t>(LLE: Lowest Lot Elevation)</a:t>
            </a:r>
          </a:p>
          <a:p>
            <a:pPr algn="ctr">
              <a:lnSpc>
                <a:spcPct val="114000"/>
              </a:lnSpc>
            </a:pPr>
            <a:r>
              <a:rPr lang="en-US" dirty="0">
                <a:latin typeface="Avenir Next LT Pro Demi" panose="020B0704020202020204" pitchFamily="34" charset="0"/>
              </a:rPr>
              <a:t>BFE: Base Flood Elevation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9ABBB63-DE87-FE1B-1A8F-D85AA8D94781}"/>
              </a:ext>
            </a:extLst>
          </p:cNvPr>
          <p:cNvGrpSpPr/>
          <p:nvPr/>
        </p:nvGrpSpPr>
        <p:grpSpPr>
          <a:xfrm>
            <a:off x="7857457" y="2456371"/>
            <a:ext cx="3729354" cy="3914775"/>
            <a:chOff x="7857457" y="1903625"/>
            <a:chExt cx="3729354" cy="391477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FB9E4F9-2EC0-EC22-907D-EC8BCE42D8ED}"/>
                </a:ext>
              </a:extLst>
            </p:cNvPr>
            <p:cNvGrpSpPr/>
            <p:nvPr/>
          </p:nvGrpSpPr>
          <p:grpSpPr>
            <a:xfrm>
              <a:off x="7857457" y="1903625"/>
              <a:ext cx="3729354" cy="3914775"/>
              <a:chOff x="7857457" y="1903625"/>
              <a:chExt cx="3729354" cy="3914775"/>
            </a:xfrm>
          </p:grpSpPr>
          <p:grpSp>
            <p:nvGrpSpPr>
              <p:cNvPr id="16" name="object 7">
                <a:extLst>
                  <a:ext uri="{FF2B5EF4-FFF2-40B4-BE49-F238E27FC236}">
                    <a16:creationId xmlns:a16="http://schemas.microsoft.com/office/drawing/2014/main" id="{F816AAD7-95CC-0DB5-52C6-01B33D1FF298}"/>
                  </a:ext>
                </a:extLst>
              </p:cNvPr>
              <p:cNvGrpSpPr/>
              <p:nvPr/>
            </p:nvGrpSpPr>
            <p:grpSpPr>
              <a:xfrm>
                <a:off x="7857457" y="1903625"/>
                <a:ext cx="3729354" cy="3914775"/>
                <a:chOff x="7305675" y="1590675"/>
                <a:chExt cx="3729354" cy="3914775"/>
              </a:xfrm>
            </p:grpSpPr>
            <p:pic>
              <p:nvPicPr>
                <p:cNvPr id="17" name="object 8">
                  <a:extLst>
                    <a:ext uri="{FF2B5EF4-FFF2-40B4-BE49-F238E27FC236}">
                      <a16:creationId xmlns:a16="http://schemas.microsoft.com/office/drawing/2014/main" id="{2FEB24C6-C043-6315-6D5B-C69AABC98334}"/>
                    </a:ext>
                  </a:extLst>
                </p:cNvPr>
                <p:cNvPicPr/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53300" y="1590675"/>
                  <a:ext cx="3648075" cy="3914775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1" name="object 9">
                  <a:extLst>
                    <a:ext uri="{FF2B5EF4-FFF2-40B4-BE49-F238E27FC236}">
                      <a16:creationId xmlns:a16="http://schemas.microsoft.com/office/drawing/2014/main" id="{F493602B-E377-3023-590A-7C42D3EDBE4A}"/>
                    </a:ext>
                  </a:extLst>
                </p:cNvPr>
                <p:cNvPicPr/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05675" y="4381436"/>
                  <a:ext cx="3729101" cy="138112"/>
                </a:xfrm>
                <a:prstGeom prst="rect">
                  <a:avLst/>
                </a:prstGeom>
              </p:spPr>
            </p:pic>
            <p:sp>
              <p:nvSpPr>
                <p:cNvPr id="22" name="object 10">
                  <a:extLst>
                    <a:ext uri="{FF2B5EF4-FFF2-40B4-BE49-F238E27FC236}">
                      <a16:creationId xmlns:a16="http://schemas.microsoft.com/office/drawing/2014/main" id="{93647DC4-A44D-06FA-F9EA-62FF88F560A9}"/>
                    </a:ext>
                  </a:extLst>
                </p:cNvPr>
                <p:cNvSpPr/>
                <p:nvPr/>
              </p:nvSpPr>
              <p:spPr>
                <a:xfrm>
                  <a:off x="7377176" y="4433951"/>
                  <a:ext cx="360616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165">
                      <a:moveTo>
                        <a:pt x="3605910" y="0"/>
                      </a:moveTo>
                      <a:lnTo>
                        <a:pt x="0" y="0"/>
                      </a:lnTo>
                    </a:path>
                  </a:pathLst>
                </a:custGeom>
                <a:ln w="38100">
                  <a:solidFill>
                    <a:schemeClr val="accent1">
                      <a:lumMod val="40000"/>
                      <a:lumOff val="60000"/>
                    </a:schemeClr>
                  </a:solidFill>
                  <a:prstDash val="sys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3" name="object 11">
                <a:extLst>
                  <a:ext uri="{FF2B5EF4-FFF2-40B4-BE49-F238E27FC236}">
                    <a16:creationId xmlns:a16="http://schemas.microsoft.com/office/drawing/2014/main" id="{6D87A889-6678-9889-C580-722A0C516BEB}"/>
                  </a:ext>
                </a:extLst>
              </p:cNvPr>
              <p:cNvSpPr txBox="1"/>
              <p:nvPr/>
            </p:nvSpPr>
            <p:spPr>
              <a:xfrm>
                <a:off x="8644475" y="4763442"/>
                <a:ext cx="509305" cy="323807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25"/>
                  </a:spcBef>
                </a:pPr>
                <a:r>
                  <a:rPr sz="2000" b="1" spc="-25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latin typeface="Avenir Next LT Pro" panose="020B0504020202020204" pitchFamily="34" charset="0"/>
                    <a:cs typeface="Franklin Gothic Book"/>
                  </a:rPr>
                  <a:t>BFE</a:t>
                </a:r>
                <a:endParaRPr sz="20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venir Next LT Pro" panose="020B0504020202020204" pitchFamily="34" charset="0"/>
                  <a:cs typeface="Franklin Gothic Book"/>
                </a:endParaRPr>
              </a:p>
            </p:txBody>
          </p:sp>
          <p:sp>
            <p:nvSpPr>
              <p:cNvPr id="24" name="object 12">
                <a:extLst>
                  <a:ext uri="{FF2B5EF4-FFF2-40B4-BE49-F238E27FC236}">
                    <a16:creationId xmlns:a16="http://schemas.microsoft.com/office/drawing/2014/main" id="{4981767E-A20A-C7C1-6B74-A05D7CF79E95}"/>
                  </a:ext>
                </a:extLst>
              </p:cNvPr>
              <p:cNvSpPr txBox="1"/>
              <p:nvPr/>
            </p:nvSpPr>
            <p:spPr>
              <a:xfrm>
                <a:off x="8625589" y="3990318"/>
                <a:ext cx="528191" cy="320601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2000" b="1" spc="-25" dirty="0">
                    <a:solidFill>
                      <a:srgbClr val="FFC000"/>
                    </a:solidFill>
                    <a:latin typeface="Avenir Next LT Pro" panose="020B0504020202020204" pitchFamily="34" charset="0"/>
                    <a:cs typeface="Franklin Gothic Book"/>
                  </a:rPr>
                  <a:t>LAG</a:t>
                </a:r>
                <a:endParaRPr sz="2000" b="1" dirty="0">
                  <a:latin typeface="Avenir Next LT Pro" panose="020B0504020202020204" pitchFamily="34" charset="0"/>
                  <a:cs typeface="Franklin Gothic Book"/>
                </a:endParaRPr>
              </a:p>
            </p:txBody>
          </p:sp>
        </p:grp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08AC77D-E3D2-144D-945E-FA81B9001750}"/>
                </a:ext>
              </a:extLst>
            </p:cNvPr>
            <p:cNvCxnSpPr>
              <a:cxnSpLocks/>
            </p:cNvCxnSpPr>
            <p:nvPr/>
          </p:nvCxnSpPr>
          <p:spPr>
            <a:xfrm>
              <a:off x="8997305" y="4319189"/>
              <a:ext cx="410746" cy="291930"/>
            </a:xfrm>
            <a:prstGeom prst="straightConnector1">
              <a:avLst/>
            </a:prstGeom>
            <a:ln w="31750">
              <a:solidFill>
                <a:schemeClr val="accent4"/>
              </a:solidFill>
              <a:tailEnd type="triangle" w="lg" len="lg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3A32B35-28B4-68EA-D89C-B6DA84E8821D}"/>
              </a:ext>
            </a:extLst>
          </p:cNvPr>
          <p:cNvSpPr txBox="1"/>
          <p:nvPr/>
        </p:nvSpPr>
        <p:spPr>
          <a:xfrm>
            <a:off x="4166639" y="4703364"/>
            <a:ext cx="3392621" cy="4690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200" b="1" dirty="0">
                <a:latin typeface="Avenir Next LT Pro" panose="020B0504020202020204" pitchFamily="34" charset="0"/>
              </a:rPr>
              <a:t>LAG  &gt;  BFE</a:t>
            </a:r>
          </a:p>
        </p:txBody>
      </p:sp>
    </p:spTree>
    <p:extLst>
      <p:ext uri="{BB962C8B-B14F-4D97-AF65-F5344CB8AC3E}">
        <p14:creationId xmlns:p14="http://schemas.microsoft.com/office/powerpoint/2010/main" val="14630394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F82EE-BDD3-6F1B-3FE3-D0BE85B46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804D44E-C8BA-0A55-601A-A7A1F844019A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CBC50007-E6B1-2702-C1D8-FCFA47F3D1B6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Verified LOMAs on WV Flood Tool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73E32A7-0CDA-363C-B757-CD44C440D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0943C5-FD4E-A32E-D47C-0DC3A965FAE5}"/>
              </a:ext>
            </a:extLst>
          </p:cNvPr>
          <p:cNvGrpSpPr/>
          <p:nvPr/>
        </p:nvGrpSpPr>
        <p:grpSpPr>
          <a:xfrm>
            <a:off x="707418" y="802018"/>
            <a:ext cx="11236810" cy="5322699"/>
            <a:chOff x="477595" y="1051400"/>
            <a:chExt cx="11236810" cy="5322699"/>
          </a:xfrm>
        </p:grpSpPr>
        <p:pic>
          <p:nvPicPr>
            <p:cNvPr id="8" name="Picture 7">
              <a:hlinkClick r:id="rId4"/>
              <a:extLst>
                <a:ext uri="{FF2B5EF4-FFF2-40B4-BE49-F238E27FC236}">
                  <a16:creationId xmlns:a16="http://schemas.microsoft.com/office/drawing/2014/main" id="{A0D8711F-E646-1438-AEFD-5F24C71D1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7595" y="1051400"/>
              <a:ext cx="11236810" cy="532269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9711E2C-E7C7-9120-DF5C-6B42EE45DEEB}"/>
                </a:ext>
              </a:extLst>
            </p:cNvPr>
            <p:cNvSpPr/>
            <p:nvPr/>
          </p:nvSpPr>
          <p:spPr>
            <a:xfrm>
              <a:off x="1563727" y="2576945"/>
              <a:ext cx="1868939" cy="15647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901772-7AF9-823B-602D-D8079C366727}"/>
                </a:ext>
              </a:extLst>
            </p:cNvPr>
            <p:cNvSpPr/>
            <p:nvPr/>
          </p:nvSpPr>
          <p:spPr>
            <a:xfrm>
              <a:off x="1563727" y="2733421"/>
              <a:ext cx="1868939" cy="15647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9CBFD81-A9A1-2A99-D5C2-39260A94E9B8}"/>
                </a:ext>
              </a:extLst>
            </p:cNvPr>
            <p:cNvSpPr/>
            <p:nvPr/>
          </p:nvSpPr>
          <p:spPr>
            <a:xfrm>
              <a:off x="1480600" y="1591027"/>
              <a:ext cx="582522" cy="33557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9689684-BD03-40ED-F4ED-192238C388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2771" y="4652378"/>
            <a:ext cx="1768913" cy="20510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8697BA-F188-9329-1816-92443BD11905}"/>
              </a:ext>
            </a:extLst>
          </p:cNvPr>
          <p:cNvSpPr txBox="1"/>
          <p:nvPr/>
        </p:nvSpPr>
        <p:spPr>
          <a:xfrm>
            <a:off x="2553578" y="6281193"/>
            <a:ext cx="9180387" cy="3536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Original LOMAs from FEMA (LOMA) and their copies with the locations verified (LOMA Verified) </a:t>
            </a:r>
          </a:p>
        </p:txBody>
      </p:sp>
    </p:spTree>
    <p:extLst>
      <p:ext uri="{BB962C8B-B14F-4D97-AF65-F5344CB8AC3E}">
        <p14:creationId xmlns:p14="http://schemas.microsoft.com/office/powerpoint/2010/main" val="8540679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5675C-2370-9F2A-10B5-9CADA04F9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17DA13A-99C5-67EE-6142-C4B5C0277F1D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E2B01694-C3BD-0681-AD36-9FBCDC2342DB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Verified LOMAs on WV Flood Tool…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3E8FFC5-68AE-0000-D9A1-355F3DF18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FB09A54-84F0-F16C-E979-F26B4860D63A}"/>
              </a:ext>
            </a:extLst>
          </p:cNvPr>
          <p:cNvGrpSpPr/>
          <p:nvPr/>
        </p:nvGrpSpPr>
        <p:grpSpPr>
          <a:xfrm>
            <a:off x="705452" y="1105020"/>
            <a:ext cx="10247511" cy="4527695"/>
            <a:chOff x="987428" y="1373961"/>
            <a:chExt cx="10247511" cy="452769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AA7D342-523E-1E72-9F63-B30E59037298}"/>
                </a:ext>
              </a:extLst>
            </p:cNvPr>
            <p:cNvGrpSpPr/>
            <p:nvPr/>
          </p:nvGrpSpPr>
          <p:grpSpPr>
            <a:xfrm>
              <a:off x="987428" y="1373961"/>
              <a:ext cx="10247511" cy="4527695"/>
              <a:chOff x="987428" y="1373961"/>
              <a:chExt cx="10247511" cy="4527695"/>
            </a:xfrm>
          </p:grpSpPr>
          <p:pic>
            <p:nvPicPr>
              <p:cNvPr id="14" name="Picture 13">
                <a:hlinkClick r:id="rId4"/>
                <a:extLst>
                  <a:ext uri="{FF2B5EF4-FFF2-40B4-BE49-F238E27FC236}">
                    <a16:creationId xmlns:a16="http://schemas.microsoft.com/office/drawing/2014/main" id="{A38A56DD-53B1-24CA-5257-E28889AE80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87428" y="1373961"/>
                <a:ext cx="10247511" cy="452769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8E20C23-DB7F-0C37-7597-1DF9EAB915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7665" y="2190274"/>
                <a:ext cx="1958510" cy="2293819"/>
              </a:xfrm>
              <a:prstGeom prst="rect">
                <a:avLst/>
              </a:prstGeom>
            </p:spPr>
          </p:pic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0127C66-A14F-C1FC-9212-AFD05DEBF2DA}"/>
                  </a:ext>
                </a:extLst>
              </p:cNvPr>
              <p:cNvSpPr/>
              <p:nvPr/>
            </p:nvSpPr>
            <p:spPr>
              <a:xfrm>
                <a:off x="3086759" y="5105400"/>
                <a:ext cx="459817" cy="457435"/>
              </a:xfrm>
              <a:prstGeom prst="ellipse">
                <a:avLst/>
              </a:prstGeom>
              <a:noFill/>
              <a:ln w="38100">
                <a:solidFill>
                  <a:srgbClr val="FFFF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C5814407-D136-96B4-2B09-C9028F62C48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95992" y="3502925"/>
                <a:ext cx="2008605" cy="2083649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E40B856-7D8A-99BD-3235-9201245907D3}"/>
                  </a:ext>
                </a:extLst>
              </p:cNvPr>
              <p:cNvSpPr txBox="1"/>
              <p:nvPr/>
            </p:nvSpPr>
            <p:spPr>
              <a:xfrm>
                <a:off x="4796313" y="2704381"/>
                <a:ext cx="1124803" cy="307777"/>
              </a:xfrm>
              <a:prstGeom prst="rect">
                <a:avLst/>
              </a:prstGeom>
              <a:solidFill>
                <a:schemeClr val="bg1">
                  <a:alpha val="54902"/>
                </a:schemeClr>
              </a:solidFill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rgbClr val="007434"/>
                    </a:solidFill>
                    <a:latin typeface="+mn-lt"/>
                  </a:rPr>
                  <a:t>07-03-0413A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5D9B66B-D527-2902-0483-5520EC33D872}"/>
                  </a:ext>
                </a:extLst>
              </p:cNvPr>
              <p:cNvSpPr txBox="1"/>
              <p:nvPr/>
            </p:nvSpPr>
            <p:spPr>
              <a:xfrm>
                <a:off x="2542029" y="4739361"/>
                <a:ext cx="1124803" cy="307777"/>
              </a:xfrm>
              <a:prstGeom prst="rect">
                <a:avLst/>
              </a:prstGeom>
              <a:solidFill>
                <a:srgbClr val="FFFFFF">
                  <a:alpha val="54902"/>
                </a:srgbClr>
              </a:solidFill>
              <a:ln w="1905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rgbClr val="7030A0"/>
                    </a:solidFill>
                    <a:latin typeface="+mn-lt"/>
                  </a:rPr>
                  <a:t>07-03-0413A</a:t>
                </a: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4A27B7EB-DC49-AA14-A6B0-78AF7EC9366B}"/>
                  </a:ext>
                </a:extLst>
              </p:cNvPr>
              <p:cNvSpPr/>
              <p:nvPr/>
            </p:nvSpPr>
            <p:spPr>
              <a:xfrm>
                <a:off x="5062198" y="3082836"/>
                <a:ext cx="459817" cy="457435"/>
              </a:xfrm>
              <a:prstGeom prst="ellipse">
                <a:avLst/>
              </a:prstGeom>
              <a:noFill/>
              <a:ln w="38100">
                <a:solidFill>
                  <a:srgbClr val="FFFF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D664B2D-ED8A-8761-4815-A6EA01F186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92105" y="2162040"/>
                <a:ext cx="731488" cy="120269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33980752-5DA9-96B8-518F-642EA502F5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292105" y="3429000"/>
                <a:ext cx="754525" cy="17554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5D54D111-764F-EFA7-D374-3FEF350272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046630" y="2190274"/>
                <a:ext cx="1993016" cy="1395993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776009-9245-188C-4A2B-949CE12E2CB8}"/>
                </a:ext>
              </a:extLst>
            </p:cNvPr>
            <p:cNvSpPr txBox="1"/>
            <p:nvPr/>
          </p:nvSpPr>
          <p:spPr>
            <a:xfrm>
              <a:off x="1987048" y="2504843"/>
              <a:ext cx="2684725" cy="7694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Positional accuracy verified with E-911 Address or Parcel Assessment Information (Legal Description; Deed Book &amp; Page Number)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993FB1B-5665-F302-F46F-7640325ADC2A}"/>
              </a:ext>
            </a:extLst>
          </p:cNvPr>
          <p:cNvGrpSpPr/>
          <p:nvPr/>
        </p:nvGrpSpPr>
        <p:grpSpPr>
          <a:xfrm>
            <a:off x="6885588" y="3857139"/>
            <a:ext cx="4771540" cy="2695246"/>
            <a:chOff x="7385904" y="3804022"/>
            <a:chExt cx="4120051" cy="2327247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8901884-41A0-CB17-A1CC-31C4989A7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85904" y="3804022"/>
              <a:ext cx="4120051" cy="23272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8DC70E3-C3E8-A169-47A3-6EC8F968FFEA}"/>
                </a:ext>
              </a:extLst>
            </p:cNvPr>
            <p:cNvSpPr/>
            <p:nvPr/>
          </p:nvSpPr>
          <p:spPr>
            <a:xfrm>
              <a:off x="10363200" y="5716221"/>
              <a:ext cx="713357" cy="2286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>
              <a:glow rad="1016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397FA9A-FB9A-E88B-E663-F25AEB7A9CF6}"/>
                </a:ext>
              </a:extLst>
            </p:cNvPr>
            <p:cNvSpPr txBox="1"/>
            <p:nvPr/>
          </p:nvSpPr>
          <p:spPr>
            <a:xfrm>
              <a:off x="10145117" y="5191798"/>
              <a:ext cx="1149522" cy="398631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Only to three decimal digits!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0212AC8D-8A14-38F0-D027-6C8FAB88FB46}"/>
              </a:ext>
            </a:extLst>
          </p:cNvPr>
          <p:cNvSpPr txBox="1"/>
          <p:nvPr/>
        </p:nvSpPr>
        <p:spPr>
          <a:xfrm rot="18830504">
            <a:off x="3488393" y="3861162"/>
            <a:ext cx="1171878" cy="374571"/>
          </a:xfrm>
          <a:prstGeom prst="roundRect">
            <a:avLst/>
          </a:prstGeom>
          <a:solidFill>
            <a:schemeClr val="tx1">
              <a:lumMod val="85000"/>
              <a:lumOff val="15000"/>
              <a:alpha val="5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Avenir Next LT Pro" panose="020B0504020202020204" pitchFamily="34" charset="0"/>
              </a:rPr>
              <a:t>15 Miles!</a:t>
            </a:r>
          </a:p>
        </p:txBody>
      </p:sp>
    </p:spTree>
    <p:extLst>
      <p:ext uri="{BB962C8B-B14F-4D97-AF65-F5344CB8AC3E}">
        <p14:creationId xmlns:p14="http://schemas.microsoft.com/office/powerpoint/2010/main" val="3499585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F4D59-21A2-DE79-C1B4-5E0501387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0FE94D4-5755-2B65-F372-8B32A10F696A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CEFA46DD-4865-3F14-9549-7FFB5237554F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Verified LOMAs on WV Flood Tool…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3CDBEBB-127E-B223-0132-2985C6DFD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0974A3-6029-0D8A-BB5E-0DD6B8E052EC}"/>
              </a:ext>
            </a:extLst>
          </p:cNvPr>
          <p:cNvGrpSpPr/>
          <p:nvPr/>
        </p:nvGrpSpPr>
        <p:grpSpPr>
          <a:xfrm>
            <a:off x="3426632" y="3833634"/>
            <a:ext cx="2360479" cy="2865565"/>
            <a:chOff x="6858000" y="1371600"/>
            <a:chExt cx="3781786" cy="441960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5FA6A8E-A2AD-9EED-1FAE-15A5938E72FC}"/>
                </a:ext>
              </a:extLst>
            </p:cNvPr>
            <p:cNvGrpSpPr/>
            <p:nvPr/>
          </p:nvGrpSpPr>
          <p:grpSpPr>
            <a:xfrm>
              <a:off x="6858000" y="1371600"/>
              <a:ext cx="3781786" cy="4419600"/>
              <a:chOff x="784844" y="1371600"/>
              <a:chExt cx="3781786" cy="4419600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6779F31-CACB-9444-3459-B344CB25329C}"/>
                  </a:ext>
                </a:extLst>
              </p:cNvPr>
              <p:cNvGrpSpPr/>
              <p:nvPr/>
            </p:nvGrpSpPr>
            <p:grpSpPr>
              <a:xfrm>
                <a:off x="784844" y="1371600"/>
                <a:ext cx="3781786" cy="4419600"/>
                <a:chOff x="784844" y="1371600"/>
                <a:chExt cx="3781786" cy="4419600"/>
              </a:xfrm>
            </p:grpSpPr>
            <p:pic>
              <p:nvPicPr>
                <p:cNvPr id="28" name="Picture 27">
                  <a:hlinkClick r:id="rId4"/>
                  <a:extLst>
                    <a:ext uri="{FF2B5EF4-FFF2-40B4-BE49-F238E27FC236}">
                      <a16:creationId xmlns:a16="http://schemas.microsoft.com/office/drawing/2014/main" id="{3C66C0CF-0038-0232-135F-C8F69FED65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4844" y="1371600"/>
                  <a:ext cx="3781786" cy="44196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C992C127-9ACE-90F1-C862-FEBC98028D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7562" y="1403499"/>
                  <a:ext cx="3717170" cy="2710436"/>
                </a:xfrm>
                <a:prstGeom prst="rect">
                  <a:avLst/>
                </a:prstGeom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51CBDF86-3755-C8D5-6351-E361951A1036}"/>
                  </a:ext>
                </a:extLst>
              </p:cNvPr>
              <p:cNvGrpSpPr/>
              <p:nvPr/>
            </p:nvGrpSpPr>
            <p:grpSpPr>
              <a:xfrm>
                <a:off x="861670" y="5316324"/>
                <a:ext cx="1553679" cy="379749"/>
                <a:chOff x="1082787" y="4959144"/>
                <a:chExt cx="1553679" cy="379749"/>
              </a:xfrm>
            </p:grpSpPr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516D131-5468-A0C4-496B-6A7D1CBC642C}"/>
                    </a:ext>
                  </a:extLst>
                </p:cNvPr>
                <p:cNvSpPr txBox="1"/>
                <p:nvPr/>
              </p:nvSpPr>
              <p:spPr>
                <a:xfrm>
                  <a:off x="1082787" y="4959144"/>
                  <a:ext cx="1553679" cy="37974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000" b="1" dirty="0">
                      <a:solidFill>
                        <a:schemeClr val="tx2">
                          <a:lumMod val="50000"/>
                        </a:schemeClr>
                      </a:solidFill>
                      <a:latin typeface="+mj-lt"/>
                    </a:rPr>
                    <a:t>  Non-Removal</a:t>
                  </a:r>
                </a:p>
              </p:txBody>
            </p:sp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D1603150-CB1E-4F83-7524-6E01178AC8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94997" y="4976680"/>
                  <a:ext cx="289731" cy="325949"/>
                </a:xfrm>
                <a:prstGeom prst="rect">
                  <a:avLst/>
                </a:prstGeom>
              </p:spPr>
            </p:pic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40DF001-8BFE-3716-ECFE-9831953BEFF1}"/>
                  </a:ext>
                </a:extLst>
              </p:cNvPr>
              <p:cNvSpPr txBox="1"/>
              <p:nvPr/>
            </p:nvSpPr>
            <p:spPr>
              <a:xfrm>
                <a:off x="3175478" y="5299134"/>
                <a:ext cx="1311792" cy="3797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tx2">
                        <a:lumMod val="50000"/>
                      </a:schemeClr>
                    </a:solidFill>
                    <a:latin typeface="Avenir Next LT Pro Light" panose="020B0304020202020204" pitchFamily="34" charset="0"/>
                  </a:rPr>
                  <a:t>LAG &lt; BFE</a:t>
                </a:r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BB2423B-4753-7203-AAE5-1D31D7C9A82E}"/>
                </a:ext>
              </a:extLst>
            </p:cNvPr>
            <p:cNvSpPr/>
            <p:nvPr/>
          </p:nvSpPr>
          <p:spPr>
            <a:xfrm>
              <a:off x="8844166" y="4347828"/>
              <a:ext cx="907388" cy="604739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39D6D43-93AE-1515-DCA7-7DAA79DCC9D2}"/>
              </a:ext>
            </a:extLst>
          </p:cNvPr>
          <p:cNvGrpSpPr/>
          <p:nvPr/>
        </p:nvGrpSpPr>
        <p:grpSpPr>
          <a:xfrm>
            <a:off x="9290987" y="3833634"/>
            <a:ext cx="2335194" cy="2865565"/>
            <a:chOff x="6555661" y="1360394"/>
            <a:chExt cx="4118620" cy="456949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1D189E5-9693-6FF2-5C05-2223F5F11DE0}"/>
                </a:ext>
              </a:extLst>
            </p:cNvPr>
            <p:cNvGrpSpPr/>
            <p:nvPr/>
          </p:nvGrpSpPr>
          <p:grpSpPr>
            <a:xfrm>
              <a:off x="6555661" y="1360394"/>
              <a:ext cx="4118620" cy="4569496"/>
              <a:chOff x="6555661" y="1360394"/>
              <a:chExt cx="4118620" cy="4569496"/>
            </a:xfrm>
          </p:grpSpPr>
          <p:pic>
            <p:nvPicPr>
              <p:cNvPr id="33" name="Picture 32">
                <a:hlinkClick r:id="rId8"/>
                <a:extLst>
                  <a:ext uri="{FF2B5EF4-FFF2-40B4-BE49-F238E27FC236}">
                    <a16:creationId xmlns:a16="http://schemas.microsoft.com/office/drawing/2014/main" id="{9F8736E4-3B3B-228F-CA95-0DF552F4BD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555661" y="1360394"/>
                <a:ext cx="4118620" cy="456949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2120EC22-6D1C-09BB-E391-3AAB3AD0C1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90193" y="1392866"/>
                <a:ext cx="4084088" cy="2958552"/>
              </a:xfrm>
              <a:prstGeom prst="rect">
                <a:avLst/>
              </a:prstGeom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75A805B-2A12-4050-C37D-3BC47FC6B83A}"/>
                  </a:ext>
                </a:extLst>
              </p:cNvPr>
              <p:cNvSpPr txBox="1"/>
              <p:nvPr/>
            </p:nvSpPr>
            <p:spPr>
              <a:xfrm>
                <a:off x="6705602" y="4463899"/>
                <a:ext cx="1614434" cy="39263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00" b="1" dirty="0">
                    <a:solidFill>
                      <a:schemeClr val="tx2">
                        <a:lumMod val="50000"/>
                      </a:schemeClr>
                    </a:solidFill>
                    <a:latin typeface="+mj-lt"/>
                  </a:rPr>
                  <a:t> Superseded</a:t>
                </a:r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72B2159-7EAE-9B1C-5179-840623188D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05604" y="4527831"/>
                <a:ext cx="313666" cy="251948"/>
              </a:xfrm>
              <a:prstGeom prst="rect">
                <a:avLst/>
              </a:prstGeom>
            </p:spPr>
          </p:pic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16F10CE-C261-77E2-285F-1EB30FC2A639}"/>
                </a:ext>
              </a:extLst>
            </p:cNvPr>
            <p:cNvSpPr/>
            <p:nvPr/>
          </p:nvSpPr>
          <p:spPr>
            <a:xfrm>
              <a:off x="8320036" y="5276553"/>
              <a:ext cx="993869" cy="604740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02DDE8A-8731-7670-58C9-6BF41EA14398}"/>
              </a:ext>
            </a:extLst>
          </p:cNvPr>
          <p:cNvGrpSpPr/>
          <p:nvPr/>
        </p:nvGrpSpPr>
        <p:grpSpPr>
          <a:xfrm>
            <a:off x="6344780" y="3833636"/>
            <a:ext cx="2388538" cy="2865564"/>
            <a:chOff x="1676400" y="1381659"/>
            <a:chExt cx="4118619" cy="4540750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0A2E86E-41F7-E316-5708-62E8E244AC50}"/>
                </a:ext>
              </a:extLst>
            </p:cNvPr>
            <p:cNvGrpSpPr/>
            <p:nvPr/>
          </p:nvGrpSpPr>
          <p:grpSpPr>
            <a:xfrm>
              <a:off x="1676400" y="1381659"/>
              <a:ext cx="4118619" cy="4540750"/>
              <a:chOff x="2514600" y="1389140"/>
              <a:chExt cx="4118619" cy="4540750"/>
            </a:xfrm>
          </p:grpSpPr>
          <p:pic>
            <p:nvPicPr>
              <p:cNvPr id="40" name="Picture 39">
                <a:hlinkClick r:id="rId12"/>
                <a:extLst>
                  <a:ext uri="{FF2B5EF4-FFF2-40B4-BE49-F238E27FC236}">
                    <a16:creationId xmlns:a16="http://schemas.microsoft.com/office/drawing/2014/main" id="{D4D591A4-331A-DABF-C0BF-6B63E7417A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514600" y="1389140"/>
                <a:ext cx="4118619" cy="454075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B65CFCB-7511-2303-4B77-960C982EC3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4600" y="1401545"/>
                <a:ext cx="4118619" cy="2957354"/>
              </a:xfrm>
              <a:prstGeom prst="rect">
                <a:avLst/>
              </a:prstGeom>
            </p:spPr>
          </p:pic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CA5F626-0DA9-8F48-0913-EC6EA791BC8E}"/>
                  </a:ext>
                </a:extLst>
              </p:cNvPr>
              <p:cNvGrpSpPr/>
              <p:nvPr/>
            </p:nvGrpSpPr>
            <p:grpSpPr>
              <a:xfrm>
                <a:off x="4803435" y="5468860"/>
                <a:ext cx="1742750" cy="390161"/>
                <a:chOff x="2669835" y="5456455"/>
                <a:chExt cx="1742750" cy="390161"/>
              </a:xfrm>
            </p:grpSpPr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6B8E044-B188-AC2E-BB3F-52DE47892A1E}"/>
                    </a:ext>
                  </a:extLst>
                </p:cNvPr>
                <p:cNvSpPr txBox="1"/>
                <p:nvPr/>
              </p:nvSpPr>
              <p:spPr>
                <a:xfrm>
                  <a:off x="2669835" y="5456455"/>
                  <a:ext cx="1742750" cy="39016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000" b="1" dirty="0">
                      <a:solidFill>
                        <a:schemeClr val="tx2">
                          <a:lumMod val="50000"/>
                        </a:schemeClr>
                      </a:solidFill>
                      <a:latin typeface="+mj-lt"/>
                    </a:rPr>
                    <a:t> Out as Shown</a:t>
                  </a:r>
                </a:p>
              </p:txBody>
            </p:sp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5D72DE18-D24B-905A-3C60-EA21BEDEE1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12059" y="5490036"/>
                  <a:ext cx="305585" cy="295046"/>
                </a:xfrm>
                <a:prstGeom prst="rect">
                  <a:avLst/>
                </a:prstGeom>
              </p:spPr>
            </p:pic>
          </p:grpSp>
        </p:grp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EDF4E64-9588-B4DA-0D2D-CE1C411023C5}"/>
                </a:ext>
              </a:extLst>
            </p:cNvPr>
            <p:cNvSpPr/>
            <p:nvPr/>
          </p:nvSpPr>
          <p:spPr>
            <a:xfrm>
              <a:off x="2092058" y="4786390"/>
              <a:ext cx="907388" cy="604739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1525703A-EF8B-6F89-3B58-3773E0CAF27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457" y="870683"/>
            <a:ext cx="2309527" cy="2677938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27DB2F98-46F7-A4B6-C87E-00FEEC494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140445"/>
              </p:ext>
            </p:extLst>
          </p:nvPr>
        </p:nvGraphicFramePr>
        <p:xfrm>
          <a:off x="3375811" y="746155"/>
          <a:ext cx="3568124" cy="2947248"/>
        </p:xfrm>
        <a:graphic>
          <a:graphicData uri="http://schemas.openxmlformats.org/drawingml/2006/table">
            <a:tbl>
              <a:tblPr firstRow="1" bandRow="1"/>
              <a:tblGrid>
                <a:gridCol w="2381088">
                  <a:extLst>
                    <a:ext uri="{9D8B030D-6E8A-4147-A177-3AD203B41FA5}">
                      <a16:colId xmlns:a16="http://schemas.microsoft.com/office/drawing/2014/main" val="1163997975"/>
                    </a:ext>
                  </a:extLst>
                </a:gridCol>
                <a:gridCol w="585545">
                  <a:extLst>
                    <a:ext uri="{9D8B030D-6E8A-4147-A177-3AD203B41FA5}">
                      <a16:colId xmlns:a16="http://schemas.microsoft.com/office/drawing/2014/main" val="1101067465"/>
                    </a:ext>
                  </a:extLst>
                </a:gridCol>
                <a:gridCol w="601491">
                  <a:extLst>
                    <a:ext uri="{9D8B030D-6E8A-4147-A177-3AD203B41FA5}">
                      <a16:colId xmlns:a16="http://schemas.microsoft.com/office/drawing/2014/main" val="1916616826"/>
                    </a:ext>
                  </a:extLst>
                </a:gridCol>
              </a:tblGrid>
              <a:tr h="2449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dirty="0">
                          <a:latin typeface="Avenir Next LT Pro" panose="020B0504020202020204" pitchFamily="34" charset="0"/>
                        </a:rPr>
                        <a:t>Total FEMA LOMAs (1997 to 2025)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sz="1000" dirty="0">
                          <a:latin typeface="Avenir Next LT Pro" panose="020B0504020202020204" pitchFamily="34" charset="0"/>
                        </a:rPr>
                        <a:t>4,432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155227"/>
                  </a:ext>
                </a:extLst>
              </a:tr>
              <a:tr h="24493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b="1" dirty="0">
                          <a:latin typeface="Avenir Next LT Pro" panose="020B0504020202020204" pitchFamily="34" charset="0"/>
                        </a:rPr>
                        <a:t>Project Category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venir Next LT Pro Demi" panose="020B07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venir Next LT Pro Demi" panose="020B07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723999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LOMA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4,115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92.8%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666528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Fill (LOMR-F)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245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03196"/>
                  </a:ext>
                </a:extLst>
              </a:tr>
              <a:tr h="2449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Floodway (LOMR-FW)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72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1.6%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675425"/>
                  </a:ext>
                </a:extLst>
              </a:tr>
              <a:tr h="24493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Avenir Next LT Pro" panose="020B0504020202020204" pitchFamily="34" charset="0"/>
                          <a:ea typeface="+mn-ea"/>
                          <a:cs typeface="+mn-cs"/>
                        </a:rPr>
                        <a:t>Outcome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76542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Mapped Out (Removal) *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3,305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74.6%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19362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Mapped In (Non-Removal) **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531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12.0%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714594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Outside SFHA (Out as Shown) ***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algn="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9.9%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767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Other ****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158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3.6%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178188"/>
                  </a:ext>
                </a:extLst>
              </a:tr>
              <a:tr h="24493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Avenir Next LT Pro" panose="020B0504020202020204" pitchFamily="34" charset="0"/>
                          <a:ea typeface="+mn-ea"/>
                          <a:cs typeface="+mn-cs"/>
                        </a:rPr>
                        <a:t>Reval Status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200" dirty="0"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200" dirty="0"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5879"/>
                  </a:ext>
                </a:extLst>
              </a:tr>
              <a:tr h="2449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Superseded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latin typeface="Avenir Next LT Pro" panose="020B0504020202020204" pitchFamily="34" charset="0"/>
                      </a:endParaRP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770790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BA091B7E-EDD2-DC88-ADA4-F1D434926EA4}"/>
              </a:ext>
            </a:extLst>
          </p:cNvPr>
          <p:cNvSpPr txBox="1"/>
          <p:nvPr/>
        </p:nvSpPr>
        <p:spPr>
          <a:xfrm>
            <a:off x="7043669" y="2408662"/>
            <a:ext cx="4820155" cy="13443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900" b="1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* Mapped Out includes: </a:t>
            </a:r>
            <a:r>
              <a:rPr lang="en-US" sz="900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'Portion of property removed’, 'Property removed’, 'Structure removed-Property partially inundated’</a:t>
            </a:r>
          </a:p>
          <a:p>
            <a:pPr>
              <a:lnSpc>
                <a:spcPct val="114000"/>
              </a:lnSpc>
            </a:pPr>
            <a:r>
              <a:rPr lang="en-US" sz="900" b="1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** Mapped In includes: </a:t>
            </a:r>
            <a:r>
              <a:rPr lang="en-US" sz="900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'Denied',’ Portion of property denied’, 'Portion of property denied and in floodway’, 'Property denied’, 'Structure denied’, 'Structure denied and in floodway’</a:t>
            </a:r>
          </a:p>
          <a:p>
            <a:pPr>
              <a:lnSpc>
                <a:spcPct val="114000"/>
              </a:lnSpc>
            </a:pPr>
            <a:r>
              <a:rPr lang="en-US" sz="900" b="1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*** Outside SFHA includes: </a:t>
            </a:r>
            <a:r>
              <a:rPr lang="en-US" sz="900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'Portion of property out as shown’, 'Property out as shown’, 'Structure out as shown-Property partially inundated’</a:t>
            </a:r>
          </a:p>
          <a:p>
            <a:pPr>
              <a:lnSpc>
                <a:spcPct val="114000"/>
              </a:lnSpc>
            </a:pPr>
            <a:r>
              <a:rPr lang="en-US" sz="900" b="1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**** Other includes: </a:t>
            </a:r>
            <a:r>
              <a:rPr lang="en-US" sz="900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Null values, 'Multiple’, 'No outcome (Other response or violation)’, UNKNOWN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03A4ED4-6753-380D-EB89-A2BFB0F7C963}"/>
              </a:ext>
            </a:extLst>
          </p:cNvPr>
          <p:cNvGrpSpPr/>
          <p:nvPr/>
        </p:nvGrpSpPr>
        <p:grpSpPr>
          <a:xfrm>
            <a:off x="563622" y="3833635"/>
            <a:ext cx="2305364" cy="2865565"/>
            <a:chOff x="563622" y="3833635"/>
            <a:chExt cx="2305364" cy="286556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B57FB6D-3D7A-A3FB-AEC1-7D6C0A67BC58}"/>
                </a:ext>
              </a:extLst>
            </p:cNvPr>
            <p:cNvGrpSpPr/>
            <p:nvPr/>
          </p:nvGrpSpPr>
          <p:grpSpPr>
            <a:xfrm>
              <a:off x="563622" y="3833635"/>
              <a:ext cx="2305364" cy="2865565"/>
              <a:chOff x="1833727" y="1386089"/>
              <a:chExt cx="3719623" cy="4405111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BBAB4AC0-B993-124C-DA4D-73663E5BFB1E}"/>
                  </a:ext>
                </a:extLst>
              </p:cNvPr>
              <p:cNvGrpSpPr/>
              <p:nvPr/>
            </p:nvGrpSpPr>
            <p:grpSpPr>
              <a:xfrm>
                <a:off x="1833727" y="1386089"/>
                <a:ext cx="3719623" cy="4405111"/>
                <a:chOff x="2362200" y="1386089"/>
                <a:chExt cx="3719623" cy="4405111"/>
              </a:xfrm>
            </p:grpSpPr>
            <p:pic>
              <p:nvPicPr>
                <p:cNvPr id="7" name="Picture 6">
                  <a:hlinkClick r:id="rId17"/>
                  <a:extLst>
                    <a:ext uri="{FF2B5EF4-FFF2-40B4-BE49-F238E27FC236}">
                      <a16:creationId xmlns:a16="http://schemas.microsoft.com/office/drawing/2014/main" id="{DCA489B0-5E69-297C-21E5-97D78F6414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362200" y="1386089"/>
                  <a:ext cx="3719623" cy="440511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CC9581AE-D5B3-66F4-6BB1-974D4CAD0D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65745" y="1403499"/>
                  <a:ext cx="3695712" cy="2673494"/>
                </a:xfrm>
                <a:prstGeom prst="rect">
                  <a:avLst/>
                </a:prstGeom>
              </p:spPr>
            </p:pic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612A9C76-1CC5-1B16-80BF-24244B2E77D9}"/>
                    </a:ext>
                  </a:extLst>
                </p:cNvPr>
                <p:cNvGrpSpPr/>
                <p:nvPr/>
              </p:nvGrpSpPr>
              <p:grpSpPr>
                <a:xfrm>
                  <a:off x="2419956" y="5317879"/>
                  <a:ext cx="1175443" cy="378504"/>
                  <a:chOff x="2616113" y="5311490"/>
                  <a:chExt cx="1175443" cy="378504"/>
                </a:xfrm>
              </p:grpSpPr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5A9578FD-1C4D-9EC6-2F81-77855E2C479E}"/>
                      </a:ext>
                    </a:extLst>
                  </p:cNvPr>
                  <p:cNvSpPr txBox="1"/>
                  <p:nvPr/>
                </p:nvSpPr>
                <p:spPr>
                  <a:xfrm>
                    <a:off x="2616113" y="5311490"/>
                    <a:ext cx="1175443" cy="37850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1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rPr>
                      <a:t>Removal</a:t>
                    </a:r>
                  </a:p>
                </p:txBody>
              </p:sp>
              <p:pic>
                <p:nvPicPr>
                  <p:cNvPr id="19" name="Picture 18">
                    <a:extLst>
                      <a:ext uri="{FF2B5EF4-FFF2-40B4-BE49-F238E27FC236}">
                        <a16:creationId xmlns:a16="http://schemas.microsoft.com/office/drawing/2014/main" id="{A616E41C-4CD3-1312-89ED-3BE778EB072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57293" y="5370131"/>
                    <a:ext cx="238774" cy="238775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4D759E3C-DFEC-E570-AB85-1473355B7772}"/>
                  </a:ext>
                </a:extLst>
              </p:cNvPr>
              <p:cNvSpPr/>
              <p:nvPr/>
            </p:nvSpPr>
            <p:spPr>
              <a:xfrm>
                <a:off x="3746182" y="4761558"/>
                <a:ext cx="907388" cy="604739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0D05F01-FE06-2AA4-D7DE-D7D4B8BADCC6}"/>
                </a:ext>
              </a:extLst>
            </p:cNvPr>
            <p:cNvSpPr txBox="1"/>
            <p:nvPr/>
          </p:nvSpPr>
          <p:spPr>
            <a:xfrm>
              <a:off x="599418" y="5716345"/>
              <a:ext cx="81085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tx2">
                      <a:lumMod val="50000"/>
                    </a:schemeClr>
                  </a:solidFill>
                  <a:latin typeface="Avenir Next LT Pro Light" panose="020B0304020202020204" pitchFamily="34" charset="0"/>
                </a:rPr>
                <a:t>LAG &gt; BFE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F83A7E8-7629-3B8E-54E1-F632F89C4A44}"/>
              </a:ext>
            </a:extLst>
          </p:cNvPr>
          <p:cNvGrpSpPr/>
          <p:nvPr/>
        </p:nvGrpSpPr>
        <p:grpSpPr>
          <a:xfrm>
            <a:off x="8418801" y="739223"/>
            <a:ext cx="3207380" cy="1544469"/>
            <a:chOff x="8418801" y="739223"/>
            <a:chExt cx="3207380" cy="1544469"/>
          </a:xfrm>
        </p:grpSpPr>
        <p:pic>
          <p:nvPicPr>
            <p:cNvPr id="54" name="Picture 53">
              <a:hlinkClick r:id="rId21"/>
              <a:extLst>
                <a:ext uri="{FF2B5EF4-FFF2-40B4-BE49-F238E27FC236}">
                  <a16:creationId xmlns:a16="http://schemas.microsoft.com/office/drawing/2014/main" id="{8AB3FC8B-2CA0-A6FD-0228-13611C2E3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418801" y="739223"/>
              <a:ext cx="3207380" cy="15444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DF69282-741E-0F34-3B76-9D94C6F6AA1B}"/>
                </a:ext>
              </a:extLst>
            </p:cNvPr>
            <p:cNvSpPr txBox="1"/>
            <p:nvPr/>
          </p:nvSpPr>
          <p:spPr>
            <a:xfrm>
              <a:off x="8488907" y="786795"/>
              <a:ext cx="719376" cy="215444"/>
            </a:xfrm>
            <a:prstGeom prst="rect">
              <a:avLst/>
            </a:prstGeom>
            <a:solidFill>
              <a:srgbClr val="F6EAD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tx2">
                      <a:lumMod val="50000"/>
                    </a:schemeClr>
                  </a:solidFill>
                  <a:latin typeface="Avenir Next LT Pro Light" panose="020B0304020202020204" pitchFamily="34" charset="0"/>
                </a:rPr>
                <a:t> LOMR-FW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0A9DFAC-77BE-6170-C5D2-6BF1396AD4EC}"/>
                </a:ext>
              </a:extLst>
            </p:cNvPr>
            <p:cNvSpPr txBox="1"/>
            <p:nvPr/>
          </p:nvSpPr>
          <p:spPr>
            <a:xfrm>
              <a:off x="10128243" y="1890650"/>
              <a:ext cx="1453249" cy="338554"/>
            </a:xfrm>
            <a:prstGeom prst="rect">
              <a:avLst/>
            </a:prstGeom>
            <a:solidFill>
              <a:srgbClr val="F6EAD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dirty="0">
                  <a:latin typeface="Avenir Next LT Pro" panose="020B0504020202020204" pitchFamily="34" charset="0"/>
                </a:rPr>
                <a:t>Building ID: </a:t>
              </a:r>
            </a:p>
            <a:p>
              <a:r>
                <a:rPr lang="de-DE" sz="800" dirty="0">
                  <a:solidFill>
                    <a:srgbClr val="0000FF"/>
                  </a:solidFill>
                  <a:latin typeface="Avenir Next LT Pro" panose="020B0504020202020204" pitchFamily="34" charset="0"/>
                  <a:hlinkClick r:id="rId21"/>
                </a:rPr>
                <a:t>21-02-007G-0095-0000_42</a:t>
              </a:r>
              <a:endParaRPr lang="en-US" sz="800" dirty="0">
                <a:latin typeface="Avenir Next LT Pro" panose="020B05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3819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20DC8-127A-84B2-88F2-C3A1C5A71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170D3A3-F2C2-B722-1514-26B0A2065BDF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9A2FFC7B-2B03-4957-71B8-C6A2E50DD4D9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SFHA Buildings Changes: LOMAs for Mapped Out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44FC7BC-1936-9394-7171-5783F6CB0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8721102C-F18A-CB43-EB73-CC3C90900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01" y="911264"/>
            <a:ext cx="3936626" cy="5090630"/>
          </a:xfrm>
          <a:prstGeom prst="rect">
            <a:avLst/>
          </a:prstGeom>
        </p:spPr>
      </p:pic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04C0F806-8D34-99BF-464E-EEBD26671539}"/>
              </a:ext>
            </a:extLst>
          </p:cNvPr>
          <p:cNvSpPr/>
          <p:nvPr/>
        </p:nvSpPr>
        <p:spPr>
          <a:xfrm>
            <a:off x="495093" y="3642046"/>
            <a:ext cx="1374819" cy="557200"/>
          </a:xfrm>
          <a:prstGeom prst="wedgeRoundRectCallout">
            <a:avLst>
              <a:gd name="adj1" fmla="val 48516"/>
              <a:gd name="adj2" fmla="val -10968"/>
              <a:gd name="adj3" fmla="val 16667"/>
            </a:avLst>
          </a:prstGeom>
          <a:solidFill>
            <a:srgbClr val="F6EAD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buNone/>
              <a:tabLst>
                <a:tab pos="457200" algn="l"/>
                <a:tab pos="914400" algn="l"/>
                <a:tab pos="4114800" algn="l"/>
              </a:tabLst>
            </a:pPr>
            <a:r>
              <a:rPr lang="en-US" sz="1400" b="1" dirty="0">
                <a:solidFill>
                  <a:schemeClr val="tx1"/>
                </a:solidFill>
                <a:effectLst/>
                <a:latin typeface="Avenir Next LT Pro" panose="020B05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LiDAR LOMA Map Layout</a:t>
            </a:r>
            <a:endParaRPr lang="en-US" sz="1200" dirty="0">
              <a:solidFill>
                <a:schemeClr val="tx1"/>
              </a:solidFill>
              <a:effectLst/>
              <a:latin typeface="Avenir Next L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B6033BB-91F6-667E-8CC0-510E2194672D}"/>
              </a:ext>
            </a:extLst>
          </p:cNvPr>
          <p:cNvGrpSpPr/>
          <p:nvPr/>
        </p:nvGrpSpPr>
        <p:grpSpPr>
          <a:xfrm>
            <a:off x="5030400" y="911265"/>
            <a:ext cx="6621014" cy="5090630"/>
            <a:chOff x="5030400" y="1006515"/>
            <a:chExt cx="6621014" cy="5090630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FCF4BA7F-66AA-B47D-E36E-886868C87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0400" y="1006515"/>
              <a:ext cx="6621014" cy="5090630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CCDCA977-1192-23A6-5D08-A569F378B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1634" y="1680685"/>
              <a:ext cx="459887" cy="43470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F8EAF780-17A2-A0D1-962D-34463E489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2406" y="4830518"/>
              <a:ext cx="325682" cy="307845"/>
            </a:xfrm>
            <a:prstGeom prst="rect">
              <a:avLst/>
            </a:prstGeom>
          </p:spPr>
        </p:pic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E6232A9-FD85-9CE7-CC30-4A6B7E3FE052}"/>
                </a:ext>
              </a:extLst>
            </p:cNvPr>
            <p:cNvSpPr/>
            <p:nvPr/>
          </p:nvSpPr>
          <p:spPr>
            <a:xfrm>
              <a:off x="9951361" y="5046364"/>
              <a:ext cx="1064550" cy="73655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Speech Bubble: Rectangle with Corners Rounded 55">
            <a:extLst>
              <a:ext uri="{FF2B5EF4-FFF2-40B4-BE49-F238E27FC236}">
                <a16:creationId xmlns:a16="http://schemas.microsoft.com/office/drawing/2014/main" id="{F508C162-702F-C803-A2FC-F7CD032D2A47}"/>
              </a:ext>
            </a:extLst>
          </p:cNvPr>
          <p:cNvSpPr/>
          <p:nvPr/>
        </p:nvSpPr>
        <p:spPr>
          <a:xfrm>
            <a:off x="7579739" y="5716726"/>
            <a:ext cx="2851700" cy="784441"/>
          </a:xfrm>
          <a:prstGeom prst="wedgeRoundRectCallout">
            <a:avLst>
              <a:gd name="adj1" fmla="val -45539"/>
              <a:gd name="adj2" fmla="val -90643"/>
              <a:gd name="adj3" fmla="val 16667"/>
            </a:avLst>
          </a:prstGeom>
          <a:solidFill>
            <a:srgbClr val="F6EAD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buNone/>
              <a:tabLst>
                <a:tab pos="457200" algn="l"/>
                <a:tab pos="914400" algn="l"/>
                <a:tab pos="4114800" algn="l"/>
              </a:tabLst>
            </a:pPr>
            <a:r>
              <a:rPr lang="en-US" sz="1400" b="1" dirty="0">
                <a:solidFill>
                  <a:schemeClr val="tx1"/>
                </a:solidFill>
                <a:effectLst/>
                <a:latin typeface="Avenir Next LT Pro Demi" panose="020B07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More than 15,000 floodplain structures (yellow symbol) may be eligible for LiDAR LOMAs </a:t>
            </a:r>
            <a:endParaRPr lang="en-US" sz="1200" dirty="0">
              <a:solidFill>
                <a:schemeClr val="tx1"/>
              </a:solidFill>
              <a:effectLst/>
              <a:latin typeface="Avenir Next LT Pro Demi" panose="020B07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889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6D103-169B-9343-F975-DD77ED607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C7BE952-876D-7A26-A5F0-31B70B882DAD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24BB2872-4310-1936-7DAB-8AF098CBA2A2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SFHA Buildings Changes: LOMAs for Mapped Out…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42D4689-4728-E938-E96B-24B6EDA1D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2C44B7B2-9F59-F077-6AAF-201872E014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290" y="805584"/>
            <a:ext cx="3562525" cy="47011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" name="Arrow: Right 46">
            <a:extLst>
              <a:ext uri="{FF2B5EF4-FFF2-40B4-BE49-F238E27FC236}">
                <a16:creationId xmlns:a16="http://schemas.microsoft.com/office/drawing/2014/main" id="{96170134-89BD-2051-FEFA-097F4CE1F634}"/>
              </a:ext>
            </a:extLst>
          </p:cNvPr>
          <p:cNvSpPr/>
          <p:nvPr/>
        </p:nvSpPr>
        <p:spPr>
          <a:xfrm>
            <a:off x="5850082" y="3171238"/>
            <a:ext cx="1222624" cy="788542"/>
          </a:xfrm>
          <a:prstGeom prst="rightArrow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C922ACC-2726-FC86-1203-7020BFAE05AA}"/>
              </a:ext>
            </a:extLst>
          </p:cNvPr>
          <p:cNvSpPr txBox="1"/>
          <p:nvPr/>
        </p:nvSpPr>
        <p:spPr>
          <a:xfrm>
            <a:off x="5539131" y="1071520"/>
            <a:ext cx="1844527" cy="199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200" dirty="0">
                <a:latin typeface="Avenir Next LT Pro Demi" panose="020B0704020202020204" pitchFamily="34" charset="0"/>
              </a:rPr>
              <a:t>Mapped-out structures of the SFHA may qualify for LOMAs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6ABE65B-B2DE-774C-ACAF-CFE58C71AAE7}"/>
              </a:ext>
            </a:extLst>
          </p:cNvPr>
          <p:cNvSpPr txBox="1"/>
          <p:nvPr/>
        </p:nvSpPr>
        <p:spPr>
          <a:xfrm>
            <a:off x="5472864" y="4365519"/>
            <a:ext cx="1893134" cy="987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b="0" i="0" dirty="0">
                <a:solidFill>
                  <a:srgbClr val="333333"/>
                </a:solidFill>
                <a:effectLst/>
                <a:latin typeface="Avenir Next LT Pro Demi" panose="020B0704020202020204" pitchFamily="34" charset="0"/>
              </a:rPr>
              <a:t>WV Flood Tool LiDAR LOMA:</a:t>
            </a:r>
            <a:br>
              <a:rPr lang="en-US" sz="1400" b="0" i="0" dirty="0">
                <a:solidFill>
                  <a:srgbClr val="333333"/>
                </a:solidFill>
                <a:effectLst/>
                <a:latin typeface="Avenir Next LT Pro Demi" panose="020B0704020202020204" pitchFamily="34" charset="0"/>
              </a:rPr>
            </a:br>
            <a:br>
              <a:rPr lang="en-US" sz="1000" b="0" i="0" dirty="0">
                <a:solidFill>
                  <a:srgbClr val="333333"/>
                </a:solidFill>
                <a:effectLst/>
                <a:latin typeface="Avenir Next LT Pro Demi" panose="020B0704020202020204" pitchFamily="34" charset="0"/>
              </a:rPr>
            </a:b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Avenir Next LT Pro Demi" panose="020B07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Instructions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venir Next LT Pro Demi" panose="020B0704020202020204" pitchFamily="34" charset="0"/>
              </a:rPr>
              <a:t> | </a:t>
            </a: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Avenir Next LT Pro Demi" panose="020B07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</a:t>
            </a:r>
            <a:endParaRPr lang="en-US" sz="1400" b="0" i="0" dirty="0">
              <a:solidFill>
                <a:srgbClr val="0070C0"/>
              </a:solidFill>
              <a:effectLst/>
              <a:latin typeface="Avenir Next LT Pro Demi" panose="020B0704020202020204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54AC881-1F04-68B2-10AE-1FD6F9F04469}"/>
              </a:ext>
            </a:extLst>
          </p:cNvPr>
          <p:cNvGrpSpPr/>
          <p:nvPr/>
        </p:nvGrpSpPr>
        <p:grpSpPr>
          <a:xfrm>
            <a:off x="980993" y="835711"/>
            <a:ext cx="4280945" cy="4671054"/>
            <a:chOff x="980993" y="1436212"/>
            <a:chExt cx="4280945" cy="467105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5D3C72B-2FF4-7B3D-9C46-353A4E64A840}"/>
                </a:ext>
              </a:extLst>
            </p:cNvPr>
            <p:cNvGrpSpPr/>
            <p:nvPr/>
          </p:nvGrpSpPr>
          <p:grpSpPr>
            <a:xfrm>
              <a:off x="980993" y="1436212"/>
              <a:ext cx="4280945" cy="4671054"/>
              <a:chOff x="1011615" y="1584819"/>
              <a:chExt cx="4117350" cy="449255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CEDF8BC-E11A-A0B9-4CD4-C26A73618A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1615" y="1584819"/>
                <a:ext cx="4117350" cy="449255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415DAC9-9839-5AC1-34C7-662D4AAA33B6}"/>
                  </a:ext>
                </a:extLst>
              </p:cNvPr>
              <p:cNvSpPr txBox="1"/>
              <p:nvPr/>
            </p:nvSpPr>
            <p:spPr>
              <a:xfrm>
                <a:off x="1459055" y="5588488"/>
                <a:ext cx="3426383" cy="41442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>
                    <a:solidFill>
                      <a:schemeClr val="bg1"/>
                    </a:solidFill>
                    <a:latin typeface="Avenir Next LT Pro Demi" panose="020B0704020202020204" pitchFamily="34" charset="0"/>
                  </a:rPr>
                  <a:t>All building symbols in the floodplain fringe will become “</a:t>
                </a:r>
                <a:r>
                  <a:rPr lang="en-US" sz="1100" b="1" dirty="0">
                    <a:solidFill>
                      <a:srgbClr val="FF0000"/>
                    </a:solidFill>
                    <a:latin typeface="Avenir Next LT Pro Demi" panose="020B0704020202020204" pitchFamily="34" charset="0"/>
                  </a:rPr>
                  <a:t>red color</a:t>
                </a:r>
                <a:r>
                  <a:rPr lang="en-US" sz="1100" dirty="0">
                    <a:solidFill>
                      <a:schemeClr val="bg1"/>
                    </a:solidFill>
                    <a:latin typeface="Avenir Next LT Pro Demi" panose="020B0704020202020204" pitchFamily="34" charset="0"/>
                  </a:rPr>
                  <a:t>” once flood maps are effective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FC7260E-C815-D0E1-4A7B-CAD9180B9FE0}"/>
                  </a:ext>
                </a:extLst>
              </p:cNvPr>
              <p:cNvGrpSpPr/>
              <p:nvPr/>
            </p:nvGrpSpPr>
            <p:grpSpPr>
              <a:xfrm>
                <a:off x="1101516" y="1662928"/>
                <a:ext cx="1709282" cy="927872"/>
                <a:chOff x="7094136" y="4340888"/>
                <a:chExt cx="2766152" cy="1547251"/>
              </a:xfrm>
            </p:grpSpPr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60A5A449-0358-3940-9E0A-A28F8F18AC91}"/>
                    </a:ext>
                  </a:extLst>
                </p:cNvPr>
                <p:cNvPicPr/>
                <p:nvPr/>
              </p:nvPicPr>
              <p:blipFill>
                <a:blip r:embed="rId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94136" y="4340888"/>
                  <a:ext cx="2766152" cy="154725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1E00C19-C448-6077-D383-432C9F2C12CD}"/>
                    </a:ext>
                  </a:extLst>
                </p:cNvPr>
                <p:cNvSpPr txBox="1"/>
                <p:nvPr/>
              </p:nvSpPr>
              <p:spPr>
                <a:xfrm>
                  <a:off x="7375738" y="5412032"/>
                  <a:ext cx="1426866" cy="31762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Floodway</a:t>
                  </a:r>
                </a:p>
              </p:txBody>
            </p:sp>
          </p:grp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E7B3388-4C9B-FB14-FB4C-01BDEEBA74D3}"/>
                </a:ext>
              </a:extLst>
            </p:cNvPr>
            <p:cNvSpPr txBox="1"/>
            <p:nvPr/>
          </p:nvSpPr>
          <p:spPr>
            <a:xfrm>
              <a:off x="3712192" y="1674525"/>
              <a:ext cx="1463311" cy="510778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 Demi" panose="020B0704020202020204" pitchFamily="34" charset="0"/>
                </a:rPr>
                <a:t>Jefferson County</a:t>
              </a:r>
            </a:p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 Demi" panose="020B0704020202020204" pitchFamily="34" charset="0"/>
                </a:rPr>
                <a:t>279 Mapped-out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7B4735C-A201-25DE-BF9E-FE8AB4857C84}"/>
              </a:ext>
            </a:extLst>
          </p:cNvPr>
          <p:cNvSpPr txBox="1"/>
          <p:nvPr/>
        </p:nvSpPr>
        <p:spPr>
          <a:xfrm>
            <a:off x="3158115" y="5672942"/>
            <a:ext cx="5383934" cy="1057277"/>
          </a:xfrm>
          <a:prstGeom prst="roundRect">
            <a:avLst>
              <a:gd name="adj" fmla="val 20455"/>
            </a:avLst>
          </a:prstGeom>
          <a:solidFill>
            <a:srgbClr val="F6EAD4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dirty="0">
                <a:latin typeface="Avenir Next LT Pro" panose="020B0504020202020204" pitchFamily="34" charset="0"/>
              </a:rPr>
              <a:t>No need to wait until the maps become effective</a:t>
            </a:r>
          </a:p>
          <a:p>
            <a:pPr algn="ctr">
              <a:lnSpc>
                <a:spcPct val="114000"/>
              </a:lnSpc>
            </a:pPr>
            <a:r>
              <a:rPr lang="en-US" dirty="0">
                <a:latin typeface="Avenir Next LT Pro" panose="020B0504020202020204" pitchFamily="34" charset="0"/>
              </a:rPr>
              <a:t>May reduce flood insurance costs</a:t>
            </a:r>
          </a:p>
          <a:p>
            <a:pPr marL="230188" algn="ctr">
              <a:lnSpc>
                <a:spcPct val="114000"/>
              </a:lnSpc>
            </a:pPr>
            <a:r>
              <a:rPr lang="en-US" dirty="0">
                <a:latin typeface="Avenir Next LT Pro" panose="020B0504020202020204" pitchFamily="34" charset="0"/>
              </a:rPr>
              <a:t>Can be presented for selling properties</a:t>
            </a:r>
          </a:p>
        </p:txBody>
      </p:sp>
    </p:spTree>
    <p:extLst>
      <p:ext uri="{BB962C8B-B14F-4D97-AF65-F5344CB8AC3E}">
        <p14:creationId xmlns:p14="http://schemas.microsoft.com/office/powerpoint/2010/main" val="2195429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02224-7210-238F-A567-5209FE897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C36026F-FA76-8869-9D9A-E57A922E8FC3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5DEF41F1-764E-93A8-DB47-A402A4B39F3E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Mapped-out List from WV Risk Explorer (BL Tool)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E45140-333A-F8CF-8184-4347C4078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31DED00-7EB1-5468-CE1A-ECF8CAC7E4C2}"/>
              </a:ext>
            </a:extLst>
          </p:cNvPr>
          <p:cNvGrpSpPr/>
          <p:nvPr/>
        </p:nvGrpSpPr>
        <p:grpSpPr>
          <a:xfrm>
            <a:off x="259140" y="2095971"/>
            <a:ext cx="6501857" cy="2904725"/>
            <a:chOff x="332488" y="1688817"/>
            <a:chExt cx="6501857" cy="2904725"/>
          </a:xfrm>
        </p:grpSpPr>
        <p:pic>
          <p:nvPicPr>
            <p:cNvPr id="5" name="Picture 4">
              <a:hlinkClick r:id="rId4"/>
              <a:extLst>
                <a:ext uri="{FF2B5EF4-FFF2-40B4-BE49-F238E27FC236}">
                  <a16:creationId xmlns:a16="http://schemas.microsoft.com/office/drawing/2014/main" id="{4F075CE9-CCAD-3462-C2CC-C55313E4E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422" y="1688817"/>
              <a:ext cx="6099923" cy="2904725"/>
            </a:xfrm>
            <a:prstGeom prst="rect">
              <a:avLst/>
            </a:prstGeom>
          </p:spPr>
        </p:pic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D6802359-6914-E466-B08F-63DD3624143A}"/>
                </a:ext>
              </a:extLst>
            </p:cNvPr>
            <p:cNvSpPr/>
            <p:nvPr/>
          </p:nvSpPr>
          <p:spPr>
            <a:xfrm rot="13984973">
              <a:off x="458966" y="2987270"/>
              <a:ext cx="439224" cy="692179"/>
            </a:xfrm>
            <a:prstGeom prst="down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032EADF-F684-0ED3-4F2A-FBD9D430B075}"/>
                </a:ext>
              </a:extLst>
            </p:cNvPr>
            <p:cNvSpPr/>
            <p:nvPr/>
          </p:nvSpPr>
          <p:spPr>
            <a:xfrm>
              <a:off x="817562" y="2521730"/>
              <a:ext cx="1272770" cy="61944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6E1A27-11B4-B75B-F34D-39EEC09836AF}"/>
              </a:ext>
            </a:extLst>
          </p:cNvPr>
          <p:cNvGrpSpPr/>
          <p:nvPr/>
        </p:nvGrpSpPr>
        <p:grpSpPr>
          <a:xfrm>
            <a:off x="3758915" y="2769236"/>
            <a:ext cx="7997841" cy="3524897"/>
            <a:chOff x="3822483" y="2540053"/>
            <a:chExt cx="7997841" cy="352489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F16B092-AE95-426F-2EA6-7A443AED4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2483" y="2540053"/>
              <a:ext cx="7997841" cy="352489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049105-8271-60C5-267C-BB3C121CCAC8}"/>
                </a:ext>
              </a:extLst>
            </p:cNvPr>
            <p:cNvSpPr/>
            <p:nvPr/>
          </p:nvSpPr>
          <p:spPr>
            <a:xfrm>
              <a:off x="4165727" y="3209925"/>
              <a:ext cx="659897" cy="2286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0204F3B-86B0-315B-FDBB-9FEA5CA13A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967" y="1183341"/>
            <a:ext cx="3193959" cy="23649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929925-B3C9-0C17-1695-B6BBD4157D29}"/>
              </a:ext>
            </a:extLst>
          </p:cNvPr>
          <p:cNvSpPr txBox="1"/>
          <p:nvPr/>
        </p:nvSpPr>
        <p:spPr>
          <a:xfrm>
            <a:off x="661074" y="1004887"/>
            <a:ext cx="4899551" cy="5029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400" b="1" dirty="0">
                <a:latin typeface="Avenir Next LT Pro Demi" panose="020B07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https://wvfrf.org/wvre/buildings</a:t>
            </a:r>
            <a:endParaRPr lang="en-US" sz="2400" b="1" dirty="0"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09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F27E6-B652-9E73-8F61-1C3937EEB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F40A715-156C-F474-216F-6763DCA3F82F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DB98D37A-AE93-E9AE-32A3-D883E23878CD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LiDAR for Map Amendments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CABC4D1-3E62-AE17-EE89-3EF9D92D2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E56D326-023A-3D4E-BF5A-5247BA6ACD5F}"/>
              </a:ext>
            </a:extLst>
          </p:cNvPr>
          <p:cNvSpPr/>
          <p:nvPr/>
        </p:nvSpPr>
        <p:spPr>
          <a:xfrm>
            <a:off x="6916461" y="3765406"/>
            <a:ext cx="45337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venir Next LT Pro Light" panose="020B0304020202020204" pitchFamily="34" charset="0"/>
              </a:rPr>
              <a:t>Source: </a:t>
            </a:r>
            <a:r>
              <a:rPr lang="en-US" sz="1200" dirty="0">
                <a:latin typeface="Avenir Next LT Pro Light" panose="020B0304020202020204" pitchFamily="34" charset="0"/>
                <a:hlinkClick r:id="rId4"/>
              </a:rPr>
              <a:t>How to Request a Map Amendment (2021)</a:t>
            </a:r>
            <a:endParaRPr lang="en-US" sz="1200" dirty="0">
              <a:latin typeface="Avenir Next LT Pro Light" panose="020B03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64DB846-E186-A845-E8D1-C075AC4216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799" y="1486489"/>
            <a:ext cx="5225071" cy="22311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C0449F-873B-E1BB-ED02-769B20E1AE85}"/>
              </a:ext>
            </a:extLst>
          </p:cNvPr>
          <p:cNvSpPr txBox="1"/>
          <p:nvPr/>
        </p:nvSpPr>
        <p:spPr>
          <a:xfrm>
            <a:off x="7116587" y="5015856"/>
            <a:ext cx="4133491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venir Next LT Pro Demi" panose="020B0704020202020204" pitchFamily="34" charset="0"/>
              </a:rPr>
              <a:t>LAG:  Closest lower contour value minus</a:t>
            </a:r>
          </a:p>
          <a:p>
            <a:pPr algn="ctr"/>
            <a:r>
              <a:rPr lang="en-US" sz="1600" dirty="0">
                <a:latin typeface="Avenir Next LT Pro Demi" panose="020B0704020202020204" pitchFamily="34" charset="0"/>
              </a:rPr>
              <a:t>half of the contour interval or 1 ft, </a:t>
            </a:r>
          </a:p>
          <a:p>
            <a:pPr algn="ctr"/>
            <a:r>
              <a:rPr lang="en-US" sz="1600" dirty="0">
                <a:latin typeface="Avenir Next LT Pro Demi" panose="020B0704020202020204" pitchFamily="34" charset="0"/>
              </a:rPr>
              <a:t>whichever is greater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924946-CF8D-4A60-B5CC-1E10BA2F7E8C}"/>
              </a:ext>
            </a:extLst>
          </p:cNvPr>
          <p:cNvSpPr txBox="1"/>
          <p:nvPr/>
        </p:nvSpPr>
        <p:spPr>
          <a:xfrm>
            <a:off x="487202" y="1089060"/>
            <a:ext cx="5752233" cy="5257229"/>
          </a:xfrm>
          <a:prstGeom prst="roundRect">
            <a:avLst>
              <a:gd name="adj" fmla="val 5497"/>
            </a:avLst>
          </a:prstGeom>
          <a:solidFill>
            <a:srgbClr val="F6EAD4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marL="230188">
              <a:lnSpc>
                <a:spcPct val="114000"/>
              </a:lnSpc>
            </a:pPr>
            <a:r>
              <a:rPr lang="en-US" sz="2000" dirty="0">
                <a:latin typeface="Avenir Next LT Pro" panose="020B0504020202020204" pitchFamily="34" charset="0"/>
              </a:rPr>
              <a:t>LiDAR data can replace the requirement to submit elevation information certified by a licensed land surveyor or professional engineer, which can create a cost savings for property owners. </a:t>
            </a:r>
          </a:p>
          <a:p>
            <a:pPr marL="457200">
              <a:lnSpc>
                <a:spcPct val="114000"/>
              </a:lnSpc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30188">
              <a:lnSpc>
                <a:spcPct val="114000"/>
              </a:lnSpc>
            </a:pPr>
            <a:r>
              <a:rPr lang="en-US" sz="2000" dirty="0">
                <a:latin typeface="Avenir Next LT Pro" panose="020B0504020202020204" pitchFamily="34" charset="0"/>
              </a:rPr>
              <a:t>The WV Flood Tool (</a:t>
            </a:r>
            <a:r>
              <a:rPr lang="en-US" sz="2000" dirty="0">
                <a:latin typeface="Avenir Next LT Pro" panose="020B0504020202020204" pitchFamily="34" charset="0"/>
                <a:hlinkClick r:id="rId6"/>
              </a:rPr>
              <a:t>www.mapwv.gov/flood</a:t>
            </a:r>
            <a:r>
              <a:rPr lang="en-US" sz="2000" dirty="0">
                <a:latin typeface="Avenir Next LT Pro" panose="020B0504020202020204" pitchFamily="34" charset="0"/>
              </a:rPr>
              <a:t>) can be used for the map requirement of LOMAs for properties located in A or AE Flood Zones.</a:t>
            </a:r>
          </a:p>
          <a:p>
            <a:pPr marL="457200">
              <a:lnSpc>
                <a:spcPct val="114000"/>
              </a:lnSpc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30188">
              <a:lnSpc>
                <a:spcPct val="114000"/>
              </a:lnSpc>
            </a:pPr>
            <a:r>
              <a:rPr lang="en-US" sz="2000" dirty="0">
                <a:latin typeface="Avenir Next LT Pro" panose="020B0504020202020204" pitchFamily="34" charset="0"/>
              </a:rPr>
              <a:t>High-Risk advisory flood zones identify potential structures that could be removed from the SFHA.</a:t>
            </a:r>
          </a:p>
        </p:txBody>
      </p:sp>
    </p:spTree>
    <p:extLst>
      <p:ext uri="{BB962C8B-B14F-4D97-AF65-F5344CB8AC3E}">
        <p14:creationId xmlns:p14="http://schemas.microsoft.com/office/powerpoint/2010/main" val="16582813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B5857-EA63-02BD-B584-DF91B98D4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777363B-70EC-16D7-7D71-BADA44A5A1FE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1B940305-C775-C79D-FBEE-166F8BBE3C25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When LiDAR Cannot Be Used for LOMA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C03CF1B-7401-10B2-C98B-A46FA43F1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FEE942E-CA75-E703-ACFC-430C3B488B89}"/>
              </a:ext>
            </a:extLst>
          </p:cNvPr>
          <p:cNvSpPr txBox="1"/>
          <p:nvPr/>
        </p:nvSpPr>
        <p:spPr>
          <a:xfrm>
            <a:off x="525031" y="972188"/>
            <a:ext cx="11386618" cy="53310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b="1" dirty="0">
                <a:latin typeface="Avenir Next LT Pro" panose="020B0504020202020204" pitchFamily="34" charset="0"/>
              </a:rPr>
              <a:t>There are situations when LiDAR </a:t>
            </a:r>
            <a:r>
              <a:rPr lang="en-US" sz="2000" b="1" u="sng" dirty="0">
                <a:solidFill>
                  <a:srgbClr val="A12C1F"/>
                </a:solidFill>
                <a:latin typeface="Avenir Next LT Pro" panose="020B0504020202020204" pitchFamily="34" charset="0"/>
              </a:rPr>
              <a:t>cannot be used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 </a:t>
            </a:r>
            <a:r>
              <a:rPr lang="en-US" sz="2000" b="1" dirty="0">
                <a:latin typeface="Avenir Next LT Pro" panose="020B0504020202020204" pitchFamily="34" charset="0"/>
              </a:rPr>
              <a:t>in a LOMA request. These include applications involving the following: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Buildings or lots elevated using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fill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Buildings or lots in the regulatory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floodway</a:t>
            </a:r>
            <a:r>
              <a:rPr lang="en-US" sz="2000" dirty="0">
                <a:latin typeface="Avenir Next LT Pro" panose="020B0504020202020204" pitchFamily="34" charset="0"/>
              </a:rPr>
              <a:t> or Zone AO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Buildings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under construction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Conditional</a:t>
            </a:r>
            <a:r>
              <a:rPr lang="en-US" sz="2000" dirty="0">
                <a:latin typeface="Avenir Next LT Pro" panose="020B0504020202020204" pitchFamily="34" charset="0"/>
              </a:rPr>
              <a:t> determinations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Requests to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supersede</a:t>
            </a:r>
            <a:r>
              <a:rPr lang="en-US" sz="2000" dirty="0">
                <a:latin typeface="Avenir Next LT Pro" panose="020B0504020202020204" pitchFamily="34" charset="0"/>
              </a:rPr>
              <a:t> previously issued LOMAs based on certified elevation data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If the entire lot is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to be reviewed</a:t>
            </a:r>
            <a:r>
              <a:rPr lang="en-US" sz="2000" dirty="0">
                <a:latin typeface="Avenir Next LT Pro" panose="020B0504020202020204" pitchFamily="34" charset="0"/>
              </a:rPr>
              <a:t>, an Elevation Form is required to complete the case with the Lowest Lot Elevation certified by a licensed land surveyor or registered professional engineer</a:t>
            </a:r>
            <a:r>
              <a:rPr lang="en-US" sz="2000" dirty="0">
                <a:latin typeface="Avenir Next LT Pro Dem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0554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C0462-9CB9-A376-C2C0-E2A0844E4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1E0346D-44A8-8AC1-3C78-09C28650891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9B420229-5103-0BA8-F4AF-556E6F2C5972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Example of LOMA Qualification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8458D51-9E0C-6EFF-C28D-841421F4D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7CBEF62-B478-54D5-8875-49212A020528}"/>
              </a:ext>
            </a:extLst>
          </p:cNvPr>
          <p:cNvGrpSpPr/>
          <p:nvPr/>
        </p:nvGrpSpPr>
        <p:grpSpPr>
          <a:xfrm>
            <a:off x="753823" y="1048551"/>
            <a:ext cx="10684353" cy="5063066"/>
            <a:chOff x="1676400" y="1418694"/>
            <a:chExt cx="9707200" cy="4600016"/>
          </a:xfrm>
        </p:grpSpPr>
        <p:pic>
          <p:nvPicPr>
            <p:cNvPr id="6" name="Picture 5">
              <a:hlinkClick r:id="rId4"/>
              <a:extLst>
                <a:ext uri="{FF2B5EF4-FFF2-40B4-BE49-F238E27FC236}">
                  <a16:creationId xmlns:a16="http://schemas.microsoft.com/office/drawing/2014/main" id="{8EAF1B8B-25E9-C1AD-2E01-70EE68306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400" y="1418694"/>
              <a:ext cx="9707200" cy="46000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6906726-EE4A-B0D9-66FF-933465EF127A}"/>
                </a:ext>
              </a:extLst>
            </p:cNvPr>
            <p:cNvGrpSpPr/>
            <p:nvPr/>
          </p:nvGrpSpPr>
          <p:grpSpPr>
            <a:xfrm>
              <a:off x="4490000" y="2328343"/>
              <a:ext cx="5903997" cy="3415835"/>
              <a:chOff x="4490000" y="2328343"/>
              <a:chExt cx="5903997" cy="3415835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F0684B6-231C-C68F-D6B0-DCBA175709F4}"/>
                  </a:ext>
                </a:extLst>
              </p:cNvPr>
              <p:cNvSpPr/>
              <p:nvPr/>
            </p:nvSpPr>
            <p:spPr>
              <a:xfrm>
                <a:off x="9629775" y="4017892"/>
                <a:ext cx="764222" cy="228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glow rad="50800">
                  <a:srgbClr val="FFFF00">
                    <a:alpha val="4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85DE2F7-92AE-1560-9757-E42EF132639E}"/>
                  </a:ext>
                </a:extLst>
              </p:cNvPr>
              <p:cNvSpPr/>
              <p:nvPr/>
            </p:nvSpPr>
            <p:spPr>
              <a:xfrm>
                <a:off x="4876800" y="3037659"/>
                <a:ext cx="2036655" cy="2055717"/>
              </a:xfrm>
              <a:prstGeom prst="ellipse">
                <a:avLst/>
              </a:prstGeom>
              <a:noFill/>
              <a:ln w="38100">
                <a:solidFill>
                  <a:srgbClr val="FFFF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sp>
            <p:nvSpPr>
              <p:cNvPr id="10" name="Rectangular Callout 33">
                <a:extLst>
                  <a:ext uri="{FF2B5EF4-FFF2-40B4-BE49-F238E27FC236}">
                    <a16:creationId xmlns:a16="http://schemas.microsoft.com/office/drawing/2014/main" id="{9619D492-CE8C-3FEB-97DA-3BBAC51D0C6C}"/>
                  </a:ext>
                </a:extLst>
              </p:cNvPr>
              <p:cNvSpPr/>
              <p:nvPr/>
            </p:nvSpPr>
            <p:spPr>
              <a:xfrm>
                <a:off x="6019800" y="5221767"/>
                <a:ext cx="2493094" cy="522411"/>
              </a:xfrm>
              <a:prstGeom prst="wedgeRectCallout">
                <a:avLst>
                  <a:gd name="adj1" fmla="val -42770"/>
                  <a:gd name="adj2" fmla="val -191464"/>
                </a:avLst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r>
                  <a:rPr lang="en-US" sz="1400" b="1" dirty="0">
                    <a:solidFill>
                      <a:srgbClr val="FFFF00"/>
                    </a:solidFill>
                  </a:rPr>
                  <a:t>Applicable LAG is 579 ft.</a:t>
                </a:r>
                <a:br>
                  <a:rPr lang="en-US" sz="1400" dirty="0">
                    <a:solidFill>
                      <a:srgbClr val="FFFF00"/>
                    </a:solidFill>
                  </a:rPr>
                </a:br>
                <a:r>
                  <a:rPr lang="en-US" sz="1400" dirty="0">
                    <a:solidFill>
                      <a:srgbClr val="FFFF00"/>
                    </a:solidFill>
                  </a:rPr>
                  <a:t>(closest lower contour of 580’ – 1’)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C2ABB60-0A0B-7AA2-202F-CB25B857EEAF}"/>
                  </a:ext>
                </a:extLst>
              </p:cNvPr>
              <p:cNvSpPr txBox="1"/>
              <p:nvPr/>
            </p:nvSpPr>
            <p:spPr>
              <a:xfrm>
                <a:off x="4490000" y="2328343"/>
                <a:ext cx="3059600" cy="475368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rgbClr val="FFFF00"/>
                    </a:solidFill>
                    <a:latin typeface="+mj-lt"/>
                  </a:rPr>
                  <a:t>LAG 579 ft. &gt; 576 ft. BFE</a:t>
                </a:r>
              </a:p>
              <a:p>
                <a:pPr algn="ctr"/>
                <a:r>
                  <a:rPr lang="en-US" sz="1400" b="1" dirty="0">
                    <a:solidFill>
                      <a:srgbClr val="FFFF00"/>
                    </a:solidFill>
                    <a:latin typeface="+mj-lt"/>
                  </a:rPr>
                  <a:t>(Should qualify for LiDAR LOMA - Removal)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3551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CAE2A-DF85-C603-919E-8A26E5405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7317D1-5429-1AEC-0EE3-2FD38DF3A4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0295" y="662968"/>
            <a:ext cx="803153" cy="690613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A92146B-879A-2FAD-5CB7-F8B392386D4D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CB0F18A-2970-0B94-10E4-85EC6103D0BA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7" name="Title 1">
                <a:extLst>
                  <a:ext uri="{FF2B5EF4-FFF2-40B4-BE49-F238E27FC236}">
                    <a16:creationId xmlns:a16="http://schemas.microsoft.com/office/drawing/2014/main" id="{BCB3FF60-4D48-E8F7-E0E2-EEF01035B7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</a:t>
                </a: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A58FCCEB-6654-D5B7-311D-7E0B9EAE40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3" name="Picture 2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27B7B030-8F3D-1112-53B5-06DDDB12B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  <p:pic>
        <p:nvPicPr>
          <p:cNvPr id="20" name="Google Shape;79;p1">
            <a:extLst>
              <a:ext uri="{FF2B5EF4-FFF2-40B4-BE49-F238E27FC236}">
                <a16:creationId xmlns:a16="http://schemas.microsoft.com/office/drawing/2014/main" id="{EE20C1D1-43F9-2894-ECE3-A64EFB8DC61A}"/>
              </a:ext>
            </a:extLst>
          </p:cNvPr>
          <p:cNvPicPr preferRelativeResize="0"/>
          <p:nvPr/>
        </p:nvPicPr>
        <p:blipFill>
          <a:blip r:embed="rId6" cstate="screen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6370" y="4476257"/>
            <a:ext cx="2647672" cy="19398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Google Shape;68;p1">
            <a:extLst>
              <a:ext uri="{FF2B5EF4-FFF2-40B4-BE49-F238E27FC236}">
                <a16:creationId xmlns:a16="http://schemas.microsoft.com/office/drawing/2014/main" id="{73D190F9-BE4B-BC38-0EFA-A3658D6E55A6}"/>
              </a:ext>
            </a:extLst>
          </p:cNvPr>
          <p:cNvSpPr txBox="1"/>
          <p:nvPr/>
        </p:nvSpPr>
        <p:spPr>
          <a:xfrm>
            <a:off x="9106191" y="6438540"/>
            <a:ext cx="2893475" cy="34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solidFill>
                  <a:schemeClr val="bg1">
                    <a:lumMod val="65000"/>
                  </a:schemeClr>
                </a:solidFill>
              </a:rPr>
              <a:t>Flood Symposium 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</a:rPr>
              <a:t>Stakeholders</a:t>
            </a:r>
            <a:endParaRPr sz="15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D4C0766-4294-36A9-9ECB-F79EF179A4E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6370" y="1510160"/>
            <a:ext cx="2647672" cy="18647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3EB4971-C96E-0452-7C3E-C2073CF738ED}"/>
              </a:ext>
            </a:extLst>
          </p:cNvPr>
          <p:cNvSpPr txBox="1"/>
          <p:nvPr/>
        </p:nvSpPr>
        <p:spPr>
          <a:xfrm>
            <a:off x="9160746" y="3392011"/>
            <a:ext cx="303125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>
                    <a:lumMod val="65000"/>
                  </a:schemeClr>
                </a:solidFill>
              </a:rPr>
              <a:t>Community Engagement </a:t>
            </a:r>
            <a:r>
              <a:rPr lang="en-US" sz="1500" dirty="0">
                <a:solidFill>
                  <a:schemeClr val="bg1">
                    <a:lumMod val="65000"/>
                  </a:schemeClr>
                </a:solidFill>
              </a:rPr>
              <a:t>Meeting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FB643A-42B0-7F89-AF72-26C057644180}"/>
              </a:ext>
            </a:extLst>
          </p:cNvPr>
          <p:cNvSpPr txBox="1"/>
          <p:nvPr/>
        </p:nvSpPr>
        <p:spPr>
          <a:xfrm>
            <a:off x="1274131" y="6438540"/>
            <a:ext cx="1546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Hazard Library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4CF0D5-FAAC-AEA7-4748-45C734DD0CAE}"/>
              </a:ext>
            </a:extLst>
          </p:cNvPr>
          <p:cNvGrpSpPr/>
          <p:nvPr/>
        </p:nvGrpSpPr>
        <p:grpSpPr>
          <a:xfrm>
            <a:off x="170914" y="1510160"/>
            <a:ext cx="3725966" cy="2771117"/>
            <a:chOff x="256374" y="1325851"/>
            <a:chExt cx="3725966" cy="2771117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7B3DE2B0-078B-FFFA-4D66-2D8425504A0A}"/>
                </a:ext>
              </a:extLst>
            </p:cNvPr>
            <p:cNvSpPr/>
            <p:nvPr/>
          </p:nvSpPr>
          <p:spPr>
            <a:xfrm>
              <a:off x="256374" y="1325851"/>
              <a:ext cx="3725966" cy="27635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57664F-1AF0-4889-C0F9-0131C28F944D}"/>
                </a:ext>
              </a:extLst>
            </p:cNvPr>
            <p:cNvGrpSpPr/>
            <p:nvPr/>
          </p:nvGrpSpPr>
          <p:grpSpPr>
            <a:xfrm>
              <a:off x="320070" y="1346872"/>
              <a:ext cx="3579688" cy="2750096"/>
              <a:chOff x="320070" y="1346872"/>
              <a:chExt cx="3579688" cy="2750096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DB761652-997C-B7FB-67D9-9FE931F773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204368" y="1625477"/>
                <a:ext cx="1643535" cy="821572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9" name="Google Shape;78;p1">
                <a:extLst>
                  <a:ext uri="{FF2B5EF4-FFF2-40B4-BE49-F238E27FC236}">
                    <a16:creationId xmlns:a16="http://schemas.microsoft.com/office/drawing/2014/main" id="{C602C6AD-1402-6379-C854-9E7276B109E8}"/>
                  </a:ext>
                </a:extLst>
              </p:cNvPr>
              <p:cNvPicPr preferRelativeResize="0"/>
              <p:nvPr/>
            </p:nvPicPr>
            <p:blipFill>
              <a:blip r:embed="rId9" cstate="screen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998"/>
              <a:stretch/>
            </p:blipFill>
            <p:spPr>
              <a:xfrm>
                <a:off x="406410" y="1625477"/>
                <a:ext cx="1646704" cy="826069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30" name="Google Shape;69;p1">
                <a:extLst>
                  <a:ext uri="{FF2B5EF4-FFF2-40B4-BE49-F238E27FC236}">
                    <a16:creationId xmlns:a16="http://schemas.microsoft.com/office/drawing/2014/main" id="{9126B2D8-136C-DA43-2F5D-27737A4122CE}"/>
                  </a:ext>
                </a:extLst>
              </p:cNvPr>
              <p:cNvSpPr txBox="1"/>
              <p:nvPr/>
            </p:nvSpPr>
            <p:spPr>
              <a:xfrm>
                <a:off x="367859" y="1346872"/>
                <a:ext cx="1812811" cy="324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lvl="0" indent="0" algn="ctr" rtl="0">
                  <a:lnSpc>
                    <a:spcPct val="10791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400" dirty="0">
                    <a:solidFill>
                      <a:schemeClr val="dk1"/>
                    </a:solidFill>
                  </a:rPr>
                  <a:t>Flood Visualizations</a:t>
                </a:r>
                <a:endParaRPr sz="1400" i="0" u="none" strike="noStrike" cap="none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014C3E12-F905-095D-9B14-A6178F802D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6410" y="2832781"/>
                <a:ext cx="1626990" cy="900078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32" name="Google Shape;69;p1">
                <a:extLst>
                  <a:ext uri="{FF2B5EF4-FFF2-40B4-BE49-F238E27FC236}">
                    <a16:creationId xmlns:a16="http://schemas.microsoft.com/office/drawing/2014/main" id="{7CC98922-73B6-7941-08A3-6187A6F83870}"/>
                  </a:ext>
                </a:extLst>
              </p:cNvPr>
              <p:cNvSpPr txBox="1"/>
              <p:nvPr/>
            </p:nvSpPr>
            <p:spPr>
              <a:xfrm>
                <a:off x="320070" y="2557159"/>
                <a:ext cx="1812811" cy="324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lvl="0" indent="0" algn="ctr" rtl="0">
                  <a:lnSpc>
                    <a:spcPct val="10791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400" dirty="0">
                    <a:solidFill>
                      <a:schemeClr val="dk1"/>
                    </a:solidFill>
                  </a:rPr>
                  <a:t>Flood Dashboards</a:t>
                </a:r>
                <a:endParaRPr sz="1400" i="0" u="none" strike="noStrike" cap="none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4F75E4F2-08B9-6B43-59BE-B4F94F667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5981" y="2832781"/>
                <a:ext cx="1640230" cy="892223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E55624D-C69F-29CF-9C55-324F94F4CABC}"/>
                  </a:ext>
                </a:extLst>
              </p:cNvPr>
              <p:cNvSpPr txBox="1"/>
              <p:nvPr/>
            </p:nvSpPr>
            <p:spPr>
              <a:xfrm>
                <a:off x="2359176" y="1351044"/>
                <a:ext cx="13399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WV Flood Tool</a:t>
                </a:r>
              </a:p>
            </p:txBody>
          </p:sp>
          <p:sp>
            <p:nvSpPr>
              <p:cNvPr id="35" name="Google Shape;69;p1">
                <a:extLst>
                  <a:ext uri="{FF2B5EF4-FFF2-40B4-BE49-F238E27FC236}">
                    <a16:creationId xmlns:a16="http://schemas.microsoft.com/office/drawing/2014/main" id="{8A0EE7DE-BFB6-4A3F-285C-FC1A7C6C361E}"/>
                  </a:ext>
                </a:extLst>
              </p:cNvPr>
              <p:cNvSpPr txBox="1"/>
              <p:nvPr/>
            </p:nvSpPr>
            <p:spPr>
              <a:xfrm>
                <a:off x="2086947" y="2562767"/>
                <a:ext cx="1812811" cy="324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lvl="0" indent="0" algn="ctr" rtl="0">
                  <a:lnSpc>
                    <a:spcPct val="10791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400" dirty="0">
                    <a:solidFill>
                      <a:schemeClr val="dk1"/>
                    </a:solidFill>
                  </a:rPr>
                  <a:t>WV Risk Explorer</a:t>
                </a:r>
                <a:endParaRPr sz="1400" i="0" u="none" strike="noStrike" cap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Google Shape;69;p1">
                <a:extLst>
                  <a:ext uri="{FF2B5EF4-FFF2-40B4-BE49-F238E27FC236}">
                    <a16:creationId xmlns:a16="http://schemas.microsoft.com/office/drawing/2014/main" id="{ED976383-DE5C-2248-B4B6-EF40D8A8CE78}"/>
                  </a:ext>
                </a:extLst>
              </p:cNvPr>
              <p:cNvSpPr txBox="1"/>
              <p:nvPr/>
            </p:nvSpPr>
            <p:spPr>
              <a:xfrm>
                <a:off x="1182774" y="3738769"/>
                <a:ext cx="1812811" cy="3581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lvl="0" indent="0" algn="ctr" rtl="0">
                  <a:lnSpc>
                    <a:spcPct val="10791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</a:rPr>
                  <a:t>Example Tools</a:t>
                </a:r>
                <a:endParaRPr sz="1600" b="1" i="0" u="none" strike="noStrike" cap="none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D600A13E-7F8E-2640-81C0-C7F9501EF79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949" y="4480097"/>
            <a:ext cx="3439801" cy="1939883"/>
          </a:xfrm>
          <a:prstGeom prst="rect">
            <a:avLst/>
          </a:prstGeom>
          <a:ln>
            <a:noFill/>
          </a:ln>
          <a:effectLst>
            <a:glow rad="139700">
              <a:srgbClr val="FF913F">
                <a:alpha val="40000"/>
              </a:srgb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6B40E1DB-CC15-1E4E-9E00-840321E61F38}"/>
              </a:ext>
            </a:extLst>
          </p:cNvPr>
          <p:cNvGrpSpPr/>
          <p:nvPr/>
        </p:nvGrpSpPr>
        <p:grpSpPr>
          <a:xfrm>
            <a:off x="2286316" y="996249"/>
            <a:ext cx="8716749" cy="6025039"/>
            <a:chOff x="2286316" y="832961"/>
            <a:chExt cx="8716749" cy="6025039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1E64743-AF84-12D1-59A7-548911CBC9E9}"/>
                </a:ext>
              </a:extLst>
            </p:cNvPr>
            <p:cNvGrpSpPr/>
            <p:nvPr/>
          </p:nvGrpSpPr>
          <p:grpSpPr>
            <a:xfrm>
              <a:off x="2286316" y="832961"/>
              <a:ext cx="8716749" cy="6025039"/>
              <a:chOff x="2296014" y="847084"/>
              <a:chExt cx="8716749" cy="602503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aphicFrame>
            <p:nvGraphicFramePr>
              <p:cNvPr id="44" name="Diagram 43">
                <a:extLst>
                  <a:ext uri="{FF2B5EF4-FFF2-40B4-BE49-F238E27FC236}">
                    <a16:creationId xmlns:a16="http://schemas.microsoft.com/office/drawing/2014/main" id="{EAE821D5-41AC-CF33-67CA-5E39AFB537B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15291626"/>
                  </p:ext>
                </p:extLst>
              </p:nvPr>
            </p:nvGraphicFramePr>
            <p:xfrm>
              <a:off x="2296014" y="847084"/>
              <a:ext cx="8716749" cy="602503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3" r:lo="rId14" r:qs="rId15" r:cs="rId16"/>
              </a:graphicData>
            </a:graphic>
          </p:graphicFrame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A8C8BB7-F6B5-A55F-ABAE-C1276CA0F002}"/>
                  </a:ext>
                </a:extLst>
              </p:cNvPr>
              <p:cNvSpPr txBox="1"/>
              <p:nvPr/>
            </p:nvSpPr>
            <p:spPr>
              <a:xfrm>
                <a:off x="6547565" y="4132112"/>
                <a:ext cx="2515250" cy="1712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STAKEHOLDERS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Risk Reduction Associates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Emergency Responders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Floodplain Managers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Local Officials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Volunteers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Public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D20B79D-F4C8-9AA6-C284-0136DA1CA00E}"/>
                </a:ext>
              </a:extLst>
            </p:cNvPr>
            <p:cNvSpPr txBox="1"/>
            <p:nvPr/>
          </p:nvSpPr>
          <p:spPr>
            <a:xfrm>
              <a:off x="6547565" y="1896342"/>
              <a:ext cx="2515250" cy="2042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COMMUNITY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ENGAGEMENT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Focused Outreach Meetings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Flood Symposium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Resiliency Tools &amp; Products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Learning Resources &amp; Reports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25A5DD2-EAEC-9401-EE92-E4D781D20EBC}"/>
                </a:ext>
              </a:extLst>
            </p:cNvPr>
            <p:cNvSpPr txBox="1"/>
            <p:nvPr/>
          </p:nvSpPr>
          <p:spPr>
            <a:xfrm>
              <a:off x="4307257" y="2039883"/>
              <a:ext cx="2515250" cy="1726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RISK TOOLS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endParaRP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WV Risk Explorer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WV Flood Tool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Visualizations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Dashboards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endParaRP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9 Geographic Scales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319E831-609C-45CE-E5DC-EC1DA953CD5C}"/>
                </a:ext>
              </a:extLst>
            </p:cNvPr>
            <p:cNvSpPr txBox="1"/>
            <p:nvPr/>
          </p:nvSpPr>
          <p:spPr>
            <a:xfrm>
              <a:off x="4501226" y="4117989"/>
              <a:ext cx="2036642" cy="1211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HAZARD LIBRARY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Search online hazard resources by title, subject, media, event, geography, data, etc.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5F81806-D596-8BCA-4603-52BAD3EE3F86}"/>
              </a:ext>
            </a:extLst>
          </p:cNvPr>
          <p:cNvSpPr txBox="1"/>
          <p:nvPr/>
        </p:nvSpPr>
        <p:spPr>
          <a:xfrm>
            <a:off x="1463172" y="683655"/>
            <a:ext cx="9914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venir Next LT Pro" panose="020B0504020202020204" pitchFamily="34" charset="0"/>
              </a:rPr>
              <a:t>A comprehensive source of data, documents, and media related to flood risk that we collect or generate. </a:t>
            </a:r>
          </a:p>
        </p:txBody>
      </p:sp>
      <p:sp>
        <p:nvSpPr>
          <p:cNvPr id="46" name="Partial Circle 45">
            <a:extLst>
              <a:ext uri="{FF2B5EF4-FFF2-40B4-BE49-F238E27FC236}">
                <a16:creationId xmlns:a16="http://schemas.microsoft.com/office/drawing/2014/main" id="{5B76168E-5F32-E90C-28F5-FB2C4584929F}"/>
              </a:ext>
            </a:extLst>
          </p:cNvPr>
          <p:cNvSpPr/>
          <p:nvPr/>
        </p:nvSpPr>
        <p:spPr>
          <a:xfrm rot="16200000">
            <a:off x="3964907" y="1435784"/>
            <a:ext cx="5258930" cy="5258930"/>
          </a:xfrm>
          <a:prstGeom prst="pie">
            <a:avLst>
              <a:gd name="adj1" fmla="val 10799260"/>
              <a:gd name="adj2" fmla="val 16200000"/>
            </a:avLst>
          </a:prstGeom>
          <a:noFill/>
          <a:ln w="38100" cmpd="sng">
            <a:solidFill>
              <a:schemeClr val="tx1"/>
            </a:solidFill>
          </a:ln>
          <a:effectLst>
            <a:glow rad="228600">
              <a:srgbClr val="FF8529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653FF6-68E4-A2D9-B719-DB21F6CBA0AA}"/>
              </a:ext>
            </a:extLst>
          </p:cNvPr>
          <p:cNvSpPr txBox="1"/>
          <p:nvPr/>
        </p:nvSpPr>
        <p:spPr>
          <a:xfrm>
            <a:off x="4040621" y="1462144"/>
            <a:ext cx="5096301" cy="435102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000" dirty="0">
                <a:latin typeface="Avenir Next LT Pro Demi" panose="020B0704020202020204" pitchFamily="34" charset="0"/>
              </a:rPr>
              <a:t>WV Flood Resiliency Framework (WVFRF)</a:t>
            </a:r>
          </a:p>
        </p:txBody>
      </p:sp>
    </p:spTree>
    <p:extLst>
      <p:ext uri="{BB962C8B-B14F-4D97-AF65-F5344CB8AC3E}">
        <p14:creationId xmlns:p14="http://schemas.microsoft.com/office/powerpoint/2010/main" val="3030610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DC70C-F776-3712-361F-273282D78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C3908FE-C26E-9DB4-6C39-668CF72BAFD2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C8C71C7E-E55D-88CD-3900-5922001CF7D8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it-IT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LiDAR LOMA Submission – 4 Steps</a:t>
              </a:r>
              <a:endParaRPr lang="en-US" sz="3200" b="1" dirty="0">
                <a:solidFill>
                  <a:prstClr val="white"/>
                </a:solidFill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38F4C95-1C75-77AC-FA84-20DB916A6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5" name="object 10">
            <a:extLst>
              <a:ext uri="{FF2B5EF4-FFF2-40B4-BE49-F238E27FC236}">
                <a16:creationId xmlns:a16="http://schemas.microsoft.com/office/drawing/2014/main" id="{8CF176B9-D8B6-9DC7-025E-B4F806904DA2}"/>
              </a:ext>
            </a:extLst>
          </p:cNvPr>
          <p:cNvSpPr txBox="1"/>
          <p:nvPr/>
        </p:nvSpPr>
        <p:spPr>
          <a:xfrm>
            <a:off x="881132" y="761946"/>
            <a:ext cx="10267702" cy="58992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indent="-342900">
              <a:lnSpc>
                <a:spcPct val="114000"/>
              </a:lnSpc>
              <a:spcBef>
                <a:spcPts val="125"/>
              </a:spcBef>
              <a:buAutoNum type="arabicParenR"/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Determine LiDAR coverage. West Virginia has statewide Quality Level 2 (QL2) LiDAR coverage and derivative elevation products (statewide 1-meter DEM and 1- or 2-foot contours) published to the WV Flood Tool.</a:t>
            </a:r>
          </a:p>
          <a:p>
            <a:pPr marL="12700">
              <a:lnSpc>
                <a:spcPct val="114000"/>
              </a:lnSpc>
              <a:spcBef>
                <a:spcPts val="125"/>
              </a:spcBef>
            </a:pPr>
            <a:endParaRPr lang="en-US" sz="1200" dirty="0">
              <a:latin typeface="Avenir Next LT Pro" panose="020B0504020202020204" pitchFamily="34" charset="0"/>
              <a:cs typeface="Franklin Gothic Book"/>
            </a:endParaRPr>
          </a:p>
          <a:p>
            <a:pPr marL="12700">
              <a:lnSpc>
                <a:spcPct val="114000"/>
              </a:lnSpc>
              <a:spcBef>
                <a:spcPts val="500"/>
              </a:spcBef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2) Print </a:t>
            </a:r>
            <a:r>
              <a:rPr lang="en-US" b="1" dirty="0">
                <a:latin typeface="Avenir Next LT Pro" panose="020B0504020202020204" pitchFamily="34" charset="0"/>
                <a:cs typeface="Franklin Gothic Book"/>
              </a:rPr>
              <a:t>LOMA Map </a:t>
            </a: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using </a:t>
            </a:r>
            <a:r>
              <a:rPr lang="en-US" dirty="0">
                <a:latin typeface="Avenir Next LT Pro" panose="020B0504020202020204" pitchFamily="34" charset="0"/>
                <a:cs typeface="Franklin Gothic Book"/>
                <a:hlinkClick r:id="rId4"/>
              </a:rPr>
              <a:t>WV Flood Tool</a:t>
            </a:r>
            <a:endParaRPr lang="en-US" dirty="0">
              <a:latin typeface="Avenir Next LT Pro" panose="020B0504020202020204" pitchFamily="34" charset="0"/>
              <a:cs typeface="Franklin Gothic Book"/>
            </a:endParaRPr>
          </a:p>
          <a:p>
            <a:pPr marL="355600" indent="-342900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Identify published building-level risk assessments</a:t>
            </a:r>
            <a:br>
              <a:rPr lang="en-US" dirty="0">
                <a:latin typeface="Avenir Next LT Pro" panose="020B0504020202020204" pitchFamily="34" charset="0"/>
                <a:cs typeface="Franklin Gothic Book"/>
              </a:rPr>
            </a:b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for potential Mapped Out structures</a:t>
            </a:r>
          </a:p>
          <a:p>
            <a:pPr marL="355600" marR="5080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Determine LOMA Type: Existing Structure or Lot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Determine BFE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Determine LAG/LLE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Add Annotation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Print and Download LOMA Map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Save to PDF File</a:t>
            </a:r>
          </a:p>
          <a:p>
            <a:pPr marL="12065" marR="13779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tabLst>
                <a:tab pos="355600" algn="l"/>
              </a:tabLst>
            </a:pPr>
            <a:endParaRPr lang="en-US" sz="1200" dirty="0">
              <a:latin typeface="Avenir Next LT Pro" panose="020B0504020202020204" pitchFamily="34" charset="0"/>
              <a:cs typeface="Franklin Gothic Book"/>
            </a:endParaRPr>
          </a:p>
          <a:p>
            <a:pPr marL="12065" marR="13779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3) Further Edit/Annotate Print LOMA (optional)</a:t>
            </a:r>
          </a:p>
          <a:p>
            <a:pPr marL="12065" marR="13779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tabLst>
                <a:tab pos="355600" algn="l"/>
              </a:tabLst>
            </a:pPr>
            <a:endParaRPr lang="en-US" sz="1200" dirty="0">
              <a:latin typeface="Avenir Next LT Pro" panose="020B0504020202020204" pitchFamily="34" charset="0"/>
              <a:cs typeface="Franklin Gothic Book"/>
            </a:endParaRPr>
          </a:p>
          <a:p>
            <a:pPr marL="12065" marR="13779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4) Submit LiDAR LOMA Map Exhibit using FEMA’s </a:t>
            </a:r>
            <a:r>
              <a:rPr lang="en-US" dirty="0">
                <a:latin typeface="Avenir Next LT Pro" panose="020B0504020202020204" pitchFamily="34" charset="0"/>
                <a:cs typeface="Franklin Gothic Book"/>
                <a:hlinkClick r:id="rId5"/>
              </a:rPr>
              <a:t>Online LOMC Portal </a:t>
            </a: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 (no fee charged)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192102-F9C8-904D-CDD5-276A9862B0B3}"/>
              </a:ext>
            </a:extLst>
          </p:cNvPr>
          <p:cNvSpPr txBox="1"/>
          <p:nvPr/>
        </p:nvSpPr>
        <p:spPr>
          <a:xfrm>
            <a:off x="8772373" y="5429685"/>
            <a:ext cx="1970874" cy="523220"/>
          </a:xfrm>
          <a:prstGeom prst="rect">
            <a:avLst/>
          </a:prstGeom>
          <a:solidFill>
            <a:srgbClr val="F6EAD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latin typeface="Avenir Next LT Pro Light" panose="020B0304020202020204" pitchFamily="34" charset="0"/>
              </a:rPr>
              <a:t>Click </a:t>
            </a:r>
            <a:r>
              <a:rPr lang="en-US" sz="1400" i="1" dirty="0">
                <a:latin typeface="Avenir Next LT Pro Light" panose="020B0304020202020204" pitchFamily="34" charset="0"/>
                <a:hlinkClick r:id="rId6"/>
              </a:rPr>
              <a:t>here</a:t>
            </a:r>
            <a:r>
              <a:rPr lang="en-US" sz="1400" i="1" dirty="0">
                <a:latin typeface="Avenir Next LT Pro Light" panose="020B0304020202020204" pitchFamily="34" charset="0"/>
              </a:rPr>
              <a:t> for more detailed instructions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E43C39-3AFB-763A-61B8-6A09A6BCD26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939" y="1544274"/>
            <a:ext cx="2889895" cy="373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11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71F1E-BF86-AF07-53CE-38CB89C26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94E2DE8-DEBE-A066-3200-9C3F86DE9A3B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B599E99B-3821-24E5-5163-FC788F4D719D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What needs to be submitted?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269FDA7-C83F-20B5-36B8-62FDC79EE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5E9D134-7D2F-A1FE-9D0F-6BA8E02787AC}"/>
              </a:ext>
            </a:extLst>
          </p:cNvPr>
          <p:cNvSpPr txBox="1"/>
          <p:nvPr/>
        </p:nvSpPr>
        <p:spPr>
          <a:xfrm>
            <a:off x="5574575" y="5545478"/>
            <a:ext cx="4182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Avenir Next LT Pro Light" panose="020B0304020202020204" pitchFamily="34" charset="0"/>
              </a:rPr>
              <a:t>More than one map can be made to present all elements.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A4CE3F-3191-545A-839E-D306FA5C58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08" y="860497"/>
            <a:ext cx="4356847" cy="5669768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022A15E-7119-9702-BABE-2A0E65E37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188427"/>
              </p:ext>
            </p:extLst>
          </p:nvPr>
        </p:nvGraphicFramePr>
        <p:xfrm>
          <a:off x="5574575" y="1827184"/>
          <a:ext cx="5848090" cy="3670935"/>
        </p:xfrm>
        <a:graphic>
          <a:graphicData uri="http://schemas.openxmlformats.org/drawingml/2006/table">
            <a:tbl>
              <a:tblPr firstRow="1" bandRow="1"/>
              <a:tblGrid>
                <a:gridCol w="408115">
                  <a:extLst>
                    <a:ext uri="{9D8B030D-6E8A-4147-A177-3AD203B41FA5}">
                      <a16:colId xmlns:a16="http://schemas.microsoft.com/office/drawing/2014/main" val="1163997975"/>
                    </a:ext>
                  </a:extLst>
                </a:gridCol>
                <a:gridCol w="5439975">
                  <a:extLst>
                    <a:ext uri="{9D8B030D-6E8A-4147-A177-3AD203B41FA5}">
                      <a16:colId xmlns:a16="http://schemas.microsoft.com/office/drawing/2014/main" val="1101067465"/>
                    </a:ext>
                  </a:extLst>
                </a:gridCol>
              </a:tblGrid>
              <a:tr h="125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#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Map Elements Required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155227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Name, organization, and contact information for the map creator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723999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E-911 Address of property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666528"/>
                  </a:ext>
                </a:extLst>
              </a:tr>
              <a:tr h="1516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Road or street intersection reference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03196"/>
                  </a:ext>
                </a:extLst>
              </a:tr>
              <a:tr h="1211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Assessor’s full Parcel ID Number (APN) for the building/lot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675425"/>
                  </a:ext>
                </a:extLst>
              </a:tr>
              <a:tr h="136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Clearly identified building and/or lot boundaries</a:t>
                      </a:r>
                      <a:endParaRPr lang="en-US" sz="140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7654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Aerial imagery that shows building footprint</a:t>
                      </a:r>
                      <a:endParaRPr lang="en-US" sz="1400" dirty="0"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19362"/>
                  </a:ext>
                </a:extLst>
              </a:tr>
              <a:tr h="1475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Date, Source, and Accuracy of the LiDAR collected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71459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Vertical Datum of elevation data (e.g., NAVD 88, NGVD 29) </a:t>
                      </a:r>
                      <a:endParaRPr lang="en-US" sz="14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767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9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Scale Bar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178188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10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North Arrow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5879"/>
                  </a:ext>
                </a:extLst>
              </a:tr>
              <a:tr h="124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11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WV Flood Tool Location web link</a:t>
                      </a:r>
                      <a:endParaRPr lang="en-US" sz="140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770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2950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6F3E8-4A56-0CA6-3360-ECD8A3D31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208683F-87D1-3277-3577-1B40553F5B0D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E4A0442C-2501-62E3-FDEF-565ACE5C2D74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LOMA Map – Identify LAG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55E49CF-67DA-D71D-0EC9-CD99F8D03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83D4BC4-ACB7-22A3-9690-9C1443510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24" y="883654"/>
            <a:ext cx="8782151" cy="5691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2842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443F-F968-9EED-1BE8-C8ADFDD33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4ECF-6D8A-D600-3812-EDB3DF979370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969305-9CC8-D883-3BF1-21A0F1134C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C27789F8-A1E2-B3EA-7849-E1C977561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905245"/>
            <a:ext cx="10363200" cy="891315"/>
          </a:xfrm>
          <a:effectLst>
            <a:outerShdw blurRad="50800" dist="63500" dir="13500000" algn="br" rotWithShape="0">
              <a:prstClr val="black">
                <a:alpha val="53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Map Updates</a:t>
            </a:r>
          </a:p>
        </p:txBody>
      </p:sp>
    </p:spTree>
    <p:extLst>
      <p:ext uri="{BB962C8B-B14F-4D97-AF65-F5344CB8AC3E}">
        <p14:creationId xmlns:p14="http://schemas.microsoft.com/office/powerpoint/2010/main" val="7701708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134B5-037B-A091-E955-E1D71287C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47FBDC-1519-0691-79C6-E8E5FA5FDFDC}"/>
              </a:ext>
            </a:extLst>
          </p:cNvPr>
          <p:cNvSpPr txBox="1"/>
          <p:nvPr/>
        </p:nvSpPr>
        <p:spPr>
          <a:xfrm>
            <a:off x="2110723" y="6485641"/>
            <a:ext cx="79705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2"/>
              </a:rPr>
              <a:t>https://data.wvgis.wvu.edu/pub/RA/HL/MIT/MAPPING/Status/WV_FloodStudies.pdf</a:t>
            </a:r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D5EF86-2209-B22F-E7B9-EFC834750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113" y="673076"/>
            <a:ext cx="7521772" cy="581256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5872090-2E2E-2641-DAC5-59D6653D5EB8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B23D72DE-C7A7-D7B4-36C2-30AE244245F6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WV RiskMAP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1260845-68BF-9B74-51CC-669A5C2C0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15733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03D6E-C97D-9E7B-DD09-175E1FE34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D378BCE-6610-2631-1AC3-643F0C15E310}"/>
              </a:ext>
            </a:extLst>
          </p:cNvPr>
          <p:cNvSpPr txBox="1"/>
          <p:nvPr/>
        </p:nvSpPr>
        <p:spPr>
          <a:xfrm>
            <a:off x="2110723" y="6468428"/>
            <a:ext cx="79705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3"/>
              </a:rPr>
              <a:t>https://data.wvgis.wvu.edu/pub/RA/HL/MIT/FPM/4-Flood-Elev/AFH/Advisory_A_and_AFH_Status.pdf</a:t>
            </a:r>
            <a:endParaRPr lang="en-US" sz="12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FBC5DE-C455-A068-B120-213581CD1E7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85A190DC-C14D-FD64-02AE-AC1DCA61D1D8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Advisory Flood Heights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5141B6E-8348-1718-5C7E-24B15F769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3478E16-2E88-04A9-4B64-210CAE3A06B4}"/>
              </a:ext>
            </a:extLst>
          </p:cNvPr>
          <p:cNvGrpSpPr/>
          <p:nvPr/>
        </p:nvGrpSpPr>
        <p:grpSpPr>
          <a:xfrm>
            <a:off x="2324951" y="696687"/>
            <a:ext cx="7542095" cy="5771742"/>
            <a:chOff x="2324951" y="696687"/>
            <a:chExt cx="7542095" cy="577174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66B4F6E-5D26-B1CD-CDE8-2F79CE522837}"/>
                </a:ext>
              </a:extLst>
            </p:cNvPr>
            <p:cNvGrpSpPr/>
            <p:nvPr/>
          </p:nvGrpSpPr>
          <p:grpSpPr>
            <a:xfrm>
              <a:off x="2324951" y="696687"/>
              <a:ext cx="7542095" cy="5771742"/>
              <a:chOff x="2324951" y="696687"/>
              <a:chExt cx="7542095" cy="5771742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7CA74F4-ACE9-411A-B692-72A73FF0B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4951" y="696687"/>
                <a:ext cx="7542095" cy="5771742"/>
              </a:xfrm>
              <a:prstGeom prst="rect">
                <a:avLst/>
              </a:prstGeom>
            </p:spPr>
          </p:pic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853FEA5F-C1A4-616E-BF0A-ADED67E90895}"/>
                  </a:ext>
                </a:extLst>
              </p:cNvPr>
              <p:cNvSpPr/>
              <p:nvPr/>
            </p:nvSpPr>
            <p:spPr>
              <a:xfrm>
                <a:off x="4189615" y="2885502"/>
                <a:ext cx="432262" cy="436307"/>
              </a:xfrm>
              <a:prstGeom prst="ellipse">
                <a:avLst/>
              </a:prstGeom>
              <a:noFill/>
              <a:ln w="38100">
                <a:solidFill>
                  <a:srgbClr val="92D050"/>
                </a:solidFill>
              </a:ln>
              <a:effectLst>
                <a:outerShdw blurRad="50800" dist="25400" dir="5400000" algn="t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6E5AF7D-0245-BB86-F8C1-1030D377E4AF}"/>
                  </a:ext>
                </a:extLst>
              </p:cNvPr>
              <p:cNvSpPr/>
              <p:nvPr/>
            </p:nvSpPr>
            <p:spPr>
              <a:xfrm>
                <a:off x="3942321" y="3452903"/>
                <a:ext cx="519114" cy="523971"/>
              </a:xfrm>
              <a:prstGeom prst="ellipse">
                <a:avLst/>
              </a:prstGeom>
              <a:noFill/>
              <a:ln w="38100">
                <a:solidFill>
                  <a:srgbClr val="92D050"/>
                </a:solidFill>
              </a:ln>
              <a:effectLst>
                <a:outerShdw blurRad="50800" dist="25400" dir="5400000" algn="t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6925FC9-B580-924E-134F-0A911D70ECE7}"/>
                  </a:ext>
                </a:extLst>
              </p:cNvPr>
              <p:cNvSpPr/>
              <p:nvPr/>
            </p:nvSpPr>
            <p:spPr>
              <a:xfrm>
                <a:off x="7119935" y="2974765"/>
                <a:ext cx="432262" cy="436307"/>
              </a:xfrm>
              <a:prstGeom prst="ellipse">
                <a:avLst/>
              </a:prstGeom>
              <a:noFill/>
              <a:ln w="38100">
                <a:solidFill>
                  <a:srgbClr val="92D050"/>
                </a:solidFill>
              </a:ln>
              <a:effectLst>
                <a:outerShdw blurRad="50800" dist="25400" dir="5400000" algn="t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81B8AA-BD59-477E-5765-A549B6FC49AD}"/>
                </a:ext>
              </a:extLst>
            </p:cNvPr>
            <p:cNvSpPr txBox="1"/>
            <p:nvPr/>
          </p:nvSpPr>
          <p:spPr>
            <a:xfrm>
              <a:off x="7654629" y="5785589"/>
              <a:ext cx="1873307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50" dirty="0">
                  <a:latin typeface="Arial" panose="020B0604020202020204" pitchFamily="34" charset="0"/>
                  <a:cs typeface="Arial" panose="020B0604020202020204" pitchFamily="34" charset="0"/>
                </a:rPr>
                <a:t>2026 AFH mapping under contract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5DEBDFE-EAB7-8755-A606-BB131FD6319D}"/>
                </a:ext>
              </a:extLst>
            </p:cNvPr>
            <p:cNvSpPr/>
            <p:nvPr/>
          </p:nvSpPr>
          <p:spPr>
            <a:xfrm>
              <a:off x="9501809" y="5751412"/>
              <a:ext cx="248270" cy="250593"/>
            </a:xfrm>
            <a:prstGeom prst="ellipse">
              <a:avLst/>
            </a:prstGeom>
            <a:noFill/>
            <a:ln w="28575">
              <a:solidFill>
                <a:srgbClr val="92D050"/>
              </a:solidFill>
            </a:ln>
            <a:effectLst>
              <a:outerShdw blurRad="50800" dist="25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1740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83B92-B91C-BC6B-8286-491D2FE1E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A6370F8-6FE2-15B5-1ABD-8A6BB40F64D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A43409B7-22CA-B81C-DB1F-081AEED7B517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28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Local Floodplain Information requested for WV Flood Tool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E139366-EDB3-2529-902E-C6193F410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2062151-6B2B-5665-794E-F30CF5FCB88C}"/>
              </a:ext>
            </a:extLst>
          </p:cNvPr>
          <p:cNvSpPr txBox="1"/>
          <p:nvPr/>
        </p:nvSpPr>
        <p:spPr>
          <a:xfrm>
            <a:off x="201288" y="665698"/>
            <a:ext cx="8022480" cy="57170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Significant Facilities in floodplain verified on </a:t>
            </a:r>
          </a:p>
          <a:p>
            <a:pPr marL="227013" indent="-227013"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Risk MAP View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Elevation Certificates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(finished construction only)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" panose="020B0504020202020204" pitchFamily="34" charset="0"/>
              </a:rPr>
              <a:t>     Pictures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" panose="020B0504020202020204" pitchFamily="34" charset="0"/>
              </a:rPr>
              <a:t>     Accurate Latitude/Longitude</a:t>
            </a:r>
            <a:endParaRPr lang="en-US" sz="2000" dirty="0">
              <a:latin typeface="Avenir Next LT Pro Dem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en-US" sz="500" dirty="0">
              <a:latin typeface="Avenir Next LT Pro Dem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en-US" sz="5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Pictures of Elevated Buildings in SFHA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where FFH &gt; 5 feet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Pictures of High-Water Marks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of past major floods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C501A1-3D0D-FA7D-0AF1-533AA376615B}"/>
              </a:ext>
            </a:extLst>
          </p:cNvPr>
          <p:cNvGrpSpPr/>
          <p:nvPr/>
        </p:nvGrpSpPr>
        <p:grpSpPr>
          <a:xfrm>
            <a:off x="7062918" y="709238"/>
            <a:ext cx="4800906" cy="2261023"/>
            <a:chOff x="6583680" y="834874"/>
            <a:chExt cx="5280144" cy="2486724"/>
          </a:xfrm>
        </p:grpSpPr>
        <p:pic>
          <p:nvPicPr>
            <p:cNvPr id="16" name="Picture 15">
              <a:hlinkClick r:id="rId4"/>
              <a:extLst>
                <a:ext uri="{FF2B5EF4-FFF2-40B4-BE49-F238E27FC236}">
                  <a16:creationId xmlns:a16="http://schemas.microsoft.com/office/drawing/2014/main" id="{57B4135C-6F6F-8CCB-BAD3-D1D1ECBE9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3680" y="834874"/>
              <a:ext cx="5280144" cy="24867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2085C8C-FAFC-670D-9D32-4528B6DD5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9920" y="1320507"/>
              <a:ext cx="988188" cy="10722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A82CD41C-3889-0C55-3678-1A6089AB1F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78" y="1515099"/>
            <a:ext cx="6152095" cy="972947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8CCDD699-C54A-4F32-ABB5-72CFD594A500}"/>
              </a:ext>
            </a:extLst>
          </p:cNvPr>
          <p:cNvGrpSpPr/>
          <p:nvPr/>
        </p:nvGrpSpPr>
        <p:grpSpPr>
          <a:xfrm>
            <a:off x="6533111" y="991382"/>
            <a:ext cx="1552798" cy="2254235"/>
            <a:chOff x="6533111" y="991382"/>
            <a:chExt cx="1552798" cy="2254235"/>
          </a:xfrm>
        </p:grpSpPr>
        <p:pic>
          <p:nvPicPr>
            <p:cNvPr id="22" name="Picture 21">
              <a:hlinkClick r:id="rId9"/>
              <a:extLst>
                <a:ext uri="{FF2B5EF4-FFF2-40B4-BE49-F238E27FC236}">
                  <a16:creationId xmlns:a16="http://schemas.microsoft.com/office/drawing/2014/main" id="{96339803-6020-D2A9-C5EB-4EE9722BE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3111" y="991382"/>
              <a:ext cx="1552797" cy="785953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50800" dir="5400000" algn="tr" rotWithShape="0">
                <a:schemeClr val="tx1">
                  <a:lumMod val="95000"/>
                  <a:lumOff val="5000"/>
                  <a:alpha val="50000"/>
                </a:schemeClr>
              </a:outerShdw>
            </a:effectLst>
          </p:spPr>
        </p:pic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753C3F60-B03C-1E7A-D6C1-701DC4E25585}"/>
                </a:ext>
              </a:extLst>
            </p:cNvPr>
            <p:cNvSpPr/>
            <p:nvPr/>
          </p:nvSpPr>
          <p:spPr>
            <a:xfrm rot="5400000">
              <a:off x="7123118" y="1844603"/>
              <a:ext cx="338534" cy="252720"/>
            </a:xfrm>
            <a:prstGeom prst="rightArrow">
              <a:avLst/>
            </a:prstGeom>
            <a:solidFill>
              <a:srgbClr val="F6EAD4"/>
            </a:solidFill>
            <a:ln w="12700"/>
            <a:effectLst>
              <a:outerShdw blurRad="50800" dist="50800" dir="5400000" algn="tr" rotWithShape="0">
                <a:prstClr val="black">
                  <a:alpha val="9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hlinkClick r:id="rId11"/>
              <a:extLst>
                <a:ext uri="{FF2B5EF4-FFF2-40B4-BE49-F238E27FC236}">
                  <a16:creationId xmlns:a16="http://schemas.microsoft.com/office/drawing/2014/main" id="{0C3DA380-0A26-F7DC-E0C0-E4DE4D78F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3112" y="2153355"/>
              <a:ext cx="1552797" cy="109226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50800" dir="5400000" algn="tr" rotWithShape="0">
                <a:prstClr val="black">
                  <a:alpha val="50000"/>
                </a:prstClr>
              </a:outerShdw>
            </a:effectLst>
          </p:spPr>
        </p:pic>
      </p:grpSp>
      <p:pic>
        <p:nvPicPr>
          <p:cNvPr id="39" name="Picture 38">
            <a:hlinkClick r:id="rId13"/>
            <a:extLst>
              <a:ext uri="{FF2B5EF4-FFF2-40B4-BE49-F238E27FC236}">
                <a16:creationId xmlns:a16="http://schemas.microsoft.com/office/drawing/2014/main" id="{B2736144-62C0-B4C9-4286-6058AB03380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035" y="3093050"/>
            <a:ext cx="2550159" cy="12125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F43F58F-D73A-BCBA-AB0F-63EA283C55F1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52" y="4068954"/>
            <a:ext cx="2848410" cy="236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8" name="Picture 47">
            <a:hlinkClick r:id="rId16"/>
            <a:extLst>
              <a:ext uri="{FF2B5EF4-FFF2-40B4-BE49-F238E27FC236}">
                <a16:creationId xmlns:a16="http://schemas.microsoft.com/office/drawing/2014/main" id="{4B477E3B-B4C5-38C4-C0B0-6BCA8E4237E2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813" y="4002319"/>
            <a:ext cx="3107011" cy="14748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Picture 49">
            <a:hlinkClick r:id="rId18"/>
            <a:extLst>
              <a:ext uri="{FF2B5EF4-FFF2-40B4-BE49-F238E27FC236}">
                <a16:creationId xmlns:a16="http://schemas.microsoft.com/office/drawing/2014/main" id="{71E7923F-58BF-93C4-DD04-1D72C1715992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076" y="4002379"/>
            <a:ext cx="1911656" cy="14748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7F301C7-F92E-02C9-B203-E91FC9A46DDE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7632" y="5599042"/>
            <a:ext cx="2568277" cy="1133913"/>
          </a:xfrm>
          <a:prstGeom prst="rect">
            <a:avLst/>
          </a:prstGeom>
        </p:spPr>
      </p:pic>
      <p:pic>
        <p:nvPicPr>
          <p:cNvPr id="56" name="Picture 55">
            <a:hlinkClick r:id="rId21"/>
            <a:extLst>
              <a:ext uri="{FF2B5EF4-FFF2-40B4-BE49-F238E27FC236}">
                <a16:creationId xmlns:a16="http://schemas.microsoft.com/office/drawing/2014/main" id="{DAFA393B-AF81-61E7-C265-CB337492A483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72" y="5599043"/>
            <a:ext cx="1401769" cy="11184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7BED310-33A9-C428-2D82-EA79C2F31D78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242" y="4109662"/>
            <a:ext cx="186876" cy="1766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5C1F87-03E7-F814-650A-171AC24CC864}"/>
              </a:ext>
            </a:extLst>
          </p:cNvPr>
          <p:cNvSpPr txBox="1"/>
          <p:nvPr/>
        </p:nvSpPr>
        <p:spPr>
          <a:xfrm>
            <a:off x="8192048" y="3095597"/>
            <a:ext cx="2924157" cy="333403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b="1" dirty="0">
                <a:latin typeface="Avenir Next LT Pro Demi" panose="020B0704020202020204" pitchFamily="34" charset="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https://wvfrf.org/wvre/buildings</a:t>
            </a:r>
            <a:endParaRPr lang="en-US" sz="1400" b="1" dirty="0"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4549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E06DB-DE5E-1F57-CC64-AA510AC2E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320FB0F-48AE-97B5-BA4A-9B1A18E25898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3F67FBD1-647E-1A40-87B5-8D888C3A4FDB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County Reference Layers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E950C14-668D-2CBF-EF07-D9A7F4362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70A7839-5F7D-1AE7-12E8-CBD50638134A}"/>
              </a:ext>
            </a:extLst>
          </p:cNvPr>
          <p:cNvSpPr txBox="1"/>
          <p:nvPr/>
        </p:nvSpPr>
        <p:spPr>
          <a:xfrm>
            <a:off x="334768" y="688296"/>
            <a:ext cx="8022480" cy="49099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Verify accurate and current on WV Flood Tool:</a:t>
            </a:r>
          </a:p>
          <a:p>
            <a:pPr>
              <a:lnSpc>
                <a:spcPct val="114000"/>
              </a:lnSpc>
            </a:pPr>
            <a:endParaRPr lang="en-US" sz="1200" b="1" dirty="0">
              <a:solidFill>
                <a:srgbClr val="1F4E79"/>
              </a:solidFill>
              <a:latin typeface="Avenir Next LT Pro" panose="020B0504020202020204" pitchFamily="34" charset="0"/>
              <a:ea typeface="+mj-ea"/>
              <a:cs typeface="Arial" panose="020B06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Municipal Legal Boundaries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   (</a:t>
            </a:r>
            <a:r>
              <a:rPr lang="en-US" sz="2000" b="1" dirty="0">
                <a:latin typeface="Avenir Next LT Pro Demi" panose="020B0704020202020204" pitchFamily="34" charset="0"/>
                <a:hlinkClick r:id="rId4"/>
              </a:rPr>
              <a:t>www.mapwv.gov/BAS</a:t>
            </a:r>
            <a:r>
              <a:rPr lang="en-US" sz="2000" b="1" dirty="0">
                <a:latin typeface="Avenir Next LT Pro Demi" panose="020B070402020202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Leaf-Off Aerial Imagery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   (</a:t>
            </a:r>
            <a:r>
              <a:rPr lang="en-US" sz="2000" dirty="0">
                <a:latin typeface="Avenir Next LT Pro Demi" panose="020F0502020204030204" pitchFamily="34" charset="0"/>
                <a:hlinkClick r:id="rId5"/>
              </a:rPr>
              <a:t>county imagery status</a:t>
            </a:r>
            <a:r>
              <a:rPr lang="en-US" sz="2000" dirty="0">
                <a:latin typeface="Avenir Next LT Pro Demi" panose="020F050202020403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E-911 Site Addresses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B0704020202020204" pitchFamily="34" charset="0"/>
              </a:rPr>
              <a:t>       (</a:t>
            </a:r>
            <a:r>
              <a:rPr lang="en-US" sz="2000" dirty="0">
                <a:latin typeface="Avenir Next LT Pro Demi" panose="020B0704020202020204" pitchFamily="34" charset="0"/>
                <a:hlinkClick r:id="rId6" tooltip="https://wvsams.mapwv.org/samsii/"/>
              </a:rPr>
              <a:t>www.mapwv.gov/address</a:t>
            </a:r>
            <a:r>
              <a:rPr lang="en-US" sz="2000" dirty="0">
                <a:latin typeface="Avenir Next LT Pro Demi" panose="020B070402020202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B07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Tax Parcels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B0704020202020204" pitchFamily="34" charset="0"/>
              </a:rPr>
              <a:t>       (</a:t>
            </a:r>
            <a:r>
              <a:rPr lang="en-US" sz="2000" dirty="0">
                <a:latin typeface="Avenir Next LT Pro Demi" panose="020B0704020202020204" pitchFamily="34" charset="0"/>
                <a:hlinkClick r:id="rId7" tooltip="https://mapwv.gov/Parcel/"/>
              </a:rPr>
              <a:t>www.mapwv.gov/Parcel</a:t>
            </a:r>
            <a:r>
              <a:rPr lang="en-US" sz="2000" dirty="0">
                <a:latin typeface="Avenir Next LT Pro Demi" panose="020B070402020202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57030B-43B5-C958-FF2F-831859F71FE1}"/>
              </a:ext>
            </a:extLst>
          </p:cNvPr>
          <p:cNvGrpSpPr/>
          <p:nvPr/>
        </p:nvGrpSpPr>
        <p:grpSpPr>
          <a:xfrm>
            <a:off x="4288078" y="1278212"/>
            <a:ext cx="7575746" cy="3588303"/>
            <a:chOff x="4418706" y="1445252"/>
            <a:chExt cx="7575746" cy="3588303"/>
          </a:xfrm>
        </p:grpSpPr>
        <p:pic>
          <p:nvPicPr>
            <p:cNvPr id="23" name="Picture 22">
              <a:hlinkClick r:id="rId8"/>
              <a:extLst>
                <a:ext uri="{FF2B5EF4-FFF2-40B4-BE49-F238E27FC236}">
                  <a16:creationId xmlns:a16="http://schemas.microsoft.com/office/drawing/2014/main" id="{D9A87B7C-E66F-2FE4-6B46-5BD0231B2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706" y="1445252"/>
              <a:ext cx="7575746" cy="358830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A0C0CCD-88C6-34AC-4DA2-F8DDA47B8EBC}"/>
                </a:ext>
              </a:extLst>
            </p:cNvPr>
            <p:cNvSpPr/>
            <p:nvPr/>
          </p:nvSpPr>
          <p:spPr>
            <a:xfrm>
              <a:off x="5412259" y="1978845"/>
              <a:ext cx="1180954" cy="9532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480804A-2788-5A29-7A7B-1D2D3516E193}"/>
                </a:ext>
              </a:extLst>
            </p:cNvPr>
            <p:cNvSpPr/>
            <p:nvPr/>
          </p:nvSpPr>
          <p:spPr>
            <a:xfrm>
              <a:off x="5412259" y="2074170"/>
              <a:ext cx="1180954" cy="9532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3DDFE2D-2B2A-3448-C45C-C8D83A18CC7B}"/>
                </a:ext>
              </a:extLst>
            </p:cNvPr>
            <p:cNvSpPr/>
            <p:nvPr/>
          </p:nvSpPr>
          <p:spPr>
            <a:xfrm>
              <a:off x="5412259" y="2367790"/>
              <a:ext cx="1180954" cy="9532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E02A8F2-9890-04C3-ABF7-436E1F6C2A4C}"/>
                </a:ext>
              </a:extLst>
            </p:cNvPr>
            <p:cNvSpPr/>
            <p:nvPr/>
          </p:nvSpPr>
          <p:spPr>
            <a:xfrm>
              <a:off x="5412259" y="1865072"/>
              <a:ext cx="393229" cy="11377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AAD3789-1A02-C42F-89F0-54C471E0F6DE}"/>
              </a:ext>
            </a:extLst>
          </p:cNvPr>
          <p:cNvGrpSpPr/>
          <p:nvPr/>
        </p:nvGrpSpPr>
        <p:grpSpPr>
          <a:xfrm>
            <a:off x="4663195" y="3667078"/>
            <a:ext cx="6138458" cy="2920019"/>
            <a:chOff x="454755" y="3708953"/>
            <a:chExt cx="6138458" cy="2920019"/>
          </a:xfrm>
        </p:grpSpPr>
        <p:pic>
          <p:nvPicPr>
            <p:cNvPr id="32" name="Picture 31">
              <a:hlinkClick r:id="rId8"/>
              <a:extLst>
                <a:ext uri="{FF2B5EF4-FFF2-40B4-BE49-F238E27FC236}">
                  <a16:creationId xmlns:a16="http://schemas.microsoft.com/office/drawing/2014/main" id="{928F32FC-D7F1-3A76-D3D0-400FA6F98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755" y="3708953"/>
              <a:ext cx="6138458" cy="29200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BDBDE90-0239-7ED0-63C2-49A169C7B0BF}"/>
                </a:ext>
              </a:extLst>
            </p:cNvPr>
            <p:cNvSpPr/>
            <p:nvPr/>
          </p:nvSpPr>
          <p:spPr>
            <a:xfrm>
              <a:off x="1557220" y="4054974"/>
              <a:ext cx="325556" cy="10110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A79625B-4D33-18E2-7F01-E5FF2CD70B78}"/>
                </a:ext>
              </a:extLst>
            </p:cNvPr>
            <p:cNvSpPr/>
            <p:nvPr/>
          </p:nvSpPr>
          <p:spPr>
            <a:xfrm>
              <a:off x="2343150" y="4168745"/>
              <a:ext cx="368300" cy="34451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32353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974BB-CD19-0BB6-F257-7913B7353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7E609E6-7AC3-11B6-E506-714FB87EE839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5E580B6B-CD03-123E-9120-38E5137C1C55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Links to Tools / Data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96364AC-257B-B7A1-A227-22ED90012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EB175F2-0A40-4977-2473-26B7990BA06B}"/>
              </a:ext>
            </a:extLst>
          </p:cNvPr>
          <p:cNvGrpSpPr/>
          <p:nvPr/>
        </p:nvGrpSpPr>
        <p:grpSpPr>
          <a:xfrm>
            <a:off x="207354" y="753338"/>
            <a:ext cx="11031254" cy="6019688"/>
            <a:chOff x="547602" y="689540"/>
            <a:chExt cx="11497780" cy="660809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52E127E-A14D-17D2-1FF2-DEC2131EB1D1}"/>
                </a:ext>
              </a:extLst>
            </p:cNvPr>
            <p:cNvGrpSpPr/>
            <p:nvPr/>
          </p:nvGrpSpPr>
          <p:grpSpPr>
            <a:xfrm>
              <a:off x="547602" y="689540"/>
              <a:ext cx="11497780" cy="6608098"/>
              <a:chOff x="230197" y="660198"/>
              <a:chExt cx="11497780" cy="6608098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9FDDFF5-7B25-E4F9-B573-2B24B7E91B8E}"/>
                  </a:ext>
                </a:extLst>
              </p:cNvPr>
              <p:cNvSpPr txBox="1"/>
              <p:nvPr/>
            </p:nvSpPr>
            <p:spPr>
              <a:xfrm>
                <a:off x="1118340" y="747579"/>
                <a:ext cx="10609637" cy="6520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Flood Tool: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4"/>
                  </a:rPr>
                  <a:t>https://www.mapwv.gov/flood/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  <a:ea typeface="+mj-ea"/>
                  <a:cs typeface="Arial" panose="020B06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ea typeface="+mj-ea"/>
                    <a:cs typeface="Arial" panose="020B06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  <a:ea typeface="+mj-ea"/>
                    <a:cs typeface="Arial" panose="020B0604020202020204" pitchFamily="34" charset="0"/>
                  </a:rPr>
                  <a:t>West Virginia Flood Resiliency Framework (WVFRF):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5"/>
                  </a:rPr>
                  <a:t>https://wvfrf.org/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West Virginia Risk Explorer (WVRE) (Landing Page):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6"/>
                  </a:rPr>
                  <a:t>https://www.wvfrf.org/wvre/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Risk Explorer Maps: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7"/>
                  </a:rPr>
                  <a:t>https://wvfrf.org/wvre/map/?scaleid=3&amp;gslid=&amp;index=CUM_INDEX&amp;type=pct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Risk Explorer Reports: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8"/>
                  </a:rPr>
                  <a:t>https://wvfrf.org/wvre/report/?entityid=68&amp;scaleid=1&amp;type=all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2000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Flood Dashboards: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9"/>
                  </a:rPr>
                  <a:t>https://wvfrf.org/wvre/dashboard/home/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Building-Level (BL) Risk: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0"/>
                  </a:rPr>
                  <a:t>https://wvfrf.org/wvre/buildings/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Flood Visualizations: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1"/>
                  </a:rPr>
                  <a:t>https://wvfrf.org/wvre/visualization/home/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Access Data: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2"/>
                  </a:rPr>
                  <a:t>https://wvfrf.org/wvre/data/home/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dirty="0">
                  <a:latin typeface="Avenir Next LT Pro Demi" panose="020B07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 sz="1600" dirty="0">
                    <a:latin typeface="Avenir Next LT Pro Demi" panose="020B0704020202020204" pitchFamily="34" charset="0"/>
                  </a:rPr>
                  <a:t>WV Hazard Library: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3"/>
                  </a:rPr>
                  <a:t>https://wvfrf.org/library/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 sz="1600" dirty="0">
                    <a:latin typeface="Avenir Next LT Pro Demi" panose="020B0704020202020204" pitchFamily="34" charset="0"/>
                  </a:rPr>
                  <a:t>Landslide Tools: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4"/>
                  </a:rPr>
                  <a:t>https://wvfrf.org/wvre/landslides/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 sz="1600" dirty="0">
                    <a:latin typeface="Avenir Next LT Pro Demi" panose="020B0704020202020204" pitchFamily="34" charset="0"/>
                  </a:rPr>
                  <a:t>Legal Boundaries: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5"/>
                  </a:rPr>
                  <a:t>https://www.mapwv.gov/BAS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</p:txBody>
          </p:sp>
          <p:pic>
            <p:nvPicPr>
              <p:cNvPr id="2" name="Picture 1" descr="A hexagon with a yellow house and a river&#10;&#10;Description automatically generated">
                <a:hlinkClick r:id="rId5"/>
                <a:extLst>
                  <a:ext uri="{FF2B5EF4-FFF2-40B4-BE49-F238E27FC236}">
                    <a16:creationId xmlns:a16="http://schemas.microsoft.com/office/drawing/2014/main" id="{7F440F82-DC0C-C8CE-68C7-D444420ADE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210" y="1171723"/>
                <a:ext cx="597827" cy="545476"/>
              </a:xfrm>
              <a:prstGeom prst="rect">
                <a:avLst/>
              </a:prstGeom>
            </p:spPr>
          </p:pic>
          <p:pic>
            <p:nvPicPr>
              <p:cNvPr id="6" name="Picture 5" descr="A yellow and blue logo&#10;&#10;AI-generated content may be incorrect.">
                <a:hlinkClick r:id="rId6"/>
                <a:extLst>
                  <a:ext uri="{FF2B5EF4-FFF2-40B4-BE49-F238E27FC236}">
                    <a16:creationId xmlns:a16="http://schemas.microsoft.com/office/drawing/2014/main" id="{9B8783A7-9886-A3E0-1AAD-D1674951F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210" y="1719534"/>
                <a:ext cx="560105" cy="500175"/>
              </a:xfrm>
              <a:prstGeom prst="rect">
                <a:avLst/>
              </a:prstGeom>
            </p:spPr>
          </p:pic>
          <p:pic>
            <p:nvPicPr>
              <p:cNvPr id="9" name="Picture 8">
                <a:hlinkClick r:id="rId7"/>
                <a:extLst>
                  <a:ext uri="{FF2B5EF4-FFF2-40B4-BE49-F238E27FC236}">
                    <a16:creationId xmlns:a16="http://schemas.microsoft.com/office/drawing/2014/main" id="{5C642CDB-25BF-CD55-49DA-0D1B71554C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419" y="2314127"/>
                <a:ext cx="617939" cy="496811"/>
              </a:xfrm>
              <a:prstGeom prst="rect">
                <a:avLst/>
              </a:prstGeom>
            </p:spPr>
          </p:pic>
          <p:pic>
            <p:nvPicPr>
              <p:cNvPr id="12" name="Picture 11">
                <a:hlinkClick r:id="rId8"/>
                <a:extLst>
                  <a:ext uri="{FF2B5EF4-FFF2-40B4-BE49-F238E27FC236}">
                    <a16:creationId xmlns:a16="http://schemas.microsoft.com/office/drawing/2014/main" id="{083CEB47-BD3D-4F10-31AA-799994780F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419" y="2886201"/>
                <a:ext cx="617939" cy="493972"/>
              </a:xfrm>
              <a:prstGeom prst="rect">
                <a:avLst/>
              </a:prstGeom>
            </p:spPr>
          </p:pic>
          <p:pic>
            <p:nvPicPr>
              <p:cNvPr id="14" name="Picture 13">
                <a:hlinkClick r:id="rId9"/>
                <a:extLst>
                  <a:ext uri="{FF2B5EF4-FFF2-40B4-BE49-F238E27FC236}">
                    <a16:creationId xmlns:a16="http://schemas.microsoft.com/office/drawing/2014/main" id="{CC39E462-2587-4EB3-B56D-961F960B72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8105" y="3477823"/>
                <a:ext cx="880254" cy="446211"/>
              </a:xfrm>
              <a:prstGeom prst="rect">
                <a:avLst/>
              </a:prstGeom>
            </p:spPr>
          </p:pic>
          <p:pic>
            <p:nvPicPr>
              <p:cNvPr id="18" name="Picture 17">
                <a:hlinkClick r:id="rId10"/>
                <a:extLst>
                  <a:ext uri="{FF2B5EF4-FFF2-40B4-BE49-F238E27FC236}">
                    <a16:creationId xmlns:a16="http://schemas.microsoft.com/office/drawing/2014/main" id="{8DCA9865-D8F6-762F-E00D-DDFFA48E85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8102" y="4043435"/>
                <a:ext cx="880290" cy="446211"/>
              </a:xfrm>
              <a:prstGeom prst="rect">
                <a:avLst/>
              </a:prstGeom>
            </p:spPr>
          </p:pic>
          <p:pic>
            <p:nvPicPr>
              <p:cNvPr id="20" name="Picture 19">
                <a:hlinkClick r:id="rId11"/>
                <a:extLst>
                  <a:ext uri="{FF2B5EF4-FFF2-40B4-BE49-F238E27FC236}">
                    <a16:creationId xmlns:a16="http://schemas.microsoft.com/office/drawing/2014/main" id="{17A0D21E-5030-8838-2073-27DEACDF2D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197" y="4605689"/>
                <a:ext cx="888161" cy="452921"/>
              </a:xfrm>
              <a:prstGeom prst="rect">
                <a:avLst/>
              </a:prstGeom>
            </p:spPr>
          </p:pic>
          <p:pic>
            <p:nvPicPr>
              <p:cNvPr id="22" name="Picture 21">
                <a:hlinkClick r:id="rId14"/>
                <a:extLst>
                  <a:ext uri="{FF2B5EF4-FFF2-40B4-BE49-F238E27FC236}">
                    <a16:creationId xmlns:a16="http://schemas.microsoft.com/office/drawing/2014/main" id="{87BFA3C5-9E7B-3CA9-86EC-A08A6C6A25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194" y="6276970"/>
                <a:ext cx="880290" cy="446211"/>
              </a:xfrm>
              <a:prstGeom prst="rect">
                <a:avLst/>
              </a:prstGeom>
            </p:spPr>
          </p:pic>
          <p:pic>
            <p:nvPicPr>
              <p:cNvPr id="24" name="Picture 23">
                <a:hlinkClick r:id="rId12"/>
                <a:extLst>
                  <a:ext uri="{FF2B5EF4-FFF2-40B4-BE49-F238E27FC236}">
                    <a16:creationId xmlns:a16="http://schemas.microsoft.com/office/drawing/2014/main" id="{E36ACABF-A0F0-8534-2FBF-53D799E183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6646" y="5162598"/>
                <a:ext cx="881695" cy="448274"/>
              </a:xfrm>
              <a:prstGeom prst="rect">
                <a:avLst/>
              </a:prstGeom>
            </p:spPr>
          </p:pic>
          <p:pic>
            <p:nvPicPr>
              <p:cNvPr id="28" name="Picture 27">
                <a:hlinkClick r:id="rId13"/>
                <a:extLst>
                  <a:ext uri="{FF2B5EF4-FFF2-40B4-BE49-F238E27FC236}">
                    <a16:creationId xmlns:a16="http://schemas.microsoft.com/office/drawing/2014/main" id="{A72A06FC-4665-277C-9CF6-D455017C36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194" y="5717460"/>
                <a:ext cx="894865" cy="452922"/>
              </a:xfrm>
              <a:prstGeom prst="rect">
                <a:avLst/>
              </a:prstGeom>
            </p:spPr>
          </p:pic>
          <p:pic>
            <p:nvPicPr>
              <p:cNvPr id="29" name="Picture 28" descr="A yellow house with blue letters&#10;&#10;AI-generated content may be incorrect.">
                <a:hlinkClick r:id="rId4"/>
                <a:extLst>
                  <a:ext uri="{FF2B5EF4-FFF2-40B4-BE49-F238E27FC236}">
                    <a16:creationId xmlns:a16="http://schemas.microsoft.com/office/drawing/2014/main" id="{694E9967-1CC6-9302-8136-30D63ED6F2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799" y="660198"/>
                <a:ext cx="539238" cy="436882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89C4DD-58A1-9B9A-3090-F1D8DBA4B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051" y="6858000"/>
              <a:ext cx="875602" cy="41560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1F859AF-7D0C-8F68-8873-6E03D24648D5}"/>
              </a:ext>
            </a:extLst>
          </p:cNvPr>
          <p:cNvSpPr txBox="1"/>
          <p:nvPr/>
        </p:nvSpPr>
        <p:spPr>
          <a:xfrm>
            <a:off x="6254603" y="693853"/>
            <a:ext cx="5849790" cy="591081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600" b="1" dirty="0">
                <a:latin typeface="Avenir Next LT Pro Demi" panose="020B0704020202020204" pitchFamily="34" charset="0"/>
              </a:rPr>
              <a:t>WV Floodplain Managers Directory:</a:t>
            </a:r>
          </a:p>
          <a:p>
            <a:pPr algn="ctr">
              <a:lnSpc>
                <a:spcPct val="114000"/>
              </a:lnSpc>
            </a:pPr>
            <a:r>
              <a:rPr lang="en-US" sz="1200" b="1" dirty="0">
                <a:latin typeface="Avenir Next LT Pro Demi" panose="020B0704020202020204" pitchFamily="34" charset="0"/>
                <a:hlinkClick r:id="rId28"/>
              </a:rPr>
              <a:t>https://www.mapwv.gov/flood/content/wvCountyFloodplainManagersList.htm</a:t>
            </a:r>
            <a:endParaRPr lang="en-US" sz="1200" b="1" dirty="0"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0659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467E8-84AC-D0E0-6E9D-50771CE56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D5B74B5-3111-A937-B842-C0420879A724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5985ED67-F784-8D03-2043-75AF7A9CFBAC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Future Direction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7B619DF-CB61-1FC1-23ED-66FB3805A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3A5EC5B-2207-0B15-82D7-BE39094245FD}"/>
              </a:ext>
            </a:extLst>
          </p:cNvPr>
          <p:cNvSpPr txBox="1"/>
          <p:nvPr/>
        </p:nvSpPr>
        <p:spPr>
          <a:xfrm>
            <a:off x="516274" y="696173"/>
            <a:ext cx="7090077" cy="14013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Maintenance and Data Updates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8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Training and Technical Support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8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Sustainable Funding for Ongoing Operations of the Tools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CA2B658-B2BB-4CD1-6347-58EBCE6DB598}"/>
              </a:ext>
            </a:extLst>
          </p:cNvPr>
          <p:cNvGrpSpPr/>
          <p:nvPr/>
        </p:nvGrpSpPr>
        <p:grpSpPr>
          <a:xfrm>
            <a:off x="2326196" y="2179439"/>
            <a:ext cx="7536104" cy="4417588"/>
            <a:chOff x="2726752" y="2558996"/>
            <a:chExt cx="6738495" cy="395003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11A6A4A-8E9B-F44D-0DCB-F54244818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726752" y="2558996"/>
              <a:ext cx="6738495" cy="376223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00B4311-71E1-09F4-8322-B2BF7C392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2501" y="4980075"/>
              <a:ext cx="1706371" cy="15289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10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90B6B-4519-0913-F884-1C92BBFB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9187B2-3021-CA92-FB5B-79E5361A8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853725"/>
              </p:ext>
            </p:extLst>
          </p:nvPr>
        </p:nvGraphicFramePr>
        <p:xfrm>
          <a:off x="600295" y="864351"/>
          <a:ext cx="10991410" cy="53260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3337">
                  <a:extLst>
                    <a:ext uri="{9D8B030D-6E8A-4147-A177-3AD203B41FA5}">
                      <a16:colId xmlns:a16="http://schemas.microsoft.com/office/drawing/2014/main" val="405092063"/>
                    </a:ext>
                  </a:extLst>
                </a:gridCol>
                <a:gridCol w="1903032">
                  <a:extLst>
                    <a:ext uri="{9D8B030D-6E8A-4147-A177-3AD203B41FA5}">
                      <a16:colId xmlns:a16="http://schemas.microsoft.com/office/drawing/2014/main" val="324988300"/>
                    </a:ext>
                  </a:extLst>
                </a:gridCol>
                <a:gridCol w="1772529">
                  <a:extLst>
                    <a:ext uri="{9D8B030D-6E8A-4147-A177-3AD203B41FA5}">
                      <a16:colId xmlns:a16="http://schemas.microsoft.com/office/drawing/2014/main" val="3166695765"/>
                    </a:ext>
                  </a:extLst>
                </a:gridCol>
                <a:gridCol w="4262512">
                  <a:extLst>
                    <a:ext uri="{9D8B030D-6E8A-4147-A177-3AD203B41FA5}">
                      <a16:colId xmlns:a16="http://schemas.microsoft.com/office/drawing/2014/main" val="2372685965"/>
                    </a:ext>
                  </a:extLst>
                </a:gridCol>
              </a:tblGrid>
              <a:tr h="38779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Content of Hazard Library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667806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TOPICS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D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MEDIA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SEARCH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34397"/>
                  </a:ext>
                </a:extLst>
              </a:tr>
              <a:tr h="456408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Flood Disaster Events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Flood Event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Flood Research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/>
                        <a:t>Mitigation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 Insurance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Floodplain Management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Floodplain Mapping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Other Mitigation Measures</a:t>
                      </a:r>
                    </a:p>
                    <a:p>
                      <a:pPr marL="457200" lvl="1" indent="0">
                        <a:buFont typeface="Courier New" panose="02070309020205020404" pitchFamily="49" charset="0"/>
                        <a:buNone/>
                      </a:pPr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/>
                        <a:t>Risk  Assessment &amp; Planning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State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Local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Planning Resources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Web Tools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DE4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3D Movie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Bldg.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Dashboard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Data-GIS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Data-Metadata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Data-Table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Flyer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Graphic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Guide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Journal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Letter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News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Picture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Plan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Poster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Report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Slides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Social Media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Static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Story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Video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Viewshed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Web Info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Web Tool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Agency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Downloadable Data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Event Disaster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Event Meeting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i="0" dirty="0">
                          <a:solidFill>
                            <a:schemeClr val="bg1"/>
                          </a:solidFill>
                        </a:rPr>
                        <a:t>Geographic Scale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i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Entity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i="0" dirty="0">
                          <a:solidFill>
                            <a:schemeClr val="bg1"/>
                          </a:solidFill>
                        </a:rPr>
                        <a:t>Media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i="0" dirty="0">
                          <a:solidFill>
                            <a:schemeClr val="bg1"/>
                          </a:solidFill>
                        </a:rPr>
                        <a:t>Publication Date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Subject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Major Group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Subcategory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1" dirty="0">
                          <a:solidFill>
                            <a:schemeClr val="bg1"/>
                          </a:solidFill>
                        </a:rPr>
                        <a:t>cross-indexing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Stakeholder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Title (free text search)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Predefined Searches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Visualizations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Floodplain Management Key Materials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5842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63EEEA20-77E5-E92A-CABB-0F7F6230389E}"/>
              </a:ext>
            </a:extLst>
          </p:cNvPr>
          <p:cNvSpPr/>
          <p:nvPr/>
        </p:nvSpPr>
        <p:spPr>
          <a:xfrm>
            <a:off x="590770" y="1265713"/>
            <a:ext cx="3057104" cy="49151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F538C4A-9511-C943-ED70-336D3474ACC8}"/>
              </a:ext>
            </a:extLst>
          </p:cNvPr>
          <p:cNvGrpSpPr/>
          <p:nvPr/>
        </p:nvGrpSpPr>
        <p:grpSpPr>
          <a:xfrm>
            <a:off x="4015688" y="1695069"/>
            <a:ext cx="7239418" cy="4714844"/>
            <a:chOff x="4015688" y="1891016"/>
            <a:chExt cx="7239418" cy="4714844"/>
          </a:xfrm>
        </p:grpSpPr>
        <p:pic>
          <p:nvPicPr>
            <p:cNvPr id="23" name="Picture 22">
              <a:hlinkClick r:id="rId3"/>
              <a:extLst>
                <a:ext uri="{FF2B5EF4-FFF2-40B4-BE49-F238E27FC236}">
                  <a16:creationId xmlns:a16="http://schemas.microsoft.com/office/drawing/2014/main" id="{05A8EF55-3EDB-E117-7142-4851020CA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5688" y="1891016"/>
              <a:ext cx="7239418" cy="4714844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6B09F5A-5657-3EC4-E78A-19B579854B32}"/>
                </a:ext>
              </a:extLst>
            </p:cNvPr>
            <p:cNvGrpSpPr/>
            <p:nvPr/>
          </p:nvGrpSpPr>
          <p:grpSpPr>
            <a:xfrm>
              <a:off x="8124825" y="5534025"/>
              <a:ext cx="2495550" cy="923925"/>
              <a:chOff x="8124825" y="5534025"/>
              <a:chExt cx="2495550" cy="923925"/>
            </a:xfrm>
          </p:grpSpPr>
          <p:sp>
            <p:nvSpPr>
              <p:cNvPr id="25" name="Right Brace 24">
                <a:extLst>
                  <a:ext uri="{FF2B5EF4-FFF2-40B4-BE49-F238E27FC236}">
                    <a16:creationId xmlns:a16="http://schemas.microsoft.com/office/drawing/2014/main" id="{D2D60A5B-7B18-EE71-273D-5E646D18B219}"/>
                  </a:ext>
                </a:extLst>
              </p:cNvPr>
              <p:cNvSpPr/>
              <p:nvPr/>
            </p:nvSpPr>
            <p:spPr>
              <a:xfrm>
                <a:off x="8124825" y="5534025"/>
                <a:ext cx="333375" cy="923925"/>
              </a:xfrm>
              <a:prstGeom prst="rightBrace">
                <a:avLst/>
              </a:prstGeom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CF23D13-A934-EA5B-3617-F4D5DBEC5B85}"/>
                  </a:ext>
                </a:extLst>
              </p:cNvPr>
              <p:cNvSpPr txBox="1"/>
              <p:nvPr/>
            </p:nvSpPr>
            <p:spPr>
              <a:xfrm>
                <a:off x="8420100" y="5797702"/>
                <a:ext cx="22002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</a:rPr>
                  <a:t>Risk Assessment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7B8FB46-DCF8-260E-9F70-A4A6B1D1C3CA}"/>
                </a:ext>
              </a:extLst>
            </p:cNvPr>
            <p:cNvGrpSpPr/>
            <p:nvPr/>
          </p:nvGrpSpPr>
          <p:grpSpPr>
            <a:xfrm>
              <a:off x="8120062" y="4438247"/>
              <a:ext cx="1604963" cy="923925"/>
              <a:chOff x="8120062" y="4438247"/>
              <a:chExt cx="1604963" cy="923925"/>
            </a:xfrm>
          </p:grpSpPr>
          <p:sp>
            <p:nvSpPr>
              <p:cNvPr id="27" name="Right Brace 26">
                <a:extLst>
                  <a:ext uri="{FF2B5EF4-FFF2-40B4-BE49-F238E27FC236}">
                    <a16:creationId xmlns:a16="http://schemas.microsoft.com/office/drawing/2014/main" id="{61FF9A3D-F1EF-4CAB-6A72-F71CAFB96032}"/>
                  </a:ext>
                </a:extLst>
              </p:cNvPr>
              <p:cNvSpPr/>
              <p:nvPr/>
            </p:nvSpPr>
            <p:spPr>
              <a:xfrm>
                <a:off x="8120062" y="4438247"/>
                <a:ext cx="333375" cy="923925"/>
              </a:xfrm>
              <a:prstGeom prst="rightBrace">
                <a:avLst/>
              </a:prstGeom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C45F0EB-F186-7328-6DF5-7EEFA996CFB4}"/>
                  </a:ext>
                </a:extLst>
              </p:cNvPr>
              <p:cNvSpPr txBox="1"/>
              <p:nvPr/>
            </p:nvSpPr>
            <p:spPr>
              <a:xfrm>
                <a:off x="8420100" y="4715543"/>
                <a:ext cx="1304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</a:rPr>
                  <a:t>Mitigation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1E1AABF-137D-8251-B793-9286C5F69743}"/>
                </a:ext>
              </a:extLst>
            </p:cNvPr>
            <p:cNvGrpSpPr/>
            <p:nvPr/>
          </p:nvGrpSpPr>
          <p:grpSpPr>
            <a:xfrm>
              <a:off x="8120062" y="3976408"/>
              <a:ext cx="1588295" cy="646331"/>
              <a:chOff x="8120062" y="3976408"/>
              <a:chExt cx="1588295" cy="646331"/>
            </a:xfrm>
          </p:grpSpPr>
          <p:sp>
            <p:nvSpPr>
              <p:cNvPr id="31" name="Right Brace 30">
                <a:extLst>
                  <a:ext uri="{FF2B5EF4-FFF2-40B4-BE49-F238E27FC236}">
                    <a16:creationId xmlns:a16="http://schemas.microsoft.com/office/drawing/2014/main" id="{59D74E85-6820-E110-AD55-F5EDA05656BF}"/>
                  </a:ext>
                </a:extLst>
              </p:cNvPr>
              <p:cNvSpPr/>
              <p:nvPr/>
            </p:nvSpPr>
            <p:spPr>
              <a:xfrm>
                <a:off x="8120062" y="4086225"/>
                <a:ext cx="300038" cy="292692"/>
              </a:xfrm>
              <a:prstGeom prst="rightBrace">
                <a:avLst/>
              </a:prstGeom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D2379F9-16E5-3159-3035-24A25A05BAFD}"/>
                  </a:ext>
                </a:extLst>
              </p:cNvPr>
              <p:cNvSpPr txBox="1"/>
              <p:nvPr/>
            </p:nvSpPr>
            <p:spPr>
              <a:xfrm>
                <a:off x="8403432" y="3976408"/>
                <a:ext cx="13049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</a:rPr>
                  <a:t>Disaster Events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486D65FD-63BA-9145-CFE2-3B7CA11DB6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2450" y="1222641"/>
            <a:ext cx="3126640" cy="500364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9BE88EB-85F8-6084-6094-F00723256CD3}"/>
              </a:ext>
            </a:extLst>
          </p:cNvPr>
          <p:cNvSpPr/>
          <p:nvPr/>
        </p:nvSpPr>
        <p:spPr>
          <a:xfrm>
            <a:off x="6144491" y="3925780"/>
            <a:ext cx="1891127" cy="193964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814C8FD-4021-324D-0000-0D1799E4B1E9}"/>
              </a:ext>
            </a:extLst>
          </p:cNvPr>
          <p:cNvSpPr/>
          <p:nvPr/>
        </p:nvSpPr>
        <p:spPr>
          <a:xfrm>
            <a:off x="6144491" y="4183834"/>
            <a:ext cx="1891127" cy="1006333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FEF6F8B-3147-425B-E29D-FCF688749C77}"/>
              </a:ext>
            </a:extLst>
          </p:cNvPr>
          <p:cNvSpPr/>
          <p:nvPr/>
        </p:nvSpPr>
        <p:spPr>
          <a:xfrm>
            <a:off x="6144491" y="5283254"/>
            <a:ext cx="2036618" cy="1006333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D2AEB58D-96D5-1CBC-150E-AE2953F209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40" y="3900865"/>
            <a:ext cx="2048894" cy="239930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B407B54-92B2-2DA2-73C1-78DE734E671C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C96A6C2-6567-02B8-6AB7-128BE73F71E8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D2939278-147D-116A-2A95-10E5AC99D4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08FB605-75AE-9E63-B019-1F056B356D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" name="Picture 5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C8AF4A57-C21F-CC86-5680-A025BC119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70902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33487-671E-6461-8222-B14B2F5C6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42250594-B59F-B464-FF13-E4611AA3896D}"/>
              </a:ext>
            </a:extLst>
          </p:cNvPr>
          <p:cNvSpPr txBox="1">
            <a:spLocks/>
          </p:cNvSpPr>
          <p:nvPr/>
        </p:nvSpPr>
        <p:spPr>
          <a:xfrm>
            <a:off x="-1" y="-81887"/>
            <a:ext cx="12192000" cy="6857998"/>
          </a:xfrm>
          <a:prstGeom prst="rect">
            <a:avLst/>
          </a:prstGeom>
          <a:solidFill>
            <a:srgbClr val="20386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71C5E7C8-4C6D-2F05-87C3-DAC94D494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369" y="1114568"/>
            <a:ext cx="10363200" cy="2274562"/>
          </a:xfrm>
        </p:spPr>
        <p:txBody>
          <a:bodyPr>
            <a:no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Thank you!</a:t>
            </a:r>
            <a:br>
              <a:rPr lang="en-US" sz="4600" b="1" dirty="0">
                <a:solidFill>
                  <a:schemeClr val="bg1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</a:br>
            <a:br>
              <a:rPr lang="en-US" sz="4600" b="1" dirty="0">
                <a:solidFill>
                  <a:schemeClr val="bg1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</a:br>
            <a:r>
              <a:rPr lang="en-US" sz="4600" b="1" dirty="0">
                <a:solidFill>
                  <a:schemeClr val="bg1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2" name="Google Shape;407;p46">
            <a:extLst>
              <a:ext uri="{FF2B5EF4-FFF2-40B4-BE49-F238E27FC236}">
                <a16:creationId xmlns:a16="http://schemas.microsoft.com/office/drawing/2014/main" id="{DF622F98-4274-D631-5967-CEB814C10EF2}"/>
              </a:ext>
            </a:extLst>
          </p:cNvPr>
          <p:cNvSpPr txBox="1"/>
          <p:nvPr/>
        </p:nvSpPr>
        <p:spPr>
          <a:xfrm>
            <a:off x="2606417" y="4025314"/>
            <a:ext cx="6737104" cy="1434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Avenir Next LT Pro Demi" panose="020B0704020202020204" pitchFamily="34" charset="0"/>
                <a:ea typeface="Anaheim"/>
                <a:cs typeface="Calibri" panose="020F0502020204030204" pitchFamily="34" charset="0"/>
                <a:sym typeface="Anaheim"/>
              </a:rPr>
              <a:t>Email:</a:t>
            </a:r>
          </a:p>
          <a:p>
            <a:pPr algn="ctr">
              <a:lnSpc>
                <a:spcPct val="114000"/>
              </a:lnSpc>
            </a:pPr>
            <a:r>
              <a:rPr lang="en-US" dirty="0">
                <a:solidFill>
                  <a:schemeClr val="bg1"/>
                </a:solidFill>
                <a:latin typeface="Avenir Next LT Pro Demi" panose="020B0704020202020204" pitchFamily="34" charset="0"/>
                <a:ea typeface="Anaheim"/>
                <a:cs typeface="Calibri" panose="020F0502020204030204" pitchFamily="34" charset="0"/>
                <a:sym typeface="Anahei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kurt.donaldson@mail.wvu.edu</a:t>
            </a:r>
            <a:endParaRPr lang="en" u="sng" dirty="0">
              <a:solidFill>
                <a:schemeClr val="bg1"/>
              </a:solidFill>
              <a:latin typeface="Avenir Next LT Pro Demi" panose="020B0704020202020204" pitchFamily="34" charset="0"/>
              <a:ea typeface="Anaheim"/>
              <a:cs typeface="Calibri" panose="020F0502020204030204" pitchFamily="34" charset="0"/>
              <a:sym typeface="Anaheim"/>
            </a:endParaRPr>
          </a:p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bg1"/>
                </a:solidFill>
                <a:latin typeface="Avenir Next LT Pro Demi" panose="020B0704020202020204" pitchFamily="34" charset="0"/>
                <a:ea typeface="Anaheim"/>
                <a:cs typeface="Calibri" panose="020F0502020204030204" pitchFamily="34" charset="0"/>
                <a:sym typeface="Anaheim"/>
              </a:rPr>
              <a:t>behrang.bidadian@mail.wvu.edu</a:t>
            </a:r>
            <a:endParaRPr dirty="0">
              <a:solidFill>
                <a:schemeClr val="bg1"/>
              </a:solidFill>
              <a:latin typeface="Avenir Next LT Pro Demi" panose="020B0704020202020204" pitchFamily="34" charset="0"/>
              <a:ea typeface="Anaheim"/>
              <a:cs typeface="Anaheim"/>
              <a:sym typeface="Anahei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Avenir Next LT Pro Demi" panose="020B0704020202020204" pitchFamily="34" charset="0"/>
              <a:ea typeface="Anaheim"/>
              <a:cs typeface="Anaheim"/>
              <a:sym typeface="Anaheim"/>
            </a:endParaRPr>
          </a:p>
        </p:txBody>
      </p:sp>
      <p:pic>
        <p:nvPicPr>
          <p:cNvPr id="3" name="Picture 2" descr="A black and white text on a black background&#10;&#10;AI-generated content may be incorrect.">
            <a:extLst>
              <a:ext uri="{FF2B5EF4-FFF2-40B4-BE49-F238E27FC236}">
                <a16:creationId xmlns:a16="http://schemas.microsoft.com/office/drawing/2014/main" id="{9C717793-2BFD-6A5C-8B5C-2221955380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194" y="5459422"/>
            <a:ext cx="2847550" cy="98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201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8BC14-F75D-A608-0491-133F43C8E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8E42819-9C27-CFF5-EE14-C38BC0B4CE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D55471A-CC5A-9584-F548-DA2C459007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0637" y="2967953"/>
            <a:ext cx="4530725" cy="63222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0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Supplemental</a:t>
            </a:r>
          </a:p>
        </p:txBody>
      </p:sp>
    </p:spTree>
    <p:extLst>
      <p:ext uri="{BB962C8B-B14F-4D97-AF65-F5344CB8AC3E}">
        <p14:creationId xmlns:p14="http://schemas.microsoft.com/office/powerpoint/2010/main" val="21173803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684AC-1E25-8E62-2FC1-DB5380EAB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95E109-E825-40D9-383D-D30CDC9B9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921852"/>
              </p:ext>
            </p:extLst>
          </p:nvPr>
        </p:nvGraphicFramePr>
        <p:xfrm>
          <a:off x="600295" y="1096485"/>
          <a:ext cx="10991410" cy="52703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3337">
                  <a:extLst>
                    <a:ext uri="{9D8B030D-6E8A-4147-A177-3AD203B41FA5}">
                      <a16:colId xmlns:a16="http://schemas.microsoft.com/office/drawing/2014/main" val="405092063"/>
                    </a:ext>
                  </a:extLst>
                </a:gridCol>
                <a:gridCol w="1903032">
                  <a:extLst>
                    <a:ext uri="{9D8B030D-6E8A-4147-A177-3AD203B41FA5}">
                      <a16:colId xmlns:a16="http://schemas.microsoft.com/office/drawing/2014/main" val="324988300"/>
                    </a:ext>
                  </a:extLst>
                </a:gridCol>
                <a:gridCol w="1772529">
                  <a:extLst>
                    <a:ext uri="{9D8B030D-6E8A-4147-A177-3AD203B41FA5}">
                      <a16:colId xmlns:a16="http://schemas.microsoft.com/office/drawing/2014/main" val="3166695765"/>
                    </a:ext>
                  </a:extLst>
                </a:gridCol>
                <a:gridCol w="4262512">
                  <a:extLst>
                    <a:ext uri="{9D8B030D-6E8A-4147-A177-3AD203B41FA5}">
                      <a16:colId xmlns:a16="http://schemas.microsoft.com/office/drawing/2014/main" val="2372685965"/>
                    </a:ext>
                  </a:extLst>
                </a:gridCol>
              </a:tblGrid>
              <a:tr h="38558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Content of Hazard Library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667806"/>
                  </a:ext>
                </a:extLst>
              </a:tr>
              <a:tr h="3559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TOPICS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D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MEDIA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0C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SEARCH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D6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34397"/>
                  </a:ext>
                </a:extLst>
              </a:tr>
              <a:tr h="450837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Flood Disaster Events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Flood Event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Flood Research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/>
                        <a:t>Mitigation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 Insurance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Floodplain Management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Floodplain Mapping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Other Mitigation Measures</a:t>
                      </a:r>
                    </a:p>
                    <a:p>
                      <a:pPr marL="457200" lvl="1" indent="0">
                        <a:buFont typeface="Courier New" panose="02070309020205020404" pitchFamily="49" charset="0"/>
                        <a:buNone/>
                      </a:pPr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/>
                        <a:t>Risk  Assessment &amp; Planning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State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Local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Planning Resources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Web Tools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DE4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3D Movie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Bldg.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Dashboard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Data-GIS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Data-Metadata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Data-Table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Flyer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Graphic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Guide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Journal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Letter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News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Picture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0C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Plan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Poster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Slides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Social Media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Static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Story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Video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Viewshed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Web Info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Web Tool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0C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Agency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Downloadable Data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Event Disaster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Event Meeting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i="0" dirty="0"/>
                        <a:t>Geographic Scale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i="0" dirty="0"/>
                        <a:t> </a:t>
                      </a:r>
                      <a:r>
                        <a:rPr lang="en-US" sz="1600" b="0" i="0" dirty="0"/>
                        <a:t>Entity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i="0" dirty="0"/>
                        <a:t>Media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i="0" dirty="0"/>
                        <a:t>Publication Date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Subject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/>
                        <a:t>Major Group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/>
                        <a:t>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/>
                        <a:t>Subcategory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1" dirty="0"/>
                        <a:t>cross-indexing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Stakeholder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/>
                        <a:t>Title (free text search)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/>
                        <a:t>Predefined Searches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0" i="0" dirty="0"/>
                        <a:t>Visualizations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0" i="0" dirty="0"/>
                        <a:t>Floodplain Management Key Materials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D6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5842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8FBE2DA6-2631-C876-2A57-D98184FCA07E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2C631C8-A006-92D3-DD50-E1142675FFC0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7" name="Title 1">
                <a:extLst>
                  <a:ext uri="{FF2B5EF4-FFF2-40B4-BE49-F238E27FC236}">
                    <a16:creationId xmlns:a16="http://schemas.microsoft.com/office/drawing/2014/main" id="{305E631F-F728-593E-D701-10D07172D4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</a:t>
                </a: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EF5802F-5F27-FA2F-4306-56B94BFB04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3" name="Picture 2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FB0B4B40-1714-C468-97E9-BF19064AC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5072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3A2E8-9397-67BF-B966-6B2724D61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F1CD1C-7465-5978-0128-A1C7C237A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05" y="1383535"/>
            <a:ext cx="8396853" cy="132795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0A2544B-F80C-012F-91BC-D45B24B12621}"/>
              </a:ext>
            </a:extLst>
          </p:cNvPr>
          <p:cNvSpPr/>
          <p:nvPr/>
        </p:nvSpPr>
        <p:spPr>
          <a:xfrm>
            <a:off x="321005" y="711372"/>
            <a:ext cx="8209843" cy="593962"/>
          </a:xfrm>
          <a:prstGeom prst="roundRect">
            <a:avLst>
              <a:gd name="adj" fmla="val 9208"/>
            </a:avLst>
          </a:prstGeom>
          <a:solidFill>
            <a:srgbClr val="F6EAD4"/>
          </a:solidFill>
          <a:ln>
            <a:noFill/>
          </a:ln>
        </p:spPr>
        <p:txBody>
          <a:bodyPr wrap="square">
            <a:spAutoFit/>
          </a:bodyPr>
          <a:lstStyle/>
          <a:p>
            <a:pPr marL="112713" indent="-1127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 Demi" panose="020B0704020202020204" pitchFamily="34" charset="0"/>
              </a:rPr>
              <a:t>Essential Facilities provide emergency services during a flood. </a:t>
            </a:r>
          </a:p>
          <a:p>
            <a:pPr marL="112713" indent="-1127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 Demi" panose="020B0704020202020204" pitchFamily="34" charset="0"/>
              </a:rPr>
              <a:t>Communities need to establish emergency protocols to maintain critical services amidst a flood.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87E97CD-5509-F2F9-6E44-E34EF7ED1B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82449" y="4768268"/>
            <a:ext cx="1787167" cy="12570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29" descr="A close-up of a car in a flooded garage&#10;&#10;Description automatically generated">
            <a:extLst>
              <a:ext uri="{FF2B5EF4-FFF2-40B4-BE49-F238E27FC236}">
                <a16:creationId xmlns:a16="http://schemas.microsoft.com/office/drawing/2014/main" id="{B0A7053B-9D07-2851-473B-2F6B3E440A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82450" y="2944677"/>
            <a:ext cx="1154896" cy="16897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31" descr="A flooded building with cars and a lawn&#10;&#10;AI-generated content may be incorrect.">
            <a:extLst>
              <a:ext uri="{FF2B5EF4-FFF2-40B4-BE49-F238E27FC236}">
                <a16:creationId xmlns:a16="http://schemas.microsoft.com/office/drawing/2014/main" id="{91ACAE72-E0D8-84AD-8FAD-65332B58F8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4116" y="2949026"/>
            <a:ext cx="2713390" cy="12763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Picture 35" descr="A group of people standing in a flooded garage&#10;&#10;AI-generated content may be incorrect.">
            <a:extLst>
              <a:ext uri="{FF2B5EF4-FFF2-40B4-BE49-F238E27FC236}">
                <a16:creationId xmlns:a16="http://schemas.microsoft.com/office/drawing/2014/main" id="{D87022E7-7502-4DDF-ABB7-B41372E9F6F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4116" y="4542221"/>
            <a:ext cx="2713390" cy="14831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8167E23-1A17-8676-C5AE-625C7E7C08F3}"/>
              </a:ext>
            </a:extLst>
          </p:cNvPr>
          <p:cNvSpPr txBox="1"/>
          <p:nvPr/>
        </p:nvSpPr>
        <p:spPr>
          <a:xfrm>
            <a:off x="3398299" y="6025334"/>
            <a:ext cx="3186560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Marlinton Volunteer Fire Department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Pocahontas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</a:t>
            </a:r>
            <a:r>
              <a:rPr lang="en-US" sz="800" b="1" dirty="0">
                <a:latin typeface="Avenir Next LT Pro Demi" panose="020B0704020202020204" pitchFamily="34" charset="0"/>
              </a:rPr>
              <a:t>Nov. 1985</a:t>
            </a:r>
            <a:endParaRPr lang="en-US" sz="800" b="1" dirty="0">
              <a:latin typeface="Avenir Next LT Pro Demi" panose="020B07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38-08-0001-0095-0000_709B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A2BAF0F-6F7B-6BED-9D37-2C823AD49244}"/>
              </a:ext>
            </a:extLst>
          </p:cNvPr>
          <p:cNvSpPr txBox="1"/>
          <p:nvPr/>
        </p:nvSpPr>
        <p:spPr>
          <a:xfrm>
            <a:off x="266220" y="6025334"/>
            <a:ext cx="3121076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Clendenin Volunteer Fire Department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Kanawha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</a:t>
            </a:r>
            <a:r>
              <a:rPr lang="en-US" sz="800" b="1" dirty="0">
                <a:latin typeface="Avenir Next LT Pro Demi" panose="020B0704020202020204" pitchFamily="34" charset="0"/>
              </a:rPr>
              <a:t>Jun. 2016</a:t>
            </a:r>
            <a:endParaRPr lang="en-US" sz="800" b="1" dirty="0">
              <a:latin typeface="Avenir Next LT Pro Demi" panose="020B07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20-02-0007-0040-0000_109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C0D792-055E-3D87-7900-BAB2A68FE27B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16509F1A-93AB-953B-CD09-D045312543B0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Critical Infrastructure: Essential Facilities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D580993-CDE0-4A54-D825-9366A4C89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D5D9CB1-556C-8078-E995-D3D0FA16C66C}"/>
              </a:ext>
            </a:extLst>
          </p:cNvPr>
          <p:cNvSpPr txBox="1"/>
          <p:nvPr/>
        </p:nvSpPr>
        <p:spPr>
          <a:xfrm>
            <a:off x="5656770" y="6027516"/>
            <a:ext cx="3229622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 err="1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Spanishburg</a:t>
            </a: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Elementary School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Mercer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28-11-0026-0075-0000_8544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flooded building with a large body of water&#10;&#10;AI-generated content may be incorrect.">
            <a:extLst>
              <a:ext uri="{FF2B5EF4-FFF2-40B4-BE49-F238E27FC236}">
                <a16:creationId xmlns:a16="http://schemas.microsoft.com/office/drawing/2014/main" id="{E2E61F7B-92CE-2B90-FC55-63FA4F42902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151" y="4967936"/>
            <a:ext cx="2379100" cy="10595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flooded area with trees and a building&#10;&#10;AI-generated content may be incorrect.">
            <a:extLst>
              <a:ext uri="{FF2B5EF4-FFF2-40B4-BE49-F238E27FC236}">
                <a16:creationId xmlns:a16="http://schemas.microsoft.com/office/drawing/2014/main" id="{16C586E2-6D73-47D9-4505-9475650C43B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59946" y="2885863"/>
            <a:ext cx="2528687" cy="14778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DFF540-522C-E4C6-FDAE-0F030D325698}"/>
              </a:ext>
            </a:extLst>
          </p:cNvPr>
          <p:cNvSpPr txBox="1"/>
          <p:nvPr/>
        </p:nvSpPr>
        <p:spPr>
          <a:xfrm>
            <a:off x="8670738" y="4363733"/>
            <a:ext cx="2973714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Clendenin Elementary School 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Kanawha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Jun. 2016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(Demolished)</a:t>
            </a:r>
          </a:p>
        </p:txBody>
      </p:sp>
      <p:pic>
        <p:nvPicPr>
          <p:cNvPr id="13" name="Picture 12" descr="Cars parked cars in a flooded building&#10;&#10;AI-generated content may be incorrect.">
            <a:extLst>
              <a:ext uri="{FF2B5EF4-FFF2-40B4-BE49-F238E27FC236}">
                <a16:creationId xmlns:a16="http://schemas.microsoft.com/office/drawing/2014/main" id="{6E0AA812-9FA2-8200-CB35-16B4AA2A9E5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88060" y="5146210"/>
            <a:ext cx="1837720" cy="11680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0FE092-5770-BE46-05CF-527A1B2D5460}"/>
              </a:ext>
            </a:extLst>
          </p:cNvPr>
          <p:cNvSpPr txBox="1"/>
          <p:nvPr/>
        </p:nvSpPr>
        <p:spPr>
          <a:xfrm>
            <a:off x="8670738" y="5992185"/>
            <a:ext cx="2110818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Elementary School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Kanawha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Jun. 2016</a:t>
            </a: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5"/>
              </a:rPr>
              <a:t>20-15-0023-0077-0000_5120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 descr="A building flooded with water&#10;&#10;AI-generated content may be incorrect.">
            <a:extLst>
              <a:ext uri="{FF2B5EF4-FFF2-40B4-BE49-F238E27FC236}">
                <a16:creationId xmlns:a16="http://schemas.microsoft.com/office/drawing/2014/main" id="{A96F64C4-2768-9748-28D1-BCC397C9421C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5151" y="2914661"/>
            <a:ext cx="2379100" cy="11160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DC40C13-201C-25EE-A265-8B85725BFA60}"/>
              </a:ext>
            </a:extLst>
          </p:cNvPr>
          <p:cNvSpPr txBox="1"/>
          <p:nvPr/>
        </p:nvSpPr>
        <p:spPr>
          <a:xfrm>
            <a:off x="5656770" y="4014984"/>
            <a:ext cx="3045534" cy="784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Nicholas County Nursing &amp; 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Rehabilitation Center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Richwood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June. 2016 (Not active anymore)</a:t>
            </a: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7"/>
              </a:rPr>
              <a:t>34-06-0010-0072-0000_18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9AF4A1-E5A5-9FF4-FC41-5923258D0208}"/>
              </a:ext>
            </a:extLst>
          </p:cNvPr>
          <p:cNvSpPr txBox="1"/>
          <p:nvPr/>
        </p:nvSpPr>
        <p:spPr>
          <a:xfrm>
            <a:off x="8952066" y="1266234"/>
            <a:ext cx="2973714" cy="14812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200" dirty="0">
                <a:latin typeface="Avenir Next LT Pro Demi" panose="020B0704020202020204" pitchFamily="34" charset="0"/>
              </a:rPr>
              <a:t>Schools with children in vulnerable age groups often also serve as shelters during floods. 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800" dirty="0">
              <a:latin typeface="Avenir Next LT Pro Demi" panose="020B07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200" dirty="0">
                <a:latin typeface="Avenir Next LT Pro Demi" panose="020B0704020202020204" pitchFamily="34" charset="0"/>
              </a:rPr>
              <a:t>Nursing homes and hospitals with immobile patients are particularly more susceptible to flooding.</a:t>
            </a:r>
          </a:p>
        </p:txBody>
      </p:sp>
    </p:spTree>
    <p:extLst>
      <p:ext uri="{BB962C8B-B14F-4D97-AF65-F5344CB8AC3E}">
        <p14:creationId xmlns:p14="http://schemas.microsoft.com/office/powerpoint/2010/main" val="14400069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EABA9-07F9-DF00-942B-8A5253FB1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looded street with cars and power lines&#10;&#10;AI-generated content may be incorrect.">
            <a:hlinkClick r:id="rId3"/>
            <a:extLst>
              <a:ext uri="{FF2B5EF4-FFF2-40B4-BE49-F238E27FC236}">
                <a16:creationId xmlns:a16="http://schemas.microsoft.com/office/drawing/2014/main" id="{4E746CB1-C905-B05E-7F65-A52D7892C4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>
          <a:xfrm>
            <a:off x="352850" y="3756319"/>
            <a:ext cx="3910568" cy="17043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CDCAB0-E1EF-7BD9-D9CE-7B4ECCCBBF44}"/>
              </a:ext>
            </a:extLst>
          </p:cNvPr>
          <p:cNvSpPr txBox="1"/>
          <p:nvPr/>
        </p:nvSpPr>
        <p:spPr>
          <a:xfrm>
            <a:off x="321005" y="5460714"/>
            <a:ext cx="33164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Jan-Care of Guardian Angel (EMS)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Welch, McDowell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27-15-0002-0247-0000_58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2" descr="A blue circle with white text and a building with a dome and a peace sign&#10;&#10;AI-generated content may be incorrect.">
            <a:extLst>
              <a:ext uri="{FF2B5EF4-FFF2-40B4-BE49-F238E27FC236}">
                <a16:creationId xmlns:a16="http://schemas.microsoft.com/office/drawing/2014/main" id="{A8B29FDF-22B5-0A36-FA4B-51B49B7CB8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078" y="1477319"/>
            <a:ext cx="9063843" cy="147997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7B7B6A-5023-D4BA-861D-A2AD5D46ED9E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403AB7D5-AC2E-D075-2358-8912F9E1F4F7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Community Assets: Non-Historical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48DA53-AD4A-2763-2412-499348FB6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66CEAA7-EF90-C308-21A7-6070D5E4D1B2}"/>
              </a:ext>
            </a:extLst>
          </p:cNvPr>
          <p:cNvSpPr/>
          <p:nvPr/>
        </p:nvSpPr>
        <p:spPr>
          <a:xfrm>
            <a:off x="321005" y="711372"/>
            <a:ext cx="8459055" cy="593962"/>
          </a:xfrm>
          <a:prstGeom prst="roundRect">
            <a:avLst>
              <a:gd name="adj" fmla="val 9208"/>
            </a:avLst>
          </a:prstGeom>
          <a:solidFill>
            <a:srgbClr val="F6EAD4"/>
          </a:solidFill>
          <a:ln>
            <a:noFill/>
          </a:ln>
        </p:spPr>
        <p:txBody>
          <a:bodyPr wrap="square">
            <a:spAutoFit/>
          </a:bodyPr>
          <a:lstStyle/>
          <a:p>
            <a:pPr marL="112713" indent="-1127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 Demi" panose="020B0704020202020204" pitchFamily="34" charset="0"/>
              </a:rPr>
              <a:t>Non-Historical community assets such as churches often serve as emergency shelters during floods. </a:t>
            </a:r>
          </a:p>
          <a:p>
            <a:pPr marL="112713" indent="-1127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 Demi" panose="020B0704020202020204" pitchFamily="34" charset="0"/>
              </a:rPr>
              <a:t>Flooding can disrupt critical community lifelines including safety, health, shelter, water, and energy.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C3D998B-373E-4228-B749-0348020020D2}"/>
              </a:ext>
            </a:extLst>
          </p:cNvPr>
          <p:cNvGrpSpPr/>
          <p:nvPr/>
        </p:nvGrpSpPr>
        <p:grpSpPr>
          <a:xfrm>
            <a:off x="7014666" y="3189177"/>
            <a:ext cx="2000539" cy="2838677"/>
            <a:chOff x="185022" y="696503"/>
            <a:chExt cx="3234741" cy="4589955"/>
          </a:xfrm>
        </p:grpSpPr>
        <p:pic>
          <p:nvPicPr>
            <p:cNvPr id="17" name="Picture 16" descr="A comparison of a house&#10;&#10;AI-generated content may be incorrect.">
              <a:extLst>
                <a:ext uri="{FF2B5EF4-FFF2-40B4-BE49-F238E27FC236}">
                  <a16:creationId xmlns:a16="http://schemas.microsoft.com/office/drawing/2014/main" id="{98AB8E53-24B8-F6E0-5FCA-FD879567A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022" y="696503"/>
              <a:ext cx="3234741" cy="458995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E4070998-5EE4-2E95-454F-2F2104E20113}"/>
                </a:ext>
              </a:extLst>
            </p:cNvPr>
            <p:cNvSpPr/>
            <p:nvPr/>
          </p:nvSpPr>
          <p:spPr>
            <a:xfrm rot="5400000">
              <a:off x="1538358" y="2835369"/>
              <a:ext cx="528067" cy="312222"/>
            </a:xfrm>
            <a:prstGeom prst="rightArrow">
              <a:avLst/>
            </a:prstGeom>
            <a:solidFill>
              <a:srgbClr val="FFC000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8E8B728-A988-54D4-0485-DE26C735040E}"/>
              </a:ext>
            </a:extLst>
          </p:cNvPr>
          <p:cNvSpPr txBox="1"/>
          <p:nvPr/>
        </p:nvSpPr>
        <p:spPr>
          <a:xfrm>
            <a:off x="6969173" y="6027854"/>
            <a:ext cx="21795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Valley Grove Assembly of God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Valley Grove, Ohio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Jun.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35-08-0VG9-0083-0000_8580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9" descr="A flooded building in a town&#10;&#10;AI-generated content may be incorrect.">
            <a:extLst>
              <a:ext uri="{FF2B5EF4-FFF2-40B4-BE49-F238E27FC236}">
                <a16:creationId xmlns:a16="http://schemas.microsoft.com/office/drawing/2014/main" id="{959BD3AF-C2DD-0A56-7856-17B4B01A1D9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1583" y="3381367"/>
            <a:ext cx="2115106" cy="24513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44A071D-8757-F621-2028-BBAEEEE12A75}"/>
              </a:ext>
            </a:extLst>
          </p:cNvPr>
          <p:cNvSpPr txBox="1"/>
          <p:nvPr/>
        </p:nvSpPr>
        <p:spPr>
          <a:xfrm>
            <a:off x="4526217" y="5832684"/>
            <a:ext cx="22969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Williamson Water Plant (Veolia Water)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Williamson, Mingo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30-11-0007-0233-0000_317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81605E-A7EB-3D42-54A9-D8DF244EDF31}"/>
              </a:ext>
            </a:extLst>
          </p:cNvPr>
          <p:cNvSpPr txBox="1"/>
          <p:nvPr/>
        </p:nvSpPr>
        <p:spPr>
          <a:xfrm>
            <a:off x="9299625" y="4314639"/>
            <a:ext cx="33164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Borderland Baptist Church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Mingo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2"/>
              </a:rPr>
              <a:t>30-10-362K-0010-0000_46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 descr="A flooded church building with a sign&#10;&#10;AI-generated content may be incorrect.">
            <a:extLst>
              <a:ext uri="{FF2B5EF4-FFF2-40B4-BE49-F238E27FC236}">
                <a16:creationId xmlns:a16="http://schemas.microsoft.com/office/drawing/2014/main" id="{B2C7BF93-774B-67DC-A769-6E09223D538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291" y="3189177"/>
            <a:ext cx="2193600" cy="1125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FB55277-435E-36FF-B26A-F637BED7A930}"/>
              </a:ext>
            </a:extLst>
          </p:cNvPr>
          <p:cNvSpPr txBox="1"/>
          <p:nvPr/>
        </p:nvSpPr>
        <p:spPr>
          <a:xfrm>
            <a:off x="9342280" y="6168492"/>
            <a:ext cx="33164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Cornerstone Church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Matewan, Mingo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4"/>
              </a:rPr>
              <a:t>30-08-0009-0071-0000_1028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25" descr="A house with a fence and a fence&#10;&#10;AI-generated content may be incorrect.">
            <a:extLst>
              <a:ext uri="{FF2B5EF4-FFF2-40B4-BE49-F238E27FC236}">
                <a16:creationId xmlns:a16="http://schemas.microsoft.com/office/drawing/2014/main" id="{50C7B5F8-F962-C88C-40D6-0DA9F1E8425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216" y="4917142"/>
            <a:ext cx="2223242" cy="1251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495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C0FB9-8B8D-26CB-7B91-78B0486B4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1E6A496-E2C0-A113-8E53-A3C35EE876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944080"/>
              </p:ext>
            </p:extLst>
          </p:nvPr>
        </p:nvGraphicFramePr>
        <p:xfrm>
          <a:off x="600295" y="1060298"/>
          <a:ext cx="10991410" cy="5287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3337">
                  <a:extLst>
                    <a:ext uri="{9D8B030D-6E8A-4147-A177-3AD203B41FA5}">
                      <a16:colId xmlns:a16="http://schemas.microsoft.com/office/drawing/2014/main" val="405092063"/>
                    </a:ext>
                  </a:extLst>
                </a:gridCol>
                <a:gridCol w="1903032">
                  <a:extLst>
                    <a:ext uri="{9D8B030D-6E8A-4147-A177-3AD203B41FA5}">
                      <a16:colId xmlns:a16="http://schemas.microsoft.com/office/drawing/2014/main" val="324988300"/>
                    </a:ext>
                  </a:extLst>
                </a:gridCol>
                <a:gridCol w="1772529">
                  <a:extLst>
                    <a:ext uri="{9D8B030D-6E8A-4147-A177-3AD203B41FA5}">
                      <a16:colId xmlns:a16="http://schemas.microsoft.com/office/drawing/2014/main" val="3166695765"/>
                    </a:ext>
                  </a:extLst>
                </a:gridCol>
                <a:gridCol w="4262512">
                  <a:extLst>
                    <a:ext uri="{9D8B030D-6E8A-4147-A177-3AD203B41FA5}">
                      <a16:colId xmlns:a16="http://schemas.microsoft.com/office/drawing/2014/main" val="2372685965"/>
                    </a:ext>
                  </a:extLst>
                </a:gridCol>
              </a:tblGrid>
              <a:tr h="38779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Content</a:t>
                      </a:r>
                      <a:r>
                        <a:rPr lang="en-US" sz="16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of Hazard Library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667806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TOPICS</a:t>
                      </a:r>
                      <a:endParaRPr lang="en-US" sz="14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MEDIA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SEARCH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34397"/>
                  </a:ext>
                </a:extLst>
              </a:tr>
              <a:tr h="456408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Flood Disaster Events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Event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Research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Mitigation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Insurance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Floodplain Management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Floodplain Mapping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Other Mitigation Measures</a:t>
                      </a:r>
                    </a:p>
                    <a:p>
                      <a:pPr marL="457200" lvl="1" indent="0">
                        <a:buFont typeface="Courier New" panose="02070309020205020404" pitchFamily="49" charset="0"/>
                        <a:buNone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Risk  Assessment &amp; Planning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State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Local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Planning Resources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Web Tools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3D Movie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Bldg.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Dashboard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Data-GIS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Data-Metadata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Data-Table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Flyer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Graphic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Guide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Journal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Letter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News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Picture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Plan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Poster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Report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Slides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Social Media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Static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Story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Video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Viewshed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Web Info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Web Tool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0C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Agency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Downloadable Data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Event Disaster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Event Meeting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i="0" dirty="0">
                          <a:solidFill>
                            <a:schemeClr val="bg1"/>
                          </a:solidFill>
                        </a:rPr>
                        <a:t>Geographic Scale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i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Entity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i="0" dirty="0">
                          <a:solidFill>
                            <a:schemeClr val="bg1"/>
                          </a:solidFill>
                        </a:rPr>
                        <a:t>Media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i="0" dirty="0">
                          <a:solidFill>
                            <a:schemeClr val="bg1"/>
                          </a:solidFill>
                        </a:rPr>
                        <a:t>Publication Date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Subject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Major Group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Subcategory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1" dirty="0">
                          <a:solidFill>
                            <a:schemeClr val="bg1"/>
                          </a:solidFill>
                        </a:rPr>
                        <a:t>cross-indexing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Stakeholder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Title (free text search)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Predefined Searches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Visualizations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Floodplain Management Key Materials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5842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18DC60D3-1E3E-5E2E-7C88-B58ED8FFD5F4}"/>
              </a:ext>
            </a:extLst>
          </p:cNvPr>
          <p:cNvSpPr/>
          <p:nvPr/>
        </p:nvSpPr>
        <p:spPr>
          <a:xfrm>
            <a:off x="3638549" y="1478742"/>
            <a:ext cx="3704411" cy="275382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C5FA066-44B5-79C2-D7AA-8E8215552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610" y="1453905"/>
            <a:ext cx="3724050" cy="2799328"/>
          </a:xfrm>
          <a:prstGeom prst="rect">
            <a:avLst/>
          </a:prstGeom>
          <a:solidFill>
            <a:srgbClr val="FAD6BE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Picture 10">
            <a:hlinkClick r:id="rId4"/>
            <a:extLst>
              <a:ext uri="{FF2B5EF4-FFF2-40B4-BE49-F238E27FC236}">
                <a16:creationId xmlns:a16="http://schemas.microsoft.com/office/drawing/2014/main" id="{9D6E7D77-B003-B704-92A6-F03E83A601D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28" y="4294940"/>
            <a:ext cx="12083143" cy="2508632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B1C37C1-816E-3317-3D7E-4EFEEBD44DE4}"/>
              </a:ext>
            </a:extLst>
          </p:cNvPr>
          <p:cNvGrpSpPr/>
          <p:nvPr/>
        </p:nvGrpSpPr>
        <p:grpSpPr>
          <a:xfrm>
            <a:off x="4083626" y="5098016"/>
            <a:ext cx="4024747" cy="1693556"/>
            <a:chOff x="4083626" y="5185104"/>
            <a:chExt cx="4024747" cy="1693556"/>
          </a:xfrm>
        </p:grpSpPr>
        <p:pic>
          <p:nvPicPr>
            <p:cNvPr id="17" name="Picture 16">
              <a:hlinkClick r:id="rId4"/>
              <a:extLst>
                <a:ext uri="{FF2B5EF4-FFF2-40B4-BE49-F238E27FC236}">
                  <a16:creationId xmlns:a16="http://schemas.microsoft.com/office/drawing/2014/main" id="{D3C22AA8-DAF2-6BBB-A596-8FEDC2BDB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083626" y="5185104"/>
              <a:ext cx="4024747" cy="1693556"/>
            </a:xfrm>
            <a:prstGeom prst="rect">
              <a:avLst/>
            </a:prstGeom>
            <a:noFill/>
            <a:ln w="38100"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D7FF96E-053C-FC62-52B8-3FFE38A2D6E3}"/>
                </a:ext>
              </a:extLst>
            </p:cNvPr>
            <p:cNvSpPr/>
            <p:nvPr/>
          </p:nvSpPr>
          <p:spPr>
            <a:xfrm>
              <a:off x="4108450" y="5404095"/>
              <a:ext cx="1123950" cy="754250"/>
            </a:xfrm>
            <a:prstGeom prst="rect">
              <a:avLst/>
            </a:prstGeom>
            <a:solidFill>
              <a:srgbClr val="FCFCF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EF8FC1-93AD-CE0B-38EB-21041D64C50E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6C35DD6-95FE-4651-71E4-A5E95C90ED52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9720BF93-F9E8-7C9B-AA6D-BE2F2BE600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826E77D-48FD-32A8-CE52-810DC22650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" name="Picture 5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111DA5F7-6A9E-68A3-982F-F636941AA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155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8B0D2-BEFE-7890-C120-51168B05B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7394543-D5A5-95D7-0D3E-BBFF93B54F3B}"/>
              </a:ext>
            </a:extLst>
          </p:cNvPr>
          <p:cNvSpPr/>
          <p:nvPr/>
        </p:nvSpPr>
        <p:spPr>
          <a:xfrm>
            <a:off x="7324725" y="1478742"/>
            <a:ext cx="4257455" cy="5067956"/>
          </a:xfrm>
          <a:prstGeom prst="rect">
            <a:avLst/>
          </a:prstGeom>
          <a:solidFill>
            <a:srgbClr val="FAD6B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FA5AB46-90C1-9E15-9FDD-A0A5D3AB1E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22521"/>
              </p:ext>
            </p:extLst>
          </p:nvPr>
        </p:nvGraphicFramePr>
        <p:xfrm>
          <a:off x="600295" y="1060298"/>
          <a:ext cx="10991410" cy="53260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3337">
                  <a:extLst>
                    <a:ext uri="{9D8B030D-6E8A-4147-A177-3AD203B41FA5}">
                      <a16:colId xmlns:a16="http://schemas.microsoft.com/office/drawing/2014/main" val="405092063"/>
                    </a:ext>
                  </a:extLst>
                </a:gridCol>
                <a:gridCol w="1903032">
                  <a:extLst>
                    <a:ext uri="{9D8B030D-6E8A-4147-A177-3AD203B41FA5}">
                      <a16:colId xmlns:a16="http://schemas.microsoft.com/office/drawing/2014/main" val="324988300"/>
                    </a:ext>
                  </a:extLst>
                </a:gridCol>
                <a:gridCol w="1772529">
                  <a:extLst>
                    <a:ext uri="{9D8B030D-6E8A-4147-A177-3AD203B41FA5}">
                      <a16:colId xmlns:a16="http://schemas.microsoft.com/office/drawing/2014/main" val="3166695765"/>
                    </a:ext>
                  </a:extLst>
                </a:gridCol>
                <a:gridCol w="4262512">
                  <a:extLst>
                    <a:ext uri="{9D8B030D-6E8A-4147-A177-3AD203B41FA5}">
                      <a16:colId xmlns:a16="http://schemas.microsoft.com/office/drawing/2014/main" val="2372685965"/>
                    </a:ext>
                  </a:extLst>
                </a:gridCol>
              </a:tblGrid>
              <a:tr h="38779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Content</a:t>
                      </a:r>
                      <a:r>
                        <a:rPr lang="en-US" sz="16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of Hazard Library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667806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TOPICS</a:t>
                      </a:r>
                      <a:endParaRPr lang="en-US" sz="14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MEDIA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SEARCH</a:t>
                      </a:r>
                      <a:r>
                        <a:rPr lang="en-US" sz="1400" b="1" dirty="0"/>
                        <a:t> </a:t>
                      </a:r>
                      <a:r>
                        <a:rPr lang="en-US" sz="1800" b="1" dirty="0"/>
                        <a:t>TYPES</a:t>
                      </a:r>
                      <a:endParaRPr 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34397"/>
                  </a:ext>
                </a:extLst>
              </a:tr>
              <a:tr h="456408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Flood Disaster Events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Event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Research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Mitigation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Insurance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Floodplain Management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Floodplain Mapping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Other Mitigation Measures</a:t>
                      </a:r>
                    </a:p>
                    <a:p>
                      <a:pPr marL="457200" lvl="1" indent="0">
                        <a:buFont typeface="Courier New" panose="02070309020205020404" pitchFamily="49" charset="0"/>
                        <a:buNone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Risk  Assessment &amp; Planning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State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Local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Planning Resources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Web Tools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3D Movie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Bldg. Profile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Dashboard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Data-GIS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Data-Metadata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Data-Table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Flyer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Graphic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Guide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Journal Article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Letter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News Article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Picture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Plan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Poster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Report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Slides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Social Media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Static Map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Story Map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Video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Viewshed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Web Info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Web Tool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US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Agency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Downloadable Data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Event Disaster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Event Meeting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Geographic Scale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0" dirty="0"/>
                        <a:t> Entity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dirty="0"/>
                        <a:t>Media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dirty="0"/>
                        <a:t>Publication Date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Subject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0" dirty="0"/>
                        <a:t>Major Group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0" dirty="0"/>
                        <a:t>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0" dirty="0"/>
                        <a:t>Subcategory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1" dirty="0"/>
                        <a:t>cross-indexing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Stakeholder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dirty="0"/>
                        <a:t>Title (free text search)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dirty="0"/>
                        <a:t>Predefined Searches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1" i="0" dirty="0"/>
                        <a:t>Visualizations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1" i="0" dirty="0"/>
                        <a:t>Floodplain Management Key Materials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D6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584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D95F78D3-D60A-9970-C99E-F15F039888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6" t="-148"/>
          <a:stretch>
            <a:fillRect/>
          </a:stretch>
        </p:blipFill>
        <p:spPr>
          <a:xfrm>
            <a:off x="7283839" y="1402791"/>
            <a:ext cx="4339225" cy="517898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945F1D-3A7E-82A5-6E26-AE63B74A74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9" y="2855894"/>
            <a:ext cx="5601482" cy="25721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FBD297E-319E-B061-6579-4139517E57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2594388"/>
            <a:ext cx="5601483" cy="241715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C45CB60-43DF-33D9-F59E-84E6D096E3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2263891"/>
            <a:ext cx="5020376" cy="266737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538F5E4-D263-8895-3A1A-3F0C9C852E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757" y="3426402"/>
            <a:ext cx="4915586" cy="27347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B7FDC0F-26FF-627F-BF5D-A053ED16B7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7" y="3167418"/>
            <a:ext cx="5258534" cy="228632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1009EBE-2325-8911-2570-3CD3E64B22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3759226"/>
            <a:ext cx="4915586" cy="27114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84F90F7-69F4-C300-AEBD-AB019520CD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1965598"/>
            <a:ext cx="4667901" cy="25721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AF6057A-DCB3-92DB-A2A3-C70AD00588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7" y="4099830"/>
            <a:ext cx="4915586" cy="276675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4B7CD74-3CC1-E494-0332-8AE37FCDD7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5411637"/>
            <a:ext cx="4993017" cy="30550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E83A4B0-1030-E19B-BBB2-191908F72C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758" y="5798965"/>
            <a:ext cx="4944165" cy="27960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16A102F-2704-B535-18FE-0088D4B5197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6153788"/>
            <a:ext cx="4401164" cy="314369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E1F82BA-0D7D-19E2-AE98-792D866F754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17" y="4477144"/>
            <a:ext cx="5058481" cy="25721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FC55B49-A726-C9C1-2137-949820AEF59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17" y="4798115"/>
            <a:ext cx="5353797" cy="27626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BFA2B10-892A-F1C1-5652-6C09A2A863B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17" y="5112578"/>
            <a:ext cx="933580" cy="238158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55350B5-5D58-8C63-4324-EB911D6812F6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/>
          <a:stretch>
            <a:fillRect/>
          </a:stretch>
        </p:blipFill>
        <p:spPr>
          <a:xfrm rot="16200000">
            <a:off x="-1184104" y="3844251"/>
            <a:ext cx="4523150" cy="76584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FC26C86-6CEF-2360-152F-AB03D6BBD59B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11E4C98-4C49-3BC8-3742-1AE0954B8758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9767C890-BE79-6826-77DB-597B47E7F7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B547190-9534-C6CC-10AF-EBA29E3769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8" name="Picture 7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2AD41272-943C-8627-705B-132C0EC2E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7278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82777-4CF0-DE6F-E223-9C5A37A46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2DA231C-E6E3-4A9A-DF6E-6C8B66F963BB}"/>
              </a:ext>
            </a:extLst>
          </p:cNvPr>
          <p:cNvSpPr txBox="1"/>
          <p:nvPr/>
        </p:nvSpPr>
        <p:spPr>
          <a:xfrm>
            <a:off x="498096" y="939284"/>
            <a:ext cx="6096000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Key Materials for Floodplain Management</a:t>
            </a:r>
            <a:endParaRPr lang="en-US" sz="2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B3E6F82-3D9B-5ED3-63AB-042285F10BE1}"/>
              </a:ext>
            </a:extLst>
          </p:cNvPr>
          <p:cNvGrpSpPr/>
          <p:nvPr/>
        </p:nvGrpSpPr>
        <p:grpSpPr>
          <a:xfrm>
            <a:off x="0" y="1492139"/>
            <a:ext cx="12192000" cy="5454762"/>
            <a:chOff x="0" y="1492139"/>
            <a:chExt cx="12192000" cy="54547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6B326C5-4C16-B016-331E-5C7677483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1492139"/>
              <a:ext cx="12192000" cy="5454762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EFBB25-C354-5186-4FF7-07CE96DE40EE}"/>
                </a:ext>
              </a:extLst>
            </p:cNvPr>
            <p:cNvSpPr/>
            <p:nvPr/>
          </p:nvSpPr>
          <p:spPr>
            <a:xfrm>
              <a:off x="10261600" y="3556000"/>
              <a:ext cx="1765300" cy="4064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A880A2-8739-1D6D-A2C2-AF56208D1757}"/>
                </a:ext>
              </a:extLst>
            </p:cNvPr>
            <p:cNvSpPr/>
            <p:nvPr/>
          </p:nvSpPr>
          <p:spPr>
            <a:xfrm>
              <a:off x="292100" y="4572000"/>
              <a:ext cx="2819400" cy="4064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Striped Right 12">
              <a:extLst>
                <a:ext uri="{FF2B5EF4-FFF2-40B4-BE49-F238E27FC236}">
                  <a16:creationId xmlns:a16="http://schemas.microsoft.com/office/drawing/2014/main" id="{94DC9231-3CB5-B59A-E52F-9790B71CAE83}"/>
                </a:ext>
              </a:extLst>
            </p:cNvPr>
            <p:cNvSpPr/>
            <p:nvPr/>
          </p:nvSpPr>
          <p:spPr>
            <a:xfrm rot="5400000">
              <a:off x="2844421" y="4924425"/>
              <a:ext cx="996950" cy="406400"/>
            </a:xfrm>
            <a:prstGeom prst="striped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38D7D3-C076-710E-497E-6E41100B844B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34B7FE7-AFDA-CD68-5280-6ED2837DBA90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A84C7F39-AAD7-FDB7-CC22-7C0428F0F8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FF88C4FF-2DC7-DBF2-23AE-6AE670BC9B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5" name="Picture 4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D83D693E-E0B9-368E-AD01-C926AC604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15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3FFEA-B68B-7C55-CF20-2847E3B1A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A6926FF-F7AA-98B1-1F6D-5F097DACBEB1}"/>
              </a:ext>
            </a:extLst>
          </p:cNvPr>
          <p:cNvSpPr txBox="1"/>
          <p:nvPr/>
        </p:nvSpPr>
        <p:spPr>
          <a:xfrm>
            <a:off x="498096" y="939284"/>
            <a:ext cx="3438904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Flood Visualization</a:t>
            </a: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0F1CFD-69B9-9CC5-9B41-0676521100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" t="-20427"/>
          <a:stretch>
            <a:fillRect/>
          </a:stretch>
        </p:blipFill>
        <p:spPr>
          <a:xfrm>
            <a:off x="0" y="485570"/>
            <a:ext cx="12192000" cy="637243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D19C602-6948-DD10-0F51-1EEBE0A46E10}"/>
              </a:ext>
            </a:extLst>
          </p:cNvPr>
          <p:cNvGrpSpPr/>
          <p:nvPr/>
        </p:nvGrpSpPr>
        <p:grpSpPr>
          <a:xfrm>
            <a:off x="0" y="1492139"/>
            <a:ext cx="12192000" cy="5454762"/>
            <a:chOff x="0" y="1492139"/>
            <a:chExt cx="12192000" cy="54547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E1E5414-3BC6-1585-540F-271DD2CE5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1492139"/>
              <a:ext cx="12192000" cy="5454762"/>
            </a:xfrm>
            <a:prstGeom prst="rect">
              <a:avLst/>
            </a:prstGeom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19A9E41-8ACD-80C9-A19A-CA5ED255AD59}"/>
                </a:ext>
              </a:extLst>
            </p:cNvPr>
            <p:cNvSpPr/>
            <p:nvPr/>
          </p:nvSpPr>
          <p:spPr>
            <a:xfrm>
              <a:off x="8775700" y="3671785"/>
              <a:ext cx="1511300" cy="30331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CF497FF-7255-5FB2-C930-903C9D1E7575}"/>
                </a:ext>
              </a:extLst>
            </p:cNvPr>
            <p:cNvSpPr/>
            <p:nvPr/>
          </p:nvSpPr>
          <p:spPr>
            <a:xfrm>
              <a:off x="292100" y="4572000"/>
              <a:ext cx="2819400" cy="4064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row: Striped Right 16">
              <a:extLst>
                <a:ext uri="{FF2B5EF4-FFF2-40B4-BE49-F238E27FC236}">
                  <a16:creationId xmlns:a16="http://schemas.microsoft.com/office/drawing/2014/main" id="{82BA6ECD-AD15-9A8F-E3D9-35D5AB7BD622}"/>
                </a:ext>
              </a:extLst>
            </p:cNvPr>
            <p:cNvSpPr/>
            <p:nvPr/>
          </p:nvSpPr>
          <p:spPr>
            <a:xfrm rot="5400000">
              <a:off x="2844421" y="4924425"/>
              <a:ext cx="996950" cy="406400"/>
            </a:xfrm>
            <a:prstGeom prst="striped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4354C0-97F0-C203-A176-E1EDBEB4F693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6863F76-6438-CCCE-A053-6FBEB5B77CFC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007BE027-9DD0-F261-E45F-704A99908D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0567CD6-2F97-F9E8-A3FC-8EEB7873BB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9" name="Picture 8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CA739018-85FB-02A9-ADFC-B73DA8DC1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03876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16803</TotalTime>
  <Words>4211</Words>
  <Application>Microsoft Office PowerPoint</Application>
  <PresentationFormat>Widescreen</PresentationFormat>
  <Paragraphs>843</Paragraphs>
  <Slides>54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5" baseType="lpstr">
      <vt:lpstr>Aptos</vt:lpstr>
      <vt:lpstr>Arial</vt:lpstr>
      <vt:lpstr>Avenir Next LT Pro</vt:lpstr>
      <vt:lpstr>Avenir Next LT Pro Demi</vt:lpstr>
      <vt:lpstr>Avenir Next LT Pro Light</vt:lpstr>
      <vt:lpstr>Calibri</vt:lpstr>
      <vt:lpstr>Calibri Light</vt:lpstr>
      <vt:lpstr>Courier New</vt:lpstr>
      <vt:lpstr>Open Sans</vt:lpstr>
      <vt:lpstr>Wingdings</vt:lpstr>
      <vt:lpstr>1_Office Theme</vt:lpstr>
      <vt:lpstr> Behrang Bidadian Kurt Donaldson</vt:lpstr>
      <vt:lpstr>PowerPoint Presentation</vt:lpstr>
      <vt:lpstr>West Virginia Hazard Library (HL)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Backwater Flooding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Letter of Map Amendment (LOMA)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Map Updates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  Questions?</vt:lpstr>
      <vt:lpstr>Supplemental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Behrang Bidadian</dc:creator>
  <cp:lastModifiedBy>Behrang Bidadian</cp:lastModifiedBy>
  <cp:revision>468</cp:revision>
  <dcterms:created xsi:type="dcterms:W3CDTF">2026-06-04T18:37:18Z</dcterms:created>
  <dcterms:modified xsi:type="dcterms:W3CDTF">2026-07-22T20:17:34Z</dcterms:modified>
</cp:coreProperties>
</file>