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78" r:id="rId7"/>
    <p:sldId id="258" r:id="rId8"/>
    <p:sldId id="282" r:id="rId9"/>
    <p:sldId id="283" r:id="rId10"/>
    <p:sldId id="284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0655" autoAdjust="0"/>
  </p:normalViewPr>
  <p:slideViewPr>
    <p:cSldViewPr snapToGrid="0">
      <p:cViewPr varScale="1">
        <p:scale>
          <a:sx n="71" d="100"/>
          <a:sy n="71" d="100"/>
        </p:scale>
        <p:origin x="922" y="62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03" y="29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28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38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522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54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59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986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465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683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8" y="3329790"/>
            <a:ext cx="4941771" cy="3200400"/>
          </a:xfrm>
        </p:spPr>
        <p:txBody>
          <a:bodyPr anchor="ctr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95350"/>
            <a:ext cx="3247662" cy="1917700"/>
          </a:xfrm>
        </p:spPr>
        <p:txBody>
          <a:bodyPr>
            <a:normAutofit/>
          </a:bodyPr>
          <a:lstStyle>
            <a:lvl1pPr algn="l">
              <a:defRPr lang="en-US" sz="24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14C3057-3BCC-F9A2-98D8-17DDB36F182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38200" y="2813049"/>
            <a:ext cx="3247662" cy="323849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216396" y="895927"/>
            <a:ext cx="7137404" cy="511588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F91997C-538B-C8B9-14D7-31A1932F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15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F777EF4-982E-9337-7E82-31DC723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4303BA-AFB6-0E22-486F-785994E3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327564" cy="1505528"/>
            <a:chOff x="0" y="0"/>
            <a:chExt cx="2238376" cy="310515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66E3A08-02EB-7B54-5089-E7A7F19FD72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4F9BE5-00B2-ADDF-771C-AB098B36C82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08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7192"/>
            <a:ext cx="5655197" cy="199786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2705177"/>
            <a:ext cx="5733772" cy="448990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154166"/>
            <a:ext cx="5733773" cy="3032733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887108" y="2705177"/>
            <a:ext cx="3943627" cy="448989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120DFF5-B64A-9744-4500-1D7BBA19BF1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887107" y="3164867"/>
            <a:ext cx="3943627" cy="3032733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86" y="6356350"/>
            <a:ext cx="411480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0588715-35AD-8BE1-A5FC-E28BDD385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8645" t="319" r="28732" b="73496"/>
          <a:stretch/>
        </p:blipFill>
        <p:spPr>
          <a:xfrm rot="10800000" flipH="1">
            <a:off x="6308436" y="-11"/>
            <a:ext cx="5883564" cy="23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44E9C70-0200-3C21-7766-CB9EA5FBF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5E4B16-2071-DEE9-BE53-F35AFBEFCA5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CB2B071-0355-D550-18A8-9D515CA1698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3550"/>
            <a:ext cx="105156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57096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B554B2-4C33-2975-9F27-94B8AE71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3C6776-E983-2BA3-1054-75996FE0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200" y="3238103"/>
            <a:ext cx="4179570" cy="285018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17957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28341" b="23071"/>
          <a:stretch/>
        </p:blipFill>
        <p:spPr>
          <a:xfrm>
            <a:off x="4229100" y="0"/>
            <a:ext cx="79629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500" y="2674013"/>
            <a:ext cx="2895600" cy="3269589"/>
          </a:xfr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018"/>
            <a:ext cx="4179570" cy="3377354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A96E214-6A61-C8A7-B1DB-C8C260C1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557818" cy="6858000"/>
            <a:chOff x="0" y="0"/>
            <a:chExt cx="4762501" cy="518636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18BC1BC-99D6-D9F4-19F9-AAE722E2AE61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816F797-248B-2C75-29B9-DB65A809D47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250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680"/>
            <a:ext cx="4179570" cy="337669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8E94DD-0F7B-3F92-58EA-5F06D557B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90667" y="0"/>
            <a:ext cx="1126278" cy="25122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19F5397-34DB-BC88-ADF5-AA470A06FE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5080"/>
            <a:ext cx="657629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</p:spPr>
        <p:txBody>
          <a:bodyPr lIns="182880" tIns="182880" bIns="9144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2318" y="268360"/>
            <a:ext cx="7288282" cy="212117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AC9D25F-5B3D-F5B2-5D02-C6BC6AA898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22388" y="2763078"/>
            <a:ext cx="7288212" cy="3407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1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E16CF1-2502-F2F0-2C27-2DD79790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96374" y="-25401"/>
            <a:ext cx="3095625" cy="6883401"/>
            <a:chOff x="9096375" y="-25401"/>
            <a:chExt cx="3095625" cy="68834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22A6FB-333C-65AE-23D8-08BCEA174D43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2BB247-4598-A983-DEBF-6F042C1DB0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81744" y="-25401"/>
              <a:ext cx="2810256" cy="6883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E84FEE-D475-A71D-7996-5925602EC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-1" y="-25403"/>
            <a:ext cx="1210573" cy="204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459776D-4049-CB00-C321-0627C169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DE114AF-34C6-A062-7340-858BC27D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06400"/>
            <a:ext cx="4179570" cy="345797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E045004-3604-59DC-13E0-7A0B2DF7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55F7B05-9431-1FBA-415D-6CF2DF56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25785" y="0"/>
            <a:ext cx="4093633" cy="3912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568961"/>
            <a:ext cx="8420100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97255"/>
            <a:ext cx="3924300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7FF22E3-5928-787E-B062-FA18127D3B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933700" y="3251596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97255"/>
            <a:ext cx="3943627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78E4D0B-96F1-45F3-6B2A-5FA31A37257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410173" y="3251595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F41582C-9AD2-F126-40F3-D43E77D1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926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1F76B1-7BEF-7A88-1394-1164BFF0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558801"/>
            <a:ext cx="9953308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217F83-0BDB-C70B-29FE-2651DE19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29817" y="0"/>
            <a:ext cx="7762183" cy="2754814"/>
            <a:chOff x="7334250" y="0"/>
            <a:chExt cx="4857750" cy="172402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C62368-3F79-C078-7086-B23D2F5A09F8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09BDD71-BF2E-BDB0-A625-D8371AEA1C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3354B96-CD25-BE1C-8CA2-3825F820B75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2960877"/>
            <a:ext cx="2722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DD81865-54C7-7674-4B2E-041D05C1D14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41120" y="3392035"/>
            <a:ext cx="2722880" cy="2907164"/>
          </a:xfrm>
        </p:spPr>
        <p:txBody>
          <a:bodyPr tIns="0">
            <a:normAutofit/>
          </a:bodyPr>
          <a:lstStyle>
            <a:lvl1pPr marL="283464" indent="-283464">
              <a:lnSpc>
                <a:spcPct val="100000"/>
              </a:lnSpc>
              <a:buFont typeface="+mj-lt"/>
              <a:buAutoNum type="arabicPeriod"/>
              <a:defRPr sz="1800" b="0" spc="50" baseline="0"/>
            </a:lvl1pPr>
            <a:lvl2pPr marL="566928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sz="1800" spc="50" baseline="0"/>
            </a:lvl2pPr>
            <a:lvl3pPr marL="850392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arenR"/>
              <a:defRPr sz="1800" spc="50" baseline="0"/>
            </a:lvl3pPr>
            <a:lvl4pPr marL="1042416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arenR"/>
              <a:defRPr sz="1800" spc="50" baseline="0"/>
            </a:lvl4pPr>
            <a:lvl5pPr marL="1074420" indent="-400050">
              <a:lnSpc>
                <a:spcPct val="100000"/>
              </a:lnSpc>
              <a:spcBef>
                <a:spcPts val="1000"/>
              </a:spcBef>
              <a:buFont typeface="+mj-lt"/>
              <a:buAutoNum type="romanLcPeriod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F39BA57-7F1C-623F-BC7F-B689C5AC33E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54881" y="2960877"/>
            <a:ext cx="5516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4BF07A4-5A33-0B3C-A378-AB2435F1D5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754881" y="3324859"/>
            <a:ext cx="5506720" cy="303148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3DC63A6-41FE-6C2D-9A53-0AE4A6DBF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B5130EC-B05B-5489-FBEC-DBEB6D1E73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08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CC92D-F90A-CB67-4860-D6939AC2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94182" y="0"/>
            <a:ext cx="1745673" cy="389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4" y="1671639"/>
            <a:ext cx="5884027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376638-5C5B-8E5B-0C26-8F63B98EA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230" y="-9144"/>
            <a:ext cx="5481955" cy="6876288"/>
          </a:xfrm>
          <a:custGeom>
            <a:avLst/>
            <a:gdLst>
              <a:gd name="connsiteX0" fmla="*/ 0 w 5476875"/>
              <a:gd name="connsiteY0" fmla="*/ 0 h 6858000"/>
              <a:gd name="connsiteX1" fmla="*/ 547687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0 w 5476875"/>
              <a:gd name="connsiteY0" fmla="*/ 0 h 6858000"/>
              <a:gd name="connsiteX1" fmla="*/ 252031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5080 w 5481955"/>
              <a:gd name="connsiteY0" fmla="*/ 0 h 6858000"/>
              <a:gd name="connsiteX1" fmla="*/ 2525395 w 5481955"/>
              <a:gd name="connsiteY1" fmla="*/ 0 h 6858000"/>
              <a:gd name="connsiteX2" fmla="*/ 5481955 w 5481955"/>
              <a:gd name="connsiteY2" fmla="*/ 6858000 h 6858000"/>
              <a:gd name="connsiteX3" fmla="*/ 5080 w 5481955"/>
              <a:gd name="connsiteY3" fmla="*/ 6858000 h 6858000"/>
              <a:gd name="connsiteX4" fmla="*/ 0 w 5481955"/>
              <a:gd name="connsiteY4" fmla="*/ 4805680 h 6858000"/>
              <a:gd name="connsiteX5" fmla="*/ 5080 w 5481955"/>
              <a:gd name="connsiteY5" fmla="*/ 0 h 685800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1955" h="6863080">
                <a:moveTo>
                  <a:pt x="5080" y="0"/>
                </a:moveTo>
                <a:lnTo>
                  <a:pt x="2525395" y="0"/>
                </a:lnTo>
                <a:lnTo>
                  <a:pt x="5481955" y="6858000"/>
                </a:lnTo>
                <a:lnTo>
                  <a:pt x="899160" y="6863080"/>
                </a:lnTo>
                <a:cubicBezTo>
                  <a:pt x="506307" y="5933440"/>
                  <a:pt x="413173" y="5720080"/>
                  <a:pt x="0" y="4759960"/>
                </a:cubicBezTo>
                <a:cubicBezTo>
                  <a:pt x="1693" y="3158067"/>
                  <a:pt x="3387" y="1601893"/>
                  <a:pt x="5080" y="0"/>
                </a:cubicBezTo>
                <a:close/>
              </a:path>
            </a:pathLst>
          </a:custGeom>
        </p:spPr>
        <p:txBody>
          <a:bodyPr lIns="274320" tIns="91440" b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569D00-2037-2A8D-943B-22FAC1C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967A9D-0B53-4F3F-0872-495C23A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43B0E9A-A777-8745-6A36-0A79CB5E03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453725" y="3660774"/>
            <a:ext cx="5907176" cy="2536826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70" r:id="rId4"/>
    <p:sldLayoutId id="2147483651" r:id="rId5"/>
    <p:sldLayoutId id="2147483671" r:id="rId6"/>
    <p:sldLayoutId id="2147483672" r:id="rId7"/>
    <p:sldLayoutId id="2147483673" r:id="rId8"/>
    <p:sldLayoutId id="2147483664" r:id="rId9"/>
    <p:sldLayoutId id="2147483674" r:id="rId10"/>
    <p:sldLayoutId id="2147483653" r:id="rId11"/>
    <p:sldLayoutId id="2147483667" r:id="rId12"/>
    <p:sldLayoutId id="214748366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w.d.teter@wv.gov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1918" y="4250724"/>
            <a:ext cx="4941771" cy="2279466"/>
          </a:xfrm>
        </p:spPr>
        <p:txBody>
          <a:bodyPr anchor="ctr"/>
          <a:lstStyle/>
          <a:p>
            <a:pPr algn="ctr"/>
            <a:r>
              <a:rPr lang="en-US" b="1" u="sng" dirty="0">
                <a:solidFill>
                  <a:srgbClr val="FF0000"/>
                </a:solidFill>
                <a:latin typeface="Arial Black" panose="020B0A04020102020204" pitchFamily="34" charset="0"/>
              </a:rPr>
              <a:t>WVEMD IFLOWS</a:t>
            </a:r>
            <a:br>
              <a:rPr lang="en-US" b="1" dirty="0"/>
            </a:br>
            <a:r>
              <a:rPr lang="en-US" sz="1100" b="1" dirty="0"/>
              <a:t>Integrated Flood Observation and Warning System</a:t>
            </a:r>
            <a:br>
              <a:rPr lang="en-US" sz="1100" b="1" dirty="0"/>
            </a:br>
            <a:br>
              <a:rPr lang="en-US" sz="1100" b="1" dirty="0"/>
            </a:br>
            <a:br>
              <a:rPr lang="en-US" sz="1100" b="1" dirty="0"/>
            </a:br>
            <a:r>
              <a:rPr lang="en-US" sz="1100" b="1" dirty="0">
                <a:latin typeface="Abadi" panose="020F0502020204030204" pitchFamily="34" charset="0"/>
              </a:rPr>
              <a:t>Andy Teter- IFLOWS Supervisor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F46C3158-62B2-5FD8-F2D0-7549F6128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252" y="5080"/>
            <a:ext cx="4579908" cy="45799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C2327C-E34D-B7B0-9BB2-7E81A8B11C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844802" y="1844802"/>
            <a:ext cx="6858000" cy="316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273" y="1020445"/>
            <a:ext cx="3905483" cy="132556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GOOD AFTERNOON 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2674013"/>
            <a:ext cx="2895600" cy="326958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Introduction to IFLOWS</a:t>
            </a:r>
          </a:p>
          <a:p>
            <a:pPr algn="ctr"/>
            <a:r>
              <a:rPr lang="en-US" dirty="0">
                <a:solidFill>
                  <a:srgbClr val="FFC000"/>
                </a:solidFill>
              </a:rPr>
              <a:t>Flood Warning</a:t>
            </a:r>
          </a:p>
          <a:p>
            <a:pPr algn="ctr">
              <a:spcBef>
                <a:spcPts val="0"/>
              </a:spcBef>
            </a:pPr>
            <a:r>
              <a:rPr lang="en-US" sz="900" b="1" i="1" dirty="0">
                <a:solidFill>
                  <a:srgbClr val="FFC000"/>
                </a:solidFill>
              </a:rPr>
              <a:t>(WVEMD IFLOWS Rapid Flood Detection- RFD)</a:t>
            </a:r>
          </a:p>
          <a:p>
            <a:pPr algn="ctr"/>
            <a:r>
              <a:rPr lang="en-US" dirty="0">
                <a:solidFill>
                  <a:srgbClr val="00B0F0"/>
                </a:solidFill>
              </a:rPr>
              <a:t>Conclusion</a:t>
            </a:r>
          </a:p>
          <a:p>
            <a:pPr algn="ctr"/>
            <a:r>
              <a:rPr lang="en-US" dirty="0">
                <a:solidFill>
                  <a:srgbClr val="FFC000"/>
                </a:solidFill>
              </a:rPr>
              <a:t>QUESTIONS / COMMENTS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 descr="A blue truck on a road&#10;&#10;Description automatically generated with low confidence">
            <a:extLst>
              <a:ext uri="{FF2B5EF4-FFF2-40B4-BE49-F238E27FC236}">
                <a16:creationId xmlns:a16="http://schemas.microsoft.com/office/drawing/2014/main" id="{751A865B-6F3B-4D2D-825A-E755622B6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929" y="1279797"/>
            <a:ext cx="6718244" cy="36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1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8DBD1-DB29-D44F-FD5A-3071BB37E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50" y="3813716"/>
            <a:ext cx="5200650" cy="3044284"/>
          </a:xfrm>
        </p:spPr>
        <p:txBody>
          <a:bodyPr/>
          <a:lstStyle/>
          <a:p>
            <a:pPr algn="ctr"/>
            <a:r>
              <a:rPr lang="en-US" sz="4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IFLOWS OVERVIEW</a:t>
            </a:r>
            <a:br>
              <a:rPr lang="en-US" sz="4400" i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en-US" sz="4400" i="1" dirty="0">
                <a:latin typeface="Arial Black" panose="020B0A04020102020204" pitchFamily="34" charset="0"/>
              </a:rPr>
              <a:t>---------------</a:t>
            </a:r>
            <a:endParaRPr lang="en-US" sz="4400" i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A113876-1F96-0E2B-EFC7-07F05776A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3909"/>
            <a:ext cx="6921910" cy="69219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FDD8F5-D842-9BAD-DB06-B2AAED1E68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1910" y="-63910"/>
            <a:ext cx="5270090" cy="468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96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92" y="440196"/>
            <a:ext cx="8046127" cy="2121177"/>
          </a:xfrm>
        </p:spPr>
        <p:txBody>
          <a:bodyPr/>
          <a:lstStyle/>
          <a:p>
            <a:r>
              <a:rPr lang="en-US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Introduction to WVEMD IFLOWS</a:t>
            </a:r>
            <a:b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</a:br>
            <a:r>
              <a:rPr lang="en-US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integrated flood observation and warning system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2388" y="2763078"/>
            <a:ext cx="5012509" cy="4094922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/>
              <a:t>System consists of 12 Collection Points (Towers) with approximately 7 more to be added</a:t>
            </a:r>
          </a:p>
          <a:p>
            <a:pPr lvl="1"/>
            <a:r>
              <a:rPr lang="en-US" dirty="0"/>
              <a:t>258 Active Rain/Weather stations- VHF Radio telemetry- System Upgrade Ongoing…</a:t>
            </a:r>
          </a:p>
          <a:p>
            <a:pPr lvl="1"/>
            <a:r>
              <a:rPr lang="en-US" dirty="0"/>
              <a:t>ONLY State Flood Warning System in the Country that is Fully Installed/Maintained by State Employees- One of the Largest in the Country</a:t>
            </a:r>
          </a:p>
          <a:p>
            <a:pPr lvl="1"/>
            <a:r>
              <a:rPr lang="en-US" dirty="0"/>
              <a:t>Website – </a:t>
            </a:r>
            <a:r>
              <a:rPr lang="en-US" dirty="0">
                <a:solidFill>
                  <a:srgbClr val="0070C0"/>
                </a:solidFill>
              </a:rPr>
              <a:t>wvrainfall.wv.gov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Local benefits of the website?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Post Event data acquisition for FEMA / Insurance claims (recent Flooding in West Virginia)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CE635A2-70B8-3EAB-6A18-952B02EB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16336FB2-EF7E-93E9-74BF-DB3152B46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897" y="2828434"/>
            <a:ext cx="5649972" cy="31395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20C8A6-7E2F-AE41-50F5-98C939FF4C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466407" cy="16014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090F9D-E370-87D6-5351-4CEE1ADAB8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388" y="0"/>
            <a:ext cx="3414611" cy="22943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003D8F-7F8F-BA85-4D78-07E839F923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6180" y="-26238"/>
            <a:ext cx="2820811" cy="16369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C457AC-6941-47EC-1A0C-98550F1E07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6805" y="-8494"/>
            <a:ext cx="2158977" cy="161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1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7D9B3-B64F-656A-0D99-161A6C0F5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20" y="558801"/>
            <a:ext cx="9953308" cy="1780860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r>
              <a:rPr lang="en-US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WVEMD IFLOWS</a:t>
            </a:r>
            <a:br>
              <a:rPr lang="en-US" i="1" u="sng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en-US" sz="7200" spc="-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RFD</a:t>
            </a:r>
            <a:r>
              <a:rPr lang="en-US" i="1" dirty="0">
                <a:solidFill>
                  <a:srgbClr val="FF0000"/>
                </a:solidFill>
                <a:latin typeface="Arial Black" panose="020B0A04020102020204" pitchFamily="34" charset="0"/>
              </a:rPr>
              <a:t>  -  (</a:t>
            </a:r>
            <a:r>
              <a:rPr lang="en-US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rapid Flood Detection</a:t>
            </a:r>
            <a:r>
              <a:rPr lang="en-US" i="1" dirty="0">
                <a:solidFill>
                  <a:srgbClr val="FF0000"/>
                </a:solidFill>
                <a:latin typeface="Arial Black" panose="020B0A04020102020204" pitchFamily="34" charset="0"/>
              </a:rPr>
              <a:t>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E5B6E40-3A7D-ACF7-AA38-25977D322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1120" y="2960877"/>
            <a:ext cx="2722880" cy="351284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 Out----</a:t>
            </a:r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E71298F0-74F1-FECA-0F02-495F9A2EBA7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341120" y="3392035"/>
            <a:ext cx="2722880" cy="2907164"/>
          </a:xfrm>
        </p:spPr>
        <p:txBody>
          <a:bodyPr>
            <a:normAutofit/>
          </a:bodyPr>
          <a:lstStyle/>
          <a:p>
            <a:r>
              <a:rPr lang="en-US" dirty="0"/>
              <a:t>Receiving Requests from County OEM, Summer Camps, Cities, Businesses</a:t>
            </a:r>
          </a:p>
          <a:p>
            <a:r>
              <a:rPr lang="en-US" dirty="0"/>
              <a:t>Locate streams of need</a:t>
            </a:r>
          </a:p>
          <a:p>
            <a:r>
              <a:rPr lang="en-US" dirty="0"/>
              <a:t>Prepare Site Specific Quotes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536BD54-EFA1-25A2-9F04-4F22C36E2A5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754881" y="2960877"/>
            <a:ext cx="5516880" cy="351284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Coordination / Equipment Choice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112969F-EB84-49D5-7100-1FB28870FB3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54881" y="3324859"/>
            <a:ext cx="4183173" cy="3031489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US" dirty="0"/>
              <a:t>Where do you want it</a:t>
            </a:r>
          </a:p>
          <a:p>
            <a:pPr marL="342900" indent="-342900">
              <a:buAutoNum type="arabicPeriod"/>
            </a:pPr>
            <a:r>
              <a:rPr lang="en-US" dirty="0"/>
              <a:t>How much data do you want</a:t>
            </a:r>
          </a:p>
          <a:p>
            <a:pPr marL="342900" indent="-342900">
              <a:buAutoNum type="arabicPeriod"/>
            </a:pPr>
            <a:r>
              <a:rPr lang="en-US" dirty="0"/>
              <a:t>How do you want the data to reach IFLOWS network</a:t>
            </a:r>
          </a:p>
        </p:txBody>
      </p:sp>
      <p:sp>
        <p:nvSpPr>
          <p:cNvPr id="68" name="Slide Number Placeholder 67">
            <a:extLst>
              <a:ext uri="{FF2B5EF4-FFF2-40B4-BE49-F238E27FC236}">
                <a16:creationId xmlns:a16="http://schemas.microsoft.com/office/drawing/2014/main" id="{AA0ACADD-CC4E-851C-DA07-C22DB97FA23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5C0B8E-BFB9-4CD8-8017-F9CDD6BEF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088556" y="3519387"/>
            <a:ext cx="4385597" cy="202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2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321055C-5E33-5D21-2A6E-21827FA88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895350"/>
            <a:ext cx="3247662" cy="1917700"/>
          </a:xfrm>
        </p:spPr>
        <p:txBody>
          <a:bodyPr>
            <a:normAutofit/>
          </a:bodyPr>
          <a:lstStyle/>
          <a:p>
            <a:pPr algn="ctr"/>
            <a:r>
              <a:rPr lang="en-US" b="1" i="1" dirty="0">
                <a:solidFill>
                  <a:srgbClr val="002060"/>
                </a:solidFill>
                <a:latin typeface="Arial Black" panose="020B0A04020102020204" pitchFamily="34" charset="0"/>
              </a:rPr>
              <a:t>WVEMD IFLOWS</a:t>
            </a:r>
            <a:r>
              <a:rPr lang="en-US" dirty="0">
                <a:solidFill>
                  <a:srgbClr val="002060"/>
                </a:solidFill>
                <a:latin typeface="Arial Black" panose="020B0A04020102020204" pitchFamily="34" charset="0"/>
              </a:rPr>
              <a:t>- </a:t>
            </a:r>
            <a:r>
              <a:rPr lang="en-US" b="1" dirty="0">
                <a:solidFill>
                  <a:srgbClr val="C00000"/>
                </a:solidFill>
              </a:rPr>
              <a:t>Plan and Cost </a:t>
            </a:r>
            <a:r>
              <a:rPr lang="en-US" b="1" i="1" dirty="0">
                <a:solidFill>
                  <a:srgbClr val="C00000"/>
                </a:solidFill>
              </a:rPr>
              <a:t>Estimate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87B122-1579-FDB8-443B-F05E622163C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8200" y="2813049"/>
            <a:ext cx="3247662" cy="3238499"/>
          </a:xfrm>
        </p:spPr>
        <p:txBody>
          <a:bodyPr>
            <a:normAutofit/>
          </a:bodyPr>
          <a:lstStyle/>
          <a:p>
            <a:r>
              <a:rPr lang="en-US" b="1" i="1" dirty="0"/>
              <a:t>ONE Time</a:t>
            </a:r>
            <a:r>
              <a:rPr lang="en-US" dirty="0"/>
              <a:t> cost to Partner for Equipment Purchase***</a:t>
            </a:r>
          </a:p>
          <a:p>
            <a:r>
              <a:rPr lang="en-US" dirty="0"/>
              <a:t>WVEMD IFLOWS Technicians </a:t>
            </a:r>
            <a:r>
              <a:rPr lang="en-US" sz="1400" dirty="0"/>
              <a:t>Install/Maintain/Repair/Replace Equipment throughout the equipment lifespan</a:t>
            </a:r>
          </a:p>
          <a:p>
            <a:r>
              <a:rPr lang="en-US" sz="1600" dirty="0"/>
              <a:t>Custom Thresholds, Alarms and Warnings</a:t>
            </a:r>
          </a:p>
          <a:p>
            <a:r>
              <a:rPr lang="en-US" dirty="0"/>
              <a:t>Data displayed 24/7 at </a:t>
            </a:r>
            <a:r>
              <a:rPr lang="en-US" b="1" i="1" dirty="0">
                <a:solidFill>
                  <a:srgbClr val="0070C0"/>
                </a:solidFill>
              </a:rPr>
              <a:t>wvrainfall.wv.gov</a:t>
            </a:r>
          </a:p>
        </p:txBody>
      </p:sp>
      <p:graphicFrame>
        <p:nvGraphicFramePr>
          <p:cNvPr id="10" name="Table Placeholder 2">
            <a:extLst>
              <a:ext uri="{FF2B5EF4-FFF2-40B4-BE49-F238E27FC236}">
                <a16:creationId xmlns:a16="http://schemas.microsoft.com/office/drawing/2014/main" id="{98ED67AF-B48B-F5F8-E2FD-1C98C42C4D54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2886588494"/>
              </p:ext>
            </p:extLst>
          </p:nvPr>
        </p:nvGraphicFramePr>
        <p:xfrm>
          <a:off x="4216400" y="895352"/>
          <a:ext cx="7137404" cy="58261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780746">
                  <a:extLst>
                    <a:ext uri="{9D8B030D-6E8A-4147-A177-3AD203B41FA5}">
                      <a16:colId xmlns:a16="http://schemas.microsoft.com/office/drawing/2014/main" val="127040821"/>
                    </a:ext>
                  </a:extLst>
                </a:gridCol>
                <a:gridCol w="1787956">
                  <a:extLst>
                    <a:ext uri="{9D8B030D-6E8A-4147-A177-3AD203B41FA5}">
                      <a16:colId xmlns:a16="http://schemas.microsoft.com/office/drawing/2014/main" val="149845700"/>
                    </a:ext>
                  </a:extLst>
                </a:gridCol>
                <a:gridCol w="1784351">
                  <a:extLst>
                    <a:ext uri="{9D8B030D-6E8A-4147-A177-3AD203B41FA5}">
                      <a16:colId xmlns:a16="http://schemas.microsoft.com/office/drawing/2014/main" val="3119692462"/>
                    </a:ext>
                  </a:extLst>
                </a:gridCol>
                <a:gridCol w="1784351">
                  <a:extLst>
                    <a:ext uri="{9D8B030D-6E8A-4147-A177-3AD203B41FA5}">
                      <a16:colId xmlns:a16="http://schemas.microsoft.com/office/drawing/2014/main" val="3472639139"/>
                    </a:ext>
                  </a:extLst>
                </a:gridCol>
              </a:tblGrid>
              <a:tr h="820498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rgbClr val="FFFF00"/>
                          </a:solidFill>
                        </a:rPr>
                        <a:t>Equipment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rgbClr val="FFFF00"/>
                          </a:solidFill>
                        </a:rPr>
                        <a:t>Estimated Cost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rgbClr val="FFFF00"/>
                          </a:solidFill>
                        </a:rPr>
                        <a:t>Yearly Cost to Partner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rgbClr val="FFFF00"/>
                          </a:solidFill>
                        </a:rPr>
                        <a:t>Customized to Partner Needs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8013591"/>
                  </a:ext>
                </a:extLst>
              </a:tr>
              <a:tr h="8204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Simple Stream gauge/Cellular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$3200-$4900</a:t>
                      </a:r>
                    </a:p>
                    <a:p>
                      <a:pPr algn="ctr"/>
                      <a:r>
                        <a:rPr lang="en-US"/>
                        <a:t>***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$180-$600</a:t>
                      </a:r>
                      <a:endParaRPr 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3867931"/>
                  </a:ext>
                </a:extLst>
              </a:tr>
              <a:tr h="8204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Simple Stream VHF-WVEMD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$5300</a:t>
                      </a:r>
                    </a:p>
                    <a:p>
                      <a:pPr algn="ctr"/>
                      <a:r>
                        <a:rPr lang="en-US" dirty="0"/>
                        <a:t>***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$0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209771"/>
                  </a:ext>
                </a:extLst>
              </a:tr>
              <a:tr h="8204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Simple Stream</a:t>
                      </a:r>
                    </a:p>
                    <a:p>
                      <a:pPr algn="ctr"/>
                      <a:r>
                        <a:rPr lang="en-US" dirty="0"/>
                        <a:t>Iridium Sat.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$5000-$6400</a:t>
                      </a:r>
                    </a:p>
                    <a:p>
                      <a:pPr algn="ctr"/>
                      <a:r>
                        <a:rPr lang="en-US" dirty="0"/>
                        <a:t>***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$850+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1031278"/>
                  </a:ext>
                </a:extLst>
              </a:tr>
              <a:tr h="1386738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1" dirty="0">
                          <a:solidFill>
                            <a:srgbClr val="002060"/>
                          </a:solidFill>
                        </a:rPr>
                        <a:t>Stream and FULL Weather Station-</a:t>
                      </a:r>
                    </a:p>
                    <a:p>
                      <a:pPr algn="ctr"/>
                      <a:r>
                        <a:rPr lang="en-US" sz="1600" b="1" i="1" dirty="0">
                          <a:solidFill>
                            <a:srgbClr val="002060"/>
                          </a:solidFill>
                        </a:rPr>
                        <a:t>VHF- WVEMD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$8000-$9000</a:t>
                      </a:r>
                    </a:p>
                    <a:p>
                      <a:pPr algn="ctr"/>
                      <a:r>
                        <a:rPr lang="en-US" dirty="0"/>
                        <a:t>***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</a:rPr>
                        <a:t>$0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1840781"/>
                  </a:ext>
                </a:extLst>
              </a:tr>
              <a:tr h="115739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89741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4B0ADB-527F-A58C-9372-D8502ED6F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164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09140014-73D5-419B-8867-972BB18D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5017"/>
            <a:ext cx="3459480" cy="1066833"/>
          </a:xfrm>
        </p:spPr>
        <p:txBody>
          <a:bodyPr anchor="b">
            <a:norm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Broadway" panose="04040905080B02020502" pitchFamily="82" charset="0"/>
              </a:rPr>
              <a:t>Closing statement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AE07A905-8B37-D13F-25D3-1D3BCDB86B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38200" y="2705177"/>
            <a:ext cx="10992536" cy="448989"/>
          </a:xfrm>
        </p:spPr>
        <p:txBody>
          <a:bodyPr/>
          <a:lstStyle/>
          <a:p>
            <a:r>
              <a:rPr lang="en-US" sz="2400" u="sng" dirty="0">
                <a:solidFill>
                  <a:srgbClr val="C00000"/>
                </a:solidFill>
                <a:latin typeface="Arial Black" panose="020B0A04020102020204" pitchFamily="34" charset="0"/>
              </a:rPr>
              <a:t>WVEMD IFLOWS- Rapid Flood Detection- RFD</a:t>
            </a:r>
          </a:p>
        </p:txBody>
      </p: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4E9A764F-6B65-050E-E561-82F77339D16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3164867"/>
            <a:ext cx="10992535" cy="3032733"/>
          </a:xfrm>
        </p:spPr>
        <p:txBody>
          <a:bodyPr>
            <a:normAutofit/>
          </a:bodyPr>
          <a:lstStyle/>
          <a:p>
            <a:r>
              <a:rPr lang="en-US" dirty="0"/>
              <a:t>Enhanced Warning- Proactive vs Reactive….</a:t>
            </a:r>
          </a:p>
          <a:p>
            <a:r>
              <a:rPr lang="en-US" dirty="0"/>
              <a:t>Local Customization</a:t>
            </a:r>
          </a:p>
          <a:p>
            <a:r>
              <a:rPr lang="en-US" dirty="0"/>
              <a:t>Partner picks the sites of need</a:t>
            </a:r>
          </a:p>
          <a:p>
            <a:r>
              <a:rPr lang="en-US" dirty="0"/>
              <a:t>Partner Reimburses WVEMD for Equipment Cost</a:t>
            </a:r>
          </a:p>
          <a:p>
            <a:r>
              <a:rPr lang="en-US" dirty="0"/>
              <a:t>Cellular/Iridium Sat. Data- $$$ Partner responsibility, but still working to eliminate or reduce cost of this option</a:t>
            </a:r>
          </a:p>
          <a:p>
            <a:r>
              <a:rPr lang="en-US" b="1" i="1" dirty="0">
                <a:highlight>
                  <a:srgbClr val="FFFF00"/>
                </a:highlight>
              </a:rPr>
              <a:t>Existing robust -VHF NO COST to Partner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96FFDC-ADE8-4009-A466-A8178725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655A44B-DD87-108E-5199-1F3D271FC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122" y="0"/>
            <a:ext cx="2071850" cy="20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7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F1EDE-5423-435C-B149-87AB1BC22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5709" y="501651"/>
            <a:ext cx="8919555" cy="219167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Questions / Comments ???</a:t>
            </a:r>
            <a:b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</a:br>
            <a:b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</a:b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Bold" panose="020E0705020206020404" pitchFamily="34" charset="0"/>
              </a:rPr>
              <a:t>THANK YOU For Your Time !!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64C29E-DF30-4DC6-AB95-2016F9A70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311824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FFC000"/>
                </a:solidFill>
                <a:latin typeface="Arial Black" panose="020B0A04020102020204" pitchFamily="34" charset="0"/>
              </a:rPr>
              <a:t>Andy Teter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 b="1" dirty="0"/>
              <a:t>West Virginia Emergency Management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600" b="1" i="1" dirty="0">
                <a:solidFill>
                  <a:srgbClr val="FFC000"/>
                </a:solidFill>
              </a:rPr>
              <a:t>IFLOWS Supervisor</a:t>
            </a:r>
          </a:p>
          <a:p>
            <a:pPr algn="ctr">
              <a:spcBef>
                <a:spcPts val="0"/>
              </a:spcBef>
            </a:pPr>
            <a:r>
              <a:rPr lang="en-US" dirty="0">
                <a:latin typeface="Arial Black" panose="020B0A04020102020204" pitchFamily="34" charset="0"/>
              </a:rPr>
              <a:t>681-205-4337</a:t>
            </a:r>
          </a:p>
          <a:p>
            <a:pPr algn="ctr">
              <a:spcBef>
                <a:spcPts val="0"/>
              </a:spcBef>
            </a:pPr>
            <a:r>
              <a:rPr lang="en-US" dirty="0">
                <a:hlinkClick r:id="rId3"/>
              </a:rPr>
              <a:t>andrew.d.teter@wv.gov</a:t>
            </a:r>
            <a:endParaRPr lang="en-US" dirty="0"/>
          </a:p>
          <a:p>
            <a:pPr algn="ctr">
              <a:spcBef>
                <a:spcPts val="0"/>
              </a:spcBef>
            </a:pPr>
            <a:endParaRPr lang="en-US" dirty="0"/>
          </a:p>
          <a:p>
            <a:pPr algn="ctr">
              <a:spcBef>
                <a:spcPts val="0"/>
              </a:spcBef>
            </a:pPr>
            <a:r>
              <a:rPr lang="en-US" sz="3600" dirty="0">
                <a:solidFill>
                  <a:srgbClr val="FF0000"/>
                </a:solidFill>
              </a:rPr>
              <a:t>wvrainfall.wv.gov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27D99-645F-4FCF-9573-FDFE2A34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78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Custom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stom" id="{F85C13B5-8B75-4CB8-BA5E-9CAC0747196D}" vid="{617487EE-AB70-4C55-8A81-E6744CC4A2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168DCE-134F-4610-A6AA-88CEBE8D71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{94DC568E-5867-4F8E-8E3F-421D205B7E52}tf67328976_win32</Template>
  <TotalTime>281</TotalTime>
  <Words>411</Words>
  <Application>Microsoft Office PowerPoint</Application>
  <PresentationFormat>Widescreen</PresentationFormat>
  <Paragraphs>85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Abadi</vt:lpstr>
      <vt:lpstr>Aptos Black</vt:lpstr>
      <vt:lpstr>Arial</vt:lpstr>
      <vt:lpstr>Arial Black</vt:lpstr>
      <vt:lpstr>Arial Rounded MT Bold</vt:lpstr>
      <vt:lpstr>Broadway</vt:lpstr>
      <vt:lpstr>Calibri</vt:lpstr>
      <vt:lpstr>Copperplate Gothic Bold</vt:lpstr>
      <vt:lpstr>Tenorite</vt:lpstr>
      <vt:lpstr>Custom</vt:lpstr>
      <vt:lpstr>WVEMD IFLOWS Integrated Flood Observation and Warning System   Andy Teter- IFLOWS Supervisor</vt:lpstr>
      <vt:lpstr>GOOD AFTERNOON !!</vt:lpstr>
      <vt:lpstr>IFLOWS OVERVIEW ---------------</vt:lpstr>
      <vt:lpstr>Introduction to WVEMD IFLOWS integrated flood observation and warning system</vt:lpstr>
      <vt:lpstr>WVEMD IFLOWS RFD  -  (rapid Flood Detection)</vt:lpstr>
      <vt:lpstr>WVEMD IFLOWS- Plan and Cost Estimate</vt:lpstr>
      <vt:lpstr>Closing statement</vt:lpstr>
      <vt:lpstr>Questions / Comments ???  THANK YOU For Your Time 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Teter, Andrew D</dc:creator>
  <cp:lastModifiedBy>Behrang Bidadian</cp:lastModifiedBy>
  <cp:revision>19</cp:revision>
  <dcterms:created xsi:type="dcterms:W3CDTF">2025-02-20T13:58:49Z</dcterms:created>
  <dcterms:modified xsi:type="dcterms:W3CDTF">2026-07-17T17:47:45Z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