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2"/>
  </p:notesMasterIdLst>
  <p:sldIdLst>
    <p:sldId id="256" r:id="rId5"/>
    <p:sldId id="258" r:id="rId6"/>
    <p:sldId id="259" r:id="rId7"/>
    <p:sldId id="260" r:id="rId8"/>
    <p:sldId id="261" r:id="rId9"/>
    <p:sldId id="264" r:id="rId10"/>
    <p:sldId id="257" r:id="rId11"/>
    <p:sldId id="263" r:id="rId12"/>
    <p:sldId id="262" r:id="rId13"/>
    <p:sldId id="267" r:id="rId14"/>
    <p:sldId id="269" r:id="rId15"/>
    <p:sldId id="268" r:id="rId16"/>
    <p:sldId id="270" r:id="rId17"/>
    <p:sldId id="271" r:id="rId18"/>
    <p:sldId id="265" r:id="rId19"/>
    <p:sldId id="266"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0B08F2C-20CB-4EF8-8E79-839AD3E1291D}" v="3" dt="2026-06-15T16:38:15.760"/>
    <p1510:client id="{CBED6BF5-FA0F-45A9-ADC6-F246460D6379}" v="62" dt="2026-06-15T16:19:12.1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6078" autoAdjust="0"/>
  </p:normalViewPr>
  <p:slideViewPr>
    <p:cSldViewPr snapToGrid="0">
      <p:cViewPr varScale="1">
        <p:scale>
          <a:sx n="59" d="100"/>
          <a:sy n="59" d="100"/>
        </p:scale>
        <p:origin x="1541"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_rels/data2.xml.rels><?xml version="1.0" encoding="UTF-8" standalone="yes"?>
<Relationships xmlns="http://schemas.openxmlformats.org/package/2006/relationships"><Relationship Id="rId2" Type="http://schemas.openxmlformats.org/officeDocument/2006/relationships/hyperlink" Target="mailto:Candi@TVUnitedWay.org" TargetMode="External"/><Relationship Id="rId1" Type="http://schemas.openxmlformats.org/officeDocument/2006/relationships/hyperlink" Target="mailto:Baluise@UnitedWayCWV.org" TargetMode="External"/></Relationships>
</file>

<file path=ppt/diagrams/_rels/drawing1.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image" Target="../media/image4.svg"/><Relationship Id="rId5" Type="http://schemas.openxmlformats.org/officeDocument/2006/relationships/image" Target="../media/image8.sv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2" Type="http://schemas.openxmlformats.org/officeDocument/2006/relationships/hyperlink" Target="mailto:Candi@TVUnitedWay.org" TargetMode="External"/><Relationship Id="rId1" Type="http://schemas.openxmlformats.org/officeDocument/2006/relationships/hyperlink" Target="mailto:Baluise@UnitedWayCWV.org" TargetMode="Externa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9346229-5105-4152-8281-1BC5EE5475FB}" type="doc">
      <dgm:prSet loTypeId="urn:microsoft.com/office/officeart/2018/2/layout/IconVerticalSolidList" loCatId="icon" qsTypeId="urn:microsoft.com/office/officeart/2005/8/quickstyle/simple1" qsCatId="simple" csTypeId="urn:microsoft.com/office/officeart/2005/8/colors/accent2_2" csCatId="accent2" phldr="1"/>
      <dgm:spPr/>
      <dgm:t>
        <a:bodyPr/>
        <a:lstStyle/>
        <a:p>
          <a:endParaRPr lang="en-US"/>
        </a:p>
      </dgm:t>
    </dgm:pt>
    <dgm:pt modelId="{547DD906-57AA-4EF7-905F-EBC318AE7FA5}">
      <dgm:prSet/>
      <dgm:spPr/>
      <dgm:t>
        <a:bodyPr/>
        <a:lstStyle/>
        <a:p>
          <a:pPr>
            <a:lnSpc>
              <a:spcPct val="100000"/>
            </a:lnSpc>
          </a:pPr>
          <a:r>
            <a:rPr lang="en-US" b="0" i="0" baseline="0" dirty="0"/>
            <a:t>Four Regional Convenings on Food Insecurity </a:t>
          </a:r>
          <a:endParaRPr lang="en-US" dirty="0"/>
        </a:p>
      </dgm:t>
    </dgm:pt>
    <dgm:pt modelId="{AA23B18D-52DE-487E-8829-DD5974B31818}" type="parTrans" cxnId="{78B61A58-E5B6-4EB4-8566-E311C81CA8EA}">
      <dgm:prSet/>
      <dgm:spPr/>
      <dgm:t>
        <a:bodyPr/>
        <a:lstStyle/>
        <a:p>
          <a:endParaRPr lang="en-US"/>
        </a:p>
      </dgm:t>
    </dgm:pt>
    <dgm:pt modelId="{4F6E36C1-026F-4DC1-B7A7-01CFC785518C}" type="sibTrans" cxnId="{78B61A58-E5B6-4EB4-8566-E311C81CA8EA}">
      <dgm:prSet/>
      <dgm:spPr/>
      <dgm:t>
        <a:bodyPr/>
        <a:lstStyle/>
        <a:p>
          <a:endParaRPr lang="en-US"/>
        </a:p>
      </dgm:t>
    </dgm:pt>
    <dgm:pt modelId="{3BCF287B-0587-47A0-9DE1-BBF640438FFA}">
      <dgm:prSet/>
      <dgm:spPr/>
      <dgm:t>
        <a:bodyPr/>
        <a:lstStyle/>
        <a:p>
          <a:pPr>
            <a:lnSpc>
              <a:spcPct val="100000"/>
            </a:lnSpc>
          </a:pPr>
          <a:r>
            <a:rPr lang="en-US" b="0" i="0" baseline="0"/>
            <a:t>143 participants registered</a:t>
          </a:r>
          <a:endParaRPr lang="en-US"/>
        </a:p>
      </dgm:t>
    </dgm:pt>
    <dgm:pt modelId="{3BB89C74-190E-4215-971A-05D15BCC6AA4}" type="parTrans" cxnId="{9A7A74AC-10A4-43A8-B0DF-20D4392D83C3}">
      <dgm:prSet/>
      <dgm:spPr/>
      <dgm:t>
        <a:bodyPr/>
        <a:lstStyle/>
        <a:p>
          <a:endParaRPr lang="en-US"/>
        </a:p>
      </dgm:t>
    </dgm:pt>
    <dgm:pt modelId="{AEF5A4C3-0065-439F-8E4E-A59751B90560}" type="sibTrans" cxnId="{9A7A74AC-10A4-43A8-B0DF-20D4392D83C3}">
      <dgm:prSet/>
      <dgm:spPr/>
      <dgm:t>
        <a:bodyPr/>
        <a:lstStyle/>
        <a:p>
          <a:endParaRPr lang="en-US"/>
        </a:p>
      </dgm:t>
    </dgm:pt>
    <dgm:pt modelId="{DDF41382-963D-4EA6-BDE5-69912B65225A}">
      <dgm:prSet/>
      <dgm:spPr/>
      <dgm:t>
        <a:bodyPr/>
        <a:lstStyle/>
        <a:p>
          <a:pPr>
            <a:lnSpc>
              <a:spcPct val="100000"/>
            </a:lnSpc>
          </a:pPr>
          <a:r>
            <a:rPr lang="en-US" b="0" i="0" baseline="0"/>
            <a:t>23 Counties Represented</a:t>
          </a:r>
          <a:endParaRPr lang="en-US"/>
        </a:p>
      </dgm:t>
    </dgm:pt>
    <dgm:pt modelId="{C96DF68C-CFDC-4523-AE50-3AB1F0750986}" type="parTrans" cxnId="{FF4C13D7-EA5B-42D8-AAD8-20C24817A884}">
      <dgm:prSet/>
      <dgm:spPr/>
      <dgm:t>
        <a:bodyPr/>
        <a:lstStyle/>
        <a:p>
          <a:endParaRPr lang="en-US"/>
        </a:p>
      </dgm:t>
    </dgm:pt>
    <dgm:pt modelId="{F2423062-5B9E-4663-B00D-97ED79D9DBB4}" type="sibTrans" cxnId="{FF4C13D7-EA5B-42D8-AAD8-20C24817A884}">
      <dgm:prSet/>
      <dgm:spPr/>
      <dgm:t>
        <a:bodyPr/>
        <a:lstStyle/>
        <a:p>
          <a:endParaRPr lang="en-US"/>
        </a:p>
      </dgm:t>
    </dgm:pt>
    <dgm:pt modelId="{C2C808C3-322B-4241-B13A-26CD3496FBEC}">
      <dgm:prSet/>
      <dgm:spPr/>
      <dgm:t>
        <a:bodyPr/>
        <a:lstStyle/>
        <a:p>
          <a:pPr>
            <a:lnSpc>
              <a:spcPct val="100000"/>
            </a:lnSpc>
          </a:pPr>
          <a:r>
            <a:rPr lang="en-US" b="0" i="0" baseline="0"/>
            <a:t>12 Sponsors</a:t>
          </a:r>
          <a:endParaRPr lang="en-US"/>
        </a:p>
      </dgm:t>
    </dgm:pt>
    <dgm:pt modelId="{66031301-5DEF-453D-8F42-B525BEB97653}" type="parTrans" cxnId="{677426A2-A0CD-4D6F-BF88-5553835569C5}">
      <dgm:prSet/>
      <dgm:spPr/>
      <dgm:t>
        <a:bodyPr/>
        <a:lstStyle/>
        <a:p>
          <a:endParaRPr lang="en-US"/>
        </a:p>
      </dgm:t>
    </dgm:pt>
    <dgm:pt modelId="{BEBFF8C5-3105-46BC-9A43-D39E449289BF}" type="sibTrans" cxnId="{677426A2-A0CD-4D6F-BF88-5553835569C5}">
      <dgm:prSet/>
      <dgm:spPr/>
      <dgm:t>
        <a:bodyPr/>
        <a:lstStyle/>
        <a:p>
          <a:endParaRPr lang="en-US"/>
        </a:p>
      </dgm:t>
    </dgm:pt>
    <dgm:pt modelId="{321E3B35-8C4D-4E9B-AF1C-287F474C4F97}">
      <dgm:prSet/>
      <dgm:spPr/>
      <dgm:t>
        <a:bodyPr/>
        <a:lstStyle/>
        <a:p>
          <a:pPr>
            <a:lnSpc>
              <a:spcPct val="100000"/>
            </a:lnSpc>
          </a:pPr>
          <a:r>
            <a:rPr lang="en-US" b="0" i="0" baseline="0" dirty="0"/>
            <a:t>Food Insecurity Report to 2025 Conference participants</a:t>
          </a:r>
          <a:endParaRPr lang="en-US" dirty="0"/>
        </a:p>
      </dgm:t>
    </dgm:pt>
    <dgm:pt modelId="{7B7AB142-8107-440D-A409-FCF0F5CF0BF2}" type="parTrans" cxnId="{DDB12D8B-8571-4B3B-82D3-46B1C1CE0AD3}">
      <dgm:prSet/>
      <dgm:spPr/>
      <dgm:t>
        <a:bodyPr/>
        <a:lstStyle/>
        <a:p>
          <a:endParaRPr lang="en-US"/>
        </a:p>
      </dgm:t>
    </dgm:pt>
    <dgm:pt modelId="{319247A3-5F4B-4F01-827C-DB5692249A4D}" type="sibTrans" cxnId="{DDB12D8B-8571-4B3B-82D3-46B1C1CE0AD3}">
      <dgm:prSet/>
      <dgm:spPr/>
      <dgm:t>
        <a:bodyPr/>
        <a:lstStyle/>
        <a:p>
          <a:endParaRPr lang="en-US"/>
        </a:p>
      </dgm:t>
    </dgm:pt>
    <dgm:pt modelId="{2D764637-8EDD-4807-84FD-93B89D7B61E0}">
      <dgm:prSet/>
      <dgm:spPr/>
      <dgm:t>
        <a:bodyPr/>
        <a:lstStyle/>
        <a:p>
          <a:pPr>
            <a:lnSpc>
              <a:spcPct val="100000"/>
            </a:lnSpc>
          </a:pPr>
          <a:r>
            <a:rPr lang="en-US" b="0" i="0" baseline="0"/>
            <a:t>Philanthropy and Nonprofit Day at the Legislature February 18, 2026</a:t>
          </a:r>
          <a:endParaRPr lang="en-US"/>
        </a:p>
      </dgm:t>
    </dgm:pt>
    <dgm:pt modelId="{D9F57DF0-013C-4F62-9451-24F0B4730605}" type="parTrans" cxnId="{50372887-9966-4165-99EB-5DEDEBC44343}">
      <dgm:prSet/>
      <dgm:spPr/>
      <dgm:t>
        <a:bodyPr/>
        <a:lstStyle/>
        <a:p>
          <a:endParaRPr lang="en-US"/>
        </a:p>
      </dgm:t>
    </dgm:pt>
    <dgm:pt modelId="{B7482CCB-B21B-48C9-9021-9505FF4EE049}" type="sibTrans" cxnId="{50372887-9966-4165-99EB-5DEDEBC44343}">
      <dgm:prSet/>
      <dgm:spPr/>
      <dgm:t>
        <a:bodyPr/>
        <a:lstStyle/>
        <a:p>
          <a:endParaRPr lang="en-US"/>
        </a:p>
      </dgm:t>
    </dgm:pt>
    <dgm:pt modelId="{59D73FE0-B77F-4C03-8CFD-F3B15B01701F}">
      <dgm:prSet/>
      <dgm:spPr/>
      <dgm:t>
        <a:bodyPr/>
        <a:lstStyle/>
        <a:p>
          <a:pPr>
            <a:lnSpc>
              <a:spcPct val="100000"/>
            </a:lnSpc>
          </a:pPr>
          <a:r>
            <a:rPr lang="en-US" b="0" i="0" baseline="0" dirty="0"/>
            <a:t>Foundations on the Hill Washington DC visits in March 2026 </a:t>
          </a:r>
          <a:endParaRPr lang="en-US" dirty="0"/>
        </a:p>
      </dgm:t>
    </dgm:pt>
    <dgm:pt modelId="{D96FF686-F145-48A2-997C-DEE29636E0D9}" type="parTrans" cxnId="{1978FD66-58A3-497E-B714-1295ECD41112}">
      <dgm:prSet/>
      <dgm:spPr/>
      <dgm:t>
        <a:bodyPr/>
        <a:lstStyle/>
        <a:p>
          <a:endParaRPr lang="en-US"/>
        </a:p>
      </dgm:t>
    </dgm:pt>
    <dgm:pt modelId="{FFF82B15-E8CA-4335-B6B0-8F9C1EC51493}" type="sibTrans" cxnId="{1978FD66-58A3-497E-B714-1295ECD41112}">
      <dgm:prSet/>
      <dgm:spPr/>
      <dgm:t>
        <a:bodyPr/>
        <a:lstStyle/>
        <a:p>
          <a:endParaRPr lang="en-US"/>
        </a:p>
      </dgm:t>
    </dgm:pt>
    <dgm:pt modelId="{DBFDCD56-1ABE-4425-BD65-883A6B7FAA14}">
      <dgm:prSet phldrT="[Text]" phldr="0"/>
      <dgm:spPr/>
      <dgm:t>
        <a:bodyPr/>
        <a:lstStyle/>
        <a:p>
          <a:pPr>
            <a:lnSpc>
              <a:spcPct val="100000"/>
            </a:lnSpc>
          </a:pPr>
          <a:r>
            <a:rPr lang="en-US" dirty="0"/>
            <a:t>Regional Roundtables connecting members, sharing information</a:t>
          </a:r>
        </a:p>
      </dgm:t>
    </dgm:pt>
    <dgm:pt modelId="{27614D77-7364-4181-932F-71D92C6A3A7C}" type="parTrans" cxnId="{8F1404E0-A32F-4853-B76D-E42E6082843C}">
      <dgm:prSet/>
      <dgm:spPr/>
      <dgm:t>
        <a:bodyPr/>
        <a:lstStyle/>
        <a:p>
          <a:endParaRPr lang="en-US"/>
        </a:p>
      </dgm:t>
    </dgm:pt>
    <dgm:pt modelId="{A6167697-C2D5-4A3A-9E5A-9BE003FF2560}" type="sibTrans" cxnId="{8F1404E0-A32F-4853-B76D-E42E6082843C}">
      <dgm:prSet/>
      <dgm:spPr/>
      <dgm:t>
        <a:bodyPr/>
        <a:lstStyle/>
        <a:p>
          <a:endParaRPr lang="en-US"/>
        </a:p>
      </dgm:t>
    </dgm:pt>
    <dgm:pt modelId="{614EB91D-A3B0-4738-8DFB-6ED4FAE3CD37}" type="pres">
      <dgm:prSet presAssocID="{89346229-5105-4152-8281-1BC5EE5475FB}" presName="root" presStyleCnt="0">
        <dgm:presLayoutVars>
          <dgm:dir/>
          <dgm:resizeHandles val="exact"/>
        </dgm:presLayoutVars>
      </dgm:prSet>
      <dgm:spPr/>
    </dgm:pt>
    <dgm:pt modelId="{9B66ACB6-EC2D-4796-98E3-6EC87C7BD541}" type="pres">
      <dgm:prSet presAssocID="{547DD906-57AA-4EF7-905F-EBC318AE7FA5}" presName="compNode" presStyleCnt="0"/>
      <dgm:spPr/>
    </dgm:pt>
    <dgm:pt modelId="{D55B785C-177E-4E74-8D7D-000BC75EBC74}" type="pres">
      <dgm:prSet presAssocID="{547DD906-57AA-4EF7-905F-EBC318AE7FA5}" presName="bgRect" presStyleLbl="bgShp" presStyleIdx="0" presStyleCnt="5"/>
      <dgm:spPr/>
    </dgm:pt>
    <dgm:pt modelId="{7CFF22C0-3D7B-4759-B586-9E4BF4437530}" type="pres">
      <dgm:prSet presAssocID="{547DD906-57AA-4EF7-905F-EBC318AE7FA5}"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Group"/>
        </a:ext>
      </dgm:extLst>
    </dgm:pt>
    <dgm:pt modelId="{64DF0B1B-CCFE-4F49-B75C-22531ED8C660}" type="pres">
      <dgm:prSet presAssocID="{547DD906-57AA-4EF7-905F-EBC318AE7FA5}" presName="spaceRect" presStyleCnt="0"/>
      <dgm:spPr/>
    </dgm:pt>
    <dgm:pt modelId="{E8D56141-496F-4251-8CD7-8A2F46CF5980}" type="pres">
      <dgm:prSet presAssocID="{547DD906-57AA-4EF7-905F-EBC318AE7FA5}" presName="parTx" presStyleLbl="revTx" presStyleIdx="0" presStyleCnt="6">
        <dgm:presLayoutVars>
          <dgm:chMax val="0"/>
          <dgm:chPref val="0"/>
        </dgm:presLayoutVars>
      </dgm:prSet>
      <dgm:spPr/>
    </dgm:pt>
    <dgm:pt modelId="{08094E19-2E73-489B-A83D-325605466FD0}" type="pres">
      <dgm:prSet presAssocID="{547DD906-57AA-4EF7-905F-EBC318AE7FA5}" presName="desTx" presStyleLbl="revTx" presStyleIdx="1" presStyleCnt="6">
        <dgm:presLayoutVars/>
      </dgm:prSet>
      <dgm:spPr/>
    </dgm:pt>
    <dgm:pt modelId="{07FA1A22-8BF2-405A-8A55-39B6B60766B3}" type="pres">
      <dgm:prSet presAssocID="{4F6E36C1-026F-4DC1-B7A7-01CFC785518C}" presName="sibTrans" presStyleCnt="0"/>
      <dgm:spPr/>
    </dgm:pt>
    <dgm:pt modelId="{7B1FFA13-D1D9-4ACF-AE62-A0672C38C978}" type="pres">
      <dgm:prSet presAssocID="{321E3B35-8C4D-4E9B-AF1C-287F474C4F97}" presName="compNode" presStyleCnt="0"/>
      <dgm:spPr/>
    </dgm:pt>
    <dgm:pt modelId="{6DD53879-7741-43D4-8C25-213DF9EE3EB3}" type="pres">
      <dgm:prSet presAssocID="{321E3B35-8C4D-4E9B-AF1C-287F474C4F97}" presName="bgRect" presStyleLbl="bgShp" presStyleIdx="1" presStyleCnt="5"/>
      <dgm:spPr/>
    </dgm:pt>
    <dgm:pt modelId="{41BA6AAF-A767-4B10-A999-FCA8D2F24474}" type="pres">
      <dgm:prSet presAssocID="{321E3B35-8C4D-4E9B-AF1C-287F474C4F97}"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ork and knife"/>
        </a:ext>
      </dgm:extLst>
    </dgm:pt>
    <dgm:pt modelId="{36214AAF-23B5-4DBD-90E3-B737A471DDF9}" type="pres">
      <dgm:prSet presAssocID="{321E3B35-8C4D-4E9B-AF1C-287F474C4F97}" presName="spaceRect" presStyleCnt="0"/>
      <dgm:spPr/>
    </dgm:pt>
    <dgm:pt modelId="{5D14B139-D428-46BA-8A6E-DE693DC0FBF5}" type="pres">
      <dgm:prSet presAssocID="{321E3B35-8C4D-4E9B-AF1C-287F474C4F97}" presName="parTx" presStyleLbl="revTx" presStyleIdx="2" presStyleCnt="6">
        <dgm:presLayoutVars>
          <dgm:chMax val="0"/>
          <dgm:chPref val="0"/>
        </dgm:presLayoutVars>
      </dgm:prSet>
      <dgm:spPr/>
    </dgm:pt>
    <dgm:pt modelId="{A96563B8-4081-42FE-8209-5A36E936A9D5}" type="pres">
      <dgm:prSet presAssocID="{319247A3-5F4B-4F01-827C-DB5692249A4D}" presName="sibTrans" presStyleCnt="0"/>
      <dgm:spPr/>
    </dgm:pt>
    <dgm:pt modelId="{90EFA67F-DAFB-4E6F-AA32-D40ADD65BADA}" type="pres">
      <dgm:prSet presAssocID="{2D764637-8EDD-4807-84FD-93B89D7B61E0}" presName="compNode" presStyleCnt="0"/>
      <dgm:spPr/>
    </dgm:pt>
    <dgm:pt modelId="{D712FCFF-DABF-4447-9251-F9E83AE87600}" type="pres">
      <dgm:prSet presAssocID="{2D764637-8EDD-4807-84FD-93B89D7B61E0}" presName="bgRect" presStyleLbl="bgShp" presStyleIdx="2" presStyleCnt="5"/>
      <dgm:spPr/>
    </dgm:pt>
    <dgm:pt modelId="{B2A0BE3D-DCCF-41DE-8AEF-9466C6A54AD5}" type="pres">
      <dgm:prSet presAssocID="{2D764637-8EDD-4807-84FD-93B89D7B61E0}"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Bank"/>
        </a:ext>
      </dgm:extLst>
    </dgm:pt>
    <dgm:pt modelId="{045B04CB-F63B-4708-BDB9-0092D7E481F7}" type="pres">
      <dgm:prSet presAssocID="{2D764637-8EDD-4807-84FD-93B89D7B61E0}" presName="spaceRect" presStyleCnt="0"/>
      <dgm:spPr/>
    </dgm:pt>
    <dgm:pt modelId="{32C250DF-FE8F-4A37-B047-2D30E2AC826F}" type="pres">
      <dgm:prSet presAssocID="{2D764637-8EDD-4807-84FD-93B89D7B61E0}" presName="parTx" presStyleLbl="revTx" presStyleIdx="3" presStyleCnt="6">
        <dgm:presLayoutVars>
          <dgm:chMax val="0"/>
          <dgm:chPref val="0"/>
        </dgm:presLayoutVars>
      </dgm:prSet>
      <dgm:spPr/>
    </dgm:pt>
    <dgm:pt modelId="{4580D9D2-7D68-4FD2-A096-E2EBC0C94841}" type="pres">
      <dgm:prSet presAssocID="{B7482CCB-B21B-48C9-9021-9505FF4EE049}" presName="sibTrans" presStyleCnt="0"/>
      <dgm:spPr/>
    </dgm:pt>
    <dgm:pt modelId="{E23D0FE1-D383-42D9-A7BA-4D4C3B351F26}" type="pres">
      <dgm:prSet presAssocID="{59D73FE0-B77F-4C03-8CFD-F3B15B01701F}" presName="compNode" presStyleCnt="0"/>
      <dgm:spPr/>
    </dgm:pt>
    <dgm:pt modelId="{7394CB09-EB55-4676-AD31-CF27C0AEDCDE}" type="pres">
      <dgm:prSet presAssocID="{59D73FE0-B77F-4C03-8CFD-F3B15B01701F}" presName="bgRect" presStyleLbl="bgShp" presStyleIdx="3" presStyleCnt="5"/>
      <dgm:spPr/>
    </dgm:pt>
    <dgm:pt modelId="{A4A06C18-ADD8-410C-A911-6C88CA9A82C0}" type="pres">
      <dgm:prSet presAssocID="{59D73FE0-B77F-4C03-8CFD-F3B15B01701F}"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arker"/>
        </a:ext>
      </dgm:extLst>
    </dgm:pt>
    <dgm:pt modelId="{BD8E42EB-1BA7-464A-B779-AC95AA963A9B}" type="pres">
      <dgm:prSet presAssocID="{59D73FE0-B77F-4C03-8CFD-F3B15B01701F}" presName="spaceRect" presStyleCnt="0"/>
      <dgm:spPr/>
    </dgm:pt>
    <dgm:pt modelId="{90C73BDF-F202-404C-B380-1D5BE835133D}" type="pres">
      <dgm:prSet presAssocID="{59D73FE0-B77F-4C03-8CFD-F3B15B01701F}" presName="parTx" presStyleLbl="revTx" presStyleIdx="4" presStyleCnt="6">
        <dgm:presLayoutVars>
          <dgm:chMax val="0"/>
          <dgm:chPref val="0"/>
        </dgm:presLayoutVars>
      </dgm:prSet>
      <dgm:spPr/>
    </dgm:pt>
    <dgm:pt modelId="{9BC0DA7B-CA80-4B01-8A1B-AD0BF9D04D60}" type="pres">
      <dgm:prSet presAssocID="{FFF82B15-E8CA-4335-B6B0-8F9C1EC51493}" presName="sibTrans" presStyleCnt="0"/>
      <dgm:spPr/>
    </dgm:pt>
    <dgm:pt modelId="{158C6162-0F5B-401C-AF69-0BE84C719A0E}" type="pres">
      <dgm:prSet presAssocID="{DBFDCD56-1ABE-4425-BD65-883A6B7FAA14}" presName="compNode" presStyleCnt="0"/>
      <dgm:spPr/>
    </dgm:pt>
    <dgm:pt modelId="{4EB54412-0DDF-4F23-8616-FE14AF3C1AF7}" type="pres">
      <dgm:prSet presAssocID="{DBFDCD56-1ABE-4425-BD65-883A6B7FAA14}" presName="bgRect" presStyleLbl="bgShp" presStyleIdx="4" presStyleCnt="5"/>
      <dgm:spPr>
        <a:ln>
          <a:solidFill>
            <a:schemeClr val="accent2"/>
          </a:solidFill>
        </a:ln>
      </dgm:spPr>
    </dgm:pt>
    <dgm:pt modelId="{18C66C4B-BE33-441D-A45A-AAC5123A869A}" type="pres">
      <dgm:prSet presAssocID="{DBFDCD56-1ABE-4425-BD65-883A6B7FAA14}" presName="iconRect" presStyleLbl="node1" presStyleIdx="4" presStyleCnt="5"/>
      <dgm:spPr>
        <a:blipFill>
          <a:blip xmlns:r="http://schemas.openxmlformats.org/officeDocument/2006/relationships">
            <a:extLst>
              <a:ext uri="{96DAC541-7B7A-43D3-8B79-37D633B846F1}">
                <asvg:svgBlip xmlns:asvg="http://schemas.microsoft.com/office/drawing/2016/SVG/main" r:embed="rId5"/>
              </a:ext>
            </a:extLst>
          </a:blip>
          <a:srcRect/>
          <a:stretch>
            <a:fillRect/>
          </a:stretch>
        </a:blipFill>
      </dgm:spPr>
      <dgm:extLst>
        <a:ext uri="{E40237B7-FDA0-4F09-8148-C483321AD2D9}">
          <dgm14:cNvPr xmlns:dgm14="http://schemas.microsoft.com/office/drawing/2010/diagram" id="0" name="" descr="Lightbulb and gear outline"/>
        </a:ext>
      </dgm:extLst>
    </dgm:pt>
    <dgm:pt modelId="{9B641AD9-3431-486A-A201-1446CCDBE85C}" type="pres">
      <dgm:prSet presAssocID="{DBFDCD56-1ABE-4425-BD65-883A6B7FAA14}" presName="spaceRect" presStyleCnt="0"/>
      <dgm:spPr/>
    </dgm:pt>
    <dgm:pt modelId="{AAD42290-DBDC-481B-B10A-86D720EACC40}" type="pres">
      <dgm:prSet presAssocID="{DBFDCD56-1ABE-4425-BD65-883A6B7FAA14}" presName="parTx" presStyleLbl="revTx" presStyleIdx="5" presStyleCnt="6">
        <dgm:presLayoutVars>
          <dgm:chMax val="0"/>
          <dgm:chPref val="0"/>
        </dgm:presLayoutVars>
      </dgm:prSet>
      <dgm:spPr/>
    </dgm:pt>
  </dgm:ptLst>
  <dgm:cxnLst>
    <dgm:cxn modelId="{2986751F-9B03-4D36-9DD2-E6019F863CE8}" type="presOf" srcId="{DBFDCD56-1ABE-4425-BD65-883A6B7FAA14}" destId="{AAD42290-DBDC-481B-B10A-86D720EACC40}" srcOrd="0" destOrd="0" presId="urn:microsoft.com/office/officeart/2018/2/layout/IconVerticalSolidList"/>
    <dgm:cxn modelId="{1EF3C826-F2F6-4158-8FA3-D3803E947404}" type="presOf" srcId="{547DD906-57AA-4EF7-905F-EBC318AE7FA5}" destId="{E8D56141-496F-4251-8CD7-8A2F46CF5980}" srcOrd="0" destOrd="0" presId="urn:microsoft.com/office/officeart/2018/2/layout/IconVerticalSolidList"/>
    <dgm:cxn modelId="{A087EC41-A7C9-4AFE-A048-56A1135C16BD}" type="presOf" srcId="{DDF41382-963D-4EA6-BDE5-69912B65225A}" destId="{08094E19-2E73-489B-A83D-325605466FD0}" srcOrd="0" destOrd="1" presId="urn:microsoft.com/office/officeart/2018/2/layout/IconVerticalSolidList"/>
    <dgm:cxn modelId="{B4D28E64-4DFD-4DED-99C3-9F7DB9D9BAFE}" type="presOf" srcId="{3BCF287B-0587-47A0-9DE1-BBF640438FFA}" destId="{08094E19-2E73-489B-A83D-325605466FD0}" srcOrd="0" destOrd="0" presId="urn:microsoft.com/office/officeart/2018/2/layout/IconVerticalSolidList"/>
    <dgm:cxn modelId="{1978FD66-58A3-497E-B714-1295ECD41112}" srcId="{89346229-5105-4152-8281-1BC5EE5475FB}" destId="{59D73FE0-B77F-4C03-8CFD-F3B15B01701F}" srcOrd="3" destOrd="0" parTransId="{D96FF686-F145-48A2-997C-DEE29636E0D9}" sibTransId="{FFF82B15-E8CA-4335-B6B0-8F9C1EC51493}"/>
    <dgm:cxn modelId="{E2EC126F-98EB-47B0-AB92-DA22ABC9ECDD}" type="presOf" srcId="{321E3B35-8C4D-4E9B-AF1C-287F474C4F97}" destId="{5D14B139-D428-46BA-8A6E-DE693DC0FBF5}" srcOrd="0" destOrd="0" presId="urn:microsoft.com/office/officeart/2018/2/layout/IconVerticalSolidList"/>
    <dgm:cxn modelId="{2DC02E55-5F9F-47B6-9581-235F1F4A54F6}" type="presOf" srcId="{89346229-5105-4152-8281-1BC5EE5475FB}" destId="{614EB91D-A3B0-4738-8DFB-6ED4FAE3CD37}" srcOrd="0" destOrd="0" presId="urn:microsoft.com/office/officeart/2018/2/layout/IconVerticalSolidList"/>
    <dgm:cxn modelId="{78B61A58-E5B6-4EB4-8566-E311C81CA8EA}" srcId="{89346229-5105-4152-8281-1BC5EE5475FB}" destId="{547DD906-57AA-4EF7-905F-EBC318AE7FA5}" srcOrd="0" destOrd="0" parTransId="{AA23B18D-52DE-487E-8829-DD5974B31818}" sibTransId="{4F6E36C1-026F-4DC1-B7A7-01CFC785518C}"/>
    <dgm:cxn modelId="{50372887-9966-4165-99EB-5DEDEBC44343}" srcId="{89346229-5105-4152-8281-1BC5EE5475FB}" destId="{2D764637-8EDD-4807-84FD-93B89D7B61E0}" srcOrd="2" destOrd="0" parTransId="{D9F57DF0-013C-4F62-9451-24F0B4730605}" sibTransId="{B7482CCB-B21B-48C9-9021-9505FF4EE049}"/>
    <dgm:cxn modelId="{DDB12D8B-8571-4B3B-82D3-46B1C1CE0AD3}" srcId="{89346229-5105-4152-8281-1BC5EE5475FB}" destId="{321E3B35-8C4D-4E9B-AF1C-287F474C4F97}" srcOrd="1" destOrd="0" parTransId="{7B7AB142-8107-440D-A409-FCF0F5CF0BF2}" sibTransId="{319247A3-5F4B-4F01-827C-DB5692249A4D}"/>
    <dgm:cxn modelId="{677426A2-A0CD-4D6F-BF88-5553835569C5}" srcId="{547DD906-57AA-4EF7-905F-EBC318AE7FA5}" destId="{C2C808C3-322B-4241-B13A-26CD3496FBEC}" srcOrd="2" destOrd="0" parTransId="{66031301-5DEF-453D-8F42-B525BEB97653}" sibTransId="{BEBFF8C5-3105-46BC-9A43-D39E449289BF}"/>
    <dgm:cxn modelId="{7FCEA9AA-2BFC-4BFA-9E1F-59E30FABE661}" type="presOf" srcId="{2D764637-8EDD-4807-84FD-93B89D7B61E0}" destId="{32C250DF-FE8F-4A37-B047-2D30E2AC826F}" srcOrd="0" destOrd="0" presId="urn:microsoft.com/office/officeart/2018/2/layout/IconVerticalSolidList"/>
    <dgm:cxn modelId="{9A7A74AC-10A4-43A8-B0DF-20D4392D83C3}" srcId="{547DD906-57AA-4EF7-905F-EBC318AE7FA5}" destId="{3BCF287B-0587-47A0-9DE1-BBF640438FFA}" srcOrd="0" destOrd="0" parTransId="{3BB89C74-190E-4215-971A-05D15BCC6AA4}" sibTransId="{AEF5A4C3-0065-439F-8E4E-A59751B90560}"/>
    <dgm:cxn modelId="{73E820D2-12CE-4144-A4D0-4B68DE01D992}" type="presOf" srcId="{C2C808C3-322B-4241-B13A-26CD3496FBEC}" destId="{08094E19-2E73-489B-A83D-325605466FD0}" srcOrd="0" destOrd="2" presId="urn:microsoft.com/office/officeart/2018/2/layout/IconVerticalSolidList"/>
    <dgm:cxn modelId="{FF4C13D7-EA5B-42D8-AAD8-20C24817A884}" srcId="{547DD906-57AA-4EF7-905F-EBC318AE7FA5}" destId="{DDF41382-963D-4EA6-BDE5-69912B65225A}" srcOrd="1" destOrd="0" parTransId="{C96DF68C-CFDC-4523-AE50-3AB1F0750986}" sibTransId="{F2423062-5B9E-4663-B00D-97ED79D9DBB4}"/>
    <dgm:cxn modelId="{8F1404E0-A32F-4853-B76D-E42E6082843C}" srcId="{89346229-5105-4152-8281-1BC5EE5475FB}" destId="{DBFDCD56-1ABE-4425-BD65-883A6B7FAA14}" srcOrd="4" destOrd="0" parTransId="{27614D77-7364-4181-932F-71D92C6A3A7C}" sibTransId="{A6167697-C2D5-4A3A-9E5A-9BE003FF2560}"/>
    <dgm:cxn modelId="{3662B8F8-099D-4E62-A907-EA78BEAAF2EF}" type="presOf" srcId="{59D73FE0-B77F-4C03-8CFD-F3B15B01701F}" destId="{90C73BDF-F202-404C-B380-1D5BE835133D}" srcOrd="0" destOrd="0" presId="urn:microsoft.com/office/officeart/2018/2/layout/IconVerticalSolidList"/>
    <dgm:cxn modelId="{9E630122-F418-4238-9AAC-A21DD8F00A83}" type="presParOf" srcId="{614EB91D-A3B0-4738-8DFB-6ED4FAE3CD37}" destId="{9B66ACB6-EC2D-4796-98E3-6EC87C7BD541}" srcOrd="0" destOrd="0" presId="urn:microsoft.com/office/officeart/2018/2/layout/IconVerticalSolidList"/>
    <dgm:cxn modelId="{214BF10C-6AFB-42DC-8239-7BD0D67EE338}" type="presParOf" srcId="{9B66ACB6-EC2D-4796-98E3-6EC87C7BD541}" destId="{D55B785C-177E-4E74-8D7D-000BC75EBC74}" srcOrd="0" destOrd="0" presId="urn:microsoft.com/office/officeart/2018/2/layout/IconVerticalSolidList"/>
    <dgm:cxn modelId="{8FC46C9E-7ED5-46C9-AEF2-C8BBE2878F8E}" type="presParOf" srcId="{9B66ACB6-EC2D-4796-98E3-6EC87C7BD541}" destId="{7CFF22C0-3D7B-4759-B586-9E4BF4437530}" srcOrd="1" destOrd="0" presId="urn:microsoft.com/office/officeart/2018/2/layout/IconVerticalSolidList"/>
    <dgm:cxn modelId="{C0F9FCDA-711B-4775-8C06-7007EE5B9FA9}" type="presParOf" srcId="{9B66ACB6-EC2D-4796-98E3-6EC87C7BD541}" destId="{64DF0B1B-CCFE-4F49-B75C-22531ED8C660}" srcOrd="2" destOrd="0" presId="urn:microsoft.com/office/officeart/2018/2/layout/IconVerticalSolidList"/>
    <dgm:cxn modelId="{74E9A204-B89F-4531-AB74-3116B6AF149F}" type="presParOf" srcId="{9B66ACB6-EC2D-4796-98E3-6EC87C7BD541}" destId="{E8D56141-496F-4251-8CD7-8A2F46CF5980}" srcOrd="3" destOrd="0" presId="urn:microsoft.com/office/officeart/2018/2/layout/IconVerticalSolidList"/>
    <dgm:cxn modelId="{A8E04F1E-FF2C-424E-A9DD-77C604C415D9}" type="presParOf" srcId="{9B66ACB6-EC2D-4796-98E3-6EC87C7BD541}" destId="{08094E19-2E73-489B-A83D-325605466FD0}" srcOrd="4" destOrd="0" presId="urn:microsoft.com/office/officeart/2018/2/layout/IconVerticalSolidList"/>
    <dgm:cxn modelId="{748CF9B2-29F1-434E-89D6-42B06F8F0B43}" type="presParOf" srcId="{614EB91D-A3B0-4738-8DFB-6ED4FAE3CD37}" destId="{07FA1A22-8BF2-405A-8A55-39B6B60766B3}" srcOrd="1" destOrd="0" presId="urn:microsoft.com/office/officeart/2018/2/layout/IconVerticalSolidList"/>
    <dgm:cxn modelId="{390CD841-0532-4D35-9E9C-A4D5418B0C13}" type="presParOf" srcId="{614EB91D-A3B0-4738-8DFB-6ED4FAE3CD37}" destId="{7B1FFA13-D1D9-4ACF-AE62-A0672C38C978}" srcOrd="2" destOrd="0" presId="urn:microsoft.com/office/officeart/2018/2/layout/IconVerticalSolidList"/>
    <dgm:cxn modelId="{4DA570BB-B81A-4DF0-8566-D4A619A815F8}" type="presParOf" srcId="{7B1FFA13-D1D9-4ACF-AE62-A0672C38C978}" destId="{6DD53879-7741-43D4-8C25-213DF9EE3EB3}" srcOrd="0" destOrd="0" presId="urn:microsoft.com/office/officeart/2018/2/layout/IconVerticalSolidList"/>
    <dgm:cxn modelId="{80B37F62-22CA-4995-8602-406DD8A3A832}" type="presParOf" srcId="{7B1FFA13-D1D9-4ACF-AE62-A0672C38C978}" destId="{41BA6AAF-A767-4B10-A999-FCA8D2F24474}" srcOrd="1" destOrd="0" presId="urn:microsoft.com/office/officeart/2018/2/layout/IconVerticalSolidList"/>
    <dgm:cxn modelId="{6CDECF30-D7D6-457E-B36C-C3D5541CA5C1}" type="presParOf" srcId="{7B1FFA13-D1D9-4ACF-AE62-A0672C38C978}" destId="{36214AAF-23B5-4DBD-90E3-B737A471DDF9}" srcOrd="2" destOrd="0" presId="urn:microsoft.com/office/officeart/2018/2/layout/IconVerticalSolidList"/>
    <dgm:cxn modelId="{315A4886-BB9C-4DA1-B0CE-A35B707A6141}" type="presParOf" srcId="{7B1FFA13-D1D9-4ACF-AE62-A0672C38C978}" destId="{5D14B139-D428-46BA-8A6E-DE693DC0FBF5}" srcOrd="3" destOrd="0" presId="urn:microsoft.com/office/officeart/2018/2/layout/IconVerticalSolidList"/>
    <dgm:cxn modelId="{71F1B180-98C9-41B5-9C36-8ACAA7F7482C}" type="presParOf" srcId="{614EB91D-A3B0-4738-8DFB-6ED4FAE3CD37}" destId="{A96563B8-4081-42FE-8209-5A36E936A9D5}" srcOrd="3" destOrd="0" presId="urn:microsoft.com/office/officeart/2018/2/layout/IconVerticalSolidList"/>
    <dgm:cxn modelId="{17CD3BC7-0012-4B1D-B06E-4FF30029A53E}" type="presParOf" srcId="{614EB91D-A3B0-4738-8DFB-6ED4FAE3CD37}" destId="{90EFA67F-DAFB-4E6F-AA32-D40ADD65BADA}" srcOrd="4" destOrd="0" presId="urn:microsoft.com/office/officeart/2018/2/layout/IconVerticalSolidList"/>
    <dgm:cxn modelId="{90737297-2A27-4EC0-AED0-288AB4F91B99}" type="presParOf" srcId="{90EFA67F-DAFB-4E6F-AA32-D40ADD65BADA}" destId="{D712FCFF-DABF-4447-9251-F9E83AE87600}" srcOrd="0" destOrd="0" presId="urn:microsoft.com/office/officeart/2018/2/layout/IconVerticalSolidList"/>
    <dgm:cxn modelId="{EE0B4663-511D-427D-9598-EDE4576E27BA}" type="presParOf" srcId="{90EFA67F-DAFB-4E6F-AA32-D40ADD65BADA}" destId="{B2A0BE3D-DCCF-41DE-8AEF-9466C6A54AD5}" srcOrd="1" destOrd="0" presId="urn:microsoft.com/office/officeart/2018/2/layout/IconVerticalSolidList"/>
    <dgm:cxn modelId="{167EB12C-4CD7-429C-A069-BDF994C2ADFE}" type="presParOf" srcId="{90EFA67F-DAFB-4E6F-AA32-D40ADD65BADA}" destId="{045B04CB-F63B-4708-BDB9-0092D7E481F7}" srcOrd="2" destOrd="0" presId="urn:microsoft.com/office/officeart/2018/2/layout/IconVerticalSolidList"/>
    <dgm:cxn modelId="{7386C2E9-CFA9-4B3E-B423-1098E3429EEA}" type="presParOf" srcId="{90EFA67F-DAFB-4E6F-AA32-D40ADD65BADA}" destId="{32C250DF-FE8F-4A37-B047-2D30E2AC826F}" srcOrd="3" destOrd="0" presId="urn:microsoft.com/office/officeart/2018/2/layout/IconVerticalSolidList"/>
    <dgm:cxn modelId="{3A3E70F1-222A-4E54-801C-82C37D05CCC1}" type="presParOf" srcId="{614EB91D-A3B0-4738-8DFB-6ED4FAE3CD37}" destId="{4580D9D2-7D68-4FD2-A096-E2EBC0C94841}" srcOrd="5" destOrd="0" presId="urn:microsoft.com/office/officeart/2018/2/layout/IconVerticalSolidList"/>
    <dgm:cxn modelId="{65E91EB6-CFBA-4605-8615-A07C4BF39620}" type="presParOf" srcId="{614EB91D-A3B0-4738-8DFB-6ED4FAE3CD37}" destId="{E23D0FE1-D383-42D9-A7BA-4D4C3B351F26}" srcOrd="6" destOrd="0" presId="urn:microsoft.com/office/officeart/2018/2/layout/IconVerticalSolidList"/>
    <dgm:cxn modelId="{EFA56050-3A4D-4A06-B59B-C832D82887E8}" type="presParOf" srcId="{E23D0FE1-D383-42D9-A7BA-4D4C3B351F26}" destId="{7394CB09-EB55-4676-AD31-CF27C0AEDCDE}" srcOrd="0" destOrd="0" presId="urn:microsoft.com/office/officeart/2018/2/layout/IconVerticalSolidList"/>
    <dgm:cxn modelId="{2EDBD1BE-A6B2-4306-961E-F3F67EB1FDC6}" type="presParOf" srcId="{E23D0FE1-D383-42D9-A7BA-4D4C3B351F26}" destId="{A4A06C18-ADD8-410C-A911-6C88CA9A82C0}" srcOrd="1" destOrd="0" presId="urn:microsoft.com/office/officeart/2018/2/layout/IconVerticalSolidList"/>
    <dgm:cxn modelId="{786FFCD1-D40B-4C97-AC5A-D2F70D9CE590}" type="presParOf" srcId="{E23D0FE1-D383-42D9-A7BA-4D4C3B351F26}" destId="{BD8E42EB-1BA7-464A-B779-AC95AA963A9B}" srcOrd="2" destOrd="0" presId="urn:microsoft.com/office/officeart/2018/2/layout/IconVerticalSolidList"/>
    <dgm:cxn modelId="{06EA2E14-3454-4F2C-A7FF-4CFE838EA7F9}" type="presParOf" srcId="{E23D0FE1-D383-42D9-A7BA-4D4C3B351F26}" destId="{90C73BDF-F202-404C-B380-1D5BE835133D}" srcOrd="3" destOrd="0" presId="urn:microsoft.com/office/officeart/2018/2/layout/IconVerticalSolidList"/>
    <dgm:cxn modelId="{0332A309-D210-4ED2-978C-C0C313660C2F}" type="presParOf" srcId="{614EB91D-A3B0-4738-8DFB-6ED4FAE3CD37}" destId="{9BC0DA7B-CA80-4B01-8A1B-AD0BF9D04D60}" srcOrd="7" destOrd="0" presId="urn:microsoft.com/office/officeart/2018/2/layout/IconVerticalSolidList"/>
    <dgm:cxn modelId="{1449CB20-F7CA-4ADD-AEF6-17DFD1551AE7}" type="presParOf" srcId="{614EB91D-A3B0-4738-8DFB-6ED4FAE3CD37}" destId="{158C6162-0F5B-401C-AF69-0BE84C719A0E}" srcOrd="8" destOrd="0" presId="urn:microsoft.com/office/officeart/2018/2/layout/IconVerticalSolidList"/>
    <dgm:cxn modelId="{17667E7E-EF75-4255-AD1D-B98ED715E58C}" type="presParOf" srcId="{158C6162-0F5B-401C-AF69-0BE84C719A0E}" destId="{4EB54412-0DDF-4F23-8616-FE14AF3C1AF7}" srcOrd="0" destOrd="0" presId="urn:microsoft.com/office/officeart/2018/2/layout/IconVerticalSolidList"/>
    <dgm:cxn modelId="{598321FD-F8D7-4924-BAC9-60B5ECBDC97D}" type="presParOf" srcId="{158C6162-0F5B-401C-AF69-0BE84C719A0E}" destId="{18C66C4B-BE33-441D-A45A-AAC5123A869A}" srcOrd="1" destOrd="0" presId="urn:microsoft.com/office/officeart/2018/2/layout/IconVerticalSolidList"/>
    <dgm:cxn modelId="{E4DE9BF1-D5B5-4644-BD1D-09F28C67E7FF}" type="presParOf" srcId="{158C6162-0F5B-401C-AF69-0BE84C719A0E}" destId="{9B641AD9-3431-486A-A201-1446CCDBE85C}" srcOrd="2" destOrd="0" presId="urn:microsoft.com/office/officeart/2018/2/layout/IconVerticalSolidList"/>
    <dgm:cxn modelId="{29D3B5A5-E5A6-43E6-8866-B5CC59D4C717}" type="presParOf" srcId="{158C6162-0F5B-401C-AF69-0BE84C719A0E}" destId="{AAD42290-DBDC-481B-B10A-86D720EACC40}"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49CDA-E130-46C9-81E2-0EC96492B633}"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7747B742-AB99-4604-A609-BA8C6D55CBA0}">
      <dgm:prSet/>
      <dgm:spPr>
        <a:solidFill>
          <a:schemeClr val="tx1"/>
        </a:solidFill>
      </dgm:spPr>
      <dgm:t>
        <a:bodyPr/>
        <a:lstStyle/>
        <a:p>
          <a:r>
            <a:rPr lang="en-US" b="1" dirty="0"/>
            <a:t>Two Resiliency Centers in Fairmont and Charleston to connect nonprofits, community organizations, local governments, and emergency response agencies for better preparedness and response to disasters.</a:t>
          </a:r>
        </a:p>
      </dgm:t>
    </dgm:pt>
    <dgm:pt modelId="{A0E0D3C6-3217-417E-ABE5-9EDC20A13CF2}" type="parTrans" cxnId="{79F8D048-A7CB-46C3-8E83-111D41066C1A}">
      <dgm:prSet/>
      <dgm:spPr/>
      <dgm:t>
        <a:bodyPr/>
        <a:lstStyle/>
        <a:p>
          <a:endParaRPr lang="en-US"/>
        </a:p>
      </dgm:t>
    </dgm:pt>
    <dgm:pt modelId="{8CCA5ACF-23F6-4379-B967-047A7F1F32EB}" type="sibTrans" cxnId="{79F8D048-A7CB-46C3-8E83-111D41066C1A}">
      <dgm:prSet/>
      <dgm:spPr/>
      <dgm:t>
        <a:bodyPr/>
        <a:lstStyle/>
        <a:p>
          <a:endParaRPr lang="en-US"/>
        </a:p>
      </dgm:t>
    </dgm:pt>
    <dgm:pt modelId="{402DF51A-A809-43D0-85E6-46BB2108BD6A}">
      <dgm:prSet/>
      <dgm:spPr>
        <a:solidFill>
          <a:schemeClr val="tx1"/>
        </a:solidFill>
      </dgm:spPr>
      <dgm:t>
        <a:bodyPr/>
        <a:lstStyle/>
        <a:p>
          <a:r>
            <a:rPr lang="en-US" b="1" dirty="0">
              <a:solidFill>
                <a:schemeClr val="bg1"/>
              </a:solidFill>
            </a:rPr>
            <a:t>Brian Aluise, Director			Candi Travis, Director	</a:t>
          </a:r>
        </a:p>
        <a:p>
          <a:r>
            <a:rPr lang="en-US" b="1" dirty="0">
              <a:solidFill>
                <a:schemeClr val="bg1"/>
              </a:solidFill>
            </a:rPr>
            <a:t>Southern Resiliency Center		Northern Resiliency Center</a:t>
          </a:r>
        </a:p>
        <a:p>
          <a:r>
            <a:rPr lang="en-US" b="1" dirty="0">
              <a:solidFill>
                <a:schemeClr val="bg1"/>
              </a:solidFill>
            </a:rPr>
            <a:t>United Way Central WV			Tygart Valley United Way</a:t>
          </a:r>
        </a:p>
        <a:p>
          <a:r>
            <a:rPr lang="en-US" b="1"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Baluise@UnitedWayCWV.org</a:t>
          </a:r>
          <a:r>
            <a:rPr lang="en-US" b="1" dirty="0">
              <a:solidFill>
                <a:schemeClr val="bg1"/>
              </a:solidFill>
            </a:rPr>
            <a:t>		</a:t>
          </a:r>
          <a:r>
            <a:rPr lang="en-US" b="1"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Candi@TVUnitedWay.org</a:t>
          </a:r>
          <a:endParaRPr lang="en-US" b="1" dirty="0">
            <a:solidFill>
              <a:schemeClr val="bg1"/>
            </a:solidFill>
          </a:endParaRPr>
        </a:p>
        <a:p>
          <a:r>
            <a:rPr lang="en-US" b="1" dirty="0">
              <a:solidFill>
                <a:schemeClr val="bg1"/>
              </a:solidFill>
            </a:rPr>
            <a:t>(304) 340-3544				(304) 366-4550</a:t>
          </a:r>
          <a:endParaRPr lang="en-US" b="1" dirty="0"/>
        </a:p>
      </dgm:t>
    </dgm:pt>
    <dgm:pt modelId="{C4A71FCE-C2BF-4269-8A05-7216C30F3B37}" type="parTrans" cxnId="{D3DB9809-026B-4C21-A5F2-B1546EEF4145}">
      <dgm:prSet/>
      <dgm:spPr/>
      <dgm:t>
        <a:bodyPr/>
        <a:lstStyle/>
        <a:p>
          <a:endParaRPr lang="en-US"/>
        </a:p>
      </dgm:t>
    </dgm:pt>
    <dgm:pt modelId="{68F48D82-5F60-43FC-B5A4-D09D556E6C8B}" type="sibTrans" cxnId="{D3DB9809-026B-4C21-A5F2-B1546EEF4145}">
      <dgm:prSet/>
      <dgm:spPr/>
      <dgm:t>
        <a:bodyPr/>
        <a:lstStyle/>
        <a:p>
          <a:endParaRPr lang="en-US"/>
        </a:p>
      </dgm:t>
    </dgm:pt>
    <dgm:pt modelId="{85BF23F1-40D5-48DC-BD43-9A0AEAD958DB}" type="pres">
      <dgm:prSet presAssocID="{A2A49CDA-E130-46C9-81E2-0EC96492B633}" presName="linear" presStyleCnt="0">
        <dgm:presLayoutVars>
          <dgm:animLvl val="lvl"/>
          <dgm:resizeHandles val="exact"/>
        </dgm:presLayoutVars>
      </dgm:prSet>
      <dgm:spPr/>
    </dgm:pt>
    <dgm:pt modelId="{6FD311A4-5DAE-4C6C-9F86-7C520DFCC93A}" type="pres">
      <dgm:prSet presAssocID="{7747B742-AB99-4604-A609-BA8C6D55CBA0}" presName="parentText" presStyleLbl="node1" presStyleIdx="0" presStyleCnt="2">
        <dgm:presLayoutVars>
          <dgm:chMax val="0"/>
          <dgm:bulletEnabled val="1"/>
        </dgm:presLayoutVars>
      </dgm:prSet>
      <dgm:spPr/>
    </dgm:pt>
    <dgm:pt modelId="{73D92B3F-D9D7-43ED-B482-DF652D540D67}" type="pres">
      <dgm:prSet presAssocID="{8CCA5ACF-23F6-4379-B967-047A7F1F32EB}" presName="spacer" presStyleCnt="0"/>
      <dgm:spPr/>
    </dgm:pt>
    <dgm:pt modelId="{E21A6708-A610-4DC0-B1CE-A250702CAD97}" type="pres">
      <dgm:prSet presAssocID="{402DF51A-A809-43D0-85E6-46BB2108BD6A}" presName="parentText" presStyleLbl="node1" presStyleIdx="1" presStyleCnt="2">
        <dgm:presLayoutVars>
          <dgm:chMax val="0"/>
          <dgm:bulletEnabled val="1"/>
        </dgm:presLayoutVars>
      </dgm:prSet>
      <dgm:spPr/>
    </dgm:pt>
  </dgm:ptLst>
  <dgm:cxnLst>
    <dgm:cxn modelId="{D3DB9809-026B-4C21-A5F2-B1546EEF4145}" srcId="{A2A49CDA-E130-46C9-81E2-0EC96492B633}" destId="{402DF51A-A809-43D0-85E6-46BB2108BD6A}" srcOrd="1" destOrd="0" parTransId="{C4A71FCE-C2BF-4269-8A05-7216C30F3B37}" sibTransId="{68F48D82-5F60-43FC-B5A4-D09D556E6C8B}"/>
    <dgm:cxn modelId="{5F899D34-5ACE-4A6F-92D3-67D82F8FF6ED}" type="presOf" srcId="{7747B742-AB99-4604-A609-BA8C6D55CBA0}" destId="{6FD311A4-5DAE-4C6C-9F86-7C520DFCC93A}" srcOrd="0" destOrd="0" presId="urn:microsoft.com/office/officeart/2005/8/layout/vList2"/>
    <dgm:cxn modelId="{67EB1B40-D513-40D0-AC3E-214D5A26537E}" type="presOf" srcId="{402DF51A-A809-43D0-85E6-46BB2108BD6A}" destId="{E21A6708-A610-4DC0-B1CE-A250702CAD97}" srcOrd="0" destOrd="0" presId="urn:microsoft.com/office/officeart/2005/8/layout/vList2"/>
    <dgm:cxn modelId="{79F8D048-A7CB-46C3-8E83-111D41066C1A}" srcId="{A2A49CDA-E130-46C9-81E2-0EC96492B633}" destId="{7747B742-AB99-4604-A609-BA8C6D55CBA0}" srcOrd="0" destOrd="0" parTransId="{A0E0D3C6-3217-417E-ABE5-9EDC20A13CF2}" sibTransId="{8CCA5ACF-23F6-4379-B967-047A7F1F32EB}"/>
    <dgm:cxn modelId="{FF31EB7A-6D60-4D42-A4C2-55A63320C091}" type="presOf" srcId="{A2A49CDA-E130-46C9-81E2-0EC96492B633}" destId="{85BF23F1-40D5-48DC-BD43-9A0AEAD958DB}" srcOrd="0" destOrd="0" presId="urn:microsoft.com/office/officeart/2005/8/layout/vList2"/>
    <dgm:cxn modelId="{3E59E362-2730-431E-A863-FC19B51B3290}" type="presParOf" srcId="{85BF23F1-40D5-48DC-BD43-9A0AEAD958DB}" destId="{6FD311A4-5DAE-4C6C-9F86-7C520DFCC93A}" srcOrd="0" destOrd="0" presId="urn:microsoft.com/office/officeart/2005/8/layout/vList2"/>
    <dgm:cxn modelId="{FD933B76-7D4D-443A-8E98-6ECF9C37357F}" type="presParOf" srcId="{85BF23F1-40D5-48DC-BD43-9A0AEAD958DB}" destId="{73D92B3F-D9D7-43ED-B482-DF652D540D67}" srcOrd="1" destOrd="0" presId="urn:microsoft.com/office/officeart/2005/8/layout/vList2"/>
    <dgm:cxn modelId="{F4B61EAF-F8AC-4235-A5BC-DC52E1AC0ACE}" type="presParOf" srcId="{85BF23F1-40D5-48DC-BD43-9A0AEAD958DB}" destId="{E21A6708-A610-4DC0-B1CE-A250702CAD97}" srcOrd="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5B785C-177E-4E74-8D7D-000BC75EBC74}">
      <dsp:nvSpPr>
        <dsp:cNvPr id="0" name=""/>
        <dsp:cNvSpPr/>
      </dsp:nvSpPr>
      <dsp:spPr>
        <a:xfrm>
          <a:off x="0" y="5520"/>
          <a:ext cx="10515600" cy="7233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FF22C0-3D7B-4759-B586-9E4BF4437530}">
      <dsp:nvSpPr>
        <dsp:cNvPr id="0" name=""/>
        <dsp:cNvSpPr/>
      </dsp:nvSpPr>
      <dsp:spPr>
        <a:xfrm>
          <a:off x="218823" y="168281"/>
          <a:ext cx="397860" cy="3978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8D56141-496F-4251-8CD7-8A2F46CF5980}">
      <dsp:nvSpPr>
        <dsp:cNvPr id="0" name=""/>
        <dsp:cNvSpPr/>
      </dsp:nvSpPr>
      <dsp:spPr>
        <a:xfrm>
          <a:off x="835507" y="5520"/>
          <a:ext cx="4732020"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44550">
            <a:lnSpc>
              <a:spcPct val="100000"/>
            </a:lnSpc>
            <a:spcBef>
              <a:spcPct val="0"/>
            </a:spcBef>
            <a:spcAft>
              <a:spcPct val="35000"/>
            </a:spcAft>
            <a:buNone/>
          </a:pPr>
          <a:r>
            <a:rPr lang="en-US" sz="1900" b="0" i="0" kern="1200" baseline="0" dirty="0"/>
            <a:t>Four Regional Convenings on Food Insecurity </a:t>
          </a:r>
          <a:endParaRPr lang="en-US" sz="1900" kern="1200" dirty="0"/>
        </a:p>
      </dsp:txBody>
      <dsp:txXfrm>
        <a:off x="835507" y="5520"/>
        <a:ext cx="4732020" cy="723382"/>
      </dsp:txXfrm>
    </dsp:sp>
    <dsp:sp modelId="{08094E19-2E73-489B-A83D-325605466FD0}">
      <dsp:nvSpPr>
        <dsp:cNvPr id="0" name=""/>
        <dsp:cNvSpPr/>
      </dsp:nvSpPr>
      <dsp:spPr>
        <a:xfrm>
          <a:off x="5567527" y="5520"/>
          <a:ext cx="494725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488950">
            <a:lnSpc>
              <a:spcPct val="100000"/>
            </a:lnSpc>
            <a:spcBef>
              <a:spcPct val="0"/>
            </a:spcBef>
            <a:spcAft>
              <a:spcPct val="35000"/>
            </a:spcAft>
            <a:buNone/>
          </a:pPr>
          <a:r>
            <a:rPr lang="en-US" sz="1100" b="0" i="0" kern="1200" baseline="0"/>
            <a:t>143 participants registered</a:t>
          </a:r>
          <a:endParaRPr lang="en-US" sz="1100" kern="1200"/>
        </a:p>
        <a:p>
          <a:pPr marL="0" lvl="0" indent="0" algn="l" defTabSz="488950">
            <a:lnSpc>
              <a:spcPct val="100000"/>
            </a:lnSpc>
            <a:spcBef>
              <a:spcPct val="0"/>
            </a:spcBef>
            <a:spcAft>
              <a:spcPct val="35000"/>
            </a:spcAft>
            <a:buNone/>
          </a:pPr>
          <a:r>
            <a:rPr lang="en-US" sz="1100" b="0" i="0" kern="1200" baseline="0"/>
            <a:t>23 Counties Represented</a:t>
          </a:r>
          <a:endParaRPr lang="en-US" sz="1100" kern="1200"/>
        </a:p>
        <a:p>
          <a:pPr marL="0" lvl="0" indent="0" algn="l" defTabSz="488950">
            <a:lnSpc>
              <a:spcPct val="100000"/>
            </a:lnSpc>
            <a:spcBef>
              <a:spcPct val="0"/>
            </a:spcBef>
            <a:spcAft>
              <a:spcPct val="35000"/>
            </a:spcAft>
            <a:buNone/>
          </a:pPr>
          <a:r>
            <a:rPr lang="en-US" sz="1100" b="0" i="0" kern="1200" baseline="0"/>
            <a:t>12 Sponsors</a:t>
          </a:r>
          <a:endParaRPr lang="en-US" sz="1100" kern="1200"/>
        </a:p>
      </dsp:txBody>
      <dsp:txXfrm>
        <a:off x="5567527" y="5520"/>
        <a:ext cx="4947256" cy="723382"/>
      </dsp:txXfrm>
    </dsp:sp>
    <dsp:sp modelId="{6DD53879-7741-43D4-8C25-213DF9EE3EB3}">
      <dsp:nvSpPr>
        <dsp:cNvPr id="0" name=""/>
        <dsp:cNvSpPr/>
      </dsp:nvSpPr>
      <dsp:spPr>
        <a:xfrm>
          <a:off x="0" y="909749"/>
          <a:ext cx="10515600" cy="7233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BA6AAF-A767-4B10-A999-FCA8D2F24474}">
      <dsp:nvSpPr>
        <dsp:cNvPr id="0" name=""/>
        <dsp:cNvSpPr/>
      </dsp:nvSpPr>
      <dsp:spPr>
        <a:xfrm>
          <a:off x="218823" y="1072510"/>
          <a:ext cx="397860" cy="3978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D14B139-D428-46BA-8A6E-DE693DC0FBF5}">
      <dsp:nvSpPr>
        <dsp:cNvPr id="0" name=""/>
        <dsp:cNvSpPr/>
      </dsp:nvSpPr>
      <dsp:spPr>
        <a:xfrm>
          <a:off x="835507" y="909749"/>
          <a:ext cx="967927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44550">
            <a:lnSpc>
              <a:spcPct val="100000"/>
            </a:lnSpc>
            <a:spcBef>
              <a:spcPct val="0"/>
            </a:spcBef>
            <a:spcAft>
              <a:spcPct val="35000"/>
            </a:spcAft>
            <a:buNone/>
          </a:pPr>
          <a:r>
            <a:rPr lang="en-US" sz="1900" b="0" i="0" kern="1200" baseline="0" dirty="0"/>
            <a:t>Food Insecurity Report to 2025 Conference participants</a:t>
          </a:r>
          <a:endParaRPr lang="en-US" sz="1900" kern="1200" dirty="0"/>
        </a:p>
      </dsp:txBody>
      <dsp:txXfrm>
        <a:off x="835507" y="909749"/>
        <a:ext cx="9679276" cy="723382"/>
      </dsp:txXfrm>
    </dsp:sp>
    <dsp:sp modelId="{D712FCFF-DABF-4447-9251-F9E83AE87600}">
      <dsp:nvSpPr>
        <dsp:cNvPr id="0" name=""/>
        <dsp:cNvSpPr/>
      </dsp:nvSpPr>
      <dsp:spPr>
        <a:xfrm>
          <a:off x="0" y="1813977"/>
          <a:ext cx="10515600" cy="7233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2A0BE3D-DCCF-41DE-8AEF-9466C6A54AD5}">
      <dsp:nvSpPr>
        <dsp:cNvPr id="0" name=""/>
        <dsp:cNvSpPr/>
      </dsp:nvSpPr>
      <dsp:spPr>
        <a:xfrm>
          <a:off x="218823" y="1976738"/>
          <a:ext cx="397860" cy="3978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2C250DF-FE8F-4A37-B047-2D30E2AC826F}">
      <dsp:nvSpPr>
        <dsp:cNvPr id="0" name=""/>
        <dsp:cNvSpPr/>
      </dsp:nvSpPr>
      <dsp:spPr>
        <a:xfrm>
          <a:off x="835507" y="1813977"/>
          <a:ext cx="967927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44550">
            <a:lnSpc>
              <a:spcPct val="100000"/>
            </a:lnSpc>
            <a:spcBef>
              <a:spcPct val="0"/>
            </a:spcBef>
            <a:spcAft>
              <a:spcPct val="35000"/>
            </a:spcAft>
            <a:buNone/>
          </a:pPr>
          <a:r>
            <a:rPr lang="en-US" sz="1900" b="0" i="0" kern="1200" baseline="0"/>
            <a:t>Philanthropy and Nonprofit Day at the Legislature February 18, 2026</a:t>
          </a:r>
          <a:endParaRPr lang="en-US" sz="1900" kern="1200"/>
        </a:p>
      </dsp:txBody>
      <dsp:txXfrm>
        <a:off x="835507" y="1813977"/>
        <a:ext cx="9679276" cy="723382"/>
      </dsp:txXfrm>
    </dsp:sp>
    <dsp:sp modelId="{7394CB09-EB55-4676-AD31-CF27C0AEDCDE}">
      <dsp:nvSpPr>
        <dsp:cNvPr id="0" name=""/>
        <dsp:cNvSpPr/>
      </dsp:nvSpPr>
      <dsp:spPr>
        <a:xfrm>
          <a:off x="0" y="2718206"/>
          <a:ext cx="10515600" cy="723382"/>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A06C18-ADD8-410C-A911-6C88CA9A82C0}">
      <dsp:nvSpPr>
        <dsp:cNvPr id="0" name=""/>
        <dsp:cNvSpPr/>
      </dsp:nvSpPr>
      <dsp:spPr>
        <a:xfrm>
          <a:off x="218823" y="2880967"/>
          <a:ext cx="397860" cy="39786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0C73BDF-F202-404C-B380-1D5BE835133D}">
      <dsp:nvSpPr>
        <dsp:cNvPr id="0" name=""/>
        <dsp:cNvSpPr/>
      </dsp:nvSpPr>
      <dsp:spPr>
        <a:xfrm>
          <a:off x="835507" y="2718206"/>
          <a:ext cx="967927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44550">
            <a:lnSpc>
              <a:spcPct val="100000"/>
            </a:lnSpc>
            <a:spcBef>
              <a:spcPct val="0"/>
            </a:spcBef>
            <a:spcAft>
              <a:spcPct val="35000"/>
            </a:spcAft>
            <a:buNone/>
          </a:pPr>
          <a:r>
            <a:rPr lang="en-US" sz="1900" b="0" i="0" kern="1200" baseline="0" dirty="0"/>
            <a:t>Foundations on the Hill Washington DC visits in March 2026 </a:t>
          </a:r>
          <a:endParaRPr lang="en-US" sz="1900" kern="1200" dirty="0"/>
        </a:p>
      </dsp:txBody>
      <dsp:txXfrm>
        <a:off x="835507" y="2718206"/>
        <a:ext cx="9679276" cy="723382"/>
      </dsp:txXfrm>
    </dsp:sp>
    <dsp:sp modelId="{4EB54412-0DDF-4F23-8616-FE14AF3C1AF7}">
      <dsp:nvSpPr>
        <dsp:cNvPr id="0" name=""/>
        <dsp:cNvSpPr/>
      </dsp:nvSpPr>
      <dsp:spPr>
        <a:xfrm>
          <a:off x="0" y="3622434"/>
          <a:ext cx="10515600" cy="723382"/>
        </a:xfrm>
        <a:prstGeom prst="roundRect">
          <a:avLst>
            <a:gd name="adj" fmla="val 10000"/>
          </a:avLst>
        </a:prstGeom>
        <a:solidFill>
          <a:schemeClr val="accent2">
            <a:tint val="40000"/>
            <a:hueOff val="0"/>
            <a:satOff val="0"/>
            <a:lumOff val="0"/>
            <a:alphaOff val="0"/>
          </a:schemeClr>
        </a:solidFill>
        <a:ln>
          <a:solidFill>
            <a:schemeClr val="accent2"/>
          </a:solidFill>
        </a:ln>
        <a:effectLst/>
      </dsp:spPr>
      <dsp:style>
        <a:lnRef idx="0">
          <a:scrgbClr r="0" g="0" b="0"/>
        </a:lnRef>
        <a:fillRef idx="1">
          <a:scrgbClr r="0" g="0" b="0"/>
        </a:fillRef>
        <a:effectRef idx="0">
          <a:scrgbClr r="0" g="0" b="0"/>
        </a:effectRef>
        <a:fontRef idx="minor"/>
      </dsp:style>
    </dsp:sp>
    <dsp:sp modelId="{18C66C4B-BE33-441D-A45A-AAC5123A869A}">
      <dsp:nvSpPr>
        <dsp:cNvPr id="0" name=""/>
        <dsp:cNvSpPr/>
      </dsp:nvSpPr>
      <dsp:spPr>
        <a:xfrm>
          <a:off x="218823" y="3785195"/>
          <a:ext cx="397860" cy="397860"/>
        </a:xfrm>
        <a:prstGeom prst="rect">
          <a:avLst/>
        </a:prstGeom>
        <a:blipFill>
          <a:blip xmlns:r="http://schemas.openxmlformats.org/officeDocument/2006/relationships">
            <a:extLst>
              <a:ext uri="{96DAC541-7B7A-43D3-8B79-37D633B846F1}">
                <asvg:svgBlip xmlns:asvg="http://schemas.microsoft.com/office/drawing/2016/SVG/main" r:embed="rId5"/>
              </a:ext>
            </a:extLst>
          </a:blip>
          <a:srcRect/>
          <a:stretch>
            <a:fillRect/>
          </a:stretch>
        </a:blip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AD42290-DBDC-481B-B10A-86D720EACC40}">
      <dsp:nvSpPr>
        <dsp:cNvPr id="0" name=""/>
        <dsp:cNvSpPr/>
      </dsp:nvSpPr>
      <dsp:spPr>
        <a:xfrm>
          <a:off x="835507" y="3622434"/>
          <a:ext cx="9679276" cy="723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558" tIns="76558" rIns="76558" bIns="76558" numCol="1" spcCol="1270" anchor="ctr" anchorCtr="0">
          <a:noAutofit/>
        </a:bodyPr>
        <a:lstStyle/>
        <a:p>
          <a:pPr marL="0" lvl="0" indent="0" algn="l" defTabSz="844550">
            <a:lnSpc>
              <a:spcPct val="100000"/>
            </a:lnSpc>
            <a:spcBef>
              <a:spcPct val="0"/>
            </a:spcBef>
            <a:spcAft>
              <a:spcPct val="35000"/>
            </a:spcAft>
            <a:buNone/>
          </a:pPr>
          <a:r>
            <a:rPr lang="en-US" sz="1900" kern="1200" dirty="0"/>
            <a:t>Regional Roundtables connecting members, sharing information</a:t>
          </a:r>
        </a:p>
      </dsp:txBody>
      <dsp:txXfrm>
        <a:off x="835507" y="3622434"/>
        <a:ext cx="9679276" cy="7233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D311A4-5DAE-4C6C-9F86-7C520DFCC93A}">
      <dsp:nvSpPr>
        <dsp:cNvPr id="0" name=""/>
        <dsp:cNvSpPr/>
      </dsp:nvSpPr>
      <dsp:spPr>
        <a:xfrm>
          <a:off x="0" y="109373"/>
          <a:ext cx="7145383" cy="1649700"/>
        </a:xfrm>
        <a:prstGeom prst="roundRect">
          <a:avLst/>
        </a:prstGeom>
        <a:solidFill>
          <a:schemeClr val="tx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t>Two Resiliency Centers in Fairmont and Charleston to connect nonprofits, community organizations, local governments, and emergency response agencies for better preparedness and response to disasters.</a:t>
          </a:r>
        </a:p>
      </dsp:txBody>
      <dsp:txXfrm>
        <a:off x="80532" y="189905"/>
        <a:ext cx="6984319" cy="1488636"/>
      </dsp:txXfrm>
    </dsp:sp>
    <dsp:sp modelId="{E21A6708-A610-4DC0-B1CE-A250702CAD97}">
      <dsp:nvSpPr>
        <dsp:cNvPr id="0" name=""/>
        <dsp:cNvSpPr/>
      </dsp:nvSpPr>
      <dsp:spPr>
        <a:xfrm>
          <a:off x="0" y="1802273"/>
          <a:ext cx="7145383" cy="1649700"/>
        </a:xfrm>
        <a:prstGeom prst="roundRect">
          <a:avLst/>
        </a:prstGeom>
        <a:solidFill>
          <a:schemeClr val="tx1"/>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en-US" sz="1500" b="1" kern="1200" dirty="0">
              <a:solidFill>
                <a:schemeClr val="bg1"/>
              </a:solidFill>
            </a:rPr>
            <a:t>Brian Aluise, Director			Candi Travis, Director	</a:t>
          </a:r>
        </a:p>
        <a:p>
          <a:pPr marL="0" lvl="0" indent="0" algn="l" defTabSz="666750">
            <a:lnSpc>
              <a:spcPct val="90000"/>
            </a:lnSpc>
            <a:spcBef>
              <a:spcPct val="0"/>
            </a:spcBef>
            <a:spcAft>
              <a:spcPct val="35000"/>
            </a:spcAft>
            <a:buNone/>
          </a:pPr>
          <a:r>
            <a:rPr lang="en-US" sz="1500" b="1" kern="1200" dirty="0">
              <a:solidFill>
                <a:schemeClr val="bg1"/>
              </a:solidFill>
            </a:rPr>
            <a:t>Southern Resiliency Center		Northern Resiliency Center</a:t>
          </a:r>
        </a:p>
        <a:p>
          <a:pPr marL="0" lvl="0" indent="0" algn="l" defTabSz="666750">
            <a:lnSpc>
              <a:spcPct val="90000"/>
            </a:lnSpc>
            <a:spcBef>
              <a:spcPct val="0"/>
            </a:spcBef>
            <a:spcAft>
              <a:spcPct val="35000"/>
            </a:spcAft>
            <a:buNone/>
          </a:pPr>
          <a:r>
            <a:rPr lang="en-US" sz="1500" b="1" kern="1200" dirty="0">
              <a:solidFill>
                <a:schemeClr val="bg1"/>
              </a:solidFill>
            </a:rPr>
            <a:t>United Way Central WV			Tygart Valley United Way</a:t>
          </a:r>
        </a:p>
        <a:p>
          <a:pPr marL="0" lvl="0" indent="0" algn="l" defTabSz="666750">
            <a:lnSpc>
              <a:spcPct val="90000"/>
            </a:lnSpc>
            <a:spcBef>
              <a:spcPct val="0"/>
            </a:spcBef>
            <a:spcAft>
              <a:spcPct val="35000"/>
            </a:spcAft>
            <a:buNone/>
          </a:pPr>
          <a:r>
            <a:rPr lang="en-US" sz="1500" b="1" kern="1200" dirty="0">
              <a:solidFill>
                <a:schemeClr val="bg1"/>
              </a:solidFill>
              <a:hlinkClick xmlns:r="http://schemas.openxmlformats.org/officeDocument/2006/relationships" r:id="rId1">
                <a:extLst>
                  <a:ext uri="{A12FA001-AC4F-418D-AE19-62706E023703}">
                    <ahyp:hlinkClr xmlns:ahyp="http://schemas.microsoft.com/office/drawing/2018/hyperlinkcolor" val="tx"/>
                  </a:ext>
                </a:extLst>
              </a:hlinkClick>
            </a:rPr>
            <a:t>Baluise@UnitedWayCWV.org</a:t>
          </a:r>
          <a:r>
            <a:rPr lang="en-US" sz="1500" b="1" kern="1200" dirty="0">
              <a:solidFill>
                <a:schemeClr val="bg1"/>
              </a:solidFill>
            </a:rPr>
            <a:t>		</a:t>
          </a:r>
          <a:r>
            <a:rPr lang="en-US" sz="1500" b="1" kern="1200" dirty="0">
              <a:solidFill>
                <a:schemeClr val="bg1"/>
              </a:solidFill>
              <a:hlinkClick xmlns:r="http://schemas.openxmlformats.org/officeDocument/2006/relationships" r:id="rId2">
                <a:extLst>
                  <a:ext uri="{A12FA001-AC4F-418D-AE19-62706E023703}">
                    <ahyp:hlinkClr xmlns:ahyp="http://schemas.microsoft.com/office/drawing/2018/hyperlinkcolor" val="tx"/>
                  </a:ext>
                </a:extLst>
              </a:hlinkClick>
            </a:rPr>
            <a:t>Candi@TVUnitedWay.org</a:t>
          </a:r>
          <a:endParaRPr lang="en-US" sz="1500" b="1" kern="1200" dirty="0">
            <a:solidFill>
              <a:schemeClr val="bg1"/>
            </a:solidFill>
          </a:endParaRPr>
        </a:p>
        <a:p>
          <a:pPr marL="0" lvl="0" indent="0" algn="l" defTabSz="666750">
            <a:lnSpc>
              <a:spcPct val="90000"/>
            </a:lnSpc>
            <a:spcBef>
              <a:spcPct val="0"/>
            </a:spcBef>
            <a:spcAft>
              <a:spcPct val="35000"/>
            </a:spcAft>
            <a:buNone/>
          </a:pPr>
          <a:r>
            <a:rPr lang="en-US" sz="1500" b="1" kern="1200" dirty="0">
              <a:solidFill>
                <a:schemeClr val="bg1"/>
              </a:solidFill>
            </a:rPr>
            <a:t>(304) 340-3544				(304) 366-4550</a:t>
          </a:r>
          <a:endParaRPr lang="en-US" sz="1500" b="1" kern="1200" dirty="0"/>
        </a:p>
      </dsp:txBody>
      <dsp:txXfrm>
        <a:off x="80532" y="1882805"/>
        <a:ext cx="6984319" cy="14886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383788-5123-4B83-BA2B-22AD0C5CD378}"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4F188B-D3D1-400B-BCC9-BB15EBAF10D6}" type="slidenum">
              <a:rPr lang="en-US" smtClean="0"/>
              <a:t>‹#›</a:t>
            </a:fld>
            <a:endParaRPr lang="en-US"/>
          </a:p>
        </p:txBody>
      </p:sp>
    </p:spTree>
    <p:extLst>
      <p:ext uri="{BB962C8B-B14F-4D97-AF65-F5344CB8AC3E}">
        <p14:creationId xmlns:p14="http://schemas.microsoft.com/office/powerpoint/2010/main" val="1020093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reimagineappalachia.org/wp-content/uploads/2026/05/Defunding-Dismantling-and-Disarray.pdf"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s://planning.org/research/planning-for-state-resilience-a-fifty-state-breakdown/" TargetMode="External"/><Relationship Id="rId4" Type="http://schemas.openxmlformats.org/officeDocument/2006/relationships/hyperlink" Target="https://reimagineappalachia.org/ten-years-after-the-lasting-impacts-of-the-2016-west-virginia-floods-and-the-path-forward/" TargetMode="Externa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disasterphilanthropy.org/disaster-philanthropy-playboo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johnsoncenter.org/blog/disaster-philanthropy-is-transitioning-for-the-long-hau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bing.com/ck/a?!&amp;&amp;p=79fc3053e4a9664b443fc790340ede0a27096432a034022821113cba06cd3896JmltdHM9MTc4MTEzNjAwMA&amp;ptn=3&amp;ver=2&amp;hsh=4&amp;fclid=35cd6b4f-31ee-62ae-01af-7dec30d163d5&amp;u=a1aHR0cHM6Ly93d3cud2VhdGhlci5nb3YvcGJ6L0p1bmUxNC0xNTIwMjVGbGFzaEZsb29kRXZlbnQ&amp;ntb=1" TargetMode="External"/><Relationship Id="rId2" Type="http://schemas.openxmlformats.org/officeDocument/2006/relationships/slide" Target="../slides/slide6.xml"/><Relationship Id="rId1" Type="http://schemas.openxmlformats.org/officeDocument/2006/relationships/notesMaster" Target="../notesMasters/notesMaster1.xml"/><Relationship Id="rId5" Type="http://schemas.openxmlformats.org/officeDocument/2006/relationships/hyperlink" Target="https://www.bing.com/ck/a?!&amp;&amp;p=43b84291485f7b43bf8d818ee1422edfbbcd4ba1042d372542d0861589b5e849JmltdHM9MTc4MTEzNjAwMA&amp;ptn=3&amp;ver=2&amp;hsh=4&amp;fclid=35cd6b4f-31ee-62ae-01af-7dec30d163d5&amp;u=a1aHR0cHM6Ly93d3cudGhlaW50ZXJtb3VudGFpbi5jb20vbmV3cy9sb2NhbC1uZXdzLzIwMjUvMDIvYXJlYS1mbG9vZGluZy1pc3N1ZXMv&amp;ntb=1" TargetMode="External"/><Relationship Id="rId4" Type="http://schemas.openxmlformats.org/officeDocument/2006/relationships/hyperlink" Target="https://www.bing.com/ck/a?!&amp;&amp;p=b9c41b7e7f977ddc18271fa3b46672c1c4529d910c667c9773c2b59a830b7be7JmltdHM9MTc4MTEzNjAwMA&amp;ptn=3&amp;ver=2&amp;hsh=4&amp;fclid=35cd6b4f-31ee-62ae-01af-7dec30d163d5&amp;u=a1aHR0cHM6Ly93YXRlci5ub2FhLmdvdi9nYXVnZXMvTUxMVzI&amp;ntb=1"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Reimagine Appalachia recently released their </a:t>
            </a:r>
            <a:r>
              <a:rPr lang="en-US" sz="1200" b="0" i="0" u="sng" kern="1200" dirty="0">
                <a:solidFill>
                  <a:schemeClr val="tx1"/>
                </a:solidFill>
                <a:effectLst/>
                <a:latin typeface="+mn-lt"/>
                <a:ea typeface="+mn-ea"/>
                <a:cs typeface="+mn-cs"/>
                <a:hlinkClick r:id="rId3" tooltip="report"/>
              </a:rPr>
              <a:t>report</a:t>
            </a:r>
            <a:r>
              <a:rPr lang="en-US" sz="1200" b="0" i="0" kern="1200" dirty="0">
                <a:solidFill>
                  <a:schemeClr val="tx1"/>
                </a:solidFill>
                <a:effectLst/>
                <a:latin typeface="+mn-lt"/>
                <a:ea typeface="+mn-ea"/>
                <a:cs typeface="+mn-cs"/>
              </a:rPr>
              <a:t> on the dismantling of FEMA and the risks associated with these changes. They are hosting a webinar June 26 on the 10-year anniversary of the 2016 floods.</a:t>
            </a:r>
            <a:r>
              <a:rPr lang="en-US" sz="1200" b="0" i="0" u="sng" kern="1200" dirty="0">
                <a:solidFill>
                  <a:schemeClr val="tx1"/>
                </a:solidFill>
                <a:effectLst/>
                <a:latin typeface="+mn-lt"/>
                <a:ea typeface="+mn-ea"/>
                <a:cs typeface="+mn-cs"/>
                <a:hlinkClick r:id="rId4" tooltip="Register here."/>
              </a:rPr>
              <a:t> Register here.</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Flooding resilience is also important throughout our region. Here's a </a:t>
            </a:r>
            <a:r>
              <a:rPr lang="en-US" sz="1200" b="0" i="0" u="sng" kern="1200" dirty="0">
                <a:solidFill>
                  <a:schemeClr val="tx1"/>
                </a:solidFill>
                <a:effectLst/>
                <a:latin typeface="+mn-lt"/>
                <a:ea typeface="+mn-ea"/>
                <a:cs typeface="+mn-cs"/>
                <a:hlinkClick r:id="rId5" tooltip="report from the American Planning Association"/>
              </a:rPr>
              <a:t>report from the American Planning Association</a:t>
            </a:r>
            <a:r>
              <a:rPr lang="en-US" sz="1200" b="0" i="0" kern="1200" dirty="0">
                <a:solidFill>
                  <a:schemeClr val="tx1"/>
                </a:solidFill>
                <a:effectLst/>
                <a:latin typeface="+mn-lt"/>
                <a:ea typeface="+mn-ea"/>
                <a:cs typeface="+mn-cs"/>
              </a:rPr>
              <a:t> on that topic. </a:t>
            </a:r>
          </a:p>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1</a:t>
            </a:fld>
            <a:endParaRPr lang="en-US"/>
          </a:p>
        </p:txBody>
      </p:sp>
    </p:spTree>
    <p:extLst>
      <p:ext uri="{BB962C8B-B14F-4D97-AF65-F5344CB8AC3E}">
        <p14:creationId xmlns:p14="http://schemas.microsoft.com/office/powerpoint/2010/main" val="3194867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p>
        </p:txBody>
      </p:sp>
      <p:sp>
        <p:nvSpPr>
          <p:cNvPr id="4" name="Slide Number Placeholder 3"/>
          <p:cNvSpPr>
            <a:spLocks noGrp="1"/>
          </p:cNvSpPr>
          <p:nvPr>
            <p:ph type="sldNum" sz="quarter" idx="5"/>
          </p:nvPr>
        </p:nvSpPr>
        <p:spPr/>
        <p:txBody>
          <a:bodyPr/>
          <a:lstStyle/>
          <a:p>
            <a:fld id="{A54F188B-D3D1-400B-BCC9-BB15EBAF10D6}" type="slidenum">
              <a:rPr lang="en-US" smtClean="0"/>
              <a:t>10</a:t>
            </a:fld>
            <a:endParaRPr lang="en-US"/>
          </a:p>
        </p:txBody>
      </p:sp>
    </p:spTree>
    <p:extLst>
      <p:ext uri="{BB962C8B-B14F-4D97-AF65-F5344CB8AC3E}">
        <p14:creationId xmlns:p14="http://schemas.microsoft.com/office/powerpoint/2010/main" val="20790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4F188B-D3D1-400B-BCC9-BB15EBAF10D6}" type="slidenum">
              <a:rPr lang="en-US" smtClean="0"/>
              <a:t>11</a:t>
            </a:fld>
            <a:endParaRPr lang="en-US"/>
          </a:p>
        </p:txBody>
      </p:sp>
    </p:spTree>
    <p:extLst>
      <p:ext uri="{BB962C8B-B14F-4D97-AF65-F5344CB8AC3E}">
        <p14:creationId xmlns:p14="http://schemas.microsoft.com/office/powerpoint/2010/main" val="2477863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4F188B-D3D1-400B-BCC9-BB15EBAF10D6}" type="slidenum">
              <a:rPr lang="en-US" smtClean="0"/>
              <a:t>12</a:t>
            </a:fld>
            <a:endParaRPr lang="en-US"/>
          </a:p>
        </p:txBody>
      </p:sp>
    </p:spTree>
    <p:extLst>
      <p:ext uri="{BB962C8B-B14F-4D97-AF65-F5344CB8AC3E}">
        <p14:creationId xmlns:p14="http://schemas.microsoft.com/office/powerpoint/2010/main" val="32449970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4F188B-D3D1-400B-BCC9-BB15EBAF10D6}" type="slidenum">
              <a:rPr lang="en-US" smtClean="0"/>
              <a:t>13</a:t>
            </a:fld>
            <a:endParaRPr lang="en-US"/>
          </a:p>
        </p:txBody>
      </p:sp>
    </p:spTree>
    <p:extLst>
      <p:ext uri="{BB962C8B-B14F-4D97-AF65-F5344CB8AC3E}">
        <p14:creationId xmlns:p14="http://schemas.microsoft.com/office/powerpoint/2010/main" val="16189298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of these organizations jumped in to support people in their communities. </a:t>
            </a:r>
            <a:r>
              <a:rPr lang="en-US" dirty="0" err="1"/>
              <a:t>Wesbanco</a:t>
            </a:r>
            <a:r>
              <a:rPr lang="en-US" dirty="0"/>
              <a:t> and Paisley each contributed $25,000 for recovery in the Upper Ohio Valley.</a:t>
            </a:r>
          </a:p>
          <a:p>
            <a:r>
              <a:rPr lang="en-US" dirty="0"/>
              <a:t>Civic organizations aren’t captured in this presentation, nor are the many nonprofits which responded in person to help neighbors. </a:t>
            </a:r>
          </a:p>
        </p:txBody>
      </p:sp>
      <p:sp>
        <p:nvSpPr>
          <p:cNvPr id="4" name="Slide Number Placeholder 3"/>
          <p:cNvSpPr>
            <a:spLocks noGrp="1"/>
          </p:cNvSpPr>
          <p:nvPr>
            <p:ph type="sldNum" sz="quarter" idx="5"/>
          </p:nvPr>
        </p:nvSpPr>
        <p:spPr/>
        <p:txBody>
          <a:bodyPr/>
          <a:lstStyle/>
          <a:p>
            <a:fld id="{A54F188B-D3D1-400B-BCC9-BB15EBAF10D6}" type="slidenum">
              <a:rPr lang="en-US" smtClean="0"/>
              <a:t>14</a:t>
            </a:fld>
            <a:endParaRPr lang="en-US"/>
          </a:p>
        </p:txBody>
      </p:sp>
    </p:spTree>
    <p:extLst>
      <p:ext uri="{BB962C8B-B14F-4D97-AF65-F5344CB8AC3E}">
        <p14:creationId xmlns:p14="http://schemas.microsoft.com/office/powerpoint/2010/main" val="4105951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u="sng">
                <a:hlinkClick r:id="rId3"/>
              </a:rPr>
              <a:t>Disaster Philanthropy Playbook - Center for Disaster Philanthropy</a:t>
            </a:r>
            <a:endParaRPr lang="en-US"/>
          </a:p>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15</a:t>
            </a:fld>
            <a:endParaRPr lang="en-US"/>
          </a:p>
        </p:txBody>
      </p:sp>
    </p:spTree>
    <p:extLst>
      <p:ext uri="{BB962C8B-B14F-4D97-AF65-F5344CB8AC3E}">
        <p14:creationId xmlns:p14="http://schemas.microsoft.com/office/powerpoint/2010/main" val="31945260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Tygart Valley United Way and United Way of Central West Virginia have launched a statewide initiative called "United We Prepare" to enhance disaster preparedness and nonprofit coordination in West Virginia.</a:t>
            </a:r>
          </a:p>
          <a:p>
            <a:pPr lvl="0"/>
            <a:r>
              <a:rPr lang="en-US" sz="1200" kern="1200" dirty="0">
                <a:solidFill>
                  <a:schemeClr val="tx1"/>
                </a:solidFill>
                <a:effectLst/>
                <a:latin typeface="+mn-lt"/>
                <a:ea typeface="+mn-ea"/>
                <a:cs typeface="+mn-cs"/>
              </a:rPr>
              <a:t>The initiative, funded by a national grant from Verizon and United Way Worldwide, establishes two Resiliency Centers in Fairmont and Charleston to connect nonprofits, community organizations, local governments, and emergency response agencies for better preparedness and response to disasters.</a:t>
            </a:r>
          </a:p>
          <a:p>
            <a:pPr lvl="0"/>
            <a:r>
              <a:rPr lang="en-US" sz="1200" kern="1200" dirty="0">
                <a:solidFill>
                  <a:schemeClr val="tx1"/>
                </a:solidFill>
                <a:effectLst/>
                <a:latin typeface="+mn-lt"/>
                <a:ea typeface="+mn-ea"/>
                <a:cs typeface="+mn-cs"/>
              </a:rPr>
              <a:t>United We Prepare aims to address challenges faced by nonprofits, particularly in rural areas, by providing resources, training, communication systems, and collaborative planning opportunities to strengthen community resilience across the state.</a:t>
            </a:r>
          </a:p>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16</a:t>
            </a:fld>
            <a:endParaRPr lang="en-US"/>
          </a:p>
        </p:txBody>
      </p:sp>
    </p:spTree>
    <p:extLst>
      <p:ext uri="{BB962C8B-B14F-4D97-AF65-F5344CB8AC3E}">
        <p14:creationId xmlns:p14="http://schemas.microsoft.com/office/powerpoint/2010/main" val="4202809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4F188B-D3D1-400B-BCC9-BB15EBAF10D6}" type="slidenum">
              <a:rPr lang="en-US" smtClean="0"/>
              <a:t>17</a:t>
            </a:fld>
            <a:endParaRPr lang="en-US"/>
          </a:p>
        </p:txBody>
      </p:sp>
    </p:spTree>
    <p:extLst>
      <p:ext uri="{BB962C8B-B14F-4D97-AF65-F5344CB8AC3E}">
        <p14:creationId xmlns:p14="http://schemas.microsoft.com/office/powerpoint/2010/main" val="438366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2</a:t>
            </a:fld>
            <a:endParaRPr lang="en-US"/>
          </a:p>
        </p:txBody>
      </p:sp>
    </p:spTree>
    <p:extLst>
      <p:ext uri="{BB962C8B-B14F-4D97-AF65-F5344CB8AC3E}">
        <p14:creationId xmlns:p14="http://schemas.microsoft.com/office/powerpoint/2010/main" val="4227323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3</a:t>
            </a:fld>
            <a:endParaRPr lang="en-US"/>
          </a:p>
        </p:txBody>
      </p:sp>
    </p:spTree>
    <p:extLst>
      <p:ext uri="{BB962C8B-B14F-4D97-AF65-F5344CB8AC3E}">
        <p14:creationId xmlns:p14="http://schemas.microsoft.com/office/powerpoint/2010/main" val="22421361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2023 Dollars</a:t>
            </a:r>
          </a:p>
        </p:txBody>
      </p:sp>
      <p:sp>
        <p:nvSpPr>
          <p:cNvPr id="4" name="Slide Number Placeholder 3"/>
          <p:cNvSpPr>
            <a:spLocks noGrp="1"/>
          </p:cNvSpPr>
          <p:nvPr>
            <p:ph type="sldNum" sz="quarter" idx="5"/>
          </p:nvPr>
        </p:nvSpPr>
        <p:spPr/>
        <p:txBody>
          <a:bodyPr/>
          <a:lstStyle/>
          <a:p>
            <a:fld id="{A54F188B-D3D1-400B-BCC9-BB15EBAF10D6}" type="slidenum">
              <a:rPr lang="en-US" smtClean="0"/>
              <a:t>4</a:t>
            </a:fld>
            <a:endParaRPr lang="en-US"/>
          </a:p>
        </p:txBody>
      </p:sp>
    </p:spTree>
    <p:extLst>
      <p:ext uri="{BB962C8B-B14F-4D97-AF65-F5344CB8AC3E}">
        <p14:creationId xmlns:p14="http://schemas.microsoft.com/office/powerpoint/2010/main" val="2745626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Johnson Center for Philanthropy created the “11 Trends in Philanthropy for 2023” report. In it, they stated: “As Payton &amp; Moody (2008) observed, ‘Philanthropy exists because of two truths about the human condition: things often go wrong, and things could always be better.’ The orientation of philanthropic institutions could be divided into those that respond to disasters when things go terribly wrong, and those focused on long-term development, aiming to make things better over time.”</a:t>
            </a:r>
          </a:p>
          <a:p>
            <a:r>
              <a:rPr lang="en-US" sz="1200" u="sng" kern="1200" dirty="0">
                <a:solidFill>
                  <a:schemeClr val="tx1"/>
                </a:solidFill>
                <a:effectLst/>
                <a:latin typeface="+mn-lt"/>
                <a:ea typeface="+mn-ea"/>
                <a:cs typeface="+mn-cs"/>
                <a:hlinkClick r:id="rId3"/>
              </a:rPr>
              <a:t>Disaster Philanthropy is Transitioning for the Long Haul</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response to Hurricane Helene, donors contributed $33 million to the North Carolina Community Foundation for emergency response.  </a:t>
            </a:r>
          </a:p>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5</a:t>
            </a:fld>
            <a:endParaRPr lang="en-US"/>
          </a:p>
        </p:txBody>
      </p:sp>
    </p:spTree>
    <p:extLst>
      <p:ext uri="{BB962C8B-B14F-4D97-AF65-F5344CB8AC3E}">
        <p14:creationId xmlns:p14="http://schemas.microsoft.com/office/powerpoint/2010/main" val="5853406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a:t>
            </a:r>
            <a:r>
              <a:rPr lang="en-US" sz="1200" b="1" kern="1200" dirty="0">
                <a:solidFill>
                  <a:schemeClr val="tx1"/>
                </a:solidFill>
                <a:effectLst/>
                <a:latin typeface="+mn-lt"/>
                <a:ea typeface="+mn-ea"/>
                <a:cs typeface="+mn-cs"/>
              </a:rPr>
              <a:t>June 14–15, 2025 flash flood event</a:t>
            </a:r>
            <a:r>
              <a:rPr lang="en-US" sz="1200" kern="1200" dirty="0">
                <a:solidFill>
                  <a:schemeClr val="tx1"/>
                </a:solidFill>
                <a:effectLst/>
                <a:latin typeface="+mn-lt"/>
                <a:ea typeface="+mn-ea"/>
                <a:cs typeface="+mn-cs"/>
              </a:rPr>
              <a:t> in north central West Virginia was one of the most severe in recent years, causing widespread damage and loss of life.</a:t>
            </a:r>
          </a:p>
          <a:p>
            <a:r>
              <a:rPr lang="en-US" sz="1200" b="1" kern="1200" dirty="0">
                <a:solidFill>
                  <a:schemeClr val="tx1"/>
                </a:solidFill>
                <a:effectLst/>
                <a:latin typeface="+mn-lt"/>
                <a:ea typeface="+mn-ea"/>
                <a:cs typeface="+mn-cs"/>
              </a:rPr>
              <a:t>Cause and Timing</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Heavy rainfall from scattered showers and thunderstorms, moving slowly along a stalled frontal boundary, produced </a:t>
            </a:r>
            <a:r>
              <a:rPr lang="en-US" sz="1200" b="1" kern="1200" dirty="0">
                <a:solidFill>
                  <a:schemeClr val="tx1"/>
                </a:solidFill>
                <a:effectLst/>
                <a:latin typeface="+mn-lt"/>
                <a:ea typeface="+mn-ea"/>
                <a:cs typeface="+mn-cs"/>
              </a:rPr>
              <a:t>1–3 inches of rain in some areas</a:t>
            </a:r>
            <a:r>
              <a:rPr lang="en-US" sz="1200" kern="1200" dirty="0">
                <a:solidFill>
                  <a:schemeClr val="tx1"/>
                </a:solidFill>
                <a:effectLst/>
                <a:latin typeface="+mn-lt"/>
                <a:ea typeface="+mn-ea"/>
                <a:cs typeface="+mn-cs"/>
              </a:rPr>
              <a:t> over just hours </a:t>
            </a:r>
            <a:r>
              <a:rPr lang="en-US" sz="1200" u="sng" kern="1200" dirty="0">
                <a:solidFill>
                  <a:schemeClr val="tx1"/>
                </a:solidFill>
                <a:effectLst/>
                <a:latin typeface="+mn-lt"/>
                <a:ea typeface="+mn-ea"/>
                <a:cs typeface="+mn-cs"/>
                <a:hlinkClick r:id="rId3"/>
              </a:rPr>
              <a:t>National Weather Service</a:t>
            </a:r>
            <a:r>
              <a:rPr lang="en-US" sz="1200" kern="1200" dirty="0">
                <a:solidFill>
                  <a:schemeClr val="tx1"/>
                </a:solidFill>
                <a:effectLst/>
                <a:latin typeface="+mn-lt"/>
                <a:ea typeface="+mn-ea"/>
                <a:cs typeface="+mn-cs"/>
              </a:rPr>
              <a:t>. In Ohio County, one gauge recorded </a:t>
            </a:r>
            <a:r>
              <a:rPr lang="en-US" sz="1200" b="1" kern="1200" dirty="0">
                <a:solidFill>
                  <a:schemeClr val="tx1"/>
                </a:solidFill>
                <a:effectLst/>
                <a:latin typeface="+mn-lt"/>
                <a:ea typeface="+mn-ea"/>
                <a:cs typeface="+mn-cs"/>
              </a:rPr>
              <a:t>3.29 inches in 62 minutes</a:t>
            </a:r>
            <a:r>
              <a:rPr lang="en-US" sz="1200" kern="1200" dirty="0">
                <a:solidFill>
                  <a:schemeClr val="tx1"/>
                </a:solidFill>
                <a:effectLst/>
                <a:latin typeface="+mn-lt"/>
                <a:ea typeface="+mn-ea"/>
                <a:cs typeface="+mn-cs"/>
              </a:rPr>
              <a:t>, while Marion County saw totals near 2 inches </a:t>
            </a:r>
            <a:r>
              <a:rPr lang="en-US" sz="1200" u="sng" kern="1200" dirty="0">
                <a:solidFill>
                  <a:schemeClr val="tx1"/>
                </a:solidFill>
                <a:effectLst/>
                <a:latin typeface="+mn-lt"/>
                <a:ea typeface="+mn-ea"/>
                <a:cs typeface="+mn-cs"/>
                <a:hlinkClick r:id="rId3"/>
              </a:rPr>
              <a:t>National Weather Service</a:t>
            </a:r>
            <a:r>
              <a:rPr lang="en-US" sz="1200" kern="1200" dirty="0">
                <a:solidFill>
                  <a:schemeClr val="tx1"/>
                </a:solidFill>
                <a:effectLst/>
                <a:latin typeface="+mn-lt"/>
                <a:ea typeface="+mn-ea"/>
                <a:cs typeface="+mn-cs"/>
              </a:rPr>
              <a:t>. The combination of intense rain and saturated ground led to </a:t>
            </a:r>
            <a:r>
              <a:rPr lang="en-US" sz="1200" b="1" kern="1200" dirty="0">
                <a:solidFill>
                  <a:schemeClr val="tx1"/>
                </a:solidFill>
                <a:effectLst/>
                <a:latin typeface="+mn-lt"/>
                <a:ea typeface="+mn-ea"/>
                <a:cs typeface="+mn-cs"/>
              </a:rPr>
              <a:t>major flash flooding</a:t>
            </a:r>
            <a:r>
              <a:rPr lang="en-US" sz="1200" kern="1200" dirty="0">
                <a:solidFill>
                  <a:schemeClr val="tx1"/>
                </a:solidFill>
                <a:effectLst/>
                <a:latin typeface="+mn-lt"/>
                <a:ea typeface="+mn-ea"/>
                <a:cs typeface="+mn-cs"/>
              </a:rPr>
              <a:t>.</a:t>
            </a:r>
          </a:p>
          <a:p>
            <a:r>
              <a:rPr lang="en-US" sz="1200" b="1" kern="1200" dirty="0">
                <a:solidFill>
                  <a:schemeClr val="tx1"/>
                </a:solidFill>
                <a:effectLst/>
                <a:latin typeface="+mn-lt"/>
                <a:ea typeface="+mn-ea"/>
                <a:cs typeface="+mn-cs"/>
              </a:rPr>
              <a:t>Impacts</a:t>
            </a:r>
            <a:endParaRPr lang="en-US" sz="1200" kern="1200" dirty="0">
              <a:solidFill>
                <a:schemeClr val="tx1"/>
              </a:solidFill>
              <a:effectLst/>
              <a:latin typeface="+mn-lt"/>
              <a:ea typeface="+mn-ea"/>
              <a:cs typeface="+mn-cs"/>
            </a:endParaRPr>
          </a:p>
          <a:p>
            <a:pPr lvl="0"/>
            <a:r>
              <a:rPr lang="en-US" sz="1200" b="1" kern="1200" dirty="0">
                <a:solidFill>
                  <a:schemeClr val="tx1"/>
                </a:solidFill>
                <a:effectLst/>
                <a:latin typeface="+mn-lt"/>
                <a:ea typeface="+mn-ea"/>
                <a:cs typeface="+mn-cs"/>
              </a:rPr>
              <a:t>Fatalities:</a:t>
            </a:r>
            <a:r>
              <a:rPr lang="en-US" sz="1200" kern="1200" dirty="0">
                <a:solidFill>
                  <a:schemeClr val="tx1"/>
                </a:solidFill>
                <a:effectLst/>
                <a:latin typeface="+mn-lt"/>
                <a:ea typeface="+mn-ea"/>
                <a:cs typeface="+mn-cs"/>
              </a:rPr>
              <a:t> Multiple confirmed deaths in Ohio County </a:t>
            </a:r>
            <a:r>
              <a:rPr lang="en-US" sz="1200" u="sng" kern="1200" dirty="0">
                <a:solidFill>
                  <a:schemeClr val="tx1"/>
                </a:solidFill>
                <a:effectLst/>
                <a:latin typeface="+mn-lt"/>
                <a:ea typeface="+mn-ea"/>
                <a:cs typeface="+mn-cs"/>
                <a:hlinkClick r:id="rId3"/>
              </a:rPr>
              <a:t>National Weather Service</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Damage:</a:t>
            </a:r>
            <a:r>
              <a:rPr lang="en-US" sz="1200" kern="1200" dirty="0">
                <a:solidFill>
                  <a:schemeClr val="tx1"/>
                </a:solidFill>
                <a:effectLst/>
                <a:latin typeface="+mn-lt"/>
                <a:ea typeface="+mn-ea"/>
                <a:cs typeface="+mn-cs"/>
              </a:rPr>
              <a:t> Numerous homes and structures damaged or destroyed in </a:t>
            </a:r>
            <a:r>
              <a:rPr lang="en-US" sz="1200" b="1" kern="1200" dirty="0">
                <a:solidFill>
                  <a:schemeClr val="tx1"/>
                </a:solidFill>
                <a:effectLst/>
                <a:latin typeface="+mn-lt"/>
                <a:ea typeface="+mn-ea"/>
                <a:cs typeface="+mn-cs"/>
              </a:rPr>
              <a:t>Ohio and Marion counties</a:t>
            </a:r>
            <a:r>
              <a:rPr lang="en-US" sz="1200" kern="1200" dirty="0">
                <a:solidFill>
                  <a:schemeClr val="tx1"/>
                </a:solidFill>
                <a:effectLst/>
                <a:latin typeface="+mn-lt"/>
                <a:ea typeface="+mn-ea"/>
                <a:cs typeface="+mn-cs"/>
              </a:rPr>
              <a:t>. In Marion County, the main impacts occurred on </a:t>
            </a:r>
            <a:r>
              <a:rPr lang="en-US" sz="1200" b="1" kern="1200" dirty="0">
                <a:solidFill>
                  <a:schemeClr val="tx1"/>
                </a:solidFill>
                <a:effectLst/>
                <a:latin typeface="+mn-lt"/>
                <a:ea typeface="+mn-ea"/>
                <a:cs typeface="+mn-cs"/>
              </a:rPr>
              <a:t>Sunday, June 15</a:t>
            </a:r>
            <a:r>
              <a:rPr lang="en-US" sz="1200" kern="1200" dirty="0">
                <a:solidFill>
                  <a:schemeClr val="tx1"/>
                </a:solidFill>
                <a:effectLst/>
                <a:latin typeface="+mn-lt"/>
                <a:ea typeface="+mn-ea"/>
                <a:cs typeface="+mn-cs"/>
              </a:rPr>
              <a:t> near Fairmont </a:t>
            </a:r>
            <a:r>
              <a:rPr lang="en-US" sz="1200" u="sng" kern="1200" dirty="0">
                <a:solidFill>
                  <a:schemeClr val="tx1"/>
                </a:solidFill>
                <a:effectLst/>
                <a:latin typeface="+mn-lt"/>
                <a:ea typeface="+mn-ea"/>
                <a:cs typeface="+mn-cs"/>
                <a:hlinkClick r:id="rId3"/>
              </a:rPr>
              <a:t>National Weather Service</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Flooding Levels:</a:t>
            </a:r>
            <a:r>
              <a:rPr lang="en-US" sz="1200" kern="1200" dirty="0">
                <a:solidFill>
                  <a:schemeClr val="tx1"/>
                </a:solidFill>
                <a:effectLst/>
                <a:latin typeface="+mn-lt"/>
                <a:ea typeface="+mn-ea"/>
                <a:cs typeface="+mn-cs"/>
              </a:rPr>
              <a:t> The Tygart Valley River at Mill Creek saw a crest of </a:t>
            </a:r>
            <a:r>
              <a:rPr lang="en-US" sz="1200" b="1" kern="1200" dirty="0">
                <a:solidFill>
                  <a:schemeClr val="tx1"/>
                </a:solidFill>
                <a:effectLst/>
                <a:latin typeface="+mn-lt"/>
                <a:ea typeface="+mn-ea"/>
                <a:cs typeface="+mn-cs"/>
              </a:rPr>
              <a:t>14.10 feet</a:t>
            </a:r>
            <a:r>
              <a:rPr lang="en-US" sz="1200" kern="1200" dirty="0">
                <a:solidFill>
                  <a:schemeClr val="tx1"/>
                </a:solidFill>
                <a:effectLst/>
                <a:latin typeface="+mn-lt"/>
                <a:ea typeface="+mn-ea"/>
                <a:cs typeface="+mn-cs"/>
              </a:rPr>
              <a:t> on Feb 6, 2025, but during the June 2025 event, the river reached </a:t>
            </a:r>
            <a:r>
              <a:rPr lang="en-US" sz="1200" b="1" kern="1200" dirty="0">
                <a:solidFill>
                  <a:schemeClr val="tx1"/>
                </a:solidFill>
                <a:effectLst/>
                <a:latin typeface="+mn-lt"/>
                <a:ea typeface="+mn-ea"/>
                <a:cs typeface="+mn-cs"/>
              </a:rPr>
              <a:t>21 feet</a:t>
            </a:r>
            <a:r>
              <a:rPr lang="en-US" sz="1200" kern="1200" dirty="0">
                <a:solidFill>
                  <a:schemeClr val="tx1"/>
                </a:solidFill>
                <a:effectLst/>
                <a:latin typeface="+mn-lt"/>
                <a:ea typeface="+mn-ea"/>
                <a:cs typeface="+mn-cs"/>
              </a:rPr>
              <a:t> in some areas of Randolph County, with moderate to major flooding reported </a:t>
            </a:r>
            <a:r>
              <a:rPr lang="en-US" sz="1200" u="sng" kern="1200" dirty="0">
                <a:solidFill>
                  <a:schemeClr val="tx1"/>
                </a:solidFill>
                <a:effectLst/>
                <a:latin typeface="+mn-lt"/>
                <a:ea typeface="+mn-ea"/>
                <a:cs typeface="+mn-cs"/>
                <a:hlinkClick r:id="rId4"/>
              </a:rPr>
              <a:t>Office of Water Prediction</a:t>
            </a:r>
            <a:r>
              <a:rPr lang="en-US" sz="1200" b="1" u="sng" kern="1200" dirty="0">
                <a:solidFill>
                  <a:schemeClr val="tx1"/>
                </a:solidFill>
                <a:effectLst/>
                <a:latin typeface="+mn-lt"/>
                <a:ea typeface="+mn-ea"/>
                <a:cs typeface="+mn-cs"/>
                <a:hlinkClick r:id="rId4"/>
              </a:rPr>
              <a:t>+1</a:t>
            </a:r>
            <a:r>
              <a:rPr lang="en-US" sz="1200" kern="1200" dirty="0">
                <a:solidFill>
                  <a:schemeClr val="tx1"/>
                </a:solidFill>
                <a:effectLst/>
                <a:latin typeface="+mn-lt"/>
                <a:ea typeface="+mn-ea"/>
                <a:cs typeface="+mn-cs"/>
              </a:rPr>
              <a:t>.</a:t>
            </a:r>
          </a:p>
          <a:p>
            <a:pPr lvl="0"/>
            <a:r>
              <a:rPr lang="en-US" sz="1200" b="1" kern="1200" dirty="0">
                <a:solidFill>
                  <a:schemeClr val="tx1"/>
                </a:solidFill>
                <a:effectLst/>
                <a:latin typeface="+mn-lt"/>
                <a:ea typeface="+mn-ea"/>
                <a:cs typeface="+mn-cs"/>
              </a:rPr>
              <a:t>Displacement:</a:t>
            </a:r>
            <a:r>
              <a:rPr lang="en-US" sz="1200" kern="1200" dirty="0">
                <a:solidFill>
                  <a:schemeClr val="tx1"/>
                </a:solidFill>
                <a:effectLst/>
                <a:latin typeface="+mn-lt"/>
                <a:ea typeface="+mn-ea"/>
                <a:cs typeface="+mn-cs"/>
              </a:rPr>
              <a:t> Many residents were evacuated, with emergency shelters set up in schools and community buildings </a:t>
            </a:r>
            <a:r>
              <a:rPr lang="en-US" sz="1200" u="sng" kern="1200" dirty="0">
                <a:solidFill>
                  <a:schemeClr val="tx1"/>
                </a:solidFill>
                <a:effectLst/>
                <a:latin typeface="+mn-lt"/>
                <a:ea typeface="+mn-ea"/>
                <a:cs typeface="+mn-cs"/>
                <a:hlinkClick r:id="rId5"/>
              </a:rPr>
              <a:t>The Intermountain</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6</a:t>
            </a:fld>
            <a:endParaRPr lang="en-US"/>
          </a:p>
        </p:txBody>
      </p:sp>
    </p:spTree>
    <p:extLst>
      <p:ext uri="{BB962C8B-B14F-4D97-AF65-F5344CB8AC3E}">
        <p14:creationId xmlns:p14="http://schemas.microsoft.com/office/powerpoint/2010/main" val="37538654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In the wake of the devastating Father’s Day Flood, Tygart Valley United Way stepped forward to help coordinate community response efforts and support our neighbors during a time of urgent need. Working alongside nonprofit partners, local government, volunteers, and donors, we helped mobilize resources and organize assistance for individuals and families affected by the disaster. The outpouring of generosity from our community demonstrated the power of people coming together to help one another during difficult moments.</a:t>
            </a:r>
          </a:p>
          <a:p>
            <a:pPr rtl="0" fontAlgn="base"/>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Thanks to that support, $116,707 was raised to assist with flood response and recovery efforts. These resources helped provide immediate relief and stabilization for families who lost homes, belongings, and basic necessities. Through coordinated efforts with partner organizations, 426 nights of shelter were provided to displaced residents, ensuring families had a safe place to stay while beginning the long process of recovery.</a:t>
            </a:r>
          </a:p>
          <a:p>
            <a:pPr rtl="0" fontAlgn="base"/>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Beyond shelter, the response focused on meeting urgent everyday needs and helping families begin rebuilding their lives. 1,577 individuals received essential supplies, including food, hygiene items, and household necessities. In addition, 56 homeowners received direct financial assistance to help with recovery costs and repairs. While the road to full recovery takes time, the coordinated response demonstrated the strength and compassion of our community and reinforced United Way’s role as a trusted community leader in times of crisis.</a:t>
            </a:r>
          </a:p>
          <a:p>
            <a:pPr rtl="0" fontAlgn="base"/>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pPr rtl="0"/>
            <a:r>
              <a:rPr lang="en-US" sz="1200" b="0" i="0" kern="1200" dirty="0">
                <a:solidFill>
                  <a:schemeClr val="tx1"/>
                </a:solidFill>
                <a:effectLst/>
                <a:latin typeface="+mn-lt"/>
                <a:ea typeface="+mn-ea"/>
                <a:cs typeface="+mn-cs"/>
              </a:rPr>
              <a:t>Immediately, we:</a:t>
            </a:r>
          </a:p>
          <a:p>
            <a:r>
              <a:rPr lang="en-US" sz="1200" b="0" i="0" kern="1200" dirty="0">
                <a:solidFill>
                  <a:schemeClr val="tx1"/>
                </a:solidFill>
                <a:effectLst/>
                <a:latin typeface="+mn-lt"/>
                <a:ea typeface="+mn-ea"/>
                <a:cs typeface="+mn-cs"/>
              </a:rPr>
              <a:t>Established a Flood Fund to help meet emergent shelter and supply needs and provide an outlet for support</a:t>
            </a:r>
          </a:p>
          <a:p>
            <a:r>
              <a:rPr lang="en-US" sz="1200" b="0" i="0" kern="1200" dirty="0">
                <a:solidFill>
                  <a:schemeClr val="tx1"/>
                </a:solidFill>
                <a:effectLst/>
                <a:latin typeface="+mn-lt"/>
                <a:ea typeface="+mn-ea"/>
                <a:cs typeface="+mn-cs"/>
              </a:rPr>
              <a:t>Coordinated with partners to set up donation and distribution sites for cleaning supplies, clothing, and hygiene items</a:t>
            </a:r>
          </a:p>
          <a:p>
            <a:r>
              <a:rPr lang="en-US" sz="1200" b="0" i="0" kern="1200" dirty="0">
                <a:solidFill>
                  <a:schemeClr val="tx1"/>
                </a:solidFill>
                <a:effectLst/>
                <a:latin typeface="+mn-lt"/>
                <a:ea typeface="+mn-ea"/>
                <a:cs typeface="+mn-cs"/>
              </a:rPr>
              <a:t>Created and maintained a central website for information and resource sharing</a:t>
            </a:r>
          </a:p>
          <a:p>
            <a:r>
              <a:rPr lang="en-US" sz="1200" b="0" i="0" kern="1200" dirty="0">
                <a:solidFill>
                  <a:schemeClr val="tx1"/>
                </a:solidFill>
                <a:effectLst/>
                <a:latin typeface="+mn-lt"/>
                <a:ea typeface="+mn-ea"/>
                <a:cs typeface="+mn-cs"/>
              </a:rPr>
              <a:t>Served as the main point of contact for local, state, and federal response agencies</a:t>
            </a:r>
          </a:p>
          <a:p>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By the Numbers</a:t>
            </a:r>
          </a:p>
          <a:p>
            <a:r>
              <a:rPr lang="en-US" sz="1200" b="0" i="0" kern="1200" dirty="0">
                <a:solidFill>
                  <a:schemeClr val="tx1"/>
                </a:solidFill>
                <a:effectLst/>
                <a:latin typeface="+mn-lt"/>
                <a:ea typeface="+mn-ea"/>
                <a:cs typeface="+mn-cs"/>
              </a:rPr>
              <a:t>$116,707 raised for response</a:t>
            </a:r>
          </a:p>
          <a:p>
            <a:r>
              <a:rPr lang="en-US" sz="1200" b="0" i="0" kern="1200" dirty="0">
                <a:solidFill>
                  <a:schemeClr val="tx1"/>
                </a:solidFill>
                <a:effectLst/>
                <a:latin typeface="+mn-lt"/>
                <a:ea typeface="+mn-ea"/>
                <a:cs typeface="+mn-cs"/>
              </a:rPr>
              <a:t>426 nights of shelter provided</a:t>
            </a:r>
          </a:p>
          <a:p>
            <a:r>
              <a:rPr lang="en-US" sz="1200" b="0" i="0" kern="1200" dirty="0">
                <a:solidFill>
                  <a:schemeClr val="tx1"/>
                </a:solidFill>
                <a:effectLst/>
                <a:latin typeface="+mn-lt"/>
                <a:ea typeface="+mn-ea"/>
                <a:cs typeface="+mn-cs"/>
              </a:rPr>
              <a:t>1,577 individuals receiving supplies</a:t>
            </a:r>
          </a:p>
          <a:p>
            <a:r>
              <a:rPr lang="en-US" sz="1200" b="0" i="0" kern="1200" dirty="0">
                <a:solidFill>
                  <a:schemeClr val="tx1"/>
                </a:solidFill>
                <a:effectLst/>
                <a:latin typeface="+mn-lt"/>
                <a:ea typeface="+mn-ea"/>
                <a:cs typeface="+mn-cs"/>
              </a:rPr>
              <a:t>56 homeowners provided financial assistance for repair</a:t>
            </a:r>
          </a:p>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7</a:t>
            </a:fld>
            <a:endParaRPr lang="en-US"/>
          </a:p>
        </p:txBody>
      </p:sp>
    </p:spTree>
    <p:extLst>
      <p:ext uri="{BB962C8B-B14F-4D97-AF65-F5344CB8AC3E}">
        <p14:creationId xmlns:p14="http://schemas.microsoft.com/office/powerpoint/2010/main" val="41100761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54F188B-D3D1-400B-BCC9-BB15EBAF10D6}" type="slidenum">
              <a:rPr lang="en-US" smtClean="0"/>
              <a:t>8</a:t>
            </a:fld>
            <a:endParaRPr lang="en-US"/>
          </a:p>
        </p:txBody>
      </p:sp>
    </p:spTree>
    <p:extLst>
      <p:ext uri="{BB962C8B-B14F-4D97-AF65-F5344CB8AC3E}">
        <p14:creationId xmlns:p14="http://schemas.microsoft.com/office/powerpoint/2010/main" val="2641916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4F188B-D3D1-400B-BCC9-BB15EBAF10D6}" type="slidenum">
              <a:rPr lang="en-US" smtClean="0"/>
              <a:t>9</a:t>
            </a:fld>
            <a:endParaRPr lang="en-US"/>
          </a:p>
        </p:txBody>
      </p:sp>
    </p:spTree>
    <p:extLst>
      <p:ext uri="{BB962C8B-B14F-4D97-AF65-F5344CB8AC3E}">
        <p14:creationId xmlns:p14="http://schemas.microsoft.com/office/powerpoint/2010/main" val="32244647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49D198-DF1A-67FB-F0D0-2328E79975AA}"/>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C7D6C635-5498-7F7D-5A9E-A0C8B73219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816C7A-2F2C-83D3-0DCA-28C52C168A3C}"/>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5" name="Footer Placeholder 4">
            <a:extLst>
              <a:ext uri="{FF2B5EF4-FFF2-40B4-BE49-F238E27FC236}">
                <a16:creationId xmlns:a16="http://schemas.microsoft.com/office/drawing/2014/main" id="{40186F22-9156-3A7E-6A7F-C309EC6035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4E7413-23A8-3AF4-6453-8A703ECBF1C7}"/>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355049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23E18-8618-C693-5C2A-35B2CE066C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0178F79-AC8A-1D01-BCC5-D251BF0ED6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FE21FB-25DD-8D4F-2B01-CFF9EB4C3547}"/>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5" name="Footer Placeholder 4">
            <a:extLst>
              <a:ext uri="{FF2B5EF4-FFF2-40B4-BE49-F238E27FC236}">
                <a16:creationId xmlns:a16="http://schemas.microsoft.com/office/drawing/2014/main" id="{FBBFEA3A-5617-5F2D-D6EB-6BC6576C12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07F61C5-ABD1-34D7-F08F-BFAED31C5ED5}"/>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2594061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A8E1BB-F570-6E01-326D-F224F60E7A7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95C73D4-BDE2-83EF-7CCE-ED692864E6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32FB5-E148-F0CA-52EC-101DFAE84D53}"/>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5" name="Footer Placeholder 4">
            <a:extLst>
              <a:ext uri="{FF2B5EF4-FFF2-40B4-BE49-F238E27FC236}">
                <a16:creationId xmlns:a16="http://schemas.microsoft.com/office/drawing/2014/main" id="{EC2A6E60-1B7F-4967-85C1-30C74240D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9729EF-F4A7-16C8-AA44-AB2E12F15109}"/>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3477112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851EF-B784-199A-A061-31E175EE0F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1B0351-C4FB-CBA6-C144-839CD61AEF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F8B993-5D3D-7963-775F-B6EE659F3542}"/>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5" name="Footer Placeholder 4">
            <a:extLst>
              <a:ext uri="{FF2B5EF4-FFF2-40B4-BE49-F238E27FC236}">
                <a16:creationId xmlns:a16="http://schemas.microsoft.com/office/drawing/2014/main" id="{C112E82C-BB70-6F2C-938A-B9873C23A9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3FE1BA-6BB6-9427-1453-75EC5CCC0085}"/>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2422652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9CF44-D8F6-62AE-9885-53B7BCEF399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5847D01-6BD2-0833-70D5-7C1CE6D0247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D6BA783-33A1-39DD-CFC9-3E047D6AA471}"/>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5" name="Footer Placeholder 4">
            <a:extLst>
              <a:ext uri="{FF2B5EF4-FFF2-40B4-BE49-F238E27FC236}">
                <a16:creationId xmlns:a16="http://schemas.microsoft.com/office/drawing/2014/main" id="{F7C8BF9B-0E28-49DD-4490-05C9AC0574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022A6A-FBD2-D5DD-801D-C4951A30310A}"/>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391968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86AC4-99CA-18A9-CB6E-ACCFFC30AA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3577A5B-A9DA-E049-9545-218BF691A6A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0A9B788-2450-1FE4-D4B8-317D4D21AFF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6FB50A-EAAB-3EEB-4F3F-6B19B8D11910}"/>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6" name="Footer Placeholder 5">
            <a:extLst>
              <a:ext uri="{FF2B5EF4-FFF2-40B4-BE49-F238E27FC236}">
                <a16:creationId xmlns:a16="http://schemas.microsoft.com/office/drawing/2014/main" id="{FE614311-D1BA-1E81-0435-3C8502D821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E6AA5E6-710C-1C9C-DD93-E458156D7086}"/>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3484376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215CDA-A901-4057-BF9D-6C4938D0B0B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E4B35E-037A-70E2-D3F6-2AF3AD3907E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175F82B-2A43-CC0B-B522-DF5400CD701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88CAF63-8DE4-6A1D-3343-65EA7E3DC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7FF709B-277A-F620-4C16-F38DA25E557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D1B6ED-6864-6A84-7855-667AA71FE8F5}"/>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8" name="Footer Placeholder 7">
            <a:extLst>
              <a:ext uri="{FF2B5EF4-FFF2-40B4-BE49-F238E27FC236}">
                <a16:creationId xmlns:a16="http://schemas.microsoft.com/office/drawing/2014/main" id="{B8AD88ED-4081-00B8-9158-BC98FD7998E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89A39B3-4E7E-0BE1-3EE4-BEA205F12DA2}"/>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35555486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B09B5-D37E-59AA-EC86-A8A4AD43BF3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1D0B9A5-DBCF-0BE1-2472-2F9C57041325}"/>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4" name="Footer Placeholder 3">
            <a:extLst>
              <a:ext uri="{FF2B5EF4-FFF2-40B4-BE49-F238E27FC236}">
                <a16:creationId xmlns:a16="http://schemas.microsoft.com/office/drawing/2014/main" id="{A0698C9E-50C0-8FD5-8FF4-412A13FA089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799C219-5DFF-3BB1-6772-974CE56E9D0F}"/>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4197098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241744D-4E62-C307-EC0D-41491F6C31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04670" y="5730277"/>
            <a:ext cx="2920181" cy="1231422"/>
          </a:xfrm>
          <a:prstGeom prst="rect">
            <a:avLst/>
          </a:prstGeom>
        </p:spPr>
      </p:pic>
    </p:spTree>
    <p:extLst>
      <p:ext uri="{BB962C8B-B14F-4D97-AF65-F5344CB8AC3E}">
        <p14:creationId xmlns:p14="http://schemas.microsoft.com/office/powerpoint/2010/main" val="34645345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B7CFCF-2C54-7FD5-41F2-AD0E9E22CDC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FF790C6-E476-EDA4-18E2-2252642A04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032E73F-708D-451E-787B-EC415394530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5FEF66-54C2-6FE9-F30C-B6E1C9B796AF}"/>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6" name="Footer Placeholder 5">
            <a:extLst>
              <a:ext uri="{FF2B5EF4-FFF2-40B4-BE49-F238E27FC236}">
                <a16:creationId xmlns:a16="http://schemas.microsoft.com/office/drawing/2014/main" id="{896D7272-5E33-96A0-B97F-F464BDF52D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F415956-3A74-09E0-ADE4-5C44F45F1B5E}"/>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36819525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BFD2-316E-CE3B-C526-9E046F9442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99BC5C4-6413-BAFD-6629-00DEE16EE9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F36EFD8-2469-8B13-39F1-54296206F7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3B77DB4-F7B4-B747-B5AA-42530F18214B}"/>
              </a:ext>
            </a:extLst>
          </p:cNvPr>
          <p:cNvSpPr>
            <a:spLocks noGrp="1"/>
          </p:cNvSpPr>
          <p:nvPr>
            <p:ph type="dt" sz="half" idx="10"/>
          </p:nvPr>
        </p:nvSpPr>
        <p:spPr/>
        <p:txBody>
          <a:bodyPr/>
          <a:lstStyle/>
          <a:p>
            <a:fld id="{39552C4E-2AEF-4CED-8652-8DD739C33378}" type="datetimeFigureOut">
              <a:rPr lang="en-US" smtClean="0"/>
              <a:t>7/17/2026</a:t>
            </a:fld>
            <a:endParaRPr lang="en-US"/>
          </a:p>
        </p:txBody>
      </p:sp>
      <p:sp>
        <p:nvSpPr>
          <p:cNvPr id="6" name="Footer Placeholder 5">
            <a:extLst>
              <a:ext uri="{FF2B5EF4-FFF2-40B4-BE49-F238E27FC236}">
                <a16:creationId xmlns:a16="http://schemas.microsoft.com/office/drawing/2014/main" id="{FBFA4A0F-E87A-7533-76C3-EAAD281C06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6A3D6EC-B86C-923B-4BB7-829824282A1E}"/>
              </a:ext>
            </a:extLst>
          </p:cNvPr>
          <p:cNvSpPr>
            <a:spLocks noGrp="1"/>
          </p:cNvSpPr>
          <p:nvPr>
            <p:ph type="sldNum" sz="quarter" idx="12"/>
          </p:nvPr>
        </p:nvSpPr>
        <p:spPr/>
        <p:txBody>
          <a:bodyPr/>
          <a:lstStyle/>
          <a:p>
            <a:fld id="{2C8E8496-74BB-4045-A938-DA679F003BB4}" type="slidenum">
              <a:rPr lang="en-US" smtClean="0"/>
              <a:t>‹#›</a:t>
            </a:fld>
            <a:endParaRPr lang="en-US"/>
          </a:p>
        </p:txBody>
      </p:sp>
    </p:spTree>
    <p:extLst>
      <p:ext uri="{BB962C8B-B14F-4D97-AF65-F5344CB8AC3E}">
        <p14:creationId xmlns:p14="http://schemas.microsoft.com/office/powerpoint/2010/main" val="1309785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BF3946E-20BB-8A28-450D-F5713A8E10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CEED3E5-17BB-13C1-624E-D4C6ACAEFE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89F3A9C-66F3-7639-DF39-C660A91DDE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9552C4E-2AEF-4CED-8652-8DD739C33378}" type="datetimeFigureOut">
              <a:rPr lang="en-US" smtClean="0"/>
              <a:t>7/17/2026</a:t>
            </a:fld>
            <a:endParaRPr lang="en-US"/>
          </a:p>
        </p:txBody>
      </p:sp>
      <p:sp>
        <p:nvSpPr>
          <p:cNvPr id="5" name="Footer Placeholder 4">
            <a:extLst>
              <a:ext uri="{FF2B5EF4-FFF2-40B4-BE49-F238E27FC236}">
                <a16:creationId xmlns:a16="http://schemas.microsoft.com/office/drawing/2014/main" id="{CEA11C2A-825F-8659-665F-DC9B0D2074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929D37C-10E7-BFC7-C5BD-6E79AAECA7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C8E8496-74BB-4045-A938-DA679F003BB4}" type="slidenum">
              <a:rPr lang="en-US" smtClean="0"/>
              <a:t>‹#›</a:t>
            </a:fld>
            <a:endParaRPr lang="en-US"/>
          </a:p>
        </p:txBody>
      </p:sp>
    </p:spTree>
    <p:extLst>
      <p:ext uri="{BB962C8B-B14F-4D97-AF65-F5344CB8AC3E}">
        <p14:creationId xmlns:p14="http://schemas.microsoft.com/office/powerpoint/2010/main" val="36847463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8.png"/><Relationship Id="rId7" Type="http://schemas.openxmlformats.org/officeDocument/2006/relationships/diagramQuickStyle" Target="../diagrams/quickStyle2.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9.png"/><Relationship Id="rId9" Type="http://schemas.microsoft.com/office/2007/relationships/diagramDrawing" Target="../diagrams/drawing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hyperlink" Target="http://www.philanthropywv.org/" TargetMode="External"/><Relationship Id="rId4" Type="http://schemas.openxmlformats.org/officeDocument/2006/relationships/hyperlink" Target="mailto:Jennifer@philanthropywv.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E6708-6D72-D370-6BF0-399E6AA18682}"/>
              </a:ext>
            </a:extLst>
          </p:cNvPr>
          <p:cNvSpPr>
            <a:spLocks noGrp="1"/>
          </p:cNvSpPr>
          <p:nvPr>
            <p:ph type="ctrTitle"/>
          </p:nvPr>
        </p:nvSpPr>
        <p:spPr/>
        <p:txBody>
          <a:bodyPr/>
          <a:lstStyle/>
          <a:p>
            <a:r>
              <a:rPr lang="en-US" b="1" dirty="0"/>
              <a:t>Philanthropy’s Response to 2025 Flooding</a:t>
            </a:r>
          </a:p>
        </p:txBody>
      </p:sp>
      <p:sp>
        <p:nvSpPr>
          <p:cNvPr id="3" name="Subtitle 2">
            <a:extLst>
              <a:ext uri="{FF2B5EF4-FFF2-40B4-BE49-F238E27FC236}">
                <a16:creationId xmlns:a16="http://schemas.microsoft.com/office/drawing/2014/main" id="{10660A9F-E00E-6939-AB00-461BA21BFF9D}"/>
              </a:ext>
            </a:extLst>
          </p:cNvPr>
          <p:cNvSpPr>
            <a:spLocks noGrp="1"/>
          </p:cNvSpPr>
          <p:nvPr>
            <p:ph type="subTitle" idx="1"/>
          </p:nvPr>
        </p:nvSpPr>
        <p:spPr>
          <a:xfrm>
            <a:off x="1524000" y="3641226"/>
            <a:ext cx="9144000" cy="1655762"/>
          </a:xfrm>
        </p:spPr>
        <p:txBody>
          <a:bodyPr/>
          <a:lstStyle/>
          <a:p>
            <a:r>
              <a:rPr lang="en-US" dirty="0"/>
              <a:t>A presentation to the West Virginia Floodplain Management Conference</a:t>
            </a:r>
          </a:p>
          <a:p>
            <a:r>
              <a:rPr lang="en-US" dirty="0"/>
              <a:t>June 16, 2026</a:t>
            </a:r>
          </a:p>
        </p:txBody>
      </p:sp>
      <p:pic>
        <p:nvPicPr>
          <p:cNvPr id="5" name="Picture 4">
            <a:extLst>
              <a:ext uri="{FF2B5EF4-FFF2-40B4-BE49-F238E27FC236}">
                <a16:creationId xmlns:a16="http://schemas.microsoft.com/office/drawing/2014/main" id="{B550C7C7-AA9B-588B-12E7-9CEE4B66B4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73846" y="4338900"/>
            <a:ext cx="5486664" cy="1916176"/>
          </a:xfrm>
          <a:prstGeom prst="rect">
            <a:avLst/>
          </a:prstGeom>
        </p:spPr>
      </p:pic>
    </p:spTree>
    <p:extLst>
      <p:ext uri="{BB962C8B-B14F-4D97-AF65-F5344CB8AC3E}">
        <p14:creationId xmlns:p14="http://schemas.microsoft.com/office/powerpoint/2010/main" val="5252443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26D913-35C3-1CD6-B224-4A2EB3F00C44}"/>
              </a:ext>
            </a:extLst>
          </p:cNvPr>
          <p:cNvSpPr/>
          <p:nvPr/>
        </p:nvSpPr>
        <p:spPr>
          <a:xfrm>
            <a:off x="1" y="5423626"/>
            <a:ext cx="12192000" cy="1325563"/>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CBFD05-E885-42D0-3BDE-31CED9B0E3D0}"/>
              </a:ext>
            </a:extLst>
          </p:cNvPr>
          <p:cNvSpPr>
            <a:spLocks noGrp="1"/>
          </p:cNvSpPr>
          <p:nvPr>
            <p:ph type="title"/>
          </p:nvPr>
        </p:nvSpPr>
        <p:spPr/>
        <p:txBody>
          <a:bodyPr/>
          <a:lstStyle/>
          <a:p>
            <a:r>
              <a:rPr lang="en-US" b="1" dirty="0"/>
              <a:t>Upper Ohio Valley</a:t>
            </a:r>
          </a:p>
        </p:txBody>
      </p:sp>
      <p:sp>
        <p:nvSpPr>
          <p:cNvPr id="3" name="Content Placeholder 2">
            <a:extLst>
              <a:ext uri="{FF2B5EF4-FFF2-40B4-BE49-F238E27FC236}">
                <a16:creationId xmlns:a16="http://schemas.microsoft.com/office/drawing/2014/main" id="{9DEBB76B-CF3D-ED3E-92DD-9589BF936C7E}"/>
              </a:ext>
            </a:extLst>
          </p:cNvPr>
          <p:cNvSpPr>
            <a:spLocks noGrp="1"/>
          </p:cNvSpPr>
          <p:nvPr>
            <p:ph idx="1"/>
          </p:nvPr>
        </p:nvSpPr>
        <p:spPr>
          <a:xfrm>
            <a:off x="838200" y="1381488"/>
            <a:ext cx="10515600" cy="4351338"/>
          </a:xfrm>
        </p:spPr>
        <p:txBody>
          <a:bodyPr>
            <a:normAutofit/>
          </a:bodyPr>
          <a:lstStyle/>
          <a:p>
            <a:pPr marL="0" indent="0">
              <a:buNone/>
            </a:pPr>
            <a:r>
              <a:rPr lang="en-US" dirty="0"/>
              <a:t>Long-Term Disaster Recovery Group led by the United Way of the Upper Ohio Valley </a:t>
            </a:r>
          </a:p>
          <a:p>
            <a:pPr lvl="1"/>
            <a:r>
              <a:rPr lang="en-US" dirty="0"/>
              <a:t>As of June 1, 2026 161 cases successfully closed. </a:t>
            </a:r>
          </a:p>
          <a:p>
            <a:pPr lvl="1"/>
            <a:r>
              <a:rPr lang="en-US" dirty="0"/>
              <a:t>23 cases are in progress. </a:t>
            </a:r>
          </a:p>
          <a:p>
            <a:pPr lvl="1"/>
            <a:r>
              <a:rPr lang="en-US" dirty="0"/>
              <a:t>16 were unable to contact. </a:t>
            </a:r>
          </a:p>
          <a:p>
            <a:pPr lvl="1"/>
            <a:r>
              <a:rPr lang="en-US" dirty="0"/>
              <a:t>Assisted in building a bridge for six families that lost theirs in the flood. </a:t>
            </a:r>
          </a:p>
          <a:p>
            <a:pPr lvl="1"/>
            <a:r>
              <a:rPr lang="en-US" dirty="0"/>
              <a:t>Philanthropy’s support $761,000 raised from June-August. </a:t>
            </a:r>
          </a:p>
          <a:p>
            <a:pPr lvl="1"/>
            <a:r>
              <a:rPr lang="en-US" dirty="0"/>
              <a:t>Non-cash support: food, clothing, shoes, hygiene items, car rentals, a dump truck donated to small business, building materials, dehumidifiers, air conditioners, drywall, cabinets, furniture, etc. </a:t>
            </a:r>
          </a:p>
          <a:p>
            <a:endParaRPr lang="en-US" dirty="0"/>
          </a:p>
        </p:txBody>
      </p:sp>
      <p:pic>
        <p:nvPicPr>
          <p:cNvPr id="4" name="Picture 3" descr="CFOV">
            <a:extLst>
              <a:ext uri="{FF2B5EF4-FFF2-40B4-BE49-F238E27FC236}">
                <a16:creationId xmlns:a16="http://schemas.microsoft.com/office/drawing/2014/main" id="{3BCF4980-0AE4-D9F2-5E90-6C646034E801}"/>
              </a:ext>
            </a:extLst>
          </p:cNvPr>
          <p:cNvPicPr>
            <a:picLocks noChangeAspect="1"/>
          </p:cNvPicPr>
          <p:nvPr/>
        </p:nvPicPr>
        <p:blipFill>
          <a:blip r:embed="rId3"/>
          <a:stretch>
            <a:fillRect/>
          </a:stretch>
        </p:blipFill>
        <p:spPr>
          <a:xfrm>
            <a:off x="1464639" y="5581650"/>
            <a:ext cx="3114731" cy="911225"/>
          </a:xfrm>
          <a:prstGeom prst="rect">
            <a:avLst/>
          </a:prstGeom>
        </p:spPr>
      </p:pic>
      <p:pic>
        <p:nvPicPr>
          <p:cNvPr id="7" name="Picture 6">
            <a:extLst>
              <a:ext uri="{FF2B5EF4-FFF2-40B4-BE49-F238E27FC236}">
                <a16:creationId xmlns:a16="http://schemas.microsoft.com/office/drawing/2014/main" id="{1993E046-CDEF-AD12-FE6D-5BC2692E1378}"/>
              </a:ext>
            </a:extLst>
          </p:cNvPr>
          <p:cNvPicPr>
            <a:picLocks noChangeAspect="1"/>
          </p:cNvPicPr>
          <p:nvPr/>
        </p:nvPicPr>
        <p:blipFill>
          <a:blip r:embed="rId4"/>
          <a:stretch>
            <a:fillRect/>
          </a:stretch>
        </p:blipFill>
        <p:spPr>
          <a:xfrm>
            <a:off x="6232791" y="5668522"/>
            <a:ext cx="1773661" cy="824353"/>
          </a:xfrm>
          <a:prstGeom prst="rect">
            <a:avLst/>
          </a:prstGeom>
        </p:spPr>
      </p:pic>
    </p:spTree>
    <p:extLst>
      <p:ext uri="{BB962C8B-B14F-4D97-AF65-F5344CB8AC3E}">
        <p14:creationId xmlns:p14="http://schemas.microsoft.com/office/powerpoint/2010/main" val="24792856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718A626A-2683-BE1D-BB8D-DBA8D5449EDD}"/>
              </a:ext>
            </a:extLst>
          </p:cNvPr>
          <p:cNvPicPr>
            <a:picLocks noGrp="1" noChangeAspect="1"/>
          </p:cNvPicPr>
          <p:nvPr>
            <p:ph idx="1"/>
          </p:nvPr>
        </p:nvPicPr>
        <p:blipFill>
          <a:blip r:embed="rId3"/>
          <a:srcRect t="17022" b="40799"/>
          <a:stretch>
            <a:fillRect/>
          </a:stretch>
        </p:blipFill>
        <p:spPr>
          <a:xfrm>
            <a:off x="20" y="1282"/>
            <a:ext cx="12191980" cy="6856718"/>
          </a:xfrm>
          <a:prstGeom prst="rect">
            <a:avLst/>
          </a:prstGeom>
        </p:spPr>
      </p:pic>
    </p:spTree>
    <p:extLst>
      <p:ext uri="{BB962C8B-B14F-4D97-AF65-F5344CB8AC3E}">
        <p14:creationId xmlns:p14="http://schemas.microsoft.com/office/powerpoint/2010/main" val="34487881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F06FB26F-FF1E-CA13-9267-0E6F248BB3F0}"/>
              </a:ext>
            </a:extLst>
          </p:cNvPr>
          <p:cNvPicPr>
            <a:picLocks noGrp="1" noChangeAspect="1"/>
          </p:cNvPicPr>
          <p:nvPr>
            <p:ph idx="1"/>
          </p:nvPr>
        </p:nvPicPr>
        <p:blipFill>
          <a:blip r:embed="rId3"/>
          <a:srcRect t="9940" b="15074"/>
          <a:stretch>
            <a:fillRect/>
          </a:stretch>
        </p:blipFill>
        <p:spPr>
          <a:xfrm>
            <a:off x="20" y="1282"/>
            <a:ext cx="12191980" cy="6856718"/>
          </a:xfrm>
          <a:prstGeom prst="rect">
            <a:avLst/>
          </a:prstGeom>
        </p:spPr>
      </p:pic>
    </p:spTree>
    <p:extLst>
      <p:ext uri="{BB962C8B-B14F-4D97-AF65-F5344CB8AC3E}">
        <p14:creationId xmlns:p14="http://schemas.microsoft.com/office/powerpoint/2010/main" val="10589006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5DD83B-CCD3-97BB-2207-76D66DEFE4FC}"/>
              </a:ext>
            </a:extLst>
          </p:cNvPr>
          <p:cNvPicPr>
            <a:picLocks noChangeAspect="1"/>
          </p:cNvPicPr>
          <p:nvPr/>
        </p:nvPicPr>
        <p:blipFill>
          <a:blip r:embed="rId3"/>
          <a:srcRect t="24261" r="1" b="33557"/>
          <a:stretch>
            <a:fillRect/>
          </a:stretch>
        </p:blipFill>
        <p:spPr>
          <a:xfrm>
            <a:off x="120650" y="68263"/>
            <a:ext cx="11950700" cy="6721475"/>
          </a:xfrm>
          <a:prstGeom prst="rect">
            <a:avLst/>
          </a:prstGeom>
          <a:noFill/>
        </p:spPr>
      </p:pic>
    </p:spTree>
    <p:extLst>
      <p:ext uri="{BB962C8B-B14F-4D97-AF65-F5344CB8AC3E}">
        <p14:creationId xmlns:p14="http://schemas.microsoft.com/office/powerpoint/2010/main" val="28803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940C7-1FA0-E0D8-BBC6-40C7F74EC7A1}"/>
              </a:ext>
            </a:extLst>
          </p:cNvPr>
          <p:cNvSpPr>
            <a:spLocks noGrp="1"/>
          </p:cNvSpPr>
          <p:nvPr>
            <p:ph type="title"/>
          </p:nvPr>
        </p:nvSpPr>
        <p:spPr/>
        <p:txBody>
          <a:bodyPr/>
          <a:lstStyle/>
          <a:p>
            <a:r>
              <a:rPr lang="en-US" b="1" dirty="0"/>
              <a:t>Other Partners in Philanthropy Responding</a:t>
            </a:r>
          </a:p>
        </p:txBody>
      </p:sp>
      <p:sp>
        <p:nvSpPr>
          <p:cNvPr id="3" name="Content Placeholder 2">
            <a:extLst>
              <a:ext uri="{FF2B5EF4-FFF2-40B4-BE49-F238E27FC236}">
                <a16:creationId xmlns:a16="http://schemas.microsoft.com/office/drawing/2014/main" id="{C0216064-9265-41AB-CC6C-8AA3D33029B5}"/>
              </a:ext>
            </a:extLst>
          </p:cNvPr>
          <p:cNvSpPr>
            <a:spLocks noGrp="1"/>
          </p:cNvSpPr>
          <p:nvPr>
            <p:ph idx="1"/>
          </p:nvPr>
        </p:nvSpPr>
        <p:spPr/>
        <p:txBody>
          <a:bodyPr/>
          <a:lstStyle/>
          <a:p>
            <a:r>
              <a:rPr lang="en-US" dirty="0"/>
              <a:t>Catholic Charities of West Virginia</a:t>
            </a:r>
          </a:p>
          <a:p>
            <a:r>
              <a:rPr lang="en-US" dirty="0"/>
              <a:t>WV Chamber Foundation</a:t>
            </a:r>
          </a:p>
          <a:p>
            <a:r>
              <a:rPr lang="en-US" dirty="0" err="1"/>
              <a:t>Wesbanco</a:t>
            </a:r>
            <a:endParaRPr lang="en-US" dirty="0"/>
          </a:p>
          <a:p>
            <a:r>
              <a:rPr lang="en-US" dirty="0"/>
              <a:t>Brad Paisley Foundation</a:t>
            </a:r>
          </a:p>
        </p:txBody>
      </p:sp>
      <p:pic>
        <p:nvPicPr>
          <p:cNvPr id="5" name="Picture 4">
            <a:extLst>
              <a:ext uri="{FF2B5EF4-FFF2-40B4-BE49-F238E27FC236}">
                <a16:creationId xmlns:a16="http://schemas.microsoft.com/office/drawing/2014/main" id="{1728FADA-D5CF-8C71-3499-CE2970F296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6250" y="5927290"/>
            <a:ext cx="2995749" cy="1046243"/>
          </a:xfrm>
          <a:prstGeom prst="rect">
            <a:avLst/>
          </a:prstGeom>
        </p:spPr>
      </p:pic>
    </p:spTree>
    <p:extLst>
      <p:ext uri="{BB962C8B-B14F-4D97-AF65-F5344CB8AC3E}">
        <p14:creationId xmlns:p14="http://schemas.microsoft.com/office/powerpoint/2010/main" val="3565677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391D-5BC5-E8BB-0053-D458AECA23C5}"/>
              </a:ext>
            </a:extLst>
          </p:cNvPr>
          <p:cNvSpPr>
            <a:spLocks noGrp="1"/>
          </p:cNvSpPr>
          <p:nvPr>
            <p:ph type="title"/>
          </p:nvPr>
        </p:nvSpPr>
        <p:spPr/>
        <p:txBody>
          <a:bodyPr/>
          <a:lstStyle/>
          <a:p>
            <a:r>
              <a:rPr lang="en-US" b="1" dirty="0"/>
              <a:t>Disaster Response Philanthropy Playbook</a:t>
            </a:r>
          </a:p>
        </p:txBody>
      </p:sp>
      <p:sp>
        <p:nvSpPr>
          <p:cNvPr id="3" name="Content Placeholder 2">
            <a:extLst>
              <a:ext uri="{FF2B5EF4-FFF2-40B4-BE49-F238E27FC236}">
                <a16:creationId xmlns:a16="http://schemas.microsoft.com/office/drawing/2014/main" id="{DBE3A7FC-857B-85ED-C37C-3840F44F5AC6}"/>
              </a:ext>
            </a:extLst>
          </p:cNvPr>
          <p:cNvSpPr>
            <a:spLocks noGrp="1"/>
          </p:cNvSpPr>
          <p:nvPr>
            <p:ph idx="1"/>
          </p:nvPr>
        </p:nvSpPr>
        <p:spPr/>
        <p:txBody>
          <a:bodyPr/>
          <a:lstStyle/>
          <a:p>
            <a:r>
              <a:rPr lang="en-US" dirty="0"/>
              <a:t>Case Management, </a:t>
            </a:r>
          </a:p>
          <a:p>
            <a:r>
              <a:rPr lang="en-US" dirty="0"/>
              <a:t>Recovery Coordination, </a:t>
            </a:r>
          </a:p>
          <a:p>
            <a:r>
              <a:rPr lang="en-US" dirty="0"/>
              <a:t>Crisis Communications Toolkit, </a:t>
            </a:r>
          </a:p>
          <a:p>
            <a:r>
              <a:rPr lang="en-US" dirty="0"/>
              <a:t>Mental Health, Grief &amp; Bereavement Toolkit, </a:t>
            </a:r>
          </a:p>
          <a:p>
            <a:r>
              <a:rPr lang="en-US" dirty="0"/>
              <a:t>Responding to a Community Crisis, </a:t>
            </a:r>
          </a:p>
          <a:p>
            <a:r>
              <a:rPr lang="en-US" dirty="0"/>
              <a:t>Setting up a Disaster Fund, </a:t>
            </a:r>
          </a:p>
          <a:p>
            <a:r>
              <a:rPr lang="en-US" dirty="0"/>
              <a:t>Vetting NGOs for Disaster Recovery</a:t>
            </a:r>
          </a:p>
          <a:p>
            <a:endParaRPr lang="en-US" dirty="0"/>
          </a:p>
        </p:txBody>
      </p:sp>
      <p:pic>
        <p:nvPicPr>
          <p:cNvPr id="4" name="Picture 3">
            <a:extLst>
              <a:ext uri="{FF2B5EF4-FFF2-40B4-BE49-F238E27FC236}">
                <a16:creationId xmlns:a16="http://schemas.microsoft.com/office/drawing/2014/main" id="{7C7AC666-F5B7-AC5E-060C-FA442EC568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6250" y="5927290"/>
            <a:ext cx="2995749" cy="1046243"/>
          </a:xfrm>
          <a:prstGeom prst="rect">
            <a:avLst/>
          </a:prstGeom>
        </p:spPr>
      </p:pic>
    </p:spTree>
    <p:extLst>
      <p:ext uri="{BB962C8B-B14F-4D97-AF65-F5344CB8AC3E}">
        <p14:creationId xmlns:p14="http://schemas.microsoft.com/office/powerpoint/2010/main" val="33406325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61293230-B0F6-45B1-96D1-13D18E2429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F1E8018D-D29A-4B9D-BF9C-9F4D7BA123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291" y="3296652"/>
            <a:ext cx="12202113" cy="3561346"/>
          </a:xfrm>
          <a:custGeom>
            <a:avLst/>
            <a:gdLst>
              <a:gd name="connsiteX0" fmla="*/ 0 w 12202113"/>
              <a:gd name="connsiteY0" fmla="*/ 3188466 h 3188466"/>
              <a:gd name="connsiteX1" fmla="*/ 10116 w 12202113"/>
              <a:gd name="connsiteY1" fmla="*/ 2657641 h 3188466"/>
              <a:gd name="connsiteX2" fmla="*/ 10116 w 12202113"/>
              <a:gd name="connsiteY2" fmla="*/ 0 h 3188466"/>
              <a:gd name="connsiteX3" fmla="*/ 12202113 w 12202113"/>
              <a:gd name="connsiteY3" fmla="*/ 0 h 3188466"/>
              <a:gd name="connsiteX4" fmla="*/ 12202113 w 12202113"/>
              <a:gd name="connsiteY4" fmla="*/ 2879832 h 3188466"/>
              <a:gd name="connsiteX5" fmla="*/ 12198167 w 12202113"/>
              <a:gd name="connsiteY5" fmla="*/ 2880360 h 3188466"/>
              <a:gd name="connsiteX6" fmla="*/ 12122128 w 12202113"/>
              <a:gd name="connsiteY6" fmla="*/ 2887194 h 3188466"/>
              <a:gd name="connsiteX7" fmla="*/ 12028868 w 12202113"/>
              <a:gd name="connsiteY7" fmla="*/ 2911786 h 3188466"/>
              <a:gd name="connsiteX8" fmla="*/ 11995238 w 12202113"/>
              <a:gd name="connsiteY8" fmla="*/ 2914090 h 3188466"/>
              <a:gd name="connsiteX9" fmla="*/ 11996460 w 12202113"/>
              <a:gd name="connsiteY9" fmla="*/ 2918442 h 3188466"/>
              <a:gd name="connsiteX10" fmla="*/ 11983968 w 12202113"/>
              <a:gd name="connsiteY10" fmla="*/ 2918762 h 3188466"/>
              <a:gd name="connsiteX11" fmla="*/ 11956084 w 12202113"/>
              <a:gd name="connsiteY11" fmla="*/ 2918868 h 3188466"/>
              <a:gd name="connsiteX12" fmla="*/ 11872586 w 12202113"/>
              <a:gd name="connsiteY12" fmla="*/ 2920076 h 3188466"/>
              <a:gd name="connsiteX13" fmla="*/ 11849804 w 12202113"/>
              <a:gd name="connsiteY13" fmla="*/ 2928420 h 3188466"/>
              <a:gd name="connsiteX14" fmla="*/ 11828254 w 12202113"/>
              <a:gd name="connsiteY14" fmla="*/ 2928551 h 3188466"/>
              <a:gd name="connsiteX15" fmla="*/ 11703277 w 12202113"/>
              <a:gd name="connsiteY15" fmla="*/ 2939735 h 3188466"/>
              <a:gd name="connsiteX16" fmla="*/ 11686094 w 12202113"/>
              <a:gd name="connsiteY16" fmla="*/ 2940570 h 3188466"/>
              <a:gd name="connsiteX17" fmla="*/ 11676788 w 12202113"/>
              <a:gd name="connsiteY17" fmla="*/ 2944321 h 3188466"/>
              <a:gd name="connsiteX18" fmla="*/ 11643464 w 12202113"/>
              <a:gd name="connsiteY18" fmla="*/ 2945066 h 3188466"/>
              <a:gd name="connsiteX19" fmla="*/ 11641922 w 12202113"/>
              <a:gd name="connsiteY19" fmla="*/ 2947200 h 3188466"/>
              <a:gd name="connsiteX20" fmla="*/ 11532386 w 12202113"/>
              <a:gd name="connsiteY20" fmla="*/ 2965529 h 3188466"/>
              <a:gd name="connsiteX21" fmla="*/ 11513619 w 12202113"/>
              <a:gd name="connsiteY21" fmla="*/ 2968556 h 3188466"/>
              <a:gd name="connsiteX22" fmla="*/ 11497404 w 12202113"/>
              <a:gd name="connsiteY22" fmla="*/ 2967639 h 3188466"/>
              <a:gd name="connsiteX23" fmla="*/ 11407630 w 12202113"/>
              <a:gd name="connsiteY23" fmla="*/ 2970255 h 3188466"/>
              <a:gd name="connsiteX24" fmla="*/ 11386276 w 12202113"/>
              <a:gd name="connsiteY24" fmla="*/ 2968648 h 3188466"/>
              <a:gd name="connsiteX25" fmla="*/ 11377296 w 12202113"/>
              <a:gd name="connsiteY25" fmla="*/ 2965257 h 3188466"/>
              <a:gd name="connsiteX26" fmla="*/ 11342536 w 12202113"/>
              <a:gd name="connsiteY26" fmla="*/ 2971666 h 3188466"/>
              <a:gd name="connsiteX27" fmla="*/ 11288902 w 12202113"/>
              <a:gd name="connsiteY27" fmla="*/ 2976058 h 3188466"/>
              <a:gd name="connsiteX28" fmla="*/ 11263411 w 12202113"/>
              <a:gd name="connsiteY28" fmla="*/ 2979228 h 3188466"/>
              <a:gd name="connsiteX29" fmla="*/ 11242843 w 12202113"/>
              <a:gd name="connsiteY29" fmla="*/ 2977303 h 3188466"/>
              <a:gd name="connsiteX30" fmla="*/ 11125798 w 12202113"/>
              <a:gd name="connsiteY30" fmla="*/ 2976816 h 3188466"/>
              <a:gd name="connsiteX31" fmla="*/ 11098884 w 12202113"/>
              <a:gd name="connsiteY31" fmla="*/ 2973758 h 3188466"/>
              <a:gd name="connsiteX32" fmla="*/ 11086128 w 12202113"/>
              <a:gd name="connsiteY32" fmla="*/ 2967663 h 3188466"/>
              <a:gd name="connsiteX33" fmla="*/ 11076132 w 12202113"/>
              <a:gd name="connsiteY33" fmla="*/ 2969836 h 3188466"/>
              <a:gd name="connsiteX34" fmla="*/ 11005337 w 12202113"/>
              <a:gd name="connsiteY34" fmla="*/ 2970053 h 3188466"/>
              <a:gd name="connsiteX35" fmla="*/ 10959154 w 12202113"/>
              <a:gd name="connsiteY35" fmla="*/ 2970750 h 3188466"/>
              <a:gd name="connsiteX36" fmla="*/ 10956347 w 12202113"/>
              <a:gd name="connsiteY36" fmla="*/ 2979118 h 3188466"/>
              <a:gd name="connsiteX37" fmla="*/ 10915223 w 12202113"/>
              <a:gd name="connsiteY37" fmla="*/ 2982099 h 3188466"/>
              <a:gd name="connsiteX38" fmla="*/ 10871398 w 12202113"/>
              <a:gd name="connsiteY38" fmla="*/ 2976728 h 3188466"/>
              <a:gd name="connsiteX39" fmla="*/ 10819743 w 12202113"/>
              <a:gd name="connsiteY39" fmla="*/ 2977481 h 3188466"/>
              <a:gd name="connsiteX40" fmla="*/ 10788834 w 12202113"/>
              <a:gd name="connsiteY40" fmla="*/ 2977840 h 3188466"/>
              <a:gd name="connsiteX41" fmla="*/ 10707711 w 12202113"/>
              <a:gd name="connsiteY41" fmla="*/ 2985644 h 3188466"/>
              <a:gd name="connsiteX42" fmla="*/ 10576086 w 12202113"/>
              <a:gd name="connsiteY42" fmla="*/ 3015319 h 3188466"/>
              <a:gd name="connsiteX43" fmla="*/ 10534761 w 12202113"/>
              <a:gd name="connsiteY43" fmla="*/ 3019524 h 3188466"/>
              <a:gd name="connsiteX44" fmla="*/ 10527537 w 12202113"/>
              <a:gd name="connsiteY44" fmla="*/ 3017814 h 3188466"/>
              <a:gd name="connsiteX45" fmla="*/ 10321799 w 12202113"/>
              <a:gd name="connsiteY45" fmla="*/ 3035635 h 3188466"/>
              <a:gd name="connsiteX46" fmla="*/ 10284989 w 12202113"/>
              <a:gd name="connsiteY46" fmla="*/ 3036679 h 3188466"/>
              <a:gd name="connsiteX47" fmla="*/ 10257423 w 12202113"/>
              <a:gd name="connsiteY47" fmla="*/ 3036027 h 3188466"/>
              <a:gd name="connsiteX48" fmla="*/ 10191450 w 12202113"/>
              <a:gd name="connsiteY48" fmla="*/ 3041963 h 3188466"/>
              <a:gd name="connsiteX49" fmla="*/ 10083845 w 12202113"/>
              <a:gd name="connsiteY49" fmla="*/ 3054978 h 3188466"/>
              <a:gd name="connsiteX50" fmla="*/ 10060611 w 12202113"/>
              <a:gd name="connsiteY50" fmla="*/ 3057035 h 3188466"/>
              <a:gd name="connsiteX51" fmla="*/ 10039363 w 12202113"/>
              <a:gd name="connsiteY51" fmla="*/ 3055961 h 3188466"/>
              <a:gd name="connsiteX52" fmla="*/ 10033322 w 12202113"/>
              <a:gd name="connsiteY52" fmla="*/ 3053238 h 3188466"/>
              <a:gd name="connsiteX53" fmla="*/ 10020337 w 12202113"/>
              <a:gd name="connsiteY53" fmla="*/ 3053912 h 3188466"/>
              <a:gd name="connsiteX54" fmla="*/ 10016616 w 12202113"/>
              <a:gd name="connsiteY54" fmla="*/ 3053498 h 3188466"/>
              <a:gd name="connsiteX55" fmla="*/ 9995549 w 12202113"/>
              <a:gd name="connsiteY55" fmla="*/ 3051719 h 3188466"/>
              <a:gd name="connsiteX56" fmla="*/ 9957212 w 12202113"/>
              <a:gd name="connsiteY56" fmla="*/ 3062663 h 3188466"/>
              <a:gd name="connsiteX57" fmla="*/ 9904584 w 12202113"/>
              <a:gd name="connsiteY57" fmla="*/ 3063999 h 3188466"/>
              <a:gd name="connsiteX58" fmla="*/ 9713857 w 12202113"/>
              <a:gd name="connsiteY58" fmla="*/ 3087955 h 3188466"/>
              <a:gd name="connsiteX59" fmla="*/ 9678879 w 12202113"/>
              <a:gd name="connsiteY59" fmla="*/ 3079676 h 3188466"/>
              <a:gd name="connsiteX60" fmla="*/ 9598760 w 12202113"/>
              <a:gd name="connsiteY60" fmla="*/ 3085228 h 3188466"/>
              <a:gd name="connsiteX61" fmla="*/ 9488796 w 12202113"/>
              <a:gd name="connsiteY61" fmla="*/ 3115384 h 3188466"/>
              <a:gd name="connsiteX62" fmla="*/ 9341972 w 12202113"/>
              <a:gd name="connsiteY62" fmla="*/ 3126583 h 3188466"/>
              <a:gd name="connsiteX63" fmla="*/ 9333795 w 12202113"/>
              <a:gd name="connsiteY63" fmla="*/ 3132083 h 3188466"/>
              <a:gd name="connsiteX64" fmla="*/ 9321736 w 12202113"/>
              <a:gd name="connsiteY64" fmla="*/ 3135834 h 3188466"/>
              <a:gd name="connsiteX65" fmla="*/ 9319405 w 12202113"/>
              <a:gd name="connsiteY65" fmla="*/ 3135561 h 3188466"/>
              <a:gd name="connsiteX66" fmla="*/ 9302847 w 12202113"/>
              <a:gd name="connsiteY66" fmla="*/ 3137746 h 3188466"/>
              <a:gd name="connsiteX67" fmla="*/ 9300930 w 12202113"/>
              <a:gd name="connsiteY67" fmla="*/ 3139687 h 3188466"/>
              <a:gd name="connsiteX68" fmla="*/ 9290106 w 12202113"/>
              <a:gd name="connsiteY68" fmla="*/ 3141645 h 3188466"/>
              <a:gd name="connsiteX69" fmla="*/ 9270220 w 12202113"/>
              <a:gd name="connsiteY69" fmla="*/ 3146737 h 3188466"/>
              <a:gd name="connsiteX70" fmla="*/ 9265150 w 12202113"/>
              <a:gd name="connsiteY70" fmla="*/ 3146531 h 3188466"/>
              <a:gd name="connsiteX71" fmla="*/ 9233057 w 12202113"/>
              <a:gd name="connsiteY71" fmla="*/ 3152408 h 3188466"/>
              <a:gd name="connsiteX72" fmla="*/ 9231974 w 12202113"/>
              <a:gd name="connsiteY72" fmla="*/ 3151938 h 3188466"/>
              <a:gd name="connsiteX73" fmla="*/ 9220130 w 12202113"/>
              <a:gd name="connsiteY73" fmla="*/ 3151189 h 3188466"/>
              <a:gd name="connsiteX74" fmla="*/ 9198955 w 12202113"/>
              <a:gd name="connsiteY74" fmla="*/ 3151015 h 3188466"/>
              <a:gd name="connsiteX75" fmla="*/ 9142196 w 12202113"/>
              <a:gd name="connsiteY75" fmla="*/ 3143802 h 3188466"/>
              <a:gd name="connsiteX76" fmla="*/ 9108665 w 12202113"/>
              <a:gd name="connsiteY76" fmla="*/ 3149868 h 3188466"/>
              <a:gd name="connsiteX77" fmla="*/ 9014086 w 12202113"/>
              <a:gd name="connsiteY77" fmla="*/ 3150791 h 3188466"/>
              <a:gd name="connsiteX78" fmla="*/ 8915037 w 12202113"/>
              <a:gd name="connsiteY78" fmla="*/ 3140020 h 3188466"/>
              <a:gd name="connsiteX79" fmla="*/ 8815667 w 12202113"/>
              <a:gd name="connsiteY79" fmla="*/ 3138606 h 3188466"/>
              <a:gd name="connsiteX80" fmla="*/ 8779688 w 12202113"/>
              <a:gd name="connsiteY80" fmla="*/ 3138895 h 3188466"/>
              <a:gd name="connsiteX81" fmla="*/ 8715556 w 12202113"/>
              <a:gd name="connsiteY81" fmla="*/ 3135878 h 3188466"/>
              <a:gd name="connsiteX82" fmla="*/ 8686183 w 12202113"/>
              <a:gd name="connsiteY82" fmla="*/ 3132307 h 3188466"/>
              <a:gd name="connsiteX83" fmla="*/ 8684895 w 12202113"/>
              <a:gd name="connsiteY83" fmla="*/ 3132527 h 3188466"/>
              <a:gd name="connsiteX84" fmla="*/ 8682270 w 12202113"/>
              <a:gd name="connsiteY84" fmla="*/ 3130989 h 3188466"/>
              <a:gd name="connsiteX85" fmla="*/ 8676836 w 12202113"/>
              <a:gd name="connsiteY85" fmla="*/ 3130278 h 3188466"/>
              <a:gd name="connsiteX86" fmla="*/ 8662002 w 12202113"/>
              <a:gd name="connsiteY86" fmla="*/ 3130735 h 3188466"/>
              <a:gd name="connsiteX87" fmla="*/ 8656423 w 12202113"/>
              <a:gd name="connsiteY87" fmla="*/ 3131304 h 3188466"/>
              <a:gd name="connsiteX88" fmla="*/ 8648261 w 12202113"/>
              <a:gd name="connsiteY88" fmla="*/ 3131294 h 3188466"/>
              <a:gd name="connsiteX89" fmla="*/ 8648057 w 12202113"/>
              <a:gd name="connsiteY89" fmla="*/ 3131167 h 3188466"/>
              <a:gd name="connsiteX90" fmla="*/ 8640412 w 12202113"/>
              <a:gd name="connsiteY90" fmla="*/ 3131403 h 3188466"/>
              <a:gd name="connsiteX91" fmla="*/ 8603003 w 12202113"/>
              <a:gd name="connsiteY91" fmla="*/ 3134155 h 3188466"/>
              <a:gd name="connsiteX92" fmla="*/ 8553571 w 12202113"/>
              <a:gd name="connsiteY92" fmla="*/ 3122125 h 3188466"/>
              <a:gd name="connsiteX93" fmla="*/ 8533128 w 12202113"/>
              <a:gd name="connsiteY93" fmla="*/ 3120039 h 3188466"/>
              <a:gd name="connsiteX94" fmla="*/ 8522209 w 12202113"/>
              <a:gd name="connsiteY94" fmla="*/ 3118252 h 3188466"/>
              <a:gd name="connsiteX95" fmla="*/ 8521532 w 12202113"/>
              <a:gd name="connsiteY95" fmla="*/ 3117705 h 3188466"/>
              <a:gd name="connsiteX96" fmla="*/ 8485667 w 12202113"/>
              <a:gd name="connsiteY96" fmla="*/ 3120406 h 3188466"/>
              <a:gd name="connsiteX97" fmla="*/ 8480905 w 12202113"/>
              <a:gd name="connsiteY97" fmla="*/ 3119749 h 3188466"/>
              <a:gd name="connsiteX98" fmla="*/ 8457530 w 12202113"/>
              <a:gd name="connsiteY98" fmla="*/ 3122810 h 3188466"/>
              <a:gd name="connsiteX99" fmla="*/ 8445451 w 12202113"/>
              <a:gd name="connsiteY99" fmla="*/ 3123697 h 3188466"/>
              <a:gd name="connsiteX100" fmla="*/ 8442039 w 12202113"/>
              <a:gd name="connsiteY100" fmla="*/ 3125378 h 3188466"/>
              <a:gd name="connsiteX101" fmla="*/ 8424215 w 12202113"/>
              <a:gd name="connsiteY101" fmla="*/ 3125963 h 3188466"/>
              <a:gd name="connsiteX102" fmla="*/ 8422165 w 12202113"/>
              <a:gd name="connsiteY102" fmla="*/ 3125491 h 3188466"/>
              <a:gd name="connsiteX103" fmla="*/ 8407465 w 12202113"/>
              <a:gd name="connsiteY103" fmla="*/ 3127979 h 3188466"/>
              <a:gd name="connsiteX104" fmla="*/ 8395146 w 12202113"/>
              <a:gd name="connsiteY104" fmla="*/ 3132488 h 3188466"/>
              <a:gd name="connsiteX105" fmla="*/ 8243538 w 12202113"/>
              <a:gd name="connsiteY105" fmla="*/ 3129873 h 3188466"/>
              <a:gd name="connsiteX106" fmla="*/ 8112685 w 12202113"/>
              <a:gd name="connsiteY106" fmla="*/ 3148698 h 3188466"/>
              <a:gd name="connsiteX107" fmla="*/ 8026741 w 12202113"/>
              <a:gd name="connsiteY107" fmla="*/ 3154015 h 3188466"/>
              <a:gd name="connsiteX108" fmla="*/ 8030400 w 12202113"/>
              <a:gd name="connsiteY108" fmla="*/ 3146736 h 3188466"/>
              <a:gd name="connsiteX109" fmla="*/ 8002987 w 12202113"/>
              <a:gd name="connsiteY109" fmla="*/ 3135663 h 3188466"/>
              <a:gd name="connsiteX110" fmla="*/ 7798568 w 12202113"/>
              <a:gd name="connsiteY110" fmla="*/ 3141249 h 3188466"/>
              <a:gd name="connsiteX111" fmla="*/ 7746353 w 12202113"/>
              <a:gd name="connsiteY111" fmla="*/ 3137755 h 3188466"/>
              <a:gd name="connsiteX112" fmla="*/ 7700395 w 12202113"/>
              <a:gd name="connsiteY112" fmla="*/ 3144729 h 3188466"/>
              <a:gd name="connsiteX113" fmla="*/ 7681335 w 12202113"/>
              <a:gd name="connsiteY113" fmla="*/ 3141120 h 3188466"/>
              <a:gd name="connsiteX114" fmla="*/ 7678044 w 12202113"/>
              <a:gd name="connsiteY114" fmla="*/ 3140387 h 3188466"/>
              <a:gd name="connsiteX115" fmla="*/ 7664890 w 12202113"/>
              <a:gd name="connsiteY115" fmla="*/ 3139855 h 3188466"/>
              <a:gd name="connsiteX116" fmla="*/ 7661183 w 12202113"/>
              <a:gd name="connsiteY116" fmla="*/ 3136706 h 3188466"/>
              <a:gd name="connsiteX117" fmla="*/ 7641383 w 12202113"/>
              <a:gd name="connsiteY117" fmla="*/ 3133755 h 3188466"/>
              <a:gd name="connsiteX118" fmla="*/ 7617169 w 12202113"/>
              <a:gd name="connsiteY118" fmla="*/ 3133614 h 3188466"/>
              <a:gd name="connsiteX119" fmla="*/ 7531143 w 12202113"/>
              <a:gd name="connsiteY119" fmla="*/ 3132781 h 3188466"/>
              <a:gd name="connsiteX120" fmla="*/ 7517113 w 12202113"/>
              <a:gd name="connsiteY120" fmla="*/ 3134483 h 3188466"/>
              <a:gd name="connsiteX121" fmla="*/ 7471320 w 12202113"/>
              <a:gd name="connsiteY121" fmla="*/ 3131645 h 3188466"/>
              <a:gd name="connsiteX122" fmla="*/ 7430512 w 12202113"/>
              <a:gd name="connsiteY122" fmla="*/ 3131007 h 3188466"/>
              <a:gd name="connsiteX123" fmla="*/ 7404071 w 12202113"/>
              <a:gd name="connsiteY123" fmla="*/ 3132361 h 3188466"/>
              <a:gd name="connsiteX124" fmla="*/ 7397140 w 12202113"/>
              <a:gd name="connsiteY124" fmla="*/ 3131239 h 3188466"/>
              <a:gd name="connsiteX125" fmla="*/ 7370514 w 12202113"/>
              <a:gd name="connsiteY125" fmla="*/ 3130516 h 3188466"/>
              <a:gd name="connsiteX126" fmla="*/ 7356953 w 12202113"/>
              <a:gd name="connsiteY126" fmla="*/ 3132179 h 3188466"/>
              <a:gd name="connsiteX127" fmla="*/ 7343567 w 12202113"/>
              <a:gd name="connsiteY127" fmla="*/ 3128350 h 3188466"/>
              <a:gd name="connsiteX128" fmla="*/ 7340295 w 12202113"/>
              <a:gd name="connsiteY128" fmla="*/ 3125545 h 3188466"/>
              <a:gd name="connsiteX129" fmla="*/ 7321348 w 12202113"/>
              <a:gd name="connsiteY129" fmla="*/ 3126804 h 3188466"/>
              <a:gd name="connsiteX130" fmla="*/ 7305815 w 12202113"/>
              <a:gd name="connsiteY130" fmla="*/ 3124063 h 3188466"/>
              <a:gd name="connsiteX131" fmla="*/ 7292274 w 12202113"/>
              <a:gd name="connsiteY131" fmla="*/ 3125855 h 3188466"/>
              <a:gd name="connsiteX132" fmla="*/ 7286654 w 12202113"/>
              <a:gd name="connsiteY132" fmla="*/ 3125451 h 3188466"/>
              <a:gd name="connsiteX133" fmla="*/ 7272685 w 12202113"/>
              <a:gd name="connsiteY133" fmla="*/ 3124094 h 3188466"/>
              <a:gd name="connsiteX134" fmla="*/ 7248584 w 12202113"/>
              <a:gd name="connsiteY134" fmla="*/ 3121080 h 3188466"/>
              <a:gd name="connsiteX135" fmla="*/ 7241065 w 12202113"/>
              <a:gd name="connsiteY135" fmla="*/ 3120661 h 3188466"/>
              <a:gd name="connsiteX136" fmla="*/ 7224696 w 12202113"/>
              <a:gd name="connsiteY136" fmla="*/ 3116051 h 3188466"/>
              <a:gd name="connsiteX137" fmla="*/ 7193009 w 12202113"/>
              <a:gd name="connsiteY137" fmla="*/ 3112108 h 3188466"/>
              <a:gd name="connsiteX138" fmla="*/ 7137220 w 12202113"/>
              <a:gd name="connsiteY138" fmla="*/ 3098354 h 3188466"/>
              <a:gd name="connsiteX139" fmla="*/ 7104427 w 12202113"/>
              <a:gd name="connsiteY139" fmla="*/ 3091790 h 3188466"/>
              <a:gd name="connsiteX140" fmla="*/ 7082240 w 12202113"/>
              <a:gd name="connsiteY140" fmla="*/ 3085740 h 3188466"/>
              <a:gd name="connsiteX141" fmla="*/ 7016754 w 12202113"/>
              <a:gd name="connsiteY141" fmla="*/ 3077196 h 3188466"/>
              <a:gd name="connsiteX142" fmla="*/ 6904436 w 12202113"/>
              <a:gd name="connsiteY142" fmla="*/ 3065900 h 3188466"/>
              <a:gd name="connsiteX143" fmla="*/ 6881434 w 12202113"/>
              <a:gd name="connsiteY143" fmla="*/ 3062865 h 3188466"/>
              <a:gd name="connsiteX144" fmla="*/ 6865273 w 12202113"/>
              <a:gd name="connsiteY144" fmla="*/ 3057749 h 3188466"/>
              <a:gd name="connsiteX145" fmla="*/ 6864671 w 12202113"/>
              <a:gd name="connsiteY145" fmla="*/ 3054378 h 3188466"/>
              <a:gd name="connsiteX146" fmla="*/ 6852599 w 12202113"/>
              <a:gd name="connsiteY146" fmla="*/ 3052306 h 3188466"/>
              <a:gd name="connsiteX147" fmla="*/ 6850143 w 12202113"/>
              <a:gd name="connsiteY147" fmla="*/ 3051232 h 3188466"/>
              <a:gd name="connsiteX148" fmla="*/ 6835301 w 12202113"/>
              <a:gd name="connsiteY148" fmla="*/ 3045593 h 3188466"/>
              <a:gd name="connsiteX149" fmla="*/ 6784871 w 12202113"/>
              <a:gd name="connsiteY149" fmla="*/ 3046562 h 3188466"/>
              <a:gd name="connsiteX150" fmla="*/ 6738245 w 12202113"/>
              <a:gd name="connsiteY150" fmla="*/ 3037055 h 3188466"/>
              <a:gd name="connsiteX151" fmla="*/ 6537703 w 12202113"/>
              <a:gd name="connsiteY151" fmla="*/ 3017736 h 3188466"/>
              <a:gd name="connsiteX152" fmla="*/ 6521858 w 12202113"/>
              <a:gd name="connsiteY152" fmla="*/ 3004158 h 3188466"/>
              <a:gd name="connsiteX153" fmla="*/ 6445069 w 12202113"/>
              <a:gd name="connsiteY153" fmla="*/ 2992470 h 3188466"/>
              <a:gd name="connsiteX154" fmla="*/ 6302447 w 12202113"/>
              <a:gd name="connsiteY154" fmla="*/ 2994274 h 3188466"/>
              <a:gd name="connsiteX155" fmla="*/ 6160029 w 12202113"/>
              <a:gd name="connsiteY155" fmla="*/ 2973666 h 3188466"/>
              <a:gd name="connsiteX156" fmla="*/ 6144046 w 12202113"/>
              <a:gd name="connsiteY156" fmla="*/ 2976380 h 3188466"/>
              <a:gd name="connsiteX157" fmla="*/ 6127670 w 12202113"/>
              <a:gd name="connsiteY157" fmla="*/ 2976929 h 3188466"/>
              <a:gd name="connsiteX158" fmla="*/ 6126155 w 12202113"/>
              <a:gd name="connsiteY158" fmla="*/ 2976245 h 3188466"/>
              <a:gd name="connsiteX159" fmla="*/ 6108575 w 12202113"/>
              <a:gd name="connsiteY159" fmla="*/ 2974651 h 3188466"/>
              <a:gd name="connsiteX160" fmla="*/ 6103746 w 12202113"/>
              <a:gd name="connsiteY160" fmla="*/ 2975803 h 3188466"/>
              <a:gd name="connsiteX161" fmla="*/ 6091377 w 12202113"/>
              <a:gd name="connsiteY161" fmla="*/ 2975180 h 3188466"/>
              <a:gd name="connsiteX162" fmla="*/ 6066183 w 12202113"/>
              <a:gd name="connsiteY162" fmla="*/ 2975222 h 3188466"/>
              <a:gd name="connsiteX163" fmla="*/ 6063287 w 12202113"/>
              <a:gd name="connsiteY163" fmla="*/ 2974353 h 3188466"/>
              <a:gd name="connsiteX164" fmla="*/ 6054813 w 12202113"/>
              <a:gd name="connsiteY164" fmla="*/ 2974911 h 3188466"/>
              <a:gd name="connsiteX165" fmla="*/ 6050809 w 12202113"/>
              <a:gd name="connsiteY165" fmla="*/ 2973985 h 3188466"/>
              <a:gd name="connsiteX166" fmla="*/ 6013979 w 12202113"/>
              <a:gd name="connsiteY166" fmla="*/ 2974553 h 3188466"/>
              <a:gd name="connsiteX167" fmla="*/ 6013800 w 12202113"/>
              <a:gd name="connsiteY167" fmla="*/ 2973973 h 3188466"/>
              <a:gd name="connsiteX168" fmla="*/ 6004866 w 12202113"/>
              <a:gd name="connsiteY168" fmla="*/ 2971570 h 3188466"/>
              <a:gd name="connsiteX169" fmla="*/ 5987036 w 12202113"/>
              <a:gd name="connsiteY169" fmla="*/ 2968315 h 3188466"/>
              <a:gd name="connsiteX170" fmla="*/ 5950027 w 12202113"/>
              <a:gd name="connsiteY170" fmla="*/ 2953546 h 3188466"/>
              <a:gd name="connsiteX171" fmla="*/ 5911668 w 12202113"/>
              <a:gd name="connsiteY171" fmla="*/ 2954074 h 3188466"/>
              <a:gd name="connsiteX172" fmla="*/ 5904110 w 12202113"/>
              <a:gd name="connsiteY172" fmla="*/ 2953861 h 3188466"/>
              <a:gd name="connsiteX173" fmla="*/ 5904026 w 12202113"/>
              <a:gd name="connsiteY173" fmla="*/ 2953724 h 3188466"/>
              <a:gd name="connsiteX174" fmla="*/ 5896189 w 12202113"/>
              <a:gd name="connsiteY174" fmla="*/ 2953236 h 3188466"/>
              <a:gd name="connsiteX175" fmla="*/ 5890331 w 12202113"/>
              <a:gd name="connsiteY175" fmla="*/ 2953471 h 3188466"/>
              <a:gd name="connsiteX176" fmla="*/ 5875672 w 12202113"/>
              <a:gd name="connsiteY176" fmla="*/ 2953056 h 3188466"/>
              <a:gd name="connsiteX177" fmla="*/ 5871070 w 12202113"/>
              <a:gd name="connsiteY177" fmla="*/ 2952035 h 3188466"/>
              <a:gd name="connsiteX178" fmla="*/ 5869888 w 12202113"/>
              <a:gd name="connsiteY178" fmla="*/ 2950364 h 3188466"/>
              <a:gd name="connsiteX179" fmla="*/ 5868461 w 12202113"/>
              <a:gd name="connsiteY179" fmla="*/ 2950506 h 3188466"/>
              <a:gd name="connsiteX180" fmla="*/ 5843343 w 12202113"/>
              <a:gd name="connsiteY180" fmla="*/ 2945262 h 3188466"/>
              <a:gd name="connsiteX181" fmla="*/ 5784331 w 12202113"/>
              <a:gd name="connsiteY181" fmla="*/ 2938531 h 3188466"/>
              <a:gd name="connsiteX182" fmla="*/ 5749498 w 12202113"/>
              <a:gd name="connsiteY182" fmla="*/ 2936713 h 3188466"/>
              <a:gd name="connsiteX183" fmla="*/ 5655214 w 12202113"/>
              <a:gd name="connsiteY183" fmla="*/ 2929503 h 3188466"/>
              <a:gd name="connsiteX184" fmla="*/ 5561446 w 12202113"/>
              <a:gd name="connsiteY184" fmla="*/ 2920575 h 3188466"/>
              <a:gd name="connsiteX185" fmla="*/ 5519456 w 12202113"/>
              <a:gd name="connsiteY185" fmla="*/ 2906631 h 3188466"/>
              <a:gd name="connsiteX186" fmla="*/ 5514099 w 12202113"/>
              <a:gd name="connsiteY186" fmla="*/ 2906097 h 3188466"/>
              <a:gd name="connsiteX187" fmla="*/ 5499273 w 12202113"/>
              <a:gd name="connsiteY187" fmla="*/ 2907057 h 3188466"/>
              <a:gd name="connsiteX188" fmla="*/ 5493664 w 12202113"/>
              <a:gd name="connsiteY188" fmla="*/ 2907817 h 3188466"/>
              <a:gd name="connsiteX189" fmla="*/ 5485530 w 12202113"/>
              <a:gd name="connsiteY189" fmla="*/ 2908080 h 3188466"/>
              <a:gd name="connsiteX190" fmla="*/ 5485337 w 12202113"/>
              <a:gd name="connsiteY190" fmla="*/ 2907959 h 3188466"/>
              <a:gd name="connsiteX191" fmla="*/ 5477696 w 12202113"/>
              <a:gd name="connsiteY191" fmla="*/ 2908455 h 3188466"/>
              <a:gd name="connsiteX192" fmla="*/ 5440170 w 12202113"/>
              <a:gd name="connsiteY192" fmla="*/ 2912482 h 3188466"/>
              <a:gd name="connsiteX193" fmla="*/ 5391911 w 12202113"/>
              <a:gd name="connsiteY193" fmla="*/ 2902040 h 3188466"/>
              <a:gd name="connsiteX194" fmla="*/ 5371708 w 12202113"/>
              <a:gd name="connsiteY194" fmla="*/ 2900629 h 3188466"/>
              <a:gd name="connsiteX195" fmla="*/ 5360976 w 12202113"/>
              <a:gd name="connsiteY195" fmla="*/ 2899197 h 3188466"/>
              <a:gd name="connsiteX196" fmla="*/ 5360345 w 12202113"/>
              <a:gd name="connsiteY196" fmla="*/ 2898671 h 3188466"/>
              <a:gd name="connsiteX197" fmla="*/ 5324367 w 12202113"/>
              <a:gd name="connsiteY197" fmla="*/ 2902593 h 3188466"/>
              <a:gd name="connsiteX198" fmla="*/ 5319673 w 12202113"/>
              <a:gd name="connsiteY198" fmla="*/ 2902094 h 3188466"/>
              <a:gd name="connsiteX199" fmla="*/ 5296114 w 12202113"/>
              <a:gd name="connsiteY199" fmla="*/ 2905958 h 3188466"/>
              <a:gd name="connsiteX200" fmla="*/ 5283999 w 12202113"/>
              <a:gd name="connsiteY200" fmla="*/ 2907258 h 3188466"/>
              <a:gd name="connsiteX201" fmla="*/ 5280460 w 12202113"/>
              <a:gd name="connsiteY201" fmla="*/ 2909063 h 3188466"/>
              <a:gd name="connsiteX202" fmla="*/ 5262637 w 12202113"/>
              <a:gd name="connsiteY202" fmla="*/ 2910250 h 3188466"/>
              <a:gd name="connsiteX203" fmla="*/ 5260635 w 12202113"/>
              <a:gd name="connsiteY203" fmla="*/ 2909845 h 3188466"/>
              <a:gd name="connsiteX204" fmla="*/ 5245770 w 12202113"/>
              <a:gd name="connsiteY204" fmla="*/ 2912842 h 3188466"/>
              <a:gd name="connsiteX205" fmla="*/ 5233108 w 12202113"/>
              <a:gd name="connsiteY205" fmla="*/ 2917794 h 3188466"/>
              <a:gd name="connsiteX206" fmla="*/ 5082201 w 12202113"/>
              <a:gd name="connsiteY206" fmla="*/ 2920260 h 3188466"/>
              <a:gd name="connsiteX207" fmla="*/ 4939211 w 12202113"/>
              <a:gd name="connsiteY207" fmla="*/ 2931760 h 3188466"/>
              <a:gd name="connsiteX208" fmla="*/ 4794309 w 12202113"/>
              <a:gd name="connsiteY208" fmla="*/ 2937227 h 3188466"/>
              <a:gd name="connsiteX209" fmla="*/ 4637676 w 12202113"/>
              <a:gd name="connsiteY209" fmla="*/ 2946666 h 3188466"/>
              <a:gd name="connsiteX210" fmla="*/ 4585922 w 12202113"/>
              <a:gd name="connsiteY210" fmla="*/ 2944906 h 3188466"/>
              <a:gd name="connsiteX211" fmla="*/ 4539516 w 12202113"/>
              <a:gd name="connsiteY211" fmla="*/ 2953466 h 3188466"/>
              <a:gd name="connsiteX212" fmla="*/ 4520819 w 12202113"/>
              <a:gd name="connsiteY212" fmla="*/ 2950477 h 3188466"/>
              <a:gd name="connsiteX213" fmla="*/ 4517604 w 12202113"/>
              <a:gd name="connsiteY213" fmla="*/ 2949852 h 3188466"/>
              <a:gd name="connsiteX214" fmla="*/ 4504537 w 12202113"/>
              <a:gd name="connsiteY214" fmla="*/ 2949759 h 3188466"/>
              <a:gd name="connsiteX215" fmla="*/ 4501104 w 12202113"/>
              <a:gd name="connsiteY215" fmla="*/ 2946715 h 3188466"/>
              <a:gd name="connsiteX216" fmla="*/ 4342695 w 12202113"/>
              <a:gd name="connsiteY216" fmla="*/ 2951638 h 3188466"/>
              <a:gd name="connsiteX217" fmla="*/ 4274096 w 12202113"/>
              <a:gd name="connsiteY217" fmla="*/ 2953640 h 3188466"/>
              <a:gd name="connsiteX218" fmla="*/ 4248170 w 12202113"/>
              <a:gd name="connsiteY218" fmla="*/ 2951384 h 3188466"/>
              <a:gd name="connsiteX219" fmla="*/ 4147924 w 12202113"/>
              <a:gd name="connsiteY219" fmla="*/ 2945945 h 3188466"/>
              <a:gd name="connsiteX220" fmla="*/ 4061825 w 12202113"/>
              <a:gd name="connsiteY220" fmla="*/ 2944206 h 3188466"/>
              <a:gd name="connsiteX221" fmla="*/ 3998557 w 12202113"/>
              <a:gd name="connsiteY221" fmla="*/ 2955821 h 3188466"/>
              <a:gd name="connsiteX222" fmla="*/ 3993107 w 12202113"/>
              <a:gd name="connsiteY222" fmla="*/ 2953708 h 3188466"/>
              <a:gd name="connsiteX223" fmla="*/ 3949713 w 12202113"/>
              <a:gd name="connsiteY223" fmla="*/ 2955441 h 3188466"/>
              <a:gd name="connsiteX224" fmla="*/ 3797284 w 12202113"/>
              <a:gd name="connsiteY224" fmla="*/ 2977037 h 3188466"/>
              <a:gd name="connsiteX225" fmla="*/ 3712498 w 12202113"/>
              <a:gd name="connsiteY225" fmla="*/ 2979996 h 3188466"/>
              <a:gd name="connsiteX226" fmla="*/ 3682471 w 12202113"/>
              <a:gd name="connsiteY226" fmla="*/ 2978543 h 3188466"/>
              <a:gd name="connsiteX227" fmla="*/ 3632163 w 12202113"/>
              <a:gd name="connsiteY227" fmla="*/ 2976264 h 3188466"/>
              <a:gd name="connsiteX228" fmla="*/ 3594728 w 12202113"/>
              <a:gd name="connsiteY228" fmla="*/ 2968398 h 3188466"/>
              <a:gd name="connsiteX229" fmla="*/ 3552594 w 12202113"/>
              <a:gd name="connsiteY229" fmla="*/ 2968934 h 3188466"/>
              <a:gd name="connsiteX230" fmla="*/ 3542589 w 12202113"/>
              <a:gd name="connsiteY230" fmla="*/ 2977031 h 3188466"/>
              <a:gd name="connsiteX231" fmla="*/ 3497591 w 12202113"/>
              <a:gd name="connsiteY231" fmla="*/ 2975018 h 3188466"/>
              <a:gd name="connsiteX232" fmla="*/ 3429352 w 12202113"/>
              <a:gd name="connsiteY232" fmla="*/ 2971090 h 3188466"/>
              <a:gd name="connsiteX233" fmla="*/ 3389938 w 12202113"/>
              <a:gd name="connsiteY233" fmla="*/ 2970884 h 3188466"/>
              <a:gd name="connsiteX234" fmla="*/ 3282344 w 12202113"/>
              <a:gd name="connsiteY234" fmla="*/ 2968084 h 3188466"/>
              <a:gd name="connsiteX235" fmla="*/ 3174624 w 12202113"/>
              <a:gd name="connsiteY235" fmla="*/ 2963576 h 3188466"/>
              <a:gd name="connsiteX236" fmla="*/ 3111077 w 12202113"/>
              <a:gd name="connsiteY236" fmla="*/ 2951285 h 3188466"/>
              <a:gd name="connsiteX237" fmla="*/ 3022501 w 12202113"/>
              <a:gd name="connsiteY237" fmla="*/ 2948619 h 3188466"/>
              <a:gd name="connsiteX238" fmla="*/ 3007714 w 12202113"/>
              <a:gd name="connsiteY238" fmla="*/ 2946762 h 3188466"/>
              <a:gd name="connsiteX239" fmla="*/ 2903098 w 12202113"/>
              <a:gd name="connsiteY239" fmla="*/ 2940576 h 3188466"/>
              <a:gd name="connsiteX240" fmla="*/ 2781591 w 12202113"/>
              <a:gd name="connsiteY240" fmla="*/ 2946394 h 3188466"/>
              <a:gd name="connsiteX241" fmla="*/ 2627942 w 12202113"/>
              <a:gd name="connsiteY241" fmla="*/ 2919996 h 3188466"/>
              <a:gd name="connsiteX242" fmla="*/ 2354959 w 12202113"/>
              <a:gd name="connsiteY242" fmla="*/ 2882080 h 3188466"/>
              <a:gd name="connsiteX243" fmla="*/ 2063184 w 12202113"/>
              <a:gd name="connsiteY243" fmla="*/ 2879109 h 3188466"/>
              <a:gd name="connsiteX244" fmla="*/ 1986946 w 12202113"/>
              <a:gd name="connsiteY244" fmla="*/ 2887619 h 3188466"/>
              <a:gd name="connsiteX245" fmla="*/ 1763479 w 12202113"/>
              <a:gd name="connsiteY245" fmla="*/ 2909077 h 3188466"/>
              <a:gd name="connsiteX246" fmla="*/ 1537980 w 12202113"/>
              <a:gd name="connsiteY246" fmla="*/ 2960398 h 3188466"/>
              <a:gd name="connsiteX247" fmla="*/ 1395229 w 12202113"/>
              <a:gd name="connsiteY247" fmla="*/ 2975625 h 3188466"/>
              <a:gd name="connsiteX248" fmla="*/ 1327834 w 12202113"/>
              <a:gd name="connsiteY248" fmla="*/ 2989485 h 3188466"/>
              <a:gd name="connsiteX249" fmla="*/ 1280757 w 12202113"/>
              <a:gd name="connsiteY249" fmla="*/ 2992959 h 3188466"/>
              <a:gd name="connsiteX250" fmla="*/ 1252582 w 12202113"/>
              <a:gd name="connsiteY250" fmla="*/ 2995877 h 3188466"/>
              <a:gd name="connsiteX251" fmla="*/ 1204670 w 12202113"/>
              <a:gd name="connsiteY251" fmla="*/ 3014826 h 3188466"/>
              <a:gd name="connsiteX252" fmla="*/ 1020457 w 12202113"/>
              <a:gd name="connsiteY252" fmla="*/ 3031603 h 3188466"/>
              <a:gd name="connsiteX253" fmla="*/ 843248 w 12202113"/>
              <a:gd name="connsiteY253" fmla="*/ 3026954 h 3188466"/>
              <a:gd name="connsiteX254" fmla="*/ 583517 w 12202113"/>
              <a:gd name="connsiteY254" fmla="*/ 3089095 h 3188466"/>
              <a:gd name="connsiteX255" fmla="*/ 556836 w 12202113"/>
              <a:gd name="connsiteY255" fmla="*/ 3094374 h 3188466"/>
              <a:gd name="connsiteX256" fmla="*/ 412089 w 12202113"/>
              <a:gd name="connsiteY256" fmla="*/ 3121334 h 3188466"/>
              <a:gd name="connsiteX257" fmla="*/ 83929 w 12202113"/>
              <a:gd name="connsiteY257" fmla="*/ 3150566 h 3188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Lst>
            <a:rect l="l" t="t" r="r" b="b"/>
            <a:pathLst>
              <a:path w="12202113" h="3188466">
                <a:moveTo>
                  <a:pt x="0" y="3188466"/>
                </a:moveTo>
                <a:lnTo>
                  <a:pt x="10116" y="2657641"/>
                </a:lnTo>
                <a:lnTo>
                  <a:pt x="10116" y="0"/>
                </a:lnTo>
                <a:lnTo>
                  <a:pt x="12202113" y="0"/>
                </a:lnTo>
                <a:lnTo>
                  <a:pt x="12202113" y="2879832"/>
                </a:lnTo>
                <a:lnTo>
                  <a:pt x="12198167" y="2880360"/>
                </a:lnTo>
                <a:cubicBezTo>
                  <a:pt x="12163116" y="2884349"/>
                  <a:pt x="12143771" y="2884544"/>
                  <a:pt x="12122128" y="2887194"/>
                </a:cubicBezTo>
                <a:cubicBezTo>
                  <a:pt x="12087086" y="2893347"/>
                  <a:pt x="12050015" y="2907304"/>
                  <a:pt x="12028868" y="2911786"/>
                </a:cubicBezTo>
                <a:lnTo>
                  <a:pt x="11995238" y="2914090"/>
                </a:lnTo>
                <a:lnTo>
                  <a:pt x="11996460" y="2918442"/>
                </a:lnTo>
                <a:lnTo>
                  <a:pt x="11983968" y="2918762"/>
                </a:lnTo>
                <a:lnTo>
                  <a:pt x="11956084" y="2918868"/>
                </a:lnTo>
                <a:cubicBezTo>
                  <a:pt x="11938684" y="2919526"/>
                  <a:pt x="11890300" y="2918483"/>
                  <a:pt x="11872586" y="2920076"/>
                </a:cubicBezTo>
                <a:cubicBezTo>
                  <a:pt x="11867476" y="2924717"/>
                  <a:pt x="11859589" y="2927247"/>
                  <a:pt x="11849804" y="2928420"/>
                </a:cubicBezTo>
                <a:lnTo>
                  <a:pt x="11828254" y="2928551"/>
                </a:lnTo>
                <a:lnTo>
                  <a:pt x="11703277" y="2939735"/>
                </a:lnTo>
                <a:lnTo>
                  <a:pt x="11686094" y="2940570"/>
                </a:lnTo>
                <a:lnTo>
                  <a:pt x="11676788" y="2944321"/>
                </a:lnTo>
                <a:cubicBezTo>
                  <a:pt x="11669684" y="2945069"/>
                  <a:pt x="11649276" y="2944585"/>
                  <a:pt x="11643464" y="2945066"/>
                </a:cubicBezTo>
                <a:lnTo>
                  <a:pt x="11641922" y="2947200"/>
                </a:lnTo>
                <a:cubicBezTo>
                  <a:pt x="11623408" y="2950611"/>
                  <a:pt x="11553770" y="2961969"/>
                  <a:pt x="11532386" y="2965529"/>
                </a:cubicBezTo>
                <a:cubicBezTo>
                  <a:pt x="11528114" y="2962248"/>
                  <a:pt x="11518548" y="2967430"/>
                  <a:pt x="11513619" y="2968556"/>
                </a:cubicBezTo>
                <a:cubicBezTo>
                  <a:pt x="11512856" y="2966346"/>
                  <a:pt x="11500924" y="2965672"/>
                  <a:pt x="11497404" y="2967639"/>
                </a:cubicBezTo>
                <a:cubicBezTo>
                  <a:pt x="11413522" y="2978420"/>
                  <a:pt x="11455510" y="2956141"/>
                  <a:pt x="11407630" y="2970255"/>
                </a:cubicBezTo>
                <a:cubicBezTo>
                  <a:pt x="11399160" y="2971190"/>
                  <a:pt x="11392296" y="2970299"/>
                  <a:pt x="11386276" y="2968648"/>
                </a:cubicBezTo>
                <a:lnTo>
                  <a:pt x="11377296" y="2965257"/>
                </a:lnTo>
                <a:lnTo>
                  <a:pt x="11342536" y="2971666"/>
                </a:lnTo>
                <a:cubicBezTo>
                  <a:pt x="11325414" y="2973900"/>
                  <a:pt x="11307393" y="2975381"/>
                  <a:pt x="11288902" y="2976058"/>
                </a:cubicBezTo>
                <a:cubicBezTo>
                  <a:pt x="11284753" y="2971542"/>
                  <a:pt x="11270239" y="2977957"/>
                  <a:pt x="11263411" y="2979228"/>
                </a:cubicBezTo>
                <a:cubicBezTo>
                  <a:pt x="11263340" y="2976278"/>
                  <a:pt x="11248212" y="2974865"/>
                  <a:pt x="11242843" y="2977303"/>
                </a:cubicBezTo>
                <a:cubicBezTo>
                  <a:pt x="11130019" y="2987845"/>
                  <a:pt x="11193504" y="2960297"/>
                  <a:pt x="11125798" y="2976816"/>
                </a:cubicBezTo>
                <a:cubicBezTo>
                  <a:pt x="11114472" y="2977677"/>
                  <a:pt x="11105974" y="2976199"/>
                  <a:pt x="11098884" y="2973758"/>
                </a:cubicBezTo>
                <a:lnTo>
                  <a:pt x="11086128" y="2967663"/>
                </a:lnTo>
                <a:lnTo>
                  <a:pt x="11076132" y="2969836"/>
                </a:lnTo>
                <a:cubicBezTo>
                  <a:pt x="11038408" y="2970007"/>
                  <a:pt x="11027285" y="2963760"/>
                  <a:pt x="11005337" y="2970053"/>
                </a:cubicBezTo>
                <a:cubicBezTo>
                  <a:pt x="10972902" y="2956973"/>
                  <a:pt x="10983824" y="2968749"/>
                  <a:pt x="10959154" y="2970750"/>
                </a:cubicBezTo>
                <a:cubicBezTo>
                  <a:pt x="10939692" y="2973358"/>
                  <a:pt x="10975422" y="2978377"/>
                  <a:pt x="10956347" y="2979118"/>
                </a:cubicBezTo>
                <a:cubicBezTo>
                  <a:pt x="10935712" y="2975741"/>
                  <a:pt x="10936682" y="2986229"/>
                  <a:pt x="10915223" y="2982099"/>
                </a:cubicBezTo>
                <a:cubicBezTo>
                  <a:pt x="10920436" y="2974198"/>
                  <a:pt x="10872877" y="2983630"/>
                  <a:pt x="10871398" y="2976728"/>
                </a:cubicBezTo>
                <a:cubicBezTo>
                  <a:pt x="10853171" y="2986599"/>
                  <a:pt x="10844013" y="2974439"/>
                  <a:pt x="10819743" y="2977481"/>
                </a:cubicBezTo>
                <a:cubicBezTo>
                  <a:pt x="10808314" y="2981215"/>
                  <a:pt x="10800068" y="2981856"/>
                  <a:pt x="10788834" y="2977840"/>
                </a:cubicBezTo>
                <a:cubicBezTo>
                  <a:pt x="10736185" y="2996020"/>
                  <a:pt x="10756982" y="2978653"/>
                  <a:pt x="10707711" y="2985644"/>
                </a:cubicBezTo>
                <a:cubicBezTo>
                  <a:pt x="10665262" y="2992997"/>
                  <a:pt x="10617142" y="2997767"/>
                  <a:pt x="10576086" y="3015319"/>
                </a:cubicBezTo>
                <a:cubicBezTo>
                  <a:pt x="10568550" y="3020292"/>
                  <a:pt x="10550046" y="3022174"/>
                  <a:pt x="10534761" y="3019524"/>
                </a:cubicBezTo>
                <a:cubicBezTo>
                  <a:pt x="10532134" y="3019067"/>
                  <a:pt x="10529698" y="3018490"/>
                  <a:pt x="10527537" y="3017814"/>
                </a:cubicBezTo>
                <a:cubicBezTo>
                  <a:pt x="10492044" y="3020498"/>
                  <a:pt x="10362224" y="3032491"/>
                  <a:pt x="10321799" y="3035635"/>
                </a:cubicBezTo>
                <a:cubicBezTo>
                  <a:pt x="10318526" y="3029246"/>
                  <a:pt x="10298084" y="3040774"/>
                  <a:pt x="10284989" y="3036679"/>
                </a:cubicBezTo>
                <a:cubicBezTo>
                  <a:pt x="10275610" y="3033085"/>
                  <a:pt x="10267220" y="3035744"/>
                  <a:pt x="10257423" y="3036027"/>
                </a:cubicBezTo>
                <a:cubicBezTo>
                  <a:pt x="10244517" y="3033202"/>
                  <a:pt x="10202424" y="3038304"/>
                  <a:pt x="10191450" y="3041963"/>
                </a:cubicBezTo>
                <a:cubicBezTo>
                  <a:pt x="10165225" y="3054679"/>
                  <a:pt x="10105634" y="3045236"/>
                  <a:pt x="10083845" y="3054978"/>
                </a:cubicBezTo>
                <a:cubicBezTo>
                  <a:pt x="10075939" y="3056408"/>
                  <a:pt x="10068203" y="3056986"/>
                  <a:pt x="10060611" y="3057035"/>
                </a:cubicBezTo>
                <a:lnTo>
                  <a:pt x="10039363" y="3055961"/>
                </a:lnTo>
                <a:lnTo>
                  <a:pt x="10033322" y="3053238"/>
                </a:lnTo>
                <a:lnTo>
                  <a:pt x="10020337" y="3053912"/>
                </a:lnTo>
                <a:lnTo>
                  <a:pt x="10016616" y="3053498"/>
                </a:lnTo>
                <a:cubicBezTo>
                  <a:pt x="10009508" y="3052695"/>
                  <a:pt x="10002492" y="3051995"/>
                  <a:pt x="9995549" y="3051719"/>
                </a:cubicBezTo>
                <a:cubicBezTo>
                  <a:pt x="10004680" y="3065377"/>
                  <a:pt x="9937988" y="3051618"/>
                  <a:pt x="9957212" y="3062663"/>
                </a:cubicBezTo>
                <a:cubicBezTo>
                  <a:pt x="9920646" y="3063519"/>
                  <a:pt x="9948538" y="3073806"/>
                  <a:pt x="9904584" y="3063999"/>
                </a:cubicBezTo>
                <a:cubicBezTo>
                  <a:pt x="9847813" y="3075166"/>
                  <a:pt x="9758323" y="3071010"/>
                  <a:pt x="9713857" y="3087955"/>
                </a:cubicBezTo>
                <a:cubicBezTo>
                  <a:pt x="9719380" y="3081485"/>
                  <a:pt x="9695453" y="3076466"/>
                  <a:pt x="9678879" y="3079676"/>
                </a:cubicBezTo>
                <a:cubicBezTo>
                  <a:pt x="9698255" y="3054291"/>
                  <a:pt x="9613348" y="3102551"/>
                  <a:pt x="9598760" y="3085228"/>
                </a:cubicBezTo>
                <a:cubicBezTo>
                  <a:pt x="9598041" y="3101310"/>
                  <a:pt x="9523758" y="3128579"/>
                  <a:pt x="9488796" y="3115384"/>
                </a:cubicBezTo>
                <a:cubicBezTo>
                  <a:pt x="9435532" y="3118605"/>
                  <a:pt x="9397815" y="3131898"/>
                  <a:pt x="9341972" y="3126583"/>
                </a:cubicBezTo>
                <a:cubicBezTo>
                  <a:pt x="9340239" y="3128735"/>
                  <a:pt x="9337399" y="3130536"/>
                  <a:pt x="9333795" y="3132083"/>
                </a:cubicBezTo>
                <a:lnTo>
                  <a:pt x="9321736" y="3135834"/>
                </a:lnTo>
                <a:lnTo>
                  <a:pt x="9319405" y="3135561"/>
                </a:lnTo>
                <a:cubicBezTo>
                  <a:pt x="9310247" y="3135512"/>
                  <a:pt x="9305558" y="3136419"/>
                  <a:pt x="9302847" y="3137746"/>
                </a:cubicBezTo>
                <a:lnTo>
                  <a:pt x="9300930" y="3139687"/>
                </a:lnTo>
                <a:lnTo>
                  <a:pt x="9290106" y="3141645"/>
                </a:lnTo>
                <a:lnTo>
                  <a:pt x="9270220" y="3146737"/>
                </a:lnTo>
                <a:lnTo>
                  <a:pt x="9265150" y="3146531"/>
                </a:lnTo>
                <a:lnTo>
                  <a:pt x="9233057" y="3152408"/>
                </a:lnTo>
                <a:lnTo>
                  <a:pt x="9231974" y="3151938"/>
                </a:lnTo>
                <a:cubicBezTo>
                  <a:pt x="9228816" y="3151020"/>
                  <a:pt x="9225099" y="3150595"/>
                  <a:pt x="9220130" y="3151189"/>
                </a:cubicBezTo>
                <a:cubicBezTo>
                  <a:pt x="9218372" y="3142213"/>
                  <a:pt x="9213458" y="3148467"/>
                  <a:pt x="9198955" y="3151015"/>
                </a:cubicBezTo>
                <a:cubicBezTo>
                  <a:pt x="9192986" y="3137641"/>
                  <a:pt x="9157451" y="3149750"/>
                  <a:pt x="9142196" y="3143802"/>
                </a:cubicBezTo>
                <a:cubicBezTo>
                  <a:pt x="9131673" y="3145976"/>
                  <a:pt x="9120437" y="3148030"/>
                  <a:pt x="9108665" y="3149868"/>
                </a:cubicBezTo>
                <a:lnTo>
                  <a:pt x="9014086" y="3150791"/>
                </a:lnTo>
                <a:lnTo>
                  <a:pt x="8915037" y="3140020"/>
                </a:lnTo>
                <a:cubicBezTo>
                  <a:pt x="8878400" y="3139785"/>
                  <a:pt x="8846675" y="3135786"/>
                  <a:pt x="8815667" y="3138606"/>
                </a:cubicBezTo>
                <a:cubicBezTo>
                  <a:pt x="8803071" y="3135495"/>
                  <a:pt x="8791199" y="3134238"/>
                  <a:pt x="8779688" y="3138895"/>
                </a:cubicBezTo>
                <a:cubicBezTo>
                  <a:pt x="8745498" y="3137342"/>
                  <a:pt x="8737221" y="3130691"/>
                  <a:pt x="8715556" y="3135878"/>
                </a:cubicBezTo>
                <a:cubicBezTo>
                  <a:pt x="8696347" y="3125121"/>
                  <a:pt x="8695210" y="3129227"/>
                  <a:pt x="8686183" y="3132307"/>
                </a:cubicBezTo>
                <a:lnTo>
                  <a:pt x="8684895" y="3132527"/>
                </a:lnTo>
                <a:lnTo>
                  <a:pt x="8682270" y="3130989"/>
                </a:lnTo>
                <a:lnTo>
                  <a:pt x="8676836" y="3130278"/>
                </a:lnTo>
                <a:lnTo>
                  <a:pt x="8662002" y="3130735"/>
                </a:lnTo>
                <a:lnTo>
                  <a:pt x="8656423" y="3131304"/>
                </a:lnTo>
                <a:cubicBezTo>
                  <a:pt x="8652581" y="3131550"/>
                  <a:pt x="8650028" y="3131521"/>
                  <a:pt x="8648261" y="3131294"/>
                </a:cubicBezTo>
                <a:lnTo>
                  <a:pt x="8648057" y="3131167"/>
                </a:lnTo>
                <a:lnTo>
                  <a:pt x="8640412" y="3131403"/>
                </a:lnTo>
                <a:cubicBezTo>
                  <a:pt x="8627510" y="3132092"/>
                  <a:pt x="8614954" y="3133035"/>
                  <a:pt x="8603003" y="3134155"/>
                </a:cubicBezTo>
                <a:cubicBezTo>
                  <a:pt x="8592897" y="3127095"/>
                  <a:pt x="8548738" y="3135435"/>
                  <a:pt x="8553571" y="3122125"/>
                </a:cubicBezTo>
                <a:cubicBezTo>
                  <a:pt x="8537450" y="3123243"/>
                  <a:pt x="8527699" y="3128769"/>
                  <a:pt x="8533128" y="3120039"/>
                </a:cubicBezTo>
                <a:cubicBezTo>
                  <a:pt x="8527821" y="3120156"/>
                  <a:pt x="8524551" y="3119414"/>
                  <a:pt x="8522209" y="3118252"/>
                </a:cubicBezTo>
                <a:lnTo>
                  <a:pt x="8521532" y="3117705"/>
                </a:lnTo>
                <a:lnTo>
                  <a:pt x="8485667" y="3120406"/>
                </a:lnTo>
                <a:lnTo>
                  <a:pt x="8480905" y="3119749"/>
                </a:lnTo>
                <a:lnTo>
                  <a:pt x="8457530" y="3122810"/>
                </a:lnTo>
                <a:lnTo>
                  <a:pt x="8445451" y="3123697"/>
                </a:lnTo>
                <a:lnTo>
                  <a:pt x="8442039" y="3125378"/>
                </a:lnTo>
                <a:cubicBezTo>
                  <a:pt x="8438355" y="3126399"/>
                  <a:pt x="8433075" y="3126839"/>
                  <a:pt x="8424215" y="3125963"/>
                </a:cubicBezTo>
                <a:lnTo>
                  <a:pt x="8422165" y="3125491"/>
                </a:lnTo>
                <a:lnTo>
                  <a:pt x="8407465" y="3127979"/>
                </a:lnTo>
                <a:cubicBezTo>
                  <a:pt x="8402731" y="3129129"/>
                  <a:pt x="8398540" y="3130592"/>
                  <a:pt x="8395146" y="3132488"/>
                </a:cubicBezTo>
                <a:cubicBezTo>
                  <a:pt x="8345093" y="3122354"/>
                  <a:pt x="8297866" y="3131626"/>
                  <a:pt x="8243538" y="3129873"/>
                </a:cubicBezTo>
                <a:cubicBezTo>
                  <a:pt x="8220052" y="3114107"/>
                  <a:pt x="8126172" y="3133411"/>
                  <a:pt x="8112685" y="3148698"/>
                </a:cubicBezTo>
                <a:cubicBezTo>
                  <a:pt x="8112380" y="3135302"/>
                  <a:pt x="8044302" y="3153542"/>
                  <a:pt x="8026741" y="3154015"/>
                </a:cubicBezTo>
                <a:cubicBezTo>
                  <a:pt x="8020887" y="3154173"/>
                  <a:pt x="8020646" y="3152357"/>
                  <a:pt x="8030400" y="3146736"/>
                </a:cubicBezTo>
                <a:cubicBezTo>
                  <a:pt x="8011739" y="3148301"/>
                  <a:pt x="7992477" y="3141339"/>
                  <a:pt x="8002987" y="3135663"/>
                </a:cubicBezTo>
                <a:cubicBezTo>
                  <a:pt x="7946297" y="3147811"/>
                  <a:pt x="7862627" y="3135732"/>
                  <a:pt x="7798568" y="3141249"/>
                </a:cubicBezTo>
                <a:cubicBezTo>
                  <a:pt x="7763645" y="3127901"/>
                  <a:pt x="7782577" y="3140251"/>
                  <a:pt x="7746353" y="3137755"/>
                </a:cubicBezTo>
                <a:cubicBezTo>
                  <a:pt x="7756261" y="3150042"/>
                  <a:pt x="7702377" y="3130861"/>
                  <a:pt x="7700395" y="3144729"/>
                </a:cubicBezTo>
                <a:cubicBezTo>
                  <a:pt x="7693866" y="3143835"/>
                  <a:pt x="7687603" y="3142532"/>
                  <a:pt x="7681335" y="3141120"/>
                </a:cubicBezTo>
                <a:lnTo>
                  <a:pt x="7678044" y="3140387"/>
                </a:lnTo>
                <a:lnTo>
                  <a:pt x="7664890" y="3139855"/>
                </a:lnTo>
                <a:lnTo>
                  <a:pt x="7661183" y="3136706"/>
                </a:lnTo>
                <a:lnTo>
                  <a:pt x="7641383" y="3133755"/>
                </a:lnTo>
                <a:cubicBezTo>
                  <a:pt x="7633967" y="3133115"/>
                  <a:pt x="7625987" y="3132967"/>
                  <a:pt x="7617169" y="3133614"/>
                </a:cubicBezTo>
                <a:cubicBezTo>
                  <a:pt x="7595475" y="3139109"/>
                  <a:pt x="7561695" y="3132374"/>
                  <a:pt x="7531143" y="3132781"/>
                </a:cubicBezTo>
                <a:lnTo>
                  <a:pt x="7517113" y="3134483"/>
                </a:lnTo>
                <a:lnTo>
                  <a:pt x="7471320" y="3131645"/>
                </a:lnTo>
                <a:cubicBezTo>
                  <a:pt x="7458285" y="3131095"/>
                  <a:pt x="7444756" y="3130805"/>
                  <a:pt x="7430512" y="3131007"/>
                </a:cubicBezTo>
                <a:lnTo>
                  <a:pt x="7404071" y="3132361"/>
                </a:lnTo>
                <a:lnTo>
                  <a:pt x="7397140" y="3131239"/>
                </a:lnTo>
                <a:cubicBezTo>
                  <a:pt x="7385068" y="3131364"/>
                  <a:pt x="7369091" y="3135313"/>
                  <a:pt x="7370514" y="3130516"/>
                </a:cubicBezTo>
                <a:lnTo>
                  <a:pt x="7356953" y="3132179"/>
                </a:lnTo>
                <a:lnTo>
                  <a:pt x="7343567" y="3128350"/>
                </a:lnTo>
                <a:cubicBezTo>
                  <a:pt x="7342101" y="3127461"/>
                  <a:pt x="7340998" y="3126514"/>
                  <a:pt x="7340295" y="3125545"/>
                </a:cubicBezTo>
                <a:lnTo>
                  <a:pt x="7321348" y="3126804"/>
                </a:lnTo>
                <a:lnTo>
                  <a:pt x="7305815" y="3124063"/>
                </a:lnTo>
                <a:lnTo>
                  <a:pt x="7292274" y="3125855"/>
                </a:lnTo>
                <a:lnTo>
                  <a:pt x="7286654" y="3125451"/>
                </a:lnTo>
                <a:lnTo>
                  <a:pt x="7272685" y="3124094"/>
                </a:lnTo>
                <a:cubicBezTo>
                  <a:pt x="7265523" y="3123143"/>
                  <a:pt x="7257508" y="3121997"/>
                  <a:pt x="7248584" y="3121080"/>
                </a:cubicBezTo>
                <a:lnTo>
                  <a:pt x="7241065" y="3120661"/>
                </a:lnTo>
                <a:lnTo>
                  <a:pt x="7224696" y="3116051"/>
                </a:lnTo>
                <a:cubicBezTo>
                  <a:pt x="7212786" y="3112566"/>
                  <a:pt x="7203412" y="3110217"/>
                  <a:pt x="7193009" y="3112108"/>
                </a:cubicBezTo>
                <a:cubicBezTo>
                  <a:pt x="7175276" y="3107606"/>
                  <a:pt x="7162888" y="3094987"/>
                  <a:pt x="7137220" y="3098354"/>
                </a:cubicBezTo>
                <a:cubicBezTo>
                  <a:pt x="7145010" y="3092637"/>
                  <a:pt x="7108715" y="3097662"/>
                  <a:pt x="7104427" y="3091790"/>
                </a:cubicBezTo>
                <a:cubicBezTo>
                  <a:pt x="7102447" y="3087061"/>
                  <a:pt x="7090976" y="3087484"/>
                  <a:pt x="7082240" y="3085740"/>
                </a:cubicBezTo>
                <a:cubicBezTo>
                  <a:pt x="7076014" y="3080911"/>
                  <a:pt x="7032058" y="3076501"/>
                  <a:pt x="7016754" y="3077196"/>
                </a:cubicBezTo>
                <a:cubicBezTo>
                  <a:pt x="6973620" y="3082001"/>
                  <a:pt x="6938923" y="3062558"/>
                  <a:pt x="6904436" y="3065900"/>
                </a:cubicBezTo>
                <a:cubicBezTo>
                  <a:pt x="6895406" y="3065445"/>
                  <a:pt x="6887919" y="3064350"/>
                  <a:pt x="6881434" y="3062865"/>
                </a:cubicBezTo>
                <a:lnTo>
                  <a:pt x="6865273" y="3057749"/>
                </a:lnTo>
                <a:cubicBezTo>
                  <a:pt x="6865072" y="3056626"/>
                  <a:pt x="6864871" y="3055502"/>
                  <a:pt x="6864671" y="3054378"/>
                </a:cubicBezTo>
                <a:lnTo>
                  <a:pt x="6852599" y="3052306"/>
                </a:lnTo>
                <a:lnTo>
                  <a:pt x="6850143" y="3051232"/>
                </a:lnTo>
                <a:cubicBezTo>
                  <a:pt x="6845470" y="3049168"/>
                  <a:pt x="6840704" y="3047206"/>
                  <a:pt x="6835301" y="3045593"/>
                </a:cubicBezTo>
                <a:cubicBezTo>
                  <a:pt x="6820447" y="3058242"/>
                  <a:pt x="6786888" y="3033956"/>
                  <a:pt x="6784871" y="3046562"/>
                </a:cubicBezTo>
                <a:cubicBezTo>
                  <a:pt x="6752593" y="3039899"/>
                  <a:pt x="6759140" y="3053646"/>
                  <a:pt x="6738245" y="3037055"/>
                </a:cubicBezTo>
                <a:cubicBezTo>
                  <a:pt x="6671880" y="3034501"/>
                  <a:pt x="6603220" y="3013245"/>
                  <a:pt x="6537703" y="3017736"/>
                </a:cubicBezTo>
                <a:cubicBezTo>
                  <a:pt x="6553051" y="3013722"/>
                  <a:pt x="6541149" y="3004943"/>
                  <a:pt x="6521858" y="3004158"/>
                </a:cubicBezTo>
                <a:cubicBezTo>
                  <a:pt x="6580141" y="2987944"/>
                  <a:pt x="6428765" y="3009117"/>
                  <a:pt x="6445069" y="2992470"/>
                </a:cubicBezTo>
                <a:cubicBezTo>
                  <a:pt x="6417897" y="3005060"/>
                  <a:pt x="6310156" y="3011743"/>
                  <a:pt x="6302447" y="2994274"/>
                </a:cubicBezTo>
                <a:cubicBezTo>
                  <a:pt x="6252173" y="2986131"/>
                  <a:pt x="6198382" y="2989085"/>
                  <a:pt x="6160029" y="2973666"/>
                </a:cubicBezTo>
                <a:cubicBezTo>
                  <a:pt x="6155014" y="2975022"/>
                  <a:pt x="6149642" y="2975878"/>
                  <a:pt x="6144046" y="2976380"/>
                </a:cubicBezTo>
                <a:lnTo>
                  <a:pt x="6127670" y="2976929"/>
                </a:lnTo>
                <a:lnTo>
                  <a:pt x="6126155" y="2976245"/>
                </a:lnTo>
                <a:cubicBezTo>
                  <a:pt x="6118509" y="2974369"/>
                  <a:pt x="6113052" y="2974144"/>
                  <a:pt x="6108575" y="2974651"/>
                </a:cubicBezTo>
                <a:lnTo>
                  <a:pt x="6103746" y="2975803"/>
                </a:lnTo>
                <a:lnTo>
                  <a:pt x="6091377" y="2975180"/>
                </a:lnTo>
                <a:lnTo>
                  <a:pt x="6066183" y="2975222"/>
                </a:lnTo>
                <a:lnTo>
                  <a:pt x="6063287" y="2974353"/>
                </a:lnTo>
                <a:lnTo>
                  <a:pt x="6054813" y="2974911"/>
                </a:lnTo>
                <a:lnTo>
                  <a:pt x="6050809" y="2973985"/>
                </a:lnTo>
                <a:lnTo>
                  <a:pt x="6013979" y="2974553"/>
                </a:lnTo>
                <a:cubicBezTo>
                  <a:pt x="6013918" y="2974361"/>
                  <a:pt x="6013860" y="2974167"/>
                  <a:pt x="6013800" y="2973973"/>
                </a:cubicBezTo>
                <a:cubicBezTo>
                  <a:pt x="6012565" y="2972689"/>
                  <a:pt x="6010070" y="2971765"/>
                  <a:pt x="6004866" y="2971570"/>
                </a:cubicBezTo>
                <a:cubicBezTo>
                  <a:pt x="6017706" y="2963268"/>
                  <a:pt x="6003515" y="2968156"/>
                  <a:pt x="5987036" y="2968315"/>
                </a:cubicBezTo>
                <a:cubicBezTo>
                  <a:pt x="6003302" y="2955458"/>
                  <a:pt x="5953573" y="2961108"/>
                  <a:pt x="5950027" y="2953546"/>
                </a:cubicBezTo>
                <a:cubicBezTo>
                  <a:pt x="5937559" y="2953953"/>
                  <a:pt x="5924668" y="2954151"/>
                  <a:pt x="5911668" y="2954074"/>
                </a:cubicBezTo>
                <a:lnTo>
                  <a:pt x="5904110" y="2953861"/>
                </a:lnTo>
                <a:cubicBezTo>
                  <a:pt x="5904082" y="2953815"/>
                  <a:pt x="5904053" y="2953769"/>
                  <a:pt x="5904026" y="2953724"/>
                </a:cubicBezTo>
                <a:cubicBezTo>
                  <a:pt x="5902528" y="2953395"/>
                  <a:pt x="5900097" y="2953219"/>
                  <a:pt x="5896189" y="2953236"/>
                </a:cubicBezTo>
                <a:lnTo>
                  <a:pt x="5890331" y="2953471"/>
                </a:lnTo>
                <a:lnTo>
                  <a:pt x="5875672" y="2953056"/>
                </a:lnTo>
                <a:lnTo>
                  <a:pt x="5871070" y="2952035"/>
                </a:lnTo>
                <a:lnTo>
                  <a:pt x="5869888" y="2950364"/>
                </a:lnTo>
                <a:lnTo>
                  <a:pt x="5868461" y="2950506"/>
                </a:lnTo>
                <a:cubicBezTo>
                  <a:pt x="5857092" y="2953019"/>
                  <a:pt x="5852416" y="2957005"/>
                  <a:pt x="5843343" y="2945262"/>
                </a:cubicBezTo>
                <a:cubicBezTo>
                  <a:pt x="5817989" y="2949116"/>
                  <a:pt x="5815840" y="2942065"/>
                  <a:pt x="5784331" y="2938531"/>
                </a:cubicBezTo>
                <a:cubicBezTo>
                  <a:pt x="5769202" y="2942455"/>
                  <a:pt x="5758885" y="2940521"/>
                  <a:pt x="5749498" y="2936713"/>
                </a:cubicBezTo>
                <a:cubicBezTo>
                  <a:pt x="5717228" y="2937683"/>
                  <a:pt x="5690227" y="2931877"/>
                  <a:pt x="5655214" y="2929503"/>
                </a:cubicBezTo>
                <a:cubicBezTo>
                  <a:pt x="5614827" y="2933899"/>
                  <a:pt x="5598877" y="2923069"/>
                  <a:pt x="5561446" y="2920575"/>
                </a:cubicBezTo>
                <a:cubicBezTo>
                  <a:pt x="5525084" y="2929276"/>
                  <a:pt x="5537471" y="2911136"/>
                  <a:pt x="5519456" y="2906631"/>
                </a:cubicBezTo>
                <a:lnTo>
                  <a:pt x="5514099" y="2906097"/>
                </a:lnTo>
                <a:lnTo>
                  <a:pt x="5499273" y="2907057"/>
                </a:lnTo>
                <a:lnTo>
                  <a:pt x="5493664" y="2907817"/>
                </a:lnTo>
                <a:cubicBezTo>
                  <a:pt x="5489815" y="2908191"/>
                  <a:pt x="5487270" y="2908250"/>
                  <a:pt x="5485530" y="2908080"/>
                </a:cubicBezTo>
                <a:lnTo>
                  <a:pt x="5485337" y="2907959"/>
                </a:lnTo>
                <a:lnTo>
                  <a:pt x="5477696" y="2908455"/>
                </a:lnTo>
                <a:cubicBezTo>
                  <a:pt x="5464775" y="2909581"/>
                  <a:pt x="5452182" y="2910951"/>
                  <a:pt x="5440170" y="2912482"/>
                </a:cubicBezTo>
                <a:cubicBezTo>
                  <a:pt x="5430698" y="2905718"/>
                  <a:pt x="5385970" y="2915593"/>
                  <a:pt x="5391911" y="2902040"/>
                </a:cubicBezTo>
                <a:cubicBezTo>
                  <a:pt x="5375744" y="2903707"/>
                  <a:pt x="5365560" y="2909594"/>
                  <a:pt x="5371708" y="2900629"/>
                </a:cubicBezTo>
                <a:cubicBezTo>
                  <a:pt x="5366408" y="2900926"/>
                  <a:pt x="5363213" y="2900288"/>
                  <a:pt x="5360976" y="2899197"/>
                </a:cubicBezTo>
                <a:lnTo>
                  <a:pt x="5360345" y="2898671"/>
                </a:lnTo>
                <a:lnTo>
                  <a:pt x="5324367" y="2902593"/>
                </a:lnTo>
                <a:lnTo>
                  <a:pt x="5319673" y="2902094"/>
                </a:lnTo>
                <a:lnTo>
                  <a:pt x="5296114" y="2905958"/>
                </a:lnTo>
                <a:lnTo>
                  <a:pt x="5283999" y="2907258"/>
                </a:lnTo>
                <a:lnTo>
                  <a:pt x="5280460" y="2909063"/>
                </a:lnTo>
                <a:cubicBezTo>
                  <a:pt x="5276699" y="2910214"/>
                  <a:pt x="5271395" y="2910834"/>
                  <a:pt x="5262637" y="2910250"/>
                </a:cubicBezTo>
                <a:lnTo>
                  <a:pt x="5260635" y="2909845"/>
                </a:lnTo>
                <a:lnTo>
                  <a:pt x="5245770" y="2912842"/>
                </a:lnTo>
                <a:cubicBezTo>
                  <a:pt x="5240955" y="2914159"/>
                  <a:pt x="5236652" y="2915770"/>
                  <a:pt x="5233108" y="2917794"/>
                </a:cubicBezTo>
                <a:cubicBezTo>
                  <a:pt x="5184071" y="2909280"/>
                  <a:pt x="5136210" y="2920197"/>
                  <a:pt x="5082201" y="2920260"/>
                </a:cubicBezTo>
                <a:lnTo>
                  <a:pt x="4939211" y="2931760"/>
                </a:lnTo>
                <a:cubicBezTo>
                  <a:pt x="4920477" y="2933960"/>
                  <a:pt x="4783353" y="2943291"/>
                  <a:pt x="4794309" y="2937227"/>
                </a:cubicBezTo>
                <a:cubicBezTo>
                  <a:pt x="4736776" y="2951353"/>
                  <a:pt x="4701995" y="2938961"/>
                  <a:pt x="4637676" y="2946666"/>
                </a:cubicBezTo>
                <a:cubicBezTo>
                  <a:pt x="4603987" y="2934412"/>
                  <a:pt x="4621816" y="2946201"/>
                  <a:pt x="4585922" y="2944906"/>
                </a:cubicBezTo>
                <a:cubicBezTo>
                  <a:pt x="4594760" y="2956935"/>
                  <a:pt x="4542663" y="2939450"/>
                  <a:pt x="4539516" y="2953466"/>
                </a:cubicBezTo>
                <a:cubicBezTo>
                  <a:pt x="4533082" y="2952789"/>
                  <a:pt x="4526953" y="2951687"/>
                  <a:pt x="4520819" y="2950477"/>
                </a:cubicBezTo>
                <a:lnTo>
                  <a:pt x="4517604" y="2949852"/>
                </a:lnTo>
                <a:lnTo>
                  <a:pt x="4504537" y="2949759"/>
                </a:lnTo>
                <a:lnTo>
                  <a:pt x="4501104" y="2946715"/>
                </a:lnTo>
                <a:lnTo>
                  <a:pt x="4342695" y="2951638"/>
                </a:lnTo>
                <a:cubicBezTo>
                  <a:pt x="4328954" y="2954609"/>
                  <a:pt x="4284038" y="2957184"/>
                  <a:pt x="4274096" y="2953640"/>
                </a:cubicBezTo>
                <a:cubicBezTo>
                  <a:pt x="4264434" y="2953346"/>
                  <a:pt x="4254047" y="2955481"/>
                  <a:pt x="4248170" y="2951384"/>
                </a:cubicBezTo>
                <a:lnTo>
                  <a:pt x="4147924" y="2945945"/>
                </a:lnTo>
                <a:cubicBezTo>
                  <a:pt x="4131656" y="2952619"/>
                  <a:pt x="4104816" y="2942907"/>
                  <a:pt x="4061825" y="2944206"/>
                </a:cubicBezTo>
                <a:cubicBezTo>
                  <a:pt x="4044045" y="2951860"/>
                  <a:pt x="4032845" y="2944993"/>
                  <a:pt x="3998557" y="2955821"/>
                </a:cubicBezTo>
                <a:cubicBezTo>
                  <a:pt x="3997072" y="2955023"/>
                  <a:pt x="3995237" y="2954313"/>
                  <a:pt x="3993107" y="2953708"/>
                </a:cubicBezTo>
                <a:cubicBezTo>
                  <a:pt x="3980729" y="2950196"/>
                  <a:pt x="3961302" y="2950972"/>
                  <a:pt x="3949713" y="2955441"/>
                </a:cubicBezTo>
                <a:cubicBezTo>
                  <a:pt x="3894925" y="2970367"/>
                  <a:pt x="3844508" y="2972262"/>
                  <a:pt x="3797284" y="2977037"/>
                </a:cubicBezTo>
                <a:cubicBezTo>
                  <a:pt x="3743822" y="2981057"/>
                  <a:pt x="3778974" y="2965129"/>
                  <a:pt x="3712498" y="2979996"/>
                </a:cubicBezTo>
                <a:cubicBezTo>
                  <a:pt x="3705202" y="2975373"/>
                  <a:pt x="3696720" y="2975524"/>
                  <a:pt x="3682471" y="2978543"/>
                </a:cubicBezTo>
                <a:cubicBezTo>
                  <a:pt x="3656488" y="2980127"/>
                  <a:pt x="3658300" y="2967587"/>
                  <a:pt x="3632163" y="2976264"/>
                </a:cubicBezTo>
                <a:cubicBezTo>
                  <a:pt x="3636766" y="2969363"/>
                  <a:pt x="3582819" y="2975892"/>
                  <a:pt x="3594728" y="2968398"/>
                </a:cubicBezTo>
                <a:cubicBezTo>
                  <a:pt x="3577705" y="2963064"/>
                  <a:pt x="3569481" y="2973476"/>
                  <a:pt x="3552594" y="2968934"/>
                </a:cubicBezTo>
                <a:cubicBezTo>
                  <a:pt x="3533613" y="2968552"/>
                  <a:pt x="3563577" y="2975594"/>
                  <a:pt x="3542589" y="2977031"/>
                </a:cubicBezTo>
                <a:cubicBezTo>
                  <a:pt x="3517131" y="2977564"/>
                  <a:pt x="3517346" y="2989828"/>
                  <a:pt x="3497591" y="2975018"/>
                </a:cubicBezTo>
                <a:lnTo>
                  <a:pt x="3429352" y="2971090"/>
                </a:lnTo>
                <a:cubicBezTo>
                  <a:pt x="3414141" y="2975624"/>
                  <a:pt x="3401904" y="2974195"/>
                  <a:pt x="3389938" y="2970884"/>
                </a:cubicBezTo>
                <a:cubicBezTo>
                  <a:pt x="3354504" y="2973297"/>
                  <a:pt x="3322178" y="2968827"/>
                  <a:pt x="3282344" y="2968084"/>
                </a:cubicBezTo>
                <a:cubicBezTo>
                  <a:pt x="3239277" y="2974224"/>
                  <a:pt x="3217192" y="2964327"/>
                  <a:pt x="3174624" y="2963576"/>
                </a:cubicBezTo>
                <a:cubicBezTo>
                  <a:pt x="3132504" y="2975210"/>
                  <a:pt x="3146911" y="2949576"/>
                  <a:pt x="3111077" y="2951285"/>
                </a:cubicBezTo>
                <a:cubicBezTo>
                  <a:pt x="3052732" y="2962418"/>
                  <a:pt x="3112543" y="2942881"/>
                  <a:pt x="3022501" y="2948619"/>
                </a:cubicBezTo>
                <a:cubicBezTo>
                  <a:pt x="3017399" y="2950352"/>
                  <a:pt x="3006521" y="2948989"/>
                  <a:pt x="3007714" y="2946762"/>
                </a:cubicBezTo>
                <a:cubicBezTo>
                  <a:pt x="2987987" y="2948105"/>
                  <a:pt x="2931270" y="2937206"/>
                  <a:pt x="2903098" y="2940576"/>
                </a:cubicBezTo>
                <a:cubicBezTo>
                  <a:pt x="2848155" y="2935894"/>
                  <a:pt x="2821430" y="2947095"/>
                  <a:pt x="2781591" y="2946394"/>
                </a:cubicBezTo>
                <a:cubicBezTo>
                  <a:pt x="2735559" y="2940279"/>
                  <a:pt x="2708563" y="2934146"/>
                  <a:pt x="2627942" y="2919996"/>
                </a:cubicBezTo>
                <a:lnTo>
                  <a:pt x="2354959" y="2882080"/>
                </a:lnTo>
                <a:cubicBezTo>
                  <a:pt x="2252426" y="2847776"/>
                  <a:pt x="2124519" y="2878188"/>
                  <a:pt x="2063184" y="2879109"/>
                </a:cubicBezTo>
                <a:cubicBezTo>
                  <a:pt x="2038620" y="2892844"/>
                  <a:pt x="2017217" y="2880735"/>
                  <a:pt x="1986946" y="2887619"/>
                </a:cubicBezTo>
                <a:cubicBezTo>
                  <a:pt x="1919067" y="2894646"/>
                  <a:pt x="1852404" y="2912737"/>
                  <a:pt x="1763479" y="2909077"/>
                </a:cubicBezTo>
                <a:cubicBezTo>
                  <a:pt x="1726097" y="2949538"/>
                  <a:pt x="1621108" y="2933327"/>
                  <a:pt x="1537980" y="2960398"/>
                </a:cubicBezTo>
                <a:cubicBezTo>
                  <a:pt x="1489205" y="2967965"/>
                  <a:pt x="1410921" y="2954082"/>
                  <a:pt x="1395229" y="2975625"/>
                </a:cubicBezTo>
                <a:cubicBezTo>
                  <a:pt x="1371975" y="2964548"/>
                  <a:pt x="1352259" y="2986116"/>
                  <a:pt x="1327834" y="2989485"/>
                </a:cubicBezTo>
                <a:cubicBezTo>
                  <a:pt x="1307734" y="2982782"/>
                  <a:pt x="1298456" y="2990289"/>
                  <a:pt x="1280757" y="2992959"/>
                </a:cubicBezTo>
                <a:cubicBezTo>
                  <a:pt x="1272383" y="2988567"/>
                  <a:pt x="1257337" y="2989790"/>
                  <a:pt x="1252582" y="2995877"/>
                </a:cubicBezTo>
                <a:cubicBezTo>
                  <a:pt x="1260705" y="3008688"/>
                  <a:pt x="1207969" y="3005420"/>
                  <a:pt x="1204670" y="3014826"/>
                </a:cubicBezTo>
                <a:cubicBezTo>
                  <a:pt x="1174431" y="3018683"/>
                  <a:pt x="1041848" y="3015513"/>
                  <a:pt x="1020457" y="3031603"/>
                </a:cubicBezTo>
                <a:cubicBezTo>
                  <a:pt x="959520" y="3042500"/>
                  <a:pt x="869308" y="3024872"/>
                  <a:pt x="843248" y="3026954"/>
                </a:cubicBezTo>
                <a:cubicBezTo>
                  <a:pt x="815646" y="3001836"/>
                  <a:pt x="694189" y="3080490"/>
                  <a:pt x="583517" y="3089095"/>
                </a:cubicBezTo>
                <a:cubicBezTo>
                  <a:pt x="568425" y="3087467"/>
                  <a:pt x="560448" y="3088013"/>
                  <a:pt x="556836" y="3094374"/>
                </a:cubicBezTo>
                <a:cubicBezTo>
                  <a:pt x="528264" y="3099747"/>
                  <a:pt x="471823" y="3109156"/>
                  <a:pt x="412089" y="3121334"/>
                </a:cubicBezTo>
                <a:cubicBezTo>
                  <a:pt x="367235" y="3131096"/>
                  <a:pt x="143790" y="3139436"/>
                  <a:pt x="83929" y="3150566"/>
                </a:cubicBez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5221E7DA-404E-8E82-B662-11C78FA4CC4D}"/>
              </a:ext>
            </a:extLst>
          </p:cNvPr>
          <p:cNvSpPr>
            <a:spLocks noGrp="1"/>
          </p:cNvSpPr>
          <p:nvPr>
            <p:ph type="title"/>
          </p:nvPr>
        </p:nvSpPr>
        <p:spPr>
          <a:xfrm>
            <a:off x="838200" y="3884448"/>
            <a:ext cx="4215063" cy="2398713"/>
          </a:xfrm>
        </p:spPr>
        <p:txBody>
          <a:bodyPr>
            <a:normAutofit/>
          </a:bodyPr>
          <a:lstStyle/>
          <a:p>
            <a:r>
              <a:rPr lang="en-US" b="1"/>
              <a:t>United We Prepare</a:t>
            </a:r>
          </a:p>
        </p:txBody>
      </p:sp>
      <p:pic>
        <p:nvPicPr>
          <p:cNvPr id="7" name="Picture 6">
            <a:extLst>
              <a:ext uri="{FF2B5EF4-FFF2-40B4-BE49-F238E27FC236}">
                <a16:creationId xmlns:a16="http://schemas.microsoft.com/office/drawing/2014/main" id="{2EF15E12-32F7-CAE8-71C5-B1B372719B24}"/>
              </a:ext>
            </a:extLst>
          </p:cNvPr>
          <p:cNvPicPr>
            <a:picLocks noChangeAspect="1"/>
          </p:cNvPicPr>
          <p:nvPr/>
        </p:nvPicPr>
        <p:blipFill>
          <a:blip r:embed="rId3"/>
          <a:stretch>
            <a:fillRect/>
          </a:stretch>
        </p:blipFill>
        <p:spPr>
          <a:xfrm>
            <a:off x="838200" y="862148"/>
            <a:ext cx="3833466" cy="1322545"/>
          </a:xfrm>
          <a:prstGeom prst="rect">
            <a:avLst/>
          </a:prstGeom>
        </p:spPr>
      </p:pic>
      <p:pic>
        <p:nvPicPr>
          <p:cNvPr id="4" name="Picture 3">
            <a:extLst>
              <a:ext uri="{FF2B5EF4-FFF2-40B4-BE49-F238E27FC236}">
                <a16:creationId xmlns:a16="http://schemas.microsoft.com/office/drawing/2014/main" id="{F410D3ED-09AF-F669-18BC-B594FC5B9256}"/>
              </a:ext>
            </a:extLst>
          </p:cNvPr>
          <p:cNvPicPr>
            <a:picLocks noChangeAspect="1"/>
          </p:cNvPicPr>
          <p:nvPr/>
        </p:nvPicPr>
        <p:blipFill>
          <a:blip r:embed="rId4"/>
          <a:stretch>
            <a:fillRect/>
          </a:stretch>
        </p:blipFill>
        <p:spPr>
          <a:xfrm>
            <a:off x="6692997" y="862148"/>
            <a:ext cx="4283660" cy="1477862"/>
          </a:xfrm>
          <a:prstGeom prst="rect">
            <a:avLst/>
          </a:prstGeom>
        </p:spPr>
      </p:pic>
      <p:graphicFrame>
        <p:nvGraphicFramePr>
          <p:cNvPr id="5" name="Content Placeholder 2">
            <a:extLst>
              <a:ext uri="{FF2B5EF4-FFF2-40B4-BE49-F238E27FC236}">
                <a16:creationId xmlns:a16="http://schemas.microsoft.com/office/drawing/2014/main" id="{369683E8-4D82-8071-EF01-E68FA124C824}"/>
              </a:ext>
            </a:extLst>
          </p:cNvPr>
          <p:cNvGraphicFramePr>
            <a:graphicFrameLocks noGrp="1"/>
          </p:cNvGraphicFramePr>
          <p:nvPr>
            <p:ph idx="1"/>
            <p:extLst>
              <p:ext uri="{D42A27DB-BD31-4B8C-83A1-F6EECF244321}">
                <p14:modId xmlns:p14="http://schemas.microsoft.com/office/powerpoint/2010/main" val="2241131574"/>
              </p:ext>
            </p:extLst>
          </p:nvPr>
        </p:nvGraphicFramePr>
        <p:xfrm>
          <a:off x="4558937" y="3046840"/>
          <a:ext cx="7145383" cy="35613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3105280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5FF1A-36A1-C673-70D2-90127C8BD69C}"/>
              </a:ext>
            </a:extLst>
          </p:cNvPr>
          <p:cNvSpPr>
            <a:spLocks noGrp="1"/>
          </p:cNvSpPr>
          <p:nvPr>
            <p:ph type="title"/>
          </p:nvPr>
        </p:nvSpPr>
        <p:spPr>
          <a:xfrm>
            <a:off x="481013" y="3752849"/>
            <a:ext cx="3290887" cy="2452687"/>
          </a:xfrm>
        </p:spPr>
        <p:txBody>
          <a:bodyPr anchor="ctr">
            <a:normAutofit/>
          </a:bodyPr>
          <a:lstStyle/>
          <a:p>
            <a:r>
              <a:rPr lang="en-US" sz="3600" b="1" dirty="0"/>
              <a:t>Contact Us!</a:t>
            </a:r>
          </a:p>
        </p:txBody>
      </p:sp>
      <p:pic>
        <p:nvPicPr>
          <p:cNvPr id="4" name="Picture 3">
            <a:extLst>
              <a:ext uri="{FF2B5EF4-FFF2-40B4-BE49-F238E27FC236}">
                <a16:creationId xmlns:a16="http://schemas.microsoft.com/office/drawing/2014/main" id="{FC16435C-655E-04A3-D523-A447962229C6}"/>
              </a:ext>
            </a:extLst>
          </p:cNvPr>
          <p:cNvPicPr>
            <a:picLocks noChangeAspect="1"/>
          </p:cNvPicPr>
          <p:nvPr/>
        </p:nvPicPr>
        <p:blipFill>
          <a:blip r:embed="rId3">
            <a:extLst>
              <a:ext uri="{28A0092B-C50C-407E-A947-70E740481C1C}">
                <a14:useLocalDpi xmlns:a14="http://schemas.microsoft.com/office/drawing/2010/main" val="0"/>
              </a:ext>
            </a:extLst>
          </a:blip>
          <a:srcRect b="13044"/>
          <a:stretch>
            <a:fillRect/>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FE9CF0DF-9BFA-0465-1100-EBE265C7A491}"/>
              </a:ext>
            </a:extLst>
          </p:cNvPr>
          <p:cNvSpPr>
            <a:spLocks noGrp="1"/>
          </p:cNvSpPr>
          <p:nvPr>
            <p:ph idx="1"/>
          </p:nvPr>
        </p:nvSpPr>
        <p:spPr>
          <a:xfrm>
            <a:off x="5675115" y="4053299"/>
            <a:ext cx="7485413" cy="2452687"/>
          </a:xfrm>
        </p:spPr>
        <p:txBody>
          <a:bodyPr anchor="ctr">
            <a:normAutofit fontScale="92500" lnSpcReduction="10000"/>
          </a:bodyPr>
          <a:lstStyle/>
          <a:p>
            <a:pPr marL="0" indent="0">
              <a:buNone/>
            </a:pPr>
            <a:r>
              <a:rPr lang="en-US" sz="3200" b="1" dirty="0"/>
              <a:t>Jennifer Goddard</a:t>
            </a:r>
          </a:p>
          <a:p>
            <a:pPr marL="0" indent="0">
              <a:buNone/>
            </a:pPr>
            <a:r>
              <a:rPr lang="en-US" sz="3200" b="1" dirty="0"/>
              <a:t>President &amp; CEO </a:t>
            </a:r>
          </a:p>
          <a:p>
            <a:pPr marL="0" indent="0">
              <a:buNone/>
            </a:pPr>
            <a:r>
              <a:rPr lang="en-US" sz="3200" b="1" dirty="0"/>
              <a:t>(304) 205-3838</a:t>
            </a:r>
          </a:p>
          <a:p>
            <a:pPr marL="0" indent="0">
              <a:buNone/>
            </a:pPr>
            <a:r>
              <a:rPr lang="en-US" sz="3200" b="1" dirty="0">
                <a:hlinkClick r:id="rId4"/>
              </a:rPr>
              <a:t>Jennifer@philanthropywv.org</a:t>
            </a:r>
            <a:endParaRPr lang="en-US" sz="3200" b="1" dirty="0"/>
          </a:p>
          <a:p>
            <a:pPr marL="0" indent="0">
              <a:buNone/>
            </a:pPr>
            <a:r>
              <a:rPr lang="en-US" sz="3200" b="1" dirty="0">
                <a:hlinkClick r:id="rId5"/>
              </a:rPr>
              <a:t>www.PhilanthropyWV.org</a:t>
            </a:r>
            <a:endParaRPr lang="en-US" sz="3200" b="1" dirty="0"/>
          </a:p>
          <a:p>
            <a:pPr marL="0" indent="0">
              <a:buNone/>
            </a:pPr>
            <a:endParaRPr lang="en-US" sz="1800" b="1" dirty="0"/>
          </a:p>
        </p:txBody>
      </p:sp>
    </p:spTree>
    <p:extLst>
      <p:ext uri="{BB962C8B-B14F-4D97-AF65-F5344CB8AC3E}">
        <p14:creationId xmlns:p14="http://schemas.microsoft.com/office/powerpoint/2010/main" val="71868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A59EA3-5F9B-3F15-9982-F563751D03D6}"/>
              </a:ext>
            </a:extLst>
          </p:cNvPr>
          <p:cNvPicPr>
            <a:picLocks noChangeAspect="1"/>
          </p:cNvPicPr>
          <p:nvPr/>
        </p:nvPicPr>
        <p:blipFill>
          <a:blip r:embed="rId3"/>
          <a:stretch>
            <a:fillRect/>
          </a:stretch>
        </p:blipFill>
        <p:spPr>
          <a:xfrm>
            <a:off x="204247" y="0"/>
            <a:ext cx="11783505" cy="6858000"/>
          </a:xfrm>
          <a:prstGeom prst="rect">
            <a:avLst/>
          </a:prstGeom>
        </p:spPr>
      </p:pic>
      <p:pic>
        <p:nvPicPr>
          <p:cNvPr id="2" name="Picture 1">
            <a:extLst>
              <a:ext uri="{FF2B5EF4-FFF2-40B4-BE49-F238E27FC236}">
                <a16:creationId xmlns:a16="http://schemas.microsoft.com/office/drawing/2014/main" id="{3A7F5532-9702-A8C4-CDB9-F80CB1EE39F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96250" y="5927290"/>
            <a:ext cx="2995749" cy="1046243"/>
          </a:xfrm>
          <a:prstGeom prst="rect">
            <a:avLst/>
          </a:prstGeom>
        </p:spPr>
      </p:pic>
    </p:spTree>
    <p:extLst>
      <p:ext uri="{BB962C8B-B14F-4D97-AF65-F5344CB8AC3E}">
        <p14:creationId xmlns:p14="http://schemas.microsoft.com/office/powerpoint/2010/main" val="1037022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BB68FBD-D81E-FB23-1615-40546E9EA941}"/>
              </a:ext>
            </a:extLst>
          </p:cNvPr>
          <p:cNvSpPr txBox="1"/>
          <p:nvPr/>
        </p:nvSpPr>
        <p:spPr>
          <a:xfrm>
            <a:off x="838200" y="365125"/>
            <a:ext cx="10515600" cy="1325563"/>
          </a:xfrm>
          <a:prstGeom prst="rect">
            <a:avLst/>
          </a:prstGeom>
        </p:spPr>
        <p:txBody>
          <a:bodyPr vert="horz" lIns="91440" tIns="45720" rIns="91440" bIns="45720" rtlCol="0" anchor="ctr">
            <a:normAutofit/>
          </a:bodyPr>
          <a:lstStyle/>
          <a:p>
            <a:pPr>
              <a:lnSpc>
                <a:spcPct val="90000"/>
              </a:lnSpc>
              <a:spcBef>
                <a:spcPct val="0"/>
              </a:spcBef>
              <a:spcAft>
                <a:spcPts val="600"/>
              </a:spcAft>
            </a:pPr>
            <a:r>
              <a:rPr lang="en-US" sz="4400" b="1" dirty="0">
                <a:latin typeface="+mj-lt"/>
                <a:ea typeface="+mj-ea"/>
                <a:cs typeface="+mj-cs"/>
              </a:rPr>
              <a:t>Philanthropy West Virginia’s </a:t>
            </a:r>
            <a:r>
              <a:rPr lang="en-US" sz="4400" b="1" kern="1200" dirty="0">
                <a:latin typeface="+mj-lt"/>
                <a:ea typeface="+mj-ea"/>
                <a:cs typeface="+mj-cs"/>
              </a:rPr>
              <a:t>Impact</a:t>
            </a:r>
            <a:endParaRPr lang="en-US" sz="4400" kern="1200" dirty="0">
              <a:latin typeface="+mj-lt"/>
              <a:ea typeface="+mj-ea"/>
              <a:cs typeface="+mj-cs"/>
            </a:endParaRPr>
          </a:p>
        </p:txBody>
      </p:sp>
      <p:graphicFrame>
        <p:nvGraphicFramePr>
          <p:cNvPr id="7" name="TextBox 4">
            <a:extLst>
              <a:ext uri="{FF2B5EF4-FFF2-40B4-BE49-F238E27FC236}">
                <a16:creationId xmlns:a16="http://schemas.microsoft.com/office/drawing/2014/main" id="{7FFDDB4A-31FA-CF5E-35DE-45BBB5DCFBF6}"/>
              </a:ext>
            </a:extLst>
          </p:cNvPr>
          <p:cNvGraphicFramePr/>
          <p:nvPr>
            <p:extLst>
              <p:ext uri="{D42A27DB-BD31-4B8C-83A1-F6EECF244321}">
                <p14:modId xmlns:p14="http://schemas.microsoft.com/office/powerpoint/2010/main" val="3251047994"/>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03807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9898284-6961-C766-A5F7-E510488ABC0F}"/>
              </a:ext>
            </a:extLst>
          </p:cNvPr>
          <p:cNvSpPr>
            <a:spLocks noGrp="1"/>
          </p:cNvSpPr>
          <p:nvPr>
            <p:ph type="title"/>
          </p:nvPr>
        </p:nvSpPr>
        <p:spPr>
          <a:xfrm>
            <a:off x="838200" y="259140"/>
            <a:ext cx="10515600" cy="1325563"/>
          </a:xfrm>
        </p:spPr>
        <p:txBody>
          <a:bodyPr/>
          <a:lstStyle/>
          <a:p>
            <a:r>
              <a:rPr lang="en-US" b="1" dirty="0"/>
              <a:t>Philanthropy’s Impact in West Virginia</a:t>
            </a:r>
          </a:p>
        </p:txBody>
      </p:sp>
      <p:pic>
        <p:nvPicPr>
          <p:cNvPr id="3" name="Picture 2">
            <a:extLst>
              <a:ext uri="{FF2B5EF4-FFF2-40B4-BE49-F238E27FC236}">
                <a16:creationId xmlns:a16="http://schemas.microsoft.com/office/drawing/2014/main" id="{4C16BFF4-24D8-DB3E-546A-F598278B55D8}"/>
              </a:ext>
            </a:extLst>
          </p:cNvPr>
          <p:cNvPicPr>
            <a:picLocks noChangeAspect="1"/>
          </p:cNvPicPr>
          <p:nvPr/>
        </p:nvPicPr>
        <p:blipFill>
          <a:blip r:embed="rId3"/>
          <a:stretch>
            <a:fillRect/>
          </a:stretch>
        </p:blipFill>
        <p:spPr>
          <a:xfrm>
            <a:off x="838200" y="1403728"/>
            <a:ext cx="10515600" cy="5195132"/>
          </a:xfrm>
          <a:prstGeom prst="rect">
            <a:avLst/>
          </a:prstGeom>
          <a:noFill/>
        </p:spPr>
      </p:pic>
    </p:spTree>
    <p:extLst>
      <p:ext uri="{BB962C8B-B14F-4D97-AF65-F5344CB8AC3E}">
        <p14:creationId xmlns:p14="http://schemas.microsoft.com/office/powerpoint/2010/main" val="12204870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B97D1A9-14A3-6080-1A97-FA2FFBF7DCBC}"/>
              </a:ext>
            </a:extLst>
          </p:cNvPr>
          <p:cNvSpPr txBox="1"/>
          <p:nvPr/>
        </p:nvSpPr>
        <p:spPr>
          <a:xfrm>
            <a:off x="1436914" y="1267097"/>
            <a:ext cx="9353006" cy="3847207"/>
          </a:xfrm>
          <a:prstGeom prst="rect">
            <a:avLst/>
          </a:prstGeom>
          <a:noFill/>
        </p:spPr>
        <p:txBody>
          <a:bodyPr wrap="square" rtlCol="0">
            <a:spAutoFit/>
          </a:bodyPr>
          <a:lstStyle/>
          <a:p>
            <a:r>
              <a:rPr lang="en-US" sz="4400" dirty="0"/>
              <a:t>‘Philanthropy exists because of two truths about the human condition: things often go wrong, and things could always be better.’ </a:t>
            </a:r>
          </a:p>
          <a:p>
            <a:endParaRPr lang="en-US" sz="4400" dirty="0"/>
          </a:p>
          <a:p>
            <a:pPr algn="r"/>
            <a:r>
              <a:rPr lang="en-US" sz="1200" b="1" i="1" dirty="0"/>
              <a:t>2008 Robert L. Payton and Michael P. Moody</a:t>
            </a:r>
          </a:p>
          <a:p>
            <a:pPr algn="r"/>
            <a:r>
              <a:rPr lang="en-US" sz="1200" b="1" i="1" dirty="0"/>
              <a:t>Understanding Philanthropy: Its Meaning and Mission</a:t>
            </a:r>
          </a:p>
        </p:txBody>
      </p:sp>
    </p:spTree>
    <p:extLst>
      <p:ext uri="{BB962C8B-B14F-4D97-AF65-F5344CB8AC3E}">
        <p14:creationId xmlns:p14="http://schemas.microsoft.com/office/powerpoint/2010/main" val="1991971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634C4017-4F3A-CD43-902A-4A38021C5734}"/>
              </a:ext>
            </a:extLst>
          </p:cNvPr>
          <p:cNvPicPr>
            <a:picLocks noGrp="1" noChangeAspect="1"/>
          </p:cNvPicPr>
          <p:nvPr>
            <p:ph idx="1"/>
          </p:nvPr>
        </p:nvPicPr>
        <p:blipFill>
          <a:blip r:embed="rId3"/>
          <a:srcRect l="6649"/>
          <a:stretch>
            <a:fillRect/>
          </a:stretch>
        </p:blipFill>
        <p:spPr>
          <a:xfrm>
            <a:off x="20" y="1282"/>
            <a:ext cx="12191980" cy="6856718"/>
          </a:xfrm>
          <a:prstGeom prst="rect">
            <a:avLst/>
          </a:prstGeom>
        </p:spPr>
      </p:pic>
    </p:spTree>
    <p:extLst>
      <p:ext uri="{BB962C8B-B14F-4D97-AF65-F5344CB8AC3E}">
        <p14:creationId xmlns:p14="http://schemas.microsoft.com/office/powerpoint/2010/main" val="529032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952F9FF-093C-0CB9-3A6D-697E83BFD384}"/>
              </a:ext>
            </a:extLst>
          </p:cNvPr>
          <p:cNvSpPr>
            <a:spLocks noGrp="1"/>
          </p:cNvSpPr>
          <p:nvPr>
            <p:ph type="title"/>
          </p:nvPr>
        </p:nvSpPr>
        <p:spPr/>
        <p:txBody>
          <a:bodyPr/>
          <a:lstStyle/>
          <a:p>
            <a:r>
              <a:rPr lang="en-US" b="1"/>
              <a:t>Tygart Valley United Way Response</a:t>
            </a:r>
            <a:endParaRPr lang="en-US" b="1" dirty="0"/>
          </a:p>
        </p:txBody>
      </p:sp>
      <p:sp>
        <p:nvSpPr>
          <p:cNvPr id="6" name="Content Placeholder 5">
            <a:extLst>
              <a:ext uri="{FF2B5EF4-FFF2-40B4-BE49-F238E27FC236}">
                <a16:creationId xmlns:a16="http://schemas.microsoft.com/office/drawing/2014/main" id="{A6186798-9317-78C5-CC59-7283A46CE012}"/>
              </a:ext>
            </a:extLst>
          </p:cNvPr>
          <p:cNvSpPr>
            <a:spLocks noGrp="1"/>
          </p:cNvSpPr>
          <p:nvPr>
            <p:ph idx="1"/>
          </p:nvPr>
        </p:nvSpPr>
        <p:spPr>
          <a:xfrm>
            <a:off x="744583" y="1554480"/>
            <a:ext cx="10609217" cy="4622483"/>
          </a:xfrm>
        </p:spPr>
        <p:txBody>
          <a:bodyPr>
            <a:normAutofit lnSpcReduction="10000"/>
          </a:bodyPr>
          <a:lstStyle/>
          <a:p>
            <a:pPr lvl="0"/>
            <a:r>
              <a:rPr lang="en-US" dirty="0"/>
              <a:t>Established a Flood Fund to help meet emergent shelter and supply needs and provide an outlet for support</a:t>
            </a:r>
          </a:p>
          <a:p>
            <a:pPr lvl="0"/>
            <a:r>
              <a:rPr lang="en-US" dirty="0"/>
              <a:t>Coordinated with partners to set up donation and distribution sites for cleaning supplies, clothing, and hygiene items</a:t>
            </a:r>
          </a:p>
          <a:p>
            <a:pPr lvl="0"/>
            <a:r>
              <a:rPr lang="en-US" dirty="0"/>
              <a:t>Created and maintained a central website for information and resource sharing</a:t>
            </a:r>
          </a:p>
          <a:p>
            <a:pPr lvl="0"/>
            <a:r>
              <a:rPr lang="en-US" dirty="0"/>
              <a:t>$116,707 raised for response</a:t>
            </a:r>
          </a:p>
          <a:p>
            <a:pPr lvl="0"/>
            <a:r>
              <a:rPr lang="en-US" dirty="0"/>
              <a:t>426 nights of shelter provided</a:t>
            </a:r>
          </a:p>
          <a:p>
            <a:pPr lvl="0"/>
            <a:r>
              <a:rPr lang="en-US" dirty="0"/>
              <a:t>1,577 individuals received supplies</a:t>
            </a:r>
          </a:p>
          <a:p>
            <a:pPr lvl="0"/>
            <a:r>
              <a:rPr lang="en-US" dirty="0"/>
              <a:t>56 homeowners received financial assistance for repair</a:t>
            </a:r>
          </a:p>
          <a:p>
            <a:endParaRPr lang="en-US" dirty="0"/>
          </a:p>
        </p:txBody>
      </p:sp>
      <p:pic>
        <p:nvPicPr>
          <p:cNvPr id="3" name="Picture 2" descr="Home">
            <a:extLst>
              <a:ext uri="{FF2B5EF4-FFF2-40B4-BE49-F238E27FC236}">
                <a16:creationId xmlns:a16="http://schemas.microsoft.com/office/drawing/2014/main" id="{9F73BF6D-3969-EC9D-D604-0C793FB9C215}"/>
              </a:ext>
            </a:extLst>
          </p:cNvPr>
          <p:cNvPicPr>
            <a:picLocks noChangeAspect="1"/>
          </p:cNvPicPr>
          <p:nvPr/>
        </p:nvPicPr>
        <p:blipFill>
          <a:blip r:embed="rId3"/>
          <a:stretch>
            <a:fillRect/>
          </a:stretch>
        </p:blipFill>
        <p:spPr>
          <a:xfrm>
            <a:off x="9287690" y="5599092"/>
            <a:ext cx="2066109" cy="712808"/>
          </a:xfrm>
          <a:prstGeom prst="rect">
            <a:avLst/>
          </a:prstGeom>
        </p:spPr>
      </p:pic>
    </p:spTree>
    <p:extLst>
      <p:ext uri="{BB962C8B-B14F-4D97-AF65-F5344CB8AC3E}">
        <p14:creationId xmlns:p14="http://schemas.microsoft.com/office/powerpoint/2010/main" val="24115808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Content Placeholder 4">
            <a:extLst>
              <a:ext uri="{FF2B5EF4-FFF2-40B4-BE49-F238E27FC236}">
                <a16:creationId xmlns:a16="http://schemas.microsoft.com/office/drawing/2014/main" id="{54AF7628-BC2F-54C0-FBF3-F8C0EDED95DE}"/>
              </a:ext>
            </a:extLst>
          </p:cNvPr>
          <p:cNvPicPr>
            <a:picLocks noGrp="1" noChangeAspect="1"/>
          </p:cNvPicPr>
          <p:nvPr>
            <p:ph idx="1"/>
          </p:nvPr>
        </p:nvPicPr>
        <p:blipFill>
          <a:blip r:embed="rId3"/>
          <a:srcRect t="18373" b="7628"/>
          <a:stretch>
            <a:fillRect/>
          </a:stretch>
        </p:blipFill>
        <p:spPr>
          <a:xfrm>
            <a:off x="20" y="1282"/>
            <a:ext cx="12191980" cy="6856718"/>
          </a:xfrm>
          <a:prstGeom prst="rect">
            <a:avLst/>
          </a:prstGeom>
        </p:spPr>
      </p:pic>
    </p:spTree>
    <p:extLst>
      <p:ext uri="{BB962C8B-B14F-4D97-AF65-F5344CB8AC3E}">
        <p14:creationId xmlns:p14="http://schemas.microsoft.com/office/powerpoint/2010/main" val="3984286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23442-93D4-7B2D-9B5D-1B76DDCC4A41}"/>
              </a:ext>
            </a:extLst>
          </p:cNvPr>
          <p:cNvSpPr>
            <a:spLocks noGrp="1"/>
          </p:cNvSpPr>
          <p:nvPr>
            <p:ph type="title"/>
          </p:nvPr>
        </p:nvSpPr>
        <p:spPr/>
        <p:txBody>
          <a:bodyPr/>
          <a:lstStyle/>
          <a:p>
            <a:r>
              <a:rPr lang="en-US" b="1" dirty="0"/>
              <a:t>Long-Term Recovery Team Ohio Valley</a:t>
            </a:r>
            <a:endParaRPr lang="en-US" dirty="0"/>
          </a:p>
        </p:txBody>
      </p:sp>
      <p:sp>
        <p:nvSpPr>
          <p:cNvPr id="3" name="Content Placeholder 2">
            <a:extLst>
              <a:ext uri="{FF2B5EF4-FFF2-40B4-BE49-F238E27FC236}">
                <a16:creationId xmlns:a16="http://schemas.microsoft.com/office/drawing/2014/main" id="{63AF7658-7529-D5BE-99C2-B0CBEA3602E5}"/>
              </a:ext>
            </a:extLst>
          </p:cNvPr>
          <p:cNvSpPr>
            <a:spLocks noGrp="1"/>
          </p:cNvSpPr>
          <p:nvPr>
            <p:ph idx="1"/>
          </p:nvPr>
        </p:nvSpPr>
        <p:spPr/>
        <p:txBody>
          <a:bodyPr>
            <a:normAutofit/>
          </a:bodyPr>
          <a:lstStyle/>
          <a:p>
            <a:r>
              <a:rPr lang="en-US" dirty="0"/>
              <a:t>Headed by the </a:t>
            </a:r>
            <a:r>
              <a:rPr lang="en-US" b="1" dirty="0"/>
              <a:t>United Way of the Upper Ohio Valley</a:t>
            </a:r>
            <a:r>
              <a:rPr lang="en-US" dirty="0"/>
              <a:t>, it includes over 30 local agencies and focuses on:</a:t>
            </a:r>
          </a:p>
          <a:p>
            <a:pPr lvl="0"/>
            <a:r>
              <a:rPr lang="en-US" b="1" dirty="0"/>
              <a:t>Housing assistance</a:t>
            </a:r>
            <a:r>
              <a:rPr lang="en-US" dirty="0"/>
              <a:t>: Organizing short-term, long-term, and permanent housing lists for those displaced.</a:t>
            </a:r>
          </a:p>
          <a:p>
            <a:pPr lvl="0"/>
            <a:r>
              <a:rPr lang="en-US" b="1" dirty="0"/>
              <a:t>Case management</a:t>
            </a:r>
            <a:r>
              <a:rPr lang="en-US" dirty="0"/>
              <a:t>: Assessing individual needs for housing, appliances, furniture, and rebuilding .</a:t>
            </a:r>
          </a:p>
          <a:p>
            <a:pPr lvl="0"/>
            <a:r>
              <a:rPr lang="en-US" b="1" dirty="0"/>
              <a:t>Volunteer and donation needs</a:t>
            </a:r>
            <a:r>
              <a:rPr lang="en-US" dirty="0"/>
              <a:t>: Seeking retired tradespeople (electricians, carpenters, construction) and monetary contributions.</a:t>
            </a:r>
          </a:p>
          <a:p>
            <a:endParaRPr lang="en-US" dirty="0"/>
          </a:p>
        </p:txBody>
      </p:sp>
    </p:spTree>
    <p:extLst>
      <p:ext uri="{BB962C8B-B14F-4D97-AF65-F5344CB8AC3E}">
        <p14:creationId xmlns:p14="http://schemas.microsoft.com/office/powerpoint/2010/main" val="3959536926"/>
      </p:ext>
    </p:extLst>
  </p:cSld>
  <p:clrMapOvr>
    <a:masterClrMapping/>
  </p:clrMapOvr>
</p:sld>
</file>

<file path=ppt/theme/theme1.xml><?xml version="1.0" encoding="utf-8"?>
<a:theme xmlns:a="http://schemas.openxmlformats.org/drawingml/2006/main" name="Office Theme">
  <a:themeElements>
    <a:clrScheme name="PWV 2026">
      <a:dk1>
        <a:srgbClr val="118A81"/>
      </a:dk1>
      <a:lt1>
        <a:srgbClr val="FFFFFF"/>
      </a:lt1>
      <a:dk2>
        <a:srgbClr val="424242"/>
      </a:dk2>
      <a:lt2>
        <a:srgbClr val="737373"/>
      </a:lt2>
      <a:accent1>
        <a:srgbClr val="EF9A30"/>
      </a:accent1>
      <a:accent2>
        <a:srgbClr val="003D57"/>
      </a:accent2>
      <a:accent3>
        <a:srgbClr val="6C128B"/>
      </a:accent3>
      <a:accent4>
        <a:srgbClr val="2F023E"/>
      </a:accent4>
      <a:accent5>
        <a:srgbClr val="8B4912"/>
      </a:accent5>
      <a:accent6>
        <a:srgbClr val="DEB6BA"/>
      </a:accent6>
      <a:hlink>
        <a:srgbClr val="3D85C6"/>
      </a:hlink>
      <a:folHlink>
        <a:srgbClr val="4FC3F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957f6b1-efd5-446f-bf63-686cde40324c">
      <Terms xmlns="http://schemas.microsoft.com/office/infopath/2007/PartnerControls"/>
    </lcf76f155ced4ddcb4097134ff3c332f>
    <TaxCatchAll xmlns="5ab03257-a226-4b2a-9564-9e0ad8ff5b1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E5A1DDB29D73A4F98CAD35F32C1CE5A" ma:contentTypeVersion="12" ma:contentTypeDescription="Create a new document." ma:contentTypeScope="" ma:versionID="d588c9d1f392f96bc95af11cf28b9863">
  <xsd:schema xmlns:xsd="http://www.w3.org/2001/XMLSchema" xmlns:xs="http://www.w3.org/2001/XMLSchema" xmlns:p="http://schemas.microsoft.com/office/2006/metadata/properties" xmlns:ns2="8957f6b1-efd5-446f-bf63-686cde40324c" xmlns:ns3="5ab03257-a226-4b2a-9564-9e0ad8ff5b1e" targetNamespace="http://schemas.microsoft.com/office/2006/metadata/properties" ma:root="true" ma:fieldsID="b0776e9c817a749414710b0943cae899" ns2:_="" ns3:_="">
    <xsd:import namespace="8957f6b1-efd5-446f-bf63-686cde40324c"/>
    <xsd:import namespace="5ab03257-a226-4b2a-9564-9e0ad8ff5b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57f6b1-efd5-446f-bf63-686cde40324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4f530f3-044e-4f9e-b828-2c776728281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ab03257-a226-4b2a-9564-9e0ad8ff5b1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f19ee169-7dcc-440e-a839-dac29e540eac}" ma:internalName="TaxCatchAll" ma:showField="CatchAllData" ma:web="5ab03257-a226-4b2a-9564-9e0ad8ff5b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07B4183-DEC1-4A2A-A15A-276CD3D04214}">
  <ds:schemaRefs>
    <ds:schemaRef ds:uri="http://schemas.microsoft.com/sharepoint/v3/contenttype/forms"/>
  </ds:schemaRefs>
</ds:datastoreItem>
</file>

<file path=customXml/itemProps2.xml><?xml version="1.0" encoding="utf-8"?>
<ds:datastoreItem xmlns:ds="http://schemas.openxmlformats.org/officeDocument/2006/customXml" ds:itemID="{AB922597-EB8E-4C4F-9476-877632DF4F99}">
  <ds:schemaRefs>
    <ds:schemaRef ds:uri="http://purl.org/dc/terms/"/>
    <ds:schemaRef ds:uri="http://purl.org/dc/elements/1.1/"/>
    <ds:schemaRef ds:uri="http://schemas.microsoft.com/office/2006/documentManagement/types"/>
    <ds:schemaRef ds:uri="8957f6b1-efd5-446f-bf63-686cde40324c"/>
    <ds:schemaRef ds:uri="http://schemas.microsoft.com/office/2006/metadata/properties"/>
    <ds:schemaRef ds:uri="http://schemas.microsoft.com/office/infopath/2007/PartnerControls"/>
    <ds:schemaRef ds:uri="http://www.w3.org/XML/1998/namespace"/>
    <ds:schemaRef ds:uri="http://schemas.openxmlformats.org/package/2006/metadata/core-properties"/>
    <ds:schemaRef ds:uri="5ab03257-a226-4b2a-9564-9e0ad8ff5b1e"/>
    <ds:schemaRef ds:uri="http://purl.org/dc/dcmitype/"/>
  </ds:schemaRefs>
</ds:datastoreItem>
</file>

<file path=customXml/itemProps3.xml><?xml version="1.0" encoding="utf-8"?>
<ds:datastoreItem xmlns:ds="http://schemas.openxmlformats.org/officeDocument/2006/customXml" ds:itemID="{08BE29F7-5292-45A7-AFC8-B8323D1FAAC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57f6b1-efd5-446f-bf63-686cde40324c"/>
    <ds:schemaRef ds:uri="5ab03257-a226-4b2a-9564-9e0ad8ff5b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1541</TotalTime>
  <Words>1470</Words>
  <Application>Microsoft Office PowerPoint</Application>
  <PresentationFormat>Widescreen</PresentationFormat>
  <Paragraphs>119</Paragraphs>
  <Slides>17</Slides>
  <Notes>17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Aptos</vt:lpstr>
      <vt:lpstr>Arial</vt:lpstr>
      <vt:lpstr>Calibri</vt:lpstr>
      <vt:lpstr>Office Theme</vt:lpstr>
      <vt:lpstr>Philanthropy’s Response to 2025 Flooding</vt:lpstr>
      <vt:lpstr>PowerPoint Presentation</vt:lpstr>
      <vt:lpstr>PowerPoint Presentation</vt:lpstr>
      <vt:lpstr>Philanthropy’s Impact in West Virginia</vt:lpstr>
      <vt:lpstr>PowerPoint Presentation</vt:lpstr>
      <vt:lpstr>PowerPoint Presentation</vt:lpstr>
      <vt:lpstr>Tygart Valley United Way Response</vt:lpstr>
      <vt:lpstr>PowerPoint Presentation</vt:lpstr>
      <vt:lpstr>Long-Term Recovery Team Ohio Valley</vt:lpstr>
      <vt:lpstr>Upper Ohio Valley</vt:lpstr>
      <vt:lpstr>PowerPoint Presentation</vt:lpstr>
      <vt:lpstr>PowerPoint Presentation</vt:lpstr>
      <vt:lpstr>PowerPoint Presentation</vt:lpstr>
      <vt:lpstr>Other Partners in Philanthropy Responding</vt:lpstr>
      <vt:lpstr>Disaster Response Philanthropy Playbook</vt:lpstr>
      <vt:lpstr>United We Prepare</vt:lpstr>
      <vt:lpstr>Contact Us!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Jennifer Goddard</dc:creator>
  <cp:lastModifiedBy>Behrang Bidadian</cp:lastModifiedBy>
  <cp:revision>5</cp:revision>
  <cp:lastPrinted>2026-06-15T16:45:02Z</cp:lastPrinted>
  <dcterms:created xsi:type="dcterms:W3CDTF">2026-06-11T14:30:19Z</dcterms:created>
  <dcterms:modified xsi:type="dcterms:W3CDTF">2026-07-17T17:48:28Z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0x010100BE5A1DDB29D73A4F98CAD35F32C1CE5A</vt:lpwstr>
  </property>
  <property fmtid="{D5CDD505-2E9C-101B-9397-08002B2CF9AE}" pid="3" name="MediaServiceImageTags">
    <vt:lpwstr/>
  </property>
</Properties>
</file>