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6" r:id="rId5"/>
  </p:sldMasterIdLst>
  <p:notesMasterIdLst>
    <p:notesMasterId r:id="rId33"/>
  </p:notesMasterIdLst>
  <p:sldIdLst>
    <p:sldId id="301" r:id="rId6"/>
    <p:sldId id="279" r:id="rId7"/>
    <p:sldId id="270" r:id="rId8"/>
    <p:sldId id="292" r:id="rId9"/>
    <p:sldId id="269" r:id="rId10"/>
    <p:sldId id="309" r:id="rId11"/>
    <p:sldId id="259" r:id="rId12"/>
    <p:sldId id="268" r:id="rId13"/>
    <p:sldId id="263" r:id="rId14"/>
    <p:sldId id="302" r:id="rId15"/>
    <p:sldId id="282" r:id="rId16"/>
    <p:sldId id="552" r:id="rId17"/>
    <p:sldId id="289" r:id="rId18"/>
    <p:sldId id="303" r:id="rId19"/>
    <p:sldId id="290" r:id="rId20"/>
    <p:sldId id="287" r:id="rId21"/>
    <p:sldId id="294" r:id="rId22"/>
    <p:sldId id="297" r:id="rId23"/>
    <p:sldId id="286" r:id="rId24"/>
    <p:sldId id="356" r:id="rId25"/>
    <p:sldId id="357" r:id="rId26"/>
    <p:sldId id="353" r:id="rId27"/>
    <p:sldId id="354" r:id="rId28"/>
    <p:sldId id="358" r:id="rId29"/>
    <p:sldId id="361" r:id="rId30"/>
    <p:sldId id="360" r:id="rId31"/>
    <p:sldId id="27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7DBD05-AB0D-B0B5-85BD-0EE5203DA325}" name="Garnett, Casey" initials="GC" userId="S::casey.garnett@ieminc.com::7dfe330f-b4b8-4400-a7b2-29c27aad162e" providerId="AD"/>
  <p188:author id="{C4588970-4D05-B222-19DF-90EAEDB5A128}" name="Tennyson, Stephanie" initials="ST" userId="S::Stephanie.Tennyson@ieminc.com::ec69f36d-6574-4102-b5bd-47b321e4d488" providerId="AD"/>
  <p188:author id="{3F7528B8-7FB4-CA75-CC59-353583063A50}" name="Nester, Jessica" initials="JN" userId="S::Jessica.Nester@ieminc.com::280df044-2bd4-4a64-9337-4d7d030402d8" providerId="AD"/>
  <p188:author id="{69D0BFCC-561B-64FB-5CF7-A12856DFBC5F}" name="Gahr, Kelci" initials="KG" userId="S::Kelci.Gahr@ieminc.com::4a98af03-eb1e-4b60-a33a-ca5d9201a64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EA2"/>
    <a:srgbClr val="00AFA7"/>
    <a:srgbClr val="079CD6"/>
    <a:srgbClr val="122146"/>
    <a:srgbClr val="9ED2F1"/>
    <a:srgbClr val="7FCBAE"/>
    <a:srgbClr val="065BA0"/>
    <a:srgbClr val="00A8B5"/>
    <a:srgbClr val="E31B23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5033" autoAdjust="0"/>
  </p:normalViewPr>
  <p:slideViewPr>
    <p:cSldViewPr snapToGrid="0">
      <p:cViewPr varScale="1">
        <p:scale>
          <a:sx n="75" d="100"/>
          <a:sy n="75" d="100"/>
        </p:scale>
        <p:origin x="9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8/10/relationships/authors" Target="authors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nett, Casey" userId="7dfe330f-b4b8-4400-a7b2-29c27aad162e" providerId="ADAL" clId="{E9E17FF2-FD9A-488F-86DC-731D593CE371}"/>
    <pc:docChg chg="custSel modSld">
      <pc:chgData name="Garnett, Casey" userId="7dfe330f-b4b8-4400-a7b2-29c27aad162e" providerId="ADAL" clId="{E9E17FF2-FD9A-488F-86DC-731D593CE371}" dt="2026-06-16T15:15:10.390" v="215" actId="27636"/>
      <pc:docMkLst>
        <pc:docMk/>
      </pc:docMkLst>
      <pc:sldChg chg="modSp mod">
        <pc:chgData name="Garnett, Casey" userId="7dfe330f-b4b8-4400-a7b2-29c27aad162e" providerId="ADAL" clId="{E9E17FF2-FD9A-488F-86DC-731D593CE371}" dt="2026-06-12T15:25:07.266" v="3" actId="20577"/>
        <pc:sldMkLst>
          <pc:docMk/>
          <pc:sldMk cId="824472564" sldId="282"/>
        </pc:sldMkLst>
        <pc:spChg chg="mod">
          <ac:chgData name="Garnett, Casey" userId="7dfe330f-b4b8-4400-a7b2-29c27aad162e" providerId="ADAL" clId="{E9E17FF2-FD9A-488F-86DC-731D593CE371}" dt="2026-06-12T15:25:07.266" v="3" actId="20577"/>
          <ac:spMkLst>
            <pc:docMk/>
            <pc:sldMk cId="824472564" sldId="282"/>
            <ac:spMk id="3" creationId="{AF95B7EB-FCF1-F48D-A8ED-58ECF57610F3}"/>
          </ac:spMkLst>
        </pc:spChg>
      </pc:sldChg>
      <pc:sldChg chg="modSp mod">
        <pc:chgData name="Garnett, Casey" userId="7dfe330f-b4b8-4400-a7b2-29c27aad162e" providerId="ADAL" clId="{E9E17FF2-FD9A-488F-86DC-731D593CE371}" dt="2026-06-12T15:26:08.485" v="168" actId="1076"/>
        <pc:sldMkLst>
          <pc:docMk/>
          <pc:sldMk cId="1662066718" sldId="286"/>
        </pc:sldMkLst>
        <pc:spChg chg="mod">
          <ac:chgData name="Garnett, Casey" userId="7dfe330f-b4b8-4400-a7b2-29c27aad162e" providerId="ADAL" clId="{E9E17FF2-FD9A-488F-86DC-731D593CE371}" dt="2026-06-12T15:26:06.921" v="167" actId="20577"/>
          <ac:spMkLst>
            <pc:docMk/>
            <pc:sldMk cId="1662066718" sldId="286"/>
            <ac:spMk id="10" creationId="{F9CE075C-B8EF-3253-9BCC-73D15C015F4D}"/>
          </ac:spMkLst>
        </pc:spChg>
        <pc:picChg chg="mod">
          <ac:chgData name="Garnett, Casey" userId="7dfe330f-b4b8-4400-a7b2-29c27aad162e" providerId="ADAL" clId="{E9E17FF2-FD9A-488F-86DC-731D593CE371}" dt="2026-06-12T15:26:08.485" v="168" actId="1076"/>
          <ac:picMkLst>
            <pc:docMk/>
            <pc:sldMk cId="1662066718" sldId="286"/>
            <ac:picMk id="14" creationId="{6E79E4A4-A4C3-F714-0AEA-39FB3B55C6B7}"/>
          </ac:picMkLst>
        </pc:picChg>
      </pc:sldChg>
      <pc:sldChg chg="modSp mod">
        <pc:chgData name="Garnett, Casey" userId="7dfe330f-b4b8-4400-a7b2-29c27aad162e" providerId="ADAL" clId="{E9E17FF2-FD9A-488F-86DC-731D593CE371}" dt="2026-06-12T15:25:49.736" v="96" actId="27636"/>
        <pc:sldMkLst>
          <pc:docMk/>
          <pc:sldMk cId="780820973" sldId="297"/>
        </pc:sldMkLst>
        <pc:spChg chg="mod">
          <ac:chgData name="Garnett, Casey" userId="7dfe330f-b4b8-4400-a7b2-29c27aad162e" providerId="ADAL" clId="{E9E17FF2-FD9A-488F-86DC-731D593CE371}" dt="2026-06-12T15:25:49.736" v="96" actId="27636"/>
          <ac:spMkLst>
            <pc:docMk/>
            <pc:sldMk cId="780820973" sldId="297"/>
            <ac:spMk id="3" creationId="{E2A5EA11-FA56-C8EB-5B24-9705A9E4B405}"/>
          </ac:spMkLst>
        </pc:spChg>
      </pc:sldChg>
      <pc:sldChg chg="modSp mod">
        <pc:chgData name="Garnett, Casey" userId="7dfe330f-b4b8-4400-a7b2-29c27aad162e" providerId="ADAL" clId="{E9E17FF2-FD9A-488F-86DC-731D593CE371}" dt="2026-06-16T02:54:55.886" v="169" actId="313"/>
        <pc:sldMkLst>
          <pc:docMk/>
          <pc:sldMk cId="2906155645" sldId="309"/>
        </pc:sldMkLst>
        <pc:spChg chg="mod">
          <ac:chgData name="Garnett, Casey" userId="7dfe330f-b4b8-4400-a7b2-29c27aad162e" providerId="ADAL" clId="{E9E17FF2-FD9A-488F-86DC-731D593CE371}" dt="2026-06-16T02:54:55.886" v="169" actId="313"/>
          <ac:spMkLst>
            <pc:docMk/>
            <pc:sldMk cId="2906155645" sldId="309"/>
            <ac:spMk id="3" creationId="{9ECC9DD2-7623-3D83-7188-A858843EC600}"/>
          </ac:spMkLst>
        </pc:spChg>
      </pc:sldChg>
      <pc:sldChg chg="modSp mod">
        <pc:chgData name="Garnett, Casey" userId="7dfe330f-b4b8-4400-a7b2-29c27aad162e" providerId="ADAL" clId="{E9E17FF2-FD9A-488F-86DC-731D593CE371}" dt="2026-06-16T15:15:10.390" v="215" actId="27636"/>
        <pc:sldMkLst>
          <pc:docMk/>
          <pc:sldMk cId="2273834246" sldId="354"/>
        </pc:sldMkLst>
        <pc:spChg chg="mod">
          <ac:chgData name="Garnett, Casey" userId="7dfe330f-b4b8-4400-a7b2-29c27aad162e" providerId="ADAL" clId="{E9E17FF2-FD9A-488F-86DC-731D593CE371}" dt="2026-06-16T15:15:10.390" v="215" actId="27636"/>
          <ac:spMkLst>
            <pc:docMk/>
            <pc:sldMk cId="2273834246" sldId="354"/>
            <ac:spMk id="3" creationId="{B46900BF-DCED-BEFB-799D-739FEC3CD072}"/>
          </ac:spMkLst>
        </pc:spChg>
      </pc:sldChg>
      <pc:sldChg chg="modSp mod">
        <pc:chgData name="Garnett, Casey" userId="7dfe330f-b4b8-4400-a7b2-29c27aad162e" providerId="ADAL" clId="{E9E17FF2-FD9A-488F-86DC-731D593CE371}" dt="2026-06-16T15:15:02.173" v="213" actId="20577"/>
        <pc:sldMkLst>
          <pc:docMk/>
          <pc:sldMk cId="3266475010" sldId="356"/>
        </pc:sldMkLst>
        <pc:spChg chg="mod">
          <ac:chgData name="Garnett, Casey" userId="7dfe330f-b4b8-4400-a7b2-29c27aad162e" providerId="ADAL" clId="{E9E17FF2-FD9A-488F-86DC-731D593CE371}" dt="2026-06-16T15:15:02.173" v="213" actId="20577"/>
          <ac:spMkLst>
            <pc:docMk/>
            <pc:sldMk cId="3266475010" sldId="356"/>
            <ac:spMk id="3" creationId="{07D8BB0F-FF43-3685-86AA-673EE96E6E5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7868D8-3340-4006-B107-BB8829A9F6BE}" type="doc">
      <dgm:prSet loTypeId="urn:microsoft.com/office/officeart/2005/8/layout/hProcess9" loCatId="process" qsTypeId="urn:microsoft.com/office/officeart/2005/8/quickstyle/simple1" qsCatId="simple" csTypeId="urn:microsoft.com/office/officeart/2005/8/colors/accent6_5" csCatId="accent6" phldr="1"/>
      <dgm:spPr/>
    </dgm:pt>
    <dgm:pt modelId="{0DA99C33-9F93-40F2-A0DC-2EEF7A0FD498}">
      <dgm:prSet phldrT="[Text]"/>
      <dgm:spPr>
        <a:solidFill>
          <a:srgbClr val="00AFA7"/>
        </a:solidFill>
      </dgm:spPr>
      <dgm:t>
        <a:bodyPr/>
        <a:lstStyle/>
        <a:p>
          <a:r>
            <a:rPr lang="en-US" b="0">
              <a:latin typeface="Segoe UI Semibold" panose="020B0702040204020203" pitchFamily="34" charset="0"/>
              <a:cs typeface="Segoe UI Semibold" panose="020B0702040204020203" pitchFamily="34" charset="0"/>
            </a:rPr>
            <a:t>Planning Process</a:t>
          </a:r>
        </a:p>
      </dgm:t>
    </dgm:pt>
    <dgm:pt modelId="{727D52AA-0D57-4C83-924C-078D113C40CF}" type="parTrans" cxnId="{4A38826C-05AC-4AB2-B823-317A89C22E82}">
      <dgm:prSet/>
      <dgm:spPr/>
      <dgm:t>
        <a:bodyPr/>
        <a:lstStyle/>
        <a:p>
          <a:endParaRPr lang="en-US"/>
        </a:p>
      </dgm:t>
    </dgm:pt>
    <dgm:pt modelId="{97582166-4491-484D-BF52-0C3B271E5837}" type="sibTrans" cxnId="{4A38826C-05AC-4AB2-B823-317A89C22E82}">
      <dgm:prSet/>
      <dgm:spPr/>
      <dgm:t>
        <a:bodyPr/>
        <a:lstStyle/>
        <a:p>
          <a:endParaRPr lang="en-US"/>
        </a:p>
      </dgm:t>
    </dgm:pt>
    <dgm:pt modelId="{B637CC16-1485-4111-8C85-33B44AFA0DAB}">
      <dgm:prSet phldrT="[Text]"/>
      <dgm:spPr>
        <a:solidFill>
          <a:srgbClr val="00AFA7"/>
        </a:solidFill>
      </dgm:spPr>
      <dgm:t>
        <a:bodyPr/>
        <a:lstStyle/>
        <a:p>
          <a:r>
            <a:rPr lang="en-US" b="0">
              <a:latin typeface="Segoe UI Semibold" panose="020B0702040204020203" pitchFamily="34" charset="0"/>
              <a:cs typeface="Segoe UI Semibold" panose="020B0702040204020203" pitchFamily="34" charset="0"/>
            </a:rPr>
            <a:t>Risk Assessment</a:t>
          </a:r>
        </a:p>
      </dgm:t>
    </dgm:pt>
    <dgm:pt modelId="{FA564B7F-3B46-4ACA-B6C4-7FDDF0A33A63}" type="parTrans" cxnId="{68563780-19CD-41CF-AAE6-277541E632B8}">
      <dgm:prSet/>
      <dgm:spPr/>
      <dgm:t>
        <a:bodyPr/>
        <a:lstStyle/>
        <a:p>
          <a:endParaRPr lang="en-US"/>
        </a:p>
      </dgm:t>
    </dgm:pt>
    <dgm:pt modelId="{E990DBFD-DB6A-43B2-B914-F8C2CA7A7CC1}" type="sibTrans" cxnId="{68563780-19CD-41CF-AAE6-277541E632B8}">
      <dgm:prSet/>
      <dgm:spPr/>
      <dgm:t>
        <a:bodyPr/>
        <a:lstStyle/>
        <a:p>
          <a:endParaRPr lang="en-US"/>
        </a:p>
      </dgm:t>
    </dgm:pt>
    <dgm:pt modelId="{62FFD75D-94CF-4D69-BCCE-B4573DC54058}">
      <dgm:prSet phldrT="[Text]"/>
      <dgm:spPr>
        <a:solidFill>
          <a:srgbClr val="00AFA7"/>
        </a:solidFill>
      </dgm:spPr>
      <dgm:t>
        <a:bodyPr/>
        <a:lstStyle/>
        <a:p>
          <a:r>
            <a:rPr lang="en-US" b="0">
              <a:latin typeface="Segoe UI Semibold" panose="020B0702040204020203" pitchFamily="34" charset="0"/>
              <a:cs typeface="Segoe UI Semibold" panose="020B0702040204020203" pitchFamily="34" charset="0"/>
            </a:rPr>
            <a:t>Capability Assessment</a:t>
          </a:r>
        </a:p>
      </dgm:t>
    </dgm:pt>
    <dgm:pt modelId="{D6997218-A021-4845-AF9E-8915C3ACBBDD}" type="parTrans" cxnId="{1E4F9FC7-56DA-4660-BDB0-DDFD17DC490F}">
      <dgm:prSet/>
      <dgm:spPr/>
      <dgm:t>
        <a:bodyPr/>
        <a:lstStyle/>
        <a:p>
          <a:endParaRPr lang="en-US"/>
        </a:p>
      </dgm:t>
    </dgm:pt>
    <dgm:pt modelId="{CAC7C0D9-23DB-4162-B5F8-5C11D9DD885C}" type="sibTrans" cxnId="{1E4F9FC7-56DA-4660-BDB0-DDFD17DC490F}">
      <dgm:prSet/>
      <dgm:spPr/>
      <dgm:t>
        <a:bodyPr/>
        <a:lstStyle/>
        <a:p>
          <a:endParaRPr lang="en-US"/>
        </a:p>
      </dgm:t>
    </dgm:pt>
    <dgm:pt modelId="{F2E5F41A-9A9F-4A72-8219-F5379AB2D83C}">
      <dgm:prSet phldrT="[Text]"/>
      <dgm:spPr>
        <a:solidFill>
          <a:srgbClr val="00AFA7"/>
        </a:solidFill>
      </dgm:spPr>
      <dgm:t>
        <a:bodyPr/>
        <a:lstStyle/>
        <a:p>
          <a:r>
            <a:rPr lang="en-US" b="0">
              <a:latin typeface="Segoe UI Semibold" panose="020B0702040204020203" pitchFamily="34" charset="0"/>
              <a:cs typeface="Segoe UI Semibold" panose="020B0702040204020203" pitchFamily="34" charset="0"/>
            </a:rPr>
            <a:t>Plan Maintenance</a:t>
          </a:r>
        </a:p>
      </dgm:t>
    </dgm:pt>
    <dgm:pt modelId="{FAEA53E0-38A6-48B2-95BC-806B1D1E694F}" type="parTrans" cxnId="{2EB6550B-92B4-4555-ABCC-F0F249325DDF}">
      <dgm:prSet/>
      <dgm:spPr/>
      <dgm:t>
        <a:bodyPr/>
        <a:lstStyle/>
        <a:p>
          <a:endParaRPr lang="en-US"/>
        </a:p>
      </dgm:t>
    </dgm:pt>
    <dgm:pt modelId="{793C4D6A-D299-42E0-84CE-CB9E8CACFD4F}" type="sibTrans" cxnId="{2EB6550B-92B4-4555-ABCC-F0F249325DDF}">
      <dgm:prSet/>
      <dgm:spPr/>
      <dgm:t>
        <a:bodyPr/>
        <a:lstStyle/>
        <a:p>
          <a:endParaRPr lang="en-US"/>
        </a:p>
      </dgm:t>
    </dgm:pt>
    <dgm:pt modelId="{B507853F-136A-495F-9445-469A8007A484}">
      <dgm:prSet phldrT="[Text]"/>
      <dgm:spPr>
        <a:solidFill>
          <a:srgbClr val="00AFA7"/>
        </a:solidFill>
      </dgm:spPr>
      <dgm:t>
        <a:bodyPr/>
        <a:lstStyle/>
        <a:p>
          <a:r>
            <a:rPr lang="en-US" b="0">
              <a:latin typeface="Segoe UI Semibold" panose="020B0702040204020203" pitchFamily="34" charset="0"/>
              <a:cs typeface="Segoe UI Semibold" panose="020B0702040204020203" pitchFamily="34" charset="0"/>
            </a:rPr>
            <a:t>Mitigation Strategy</a:t>
          </a:r>
        </a:p>
      </dgm:t>
    </dgm:pt>
    <dgm:pt modelId="{FEC3AD9C-E5DD-4957-83E2-985839C472FF}" type="sibTrans" cxnId="{ACF138C9-D06F-4696-816F-D7DC1F040000}">
      <dgm:prSet/>
      <dgm:spPr/>
      <dgm:t>
        <a:bodyPr/>
        <a:lstStyle/>
        <a:p>
          <a:endParaRPr lang="en-US"/>
        </a:p>
      </dgm:t>
    </dgm:pt>
    <dgm:pt modelId="{F873D61D-9E05-4AD9-9CBA-B37411E001A7}" type="parTrans" cxnId="{ACF138C9-D06F-4696-816F-D7DC1F040000}">
      <dgm:prSet/>
      <dgm:spPr/>
      <dgm:t>
        <a:bodyPr/>
        <a:lstStyle/>
        <a:p>
          <a:endParaRPr lang="en-US"/>
        </a:p>
      </dgm:t>
    </dgm:pt>
    <dgm:pt modelId="{1C9E45F7-BD1C-4CDF-B72F-4D09F9FE8F67}" type="pres">
      <dgm:prSet presAssocID="{887868D8-3340-4006-B107-BB8829A9F6BE}" presName="CompostProcess" presStyleCnt="0">
        <dgm:presLayoutVars>
          <dgm:dir/>
          <dgm:resizeHandles val="exact"/>
        </dgm:presLayoutVars>
      </dgm:prSet>
      <dgm:spPr/>
    </dgm:pt>
    <dgm:pt modelId="{C0D5F215-B33B-4048-925E-3FF0E5FB336A}" type="pres">
      <dgm:prSet presAssocID="{887868D8-3340-4006-B107-BB8829A9F6BE}" presName="arrow" presStyleLbl="bgShp" presStyleIdx="0" presStyleCnt="1" custLinFactNeighborY="-3334"/>
      <dgm:spPr>
        <a:solidFill>
          <a:srgbClr val="122146"/>
        </a:solidFill>
      </dgm:spPr>
    </dgm:pt>
    <dgm:pt modelId="{D24F9B5B-787C-4417-B77E-8C0325D76DE5}" type="pres">
      <dgm:prSet presAssocID="{887868D8-3340-4006-B107-BB8829A9F6BE}" presName="linearProcess" presStyleCnt="0"/>
      <dgm:spPr/>
    </dgm:pt>
    <dgm:pt modelId="{85B5299C-98F2-4F8D-B472-CEE7143A1EDA}" type="pres">
      <dgm:prSet presAssocID="{0DA99C33-9F93-40F2-A0DC-2EEF7A0FD498}" presName="textNode" presStyleLbl="node1" presStyleIdx="0" presStyleCnt="5">
        <dgm:presLayoutVars>
          <dgm:bulletEnabled val="1"/>
        </dgm:presLayoutVars>
      </dgm:prSet>
      <dgm:spPr/>
    </dgm:pt>
    <dgm:pt modelId="{823A1CF8-2A8E-43CC-94AA-4C3697622358}" type="pres">
      <dgm:prSet presAssocID="{97582166-4491-484D-BF52-0C3B271E5837}" presName="sibTrans" presStyleCnt="0"/>
      <dgm:spPr/>
    </dgm:pt>
    <dgm:pt modelId="{D4563722-46DA-4C7B-BF10-8DF66B1B5E8A}" type="pres">
      <dgm:prSet presAssocID="{B637CC16-1485-4111-8C85-33B44AFA0DAB}" presName="textNode" presStyleLbl="node1" presStyleIdx="1" presStyleCnt="5">
        <dgm:presLayoutVars>
          <dgm:bulletEnabled val="1"/>
        </dgm:presLayoutVars>
      </dgm:prSet>
      <dgm:spPr/>
    </dgm:pt>
    <dgm:pt modelId="{B73058A6-6F36-45B7-8CD8-EA10D3A8B7F0}" type="pres">
      <dgm:prSet presAssocID="{E990DBFD-DB6A-43B2-B914-F8C2CA7A7CC1}" presName="sibTrans" presStyleCnt="0"/>
      <dgm:spPr/>
    </dgm:pt>
    <dgm:pt modelId="{87FC120B-7A58-4709-AF2A-8AD60FC7B7CA}" type="pres">
      <dgm:prSet presAssocID="{62FFD75D-94CF-4D69-BCCE-B4573DC54058}" presName="textNode" presStyleLbl="node1" presStyleIdx="2" presStyleCnt="5">
        <dgm:presLayoutVars>
          <dgm:bulletEnabled val="1"/>
        </dgm:presLayoutVars>
      </dgm:prSet>
      <dgm:spPr/>
    </dgm:pt>
    <dgm:pt modelId="{57D54569-3009-4A30-AD17-EE1B7BBBB19F}" type="pres">
      <dgm:prSet presAssocID="{CAC7C0D9-23DB-4162-B5F8-5C11D9DD885C}" presName="sibTrans" presStyleCnt="0"/>
      <dgm:spPr/>
    </dgm:pt>
    <dgm:pt modelId="{D313BD5A-D212-4999-BA36-C6C0BC28964E}" type="pres">
      <dgm:prSet presAssocID="{B507853F-136A-495F-9445-469A8007A484}" presName="textNode" presStyleLbl="node1" presStyleIdx="3" presStyleCnt="5" custScaleX="103739" custScaleY="104206">
        <dgm:presLayoutVars>
          <dgm:bulletEnabled val="1"/>
        </dgm:presLayoutVars>
      </dgm:prSet>
      <dgm:spPr/>
    </dgm:pt>
    <dgm:pt modelId="{1D3F85FB-1FD6-433C-B923-5170FB982574}" type="pres">
      <dgm:prSet presAssocID="{FEC3AD9C-E5DD-4957-83E2-985839C472FF}" presName="sibTrans" presStyleCnt="0"/>
      <dgm:spPr/>
    </dgm:pt>
    <dgm:pt modelId="{0FDA1E56-870E-46A5-BFD6-D30ACB58B2A1}" type="pres">
      <dgm:prSet presAssocID="{F2E5F41A-9A9F-4A72-8219-F5379AB2D83C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2EB6550B-92B4-4555-ABCC-F0F249325DDF}" srcId="{887868D8-3340-4006-B107-BB8829A9F6BE}" destId="{F2E5F41A-9A9F-4A72-8219-F5379AB2D83C}" srcOrd="4" destOrd="0" parTransId="{FAEA53E0-38A6-48B2-95BC-806B1D1E694F}" sibTransId="{793C4D6A-D299-42E0-84CE-CB9E8CACFD4F}"/>
    <dgm:cxn modelId="{0E9C930E-F5BC-41A6-B8FD-7981BA64D13E}" type="presOf" srcId="{B637CC16-1485-4111-8C85-33B44AFA0DAB}" destId="{D4563722-46DA-4C7B-BF10-8DF66B1B5E8A}" srcOrd="0" destOrd="0" presId="urn:microsoft.com/office/officeart/2005/8/layout/hProcess9"/>
    <dgm:cxn modelId="{2BB5A21D-A6C9-4938-B607-BB645D11D9A8}" type="presOf" srcId="{887868D8-3340-4006-B107-BB8829A9F6BE}" destId="{1C9E45F7-BD1C-4CDF-B72F-4D09F9FE8F67}" srcOrd="0" destOrd="0" presId="urn:microsoft.com/office/officeart/2005/8/layout/hProcess9"/>
    <dgm:cxn modelId="{BCBC3561-DB5D-4389-8B7D-631C88E6EF40}" type="presOf" srcId="{62FFD75D-94CF-4D69-BCCE-B4573DC54058}" destId="{87FC120B-7A58-4709-AF2A-8AD60FC7B7CA}" srcOrd="0" destOrd="0" presId="urn:microsoft.com/office/officeart/2005/8/layout/hProcess9"/>
    <dgm:cxn modelId="{3572C06A-811C-456E-9941-EA3431F1A535}" type="presOf" srcId="{F2E5F41A-9A9F-4A72-8219-F5379AB2D83C}" destId="{0FDA1E56-870E-46A5-BFD6-D30ACB58B2A1}" srcOrd="0" destOrd="0" presId="urn:microsoft.com/office/officeart/2005/8/layout/hProcess9"/>
    <dgm:cxn modelId="{4A38826C-05AC-4AB2-B823-317A89C22E82}" srcId="{887868D8-3340-4006-B107-BB8829A9F6BE}" destId="{0DA99C33-9F93-40F2-A0DC-2EEF7A0FD498}" srcOrd="0" destOrd="0" parTransId="{727D52AA-0D57-4C83-924C-078D113C40CF}" sibTransId="{97582166-4491-484D-BF52-0C3B271E5837}"/>
    <dgm:cxn modelId="{68563780-19CD-41CF-AAE6-277541E632B8}" srcId="{887868D8-3340-4006-B107-BB8829A9F6BE}" destId="{B637CC16-1485-4111-8C85-33B44AFA0DAB}" srcOrd="1" destOrd="0" parTransId="{FA564B7F-3B46-4ACA-B6C4-7FDDF0A33A63}" sibTransId="{E990DBFD-DB6A-43B2-B914-F8C2CA7A7CC1}"/>
    <dgm:cxn modelId="{426C07C7-877A-4527-ABB0-1095630C894D}" type="presOf" srcId="{B507853F-136A-495F-9445-469A8007A484}" destId="{D313BD5A-D212-4999-BA36-C6C0BC28964E}" srcOrd="0" destOrd="0" presId="urn:microsoft.com/office/officeart/2005/8/layout/hProcess9"/>
    <dgm:cxn modelId="{1E4F9FC7-56DA-4660-BDB0-DDFD17DC490F}" srcId="{887868D8-3340-4006-B107-BB8829A9F6BE}" destId="{62FFD75D-94CF-4D69-BCCE-B4573DC54058}" srcOrd="2" destOrd="0" parTransId="{D6997218-A021-4845-AF9E-8915C3ACBBDD}" sibTransId="{CAC7C0D9-23DB-4162-B5F8-5C11D9DD885C}"/>
    <dgm:cxn modelId="{ACF138C9-D06F-4696-816F-D7DC1F040000}" srcId="{887868D8-3340-4006-B107-BB8829A9F6BE}" destId="{B507853F-136A-495F-9445-469A8007A484}" srcOrd="3" destOrd="0" parTransId="{F873D61D-9E05-4AD9-9CBA-B37411E001A7}" sibTransId="{FEC3AD9C-E5DD-4957-83E2-985839C472FF}"/>
    <dgm:cxn modelId="{BA717BE5-D9B4-4490-BDE0-F3804DA2EB72}" type="presOf" srcId="{0DA99C33-9F93-40F2-A0DC-2EEF7A0FD498}" destId="{85B5299C-98F2-4F8D-B472-CEE7143A1EDA}" srcOrd="0" destOrd="0" presId="urn:microsoft.com/office/officeart/2005/8/layout/hProcess9"/>
    <dgm:cxn modelId="{585C8088-4B71-48AF-98A4-D450468CE30B}" type="presParOf" srcId="{1C9E45F7-BD1C-4CDF-B72F-4D09F9FE8F67}" destId="{C0D5F215-B33B-4048-925E-3FF0E5FB336A}" srcOrd="0" destOrd="0" presId="urn:microsoft.com/office/officeart/2005/8/layout/hProcess9"/>
    <dgm:cxn modelId="{840F99D3-9CC5-49CC-A86E-0E95FF5CE7F8}" type="presParOf" srcId="{1C9E45F7-BD1C-4CDF-B72F-4D09F9FE8F67}" destId="{D24F9B5B-787C-4417-B77E-8C0325D76DE5}" srcOrd="1" destOrd="0" presId="urn:microsoft.com/office/officeart/2005/8/layout/hProcess9"/>
    <dgm:cxn modelId="{6AA6B359-0E85-4309-B338-2C698FCE816C}" type="presParOf" srcId="{D24F9B5B-787C-4417-B77E-8C0325D76DE5}" destId="{85B5299C-98F2-4F8D-B472-CEE7143A1EDA}" srcOrd="0" destOrd="0" presId="urn:microsoft.com/office/officeart/2005/8/layout/hProcess9"/>
    <dgm:cxn modelId="{F51664D0-7E78-4656-8836-96E7CE8D444E}" type="presParOf" srcId="{D24F9B5B-787C-4417-B77E-8C0325D76DE5}" destId="{823A1CF8-2A8E-43CC-94AA-4C3697622358}" srcOrd="1" destOrd="0" presId="urn:microsoft.com/office/officeart/2005/8/layout/hProcess9"/>
    <dgm:cxn modelId="{9A1E3B94-2F78-4387-B5F0-C1EF176A1128}" type="presParOf" srcId="{D24F9B5B-787C-4417-B77E-8C0325D76DE5}" destId="{D4563722-46DA-4C7B-BF10-8DF66B1B5E8A}" srcOrd="2" destOrd="0" presId="urn:microsoft.com/office/officeart/2005/8/layout/hProcess9"/>
    <dgm:cxn modelId="{2F2924A3-3C16-4789-8F7B-AD3608FF9926}" type="presParOf" srcId="{D24F9B5B-787C-4417-B77E-8C0325D76DE5}" destId="{B73058A6-6F36-45B7-8CD8-EA10D3A8B7F0}" srcOrd="3" destOrd="0" presId="urn:microsoft.com/office/officeart/2005/8/layout/hProcess9"/>
    <dgm:cxn modelId="{3F96B1FF-AAE3-4E4F-A38A-E381A0109220}" type="presParOf" srcId="{D24F9B5B-787C-4417-B77E-8C0325D76DE5}" destId="{87FC120B-7A58-4709-AF2A-8AD60FC7B7CA}" srcOrd="4" destOrd="0" presId="urn:microsoft.com/office/officeart/2005/8/layout/hProcess9"/>
    <dgm:cxn modelId="{EFCE3948-CA58-42F1-9EF5-FB1F3039449E}" type="presParOf" srcId="{D24F9B5B-787C-4417-B77E-8C0325D76DE5}" destId="{57D54569-3009-4A30-AD17-EE1B7BBBB19F}" srcOrd="5" destOrd="0" presId="urn:microsoft.com/office/officeart/2005/8/layout/hProcess9"/>
    <dgm:cxn modelId="{DA1F7554-F7ED-4164-8C98-9CA502851064}" type="presParOf" srcId="{D24F9B5B-787C-4417-B77E-8C0325D76DE5}" destId="{D313BD5A-D212-4999-BA36-C6C0BC28964E}" srcOrd="6" destOrd="0" presId="urn:microsoft.com/office/officeart/2005/8/layout/hProcess9"/>
    <dgm:cxn modelId="{5B7EC186-4DC2-4155-976E-F377EC0161B5}" type="presParOf" srcId="{D24F9B5B-787C-4417-B77E-8C0325D76DE5}" destId="{1D3F85FB-1FD6-433C-B923-5170FB982574}" srcOrd="7" destOrd="0" presId="urn:microsoft.com/office/officeart/2005/8/layout/hProcess9"/>
    <dgm:cxn modelId="{46FD10AA-56EA-43BE-B26C-DBEDA7E01B64}" type="presParOf" srcId="{D24F9B5B-787C-4417-B77E-8C0325D76DE5}" destId="{0FDA1E56-870E-46A5-BFD6-D30ACB58B2A1}" srcOrd="8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7868D8-3340-4006-B107-BB8829A9F6BE}" type="doc">
      <dgm:prSet loTypeId="urn:microsoft.com/office/officeart/2005/8/layout/hProcess9" loCatId="process" qsTypeId="urn:microsoft.com/office/officeart/2005/8/quickstyle/simple1" qsCatId="simple" csTypeId="urn:microsoft.com/office/officeart/2005/8/colors/accent6_5" csCatId="accent6" phldr="1"/>
      <dgm:spPr/>
    </dgm:pt>
    <dgm:pt modelId="{0DA99C33-9F93-40F2-A0DC-2EEF7A0FD498}">
      <dgm:prSet phldrT="[Text]"/>
      <dgm:spPr>
        <a:solidFill>
          <a:srgbClr val="00AFA7"/>
        </a:solidFill>
      </dgm:spPr>
      <dgm:t>
        <a:bodyPr/>
        <a:lstStyle/>
        <a:p>
          <a:r>
            <a:rPr lang="en-US" b="0">
              <a:latin typeface="Segoe UI Semibold" panose="020B0702040204020203" pitchFamily="34" charset="0"/>
              <a:cs typeface="Segoe UI Semibold" panose="020B0702040204020203" pitchFamily="34" charset="0"/>
            </a:rPr>
            <a:t>Planning Process</a:t>
          </a:r>
        </a:p>
      </dgm:t>
    </dgm:pt>
    <dgm:pt modelId="{727D52AA-0D57-4C83-924C-078D113C40CF}" type="parTrans" cxnId="{4A38826C-05AC-4AB2-B823-317A89C22E82}">
      <dgm:prSet/>
      <dgm:spPr/>
      <dgm:t>
        <a:bodyPr/>
        <a:lstStyle/>
        <a:p>
          <a:endParaRPr lang="en-US"/>
        </a:p>
      </dgm:t>
    </dgm:pt>
    <dgm:pt modelId="{97582166-4491-484D-BF52-0C3B271E5837}" type="sibTrans" cxnId="{4A38826C-05AC-4AB2-B823-317A89C22E82}">
      <dgm:prSet/>
      <dgm:spPr/>
      <dgm:t>
        <a:bodyPr/>
        <a:lstStyle/>
        <a:p>
          <a:endParaRPr lang="en-US"/>
        </a:p>
      </dgm:t>
    </dgm:pt>
    <dgm:pt modelId="{B637CC16-1485-4111-8C85-33B44AFA0DAB}">
      <dgm:prSet phldrT="[Text]"/>
      <dgm:spPr>
        <a:solidFill>
          <a:srgbClr val="00AFA7"/>
        </a:solidFill>
      </dgm:spPr>
      <dgm:t>
        <a:bodyPr/>
        <a:lstStyle/>
        <a:p>
          <a:r>
            <a:rPr lang="en-US" b="0">
              <a:latin typeface="Segoe UI Semibold" panose="020B0702040204020203" pitchFamily="34" charset="0"/>
              <a:cs typeface="Segoe UI Semibold" panose="020B0702040204020203" pitchFamily="34" charset="0"/>
            </a:rPr>
            <a:t>Risk Assessment</a:t>
          </a:r>
        </a:p>
      </dgm:t>
    </dgm:pt>
    <dgm:pt modelId="{FA564B7F-3B46-4ACA-B6C4-7FDDF0A33A63}" type="parTrans" cxnId="{68563780-19CD-41CF-AAE6-277541E632B8}">
      <dgm:prSet/>
      <dgm:spPr/>
      <dgm:t>
        <a:bodyPr/>
        <a:lstStyle/>
        <a:p>
          <a:endParaRPr lang="en-US"/>
        </a:p>
      </dgm:t>
    </dgm:pt>
    <dgm:pt modelId="{E990DBFD-DB6A-43B2-B914-F8C2CA7A7CC1}" type="sibTrans" cxnId="{68563780-19CD-41CF-AAE6-277541E632B8}">
      <dgm:prSet/>
      <dgm:spPr/>
      <dgm:t>
        <a:bodyPr/>
        <a:lstStyle/>
        <a:p>
          <a:endParaRPr lang="en-US"/>
        </a:p>
      </dgm:t>
    </dgm:pt>
    <dgm:pt modelId="{62FFD75D-94CF-4D69-BCCE-B4573DC54058}">
      <dgm:prSet phldrT="[Text]"/>
      <dgm:spPr>
        <a:solidFill>
          <a:srgbClr val="00AFA7"/>
        </a:solidFill>
      </dgm:spPr>
      <dgm:t>
        <a:bodyPr/>
        <a:lstStyle/>
        <a:p>
          <a:r>
            <a:rPr lang="en-US" b="0" dirty="0">
              <a:latin typeface="Segoe UI Semibold" panose="020B0702040204020203" pitchFamily="34" charset="0"/>
              <a:cs typeface="Segoe UI Semibold" panose="020B0702040204020203" pitchFamily="34" charset="0"/>
            </a:rPr>
            <a:t>Capability Assessment</a:t>
          </a:r>
        </a:p>
      </dgm:t>
    </dgm:pt>
    <dgm:pt modelId="{D6997218-A021-4845-AF9E-8915C3ACBBDD}" type="parTrans" cxnId="{1E4F9FC7-56DA-4660-BDB0-DDFD17DC490F}">
      <dgm:prSet/>
      <dgm:spPr/>
      <dgm:t>
        <a:bodyPr/>
        <a:lstStyle/>
        <a:p>
          <a:endParaRPr lang="en-US"/>
        </a:p>
      </dgm:t>
    </dgm:pt>
    <dgm:pt modelId="{CAC7C0D9-23DB-4162-B5F8-5C11D9DD885C}" type="sibTrans" cxnId="{1E4F9FC7-56DA-4660-BDB0-DDFD17DC490F}">
      <dgm:prSet/>
      <dgm:spPr/>
      <dgm:t>
        <a:bodyPr/>
        <a:lstStyle/>
        <a:p>
          <a:endParaRPr lang="en-US"/>
        </a:p>
      </dgm:t>
    </dgm:pt>
    <dgm:pt modelId="{F2E5F41A-9A9F-4A72-8219-F5379AB2D83C}">
      <dgm:prSet phldrT="[Text]"/>
      <dgm:spPr>
        <a:solidFill>
          <a:srgbClr val="00AFA7"/>
        </a:solidFill>
      </dgm:spPr>
      <dgm:t>
        <a:bodyPr/>
        <a:lstStyle/>
        <a:p>
          <a:r>
            <a:rPr lang="en-US" b="0">
              <a:latin typeface="Segoe UI Semibold" panose="020B0702040204020203" pitchFamily="34" charset="0"/>
              <a:cs typeface="Segoe UI Semibold" panose="020B0702040204020203" pitchFamily="34" charset="0"/>
            </a:rPr>
            <a:t>Plan Maintenance</a:t>
          </a:r>
        </a:p>
      </dgm:t>
    </dgm:pt>
    <dgm:pt modelId="{FAEA53E0-38A6-48B2-95BC-806B1D1E694F}" type="parTrans" cxnId="{2EB6550B-92B4-4555-ABCC-F0F249325DDF}">
      <dgm:prSet/>
      <dgm:spPr/>
      <dgm:t>
        <a:bodyPr/>
        <a:lstStyle/>
        <a:p>
          <a:endParaRPr lang="en-US"/>
        </a:p>
      </dgm:t>
    </dgm:pt>
    <dgm:pt modelId="{793C4D6A-D299-42E0-84CE-CB9E8CACFD4F}" type="sibTrans" cxnId="{2EB6550B-92B4-4555-ABCC-F0F249325DDF}">
      <dgm:prSet/>
      <dgm:spPr/>
      <dgm:t>
        <a:bodyPr/>
        <a:lstStyle/>
        <a:p>
          <a:endParaRPr lang="en-US"/>
        </a:p>
      </dgm:t>
    </dgm:pt>
    <dgm:pt modelId="{B507853F-136A-495F-9445-469A8007A484}">
      <dgm:prSet phldrT="[Text]"/>
      <dgm:spPr>
        <a:solidFill>
          <a:srgbClr val="00AFA7"/>
        </a:solidFill>
      </dgm:spPr>
      <dgm:t>
        <a:bodyPr/>
        <a:lstStyle/>
        <a:p>
          <a:r>
            <a:rPr lang="en-US" b="0">
              <a:latin typeface="Segoe UI Semibold" panose="020B0702040204020203" pitchFamily="34" charset="0"/>
              <a:cs typeface="Segoe UI Semibold" panose="020B0702040204020203" pitchFamily="34" charset="0"/>
            </a:rPr>
            <a:t>Mitigation Strategy</a:t>
          </a:r>
        </a:p>
      </dgm:t>
    </dgm:pt>
    <dgm:pt modelId="{FEC3AD9C-E5DD-4957-83E2-985839C472FF}" type="sibTrans" cxnId="{ACF138C9-D06F-4696-816F-D7DC1F040000}">
      <dgm:prSet/>
      <dgm:spPr/>
      <dgm:t>
        <a:bodyPr/>
        <a:lstStyle/>
        <a:p>
          <a:endParaRPr lang="en-US"/>
        </a:p>
      </dgm:t>
    </dgm:pt>
    <dgm:pt modelId="{F873D61D-9E05-4AD9-9CBA-B37411E001A7}" type="parTrans" cxnId="{ACF138C9-D06F-4696-816F-D7DC1F040000}">
      <dgm:prSet/>
      <dgm:spPr/>
      <dgm:t>
        <a:bodyPr/>
        <a:lstStyle/>
        <a:p>
          <a:endParaRPr lang="en-US"/>
        </a:p>
      </dgm:t>
    </dgm:pt>
    <dgm:pt modelId="{1C9E45F7-BD1C-4CDF-B72F-4D09F9FE8F67}" type="pres">
      <dgm:prSet presAssocID="{887868D8-3340-4006-B107-BB8829A9F6BE}" presName="CompostProcess" presStyleCnt="0">
        <dgm:presLayoutVars>
          <dgm:dir/>
          <dgm:resizeHandles val="exact"/>
        </dgm:presLayoutVars>
      </dgm:prSet>
      <dgm:spPr/>
    </dgm:pt>
    <dgm:pt modelId="{C0D5F215-B33B-4048-925E-3FF0E5FB336A}" type="pres">
      <dgm:prSet presAssocID="{887868D8-3340-4006-B107-BB8829A9F6BE}" presName="arrow" presStyleLbl="bgShp" presStyleIdx="0" presStyleCnt="1" custLinFactNeighborY="-3334"/>
      <dgm:spPr>
        <a:solidFill>
          <a:srgbClr val="122146"/>
        </a:solidFill>
      </dgm:spPr>
    </dgm:pt>
    <dgm:pt modelId="{D24F9B5B-787C-4417-B77E-8C0325D76DE5}" type="pres">
      <dgm:prSet presAssocID="{887868D8-3340-4006-B107-BB8829A9F6BE}" presName="linearProcess" presStyleCnt="0"/>
      <dgm:spPr/>
    </dgm:pt>
    <dgm:pt modelId="{85B5299C-98F2-4F8D-B472-CEE7143A1EDA}" type="pres">
      <dgm:prSet presAssocID="{0DA99C33-9F93-40F2-A0DC-2EEF7A0FD498}" presName="textNode" presStyleLbl="node1" presStyleIdx="0" presStyleCnt="5">
        <dgm:presLayoutVars>
          <dgm:bulletEnabled val="1"/>
        </dgm:presLayoutVars>
      </dgm:prSet>
      <dgm:spPr/>
    </dgm:pt>
    <dgm:pt modelId="{823A1CF8-2A8E-43CC-94AA-4C3697622358}" type="pres">
      <dgm:prSet presAssocID="{97582166-4491-484D-BF52-0C3B271E5837}" presName="sibTrans" presStyleCnt="0"/>
      <dgm:spPr/>
    </dgm:pt>
    <dgm:pt modelId="{D4563722-46DA-4C7B-BF10-8DF66B1B5E8A}" type="pres">
      <dgm:prSet presAssocID="{B637CC16-1485-4111-8C85-33B44AFA0DAB}" presName="textNode" presStyleLbl="node1" presStyleIdx="1" presStyleCnt="5">
        <dgm:presLayoutVars>
          <dgm:bulletEnabled val="1"/>
        </dgm:presLayoutVars>
      </dgm:prSet>
      <dgm:spPr/>
    </dgm:pt>
    <dgm:pt modelId="{B73058A6-6F36-45B7-8CD8-EA10D3A8B7F0}" type="pres">
      <dgm:prSet presAssocID="{E990DBFD-DB6A-43B2-B914-F8C2CA7A7CC1}" presName="sibTrans" presStyleCnt="0"/>
      <dgm:spPr/>
    </dgm:pt>
    <dgm:pt modelId="{87FC120B-7A58-4709-AF2A-8AD60FC7B7CA}" type="pres">
      <dgm:prSet presAssocID="{62FFD75D-94CF-4D69-BCCE-B4573DC54058}" presName="textNode" presStyleLbl="node1" presStyleIdx="2" presStyleCnt="5">
        <dgm:presLayoutVars>
          <dgm:bulletEnabled val="1"/>
        </dgm:presLayoutVars>
      </dgm:prSet>
      <dgm:spPr/>
    </dgm:pt>
    <dgm:pt modelId="{57D54569-3009-4A30-AD17-EE1B7BBBB19F}" type="pres">
      <dgm:prSet presAssocID="{CAC7C0D9-23DB-4162-B5F8-5C11D9DD885C}" presName="sibTrans" presStyleCnt="0"/>
      <dgm:spPr/>
    </dgm:pt>
    <dgm:pt modelId="{D313BD5A-D212-4999-BA36-C6C0BC28964E}" type="pres">
      <dgm:prSet presAssocID="{B507853F-136A-495F-9445-469A8007A484}" presName="textNode" presStyleLbl="node1" presStyleIdx="3" presStyleCnt="5" custScaleX="103739" custScaleY="104206">
        <dgm:presLayoutVars>
          <dgm:bulletEnabled val="1"/>
        </dgm:presLayoutVars>
      </dgm:prSet>
      <dgm:spPr/>
    </dgm:pt>
    <dgm:pt modelId="{1D3F85FB-1FD6-433C-B923-5170FB982574}" type="pres">
      <dgm:prSet presAssocID="{FEC3AD9C-E5DD-4957-83E2-985839C472FF}" presName="sibTrans" presStyleCnt="0"/>
      <dgm:spPr/>
    </dgm:pt>
    <dgm:pt modelId="{0FDA1E56-870E-46A5-BFD6-D30ACB58B2A1}" type="pres">
      <dgm:prSet presAssocID="{F2E5F41A-9A9F-4A72-8219-F5379AB2D83C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2EB6550B-92B4-4555-ABCC-F0F249325DDF}" srcId="{887868D8-3340-4006-B107-BB8829A9F6BE}" destId="{F2E5F41A-9A9F-4A72-8219-F5379AB2D83C}" srcOrd="4" destOrd="0" parTransId="{FAEA53E0-38A6-48B2-95BC-806B1D1E694F}" sibTransId="{793C4D6A-D299-42E0-84CE-CB9E8CACFD4F}"/>
    <dgm:cxn modelId="{0E9C930E-F5BC-41A6-B8FD-7981BA64D13E}" type="presOf" srcId="{B637CC16-1485-4111-8C85-33B44AFA0DAB}" destId="{D4563722-46DA-4C7B-BF10-8DF66B1B5E8A}" srcOrd="0" destOrd="0" presId="urn:microsoft.com/office/officeart/2005/8/layout/hProcess9"/>
    <dgm:cxn modelId="{2BB5A21D-A6C9-4938-B607-BB645D11D9A8}" type="presOf" srcId="{887868D8-3340-4006-B107-BB8829A9F6BE}" destId="{1C9E45F7-BD1C-4CDF-B72F-4D09F9FE8F67}" srcOrd="0" destOrd="0" presId="urn:microsoft.com/office/officeart/2005/8/layout/hProcess9"/>
    <dgm:cxn modelId="{BCBC3561-DB5D-4389-8B7D-631C88E6EF40}" type="presOf" srcId="{62FFD75D-94CF-4D69-BCCE-B4573DC54058}" destId="{87FC120B-7A58-4709-AF2A-8AD60FC7B7CA}" srcOrd="0" destOrd="0" presId="urn:microsoft.com/office/officeart/2005/8/layout/hProcess9"/>
    <dgm:cxn modelId="{3572C06A-811C-456E-9941-EA3431F1A535}" type="presOf" srcId="{F2E5F41A-9A9F-4A72-8219-F5379AB2D83C}" destId="{0FDA1E56-870E-46A5-BFD6-D30ACB58B2A1}" srcOrd="0" destOrd="0" presId="urn:microsoft.com/office/officeart/2005/8/layout/hProcess9"/>
    <dgm:cxn modelId="{4A38826C-05AC-4AB2-B823-317A89C22E82}" srcId="{887868D8-3340-4006-B107-BB8829A9F6BE}" destId="{0DA99C33-9F93-40F2-A0DC-2EEF7A0FD498}" srcOrd="0" destOrd="0" parTransId="{727D52AA-0D57-4C83-924C-078D113C40CF}" sibTransId="{97582166-4491-484D-BF52-0C3B271E5837}"/>
    <dgm:cxn modelId="{68563780-19CD-41CF-AAE6-277541E632B8}" srcId="{887868D8-3340-4006-B107-BB8829A9F6BE}" destId="{B637CC16-1485-4111-8C85-33B44AFA0DAB}" srcOrd="1" destOrd="0" parTransId="{FA564B7F-3B46-4ACA-B6C4-7FDDF0A33A63}" sibTransId="{E990DBFD-DB6A-43B2-B914-F8C2CA7A7CC1}"/>
    <dgm:cxn modelId="{426C07C7-877A-4527-ABB0-1095630C894D}" type="presOf" srcId="{B507853F-136A-495F-9445-469A8007A484}" destId="{D313BD5A-D212-4999-BA36-C6C0BC28964E}" srcOrd="0" destOrd="0" presId="urn:microsoft.com/office/officeart/2005/8/layout/hProcess9"/>
    <dgm:cxn modelId="{1E4F9FC7-56DA-4660-BDB0-DDFD17DC490F}" srcId="{887868D8-3340-4006-B107-BB8829A9F6BE}" destId="{62FFD75D-94CF-4D69-BCCE-B4573DC54058}" srcOrd="2" destOrd="0" parTransId="{D6997218-A021-4845-AF9E-8915C3ACBBDD}" sibTransId="{CAC7C0D9-23DB-4162-B5F8-5C11D9DD885C}"/>
    <dgm:cxn modelId="{ACF138C9-D06F-4696-816F-D7DC1F040000}" srcId="{887868D8-3340-4006-B107-BB8829A9F6BE}" destId="{B507853F-136A-495F-9445-469A8007A484}" srcOrd="3" destOrd="0" parTransId="{F873D61D-9E05-4AD9-9CBA-B37411E001A7}" sibTransId="{FEC3AD9C-E5DD-4957-83E2-985839C472FF}"/>
    <dgm:cxn modelId="{BA717BE5-D9B4-4490-BDE0-F3804DA2EB72}" type="presOf" srcId="{0DA99C33-9F93-40F2-A0DC-2EEF7A0FD498}" destId="{85B5299C-98F2-4F8D-B472-CEE7143A1EDA}" srcOrd="0" destOrd="0" presId="urn:microsoft.com/office/officeart/2005/8/layout/hProcess9"/>
    <dgm:cxn modelId="{585C8088-4B71-48AF-98A4-D450468CE30B}" type="presParOf" srcId="{1C9E45F7-BD1C-4CDF-B72F-4D09F9FE8F67}" destId="{C0D5F215-B33B-4048-925E-3FF0E5FB336A}" srcOrd="0" destOrd="0" presId="urn:microsoft.com/office/officeart/2005/8/layout/hProcess9"/>
    <dgm:cxn modelId="{840F99D3-9CC5-49CC-A86E-0E95FF5CE7F8}" type="presParOf" srcId="{1C9E45F7-BD1C-4CDF-B72F-4D09F9FE8F67}" destId="{D24F9B5B-787C-4417-B77E-8C0325D76DE5}" srcOrd="1" destOrd="0" presId="urn:microsoft.com/office/officeart/2005/8/layout/hProcess9"/>
    <dgm:cxn modelId="{6AA6B359-0E85-4309-B338-2C698FCE816C}" type="presParOf" srcId="{D24F9B5B-787C-4417-B77E-8C0325D76DE5}" destId="{85B5299C-98F2-4F8D-B472-CEE7143A1EDA}" srcOrd="0" destOrd="0" presId="urn:microsoft.com/office/officeart/2005/8/layout/hProcess9"/>
    <dgm:cxn modelId="{F51664D0-7E78-4656-8836-96E7CE8D444E}" type="presParOf" srcId="{D24F9B5B-787C-4417-B77E-8C0325D76DE5}" destId="{823A1CF8-2A8E-43CC-94AA-4C3697622358}" srcOrd="1" destOrd="0" presId="urn:microsoft.com/office/officeart/2005/8/layout/hProcess9"/>
    <dgm:cxn modelId="{9A1E3B94-2F78-4387-B5F0-C1EF176A1128}" type="presParOf" srcId="{D24F9B5B-787C-4417-B77E-8C0325D76DE5}" destId="{D4563722-46DA-4C7B-BF10-8DF66B1B5E8A}" srcOrd="2" destOrd="0" presId="urn:microsoft.com/office/officeart/2005/8/layout/hProcess9"/>
    <dgm:cxn modelId="{2F2924A3-3C16-4789-8F7B-AD3608FF9926}" type="presParOf" srcId="{D24F9B5B-787C-4417-B77E-8C0325D76DE5}" destId="{B73058A6-6F36-45B7-8CD8-EA10D3A8B7F0}" srcOrd="3" destOrd="0" presId="urn:microsoft.com/office/officeart/2005/8/layout/hProcess9"/>
    <dgm:cxn modelId="{3F96B1FF-AAE3-4E4F-A38A-E381A0109220}" type="presParOf" srcId="{D24F9B5B-787C-4417-B77E-8C0325D76DE5}" destId="{87FC120B-7A58-4709-AF2A-8AD60FC7B7CA}" srcOrd="4" destOrd="0" presId="urn:microsoft.com/office/officeart/2005/8/layout/hProcess9"/>
    <dgm:cxn modelId="{EFCE3948-CA58-42F1-9EF5-FB1F3039449E}" type="presParOf" srcId="{D24F9B5B-787C-4417-B77E-8C0325D76DE5}" destId="{57D54569-3009-4A30-AD17-EE1B7BBBB19F}" srcOrd="5" destOrd="0" presId="urn:microsoft.com/office/officeart/2005/8/layout/hProcess9"/>
    <dgm:cxn modelId="{DA1F7554-F7ED-4164-8C98-9CA502851064}" type="presParOf" srcId="{D24F9B5B-787C-4417-B77E-8C0325D76DE5}" destId="{D313BD5A-D212-4999-BA36-C6C0BC28964E}" srcOrd="6" destOrd="0" presId="urn:microsoft.com/office/officeart/2005/8/layout/hProcess9"/>
    <dgm:cxn modelId="{5B7EC186-4DC2-4155-976E-F377EC0161B5}" type="presParOf" srcId="{D24F9B5B-787C-4417-B77E-8C0325D76DE5}" destId="{1D3F85FB-1FD6-433C-B923-5170FB982574}" srcOrd="7" destOrd="0" presId="urn:microsoft.com/office/officeart/2005/8/layout/hProcess9"/>
    <dgm:cxn modelId="{46FD10AA-56EA-43BE-B26C-DBEDA7E01B64}" type="presParOf" srcId="{D24F9B5B-787C-4417-B77E-8C0325D76DE5}" destId="{0FDA1E56-870E-46A5-BFD6-D30ACB58B2A1}" srcOrd="8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5F215-B33B-4048-925E-3FF0E5FB336A}">
      <dsp:nvSpPr>
        <dsp:cNvPr id="0" name=""/>
        <dsp:cNvSpPr/>
      </dsp:nvSpPr>
      <dsp:spPr>
        <a:xfrm>
          <a:off x="645080" y="0"/>
          <a:ext cx="7310913" cy="3951287"/>
        </a:xfrm>
        <a:prstGeom prst="rightArrow">
          <a:avLst/>
        </a:prstGeom>
        <a:solidFill>
          <a:srgbClr val="12214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B5299C-98F2-4F8D-B472-CEE7143A1EDA}">
      <dsp:nvSpPr>
        <dsp:cNvPr id="0" name=""/>
        <dsp:cNvSpPr/>
      </dsp:nvSpPr>
      <dsp:spPr>
        <a:xfrm>
          <a:off x="379" y="1185386"/>
          <a:ext cx="1642099" cy="1580514"/>
        </a:xfrm>
        <a:prstGeom prst="roundRect">
          <a:avLst/>
        </a:prstGeom>
        <a:solidFill>
          <a:srgbClr val="00AFA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Segoe UI Semibold" panose="020B0702040204020203" pitchFamily="34" charset="0"/>
              <a:cs typeface="Segoe UI Semibold" panose="020B0702040204020203" pitchFamily="34" charset="0"/>
            </a:rPr>
            <a:t>Planning Process</a:t>
          </a:r>
        </a:p>
      </dsp:txBody>
      <dsp:txXfrm>
        <a:off x="77533" y="1262540"/>
        <a:ext cx="1487791" cy="1426206"/>
      </dsp:txXfrm>
    </dsp:sp>
    <dsp:sp modelId="{D4563722-46DA-4C7B-BF10-8DF66B1B5E8A}">
      <dsp:nvSpPr>
        <dsp:cNvPr id="0" name=""/>
        <dsp:cNvSpPr/>
      </dsp:nvSpPr>
      <dsp:spPr>
        <a:xfrm>
          <a:off x="1724583" y="1185386"/>
          <a:ext cx="1642099" cy="1580514"/>
        </a:xfrm>
        <a:prstGeom prst="roundRect">
          <a:avLst/>
        </a:prstGeom>
        <a:solidFill>
          <a:srgbClr val="00AFA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Segoe UI Semibold" panose="020B0702040204020203" pitchFamily="34" charset="0"/>
              <a:cs typeface="Segoe UI Semibold" panose="020B0702040204020203" pitchFamily="34" charset="0"/>
            </a:rPr>
            <a:t>Risk Assessment</a:t>
          </a:r>
        </a:p>
      </dsp:txBody>
      <dsp:txXfrm>
        <a:off x="1801737" y="1262540"/>
        <a:ext cx="1487791" cy="1426206"/>
      </dsp:txXfrm>
    </dsp:sp>
    <dsp:sp modelId="{87FC120B-7A58-4709-AF2A-8AD60FC7B7CA}">
      <dsp:nvSpPr>
        <dsp:cNvPr id="0" name=""/>
        <dsp:cNvSpPr/>
      </dsp:nvSpPr>
      <dsp:spPr>
        <a:xfrm>
          <a:off x="3448788" y="1185386"/>
          <a:ext cx="1642099" cy="1580514"/>
        </a:xfrm>
        <a:prstGeom prst="roundRect">
          <a:avLst/>
        </a:prstGeom>
        <a:solidFill>
          <a:srgbClr val="00AFA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Segoe UI Semibold" panose="020B0702040204020203" pitchFamily="34" charset="0"/>
              <a:cs typeface="Segoe UI Semibold" panose="020B0702040204020203" pitchFamily="34" charset="0"/>
            </a:rPr>
            <a:t>Capability Assessment</a:t>
          </a:r>
        </a:p>
      </dsp:txBody>
      <dsp:txXfrm>
        <a:off x="3525942" y="1262540"/>
        <a:ext cx="1487791" cy="1426206"/>
      </dsp:txXfrm>
    </dsp:sp>
    <dsp:sp modelId="{D313BD5A-D212-4999-BA36-C6C0BC28964E}">
      <dsp:nvSpPr>
        <dsp:cNvPr id="0" name=""/>
        <dsp:cNvSpPr/>
      </dsp:nvSpPr>
      <dsp:spPr>
        <a:xfrm>
          <a:off x="5172993" y="1152147"/>
          <a:ext cx="1703497" cy="1646991"/>
        </a:xfrm>
        <a:prstGeom prst="roundRect">
          <a:avLst/>
        </a:prstGeom>
        <a:solidFill>
          <a:srgbClr val="00AFA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Segoe UI Semibold" panose="020B0702040204020203" pitchFamily="34" charset="0"/>
              <a:cs typeface="Segoe UI Semibold" panose="020B0702040204020203" pitchFamily="34" charset="0"/>
            </a:rPr>
            <a:t>Mitigation Strategy</a:t>
          </a:r>
        </a:p>
      </dsp:txBody>
      <dsp:txXfrm>
        <a:off x="5253392" y="1232546"/>
        <a:ext cx="1542699" cy="1486193"/>
      </dsp:txXfrm>
    </dsp:sp>
    <dsp:sp modelId="{0FDA1E56-870E-46A5-BFD6-D30ACB58B2A1}">
      <dsp:nvSpPr>
        <dsp:cNvPr id="0" name=""/>
        <dsp:cNvSpPr/>
      </dsp:nvSpPr>
      <dsp:spPr>
        <a:xfrm>
          <a:off x="6958596" y="1185386"/>
          <a:ext cx="1642099" cy="1580514"/>
        </a:xfrm>
        <a:prstGeom prst="roundRect">
          <a:avLst/>
        </a:prstGeom>
        <a:solidFill>
          <a:srgbClr val="00AFA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>
              <a:latin typeface="Segoe UI Semibold" panose="020B0702040204020203" pitchFamily="34" charset="0"/>
              <a:cs typeface="Segoe UI Semibold" panose="020B0702040204020203" pitchFamily="34" charset="0"/>
            </a:rPr>
            <a:t>Plan Maintenance</a:t>
          </a:r>
        </a:p>
      </dsp:txBody>
      <dsp:txXfrm>
        <a:off x="7035750" y="1262540"/>
        <a:ext cx="1487791" cy="1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5F215-B33B-4048-925E-3FF0E5FB336A}">
      <dsp:nvSpPr>
        <dsp:cNvPr id="0" name=""/>
        <dsp:cNvSpPr/>
      </dsp:nvSpPr>
      <dsp:spPr>
        <a:xfrm>
          <a:off x="769619" y="0"/>
          <a:ext cx="8722360" cy="4351338"/>
        </a:xfrm>
        <a:prstGeom prst="rightArrow">
          <a:avLst/>
        </a:prstGeom>
        <a:solidFill>
          <a:srgbClr val="12214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B5299C-98F2-4F8D-B472-CEE7143A1EDA}">
      <dsp:nvSpPr>
        <dsp:cNvPr id="0" name=""/>
        <dsp:cNvSpPr/>
      </dsp:nvSpPr>
      <dsp:spPr>
        <a:xfrm>
          <a:off x="2163" y="1305401"/>
          <a:ext cx="1947900" cy="1740535"/>
        </a:xfrm>
        <a:prstGeom prst="roundRect">
          <a:avLst/>
        </a:prstGeom>
        <a:solidFill>
          <a:srgbClr val="00AFA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>
              <a:latin typeface="Segoe UI Semibold" panose="020B0702040204020203" pitchFamily="34" charset="0"/>
              <a:cs typeface="Segoe UI Semibold" panose="020B0702040204020203" pitchFamily="34" charset="0"/>
            </a:rPr>
            <a:t>Planning Process</a:t>
          </a:r>
        </a:p>
      </dsp:txBody>
      <dsp:txXfrm>
        <a:off x="87129" y="1390367"/>
        <a:ext cx="1777968" cy="1570603"/>
      </dsp:txXfrm>
    </dsp:sp>
    <dsp:sp modelId="{D4563722-46DA-4C7B-BF10-8DF66B1B5E8A}">
      <dsp:nvSpPr>
        <dsp:cNvPr id="0" name=""/>
        <dsp:cNvSpPr/>
      </dsp:nvSpPr>
      <dsp:spPr>
        <a:xfrm>
          <a:off x="2061298" y="1305401"/>
          <a:ext cx="1947900" cy="1740535"/>
        </a:xfrm>
        <a:prstGeom prst="roundRect">
          <a:avLst/>
        </a:prstGeom>
        <a:solidFill>
          <a:srgbClr val="00AFA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>
              <a:latin typeface="Segoe UI Semibold" panose="020B0702040204020203" pitchFamily="34" charset="0"/>
              <a:cs typeface="Segoe UI Semibold" panose="020B0702040204020203" pitchFamily="34" charset="0"/>
            </a:rPr>
            <a:t>Risk Assessment</a:t>
          </a:r>
        </a:p>
      </dsp:txBody>
      <dsp:txXfrm>
        <a:off x="2146264" y="1390367"/>
        <a:ext cx="1777968" cy="1570603"/>
      </dsp:txXfrm>
    </dsp:sp>
    <dsp:sp modelId="{87FC120B-7A58-4709-AF2A-8AD60FC7B7CA}">
      <dsp:nvSpPr>
        <dsp:cNvPr id="0" name=""/>
        <dsp:cNvSpPr/>
      </dsp:nvSpPr>
      <dsp:spPr>
        <a:xfrm>
          <a:off x="4120433" y="1305401"/>
          <a:ext cx="1947900" cy="1740535"/>
        </a:xfrm>
        <a:prstGeom prst="roundRect">
          <a:avLst/>
        </a:prstGeom>
        <a:solidFill>
          <a:srgbClr val="00AFA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>
              <a:latin typeface="Segoe UI Semibold" panose="020B0702040204020203" pitchFamily="34" charset="0"/>
              <a:cs typeface="Segoe UI Semibold" panose="020B0702040204020203" pitchFamily="34" charset="0"/>
            </a:rPr>
            <a:t>Capability Assessment</a:t>
          </a:r>
        </a:p>
      </dsp:txBody>
      <dsp:txXfrm>
        <a:off x="4205399" y="1390367"/>
        <a:ext cx="1777968" cy="1570603"/>
      </dsp:txXfrm>
    </dsp:sp>
    <dsp:sp modelId="{D313BD5A-D212-4999-BA36-C6C0BC28964E}">
      <dsp:nvSpPr>
        <dsp:cNvPr id="0" name=""/>
        <dsp:cNvSpPr/>
      </dsp:nvSpPr>
      <dsp:spPr>
        <a:xfrm>
          <a:off x="6179568" y="1268797"/>
          <a:ext cx="2020733" cy="1813742"/>
        </a:xfrm>
        <a:prstGeom prst="roundRect">
          <a:avLst/>
        </a:prstGeom>
        <a:solidFill>
          <a:srgbClr val="00AFA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>
              <a:latin typeface="Segoe UI Semibold" panose="020B0702040204020203" pitchFamily="34" charset="0"/>
              <a:cs typeface="Segoe UI Semibold" panose="020B0702040204020203" pitchFamily="34" charset="0"/>
            </a:rPr>
            <a:t>Mitigation Strategy</a:t>
          </a:r>
        </a:p>
      </dsp:txBody>
      <dsp:txXfrm>
        <a:off x="6268108" y="1357337"/>
        <a:ext cx="1843653" cy="1636662"/>
      </dsp:txXfrm>
    </dsp:sp>
    <dsp:sp modelId="{0FDA1E56-870E-46A5-BFD6-D30ACB58B2A1}">
      <dsp:nvSpPr>
        <dsp:cNvPr id="0" name=""/>
        <dsp:cNvSpPr/>
      </dsp:nvSpPr>
      <dsp:spPr>
        <a:xfrm>
          <a:off x="8311535" y="1305401"/>
          <a:ext cx="1947900" cy="1740535"/>
        </a:xfrm>
        <a:prstGeom prst="roundRect">
          <a:avLst/>
        </a:prstGeom>
        <a:solidFill>
          <a:srgbClr val="00AFA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>
              <a:latin typeface="Segoe UI Semibold" panose="020B0702040204020203" pitchFamily="34" charset="0"/>
              <a:cs typeface="Segoe UI Semibold" panose="020B0702040204020203" pitchFamily="34" charset="0"/>
            </a:rPr>
            <a:t>Plan Maintenance</a:t>
          </a:r>
        </a:p>
      </dsp:txBody>
      <dsp:txXfrm>
        <a:off x="8396501" y="1390367"/>
        <a:ext cx="1777968" cy="15706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311DC-719D-4A30-BF91-5F2BA16013A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65B32-74DF-464F-B324-DA3AEEBD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94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Breaking down silos</a:t>
            </a:r>
          </a:p>
          <a:p>
            <a:r>
              <a:rPr lang="en-US" dirty="0"/>
              <a:t>Using local data</a:t>
            </a:r>
          </a:p>
          <a:p>
            <a:r>
              <a:rPr lang="en-US" dirty="0"/>
              <a:t>Balancing new administration priorities</a:t>
            </a:r>
          </a:p>
          <a:p>
            <a:pPr lvl="1"/>
            <a:r>
              <a:rPr lang="en-US" dirty="0"/>
              <a:t>Focusing on outcomes rather than specific verbiage</a:t>
            </a:r>
          </a:p>
          <a:p>
            <a:r>
              <a:rPr lang="en-US" dirty="0"/>
              <a:t>Identifying effective actions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65B32-74DF-464F-B324-DA3AEEBDFC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45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ea8cc20c47_1_6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ea8cc20c47_1_6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740a6fad6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g3b740a6fad6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ea8cc20c47_1_6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ea8cc20c47_1_6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559C6C5B-ADA9-3449-2325-4E87042A2E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" b="97"/>
          <a:stretch/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  <p:sp>
        <p:nvSpPr>
          <p:cNvPr id="5" name="Hexagon 4">
            <a:extLst>
              <a:ext uri="{FF2B5EF4-FFF2-40B4-BE49-F238E27FC236}">
                <a16:creationId xmlns:a16="http://schemas.microsoft.com/office/drawing/2014/main" id="{CF3F0AA4-2494-51A6-44CE-38444FAD3839}"/>
              </a:ext>
            </a:extLst>
          </p:cNvPr>
          <p:cNvSpPr/>
          <p:nvPr userDrawn="1"/>
        </p:nvSpPr>
        <p:spPr>
          <a:xfrm rot="5400000">
            <a:off x="4631807" y="-1070853"/>
            <a:ext cx="7453419" cy="6423093"/>
          </a:xfrm>
          <a:prstGeom prst="hexagon">
            <a:avLst/>
          </a:prstGeom>
          <a:solidFill>
            <a:schemeClr val="bg1">
              <a:alpha val="88000"/>
            </a:schemeClr>
          </a:solidFill>
          <a:ln w="101600">
            <a:gradFill>
              <a:gsLst>
                <a:gs pos="0">
                  <a:srgbClr val="00AFA7"/>
                </a:gs>
                <a:gs pos="87000">
                  <a:srgbClr val="034EA2"/>
                </a:gs>
              </a:gsLst>
              <a:lin ang="1080000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20659B-7AA7-F8AB-37C3-7CA6AA8D73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78771" y="1407557"/>
            <a:ext cx="5764147" cy="1932544"/>
          </a:xfrm>
        </p:spPr>
        <p:txBody>
          <a:bodyPr anchor="b">
            <a:noAutofit/>
          </a:bodyPr>
          <a:lstStyle>
            <a:lvl1pPr algn="l">
              <a:defRPr sz="48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AF42DF-0E1C-865D-CB96-69C8B71C5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8770" y="3782330"/>
            <a:ext cx="5764147" cy="45357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01AFBAF-FE9A-3141-C0EF-3954EB891606}"/>
              </a:ext>
            </a:extLst>
          </p:cNvPr>
          <p:cNvGrpSpPr/>
          <p:nvPr userDrawn="1"/>
        </p:nvGrpSpPr>
        <p:grpSpPr>
          <a:xfrm>
            <a:off x="10450079" y="6045833"/>
            <a:ext cx="1475524" cy="539905"/>
            <a:chOff x="10450079" y="6045833"/>
            <a:chExt cx="1475524" cy="53990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98FB071-D7A2-BE3D-84BA-DE5FEEAE7A7A}"/>
                </a:ext>
              </a:extLst>
            </p:cNvPr>
            <p:cNvSpPr/>
            <p:nvPr userDrawn="1"/>
          </p:nvSpPr>
          <p:spPr>
            <a:xfrm>
              <a:off x="10450079" y="6045833"/>
              <a:ext cx="1475524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500" b="1" i="0">
                  <a:solidFill>
                    <a:schemeClr val="bg1"/>
                  </a:solidFill>
                  <a:effectLst/>
                  <a:latin typeface="Segoe UI" panose="020B0502040204020203" pitchFamily="34" charset="0"/>
                  <a:ea typeface="Lato" panose="020F0502020204030203" pitchFamily="34" charset="0"/>
                  <a:cs typeface="Segoe UI" panose="020B0502040204020203" pitchFamily="34" charset="0"/>
                </a:rPr>
                <a:t>iem.com</a:t>
              </a:r>
              <a:endParaRPr lang="id-ID" sz="1500" b="1">
                <a:solidFill>
                  <a:schemeClr val="bg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0E441F28-2BC5-A1F3-BE4D-75E807685F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572531" y="6412542"/>
              <a:ext cx="1274164" cy="173196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FF25C91-32AD-F92C-45A5-25F668E8C6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853" y="414344"/>
            <a:ext cx="2100064" cy="7772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3C850C7-FFBB-A35D-1198-3EEFBF6E4305}"/>
              </a:ext>
            </a:extLst>
          </p:cNvPr>
          <p:cNvCxnSpPr>
            <a:cxnSpLocks/>
          </p:cNvCxnSpPr>
          <p:nvPr userDrawn="1"/>
        </p:nvCxnSpPr>
        <p:spPr>
          <a:xfrm>
            <a:off x="5665680" y="3494994"/>
            <a:ext cx="2153363" cy="0"/>
          </a:xfrm>
          <a:prstGeom prst="line">
            <a:avLst/>
          </a:prstGeom>
          <a:ln w="76200" cap="rnd">
            <a:gradFill>
              <a:gsLst>
                <a:gs pos="0">
                  <a:srgbClr val="00AFA7"/>
                </a:gs>
                <a:gs pos="100000">
                  <a:srgbClr val="079CD6"/>
                </a:gs>
              </a:gsLst>
              <a:lin ang="0" scaled="0"/>
            </a:gra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F6E9034-7682-7675-4E97-4CDBDF6B3383}"/>
              </a:ext>
            </a:extLst>
          </p:cNvPr>
          <p:cNvCxnSpPr>
            <a:cxnSpLocks/>
          </p:cNvCxnSpPr>
          <p:nvPr userDrawn="1"/>
        </p:nvCxnSpPr>
        <p:spPr>
          <a:xfrm>
            <a:off x="5665680" y="3622227"/>
            <a:ext cx="1792636" cy="0"/>
          </a:xfrm>
          <a:prstGeom prst="line">
            <a:avLst/>
          </a:prstGeom>
          <a:ln w="76200" cap="rnd">
            <a:gradFill>
              <a:gsLst>
                <a:gs pos="0">
                  <a:srgbClr val="00AFA7"/>
                </a:gs>
                <a:gs pos="100000">
                  <a:srgbClr val="079CD6"/>
                </a:gs>
              </a:gsLst>
              <a:lin ang="0" scaled="0"/>
            </a:gra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71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7D2B3B7-228B-0F05-D996-913B9E48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659655"/>
            <a:ext cx="7772400" cy="724963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3500" cap="none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337C5875-985F-28C0-4E42-69769D0A137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286000" y="2011679"/>
            <a:ext cx="4206240" cy="3950208"/>
          </a:xfrm>
          <a:prstGeom prst="rect">
            <a:avLst/>
          </a:prstGeom>
        </p:spPr>
        <p:txBody>
          <a:bodyPr lIns="0" tIns="0" rIns="0" bIns="0"/>
          <a:lstStyle>
            <a:lvl1pPr marL="182880" indent="-182880">
              <a:lnSpc>
                <a:spcPct val="90000"/>
              </a:lnSpc>
              <a:spcBef>
                <a:spcPts val="1200"/>
              </a:spcBef>
              <a:buClr>
                <a:schemeClr val="bg2"/>
              </a:buClr>
              <a:buFont typeface="Symbol" panose="05050102010706020507" pitchFamily="18" charset="2"/>
              <a:buChar char=""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594360" indent="-182880">
              <a:lnSpc>
                <a:spcPct val="90000"/>
              </a:lnSpc>
              <a:buClr>
                <a:schemeClr val="bg2"/>
              </a:buClr>
              <a:buFont typeface="Segoe UI Black" panose="020B0A02040204020203" pitchFamily="34" charset="0"/>
              <a:buChar char="›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005840" indent="-228600">
              <a:lnSpc>
                <a:spcPct val="90000"/>
              </a:lnSpc>
              <a:buClr>
                <a:schemeClr val="bg2"/>
              </a:buClr>
              <a:buFont typeface="Wingdings" panose="05000000000000000000" pitchFamily="2" charset="2"/>
              <a:buChar char="¡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-182880">
              <a:lnSpc>
                <a:spcPct val="90000"/>
              </a:lnSpc>
              <a:spcBef>
                <a:spcPts val="600"/>
              </a:spcBef>
              <a:buClr>
                <a:schemeClr val="bg1">
                  <a:lumMod val="65000"/>
                </a:schemeClr>
              </a:buClr>
              <a:buFont typeface="Segoe UI" panose="020B0502040204020203" pitchFamily="34" charset="0"/>
              <a:buChar char="–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D9F97923-5EAB-F0B8-A962-57086D3BF6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80835" y="2011680"/>
            <a:ext cx="4206240" cy="3950207"/>
          </a:xfrm>
          <a:prstGeom prst="rect">
            <a:avLst/>
          </a:prstGeom>
        </p:spPr>
        <p:txBody>
          <a:bodyPr lIns="0" tIns="0" rIns="0" bIns="0"/>
          <a:lstStyle>
            <a:lvl1pPr marL="182880" indent="-182880">
              <a:spcBef>
                <a:spcPts val="1200"/>
              </a:spcBef>
              <a:buClr>
                <a:schemeClr val="bg2"/>
              </a:buClr>
              <a:buFont typeface="Symbol" panose="05050102010706020507" pitchFamily="18" charset="2"/>
              <a:buChar char=""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594360" indent="-182880">
              <a:buClr>
                <a:schemeClr val="bg2"/>
              </a:buClr>
              <a:buFont typeface="Segoe UI Black" panose="020B0A02040204020203" pitchFamily="34" charset="0"/>
              <a:buChar char="›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005840" indent="-228600">
              <a:buClr>
                <a:schemeClr val="bg2"/>
              </a:buClr>
              <a:buFont typeface="Wingdings" panose="05000000000000000000" pitchFamily="2" charset="2"/>
              <a:buChar char="¡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-182880">
              <a:spcBef>
                <a:spcPts val="600"/>
              </a:spcBef>
              <a:buClr>
                <a:schemeClr val="bg1">
                  <a:lumMod val="65000"/>
                </a:schemeClr>
              </a:buClr>
              <a:buFont typeface="Segoe UI" panose="020B0502040204020203" pitchFamily="34" charset="0"/>
              <a:buChar char="–"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262D8B-64A5-20CE-B99E-945E7C42080C}"/>
              </a:ext>
            </a:extLst>
          </p:cNvPr>
          <p:cNvSpPr/>
          <p:nvPr userDrawn="1"/>
        </p:nvSpPr>
        <p:spPr>
          <a:xfrm>
            <a:off x="2286000" y="1513330"/>
            <a:ext cx="665747" cy="5957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237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1479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5F68A-297D-930A-6BB7-A4986B8E3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61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66F5E-E2CD-7F66-41E3-C29BFC330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6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8920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BFE42-8FE8-8C03-355C-A3EC721A6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02769-1195-AC8E-12EA-18FE12C69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C0254-C59E-01CD-2163-4B5146247BC5}"/>
              </a:ext>
            </a:extLst>
          </p:cNvPr>
          <p:cNvSpPr>
            <a:spLocks noGrp="1" noChangeAspect="1"/>
          </p:cNvSpPr>
          <p:nvPr>
            <p:ph sz="half" idx="2" hasCustomPrompt="1"/>
          </p:nvPr>
        </p:nvSpPr>
        <p:spPr>
          <a:xfrm>
            <a:off x="6172200" y="0"/>
            <a:ext cx="6019800" cy="6176963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Photo, graph or media</a:t>
            </a:r>
          </a:p>
        </p:txBody>
      </p:sp>
    </p:spTree>
    <p:extLst>
      <p:ext uri="{BB962C8B-B14F-4D97-AF65-F5344CB8AC3E}">
        <p14:creationId xmlns:p14="http://schemas.microsoft.com/office/powerpoint/2010/main" val="3606487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,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BFE42-8FE8-8C03-355C-A3EC721A6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1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02769-1195-AC8E-12EA-18FE12C69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C0254-C59E-01CD-2163-4B5146247BC5}"/>
              </a:ext>
            </a:extLst>
          </p:cNvPr>
          <p:cNvSpPr>
            <a:spLocks noGrp="1" noChangeAspect="1"/>
          </p:cNvSpPr>
          <p:nvPr>
            <p:ph sz="half" idx="2" hasCustomPrompt="1"/>
          </p:nvPr>
        </p:nvSpPr>
        <p:spPr>
          <a:xfrm>
            <a:off x="1" y="0"/>
            <a:ext cx="5812970" cy="6176963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Photo, graph or media</a:t>
            </a:r>
          </a:p>
        </p:txBody>
      </p:sp>
    </p:spTree>
    <p:extLst>
      <p:ext uri="{BB962C8B-B14F-4D97-AF65-F5344CB8AC3E}">
        <p14:creationId xmlns:p14="http://schemas.microsoft.com/office/powerpoint/2010/main" val="4104861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9B7E076-1404-A6C4-5D3F-9713A88225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22146"/>
              </a:gs>
              <a:gs pos="85000">
                <a:schemeClr val="tx1"/>
              </a:gs>
              <a:gs pos="100000">
                <a:schemeClr val="tx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ED5866-8B55-FC93-338A-4C5D43808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1797"/>
            <a:ext cx="10515600" cy="1965265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74663-7DB8-1509-B637-CAE05AC5D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09619"/>
            <a:ext cx="10515600" cy="953178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76A4407-9D5B-B80D-0AC2-0E7B60FC1337}"/>
              </a:ext>
            </a:extLst>
          </p:cNvPr>
          <p:cNvCxnSpPr>
            <a:cxnSpLocks/>
          </p:cNvCxnSpPr>
          <p:nvPr userDrawn="1"/>
        </p:nvCxnSpPr>
        <p:spPr>
          <a:xfrm>
            <a:off x="984822" y="3849857"/>
            <a:ext cx="2153363" cy="0"/>
          </a:xfrm>
          <a:prstGeom prst="line">
            <a:avLst/>
          </a:prstGeom>
          <a:ln w="76200" cap="rnd">
            <a:gradFill>
              <a:gsLst>
                <a:gs pos="0">
                  <a:srgbClr val="00AFA7"/>
                </a:gs>
                <a:gs pos="100000">
                  <a:srgbClr val="079CD6"/>
                </a:gs>
              </a:gsLst>
              <a:lin ang="0" scaled="0"/>
            </a:gra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3AB0349-1CB9-D75B-3793-CBAFBD9649D6}"/>
              </a:ext>
            </a:extLst>
          </p:cNvPr>
          <p:cNvCxnSpPr>
            <a:cxnSpLocks/>
          </p:cNvCxnSpPr>
          <p:nvPr userDrawn="1"/>
        </p:nvCxnSpPr>
        <p:spPr>
          <a:xfrm>
            <a:off x="984822" y="4009748"/>
            <a:ext cx="1792636" cy="0"/>
          </a:xfrm>
          <a:prstGeom prst="line">
            <a:avLst/>
          </a:prstGeom>
          <a:ln w="76200" cap="rnd">
            <a:gradFill>
              <a:gsLst>
                <a:gs pos="0">
                  <a:srgbClr val="00AFA7"/>
                </a:gs>
                <a:gs pos="100000">
                  <a:srgbClr val="079CD6"/>
                </a:gs>
              </a:gsLst>
              <a:lin ang="0" scaled="0"/>
            </a:gra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D94FC56-BF81-931F-325A-9B5C000E73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64597" y="6398824"/>
            <a:ext cx="957135" cy="35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85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273B6-29AD-E057-ED85-CD0442D7A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30915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E955C-8EB2-3441-7A52-1A914C7103A5}"/>
              </a:ext>
            </a:extLst>
          </p:cNvPr>
          <p:cNvSpPr>
            <a:spLocks noGrp="1" noChangeAspect="1"/>
          </p:cNvSpPr>
          <p:nvPr>
            <p:ph idx="1" hasCustomPrompt="1"/>
          </p:nvPr>
        </p:nvSpPr>
        <p:spPr>
          <a:xfrm>
            <a:off x="0" y="0"/>
            <a:ext cx="12192000" cy="6857999"/>
          </a:xfrm>
          <a:noFill/>
        </p:spPr>
        <p:txBody>
          <a:bodyPr/>
          <a:lstStyle>
            <a:lvl1pPr marL="0" indent="0">
              <a:buNone/>
              <a:defRPr sz="32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Full photo, graph or media</a:t>
            </a:r>
          </a:p>
        </p:txBody>
      </p:sp>
    </p:spTree>
    <p:extLst>
      <p:ext uri="{BB962C8B-B14F-4D97-AF65-F5344CB8AC3E}">
        <p14:creationId xmlns:p14="http://schemas.microsoft.com/office/powerpoint/2010/main" val="4097962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06622AA-BF14-E10B-581F-6A65A9C26A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22146"/>
              </a:gs>
              <a:gs pos="85000">
                <a:schemeClr val="tx1"/>
              </a:gs>
              <a:gs pos="100000">
                <a:schemeClr val="tx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9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2AB42-BA29-AAFA-64B9-E6709BBB82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39" b="18859"/>
          <a:stretch>
            <a:fillRect/>
          </a:stretch>
        </p:blipFill>
        <p:spPr>
          <a:xfrm>
            <a:off x="0" y="-107144"/>
            <a:ext cx="12192000" cy="47275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D714DD-FEDD-64BF-33B1-A487F06CD0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" y="6191095"/>
            <a:ext cx="12191998" cy="666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>
              <a:solidFill>
                <a:srgbClr val="007C8A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20659B-7AA7-F8AB-37C3-7CA6AA8D73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09" y="4870269"/>
            <a:ext cx="9203871" cy="1058033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AF42DF-0E1C-865D-CB96-69C8B71C5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910" y="6154608"/>
            <a:ext cx="9203871" cy="45357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8C8C8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818394-8B27-C1CA-35C8-767FF9F05E6B}"/>
              </a:ext>
            </a:extLst>
          </p:cNvPr>
          <p:cNvGrpSpPr/>
          <p:nvPr userDrawn="1"/>
        </p:nvGrpSpPr>
        <p:grpSpPr>
          <a:xfrm>
            <a:off x="10491504" y="6111819"/>
            <a:ext cx="1475524" cy="539905"/>
            <a:chOff x="128304" y="6111819"/>
            <a:chExt cx="1475524" cy="53990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5A3AB8D-D396-AEBA-7AF8-19A8C0E503FC}"/>
                </a:ext>
              </a:extLst>
            </p:cNvPr>
            <p:cNvSpPr/>
            <p:nvPr userDrawn="1"/>
          </p:nvSpPr>
          <p:spPr>
            <a:xfrm>
              <a:off x="128304" y="6111819"/>
              <a:ext cx="1475524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500" b="1" i="0">
                  <a:solidFill>
                    <a:schemeClr val="tx1"/>
                  </a:solidFill>
                  <a:effectLst/>
                  <a:latin typeface="Segoe UI" panose="020B0502040204020203" pitchFamily="34" charset="0"/>
                  <a:ea typeface="Lato" panose="020F0502020204030203" pitchFamily="34" charset="0"/>
                  <a:cs typeface="Segoe UI" panose="020B0502040204020203" pitchFamily="34" charset="0"/>
                </a:rPr>
                <a:t>iem.com</a:t>
              </a:r>
              <a:endParaRPr lang="id-ID" sz="1500" b="1">
                <a:solidFill>
                  <a:schemeClr val="tx1"/>
                </a:solidFill>
                <a:latin typeface="Segoe UI" panose="020B0502040204020203" pitchFamily="34" charset="0"/>
                <a:ea typeface="Lato" panose="020F050202020403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40B3890-4D22-26B9-40AF-B69B264426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0756" y="6478528"/>
              <a:ext cx="1274164" cy="173196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B5ED48C6-EFC9-2281-6FB2-912003EBEF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736" y="5146513"/>
            <a:ext cx="2100064" cy="77729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DEADD65-09F7-5B4B-E39B-EBA73974C784}"/>
              </a:ext>
            </a:extLst>
          </p:cNvPr>
          <p:cNvCxnSpPr>
            <a:cxnSpLocks/>
          </p:cNvCxnSpPr>
          <p:nvPr userDrawn="1"/>
        </p:nvCxnSpPr>
        <p:spPr>
          <a:xfrm>
            <a:off x="522353" y="6027810"/>
            <a:ext cx="1792636" cy="0"/>
          </a:xfrm>
          <a:prstGeom prst="line">
            <a:avLst/>
          </a:prstGeom>
          <a:ln w="76200" cap="rnd">
            <a:gradFill>
              <a:gsLst>
                <a:gs pos="0">
                  <a:srgbClr val="00AFA7"/>
                </a:gs>
                <a:gs pos="100000">
                  <a:srgbClr val="079CD6"/>
                </a:gs>
              </a:gsLst>
              <a:lin ang="0" scaled="0"/>
            </a:gra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101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5F68A-297D-930A-6BB7-A4986B8E3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616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66F5E-E2CD-7F66-41E3-C29BFC330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6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7793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,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BFE42-8FE8-8C03-355C-A3EC721A6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02769-1195-AC8E-12EA-18FE12C69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C0254-C59E-01CD-2163-4B5146247BC5}"/>
              </a:ext>
            </a:extLst>
          </p:cNvPr>
          <p:cNvSpPr>
            <a:spLocks noGrp="1" noChangeAspect="1"/>
          </p:cNvSpPr>
          <p:nvPr>
            <p:ph sz="half" idx="2" hasCustomPrompt="1"/>
          </p:nvPr>
        </p:nvSpPr>
        <p:spPr>
          <a:xfrm>
            <a:off x="6172200" y="0"/>
            <a:ext cx="6019800" cy="6176963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Photo, graph or media</a:t>
            </a:r>
          </a:p>
        </p:txBody>
      </p:sp>
    </p:spTree>
    <p:extLst>
      <p:ext uri="{BB962C8B-B14F-4D97-AF65-F5344CB8AC3E}">
        <p14:creationId xmlns:p14="http://schemas.microsoft.com/office/powerpoint/2010/main" val="3708587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,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BFE42-8FE8-8C03-355C-A3EC721A6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1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02769-1195-AC8E-12EA-18FE12C69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C0254-C59E-01CD-2163-4B5146247BC5}"/>
              </a:ext>
            </a:extLst>
          </p:cNvPr>
          <p:cNvSpPr>
            <a:spLocks noGrp="1" noChangeAspect="1"/>
          </p:cNvSpPr>
          <p:nvPr>
            <p:ph sz="half" idx="2" hasCustomPrompt="1"/>
          </p:nvPr>
        </p:nvSpPr>
        <p:spPr>
          <a:xfrm>
            <a:off x="1" y="0"/>
            <a:ext cx="5812970" cy="6176963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Photo, graph or media</a:t>
            </a:r>
          </a:p>
        </p:txBody>
      </p:sp>
    </p:spTree>
    <p:extLst>
      <p:ext uri="{BB962C8B-B14F-4D97-AF65-F5344CB8AC3E}">
        <p14:creationId xmlns:p14="http://schemas.microsoft.com/office/powerpoint/2010/main" val="36144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EC5252-8246-86E6-7E8B-27AD34605CC9}"/>
              </a:ext>
            </a:extLst>
          </p:cNvPr>
          <p:cNvSpPr/>
          <p:nvPr userDrawn="1"/>
        </p:nvSpPr>
        <p:spPr>
          <a:xfrm>
            <a:off x="0" y="6398824"/>
            <a:ext cx="12192000" cy="459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ED5866-8B55-FC93-338A-4C5D43808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64326"/>
            <a:ext cx="10515600" cy="1965265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74663-7DB8-1509-B637-CAE05AC5D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17709"/>
            <a:ext cx="10515600" cy="953178"/>
          </a:xfrm>
        </p:spPr>
        <p:txBody>
          <a:bodyPr/>
          <a:lstStyle>
            <a:lvl1pPr marL="0" indent="0">
              <a:buNone/>
              <a:defRPr sz="2400">
                <a:solidFill>
                  <a:srgbClr val="8C8C8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1D354C6-72F2-7EA2-13CC-02051F82372E}"/>
              </a:ext>
            </a:extLst>
          </p:cNvPr>
          <p:cNvCxnSpPr>
            <a:cxnSpLocks/>
          </p:cNvCxnSpPr>
          <p:nvPr userDrawn="1"/>
        </p:nvCxnSpPr>
        <p:spPr>
          <a:xfrm>
            <a:off x="984822" y="3849857"/>
            <a:ext cx="2153363" cy="0"/>
          </a:xfrm>
          <a:prstGeom prst="line">
            <a:avLst/>
          </a:prstGeom>
          <a:ln w="76200" cap="rnd">
            <a:gradFill>
              <a:gsLst>
                <a:gs pos="0">
                  <a:srgbClr val="00AFA7"/>
                </a:gs>
                <a:gs pos="100000">
                  <a:srgbClr val="079CD6"/>
                </a:gs>
              </a:gsLst>
              <a:lin ang="0" scaled="0"/>
            </a:gra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CFE0D16-C68B-C2E3-0755-D480400BCAA8}"/>
              </a:ext>
            </a:extLst>
          </p:cNvPr>
          <p:cNvCxnSpPr>
            <a:cxnSpLocks/>
          </p:cNvCxnSpPr>
          <p:nvPr userDrawn="1"/>
        </p:nvCxnSpPr>
        <p:spPr>
          <a:xfrm>
            <a:off x="984822" y="4009748"/>
            <a:ext cx="1792636" cy="0"/>
          </a:xfrm>
          <a:prstGeom prst="line">
            <a:avLst/>
          </a:prstGeom>
          <a:ln w="76200" cap="rnd">
            <a:gradFill>
              <a:gsLst>
                <a:gs pos="0">
                  <a:srgbClr val="00AFA7"/>
                </a:gs>
                <a:gs pos="100000">
                  <a:srgbClr val="079CD6"/>
                </a:gs>
              </a:gsLst>
              <a:lin ang="0" scaled="0"/>
            </a:gra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CD6DCD9-8480-3914-2FB1-CAF711948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97" y="6398824"/>
            <a:ext cx="957432" cy="35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68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273B6-29AD-E057-ED85-CD0442D7A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3061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E955C-8EB2-3441-7A52-1A914C7103A5}"/>
              </a:ext>
            </a:extLst>
          </p:cNvPr>
          <p:cNvSpPr>
            <a:spLocks noGrp="1" noChangeAspect="1"/>
          </p:cNvSpPr>
          <p:nvPr>
            <p:ph idx="1" hasCustomPrompt="1"/>
          </p:nvPr>
        </p:nvSpPr>
        <p:spPr>
          <a:xfrm>
            <a:off x="0" y="0"/>
            <a:ext cx="12192000" cy="6857999"/>
          </a:xfrm>
          <a:noFill/>
        </p:spPr>
        <p:txBody>
          <a:bodyPr/>
          <a:lstStyle>
            <a:lvl1pPr marL="0" indent="0">
              <a:buNone/>
              <a:defRPr sz="32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Full photo, graph or media</a:t>
            </a:r>
          </a:p>
        </p:txBody>
      </p:sp>
    </p:spTree>
    <p:extLst>
      <p:ext uri="{BB962C8B-B14F-4D97-AF65-F5344CB8AC3E}">
        <p14:creationId xmlns:p14="http://schemas.microsoft.com/office/powerpoint/2010/main" val="3921662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CFF7B3-C8EE-24A9-5FED-E22FEE32ED2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25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08D054-E521-00AF-53CC-19F367EC5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308561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79767-88EC-7478-1B38-5DDA49ED8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59243"/>
            <a:ext cx="10308561" cy="4317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BCFB88F-6ADA-081B-3AA5-21848CE4ADC5}"/>
              </a:ext>
            </a:extLst>
          </p:cNvPr>
          <p:cNvCxnSpPr>
            <a:cxnSpLocks/>
          </p:cNvCxnSpPr>
          <p:nvPr userDrawn="1"/>
        </p:nvCxnSpPr>
        <p:spPr>
          <a:xfrm>
            <a:off x="388313" y="6576010"/>
            <a:ext cx="10268801" cy="0"/>
          </a:xfrm>
          <a:prstGeom prst="line">
            <a:avLst/>
          </a:prstGeom>
          <a:ln w="6350" cap="rnd">
            <a:gradFill>
              <a:gsLst>
                <a:gs pos="0">
                  <a:srgbClr val="00AFA7"/>
                </a:gs>
                <a:gs pos="100000">
                  <a:srgbClr val="9ED2F1"/>
                </a:gs>
              </a:gsLst>
              <a:lin ang="0" scaled="0"/>
            </a:gra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AADE810-CDBE-B336-DAB7-AAC2E61533F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97" y="6398824"/>
            <a:ext cx="957432" cy="35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2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4" r:id="rId2"/>
    <p:sldLayoutId id="2147483657" r:id="rId3"/>
    <p:sldLayoutId id="2147483652" r:id="rId4"/>
    <p:sldLayoutId id="2147483658" r:id="rId5"/>
    <p:sldLayoutId id="2147483651" r:id="rId6"/>
    <p:sldLayoutId id="2147483654" r:id="rId7"/>
    <p:sldLayoutId id="2147483656" r:id="rId8"/>
    <p:sldLayoutId id="214748365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Tx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D49A1B6-6121-5EE0-D8D6-3B55D1C7696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122146"/>
              </a:gs>
              <a:gs pos="85000">
                <a:schemeClr val="tx1"/>
              </a:gs>
              <a:gs pos="100000">
                <a:schemeClr val="tx1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08D054-E521-00AF-53CC-19F367EC5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308561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79767-88EC-7478-1B38-5DDA49ED8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59243"/>
            <a:ext cx="10308561" cy="4317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CDE8B-5236-6480-C435-FD57940C7767}"/>
              </a:ext>
            </a:extLst>
          </p:cNvPr>
          <p:cNvCxnSpPr>
            <a:cxnSpLocks/>
          </p:cNvCxnSpPr>
          <p:nvPr userDrawn="1"/>
        </p:nvCxnSpPr>
        <p:spPr>
          <a:xfrm>
            <a:off x="388313" y="6576010"/>
            <a:ext cx="10330487" cy="0"/>
          </a:xfrm>
          <a:prstGeom prst="line">
            <a:avLst/>
          </a:prstGeom>
          <a:ln w="6350" cap="rnd">
            <a:gradFill>
              <a:gsLst>
                <a:gs pos="0">
                  <a:srgbClr val="00AFA7"/>
                </a:gs>
                <a:gs pos="100000">
                  <a:srgbClr val="079CD6"/>
                </a:gs>
              </a:gsLst>
              <a:lin ang="0" scaled="0"/>
            </a:gra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16D86370-8A14-6F14-17E8-119B006D300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64597" y="6398824"/>
            <a:ext cx="957135" cy="35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5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5" r:id="rId4"/>
    <p:sldLayoutId id="2147483682" r:id="rId5"/>
    <p:sldLayoutId id="2147483683" r:id="rId6"/>
    <p:sldLayoutId id="214748368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Tx/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Tx/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Tx/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Tx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Tx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svg"/><Relationship Id="rId5" Type="http://schemas.openxmlformats.org/officeDocument/2006/relationships/image" Target="../media/image1.png"/><Relationship Id="rId4" Type="http://schemas.openxmlformats.org/officeDocument/2006/relationships/image" Target="../media/image10.sv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0CDE7-0071-A3B7-A9BB-6B14D7233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2EC67C-D363-8F28-496F-D631024DA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9909" y="4870269"/>
            <a:ext cx="10030800" cy="1058033"/>
          </a:xfrm>
        </p:spPr>
        <p:txBody>
          <a:bodyPr/>
          <a:lstStyle/>
          <a:p>
            <a:r>
              <a:rPr lang="en-US" sz="3400" dirty="0"/>
              <a:t>Transformative Mitigation</a:t>
            </a:r>
            <a:br>
              <a:rPr lang="en-US" sz="3400" i="1" dirty="0"/>
            </a:br>
            <a:r>
              <a:rPr lang="en-US" sz="3400" i="1" dirty="0"/>
              <a:t>Connecting Planning, Modeling &amp; Outcomes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A526B85-DA24-15F2-2BAA-21B90FC3BC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WV FMA 2026 Conference</a:t>
            </a:r>
          </a:p>
        </p:txBody>
      </p:sp>
    </p:spTree>
    <p:extLst>
      <p:ext uri="{BB962C8B-B14F-4D97-AF65-F5344CB8AC3E}">
        <p14:creationId xmlns:p14="http://schemas.microsoft.com/office/powerpoint/2010/main" val="1121125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BAAB-9D9A-E7E5-C40D-E7F0D0B77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76241-A435-81E4-4880-451BC5443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Plan to Project Pipeline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BB2A3F-D369-F4B2-C4E2-8B26AAA24C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goe UI"/>
                <a:cs typeface="Segoe UI"/>
              </a:rPr>
              <a:t>Federal Mitigation Plan &amp; Project Development Updates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520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B39D4-8329-E7B8-C304-A6EB78D0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Why Update the Plan?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5B7EB-FCF1-F48D-A8ED-58ECF5761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34EA2"/>
                </a:solidFill>
              </a:rPr>
              <a:t>Hazard mitigation plans </a:t>
            </a:r>
            <a:r>
              <a:rPr lang="en-US" dirty="0"/>
              <a:t>are prepared and adopted to identify, assess, and reduce the long-term risk to life and property based on natural and human-caused hazards. </a:t>
            </a:r>
          </a:p>
          <a:p>
            <a:endParaRPr lang="en-US" dirty="0"/>
          </a:p>
          <a:p>
            <a:r>
              <a:rPr lang="en-US" dirty="0"/>
              <a:t>Adopting a FEMA-approved plan enables communities to be eligible for certain FEMA mitigation </a:t>
            </a:r>
            <a:r>
              <a:rPr lang="en-US" b="1" dirty="0">
                <a:solidFill>
                  <a:srgbClr val="034EA2"/>
                </a:solidFill>
              </a:rPr>
              <a:t>grants</a:t>
            </a:r>
          </a:p>
          <a:p>
            <a:pPr lvl="1"/>
            <a:r>
              <a:rPr lang="en-US" dirty="0"/>
              <a:t>Hazard Mitigation Grant Program (HMGP)</a:t>
            </a:r>
          </a:p>
          <a:p>
            <a:pPr lvl="1"/>
            <a:r>
              <a:rPr lang="en-US" dirty="0"/>
              <a:t>Building Resilient Infrastructure and Communities (BRIC)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472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267D02-B4BF-4E95-0377-9C69F19C5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788" y="270235"/>
            <a:ext cx="5181600" cy="1325563"/>
          </a:xfrm>
        </p:spPr>
        <p:txBody>
          <a:bodyPr anchor="b">
            <a:normAutofit/>
          </a:bodyPr>
          <a:lstStyle/>
          <a:p>
            <a:r>
              <a:rPr lang="en-US" b="1" dirty="0"/>
              <a:t>New Guidance (2023-2025)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1D40E7-D72A-4804-0071-5B75978DA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7968" y="1799746"/>
            <a:ext cx="5826788" cy="435133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i="1" dirty="0">
                <a:solidFill>
                  <a:srgbClr val="034EA2"/>
                </a:solidFill>
              </a:rPr>
              <a:t>Three</a:t>
            </a:r>
            <a:r>
              <a:rPr lang="en-US" sz="2000" i="1" dirty="0"/>
              <a:t> </a:t>
            </a:r>
            <a:r>
              <a:rPr lang="en-US" sz="2000" dirty="0"/>
              <a:t>sets of guidance in five years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2023 guidance changes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Emphasis on partnerships and “whole community”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Future conditions &amp; climate integrated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Stronger NFIP &amp; building code integration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High Hazard Potential Dam (HHPD) element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2025 guidance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Made climate change, equity inclusion optional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Most other 2023 guidance still in effect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B9ABA89-7776-18A8-C0E7-E2F17A809B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4988" y="189781"/>
            <a:ext cx="5034224" cy="6176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3406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81B38E6-0F5E-EE08-C969-E1A42D585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61600" cy="1325563"/>
          </a:xfrm>
        </p:spPr>
        <p:txBody>
          <a:bodyPr anchor="ctr"/>
          <a:lstStyle/>
          <a:p>
            <a:r>
              <a:rPr lang="en-US" dirty="0"/>
              <a:t>The Hazard Mitigation Plan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E73DEC4-48E3-82C6-3C89-DBC8F66F52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5506114"/>
              </p:ext>
            </p:extLst>
          </p:nvPr>
        </p:nvGraphicFramePr>
        <p:xfrm>
          <a:off x="2286000" y="2011363"/>
          <a:ext cx="8601075" cy="395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65E234EE-7626-4D66-3CF0-37675FAD66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506114"/>
              </p:ext>
            </p:extLst>
          </p:nvPr>
        </p:nvGraphicFramePr>
        <p:xfrm>
          <a:off x="838200" y="1825625"/>
          <a:ext cx="1026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84063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4B9204-34A3-8F86-CC76-32BA8B687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546" y="249382"/>
            <a:ext cx="6120443" cy="1337703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Planning Process – </a:t>
            </a:r>
            <a:r>
              <a:rPr lang="en-US" sz="3600" i="1" dirty="0"/>
              <a:t>Floodplain Management’s Role</a:t>
            </a:r>
            <a:endParaRPr lang="en-US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CF191-994F-A6BF-319C-061E0F4F2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825625"/>
            <a:ext cx="5913614" cy="4351338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</a:pPr>
            <a:r>
              <a:rPr lang="en-US" dirty="0"/>
              <a:t>Encourage stakeholder engagement</a:t>
            </a:r>
          </a:p>
          <a:p>
            <a:pPr lvl="1">
              <a:spcBef>
                <a:spcPts val="0"/>
              </a:spcBef>
            </a:pPr>
            <a:r>
              <a:rPr lang="en-US" dirty="0"/>
              <a:t>Floodplain managers</a:t>
            </a:r>
          </a:p>
          <a:p>
            <a:pPr lvl="1">
              <a:spcBef>
                <a:spcPts val="0"/>
              </a:spcBef>
            </a:pPr>
            <a:r>
              <a:rPr lang="en-US" dirty="0"/>
              <a:t>Dam owners</a:t>
            </a:r>
          </a:p>
          <a:p>
            <a:pPr lvl="1">
              <a:spcBef>
                <a:spcPts val="0"/>
              </a:spcBef>
            </a:pPr>
            <a:r>
              <a:rPr lang="en-US" dirty="0"/>
              <a:t>Wetland preservation groups</a:t>
            </a:r>
          </a:p>
          <a:p>
            <a:pPr>
              <a:spcBef>
                <a:spcPts val="0"/>
              </a:spcBef>
            </a:pPr>
            <a:r>
              <a:rPr lang="en-US" dirty="0"/>
              <a:t>Include special districts</a:t>
            </a:r>
          </a:p>
          <a:p>
            <a:pPr lvl="1">
              <a:spcBef>
                <a:spcPts val="0"/>
              </a:spcBef>
            </a:pPr>
            <a:r>
              <a:rPr lang="en-US" dirty="0"/>
              <a:t>Levee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Water</a:t>
            </a:r>
          </a:p>
          <a:p>
            <a:pPr>
              <a:spcBef>
                <a:spcPts val="0"/>
              </a:spcBef>
            </a:pPr>
            <a:r>
              <a:rPr lang="en-US" dirty="0"/>
              <a:t>Engage the public</a:t>
            </a:r>
          </a:p>
          <a:p>
            <a:pPr lvl="1">
              <a:spcBef>
                <a:spcPts val="0"/>
              </a:spcBef>
            </a:pPr>
            <a:r>
              <a:rPr lang="en-US" dirty="0"/>
              <a:t>Targeted focus of populations in SFHA</a:t>
            </a:r>
          </a:p>
          <a:p>
            <a:pPr>
              <a:spcBef>
                <a:spcPts val="0"/>
              </a:spcBef>
            </a:pPr>
            <a:r>
              <a:rPr lang="en-US" dirty="0"/>
              <a:t>Consider establishing a Flooding Working Group</a:t>
            </a:r>
          </a:p>
          <a:p>
            <a:pPr marL="0" indent="0">
              <a:spcBef>
                <a:spcPts val="0"/>
              </a:spcBef>
              <a:buNone/>
            </a:pPr>
            <a:endParaRPr lang="en-US" sz="2900" b="1" i="1" dirty="0">
              <a:solidFill>
                <a:srgbClr val="034EA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900" b="1" i="1" dirty="0">
                <a:solidFill>
                  <a:srgbClr val="034EA2"/>
                </a:solidFill>
              </a:rPr>
              <a:t>Best Practice: </a:t>
            </a:r>
            <a:r>
              <a:rPr lang="en-US" sz="2900" i="1" dirty="0">
                <a:solidFill>
                  <a:srgbClr val="034EA2"/>
                </a:solidFill>
              </a:rPr>
              <a:t>Invite anyone who can contribute to understanding flood risk, vulnerabilities, or mitigation projects</a:t>
            </a:r>
            <a:endParaRPr lang="en-US" dirty="0"/>
          </a:p>
          <a:p>
            <a:pPr lvl="1"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endParaRPr lang="en-US" dirty="0"/>
          </a:p>
        </p:txBody>
      </p:sp>
      <p:pic>
        <p:nvPicPr>
          <p:cNvPr id="6" name="Picture Placeholder 5" descr="A group of people looking at papers  Description automatically generated">
            <a:extLst>
              <a:ext uri="{FF2B5EF4-FFF2-40B4-BE49-F238E27FC236}">
                <a16:creationId xmlns:a16="http://schemas.microsoft.com/office/drawing/2014/main" id="{0C2A4F5A-D495-1669-E91C-8C6E3F00A90E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" y="0"/>
            <a:ext cx="5913614" cy="6280853"/>
          </a:xfrm>
          <a:noFill/>
        </p:spPr>
      </p:pic>
    </p:spTree>
    <p:extLst>
      <p:ext uri="{BB962C8B-B14F-4D97-AF65-F5344CB8AC3E}">
        <p14:creationId xmlns:p14="http://schemas.microsoft.com/office/powerpoint/2010/main" val="1421047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5E511-BA3B-F30A-0AD4-30DCDB33D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Interactive Formats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45B77-4EFA-E2CE-08C2-431BBFEBC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78396" cy="4351338"/>
          </a:xfrm>
        </p:spPr>
        <p:txBody>
          <a:bodyPr/>
          <a:lstStyle/>
          <a:p>
            <a:r>
              <a:rPr lang="en-US" dirty="0"/>
              <a:t>Workshop-style formats</a:t>
            </a:r>
          </a:p>
          <a:p>
            <a:pPr lvl="1"/>
            <a:r>
              <a:rPr lang="en-US" dirty="0"/>
              <a:t>Review hazards of concern</a:t>
            </a:r>
          </a:p>
          <a:p>
            <a:pPr lvl="1"/>
            <a:r>
              <a:rPr lang="en-US" dirty="0"/>
              <a:t>Identify four types of capabilities and opportunities for improvement</a:t>
            </a:r>
          </a:p>
          <a:p>
            <a:pPr lvl="1"/>
            <a:r>
              <a:rPr lang="en-US" dirty="0"/>
              <a:t>Facilitate a hazard analysis poster session</a:t>
            </a:r>
          </a:p>
          <a:p>
            <a:pPr lvl="1"/>
            <a:r>
              <a:rPr lang="en-US" dirty="0"/>
              <a:t>Review mitigation actions ideas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D6EBA-779A-759F-BF18-98B07A880BED}"/>
              </a:ext>
            </a:extLst>
          </p:cNvPr>
          <p:cNvSpPr txBox="1"/>
          <p:nvPr/>
        </p:nvSpPr>
        <p:spPr>
          <a:xfrm>
            <a:off x="481781" y="5073166"/>
            <a:ext cx="11301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rgbClr val="034EA2"/>
                </a:solidFill>
              </a:rPr>
              <a:t>”Most people interested in mitigation I’ve ever seen together.”</a:t>
            </a:r>
          </a:p>
        </p:txBody>
      </p:sp>
    </p:spTree>
    <p:extLst>
      <p:ext uri="{BB962C8B-B14F-4D97-AF65-F5344CB8AC3E}">
        <p14:creationId xmlns:p14="http://schemas.microsoft.com/office/powerpoint/2010/main" val="1465956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B4F7B-7240-9663-72C2-73219B608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FFD9471B-53AE-3949-459C-EBACD7817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Expert Engagement 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6F78798-AC05-94A6-35E6-B28B9AA36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Academic institutions</a:t>
            </a:r>
          </a:p>
          <a:p>
            <a:pPr lvl="1"/>
            <a:r>
              <a:rPr lang="en-US" dirty="0"/>
              <a:t>SMEs on each hazard</a:t>
            </a:r>
          </a:p>
          <a:p>
            <a:r>
              <a:rPr lang="en-US" dirty="0"/>
              <a:t>Meetings with each High Hazard Potential Dam (HHPD) owner</a:t>
            </a:r>
          </a:p>
          <a:p>
            <a:pPr lvl="1"/>
            <a:r>
              <a:rPr lang="en-US" dirty="0"/>
              <a:t>Risks to and from the dams</a:t>
            </a:r>
          </a:p>
          <a:p>
            <a:pPr lvl="1"/>
            <a:r>
              <a:rPr lang="en-US" dirty="0"/>
              <a:t>Populations at risk</a:t>
            </a:r>
          </a:p>
          <a:p>
            <a:pPr lvl="1"/>
            <a:r>
              <a:rPr lang="en-US" dirty="0"/>
              <a:t>Breach inundation data</a:t>
            </a:r>
          </a:p>
          <a:p>
            <a:pPr marL="457200" lvl="1" indent="0">
              <a:buNone/>
            </a:pPr>
            <a:endParaRPr lang="en-US" dirty="0">
              <a:highlight>
                <a:srgbClr val="00FFFF"/>
              </a:highlight>
            </a:endParaRPr>
          </a:p>
          <a:p>
            <a:pPr marL="457200" lvl="1" indent="0">
              <a:buNone/>
            </a:pPr>
            <a:endParaRPr lang="en-US" dirty="0">
              <a:highlight>
                <a:srgbClr val="00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4140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B3FB3-2403-B4AE-7C0A-91CF9B13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585" y="152758"/>
            <a:ext cx="10261600" cy="1325563"/>
          </a:xfrm>
        </p:spPr>
        <p:txBody>
          <a:bodyPr anchor="ctr"/>
          <a:lstStyle/>
          <a:p>
            <a:r>
              <a:rPr lang="en-US" dirty="0"/>
              <a:t>Risk Assessment - Local Data is 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47289-DD7B-E317-AEF4-1DC0446C7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584" y="1431093"/>
            <a:ext cx="10979989" cy="3442832"/>
          </a:xfrm>
        </p:spPr>
        <p:txBody>
          <a:bodyPr>
            <a:normAutofit/>
          </a:bodyPr>
          <a:lstStyle/>
          <a:p>
            <a:r>
              <a:rPr lang="en-US" dirty="0"/>
              <a:t>Federal data not equivalent to locally validated data</a:t>
            </a:r>
          </a:p>
          <a:p>
            <a:r>
              <a:rPr lang="en-US" dirty="0"/>
              <a:t>Locally maintained hazard studies make a difference</a:t>
            </a:r>
          </a:p>
          <a:p>
            <a:r>
              <a:rPr lang="en-US" dirty="0"/>
              <a:t>Stakeholder engagement served as a critical mechanism for identifying locally maintained data sources and community-specific vulnerabilities</a:t>
            </a:r>
          </a:p>
          <a:p>
            <a:r>
              <a:rPr lang="en-US" dirty="0"/>
              <a:t>HAZUS used for incorporating local critical infrastructure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77C227-686F-C075-4472-FAD29056029A}"/>
              </a:ext>
            </a:extLst>
          </p:cNvPr>
          <p:cNvSpPr txBox="1"/>
          <p:nvPr/>
        </p:nvSpPr>
        <p:spPr>
          <a:xfrm>
            <a:off x="1132457" y="5071987"/>
            <a:ext cx="8569385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i="1" dirty="0">
                <a:solidFill>
                  <a:srgbClr val="034EA2"/>
                </a:solidFill>
              </a:rPr>
              <a:t>Best Practice: </a:t>
            </a:r>
            <a:r>
              <a:rPr lang="en-US" sz="2000" i="1" dirty="0">
                <a:solidFill>
                  <a:srgbClr val="034EA2"/>
                </a:solidFill>
              </a:rPr>
              <a:t>Provide expert advice on flood-specific concerns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rgbClr val="034EA2"/>
                </a:solidFill>
              </a:rPr>
              <a:t>Inundation impacts on community lifelines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rgbClr val="034EA2"/>
                </a:solidFill>
              </a:rPr>
              <a:t>Post-flood secondary/cascading disasters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i="1" dirty="0">
                <a:solidFill>
                  <a:srgbClr val="034EA2"/>
                </a:solidFill>
              </a:rPr>
              <a:t>Substantial damage process</a:t>
            </a:r>
          </a:p>
        </p:txBody>
      </p:sp>
    </p:spTree>
    <p:extLst>
      <p:ext uri="{BB962C8B-B14F-4D97-AF65-F5344CB8AC3E}">
        <p14:creationId xmlns:p14="http://schemas.microsoft.com/office/powerpoint/2010/main" val="1382659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DED12-C5FB-763B-DD13-D565BD1DC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844"/>
            <a:ext cx="10261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Mitigation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5EA11-FA56-C8EB-5B24-9705A9E4B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6673"/>
            <a:ext cx="11014494" cy="4351338"/>
          </a:xfrm>
        </p:spPr>
        <p:txBody>
          <a:bodyPr>
            <a:normAutofit/>
          </a:bodyPr>
          <a:lstStyle/>
          <a:p>
            <a:r>
              <a:rPr lang="en-US" dirty="0"/>
              <a:t>Suggest ways to support reducing flood risk with all project types</a:t>
            </a:r>
          </a:p>
          <a:p>
            <a:pPr lvl="1"/>
            <a:r>
              <a:rPr lang="en-US" dirty="0"/>
              <a:t>Local plans and regulations</a:t>
            </a:r>
          </a:p>
          <a:p>
            <a:pPr lvl="1"/>
            <a:r>
              <a:rPr lang="en-US" dirty="0"/>
              <a:t>Structure and infrastructure projects</a:t>
            </a:r>
          </a:p>
          <a:p>
            <a:pPr lvl="1"/>
            <a:r>
              <a:rPr lang="en-US" dirty="0"/>
              <a:t>Natural systems protection</a:t>
            </a:r>
          </a:p>
          <a:p>
            <a:pPr lvl="1"/>
            <a:r>
              <a:rPr lang="en-US" dirty="0"/>
              <a:t>Education and awareness</a:t>
            </a:r>
          </a:p>
          <a:p>
            <a:r>
              <a:rPr lang="en-US" dirty="0"/>
              <a:t>Incorporate existing projects from stormwater management, capital improvement, comprehensive plans, etc.</a:t>
            </a:r>
          </a:p>
          <a:p>
            <a:r>
              <a:rPr lang="en-US" dirty="0"/>
              <a:t>Develop project worksheets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D89F1A-5C2B-81FE-CC77-8FB212A5C20F}"/>
              </a:ext>
            </a:extLst>
          </p:cNvPr>
          <p:cNvSpPr txBox="1"/>
          <p:nvPr/>
        </p:nvSpPr>
        <p:spPr>
          <a:xfrm>
            <a:off x="1003871" y="5892292"/>
            <a:ext cx="97964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i="1" dirty="0">
                <a:solidFill>
                  <a:srgbClr val="034EA2"/>
                </a:solidFill>
              </a:rPr>
              <a:t>Best Practice: </a:t>
            </a:r>
            <a:r>
              <a:rPr lang="en-US" sz="2000" i="1" dirty="0">
                <a:solidFill>
                  <a:srgbClr val="034EA2"/>
                </a:solidFill>
              </a:rPr>
              <a:t>The mitigation plan should be the foundation of your grant application. </a:t>
            </a:r>
          </a:p>
        </p:txBody>
      </p:sp>
    </p:spTree>
    <p:extLst>
      <p:ext uri="{BB962C8B-B14F-4D97-AF65-F5344CB8AC3E}">
        <p14:creationId xmlns:p14="http://schemas.microsoft.com/office/powerpoint/2010/main" val="780820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F62F3-BF56-0D73-3A2B-895D46C65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F3BFCA9-83F4-B26A-DD82-01725D3C0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250723" cy="1325563"/>
          </a:xfrm>
        </p:spPr>
        <p:txBody>
          <a:bodyPr anchor="ctr"/>
          <a:lstStyle/>
          <a:p>
            <a:r>
              <a:rPr lang="en-US" dirty="0"/>
              <a:t>Mitigation Action Ideas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9CE075C-B8EF-3253-9BCC-73D15C015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250723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Identify list of mitigation actions, including reviewing: </a:t>
            </a:r>
          </a:p>
          <a:p>
            <a:pPr lvl="1"/>
            <a:r>
              <a:rPr lang="en-US" dirty="0"/>
              <a:t>Stakeholder meeting notes</a:t>
            </a:r>
          </a:p>
          <a:p>
            <a:pPr lvl="1"/>
            <a:r>
              <a:rPr lang="en-US" dirty="0"/>
              <a:t>Vulnerability assessments</a:t>
            </a:r>
          </a:p>
          <a:p>
            <a:pPr lvl="1"/>
            <a:r>
              <a:rPr lang="en-US" dirty="0"/>
              <a:t>Local mitigation plans</a:t>
            </a:r>
          </a:p>
          <a:p>
            <a:pPr lvl="1"/>
            <a:r>
              <a:rPr lang="en-US" dirty="0"/>
              <a:t>Common grant application types</a:t>
            </a:r>
          </a:p>
          <a:p>
            <a:pPr lvl="1"/>
            <a:r>
              <a:rPr lang="en-US" dirty="0"/>
              <a:t>Mitigation expert advice</a:t>
            </a:r>
          </a:p>
          <a:p>
            <a:pPr lvl="1"/>
            <a:r>
              <a:rPr lang="en-US" dirty="0"/>
              <a:t>Critical infrastructure at-risk in high, moderate flood zones</a:t>
            </a:r>
          </a:p>
          <a:p>
            <a:pPr lvl="1"/>
            <a:endParaRPr lang="en-US" dirty="0"/>
          </a:p>
        </p:txBody>
      </p:sp>
      <p:pic>
        <p:nvPicPr>
          <p:cNvPr id="14" name="Picture 13" descr="A blue and white card with a hand holding a dollar bill  Description automatically generated">
            <a:extLst>
              <a:ext uri="{FF2B5EF4-FFF2-40B4-BE49-F238E27FC236}">
                <a16:creationId xmlns:a16="http://schemas.microsoft.com/office/drawing/2014/main" id="{6E79E4A4-A4C3-F714-0AEA-39FB3B55C6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115" y="2278869"/>
            <a:ext cx="5073445" cy="257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66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A9BA9-9149-AD5B-93BD-B7553E034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9818A54C-3804-C1A5-6FD9-3720A18A2EAA}"/>
              </a:ext>
            </a:extLst>
          </p:cNvPr>
          <p:cNvSpPr/>
          <p:nvPr/>
        </p:nvSpPr>
        <p:spPr>
          <a:xfrm>
            <a:off x="0" y="0"/>
            <a:ext cx="12191999" cy="1203273"/>
          </a:xfrm>
          <a:prstGeom prst="rect">
            <a:avLst/>
          </a:prstGeom>
          <a:gradFill>
            <a:gsLst>
              <a:gs pos="0">
                <a:srgbClr val="122146"/>
              </a:gs>
              <a:gs pos="85000">
                <a:schemeClr val="tx1"/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8109E7-6D4D-4A00-A618-26056841C2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4804"/>
            <a:ext cx="12192000" cy="1102036"/>
          </a:xfrm>
        </p:spPr>
        <p:txBody>
          <a:bodyPr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Introductions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4DD065B-799B-894E-F53E-BDFA88DF8739}"/>
              </a:ext>
            </a:extLst>
          </p:cNvPr>
          <p:cNvGrpSpPr/>
          <p:nvPr/>
        </p:nvGrpSpPr>
        <p:grpSpPr>
          <a:xfrm>
            <a:off x="750697" y="1861561"/>
            <a:ext cx="5031621" cy="1526026"/>
            <a:chOff x="750697" y="1861561"/>
            <a:chExt cx="5031621" cy="1526026"/>
          </a:xfrm>
        </p:grpSpPr>
        <p:sp>
          <p:nvSpPr>
            <p:cNvPr id="66" name="AutoShape 9">
              <a:extLst>
                <a:ext uri="{FF2B5EF4-FFF2-40B4-BE49-F238E27FC236}">
                  <a16:creationId xmlns:a16="http://schemas.microsoft.com/office/drawing/2014/main" id="{DAEDC7D7-371B-F618-A832-4831F86F6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830" y="2336522"/>
              <a:ext cx="3302488" cy="462642"/>
            </a:xfrm>
            <a:prstGeom prst="roundRect">
              <a:avLst>
                <a:gd name="adj" fmla="val 15755"/>
              </a:avLst>
            </a:prstGeom>
            <a:noFill/>
            <a:ln w="25400" cap="flat">
              <a:noFill/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 anchor="t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00AFA7"/>
                  </a:solidFill>
                  <a:effectLst/>
                  <a:uLnTx/>
                  <a:uFillTx/>
                  <a:latin typeface="Segoe UI" panose="020B0502040204020203" pitchFamily="34" charset="0"/>
                  <a:ea typeface="ＭＳ Ｐゴシック" charset="0"/>
                  <a:cs typeface="Segoe UI" panose="020B0502040204020203" pitchFamily="34" charset="0"/>
                  <a:sym typeface="Source Sans Pro" charset="0"/>
                </a:rPr>
                <a:t>IEM Project Manager</a:t>
              </a:r>
            </a:p>
            <a:p>
              <a:pPr>
                <a:defRPr/>
              </a:pPr>
              <a:r>
                <a:rPr lang="en-US" sz="1600" i="1" kern="0" dirty="0">
                  <a:solidFill>
                    <a:sysClr val="windowText" lastClr="000000"/>
                  </a:solidFill>
                  <a:latin typeface="Segoe UI"/>
                  <a:cs typeface="Segoe UI"/>
                </a:rPr>
                <a:t>Casey.Garnett@iem.com</a:t>
              </a:r>
              <a:endPara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egoe UI"/>
                <a:ea typeface="+mn-ea"/>
                <a:cs typeface="Segoe UI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C3F9D52-C959-1088-4866-1068EF779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596" y="2001008"/>
              <a:ext cx="330248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lc="http://schemas.openxmlformats.org/drawingml/2006/lockedCanvas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lc="http://schemas.openxmlformats.org/drawingml/2006/lockedCanvas"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square" lIns="0" tIns="0" rIns="0" bIns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ＭＳ Ｐゴシック" charset="0"/>
                  <a:cs typeface="Segoe UI Semibold" panose="020B0702040204020203" pitchFamily="34" charset="0"/>
                  <a:sym typeface="Open Sans Bold" charset="0"/>
                </a:rPr>
                <a:t>Casey Garnett</a:t>
              </a:r>
              <a:endPara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 panose="020B0702040204020203" pitchFamily="34" charset="0"/>
                <a:ea typeface="ＭＳ Ｐゴシック" charset="0"/>
                <a:cs typeface="Segoe UI Semibold" panose="020B0702040204020203" pitchFamily="34" charset="0"/>
                <a:sym typeface="Open Sans Light" charset="0"/>
              </a:endParaRPr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5333AB11-7965-25F8-0628-FAA110CB3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" r="575"/>
            <a:stretch/>
          </p:blipFill>
          <p:spPr>
            <a:xfrm>
              <a:off x="750697" y="1861561"/>
              <a:ext cx="1508476" cy="1526026"/>
            </a:xfrm>
            <a:prstGeom prst="roundRect">
              <a:avLst/>
            </a:prstGeom>
            <a:ln w="19050" cap="rnd">
              <a:noFill/>
            </a:ln>
            <a:effectLst/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A66581E-AE4C-1273-6258-06D338CCCD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97" y="6398824"/>
            <a:ext cx="957432" cy="35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90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C5486-235C-E59E-3870-73CE19FBA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F7282-9DF7-BA1C-BC7E-538925F4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Plan Solutions for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8BB0F-FF43-3685-86AA-673EE96E6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2711"/>
            <a:ext cx="11014494" cy="4351338"/>
          </a:xfrm>
        </p:spPr>
        <p:txBody>
          <a:bodyPr>
            <a:normAutofit fontScale="92500" lnSpcReduction="20000"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2400" dirty="0">
                <a:ea typeface="Tahoma"/>
              </a:rPr>
              <a:t>Make your action items specific in nature and consider using project worksheets or doing preliminary design work as part of your plan update.</a:t>
            </a:r>
          </a:p>
          <a:p>
            <a:pPr marL="285750" indent="-285750"/>
            <a:r>
              <a:rPr lang="en-US" sz="2400" dirty="0">
                <a:ea typeface="Tahoma" pitchFamily="34" charset="0"/>
              </a:rPr>
              <a:t>Clarify action intent</a:t>
            </a:r>
          </a:p>
          <a:p>
            <a:pPr marL="742950" lvl="1" indent="-285750"/>
            <a:r>
              <a:rPr lang="en-US" sz="2000" dirty="0">
                <a:ea typeface="Tahoma" pitchFamily="34" charset="0"/>
              </a:rPr>
              <a:t>“Reduce flooding” vs. “Perform H&amp;H study/Perform Feasibility Study/Upsize Culvert”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>
                <a:ea typeface="Tahoma"/>
              </a:rPr>
              <a:t>Expand project descriptions through project worksheets </a:t>
            </a:r>
          </a:p>
          <a:p>
            <a:pPr marL="742950" lvl="1" indent="-285750"/>
            <a:r>
              <a:rPr lang="en-US" sz="2000" dirty="0">
                <a:ea typeface="Tahoma"/>
              </a:rPr>
              <a:t>Consider developing scope and budget goals for potential applications - have that pre-application basically drafted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>
                <a:ea typeface="Tahoma" pitchFamily="34" charset="0"/>
              </a:rPr>
              <a:t>Consider project scope </a:t>
            </a:r>
          </a:p>
          <a:p>
            <a:pPr marL="742950" lvl="1" indent="-285750"/>
            <a:r>
              <a:rPr lang="en-US" sz="2000" dirty="0">
                <a:ea typeface="Tahoma" pitchFamily="34" charset="0"/>
              </a:rPr>
              <a:t>What is the root cause of risk? </a:t>
            </a:r>
          </a:p>
          <a:p>
            <a:pPr marL="285750" indent="-285750"/>
            <a:r>
              <a:rPr lang="en-US" sz="2400" dirty="0">
                <a:ea typeface="Tahoma" pitchFamily="34" charset="0"/>
              </a:rPr>
              <a:t>Review plans to include for both big and small projects.</a:t>
            </a:r>
          </a:p>
          <a:p>
            <a:pPr marL="742950" lvl="1" indent="-285750"/>
            <a:r>
              <a:rPr lang="en-US" sz="2000" dirty="0">
                <a:ea typeface="Tahoma" pitchFamily="34" charset="0"/>
              </a:rPr>
              <a:t>Nature-based solutions – no longer an emerging field</a:t>
            </a:r>
          </a:p>
          <a:p>
            <a:pPr marL="742950" lvl="1" indent="-285750"/>
            <a:endParaRPr lang="en-US" sz="2000" dirty="0">
              <a:ea typeface="Tahoma" pitchFamily="34" charset="0"/>
            </a:endParaRPr>
          </a:p>
          <a:p>
            <a:pPr marL="742950" lvl="1" indent="-285750"/>
            <a:endParaRPr lang="en-US" sz="2000" dirty="0">
              <a:ea typeface="Tahoma" pitchFamily="34" charset="0"/>
            </a:endParaRPr>
          </a:p>
          <a:p>
            <a:pPr marL="457200" lvl="1" indent="0" algn="l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6475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74B1C-2837-C1B1-E375-529FA5750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E806A-FE30-7B1A-58A8-2418387A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64328" cy="1325563"/>
          </a:xfrm>
        </p:spPr>
        <p:txBody>
          <a:bodyPr anchor="ctr"/>
          <a:lstStyle/>
          <a:p>
            <a:r>
              <a:rPr lang="en-US" dirty="0"/>
              <a:t>Plan Solutions for 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26ECB-DE20-7A9A-DABF-CA577A287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06449"/>
            <a:ext cx="10764327" cy="4351338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>
                <a:ea typeface="Tahoma"/>
              </a:rPr>
              <a:t>Remember, mitigation action items can be funded both pre- and post-storm events.</a:t>
            </a:r>
          </a:p>
          <a:p>
            <a:pPr marL="285750" indent="-285750"/>
            <a:r>
              <a:rPr lang="en-US" sz="2400" dirty="0">
                <a:ea typeface="Tahoma" pitchFamily="34" charset="0"/>
              </a:rPr>
              <a:t>Consider co-benefits and alternative funding sources.</a:t>
            </a:r>
          </a:p>
          <a:p>
            <a:pPr marL="742950" lvl="1" indent="-285750"/>
            <a:r>
              <a:rPr lang="en-US" sz="2000" dirty="0">
                <a:ea typeface="Tahoma" pitchFamily="34" charset="0"/>
              </a:rPr>
              <a:t>Stormwater fees, floodplain development permit fees.</a:t>
            </a:r>
          </a:p>
          <a:p>
            <a:pPr marL="742950" lvl="1" indent="-285750"/>
            <a:r>
              <a:rPr lang="en-US" sz="2000" dirty="0">
                <a:ea typeface="Tahoma" pitchFamily="34" charset="0"/>
              </a:rPr>
              <a:t>Look for smaller planning grants to help develop plans and 30-50% construction ready drawings. </a:t>
            </a:r>
            <a:endParaRPr lang="en-US" dirty="0">
              <a:ea typeface="Tahoma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>
                <a:ea typeface="Tahoma"/>
              </a:rPr>
              <a:t>Remember 406 Mitigation funding during recovery. </a:t>
            </a:r>
            <a:endParaRPr lang="en-US" dirty="0">
              <a:ea typeface="Tahoma" pitchFamily="34" charset="0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>
                <a:ea typeface="Tahoma"/>
              </a:rPr>
              <a:t>Think of mitigation funds as supplemental Capital Improvement Program (CIP) funds for your locality.</a:t>
            </a:r>
            <a:endParaRPr lang="en-US" dirty="0">
              <a:ea typeface="Tahoma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/>
              <a:t>Projects can include:</a:t>
            </a:r>
          </a:p>
          <a:p>
            <a:pPr lvl="1" algn="l"/>
            <a:r>
              <a:rPr lang="en-US" sz="2200" dirty="0"/>
              <a:t>Upgrading street drainage system</a:t>
            </a:r>
          </a:p>
          <a:p>
            <a:pPr lvl="1" algn="l"/>
            <a:r>
              <a:rPr lang="en-US" sz="2200" dirty="0"/>
              <a:t>Address neighborhood nuisance flooding</a:t>
            </a:r>
          </a:p>
          <a:p>
            <a:pPr lvl="1"/>
            <a:r>
              <a:rPr lang="en-US" sz="2200" dirty="0"/>
              <a:t>Creating new park space</a:t>
            </a:r>
          </a:p>
          <a:p>
            <a:pPr marL="457200" lvl="1" indent="0" algn="l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6183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CD99F-4FF3-2392-48E5-23DD51294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7C30A-56DF-42DC-5F32-623A3DE51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200" y="97709"/>
            <a:ext cx="5181600" cy="1325563"/>
          </a:xfrm>
        </p:spPr>
        <p:txBody>
          <a:bodyPr anchor="ctr">
            <a:normAutofit/>
          </a:bodyPr>
          <a:lstStyle/>
          <a:p>
            <a:r>
              <a:rPr lang="en-US" sz="2800" dirty="0"/>
              <a:t>Data, Data,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28724-C791-9196-70CB-CD40445AF9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199" y="1190273"/>
            <a:ext cx="5741633" cy="4589877"/>
          </a:xfrm>
        </p:spPr>
        <p:txBody>
          <a:bodyPr>
            <a:normAutofit fontScale="92500" lnSpcReduction="10000"/>
          </a:bodyPr>
          <a:lstStyle/>
          <a:p>
            <a:pPr eaLnBrk="0" fontAlgn="base" hangingPunct="0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Local staff should work with residents to establish a historical database (e.g., oral histories, insurance claims, high water marks).</a:t>
            </a:r>
          </a:p>
          <a:p>
            <a:pPr eaLnBrk="0" fontAlgn="base" hangingPunct="0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Use historic </a:t>
            </a:r>
            <a:r>
              <a:rPr lang="en-US" sz="2000" dirty="0"/>
              <a:t>data (e.g., NFIP, IA claims) or work with partners like universities to run baseline models for Phase I projects.</a:t>
            </a:r>
          </a:p>
          <a:p>
            <a:pPr eaLnBrk="0" fontAlgn="base" hangingPunct="0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Remember </a:t>
            </a:r>
            <a:r>
              <a:rPr lang="en-US" sz="2000" dirty="0"/>
              <a:t>for FEMA projects, including the BCA, it is data, data, data, and the source validation of that information.</a:t>
            </a:r>
          </a:p>
          <a:p>
            <a:pPr eaLnBrk="0" fontAlgn="base" hangingPunct="0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Pass BCA = Data (including BEST available data) go back to stakeholders; keep historical event data in one place and ready to pull for the application.</a:t>
            </a:r>
          </a:p>
          <a:p>
            <a:pPr eaLnBrk="0" fontAlgn="base" hangingPunct="0"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FEMA wants to see solutions to your action items.</a:t>
            </a:r>
          </a:p>
        </p:txBody>
      </p:sp>
      <p:pic>
        <p:nvPicPr>
          <p:cNvPr id="5" name="Picture 4" descr="A person reaching for a paper on a table full of paper and sticky notes">
            <a:extLst>
              <a:ext uri="{FF2B5EF4-FFF2-40B4-BE49-F238E27FC236}">
                <a16:creationId xmlns:a16="http://schemas.microsoft.com/office/drawing/2014/main" id="{490E3F01-14FA-6AB9-5B53-421FFCF01F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5812951" cy="617695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217013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5B822-97EA-3FDD-2682-FBDFCF733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480"/>
            <a:ext cx="10261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Plan Maintenance: Looking Ahead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900BF-DCED-BEFB-799D-739FEC3CD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197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Keeps the plan relevant to current risks and priorities</a:t>
            </a:r>
          </a:p>
          <a:p>
            <a:r>
              <a:rPr lang="en-US" dirty="0"/>
              <a:t>Enables ongoing implementation</a:t>
            </a:r>
          </a:p>
          <a:p>
            <a:r>
              <a:rPr lang="en-US" dirty="0"/>
              <a:t>Keeps alignment with stakeholders and FEMA requirements</a:t>
            </a:r>
          </a:p>
          <a:p>
            <a:r>
              <a:rPr lang="en-US" dirty="0"/>
              <a:t>Supports continuous monitoring and updates</a:t>
            </a:r>
          </a:p>
        </p:txBody>
      </p:sp>
    </p:spTree>
    <p:extLst>
      <p:ext uri="{BB962C8B-B14F-4D97-AF65-F5344CB8AC3E}">
        <p14:creationId xmlns:p14="http://schemas.microsoft.com/office/powerpoint/2010/main" val="2273834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1BB3A-079B-A4B0-505D-18363A972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343D3-9CF9-1DF9-1CE0-D885A0379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325563"/>
          </a:xfrm>
        </p:spPr>
        <p:txBody>
          <a:bodyPr anchor="ctr">
            <a:normAutofit/>
          </a:bodyPr>
          <a:lstStyle/>
          <a:p>
            <a:r>
              <a:rPr lang="en-US" sz="3700" dirty="0"/>
              <a:t>Best Practices for Your 5-year Plan Cycle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BAC30-5CF8-3B7C-FEF3-52D66A48CE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47991"/>
            <a:ext cx="5181600" cy="43513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dirty="0"/>
              <a:t>Participating in annual meetings 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Providing updates to actions/projects 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Communicating the need of a plan amendment prior to grant application (if needed)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Consider digital solutions 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Real-time visualization of hazards and risks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Continuous updates instead of</a:t>
            </a:r>
            <a:br>
              <a:rPr lang="en-US" sz="2200" dirty="0"/>
            </a:br>
            <a:r>
              <a:rPr lang="en-US" sz="2200" dirty="0"/>
              <a:t>5-year revisions</a:t>
            </a:r>
          </a:p>
          <a:p>
            <a:pPr lvl="1">
              <a:lnSpc>
                <a:spcPct val="90000"/>
              </a:lnSpc>
            </a:pPr>
            <a:endParaRPr lang="en-US" sz="2200" dirty="0"/>
          </a:p>
          <a:p>
            <a:pPr lvl="1">
              <a:lnSpc>
                <a:spcPct val="90000"/>
              </a:lnSpc>
            </a:pPr>
            <a:endParaRPr lang="en-US" sz="22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4E05D7B-8C69-AF94-1260-463690566C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r="15699" b="-3"/>
          <a:stretch>
            <a:fillRect/>
          </a:stretch>
        </p:blipFill>
        <p:spPr>
          <a:xfrm>
            <a:off x="6172200" y="10"/>
            <a:ext cx="6019800" cy="61769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3622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248BC-BDD7-1196-E040-D1249D959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Plan Implementation: 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8FEE2-A506-506E-E9BE-468FF8BC7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4861"/>
            <a:ext cx="10885098" cy="4351338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Strong problem identification, but insufficient documentation of project benefits.</a:t>
            </a:r>
          </a:p>
          <a:p>
            <a:r>
              <a:rPr lang="en-US" sz="2400" dirty="0"/>
              <a:t>Applicants often describe the hazard but do not clearly identify the specific assets being protected (e.g., homes, roads, utilities, critical facilities, emergency access routes).</a:t>
            </a:r>
          </a:p>
          <a:p>
            <a:r>
              <a:rPr lang="en-US" sz="2400" dirty="0"/>
              <a:t>It may not be your first solution that you think of – remain open to creative ideas.</a:t>
            </a:r>
          </a:p>
          <a:p>
            <a:r>
              <a:rPr lang="en-US" sz="2400" dirty="0"/>
              <a:t>Historical damages are often anecdotal and lack supporting records, invoices, photographs, maintenance logs, or repair costs.</a:t>
            </a:r>
          </a:p>
          <a:p>
            <a:r>
              <a:rPr lang="en-US" sz="2400" dirty="0"/>
              <a:t>Many projects have only analyzed a single storm event and need multiple recurrence interval evaluations (e.g., 10-, 50-, 100-year events) to support BCA development.</a:t>
            </a:r>
          </a:p>
        </p:txBody>
      </p:sp>
    </p:spTree>
    <p:extLst>
      <p:ext uri="{BB962C8B-B14F-4D97-AF65-F5344CB8AC3E}">
        <p14:creationId xmlns:p14="http://schemas.microsoft.com/office/powerpoint/2010/main" val="2501867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A590B-AF5D-ABB0-C941-D67EC4196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491"/>
            <a:ext cx="10261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Plan Implementation: 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E257D-91BD-4BA9-8B94-4039466E6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207"/>
            <a:ext cx="1080746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Floodplain, floodway, permitting, and environmental considerations are not always being addressed early enough in project development.</a:t>
            </a:r>
          </a:p>
          <a:p>
            <a:r>
              <a:rPr lang="en-US" dirty="0"/>
              <a:t>If you have been impacted by another hazard – wildfire, landslide – considering cascading impacts</a:t>
            </a:r>
          </a:p>
          <a:p>
            <a:r>
              <a:rPr lang="en-US" dirty="0"/>
              <a:t>H&amp;H and flood studies</a:t>
            </a:r>
          </a:p>
          <a:p>
            <a:pPr lvl="1"/>
            <a:r>
              <a:rPr lang="en-US" dirty="0"/>
              <a:t>Ensuring engineering analysis is aligned with current grant requirements</a:t>
            </a:r>
          </a:p>
          <a:p>
            <a:pPr lvl="1"/>
            <a:r>
              <a:rPr lang="en-US" dirty="0"/>
              <a:t>Consider impacts both up and downstream</a:t>
            </a:r>
          </a:p>
          <a:p>
            <a:pPr lvl="1"/>
            <a:r>
              <a:rPr lang="en-US" dirty="0"/>
              <a:t>Show pre and post mitigation water surface elevations at protected assets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723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F45673-2D9D-9535-11CD-5060FB2C89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/>
              <a:t>Thank You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2043DA-F0A0-33DC-3F07-3B503D6A37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Let’s build resilience together – visit </a:t>
            </a:r>
            <a:r>
              <a:rPr lang="en-US" b="1">
                <a:solidFill>
                  <a:schemeClr val="tx1"/>
                </a:solidFill>
              </a:rPr>
              <a:t>iem.com</a:t>
            </a:r>
            <a:r>
              <a:rPr lang="en-US" b="1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61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3839C092-355F-02DA-A680-80828EC2B2B5}"/>
              </a:ext>
            </a:extLst>
          </p:cNvPr>
          <p:cNvSpPr/>
          <p:nvPr/>
        </p:nvSpPr>
        <p:spPr>
          <a:xfrm>
            <a:off x="5197640" y="0"/>
            <a:ext cx="6994359" cy="6858000"/>
          </a:xfrm>
          <a:prstGeom prst="rect">
            <a:avLst/>
          </a:prstGeom>
          <a:gradFill>
            <a:gsLst>
              <a:gs pos="0">
                <a:srgbClr val="122146"/>
              </a:gs>
              <a:gs pos="85000">
                <a:schemeClr val="tx1"/>
              </a:gs>
              <a:gs pos="100000">
                <a:schemeClr val="tx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E229F1-0E13-4F6C-CA4D-B9C192E3C53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8936" y="2649172"/>
            <a:ext cx="4598988" cy="1798637"/>
          </a:xfrm>
        </p:spPr>
        <p:txBody>
          <a:bodyPr>
            <a:noAutofit/>
          </a:bodyPr>
          <a:lstStyle/>
          <a:p>
            <a:r>
              <a:rPr lang="en-US" dirty="0">
                <a:latin typeface="+mj-lt"/>
                <a:ea typeface="Segoe UI Black" panose="020B0A02040204020203" pitchFamily="34" charset="0"/>
              </a:rPr>
              <a:t>Largest </a:t>
            </a:r>
            <a:r>
              <a:rPr lang="en-US" dirty="0">
                <a:latin typeface="+mj-lt"/>
              </a:rPr>
              <a:t>Disaster Management Firm in the United States</a:t>
            </a:r>
          </a:p>
        </p:txBody>
      </p:sp>
      <p:sp>
        <p:nvSpPr>
          <p:cNvPr id="3" name="TextBox 51">
            <a:extLst>
              <a:ext uri="{FF2B5EF4-FFF2-40B4-BE49-F238E27FC236}">
                <a16:creationId xmlns:a16="http://schemas.microsoft.com/office/drawing/2014/main" id="{8D8EDF6F-5B67-4066-9644-8706DDC89F41}"/>
              </a:ext>
            </a:extLst>
          </p:cNvPr>
          <p:cNvSpPr txBox="1"/>
          <p:nvPr/>
        </p:nvSpPr>
        <p:spPr>
          <a:xfrm>
            <a:off x="387498" y="4776139"/>
            <a:ext cx="4490426" cy="140038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Providing Integrated Community Solutions and Managing All Phases of </a:t>
            </a:r>
            <a:r>
              <a:rPr lang="en-US" sz="1700" i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Emergency Management and </a:t>
            </a:r>
            <a:r>
              <a:rPr kumimoji="0" lang="en-US" sz="1700" b="0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Disaster Assistance</a:t>
            </a:r>
            <a:r>
              <a:rPr lang="en-US" sz="1700" i="1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IEM delivers integrated solutions from readiness and immediate response to long-term resiliency.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85D29F-10F8-61C6-194F-82EE4B0DBD43}"/>
              </a:ext>
            </a:extLst>
          </p:cNvPr>
          <p:cNvSpPr/>
          <p:nvPr/>
        </p:nvSpPr>
        <p:spPr>
          <a:xfrm>
            <a:off x="6046369" y="2440410"/>
            <a:ext cx="5972696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41+ Years in Operation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31" name="Graphic 15" descr="City">
            <a:extLst>
              <a:ext uri="{FF2B5EF4-FFF2-40B4-BE49-F238E27FC236}">
                <a16:creationId xmlns:a16="http://schemas.microsoft.com/office/drawing/2014/main" id="{F02223FC-F0F7-8744-30A9-3A26FDF8F9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44587" y="2374637"/>
            <a:ext cx="566179" cy="56618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224D055-BD14-BFB1-6613-2017D0C12704}"/>
              </a:ext>
            </a:extLst>
          </p:cNvPr>
          <p:cNvSpPr/>
          <p:nvPr/>
        </p:nvSpPr>
        <p:spPr>
          <a:xfrm>
            <a:off x="6046369" y="1523279"/>
            <a:ext cx="5972697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Segoe UI Black" panose="020B0A02040204020203" pitchFamily="34" charset="0"/>
                <a:cs typeface="Segoe UI" panose="020B0502040204020203" pitchFamily="34" charset="0"/>
              </a:rPr>
              <a:t>Customers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HUD, FEMA, SBA, HHS, DOD, DHS, DOI, DOC, DOE, USTR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Segoe UI" panose="020B0502040204020203" pitchFamily="34" charset="0"/>
              </a:rPr>
              <a:t>50 States, 3 Territories, D.C., Tribal Nations, the Private Sector &amp; International</a:t>
            </a:r>
          </a:p>
        </p:txBody>
      </p:sp>
      <p:pic>
        <p:nvPicPr>
          <p:cNvPr id="29" name="Graphic 16" descr="Earth globe Americas">
            <a:extLst>
              <a:ext uri="{FF2B5EF4-FFF2-40B4-BE49-F238E27FC236}">
                <a16:creationId xmlns:a16="http://schemas.microsoft.com/office/drawing/2014/main" id="{FFA060E1-5D80-7872-1227-D6CF0B7C33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2749" y="1628498"/>
            <a:ext cx="629854" cy="6298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5437EF8-E06F-BF6C-4FE1-524C0762D8FA}"/>
              </a:ext>
            </a:extLst>
          </p:cNvPr>
          <p:cNvSpPr/>
          <p:nvPr/>
        </p:nvSpPr>
        <p:spPr>
          <a:xfrm>
            <a:off x="6046369" y="3100277"/>
            <a:ext cx="5972699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/>
            <a:r>
              <a:rPr lang="en-US" sz="2000" b="1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800+ Full-Time Employees</a:t>
            </a:r>
          </a:p>
        </p:txBody>
      </p:sp>
      <p:pic>
        <p:nvPicPr>
          <p:cNvPr id="25" name="Graphic 34" descr="Employee badge">
            <a:extLst>
              <a:ext uri="{FF2B5EF4-FFF2-40B4-BE49-F238E27FC236}">
                <a16:creationId xmlns:a16="http://schemas.microsoft.com/office/drawing/2014/main" id="{3B07AFAE-0CC9-CFE7-96C3-F02EC5577F93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76498" y="3049154"/>
            <a:ext cx="502356" cy="502356"/>
          </a:xfrm>
          <a:prstGeom prst="rect">
            <a:avLst/>
          </a:prstGeom>
        </p:spPr>
      </p:pic>
      <p:sp>
        <p:nvSpPr>
          <p:cNvPr id="20" name="Freeform 137">
            <a:extLst>
              <a:ext uri="{FF2B5EF4-FFF2-40B4-BE49-F238E27FC236}">
                <a16:creationId xmlns:a16="http://schemas.microsoft.com/office/drawing/2014/main" id="{A7E51A20-A7DB-6FEB-252F-20B874FA8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128" y="905969"/>
            <a:ext cx="377097" cy="462656"/>
          </a:xfrm>
          <a:prstGeom prst="lightningBolt">
            <a:avLst/>
          </a:prstGeom>
          <a:solidFill>
            <a:srgbClr val="00AFA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:lc="http://schemas.openxmlformats.org/drawingml/2006/lockedCanvas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lc="http://schemas.openxmlformats.org/drawingml/2006/lockedCanvas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SimSun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158D51D-5D5B-FCA0-862C-537598C8E7A7}"/>
              </a:ext>
            </a:extLst>
          </p:cNvPr>
          <p:cNvSpPr/>
          <p:nvPr/>
        </p:nvSpPr>
        <p:spPr>
          <a:xfrm>
            <a:off x="6046369" y="825809"/>
            <a:ext cx="5972699" cy="6155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Fastest CBDG-DR Disbursement in History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$1.8B to Survivors of the 2016 Louisiana Great Floods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2360647-CDE7-D5C1-9273-CE34FB3F144A}"/>
              </a:ext>
            </a:extLst>
          </p:cNvPr>
          <p:cNvSpPr/>
          <p:nvPr/>
        </p:nvSpPr>
        <p:spPr>
          <a:xfrm>
            <a:off x="6046369" y="128339"/>
            <a:ext cx="5972698" cy="6155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$280+ Billion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Federal Funds Management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Freeform 24">
            <a:extLst>
              <a:ext uri="{FF2B5EF4-FFF2-40B4-BE49-F238E27FC236}">
                <a16:creationId xmlns:a16="http://schemas.microsoft.com/office/drawing/2014/main" id="{E8F92628-5D3D-6F14-E672-7CCE87E7F38A}"/>
              </a:ext>
            </a:extLst>
          </p:cNvPr>
          <p:cNvSpPr>
            <a:spLocks noEditPoints="1"/>
          </p:cNvSpPr>
          <p:nvPr/>
        </p:nvSpPr>
        <p:spPr bwMode="auto">
          <a:xfrm>
            <a:off x="5546950" y="291620"/>
            <a:ext cx="361452" cy="310901"/>
          </a:xfrm>
          <a:custGeom>
            <a:avLst/>
            <a:gdLst/>
            <a:ahLst/>
            <a:cxnLst>
              <a:cxn ang="0">
                <a:pos x="13" y="1"/>
              </a:cxn>
              <a:cxn ang="0">
                <a:pos x="0" y="3"/>
              </a:cxn>
              <a:cxn ang="0">
                <a:pos x="0" y="54"/>
              </a:cxn>
              <a:cxn ang="0">
                <a:pos x="8" y="63"/>
              </a:cxn>
              <a:cxn ang="0">
                <a:pos x="48" y="40"/>
              </a:cxn>
              <a:cxn ang="0">
                <a:pos x="51" y="29"/>
              </a:cxn>
              <a:cxn ang="0">
                <a:pos x="272" y="9"/>
              </a:cxn>
              <a:cxn ang="0">
                <a:pos x="86" y="11"/>
              </a:cxn>
              <a:cxn ang="0">
                <a:pos x="75" y="25"/>
              </a:cxn>
              <a:cxn ang="0">
                <a:pos x="77" y="45"/>
              </a:cxn>
              <a:cxn ang="0">
                <a:pos x="91" y="54"/>
              </a:cxn>
              <a:cxn ang="0">
                <a:pos x="278" y="54"/>
              </a:cxn>
              <a:cxn ang="0">
                <a:pos x="287" y="40"/>
              </a:cxn>
              <a:cxn ang="0">
                <a:pos x="287" y="18"/>
              </a:cxn>
              <a:cxn ang="0">
                <a:pos x="272" y="9"/>
              </a:cxn>
              <a:cxn ang="0">
                <a:pos x="48" y="130"/>
              </a:cxn>
              <a:cxn ang="0">
                <a:pos x="53" y="123"/>
              </a:cxn>
              <a:cxn ang="0">
                <a:pos x="13" y="99"/>
              </a:cxn>
              <a:cxn ang="0">
                <a:pos x="4" y="99"/>
              </a:cxn>
              <a:cxn ang="0">
                <a:pos x="0" y="147"/>
              </a:cxn>
              <a:cxn ang="0">
                <a:pos x="4" y="154"/>
              </a:cxn>
              <a:cxn ang="0">
                <a:pos x="13" y="154"/>
              </a:cxn>
              <a:cxn ang="0">
                <a:pos x="91" y="99"/>
              </a:cxn>
              <a:cxn ang="0">
                <a:pos x="77" y="110"/>
              </a:cxn>
              <a:cxn ang="0">
                <a:pos x="75" y="130"/>
              </a:cxn>
              <a:cxn ang="0">
                <a:pos x="86" y="145"/>
              </a:cxn>
              <a:cxn ang="0">
                <a:pos x="272" y="147"/>
              </a:cxn>
              <a:cxn ang="0">
                <a:pos x="287" y="136"/>
              </a:cxn>
              <a:cxn ang="0">
                <a:pos x="287" y="116"/>
              </a:cxn>
              <a:cxn ang="0">
                <a:pos x="278" y="101"/>
              </a:cxn>
              <a:cxn ang="0">
                <a:pos x="48" y="206"/>
              </a:cxn>
              <a:cxn ang="0">
                <a:pos x="8" y="183"/>
              </a:cxn>
              <a:cxn ang="0">
                <a:pos x="0" y="192"/>
              </a:cxn>
              <a:cxn ang="0">
                <a:pos x="0" y="243"/>
              </a:cxn>
              <a:cxn ang="0">
                <a:pos x="13" y="244"/>
              </a:cxn>
              <a:cxn ang="0">
                <a:pos x="51" y="219"/>
              </a:cxn>
              <a:cxn ang="0">
                <a:pos x="48" y="206"/>
              </a:cxn>
              <a:cxn ang="0">
                <a:pos x="91" y="192"/>
              </a:cxn>
              <a:cxn ang="0">
                <a:pos x="80" y="195"/>
              </a:cxn>
              <a:cxn ang="0">
                <a:pos x="75" y="221"/>
              </a:cxn>
              <a:cxn ang="0">
                <a:pos x="80" y="232"/>
              </a:cxn>
              <a:cxn ang="0">
                <a:pos x="272" y="237"/>
              </a:cxn>
              <a:cxn ang="0">
                <a:pos x="283" y="232"/>
              </a:cxn>
              <a:cxn ang="0">
                <a:pos x="287" y="206"/>
              </a:cxn>
              <a:cxn ang="0">
                <a:pos x="283" y="195"/>
              </a:cxn>
              <a:cxn ang="0">
                <a:pos x="272" y="192"/>
              </a:cxn>
            </a:cxnLst>
            <a:rect l="0" t="0" r="r" b="b"/>
            <a:pathLst>
              <a:path w="287" h="246">
                <a:moveTo>
                  <a:pt x="48" y="23"/>
                </a:moveTo>
                <a:lnTo>
                  <a:pt x="13" y="1"/>
                </a:lnTo>
                <a:lnTo>
                  <a:pt x="13" y="1"/>
                </a:lnTo>
                <a:lnTo>
                  <a:pt x="8" y="0"/>
                </a:lnTo>
                <a:lnTo>
                  <a:pt x="4" y="1"/>
                </a:lnTo>
                <a:lnTo>
                  <a:pt x="0" y="3"/>
                </a:lnTo>
                <a:lnTo>
                  <a:pt x="0" y="9"/>
                </a:lnTo>
                <a:lnTo>
                  <a:pt x="0" y="54"/>
                </a:lnTo>
                <a:lnTo>
                  <a:pt x="0" y="54"/>
                </a:lnTo>
                <a:lnTo>
                  <a:pt x="0" y="59"/>
                </a:lnTo>
                <a:lnTo>
                  <a:pt x="4" y="63"/>
                </a:lnTo>
                <a:lnTo>
                  <a:pt x="8" y="63"/>
                </a:lnTo>
                <a:lnTo>
                  <a:pt x="13" y="61"/>
                </a:lnTo>
                <a:lnTo>
                  <a:pt x="48" y="40"/>
                </a:lnTo>
                <a:lnTo>
                  <a:pt x="48" y="40"/>
                </a:lnTo>
                <a:lnTo>
                  <a:pt x="51" y="36"/>
                </a:lnTo>
                <a:lnTo>
                  <a:pt x="53" y="32"/>
                </a:lnTo>
                <a:lnTo>
                  <a:pt x="51" y="29"/>
                </a:lnTo>
                <a:lnTo>
                  <a:pt x="48" y="23"/>
                </a:lnTo>
                <a:lnTo>
                  <a:pt x="48" y="23"/>
                </a:lnTo>
                <a:close/>
                <a:moveTo>
                  <a:pt x="272" y="9"/>
                </a:moveTo>
                <a:lnTo>
                  <a:pt x="91" y="9"/>
                </a:lnTo>
                <a:lnTo>
                  <a:pt x="91" y="9"/>
                </a:lnTo>
                <a:lnTo>
                  <a:pt x="86" y="11"/>
                </a:lnTo>
                <a:lnTo>
                  <a:pt x="80" y="14"/>
                </a:lnTo>
                <a:lnTo>
                  <a:pt x="77" y="18"/>
                </a:lnTo>
                <a:lnTo>
                  <a:pt x="75" y="25"/>
                </a:lnTo>
                <a:lnTo>
                  <a:pt x="75" y="40"/>
                </a:lnTo>
                <a:lnTo>
                  <a:pt x="75" y="40"/>
                </a:lnTo>
                <a:lnTo>
                  <a:pt x="77" y="45"/>
                </a:lnTo>
                <a:lnTo>
                  <a:pt x="80" y="50"/>
                </a:lnTo>
                <a:lnTo>
                  <a:pt x="86" y="54"/>
                </a:lnTo>
                <a:lnTo>
                  <a:pt x="91" y="54"/>
                </a:lnTo>
                <a:lnTo>
                  <a:pt x="272" y="54"/>
                </a:lnTo>
                <a:lnTo>
                  <a:pt x="272" y="54"/>
                </a:lnTo>
                <a:lnTo>
                  <a:pt x="278" y="54"/>
                </a:lnTo>
                <a:lnTo>
                  <a:pt x="283" y="50"/>
                </a:lnTo>
                <a:lnTo>
                  <a:pt x="287" y="45"/>
                </a:lnTo>
                <a:lnTo>
                  <a:pt x="287" y="40"/>
                </a:lnTo>
                <a:lnTo>
                  <a:pt x="287" y="25"/>
                </a:lnTo>
                <a:lnTo>
                  <a:pt x="287" y="25"/>
                </a:lnTo>
                <a:lnTo>
                  <a:pt x="287" y="18"/>
                </a:lnTo>
                <a:lnTo>
                  <a:pt x="283" y="14"/>
                </a:lnTo>
                <a:lnTo>
                  <a:pt x="278" y="11"/>
                </a:lnTo>
                <a:lnTo>
                  <a:pt x="272" y="9"/>
                </a:lnTo>
                <a:lnTo>
                  <a:pt x="272" y="9"/>
                </a:lnTo>
                <a:close/>
                <a:moveTo>
                  <a:pt x="13" y="154"/>
                </a:moveTo>
                <a:lnTo>
                  <a:pt x="48" y="130"/>
                </a:lnTo>
                <a:lnTo>
                  <a:pt x="48" y="130"/>
                </a:lnTo>
                <a:lnTo>
                  <a:pt x="51" y="127"/>
                </a:lnTo>
                <a:lnTo>
                  <a:pt x="53" y="123"/>
                </a:lnTo>
                <a:lnTo>
                  <a:pt x="51" y="119"/>
                </a:lnTo>
                <a:lnTo>
                  <a:pt x="48" y="116"/>
                </a:lnTo>
                <a:lnTo>
                  <a:pt x="13" y="99"/>
                </a:lnTo>
                <a:lnTo>
                  <a:pt x="13" y="99"/>
                </a:lnTo>
                <a:lnTo>
                  <a:pt x="8" y="98"/>
                </a:lnTo>
                <a:lnTo>
                  <a:pt x="4" y="99"/>
                </a:lnTo>
                <a:lnTo>
                  <a:pt x="0" y="103"/>
                </a:lnTo>
                <a:lnTo>
                  <a:pt x="0" y="108"/>
                </a:lnTo>
                <a:lnTo>
                  <a:pt x="0" y="147"/>
                </a:lnTo>
                <a:lnTo>
                  <a:pt x="0" y="147"/>
                </a:lnTo>
                <a:lnTo>
                  <a:pt x="0" y="150"/>
                </a:lnTo>
                <a:lnTo>
                  <a:pt x="4" y="154"/>
                </a:lnTo>
                <a:lnTo>
                  <a:pt x="8" y="156"/>
                </a:lnTo>
                <a:lnTo>
                  <a:pt x="13" y="154"/>
                </a:lnTo>
                <a:lnTo>
                  <a:pt x="13" y="154"/>
                </a:lnTo>
                <a:close/>
                <a:moveTo>
                  <a:pt x="272" y="99"/>
                </a:moveTo>
                <a:lnTo>
                  <a:pt x="91" y="99"/>
                </a:lnTo>
                <a:lnTo>
                  <a:pt x="91" y="99"/>
                </a:lnTo>
                <a:lnTo>
                  <a:pt x="86" y="101"/>
                </a:lnTo>
                <a:lnTo>
                  <a:pt x="80" y="105"/>
                </a:lnTo>
                <a:lnTo>
                  <a:pt x="77" y="110"/>
                </a:lnTo>
                <a:lnTo>
                  <a:pt x="75" y="116"/>
                </a:lnTo>
                <a:lnTo>
                  <a:pt x="75" y="130"/>
                </a:lnTo>
                <a:lnTo>
                  <a:pt x="75" y="130"/>
                </a:lnTo>
                <a:lnTo>
                  <a:pt x="77" y="136"/>
                </a:lnTo>
                <a:lnTo>
                  <a:pt x="80" y="141"/>
                </a:lnTo>
                <a:lnTo>
                  <a:pt x="86" y="145"/>
                </a:lnTo>
                <a:lnTo>
                  <a:pt x="91" y="147"/>
                </a:lnTo>
                <a:lnTo>
                  <a:pt x="272" y="147"/>
                </a:lnTo>
                <a:lnTo>
                  <a:pt x="272" y="147"/>
                </a:lnTo>
                <a:lnTo>
                  <a:pt x="278" y="145"/>
                </a:lnTo>
                <a:lnTo>
                  <a:pt x="283" y="141"/>
                </a:lnTo>
                <a:lnTo>
                  <a:pt x="287" y="136"/>
                </a:lnTo>
                <a:lnTo>
                  <a:pt x="287" y="130"/>
                </a:lnTo>
                <a:lnTo>
                  <a:pt x="287" y="116"/>
                </a:lnTo>
                <a:lnTo>
                  <a:pt x="287" y="116"/>
                </a:lnTo>
                <a:lnTo>
                  <a:pt x="287" y="110"/>
                </a:lnTo>
                <a:lnTo>
                  <a:pt x="283" y="105"/>
                </a:lnTo>
                <a:lnTo>
                  <a:pt x="278" y="101"/>
                </a:lnTo>
                <a:lnTo>
                  <a:pt x="272" y="99"/>
                </a:lnTo>
                <a:lnTo>
                  <a:pt x="272" y="99"/>
                </a:lnTo>
                <a:close/>
                <a:moveTo>
                  <a:pt x="48" y="206"/>
                </a:moveTo>
                <a:lnTo>
                  <a:pt x="13" y="185"/>
                </a:lnTo>
                <a:lnTo>
                  <a:pt x="13" y="185"/>
                </a:lnTo>
                <a:lnTo>
                  <a:pt x="8" y="183"/>
                </a:lnTo>
                <a:lnTo>
                  <a:pt x="4" y="183"/>
                </a:lnTo>
                <a:lnTo>
                  <a:pt x="0" y="186"/>
                </a:lnTo>
                <a:lnTo>
                  <a:pt x="0" y="192"/>
                </a:lnTo>
                <a:lnTo>
                  <a:pt x="0" y="237"/>
                </a:lnTo>
                <a:lnTo>
                  <a:pt x="0" y="237"/>
                </a:lnTo>
                <a:lnTo>
                  <a:pt x="0" y="243"/>
                </a:lnTo>
                <a:lnTo>
                  <a:pt x="4" y="244"/>
                </a:lnTo>
                <a:lnTo>
                  <a:pt x="8" y="246"/>
                </a:lnTo>
                <a:lnTo>
                  <a:pt x="13" y="244"/>
                </a:lnTo>
                <a:lnTo>
                  <a:pt x="48" y="223"/>
                </a:lnTo>
                <a:lnTo>
                  <a:pt x="48" y="223"/>
                </a:lnTo>
                <a:lnTo>
                  <a:pt x="51" y="219"/>
                </a:lnTo>
                <a:lnTo>
                  <a:pt x="53" y="214"/>
                </a:lnTo>
                <a:lnTo>
                  <a:pt x="51" y="210"/>
                </a:lnTo>
                <a:lnTo>
                  <a:pt x="48" y="206"/>
                </a:lnTo>
                <a:lnTo>
                  <a:pt x="48" y="206"/>
                </a:lnTo>
                <a:close/>
                <a:moveTo>
                  <a:pt x="272" y="192"/>
                </a:moveTo>
                <a:lnTo>
                  <a:pt x="91" y="192"/>
                </a:lnTo>
                <a:lnTo>
                  <a:pt x="91" y="192"/>
                </a:lnTo>
                <a:lnTo>
                  <a:pt x="86" y="192"/>
                </a:lnTo>
                <a:lnTo>
                  <a:pt x="80" y="195"/>
                </a:lnTo>
                <a:lnTo>
                  <a:pt x="77" y="201"/>
                </a:lnTo>
                <a:lnTo>
                  <a:pt x="75" y="206"/>
                </a:lnTo>
                <a:lnTo>
                  <a:pt x="75" y="221"/>
                </a:lnTo>
                <a:lnTo>
                  <a:pt x="75" y="221"/>
                </a:lnTo>
                <a:lnTo>
                  <a:pt x="77" y="228"/>
                </a:lnTo>
                <a:lnTo>
                  <a:pt x="80" y="232"/>
                </a:lnTo>
                <a:lnTo>
                  <a:pt x="86" y="235"/>
                </a:lnTo>
                <a:lnTo>
                  <a:pt x="91" y="237"/>
                </a:lnTo>
                <a:lnTo>
                  <a:pt x="272" y="237"/>
                </a:lnTo>
                <a:lnTo>
                  <a:pt x="272" y="237"/>
                </a:lnTo>
                <a:lnTo>
                  <a:pt x="278" y="235"/>
                </a:lnTo>
                <a:lnTo>
                  <a:pt x="283" y="232"/>
                </a:lnTo>
                <a:lnTo>
                  <a:pt x="287" y="228"/>
                </a:lnTo>
                <a:lnTo>
                  <a:pt x="287" y="221"/>
                </a:lnTo>
                <a:lnTo>
                  <a:pt x="287" y="206"/>
                </a:lnTo>
                <a:lnTo>
                  <a:pt x="287" y="206"/>
                </a:lnTo>
                <a:lnTo>
                  <a:pt x="287" y="201"/>
                </a:lnTo>
                <a:lnTo>
                  <a:pt x="283" y="195"/>
                </a:lnTo>
                <a:lnTo>
                  <a:pt x="278" y="192"/>
                </a:lnTo>
                <a:lnTo>
                  <a:pt x="272" y="192"/>
                </a:lnTo>
                <a:lnTo>
                  <a:pt x="272" y="192"/>
                </a:lnTo>
                <a:close/>
              </a:path>
            </a:pathLst>
          </a:custGeom>
          <a:solidFill>
            <a:srgbClr val="00AFA7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43C7083-7735-4511-7E28-E5771AD80FD6}"/>
              </a:ext>
            </a:extLst>
          </p:cNvPr>
          <p:cNvCxnSpPr>
            <a:cxnSpLocks/>
          </p:cNvCxnSpPr>
          <p:nvPr/>
        </p:nvCxnSpPr>
        <p:spPr>
          <a:xfrm>
            <a:off x="387498" y="4598492"/>
            <a:ext cx="1094870" cy="0"/>
          </a:xfrm>
          <a:prstGeom prst="line">
            <a:avLst/>
          </a:prstGeom>
          <a:ln w="57150">
            <a:solidFill>
              <a:srgbClr val="E31B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EF3F6DB-5950-078F-CF97-44BE189937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98" y="414344"/>
            <a:ext cx="2100064" cy="7772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036A4F7-C964-6FA8-DED0-6CEB96A5268F}"/>
              </a:ext>
            </a:extLst>
          </p:cNvPr>
          <p:cNvSpPr/>
          <p:nvPr/>
        </p:nvSpPr>
        <p:spPr>
          <a:xfrm>
            <a:off x="6046369" y="3607007"/>
            <a:ext cx="4765711" cy="6155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200+ </a:t>
            </a:r>
          </a:p>
          <a:p>
            <a:pPr marL="0" marR="0" lvl="0" indent="0" algn="l" defTabSz="914354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Nationally Qualified</a:t>
            </a:r>
            <a:r>
              <a:rPr lang="en-US" sz="1400" kern="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Reservists</a:t>
            </a:r>
            <a:r>
              <a:rPr kumimoji="0" lang="en-US" sz="1400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&amp; Readiness Corps</a:t>
            </a:r>
            <a:endParaRPr kumimoji="0" lang="en-US" sz="1400" b="0" i="0" u="none" strike="noStrike" kern="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Graphic 13" descr="Group of people with solid fill">
            <a:extLst>
              <a:ext uri="{FF2B5EF4-FFF2-40B4-BE49-F238E27FC236}">
                <a16:creationId xmlns:a16="http://schemas.microsoft.com/office/drawing/2014/main" id="{7EF22201-9B61-0F78-DB6E-598FFDACE0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48198" y="3635305"/>
            <a:ext cx="558956" cy="558956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ED02CCDA-C7F2-AA0D-5C08-F7B3CDA90C9D}"/>
              </a:ext>
            </a:extLst>
          </p:cNvPr>
          <p:cNvSpPr/>
          <p:nvPr/>
        </p:nvSpPr>
        <p:spPr>
          <a:xfrm>
            <a:off x="6046369" y="4304477"/>
            <a:ext cx="2720361" cy="6155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2-24 Hour</a:t>
            </a:r>
            <a:r>
              <a:rPr kumimoji="0" lang="en-US" sz="2000" b="1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l" defTabSz="914354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Rapid Response </a:t>
            </a:r>
            <a:r>
              <a:rPr lang="en-US" sz="1400" kern="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Deployment</a:t>
            </a:r>
            <a:endParaRPr kumimoji="0" lang="en-US" sz="1400" b="0" i="0" u="none" strike="noStrike" kern="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4" name="Graphic 33" descr="Stopwatch with solid fill">
            <a:extLst>
              <a:ext uri="{FF2B5EF4-FFF2-40B4-BE49-F238E27FC236}">
                <a16:creationId xmlns:a16="http://schemas.microsoft.com/office/drawing/2014/main" id="{969EF671-7592-F687-3F23-96EA357413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76498" y="4361075"/>
            <a:ext cx="502356" cy="502356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0E732551-F175-2B83-A533-7E6CB62D754A}"/>
              </a:ext>
            </a:extLst>
          </p:cNvPr>
          <p:cNvSpPr/>
          <p:nvPr/>
        </p:nvSpPr>
        <p:spPr>
          <a:xfrm>
            <a:off x="6046369" y="5001947"/>
            <a:ext cx="5689229" cy="830997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Comprehensive Expertise</a:t>
            </a:r>
          </a:p>
          <a:p>
            <a:pPr marL="0" marR="0" lvl="0" indent="0" algn="l" defTabSz="914354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Delivering</a:t>
            </a:r>
            <a:r>
              <a:rPr kumimoji="0" lang="en-US" sz="1400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specialized expertise and capabilities across all </a:t>
            </a:r>
            <a:r>
              <a:rPr lang="en-US" sz="1400" kern="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emergency management </a:t>
            </a:r>
            <a:r>
              <a:rPr kumimoji="0" lang="en-US" sz="1400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phases</a:t>
            </a:r>
          </a:p>
        </p:txBody>
      </p:sp>
      <p:pic>
        <p:nvPicPr>
          <p:cNvPr id="37" name="Graphic 34" descr="Lightbulb and gear with solid fill">
            <a:extLst>
              <a:ext uri="{FF2B5EF4-FFF2-40B4-BE49-F238E27FC236}">
                <a16:creationId xmlns:a16="http://schemas.microsoft.com/office/drawing/2014/main" id="{D55EDBBC-D63F-2D4B-B421-F8AD42B860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418737" y="5166267"/>
            <a:ext cx="617879" cy="502356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82D0B6C7-E6C0-296D-0B27-319805BE5915}"/>
              </a:ext>
            </a:extLst>
          </p:cNvPr>
          <p:cNvSpPr/>
          <p:nvPr/>
        </p:nvSpPr>
        <p:spPr>
          <a:xfrm>
            <a:off x="6046369" y="5914865"/>
            <a:ext cx="5758133" cy="830997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Subcontractors</a:t>
            </a:r>
          </a:p>
          <a:p>
            <a:pPr marL="0" marR="0" lvl="0" indent="0" algn="l" defTabSz="914354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Vast </a:t>
            </a:r>
            <a:r>
              <a:rPr lang="en-US" sz="1400" kern="0" dirty="0">
                <a:solidFill>
                  <a:schemeClr val="bg1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partner network ensures we meet our clients’ </a:t>
            </a:r>
            <a:r>
              <a:rPr kumimoji="0" lang="en-US" sz="1400" i="0" u="none" strike="noStrike" kern="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full scope of mission needs</a:t>
            </a:r>
          </a:p>
        </p:txBody>
      </p:sp>
      <p:pic>
        <p:nvPicPr>
          <p:cNvPr id="40" name="Graphic 39" descr="Handshake with solid fill">
            <a:extLst>
              <a:ext uri="{FF2B5EF4-FFF2-40B4-BE49-F238E27FC236}">
                <a16:creationId xmlns:a16="http://schemas.microsoft.com/office/drawing/2014/main" id="{FB78CBA3-89F9-B65C-227E-56E6313024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60560" y="6063247"/>
            <a:ext cx="534233" cy="53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54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9CF93-DF98-5249-D48E-3E509BF2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36C9D-C332-99F6-230E-49252F42A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r>
              <a:rPr lang="en-US" dirty="0"/>
              <a:t>By the end, you’ll be able to:</a:t>
            </a:r>
          </a:p>
          <a:p>
            <a:pPr lvl="1"/>
            <a:r>
              <a:rPr lang="en-US" dirty="0"/>
              <a:t>Describe best practices for hazard mitigation plan development tied directly to project success.</a:t>
            </a:r>
          </a:p>
          <a:p>
            <a:pPr lvl="1"/>
            <a:r>
              <a:rPr lang="en-US" dirty="0"/>
              <a:t>Replicate an engagement structure that produces usable plan inputs.</a:t>
            </a:r>
          </a:p>
          <a:p>
            <a:pPr lvl="1"/>
            <a:r>
              <a:rPr lang="en-US" dirty="0"/>
              <a:t>Understand how to apply a clear path from risk to community priorities to actions.</a:t>
            </a:r>
          </a:p>
        </p:txBody>
      </p:sp>
    </p:spTree>
    <p:extLst>
      <p:ext uri="{BB962C8B-B14F-4D97-AF65-F5344CB8AC3E}">
        <p14:creationId xmlns:p14="http://schemas.microsoft.com/office/powerpoint/2010/main" val="3288550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8A258-12D7-6A6A-563C-294DBA44E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Changing Landscape…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2AB5D-1874-F245-0962-DF2DDB41D9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goe UI"/>
                <a:cs typeface="Segoe UI"/>
              </a:rPr>
              <a:t>Federal Mitigation Plan &amp; Project Development Updates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620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28872-86D0-CFDE-AC74-141EBECCF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The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C9DD2-7623-3D83-7188-A858843E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57627" cy="4351338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accent4">
                    <a:lumMod val="10000"/>
                  </a:schemeClr>
                </a:solidFill>
                <a:ea typeface="Tahoma"/>
              </a:rPr>
              <a:t>BRIC funding has been released – new priorities by the current administration point to more developed plan items and ready-to-go projects.   </a:t>
            </a:r>
          </a:p>
          <a:p>
            <a:r>
              <a:rPr lang="en-US" sz="2200" dirty="0">
                <a:solidFill>
                  <a:schemeClr val="accent4">
                    <a:lumMod val="10000"/>
                  </a:schemeClr>
                </a:solidFill>
                <a:ea typeface="Tahoma"/>
              </a:rPr>
              <a:t>Calls for change – increased emphasis on state and local-led programs.</a:t>
            </a:r>
          </a:p>
          <a:p>
            <a:r>
              <a:rPr lang="en-US" sz="2200" dirty="0">
                <a:solidFill>
                  <a:schemeClr val="accent4">
                    <a:lumMod val="10000"/>
                  </a:schemeClr>
                </a:solidFill>
                <a:ea typeface="Tahoma"/>
              </a:rPr>
              <a:t>Mitigation Action items have in the past been very broad statements similar to “address drainage issues”, “elevate homes”, or “restore the stream to its natural habitat.”</a:t>
            </a:r>
            <a:endParaRPr lang="en-US" sz="2200" dirty="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en-US" sz="2200" dirty="0">
                <a:solidFill>
                  <a:schemeClr val="accent4">
                    <a:lumMod val="10000"/>
                  </a:schemeClr>
                </a:solidFill>
                <a:ea typeface="Tahoma"/>
              </a:rPr>
              <a:t>Traditional HM plan action items have left many communities adopting overly broad strategy sections and addressing items only after a disaster.</a:t>
            </a:r>
          </a:p>
          <a:p>
            <a:endParaRPr lang="en-US" sz="2200" dirty="0">
              <a:solidFill>
                <a:schemeClr val="accent4">
                  <a:lumMod val="10000"/>
                </a:schemeClr>
              </a:solidFill>
              <a:ea typeface="Tahoma"/>
            </a:endParaRPr>
          </a:p>
          <a:p>
            <a:pPr marL="0" indent="0">
              <a:buNone/>
            </a:pPr>
            <a:endParaRPr lang="en-US" sz="2200" dirty="0">
              <a:solidFill>
                <a:schemeClr val="accent4">
                  <a:lumMod val="10000"/>
                </a:schemeClr>
              </a:solidFill>
              <a:ea typeface="Tahoma"/>
            </a:endParaRP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06155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g3ea8cc20c47_1_624"/>
          <p:cNvPicPr preferRelativeResize="0"/>
          <p:nvPr/>
        </p:nvPicPr>
        <p:blipFill>
          <a:blip r:embed="rId3">
            <a:alphaModFix/>
          </a:blip>
          <a:srcRect t="5309" b="9522"/>
          <a:stretch>
            <a:fillRect/>
          </a:stretch>
        </p:blipFill>
        <p:spPr>
          <a:xfrm>
            <a:off x="152400" y="500332"/>
            <a:ext cx="11650132" cy="558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b740a6fad6_0_75"/>
          <p:cNvSpPr/>
          <p:nvPr/>
        </p:nvSpPr>
        <p:spPr>
          <a:xfrm>
            <a:off x="12" y="0"/>
            <a:ext cx="6250500" cy="6858000"/>
          </a:xfrm>
          <a:prstGeom prst="rect">
            <a:avLst/>
          </a:prstGeom>
          <a:solidFill>
            <a:srgbClr val="143450"/>
          </a:solidFill>
          <a:ln w="19050" cap="flat" cmpd="sng">
            <a:solidFill>
              <a:srgbClr val="08283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b740a6fad6_0_75"/>
          <p:cNvSpPr txBox="1"/>
          <p:nvPr/>
        </p:nvSpPr>
        <p:spPr>
          <a:xfrm>
            <a:off x="6397200" y="224942"/>
            <a:ext cx="5677800" cy="607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b="1" dirty="0">
                <a:solidFill>
                  <a:schemeClr val="dk1"/>
                </a:solidFill>
                <a:latin typeface="+mj-lt"/>
              </a:rPr>
              <a:t>Flexibility vs. Capacity:</a:t>
            </a:r>
            <a:r>
              <a:rPr lang="en-US" sz="1700" dirty="0">
                <a:solidFill>
                  <a:schemeClr val="dk1"/>
                </a:solidFill>
                <a:latin typeface="+mj-lt"/>
              </a:rPr>
              <a:t> Bypassing federal bureaucracy offers faster, tailored, and more innovative local solutions, but state and local staffing shortages pose a major threat.</a:t>
            </a:r>
            <a:endParaRPr sz="1700" dirty="0">
              <a:solidFill>
                <a:schemeClr val="dk1"/>
              </a:solidFill>
              <a:latin typeface="+mj-lt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b="1" dirty="0">
                <a:solidFill>
                  <a:schemeClr val="dk1"/>
                </a:solidFill>
                <a:latin typeface="+mj-lt"/>
              </a:rPr>
              <a:t>The Socioeconomic Divide:</a:t>
            </a:r>
            <a:r>
              <a:rPr lang="en-US" sz="1700" dirty="0">
                <a:solidFill>
                  <a:schemeClr val="dk1"/>
                </a:solidFill>
                <a:latin typeface="+mj-lt"/>
              </a:rPr>
              <a:t> Without federal safety nets, there is severe risk of creating a "class system of states" where affluent areas thrive and low-income communities fall behind.</a:t>
            </a:r>
            <a:endParaRPr sz="1700" dirty="0">
              <a:solidFill>
                <a:schemeClr val="dk1"/>
              </a:solidFill>
              <a:latin typeface="+mj-lt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b="1" dirty="0">
                <a:solidFill>
                  <a:schemeClr val="dk1"/>
                </a:solidFill>
                <a:latin typeface="+mj-lt"/>
              </a:rPr>
              <a:t>Funding Stability is Paramount:</a:t>
            </a:r>
            <a:r>
              <a:rPr lang="en-US" sz="1700" dirty="0">
                <a:solidFill>
                  <a:schemeClr val="dk1"/>
                </a:solidFill>
                <a:latin typeface="+mj-lt"/>
              </a:rPr>
              <a:t> Securing consistent funding for long-term plans and projects was voted as the most critical need.</a:t>
            </a:r>
            <a:endParaRPr sz="1700" dirty="0">
              <a:solidFill>
                <a:schemeClr val="dk1"/>
              </a:solidFill>
              <a:latin typeface="+mj-lt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b="1" dirty="0">
                <a:solidFill>
                  <a:schemeClr val="dk1"/>
                </a:solidFill>
                <a:latin typeface="+mj-lt"/>
              </a:rPr>
              <a:t>Diverse Financial Horizons are Key:</a:t>
            </a:r>
            <a:r>
              <a:rPr lang="en-US" sz="1700" dirty="0">
                <a:solidFill>
                  <a:schemeClr val="dk1"/>
                </a:solidFill>
                <a:latin typeface="+mj-lt"/>
              </a:rPr>
              <a:t> Successful models rely on blending state legislative appropriations with non FEMA resources, including HUD, NOAA, local taxes, and climate philanthropies.</a:t>
            </a:r>
            <a:endParaRPr sz="1700" dirty="0">
              <a:solidFill>
                <a:schemeClr val="dk1"/>
              </a:solidFill>
              <a:latin typeface="+mj-lt"/>
            </a:endParaRPr>
          </a:p>
        </p:txBody>
      </p:sp>
      <p:sp>
        <p:nvSpPr>
          <p:cNvPr id="156" name="Google Shape;156;g3b740a6fad6_0_75"/>
          <p:cNvSpPr txBox="1"/>
          <p:nvPr/>
        </p:nvSpPr>
        <p:spPr>
          <a:xfrm>
            <a:off x="885162" y="2054425"/>
            <a:ext cx="39165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 dirty="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2026 ASFPM Conference </a:t>
            </a:r>
            <a:endParaRPr sz="1400" b="0" i="0" u="none" strike="noStrike" cap="none" dirty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57" name="Google Shape;157;g3b740a6fad6_0_75"/>
          <p:cNvSpPr txBox="1"/>
          <p:nvPr/>
        </p:nvSpPr>
        <p:spPr>
          <a:xfrm>
            <a:off x="598125" y="4238238"/>
            <a:ext cx="46032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2600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State-Led Hazard Mitigation Survey Results</a:t>
            </a:r>
            <a:endParaRPr sz="100" b="0" i="0" u="none" strike="noStrike" cap="non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3ea8cc20c47_1_633"/>
          <p:cNvPicPr preferRelativeResize="0"/>
          <p:nvPr/>
        </p:nvPicPr>
        <p:blipFill>
          <a:blip r:embed="rId3">
            <a:alphaModFix/>
          </a:blip>
          <a:srcRect l="3084" t="6494" r="4319" b="15182"/>
          <a:stretch>
            <a:fillRect/>
          </a:stretch>
        </p:blipFill>
        <p:spPr>
          <a:xfrm>
            <a:off x="130630" y="469110"/>
            <a:ext cx="11898084" cy="5583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EM 40th Light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Segoe UI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IEM 40th Dark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Segoe UI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D0DE6CDAC08E4C838B6CCC52E3A34F" ma:contentTypeVersion="8" ma:contentTypeDescription="Create a new document." ma:contentTypeScope="" ma:versionID="f835cce90915a760eeb9d85af6a06515">
  <xsd:schema xmlns:xsd="http://www.w3.org/2001/XMLSchema" xmlns:xs="http://www.w3.org/2001/XMLSchema" xmlns:p="http://schemas.microsoft.com/office/2006/metadata/properties" xmlns:ns2="ca3060f1-1f2a-4895-8cf1-c85d4eaa9f20" targetNamespace="http://schemas.microsoft.com/office/2006/metadata/properties" ma:root="true" ma:fieldsID="b71c8b78b600892ec23774d6174f65da" ns2:_="">
    <xsd:import namespace="ca3060f1-1f2a-4895-8cf1-c85d4eaa9f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060f1-1f2a-4895-8cf1-c85d4eaa9f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99E100-495F-4B56-AF90-A88D1BFC97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3060f1-1f2a-4895-8cf1-c85d4eaa9f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562A17-D2F2-4BDE-82EC-EB33E0DBDCE9}">
  <ds:schemaRefs>
    <ds:schemaRef ds:uri="ca3060f1-1f2a-4895-8cf1-c85d4eaa9f20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DA58377-CBD3-491C-9BBE-1C72F1F44B3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b529d11-e6cc-47bc-a21f-ebc059627047}" enabled="0" method="" siteId="{cb529d11-e6cc-47bc-a21f-ebc05962704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1505</Words>
  <Application>Microsoft Office PowerPoint</Application>
  <PresentationFormat>Widescreen</PresentationFormat>
  <Paragraphs>186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2" baseType="lpstr">
      <vt:lpstr>Aptos</vt:lpstr>
      <vt:lpstr>Arial</vt:lpstr>
      <vt:lpstr>Calibri</vt:lpstr>
      <vt:lpstr>Merriweather</vt:lpstr>
      <vt:lpstr>Play</vt:lpstr>
      <vt:lpstr>Segoe UI</vt:lpstr>
      <vt:lpstr>Segoe UI Black</vt:lpstr>
      <vt:lpstr>Segoe UI Semibold</vt:lpstr>
      <vt:lpstr>Segoe UI Semilight</vt:lpstr>
      <vt:lpstr>Symbol</vt:lpstr>
      <vt:lpstr>Tahoma</vt:lpstr>
      <vt:lpstr>Times New Roman</vt:lpstr>
      <vt:lpstr>Wingdings</vt:lpstr>
      <vt:lpstr>IEM 40th Light</vt:lpstr>
      <vt:lpstr>IEM 40th Dark</vt:lpstr>
      <vt:lpstr>Transformative Mitigation Connecting Planning, Modeling &amp; Outcomes</vt:lpstr>
      <vt:lpstr>Introductions</vt:lpstr>
      <vt:lpstr>Largest Disaster Management Firm in the United States</vt:lpstr>
      <vt:lpstr>Objectives</vt:lpstr>
      <vt:lpstr>A Changing Landscape…</vt:lpstr>
      <vt:lpstr>The Outlook</vt:lpstr>
      <vt:lpstr>PowerPoint Presentation</vt:lpstr>
      <vt:lpstr>PowerPoint Presentation</vt:lpstr>
      <vt:lpstr>PowerPoint Presentation</vt:lpstr>
      <vt:lpstr>A Plan to Project Pipeline</vt:lpstr>
      <vt:lpstr>Why Update the Plan?</vt:lpstr>
      <vt:lpstr>New Guidance (2023-2025)</vt:lpstr>
      <vt:lpstr>The Hazard Mitigation Plan</vt:lpstr>
      <vt:lpstr>Planning Process – Floodplain Management’s Role</vt:lpstr>
      <vt:lpstr>Interactive Formats</vt:lpstr>
      <vt:lpstr>Expert Engagement </vt:lpstr>
      <vt:lpstr>Risk Assessment - Local Data is KEY</vt:lpstr>
      <vt:lpstr>Mitigation Strategy</vt:lpstr>
      <vt:lpstr>Mitigation Action Ideas</vt:lpstr>
      <vt:lpstr>Plan Solutions for Action Items</vt:lpstr>
      <vt:lpstr>Plan Solutions for Action Items</vt:lpstr>
      <vt:lpstr>Data, Data, Data</vt:lpstr>
      <vt:lpstr>Plan Maintenance: Looking Ahead</vt:lpstr>
      <vt:lpstr>Best Practices for Your 5-year Plan Cycle</vt:lpstr>
      <vt:lpstr>Plan Implementation: Lessons Learned</vt:lpstr>
      <vt:lpstr>Plan Implementation: Lessons Learned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Nelson, Holly</dc:creator>
  <cp:lastModifiedBy>Behrang Bidadian</cp:lastModifiedBy>
  <cp:revision>3</cp:revision>
  <dcterms:created xsi:type="dcterms:W3CDTF">2024-12-30T14:35:08Z</dcterms:created>
  <dcterms:modified xsi:type="dcterms:W3CDTF">2026-07-17T17:48:56Z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0x01010025D0DE6CDAC08E4C838B6CCC52E3A34F</vt:lpwstr>
  </property>
</Properties>
</file>