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1"/>
  </p:sldMasterIdLst>
  <p:notesMasterIdLst>
    <p:notesMasterId r:id="rId22"/>
  </p:notesMasterIdLst>
  <p:sldIdLst>
    <p:sldId id="256" r:id="rId2"/>
    <p:sldId id="978" r:id="rId3"/>
    <p:sldId id="264" r:id="rId4"/>
    <p:sldId id="873" r:id="rId5"/>
    <p:sldId id="875" r:id="rId6"/>
    <p:sldId id="880" r:id="rId7"/>
    <p:sldId id="874" r:id="rId8"/>
    <p:sldId id="882" r:id="rId9"/>
    <p:sldId id="893" r:id="rId10"/>
    <p:sldId id="312" r:id="rId11"/>
    <p:sldId id="877" r:id="rId12"/>
    <p:sldId id="907" r:id="rId13"/>
    <p:sldId id="896" r:id="rId14"/>
    <p:sldId id="879" r:id="rId15"/>
    <p:sldId id="979" r:id="rId16"/>
    <p:sldId id="909" r:id="rId17"/>
    <p:sldId id="920" r:id="rId18"/>
    <p:sldId id="881" r:id="rId19"/>
    <p:sldId id="977" r:id="rId20"/>
    <p:sldId id="980"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79E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4660"/>
  </p:normalViewPr>
  <p:slideViewPr>
    <p:cSldViewPr snapToGrid="0">
      <p:cViewPr varScale="1">
        <p:scale>
          <a:sx n="75" d="100"/>
          <a:sy n="75" d="100"/>
        </p:scale>
        <p:origin x="898" y="4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C2BC55-3A8C-4571-B70F-C2463FE859B1}"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D2D09F8-DC7A-4028-B71A-5731D8842D35}" type="slidenum">
              <a:rPr lang="en-US" smtClean="0"/>
              <a:t>‹#›</a:t>
            </a:fld>
            <a:endParaRPr lang="en-US"/>
          </a:p>
        </p:txBody>
      </p:sp>
    </p:spTree>
    <p:extLst>
      <p:ext uri="{BB962C8B-B14F-4D97-AF65-F5344CB8AC3E}">
        <p14:creationId xmlns:p14="http://schemas.microsoft.com/office/powerpoint/2010/main" val="2129025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get straight into it, the USGS is currently operating 183 </a:t>
            </a:r>
            <a:r>
              <a:rPr lang="en-US" dirty="0" err="1"/>
              <a:t>streamgages</a:t>
            </a:r>
            <a:r>
              <a:rPr lang="en-US" dirty="0"/>
              <a:t> in WV.  Of that 183 gages, 111 of those sites have at least some level of funding through an agreement with the state of WV.  Some of those sites are fully funded through the state agreement while many gages have costs shared by other funding partners, which could be USGS, Army COE, or other partners.  We’ve taken a “network” approach to </a:t>
            </a:r>
            <a:r>
              <a:rPr lang="en-US" dirty="0" err="1"/>
              <a:t>streamgages</a:t>
            </a:r>
            <a:r>
              <a:rPr lang="en-US" dirty="0"/>
              <a:t> here in WV in an effort to share the limited funding resources to maximize the coverage and uses of </a:t>
            </a:r>
            <a:r>
              <a:rPr lang="en-US" dirty="0" err="1"/>
              <a:t>streamgages</a:t>
            </a:r>
            <a:r>
              <a:rPr lang="en-US" dirty="0"/>
              <a:t> to the variety of agencies and other users in the state.  Decisions regarding </a:t>
            </a:r>
            <a:r>
              <a:rPr lang="en-US" dirty="0" err="1"/>
              <a:t>streamgaging</a:t>
            </a:r>
            <a:r>
              <a:rPr lang="en-US" dirty="0"/>
              <a:t> needs, be it new gaging or funding, are coordinated through the WV Water Gaging Council. This Council is made up of federal, state, and private entities with a vested interest in </a:t>
            </a:r>
            <a:r>
              <a:rPr lang="en-US" dirty="0" err="1"/>
              <a:t>streamgaging</a:t>
            </a:r>
            <a:r>
              <a:rPr lang="en-US" dirty="0"/>
              <a:t>. This council has played an active role in the state’s network since it was stood up in 2005.</a:t>
            </a:r>
          </a:p>
        </p:txBody>
      </p:sp>
      <p:sp>
        <p:nvSpPr>
          <p:cNvPr id="4" name="Slide Number Placeholder 3"/>
          <p:cNvSpPr>
            <a:spLocks noGrp="1"/>
          </p:cNvSpPr>
          <p:nvPr>
            <p:ph type="sldNum" sz="quarter" idx="5"/>
          </p:nvPr>
        </p:nvSpPr>
        <p:spPr/>
        <p:txBody>
          <a:bodyPr/>
          <a:lstStyle/>
          <a:p>
            <a:fld id="{2F6AD5AD-61D8-47DB-AAAC-5435FA8D1B53}" type="slidenum">
              <a:rPr lang="en-US" smtClean="0"/>
              <a:t>3</a:t>
            </a:fld>
            <a:endParaRPr lang="en-US"/>
          </a:p>
        </p:txBody>
      </p:sp>
    </p:spTree>
    <p:extLst>
      <p:ext uri="{BB962C8B-B14F-4D97-AF65-F5344CB8AC3E}">
        <p14:creationId xmlns:p14="http://schemas.microsoft.com/office/powerpoint/2010/main" val="15463845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7C4F94A-828E-4712-A310-4505E8165D66}"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14887145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C4F94A-828E-4712-A310-4505E8165D66}"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1129717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C4F94A-828E-4712-A310-4505E8165D66}"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23987409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Content">
    <p:spTree>
      <p:nvGrpSpPr>
        <p:cNvPr id="1" name=""/>
        <p:cNvGrpSpPr/>
        <p:nvPr/>
      </p:nvGrpSpPr>
      <p:grpSpPr>
        <a:xfrm>
          <a:off x="0" y="0"/>
          <a:ext cx="0" cy="0"/>
          <a:chOff x="0" y="0"/>
          <a:chExt cx="0" cy="0"/>
        </a:xfrm>
      </p:grpSpPr>
      <p:sp>
        <p:nvSpPr>
          <p:cNvPr id="14" name="Text Placeholder 28"/>
          <p:cNvSpPr>
            <a:spLocks noGrp="1"/>
          </p:cNvSpPr>
          <p:nvPr>
            <p:ph type="body" sz="quarter" idx="14"/>
          </p:nvPr>
        </p:nvSpPr>
        <p:spPr>
          <a:xfrm>
            <a:off x="454390" y="575139"/>
            <a:ext cx="11285825" cy="673090"/>
          </a:xfrm>
          <a:prstGeom prst="rect">
            <a:avLst/>
          </a:prstGeom>
        </p:spPr>
        <p:txBody>
          <a:bodyPr/>
          <a:lstStyle>
            <a:lvl1pPr>
              <a:buFontTx/>
              <a:buNone/>
              <a:defRPr sz="3600" b="1" i="0" baseline="0">
                <a:solidFill>
                  <a:srgbClr val="003D6B"/>
                </a:solidFill>
                <a:latin typeface="Franklin Gothic Medium" pitchFamily="34" charset="0"/>
                <a:cs typeface="Arial" pitchFamily="34" charset="0"/>
              </a:defRPr>
            </a:lvl1pPr>
          </a:lstStyle>
          <a:p>
            <a:pPr lvl="0"/>
            <a:r>
              <a:rPr lang="en-US"/>
              <a:t>Click to edit Master text styles</a:t>
            </a:r>
          </a:p>
        </p:txBody>
      </p:sp>
      <p:sp>
        <p:nvSpPr>
          <p:cNvPr id="15" name="Text Placeholder 19"/>
          <p:cNvSpPr>
            <a:spLocks noGrp="1"/>
          </p:cNvSpPr>
          <p:nvPr>
            <p:ph type="body" sz="quarter" idx="12"/>
          </p:nvPr>
        </p:nvSpPr>
        <p:spPr>
          <a:xfrm>
            <a:off x="461070" y="1494973"/>
            <a:ext cx="5361975" cy="4455883"/>
          </a:xfrm>
          <a:prstGeom prst="rect">
            <a:avLst/>
          </a:prstGeom>
        </p:spPr>
        <p:txBody>
          <a:bodyPr/>
          <a:lstStyle>
            <a:lvl1pPr marL="342900" indent="-342900">
              <a:lnSpc>
                <a:spcPct val="114000"/>
              </a:lnSpc>
              <a:spcBef>
                <a:spcPts val="0"/>
              </a:spcBef>
              <a:spcAft>
                <a:spcPts val="600"/>
              </a:spcAft>
              <a:buFont typeface="Arial" pitchFamily="34" charset="0"/>
              <a:buChar char="•"/>
              <a:defRPr sz="2400" baseline="0">
                <a:solidFill>
                  <a:schemeClr val="tx1"/>
                </a:solidFill>
                <a:latin typeface="Verdana" pitchFamily="34" charset="0"/>
              </a:defRPr>
            </a:lvl1pPr>
            <a:lvl2pPr marL="742950" indent="-285750">
              <a:lnSpc>
                <a:spcPct val="114000"/>
              </a:lnSpc>
              <a:spcBef>
                <a:spcPts val="0"/>
              </a:spcBef>
              <a:spcAft>
                <a:spcPts val="600"/>
              </a:spcAft>
              <a:buFont typeface="Wingdings" pitchFamily="2" charset="2"/>
              <a:buChar char="§"/>
              <a:defRPr sz="2000"/>
            </a:lvl2pPr>
            <a:lvl3pPr marL="1143000" indent="-228600">
              <a:lnSpc>
                <a:spcPct val="114000"/>
              </a:lnSpc>
              <a:spcBef>
                <a:spcPts val="0"/>
              </a:spcBef>
              <a:spcAft>
                <a:spcPts val="600"/>
              </a:spcAft>
              <a:buFont typeface="Courier New" pitchFamily="49" charset="0"/>
              <a:buChar char="o"/>
              <a:defRPr sz="1800"/>
            </a:lvl3pPr>
          </a:lstStyle>
          <a:p>
            <a:pPr lvl="0"/>
            <a:r>
              <a:rPr lang="en-US"/>
              <a:t>Click to edit Master text styles</a:t>
            </a:r>
          </a:p>
          <a:p>
            <a:pPr lvl="1"/>
            <a:r>
              <a:rPr lang="en-US"/>
              <a:t>Second level</a:t>
            </a:r>
          </a:p>
          <a:p>
            <a:pPr lvl="2"/>
            <a:r>
              <a:rPr lang="en-US"/>
              <a:t>Third level</a:t>
            </a:r>
          </a:p>
        </p:txBody>
      </p:sp>
      <p:sp>
        <p:nvSpPr>
          <p:cNvPr id="8" name="Text Placeholder 19"/>
          <p:cNvSpPr>
            <a:spLocks noGrp="1"/>
          </p:cNvSpPr>
          <p:nvPr>
            <p:ph type="body" sz="quarter" idx="15"/>
          </p:nvPr>
        </p:nvSpPr>
        <p:spPr>
          <a:xfrm>
            <a:off x="6405350" y="1494973"/>
            <a:ext cx="5334865" cy="4455883"/>
          </a:xfrm>
          <a:prstGeom prst="rect">
            <a:avLst/>
          </a:prstGeom>
        </p:spPr>
        <p:txBody>
          <a:bodyPr/>
          <a:lstStyle>
            <a:lvl1pPr marL="342900" indent="-342900">
              <a:lnSpc>
                <a:spcPct val="114000"/>
              </a:lnSpc>
              <a:spcBef>
                <a:spcPts val="0"/>
              </a:spcBef>
              <a:spcAft>
                <a:spcPts val="600"/>
              </a:spcAft>
              <a:buFont typeface="Arial" pitchFamily="34" charset="0"/>
              <a:buChar char="•"/>
              <a:defRPr sz="2400" baseline="0">
                <a:solidFill>
                  <a:schemeClr val="tx1"/>
                </a:solidFill>
                <a:latin typeface="Verdana" pitchFamily="34" charset="0"/>
              </a:defRPr>
            </a:lvl1pPr>
            <a:lvl2pPr marL="742950" indent="-285750">
              <a:lnSpc>
                <a:spcPct val="114000"/>
              </a:lnSpc>
              <a:spcBef>
                <a:spcPts val="0"/>
              </a:spcBef>
              <a:spcAft>
                <a:spcPts val="600"/>
              </a:spcAft>
              <a:buFont typeface="Wingdings" pitchFamily="2" charset="2"/>
              <a:buChar char="§"/>
              <a:defRPr sz="2000"/>
            </a:lvl2pPr>
            <a:lvl3pPr marL="1143000" indent="-228600">
              <a:lnSpc>
                <a:spcPct val="114000"/>
              </a:lnSpc>
              <a:spcBef>
                <a:spcPts val="0"/>
              </a:spcBef>
              <a:spcAft>
                <a:spcPts val="600"/>
              </a:spcAft>
              <a:buFont typeface="Courier New" pitchFamily="49" charset="0"/>
              <a:buChar char="o"/>
              <a:defRPr sz="1800"/>
            </a:lvl3pPr>
          </a:lstStyle>
          <a:p>
            <a:pPr lvl="0"/>
            <a:r>
              <a:rPr lang="en-US"/>
              <a:t>Click to edit Master text styles</a:t>
            </a:r>
          </a:p>
          <a:p>
            <a:pPr lvl="1"/>
            <a:r>
              <a:rPr lang="en-US"/>
              <a:t>Second level</a:t>
            </a:r>
          </a:p>
          <a:p>
            <a:pPr lvl="2"/>
            <a:r>
              <a:rPr lang="en-US"/>
              <a:t>Third level</a:t>
            </a:r>
          </a:p>
        </p:txBody>
      </p:sp>
      <p:sp>
        <p:nvSpPr>
          <p:cNvPr id="9" name="Slide Number Placeholder 5"/>
          <p:cNvSpPr>
            <a:spLocks noGrp="1"/>
          </p:cNvSpPr>
          <p:nvPr>
            <p:ph type="sldNum" sz="quarter" idx="10"/>
          </p:nvPr>
        </p:nvSpPr>
        <p:spPr>
          <a:xfrm>
            <a:off x="10871200" y="6508751"/>
            <a:ext cx="1320800" cy="365125"/>
          </a:xfrm>
          <a:prstGeom prst="rect">
            <a:avLst/>
          </a:prstGeom>
        </p:spPr>
        <p:txBody>
          <a:bodyPr/>
          <a:lstStyle>
            <a:lvl1pPr>
              <a:defRPr/>
            </a:lvl1pPr>
          </a:lstStyle>
          <a:p>
            <a:fld id="{E86A53F8-1FC5-4AB3-BE86-5B6A1B3EC6BE}" type="slidenum">
              <a:rPr lang="en-US" smtClean="0"/>
              <a:pPr/>
              <a:t>‹#›</a:t>
            </a:fld>
            <a:endParaRPr lang="en-US" dirty="0"/>
          </a:p>
        </p:txBody>
      </p:sp>
    </p:spTree>
    <p:extLst>
      <p:ext uri="{BB962C8B-B14F-4D97-AF65-F5344CB8AC3E}">
        <p14:creationId xmlns:p14="http://schemas.microsoft.com/office/powerpoint/2010/main" val="379543442"/>
      </p:ext>
    </p:extLst>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Content">
    <p:spTree>
      <p:nvGrpSpPr>
        <p:cNvPr id="1" name=""/>
        <p:cNvGrpSpPr/>
        <p:nvPr/>
      </p:nvGrpSpPr>
      <p:grpSpPr>
        <a:xfrm>
          <a:off x="0" y="0"/>
          <a:ext cx="0" cy="0"/>
          <a:chOff x="0" y="0"/>
          <a:chExt cx="0" cy="0"/>
        </a:xfrm>
      </p:grpSpPr>
      <p:sp>
        <p:nvSpPr>
          <p:cNvPr id="14" name="Text Placeholder 28"/>
          <p:cNvSpPr>
            <a:spLocks noGrp="1"/>
          </p:cNvSpPr>
          <p:nvPr>
            <p:ph type="body" sz="quarter" idx="14"/>
          </p:nvPr>
        </p:nvSpPr>
        <p:spPr>
          <a:xfrm>
            <a:off x="461071" y="575139"/>
            <a:ext cx="11285825" cy="673090"/>
          </a:xfrm>
          <a:prstGeom prst="rect">
            <a:avLst/>
          </a:prstGeom>
        </p:spPr>
        <p:txBody>
          <a:bodyPr/>
          <a:lstStyle>
            <a:lvl1pPr>
              <a:buFontTx/>
              <a:buNone/>
              <a:defRPr sz="3600" b="1" i="0" baseline="0">
                <a:solidFill>
                  <a:srgbClr val="003D6B"/>
                </a:solidFill>
                <a:latin typeface="Franklin Gothic Medium" pitchFamily="34" charset="0"/>
                <a:cs typeface="Arial" pitchFamily="34" charset="0"/>
              </a:defRPr>
            </a:lvl1pPr>
          </a:lstStyle>
          <a:p>
            <a:pPr lvl="0"/>
            <a:r>
              <a:rPr lang="en-US"/>
              <a:t>Click to edit Master text styles</a:t>
            </a:r>
          </a:p>
        </p:txBody>
      </p:sp>
      <p:sp>
        <p:nvSpPr>
          <p:cNvPr id="15" name="Text Placeholder 19"/>
          <p:cNvSpPr>
            <a:spLocks noGrp="1"/>
          </p:cNvSpPr>
          <p:nvPr>
            <p:ph type="body" sz="quarter" idx="12"/>
          </p:nvPr>
        </p:nvSpPr>
        <p:spPr>
          <a:xfrm>
            <a:off x="461070" y="1494973"/>
            <a:ext cx="11285825" cy="4455883"/>
          </a:xfrm>
          <a:prstGeom prst="rect">
            <a:avLst/>
          </a:prstGeom>
        </p:spPr>
        <p:txBody>
          <a:bodyPr/>
          <a:lstStyle>
            <a:lvl1pPr marL="342900" indent="-342900">
              <a:lnSpc>
                <a:spcPct val="114000"/>
              </a:lnSpc>
              <a:spcBef>
                <a:spcPts val="0"/>
              </a:spcBef>
              <a:spcAft>
                <a:spcPts val="600"/>
              </a:spcAft>
              <a:buFont typeface="Arial" pitchFamily="34" charset="0"/>
              <a:buChar char="•"/>
              <a:defRPr sz="2800" baseline="0">
                <a:solidFill>
                  <a:schemeClr val="tx1"/>
                </a:solidFill>
                <a:latin typeface="Verdana" pitchFamily="34" charset="0"/>
              </a:defRPr>
            </a:lvl1pPr>
            <a:lvl2pPr marL="742950" indent="-285750">
              <a:lnSpc>
                <a:spcPct val="114000"/>
              </a:lnSpc>
              <a:spcBef>
                <a:spcPts val="0"/>
              </a:spcBef>
              <a:spcAft>
                <a:spcPts val="600"/>
              </a:spcAft>
              <a:buFont typeface="Wingdings" pitchFamily="2" charset="2"/>
              <a:buChar char="§"/>
              <a:defRPr sz="2400"/>
            </a:lvl2pPr>
            <a:lvl3pPr marL="1143000" indent="-228600">
              <a:lnSpc>
                <a:spcPct val="114000"/>
              </a:lnSpc>
              <a:spcBef>
                <a:spcPts val="0"/>
              </a:spcBef>
              <a:spcAft>
                <a:spcPts val="600"/>
              </a:spcAft>
              <a:buFont typeface="Courier New" pitchFamily="49" charset="0"/>
              <a:buChar char="o"/>
              <a:defRPr sz="2000"/>
            </a:lvl3pPr>
          </a:lstStyle>
          <a:p>
            <a:pPr lvl="0"/>
            <a:r>
              <a:rPr lang="en-US"/>
              <a:t>Click to edit Master text styles</a:t>
            </a:r>
          </a:p>
          <a:p>
            <a:pPr lvl="1"/>
            <a:r>
              <a:rPr lang="en-US"/>
              <a:t>Second level</a:t>
            </a:r>
          </a:p>
          <a:p>
            <a:pPr lvl="2"/>
            <a:r>
              <a:rPr lang="en-US"/>
              <a:t>Third level</a:t>
            </a:r>
          </a:p>
        </p:txBody>
      </p:sp>
      <p:sp>
        <p:nvSpPr>
          <p:cNvPr id="8" name="Slide Number Placeholder 5"/>
          <p:cNvSpPr>
            <a:spLocks noGrp="1"/>
          </p:cNvSpPr>
          <p:nvPr>
            <p:ph type="sldNum" sz="quarter" idx="10"/>
          </p:nvPr>
        </p:nvSpPr>
        <p:spPr>
          <a:xfrm>
            <a:off x="10871200" y="6517756"/>
            <a:ext cx="1320800" cy="365125"/>
          </a:xfrm>
          <a:prstGeom prst="rect">
            <a:avLst/>
          </a:prstGeom>
        </p:spPr>
        <p:txBody>
          <a:bodyPr/>
          <a:lstStyle>
            <a:lvl1pPr>
              <a:defRPr/>
            </a:lvl1pPr>
          </a:lstStyle>
          <a:p>
            <a:fld id="{E86A53F8-1FC5-4AB3-BE86-5B6A1B3EC6BE}" type="slidenum">
              <a:rPr lang="en-US" smtClean="0"/>
              <a:pPr/>
              <a:t>‹#›</a:t>
            </a:fld>
            <a:endParaRPr lang="en-US" dirty="0"/>
          </a:p>
        </p:txBody>
      </p:sp>
    </p:spTree>
    <p:extLst>
      <p:ext uri="{BB962C8B-B14F-4D97-AF65-F5344CB8AC3E}">
        <p14:creationId xmlns:p14="http://schemas.microsoft.com/office/powerpoint/2010/main" val="166172733"/>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7C4F94A-828E-4712-A310-4505E8165D66}"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11317865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7C4F94A-828E-4712-A310-4505E8165D66}" type="datetimeFigureOut">
              <a:rPr lang="en-US" smtClean="0"/>
              <a:t>7/17/2026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3261781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7C4F94A-828E-4712-A310-4505E8165D66}"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2803197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7C4F94A-828E-4712-A310-4505E8165D66}" type="datetimeFigureOut">
              <a:rPr lang="en-US" smtClean="0"/>
              <a:t>7/17/2026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3170513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7C4F94A-828E-4712-A310-4505E8165D66}" type="datetimeFigureOut">
              <a:rPr lang="en-US" smtClean="0"/>
              <a:t>7/17/2026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41208145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7C4F94A-828E-4712-A310-4505E8165D66}" type="datetimeFigureOut">
              <a:rPr lang="en-US" smtClean="0"/>
              <a:t>7/17/2026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33152850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C4F94A-828E-4712-A310-4505E8165D66}"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1268780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7C4F94A-828E-4712-A310-4505E8165D66}" type="datetimeFigureOut">
              <a:rPr lang="en-US" smtClean="0"/>
              <a:t>7/17/2026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3972863-5CA7-4E22-85AA-5C733C02A650}" type="slidenum">
              <a:rPr lang="en-US" smtClean="0"/>
              <a:t>‹#›</a:t>
            </a:fld>
            <a:endParaRPr lang="en-US"/>
          </a:p>
        </p:txBody>
      </p:sp>
    </p:spTree>
    <p:extLst>
      <p:ext uri="{BB962C8B-B14F-4D97-AF65-F5344CB8AC3E}">
        <p14:creationId xmlns:p14="http://schemas.microsoft.com/office/powerpoint/2010/main" val="14308505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7/17/2026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A53F8-1FC5-4AB3-BE86-5B6A1B3EC6BE}" type="slidenum">
              <a:rPr lang="en-US" smtClean="0"/>
              <a:pPr/>
              <a:t>‹#›</a:t>
            </a:fld>
            <a:endParaRPr lang="en-US" dirty="0"/>
          </a:p>
        </p:txBody>
      </p:sp>
      <p:pic>
        <p:nvPicPr>
          <p:cNvPr id="7" name="Picture 4" descr="USGS_black.ai">
            <a:extLst>
              <a:ext uri="{FF2B5EF4-FFF2-40B4-BE49-F238E27FC236}">
                <a16:creationId xmlns:a16="http://schemas.microsoft.com/office/drawing/2014/main" id="{F2A58109-9070-E6F4-A278-267DA0B0D9BE}"/>
              </a:ext>
            </a:extLst>
          </p:cNvPr>
          <p:cNvPicPr>
            <a:picLocks noChangeAspect="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38200" y="5967412"/>
            <a:ext cx="1143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367621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dashboard.waterdata.usgs.gov/app/nwd/en/?region=lower48&amp;aoi=default" TargetMode="Externa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accounts.waterdata.usgs.gov/wateralert/" TargetMode="External"/><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23.png"/><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2.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apps.usgs.gov/rtfi-map/#/" TargetMode="Externa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streamstats.usgs.gov/ss/" TargetMode="Externa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streamstats.usgs.gov/tot-beta/" TargetMode="Externa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7.png"/><Relationship Id="rId1" Type="http://schemas.openxmlformats.org/officeDocument/2006/relationships/slideLayout" Target="../slideLayouts/slideLayout12.xml"/><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mailto:wdfn@usgs.gov" TargetMode="Externa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jswhite@usgs.gov" TargetMode="Externa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1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4.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dashboard.waterdata.usgs.gov/app/nwd/en/?region=lower48&amp;aoi=default" TargetMode="External"/><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402F9B-5EA3-6351-0285-A4E9400659D6}"/>
              </a:ext>
            </a:extLst>
          </p:cNvPr>
          <p:cNvSpPr>
            <a:spLocks noGrp="1"/>
          </p:cNvSpPr>
          <p:nvPr>
            <p:ph type="ctrTitle"/>
          </p:nvPr>
        </p:nvSpPr>
        <p:spPr>
          <a:xfrm>
            <a:off x="1524000" y="699576"/>
            <a:ext cx="9144000" cy="2387600"/>
          </a:xfrm>
        </p:spPr>
        <p:txBody>
          <a:bodyPr>
            <a:normAutofit fontScale="90000"/>
          </a:bodyPr>
          <a:lstStyle/>
          <a:p>
            <a:r>
              <a:rPr lang="en-US" dirty="0">
                <a:solidFill>
                  <a:schemeClr val="accent1">
                    <a:lumMod val="50000"/>
                  </a:schemeClr>
                </a:solidFill>
                <a:latin typeface="Arial" panose="020B0604020202020204" pitchFamily="34" charset="0"/>
                <a:cs typeface="Arial" panose="020B0604020202020204" pitchFamily="34" charset="0"/>
              </a:rPr>
              <a:t>US Geological Survey- Flooding and Data Resources</a:t>
            </a:r>
          </a:p>
        </p:txBody>
      </p:sp>
      <p:sp>
        <p:nvSpPr>
          <p:cNvPr id="3" name="Subtitle 2">
            <a:extLst>
              <a:ext uri="{FF2B5EF4-FFF2-40B4-BE49-F238E27FC236}">
                <a16:creationId xmlns:a16="http://schemas.microsoft.com/office/drawing/2014/main" id="{DE7A79F5-F290-C740-C4EE-D78655EDB4DB}"/>
              </a:ext>
            </a:extLst>
          </p:cNvPr>
          <p:cNvSpPr>
            <a:spLocks noGrp="1"/>
          </p:cNvSpPr>
          <p:nvPr>
            <p:ph type="subTitle" idx="1"/>
          </p:nvPr>
        </p:nvSpPr>
        <p:spPr>
          <a:xfrm>
            <a:off x="1524000" y="3911173"/>
            <a:ext cx="9144000" cy="2460129"/>
          </a:xfrm>
        </p:spPr>
        <p:txBody>
          <a:bodyPr>
            <a:normAutofit fontScale="85000" lnSpcReduction="20000"/>
          </a:bodyPr>
          <a:lstStyle/>
          <a:p>
            <a:r>
              <a:rPr lang="en-US" sz="3000" dirty="0"/>
              <a:t>Jeremy White</a:t>
            </a:r>
          </a:p>
          <a:p>
            <a:r>
              <a:rPr lang="en-US" dirty="0"/>
              <a:t>Charleston Field Office Chief</a:t>
            </a:r>
          </a:p>
          <a:p>
            <a:r>
              <a:rPr lang="en-US" dirty="0"/>
              <a:t>VA-WV Water Science Center</a:t>
            </a:r>
          </a:p>
          <a:p>
            <a:r>
              <a:rPr lang="en-US" dirty="0"/>
              <a:t>US Geological Survey-Water Mission Area</a:t>
            </a:r>
          </a:p>
          <a:p>
            <a:endParaRPr lang="en-US" dirty="0"/>
          </a:p>
          <a:p>
            <a:r>
              <a:rPr lang="en-US" dirty="0"/>
              <a:t>WVFMA Annual Conference</a:t>
            </a:r>
          </a:p>
          <a:p>
            <a:r>
              <a:rPr lang="en-US" dirty="0"/>
              <a:t>June 16, 2026</a:t>
            </a:r>
          </a:p>
          <a:p>
            <a:endParaRPr lang="en-US" dirty="0"/>
          </a:p>
        </p:txBody>
      </p:sp>
      <p:pic>
        <p:nvPicPr>
          <p:cNvPr id="5" name="Picture 4">
            <a:extLst>
              <a:ext uri="{FF2B5EF4-FFF2-40B4-BE49-F238E27FC236}">
                <a16:creationId xmlns:a16="http://schemas.microsoft.com/office/drawing/2014/main" id="{147927C9-AACC-7906-CBB1-35092A670F1F}"/>
              </a:ext>
            </a:extLst>
          </p:cNvPr>
          <p:cNvPicPr>
            <a:picLocks noChangeAspect="1"/>
          </p:cNvPicPr>
          <p:nvPr/>
        </p:nvPicPr>
        <p:blipFill>
          <a:blip r:embed="rId2"/>
          <a:stretch>
            <a:fillRect/>
          </a:stretch>
        </p:blipFill>
        <p:spPr>
          <a:xfrm>
            <a:off x="687880" y="5968147"/>
            <a:ext cx="1908213" cy="762066"/>
          </a:xfrm>
          <a:prstGeom prst="rect">
            <a:avLst/>
          </a:prstGeom>
        </p:spPr>
      </p:pic>
    </p:spTree>
    <p:extLst>
      <p:ext uri="{BB962C8B-B14F-4D97-AF65-F5344CB8AC3E}">
        <p14:creationId xmlns:p14="http://schemas.microsoft.com/office/powerpoint/2010/main" val="13264417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EE0B4B-549A-8482-1F8D-7FE3C8D3A6C7}"/>
              </a:ext>
            </a:extLst>
          </p:cNvPr>
          <p:cNvSpPr>
            <a:spLocks noGrp="1"/>
          </p:cNvSpPr>
          <p:nvPr>
            <p:ph type="title"/>
          </p:nvPr>
        </p:nvSpPr>
        <p:spPr>
          <a:xfrm>
            <a:off x="899160" y="403860"/>
            <a:ext cx="10515600" cy="1472293"/>
          </a:xfrm>
        </p:spPr>
        <p:txBody>
          <a:bodyPr>
            <a:normAutofit fontScale="90000"/>
          </a:bodyPr>
          <a:lstStyle/>
          <a:p>
            <a:pPr marL="0" indent="0"/>
            <a:r>
              <a:rPr lang="en-US" dirty="0">
                <a:solidFill>
                  <a:srgbClr val="002060"/>
                </a:solidFill>
              </a:rPr>
              <a:t>The National Water Dashboard</a:t>
            </a:r>
            <a:br>
              <a:rPr lang="en-US" sz="11900" dirty="0">
                <a:solidFill>
                  <a:srgbClr val="002060"/>
                </a:solidFill>
              </a:rPr>
            </a:br>
            <a:r>
              <a:rPr lang="en-US" sz="2200" dirty="0">
                <a:hlinkClick r:id="rId2"/>
              </a:rPr>
              <a:t>https://dashboard.waterdata.usgs.gov/app/nwd/en/?region=lower48&amp;aoi=default</a:t>
            </a:r>
            <a:br>
              <a:rPr lang="en-US" sz="2200" dirty="0"/>
            </a:br>
            <a:br>
              <a:rPr lang="en-US" sz="2200" dirty="0"/>
            </a:br>
            <a:r>
              <a:rPr lang="en-US" sz="2200" dirty="0"/>
              <a:t>Search:  USGS National Water Dashboard or USGS NWD</a:t>
            </a:r>
            <a:endParaRPr lang="en-US" dirty="0"/>
          </a:p>
        </p:txBody>
      </p:sp>
      <p:pic>
        <p:nvPicPr>
          <p:cNvPr id="5" name="Content Placeholder 4">
            <a:extLst>
              <a:ext uri="{FF2B5EF4-FFF2-40B4-BE49-F238E27FC236}">
                <a16:creationId xmlns:a16="http://schemas.microsoft.com/office/drawing/2014/main" id="{A1DEDB85-4433-E4BA-04A4-89607C432D36}"/>
              </a:ext>
            </a:extLst>
          </p:cNvPr>
          <p:cNvPicPr>
            <a:picLocks noGrp="1" noChangeAspect="1"/>
          </p:cNvPicPr>
          <p:nvPr>
            <p:ph idx="1"/>
          </p:nvPr>
        </p:nvPicPr>
        <p:blipFill>
          <a:blip r:embed="rId3"/>
          <a:stretch>
            <a:fillRect/>
          </a:stretch>
        </p:blipFill>
        <p:spPr>
          <a:xfrm>
            <a:off x="7169332" y="1685487"/>
            <a:ext cx="4221479" cy="4091810"/>
          </a:xfrm>
          <a:ln w="28575">
            <a:solidFill>
              <a:schemeClr val="tx1"/>
            </a:solidFill>
          </a:ln>
        </p:spPr>
      </p:pic>
      <p:sp>
        <p:nvSpPr>
          <p:cNvPr id="7" name="TextBox 6">
            <a:extLst>
              <a:ext uri="{FF2B5EF4-FFF2-40B4-BE49-F238E27FC236}">
                <a16:creationId xmlns:a16="http://schemas.microsoft.com/office/drawing/2014/main" id="{3A564D3D-38C4-2520-AC7C-4B556BB4A567}"/>
              </a:ext>
            </a:extLst>
          </p:cNvPr>
          <p:cNvSpPr txBox="1"/>
          <p:nvPr/>
        </p:nvSpPr>
        <p:spPr>
          <a:xfrm>
            <a:off x="801189" y="2020389"/>
            <a:ext cx="5823857" cy="3970318"/>
          </a:xfrm>
          <a:prstGeom prst="rect">
            <a:avLst/>
          </a:prstGeom>
          <a:noFill/>
        </p:spPr>
        <p:txBody>
          <a:bodyPr wrap="square" rtlCol="0">
            <a:spAutoFit/>
          </a:bodyPr>
          <a:lstStyle/>
          <a:p>
            <a:r>
              <a:rPr lang="en-US" dirty="0"/>
              <a:t>Some Questions that can be answered through the NWD</a:t>
            </a:r>
          </a:p>
          <a:p>
            <a:pPr marL="342900" indent="-342900">
              <a:buAutoNum type="arabicParenR"/>
            </a:pPr>
            <a:r>
              <a:rPr lang="en-US" dirty="0"/>
              <a:t>How can I display all the </a:t>
            </a:r>
            <a:r>
              <a:rPr lang="en-US" dirty="0" err="1"/>
              <a:t>streamgages</a:t>
            </a:r>
            <a:r>
              <a:rPr lang="en-US" dirty="0"/>
              <a:t> in my area?</a:t>
            </a:r>
          </a:p>
          <a:p>
            <a:pPr marL="800100" lvl="1" indent="-342900">
              <a:buAutoNum type="arabicParenR"/>
            </a:pPr>
            <a:r>
              <a:rPr lang="en-US" dirty="0"/>
              <a:t>What are the different ways to view/screen those sites?</a:t>
            </a:r>
          </a:p>
          <a:p>
            <a:pPr marL="342900" indent="-342900">
              <a:buAutoNum type="arabicParenR"/>
            </a:pPr>
            <a:r>
              <a:rPr lang="en-US" dirty="0"/>
              <a:t>Are there any rain gages in the area?</a:t>
            </a:r>
          </a:p>
          <a:p>
            <a:pPr marL="342900" indent="-342900">
              <a:buAutoNum type="arabicParenR"/>
            </a:pPr>
            <a:r>
              <a:rPr lang="en-US" dirty="0"/>
              <a:t>Is there any other gage data that might be useful to me?</a:t>
            </a:r>
          </a:p>
          <a:p>
            <a:pPr marL="342900" indent="-342900">
              <a:buAutoNum type="arabicParenR"/>
            </a:pPr>
            <a:r>
              <a:rPr lang="en-US" dirty="0"/>
              <a:t>What was the highest gage height in the past 30 days?</a:t>
            </a:r>
          </a:p>
          <a:p>
            <a:pPr marL="342900" indent="-342900">
              <a:buAutoNum type="arabicParenR"/>
            </a:pPr>
            <a:r>
              <a:rPr lang="en-US" dirty="0"/>
              <a:t>What was the first year that an annual peak was collected?</a:t>
            </a:r>
          </a:p>
          <a:p>
            <a:pPr marL="342900" indent="-342900">
              <a:buAutoNum type="arabicParenR"/>
            </a:pPr>
            <a:r>
              <a:rPr lang="en-US" dirty="0"/>
              <a:t>What is the peak of record for this site?</a:t>
            </a:r>
          </a:p>
          <a:p>
            <a:pPr marL="342900" indent="-342900">
              <a:buAutoNum type="arabicParenR"/>
            </a:pPr>
            <a:r>
              <a:rPr lang="en-US" dirty="0"/>
              <a:t>What was the peak discharge during the 2016 flood for XX site?</a:t>
            </a:r>
          </a:p>
          <a:p>
            <a:pPr marL="342900" indent="-342900">
              <a:buAutoNum type="arabicParenR"/>
            </a:pPr>
            <a:r>
              <a:rPr lang="en-US" dirty="0"/>
              <a:t>How could I automatically retrieve data for this site?</a:t>
            </a:r>
            <a:endParaRPr lang="en-US" dirty="0">
              <a:highlight>
                <a:srgbClr val="FFFF00"/>
              </a:highlight>
            </a:endParaRPr>
          </a:p>
          <a:p>
            <a:endParaRPr lang="en-US" dirty="0"/>
          </a:p>
        </p:txBody>
      </p:sp>
      <p:pic>
        <p:nvPicPr>
          <p:cNvPr id="4" name="Picture 3">
            <a:extLst>
              <a:ext uri="{FF2B5EF4-FFF2-40B4-BE49-F238E27FC236}">
                <a16:creationId xmlns:a16="http://schemas.microsoft.com/office/drawing/2014/main" id="{75AA44A7-8AD2-D7E1-25E9-A7F899021593}"/>
              </a:ext>
            </a:extLst>
          </p:cNvPr>
          <p:cNvPicPr>
            <a:picLocks noChangeAspect="1"/>
          </p:cNvPicPr>
          <p:nvPr/>
        </p:nvPicPr>
        <p:blipFill>
          <a:blip r:embed="rId4"/>
          <a:stretch>
            <a:fillRect/>
          </a:stretch>
        </p:blipFill>
        <p:spPr>
          <a:xfrm>
            <a:off x="510900" y="5990707"/>
            <a:ext cx="1908213" cy="762066"/>
          </a:xfrm>
          <a:prstGeom prst="rect">
            <a:avLst/>
          </a:prstGeom>
        </p:spPr>
      </p:pic>
    </p:spTree>
    <p:extLst>
      <p:ext uri="{BB962C8B-B14F-4D97-AF65-F5344CB8AC3E}">
        <p14:creationId xmlns:p14="http://schemas.microsoft.com/office/powerpoint/2010/main" val="454005675"/>
      </p:ext>
    </p:extLst>
  </p:cSld>
  <p:clrMapOvr>
    <a:masterClrMapping/>
  </p:clrMapOvr>
  <mc:AlternateContent xmlns:mc="http://schemas.openxmlformats.org/markup-compatibility/2006" xmlns:p14="http://schemas.microsoft.com/office/powerpoint/2010/main">
    <mc:Choice Requires="p14">
      <p:transition spd="slow" p14:dur="2000" advTm="13000"/>
    </mc:Choice>
    <mc:Fallback xmlns="">
      <p:transition spd="slow" advTm="1300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E26C4F-2B4F-471C-9C25-8C2DD8DAB10B}"/>
              </a:ext>
            </a:extLst>
          </p:cNvPr>
          <p:cNvSpPr>
            <a:spLocks noGrp="1"/>
          </p:cNvSpPr>
          <p:nvPr>
            <p:ph type="body" sz="quarter" idx="14"/>
          </p:nvPr>
        </p:nvSpPr>
        <p:spPr>
          <a:xfrm>
            <a:off x="530942" y="575139"/>
            <a:ext cx="9527459" cy="832838"/>
          </a:xfrm>
        </p:spPr>
        <p:txBody>
          <a:bodyPr>
            <a:normAutofit fontScale="25000" lnSpcReduction="20000"/>
          </a:bodyPr>
          <a:lstStyle/>
          <a:p>
            <a:r>
              <a:rPr lang="en-US" sz="16000" b="0" dirty="0">
                <a:latin typeface="Arial" panose="020B0604020202020204" pitchFamily="34" charset="0"/>
              </a:rPr>
              <a:t>USGS </a:t>
            </a:r>
            <a:r>
              <a:rPr lang="en-US" sz="16000" b="0" dirty="0" err="1">
                <a:latin typeface="Arial" panose="020B0604020202020204" pitchFamily="34" charset="0"/>
              </a:rPr>
              <a:t>WaterAlert</a:t>
            </a:r>
            <a:r>
              <a:rPr lang="en-US" sz="16000" b="0" dirty="0">
                <a:latin typeface="Arial" panose="020B0604020202020204" pitchFamily="34" charset="0"/>
              </a:rPr>
              <a:t> Tool</a:t>
            </a:r>
          </a:p>
          <a:p>
            <a:r>
              <a:rPr lang="en-US" sz="11200" b="0" dirty="0">
                <a:latin typeface="Arial" panose="020B0604020202020204" pitchFamily="34" charset="0"/>
              </a:rPr>
              <a:t>https://maps.waterdata.usgs.gov/mapper/wateralert/</a:t>
            </a:r>
          </a:p>
          <a:p>
            <a:endParaRPr lang="en-US" dirty="0"/>
          </a:p>
        </p:txBody>
      </p:sp>
      <p:sp>
        <p:nvSpPr>
          <p:cNvPr id="4" name="Text Placeholder 3">
            <a:extLst>
              <a:ext uri="{FF2B5EF4-FFF2-40B4-BE49-F238E27FC236}">
                <a16:creationId xmlns:a16="http://schemas.microsoft.com/office/drawing/2014/main" id="{214CEBA6-70DD-4E34-8235-2FEDF9EFC0F9}"/>
              </a:ext>
            </a:extLst>
          </p:cNvPr>
          <p:cNvSpPr>
            <a:spLocks noGrp="1"/>
          </p:cNvSpPr>
          <p:nvPr>
            <p:ph type="body" sz="quarter" idx="12"/>
          </p:nvPr>
        </p:nvSpPr>
        <p:spPr>
          <a:xfrm>
            <a:off x="1036543" y="1814286"/>
            <a:ext cx="3962836" cy="3817255"/>
          </a:xfrm>
        </p:spPr>
        <p:txBody>
          <a:bodyPr/>
          <a:lstStyle/>
          <a:p>
            <a:r>
              <a:rPr lang="en-US" sz="2000" dirty="0">
                <a:latin typeface="Franklin Gothic Book" panose="020B0503020102020204" pitchFamily="34" charset="0"/>
              </a:rPr>
              <a:t>Free subscription service designed to provide alerts via email or text message based on user defined thresholds</a:t>
            </a:r>
          </a:p>
          <a:p>
            <a:pPr lvl="1"/>
            <a:r>
              <a:rPr lang="en-US" sz="1600" dirty="0">
                <a:latin typeface="Franklin Gothic Book" panose="020B0503020102020204" pitchFamily="34" charset="0"/>
              </a:rPr>
              <a:t>Users select parameters (ex. gage height, flow, rain) and the trigger threshold</a:t>
            </a:r>
          </a:p>
          <a:p>
            <a:pPr lvl="2"/>
            <a:r>
              <a:rPr lang="en-US" sz="1400" dirty="0">
                <a:latin typeface="Franklin Gothic Book" panose="020B0503020102020204" pitchFamily="34" charset="0"/>
              </a:rPr>
              <a:t>Daily or hourly alerts</a:t>
            </a:r>
            <a:endParaRPr lang="en-US" dirty="0">
              <a:solidFill>
                <a:prstClr val="black"/>
              </a:solidFill>
              <a:latin typeface="Franklin Gothic Book" panose="020B0503020102020204" pitchFamily="34" charset="0"/>
            </a:endParaRPr>
          </a:p>
          <a:p>
            <a:r>
              <a:rPr lang="en-US" sz="1800" dirty="0">
                <a:solidFill>
                  <a:prstClr val="black"/>
                </a:solidFill>
                <a:latin typeface="Franklin Gothic Book" panose="020B0503020102020204" pitchFamily="34" charset="0"/>
              </a:rPr>
              <a:t>June 21-27, 2016--</a:t>
            </a:r>
            <a:r>
              <a:rPr lang="en-US" sz="1800" b="1" dirty="0">
                <a:solidFill>
                  <a:prstClr val="black"/>
                </a:solidFill>
                <a:latin typeface="Franklin Gothic Book" panose="020B0503020102020204" pitchFamily="34" charset="0"/>
              </a:rPr>
              <a:t>15,769</a:t>
            </a:r>
            <a:r>
              <a:rPr lang="en-US" sz="1800" dirty="0">
                <a:solidFill>
                  <a:prstClr val="black"/>
                </a:solidFill>
                <a:latin typeface="Franklin Gothic Book" panose="020B0503020102020204" pitchFamily="34" charset="0"/>
              </a:rPr>
              <a:t> notifications were sent</a:t>
            </a:r>
          </a:p>
          <a:p>
            <a:pPr marL="0" indent="0">
              <a:buNone/>
            </a:pPr>
            <a:endParaRPr lang="en-US" dirty="0"/>
          </a:p>
        </p:txBody>
      </p:sp>
      <p:pic>
        <p:nvPicPr>
          <p:cNvPr id="7" name="Picture 4">
            <a:extLst>
              <a:ext uri="{FF2B5EF4-FFF2-40B4-BE49-F238E27FC236}">
                <a16:creationId xmlns:a16="http://schemas.microsoft.com/office/drawing/2014/main" id="{EC20339D-6ED0-481E-B47B-29D7107FA14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4671" y="1814286"/>
            <a:ext cx="4093242" cy="2188266"/>
          </a:xfrm>
          <a:prstGeom prst="rect">
            <a:avLst/>
          </a:prstGeom>
          <a:ln/>
        </p:spPr>
        <p:style>
          <a:lnRef idx="2">
            <a:schemeClr val="accent3">
              <a:shade val="50000"/>
            </a:schemeClr>
          </a:lnRef>
          <a:fillRef idx="1">
            <a:schemeClr val="accent3"/>
          </a:fillRef>
          <a:effectRef idx="0">
            <a:schemeClr val="accent3"/>
          </a:effectRef>
          <a:fontRef idx="minor">
            <a:schemeClr val="lt1"/>
          </a:fontRef>
        </p:style>
      </p:pic>
      <p:pic>
        <p:nvPicPr>
          <p:cNvPr id="10" name="Picture 9">
            <a:extLst>
              <a:ext uri="{FF2B5EF4-FFF2-40B4-BE49-F238E27FC236}">
                <a16:creationId xmlns:a16="http://schemas.microsoft.com/office/drawing/2014/main" id="{C56F7D5B-A50B-40AB-9AB8-14A424E9C8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2504" y="6037851"/>
            <a:ext cx="1905000" cy="762000"/>
          </a:xfrm>
          <a:prstGeom prst="rect">
            <a:avLst/>
          </a:prstGeom>
        </p:spPr>
      </p:pic>
      <p:pic>
        <p:nvPicPr>
          <p:cNvPr id="5" name="Picture 3">
            <a:extLst>
              <a:ext uri="{FF2B5EF4-FFF2-40B4-BE49-F238E27FC236}">
                <a16:creationId xmlns:a16="http://schemas.microsoft.com/office/drawing/2014/main" id="{FCA15B36-6614-49F0-A849-A54C31F49C42}"/>
              </a:ext>
            </a:extLst>
          </p:cNvPr>
          <p:cNvPicPr>
            <a:picLocks noGrp="1" noChangeAspect="1" noChangeArrowheads="1"/>
          </p:cNvPicPr>
          <p:nvPr>
            <p:ph idx="4294967295"/>
          </p:nvPr>
        </p:nvPicPr>
        <p:blipFill>
          <a:blip r:embed="rId4" cstate="print">
            <a:extLst>
              <a:ext uri="{28A0092B-C50C-407E-A947-70E740481C1C}">
                <a14:useLocalDpi xmlns:a14="http://schemas.microsoft.com/office/drawing/2010/main" val="0"/>
              </a:ext>
            </a:extLst>
          </a:blip>
          <a:stretch>
            <a:fillRect/>
          </a:stretch>
        </p:blipFill>
        <p:spPr bwMode="auto">
          <a:xfrm>
            <a:off x="6321045" y="3057831"/>
            <a:ext cx="5089290" cy="3225029"/>
          </a:xfrm>
          <a:prstGeom prst="rect">
            <a:avLst/>
          </a:prstGeom>
          <a:ln w="28575"/>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1378721167"/>
      </p:ext>
    </p:extLst>
  </p:cSld>
  <p:clrMapOvr>
    <a:masterClrMapping/>
  </p:clrMapOvr>
  <p:transition>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EA27F4-DB77-8DD9-5E0A-067809984392}"/>
              </a:ext>
            </a:extLst>
          </p:cNvPr>
          <p:cNvSpPr>
            <a:spLocks noGrp="1"/>
          </p:cNvSpPr>
          <p:nvPr>
            <p:ph type="title"/>
          </p:nvPr>
        </p:nvSpPr>
        <p:spPr/>
        <p:txBody>
          <a:bodyPr>
            <a:normAutofit/>
          </a:bodyPr>
          <a:lstStyle/>
          <a:p>
            <a:r>
              <a:rPr lang="en-US" sz="4000" dirty="0">
                <a:solidFill>
                  <a:schemeClr val="accent1">
                    <a:lumMod val="50000"/>
                  </a:schemeClr>
                </a:solidFill>
                <a:latin typeface="Arial" panose="020B0604020202020204" pitchFamily="34" charset="0"/>
                <a:cs typeface="Arial" panose="020B0604020202020204" pitchFamily="34" charset="0"/>
              </a:rPr>
              <a:t>What Scenarios might you use </a:t>
            </a:r>
            <a:r>
              <a:rPr lang="en-US" sz="4000" dirty="0" err="1">
                <a:solidFill>
                  <a:schemeClr val="accent1">
                    <a:lumMod val="50000"/>
                  </a:schemeClr>
                </a:solidFill>
                <a:latin typeface="Arial" panose="020B0604020202020204" pitchFamily="34" charset="0"/>
                <a:cs typeface="Arial" panose="020B0604020202020204" pitchFamily="34" charset="0"/>
              </a:rPr>
              <a:t>WaterAlert</a:t>
            </a:r>
            <a:r>
              <a:rPr lang="en-US" sz="4000" dirty="0">
                <a:solidFill>
                  <a:schemeClr val="accent1">
                    <a:lumMod val="50000"/>
                  </a:schemeClr>
                </a:solidFill>
                <a:latin typeface="Arial" panose="020B0604020202020204" pitchFamily="34" charset="0"/>
                <a:cs typeface="Arial" panose="020B0604020202020204" pitchFamily="34" charset="0"/>
              </a:rPr>
              <a:t>??</a:t>
            </a:r>
          </a:p>
        </p:txBody>
      </p:sp>
      <p:sp>
        <p:nvSpPr>
          <p:cNvPr id="4" name="Content Placeholder 3">
            <a:extLst>
              <a:ext uri="{FF2B5EF4-FFF2-40B4-BE49-F238E27FC236}">
                <a16:creationId xmlns:a16="http://schemas.microsoft.com/office/drawing/2014/main" id="{A8638EA5-7A80-8A93-2C21-F71664B7F0D2}"/>
              </a:ext>
            </a:extLst>
          </p:cNvPr>
          <p:cNvSpPr>
            <a:spLocks noGrp="1"/>
          </p:cNvSpPr>
          <p:nvPr>
            <p:ph sz="half" idx="2"/>
          </p:nvPr>
        </p:nvSpPr>
        <p:spPr/>
        <p:txBody>
          <a:bodyPr/>
          <a:lstStyle/>
          <a:p>
            <a:r>
              <a:rPr lang="en-US" dirty="0"/>
              <a:t>Leading up to a potential flooding event?</a:t>
            </a:r>
          </a:p>
          <a:p>
            <a:r>
              <a:rPr lang="en-US" dirty="0"/>
              <a:t>General personal safety?</a:t>
            </a:r>
          </a:p>
          <a:p>
            <a:r>
              <a:rPr lang="en-US" dirty="0"/>
              <a:t>Are you an emergency manager?</a:t>
            </a:r>
          </a:p>
          <a:p>
            <a:r>
              <a:rPr lang="en-US" dirty="0"/>
              <a:t>Are you responsible for road closures?</a:t>
            </a:r>
          </a:p>
          <a:p>
            <a:r>
              <a:rPr lang="en-US" dirty="0"/>
              <a:t>Recreation?</a:t>
            </a:r>
          </a:p>
        </p:txBody>
      </p:sp>
      <p:pic>
        <p:nvPicPr>
          <p:cNvPr id="5" name="Picture 4">
            <a:extLst>
              <a:ext uri="{FF2B5EF4-FFF2-40B4-BE49-F238E27FC236}">
                <a16:creationId xmlns:a16="http://schemas.microsoft.com/office/drawing/2014/main" id="{FF5A26C1-0039-7AE0-08AD-DA9FF2A02C75}"/>
              </a:ext>
            </a:extLst>
          </p:cNvPr>
          <p:cNvPicPr>
            <a:picLocks noChangeAspect="1"/>
          </p:cNvPicPr>
          <p:nvPr/>
        </p:nvPicPr>
        <p:blipFill>
          <a:blip r:embed="rId2"/>
          <a:stretch>
            <a:fillRect/>
          </a:stretch>
        </p:blipFill>
        <p:spPr>
          <a:xfrm>
            <a:off x="501067" y="5997644"/>
            <a:ext cx="1908213" cy="762066"/>
          </a:xfrm>
          <a:prstGeom prst="rect">
            <a:avLst/>
          </a:prstGeom>
        </p:spPr>
      </p:pic>
      <p:pic>
        <p:nvPicPr>
          <p:cNvPr id="10" name="Picture 9">
            <a:extLst>
              <a:ext uri="{FF2B5EF4-FFF2-40B4-BE49-F238E27FC236}">
                <a16:creationId xmlns:a16="http://schemas.microsoft.com/office/drawing/2014/main" id="{E8AD2EAD-77AF-A043-9CE6-32AFC97A6526}"/>
              </a:ext>
            </a:extLst>
          </p:cNvPr>
          <p:cNvPicPr>
            <a:picLocks noChangeAspect="1"/>
          </p:cNvPicPr>
          <p:nvPr/>
        </p:nvPicPr>
        <p:blipFill>
          <a:blip r:embed="rId3"/>
          <a:stretch>
            <a:fillRect/>
          </a:stretch>
        </p:blipFill>
        <p:spPr>
          <a:xfrm>
            <a:off x="1455173" y="1434081"/>
            <a:ext cx="4007418" cy="4351338"/>
          </a:xfrm>
          <a:prstGeom prst="rect">
            <a:avLst/>
          </a:prstGeom>
          <a:ln w="28575">
            <a:solidFill>
              <a:srgbClr val="002060"/>
            </a:solidFill>
          </a:ln>
        </p:spPr>
      </p:pic>
    </p:spTree>
    <p:extLst>
      <p:ext uri="{BB962C8B-B14F-4D97-AF65-F5344CB8AC3E}">
        <p14:creationId xmlns:p14="http://schemas.microsoft.com/office/powerpoint/2010/main" val="2706155586"/>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F4A6B8A-F06B-CA22-2731-60C1AE6B40DB}"/>
              </a:ext>
            </a:extLst>
          </p:cNvPr>
          <p:cNvPicPr>
            <a:picLocks noChangeAspect="1"/>
          </p:cNvPicPr>
          <p:nvPr/>
        </p:nvPicPr>
        <p:blipFill>
          <a:blip r:embed="rId2"/>
          <a:stretch>
            <a:fillRect/>
          </a:stretch>
        </p:blipFill>
        <p:spPr>
          <a:xfrm>
            <a:off x="6567159" y="1123772"/>
            <a:ext cx="4764651" cy="4610456"/>
          </a:xfrm>
          <a:prstGeom prst="rect">
            <a:avLst/>
          </a:prstGeom>
          <a:ln w="28575">
            <a:solidFill>
              <a:schemeClr val="tx1"/>
            </a:solidFill>
          </a:ln>
        </p:spPr>
      </p:pic>
      <p:sp>
        <p:nvSpPr>
          <p:cNvPr id="13" name="TextBox 12">
            <a:extLst>
              <a:ext uri="{FF2B5EF4-FFF2-40B4-BE49-F238E27FC236}">
                <a16:creationId xmlns:a16="http://schemas.microsoft.com/office/drawing/2014/main" id="{7DF4EE19-E8E0-D989-F1AE-F4C71956E973}"/>
              </a:ext>
            </a:extLst>
          </p:cNvPr>
          <p:cNvSpPr txBox="1"/>
          <p:nvPr/>
        </p:nvSpPr>
        <p:spPr>
          <a:xfrm>
            <a:off x="731520" y="496389"/>
            <a:ext cx="6749143" cy="2031325"/>
          </a:xfrm>
          <a:prstGeom prst="rect">
            <a:avLst/>
          </a:prstGeom>
          <a:noFill/>
        </p:spPr>
        <p:txBody>
          <a:bodyPr wrap="square" rtlCol="0">
            <a:spAutoFit/>
          </a:bodyPr>
          <a:lstStyle/>
          <a:p>
            <a:r>
              <a:rPr lang="en-US" sz="3600" dirty="0" err="1"/>
              <a:t>WaterAlert</a:t>
            </a:r>
            <a:r>
              <a:rPr lang="en-US" sz="3600" dirty="0"/>
              <a:t> Logon Page</a:t>
            </a:r>
          </a:p>
          <a:p>
            <a:endParaRPr lang="en-US" dirty="0"/>
          </a:p>
          <a:p>
            <a:r>
              <a:rPr lang="en-US" sz="1800" dirty="0">
                <a:hlinkClick r:id="rId3"/>
              </a:rPr>
              <a:t>https://accounts.waterdata.usgs.gov/wateralert/</a:t>
            </a:r>
            <a:endParaRPr lang="en-US" sz="1800" dirty="0"/>
          </a:p>
          <a:p>
            <a:endParaRPr lang="en-US" dirty="0"/>
          </a:p>
          <a:p>
            <a:endParaRPr lang="en-US" dirty="0"/>
          </a:p>
          <a:p>
            <a:endParaRPr lang="en-US" dirty="0"/>
          </a:p>
        </p:txBody>
      </p:sp>
      <p:pic>
        <p:nvPicPr>
          <p:cNvPr id="3" name="Picture 2">
            <a:extLst>
              <a:ext uri="{FF2B5EF4-FFF2-40B4-BE49-F238E27FC236}">
                <a16:creationId xmlns:a16="http://schemas.microsoft.com/office/drawing/2014/main" id="{B4EA4D1D-87DF-D3D2-FECA-3C1C0BA2D361}"/>
              </a:ext>
            </a:extLst>
          </p:cNvPr>
          <p:cNvPicPr>
            <a:picLocks noChangeAspect="1"/>
          </p:cNvPicPr>
          <p:nvPr/>
        </p:nvPicPr>
        <p:blipFill>
          <a:blip r:embed="rId4"/>
          <a:stretch>
            <a:fillRect/>
          </a:stretch>
        </p:blipFill>
        <p:spPr>
          <a:xfrm>
            <a:off x="1841570" y="3429000"/>
            <a:ext cx="4032788" cy="2507291"/>
          </a:xfrm>
          <a:prstGeom prst="rect">
            <a:avLst/>
          </a:prstGeom>
          <a:ln w="28575">
            <a:solidFill>
              <a:srgbClr val="00B050"/>
            </a:solidFill>
          </a:ln>
        </p:spPr>
      </p:pic>
      <p:pic>
        <p:nvPicPr>
          <p:cNvPr id="5" name="Picture 4">
            <a:extLst>
              <a:ext uri="{FF2B5EF4-FFF2-40B4-BE49-F238E27FC236}">
                <a16:creationId xmlns:a16="http://schemas.microsoft.com/office/drawing/2014/main" id="{0122E550-96AB-BDBF-1B04-A6C80B5FF9DD}"/>
              </a:ext>
            </a:extLst>
          </p:cNvPr>
          <p:cNvPicPr>
            <a:picLocks noChangeAspect="1"/>
          </p:cNvPicPr>
          <p:nvPr/>
        </p:nvPicPr>
        <p:blipFill>
          <a:blip r:embed="rId5"/>
          <a:stretch>
            <a:fillRect/>
          </a:stretch>
        </p:blipFill>
        <p:spPr>
          <a:xfrm>
            <a:off x="974582" y="1849573"/>
            <a:ext cx="2674757" cy="1579427"/>
          </a:xfrm>
          <a:prstGeom prst="rect">
            <a:avLst/>
          </a:prstGeom>
          <a:ln w="28575">
            <a:solidFill>
              <a:srgbClr val="0070C0"/>
            </a:solidFill>
          </a:ln>
        </p:spPr>
      </p:pic>
      <p:cxnSp>
        <p:nvCxnSpPr>
          <p:cNvPr id="7" name="Straight Arrow Connector 6">
            <a:extLst>
              <a:ext uri="{FF2B5EF4-FFF2-40B4-BE49-F238E27FC236}">
                <a16:creationId xmlns:a16="http://schemas.microsoft.com/office/drawing/2014/main" id="{88A4C07D-95D0-AF49-A459-EE71FB3BEF33}"/>
              </a:ext>
            </a:extLst>
          </p:cNvPr>
          <p:cNvCxnSpPr/>
          <p:nvPr/>
        </p:nvCxnSpPr>
        <p:spPr>
          <a:xfrm flipH="1" flipV="1">
            <a:off x="2978331" y="2351314"/>
            <a:ext cx="1227909" cy="705395"/>
          </a:xfrm>
          <a:prstGeom prst="straightConnector1">
            <a:avLst/>
          </a:prstGeom>
          <a:ln w="381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D256A4E6-C113-6040-79A0-044D678C9ADC}"/>
              </a:ext>
            </a:extLst>
          </p:cNvPr>
          <p:cNvPicPr>
            <a:picLocks noChangeAspect="1"/>
          </p:cNvPicPr>
          <p:nvPr/>
        </p:nvPicPr>
        <p:blipFill>
          <a:blip r:embed="rId6"/>
          <a:stretch>
            <a:fillRect/>
          </a:stretch>
        </p:blipFill>
        <p:spPr>
          <a:xfrm>
            <a:off x="491235" y="5980578"/>
            <a:ext cx="1908213" cy="762066"/>
          </a:xfrm>
          <a:prstGeom prst="rect">
            <a:avLst/>
          </a:prstGeom>
        </p:spPr>
      </p:pic>
    </p:spTree>
    <p:extLst>
      <p:ext uri="{BB962C8B-B14F-4D97-AF65-F5344CB8AC3E}">
        <p14:creationId xmlns:p14="http://schemas.microsoft.com/office/powerpoint/2010/main" val="1832575222"/>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E3999F-B660-4DDA-9EBA-5EF30F527AE4}"/>
              </a:ext>
            </a:extLst>
          </p:cNvPr>
          <p:cNvSpPr>
            <a:spLocks noGrp="1"/>
          </p:cNvSpPr>
          <p:nvPr>
            <p:ph type="body" sz="quarter" idx="14"/>
          </p:nvPr>
        </p:nvSpPr>
        <p:spPr/>
        <p:txBody>
          <a:bodyPr>
            <a:noAutofit/>
          </a:bodyPr>
          <a:lstStyle/>
          <a:p>
            <a:r>
              <a:rPr lang="en-US" sz="4000" b="0" dirty="0">
                <a:latin typeface="Arial" panose="020B0604020202020204" pitchFamily="34" charset="0"/>
              </a:rPr>
              <a:t>USGS Flood Event Viewer</a:t>
            </a:r>
            <a:br>
              <a:rPr lang="en-US" sz="4000" b="0" dirty="0">
                <a:latin typeface="Arial" panose="020B0604020202020204" pitchFamily="34" charset="0"/>
              </a:rPr>
            </a:br>
            <a:r>
              <a:rPr lang="en-US" sz="2400" b="0" dirty="0">
                <a:latin typeface="Arial" panose="020B0604020202020204" pitchFamily="34" charset="0"/>
              </a:rPr>
              <a:t>https://water.usgs.gov/floods/FEV/</a:t>
            </a:r>
            <a:endParaRPr lang="en-US" sz="4000" b="0" dirty="0">
              <a:latin typeface="Arial" panose="020B0604020202020204" pitchFamily="34" charset="0"/>
            </a:endParaRPr>
          </a:p>
        </p:txBody>
      </p:sp>
      <p:sp>
        <p:nvSpPr>
          <p:cNvPr id="3" name="Text Placeholder 2">
            <a:extLst>
              <a:ext uri="{FF2B5EF4-FFF2-40B4-BE49-F238E27FC236}">
                <a16:creationId xmlns:a16="http://schemas.microsoft.com/office/drawing/2014/main" id="{29A30E4C-CD74-4A73-988E-8B5735A74D77}"/>
              </a:ext>
            </a:extLst>
          </p:cNvPr>
          <p:cNvSpPr>
            <a:spLocks noGrp="1"/>
          </p:cNvSpPr>
          <p:nvPr>
            <p:ph type="body" sz="quarter" idx="12"/>
          </p:nvPr>
        </p:nvSpPr>
        <p:spPr>
          <a:xfrm>
            <a:off x="341059" y="1718188"/>
            <a:ext cx="4813365" cy="4045855"/>
          </a:xfrm>
        </p:spPr>
        <p:txBody>
          <a:bodyPr>
            <a:normAutofit fontScale="92500" lnSpcReduction="10000"/>
          </a:bodyPr>
          <a:lstStyle/>
          <a:p>
            <a:pPr marL="0" indent="0">
              <a:buNone/>
            </a:pPr>
            <a:r>
              <a:rPr lang="en-US" sz="2000" dirty="0">
                <a:latin typeface="Franklin Gothic Book" panose="020B0503020102020204" pitchFamily="34" charset="0"/>
              </a:rPr>
              <a:t>Short Term Network of Flood Events</a:t>
            </a:r>
          </a:p>
          <a:p>
            <a:pPr lvl="1"/>
            <a:r>
              <a:rPr lang="en-US" sz="1800" dirty="0">
                <a:latin typeface="Franklin Gothic Book" panose="020B0503020102020204" pitchFamily="34" charset="0"/>
              </a:rPr>
              <a:t>Event based (ex. WV June 2016 Flood) </a:t>
            </a:r>
          </a:p>
          <a:p>
            <a:pPr lvl="1"/>
            <a:r>
              <a:rPr lang="en-US" sz="1800" dirty="0">
                <a:latin typeface="Franklin Gothic Book" panose="020B0503020102020204" pitchFamily="34" charset="0"/>
              </a:rPr>
              <a:t>Publicly available database of High Water Marks (HWMs)</a:t>
            </a:r>
          </a:p>
          <a:p>
            <a:pPr lvl="2"/>
            <a:r>
              <a:rPr lang="en-US" dirty="0">
                <a:latin typeface="Franklin Gothic Book" panose="020B0503020102020204" pitchFamily="34" charset="0"/>
              </a:rPr>
              <a:t>~400 HWMs entered for June 2016 Event</a:t>
            </a:r>
          </a:p>
          <a:p>
            <a:r>
              <a:rPr lang="en-US" sz="1800" dirty="0">
                <a:latin typeface="Franklin Gothic Book" panose="020B0503020102020204" pitchFamily="34" charset="0"/>
              </a:rPr>
              <a:t>Document Flood Elevations and Profiles</a:t>
            </a:r>
          </a:p>
          <a:p>
            <a:r>
              <a:rPr lang="en-US" sz="1800" b="1" dirty="0">
                <a:latin typeface="Franklin Gothic Book" panose="020B0503020102020204" pitchFamily="34" charset="0"/>
              </a:rPr>
              <a:t>Coordination with State and/or FEMA to establish “Event”</a:t>
            </a:r>
          </a:p>
          <a:p>
            <a:r>
              <a:rPr lang="en-US" sz="1800" b="1" dirty="0">
                <a:latin typeface="Franklin Gothic Book" panose="020B0503020102020204" pitchFamily="34" charset="0"/>
              </a:rPr>
              <a:t>February 2025 Tug Fork Flooding event was documented by USACE and will be uploaded to the USGS FEV</a:t>
            </a:r>
            <a:endParaRPr lang="en-US" sz="1100" b="1" dirty="0">
              <a:latin typeface="Franklin Gothic Book" panose="020B0503020102020204" pitchFamily="34" charset="0"/>
            </a:endParaRPr>
          </a:p>
          <a:p>
            <a:endParaRPr lang="en-US" dirty="0"/>
          </a:p>
        </p:txBody>
      </p:sp>
      <p:pic>
        <p:nvPicPr>
          <p:cNvPr id="5" name="Picture 2">
            <a:extLst>
              <a:ext uri="{FF2B5EF4-FFF2-40B4-BE49-F238E27FC236}">
                <a16:creationId xmlns:a16="http://schemas.microsoft.com/office/drawing/2014/main" id="{75BB530E-C24F-4321-ACFF-268F8D296575}"/>
              </a:ext>
            </a:extLst>
          </p:cNvPr>
          <p:cNvPicPr>
            <a:picLocks noGrp="1" noChangeAspect="1" noChangeArrowheads="1"/>
          </p:cNvPicPr>
          <p:nvPr>
            <p:ph sz="half" idx="4294967295"/>
          </p:nvPr>
        </p:nvPicPr>
        <p:blipFill>
          <a:blip r:embed="rId2" cstate="print">
            <a:extLst>
              <a:ext uri="{28A0092B-C50C-407E-A947-70E740481C1C}">
                <a14:useLocalDpi xmlns:a14="http://schemas.microsoft.com/office/drawing/2010/main" val="0"/>
              </a:ext>
            </a:extLst>
          </a:blip>
          <a:stretch>
            <a:fillRect/>
          </a:stretch>
        </p:blipFill>
        <p:spPr bwMode="auto">
          <a:xfrm>
            <a:off x="6912076" y="808279"/>
            <a:ext cx="5132439" cy="4056661"/>
          </a:xfrm>
          <a:prstGeom prst="rect">
            <a:avLst/>
          </a:prstGeom>
          <a:ln w="38100"/>
        </p:spPr>
        <p:style>
          <a:lnRef idx="2">
            <a:schemeClr val="accent3">
              <a:shade val="50000"/>
            </a:schemeClr>
          </a:lnRef>
          <a:fillRef idx="1">
            <a:schemeClr val="accent3"/>
          </a:fillRef>
          <a:effectRef idx="0">
            <a:schemeClr val="accent3"/>
          </a:effectRef>
          <a:fontRef idx="minor">
            <a:schemeClr val="lt1"/>
          </a:fontRef>
        </p:style>
      </p:pic>
      <p:pic>
        <p:nvPicPr>
          <p:cNvPr id="6" name="Picture 2">
            <a:extLst>
              <a:ext uri="{FF2B5EF4-FFF2-40B4-BE49-F238E27FC236}">
                <a16:creationId xmlns:a16="http://schemas.microsoft.com/office/drawing/2014/main" id="{593138D3-9033-4DF9-9CD6-9845FE6D67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9796" y="3302841"/>
            <a:ext cx="3434462" cy="3124200"/>
          </a:xfrm>
          <a:prstGeom prst="rect">
            <a:avLst/>
          </a:prstGeom>
          <a:ln w="38100"/>
        </p:spPr>
        <p:style>
          <a:lnRef idx="2">
            <a:schemeClr val="accent4"/>
          </a:lnRef>
          <a:fillRef idx="1">
            <a:schemeClr val="lt1"/>
          </a:fillRef>
          <a:effectRef idx="0">
            <a:schemeClr val="accent4"/>
          </a:effectRef>
          <a:fontRef idx="minor">
            <a:schemeClr val="dk1"/>
          </a:fontRef>
        </p:style>
      </p:pic>
      <p:pic>
        <p:nvPicPr>
          <p:cNvPr id="7" name="Picture 6">
            <a:extLst>
              <a:ext uri="{FF2B5EF4-FFF2-40B4-BE49-F238E27FC236}">
                <a16:creationId xmlns:a16="http://schemas.microsoft.com/office/drawing/2014/main" id="{9202DD1C-814E-41BC-BEF1-4CA7F560D1C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1794" y="6010318"/>
            <a:ext cx="1905000" cy="762000"/>
          </a:xfrm>
          <a:prstGeom prst="rect">
            <a:avLst/>
          </a:prstGeom>
        </p:spPr>
      </p:pic>
    </p:spTree>
    <p:extLst>
      <p:ext uri="{BB962C8B-B14F-4D97-AF65-F5344CB8AC3E}">
        <p14:creationId xmlns:p14="http://schemas.microsoft.com/office/powerpoint/2010/main" val="2458685917"/>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EF335C1-692E-E0C3-D440-5D4D0009C11D}"/>
              </a:ext>
            </a:extLst>
          </p:cNvPr>
          <p:cNvSpPr>
            <a:spLocks noGrp="1"/>
          </p:cNvSpPr>
          <p:nvPr>
            <p:ph type="body" sz="quarter" idx="14"/>
          </p:nvPr>
        </p:nvSpPr>
        <p:spPr>
          <a:xfrm>
            <a:off x="453087" y="341071"/>
            <a:ext cx="11285825" cy="1880922"/>
          </a:xfrm>
        </p:spPr>
        <p:txBody>
          <a:bodyPr>
            <a:normAutofit/>
          </a:bodyPr>
          <a:lstStyle/>
          <a:p>
            <a:r>
              <a:rPr lang="en-US" sz="4000" b="0" dirty="0">
                <a:latin typeface="Arial" panose="020B0604020202020204" pitchFamily="34" charset="0"/>
              </a:rPr>
              <a:t>Real-Time Flood Impact Map</a:t>
            </a:r>
            <a:r>
              <a:rPr lang="en-US" sz="2000" b="0" dirty="0">
                <a:latin typeface="Arial" panose="020B0604020202020204" pitchFamily="34" charset="0"/>
              </a:rPr>
              <a:t> </a:t>
            </a:r>
          </a:p>
          <a:p>
            <a:r>
              <a:rPr lang="en-US" sz="3200" b="0" dirty="0" err="1">
                <a:hlinkClick r:id="rId2"/>
              </a:rPr>
              <a:t>rtfi</a:t>
            </a:r>
            <a:r>
              <a:rPr lang="en-US" sz="3200" b="0" dirty="0">
                <a:hlinkClick r:id="rId2"/>
              </a:rPr>
              <a:t>-map</a:t>
            </a:r>
            <a:endParaRPr lang="en-US" sz="3200" b="0" dirty="0">
              <a:latin typeface="Arial" panose="020B0604020202020204" pitchFamily="34" charset="0"/>
            </a:endParaRPr>
          </a:p>
          <a:p>
            <a:endParaRPr lang="en-US" sz="4000" dirty="0">
              <a:latin typeface="Arial" panose="020B0604020202020204" pitchFamily="34" charset="0"/>
            </a:endParaRPr>
          </a:p>
          <a:p>
            <a:endParaRPr lang="en-US" sz="4000" dirty="0">
              <a:solidFill>
                <a:schemeClr val="tx1"/>
              </a:solidFill>
              <a:latin typeface="Arial" panose="020B0604020202020204" pitchFamily="34" charset="0"/>
            </a:endParaRPr>
          </a:p>
        </p:txBody>
      </p:sp>
      <p:sp>
        <p:nvSpPr>
          <p:cNvPr id="3" name="Text Placeholder 2">
            <a:extLst>
              <a:ext uri="{FF2B5EF4-FFF2-40B4-BE49-F238E27FC236}">
                <a16:creationId xmlns:a16="http://schemas.microsoft.com/office/drawing/2014/main" id="{185980E5-3E8B-8325-51B9-3355208C5BAC}"/>
              </a:ext>
            </a:extLst>
          </p:cNvPr>
          <p:cNvSpPr>
            <a:spLocks noGrp="1"/>
          </p:cNvSpPr>
          <p:nvPr>
            <p:ph type="body" sz="quarter" idx="12"/>
          </p:nvPr>
        </p:nvSpPr>
        <p:spPr>
          <a:xfrm>
            <a:off x="461070" y="4636008"/>
            <a:ext cx="11131162" cy="1121262"/>
          </a:xfrm>
        </p:spPr>
        <p:txBody>
          <a:bodyPr>
            <a:normAutofit fontScale="92500" lnSpcReduction="20000"/>
          </a:bodyPr>
          <a:lstStyle/>
          <a:p>
            <a:pPr marL="0" indent="0">
              <a:buNone/>
            </a:pPr>
            <a:r>
              <a:rPr lang="en-US" dirty="0"/>
              <a:t>USGS tool that displays conditions at defined locations during high flow events, typically for roadways, paths, bridges.</a:t>
            </a:r>
          </a:p>
          <a:p>
            <a:pPr lvl="1"/>
            <a:r>
              <a:rPr lang="en-US" dirty="0"/>
              <a:t>There are currently no sites in WV with these defined locations/elevations, but there could be……..</a:t>
            </a:r>
          </a:p>
        </p:txBody>
      </p:sp>
      <p:pic>
        <p:nvPicPr>
          <p:cNvPr id="6" name="Picture 5">
            <a:extLst>
              <a:ext uri="{FF2B5EF4-FFF2-40B4-BE49-F238E27FC236}">
                <a16:creationId xmlns:a16="http://schemas.microsoft.com/office/drawing/2014/main" id="{0DB9CABB-D21E-A89F-85EC-53ACBCC954CE}"/>
              </a:ext>
            </a:extLst>
          </p:cNvPr>
          <p:cNvPicPr>
            <a:picLocks noChangeAspect="1"/>
          </p:cNvPicPr>
          <p:nvPr/>
        </p:nvPicPr>
        <p:blipFill>
          <a:blip r:embed="rId3"/>
          <a:stretch>
            <a:fillRect/>
          </a:stretch>
        </p:blipFill>
        <p:spPr>
          <a:xfrm>
            <a:off x="2781482" y="1281532"/>
            <a:ext cx="8034001" cy="3009005"/>
          </a:xfrm>
          <a:prstGeom prst="rect">
            <a:avLst/>
          </a:prstGeom>
          <a:ln w="38100">
            <a:solidFill>
              <a:schemeClr val="accent2"/>
            </a:solidFill>
          </a:ln>
        </p:spPr>
      </p:pic>
      <p:pic>
        <p:nvPicPr>
          <p:cNvPr id="8" name="Picture 7">
            <a:extLst>
              <a:ext uri="{FF2B5EF4-FFF2-40B4-BE49-F238E27FC236}">
                <a16:creationId xmlns:a16="http://schemas.microsoft.com/office/drawing/2014/main" id="{C40EB7DF-5D80-0B6D-2320-CD01C671B54E}"/>
              </a:ext>
            </a:extLst>
          </p:cNvPr>
          <p:cNvPicPr>
            <a:picLocks noChangeAspect="1"/>
          </p:cNvPicPr>
          <p:nvPr/>
        </p:nvPicPr>
        <p:blipFill>
          <a:blip r:embed="rId4"/>
          <a:stretch>
            <a:fillRect/>
          </a:stretch>
        </p:blipFill>
        <p:spPr>
          <a:xfrm>
            <a:off x="717000" y="5953818"/>
            <a:ext cx="1908213" cy="762066"/>
          </a:xfrm>
          <a:prstGeom prst="rect">
            <a:avLst/>
          </a:prstGeom>
        </p:spPr>
      </p:pic>
    </p:spTree>
    <p:extLst>
      <p:ext uri="{BB962C8B-B14F-4D97-AF65-F5344CB8AC3E}">
        <p14:creationId xmlns:p14="http://schemas.microsoft.com/office/powerpoint/2010/main" val="3478979064"/>
      </p:ext>
    </p:extLst>
  </p:cSld>
  <p:clrMapOvr>
    <a:masterClrMapping/>
  </p:clrMapOvr>
  <p:transition>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0E4FB-EF29-61A3-1CE5-999B8374AF8D}"/>
              </a:ext>
            </a:extLst>
          </p:cNvPr>
          <p:cNvSpPr>
            <a:spLocks noGrp="1"/>
          </p:cNvSpPr>
          <p:nvPr>
            <p:ph type="title"/>
          </p:nvPr>
        </p:nvSpPr>
        <p:spPr>
          <a:xfrm>
            <a:off x="520732" y="699814"/>
            <a:ext cx="10515600" cy="787902"/>
          </a:xfrm>
        </p:spPr>
        <p:txBody>
          <a:bodyPr>
            <a:normAutofit fontScale="90000"/>
          </a:bodyPr>
          <a:lstStyle/>
          <a:p>
            <a:r>
              <a:rPr lang="en-US" dirty="0">
                <a:solidFill>
                  <a:schemeClr val="accent1">
                    <a:lumMod val="50000"/>
                  </a:schemeClr>
                </a:solidFill>
                <a:latin typeface="Arial" panose="020B0604020202020204" pitchFamily="34" charset="0"/>
                <a:cs typeface="Arial" panose="020B0604020202020204" pitchFamily="34" charset="0"/>
              </a:rPr>
              <a:t>USGS </a:t>
            </a:r>
            <a:r>
              <a:rPr lang="en-US" dirty="0" err="1">
                <a:solidFill>
                  <a:schemeClr val="accent1">
                    <a:lumMod val="50000"/>
                  </a:schemeClr>
                </a:solidFill>
                <a:latin typeface="Arial" panose="020B0604020202020204" pitchFamily="34" charset="0"/>
                <a:cs typeface="Arial" panose="020B0604020202020204" pitchFamily="34" charset="0"/>
              </a:rPr>
              <a:t>Streamstats</a:t>
            </a:r>
            <a:r>
              <a:rPr lang="en-US" dirty="0">
                <a:solidFill>
                  <a:schemeClr val="accent1">
                    <a:lumMod val="50000"/>
                  </a:schemeClr>
                </a:solidFill>
                <a:latin typeface="Arial" panose="020B0604020202020204" pitchFamily="34" charset="0"/>
                <a:cs typeface="Arial" panose="020B0604020202020204" pitchFamily="34" charset="0"/>
              </a:rPr>
              <a:t> </a:t>
            </a:r>
            <a:br>
              <a:rPr lang="en-US" sz="5300" dirty="0">
                <a:latin typeface="Arial" panose="020B0604020202020204" pitchFamily="34" charset="0"/>
                <a:cs typeface="Arial" panose="020B0604020202020204" pitchFamily="34" charset="0"/>
              </a:rPr>
            </a:br>
            <a:r>
              <a:rPr lang="en-US" sz="2700" dirty="0">
                <a:latin typeface="Arial" panose="020B0604020202020204" pitchFamily="34" charset="0"/>
                <a:cs typeface="Arial" panose="020B0604020202020204" pitchFamily="34" charset="0"/>
                <a:hlinkClick r:id="rId2"/>
              </a:rPr>
              <a:t>https://streamstats.usgs.gov/ss/</a:t>
            </a:r>
            <a:br>
              <a:rPr lang="en-US" sz="2000" dirty="0">
                <a:hlinkClick r:id="rId2"/>
              </a:rPr>
            </a:br>
            <a:endParaRPr lang="en-US" sz="2700" dirty="0"/>
          </a:p>
        </p:txBody>
      </p:sp>
      <p:pic>
        <p:nvPicPr>
          <p:cNvPr id="6" name="Content Placeholder 5">
            <a:extLst>
              <a:ext uri="{FF2B5EF4-FFF2-40B4-BE49-F238E27FC236}">
                <a16:creationId xmlns:a16="http://schemas.microsoft.com/office/drawing/2014/main" id="{E27270FC-2D77-A56B-736E-2FD6D95F24DB}"/>
              </a:ext>
            </a:extLst>
          </p:cNvPr>
          <p:cNvPicPr>
            <a:picLocks noGrp="1" noChangeAspect="1"/>
          </p:cNvPicPr>
          <p:nvPr>
            <p:ph sz="half" idx="1"/>
          </p:nvPr>
        </p:nvPicPr>
        <p:blipFill>
          <a:blip r:embed="rId3"/>
          <a:stretch>
            <a:fillRect/>
          </a:stretch>
        </p:blipFill>
        <p:spPr>
          <a:xfrm>
            <a:off x="520732" y="1487716"/>
            <a:ext cx="6184372" cy="4057678"/>
          </a:xfrm>
          <a:ln w="38100">
            <a:solidFill>
              <a:srgbClr val="0070C0"/>
            </a:solidFill>
          </a:ln>
        </p:spPr>
      </p:pic>
      <p:sp>
        <p:nvSpPr>
          <p:cNvPr id="3" name="TextBox 2">
            <a:extLst>
              <a:ext uri="{FF2B5EF4-FFF2-40B4-BE49-F238E27FC236}">
                <a16:creationId xmlns:a16="http://schemas.microsoft.com/office/drawing/2014/main" id="{E752EFC7-DED8-04C6-4AA6-AC802E157DA3}"/>
              </a:ext>
            </a:extLst>
          </p:cNvPr>
          <p:cNvSpPr txBox="1"/>
          <p:nvPr/>
        </p:nvSpPr>
        <p:spPr>
          <a:xfrm>
            <a:off x="7125394" y="1982528"/>
            <a:ext cx="4545874" cy="3693319"/>
          </a:xfrm>
          <a:prstGeom prst="rect">
            <a:avLst/>
          </a:prstGeom>
          <a:noFill/>
        </p:spPr>
        <p:txBody>
          <a:bodyPr wrap="square" rtlCol="0">
            <a:spAutoFit/>
          </a:bodyPr>
          <a:lstStyle/>
          <a:p>
            <a:r>
              <a:rPr lang="en-US" sz="2400" dirty="0"/>
              <a:t>USGS utility that delineates basins, computes flow statistics, and other features</a:t>
            </a:r>
          </a:p>
          <a:p>
            <a:pPr marL="285750" indent="-285750">
              <a:buFont typeface="Arial" panose="020B0604020202020204" pitchFamily="34" charset="0"/>
              <a:buChar char="•"/>
            </a:pPr>
            <a:r>
              <a:rPr lang="en-US" dirty="0"/>
              <a:t>Computes 10-year, 20-year, 50-year, 100-year events based on local and regional equations</a:t>
            </a:r>
          </a:p>
          <a:p>
            <a:pPr marL="285750" indent="-285750">
              <a:buFont typeface="Arial" panose="020B0604020202020204" pitchFamily="34" charset="0"/>
              <a:buChar char="•"/>
            </a:pPr>
            <a:r>
              <a:rPr lang="en-US" dirty="0" err="1"/>
              <a:t>Streamstats</a:t>
            </a:r>
            <a:r>
              <a:rPr lang="en-US" dirty="0"/>
              <a:t> are developed on a state-by-state basis</a:t>
            </a:r>
          </a:p>
          <a:p>
            <a:pPr marL="285750" indent="-285750">
              <a:buFont typeface="Arial" panose="020B0604020202020204" pitchFamily="34" charset="0"/>
              <a:buChar char="•"/>
            </a:pPr>
            <a:r>
              <a:rPr lang="en-US" dirty="0"/>
              <a:t>VA and WV Statistics are based on USGS Scientific Data Report 2025-5110</a:t>
            </a:r>
          </a:p>
          <a:p>
            <a:pPr marL="742950" lvl="1" indent="-285750">
              <a:buFont typeface="Arial" panose="020B0604020202020204" pitchFamily="34" charset="0"/>
              <a:buChar char="•"/>
            </a:pPr>
            <a:endParaRPr lang="en-US" dirty="0"/>
          </a:p>
          <a:p>
            <a:endParaRPr lang="en-US" dirty="0"/>
          </a:p>
        </p:txBody>
      </p:sp>
      <p:pic>
        <p:nvPicPr>
          <p:cNvPr id="5" name="Picture 4">
            <a:extLst>
              <a:ext uri="{FF2B5EF4-FFF2-40B4-BE49-F238E27FC236}">
                <a16:creationId xmlns:a16="http://schemas.microsoft.com/office/drawing/2014/main" id="{5C73F3C5-6937-B08B-716D-25AD0F980D71}"/>
              </a:ext>
            </a:extLst>
          </p:cNvPr>
          <p:cNvPicPr>
            <a:picLocks noChangeAspect="1"/>
          </p:cNvPicPr>
          <p:nvPr/>
        </p:nvPicPr>
        <p:blipFill>
          <a:blip r:embed="rId4"/>
          <a:stretch>
            <a:fillRect/>
          </a:stretch>
        </p:blipFill>
        <p:spPr>
          <a:xfrm>
            <a:off x="520732" y="5964570"/>
            <a:ext cx="1908213" cy="762066"/>
          </a:xfrm>
          <a:prstGeom prst="rect">
            <a:avLst/>
          </a:prstGeom>
        </p:spPr>
      </p:pic>
    </p:spTree>
    <p:extLst>
      <p:ext uri="{BB962C8B-B14F-4D97-AF65-F5344CB8AC3E}">
        <p14:creationId xmlns:p14="http://schemas.microsoft.com/office/powerpoint/2010/main" val="3870462564"/>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B5F1FBA-2A9F-9857-2719-93A56FAC167B}"/>
              </a:ext>
            </a:extLst>
          </p:cNvPr>
          <p:cNvSpPr>
            <a:spLocks noGrp="1"/>
          </p:cNvSpPr>
          <p:nvPr>
            <p:ph type="title"/>
          </p:nvPr>
        </p:nvSpPr>
        <p:spPr/>
        <p:txBody>
          <a:bodyPr>
            <a:normAutofit fontScale="90000"/>
          </a:bodyPr>
          <a:lstStyle/>
          <a:p>
            <a:r>
              <a:rPr lang="en-US" sz="4000" dirty="0">
                <a:solidFill>
                  <a:schemeClr val="accent1">
                    <a:lumMod val="50000"/>
                  </a:schemeClr>
                </a:solidFill>
                <a:latin typeface="Arial" panose="020B0604020202020204" pitchFamily="34" charset="0"/>
                <a:cs typeface="Arial" panose="020B0604020202020204" pitchFamily="34" charset="0"/>
              </a:rPr>
              <a:t>USGS Time of Travel tool</a:t>
            </a:r>
            <a:br>
              <a:rPr lang="en-US" sz="4000" dirty="0">
                <a:solidFill>
                  <a:schemeClr val="accent1">
                    <a:lumMod val="50000"/>
                  </a:schemeClr>
                </a:solidFill>
                <a:latin typeface="Arial" panose="020B0604020202020204" pitchFamily="34" charset="0"/>
                <a:cs typeface="Arial" panose="020B0604020202020204" pitchFamily="34" charset="0"/>
              </a:rPr>
            </a:br>
            <a:r>
              <a:rPr lang="en-US" sz="4000" dirty="0">
                <a:hlinkClick r:id="rId2"/>
              </a:rPr>
              <a:t>https://streamstats.usgs.gov/tot-beta/</a:t>
            </a:r>
            <a:br>
              <a:rPr lang="en-US" sz="4000" dirty="0"/>
            </a:br>
            <a:endParaRPr lang="en-US" sz="4000" dirty="0">
              <a:solidFill>
                <a:schemeClr val="accent1">
                  <a:lumMod val="50000"/>
                </a:schemeClr>
              </a:solidFill>
              <a:latin typeface="Arial" panose="020B0604020202020204" pitchFamily="34" charset="0"/>
              <a:cs typeface="Arial" panose="020B0604020202020204" pitchFamily="34" charset="0"/>
            </a:endParaRPr>
          </a:p>
        </p:txBody>
      </p:sp>
      <p:pic>
        <p:nvPicPr>
          <p:cNvPr id="9" name="Content Placeholder 8">
            <a:extLst>
              <a:ext uri="{FF2B5EF4-FFF2-40B4-BE49-F238E27FC236}">
                <a16:creationId xmlns:a16="http://schemas.microsoft.com/office/drawing/2014/main" id="{918CE127-A6EB-760B-8D28-D55309FDB91D}"/>
              </a:ext>
            </a:extLst>
          </p:cNvPr>
          <p:cNvPicPr>
            <a:picLocks noGrp="1" noChangeAspect="1"/>
          </p:cNvPicPr>
          <p:nvPr>
            <p:ph sz="half" idx="1"/>
          </p:nvPr>
        </p:nvPicPr>
        <p:blipFill>
          <a:blip r:embed="rId3"/>
          <a:stretch>
            <a:fillRect/>
          </a:stretch>
        </p:blipFill>
        <p:spPr>
          <a:xfrm>
            <a:off x="358365" y="1690688"/>
            <a:ext cx="7789929" cy="3668963"/>
          </a:xfrm>
          <a:ln w="28575">
            <a:solidFill>
              <a:schemeClr val="tx1"/>
            </a:solidFill>
          </a:ln>
        </p:spPr>
      </p:pic>
      <p:sp>
        <p:nvSpPr>
          <p:cNvPr id="7" name="Content Placeholder 6">
            <a:extLst>
              <a:ext uri="{FF2B5EF4-FFF2-40B4-BE49-F238E27FC236}">
                <a16:creationId xmlns:a16="http://schemas.microsoft.com/office/drawing/2014/main" id="{C9452B51-2C2D-E4A5-3118-415D74712AD2}"/>
              </a:ext>
            </a:extLst>
          </p:cNvPr>
          <p:cNvSpPr>
            <a:spLocks noGrp="1"/>
          </p:cNvSpPr>
          <p:nvPr>
            <p:ph sz="half" idx="2"/>
          </p:nvPr>
        </p:nvSpPr>
        <p:spPr>
          <a:xfrm>
            <a:off x="8465574" y="1182491"/>
            <a:ext cx="3441291" cy="4493018"/>
          </a:xfrm>
        </p:spPr>
        <p:txBody>
          <a:bodyPr>
            <a:normAutofit/>
          </a:bodyPr>
          <a:lstStyle/>
          <a:p>
            <a:pPr marL="0" indent="0">
              <a:buNone/>
            </a:pPr>
            <a:endParaRPr lang="en-US" dirty="0"/>
          </a:p>
          <a:p>
            <a:pPr marL="0" indent="0">
              <a:buNone/>
            </a:pPr>
            <a:r>
              <a:rPr lang="en-US" dirty="0"/>
              <a:t>Tool based on </a:t>
            </a:r>
            <a:r>
              <a:rPr lang="en-US" dirty="0" err="1"/>
              <a:t>Jobson’s</a:t>
            </a:r>
            <a:r>
              <a:rPr lang="en-US" dirty="0"/>
              <a:t> equations to determine time of travel through a stream reach</a:t>
            </a:r>
          </a:p>
          <a:p>
            <a:r>
              <a:rPr lang="en-US" dirty="0"/>
              <a:t>Flood waves</a:t>
            </a:r>
          </a:p>
          <a:p>
            <a:r>
              <a:rPr lang="en-US" dirty="0"/>
              <a:t>Spill Response</a:t>
            </a:r>
          </a:p>
          <a:p>
            <a:r>
              <a:rPr lang="en-US" dirty="0"/>
              <a:t>Spill Planning </a:t>
            </a:r>
          </a:p>
          <a:p>
            <a:endParaRPr lang="en-US" dirty="0"/>
          </a:p>
        </p:txBody>
      </p:sp>
      <p:pic>
        <p:nvPicPr>
          <p:cNvPr id="3" name="Picture 2">
            <a:extLst>
              <a:ext uri="{FF2B5EF4-FFF2-40B4-BE49-F238E27FC236}">
                <a16:creationId xmlns:a16="http://schemas.microsoft.com/office/drawing/2014/main" id="{86BF1CB5-98BA-C0CC-71AC-F5FAA20C4736}"/>
              </a:ext>
            </a:extLst>
          </p:cNvPr>
          <p:cNvPicPr>
            <a:picLocks noChangeAspect="1"/>
          </p:cNvPicPr>
          <p:nvPr/>
        </p:nvPicPr>
        <p:blipFill>
          <a:blip r:embed="rId4"/>
          <a:stretch>
            <a:fillRect/>
          </a:stretch>
        </p:blipFill>
        <p:spPr>
          <a:xfrm>
            <a:off x="461739" y="6044315"/>
            <a:ext cx="1908213" cy="762066"/>
          </a:xfrm>
          <a:prstGeom prst="rect">
            <a:avLst/>
          </a:prstGeom>
        </p:spPr>
      </p:pic>
    </p:spTree>
    <p:extLst>
      <p:ext uri="{BB962C8B-B14F-4D97-AF65-F5344CB8AC3E}">
        <p14:creationId xmlns:p14="http://schemas.microsoft.com/office/powerpoint/2010/main" val="31209599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4105F17-E77B-4F0F-8FE6-8E1C80F6BBA5}"/>
              </a:ext>
            </a:extLst>
          </p:cNvPr>
          <p:cNvSpPr>
            <a:spLocks noGrp="1"/>
          </p:cNvSpPr>
          <p:nvPr>
            <p:ph type="body" sz="quarter" idx="14"/>
          </p:nvPr>
        </p:nvSpPr>
        <p:spPr/>
        <p:txBody>
          <a:bodyPr>
            <a:normAutofit/>
          </a:bodyPr>
          <a:lstStyle/>
          <a:p>
            <a:r>
              <a:rPr lang="en-US" sz="4000" b="0" dirty="0">
                <a:latin typeface="Arial" panose="020B0604020202020204" pitchFamily="34" charset="0"/>
              </a:rPr>
              <a:t>Useful USGS Reports</a:t>
            </a:r>
          </a:p>
        </p:txBody>
      </p:sp>
      <p:sp>
        <p:nvSpPr>
          <p:cNvPr id="6" name="Text Placeholder 5">
            <a:extLst>
              <a:ext uri="{FF2B5EF4-FFF2-40B4-BE49-F238E27FC236}">
                <a16:creationId xmlns:a16="http://schemas.microsoft.com/office/drawing/2014/main" id="{459D260F-D9F5-4266-A2F6-2B95B4521067}"/>
              </a:ext>
            </a:extLst>
          </p:cNvPr>
          <p:cNvSpPr>
            <a:spLocks noGrp="1"/>
          </p:cNvSpPr>
          <p:nvPr>
            <p:ph type="body" sz="quarter" idx="15"/>
          </p:nvPr>
        </p:nvSpPr>
        <p:spPr>
          <a:xfrm>
            <a:off x="5823045" y="804082"/>
            <a:ext cx="6123149" cy="5240418"/>
          </a:xfrm>
        </p:spPr>
        <p:txBody>
          <a:bodyPr>
            <a:normAutofit/>
          </a:bodyPr>
          <a:lstStyle/>
          <a:p>
            <a:pPr marL="0" indent="0">
              <a:buNone/>
            </a:pPr>
            <a:r>
              <a:rPr lang="en-US" sz="2000" dirty="0">
                <a:latin typeface="Franklin Gothic Book" panose="020B0503020102020204" pitchFamily="34" charset="0"/>
              </a:rPr>
              <a:t>Estimation of Magnitude and Frequency of Floods for Rural, Unregulated Streams in and Near Virginia and West Virginia</a:t>
            </a:r>
          </a:p>
          <a:p>
            <a:r>
              <a:rPr lang="en-US" sz="1800" dirty="0">
                <a:latin typeface="Franklin Gothic Book" panose="020B0503020102020204" pitchFamily="34" charset="0"/>
              </a:rPr>
              <a:t>USGS Scientific Investigations Report 2025-5110 (report)</a:t>
            </a:r>
          </a:p>
          <a:p>
            <a:pPr marL="0" indent="0">
              <a:buNone/>
            </a:pPr>
            <a:endParaRPr lang="en-US" sz="1800" dirty="0">
              <a:latin typeface="Franklin Gothic Book" panose="020B0503020102020204" pitchFamily="34" charset="0"/>
            </a:endParaRPr>
          </a:p>
          <a:p>
            <a:pPr lvl="1"/>
            <a:r>
              <a:rPr lang="en-US" sz="1800" dirty="0">
                <a:latin typeface="Franklin Gothic Book" panose="020B0503020102020204" pitchFamily="34" charset="0"/>
              </a:rPr>
              <a:t>This report updates the “flood frequency”, or Annual Exceedance Probabilities (AEPs), across VA and WV</a:t>
            </a:r>
          </a:p>
          <a:p>
            <a:pPr lvl="2"/>
            <a:r>
              <a:rPr lang="en-US" sz="1600" dirty="0">
                <a:latin typeface="Franklin Gothic Book" panose="020B0503020102020204" pitchFamily="34" charset="0"/>
              </a:rPr>
              <a:t>Significant work to develop statistics in regulated basins that includes a “regulation index” </a:t>
            </a:r>
          </a:p>
          <a:p>
            <a:pPr marL="0" indent="0">
              <a:buNone/>
            </a:pPr>
            <a:endParaRPr lang="en-US" sz="1800" dirty="0">
              <a:latin typeface="Franklin Gothic Book" panose="020B0503020102020204" pitchFamily="34" charset="0"/>
            </a:endParaRPr>
          </a:p>
          <a:p>
            <a:pPr marL="0" indent="0">
              <a:buNone/>
            </a:pPr>
            <a:r>
              <a:rPr lang="en-US" sz="1800" dirty="0">
                <a:latin typeface="Franklin Gothic Book" panose="020B0503020102020204" pitchFamily="34" charset="0"/>
              </a:rPr>
              <a:t>Characteristics of Peak </a:t>
            </a:r>
            <a:r>
              <a:rPr lang="en-US" sz="1800" dirty="0" err="1">
                <a:latin typeface="Franklin Gothic Book" panose="020B0503020102020204" pitchFamily="34" charset="0"/>
              </a:rPr>
              <a:t>Streamflows</a:t>
            </a:r>
            <a:r>
              <a:rPr lang="en-US" sz="1800" dirty="0">
                <a:latin typeface="Franklin Gothic Book" panose="020B0503020102020204" pitchFamily="34" charset="0"/>
              </a:rPr>
              <a:t> and Extent of Inundation in Areas of West Virginia and Southwestern Virginia Affected by Flooding, June 2016</a:t>
            </a:r>
          </a:p>
          <a:p>
            <a:pPr lvl="1"/>
            <a:r>
              <a:rPr lang="en-US" sz="1800" dirty="0">
                <a:latin typeface="Franklin Gothic Book" panose="020B0503020102020204" pitchFamily="34" charset="0"/>
              </a:rPr>
              <a:t>USGS Scientific Investigations Report-SIR 2017-1140</a:t>
            </a:r>
          </a:p>
          <a:p>
            <a:pPr marL="0" indent="0">
              <a:buNone/>
            </a:pPr>
            <a:endParaRPr lang="en-US" dirty="0"/>
          </a:p>
        </p:txBody>
      </p:sp>
      <p:pic>
        <p:nvPicPr>
          <p:cNvPr id="9" name="Picture 8">
            <a:extLst>
              <a:ext uri="{FF2B5EF4-FFF2-40B4-BE49-F238E27FC236}">
                <a16:creationId xmlns:a16="http://schemas.microsoft.com/office/drawing/2014/main" id="{80D048AF-906C-4E62-9E8A-F292EFAA56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174" y="5990097"/>
            <a:ext cx="1905000" cy="762000"/>
          </a:xfrm>
          <a:prstGeom prst="rect">
            <a:avLst/>
          </a:prstGeom>
        </p:spPr>
      </p:pic>
      <p:pic>
        <p:nvPicPr>
          <p:cNvPr id="3" name="Picture 2">
            <a:extLst>
              <a:ext uri="{FF2B5EF4-FFF2-40B4-BE49-F238E27FC236}">
                <a16:creationId xmlns:a16="http://schemas.microsoft.com/office/drawing/2014/main" id="{D497D905-4849-07AC-6043-F4271E45816B}"/>
              </a:ext>
            </a:extLst>
          </p:cNvPr>
          <p:cNvPicPr>
            <a:picLocks noChangeAspect="1"/>
          </p:cNvPicPr>
          <p:nvPr/>
        </p:nvPicPr>
        <p:blipFill>
          <a:blip r:embed="rId3"/>
          <a:stretch>
            <a:fillRect/>
          </a:stretch>
        </p:blipFill>
        <p:spPr>
          <a:xfrm>
            <a:off x="454391" y="1359674"/>
            <a:ext cx="3262204" cy="4129235"/>
          </a:xfrm>
          <a:prstGeom prst="rect">
            <a:avLst/>
          </a:prstGeom>
          <a:ln w="38100">
            <a:solidFill>
              <a:srgbClr val="002060"/>
            </a:solidFill>
          </a:ln>
        </p:spPr>
      </p:pic>
      <p:pic>
        <p:nvPicPr>
          <p:cNvPr id="7" name="Picture 6">
            <a:extLst>
              <a:ext uri="{FF2B5EF4-FFF2-40B4-BE49-F238E27FC236}">
                <a16:creationId xmlns:a16="http://schemas.microsoft.com/office/drawing/2014/main" id="{3BE7F482-1E54-443C-8087-E3028C78CCB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1756" y="3013880"/>
            <a:ext cx="2514600" cy="3268981"/>
          </a:xfrm>
          <a:prstGeom prst="rect">
            <a:avLst/>
          </a:prstGeom>
          <a:ln w="38100">
            <a:solidFill>
              <a:schemeClr val="tx2">
                <a:lumMod val="60000"/>
                <a:lumOff val="40000"/>
              </a:schemeClr>
            </a:solidFill>
          </a:ln>
        </p:spPr>
      </p:pic>
    </p:spTree>
    <p:extLst>
      <p:ext uri="{BB962C8B-B14F-4D97-AF65-F5344CB8AC3E}">
        <p14:creationId xmlns:p14="http://schemas.microsoft.com/office/powerpoint/2010/main" val="3558902198"/>
      </p:ext>
    </p:extLst>
  </p:cSld>
  <p:clrMapOvr>
    <a:masterClrMapping/>
  </p:clrMapOvr>
  <p:transition>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6EFC2-0335-F8D6-1DD4-198750D0C49A}"/>
              </a:ext>
            </a:extLst>
          </p:cNvPr>
          <p:cNvSpPr>
            <a:spLocks noGrp="1"/>
          </p:cNvSpPr>
          <p:nvPr>
            <p:ph type="title"/>
          </p:nvPr>
        </p:nvSpPr>
        <p:spPr/>
        <p:txBody>
          <a:bodyPr>
            <a:normAutofit/>
          </a:bodyPr>
          <a:lstStyle/>
          <a:p>
            <a:r>
              <a:rPr lang="en-US" sz="4000" dirty="0">
                <a:solidFill>
                  <a:srgbClr val="002060"/>
                </a:solidFill>
                <a:latin typeface="Arial" panose="020B0604020202020204" pitchFamily="34" charset="0"/>
                <a:cs typeface="Arial" panose="020B0604020202020204" pitchFamily="34" charset="0"/>
              </a:rPr>
              <a:t>USGS Water Data APIs</a:t>
            </a:r>
          </a:p>
        </p:txBody>
      </p:sp>
      <p:sp>
        <p:nvSpPr>
          <p:cNvPr id="3" name="Content Placeholder 2">
            <a:extLst>
              <a:ext uri="{FF2B5EF4-FFF2-40B4-BE49-F238E27FC236}">
                <a16:creationId xmlns:a16="http://schemas.microsoft.com/office/drawing/2014/main" id="{E05943AA-E578-361F-F784-88D2E17B0D0B}"/>
              </a:ext>
            </a:extLst>
          </p:cNvPr>
          <p:cNvSpPr>
            <a:spLocks noGrp="1"/>
          </p:cNvSpPr>
          <p:nvPr>
            <p:ph sz="half" idx="1"/>
          </p:nvPr>
        </p:nvSpPr>
        <p:spPr>
          <a:xfrm>
            <a:off x="403123" y="1461832"/>
            <a:ext cx="5616677" cy="4351338"/>
          </a:xfrm>
        </p:spPr>
        <p:txBody>
          <a:bodyPr>
            <a:normAutofit lnSpcReduction="10000"/>
          </a:bodyPr>
          <a:lstStyle/>
          <a:p>
            <a:pPr marL="0" indent="0">
              <a:buNone/>
            </a:pPr>
            <a:r>
              <a:rPr lang="en-US" dirty="0"/>
              <a:t>API stands for Application Programming Interface and provides a developer with programmatic access to a proprietary software application. An API is software that makes it possible for application programs to interact with each other and share data.</a:t>
            </a:r>
          </a:p>
          <a:p>
            <a:pPr lvl="1"/>
            <a:r>
              <a:rPr lang="en-US" dirty="0"/>
              <a:t>Typically, Python or R-scripts to define the retrievals</a:t>
            </a:r>
          </a:p>
        </p:txBody>
      </p:sp>
      <p:sp>
        <p:nvSpPr>
          <p:cNvPr id="4" name="Content Placeholder 3">
            <a:extLst>
              <a:ext uri="{FF2B5EF4-FFF2-40B4-BE49-F238E27FC236}">
                <a16:creationId xmlns:a16="http://schemas.microsoft.com/office/drawing/2014/main" id="{2CAAFEEC-BE5D-149D-ACE9-821B3331B193}"/>
              </a:ext>
            </a:extLst>
          </p:cNvPr>
          <p:cNvSpPr>
            <a:spLocks noGrp="1"/>
          </p:cNvSpPr>
          <p:nvPr>
            <p:ph sz="half" idx="2"/>
          </p:nvPr>
        </p:nvSpPr>
        <p:spPr/>
        <p:txBody>
          <a:bodyPr>
            <a:normAutofit lnSpcReduction="10000"/>
          </a:bodyPr>
          <a:lstStyle/>
          <a:p>
            <a:pPr marL="0" indent="0">
              <a:buNone/>
            </a:pPr>
            <a:r>
              <a:rPr lang="en-US" dirty="0"/>
              <a:t>USGS tools such as </a:t>
            </a:r>
            <a:r>
              <a:rPr lang="en-US" dirty="0" err="1"/>
              <a:t>WaterWatch</a:t>
            </a:r>
            <a:r>
              <a:rPr lang="en-US" dirty="0"/>
              <a:t> and Groundwater Watch have been discontinued</a:t>
            </a:r>
          </a:p>
          <a:p>
            <a:pPr lvl="1"/>
            <a:r>
              <a:rPr lang="en-US" dirty="0"/>
              <a:t>All USGS is still accessible, but many of the summary and visualization tools no longer exist.  That’s a huge bummer!</a:t>
            </a:r>
          </a:p>
          <a:p>
            <a:pPr marL="457200" lvl="1" indent="0">
              <a:buNone/>
            </a:pPr>
            <a:endParaRPr lang="en-US" dirty="0"/>
          </a:p>
          <a:p>
            <a:pPr marL="457200" lvl="1" indent="0">
              <a:buNone/>
            </a:pPr>
            <a:r>
              <a:rPr lang="en-US" b="1" u="sng" dirty="0"/>
              <a:t>IF</a:t>
            </a:r>
            <a:r>
              <a:rPr lang="en-US" dirty="0"/>
              <a:t> you have retrievals or visualizations that you need, please reach out to </a:t>
            </a:r>
            <a:r>
              <a:rPr lang="en-US" dirty="0">
                <a:hlinkClick r:id="rId2"/>
              </a:rPr>
              <a:t>wdfn@usgs.gov</a:t>
            </a:r>
            <a:r>
              <a:rPr lang="en-US" dirty="0"/>
              <a:t> or to the VA-WV WSC for assistance.</a:t>
            </a:r>
          </a:p>
          <a:p>
            <a:pPr lvl="1"/>
            <a:endParaRPr lang="en-US" dirty="0"/>
          </a:p>
          <a:p>
            <a:endParaRPr lang="en-US" dirty="0"/>
          </a:p>
          <a:p>
            <a:endParaRPr lang="en-US" dirty="0"/>
          </a:p>
        </p:txBody>
      </p:sp>
      <p:pic>
        <p:nvPicPr>
          <p:cNvPr id="6" name="Picture 5">
            <a:extLst>
              <a:ext uri="{FF2B5EF4-FFF2-40B4-BE49-F238E27FC236}">
                <a16:creationId xmlns:a16="http://schemas.microsoft.com/office/drawing/2014/main" id="{A1428832-793B-D6EB-836F-0DA6CF3492BD}"/>
              </a:ext>
            </a:extLst>
          </p:cNvPr>
          <p:cNvPicPr>
            <a:picLocks noChangeAspect="1"/>
          </p:cNvPicPr>
          <p:nvPr/>
        </p:nvPicPr>
        <p:blipFill>
          <a:blip r:embed="rId3"/>
          <a:stretch>
            <a:fillRect/>
          </a:stretch>
        </p:blipFill>
        <p:spPr>
          <a:xfrm>
            <a:off x="685800" y="6017309"/>
            <a:ext cx="1908213" cy="762066"/>
          </a:xfrm>
          <a:prstGeom prst="rect">
            <a:avLst/>
          </a:prstGeom>
        </p:spPr>
      </p:pic>
    </p:spTree>
    <p:extLst>
      <p:ext uri="{BB962C8B-B14F-4D97-AF65-F5344CB8AC3E}">
        <p14:creationId xmlns:p14="http://schemas.microsoft.com/office/powerpoint/2010/main" val="2691877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F55B19-2A79-F0E1-7562-C4405A808599}"/>
              </a:ext>
            </a:extLst>
          </p:cNvPr>
          <p:cNvSpPr>
            <a:spLocks noGrp="1"/>
          </p:cNvSpPr>
          <p:nvPr>
            <p:ph type="title"/>
          </p:nvPr>
        </p:nvSpPr>
        <p:spPr/>
        <p:txBody>
          <a:bodyPr/>
          <a:lstStyle/>
          <a:p>
            <a:pPr algn="ctr"/>
            <a:r>
              <a:rPr lang="en-US" dirty="0">
                <a:solidFill>
                  <a:schemeClr val="accent1">
                    <a:lumMod val="50000"/>
                  </a:schemeClr>
                </a:solidFill>
                <a:latin typeface="Arial" panose="020B0604020202020204" pitchFamily="34" charset="0"/>
                <a:cs typeface="Arial" panose="020B0604020202020204" pitchFamily="34" charset="0"/>
              </a:rPr>
              <a:t>USGS Water Mission Area</a:t>
            </a:r>
          </a:p>
        </p:txBody>
      </p:sp>
      <p:sp>
        <p:nvSpPr>
          <p:cNvPr id="3" name="Content Placeholder 2">
            <a:extLst>
              <a:ext uri="{FF2B5EF4-FFF2-40B4-BE49-F238E27FC236}">
                <a16:creationId xmlns:a16="http://schemas.microsoft.com/office/drawing/2014/main" id="{B90BFF5E-70CB-99D4-9FBD-0211911FE6C5}"/>
              </a:ext>
            </a:extLst>
          </p:cNvPr>
          <p:cNvSpPr>
            <a:spLocks noGrp="1"/>
          </p:cNvSpPr>
          <p:nvPr>
            <p:ph idx="1"/>
          </p:nvPr>
        </p:nvSpPr>
        <p:spPr/>
        <p:txBody>
          <a:bodyPr>
            <a:normAutofit lnSpcReduction="10000"/>
          </a:bodyPr>
          <a:lstStyle/>
          <a:p>
            <a:pPr marL="0" indent="0">
              <a:buNone/>
            </a:pPr>
            <a:r>
              <a:rPr lang="en-US" dirty="0"/>
              <a:t>Water information is fundamental to national and local economic well-being, protection of life and property, and effective management of the Nation’s water resources. The USGS </a:t>
            </a:r>
            <a:r>
              <a:rPr lang="en-US" b="1" dirty="0"/>
              <a:t>works with partners </a:t>
            </a:r>
            <a:r>
              <a:rPr lang="en-US" dirty="0"/>
              <a:t>to monitor, assess, conduct targeted research, and deliver information on a wide range of water resources and conditions including streamflow, groundwater, water quality, and water use and availability.</a:t>
            </a:r>
          </a:p>
          <a:p>
            <a:pPr marL="0" indent="0">
              <a:buNone/>
            </a:pPr>
            <a:endParaRPr lang="en-US" dirty="0"/>
          </a:p>
          <a:p>
            <a:pPr marL="0" indent="0">
              <a:buNone/>
            </a:pPr>
            <a:r>
              <a:rPr lang="en-US" dirty="0"/>
              <a:t>In WV, this mission is primarily focused on the USGS </a:t>
            </a:r>
            <a:r>
              <a:rPr lang="en-US" dirty="0" err="1"/>
              <a:t>Streamgaging</a:t>
            </a:r>
            <a:r>
              <a:rPr lang="en-US" dirty="0"/>
              <a:t> Network, response to flooding events, and data analysis through partnerships with the State of WV</a:t>
            </a:r>
            <a:r>
              <a:rPr lang="en-US"/>
              <a:t>, including WV EMD, WV </a:t>
            </a:r>
            <a:r>
              <a:rPr lang="en-US" dirty="0"/>
              <a:t>DEP, WV DOH, WV DNR, USACE,, and other federal, state, and local partners.</a:t>
            </a:r>
          </a:p>
        </p:txBody>
      </p:sp>
      <p:pic>
        <p:nvPicPr>
          <p:cNvPr id="5" name="Picture 4">
            <a:extLst>
              <a:ext uri="{FF2B5EF4-FFF2-40B4-BE49-F238E27FC236}">
                <a16:creationId xmlns:a16="http://schemas.microsoft.com/office/drawing/2014/main" id="{0282651E-A6B0-5EE7-4A95-C05480C9629A}"/>
              </a:ext>
            </a:extLst>
          </p:cNvPr>
          <p:cNvPicPr>
            <a:picLocks noChangeAspect="1"/>
          </p:cNvPicPr>
          <p:nvPr/>
        </p:nvPicPr>
        <p:blipFill>
          <a:blip r:embed="rId2"/>
          <a:stretch>
            <a:fillRect/>
          </a:stretch>
        </p:blipFill>
        <p:spPr>
          <a:xfrm>
            <a:off x="579725" y="6017309"/>
            <a:ext cx="1908213" cy="762066"/>
          </a:xfrm>
          <a:prstGeom prst="rect">
            <a:avLst/>
          </a:prstGeom>
        </p:spPr>
      </p:pic>
    </p:spTree>
    <p:extLst>
      <p:ext uri="{BB962C8B-B14F-4D97-AF65-F5344CB8AC3E}">
        <p14:creationId xmlns:p14="http://schemas.microsoft.com/office/powerpoint/2010/main" val="40169334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C5099-D771-FE7B-2996-31BDA970E137}"/>
              </a:ext>
            </a:extLst>
          </p:cNvPr>
          <p:cNvSpPr>
            <a:spLocks noGrp="1"/>
          </p:cNvSpPr>
          <p:nvPr>
            <p:ph type="title"/>
          </p:nvPr>
        </p:nvSpPr>
        <p:spPr>
          <a:xfrm>
            <a:off x="838200" y="161580"/>
            <a:ext cx="10515600" cy="1325563"/>
          </a:xfrm>
        </p:spPr>
        <p:txBody>
          <a:bodyPr>
            <a:normAutofit/>
          </a:bodyPr>
          <a:lstStyle/>
          <a:p>
            <a:r>
              <a:rPr lang="en-US" sz="4000" dirty="0">
                <a:solidFill>
                  <a:srgbClr val="002060"/>
                </a:solidFill>
                <a:latin typeface="Arial" panose="020B0604020202020204" pitchFamily="34" charset="0"/>
                <a:cs typeface="Arial" panose="020B0604020202020204" pitchFamily="34" charset="0"/>
              </a:rPr>
              <a:t>Questions???</a:t>
            </a:r>
          </a:p>
        </p:txBody>
      </p:sp>
      <p:sp>
        <p:nvSpPr>
          <p:cNvPr id="4" name="Content Placeholder 3">
            <a:extLst>
              <a:ext uri="{FF2B5EF4-FFF2-40B4-BE49-F238E27FC236}">
                <a16:creationId xmlns:a16="http://schemas.microsoft.com/office/drawing/2014/main" id="{EF02563A-AD4C-F8F6-CB0F-C1A9DE5650D3}"/>
              </a:ext>
            </a:extLst>
          </p:cNvPr>
          <p:cNvSpPr>
            <a:spLocks noGrp="1"/>
          </p:cNvSpPr>
          <p:nvPr>
            <p:ph sz="half" idx="2"/>
          </p:nvPr>
        </p:nvSpPr>
        <p:spPr>
          <a:xfrm>
            <a:off x="7352071" y="1936425"/>
            <a:ext cx="5181600" cy="4351338"/>
          </a:xfrm>
        </p:spPr>
        <p:txBody>
          <a:bodyPr/>
          <a:lstStyle/>
          <a:p>
            <a:pPr marL="0" indent="0">
              <a:buNone/>
            </a:pPr>
            <a:r>
              <a:rPr lang="en-US" sz="3200" b="1" dirty="0"/>
              <a:t>Jeremy White</a:t>
            </a:r>
          </a:p>
          <a:p>
            <a:pPr marL="0" indent="0">
              <a:buNone/>
            </a:pPr>
            <a:r>
              <a:rPr lang="en-US" dirty="0"/>
              <a:t>Charleston Field Office Chief</a:t>
            </a:r>
          </a:p>
          <a:p>
            <a:pPr marL="0" indent="0">
              <a:buNone/>
            </a:pPr>
            <a:r>
              <a:rPr lang="en-US" dirty="0"/>
              <a:t>VA-WV Water Science Center</a:t>
            </a:r>
          </a:p>
          <a:p>
            <a:pPr marL="0" indent="0">
              <a:buNone/>
            </a:pPr>
            <a:r>
              <a:rPr lang="en-US" dirty="0"/>
              <a:t>US Geological Survey</a:t>
            </a:r>
          </a:p>
          <a:p>
            <a:pPr marL="0" indent="0">
              <a:buNone/>
            </a:pPr>
            <a:r>
              <a:rPr lang="en-US" dirty="0">
                <a:hlinkClick r:id="rId2"/>
              </a:rPr>
              <a:t>jswhite@usgs.gov</a:t>
            </a:r>
            <a:endParaRPr lang="en-US" dirty="0"/>
          </a:p>
          <a:p>
            <a:pPr marL="0" indent="0">
              <a:buNone/>
            </a:pPr>
            <a:r>
              <a:rPr lang="en-US" dirty="0"/>
              <a:t>304-347-5130 x246</a:t>
            </a:r>
          </a:p>
        </p:txBody>
      </p:sp>
      <p:pic>
        <p:nvPicPr>
          <p:cNvPr id="6" name="Picture 5">
            <a:extLst>
              <a:ext uri="{FF2B5EF4-FFF2-40B4-BE49-F238E27FC236}">
                <a16:creationId xmlns:a16="http://schemas.microsoft.com/office/drawing/2014/main" id="{B00EA4C2-753F-AB37-C563-B66BFD8F3B38}"/>
              </a:ext>
            </a:extLst>
          </p:cNvPr>
          <p:cNvPicPr>
            <a:picLocks noChangeAspect="1"/>
          </p:cNvPicPr>
          <p:nvPr/>
        </p:nvPicPr>
        <p:blipFill>
          <a:blip r:embed="rId3"/>
          <a:stretch>
            <a:fillRect/>
          </a:stretch>
        </p:blipFill>
        <p:spPr>
          <a:xfrm>
            <a:off x="685800" y="6017309"/>
            <a:ext cx="1908213" cy="762066"/>
          </a:xfrm>
          <a:prstGeom prst="rect">
            <a:avLst/>
          </a:prstGeom>
        </p:spPr>
      </p:pic>
      <p:pic>
        <p:nvPicPr>
          <p:cNvPr id="8" name="Picture 7">
            <a:extLst>
              <a:ext uri="{FF2B5EF4-FFF2-40B4-BE49-F238E27FC236}">
                <a16:creationId xmlns:a16="http://schemas.microsoft.com/office/drawing/2014/main" id="{B0405B56-66CD-F239-07D5-B1A420E28FEE}"/>
              </a:ext>
            </a:extLst>
          </p:cNvPr>
          <p:cNvPicPr>
            <a:picLocks noChangeAspect="1"/>
          </p:cNvPicPr>
          <p:nvPr/>
        </p:nvPicPr>
        <p:blipFill>
          <a:blip r:embed="rId4"/>
          <a:stretch>
            <a:fillRect/>
          </a:stretch>
        </p:blipFill>
        <p:spPr>
          <a:xfrm>
            <a:off x="838200" y="1592824"/>
            <a:ext cx="5600975" cy="4213123"/>
          </a:xfrm>
          <a:prstGeom prst="rect">
            <a:avLst/>
          </a:prstGeom>
          <a:ln w="38100">
            <a:solidFill>
              <a:schemeClr val="accent3">
                <a:lumMod val="50000"/>
              </a:schemeClr>
            </a:solidFill>
          </a:ln>
        </p:spPr>
      </p:pic>
    </p:spTree>
    <p:extLst>
      <p:ext uri="{BB962C8B-B14F-4D97-AF65-F5344CB8AC3E}">
        <p14:creationId xmlns:p14="http://schemas.microsoft.com/office/powerpoint/2010/main" val="16178094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5EF69D7-3091-4DB5-BD97-C2BBC1F5B1F0}"/>
              </a:ext>
            </a:extLst>
          </p:cNvPr>
          <p:cNvSpPr>
            <a:spLocks noGrp="1"/>
          </p:cNvSpPr>
          <p:nvPr>
            <p:ph type="title"/>
          </p:nvPr>
        </p:nvSpPr>
        <p:spPr>
          <a:xfrm>
            <a:off x="7462684" y="-320040"/>
            <a:ext cx="4259580" cy="1920240"/>
          </a:xfrm>
        </p:spPr>
        <p:txBody>
          <a:bodyPr vert="horz" lIns="91440" tIns="45720" rIns="91440" bIns="45720" rtlCol="0" anchor="b">
            <a:normAutofit/>
          </a:bodyPr>
          <a:lstStyle/>
          <a:p>
            <a:pPr algn="ctr"/>
            <a:r>
              <a:rPr lang="en-US" sz="4000" dirty="0">
                <a:solidFill>
                  <a:srgbClr val="002060"/>
                </a:solidFill>
                <a:latin typeface="Arial" panose="020B0604020202020204" pitchFamily="34" charset="0"/>
                <a:cs typeface="Arial" panose="020B0604020202020204" pitchFamily="34" charset="0"/>
              </a:rPr>
              <a:t>WV </a:t>
            </a:r>
            <a:r>
              <a:rPr lang="en-US" sz="4000" dirty="0" err="1">
                <a:solidFill>
                  <a:srgbClr val="002060"/>
                </a:solidFill>
                <a:latin typeface="Arial" panose="020B0604020202020204" pitchFamily="34" charset="0"/>
                <a:cs typeface="Arial" panose="020B0604020202020204" pitchFamily="34" charset="0"/>
              </a:rPr>
              <a:t>Streamgage</a:t>
            </a:r>
            <a:r>
              <a:rPr lang="en-US" sz="4000" dirty="0">
                <a:solidFill>
                  <a:srgbClr val="002060"/>
                </a:solidFill>
                <a:latin typeface="Arial" panose="020B0604020202020204" pitchFamily="34" charset="0"/>
                <a:cs typeface="Arial" panose="020B0604020202020204" pitchFamily="34" charset="0"/>
              </a:rPr>
              <a:t> Network</a:t>
            </a:r>
          </a:p>
        </p:txBody>
      </p:sp>
      <p:sp>
        <p:nvSpPr>
          <p:cNvPr id="5" name="Content Placeholder 4">
            <a:extLst>
              <a:ext uri="{FF2B5EF4-FFF2-40B4-BE49-F238E27FC236}">
                <a16:creationId xmlns:a16="http://schemas.microsoft.com/office/drawing/2014/main" id="{E3820B6B-29EB-42EA-91D3-379A963CCEA2}"/>
              </a:ext>
            </a:extLst>
          </p:cNvPr>
          <p:cNvSpPr>
            <a:spLocks noGrp="1"/>
          </p:cNvSpPr>
          <p:nvPr>
            <p:ph sz="half" idx="1"/>
          </p:nvPr>
        </p:nvSpPr>
        <p:spPr>
          <a:xfrm>
            <a:off x="7334865" y="1838444"/>
            <a:ext cx="4259579" cy="3569298"/>
          </a:xfrm>
        </p:spPr>
        <p:txBody>
          <a:bodyPr vert="horz" lIns="91440" tIns="45720" rIns="91440" bIns="45720" rtlCol="0">
            <a:normAutofit fontScale="25000" lnSpcReduction="20000"/>
          </a:bodyPr>
          <a:lstStyle/>
          <a:p>
            <a:r>
              <a:rPr lang="en-US" sz="9600" b="1" dirty="0"/>
              <a:t>184 Total </a:t>
            </a:r>
            <a:r>
              <a:rPr lang="en-US" sz="9600" b="1" dirty="0" err="1"/>
              <a:t>Streamgages</a:t>
            </a:r>
            <a:endParaRPr lang="en-US" sz="9600" b="1" dirty="0"/>
          </a:p>
          <a:p>
            <a:pPr lvl="1"/>
            <a:r>
              <a:rPr lang="en-US" sz="7200" b="1" dirty="0"/>
              <a:t>-110 State funded (full or partial) </a:t>
            </a:r>
          </a:p>
          <a:p>
            <a:pPr lvl="1"/>
            <a:r>
              <a:rPr lang="en-US" sz="7200" b="1" dirty="0"/>
              <a:t>-74 funded by other partners </a:t>
            </a:r>
          </a:p>
          <a:p>
            <a:r>
              <a:rPr lang="en-US" sz="7200" b="1" dirty="0"/>
              <a:t>All operated by USGS</a:t>
            </a:r>
          </a:p>
          <a:p>
            <a:pPr>
              <a:lnSpc>
                <a:spcPct val="120000"/>
              </a:lnSpc>
            </a:pPr>
            <a:r>
              <a:rPr lang="en-US" sz="7200" dirty="0" err="1"/>
              <a:t>Streamgages</a:t>
            </a:r>
            <a:r>
              <a:rPr lang="en-US" sz="7200" dirty="0"/>
              <a:t> in WV are operated as a “statewide network” distributed across multiple funding partners and coordinated by the WV Water Gaging Council</a:t>
            </a:r>
          </a:p>
          <a:p>
            <a:pPr>
              <a:lnSpc>
                <a:spcPct val="120000"/>
              </a:lnSpc>
            </a:pPr>
            <a:r>
              <a:rPr lang="en-US" sz="7200" dirty="0"/>
              <a:t>~$2.4M per year for </a:t>
            </a:r>
            <a:r>
              <a:rPr lang="en-US" sz="7200" dirty="0" err="1"/>
              <a:t>streamgaging</a:t>
            </a:r>
            <a:r>
              <a:rPr lang="en-US" sz="7200" dirty="0"/>
              <a:t> across all </a:t>
            </a:r>
            <a:r>
              <a:rPr lang="en-US" sz="7200"/>
              <a:t>partners in WV</a:t>
            </a:r>
            <a:endParaRPr lang="en-US" sz="7200" dirty="0"/>
          </a:p>
          <a:p>
            <a:pPr marL="0" indent="0">
              <a:lnSpc>
                <a:spcPct val="120000"/>
              </a:lnSpc>
              <a:buNone/>
            </a:pPr>
            <a:endParaRPr lang="en-US" sz="7200" dirty="0"/>
          </a:p>
          <a:p>
            <a:pPr marL="0" indent="0">
              <a:lnSpc>
                <a:spcPct val="120000"/>
              </a:lnSpc>
              <a:buNone/>
            </a:pPr>
            <a:r>
              <a:rPr lang="en-US" sz="7200" dirty="0"/>
              <a:t>**THIS IS AN IMPORTANT DISTINCTION***</a:t>
            </a:r>
          </a:p>
          <a:p>
            <a:endParaRPr lang="en-US" sz="1800" b="1" dirty="0"/>
          </a:p>
        </p:txBody>
      </p:sp>
      <p:pic>
        <p:nvPicPr>
          <p:cNvPr id="3" name="Picture 2">
            <a:extLst>
              <a:ext uri="{FF2B5EF4-FFF2-40B4-BE49-F238E27FC236}">
                <a16:creationId xmlns:a16="http://schemas.microsoft.com/office/drawing/2014/main" id="{8CE02E20-2C23-BFF7-AEA0-1AD813DB0FA2}"/>
              </a:ext>
            </a:extLst>
          </p:cNvPr>
          <p:cNvPicPr>
            <a:picLocks noChangeAspect="1"/>
          </p:cNvPicPr>
          <p:nvPr/>
        </p:nvPicPr>
        <p:blipFill>
          <a:blip r:embed="rId3"/>
          <a:stretch>
            <a:fillRect/>
          </a:stretch>
        </p:blipFill>
        <p:spPr>
          <a:xfrm>
            <a:off x="820084" y="316402"/>
            <a:ext cx="6143221" cy="5556601"/>
          </a:xfrm>
          <a:prstGeom prst="rect">
            <a:avLst/>
          </a:prstGeom>
          <a:ln w="38100">
            <a:solidFill>
              <a:srgbClr val="C00000"/>
            </a:solidFill>
          </a:ln>
        </p:spPr>
      </p:pic>
      <p:pic>
        <p:nvPicPr>
          <p:cNvPr id="8" name="Picture 7">
            <a:extLst>
              <a:ext uri="{FF2B5EF4-FFF2-40B4-BE49-F238E27FC236}">
                <a16:creationId xmlns:a16="http://schemas.microsoft.com/office/drawing/2014/main" id="{919F2329-EDDF-6369-3A18-522F3FEC1EA1}"/>
              </a:ext>
            </a:extLst>
          </p:cNvPr>
          <p:cNvPicPr>
            <a:picLocks noChangeAspect="1"/>
          </p:cNvPicPr>
          <p:nvPr/>
        </p:nvPicPr>
        <p:blipFill>
          <a:blip r:embed="rId4"/>
          <a:stretch>
            <a:fillRect/>
          </a:stretch>
        </p:blipFill>
        <p:spPr>
          <a:xfrm>
            <a:off x="599390" y="5977980"/>
            <a:ext cx="1908213" cy="762066"/>
          </a:xfrm>
          <a:prstGeom prst="rect">
            <a:avLst/>
          </a:prstGeom>
        </p:spPr>
      </p:pic>
    </p:spTree>
    <p:extLst>
      <p:ext uri="{BB962C8B-B14F-4D97-AF65-F5344CB8AC3E}">
        <p14:creationId xmlns:p14="http://schemas.microsoft.com/office/powerpoint/2010/main" val="2639064397"/>
      </p:ext>
    </p:extLst>
  </p:cSld>
  <p:clrMapOvr>
    <a:masterClrMapping/>
  </p:clrMapOvr>
  <mc:AlternateContent xmlns:mc="http://schemas.openxmlformats.org/markup-compatibility/2006" xmlns:p14="http://schemas.microsoft.com/office/powerpoint/2010/main">
    <mc:Choice Requires="p14">
      <p:transition spd="slow" p14:dur="2000" advTm="7000"/>
    </mc:Choice>
    <mc:Fallback xmlns="">
      <p:transition spd="slow" advTm="700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38C7D42-8CC0-4475-850A-1632B211CD4A}"/>
              </a:ext>
            </a:extLst>
          </p:cNvPr>
          <p:cNvSpPr>
            <a:spLocks noGrp="1"/>
          </p:cNvSpPr>
          <p:nvPr>
            <p:ph type="body" sz="quarter" idx="14"/>
          </p:nvPr>
        </p:nvSpPr>
        <p:spPr>
          <a:xfrm>
            <a:off x="453087" y="363117"/>
            <a:ext cx="11285825" cy="673090"/>
          </a:xfrm>
        </p:spPr>
        <p:txBody>
          <a:bodyPr/>
          <a:lstStyle/>
          <a:p>
            <a:r>
              <a:rPr lang="en-US" b="0" kern="0" dirty="0">
                <a:solidFill>
                  <a:srgbClr val="003366"/>
                </a:solidFill>
                <a:latin typeface="Arial" panose="020B0604020202020204" pitchFamily="34" charset="0"/>
              </a:rPr>
              <a:t>What USGS Gage Data is Available in WV?</a:t>
            </a:r>
            <a:endParaRPr lang="en-US" b="0" dirty="0">
              <a:solidFill>
                <a:prstClr val="black"/>
              </a:solidFill>
              <a:latin typeface="Arial" panose="020B0604020202020204" pitchFamily="34" charset="0"/>
            </a:endParaRPr>
          </a:p>
          <a:p>
            <a:endParaRPr lang="en-US" dirty="0"/>
          </a:p>
        </p:txBody>
      </p:sp>
      <p:sp>
        <p:nvSpPr>
          <p:cNvPr id="2" name="Text Placeholder 1">
            <a:extLst>
              <a:ext uri="{FF2B5EF4-FFF2-40B4-BE49-F238E27FC236}">
                <a16:creationId xmlns:a16="http://schemas.microsoft.com/office/drawing/2014/main" id="{5DE6DB82-0F56-4653-ABD9-EE88F1A43441}"/>
              </a:ext>
            </a:extLst>
          </p:cNvPr>
          <p:cNvSpPr>
            <a:spLocks noGrp="1"/>
          </p:cNvSpPr>
          <p:nvPr>
            <p:ph type="body" sz="quarter" idx="12"/>
          </p:nvPr>
        </p:nvSpPr>
        <p:spPr>
          <a:xfrm>
            <a:off x="4246049" y="1460982"/>
            <a:ext cx="4021481" cy="4190999"/>
          </a:xfrm>
        </p:spPr>
        <p:txBody>
          <a:bodyPr/>
          <a:lstStyle/>
          <a:p>
            <a:r>
              <a:rPr lang="en-US" sz="2000" dirty="0">
                <a:latin typeface="Franklin Gothic Book" panose="020B0503020102020204" pitchFamily="34" charset="0"/>
              </a:rPr>
              <a:t>98 Discharge gages (flow)</a:t>
            </a:r>
          </a:p>
          <a:p>
            <a:r>
              <a:rPr lang="en-US" sz="2000" dirty="0">
                <a:latin typeface="Franklin Gothic Book" panose="020B0503020102020204" pitchFamily="34" charset="0"/>
              </a:rPr>
              <a:t>63 Stage-only gages (water-level)</a:t>
            </a:r>
          </a:p>
          <a:p>
            <a:r>
              <a:rPr lang="en-US" sz="2000" dirty="0">
                <a:latin typeface="Franklin Gothic Book" panose="020B0503020102020204" pitchFamily="34" charset="0"/>
              </a:rPr>
              <a:t>21 Reservoir gages</a:t>
            </a:r>
          </a:p>
          <a:p>
            <a:r>
              <a:rPr lang="en-US" sz="2000" dirty="0">
                <a:latin typeface="Franklin Gothic Book" panose="020B0503020102020204" pitchFamily="34" charset="0"/>
              </a:rPr>
              <a:t>63 Rain gages</a:t>
            </a:r>
          </a:p>
          <a:p>
            <a:r>
              <a:rPr lang="en-US" sz="2000" dirty="0">
                <a:latin typeface="Franklin Gothic Book" panose="020B0503020102020204" pitchFamily="34" charset="0"/>
              </a:rPr>
              <a:t>19 Groundwater monitoring wells</a:t>
            </a:r>
          </a:p>
          <a:p>
            <a:r>
              <a:rPr lang="en-US" sz="2000" dirty="0">
                <a:latin typeface="Franklin Gothic Book" panose="020B0503020102020204" pitchFamily="34" charset="0"/>
              </a:rPr>
              <a:t>30 Water-quality monitors</a:t>
            </a:r>
          </a:p>
          <a:p>
            <a:r>
              <a:rPr lang="en-US" sz="2000" dirty="0">
                <a:latin typeface="Franklin Gothic Book" panose="020B0503020102020204" pitchFamily="34" charset="0"/>
              </a:rPr>
              <a:t>13 Crest-stage gages (annual peak only, non-telemetry)</a:t>
            </a:r>
          </a:p>
          <a:p>
            <a:endParaRPr lang="en-US" dirty="0"/>
          </a:p>
        </p:txBody>
      </p:sp>
      <p:sp>
        <p:nvSpPr>
          <p:cNvPr id="3" name="Slide Number Placeholder 2">
            <a:extLst>
              <a:ext uri="{FF2B5EF4-FFF2-40B4-BE49-F238E27FC236}">
                <a16:creationId xmlns:a16="http://schemas.microsoft.com/office/drawing/2014/main" id="{D94ED862-10D7-468C-B4D4-6A192D3E38CB}"/>
              </a:ext>
            </a:extLst>
          </p:cNvPr>
          <p:cNvSpPr>
            <a:spLocks noGrp="1"/>
          </p:cNvSpPr>
          <p:nvPr>
            <p:ph type="sldNum" sz="quarter" idx="10"/>
          </p:nvPr>
        </p:nvSpPr>
        <p:spPr/>
        <p:txBody>
          <a:bodyPr/>
          <a:lstStyle/>
          <a:p>
            <a:pPr defTabSz="685800">
              <a:defRPr/>
            </a:pPr>
            <a:r>
              <a:rPr lang="en-US" dirty="0">
                <a:solidFill>
                  <a:prstClr val="black"/>
                </a:solidFill>
                <a:latin typeface="Arial"/>
                <a:cs typeface="Arial"/>
              </a:rPr>
              <a:t> </a:t>
            </a:r>
          </a:p>
        </p:txBody>
      </p:sp>
      <p:pic>
        <p:nvPicPr>
          <p:cNvPr id="9" name="Picture 8">
            <a:extLst>
              <a:ext uri="{FF2B5EF4-FFF2-40B4-BE49-F238E27FC236}">
                <a16:creationId xmlns:a16="http://schemas.microsoft.com/office/drawing/2014/main" id="{75DEDDA5-2BE1-4BAF-BDA8-C640223CF847}"/>
              </a:ext>
            </a:extLst>
          </p:cNvPr>
          <p:cNvPicPr>
            <a:picLocks noChangeAspect="1"/>
          </p:cNvPicPr>
          <p:nvPr/>
        </p:nvPicPr>
        <p:blipFill>
          <a:blip r:embed="rId2"/>
          <a:stretch>
            <a:fillRect/>
          </a:stretch>
        </p:blipFill>
        <p:spPr>
          <a:xfrm>
            <a:off x="9667065" y="796413"/>
            <a:ext cx="1864535" cy="2377824"/>
          </a:xfrm>
          <a:prstGeom prst="rect">
            <a:avLst/>
          </a:prstGeom>
          <a:ln w="38100">
            <a:solidFill>
              <a:schemeClr val="tx2">
                <a:lumMod val="60000"/>
                <a:lumOff val="40000"/>
              </a:schemeClr>
            </a:solidFill>
          </a:ln>
        </p:spPr>
      </p:pic>
      <p:pic>
        <p:nvPicPr>
          <p:cNvPr id="8" name="Picture 7">
            <a:extLst>
              <a:ext uri="{FF2B5EF4-FFF2-40B4-BE49-F238E27FC236}">
                <a16:creationId xmlns:a16="http://schemas.microsoft.com/office/drawing/2014/main" id="{002F64A6-9723-496E-A264-EF439810A152}"/>
              </a:ext>
            </a:extLst>
          </p:cNvPr>
          <p:cNvPicPr>
            <a:picLocks noChangeAspect="1"/>
          </p:cNvPicPr>
          <p:nvPr/>
        </p:nvPicPr>
        <p:blipFill>
          <a:blip r:embed="rId3"/>
          <a:stretch>
            <a:fillRect/>
          </a:stretch>
        </p:blipFill>
        <p:spPr>
          <a:xfrm>
            <a:off x="8188872" y="3077300"/>
            <a:ext cx="2539156" cy="2103411"/>
          </a:xfrm>
          <a:prstGeom prst="rect">
            <a:avLst/>
          </a:prstGeom>
          <a:ln w="38100">
            <a:solidFill>
              <a:srgbClr val="FF0000"/>
            </a:solidFill>
          </a:ln>
        </p:spPr>
      </p:pic>
      <p:pic>
        <p:nvPicPr>
          <p:cNvPr id="7" name="Picture 6">
            <a:extLst>
              <a:ext uri="{FF2B5EF4-FFF2-40B4-BE49-F238E27FC236}">
                <a16:creationId xmlns:a16="http://schemas.microsoft.com/office/drawing/2014/main" id="{D709DC43-0250-4EC8-89BB-EC9A055ABB0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0400" y="6076757"/>
            <a:ext cx="1905000" cy="762000"/>
          </a:xfrm>
          <a:prstGeom prst="rect">
            <a:avLst/>
          </a:prstGeom>
        </p:spPr>
      </p:pic>
      <p:pic>
        <p:nvPicPr>
          <p:cNvPr id="6" name="Picture 5">
            <a:extLst>
              <a:ext uri="{FF2B5EF4-FFF2-40B4-BE49-F238E27FC236}">
                <a16:creationId xmlns:a16="http://schemas.microsoft.com/office/drawing/2014/main" id="{E90D348C-C30B-7C98-6740-36018F8CC937}"/>
              </a:ext>
            </a:extLst>
          </p:cNvPr>
          <p:cNvPicPr>
            <a:picLocks noChangeAspect="1"/>
          </p:cNvPicPr>
          <p:nvPr/>
        </p:nvPicPr>
        <p:blipFill>
          <a:blip r:embed="rId5"/>
          <a:stretch>
            <a:fillRect/>
          </a:stretch>
        </p:blipFill>
        <p:spPr>
          <a:xfrm>
            <a:off x="660400" y="1406961"/>
            <a:ext cx="1659891" cy="2614434"/>
          </a:xfrm>
          <a:prstGeom prst="rect">
            <a:avLst/>
          </a:prstGeom>
        </p:spPr>
      </p:pic>
      <p:pic>
        <p:nvPicPr>
          <p:cNvPr id="11" name="Picture 10">
            <a:extLst>
              <a:ext uri="{FF2B5EF4-FFF2-40B4-BE49-F238E27FC236}">
                <a16:creationId xmlns:a16="http://schemas.microsoft.com/office/drawing/2014/main" id="{544FC57D-EBA1-E0DE-933E-D06C1C224418}"/>
              </a:ext>
            </a:extLst>
          </p:cNvPr>
          <p:cNvPicPr>
            <a:picLocks noChangeAspect="1"/>
          </p:cNvPicPr>
          <p:nvPr/>
        </p:nvPicPr>
        <p:blipFill>
          <a:blip r:embed="rId6"/>
          <a:stretch>
            <a:fillRect/>
          </a:stretch>
        </p:blipFill>
        <p:spPr>
          <a:xfrm>
            <a:off x="9758923" y="4768645"/>
            <a:ext cx="1772677" cy="1369352"/>
          </a:xfrm>
          <a:prstGeom prst="rect">
            <a:avLst/>
          </a:prstGeom>
        </p:spPr>
      </p:pic>
      <p:pic>
        <p:nvPicPr>
          <p:cNvPr id="13" name="Picture 12">
            <a:extLst>
              <a:ext uri="{FF2B5EF4-FFF2-40B4-BE49-F238E27FC236}">
                <a16:creationId xmlns:a16="http://schemas.microsoft.com/office/drawing/2014/main" id="{4F8DCDFF-C197-1545-74CF-7D0BCB59EF17}"/>
              </a:ext>
            </a:extLst>
          </p:cNvPr>
          <p:cNvPicPr>
            <a:picLocks noChangeAspect="1"/>
          </p:cNvPicPr>
          <p:nvPr/>
        </p:nvPicPr>
        <p:blipFill>
          <a:blip r:embed="rId7"/>
          <a:stretch>
            <a:fillRect/>
          </a:stretch>
        </p:blipFill>
        <p:spPr>
          <a:xfrm>
            <a:off x="1931569" y="3303591"/>
            <a:ext cx="2235822" cy="2504121"/>
          </a:xfrm>
          <a:prstGeom prst="rect">
            <a:avLst/>
          </a:prstGeom>
        </p:spPr>
      </p:pic>
    </p:spTree>
    <p:extLst>
      <p:ext uri="{BB962C8B-B14F-4D97-AF65-F5344CB8AC3E}">
        <p14:creationId xmlns:p14="http://schemas.microsoft.com/office/powerpoint/2010/main" val="3681268851"/>
      </p:ext>
    </p:extLst>
  </p:cSld>
  <p:clrMapOvr>
    <a:masterClrMapping/>
  </p:clrMapOvr>
  <p:transition>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4CEBA6-70DD-4E34-8235-2FEDF9EFC0F9}"/>
              </a:ext>
            </a:extLst>
          </p:cNvPr>
          <p:cNvSpPr>
            <a:spLocks noGrp="1"/>
          </p:cNvSpPr>
          <p:nvPr>
            <p:ph type="body" sz="quarter" idx="14"/>
          </p:nvPr>
        </p:nvSpPr>
        <p:spPr/>
        <p:txBody>
          <a:bodyPr>
            <a:normAutofit/>
          </a:bodyPr>
          <a:lstStyle/>
          <a:p>
            <a:r>
              <a:rPr lang="en-US" sz="4000" b="0" dirty="0">
                <a:latin typeface="Arial" panose="020B0604020202020204" pitchFamily="34" charset="0"/>
              </a:rPr>
              <a:t>Water Data Delivery in near Real-time</a:t>
            </a:r>
          </a:p>
        </p:txBody>
      </p:sp>
      <p:sp>
        <p:nvSpPr>
          <p:cNvPr id="3" name="Text Placeholder 2">
            <a:extLst>
              <a:ext uri="{FF2B5EF4-FFF2-40B4-BE49-F238E27FC236}">
                <a16:creationId xmlns:a16="http://schemas.microsoft.com/office/drawing/2014/main" id="{43F38890-5D7D-4438-8E1A-594D6461DDB8}"/>
              </a:ext>
            </a:extLst>
          </p:cNvPr>
          <p:cNvSpPr>
            <a:spLocks noGrp="1"/>
          </p:cNvSpPr>
          <p:nvPr>
            <p:ph type="body" sz="quarter" idx="12"/>
          </p:nvPr>
        </p:nvSpPr>
        <p:spPr/>
        <p:txBody>
          <a:bodyPr/>
          <a:lstStyle/>
          <a:p>
            <a:r>
              <a:rPr lang="en-US" sz="2600" dirty="0">
                <a:latin typeface="Franklin Gothic Book" panose="020B0503020102020204" pitchFamily="34" charset="0"/>
              </a:rPr>
              <a:t>Most USGS gages in WV transmit to GOES Satellites</a:t>
            </a:r>
          </a:p>
          <a:p>
            <a:pPr lvl="1"/>
            <a:r>
              <a:rPr lang="en-US" sz="1800" dirty="0">
                <a:latin typeface="Franklin Gothic Book" panose="020B0503020102020204" pitchFamily="34" charset="0"/>
              </a:rPr>
              <a:t>Hourly Transmissions of 15-minute data</a:t>
            </a:r>
          </a:p>
          <a:p>
            <a:pPr lvl="2"/>
            <a:r>
              <a:rPr lang="en-US" sz="1600" dirty="0">
                <a:latin typeface="Franklin Gothic Book" panose="020B0503020102020204" pitchFamily="34" charset="0"/>
              </a:rPr>
              <a:t>RANDOM transmissions could be utilized to deliver data every 15 minutes based on thresholds</a:t>
            </a:r>
          </a:p>
          <a:p>
            <a:r>
              <a:rPr lang="en-US" sz="2600" dirty="0">
                <a:latin typeface="Franklin Gothic Book" panose="020B0503020102020204" pitchFamily="34" charset="0"/>
              </a:rPr>
              <a:t>Many small-basin sites deliver 5-minute data every 15 minutes</a:t>
            </a:r>
          </a:p>
          <a:p>
            <a:pPr lvl="2"/>
            <a:r>
              <a:rPr lang="en-US" sz="1600" dirty="0">
                <a:latin typeface="Franklin Gothic Book" panose="020B0503020102020204" pitchFamily="34" charset="0"/>
              </a:rPr>
              <a:t>RANDOM transmissions could be utilized to deliver data every 5 minutes based on thresholds</a:t>
            </a:r>
          </a:p>
          <a:p>
            <a:r>
              <a:rPr lang="en-US" sz="2600" dirty="0">
                <a:latin typeface="Franklin Gothic Book" panose="020B0503020102020204" pitchFamily="34" charset="0"/>
              </a:rPr>
              <a:t>40 sites, established in 2019, transmit every 5 minutes via Iridium satellite network</a:t>
            </a:r>
          </a:p>
          <a:p>
            <a:r>
              <a:rPr lang="en-US" sz="2600" dirty="0">
                <a:latin typeface="Franklin Gothic Book" panose="020B0503020102020204" pitchFamily="34" charset="0"/>
              </a:rPr>
              <a:t>From transmission, to the USGS database, to the public web takes less than </a:t>
            </a:r>
            <a:r>
              <a:rPr lang="en-US" sz="2600" b="1" dirty="0">
                <a:latin typeface="Franklin Gothic Book" panose="020B0503020102020204" pitchFamily="34" charset="0"/>
              </a:rPr>
              <a:t>5 minutes</a:t>
            </a:r>
          </a:p>
          <a:p>
            <a:endParaRPr lang="en-US" dirty="0"/>
          </a:p>
        </p:txBody>
      </p:sp>
      <p:pic>
        <p:nvPicPr>
          <p:cNvPr id="5" name="Picture 4">
            <a:extLst>
              <a:ext uri="{FF2B5EF4-FFF2-40B4-BE49-F238E27FC236}">
                <a16:creationId xmlns:a16="http://schemas.microsoft.com/office/drawing/2014/main" id="{FE8B7323-442F-4C8F-BCFD-05B2059330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3174" y="5950856"/>
            <a:ext cx="1905000" cy="762000"/>
          </a:xfrm>
          <a:prstGeom prst="rect">
            <a:avLst/>
          </a:prstGeom>
        </p:spPr>
      </p:pic>
    </p:spTree>
    <p:extLst>
      <p:ext uri="{BB962C8B-B14F-4D97-AF65-F5344CB8AC3E}">
        <p14:creationId xmlns:p14="http://schemas.microsoft.com/office/powerpoint/2010/main" val="9315755"/>
      </p:ext>
    </p:extLst>
  </p:cSld>
  <p:clrMapOvr>
    <a:masterClrMapping/>
  </p:clrMapOvr>
  <p:transition>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3C9C9EB-3EB6-4267-AB0A-1633B8EB6C81}"/>
              </a:ext>
            </a:extLst>
          </p:cNvPr>
          <p:cNvSpPr>
            <a:spLocks noGrp="1"/>
          </p:cNvSpPr>
          <p:nvPr>
            <p:ph type="body" sz="quarter" idx="14"/>
          </p:nvPr>
        </p:nvSpPr>
        <p:spPr/>
        <p:txBody>
          <a:bodyPr>
            <a:normAutofit/>
          </a:bodyPr>
          <a:lstStyle/>
          <a:p>
            <a:r>
              <a:rPr lang="en-US" sz="4000" b="0" dirty="0" err="1">
                <a:latin typeface="Arial" panose="020B0604020202020204" pitchFamily="34" charset="0"/>
              </a:rPr>
              <a:t>Streamgage</a:t>
            </a:r>
            <a:r>
              <a:rPr lang="en-US" sz="4000" b="0" dirty="0">
                <a:latin typeface="Arial" panose="020B0604020202020204" pitchFamily="34" charset="0"/>
              </a:rPr>
              <a:t> Data Delivery-Databases</a:t>
            </a:r>
          </a:p>
        </p:txBody>
      </p:sp>
      <p:sp>
        <p:nvSpPr>
          <p:cNvPr id="4" name="Text Placeholder 3">
            <a:extLst>
              <a:ext uri="{FF2B5EF4-FFF2-40B4-BE49-F238E27FC236}">
                <a16:creationId xmlns:a16="http://schemas.microsoft.com/office/drawing/2014/main" id="{7EB9103E-B986-40DC-AF1D-FFBF19483D4C}"/>
              </a:ext>
            </a:extLst>
          </p:cNvPr>
          <p:cNvSpPr>
            <a:spLocks noGrp="1"/>
          </p:cNvSpPr>
          <p:nvPr>
            <p:ph type="body" sz="quarter" idx="12"/>
          </p:nvPr>
        </p:nvSpPr>
        <p:spPr/>
        <p:txBody>
          <a:bodyPr>
            <a:normAutofit lnSpcReduction="10000"/>
          </a:bodyPr>
          <a:lstStyle/>
          <a:p>
            <a:r>
              <a:rPr lang="en-US" sz="2400" dirty="0">
                <a:latin typeface="Franklin Gothic Book" panose="020B0503020102020204" pitchFamily="34" charset="0"/>
              </a:rPr>
              <a:t>Data are publicly available through the Water Data for the Nation in near real-time and on a provisional basis</a:t>
            </a:r>
          </a:p>
          <a:p>
            <a:r>
              <a:rPr lang="en-US" sz="2400" dirty="0">
                <a:latin typeface="Franklin Gothic Book" panose="020B0503020102020204" pitchFamily="34" charset="0"/>
              </a:rPr>
              <a:t>Streamflow data, stage, water-quality data, groundwater data, rainfall data</a:t>
            </a:r>
          </a:p>
          <a:p>
            <a:r>
              <a:rPr lang="en-US" sz="2400" dirty="0">
                <a:latin typeface="Franklin Gothic Book" panose="020B0503020102020204" pitchFamily="34" charset="0"/>
              </a:rPr>
              <a:t>Statistical data-annual </a:t>
            </a:r>
            <a:r>
              <a:rPr lang="en-US" sz="2400" b="1" dirty="0">
                <a:latin typeface="Franklin Gothic Book" panose="020B0503020102020204" pitchFamily="34" charset="0"/>
              </a:rPr>
              <a:t>peaks</a:t>
            </a:r>
            <a:r>
              <a:rPr lang="en-US" sz="2400" dirty="0">
                <a:latin typeface="Franklin Gothic Book" panose="020B0503020102020204" pitchFamily="34" charset="0"/>
              </a:rPr>
              <a:t>, daily, instantaneous highs and lows, . . .</a:t>
            </a:r>
          </a:p>
          <a:p>
            <a:r>
              <a:rPr lang="en-US" sz="2400" dirty="0">
                <a:latin typeface="Franklin Gothic Book" panose="020B0503020102020204" pitchFamily="34" charset="0"/>
              </a:rPr>
              <a:t>Current, and </a:t>
            </a:r>
            <a:r>
              <a:rPr lang="en-US" sz="2400" b="1" dirty="0">
                <a:latin typeface="Franklin Gothic Book" panose="020B0503020102020204" pitchFamily="34" charset="0"/>
              </a:rPr>
              <a:t>historical data</a:t>
            </a:r>
            <a:r>
              <a:rPr lang="en-US" sz="2400" dirty="0">
                <a:latin typeface="Franklin Gothic Book" panose="020B0503020102020204" pitchFamily="34" charset="0"/>
              </a:rPr>
              <a:t> are all publicly available</a:t>
            </a:r>
          </a:p>
          <a:p>
            <a:pPr lvl="1"/>
            <a:r>
              <a:rPr lang="en-US" sz="1800" dirty="0">
                <a:latin typeface="Franklin Gothic Book" panose="020B0503020102020204" pitchFamily="34" charset="0"/>
              </a:rPr>
              <a:t>22 Centennial </a:t>
            </a:r>
            <a:r>
              <a:rPr lang="en-US" sz="1800" dirty="0" err="1">
                <a:latin typeface="Franklin Gothic Book" panose="020B0503020102020204" pitchFamily="34" charset="0"/>
              </a:rPr>
              <a:t>streamgages</a:t>
            </a:r>
            <a:r>
              <a:rPr lang="en-US" sz="1800" dirty="0">
                <a:latin typeface="Franklin Gothic Book" panose="020B0503020102020204" pitchFamily="34" charset="0"/>
              </a:rPr>
              <a:t> in WV (1039 across the US) with &gt;100 years of continuous data</a:t>
            </a:r>
          </a:p>
          <a:p>
            <a:r>
              <a:rPr lang="en-US" sz="2200" dirty="0">
                <a:latin typeface="Franklin Gothic Book" panose="020B0503020102020204" pitchFamily="34" charset="0"/>
              </a:rPr>
              <a:t>USGS API services allow for automatic retrieval into other databases</a:t>
            </a:r>
          </a:p>
          <a:p>
            <a:r>
              <a:rPr lang="en-US" sz="2200" dirty="0">
                <a:latin typeface="Franklin Gothic Book" panose="020B0503020102020204" pitchFamily="34" charset="0"/>
              </a:rPr>
              <a:t>Data are also pulled directly from the downlinks by NWS and Army Corps of Engineers</a:t>
            </a:r>
          </a:p>
          <a:p>
            <a:pPr lvl="2"/>
            <a:r>
              <a:rPr lang="en-US" sz="1800" dirty="0">
                <a:latin typeface="Franklin Gothic Book" panose="020B0503020102020204" pitchFamily="34" charset="0"/>
              </a:rPr>
              <a:t>USACE operations at Locks and Dams</a:t>
            </a:r>
          </a:p>
          <a:p>
            <a:pPr lvl="2"/>
            <a:r>
              <a:rPr lang="en-US" sz="1800" dirty="0">
                <a:latin typeface="Franklin Gothic Book" panose="020B0503020102020204" pitchFamily="34" charset="0"/>
              </a:rPr>
              <a:t>NWS flood forecasts</a:t>
            </a:r>
          </a:p>
          <a:p>
            <a:pPr marL="0" indent="0">
              <a:buNone/>
            </a:pPr>
            <a:endParaRPr lang="en-US" dirty="0"/>
          </a:p>
        </p:txBody>
      </p:sp>
      <p:pic>
        <p:nvPicPr>
          <p:cNvPr id="6" name="Picture 5">
            <a:extLst>
              <a:ext uri="{FF2B5EF4-FFF2-40B4-BE49-F238E27FC236}">
                <a16:creationId xmlns:a16="http://schemas.microsoft.com/office/drawing/2014/main" id="{6DA272BF-937A-49B3-BD5C-D8332E7980F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510" y="5950856"/>
            <a:ext cx="1905000" cy="762000"/>
          </a:xfrm>
          <a:prstGeom prst="rect">
            <a:avLst/>
          </a:prstGeom>
        </p:spPr>
      </p:pic>
    </p:spTree>
    <p:extLst>
      <p:ext uri="{BB962C8B-B14F-4D97-AF65-F5344CB8AC3E}">
        <p14:creationId xmlns:p14="http://schemas.microsoft.com/office/powerpoint/2010/main" val="1495605620"/>
      </p:ext>
    </p:extLst>
  </p:cSld>
  <p:clrMapOvr>
    <a:masterClrMapping/>
  </p:clrMapOvr>
  <p:transition>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AE8DDF81-A058-4752-B606-8470CBF6679F}"/>
              </a:ext>
            </a:extLst>
          </p:cNvPr>
          <p:cNvSpPr>
            <a:spLocks noGrp="1"/>
          </p:cNvSpPr>
          <p:nvPr>
            <p:ph type="body" sz="quarter" idx="14"/>
          </p:nvPr>
        </p:nvSpPr>
        <p:spPr>
          <a:xfrm>
            <a:off x="663678" y="454718"/>
            <a:ext cx="10560079" cy="1253661"/>
          </a:xfrm>
        </p:spPr>
        <p:txBody>
          <a:bodyPr>
            <a:normAutofit lnSpcReduction="10000"/>
          </a:bodyPr>
          <a:lstStyle/>
          <a:p>
            <a:r>
              <a:rPr lang="en-US" sz="4000" b="0" dirty="0">
                <a:latin typeface="Arial" panose="020B0604020202020204" pitchFamily="34" charset="0"/>
              </a:rPr>
              <a:t>Why is Gaging Data Important for Floodplain</a:t>
            </a:r>
          </a:p>
          <a:p>
            <a:r>
              <a:rPr lang="en-US" sz="4000" b="0" dirty="0">
                <a:latin typeface="Arial" panose="020B0604020202020204" pitchFamily="34" charset="0"/>
              </a:rPr>
              <a:t>Preparedness and Awareness?</a:t>
            </a:r>
          </a:p>
        </p:txBody>
      </p:sp>
      <p:sp>
        <p:nvSpPr>
          <p:cNvPr id="4" name="Text Placeholder 3">
            <a:extLst>
              <a:ext uri="{FF2B5EF4-FFF2-40B4-BE49-F238E27FC236}">
                <a16:creationId xmlns:a16="http://schemas.microsoft.com/office/drawing/2014/main" id="{F055111F-DE08-43DD-9143-54757F05B3CA}"/>
              </a:ext>
            </a:extLst>
          </p:cNvPr>
          <p:cNvSpPr>
            <a:spLocks noGrp="1"/>
          </p:cNvSpPr>
          <p:nvPr>
            <p:ph type="body" sz="quarter" idx="12"/>
          </p:nvPr>
        </p:nvSpPr>
        <p:spPr>
          <a:xfrm>
            <a:off x="609601" y="1552221"/>
            <a:ext cx="6405116" cy="4554794"/>
          </a:xfrm>
        </p:spPr>
        <p:txBody>
          <a:bodyPr>
            <a:normAutofit lnSpcReduction="10000"/>
          </a:bodyPr>
          <a:lstStyle/>
          <a:p>
            <a:r>
              <a:rPr lang="en-US" sz="1600" b="1" dirty="0" err="1">
                <a:latin typeface="Franklin Gothic Book" panose="020B0503020102020204" pitchFamily="34" charset="0"/>
              </a:rPr>
              <a:t>Streamgages</a:t>
            </a:r>
            <a:r>
              <a:rPr lang="en-US" sz="1600" b="1" dirty="0">
                <a:latin typeface="Franklin Gothic Book" panose="020B0503020102020204" pitchFamily="34" charset="0"/>
              </a:rPr>
              <a:t> tell us….</a:t>
            </a:r>
          </a:p>
          <a:p>
            <a:pPr lvl="1"/>
            <a:r>
              <a:rPr lang="en-US" sz="1600" dirty="0">
                <a:latin typeface="Franklin Gothic Book" panose="020B0503020102020204" pitchFamily="34" charset="0"/>
              </a:rPr>
              <a:t> </a:t>
            </a:r>
            <a:r>
              <a:rPr lang="en-US" sz="1800" b="1" dirty="0">
                <a:latin typeface="Franklin Gothic Book" panose="020B0503020102020204" pitchFamily="34" charset="0"/>
              </a:rPr>
              <a:t>How High, How Much, How Often, When, and What are the Trends</a:t>
            </a:r>
            <a:endParaRPr lang="en-US" sz="1600" b="1" dirty="0">
              <a:latin typeface="Franklin Gothic Book" panose="020B0503020102020204" pitchFamily="34" charset="0"/>
            </a:endParaRPr>
          </a:p>
          <a:p>
            <a:r>
              <a:rPr lang="en-US" sz="1600" dirty="0">
                <a:latin typeface="Franklin Gothic Book" panose="020B0503020102020204" pitchFamily="34" charset="0"/>
              </a:rPr>
              <a:t>Specific uses of </a:t>
            </a:r>
            <a:r>
              <a:rPr lang="en-US" sz="1600" dirty="0" err="1">
                <a:latin typeface="Franklin Gothic Book" panose="020B0503020102020204" pitchFamily="34" charset="0"/>
              </a:rPr>
              <a:t>streamgage</a:t>
            </a:r>
            <a:r>
              <a:rPr lang="en-US" sz="1600" dirty="0">
                <a:latin typeface="Franklin Gothic Book" panose="020B0503020102020204" pitchFamily="34" charset="0"/>
              </a:rPr>
              <a:t> data</a:t>
            </a:r>
          </a:p>
          <a:p>
            <a:pPr lvl="1"/>
            <a:r>
              <a:rPr lang="en-US" sz="1600" b="1" dirty="0">
                <a:latin typeface="Franklin Gothic Book" panose="020B0503020102020204" pitchFamily="34" charset="0"/>
              </a:rPr>
              <a:t>Flood hazard planning and forecasting</a:t>
            </a:r>
          </a:p>
          <a:p>
            <a:pPr lvl="1"/>
            <a:r>
              <a:rPr lang="en-US" sz="1600" b="1" dirty="0">
                <a:latin typeface="Franklin Gothic Book" panose="020B0503020102020204" pitchFamily="34" charset="0"/>
              </a:rPr>
              <a:t>Development of Flood Inundation Maps</a:t>
            </a:r>
            <a:endParaRPr lang="en-US" sz="1600" dirty="0">
              <a:latin typeface="Franklin Gothic Book" panose="020B0503020102020204" pitchFamily="34" charset="0"/>
            </a:endParaRPr>
          </a:p>
          <a:p>
            <a:pPr lvl="1"/>
            <a:r>
              <a:rPr lang="en-US" sz="1600" dirty="0">
                <a:latin typeface="Franklin Gothic Book" panose="020B0503020102020204" pitchFamily="34" charset="0"/>
              </a:rPr>
              <a:t>Understanding long-term changes in streamflow</a:t>
            </a:r>
          </a:p>
          <a:p>
            <a:pPr lvl="1"/>
            <a:r>
              <a:rPr lang="en-US" sz="1600" dirty="0">
                <a:latin typeface="Franklin Gothic Book" panose="020B0503020102020204" pitchFamily="34" charset="0"/>
              </a:rPr>
              <a:t>Resource appraisal and allocation</a:t>
            </a:r>
          </a:p>
          <a:p>
            <a:pPr lvl="1"/>
            <a:r>
              <a:rPr lang="en-US" sz="1600" dirty="0">
                <a:latin typeface="Franklin Gothic Book" panose="020B0503020102020204" pitchFamily="34" charset="0"/>
              </a:rPr>
              <a:t>Design of water infrastructure (bridges, culverts)</a:t>
            </a:r>
          </a:p>
          <a:p>
            <a:pPr lvl="1"/>
            <a:r>
              <a:rPr lang="en-US" sz="1600" dirty="0">
                <a:latin typeface="Franklin Gothic Book" panose="020B0503020102020204" pitchFamily="34" charset="0"/>
              </a:rPr>
              <a:t>Reservoir operations</a:t>
            </a:r>
          </a:p>
          <a:p>
            <a:pPr lvl="1"/>
            <a:r>
              <a:rPr lang="en-US" sz="1600" dirty="0">
                <a:latin typeface="Franklin Gothic Book" panose="020B0503020102020204" pitchFamily="34" charset="0"/>
              </a:rPr>
              <a:t>Water-quality management</a:t>
            </a:r>
          </a:p>
          <a:p>
            <a:pPr lvl="1"/>
            <a:r>
              <a:rPr lang="en-US" sz="1600" dirty="0">
                <a:latin typeface="Franklin Gothic Book" panose="020B0503020102020204" pitchFamily="34" charset="0"/>
              </a:rPr>
              <a:t>In-stream flows for habitat assessment</a:t>
            </a:r>
          </a:p>
          <a:p>
            <a:pPr lvl="1"/>
            <a:r>
              <a:rPr lang="en-US" sz="1600" dirty="0">
                <a:latin typeface="Franklin Gothic Book" panose="020B0503020102020204" pitchFamily="34" charset="0"/>
              </a:rPr>
              <a:t>Recreational safety</a:t>
            </a:r>
          </a:p>
        </p:txBody>
      </p:sp>
      <p:pic>
        <p:nvPicPr>
          <p:cNvPr id="5" name="Picture 4">
            <a:extLst>
              <a:ext uri="{FF2B5EF4-FFF2-40B4-BE49-F238E27FC236}">
                <a16:creationId xmlns:a16="http://schemas.microsoft.com/office/drawing/2014/main" id="{6F738201-4023-4A4C-87FF-0BA55CB483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3678" y="5950856"/>
            <a:ext cx="1905000" cy="762000"/>
          </a:xfrm>
          <a:prstGeom prst="rect">
            <a:avLst/>
          </a:prstGeom>
        </p:spPr>
      </p:pic>
      <p:pic>
        <p:nvPicPr>
          <p:cNvPr id="3" name="Picture 2">
            <a:extLst>
              <a:ext uri="{FF2B5EF4-FFF2-40B4-BE49-F238E27FC236}">
                <a16:creationId xmlns:a16="http://schemas.microsoft.com/office/drawing/2014/main" id="{F2FA2C08-D8E0-A141-3EF8-339D3EB54957}"/>
              </a:ext>
            </a:extLst>
          </p:cNvPr>
          <p:cNvPicPr>
            <a:picLocks noChangeAspect="1"/>
          </p:cNvPicPr>
          <p:nvPr/>
        </p:nvPicPr>
        <p:blipFill>
          <a:blip r:embed="rId3"/>
          <a:stretch>
            <a:fillRect/>
          </a:stretch>
        </p:blipFill>
        <p:spPr>
          <a:xfrm>
            <a:off x="7014717" y="2510350"/>
            <a:ext cx="4590940" cy="3440505"/>
          </a:xfrm>
          <a:prstGeom prst="rect">
            <a:avLst/>
          </a:prstGeom>
          <a:ln w="28575">
            <a:solidFill>
              <a:schemeClr val="tx1"/>
            </a:solidFill>
          </a:ln>
        </p:spPr>
      </p:pic>
    </p:spTree>
    <p:extLst>
      <p:ext uri="{BB962C8B-B14F-4D97-AF65-F5344CB8AC3E}">
        <p14:creationId xmlns:p14="http://schemas.microsoft.com/office/powerpoint/2010/main" val="2161686235"/>
      </p:ext>
    </p:extLst>
  </p:cSld>
  <p:clrMapOvr>
    <a:masterClrMapping/>
  </p:clrMapOvr>
  <p:transition>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899B4-8606-404A-8DB8-516C8F775A83}"/>
              </a:ext>
            </a:extLst>
          </p:cNvPr>
          <p:cNvSpPr>
            <a:spLocks noGrp="1"/>
          </p:cNvSpPr>
          <p:nvPr>
            <p:ph type="body" sz="quarter" idx="14"/>
          </p:nvPr>
        </p:nvSpPr>
        <p:spPr>
          <a:xfrm>
            <a:off x="453087" y="336275"/>
            <a:ext cx="11285825" cy="673090"/>
          </a:xfrm>
        </p:spPr>
        <p:txBody>
          <a:bodyPr>
            <a:normAutofit/>
          </a:bodyPr>
          <a:lstStyle/>
          <a:p>
            <a:r>
              <a:rPr lang="en-US" sz="4000" b="0" dirty="0">
                <a:latin typeface="Arial" panose="020B0604020202020204" pitchFamily="34" charset="0"/>
              </a:rPr>
              <a:t>Starting to understand the data available…</a:t>
            </a:r>
          </a:p>
        </p:txBody>
      </p:sp>
      <p:sp>
        <p:nvSpPr>
          <p:cNvPr id="3" name="Text Placeholder 2">
            <a:extLst>
              <a:ext uri="{FF2B5EF4-FFF2-40B4-BE49-F238E27FC236}">
                <a16:creationId xmlns:a16="http://schemas.microsoft.com/office/drawing/2014/main" id="{0D782E26-E969-4C34-97AA-AABA1BE9E544}"/>
              </a:ext>
            </a:extLst>
          </p:cNvPr>
          <p:cNvSpPr>
            <a:spLocks noGrp="1"/>
          </p:cNvSpPr>
          <p:nvPr>
            <p:ph type="body" sz="quarter" idx="12"/>
          </p:nvPr>
        </p:nvSpPr>
        <p:spPr>
          <a:xfrm>
            <a:off x="453087" y="1187274"/>
            <a:ext cx="4421507" cy="4483451"/>
          </a:xfrm>
        </p:spPr>
        <p:txBody>
          <a:bodyPr>
            <a:normAutofit fontScale="92500" lnSpcReduction="10000"/>
          </a:bodyPr>
          <a:lstStyle/>
          <a:p>
            <a:r>
              <a:rPr lang="en-US" dirty="0">
                <a:latin typeface="Franklin Gothic Book" panose="020B0503020102020204" pitchFamily="34" charset="0"/>
              </a:rPr>
              <a:t>There are a variety of sources of gaging data</a:t>
            </a:r>
          </a:p>
          <a:p>
            <a:pPr lvl="1"/>
            <a:r>
              <a:rPr lang="en-US" sz="2400" dirty="0">
                <a:latin typeface="Franklin Gothic Book" panose="020B0503020102020204" pitchFamily="34" charset="0"/>
              </a:rPr>
              <a:t>USGS, WVEMD (IFLOWS), NWS (NWPS),…</a:t>
            </a:r>
          </a:p>
          <a:p>
            <a:r>
              <a:rPr lang="en-US" sz="1800" dirty="0">
                <a:latin typeface="Franklin Gothic Book" panose="020B0503020102020204" pitchFamily="34" charset="0"/>
              </a:rPr>
              <a:t>Get to know what’s available</a:t>
            </a:r>
          </a:p>
          <a:p>
            <a:r>
              <a:rPr lang="en-US" sz="1800" dirty="0">
                <a:latin typeface="Franklin Gothic Book" panose="020B0503020102020204" pitchFamily="34" charset="0"/>
              </a:rPr>
              <a:t>What does a flow or gage height mean to your community?</a:t>
            </a:r>
          </a:p>
          <a:p>
            <a:r>
              <a:rPr lang="en-US" sz="1800" dirty="0">
                <a:latin typeface="Franklin Gothic Book" panose="020B0503020102020204" pitchFamily="34" charset="0"/>
              </a:rPr>
              <a:t>How long it takes a flood wave to reach you?</a:t>
            </a:r>
          </a:p>
          <a:p>
            <a:r>
              <a:rPr lang="en-US" sz="1800" dirty="0">
                <a:latin typeface="Franklin Gothic Book" panose="020B0503020102020204" pitchFamily="34" charset="0"/>
              </a:rPr>
              <a:t>Look at historic peaks</a:t>
            </a:r>
          </a:p>
          <a:p>
            <a:r>
              <a:rPr lang="en-US" sz="1800" dirty="0">
                <a:latin typeface="Franklin Gothic Book" panose="020B0503020102020204" pitchFamily="34" charset="0"/>
              </a:rPr>
              <a:t>Maximize use of </a:t>
            </a:r>
            <a:r>
              <a:rPr lang="en-US" sz="1800" dirty="0" err="1">
                <a:latin typeface="Franklin Gothic Book" panose="020B0503020102020204" pitchFamily="34" charset="0"/>
              </a:rPr>
              <a:t>WaterAlert</a:t>
            </a:r>
            <a:endParaRPr lang="en-US" sz="1800" dirty="0">
              <a:latin typeface="Franklin Gothic Book" panose="020B0503020102020204" pitchFamily="34" charset="0"/>
            </a:endParaRPr>
          </a:p>
          <a:p>
            <a:r>
              <a:rPr lang="en-US" sz="2800" dirty="0">
                <a:latin typeface="Franklin Gothic Book" panose="020B0503020102020204" pitchFamily="34" charset="0"/>
              </a:rPr>
              <a:t>Reach out for assistance</a:t>
            </a:r>
          </a:p>
        </p:txBody>
      </p:sp>
      <p:pic>
        <p:nvPicPr>
          <p:cNvPr id="8" name="Picture 7">
            <a:extLst>
              <a:ext uri="{FF2B5EF4-FFF2-40B4-BE49-F238E27FC236}">
                <a16:creationId xmlns:a16="http://schemas.microsoft.com/office/drawing/2014/main" id="{203F66CB-5E8F-4194-B84A-DA82E06369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826" y="5990184"/>
            <a:ext cx="2168014" cy="762000"/>
          </a:xfrm>
          <a:prstGeom prst="rect">
            <a:avLst/>
          </a:prstGeom>
        </p:spPr>
      </p:pic>
      <p:pic>
        <p:nvPicPr>
          <p:cNvPr id="10" name="Picture 9">
            <a:extLst>
              <a:ext uri="{FF2B5EF4-FFF2-40B4-BE49-F238E27FC236}">
                <a16:creationId xmlns:a16="http://schemas.microsoft.com/office/drawing/2014/main" id="{D8FB1CFC-444F-1D87-DD98-74ED405924A2}"/>
              </a:ext>
            </a:extLst>
          </p:cNvPr>
          <p:cNvPicPr>
            <a:picLocks noChangeAspect="1"/>
          </p:cNvPicPr>
          <p:nvPr/>
        </p:nvPicPr>
        <p:blipFill>
          <a:blip r:embed="rId3"/>
          <a:stretch>
            <a:fillRect/>
          </a:stretch>
        </p:blipFill>
        <p:spPr>
          <a:xfrm>
            <a:off x="6030809" y="1275475"/>
            <a:ext cx="5377263" cy="2372322"/>
          </a:xfrm>
          <a:prstGeom prst="rect">
            <a:avLst/>
          </a:prstGeom>
          <a:ln w="38100">
            <a:solidFill>
              <a:srgbClr val="00B050"/>
            </a:solidFill>
          </a:ln>
        </p:spPr>
      </p:pic>
      <p:pic>
        <p:nvPicPr>
          <p:cNvPr id="12" name="Picture 11">
            <a:extLst>
              <a:ext uri="{FF2B5EF4-FFF2-40B4-BE49-F238E27FC236}">
                <a16:creationId xmlns:a16="http://schemas.microsoft.com/office/drawing/2014/main" id="{BEA32CC0-07E5-5F6B-C9F6-FBB381FFAB0C}"/>
              </a:ext>
            </a:extLst>
          </p:cNvPr>
          <p:cNvPicPr>
            <a:picLocks noChangeAspect="1"/>
          </p:cNvPicPr>
          <p:nvPr/>
        </p:nvPicPr>
        <p:blipFill>
          <a:blip r:embed="rId4"/>
          <a:stretch>
            <a:fillRect/>
          </a:stretch>
        </p:blipFill>
        <p:spPr>
          <a:xfrm>
            <a:off x="8872428" y="3903406"/>
            <a:ext cx="3031058" cy="2709722"/>
          </a:xfrm>
          <a:prstGeom prst="rect">
            <a:avLst/>
          </a:prstGeom>
          <a:ln w="28575">
            <a:solidFill>
              <a:schemeClr val="accent4"/>
            </a:solidFill>
          </a:ln>
        </p:spPr>
      </p:pic>
      <p:pic>
        <p:nvPicPr>
          <p:cNvPr id="14" name="Picture 13">
            <a:extLst>
              <a:ext uri="{FF2B5EF4-FFF2-40B4-BE49-F238E27FC236}">
                <a16:creationId xmlns:a16="http://schemas.microsoft.com/office/drawing/2014/main" id="{0FB31776-982D-0020-7783-3EDFB228F4EA}"/>
              </a:ext>
            </a:extLst>
          </p:cNvPr>
          <p:cNvPicPr>
            <a:picLocks noChangeAspect="1"/>
          </p:cNvPicPr>
          <p:nvPr/>
        </p:nvPicPr>
        <p:blipFill>
          <a:blip r:embed="rId5"/>
          <a:stretch>
            <a:fillRect/>
          </a:stretch>
        </p:blipFill>
        <p:spPr>
          <a:xfrm>
            <a:off x="4967066" y="4072106"/>
            <a:ext cx="3752375" cy="2372322"/>
          </a:xfrm>
          <a:prstGeom prst="rect">
            <a:avLst/>
          </a:prstGeom>
          <a:ln w="28575">
            <a:solidFill>
              <a:schemeClr val="tx2"/>
            </a:solidFill>
          </a:ln>
        </p:spPr>
      </p:pic>
    </p:spTree>
    <p:extLst>
      <p:ext uri="{BB962C8B-B14F-4D97-AF65-F5344CB8AC3E}">
        <p14:creationId xmlns:p14="http://schemas.microsoft.com/office/powerpoint/2010/main" val="1571584404"/>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5AFEA58-576E-47C5-8E62-6AE4DBF396FF}"/>
              </a:ext>
            </a:extLst>
          </p:cNvPr>
          <p:cNvSpPr>
            <a:spLocks noGrp="1"/>
          </p:cNvSpPr>
          <p:nvPr>
            <p:ph type="body" sz="quarter" idx="12"/>
          </p:nvPr>
        </p:nvSpPr>
        <p:spPr>
          <a:xfrm>
            <a:off x="424894" y="196655"/>
            <a:ext cx="7539235" cy="1378404"/>
          </a:xfrm>
        </p:spPr>
        <p:txBody>
          <a:bodyPr>
            <a:normAutofit fontScale="25000" lnSpcReduction="20000"/>
          </a:bodyPr>
          <a:lstStyle/>
          <a:p>
            <a:pPr marL="0" indent="0">
              <a:buNone/>
            </a:pPr>
            <a:r>
              <a:rPr lang="en-US" sz="14400" dirty="0">
                <a:solidFill>
                  <a:srgbClr val="002060"/>
                </a:solidFill>
                <a:latin typeface="Arial" panose="020B0604020202020204" pitchFamily="34" charset="0"/>
                <a:cs typeface="Arial" panose="020B0604020202020204" pitchFamily="34" charset="0"/>
              </a:rPr>
              <a:t>USGS Data Tools—</a:t>
            </a:r>
          </a:p>
          <a:p>
            <a:pPr marL="0" indent="0">
              <a:buNone/>
            </a:pPr>
            <a:r>
              <a:rPr lang="en-US" sz="14400" dirty="0">
                <a:solidFill>
                  <a:srgbClr val="002060"/>
                </a:solidFill>
                <a:latin typeface="Arial" panose="020B0604020202020204" pitchFamily="34" charset="0"/>
                <a:cs typeface="Arial" panose="020B0604020202020204" pitchFamily="34" charset="0"/>
              </a:rPr>
              <a:t>The National Water Dashboard</a:t>
            </a:r>
          </a:p>
          <a:p>
            <a:pPr marL="0" indent="0">
              <a:buNone/>
            </a:pPr>
            <a:r>
              <a:rPr lang="en-US" sz="6400" dirty="0">
                <a:latin typeface="Arial" panose="020B0604020202020204" pitchFamily="34" charset="0"/>
                <a:cs typeface="Arial" panose="020B0604020202020204" pitchFamily="34" charset="0"/>
                <a:hlinkClick r:id="rId2"/>
              </a:rPr>
              <a:t>https://dashboard.waterdata.usgs.gov/app/nwd/en/?region=lower48&amp;aoi=default</a:t>
            </a:r>
            <a:endParaRPr lang="en-US" sz="6400" dirty="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D6397D52-5C5D-4F02-B84A-98B277176378}"/>
              </a:ext>
            </a:extLst>
          </p:cNvPr>
          <p:cNvSpPr txBox="1"/>
          <p:nvPr/>
        </p:nvSpPr>
        <p:spPr>
          <a:xfrm>
            <a:off x="8036653" y="822120"/>
            <a:ext cx="4048454" cy="4247317"/>
          </a:xfrm>
          <a:prstGeom prst="rect">
            <a:avLst/>
          </a:prstGeom>
          <a:noFill/>
        </p:spPr>
        <p:txBody>
          <a:bodyPr wrap="square" rtlCol="0">
            <a:spAutoFit/>
          </a:bodyPr>
          <a:lstStyle/>
          <a:p>
            <a:r>
              <a:rPr lang="en-US" dirty="0"/>
              <a:t>View USGS data for any continuous type collected from your desktop or mobile device</a:t>
            </a:r>
          </a:p>
          <a:p>
            <a:pPr marL="285750" indent="-285750">
              <a:buFont typeface="Arial" panose="020B0604020202020204" pitchFamily="34" charset="0"/>
              <a:buChar char="•"/>
            </a:pPr>
            <a:r>
              <a:rPr lang="en-US" dirty="0"/>
              <a:t>Views based on basic statistics</a:t>
            </a:r>
          </a:p>
          <a:p>
            <a:pPr marL="742950" lvl="1" indent="-285750">
              <a:buFont typeface="Arial" panose="020B0604020202020204" pitchFamily="34" charset="0"/>
              <a:buChar char="•"/>
            </a:pPr>
            <a:r>
              <a:rPr lang="en-US" dirty="0"/>
              <a:t>High Flow, Low Flow, Increasing, Decreasing, NWS Flood Status,…</a:t>
            </a:r>
          </a:p>
          <a:p>
            <a:pPr marL="285750" indent="-285750">
              <a:buFont typeface="Arial" panose="020B0604020202020204" pitchFamily="34" charset="0"/>
              <a:buChar char="•"/>
            </a:pPr>
            <a:r>
              <a:rPr lang="en-US" dirty="0"/>
              <a:t>Add NWS Weather Layers</a:t>
            </a:r>
          </a:p>
          <a:p>
            <a:pPr marL="742950" lvl="1" indent="-285750">
              <a:buFont typeface="Arial" panose="020B0604020202020204" pitchFamily="34" charset="0"/>
              <a:buChar char="•"/>
            </a:pPr>
            <a:r>
              <a:rPr lang="en-US" dirty="0"/>
              <a:t>Radar loop, Recent rainfall, Predicted rainfall, Air temperature…</a:t>
            </a:r>
          </a:p>
          <a:p>
            <a:pPr marL="285750" indent="-285750">
              <a:buFont typeface="Arial" panose="020B0604020202020204" pitchFamily="34" charset="0"/>
              <a:buChar char="•"/>
            </a:pPr>
            <a:r>
              <a:rPr lang="en-US" dirty="0"/>
              <a:t>View Drought Map</a:t>
            </a:r>
          </a:p>
          <a:p>
            <a:pPr marL="285750" indent="-285750">
              <a:buFont typeface="Arial" panose="020B0604020202020204" pitchFamily="34" charset="0"/>
              <a:buChar char="•"/>
            </a:pPr>
            <a:endParaRPr lang="en-US" dirty="0"/>
          </a:p>
          <a:p>
            <a:endParaRPr lang="en-US" dirty="0"/>
          </a:p>
          <a:p>
            <a:r>
              <a:rPr lang="en-US" dirty="0"/>
              <a:t>Maybe more than for data retrieval, this serves as a tool for field operations?</a:t>
            </a:r>
          </a:p>
        </p:txBody>
      </p:sp>
      <p:pic>
        <p:nvPicPr>
          <p:cNvPr id="4" name="Picture 3">
            <a:extLst>
              <a:ext uri="{FF2B5EF4-FFF2-40B4-BE49-F238E27FC236}">
                <a16:creationId xmlns:a16="http://schemas.microsoft.com/office/drawing/2014/main" id="{73F7EB31-2FF2-4480-A82A-4F90158564E7}"/>
              </a:ext>
            </a:extLst>
          </p:cNvPr>
          <p:cNvPicPr>
            <a:picLocks noChangeAspect="1"/>
          </p:cNvPicPr>
          <p:nvPr/>
        </p:nvPicPr>
        <p:blipFill>
          <a:blip r:embed="rId3"/>
          <a:stretch>
            <a:fillRect/>
          </a:stretch>
        </p:blipFill>
        <p:spPr>
          <a:xfrm>
            <a:off x="678048" y="5972142"/>
            <a:ext cx="1908213" cy="762066"/>
          </a:xfrm>
          <a:prstGeom prst="rect">
            <a:avLst/>
          </a:prstGeom>
        </p:spPr>
      </p:pic>
      <p:pic>
        <p:nvPicPr>
          <p:cNvPr id="9" name="Picture 8">
            <a:extLst>
              <a:ext uri="{FF2B5EF4-FFF2-40B4-BE49-F238E27FC236}">
                <a16:creationId xmlns:a16="http://schemas.microsoft.com/office/drawing/2014/main" id="{79007355-65E0-2E69-81B1-F643DC02F4B4}"/>
              </a:ext>
            </a:extLst>
          </p:cNvPr>
          <p:cNvPicPr>
            <a:picLocks noChangeAspect="1"/>
          </p:cNvPicPr>
          <p:nvPr/>
        </p:nvPicPr>
        <p:blipFill>
          <a:blip r:embed="rId4"/>
          <a:stretch>
            <a:fillRect/>
          </a:stretch>
        </p:blipFill>
        <p:spPr>
          <a:xfrm>
            <a:off x="567370" y="2065192"/>
            <a:ext cx="7175956" cy="2727615"/>
          </a:xfrm>
          <a:prstGeom prst="rect">
            <a:avLst/>
          </a:prstGeom>
          <a:ln w="38100">
            <a:solidFill>
              <a:schemeClr val="tx1"/>
            </a:solidFill>
          </a:ln>
        </p:spPr>
      </p:pic>
      <p:pic>
        <p:nvPicPr>
          <p:cNvPr id="11" name="Picture 10">
            <a:extLst>
              <a:ext uri="{FF2B5EF4-FFF2-40B4-BE49-F238E27FC236}">
                <a16:creationId xmlns:a16="http://schemas.microsoft.com/office/drawing/2014/main" id="{5F7EC154-C752-E410-D7D3-EECEA5FEB7C6}"/>
              </a:ext>
            </a:extLst>
          </p:cNvPr>
          <p:cNvPicPr>
            <a:picLocks noChangeAspect="1"/>
          </p:cNvPicPr>
          <p:nvPr/>
        </p:nvPicPr>
        <p:blipFill>
          <a:blip r:embed="rId5"/>
          <a:stretch>
            <a:fillRect/>
          </a:stretch>
        </p:blipFill>
        <p:spPr>
          <a:xfrm>
            <a:off x="5309419" y="3421302"/>
            <a:ext cx="2654710" cy="3267968"/>
          </a:xfrm>
          <a:prstGeom prst="rect">
            <a:avLst/>
          </a:prstGeom>
        </p:spPr>
      </p:pic>
    </p:spTree>
    <p:extLst>
      <p:ext uri="{BB962C8B-B14F-4D97-AF65-F5344CB8AC3E}">
        <p14:creationId xmlns:p14="http://schemas.microsoft.com/office/powerpoint/2010/main" val="719085938"/>
      </p:ext>
    </p:extLst>
  </p:cSld>
  <p:clrMapOvr>
    <a:masterClrMapping/>
  </p:clrMapOvr>
  <p:transition advClick="0" advTm="7000">
    <p:fade thruBlk="1"/>
  </p:transition>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6dd02d64-b7f3-43f7-a145-cfd68d338edf}" enabled="1" method="Standard" siteId="{0693b5ba-4b18-4d7b-9341-f32f400a5494}" contentBits="0" removed="0"/>
</clbl:labelList>
</file>

<file path=docProps/app.xml><?xml version="1.0" encoding="utf-8"?>
<Properties xmlns="http://schemas.openxmlformats.org/officeDocument/2006/extended-properties" xmlns:vt="http://schemas.openxmlformats.org/officeDocument/2006/docPropsVTypes">
  <Template/>
  <TotalTime>1604</TotalTime>
  <Words>1603</Words>
  <Application>Microsoft Office PowerPoint</Application>
  <PresentationFormat>Widescreen</PresentationFormat>
  <Paragraphs>159</Paragraphs>
  <Slides>20</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Aptos</vt:lpstr>
      <vt:lpstr>Arial</vt:lpstr>
      <vt:lpstr>Calibri</vt:lpstr>
      <vt:lpstr>Calibri Light</vt:lpstr>
      <vt:lpstr>Courier New</vt:lpstr>
      <vt:lpstr>Franklin Gothic Book</vt:lpstr>
      <vt:lpstr>Franklin Gothic Medium</vt:lpstr>
      <vt:lpstr>Verdana</vt:lpstr>
      <vt:lpstr>Wingdings</vt:lpstr>
      <vt:lpstr>Office 2013 - 2022 Theme</vt:lpstr>
      <vt:lpstr>US Geological Survey- Flooding and Data Resources</vt:lpstr>
      <vt:lpstr>USGS Water Mission Area</vt:lpstr>
      <vt:lpstr>WV Streamgage Network</vt:lpstr>
      <vt:lpstr>PowerPoint Presentation</vt:lpstr>
      <vt:lpstr>PowerPoint Presentation</vt:lpstr>
      <vt:lpstr>PowerPoint Presentation</vt:lpstr>
      <vt:lpstr>PowerPoint Presentation</vt:lpstr>
      <vt:lpstr>PowerPoint Presentation</vt:lpstr>
      <vt:lpstr>PowerPoint Presentation</vt:lpstr>
      <vt:lpstr>The National Water Dashboard https://dashboard.waterdata.usgs.gov/app/nwd/en/?region=lower48&amp;aoi=default  Search:  USGS National Water Dashboard or USGS NWD</vt:lpstr>
      <vt:lpstr>PowerPoint Presentation</vt:lpstr>
      <vt:lpstr>What Scenarios might you use WaterAlert??</vt:lpstr>
      <vt:lpstr>PowerPoint Presentation</vt:lpstr>
      <vt:lpstr>PowerPoint Presentation</vt:lpstr>
      <vt:lpstr>PowerPoint Presentation</vt:lpstr>
      <vt:lpstr>USGS Streamstats  https://streamstats.usgs.gov/ss/ </vt:lpstr>
      <vt:lpstr>USGS Time of Travel tool https://streamstats.usgs.gov/tot-beta/ </vt:lpstr>
      <vt:lpstr>PowerPoint Presentation</vt:lpstr>
      <vt:lpstr>USGS Water Data APIs</vt:lpstr>
      <vt:lpstr>Questions???</vt:lpstr>
    </vt:vector>
  </TitlesOfParts>
  <Company>Department of the Interior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White, Jeremy S</dc:creator>
  <cp:lastModifiedBy>Behrang Bidadian</cp:lastModifiedBy>
  <cp:revision>37</cp:revision>
  <dcterms:created xsi:type="dcterms:W3CDTF">2026-06-11T11:37:58Z</dcterms:created>
  <dcterms:modified xsi:type="dcterms:W3CDTF">2026-07-17T17:49:35Z</dcterms:modified>
</cp:coreProperties>
</file>