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58" r:id="rId3"/>
    <p:sldId id="259" r:id="rId4"/>
    <p:sldId id="260" r:id="rId5"/>
    <p:sldId id="261" r:id="rId6"/>
    <p:sldId id="262" r:id="rId7"/>
    <p:sldId id="263" r:id="rId8"/>
    <p:sldId id="345" r:id="rId9"/>
    <p:sldId id="346" r:id="rId10"/>
    <p:sldId id="4241" r:id="rId11"/>
    <p:sldId id="264" r:id="rId12"/>
    <p:sldId id="265" r:id="rId13"/>
    <p:sldId id="266" r:id="rId14"/>
    <p:sldId id="350" r:id="rId15"/>
    <p:sldId id="351" r:id="rId16"/>
    <p:sldId id="268" r:id="rId17"/>
    <p:sldId id="269" r:id="rId18"/>
    <p:sldId id="270" r:id="rId19"/>
    <p:sldId id="271" r:id="rId20"/>
    <p:sldId id="272" r:id="rId21"/>
    <p:sldId id="273" r:id="rId22"/>
    <p:sldId id="274" r:id="rId23"/>
    <p:sldId id="353"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321" r:id="rId38"/>
    <p:sldId id="322" r:id="rId39"/>
    <p:sldId id="4235" r:id="rId40"/>
    <p:sldId id="4237" r:id="rId41"/>
    <p:sldId id="4242" r:id="rId42"/>
    <p:sldId id="4238" r:id="rId43"/>
    <p:sldId id="4240" r:id="rId44"/>
    <p:sldId id="4243" r:id="rId45"/>
    <p:sldId id="288" r:id="rId46"/>
    <p:sldId id="4239"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37" r:id="rId60"/>
    <p:sldId id="338" r:id="rId61"/>
    <p:sldId id="339" r:id="rId62"/>
    <p:sldId id="340" r:id="rId63"/>
    <p:sldId id="341" r:id="rId64"/>
    <p:sldId id="342" r:id="rId65"/>
    <p:sldId id="343" r:id="rId66"/>
  </p:sldIdLst>
  <p:sldSz cx="138176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9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06" autoAdjust="0"/>
  </p:normalViewPr>
  <p:slideViewPr>
    <p:cSldViewPr>
      <p:cViewPr>
        <p:scale>
          <a:sx n="80" d="100"/>
          <a:sy n="80" d="100"/>
        </p:scale>
        <p:origin x="618" y="60"/>
      </p:cViewPr>
      <p:guideLst>
        <p:guide orient="horz" pos="2880"/>
        <p:guide pos="2967"/>
      </p:guideLst>
    </p:cSldViewPr>
  </p:slideViewPr>
  <p:notesTextViewPr>
    <p:cViewPr>
      <p:scale>
        <a:sx n="100" d="100"/>
        <a:sy n="100" d="100"/>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F18E795C-9D02-41F0-832C-BF2A88F20D76}" type="datetimeFigureOut">
              <a:rPr lang="en-US" smtClean="0"/>
              <a:t>4/4/2025</a:t>
            </a:fld>
            <a:endParaRPr lang="en-US"/>
          </a:p>
        </p:txBody>
      </p:sp>
      <p:sp>
        <p:nvSpPr>
          <p:cNvPr id="4" name="Slide Image Placeholder 3"/>
          <p:cNvSpPr>
            <a:spLocks noGrp="1" noRot="1" noChangeAspect="1"/>
          </p:cNvSpPr>
          <p:nvPr>
            <p:ph type="sldImg" idx="2"/>
          </p:nvPr>
        </p:nvSpPr>
        <p:spPr>
          <a:xfrm>
            <a:off x="2698750" y="971550"/>
            <a:ext cx="46609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725A4F3-0ABB-4E8E-B5A8-D359816A1B69}" type="slidenum">
              <a:rPr lang="en-US" smtClean="0"/>
              <a:t>‹#›</a:t>
            </a:fld>
            <a:endParaRPr lang="en-US"/>
          </a:p>
        </p:txBody>
      </p:sp>
    </p:spTree>
    <p:extLst>
      <p:ext uri="{BB962C8B-B14F-4D97-AF65-F5344CB8AC3E}">
        <p14:creationId xmlns:p14="http://schemas.microsoft.com/office/powerpoint/2010/main" val="418231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a:t>
            </a:r>
          </a:p>
        </p:txBody>
      </p:sp>
      <p:sp>
        <p:nvSpPr>
          <p:cNvPr id="4" name="Slide Number Placeholder 3"/>
          <p:cNvSpPr>
            <a:spLocks noGrp="1"/>
          </p:cNvSpPr>
          <p:nvPr>
            <p:ph type="sldNum" sz="quarter" idx="5"/>
          </p:nvPr>
        </p:nvSpPr>
        <p:spPr/>
        <p:txBody>
          <a:bodyPr/>
          <a:lstStyle/>
          <a:p>
            <a:fld id="{2725A4F3-0ABB-4E8E-B5A8-D359816A1B69}" type="slidenum">
              <a:rPr lang="en-US" smtClean="0"/>
              <a:t>2</a:t>
            </a:fld>
            <a:endParaRPr lang="en-US"/>
          </a:p>
        </p:txBody>
      </p:sp>
    </p:spTree>
    <p:extLst>
      <p:ext uri="{BB962C8B-B14F-4D97-AF65-F5344CB8AC3E}">
        <p14:creationId xmlns:p14="http://schemas.microsoft.com/office/powerpoint/2010/main" val="395044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for both mitigation discounts could be documented on the Elevation Certificate.  The building’s flood openings are documented in Section A, and the Machinery &amp; Equipment Elevation is either documented in Section C or in the new Section H.  </a:t>
            </a:r>
          </a:p>
        </p:txBody>
      </p:sp>
      <p:sp>
        <p:nvSpPr>
          <p:cNvPr id="4" name="Slide Number Placeholder 3"/>
          <p:cNvSpPr>
            <a:spLocks noGrp="1"/>
          </p:cNvSpPr>
          <p:nvPr>
            <p:ph type="sldNum" sz="quarter" idx="5"/>
          </p:nvPr>
        </p:nvSpPr>
        <p:spPr/>
        <p:txBody>
          <a:bodyPr/>
          <a:lstStyle/>
          <a:p>
            <a:fld id="{2725A4F3-0ABB-4E8E-B5A8-D359816A1B69}" type="slidenum">
              <a:rPr lang="en-US" smtClean="0"/>
              <a:t>16</a:t>
            </a:fld>
            <a:endParaRPr lang="en-US"/>
          </a:p>
        </p:txBody>
      </p:sp>
    </p:spTree>
    <p:extLst>
      <p:ext uri="{BB962C8B-B14F-4D97-AF65-F5344CB8AC3E}">
        <p14:creationId xmlns:p14="http://schemas.microsoft.com/office/powerpoint/2010/main" val="2847551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Elevation Certificate was updated to support more accurate flood insurance ratings in all flood zones without the need for a survey. </a:t>
            </a:r>
          </a:p>
          <a:p>
            <a:endParaRPr lang="en-US" dirty="0"/>
          </a:p>
          <a:p>
            <a:r>
              <a:rPr lang="en-US" dirty="0"/>
              <a:t>Surveys will still be needed for floodplain management decisions, and the new form helps floodplain managers by recording more specific and clearer details about the building and its flood openings to determine if compliant with local floodplain management regulations and building codes.  This enhanced information is also used to help to determine eligibility for mitigation discounts.  </a:t>
            </a:r>
          </a:p>
          <a:p>
            <a:endParaRPr lang="en-US" dirty="0"/>
          </a:p>
          <a:p>
            <a:r>
              <a:rPr lang="en-US" dirty="0"/>
              <a:t>Flood insurance doesn’t require a Flood Zone as a direct rating variable anymore, but floodplain managers and lenders still need to know the flood zone for regulatory and lending decisions, and Section B has been updated to better support those decisions. </a:t>
            </a:r>
            <a:br>
              <a:rPr lang="en-US" dirty="0"/>
            </a:br>
            <a:endParaRPr lang="en-US" dirty="0"/>
          </a:p>
          <a:p>
            <a:r>
              <a:rPr lang="en-US" dirty="0"/>
              <a:t>In Sections C and E there are changes that relate to determination of First Floor Height, and the new Section H is used to rate buildings even outside the SFHA.</a:t>
            </a:r>
          </a:p>
        </p:txBody>
      </p:sp>
      <p:sp>
        <p:nvSpPr>
          <p:cNvPr id="4" name="Slide Number Placeholder 3"/>
          <p:cNvSpPr>
            <a:spLocks noGrp="1"/>
          </p:cNvSpPr>
          <p:nvPr>
            <p:ph type="sldNum" sz="quarter" idx="5"/>
          </p:nvPr>
        </p:nvSpPr>
        <p:spPr/>
        <p:txBody>
          <a:bodyPr/>
          <a:lstStyle/>
          <a:p>
            <a:fld id="{2725A4F3-0ABB-4E8E-B5A8-D359816A1B69}" type="slidenum">
              <a:rPr lang="en-US" smtClean="0"/>
              <a:t>17</a:t>
            </a:fld>
            <a:endParaRPr lang="en-US"/>
          </a:p>
        </p:txBody>
      </p:sp>
    </p:spTree>
    <p:extLst>
      <p:ext uri="{BB962C8B-B14F-4D97-AF65-F5344CB8AC3E}">
        <p14:creationId xmlns:p14="http://schemas.microsoft.com/office/powerpoint/2010/main" val="261020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18</a:t>
            </a:fld>
            <a:endParaRPr lang="en-US"/>
          </a:p>
        </p:txBody>
      </p:sp>
    </p:spTree>
    <p:extLst>
      <p:ext uri="{BB962C8B-B14F-4D97-AF65-F5344CB8AC3E}">
        <p14:creationId xmlns:p14="http://schemas.microsoft.com/office/powerpoint/2010/main" val="274768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Every section of the form has been modified.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 A has been expanded to ask for additional information. Section B is also asking for additional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There's more detailed instructions for Section C and Section 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Additional information in the surveyor certification and property owners in Sections D and 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An expanded Section G that's for community officials.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And then we have the new sections Section H to document first floor height for insurance purposes only and Section I is for property owners or their representatives to certify their measurements in Section 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So let's go section by section through the changes.</a:t>
            </a:r>
          </a:p>
          <a:p>
            <a:endParaRPr lang="en-US" dirty="0"/>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19</a:t>
            </a:fld>
            <a:endParaRPr lang="en-US"/>
          </a:p>
        </p:txBody>
      </p:sp>
    </p:spTree>
    <p:extLst>
      <p:ext uri="{BB962C8B-B14F-4D97-AF65-F5344CB8AC3E}">
        <p14:creationId xmlns:p14="http://schemas.microsoft.com/office/powerpoint/2010/main" val="180897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 A of the elevation certificate can be completed by anyone, the community or the property owner or the surveyor, and it's where we capture information about the building’s location, the type of foundation, the latitude and longitude, and information about flood openings.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There's a new Horizontal datum option WGS 84.  There's a new check box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Four photographs of each building, when possible, instead of only two.  For row houses and other buildings where you can't photograph four sides of the building because only the front and back are visible, then two pictures.  In all other cases, the form asks for four photographs showing all four sides of the exterior.</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Pictures should also capture things like flood openings, machinery and equipment, and they should support the selection of the building diagram.</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21</a:t>
            </a:fld>
            <a:endParaRPr lang="en-US"/>
          </a:p>
        </p:txBody>
      </p:sp>
    </p:spTree>
    <p:extLst>
      <p:ext uri="{BB962C8B-B14F-4D97-AF65-F5344CB8AC3E}">
        <p14:creationId xmlns:p14="http://schemas.microsoft.com/office/powerpoint/2010/main" val="450525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There are no major changes to the 11 building diagrams, but there is a clarification in the instructions regarding the differences between Diagram 7 and Diagram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22</a:t>
            </a:fld>
            <a:endParaRPr lang="en-US"/>
          </a:p>
        </p:txBody>
      </p:sp>
    </p:spTree>
    <p:extLst>
      <p:ext uri="{BB962C8B-B14F-4D97-AF65-F5344CB8AC3E}">
        <p14:creationId xmlns:p14="http://schemas.microsoft.com/office/powerpoint/2010/main" val="2776757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Specifically, that when the crawl space height is more than 5 feet, generally that's 4 feet to the top of the foundation wall, assuming a 12-inch floor joist resulting in a 5-foot difference between the bottom floor and next higher floor.  That's not a crawl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  </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If it's more than 5 feet use Diagram 7  </a:t>
            </a:r>
            <a:r>
              <a:rPr lang="en-US" sz="1800" dirty="0">
                <a:effectLst/>
                <a:latin typeface="Aptos" panose="020B0004020202020204" pitchFamily="34" charset="0"/>
                <a:ea typeface="Aptos" panose="020B0004020202020204" pitchFamily="34" charset="0"/>
                <a:cs typeface="Arial" panose="020B0604020202020204" pitchFamily="34" charset="0"/>
              </a:rPr>
              <a:t>This is not a policy change, it's just a clarification about what the difference is between the Diagrams 7 and 8 now in print in the instructions.</a:t>
            </a:r>
            <a:r>
              <a:rPr lang="en-US" sz="1800" kern="100" dirty="0">
                <a:effectLst/>
                <a:latin typeface="Aptos" panose="020B00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23</a:t>
            </a:fld>
            <a:endParaRPr lang="en-US"/>
          </a:p>
        </p:txBody>
      </p:sp>
    </p:spTree>
    <p:extLst>
      <p:ext uri="{BB962C8B-B14F-4D97-AF65-F5344CB8AC3E}">
        <p14:creationId xmlns:p14="http://schemas.microsoft.com/office/powerpoint/2010/main" val="152473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Arial" panose="020B0604020202020204" pitchFamily="34" charset="0"/>
              </a:rPr>
              <a:t>The elevation certificate still collects information about the area of the crawl space or enclosure areas which still apply to building Diagrams 6 through 9. There is no change here.</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24</a:t>
            </a:fld>
            <a:endParaRPr lang="en-US"/>
          </a:p>
        </p:txBody>
      </p:sp>
    </p:spTree>
    <p:extLst>
      <p:ext uri="{BB962C8B-B14F-4D97-AF65-F5344CB8AC3E}">
        <p14:creationId xmlns:p14="http://schemas.microsoft.com/office/powerpoint/2010/main" val="60148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Arial" panose="020B0604020202020204" pitchFamily="34" charset="0"/>
              </a:rPr>
              <a:t>An attached garage, A9 on the elevation certificate, is one that is attached and next to the building or beside the building, not underneath or separate from the building.</a:t>
            </a:r>
          </a:p>
          <a:p>
            <a:endParaRPr lang="en-US" sz="1800" dirty="0">
              <a:effectLst/>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On the left here you see an illustration of an attached garage with a common wall. It's a single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If you have a garage that's actually the first floor of an elevated building like the one on the right where you're parking on the bottom floor and it's actually underneath an elevated building, that's not an attached garage. That's an enclosure. And so those measurements should be included in section A8, not in A9.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25</a:t>
            </a:fld>
            <a:endParaRPr lang="en-US"/>
          </a:p>
        </p:txBody>
      </p:sp>
    </p:spTree>
    <p:extLst>
      <p:ext uri="{BB962C8B-B14F-4D97-AF65-F5344CB8AC3E}">
        <p14:creationId xmlns:p14="http://schemas.microsoft.com/office/powerpoint/2010/main" val="2688692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The building on the left is elevated. And they're parking on the 1st floor. That garage is an enclosure used for parking, not an attached garage. And the measurements for that area should be recorded in Section A8.  That garage is an enclosure used for parking, not an attached garage. And the measurements for that area should be recorded in Section A8.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one on the right is an attached garage and you would record its dimensions and the flood openings in Section A9.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26</a:t>
            </a:fld>
            <a:endParaRPr lang="en-US"/>
          </a:p>
        </p:txBody>
      </p:sp>
    </p:spTree>
    <p:extLst>
      <p:ext uri="{BB962C8B-B14F-4D97-AF65-F5344CB8AC3E}">
        <p14:creationId xmlns:p14="http://schemas.microsoft.com/office/powerpoint/2010/main" val="1506094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rialMT"/>
              </a:rPr>
              <a:t>The Elevation Certificate is an important administrative tool of the NFIP. </a:t>
            </a:r>
          </a:p>
          <a:p>
            <a:pPr algn="l"/>
            <a:endParaRPr lang="en-US" sz="1800" b="0" i="0" u="none" strike="noStrike" baseline="0" dirty="0">
              <a:latin typeface="ArialMT"/>
            </a:endParaRPr>
          </a:p>
          <a:p>
            <a:pPr algn="l"/>
            <a:r>
              <a:rPr lang="en-US" sz="1800" b="0" i="0" u="none" strike="noStrike" baseline="0" dirty="0">
                <a:latin typeface="ArialMT"/>
              </a:rPr>
              <a:t>It can be used to provide elevation information necessary to ensure compliance with community floodplain management ordinances, to inform the proper insurance premium, and to support a request for a Letter of Map Change (LOMA, CLOMA, LOMR-F, or CLOMR-F).</a:t>
            </a:r>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4</a:t>
            </a:fld>
            <a:endParaRPr lang="en-US"/>
          </a:p>
        </p:txBody>
      </p:sp>
    </p:spTree>
    <p:extLst>
      <p:ext uri="{BB962C8B-B14F-4D97-AF65-F5344CB8AC3E}">
        <p14:creationId xmlns:p14="http://schemas.microsoft.com/office/powerpoint/2010/main" val="768367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permanent flood opening allows for the free  passage of water automatically in both directions  without human intervention.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The new form collects more information about these flood openings than before.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Sections A8 and a A9 have been expanded to more closely align with building codes ASCE 24 and the minimum standards of the NFIP.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For NFIP compliance enclosures subject to flooding, enclosures need 2 openings for every enclosed area and at least one square inch of opening per square foot of enclosure.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That ASCE 24 and most building codes require that there be openings on at least two different sides of the enclosure. Previously, the elevation certificate did not capture that. Now under A8b and A9b, there's a new question. Is there at least one permanent opening on two different sides of the enclosed area or the attached garage?  That’s a Yes, No, or N/A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27</a:t>
            </a:fld>
            <a:endParaRPr lang="en-US"/>
          </a:p>
        </p:txBody>
      </p:sp>
    </p:spTree>
    <p:extLst>
      <p:ext uri="{BB962C8B-B14F-4D97-AF65-F5344CB8AC3E}">
        <p14:creationId xmlns:p14="http://schemas.microsoft.com/office/powerpoint/2010/main" val="3327750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Arial" panose="020B0604020202020204" pitchFamily="34" charset="0"/>
              </a:rPr>
              <a:t>Only count flood openings that are within one foot of the adjacent grade, either the interior grade or the exterior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Arial" panose="020B0604020202020204" pitchFamily="34" charset="0"/>
              </a:rPr>
              <a:t>If the bottom of the opening is 12 inches or less from the ground, then it can be counted. But if it’s higher than one foot on both sides of the wall, then it’s just not a flood opening and should not be recorded at all in Section A.</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28</a:t>
            </a:fld>
            <a:endParaRPr lang="en-US"/>
          </a:p>
        </p:txBody>
      </p:sp>
    </p:spTree>
    <p:extLst>
      <p:ext uri="{BB962C8B-B14F-4D97-AF65-F5344CB8AC3E}">
        <p14:creationId xmlns:p14="http://schemas.microsoft.com/office/powerpoint/2010/main" val="2247136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Here are some examples of flood openings that might be counted.  Many openings have louvers or some sort of grate or covering over them.</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one-to-one requirement assumes that there will be screening, so if it's 1/4 inch mesh then we don't have to deduct any inches from the overall measurement, but if you have louvers bars or any kind of decorative material then you'll have to subtract the area of that material from the overall area of the opening.</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To account for that blockage, if the louvers can be closed and the flow of water therefore obstructed, then deduct 100% from the area, resulting in as little as </a:t>
            </a:r>
            <a:r>
              <a:rPr lang="en-US" sz="1800" kern="100" dirty="0" err="1">
                <a:effectLst/>
                <a:latin typeface="Aptos" panose="020B0004020202020204" pitchFamily="34" charset="0"/>
                <a:ea typeface="Aptos" panose="020B0004020202020204" pitchFamily="34" charset="0"/>
                <a:cs typeface="Arial" panose="020B0604020202020204" pitchFamily="34" charset="0"/>
              </a:rPr>
              <a:t>zer</a:t>
            </a:r>
            <a:r>
              <a:rPr lang="en-US" sz="1800" kern="100" dirty="0">
                <a:effectLst/>
                <a:latin typeface="Aptos" panose="020B0004020202020204" pitchFamily="34" charset="0"/>
                <a:ea typeface="Aptos" panose="020B0004020202020204" pitchFamily="34" charset="0"/>
                <a:cs typeface="Arial" panose="020B0604020202020204" pitchFamily="34" charset="0"/>
              </a:rPr>
              <a:t> square inches of opening.</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29</a:t>
            </a:fld>
            <a:endParaRPr lang="en-US"/>
          </a:p>
        </p:txBody>
      </p:sp>
    </p:spTree>
    <p:extLst>
      <p:ext uri="{BB962C8B-B14F-4D97-AF65-F5344CB8AC3E}">
        <p14:creationId xmlns:p14="http://schemas.microsoft.com/office/powerpoint/2010/main" val="808886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Some buildings have multiple types of flood openings. They'll have non-engineered openings and engineered openings.  Non-engineered openings are permanent openings that have no moving parts. They allow the water to go in and out of the enclosure without any human intervention.  The minimum requirement for non-engineered openings is one square inch of opening per square foot of enclosure.</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Engineered openings are activated under flood conditions. They usually have moving parts that will allow the water to go in and out.</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They must be certified to meet the design and performance criteria in ASCE 24.  </a:t>
            </a:r>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30</a:t>
            </a:fld>
            <a:endParaRPr lang="en-US"/>
          </a:p>
        </p:txBody>
      </p:sp>
    </p:spTree>
    <p:extLst>
      <p:ext uri="{BB962C8B-B14F-4D97-AF65-F5344CB8AC3E}">
        <p14:creationId xmlns:p14="http://schemas.microsoft.com/office/powerpoint/2010/main" val="2387334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000" kern="100" dirty="0">
                <a:effectLst/>
                <a:latin typeface="Aptos" panose="020B0004020202020204" pitchFamily="34" charset="0"/>
                <a:ea typeface="Aptos" panose="020B0004020202020204" pitchFamily="34" charset="0"/>
                <a:cs typeface="Arial" panose="020B0604020202020204" pitchFamily="34" charset="0"/>
              </a:rPr>
              <a:t>In order to be considered engineered flood openings, they must also have an individual certification from a professional engineer or an evaluation report from the International Code Council Evaluation Service.</a:t>
            </a:r>
          </a:p>
          <a:p>
            <a:endParaRPr lang="en-US" dirty="0"/>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That certification must be attached to the elevation certificate and detail the enclosed area of the building that each vent is rated to cover.</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Without the certification, the opening cannot be considered engineered and its actual net area in its-non activated state must be used which could be as little as 0 square inches.</a:t>
            </a:r>
            <a:endParaRPr lang="en-US" dirty="0"/>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31</a:t>
            </a:fld>
            <a:endParaRPr lang="en-US"/>
          </a:p>
        </p:txBody>
      </p:sp>
    </p:spTree>
    <p:extLst>
      <p:ext uri="{BB962C8B-B14F-4D97-AF65-F5344CB8AC3E}">
        <p14:creationId xmlns:p14="http://schemas.microsoft.com/office/powerpoint/2010/main" val="1256605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The elevation certificate form now asks for the number of openings that are non engineered and the number of openings that are engineered.</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If that ICC report for an engineered opening is not attached to the elevation certificate form, then the vent cannot be considered to be engineered.</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On the ICC evaluation report, you'll see that there's usually an area of the enclosure that each opening is rated to support. For example, this ICT report shows that event of this type will cover 220 square feet of enclosed area.  So if you have 4 engineered openings that are rated to cover 220 square feet each, then you have a total net rated area of 880 square feet.</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The new form now accounts for the possible combination of the rated area of the engineered openings recorded in feet and the net area of non engineered openings recorded in inches.  And you add those up to get the total net rated area which gets recorded in A8F or A9F.</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If the building only has one type of openings, then you enter N/A in the fields that don't apply.</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A8F and A9F are only for enclosures that have two different kinds of openings, both engineered and non-engineered openings.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If the form doesn't allow you to enter the N/A text in number field just leave it bland and enter a note in the comments if needed.</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32</a:t>
            </a:fld>
            <a:endParaRPr lang="en-US"/>
          </a:p>
        </p:txBody>
      </p:sp>
    </p:spTree>
    <p:extLst>
      <p:ext uri="{BB962C8B-B14F-4D97-AF65-F5344CB8AC3E}">
        <p14:creationId xmlns:p14="http://schemas.microsoft.com/office/powerpoint/2010/main" val="2177612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instructions for each section of the form have also been updated to align with the form changes. Section A instructions now clarify the requirement for four photographs. The new horizontal datum, and now the requirement for latitude and longitude to be to 6 decimal places and for the </a:t>
            </a:r>
            <a:r>
              <a:rPr lang="en-US" sz="1800" kern="100" dirty="0" err="1">
                <a:effectLst/>
                <a:latin typeface="Aptos" panose="020B0004020202020204" pitchFamily="34" charset="0"/>
                <a:ea typeface="Aptos" panose="020B0004020202020204" pitchFamily="34" charset="0"/>
                <a:cs typeface="Arial" panose="020B0604020202020204" pitchFamily="34" charset="0"/>
              </a:rPr>
              <a:t>lat</a:t>
            </a:r>
            <a:r>
              <a:rPr lang="en-US" sz="1800" kern="100" dirty="0">
                <a:effectLst/>
                <a:latin typeface="Aptos" panose="020B0004020202020204" pitchFamily="34" charset="0"/>
                <a:ea typeface="Aptos" panose="020B0004020202020204" pitchFamily="34" charset="0"/>
                <a:cs typeface="Arial" panose="020B0604020202020204" pitchFamily="34" charset="0"/>
              </a:rPr>
              <a:t>, long method and source to be indicated in the comments in Section 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instructions include prompts about engineered openings and clarified that ICC or other documentation should be attached.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And there are additional instructions about using Section A8 and A9 when there are both engineered openings and non engineered openings present.</a:t>
            </a:r>
          </a:p>
          <a:p>
            <a:endParaRPr lang="en-US" dirty="0"/>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33</a:t>
            </a:fld>
            <a:endParaRPr lang="en-US"/>
          </a:p>
        </p:txBody>
      </p:sp>
    </p:spTree>
    <p:extLst>
      <p:ext uri="{BB962C8B-B14F-4D97-AF65-F5344CB8AC3E}">
        <p14:creationId xmlns:p14="http://schemas.microsoft.com/office/powerpoint/2010/main" val="156307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Arial" panose="020B0604020202020204" pitchFamily="34" charset="0"/>
              </a:rPr>
              <a:t>The changes in section B are mostly just about clarity in the instructions, but there are some updates.</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34</a:t>
            </a:fld>
            <a:endParaRPr lang="en-US"/>
          </a:p>
        </p:txBody>
      </p:sp>
    </p:spTree>
    <p:extLst>
      <p:ext uri="{BB962C8B-B14F-4D97-AF65-F5344CB8AC3E}">
        <p14:creationId xmlns:p14="http://schemas.microsoft.com/office/powerpoint/2010/main" val="306217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Community Name and Community Number have been split into two different boxes, B1A and B1B. This will impact CRS communities that need to have both of these correct now, rather than just one or the other.</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In B10, the word “profile” has been removed from the FIS box, so any use of the flood insurance study for determining BFE can be indicated with that selection.</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In B11, make sure the correct datum for the BFE is used.  There are model-backed studies in the state that still use NGVD29.</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There's a new field B13 for LIMWAs, since no building in West Virginia are not in a coastal area, always No.  Do not leave blank.</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725A4F3-0ABB-4E8E-B5A8-D359816A1B69}" type="slidenum">
              <a:rPr lang="en-US" smtClean="0"/>
              <a:t>35</a:t>
            </a:fld>
            <a:endParaRPr lang="en-US"/>
          </a:p>
        </p:txBody>
      </p:sp>
    </p:spTree>
    <p:extLst>
      <p:ext uri="{BB962C8B-B14F-4D97-AF65-F5344CB8AC3E}">
        <p14:creationId xmlns:p14="http://schemas.microsoft.com/office/powerpoint/2010/main" val="3160939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In the new section B instructions, there's clarification in B7 that LOMR case numbers and the effective dates should be recorded in the comments Section D when applicable.  Enter the effective firm date in Section B and then the LOMR information in the section D comments.</a:t>
            </a:r>
          </a:p>
          <a:p>
            <a:pPr marL="0" marR="0">
              <a:lnSpc>
                <a:spcPct val="115000"/>
              </a:lnSpc>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Remember that for B9, that's the BFE we're going to use the appropriate source which could be the WV Flood Tool, FIS, FIRM, but whatever that source is, the BFE is rounded to the nearest 10th of a foot in West Virginia.</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If the building is located in more than one flood zone, we're going to list all the applicable flood zones and BFE's.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BFE that's recorded in section B9 must be based on hydrologic and hydraulic (H&amp;H) analysis such as the Advisory Flood Heights for Approximate A Zones in West Virginia.; otherwise, it belongs in the Section D comments.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In B10, we indicate the source of the BFE or the base flood depth.  If the BFE is from a source other than the flood insurance study or the flood insurance rate map, such as model-backed Advisory Flood Heights in the WV Flood Tool, then include the name of the study (e.g., Advisory Flood Heights), the agency or company that produced it (e.g., FEMA/WV NFIP Office), and the date when the study was completed.  The WVGIS Technical Center can provide the date of the study.</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36</a:t>
            </a:fld>
            <a:endParaRPr lang="en-US"/>
          </a:p>
        </p:txBody>
      </p:sp>
    </p:spTree>
    <p:extLst>
      <p:ext uri="{BB962C8B-B14F-4D97-AF65-F5344CB8AC3E}">
        <p14:creationId xmlns:p14="http://schemas.microsoft.com/office/powerpoint/2010/main" val="192148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Elevation Certificates can be used for floodplain management and for insurance decisions indefinitely, as long the building and its adjacent grade have not been altered in any way that it would modify any information that have been certified, specifically measurements and elevations in Sections A, C, E, or H. </a:t>
            </a:r>
          </a:p>
          <a:p>
            <a:endParaRPr lang="en-US" dirty="0"/>
          </a:p>
          <a:p>
            <a:r>
              <a:rPr lang="en-US" dirty="0"/>
              <a:t>If modifications have been made to the building or its adjacent grade, a new elevation certificate should be generated using the latest version of the form.  A new form would be required, for example, if a building has been Substantially Damaged or Substantially Improved, or any modification that changes the information on the certificate making it invalid.   </a:t>
            </a:r>
          </a:p>
        </p:txBody>
      </p:sp>
      <p:sp>
        <p:nvSpPr>
          <p:cNvPr id="4" name="Slide Number Placeholder 3"/>
          <p:cNvSpPr>
            <a:spLocks noGrp="1"/>
          </p:cNvSpPr>
          <p:nvPr>
            <p:ph type="sldNum" sz="quarter" idx="5"/>
          </p:nvPr>
        </p:nvSpPr>
        <p:spPr/>
        <p:txBody>
          <a:bodyPr/>
          <a:lstStyle/>
          <a:p>
            <a:fld id="{2725A4F3-0ABB-4E8E-B5A8-D359816A1B69}" type="slidenum">
              <a:rPr lang="en-US" smtClean="0"/>
              <a:t>5</a:t>
            </a:fld>
            <a:endParaRPr lang="en-US"/>
          </a:p>
        </p:txBody>
      </p:sp>
    </p:spTree>
    <p:extLst>
      <p:ext uri="{BB962C8B-B14F-4D97-AF65-F5344CB8AC3E}">
        <p14:creationId xmlns:p14="http://schemas.microsoft.com/office/powerpoint/2010/main" val="1196957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1% floodplain and 0.2% floodplain, floodway, cross sections, and BFEs</a:t>
            </a:r>
          </a:p>
          <a:p>
            <a:r>
              <a:rPr lang="en-US" dirty="0"/>
              <a:t>“Cross sections now show water surface elevations.”</a:t>
            </a:r>
          </a:p>
          <a:p>
            <a:r>
              <a:rPr lang="en-US" dirty="0"/>
              <a:t>“Transparent fills over aerial photography”</a:t>
            </a:r>
          </a:p>
          <a:p>
            <a:r>
              <a:rPr lang="en-US" dirty="0"/>
              <a:t>“new maps will look different”</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38</a:t>
            </a:fld>
            <a:endParaRPr lang="en-US"/>
          </a:p>
        </p:txBody>
      </p:sp>
    </p:spTree>
    <p:extLst>
      <p:ext uri="{BB962C8B-B14F-4D97-AF65-F5344CB8AC3E}">
        <p14:creationId xmlns:p14="http://schemas.microsoft.com/office/powerpoint/2010/main" val="282255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rPr>
              <a:t>It is highly recommended that owners get flood insurance in areas of moderate risk even though it is not required</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39</a:t>
            </a:fld>
            <a:endParaRPr lang="en-US"/>
          </a:p>
        </p:txBody>
      </p:sp>
    </p:spTree>
    <p:extLst>
      <p:ext uri="{BB962C8B-B14F-4D97-AF65-F5344CB8AC3E}">
        <p14:creationId xmlns:p14="http://schemas.microsoft.com/office/powerpoint/2010/main" val="2834446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597B0-0FB7-080F-A394-D26CED8F4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C97E-E177-D690-7DD0-5F7FEC01C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4BFAA-9EFF-311F-10D3-FC500027FC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B0A51E-6D6E-46C1-77B8-AB40D423B597}"/>
              </a:ext>
            </a:extLst>
          </p:cNvPr>
          <p:cNvSpPr>
            <a:spLocks noGrp="1"/>
          </p:cNvSpPr>
          <p:nvPr>
            <p:ph type="sldNum" sz="quarter" idx="5"/>
          </p:nvPr>
        </p:nvSpPr>
        <p:spPr/>
        <p:txBody>
          <a:bodyPr/>
          <a:lstStyle/>
          <a:p>
            <a:fld id="{4BAF53EF-993C-FF42-8B62-CEF57763A78D}" type="slidenum">
              <a:rPr lang="en-US" smtClean="0"/>
              <a:t>40</a:t>
            </a:fld>
            <a:endParaRPr lang="en-US"/>
          </a:p>
        </p:txBody>
      </p:sp>
    </p:spTree>
    <p:extLst>
      <p:ext uri="{BB962C8B-B14F-4D97-AF65-F5344CB8AC3E}">
        <p14:creationId xmlns:p14="http://schemas.microsoft.com/office/powerpoint/2010/main" val="654787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330E-0A43-BFEA-B970-DC68C24C0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45C5C-894D-9147-9105-991FF47FA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4712D-9E5D-A8EC-8445-0934B17079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958F41-CC17-FA5F-6D6E-2198086F3A4E}"/>
              </a:ext>
            </a:extLst>
          </p:cNvPr>
          <p:cNvSpPr>
            <a:spLocks noGrp="1"/>
          </p:cNvSpPr>
          <p:nvPr>
            <p:ph type="sldNum" sz="quarter" idx="5"/>
          </p:nvPr>
        </p:nvSpPr>
        <p:spPr/>
        <p:txBody>
          <a:bodyPr/>
          <a:lstStyle/>
          <a:p>
            <a:fld id="{4BAF53EF-993C-FF42-8B62-CEF57763A78D}" type="slidenum">
              <a:rPr lang="en-US" smtClean="0"/>
              <a:t>41</a:t>
            </a:fld>
            <a:endParaRPr lang="en-US"/>
          </a:p>
        </p:txBody>
      </p:sp>
    </p:spTree>
    <p:extLst>
      <p:ext uri="{BB962C8B-B14F-4D97-AF65-F5344CB8AC3E}">
        <p14:creationId xmlns:p14="http://schemas.microsoft.com/office/powerpoint/2010/main" val="2661066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E93A-8763-5141-5632-DBE33B09A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8EF6B-575D-36FB-FC89-4CB2362AB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5D0B98-CF6E-2038-1C00-1D9FA57E79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56161-3880-7FCB-F3CA-7904B56391D9}"/>
              </a:ext>
            </a:extLst>
          </p:cNvPr>
          <p:cNvSpPr>
            <a:spLocks noGrp="1"/>
          </p:cNvSpPr>
          <p:nvPr>
            <p:ph type="sldNum" sz="quarter" idx="5"/>
          </p:nvPr>
        </p:nvSpPr>
        <p:spPr/>
        <p:txBody>
          <a:bodyPr/>
          <a:lstStyle/>
          <a:p>
            <a:fld id="{4BAF53EF-993C-FF42-8B62-CEF57763A78D}" type="slidenum">
              <a:rPr lang="en-US" smtClean="0"/>
              <a:t>42</a:t>
            </a:fld>
            <a:endParaRPr lang="en-US"/>
          </a:p>
        </p:txBody>
      </p:sp>
    </p:spTree>
    <p:extLst>
      <p:ext uri="{BB962C8B-B14F-4D97-AF65-F5344CB8AC3E}">
        <p14:creationId xmlns:p14="http://schemas.microsoft.com/office/powerpoint/2010/main" val="2572392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56135-035B-89A5-025E-1D03DEB05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FD93D-B8B7-076D-08A3-0A61D0D91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B731A-16A5-9EB2-C890-D0A693E5A8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D3A6E-4729-A767-8CF9-9DC2379150EE}"/>
              </a:ext>
            </a:extLst>
          </p:cNvPr>
          <p:cNvSpPr>
            <a:spLocks noGrp="1"/>
          </p:cNvSpPr>
          <p:nvPr>
            <p:ph type="sldNum" sz="quarter" idx="5"/>
          </p:nvPr>
        </p:nvSpPr>
        <p:spPr/>
        <p:txBody>
          <a:bodyPr/>
          <a:lstStyle/>
          <a:p>
            <a:fld id="{4BAF53EF-993C-FF42-8B62-CEF57763A78D}" type="slidenum">
              <a:rPr lang="en-US" smtClean="0"/>
              <a:t>43</a:t>
            </a:fld>
            <a:endParaRPr lang="en-US"/>
          </a:p>
        </p:txBody>
      </p:sp>
    </p:spTree>
    <p:extLst>
      <p:ext uri="{BB962C8B-B14F-4D97-AF65-F5344CB8AC3E}">
        <p14:creationId xmlns:p14="http://schemas.microsoft.com/office/powerpoint/2010/main" val="3741341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82FFF-0D8E-A979-2A35-F7F660877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A0E17-2C9F-931B-46EB-15AB152E9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E7536-7CFB-512E-68AA-861B378954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CB5DF8-4B7A-BC3E-ECF8-885C8642D195}"/>
              </a:ext>
            </a:extLst>
          </p:cNvPr>
          <p:cNvSpPr>
            <a:spLocks noGrp="1"/>
          </p:cNvSpPr>
          <p:nvPr>
            <p:ph type="sldNum" sz="quarter" idx="5"/>
          </p:nvPr>
        </p:nvSpPr>
        <p:spPr/>
        <p:txBody>
          <a:bodyPr/>
          <a:lstStyle/>
          <a:p>
            <a:fld id="{4BAF53EF-993C-FF42-8B62-CEF57763A78D}" type="slidenum">
              <a:rPr lang="en-US" smtClean="0"/>
              <a:t>44</a:t>
            </a:fld>
            <a:endParaRPr lang="en-US"/>
          </a:p>
        </p:txBody>
      </p:sp>
    </p:spTree>
    <p:extLst>
      <p:ext uri="{BB962C8B-B14F-4D97-AF65-F5344CB8AC3E}">
        <p14:creationId xmlns:p14="http://schemas.microsoft.com/office/powerpoint/2010/main" val="1349263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For B11 make sure to select the correct vertical datum of the BFE or Advisory Flood Heights.  There are still model-backed flood studies that reference the NGVD 1929 datum. </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B12 and B13 have no coastal areas so check NO for both.</a:t>
            </a:r>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45</a:t>
            </a:fld>
            <a:endParaRPr lang="en-US"/>
          </a:p>
        </p:txBody>
      </p:sp>
    </p:spTree>
    <p:extLst>
      <p:ext uri="{BB962C8B-B14F-4D97-AF65-F5344CB8AC3E}">
        <p14:creationId xmlns:p14="http://schemas.microsoft.com/office/powerpoint/2010/main" val="3412093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C5F9-6356-C941-1307-0799680C3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1DD93-5115-B593-DE47-837523221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EE584-4B2C-C2A4-9CF9-0D6C52C3A2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EE9E18-9656-7EF7-1328-207592FE3E86}"/>
              </a:ext>
            </a:extLst>
          </p:cNvPr>
          <p:cNvSpPr>
            <a:spLocks noGrp="1"/>
          </p:cNvSpPr>
          <p:nvPr>
            <p:ph type="sldNum" sz="quarter" idx="5"/>
          </p:nvPr>
        </p:nvSpPr>
        <p:spPr/>
        <p:txBody>
          <a:bodyPr/>
          <a:lstStyle/>
          <a:p>
            <a:fld id="{4BAF53EF-993C-FF42-8B62-CEF57763A78D}" type="slidenum">
              <a:rPr lang="en-US" smtClean="0"/>
              <a:t>46</a:t>
            </a:fld>
            <a:endParaRPr lang="en-US"/>
          </a:p>
        </p:txBody>
      </p:sp>
    </p:spTree>
    <p:extLst>
      <p:ext uri="{BB962C8B-B14F-4D97-AF65-F5344CB8AC3E}">
        <p14:creationId xmlns:p14="http://schemas.microsoft.com/office/powerpoint/2010/main" val="3339924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47</a:t>
            </a:fld>
            <a:endParaRPr lang="en-US"/>
          </a:p>
        </p:txBody>
      </p:sp>
    </p:spTree>
    <p:extLst>
      <p:ext uri="{BB962C8B-B14F-4D97-AF65-F5344CB8AC3E}">
        <p14:creationId xmlns:p14="http://schemas.microsoft.com/office/powerpoint/2010/main" val="239802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10</a:t>
            </a:fld>
            <a:endParaRPr lang="en-US"/>
          </a:p>
        </p:txBody>
      </p:sp>
    </p:spTree>
    <p:extLst>
      <p:ext uri="{BB962C8B-B14F-4D97-AF65-F5344CB8AC3E}">
        <p14:creationId xmlns:p14="http://schemas.microsoft.com/office/powerpoint/2010/main" val="2494578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In West Virginia, Section C is for flood zones with a base flood elevation.  The are minimal or no AO Zones in West Virginia that require a base flood depth.</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This section has to be completed by a licensed survey professional!</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There's a new date and conversion factor check box asking the surveyor to check the box that indicates whether they used one. And if so, to describe the source of their conversion factor in the comments.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Section C may be used to document first floor height for insurance purposes in any flood zone, including B, C, X, and D).</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48</a:t>
            </a:fld>
            <a:endParaRPr lang="en-US"/>
          </a:p>
        </p:txBody>
      </p:sp>
    </p:spTree>
    <p:extLst>
      <p:ext uri="{BB962C8B-B14F-4D97-AF65-F5344CB8AC3E}">
        <p14:creationId xmlns:p14="http://schemas.microsoft.com/office/powerpoint/2010/main" val="1485712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Section C2.a records the same bottom floor just as before but now has additional instructions for clarity.</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In section C2.a, enter the elevation measured at the top of the bottom floor, excluding the attached garage enclosures used for parking are recorded in C2.a.</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49</a:t>
            </a:fld>
            <a:endParaRPr lang="en-US"/>
          </a:p>
        </p:txBody>
      </p:sp>
    </p:spTree>
    <p:extLst>
      <p:ext uri="{BB962C8B-B14F-4D97-AF65-F5344CB8AC3E}">
        <p14:creationId xmlns:p14="http://schemas.microsoft.com/office/powerpoint/2010/main" val="406058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For C2.b, there's no change in the form, but additional instructions indicate the proper way to measure that floor.</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Section C2.b is only for building diagrams 2A through 9 and any flood zone.  Buildings on slap foundations (Diagram 1) typically don’t have two floors, as slab foundations are not designed to support the weight of a second story.</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For buildings that have more than two floors or levels to be surveyed, record additional elevations in the Section D comments and then specify which of those fours were entered as C2.a or C2.b.</a:t>
            </a:r>
          </a:p>
        </p:txBody>
      </p:sp>
      <p:sp>
        <p:nvSpPr>
          <p:cNvPr id="4" name="Slide Number Placeholder 3"/>
          <p:cNvSpPr>
            <a:spLocks noGrp="1"/>
          </p:cNvSpPr>
          <p:nvPr>
            <p:ph type="sldNum" sz="quarter" idx="5"/>
          </p:nvPr>
        </p:nvSpPr>
        <p:spPr/>
        <p:txBody>
          <a:bodyPr/>
          <a:lstStyle/>
          <a:p>
            <a:fld id="{2725A4F3-0ABB-4E8E-B5A8-D359816A1B69}" type="slidenum">
              <a:rPr lang="en-US" smtClean="0"/>
              <a:t>50</a:t>
            </a:fld>
            <a:endParaRPr lang="en-US"/>
          </a:p>
        </p:txBody>
      </p:sp>
    </p:spTree>
    <p:extLst>
      <p:ext uri="{BB962C8B-B14F-4D97-AF65-F5344CB8AC3E}">
        <p14:creationId xmlns:p14="http://schemas.microsoft.com/office/powerpoint/2010/main" val="956029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In C2.c, there has been a change on the form but just enter “N/A” since there are no coastal zones in West Virginia.</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51</a:t>
            </a:fld>
            <a:endParaRPr lang="en-US"/>
          </a:p>
        </p:txBody>
      </p:sp>
    </p:spTree>
    <p:extLst>
      <p:ext uri="{BB962C8B-B14F-4D97-AF65-F5344CB8AC3E}">
        <p14:creationId xmlns:p14="http://schemas.microsoft.com/office/powerpoint/2010/main" val="3362549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Earlier we reviewed the definitions for three different floors, so while we're talking about floor elevations in Section C, let's breakdown the differences so you'll understand which of these are recorded here.</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Arial" panose="020B0604020202020204" pitchFamily="34" charset="0"/>
              </a:rPr>
              <a:t>Bottom Floor </a:t>
            </a:r>
            <a:r>
              <a:rPr lang="en-US" sz="1200" kern="100" dirty="0">
                <a:effectLst/>
                <a:latin typeface="Aptos" panose="020B0004020202020204" pitchFamily="34" charset="0"/>
                <a:ea typeface="Aptos" panose="020B0004020202020204" pitchFamily="34" charset="0"/>
                <a:cs typeface="Arial" panose="020B0604020202020204" pitchFamily="34" charset="0"/>
              </a:rPr>
              <a:t>is an objective elevation recorded by the professional surveyor. It could be at grade, above grade, or even below grade.  Bottom floor could be a slab floor, a raise slab, a crawl space, an enclosure, a basement, and it can even be elevated on posts or piers. Bottom floor is recorded on the elevation certificate as either C2.a. or E1.</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The </a:t>
            </a:r>
            <a:r>
              <a:rPr lang="en-US" sz="1200" b="1" kern="100" dirty="0">
                <a:effectLst/>
                <a:latin typeface="Aptos" panose="020B0004020202020204" pitchFamily="34" charset="0"/>
                <a:ea typeface="Aptos" panose="020B0004020202020204" pitchFamily="34" charset="0"/>
                <a:cs typeface="Arial" panose="020B0604020202020204" pitchFamily="34" charset="0"/>
              </a:rPr>
              <a:t>Lowest Floor Elevation</a:t>
            </a:r>
            <a:r>
              <a:rPr lang="en-US" sz="1200" kern="100" dirty="0">
                <a:effectLst/>
                <a:latin typeface="Aptos" panose="020B0004020202020204" pitchFamily="34" charset="0"/>
                <a:ea typeface="Aptos" panose="020B0004020202020204" pitchFamily="34" charset="0"/>
                <a:cs typeface="Arial" panose="020B0604020202020204" pitchFamily="34" charset="0"/>
              </a:rPr>
              <a:t> is something that's interpreted by the community official based on multiple measurements, elevations, and characteristics of the building.  Lowest floor is not used for rating flood insurance, but communities still use it to determine compliance with local floodplain management regulations.  Lowest floor is recorded in section G9a.</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Arial" panose="020B0604020202020204" pitchFamily="34" charset="0"/>
              </a:rPr>
              <a:t>First Floor Height </a:t>
            </a:r>
            <a:r>
              <a:rPr lang="en-US" sz="1200" kern="100" dirty="0">
                <a:effectLst/>
                <a:latin typeface="Aptos" panose="020B0004020202020204" pitchFamily="34" charset="0"/>
                <a:ea typeface="Aptos" panose="020B0004020202020204" pitchFamily="34" charset="0"/>
                <a:cs typeface="Arial" panose="020B0604020202020204" pitchFamily="34" charset="0"/>
              </a:rPr>
              <a:t>is used for rating flood insurance. The First Floor Height will always be at or above grade. It does vary by foundation type and it's recorded in section H. It can be interpreted from information provided in Section C, but it's specifically called out in section H.</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52</a:t>
            </a:fld>
            <a:endParaRPr lang="en-US"/>
          </a:p>
        </p:txBody>
      </p:sp>
    </p:spTree>
    <p:extLst>
      <p:ext uri="{BB962C8B-B14F-4D97-AF65-F5344CB8AC3E}">
        <p14:creationId xmlns:p14="http://schemas.microsoft.com/office/powerpoint/2010/main" val="2942876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For C2.d, there's no change to the form it records the lowest point of the slab floor in an attached garage. A garage that's the first floor of an elevated building with other floors above it is not an attached garage. It's just an enclosure.</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The example on the left is an enclosure floor used for parking and it's actually C2.a, not C2.d.  </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The one on the right i</a:t>
            </a:r>
            <a:r>
              <a:rPr lang="en-US" sz="1800" kern="100" dirty="0">
                <a:effectLst/>
                <a:latin typeface="Aptos" panose="020B0004020202020204" pitchFamily="34" charset="0"/>
                <a:ea typeface="Aptos" panose="020B0004020202020204" pitchFamily="34" charset="0"/>
                <a:cs typeface="Arial" panose="020B0604020202020204" pitchFamily="34" charset="0"/>
              </a:rPr>
              <a:t>s an attached garage, so C2.d would be the garage floor slab at its lowest point.</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53</a:t>
            </a:fld>
            <a:endParaRPr lang="en-US"/>
          </a:p>
        </p:txBody>
      </p:sp>
    </p:spTree>
    <p:extLst>
      <p:ext uri="{BB962C8B-B14F-4D97-AF65-F5344CB8AC3E}">
        <p14:creationId xmlns:p14="http://schemas.microsoft.com/office/powerpoint/2010/main" val="86067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In C2.e a prompt has been added to describe in the comments the machinery or equipment that was measured.</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Machinery and equipment elevation requirements are different for floodplain management compliance than they are for the requirements to get the M&amp;E flood insurance discount.</a:t>
            </a:r>
          </a:p>
          <a:p>
            <a:pPr marL="0" marR="0">
              <a:lnSpc>
                <a:spcPct val="115000"/>
              </a:lnSpc>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In previous versions of the elevation certificate there was some confusion about which machinery should be recorded here, so</a:t>
            </a:r>
            <a:r>
              <a:rPr lang="en-US" sz="1800" kern="100" dirty="0">
                <a:effectLst/>
                <a:latin typeface="Aptos" panose="020B0004020202020204" pitchFamily="34" charset="0"/>
                <a:ea typeface="Aptos" panose="020B0004020202020204" pitchFamily="34" charset="0"/>
                <a:cs typeface="Arial" panose="020B0604020202020204" pitchFamily="34" charset="0"/>
              </a:rPr>
              <a:t> the elevation certificate form instructions now provide an example non exhaustive list of machinery that could be measured.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For C2.e, this is intended to prompt surveyors to measure the lowest of all machinery, not just the lowest of those listed in the instructions.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If you'd like to read more about how to protect machinery from flood damage, check out FEMA Publication 348.  Information about the mitigation discounts can be found at FEMA.gov.</a:t>
            </a:r>
          </a:p>
        </p:txBody>
      </p:sp>
      <p:sp>
        <p:nvSpPr>
          <p:cNvPr id="4" name="Slide Number Placeholder 3"/>
          <p:cNvSpPr>
            <a:spLocks noGrp="1"/>
          </p:cNvSpPr>
          <p:nvPr>
            <p:ph type="sldNum" sz="quarter" idx="5"/>
          </p:nvPr>
        </p:nvSpPr>
        <p:spPr/>
        <p:txBody>
          <a:bodyPr/>
          <a:lstStyle/>
          <a:p>
            <a:fld id="{2725A4F3-0ABB-4E8E-B5A8-D359816A1B69}" type="slidenum">
              <a:rPr lang="en-US" smtClean="0"/>
              <a:t>54</a:t>
            </a:fld>
            <a:endParaRPr lang="en-US"/>
          </a:p>
        </p:txBody>
      </p:sp>
    </p:spTree>
    <p:extLst>
      <p:ext uri="{BB962C8B-B14F-4D97-AF65-F5344CB8AC3E}">
        <p14:creationId xmlns:p14="http://schemas.microsoft.com/office/powerpoint/2010/main" val="3364360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There's a new box in C2.f and C2.g for indicating whether the adjacent grade measured is finished ground level or natural ground level.</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Checking one of these boxes is required. Historically, we only used finished grade here, but now we're asking the surveyors to indicate whether the ground is finished or natural grade.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Natural grade is the undisturbed natural surface of the ground prior to any excavation or fill.  If in doubt, select finished.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For C2.h., where we measure the ground elevation of the deck, support or stairs only </a:t>
            </a:r>
            <a:r>
              <a:rPr lang="en-US" sz="1800" b="1" kern="100" dirty="0">
                <a:effectLst/>
                <a:latin typeface="Aptos" panose="020B0004020202020204" pitchFamily="34" charset="0"/>
                <a:ea typeface="Aptos" panose="020B0004020202020204" pitchFamily="34" charset="0"/>
                <a:cs typeface="Arial" panose="020B0604020202020204" pitchFamily="34" charset="0"/>
              </a:rPr>
              <a:t>finished grade </a:t>
            </a:r>
            <a:r>
              <a:rPr lang="en-US" sz="1800" kern="100" dirty="0">
                <a:effectLst/>
                <a:latin typeface="Aptos" panose="020B0004020202020204" pitchFamily="34" charset="0"/>
                <a:ea typeface="Aptos" panose="020B0004020202020204" pitchFamily="34" charset="0"/>
                <a:cs typeface="Arial" panose="020B0604020202020204" pitchFamily="34" charset="0"/>
              </a:rPr>
              <a:t>should be indicated.  That's now clear on the form.</a:t>
            </a:r>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55</a:t>
            </a:fld>
            <a:endParaRPr lang="en-US"/>
          </a:p>
        </p:txBody>
      </p:sp>
    </p:spTree>
    <p:extLst>
      <p:ext uri="{BB962C8B-B14F-4D97-AF65-F5344CB8AC3E}">
        <p14:creationId xmlns:p14="http://schemas.microsoft.com/office/powerpoint/2010/main" val="4025497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Instructions for section C have been updated, providing additional detail and clarity. For example, there are clarifications on the new natural versus finished grade options and instructions on procedures to follow if access to the crawl space is limited.</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56</a:t>
            </a:fld>
            <a:endParaRPr lang="en-US"/>
          </a:p>
        </p:txBody>
      </p:sp>
    </p:spTree>
    <p:extLst>
      <p:ext uri="{BB962C8B-B14F-4D97-AF65-F5344CB8AC3E}">
        <p14:creationId xmlns:p14="http://schemas.microsoft.com/office/powerpoint/2010/main" val="38789321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Arial" panose="020B0604020202020204" pitchFamily="34" charset="0"/>
              </a:rPr>
              <a:t>Section D only has minor changes</a:t>
            </a:r>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57</a:t>
            </a:fld>
            <a:endParaRPr lang="en-US"/>
          </a:p>
        </p:txBody>
      </p:sp>
    </p:spTree>
    <p:extLst>
      <p:ext uri="{BB962C8B-B14F-4D97-AF65-F5344CB8AC3E}">
        <p14:creationId xmlns:p14="http://schemas.microsoft.com/office/powerpoint/2010/main" val="363506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 has updated the NFIP’s Insurance Rating System to better reflect a property’s risk. The Elevation Certificate document has several  characteristics that can be used to support more favorable flood insurance premiums. </a:t>
            </a:r>
          </a:p>
        </p:txBody>
      </p:sp>
      <p:sp>
        <p:nvSpPr>
          <p:cNvPr id="4" name="Slide Number Placeholder 3"/>
          <p:cNvSpPr>
            <a:spLocks noGrp="1"/>
          </p:cNvSpPr>
          <p:nvPr>
            <p:ph type="sldNum" sz="quarter" idx="5"/>
          </p:nvPr>
        </p:nvSpPr>
        <p:spPr/>
        <p:txBody>
          <a:bodyPr/>
          <a:lstStyle/>
          <a:p>
            <a:fld id="{2725A4F3-0ABB-4E8E-B5A8-D359816A1B69}" type="slidenum">
              <a:rPr lang="en-US" smtClean="0"/>
              <a:t>11</a:t>
            </a:fld>
            <a:endParaRPr lang="en-US"/>
          </a:p>
        </p:txBody>
      </p:sp>
    </p:spTree>
    <p:extLst>
      <p:ext uri="{BB962C8B-B14F-4D97-AF65-F5344CB8AC3E}">
        <p14:creationId xmlns:p14="http://schemas.microsoft.com/office/powerpoint/2010/main" val="1617035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Section D is used by the surveyor or other licensed professional who completed section C.  Here they sign and seal to certify that their surveyed elevations are correct. The change here is the addition of a field for their e-mail address.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All fields are required in this section. There are a lot more prompts for the comments in the Section D instructions.</a:t>
            </a:r>
          </a:p>
        </p:txBody>
      </p:sp>
      <p:sp>
        <p:nvSpPr>
          <p:cNvPr id="4" name="Slide Number Placeholder 3"/>
          <p:cNvSpPr>
            <a:spLocks noGrp="1"/>
          </p:cNvSpPr>
          <p:nvPr>
            <p:ph type="sldNum" sz="quarter" idx="5"/>
          </p:nvPr>
        </p:nvSpPr>
        <p:spPr/>
        <p:txBody>
          <a:bodyPr/>
          <a:lstStyle/>
          <a:p>
            <a:fld id="{2725A4F3-0ABB-4E8E-B5A8-D359816A1B69}" type="slidenum">
              <a:rPr lang="en-US" smtClean="0"/>
              <a:t>58</a:t>
            </a:fld>
            <a:endParaRPr lang="en-US"/>
          </a:p>
        </p:txBody>
      </p:sp>
    </p:spTree>
    <p:extLst>
      <p:ext uri="{BB962C8B-B14F-4D97-AF65-F5344CB8AC3E}">
        <p14:creationId xmlns:p14="http://schemas.microsoft.com/office/powerpoint/2010/main" val="1727229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With all these new uses and two new sections, let's review who can complete which section of the elevation certificate form and which sections should be completed for the various EC uses.</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59</a:t>
            </a:fld>
            <a:endParaRPr lang="en-US"/>
          </a:p>
        </p:txBody>
      </p:sp>
    </p:spTree>
    <p:extLst>
      <p:ext uri="{BB962C8B-B14F-4D97-AF65-F5344CB8AC3E}">
        <p14:creationId xmlns:p14="http://schemas.microsoft.com/office/powerpoint/2010/main" val="1416751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Sections A &amp; B are property information and for FIRM information.  Anyone can complete these two sections, and they're always needed in every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Arial" panose="020B0604020202020204" pitchFamily="34" charset="0"/>
              </a:rPr>
              <a:t>Sections C &amp; D require a licensed professional to complete those surveyed elevations.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rial" panose="020B0604020202020204" pitchFamily="34" charset="0"/>
              </a:rPr>
              <a:t>Anyone can complete Section E, including the property owner, and they'll certify in Section F.</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 G is reserved only for the community official to use, and finally Section H and I can be filled out by anyone, and it's only used for insurance purposes.</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60</a:t>
            </a:fld>
            <a:endParaRPr lang="en-US"/>
          </a:p>
        </p:txBody>
      </p:sp>
    </p:spTree>
    <p:extLst>
      <p:ext uri="{BB962C8B-B14F-4D97-AF65-F5344CB8AC3E}">
        <p14:creationId xmlns:p14="http://schemas.microsoft.com/office/powerpoint/2010/main" val="3211890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Which sections should be completed?  If you're using the elevation certificate to document compliance with floodplain management regulations.  That is Sections A &amp; B and either Sections C &amp; D,  or E and 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Notice that Sections H and I are not on that list. Sections C &amp; D are good for all flood zones.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Sections E &amp; F are only for zones that don't have a baseline elevation or where the flood is measured in terms of depth.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Completion of Section G by the community official is always recommended in all cases and required for CRS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61</a:t>
            </a:fld>
            <a:endParaRPr lang="en-US"/>
          </a:p>
        </p:txBody>
      </p:sp>
    </p:spTree>
    <p:extLst>
      <p:ext uri="{BB962C8B-B14F-4D97-AF65-F5344CB8AC3E}">
        <p14:creationId xmlns:p14="http://schemas.microsoft.com/office/powerpoint/2010/main" val="3493449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For flood insurance only, use Sections A &amp; B and Section H with certification in either section I, if completed by the property owner, or Section G If completed by the Community official.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If there are surveyed elevations and section C is completed, it will supersede Section H.  Surveyed elevations will always supersede measured elevations.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In flood zones where surveys are not needed, that’s AO and A zones. FEMA recommends that you use Section H instead of section E for insurance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62</a:t>
            </a:fld>
            <a:endParaRPr lang="en-US"/>
          </a:p>
        </p:txBody>
      </p:sp>
    </p:spTree>
    <p:extLst>
      <p:ext uri="{BB962C8B-B14F-4D97-AF65-F5344CB8AC3E}">
        <p14:creationId xmlns:p14="http://schemas.microsoft.com/office/powerpoint/2010/main" val="849325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To use the elevation certificate to support a letter of map change decision for removing the property from this Special Flood Hazard Area, surveyed elevations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Sections A &amp; B and then Sections C &amp; D are needed for a letter of map change to termination.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Completion of Section G by the community official is recommended.</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63</a:t>
            </a:fld>
            <a:endParaRPr lang="en-US"/>
          </a:p>
        </p:txBody>
      </p:sp>
    </p:spTree>
    <p:extLst>
      <p:ext uri="{BB962C8B-B14F-4D97-AF65-F5344CB8AC3E}">
        <p14:creationId xmlns:p14="http://schemas.microsoft.com/office/powerpoint/2010/main" val="793631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In summary, there are two new form sections that can be used for flood insurance policy rating without the need for a professional survey. But surveyed elevations are still required for other uses like floodplain management and letters of map change.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There are expanded sections throughout the EC to capture additional detail and clarity.</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Section G has been expanded and enhanced.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Community officials can now use it to connect the permit process or the variance decisions and the compliance determinations with higher standards. It's now required for CRS communities.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Additional photographs are required to capture building details, regardless of the intended use of the form, and finally updated and detailed instruction pages help clarify how to properly complete the form.</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64</a:t>
            </a:fld>
            <a:endParaRPr lang="en-US"/>
          </a:p>
        </p:txBody>
      </p:sp>
    </p:spTree>
    <p:extLst>
      <p:ext uri="{BB962C8B-B14F-4D97-AF65-F5344CB8AC3E}">
        <p14:creationId xmlns:p14="http://schemas.microsoft.com/office/powerpoint/2010/main" val="1399226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Here's a handy guide created to help users of the elevation certificate to identify the appropriate sections of the form to complete based on the flood zone of the structure and the intended use of the completed form.</a:t>
            </a:r>
          </a:p>
          <a:p>
            <a:endParaRPr lang="en-US" dirty="0"/>
          </a:p>
        </p:txBody>
      </p:sp>
      <p:sp>
        <p:nvSpPr>
          <p:cNvPr id="4" name="Slide Number Placeholder 3"/>
          <p:cNvSpPr>
            <a:spLocks noGrp="1"/>
          </p:cNvSpPr>
          <p:nvPr>
            <p:ph type="sldNum" sz="quarter" idx="5"/>
          </p:nvPr>
        </p:nvSpPr>
        <p:spPr/>
        <p:txBody>
          <a:bodyPr/>
          <a:lstStyle/>
          <a:p>
            <a:fld id="{2725A4F3-0ABB-4E8E-B5A8-D359816A1B69}" type="slidenum">
              <a:rPr lang="en-US" smtClean="0"/>
              <a:t>65</a:t>
            </a:fld>
            <a:endParaRPr lang="en-US"/>
          </a:p>
        </p:txBody>
      </p:sp>
    </p:spTree>
    <p:extLst>
      <p:ext uri="{BB962C8B-B14F-4D97-AF65-F5344CB8AC3E}">
        <p14:creationId xmlns:p14="http://schemas.microsoft.com/office/powerpoint/2010/main" val="1760490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Zone and BFE are no longer used as  direct rating variables.</a:t>
            </a:r>
          </a:p>
          <a:p>
            <a:endParaRPr lang="en-US" dirty="0"/>
          </a:p>
          <a:p>
            <a:r>
              <a:rPr lang="en-US" dirty="0"/>
              <a:t>FEMA now includes more flood risk variables for rating flood insurance: Geographic Variables like flood frequency, type of flooding, distance to the flooding source, and Structure Variables such as the cost to rebuild the structure. </a:t>
            </a:r>
          </a:p>
          <a:p>
            <a:endParaRPr lang="en-US" dirty="0"/>
          </a:p>
          <a:p>
            <a:r>
              <a:rPr lang="en-US" dirty="0"/>
              <a:t>Other rating variables are Prior Claims and Discounts.</a:t>
            </a:r>
          </a:p>
        </p:txBody>
      </p:sp>
      <p:sp>
        <p:nvSpPr>
          <p:cNvPr id="4" name="Slide Number Placeholder 3"/>
          <p:cNvSpPr>
            <a:spLocks noGrp="1"/>
          </p:cNvSpPr>
          <p:nvPr>
            <p:ph type="sldNum" sz="quarter" idx="5"/>
          </p:nvPr>
        </p:nvSpPr>
        <p:spPr/>
        <p:txBody>
          <a:bodyPr/>
          <a:lstStyle/>
          <a:p>
            <a:fld id="{2725A4F3-0ABB-4E8E-B5A8-D359816A1B69}" type="slidenum">
              <a:rPr lang="en-US" smtClean="0"/>
              <a:t>12</a:t>
            </a:fld>
            <a:endParaRPr lang="en-US"/>
          </a:p>
        </p:txBody>
      </p:sp>
    </p:spTree>
    <p:extLst>
      <p:ext uri="{BB962C8B-B14F-4D97-AF65-F5344CB8AC3E}">
        <p14:creationId xmlns:p14="http://schemas.microsoft.com/office/powerpoint/2010/main" val="9577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Structural variables like the building’s elevation are now used for rating flood insurance in all flood zones, and not just those the Special Flood Hazard Area.  This is one of the major updates that has been incorporated into the new elevation certificate.</a:t>
            </a:r>
          </a:p>
          <a:p>
            <a:endParaRPr lang="en-US" dirty="0"/>
          </a:p>
          <a:p>
            <a:r>
              <a:rPr lang="en-US" dirty="0"/>
              <a:t>Many of the building characteristics that affect the structural variables are recorded on the Elevation Certificate form.  </a:t>
            </a:r>
          </a:p>
          <a:p>
            <a:endParaRPr lang="en-US" dirty="0"/>
          </a:p>
          <a:p>
            <a:r>
              <a:rPr lang="en-US" dirty="0"/>
              <a:t>To some extent, the data for geographic location variables and some of the mitigation discounts are also captured on the Elevation Certificate.  As you can see from this list, the Building Diagrams and Floor Elevations of the Elevation Certificate captures many of the building elements that are needed to determine the insurance rate, including the </a:t>
            </a:r>
            <a:r>
              <a:rPr lang="en-US" b="1" dirty="0"/>
              <a:t>Foundation Type</a:t>
            </a:r>
            <a:r>
              <a:rPr lang="en-US" dirty="0"/>
              <a:t>, </a:t>
            </a:r>
            <a:r>
              <a:rPr lang="en-US" b="1" dirty="0"/>
              <a:t>First Floor Height</a:t>
            </a:r>
            <a:r>
              <a:rPr lang="en-US" dirty="0"/>
              <a:t>, and </a:t>
            </a:r>
            <a:r>
              <a:rPr lang="en-US" b="1" dirty="0"/>
              <a:t>Lowest Adjacent Grade</a:t>
            </a:r>
            <a:r>
              <a:rPr lang="en-US" dirty="0"/>
              <a:t>.</a:t>
            </a:r>
          </a:p>
        </p:txBody>
      </p:sp>
      <p:sp>
        <p:nvSpPr>
          <p:cNvPr id="4" name="Slide Number Placeholder 3"/>
          <p:cNvSpPr>
            <a:spLocks noGrp="1"/>
          </p:cNvSpPr>
          <p:nvPr>
            <p:ph type="sldNum" sz="quarter" idx="5"/>
          </p:nvPr>
        </p:nvSpPr>
        <p:spPr/>
        <p:txBody>
          <a:bodyPr/>
          <a:lstStyle/>
          <a:p>
            <a:fld id="{2725A4F3-0ABB-4E8E-B5A8-D359816A1B69}" type="slidenum">
              <a:rPr lang="en-US" smtClean="0"/>
              <a:t>13</a:t>
            </a:fld>
            <a:endParaRPr lang="en-US"/>
          </a:p>
        </p:txBody>
      </p:sp>
    </p:spTree>
    <p:extLst>
      <p:ext uri="{BB962C8B-B14F-4D97-AF65-F5344CB8AC3E}">
        <p14:creationId xmlns:p14="http://schemas.microsoft.com/office/powerpoint/2010/main" val="205626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D826-DA44-A591-9EC0-46C3D911D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03AC2-5561-CC23-8F3F-7AFC83EC1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F21F1-0206-D744-0DA9-C36F2AFC9AE0}"/>
              </a:ext>
            </a:extLst>
          </p:cNvPr>
          <p:cNvSpPr>
            <a:spLocks noGrp="1"/>
          </p:cNvSpPr>
          <p:nvPr>
            <p:ph type="body" idx="1"/>
          </p:nvPr>
        </p:nvSpPr>
        <p:spPr/>
        <p:txBody>
          <a:bodyPr/>
          <a:lstStyle/>
          <a:p>
            <a:r>
              <a:rPr lang="en-US" dirty="0"/>
              <a:t>There are six new classifications of foundation types used as structural variables for insurance ratings.  These six foundation types correlate to the 11 building diagrams used in Section A of the Elevation Certificate.  </a:t>
            </a:r>
          </a:p>
          <a:p>
            <a:endParaRPr lang="en-US" dirty="0"/>
          </a:p>
          <a:p>
            <a:r>
              <a:rPr lang="en-US" dirty="0"/>
              <a:t>There are no major changes to the 11 building diagrams in the 2023 edition.  But it is worth noting how they relate to the foundation types.   </a:t>
            </a:r>
          </a:p>
        </p:txBody>
      </p:sp>
      <p:sp>
        <p:nvSpPr>
          <p:cNvPr id="4" name="Slide Number Placeholder 3">
            <a:extLst>
              <a:ext uri="{FF2B5EF4-FFF2-40B4-BE49-F238E27FC236}">
                <a16:creationId xmlns:a16="http://schemas.microsoft.com/office/drawing/2014/main" id="{70BE0213-73A0-F54D-CF06-0B44B6D413F5}"/>
              </a:ext>
            </a:extLst>
          </p:cNvPr>
          <p:cNvSpPr>
            <a:spLocks noGrp="1"/>
          </p:cNvSpPr>
          <p:nvPr>
            <p:ph type="sldNum" sz="quarter" idx="5"/>
          </p:nvPr>
        </p:nvSpPr>
        <p:spPr/>
        <p:txBody>
          <a:bodyPr/>
          <a:lstStyle/>
          <a:p>
            <a:fld id="{2725A4F3-0ABB-4E8E-B5A8-D359816A1B69}" type="slidenum">
              <a:rPr lang="en-US" smtClean="0"/>
              <a:t>14</a:t>
            </a:fld>
            <a:endParaRPr lang="en-US"/>
          </a:p>
        </p:txBody>
      </p:sp>
    </p:spTree>
    <p:extLst>
      <p:ext uri="{BB962C8B-B14F-4D97-AF65-F5344CB8AC3E}">
        <p14:creationId xmlns:p14="http://schemas.microsoft.com/office/powerpoint/2010/main" val="178125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insurance discounts are available for policy holders with proper documentation of flood openings compliant with 44 CFR 60.3 and for machinery and equipment elevated above the first elevated floor.</a:t>
            </a:r>
          </a:p>
        </p:txBody>
      </p:sp>
      <p:sp>
        <p:nvSpPr>
          <p:cNvPr id="4" name="Slide Number Placeholder 3"/>
          <p:cNvSpPr>
            <a:spLocks noGrp="1"/>
          </p:cNvSpPr>
          <p:nvPr>
            <p:ph type="sldNum" sz="quarter" idx="5"/>
          </p:nvPr>
        </p:nvSpPr>
        <p:spPr/>
        <p:txBody>
          <a:bodyPr/>
          <a:lstStyle/>
          <a:p>
            <a:fld id="{2725A4F3-0ABB-4E8E-B5A8-D359816A1B69}" type="slidenum">
              <a:rPr lang="en-US" smtClean="0"/>
              <a:t>15</a:t>
            </a:fld>
            <a:endParaRPr lang="en-US"/>
          </a:p>
        </p:txBody>
      </p:sp>
    </p:spTree>
    <p:extLst>
      <p:ext uri="{BB962C8B-B14F-4D97-AF65-F5344CB8AC3E}">
        <p14:creationId xmlns:p14="http://schemas.microsoft.com/office/powerpoint/2010/main" val="275137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6320" y="2409444"/>
            <a:ext cx="11744960" cy="30008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72640" y="4352544"/>
            <a:ext cx="9672320" cy="23852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Calibri"/>
                <a:cs typeface="Calibri"/>
              </a:defRPr>
            </a:lvl1pPr>
          </a:lstStyle>
          <a:p>
            <a:pPr marL="17446">
              <a:lnSpc>
                <a:spcPts val="1834"/>
              </a:lnSpc>
            </a:pPr>
            <a:r>
              <a:rPr lang="en-US" spc="-34" dirty="0"/>
              <a:t>WV Surveyor Training</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22D614F-B09A-4555-AD47-B771603AAC69}" type="datetime1">
              <a:rPr lang="en-US" smtClean="0"/>
              <a:t>4/4/2025</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52338">
              <a:lnSpc>
                <a:spcPts val="1834"/>
              </a:lnSpc>
            </a:pPr>
            <a:fld id="{81D60167-4931-47E6-BA6A-407CBD079E47}" type="slidenum">
              <a:rPr lang="en-US" spc="-21" smtClean="0"/>
              <a:pPr marL="52338">
                <a:lnSpc>
                  <a:spcPts val="1834"/>
                </a:lnSpc>
              </a:pPr>
              <a:t>‹#›</a:t>
            </a:fld>
            <a:endParaRPr lang="en-US" spc="-2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318254" y="1623355"/>
            <a:ext cx="11181090" cy="412292"/>
          </a:xfrm>
        </p:spPr>
        <p:txBody>
          <a:bodyPr lIns="0" tIns="0" rIns="0" bIns="0"/>
          <a:lstStyle>
            <a:lvl1pPr>
              <a:defRPr sz="2679" b="0" i="0">
                <a:solidFill>
                  <a:srgbClr val="005288"/>
                </a:solidFill>
                <a:latin typeface="Franklin Gothic Medium"/>
                <a:cs typeface="Franklin Gothic Medium"/>
              </a:defRPr>
            </a:lvl1pPr>
          </a:lstStyle>
          <a:p>
            <a:endParaRPr/>
          </a:p>
        </p:txBody>
      </p:sp>
      <p:sp>
        <p:nvSpPr>
          <p:cNvPr id="3" name="Holder 3"/>
          <p:cNvSpPr>
            <a:spLocks noGrp="1"/>
          </p:cNvSpPr>
          <p:nvPr>
            <p:ph type="body" idx="1"/>
          </p:nvPr>
        </p:nvSpPr>
        <p:spPr>
          <a:xfrm>
            <a:off x="3208404" y="2457703"/>
            <a:ext cx="7675572" cy="327654"/>
          </a:xfrm>
        </p:spPr>
        <p:txBody>
          <a:bodyPr lIns="0" tIns="0" rIns="0" bIns="0"/>
          <a:lstStyle>
            <a:lvl1pPr>
              <a:defRPr sz="2129"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Calibri"/>
                <a:cs typeface="Calibri"/>
              </a:defRPr>
            </a:lvl1pPr>
          </a:lstStyle>
          <a:p>
            <a:pPr marL="17446">
              <a:lnSpc>
                <a:spcPts val="1834"/>
              </a:lnSpc>
            </a:pPr>
            <a:r>
              <a:rPr lang="en-US" spc="-34" dirty="0"/>
              <a:t>WV Surveyor Training</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8511036-42BC-4E1A-8E81-D09CFA73FF24}" type="datetime1">
              <a:rPr lang="en-US" smtClean="0"/>
              <a:t>4/4/2025</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52338">
              <a:lnSpc>
                <a:spcPts val="1834"/>
              </a:lnSpc>
            </a:pPr>
            <a:fld id="{81D60167-4931-47E6-BA6A-407CBD079E47}" type="slidenum">
              <a:rPr lang="en-US" spc="-21" smtClean="0"/>
              <a:pPr marL="52338">
                <a:lnSpc>
                  <a:spcPts val="1834"/>
                </a:lnSpc>
              </a:pPr>
              <a:t>‹#›</a:t>
            </a:fld>
            <a:endParaRPr lang="en-US" spc="-2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318254" y="1623355"/>
            <a:ext cx="11181090" cy="412292"/>
          </a:xfrm>
        </p:spPr>
        <p:txBody>
          <a:bodyPr lIns="0" tIns="0" rIns="0" bIns="0"/>
          <a:lstStyle>
            <a:lvl1pPr>
              <a:defRPr sz="2679" b="0" i="0">
                <a:solidFill>
                  <a:srgbClr val="005288"/>
                </a:solidFill>
                <a:latin typeface="Franklin Gothic Medium"/>
                <a:cs typeface="Franklin Gothic Medium"/>
              </a:defRPr>
            </a:lvl1pPr>
          </a:lstStyle>
          <a:p>
            <a:endParaRPr/>
          </a:p>
        </p:txBody>
      </p:sp>
      <p:sp>
        <p:nvSpPr>
          <p:cNvPr id="3" name="Holder 3"/>
          <p:cNvSpPr>
            <a:spLocks noGrp="1"/>
          </p:cNvSpPr>
          <p:nvPr>
            <p:ph sz="half" idx="2"/>
          </p:nvPr>
        </p:nvSpPr>
        <p:spPr>
          <a:xfrm>
            <a:off x="690880" y="1787652"/>
            <a:ext cx="6010656" cy="23852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16064" y="1787652"/>
            <a:ext cx="6010656" cy="23852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Calibri"/>
                <a:cs typeface="Calibri"/>
              </a:defRPr>
            </a:lvl1pPr>
          </a:lstStyle>
          <a:p>
            <a:pPr marL="17446">
              <a:lnSpc>
                <a:spcPts val="1834"/>
              </a:lnSpc>
            </a:pPr>
            <a:r>
              <a:rPr lang="en-US" spc="-34" dirty="0"/>
              <a:t>WV Surveyor Training</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624FAC6-0299-4C91-912E-C9F9AE5B4588}" type="datetime1">
              <a:rPr lang="en-US" smtClean="0"/>
              <a:t>4/4/2025</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52338">
              <a:lnSpc>
                <a:spcPts val="1834"/>
              </a:lnSpc>
            </a:pPr>
            <a:fld id="{81D60167-4931-47E6-BA6A-407CBD079E47}" type="slidenum">
              <a:rPr lang="en-US" spc="-21" smtClean="0"/>
              <a:pPr marL="52338">
                <a:lnSpc>
                  <a:spcPts val="1834"/>
                </a:lnSpc>
              </a:pPr>
              <a:t>‹#›</a:t>
            </a:fld>
            <a:endParaRPr lang="en-US" spc="-2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318254" y="1623355"/>
            <a:ext cx="11181090" cy="412292"/>
          </a:xfrm>
        </p:spPr>
        <p:txBody>
          <a:bodyPr lIns="0" tIns="0" rIns="0" bIns="0"/>
          <a:lstStyle>
            <a:lvl1pPr>
              <a:defRPr sz="2679" b="0" i="0">
                <a:solidFill>
                  <a:srgbClr val="005288"/>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Calibri"/>
                <a:cs typeface="Calibri"/>
              </a:defRPr>
            </a:lvl1pPr>
          </a:lstStyle>
          <a:p>
            <a:pPr marL="17446">
              <a:lnSpc>
                <a:spcPts val="1834"/>
              </a:lnSpc>
            </a:pPr>
            <a:r>
              <a:rPr lang="en-US" spc="-34" dirty="0"/>
              <a:t>WV Surveyor Training</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3CC6D18-5750-455F-BD26-ECDBB485F0DC}" type="datetime1">
              <a:rPr lang="en-US" smtClean="0"/>
              <a:t>4/4/2025</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52338">
              <a:lnSpc>
                <a:spcPts val="1834"/>
              </a:lnSpc>
            </a:pPr>
            <a:fld id="{81D60167-4931-47E6-BA6A-407CBD079E47}" type="slidenum">
              <a:rPr lang="en-US" spc="-21" smtClean="0"/>
              <a:pPr marL="52338">
                <a:lnSpc>
                  <a:spcPts val="1834"/>
                </a:lnSpc>
              </a:pPr>
              <a:t>‹#›</a:t>
            </a:fld>
            <a:endParaRPr lang="en-US" spc="-2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Calibri"/>
                <a:cs typeface="Calibri"/>
              </a:defRPr>
            </a:lvl1pPr>
          </a:lstStyle>
          <a:p>
            <a:pPr marL="17446">
              <a:lnSpc>
                <a:spcPts val="1834"/>
              </a:lnSpc>
            </a:pPr>
            <a:r>
              <a:rPr lang="en-US" spc="-34" dirty="0"/>
              <a:t>WV Surveyor Training</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A2A5CB3-AE52-44EC-8424-731DEC1F2169}" type="datetime1">
              <a:rPr lang="en-US" smtClean="0"/>
              <a:t>4/4/2025</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Calibri"/>
                <a:cs typeface="Calibri"/>
              </a:defRPr>
            </a:lvl1pPr>
          </a:lstStyle>
          <a:p>
            <a:pPr marL="52338">
              <a:lnSpc>
                <a:spcPts val="1834"/>
              </a:lnSpc>
            </a:pPr>
            <a:fld id="{81D60167-4931-47E6-BA6A-407CBD079E47}" type="slidenum">
              <a:rPr lang="en-US" spc="-21" smtClean="0"/>
              <a:pPr marL="52338">
                <a:lnSpc>
                  <a:spcPts val="1834"/>
                </a:lnSpc>
              </a:pPr>
              <a:t>‹#›</a:t>
            </a:fld>
            <a:endParaRPr lang="en-US" spc="-21"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18254" y="1623355"/>
            <a:ext cx="11181090" cy="300082"/>
          </a:xfrm>
          <a:prstGeom prst="rect">
            <a:avLst/>
          </a:prstGeom>
        </p:spPr>
        <p:txBody>
          <a:bodyPr wrap="square" lIns="0" tIns="0" rIns="0" bIns="0">
            <a:spAutoFit/>
          </a:bodyPr>
          <a:lstStyle>
            <a:lvl1pPr>
              <a:defRPr sz="1950" b="0" i="0">
                <a:solidFill>
                  <a:srgbClr val="005288"/>
                </a:solidFill>
                <a:latin typeface="Franklin Gothic Medium"/>
                <a:cs typeface="Franklin Gothic Medium"/>
              </a:defRPr>
            </a:lvl1pPr>
          </a:lstStyle>
          <a:p>
            <a:endParaRPr/>
          </a:p>
        </p:txBody>
      </p:sp>
      <p:sp>
        <p:nvSpPr>
          <p:cNvPr id="3" name="Holder 3"/>
          <p:cNvSpPr>
            <a:spLocks noGrp="1"/>
          </p:cNvSpPr>
          <p:nvPr>
            <p:ph type="body" idx="1"/>
          </p:nvPr>
        </p:nvSpPr>
        <p:spPr>
          <a:xfrm>
            <a:off x="3208404" y="2457703"/>
            <a:ext cx="7675572" cy="238527"/>
          </a:xfrm>
          <a:prstGeom prst="rect">
            <a:avLst/>
          </a:prstGeom>
        </p:spPr>
        <p:txBody>
          <a:bodyPr wrap="square" lIns="0" tIns="0" rIns="0" bIns="0">
            <a:spAutoFit/>
          </a:bodyPr>
          <a:lstStyle>
            <a:lvl1pPr>
              <a:defRPr sz="155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a:xfrm>
            <a:off x="121777" y="7475690"/>
            <a:ext cx="3673353" cy="220510"/>
          </a:xfrm>
          <a:prstGeom prst="rect">
            <a:avLst/>
          </a:prstGeom>
        </p:spPr>
        <p:txBody>
          <a:bodyPr wrap="square" lIns="0" tIns="0" rIns="0" bIns="0">
            <a:spAutoFit/>
          </a:bodyPr>
          <a:lstStyle>
            <a:lvl1pPr>
              <a:defRPr sz="1400" b="0" i="0">
                <a:solidFill>
                  <a:schemeClr val="tx1"/>
                </a:solidFill>
                <a:latin typeface="Calibri"/>
                <a:cs typeface="Calibri"/>
              </a:defRPr>
            </a:lvl1pPr>
          </a:lstStyle>
          <a:p>
            <a:pPr marL="17446">
              <a:lnSpc>
                <a:spcPts val="1834"/>
              </a:lnSpc>
            </a:pPr>
            <a:r>
              <a:rPr lang="en-US" spc="-34" dirty="0"/>
              <a:t>WV Surveyor Training</a:t>
            </a:r>
          </a:p>
        </p:txBody>
      </p:sp>
      <p:sp>
        <p:nvSpPr>
          <p:cNvPr id="5" name="Holder 5"/>
          <p:cNvSpPr>
            <a:spLocks noGrp="1"/>
          </p:cNvSpPr>
          <p:nvPr>
            <p:ph type="dt" sz="half" idx="6"/>
          </p:nvPr>
        </p:nvSpPr>
        <p:spPr>
          <a:xfrm>
            <a:off x="5918200" y="7330690"/>
            <a:ext cx="3178048" cy="276999"/>
          </a:xfrm>
          <a:prstGeom prst="rect">
            <a:avLst/>
          </a:prstGeom>
        </p:spPr>
        <p:txBody>
          <a:bodyPr wrap="square" lIns="0" tIns="0" rIns="0" bIns="0">
            <a:spAutoFit/>
          </a:bodyPr>
          <a:lstStyle>
            <a:lvl1pPr algn="l">
              <a:defRPr>
                <a:solidFill>
                  <a:schemeClr val="tx1">
                    <a:tint val="75000"/>
                  </a:schemeClr>
                </a:solidFill>
              </a:defRPr>
            </a:lvl1pPr>
          </a:lstStyle>
          <a:p>
            <a:fld id="{A04568D0-D3D0-4BC9-94A2-BD578A59B4BC}" type="datetime1">
              <a:rPr lang="en-US" smtClean="0"/>
              <a:t>4/4/2025</a:t>
            </a:fld>
            <a:endParaRPr lang="en-US" dirty="0"/>
          </a:p>
        </p:txBody>
      </p:sp>
      <p:sp>
        <p:nvSpPr>
          <p:cNvPr id="6" name="Holder 6"/>
          <p:cNvSpPr>
            <a:spLocks noGrp="1"/>
          </p:cNvSpPr>
          <p:nvPr>
            <p:ph type="sldNum" sz="quarter" idx="7"/>
          </p:nvPr>
        </p:nvSpPr>
        <p:spPr>
          <a:xfrm>
            <a:off x="13346894" y="7475690"/>
            <a:ext cx="348929" cy="220510"/>
          </a:xfrm>
          <a:prstGeom prst="rect">
            <a:avLst/>
          </a:prstGeom>
        </p:spPr>
        <p:txBody>
          <a:bodyPr wrap="square" lIns="0" tIns="0" rIns="0" bIns="0">
            <a:spAutoFit/>
          </a:bodyPr>
          <a:lstStyle>
            <a:lvl1pPr>
              <a:defRPr sz="1400" b="0" i="0">
                <a:solidFill>
                  <a:schemeClr val="tx1"/>
                </a:solidFill>
                <a:latin typeface="Calibri"/>
                <a:cs typeface="Calibri"/>
              </a:defRPr>
            </a:lvl1pPr>
          </a:lstStyle>
          <a:p>
            <a:pPr marL="52338">
              <a:lnSpc>
                <a:spcPts val="1834"/>
              </a:lnSpc>
            </a:pPr>
            <a:fld id="{81D60167-4931-47E6-BA6A-407CBD079E47}" type="slidenum">
              <a:rPr lang="en-US" spc="-21" smtClean="0"/>
              <a:pPr marL="52338">
                <a:lnSpc>
                  <a:spcPts val="1834"/>
                </a:lnSpc>
              </a:pPr>
              <a:t>‹#›</a:t>
            </a:fld>
            <a:endParaRPr lang="en-US" spc="-21"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628056">
        <a:defRPr>
          <a:latin typeface="+mn-lt"/>
          <a:ea typeface="+mn-ea"/>
          <a:cs typeface="+mn-cs"/>
        </a:defRPr>
      </a:lvl2pPr>
      <a:lvl3pPr marL="1256111">
        <a:defRPr>
          <a:latin typeface="+mn-lt"/>
          <a:ea typeface="+mn-ea"/>
          <a:cs typeface="+mn-cs"/>
        </a:defRPr>
      </a:lvl3pPr>
      <a:lvl4pPr marL="1884167">
        <a:defRPr>
          <a:latin typeface="+mn-lt"/>
          <a:ea typeface="+mn-ea"/>
          <a:cs typeface="+mn-cs"/>
        </a:defRPr>
      </a:lvl4pPr>
      <a:lvl5pPr marL="2512223">
        <a:defRPr>
          <a:latin typeface="+mn-lt"/>
          <a:ea typeface="+mn-ea"/>
          <a:cs typeface="+mn-cs"/>
        </a:defRPr>
      </a:lvl5pPr>
      <a:lvl6pPr marL="3140278">
        <a:defRPr>
          <a:latin typeface="+mn-lt"/>
          <a:ea typeface="+mn-ea"/>
          <a:cs typeface="+mn-cs"/>
        </a:defRPr>
      </a:lvl6pPr>
      <a:lvl7pPr marL="3768334">
        <a:defRPr>
          <a:latin typeface="+mn-lt"/>
          <a:ea typeface="+mn-ea"/>
          <a:cs typeface="+mn-cs"/>
        </a:defRPr>
      </a:lvl7pPr>
      <a:lvl8pPr marL="4396389">
        <a:defRPr>
          <a:latin typeface="+mn-lt"/>
          <a:ea typeface="+mn-ea"/>
          <a:cs typeface="+mn-cs"/>
        </a:defRPr>
      </a:lvl8pPr>
      <a:lvl9pPr marL="5024445">
        <a:defRPr>
          <a:latin typeface="+mn-lt"/>
          <a:ea typeface="+mn-ea"/>
          <a:cs typeface="+mn-cs"/>
        </a:defRPr>
      </a:lvl9pPr>
    </p:bodyStyle>
    <p:otherStyle>
      <a:lvl1pPr marL="0">
        <a:defRPr>
          <a:latin typeface="+mn-lt"/>
          <a:ea typeface="+mn-ea"/>
          <a:cs typeface="+mn-cs"/>
        </a:defRPr>
      </a:lvl1pPr>
      <a:lvl2pPr marL="628056">
        <a:defRPr>
          <a:latin typeface="+mn-lt"/>
          <a:ea typeface="+mn-ea"/>
          <a:cs typeface="+mn-cs"/>
        </a:defRPr>
      </a:lvl2pPr>
      <a:lvl3pPr marL="1256111">
        <a:defRPr>
          <a:latin typeface="+mn-lt"/>
          <a:ea typeface="+mn-ea"/>
          <a:cs typeface="+mn-cs"/>
        </a:defRPr>
      </a:lvl3pPr>
      <a:lvl4pPr marL="1884167">
        <a:defRPr>
          <a:latin typeface="+mn-lt"/>
          <a:ea typeface="+mn-ea"/>
          <a:cs typeface="+mn-cs"/>
        </a:defRPr>
      </a:lvl4pPr>
      <a:lvl5pPr marL="2512223">
        <a:defRPr>
          <a:latin typeface="+mn-lt"/>
          <a:ea typeface="+mn-ea"/>
          <a:cs typeface="+mn-cs"/>
        </a:defRPr>
      </a:lvl5pPr>
      <a:lvl6pPr marL="3140278">
        <a:defRPr>
          <a:latin typeface="+mn-lt"/>
          <a:ea typeface="+mn-ea"/>
          <a:cs typeface="+mn-cs"/>
        </a:defRPr>
      </a:lvl6pPr>
      <a:lvl7pPr marL="3768334">
        <a:defRPr>
          <a:latin typeface="+mn-lt"/>
          <a:ea typeface="+mn-ea"/>
          <a:cs typeface="+mn-cs"/>
        </a:defRPr>
      </a:lvl7pPr>
      <a:lvl8pPr marL="4396389">
        <a:defRPr>
          <a:latin typeface="+mn-lt"/>
          <a:ea typeface="+mn-ea"/>
          <a:cs typeface="+mn-cs"/>
        </a:defRPr>
      </a:lvl8pPr>
      <a:lvl9pPr marL="502444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pn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jp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6.png"/><Relationship Id="rId7"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www.fema.gov/sites/default/files/documents/fema_discount-Explanation-Guide.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ema.gov/sites/default/files/documents/fema_discount-Explanation-Guide.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1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1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4.png"/><Relationship Id="rId7"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63.jpg"/></Relationships>
</file>

<file path=ppt/slides/_rels/slide29.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16.png"/><Relationship Id="rId7" Type="http://schemas.openxmlformats.org/officeDocument/2006/relationships/image" Target="../media/image64.jpg"/><Relationship Id="rId12"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68.jpg"/><Relationship Id="rId5" Type="http://schemas.openxmlformats.org/officeDocument/2006/relationships/image" Target="../media/image18.png"/><Relationship Id="rId10" Type="http://schemas.openxmlformats.org/officeDocument/2006/relationships/image" Target="../media/image67.jpg"/><Relationship Id="rId4" Type="http://schemas.openxmlformats.org/officeDocument/2006/relationships/image" Target="../media/image17.png"/><Relationship Id="rId9" Type="http://schemas.openxmlformats.org/officeDocument/2006/relationships/image" Target="../media/image6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hyperlink" Target="http://www.fema.gov/flood-insurance/find-form/underwriting"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4.jp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16.png"/><Relationship Id="rId7" Type="http://schemas.openxmlformats.org/officeDocument/2006/relationships/image" Target="../media/image76.png"/><Relationship Id="rId12" Type="http://schemas.openxmlformats.org/officeDocument/2006/relationships/image" Target="../media/image81.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2.png"/><Relationship Id="rId11" Type="http://schemas.openxmlformats.org/officeDocument/2006/relationships/image" Target="../media/image80.jpg"/><Relationship Id="rId5" Type="http://schemas.openxmlformats.org/officeDocument/2006/relationships/image" Target="../media/image18.png"/><Relationship Id="rId10" Type="http://schemas.openxmlformats.org/officeDocument/2006/relationships/image" Target="../media/image79.jpg"/><Relationship Id="rId4" Type="http://schemas.openxmlformats.org/officeDocument/2006/relationships/image" Target="../media/image17.png"/><Relationship Id="rId9" Type="http://schemas.openxmlformats.org/officeDocument/2006/relationships/image" Target="../media/image78.jpg"/></Relationships>
</file>

<file path=ppt/slides/_rels/slide36.xml.rels><?xml version="1.0" encoding="UTF-8" standalone="yes"?>
<Relationships xmlns="http://schemas.openxmlformats.org/package/2006/relationships"><Relationship Id="rId3" Type="http://schemas.openxmlformats.org/officeDocument/2006/relationships/hyperlink" Target="https://msc.fema.gov/"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emf"/></Relationships>
</file>

<file path=ppt/slides/_rels/slide3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image" Target="../media/image8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www.fema.gov/flood-maps/coastal/insurance-rate-maps" TargetMode="External"/><Relationship Id="rId3" Type="http://schemas.openxmlformats.org/officeDocument/2006/relationships/image" Target="../media/image4.png"/><Relationship Id="rId7" Type="http://schemas.openxmlformats.org/officeDocument/2006/relationships/hyperlink" Target="http://www.fws.gov/cbra/"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msc.fema.gov/nfhl" TargetMode="External"/><Relationship Id="rId5" Type="http://schemas.openxmlformats.org/officeDocument/2006/relationships/image" Target="../media/image14.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png"/><Relationship Id="rId7" Type="http://schemas.openxmlformats.org/officeDocument/2006/relationships/image" Target="../media/image98.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9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png"/><Relationship Id="rId7" Type="http://schemas.openxmlformats.org/officeDocument/2006/relationships/image" Target="../media/image102.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4.jp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g"/></Relationships>
</file>

<file path=ppt/slides/_rels/slide50.xml.rels><?xml version="1.0" encoding="UTF-8" standalone="yes"?>
<Relationships xmlns="http://schemas.openxmlformats.org/package/2006/relationships"><Relationship Id="rId8" Type="http://schemas.openxmlformats.org/officeDocument/2006/relationships/image" Target="../media/image105.jpg"/><Relationship Id="rId3" Type="http://schemas.openxmlformats.org/officeDocument/2006/relationships/image" Target="../media/image4.png"/><Relationship Id="rId7" Type="http://schemas.openxmlformats.org/officeDocument/2006/relationships/image" Target="../media/image102.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png"/><Relationship Id="rId7" Type="http://schemas.openxmlformats.org/officeDocument/2006/relationships/image" Target="../media/image102.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6.png"/><Relationship Id="rId10" Type="http://schemas.openxmlformats.org/officeDocument/2006/relationships/image" Target="../media/image108.jpg"/><Relationship Id="rId4" Type="http://schemas.openxmlformats.org/officeDocument/2006/relationships/image" Target="../media/image5.png"/><Relationship Id="rId9" Type="http://schemas.openxmlformats.org/officeDocument/2006/relationships/image" Target="../media/image107.jp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4.png"/><Relationship Id="rId7"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hyperlink" Target="https://www.fema.gov/sites/default/files/documents/fema_discount-Explanation-Guide.pdf" TargetMode="External"/><Relationship Id="rId3" Type="http://schemas.openxmlformats.org/officeDocument/2006/relationships/image" Target="../media/image4.png"/><Relationship Id="rId7" Type="http://schemas.openxmlformats.org/officeDocument/2006/relationships/image" Target="../media/image112.jp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11.jp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png"/><Relationship Id="rId7" Type="http://schemas.openxmlformats.org/officeDocument/2006/relationships/image" Target="../media/image113.jp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11.jp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4.png"/><Relationship Id="rId7"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15.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6.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123.png"/><Relationship Id="rId5" Type="http://schemas.openxmlformats.org/officeDocument/2006/relationships/image" Target="../media/image18.png"/><Relationship Id="rId10" Type="http://schemas.openxmlformats.org/officeDocument/2006/relationships/image" Target="../media/image122.png"/><Relationship Id="rId4" Type="http://schemas.openxmlformats.org/officeDocument/2006/relationships/image" Target="../media/image17.png"/><Relationship Id="rId9" Type="http://schemas.openxmlformats.org/officeDocument/2006/relationships/image" Target="../media/image121.png"/></Relationships>
</file>

<file path=ppt/slides/_rels/slide6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6.png"/><Relationship Id="rId7"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mailto:nfipunderwritingmailbox@fema.dhs.gov"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968279" y="544853"/>
            <a:ext cx="11881042" cy="6682693"/>
            <a:chOff x="704850" y="1453895"/>
            <a:chExt cx="8648700" cy="4864608"/>
          </a:xfrm>
        </p:grpSpPr>
        <p:pic>
          <p:nvPicPr>
            <p:cNvPr id="5" name="object 5"/>
            <p:cNvPicPr/>
            <p:nvPr/>
          </p:nvPicPr>
          <p:blipFill>
            <a:blip r:embed="rId2" cstate="print"/>
            <a:stretch>
              <a:fillRect/>
            </a:stretch>
          </p:blipFill>
          <p:spPr>
            <a:xfrm>
              <a:off x="704850" y="1453895"/>
              <a:ext cx="8648700" cy="4864608"/>
            </a:xfrm>
            <a:prstGeom prst="rect">
              <a:avLst/>
            </a:prstGeom>
          </p:spPr>
        </p:pic>
        <p:pic>
          <p:nvPicPr>
            <p:cNvPr id="6" name="object 6"/>
            <p:cNvPicPr/>
            <p:nvPr/>
          </p:nvPicPr>
          <p:blipFill>
            <a:blip r:embed="rId3" cstate="print"/>
            <a:stretch>
              <a:fillRect/>
            </a:stretch>
          </p:blipFill>
          <p:spPr>
            <a:xfrm>
              <a:off x="704850" y="1453895"/>
              <a:ext cx="8648700" cy="4858511"/>
            </a:xfrm>
            <a:prstGeom prst="rect">
              <a:avLst/>
            </a:prstGeom>
          </p:spPr>
        </p:pic>
        <p:sp>
          <p:nvSpPr>
            <p:cNvPr id="7" name="object 7"/>
            <p:cNvSpPr/>
            <p:nvPr/>
          </p:nvSpPr>
          <p:spPr>
            <a:xfrm>
              <a:off x="2304288" y="4431029"/>
              <a:ext cx="1553845" cy="414655"/>
            </a:xfrm>
            <a:custGeom>
              <a:avLst/>
              <a:gdLst/>
              <a:ahLst/>
              <a:cxnLst/>
              <a:rect l="l" t="t" r="r" b="b"/>
              <a:pathLst>
                <a:path w="1553845" h="414654">
                  <a:moveTo>
                    <a:pt x="279400" y="10668"/>
                  </a:moveTo>
                  <a:lnTo>
                    <a:pt x="279400" y="10668"/>
                  </a:lnTo>
                  <a:lnTo>
                    <a:pt x="0" y="10668"/>
                  </a:lnTo>
                  <a:lnTo>
                    <a:pt x="0" y="44196"/>
                  </a:lnTo>
                  <a:lnTo>
                    <a:pt x="54610" y="44196"/>
                  </a:lnTo>
                  <a:lnTo>
                    <a:pt x="54610" y="381000"/>
                  </a:lnTo>
                  <a:lnTo>
                    <a:pt x="0" y="381000"/>
                  </a:lnTo>
                  <a:lnTo>
                    <a:pt x="0" y="414528"/>
                  </a:lnTo>
                  <a:lnTo>
                    <a:pt x="54610" y="414528"/>
                  </a:lnTo>
                  <a:lnTo>
                    <a:pt x="119380" y="414528"/>
                  </a:lnTo>
                  <a:lnTo>
                    <a:pt x="175260" y="414528"/>
                  </a:lnTo>
                  <a:lnTo>
                    <a:pt x="175260" y="381000"/>
                  </a:lnTo>
                  <a:lnTo>
                    <a:pt x="119380" y="381000"/>
                  </a:lnTo>
                  <a:lnTo>
                    <a:pt x="119380" y="228600"/>
                  </a:lnTo>
                  <a:lnTo>
                    <a:pt x="175260" y="228600"/>
                  </a:lnTo>
                  <a:lnTo>
                    <a:pt x="217170" y="228600"/>
                  </a:lnTo>
                  <a:lnTo>
                    <a:pt x="217170" y="286512"/>
                  </a:lnTo>
                  <a:lnTo>
                    <a:pt x="245110" y="286512"/>
                  </a:lnTo>
                  <a:lnTo>
                    <a:pt x="250190" y="286512"/>
                  </a:lnTo>
                  <a:lnTo>
                    <a:pt x="250190" y="145542"/>
                  </a:lnTo>
                  <a:lnTo>
                    <a:pt x="245110" y="145542"/>
                  </a:lnTo>
                  <a:lnTo>
                    <a:pt x="217170" y="145542"/>
                  </a:lnTo>
                  <a:lnTo>
                    <a:pt x="217170" y="194310"/>
                  </a:lnTo>
                  <a:lnTo>
                    <a:pt x="175260" y="194310"/>
                  </a:lnTo>
                  <a:lnTo>
                    <a:pt x="119380" y="194310"/>
                  </a:lnTo>
                  <a:lnTo>
                    <a:pt x="119380" y="44196"/>
                  </a:lnTo>
                  <a:lnTo>
                    <a:pt x="175260" y="44196"/>
                  </a:lnTo>
                  <a:lnTo>
                    <a:pt x="217170" y="44196"/>
                  </a:lnTo>
                  <a:lnTo>
                    <a:pt x="245110" y="44196"/>
                  </a:lnTo>
                  <a:lnTo>
                    <a:pt x="245110" y="98298"/>
                  </a:lnTo>
                  <a:lnTo>
                    <a:pt x="250190" y="98298"/>
                  </a:lnTo>
                  <a:lnTo>
                    <a:pt x="279400" y="98298"/>
                  </a:lnTo>
                  <a:lnTo>
                    <a:pt x="279400" y="10668"/>
                  </a:lnTo>
                  <a:close/>
                </a:path>
                <a:path w="1553845" h="414654">
                  <a:moveTo>
                    <a:pt x="597662" y="323850"/>
                  </a:moveTo>
                  <a:lnTo>
                    <a:pt x="592582" y="323850"/>
                  </a:lnTo>
                  <a:lnTo>
                    <a:pt x="564642" y="323850"/>
                  </a:lnTo>
                  <a:lnTo>
                    <a:pt x="564642" y="381000"/>
                  </a:lnTo>
                  <a:lnTo>
                    <a:pt x="563372" y="381000"/>
                  </a:lnTo>
                  <a:lnTo>
                    <a:pt x="559562" y="381000"/>
                  </a:lnTo>
                  <a:lnTo>
                    <a:pt x="530352" y="381000"/>
                  </a:lnTo>
                  <a:lnTo>
                    <a:pt x="432562" y="381000"/>
                  </a:lnTo>
                  <a:lnTo>
                    <a:pt x="432562" y="224028"/>
                  </a:lnTo>
                  <a:lnTo>
                    <a:pt x="530352" y="224028"/>
                  </a:lnTo>
                  <a:lnTo>
                    <a:pt x="530352" y="281178"/>
                  </a:lnTo>
                  <a:lnTo>
                    <a:pt x="559562" y="281178"/>
                  </a:lnTo>
                  <a:lnTo>
                    <a:pt x="563372" y="281178"/>
                  </a:lnTo>
                  <a:lnTo>
                    <a:pt x="563372" y="140208"/>
                  </a:lnTo>
                  <a:lnTo>
                    <a:pt x="559562" y="140208"/>
                  </a:lnTo>
                  <a:lnTo>
                    <a:pt x="530352" y="140208"/>
                  </a:lnTo>
                  <a:lnTo>
                    <a:pt x="530352" y="189738"/>
                  </a:lnTo>
                  <a:lnTo>
                    <a:pt x="432562" y="189738"/>
                  </a:lnTo>
                  <a:lnTo>
                    <a:pt x="432562" y="44196"/>
                  </a:lnTo>
                  <a:lnTo>
                    <a:pt x="530352" y="44196"/>
                  </a:lnTo>
                  <a:lnTo>
                    <a:pt x="559562" y="44196"/>
                  </a:lnTo>
                  <a:lnTo>
                    <a:pt x="559562" y="98298"/>
                  </a:lnTo>
                  <a:lnTo>
                    <a:pt x="563372" y="98298"/>
                  </a:lnTo>
                  <a:lnTo>
                    <a:pt x="564642" y="98298"/>
                  </a:lnTo>
                  <a:lnTo>
                    <a:pt x="592582" y="98298"/>
                  </a:lnTo>
                  <a:lnTo>
                    <a:pt x="592582" y="10668"/>
                  </a:lnTo>
                  <a:lnTo>
                    <a:pt x="564642" y="10668"/>
                  </a:lnTo>
                  <a:lnTo>
                    <a:pt x="563372" y="10668"/>
                  </a:lnTo>
                  <a:lnTo>
                    <a:pt x="313182" y="10668"/>
                  </a:lnTo>
                  <a:lnTo>
                    <a:pt x="313182" y="44196"/>
                  </a:lnTo>
                  <a:lnTo>
                    <a:pt x="367792" y="44196"/>
                  </a:lnTo>
                  <a:lnTo>
                    <a:pt x="367792" y="381000"/>
                  </a:lnTo>
                  <a:lnTo>
                    <a:pt x="313182" y="381000"/>
                  </a:lnTo>
                  <a:lnTo>
                    <a:pt x="313182" y="414528"/>
                  </a:lnTo>
                  <a:lnTo>
                    <a:pt x="597662" y="414528"/>
                  </a:lnTo>
                  <a:lnTo>
                    <a:pt x="597662" y="323850"/>
                  </a:lnTo>
                  <a:close/>
                </a:path>
                <a:path w="1553845" h="414654">
                  <a:moveTo>
                    <a:pt x="1141476" y="10668"/>
                  </a:moveTo>
                  <a:lnTo>
                    <a:pt x="1010412" y="10668"/>
                  </a:lnTo>
                  <a:lnTo>
                    <a:pt x="1010412" y="44196"/>
                  </a:lnTo>
                  <a:lnTo>
                    <a:pt x="883920" y="314706"/>
                  </a:lnTo>
                  <a:lnTo>
                    <a:pt x="755904" y="44196"/>
                  </a:lnTo>
                  <a:lnTo>
                    <a:pt x="755904" y="10668"/>
                  </a:lnTo>
                  <a:lnTo>
                    <a:pt x="627888" y="10668"/>
                  </a:lnTo>
                  <a:lnTo>
                    <a:pt x="627888" y="44196"/>
                  </a:lnTo>
                  <a:lnTo>
                    <a:pt x="682752" y="44196"/>
                  </a:lnTo>
                  <a:lnTo>
                    <a:pt x="682752" y="381000"/>
                  </a:lnTo>
                  <a:lnTo>
                    <a:pt x="627888" y="381000"/>
                  </a:lnTo>
                  <a:lnTo>
                    <a:pt x="627888" y="414528"/>
                  </a:lnTo>
                  <a:lnTo>
                    <a:pt x="773430" y="414528"/>
                  </a:lnTo>
                  <a:lnTo>
                    <a:pt x="773430" y="381000"/>
                  </a:lnTo>
                  <a:lnTo>
                    <a:pt x="719328" y="381000"/>
                  </a:lnTo>
                  <a:lnTo>
                    <a:pt x="719328" y="109728"/>
                  </a:lnTo>
                  <a:lnTo>
                    <a:pt x="720852" y="109728"/>
                  </a:lnTo>
                  <a:lnTo>
                    <a:pt x="862584" y="414528"/>
                  </a:lnTo>
                  <a:lnTo>
                    <a:pt x="877062" y="414528"/>
                  </a:lnTo>
                  <a:lnTo>
                    <a:pt x="1021080" y="103632"/>
                  </a:lnTo>
                  <a:lnTo>
                    <a:pt x="1022604" y="103632"/>
                  </a:lnTo>
                  <a:lnTo>
                    <a:pt x="1022604" y="381000"/>
                  </a:lnTo>
                  <a:lnTo>
                    <a:pt x="966978" y="381000"/>
                  </a:lnTo>
                  <a:lnTo>
                    <a:pt x="966978" y="414528"/>
                  </a:lnTo>
                  <a:lnTo>
                    <a:pt x="1141476" y="414528"/>
                  </a:lnTo>
                  <a:lnTo>
                    <a:pt x="1141476" y="381000"/>
                  </a:lnTo>
                  <a:lnTo>
                    <a:pt x="1087374" y="381000"/>
                  </a:lnTo>
                  <a:lnTo>
                    <a:pt x="1087374" y="44196"/>
                  </a:lnTo>
                  <a:lnTo>
                    <a:pt x="1141476" y="44196"/>
                  </a:lnTo>
                  <a:lnTo>
                    <a:pt x="1141476" y="10668"/>
                  </a:lnTo>
                  <a:close/>
                </a:path>
                <a:path w="1553845" h="414654">
                  <a:moveTo>
                    <a:pt x="1553718" y="381012"/>
                  </a:moveTo>
                  <a:lnTo>
                    <a:pt x="1518666" y="381012"/>
                  </a:lnTo>
                  <a:lnTo>
                    <a:pt x="1400556" y="61798"/>
                  </a:lnTo>
                  <a:lnTo>
                    <a:pt x="1400556" y="239280"/>
                  </a:lnTo>
                  <a:lnTo>
                    <a:pt x="1293876" y="239280"/>
                  </a:lnTo>
                  <a:lnTo>
                    <a:pt x="1344930" y="90690"/>
                  </a:lnTo>
                  <a:lnTo>
                    <a:pt x="1346454" y="90690"/>
                  </a:lnTo>
                  <a:lnTo>
                    <a:pt x="1400556" y="239280"/>
                  </a:lnTo>
                  <a:lnTo>
                    <a:pt x="1400556" y="61798"/>
                  </a:lnTo>
                  <a:lnTo>
                    <a:pt x="1377696" y="0"/>
                  </a:lnTo>
                  <a:lnTo>
                    <a:pt x="1343406" y="0"/>
                  </a:lnTo>
                  <a:lnTo>
                    <a:pt x="1210818" y="381012"/>
                  </a:lnTo>
                  <a:lnTo>
                    <a:pt x="1176528" y="381012"/>
                  </a:lnTo>
                  <a:lnTo>
                    <a:pt x="1176528" y="414540"/>
                  </a:lnTo>
                  <a:lnTo>
                    <a:pt x="1244346" y="414540"/>
                  </a:lnTo>
                  <a:lnTo>
                    <a:pt x="1280160" y="414540"/>
                  </a:lnTo>
                  <a:lnTo>
                    <a:pt x="1280160" y="381012"/>
                  </a:lnTo>
                  <a:lnTo>
                    <a:pt x="1244346" y="381012"/>
                  </a:lnTo>
                  <a:lnTo>
                    <a:pt x="1280160" y="272808"/>
                  </a:lnTo>
                  <a:lnTo>
                    <a:pt x="1293876" y="272808"/>
                  </a:lnTo>
                  <a:lnTo>
                    <a:pt x="1400556" y="272808"/>
                  </a:lnTo>
                  <a:lnTo>
                    <a:pt x="1414272" y="272808"/>
                  </a:lnTo>
                  <a:lnTo>
                    <a:pt x="1451610" y="381012"/>
                  </a:lnTo>
                  <a:lnTo>
                    <a:pt x="1414272" y="381012"/>
                  </a:lnTo>
                  <a:lnTo>
                    <a:pt x="1414272" y="414540"/>
                  </a:lnTo>
                  <a:lnTo>
                    <a:pt x="1451610" y="414540"/>
                  </a:lnTo>
                  <a:lnTo>
                    <a:pt x="1553718" y="414540"/>
                  </a:lnTo>
                  <a:lnTo>
                    <a:pt x="1553718" y="381012"/>
                  </a:lnTo>
                  <a:close/>
                </a:path>
              </a:pathLst>
            </a:custGeom>
            <a:solidFill>
              <a:srgbClr val="C0C0C0"/>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1229105" y="4168902"/>
              <a:ext cx="929639" cy="939546"/>
            </a:xfrm>
            <a:prstGeom prst="rect">
              <a:avLst/>
            </a:prstGeom>
          </p:spPr>
        </p:pic>
      </p:grpSp>
      <p:sp>
        <p:nvSpPr>
          <p:cNvPr id="9" name="object 9"/>
          <p:cNvSpPr txBox="1"/>
          <p:nvPr/>
        </p:nvSpPr>
        <p:spPr>
          <a:xfrm>
            <a:off x="976652" y="553227"/>
            <a:ext cx="11863596" cy="2584618"/>
          </a:xfrm>
          <a:prstGeom prst="rect">
            <a:avLst/>
          </a:prstGeom>
          <a:ln w="12953">
            <a:solidFill>
              <a:srgbClr val="000000"/>
            </a:solidFill>
          </a:ln>
        </p:spPr>
        <p:txBody>
          <a:bodyPr vert="horz" wrap="square" lIns="0" tIns="0" rIns="0" bIns="0" rtlCol="0">
            <a:spAutoFit/>
          </a:bodyPr>
          <a:lstStyle/>
          <a:p>
            <a:pPr>
              <a:lnSpc>
                <a:spcPct val="100000"/>
              </a:lnSpc>
            </a:pPr>
            <a:endParaRPr sz="5907">
              <a:latin typeface="Times New Roman"/>
              <a:cs typeface="Times New Roman"/>
            </a:endParaRPr>
          </a:p>
          <a:p>
            <a:pPr marL="710052">
              <a:spcBef>
                <a:spcPts val="3647"/>
              </a:spcBef>
            </a:pPr>
            <a:r>
              <a:rPr sz="5220" spc="14" dirty="0">
                <a:solidFill>
                  <a:srgbClr val="FFFFFF"/>
                </a:solidFill>
                <a:latin typeface="Franklin Gothic Medium"/>
                <a:cs typeface="Franklin Gothic Medium"/>
              </a:rPr>
              <a:t>2023</a:t>
            </a:r>
            <a:r>
              <a:rPr sz="5220" spc="-27" dirty="0">
                <a:solidFill>
                  <a:srgbClr val="FFFFFF"/>
                </a:solidFill>
                <a:latin typeface="Franklin Gothic Medium"/>
                <a:cs typeface="Franklin Gothic Medium"/>
              </a:rPr>
              <a:t> </a:t>
            </a:r>
            <a:r>
              <a:rPr sz="5220" dirty="0">
                <a:solidFill>
                  <a:srgbClr val="FFFFFF"/>
                </a:solidFill>
                <a:latin typeface="Franklin Gothic Medium"/>
                <a:cs typeface="Franklin Gothic Medium"/>
              </a:rPr>
              <a:t>Elevation</a:t>
            </a:r>
            <a:r>
              <a:rPr sz="5220" spc="21" dirty="0">
                <a:solidFill>
                  <a:srgbClr val="FFFFFF"/>
                </a:solidFill>
                <a:latin typeface="Franklin Gothic Medium"/>
                <a:cs typeface="Franklin Gothic Medium"/>
              </a:rPr>
              <a:t> </a:t>
            </a:r>
            <a:r>
              <a:rPr sz="5220" spc="14" dirty="0">
                <a:solidFill>
                  <a:srgbClr val="FFFFFF"/>
                </a:solidFill>
                <a:latin typeface="Franklin Gothic Medium"/>
                <a:cs typeface="Franklin Gothic Medium"/>
              </a:rPr>
              <a:t>Certificate</a:t>
            </a:r>
            <a:r>
              <a:rPr sz="5220" spc="-21" dirty="0">
                <a:solidFill>
                  <a:srgbClr val="FFFFFF"/>
                </a:solidFill>
                <a:latin typeface="Franklin Gothic Medium"/>
                <a:cs typeface="Franklin Gothic Medium"/>
              </a:rPr>
              <a:t> </a:t>
            </a:r>
            <a:r>
              <a:rPr sz="5220" spc="7" dirty="0">
                <a:solidFill>
                  <a:srgbClr val="FFFFFF"/>
                </a:solidFill>
                <a:latin typeface="Franklin Gothic Medium"/>
                <a:cs typeface="Franklin Gothic Medium"/>
              </a:rPr>
              <a:t>Update</a:t>
            </a:r>
            <a:endParaRPr sz="5220">
              <a:latin typeface="Franklin Gothic Medium"/>
              <a:cs typeface="Franklin Gothic Medium"/>
            </a:endParaRPr>
          </a:p>
          <a:p>
            <a:pPr marL="710052">
              <a:spcBef>
                <a:spcPts val="385"/>
              </a:spcBef>
            </a:pPr>
            <a:r>
              <a:rPr sz="2335" dirty="0">
                <a:solidFill>
                  <a:srgbClr val="FFFFFF"/>
                </a:solidFill>
                <a:latin typeface="Franklin Gothic Medium"/>
                <a:cs typeface="Franklin Gothic Medium"/>
              </a:rPr>
              <a:t>Overview</a:t>
            </a:r>
            <a:r>
              <a:rPr sz="2335" spc="-7" dirty="0">
                <a:solidFill>
                  <a:srgbClr val="FFFFFF"/>
                </a:solidFill>
                <a:latin typeface="Franklin Gothic Medium"/>
                <a:cs typeface="Franklin Gothic Medium"/>
              </a:rPr>
              <a:t> </a:t>
            </a:r>
            <a:r>
              <a:rPr sz="2335" dirty="0">
                <a:solidFill>
                  <a:srgbClr val="FFFFFF"/>
                </a:solidFill>
                <a:latin typeface="Franklin Gothic Medium"/>
                <a:cs typeface="Franklin Gothic Medium"/>
              </a:rPr>
              <a:t>of </a:t>
            </a:r>
            <a:r>
              <a:rPr sz="2335" spc="-7" dirty="0">
                <a:solidFill>
                  <a:srgbClr val="FFFFFF"/>
                </a:solidFill>
                <a:latin typeface="Franklin Gothic Medium"/>
                <a:cs typeface="Franklin Gothic Medium"/>
              </a:rPr>
              <a:t>Changes</a:t>
            </a:r>
            <a:r>
              <a:rPr sz="2335" spc="-27" dirty="0">
                <a:solidFill>
                  <a:srgbClr val="FFFFFF"/>
                </a:solidFill>
                <a:latin typeface="Franklin Gothic Medium"/>
                <a:cs typeface="Franklin Gothic Medium"/>
              </a:rPr>
              <a:t> </a:t>
            </a:r>
            <a:r>
              <a:rPr sz="2335" spc="-21" dirty="0">
                <a:solidFill>
                  <a:srgbClr val="FFFFFF"/>
                </a:solidFill>
                <a:latin typeface="Franklin Gothic Medium"/>
                <a:cs typeface="Franklin Gothic Medium"/>
              </a:rPr>
              <a:t>to</a:t>
            </a:r>
            <a:r>
              <a:rPr sz="2335" spc="-7" dirty="0">
                <a:solidFill>
                  <a:srgbClr val="FFFFFF"/>
                </a:solidFill>
                <a:latin typeface="Franklin Gothic Medium"/>
                <a:cs typeface="Franklin Gothic Medium"/>
              </a:rPr>
              <a:t> the</a:t>
            </a:r>
            <a:r>
              <a:rPr sz="2335" spc="-14" dirty="0">
                <a:solidFill>
                  <a:srgbClr val="FFFFFF"/>
                </a:solidFill>
                <a:latin typeface="Franklin Gothic Medium"/>
                <a:cs typeface="Franklin Gothic Medium"/>
              </a:rPr>
              <a:t> </a:t>
            </a:r>
            <a:r>
              <a:rPr sz="2335" spc="-7" dirty="0">
                <a:solidFill>
                  <a:srgbClr val="FFFFFF"/>
                </a:solidFill>
                <a:latin typeface="Franklin Gothic Medium"/>
                <a:cs typeface="Franklin Gothic Medium"/>
              </a:rPr>
              <a:t>Elevation</a:t>
            </a:r>
            <a:r>
              <a:rPr sz="2335" dirty="0">
                <a:solidFill>
                  <a:srgbClr val="FFFFFF"/>
                </a:solidFill>
                <a:latin typeface="Franklin Gothic Medium"/>
                <a:cs typeface="Franklin Gothic Medium"/>
              </a:rPr>
              <a:t> Certificate</a:t>
            </a:r>
            <a:r>
              <a:rPr sz="2335" spc="-14" dirty="0">
                <a:solidFill>
                  <a:srgbClr val="FFFFFF"/>
                </a:solidFill>
                <a:latin typeface="Franklin Gothic Medium"/>
                <a:cs typeface="Franklin Gothic Medium"/>
              </a:rPr>
              <a:t> Form</a:t>
            </a:r>
            <a:endParaRPr sz="2335">
              <a:latin typeface="Franklin Gothic Medium"/>
              <a:cs typeface="Franklin Gothic Medium"/>
            </a:endParaRPr>
          </a:p>
        </p:txBody>
      </p:sp>
      <p:sp>
        <p:nvSpPr>
          <p:cNvPr id="11" name="object 11"/>
          <p:cNvSpPr txBox="1">
            <a:spLocks noGrp="1"/>
          </p:cNvSpPr>
          <p:nvPr>
            <p:ph type="ftr" sz="quarter" idx="5"/>
          </p:nvPr>
        </p:nvSpPr>
        <p:spPr>
          <a:xfrm>
            <a:off x="1041400" y="7413246"/>
            <a:ext cx="5046222" cy="233590"/>
          </a:xfrm>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13" name="Slide Number Placeholder 12">
            <a:extLst>
              <a:ext uri="{FF2B5EF4-FFF2-40B4-BE49-F238E27FC236}">
                <a16:creationId xmlns:a16="http://schemas.microsoft.com/office/drawing/2014/main" id="{ECB2DBB7-9AC2-04C2-FC52-6C5FD161ADE3}"/>
              </a:ext>
            </a:extLst>
          </p:cNvPr>
          <p:cNvSpPr>
            <a:spLocks noGrp="1"/>
          </p:cNvSpPr>
          <p:nvPr>
            <p:ph type="sldNum" sz="quarter" idx="7"/>
          </p:nvPr>
        </p:nvSpPr>
        <p:spPr>
          <a:xfrm>
            <a:off x="13346894" y="7475690"/>
            <a:ext cx="348929" cy="220510"/>
          </a:xfrm>
        </p:spPr>
        <p:txBody>
          <a:bodyPr/>
          <a:lstStyle/>
          <a:p>
            <a:pPr marL="52338">
              <a:lnSpc>
                <a:spcPts val="1834"/>
              </a:lnSpc>
            </a:pPr>
            <a:fld id="{81D60167-4931-47E6-BA6A-407CBD079E47}" type="slidenum">
              <a:rPr lang="en-US" sz="1200" spc="-21" smtClean="0"/>
              <a:pPr marL="52338">
                <a:lnSpc>
                  <a:spcPts val="1834"/>
                </a:lnSpc>
              </a:pPr>
              <a:t>1</a:t>
            </a:fld>
            <a:endParaRPr lang="en-US" sz="1200" spc="-2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9B92-F3DE-C575-F52A-7B2035C56DD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4A242DF-F4B1-622E-3096-F17A678E8B5B}"/>
              </a:ext>
            </a:extLst>
          </p:cNvPr>
          <p:cNvSpPr>
            <a:spLocks noGrp="1"/>
          </p:cNvSpPr>
          <p:nvPr>
            <p:ph type="ftr" sz="quarter" idx="5"/>
          </p:nvPr>
        </p:nvSpPr>
        <p:spPr/>
        <p:txBody>
          <a:bodyPr/>
          <a:lstStyle/>
          <a:p>
            <a:pPr marL="17446">
              <a:lnSpc>
                <a:spcPts val="1834"/>
              </a:lnSpc>
            </a:pPr>
            <a:r>
              <a:rPr lang="en-US" spc="-34"/>
              <a:t>WV Surveyor Training</a:t>
            </a:r>
            <a:endParaRPr lang="en-US" spc="-34" dirty="0"/>
          </a:p>
        </p:txBody>
      </p:sp>
      <p:sp>
        <p:nvSpPr>
          <p:cNvPr id="3" name="Slide Number Placeholder 2">
            <a:extLst>
              <a:ext uri="{FF2B5EF4-FFF2-40B4-BE49-F238E27FC236}">
                <a16:creationId xmlns:a16="http://schemas.microsoft.com/office/drawing/2014/main" id="{88150A44-49EB-F719-AC74-9C5F95EF3405}"/>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10</a:t>
            </a:fld>
            <a:endParaRPr lang="en-US" spc="-21" dirty="0"/>
          </a:p>
        </p:txBody>
      </p:sp>
      <p:pic>
        <p:nvPicPr>
          <p:cNvPr id="5" name="Picture 4">
            <a:extLst>
              <a:ext uri="{FF2B5EF4-FFF2-40B4-BE49-F238E27FC236}">
                <a16:creationId xmlns:a16="http://schemas.microsoft.com/office/drawing/2014/main" id="{FFE7A570-5786-FA13-1232-98BDE7E51AA0}"/>
              </a:ext>
            </a:extLst>
          </p:cNvPr>
          <p:cNvPicPr>
            <a:picLocks noChangeAspect="1"/>
          </p:cNvPicPr>
          <p:nvPr/>
        </p:nvPicPr>
        <p:blipFill>
          <a:blip r:embed="rId3"/>
          <a:stretch>
            <a:fillRect/>
          </a:stretch>
        </p:blipFill>
        <p:spPr>
          <a:xfrm>
            <a:off x="1929042" y="96253"/>
            <a:ext cx="9086850" cy="6991350"/>
          </a:xfrm>
          <a:prstGeom prst="rect">
            <a:avLst/>
          </a:prstGeom>
        </p:spPr>
      </p:pic>
    </p:spTree>
    <p:extLst>
      <p:ext uri="{BB962C8B-B14F-4D97-AF65-F5344CB8AC3E}">
        <p14:creationId xmlns:p14="http://schemas.microsoft.com/office/powerpoint/2010/main" val="356912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968279" y="538519"/>
            <a:ext cx="11881042" cy="6689847"/>
            <a:chOff x="704850" y="1449285"/>
            <a:chExt cx="8648700" cy="4869815"/>
          </a:xfrm>
        </p:grpSpPr>
        <p:pic>
          <p:nvPicPr>
            <p:cNvPr id="5" name="object 5"/>
            <p:cNvPicPr/>
            <p:nvPr/>
          </p:nvPicPr>
          <p:blipFill>
            <a:blip r:embed="rId3" cstate="print"/>
            <a:stretch>
              <a:fillRect/>
            </a:stretch>
          </p:blipFill>
          <p:spPr>
            <a:xfrm>
              <a:off x="704850" y="1449285"/>
              <a:ext cx="8648700" cy="4869218"/>
            </a:xfrm>
            <a:prstGeom prst="rect">
              <a:avLst/>
            </a:prstGeom>
          </p:spPr>
        </p:pic>
        <p:pic>
          <p:nvPicPr>
            <p:cNvPr id="6" name="object 6"/>
            <p:cNvPicPr/>
            <p:nvPr/>
          </p:nvPicPr>
          <p:blipFill>
            <a:blip r:embed="rId4" cstate="print"/>
            <a:stretch>
              <a:fillRect/>
            </a:stretch>
          </p:blipFill>
          <p:spPr>
            <a:xfrm>
              <a:off x="704850" y="1453895"/>
              <a:ext cx="8648700" cy="4864608"/>
            </a:xfrm>
            <a:prstGeom prst="rect">
              <a:avLst/>
            </a:prstGeom>
          </p:spPr>
        </p:pic>
      </p:grpSp>
      <p:sp>
        <p:nvSpPr>
          <p:cNvPr id="7" name="object 7"/>
          <p:cNvSpPr txBox="1"/>
          <p:nvPr/>
        </p:nvSpPr>
        <p:spPr>
          <a:xfrm>
            <a:off x="976652" y="553227"/>
            <a:ext cx="11863596" cy="3287118"/>
          </a:xfrm>
          <a:prstGeom prst="rect">
            <a:avLst/>
          </a:prstGeom>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21" dirty="0">
                <a:solidFill>
                  <a:srgbClr val="FFFFFF"/>
                </a:solidFill>
                <a:latin typeface="Franklin Gothic Medium"/>
                <a:cs typeface="Franklin Gothic Medium"/>
              </a:rPr>
              <a:t>NFIP</a:t>
            </a:r>
            <a:r>
              <a:rPr sz="3846" spc="27" dirty="0">
                <a:solidFill>
                  <a:srgbClr val="FFFFFF"/>
                </a:solidFill>
                <a:latin typeface="Franklin Gothic Medium"/>
                <a:cs typeface="Franklin Gothic Medium"/>
              </a:rPr>
              <a:t> </a:t>
            </a:r>
            <a:r>
              <a:rPr sz="3846" spc="21" dirty="0">
                <a:solidFill>
                  <a:srgbClr val="FFFFFF"/>
                </a:solidFill>
                <a:latin typeface="Franklin Gothic Medium"/>
                <a:cs typeface="Franklin Gothic Medium"/>
              </a:rPr>
              <a:t>Flood</a:t>
            </a:r>
            <a:r>
              <a:rPr sz="3846" dirty="0">
                <a:solidFill>
                  <a:srgbClr val="FFFFFF"/>
                </a:solidFill>
                <a:latin typeface="Franklin Gothic Medium"/>
                <a:cs typeface="Franklin Gothic Medium"/>
              </a:rPr>
              <a:t> </a:t>
            </a:r>
            <a:r>
              <a:rPr sz="3846" spc="21" dirty="0">
                <a:solidFill>
                  <a:srgbClr val="FFFFFF"/>
                </a:solidFill>
                <a:latin typeface="Franklin Gothic Medium"/>
                <a:cs typeface="Franklin Gothic Medium"/>
              </a:rPr>
              <a:t>Insurance</a:t>
            </a:r>
            <a:r>
              <a:rPr sz="3846" dirty="0">
                <a:solidFill>
                  <a:srgbClr val="FFFFFF"/>
                </a:solidFill>
                <a:latin typeface="Franklin Gothic Medium"/>
                <a:cs typeface="Franklin Gothic Medium"/>
              </a:rPr>
              <a:t> </a:t>
            </a:r>
            <a:r>
              <a:rPr sz="3846" spc="21" dirty="0">
                <a:solidFill>
                  <a:srgbClr val="FFFFFF"/>
                </a:solidFill>
                <a:latin typeface="Franklin Gothic Medium"/>
                <a:cs typeface="Franklin Gothic Medium"/>
              </a:rPr>
              <a:t>Rating</a:t>
            </a:r>
            <a:r>
              <a:rPr sz="3846" spc="7" dirty="0">
                <a:solidFill>
                  <a:srgbClr val="FFFFFF"/>
                </a:solidFill>
                <a:latin typeface="Franklin Gothic Medium"/>
                <a:cs typeface="Franklin Gothic Medium"/>
              </a:rPr>
              <a:t> </a:t>
            </a:r>
            <a:r>
              <a:rPr sz="3846" spc="14" dirty="0">
                <a:solidFill>
                  <a:srgbClr val="FFFFFF"/>
                </a:solidFill>
                <a:latin typeface="Franklin Gothic Medium"/>
                <a:cs typeface="Franklin Gothic Medium"/>
              </a:rPr>
              <a:t>Methodology</a:t>
            </a:r>
            <a:endParaRPr sz="3846">
              <a:latin typeface="Franklin Gothic Medium"/>
              <a:cs typeface="Franklin Gothic Medium"/>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1" name="Slide Number Placeholder 10">
            <a:extLst>
              <a:ext uri="{FF2B5EF4-FFF2-40B4-BE49-F238E27FC236}">
                <a16:creationId xmlns:a16="http://schemas.microsoft.com/office/drawing/2014/main" id="{6EE17E4E-8E03-1E31-647A-013F55811870}"/>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11</a:t>
            </a:fld>
            <a:endParaRPr lang="en-US" spc="-2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688469" y="1809372"/>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0" name="object 10"/>
          <p:cNvSpPr txBox="1"/>
          <p:nvPr/>
        </p:nvSpPr>
        <p:spPr>
          <a:xfrm>
            <a:off x="1764885" y="1925064"/>
            <a:ext cx="4885882" cy="2326343"/>
          </a:xfrm>
          <a:prstGeom prst="rect">
            <a:avLst/>
          </a:prstGeom>
        </p:spPr>
        <p:txBody>
          <a:bodyPr vert="horz" wrap="square" lIns="0" tIns="169229" rIns="0" bIns="0" rtlCol="0">
            <a:spAutoFit/>
          </a:bodyPr>
          <a:lstStyle/>
          <a:p>
            <a:pPr algn="just">
              <a:spcBef>
                <a:spcPts val="1331"/>
              </a:spcBef>
            </a:pPr>
            <a:r>
              <a:rPr sz="1923" spc="14" dirty="0">
                <a:solidFill>
                  <a:srgbClr val="005188"/>
                </a:solidFill>
                <a:latin typeface="Franklin Gothic Book"/>
                <a:cs typeface="Franklin Gothic Book"/>
              </a:rPr>
              <a:t>Defining</a:t>
            </a:r>
            <a:r>
              <a:rPr sz="1923" spc="-27" dirty="0">
                <a:solidFill>
                  <a:srgbClr val="005188"/>
                </a:solidFill>
                <a:latin typeface="Franklin Gothic Book"/>
                <a:cs typeface="Franklin Gothic Book"/>
              </a:rPr>
              <a:t> </a:t>
            </a:r>
            <a:r>
              <a:rPr sz="1923" spc="7" dirty="0">
                <a:solidFill>
                  <a:srgbClr val="005188"/>
                </a:solidFill>
                <a:latin typeface="Franklin Gothic Book"/>
                <a:cs typeface="Franklin Gothic Book"/>
              </a:rPr>
              <a:t>a</a:t>
            </a:r>
            <a:r>
              <a:rPr sz="1923" spc="-7" dirty="0">
                <a:solidFill>
                  <a:srgbClr val="005188"/>
                </a:solidFill>
                <a:latin typeface="Franklin Gothic Book"/>
                <a:cs typeface="Franklin Gothic Book"/>
              </a:rPr>
              <a:t> </a:t>
            </a:r>
            <a:r>
              <a:rPr sz="1923" spc="14" dirty="0">
                <a:solidFill>
                  <a:srgbClr val="005188"/>
                </a:solidFill>
                <a:latin typeface="Franklin Gothic Book"/>
                <a:cs typeface="Franklin Gothic Book"/>
              </a:rPr>
              <a:t>Property’s</a:t>
            </a:r>
            <a:r>
              <a:rPr sz="1923" spc="-34" dirty="0">
                <a:solidFill>
                  <a:srgbClr val="005188"/>
                </a:solidFill>
                <a:latin typeface="Franklin Gothic Book"/>
                <a:cs typeface="Franklin Gothic Book"/>
              </a:rPr>
              <a:t> </a:t>
            </a:r>
            <a:r>
              <a:rPr sz="1923" spc="7" dirty="0">
                <a:solidFill>
                  <a:srgbClr val="005188"/>
                </a:solidFill>
                <a:latin typeface="Franklin Gothic Book"/>
                <a:cs typeface="Franklin Gothic Book"/>
              </a:rPr>
              <a:t>Unique</a:t>
            </a:r>
            <a:r>
              <a:rPr sz="1923" spc="-21" dirty="0">
                <a:solidFill>
                  <a:srgbClr val="005188"/>
                </a:solidFill>
                <a:latin typeface="Franklin Gothic Book"/>
                <a:cs typeface="Franklin Gothic Book"/>
              </a:rPr>
              <a:t> </a:t>
            </a:r>
            <a:r>
              <a:rPr sz="1923" spc="14" dirty="0">
                <a:solidFill>
                  <a:srgbClr val="005188"/>
                </a:solidFill>
                <a:latin typeface="Franklin Gothic Book"/>
                <a:cs typeface="Franklin Gothic Book"/>
              </a:rPr>
              <a:t>Flood</a:t>
            </a:r>
            <a:r>
              <a:rPr sz="1923" spc="-27" dirty="0">
                <a:solidFill>
                  <a:srgbClr val="005188"/>
                </a:solidFill>
                <a:latin typeface="Franklin Gothic Book"/>
                <a:cs typeface="Franklin Gothic Book"/>
              </a:rPr>
              <a:t> </a:t>
            </a:r>
            <a:r>
              <a:rPr sz="1923" spc="14" dirty="0">
                <a:solidFill>
                  <a:srgbClr val="005188"/>
                </a:solidFill>
                <a:latin typeface="Franklin Gothic Book"/>
                <a:cs typeface="Franklin Gothic Book"/>
              </a:rPr>
              <a:t>Risk</a:t>
            </a:r>
            <a:endParaRPr sz="1923">
              <a:latin typeface="Franklin Gothic Book"/>
              <a:cs typeface="Franklin Gothic Book"/>
            </a:endParaRPr>
          </a:p>
          <a:p>
            <a:pPr marL="333218" marR="318389" indent="-334089" algn="just">
              <a:lnSpc>
                <a:spcPct val="109800"/>
              </a:lnSpc>
              <a:spcBef>
                <a:spcPts val="982"/>
              </a:spcBef>
              <a:buClr>
                <a:srgbClr val="8A8D90"/>
              </a:buClr>
              <a:buFont typeface="Wingdings"/>
              <a:buChar char=""/>
              <a:tabLst>
                <a:tab pos="338451" algn="l"/>
              </a:tabLst>
            </a:pPr>
            <a:r>
              <a:rPr sz="1923" dirty="0">
                <a:latin typeface="Franklin Gothic Book"/>
                <a:cs typeface="Franklin Gothic Book"/>
              </a:rPr>
              <a:t>The </a:t>
            </a:r>
            <a:r>
              <a:rPr sz="1923" spc="7" dirty="0">
                <a:latin typeface="Franklin Gothic Book"/>
                <a:cs typeface="Franklin Gothic Book"/>
              </a:rPr>
              <a:t>flood </a:t>
            </a:r>
            <a:r>
              <a:rPr sz="1923" dirty="0">
                <a:latin typeface="Franklin Gothic Book"/>
                <a:cs typeface="Franklin Gothic Book"/>
              </a:rPr>
              <a:t>zone </a:t>
            </a:r>
            <a:r>
              <a:rPr sz="1923" spc="7" dirty="0">
                <a:latin typeface="Franklin Gothic Book"/>
                <a:cs typeface="Franklin Gothic Book"/>
              </a:rPr>
              <a:t>and </a:t>
            </a:r>
            <a:r>
              <a:rPr sz="1923" dirty="0">
                <a:latin typeface="Franklin Gothic Book"/>
                <a:cs typeface="Franklin Gothic Book"/>
              </a:rPr>
              <a:t>Base </a:t>
            </a:r>
            <a:r>
              <a:rPr sz="1923" spc="7" dirty="0">
                <a:latin typeface="Franklin Gothic Book"/>
                <a:cs typeface="Franklin Gothic Book"/>
              </a:rPr>
              <a:t>Flood </a:t>
            </a:r>
            <a:r>
              <a:rPr sz="1923" dirty="0">
                <a:latin typeface="Franklin Gothic Book"/>
                <a:cs typeface="Franklin Gothic Book"/>
              </a:rPr>
              <a:t>Elevation </a:t>
            </a:r>
            <a:r>
              <a:rPr sz="1923" spc="-460" dirty="0">
                <a:latin typeface="Franklin Gothic Book"/>
                <a:cs typeface="Franklin Gothic Book"/>
              </a:rPr>
              <a:t> </a:t>
            </a:r>
            <a:r>
              <a:rPr sz="1923" dirty="0">
                <a:latin typeface="Franklin Gothic Book"/>
                <a:cs typeface="Franklin Gothic Book"/>
              </a:rPr>
              <a:t>(BFE) </a:t>
            </a:r>
            <a:r>
              <a:rPr sz="1923" spc="7" dirty="0">
                <a:latin typeface="Franklin Gothic Book"/>
                <a:cs typeface="Franklin Gothic Book"/>
              </a:rPr>
              <a:t>are no longer used as direct rating </a:t>
            </a:r>
            <a:r>
              <a:rPr sz="1923" spc="-460" dirty="0">
                <a:latin typeface="Franklin Gothic Book"/>
                <a:cs typeface="Franklin Gothic Book"/>
              </a:rPr>
              <a:t> </a:t>
            </a:r>
            <a:r>
              <a:rPr sz="1923" spc="7" dirty="0">
                <a:latin typeface="Franklin Gothic Book"/>
                <a:cs typeface="Franklin Gothic Book"/>
              </a:rPr>
              <a:t>variables.</a:t>
            </a:r>
            <a:endParaRPr sz="1923">
              <a:latin typeface="Franklin Gothic Book"/>
              <a:cs typeface="Franklin Gothic Book"/>
            </a:endParaRPr>
          </a:p>
          <a:p>
            <a:pPr marL="333218" marR="6978" indent="-334089" algn="just">
              <a:lnSpc>
                <a:spcPct val="109600"/>
              </a:lnSpc>
              <a:spcBef>
                <a:spcPts val="968"/>
              </a:spcBef>
              <a:buClr>
                <a:srgbClr val="8A8D90"/>
              </a:buClr>
              <a:buFont typeface="Wingdings"/>
              <a:buChar char=""/>
              <a:tabLst>
                <a:tab pos="338451" algn="l"/>
              </a:tabLst>
            </a:pPr>
            <a:r>
              <a:rPr sz="1923" dirty="0">
                <a:latin typeface="Franklin Gothic Book"/>
                <a:cs typeface="Franklin Gothic Book"/>
              </a:rPr>
              <a:t>Elevations </a:t>
            </a:r>
            <a:r>
              <a:rPr sz="1923" spc="7" dirty="0">
                <a:latin typeface="Franklin Gothic Book"/>
                <a:cs typeface="Franklin Gothic Book"/>
              </a:rPr>
              <a:t>are considered </a:t>
            </a:r>
            <a:r>
              <a:rPr sz="1923" spc="-7" dirty="0">
                <a:latin typeface="Franklin Gothic Book"/>
                <a:cs typeface="Franklin Gothic Book"/>
              </a:rPr>
              <a:t>for </a:t>
            </a:r>
            <a:r>
              <a:rPr sz="1923" spc="7" dirty="0">
                <a:latin typeface="Franklin Gothic Book"/>
                <a:cs typeface="Franklin Gothic Book"/>
              </a:rPr>
              <a:t>all properties, </a:t>
            </a:r>
            <a:r>
              <a:rPr sz="1923" spc="-460" dirty="0">
                <a:latin typeface="Franklin Gothic Book"/>
                <a:cs typeface="Franklin Gothic Book"/>
              </a:rPr>
              <a:t> </a:t>
            </a:r>
            <a:r>
              <a:rPr sz="1923" dirty="0">
                <a:latin typeface="Franklin Gothic Book"/>
                <a:cs typeface="Franklin Gothic Book"/>
              </a:rPr>
              <a:t>regardless</a:t>
            </a:r>
            <a:r>
              <a:rPr sz="1923" spc="21" dirty="0">
                <a:latin typeface="Franklin Gothic Book"/>
                <a:cs typeface="Franklin Gothic Book"/>
              </a:rPr>
              <a:t> </a:t>
            </a:r>
            <a:r>
              <a:rPr sz="1923" spc="7" dirty="0">
                <a:latin typeface="Franklin Gothic Book"/>
                <a:cs typeface="Franklin Gothic Book"/>
              </a:rPr>
              <a:t>of</a:t>
            </a:r>
            <a:r>
              <a:rPr sz="1923" spc="-7" dirty="0">
                <a:latin typeface="Franklin Gothic Book"/>
                <a:cs typeface="Franklin Gothic Book"/>
              </a:rPr>
              <a:t> </a:t>
            </a:r>
            <a:r>
              <a:rPr sz="1923" spc="7" dirty="0">
                <a:latin typeface="Franklin Gothic Book"/>
                <a:cs typeface="Franklin Gothic Book"/>
              </a:rPr>
              <a:t>flood</a:t>
            </a:r>
            <a:r>
              <a:rPr sz="1923" dirty="0">
                <a:latin typeface="Franklin Gothic Book"/>
                <a:cs typeface="Franklin Gothic Book"/>
              </a:rPr>
              <a:t> zone.</a:t>
            </a:r>
            <a:endParaRPr sz="1923">
              <a:latin typeface="Franklin Gothic Book"/>
              <a:cs typeface="Franklin Gothic Book"/>
            </a:endParaRPr>
          </a:p>
        </p:txBody>
      </p:sp>
      <p:sp>
        <p:nvSpPr>
          <p:cNvPr id="11" name="object 11"/>
          <p:cNvSpPr txBox="1"/>
          <p:nvPr/>
        </p:nvSpPr>
        <p:spPr>
          <a:xfrm>
            <a:off x="8443390" y="1925064"/>
            <a:ext cx="2506185" cy="3469092"/>
          </a:xfrm>
          <a:prstGeom prst="rect">
            <a:avLst/>
          </a:prstGeom>
        </p:spPr>
        <p:txBody>
          <a:bodyPr vert="horz" wrap="square" lIns="0" tIns="169229" rIns="0" bIns="0" rtlCol="0">
            <a:spAutoFit/>
          </a:bodyPr>
          <a:lstStyle/>
          <a:p>
            <a:pPr>
              <a:spcBef>
                <a:spcPts val="1331"/>
              </a:spcBef>
            </a:pPr>
            <a:r>
              <a:rPr sz="1923" spc="89" dirty="0">
                <a:solidFill>
                  <a:srgbClr val="005288"/>
                </a:solidFill>
                <a:latin typeface="Franklin Gothic Book"/>
                <a:cs typeface="Franklin Gothic Book"/>
              </a:rPr>
              <a:t>Rating</a:t>
            </a:r>
            <a:r>
              <a:rPr sz="1923" spc="137" dirty="0">
                <a:solidFill>
                  <a:srgbClr val="005288"/>
                </a:solidFill>
                <a:latin typeface="Franklin Gothic Book"/>
                <a:cs typeface="Franklin Gothic Book"/>
              </a:rPr>
              <a:t> </a:t>
            </a:r>
            <a:r>
              <a:rPr sz="1923" spc="89" dirty="0">
                <a:solidFill>
                  <a:srgbClr val="005288"/>
                </a:solidFill>
                <a:latin typeface="Franklin Gothic Book"/>
                <a:cs typeface="Franklin Gothic Book"/>
              </a:rPr>
              <a:t>Variables</a:t>
            </a:r>
            <a:endParaRPr sz="1923">
              <a:latin typeface="Franklin Gothic Book"/>
              <a:cs typeface="Franklin Gothic Book"/>
            </a:endParaRPr>
          </a:p>
          <a:p>
            <a:pPr marL="337580" indent="-338451">
              <a:spcBef>
                <a:spcPts val="1202"/>
              </a:spcBef>
              <a:buClr>
                <a:srgbClr val="8A8D90"/>
              </a:buClr>
              <a:buFont typeface="Wingdings"/>
              <a:buChar char=""/>
              <a:tabLst>
                <a:tab pos="337580" algn="l"/>
                <a:tab pos="338451" algn="l"/>
              </a:tabLst>
            </a:pPr>
            <a:r>
              <a:rPr sz="1923" spc="7" dirty="0">
                <a:latin typeface="Franklin Gothic Book"/>
                <a:cs typeface="Franklin Gothic Book"/>
              </a:rPr>
              <a:t>Geographic</a:t>
            </a:r>
            <a:r>
              <a:rPr sz="1923" spc="-69" dirty="0">
                <a:latin typeface="Franklin Gothic Book"/>
                <a:cs typeface="Franklin Gothic Book"/>
              </a:rPr>
              <a:t> </a:t>
            </a:r>
            <a:r>
              <a:rPr sz="1923" spc="7" dirty="0">
                <a:latin typeface="Franklin Gothic Book"/>
                <a:cs typeface="Franklin Gothic Book"/>
              </a:rPr>
              <a:t>Location</a:t>
            </a:r>
            <a:endParaRPr sz="1923">
              <a:latin typeface="Franklin Gothic Book"/>
              <a:cs typeface="Franklin Gothic Book"/>
            </a:endParaRPr>
          </a:p>
          <a:p>
            <a:pPr marL="337580" indent="-338451">
              <a:spcBef>
                <a:spcPts val="1194"/>
              </a:spcBef>
              <a:buClr>
                <a:srgbClr val="8A8D90"/>
              </a:buClr>
              <a:buFont typeface="Wingdings"/>
              <a:buChar char=""/>
              <a:tabLst>
                <a:tab pos="337580" algn="l"/>
                <a:tab pos="338451" algn="l"/>
              </a:tabLst>
            </a:pPr>
            <a:r>
              <a:rPr sz="1923" u="sng" spc="7" dirty="0">
                <a:uFill>
                  <a:solidFill>
                    <a:srgbClr val="000000"/>
                  </a:solidFill>
                </a:uFill>
                <a:latin typeface="Franklin Gothic Book"/>
                <a:cs typeface="Franklin Gothic Book"/>
              </a:rPr>
              <a:t>Structural</a:t>
            </a:r>
            <a:r>
              <a:rPr sz="1923" u="sng" spc="-62" dirty="0">
                <a:uFill>
                  <a:solidFill>
                    <a:srgbClr val="000000"/>
                  </a:solidFill>
                </a:uFill>
                <a:latin typeface="Franklin Gothic Book"/>
                <a:cs typeface="Franklin Gothic Book"/>
              </a:rPr>
              <a:t> </a:t>
            </a:r>
            <a:r>
              <a:rPr sz="1923" u="sng" spc="7" dirty="0">
                <a:uFill>
                  <a:solidFill>
                    <a:srgbClr val="000000"/>
                  </a:solidFill>
                </a:uFill>
                <a:latin typeface="Franklin Gothic Book"/>
                <a:cs typeface="Franklin Gothic Book"/>
              </a:rPr>
              <a:t>Variables</a:t>
            </a:r>
            <a:endParaRPr sz="1923">
              <a:latin typeface="Franklin Gothic Book"/>
              <a:cs typeface="Franklin Gothic Book"/>
            </a:endParaRPr>
          </a:p>
          <a:p>
            <a:pPr marL="337580" indent="-338451">
              <a:spcBef>
                <a:spcPts val="1209"/>
              </a:spcBef>
              <a:buClr>
                <a:srgbClr val="8A8D90"/>
              </a:buClr>
              <a:buFont typeface="Wingdings"/>
              <a:buChar char=""/>
              <a:tabLst>
                <a:tab pos="337580" algn="l"/>
                <a:tab pos="338451" algn="l"/>
              </a:tabLst>
            </a:pPr>
            <a:r>
              <a:rPr sz="1923" spc="7" dirty="0">
                <a:latin typeface="Franklin Gothic Book"/>
                <a:cs typeface="Franklin Gothic Book"/>
              </a:rPr>
              <a:t>Prior</a:t>
            </a:r>
            <a:r>
              <a:rPr sz="1923" spc="-48" dirty="0">
                <a:latin typeface="Franklin Gothic Book"/>
                <a:cs typeface="Franklin Gothic Book"/>
              </a:rPr>
              <a:t> </a:t>
            </a:r>
            <a:r>
              <a:rPr sz="1923" spc="7" dirty="0">
                <a:latin typeface="Franklin Gothic Book"/>
                <a:cs typeface="Franklin Gothic Book"/>
              </a:rPr>
              <a:t>Claims</a:t>
            </a:r>
            <a:endParaRPr sz="1923">
              <a:latin typeface="Franklin Gothic Book"/>
              <a:cs typeface="Franklin Gothic Book"/>
            </a:endParaRPr>
          </a:p>
          <a:p>
            <a:pPr marL="337580" indent="-338451">
              <a:spcBef>
                <a:spcPts val="1195"/>
              </a:spcBef>
              <a:buClr>
                <a:srgbClr val="8A8D90"/>
              </a:buClr>
              <a:buFont typeface="Wingdings"/>
              <a:buChar char=""/>
              <a:tabLst>
                <a:tab pos="337580" algn="l"/>
                <a:tab pos="338451" algn="l"/>
              </a:tabLst>
            </a:pPr>
            <a:r>
              <a:rPr sz="1923" spc="7" dirty="0">
                <a:latin typeface="Franklin Gothic Book"/>
                <a:cs typeface="Franklin Gothic Book"/>
              </a:rPr>
              <a:t>Discounts</a:t>
            </a:r>
            <a:endParaRPr sz="1923">
              <a:latin typeface="Franklin Gothic Book"/>
              <a:cs typeface="Franklin Gothic Book"/>
            </a:endParaRPr>
          </a:p>
          <a:p>
            <a:pPr marL="723136" lvl="1" indent="-278264">
              <a:spcBef>
                <a:spcPts val="1209"/>
              </a:spcBef>
              <a:buClr>
                <a:srgbClr val="8A8D90"/>
              </a:buClr>
              <a:buSzPct val="48000"/>
              <a:buFont typeface="Wingdings"/>
              <a:buChar char=""/>
              <a:tabLst>
                <a:tab pos="723136" algn="l"/>
                <a:tab pos="724009" algn="l"/>
              </a:tabLst>
            </a:pPr>
            <a:r>
              <a:rPr sz="1717" spc="14" dirty="0">
                <a:latin typeface="Franklin Gothic Book"/>
                <a:cs typeface="Franklin Gothic Book"/>
              </a:rPr>
              <a:t>Mitigation</a:t>
            </a:r>
            <a:endParaRPr sz="1717">
              <a:latin typeface="Franklin Gothic Book"/>
              <a:cs typeface="Franklin Gothic Book"/>
            </a:endParaRPr>
          </a:p>
          <a:p>
            <a:pPr marL="723136" lvl="1" indent="-278264">
              <a:spcBef>
                <a:spcPts val="1017"/>
              </a:spcBef>
              <a:buClr>
                <a:srgbClr val="8A8D90"/>
              </a:buClr>
              <a:buSzPct val="48000"/>
              <a:buFont typeface="Wingdings"/>
              <a:buChar char=""/>
              <a:tabLst>
                <a:tab pos="723136" algn="l"/>
                <a:tab pos="724009" algn="l"/>
              </a:tabLst>
            </a:pPr>
            <a:r>
              <a:rPr sz="1717" spc="14" dirty="0">
                <a:latin typeface="Franklin Gothic Book"/>
                <a:cs typeface="Franklin Gothic Book"/>
              </a:rPr>
              <a:t>Statutory</a:t>
            </a:r>
            <a:endParaRPr sz="1717">
              <a:latin typeface="Franklin Gothic Book"/>
              <a:cs typeface="Franklin Gothic Book"/>
            </a:endParaRPr>
          </a:p>
          <a:p>
            <a:pPr marL="723136" lvl="1" indent="-278264">
              <a:spcBef>
                <a:spcPts val="1017"/>
              </a:spcBef>
              <a:buClr>
                <a:srgbClr val="8A8D90"/>
              </a:buClr>
              <a:buSzPct val="48000"/>
              <a:buFont typeface="Wingdings"/>
              <a:buChar char=""/>
              <a:tabLst>
                <a:tab pos="723136" algn="l"/>
                <a:tab pos="724009" algn="l"/>
              </a:tabLst>
            </a:pPr>
            <a:r>
              <a:rPr sz="1717" spc="21" dirty="0">
                <a:latin typeface="Franklin Gothic Book"/>
                <a:cs typeface="Franklin Gothic Book"/>
              </a:rPr>
              <a:t>CRS</a:t>
            </a:r>
            <a:endParaRPr sz="1717">
              <a:latin typeface="Franklin Gothic Book"/>
              <a:cs typeface="Franklin Gothic Book"/>
            </a:endParaRPr>
          </a:p>
        </p:txBody>
      </p:sp>
      <p:sp>
        <p:nvSpPr>
          <p:cNvPr id="12" name="object 12"/>
          <p:cNvSpPr txBox="1">
            <a:spLocks noGrp="1"/>
          </p:cNvSpPr>
          <p:nvPr>
            <p:ph type="title"/>
          </p:nvPr>
        </p:nvSpPr>
        <p:spPr>
          <a:xfrm>
            <a:off x="1776397" y="1111571"/>
            <a:ext cx="6224899" cy="436075"/>
          </a:xfrm>
          <a:prstGeom prst="rect">
            <a:avLst/>
          </a:prstGeom>
        </p:spPr>
        <p:txBody>
          <a:bodyPr vert="horz" wrap="square" lIns="0" tIns="23553" rIns="0" bIns="0" rtlCol="0">
            <a:spAutoFit/>
          </a:bodyPr>
          <a:lstStyle/>
          <a:p>
            <a:pPr>
              <a:spcBef>
                <a:spcPts val="185"/>
              </a:spcBef>
            </a:pPr>
            <a:r>
              <a:rPr spc="21" dirty="0"/>
              <a:t>NFIP</a:t>
            </a:r>
            <a:r>
              <a:rPr spc="7" dirty="0"/>
              <a:t> </a:t>
            </a:r>
            <a:r>
              <a:rPr spc="21" dirty="0"/>
              <a:t>Flood</a:t>
            </a:r>
            <a:r>
              <a:rPr spc="7" dirty="0"/>
              <a:t> </a:t>
            </a:r>
            <a:r>
              <a:rPr spc="21" dirty="0"/>
              <a:t>Insurance</a:t>
            </a:r>
            <a:r>
              <a:rPr spc="-14" dirty="0"/>
              <a:t> </a:t>
            </a:r>
            <a:r>
              <a:rPr spc="21" dirty="0"/>
              <a:t>Rating</a:t>
            </a:r>
            <a:r>
              <a:rPr dirty="0"/>
              <a:t> </a:t>
            </a:r>
            <a:r>
              <a:rPr spc="21" dirty="0"/>
              <a:t>Methodology</a:t>
            </a:r>
          </a:p>
        </p:txBody>
      </p:sp>
      <p:grpSp>
        <p:nvGrpSpPr>
          <p:cNvPr id="13" name="object 13"/>
          <p:cNvGrpSpPr/>
          <p:nvPr/>
        </p:nvGrpSpPr>
        <p:grpSpPr>
          <a:xfrm>
            <a:off x="967756" y="544329"/>
            <a:ext cx="11881042" cy="6682868"/>
            <a:chOff x="704469" y="1453514"/>
            <a:chExt cx="8648700" cy="4864735"/>
          </a:xfrm>
        </p:grpSpPr>
        <p:sp>
          <p:nvSpPr>
            <p:cNvPr id="14" name="object 14"/>
            <p:cNvSpPr/>
            <p:nvPr/>
          </p:nvSpPr>
          <p:spPr>
            <a:xfrm>
              <a:off x="5101590" y="2553461"/>
              <a:ext cx="756920" cy="340360"/>
            </a:xfrm>
            <a:custGeom>
              <a:avLst/>
              <a:gdLst/>
              <a:ahLst/>
              <a:cxnLst/>
              <a:rect l="l" t="t" r="r" b="b"/>
              <a:pathLst>
                <a:path w="756920" h="340360">
                  <a:moveTo>
                    <a:pt x="756666" y="169926"/>
                  </a:moveTo>
                  <a:lnTo>
                    <a:pt x="586740" y="0"/>
                  </a:lnTo>
                  <a:lnTo>
                    <a:pt x="586740" y="84582"/>
                  </a:lnTo>
                  <a:lnTo>
                    <a:pt x="0" y="84582"/>
                  </a:lnTo>
                  <a:lnTo>
                    <a:pt x="0" y="254508"/>
                  </a:lnTo>
                  <a:lnTo>
                    <a:pt x="586740" y="254508"/>
                  </a:lnTo>
                  <a:lnTo>
                    <a:pt x="586740" y="339852"/>
                  </a:lnTo>
                  <a:lnTo>
                    <a:pt x="756666" y="169926"/>
                  </a:lnTo>
                  <a:close/>
                </a:path>
              </a:pathLst>
            </a:custGeom>
            <a:solidFill>
              <a:srgbClr val="0078AE"/>
            </a:solidFill>
          </p:spPr>
          <p:txBody>
            <a:bodyPr wrap="square" lIns="0" tIns="0" rIns="0" bIns="0" rtlCol="0"/>
            <a:lstStyle/>
            <a:p>
              <a:endParaRPr sz="2473"/>
            </a:p>
          </p:txBody>
        </p:sp>
        <p:sp>
          <p:nvSpPr>
            <p:cNvPr id="15" name="object 15"/>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9" name="Slide Number Placeholder 18">
            <a:extLst>
              <a:ext uri="{FF2B5EF4-FFF2-40B4-BE49-F238E27FC236}">
                <a16:creationId xmlns:a16="http://schemas.microsoft.com/office/drawing/2014/main" id="{74B232C8-0492-5CCF-9903-7E4D4085974E}"/>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12</a:t>
            </a:fld>
            <a:endParaRPr lang="en-US" spc="-21" dirty="0"/>
          </a:p>
        </p:txBody>
      </p:sp>
      <p:sp>
        <p:nvSpPr>
          <p:cNvPr id="2" name="TextBox 1">
            <a:extLst>
              <a:ext uri="{FF2B5EF4-FFF2-40B4-BE49-F238E27FC236}">
                <a16:creationId xmlns:a16="http://schemas.microsoft.com/office/drawing/2014/main" id="{1455EB86-1D1B-FB12-BB87-55E768E14162}"/>
              </a:ext>
            </a:extLst>
          </p:cNvPr>
          <p:cNvSpPr txBox="1"/>
          <p:nvPr/>
        </p:nvSpPr>
        <p:spPr>
          <a:xfrm>
            <a:off x="1096675" y="6137600"/>
            <a:ext cx="11623553" cy="923330"/>
          </a:xfrm>
          <a:prstGeom prst="rect">
            <a:avLst/>
          </a:prstGeom>
          <a:solidFill>
            <a:schemeClr val="accent1">
              <a:lumMod val="20000"/>
              <a:lumOff val="80000"/>
            </a:schemeClr>
          </a:solidFill>
        </p:spPr>
        <p:txBody>
          <a:bodyPr wrap="square" rtlCol="0">
            <a:spAutoFit/>
          </a:bodyPr>
          <a:lstStyle/>
          <a:p>
            <a:r>
              <a:rPr lang="en-US" dirty="0"/>
              <a:t>FEMA now includes more flood risk variables for rating flood insurance: </a:t>
            </a:r>
            <a:r>
              <a:rPr lang="en-US" b="1" dirty="0"/>
              <a:t>Geographic Variables </a:t>
            </a:r>
            <a:r>
              <a:rPr lang="en-US" dirty="0"/>
              <a:t>like flood frequency, type of flooding, distance to the flooding source, and </a:t>
            </a:r>
            <a:r>
              <a:rPr lang="en-US" b="1" dirty="0"/>
              <a:t>Structure Variables </a:t>
            </a:r>
            <a:r>
              <a:rPr lang="en-US" dirty="0"/>
              <a:t>such as the cost to rebuild the structure.  Other rating variables are </a:t>
            </a:r>
            <a:r>
              <a:rPr lang="en-US" b="1" dirty="0"/>
              <a:t>Prior Claims </a:t>
            </a:r>
            <a:r>
              <a:rPr lang="en-US" dirty="0"/>
              <a:t>and </a:t>
            </a:r>
            <a:r>
              <a:rPr lang="en-US" b="1" dirty="0"/>
              <a:t>Discounts.</a:t>
            </a:r>
            <a:endParaRPr lang="en-US" b="1" dirty="0">
              <a:solidFill>
                <a:srgbClr val="C00000"/>
              </a:solidFill>
              <a:latin typeface="Arial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2" name="object 12"/>
          <p:cNvSpPr txBox="1"/>
          <p:nvPr/>
        </p:nvSpPr>
        <p:spPr>
          <a:xfrm>
            <a:off x="2222330" y="1925908"/>
            <a:ext cx="6211814" cy="4106069"/>
          </a:xfrm>
          <a:prstGeom prst="rect">
            <a:avLst/>
          </a:prstGeom>
        </p:spPr>
        <p:txBody>
          <a:bodyPr vert="horz" wrap="square" lIns="0" tIns="112530" rIns="0" bIns="0" rtlCol="0">
            <a:spAutoFit/>
          </a:bodyPr>
          <a:lstStyle/>
          <a:p>
            <a:pPr marL="277391" indent="-277391">
              <a:spcBef>
                <a:spcPts val="886"/>
              </a:spcBef>
              <a:buClr>
                <a:srgbClr val="8A8D90"/>
              </a:buClr>
              <a:buSzPct val="48148"/>
              <a:buFont typeface="Wingdings"/>
              <a:buChar char=""/>
              <a:tabLst>
                <a:tab pos="277391" algn="l"/>
              </a:tabLst>
            </a:pPr>
            <a:r>
              <a:rPr sz="1854" spc="-7" dirty="0">
                <a:latin typeface="Franklin Gothic Book"/>
                <a:cs typeface="Franklin Gothic Book"/>
              </a:rPr>
              <a:t>Building</a:t>
            </a:r>
            <a:r>
              <a:rPr sz="1854" spc="-82" dirty="0">
                <a:latin typeface="Franklin Gothic Book"/>
                <a:cs typeface="Franklin Gothic Book"/>
              </a:rPr>
              <a:t> </a:t>
            </a:r>
            <a:r>
              <a:rPr sz="1854" dirty="0">
                <a:latin typeface="Franklin Gothic Book"/>
                <a:cs typeface="Franklin Gothic Book"/>
              </a:rPr>
              <a:t>Occupancy</a:t>
            </a:r>
          </a:p>
          <a:p>
            <a:pPr marL="277391" indent="-277391">
              <a:spcBef>
                <a:spcPts val="749"/>
              </a:spcBef>
              <a:buClr>
                <a:srgbClr val="8A8D90"/>
              </a:buClr>
              <a:buSzPct val="48148"/>
              <a:buFont typeface="Wingdings"/>
              <a:buChar char=""/>
              <a:tabLst>
                <a:tab pos="277391" algn="l"/>
              </a:tabLst>
            </a:pPr>
            <a:r>
              <a:rPr sz="1854" spc="-7" dirty="0">
                <a:latin typeface="Franklin Gothic Book"/>
                <a:cs typeface="Franklin Gothic Book"/>
              </a:rPr>
              <a:t>Construction</a:t>
            </a:r>
            <a:r>
              <a:rPr sz="1854" spc="-69" dirty="0">
                <a:latin typeface="Franklin Gothic Book"/>
                <a:cs typeface="Franklin Gothic Book"/>
              </a:rPr>
              <a:t> </a:t>
            </a:r>
            <a:r>
              <a:rPr sz="1854" spc="-41" dirty="0">
                <a:latin typeface="Franklin Gothic Book"/>
                <a:cs typeface="Franklin Gothic Book"/>
              </a:rPr>
              <a:t>Type</a:t>
            </a:r>
            <a:endParaRPr sz="1854" dirty="0">
              <a:latin typeface="Franklin Gothic Book"/>
              <a:cs typeface="Franklin Gothic Book"/>
            </a:endParaRPr>
          </a:p>
          <a:p>
            <a:pPr marL="667309" lvl="1" indent="-223309">
              <a:spcBef>
                <a:spcPts val="783"/>
              </a:spcBef>
              <a:buFont typeface="Arial"/>
              <a:buChar char="•"/>
              <a:tabLst>
                <a:tab pos="668180" algn="l"/>
              </a:tabLst>
            </a:pPr>
            <a:r>
              <a:rPr sz="1648" i="1" spc="-7" dirty="0">
                <a:latin typeface="Franklin Gothic Book"/>
                <a:cs typeface="Franklin Gothic Book"/>
              </a:rPr>
              <a:t>For</a:t>
            </a:r>
            <a:r>
              <a:rPr sz="1648" i="1" spc="7" dirty="0">
                <a:latin typeface="Franklin Gothic Book"/>
                <a:cs typeface="Franklin Gothic Book"/>
              </a:rPr>
              <a:t> </a:t>
            </a:r>
            <a:r>
              <a:rPr sz="1648" i="1" spc="-7" dirty="0">
                <a:latin typeface="Franklin Gothic Book"/>
                <a:cs typeface="Franklin Gothic Book"/>
              </a:rPr>
              <a:t>single-family</a:t>
            </a:r>
            <a:r>
              <a:rPr sz="1648" i="1" spc="7" dirty="0">
                <a:latin typeface="Franklin Gothic Book"/>
                <a:cs typeface="Franklin Gothic Book"/>
              </a:rPr>
              <a:t> </a:t>
            </a:r>
            <a:r>
              <a:rPr sz="1648" i="1" spc="-7" dirty="0">
                <a:latin typeface="Franklin Gothic Book"/>
                <a:cs typeface="Franklin Gothic Book"/>
              </a:rPr>
              <a:t>homes:</a:t>
            </a:r>
            <a:r>
              <a:rPr sz="1648" i="1" spc="21" dirty="0">
                <a:latin typeface="Franklin Gothic Book"/>
                <a:cs typeface="Franklin Gothic Book"/>
              </a:rPr>
              <a:t> </a:t>
            </a:r>
            <a:r>
              <a:rPr sz="1648" i="1" dirty="0">
                <a:latin typeface="Franklin Gothic Book"/>
                <a:cs typeface="Franklin Gothic Book"/>
              </a:rPr>
              <a:t>framed,</a:t>
            </a:r>
            <a:r>
              <a:rPr sz="1648" i="1" spc="21" dirty="0">
                <a:latin typeface="Franklin Gothic Book"/>
                <a:cs typeface="Franklin Gothic Book"/>
              </a:rPr>
              <a:t> </a:t>
            </a:r>
            <a:r>
              <a:rPr sz="1648" i="1" spc="-7" dirty="0">
                <a:latin typeface="Franklin Gothic Book"/>
                <a:cs typeface="Franklin Gothic Book"/>
              </a:rPr>
              <a:t>masonry,</a:t>
            </a:r>
            <a:r>
              <a:rPr sz="1648" i="1" spc="14" dirty="0">
                <a:latin typeface="Franklin Gothic Book"/>
                <a:cs typeface="Franklin Gothic Book"/>
              </a:rPr>
              <a:t> </a:t>
            </a:r>
            <a:r>
              <a:rPr sz="1648" i="1" dirty="0">
                <a:latin typeface="Franklin Gothic Book"/>
                <a:cs typeface="Franklin Gothic Book"/>
              </a:rPr>
              <a:t>other</a:t>
            </a:r>
            <a:endParaRPr sz="1648" dirty="0">
              <a:latin typeface="Franklin Gothic Book"/>
              <a:cs typeface="Franklin Gothic Book"/>
            </a:endParaRPr>
          </a:p>
          <a:p>
            <a:pPr marL="277391" indent="-277391">
              <a:spcBef>
                <a:spcPts val="749"/>
              </a:spcBef>
              <a:buClr>
                <a:srgbClr val="8A8D90"/>
              </a:buClr>
              <a:buSzPct val="48148"/>
              <a:buFont typeface="Wingdings"/>
              <a:buChar char=""/>
              <a:tabLst>
                <a:tab pos="277391" algn="l"/>
              </a:tabLst>
            </a:pPr>
            <a:r>
              <a:rPr sz="1854" spc="-7" dirty="0">
                <a:latin typeface="Franklin Gothic Book"/>
                <a:cs typeface="Franklin Gothic Book"/>
              </a:rPr>
              <a:t>Foundation</a:t>
            </a:r>
            <a:r>
              <a:rPr sz="1854" spc="-62" dirty="0">
                <a:latin typeface="Franklin Gothic Book"/>
                <a:cs typeface="Franklin Gothic Book"/>
              </a:rPr>
              <a:t> </a:t>
            </a:r>
            <a:r>
              <a:rPr sz="1854" spc="-34" dirty="0">
                <a:latin typeface="Franklin Gothic Book"/>
                <a:cs typeface="Franklin Gothic Book"/>
              </a:rPr>
              <a:t>Type</a:t>
            </a:r>
            <a:endParaRPr sz="1854" dirty="0">
              <a:latin typeface="Franklin Gothic Book"/>
              <a:cs typeface="Franklin Gothic Book"/>
            </a:endParaRPr>
          </a:p>
          <a:p>
            <a:pPr marL="277391" indent="-277391">
              <a:spcBef>
                <a:spcPts val="742"/>
              </a:spcBef>
              <a:buClr>
                <a:srgbClr val="8A8D90"/>
              </a:buClr>
              <a:buSzPct val="48148"/>
              <a:buFont typeface="Wingdings"/>
              <a:buChar char=""/>
              <a:tabLst>
                <a:tab pos="277391" algn="l"/>
              </a:tabLst>
            </a:pPr>
            <a:r>
              <a:rPr sz="1854" dirty="0">
                <a:latin typeface="Franklin Gothic Book"/>
                <a:cs typeface="Franklin Gothic Book"/>
              </a:rPr>
              <a:t>First</a:t>
            </a:r>
            <a:r>
              <a:rPr sz="1854" spc="-62" dirty="0">
                <a:latin typeface="Franklin Gothic Book"/>
                <a:cs typeface="Franklin Gothic Book"/>
              </a:rPr>
              <a:t> </a:t>
            </a:r>
            <a:r>
              <a:rPr sz="1854" dirty="0">
                <a:latin typeface="Franklin Gothic Book"/>
                <a:cs typeface="Franklin Gothic Book"/>
              </a:rPr>
              <a:t>Floor</a:t>
            </a:r>
            <a:r>
              <a:rPr sz="1854" spc="-55" dirty="0">
                <a:latin typeface="Franklin Gothic Book"/>
                <a:cs typeface="Franklin Gothic Book"/>
              </a:rPr>
              <a:t> </a:t>
            </a:r>
            <a:r>
              <a:rPr sz="1854" spc="-7" dirty="0">
                <a:latin typeface="Franklin Gothic Book"/>
                <a:cs typeface="Franklin Gothic Book"/>
              </a:rPr>
              <a:t>Height</a:t>
            </a:r>
            <a:endParaRPr sz="1854" dirty="0">
              <a:latin typeface="Franklin Gothic Book"/>
              <a:cs typeface="Franklin Gothic Book"/>
            </a:endParaRPr>
          </a:p>
          <a:p>
            <a:pPr marL="277391" indent="-277391">
              <a:spcBef>
                <a:spcPts val="756"/>
              </a:spcBef>
              <a:buClr>
                <a:srgbClr val="8A8D90"/>
              </a:buClr>
              <a:buSzPct val="48148"/>
              <a:buFont typeface="Wingdings"/>
              <a:buChar char=""/>
              <a:tabLst>
                <a:tab pos="277391" algn="l"/>
              </a:tabLst>
            </a:pPr>
            <a:r>
              <a:rPr sz="1854" spc="-7" dirty="0">
                <a:latin typeface="Franklin Gothic Book"/>
                <a:cs typeface="Franklin Gothic Book"/>
              </a:rPr>
              <a:t>Lowest</a:t>
            </a:r>
            <a:r>
              <a:rPr sz="1854" spc="-55" dirty="0">
                <a:latin typeface="Franklin Gothic Book"/>
                <a:cs typeface="Franklin Gothic Book"/>
              </a:rPr>
              <a:t> </a:t>
            </a:r>
            <a:r>
              <a:rPr sz="1854" spc="-7" dirty="0">
                <a:latin typeface="Franklin Gothic Book"/>
                <a:cs typeface="Franklin Gothic Book"/>
              </a:rPr>
              <a:t>Adjacent</a:t>
            </a:r>
            <a:r>
              <a:rPr sz="1854" spc="-55" dirty="0">
                <a:latin typeface="Franklin Gothic Book"/>
                <a:cs typeface="Franklin Gothic Book"/>
              </a:rPr>
              <a:t> </a:t>
            </a:r>
            <a:r>
              <a:rPr sz="1854" dirty="0">
                <a:latin typeface="Franklin Gothic Book"/>
                <a:cs typeface="Franklin Gothic Book"/>
              </a:rPr>
              <a:t>Grade</a:t>
            </a:r>
          </a:p>
          <a:p>
            <a:pPr marL="277391" indent="-277391">
              <a:spcBef>
                <a:spcPts val="749"/>
              </a:spcBef>
              <a:buClr>
                <a:srgbClr val="8A8D90"/>
              </a:buClr>
              <a:buSzPct val="48148"/>
              <a:buFont typeface="Wingdings"/>
              <a:buChar char=""/>
              <a:tabLst>
                <a:tab pos="277391" algn="l"/>
              </a:tabLst>
            </a:pPr>
            <a:r>
              <a:rPr sz="1854" spc="-7" dirty="0">
                <a:latin typeface="Franklin Gothic Book"/>
                <a:cs typeface="Franklin Gothic Book"/>
              </a:rPr>
              <a:t>Building’s</a:t>
            </a:r>
            <a:r>
              <a:rPr sz="1854" spc="-34" dirty="0">
                <a:latin typeface="Franklin Gothic Book"/>
                <a:cs typeface="Franklin Gothic Book"/>
              </a:rPr>
              <a:t> </a:t>
            </a:r>
            <a:r>
              <a:rPr sz="1854" spc="-14" dirty="0">
                <a:latin typeface="Franklin Gothic Book"/>
                <a:cs typeface="Franklin Gothic Book"/>
              </a:rPr>
              <a:t>Replacement</a:t>
            </a:r>
            <a:r>
              <a:rPr sz="1854" spc="-34" dirty="0">
                <a:latin typeface="Franklin Gothic Book"/>
                <a:cs typeface="Franklin Gothic Book"/>
              </a:rPr>
              <a:t> </a:t>
            </a:r>
            <a:r>
              <a:rPr sz="1854" spc="-7" dirty="0">
                <a:latin typeface="Franklin Gothic Book"/>
                <a:cs typeface="Franklin Gothic Book"/>
              </a:rPr>
              <a:t>Cost</a:t>
            </a:r>
            <a:r>
              <a:rPr sz="1854" spc="-14" dirty="0">
                <a:latin typeface="Franklin Gothic Book"/>
                <a:cs typeface="Franklin Gothic Book"/>
              </a:rPr>
              <a:t> Value</a:t>
            </a:r>
            <a:endParaRPr sz="1854" dirty="0">
              <a:latin typeface="Franklin Gothic Book"/>
              <a:cs typeface="Franklin Gothic Book"/>
            </a:endParaRPr>
          </a:p>
          <a:p>
            <a:pPr marL="667309" lvl="1" indent="-223309">
              <a:spcBef>
                <a:spcPts val="783"/>
              </a:spcBef>
              <a:buFont typeface="Arial"/>
              <a:buChar char="•"/>
              <a:tabLst>
                <a:tab pos="668180" algn="l"/>
              </a:tabLst>
            </a:pPr>
            <a:r>
              <a:rPr sz="1648" i="1" dirty="0">
                <a:latin typeface="Franklin Gothic Book"/>
                <a:cs typeface="Franklin Gothic Book"/>
              </a:rPr>
              <a:t>Considers</a:t>
            </a:r>
            <a:r>
              <a:rPr sz="1648" i="1" spc="-7" dirty="0">
                <a:latin typeface="Franklin Gothic Book"/>
                <a:cs typeface="Franklin Gothic Book"/>
              </a:rPr>
              <a:t> square</a:t>
            </a:r>
            <a:r>
              <a:rPr sz="1648" i="1" spc="21" dirty="0">
                <a:latin typeface="Franklin Gothic Book"/>
                <a:cs typeface="Franklin Gothic Book"/>
              </a:rPr>
              <a:t> </a:t>
            </a:r>
            <a:r>
              <a:rPr sz="1648" i="1" dirty="0">
                <a:latin typeface="Franklin Gothic Book"/>
                <a:cs typeface="Franklin Gothic Book"/>
              </a:rPr>
              <a:t>footage</a:t>
            </a:r>
            <a:r>
              <a:rPr sz="1648" i="1" spc="7" dirty="0">
                <a:latin typeface="Franklin Gothic Book"/>
                <a:cs typeface="Franklin Gothic Book"/>
              </a:rPr>
              <a:t> </a:t>
            </a:r>
            <a:r>
              <a:rPr sz="1648" i="1" spc="-7" dirty="0">
                <a:latin typeface="Franklin Gothic Book"/>
                <a:cs typeface="Franklin Gothic Book"/>
              </a:rPr>
              <a:t>(for</a:t>
            </a:r>
            <a:r>
              <a:rPr sz="1648" i="1" dirty="0">
                <a:latin typeface="Franklin Gothic Book"/>
                <a:cs typeface="Franklin Gothic Book"/>
              </a:rPr>
              <a:t> </a:t>
            </a:r>
            <a:r>
              <a:rPr sz="1648" i="1" spc="-7" dirty="0">
                <a:latin typeface="Franklin Gothic Book"/>
                <a:cs typeface="Franklin Gothic Book"/>
              </a:rPr>
              <a:t>single-family</a:t>
            </a:r>
            <a:r>
              <a:rPr sz="1648" i="1" dirty="0">
                <a:latin typeface="Franklin Gothic Book"/>
                <a:cs typeface="Franklin Gothic Book"/>
              </a:rPr>
              <a:t> homes)</a:t>
            </a:r>
            <a:endParaRPr sz="1648" dirty="0">
              <a:latin typeface="Franklin Gothic Book"/>
              <a:cs typeface="Franklin Gothic Book"/>
            </a:endParaRPr>
          </a:p>
          <a:p>
            <a:pPr marL="277391" indent="-277391">
              <a:spcBef>
                <a:spcPts val="749"/>
              </a:spcBef>
              <a:buClr>
                <a:srgbClr val="8A8D90"/>
              </a:buClr>
              <a:buSzPct val="48148"/>
              <a:buFont typeface="Wingdings"/>
              <a:buChar char=""/>
              <a:tabLst>
                <a:tab pos="277391" algn="l"/>
              </a:tabLst>
            </a:pPr>
            <a:r>
              <a:rPr sz="1854" dirty="0">
                <a:latin typeface="Franklin Gothic Book"/>
                <a:cs typeface="Franklin Gothic Book"/>
              </a:rPr>
              <a:t>Number</a:t>
            </a:r>
            <a:r>
              <a:rPr sz="1854" spc="-55" dirty="0">
                <a:latin typeface="Franklin Gothic Book"/>
                <a:cs typeface="Franklin Gothic Book"/>
              </a:rPr>
              <a:t> </a:t>
            </a:r>
            <a:r>
              <a:rPr sz="1854" dirty="0">
                <a:latin typeface="Franklin Gothic Book"/>
                <a:cs typeface="Franklin Gothic Book"/>
              </a:rPr>
              <a:t>of</a:t>
            </a:r>
            <a:r>
              <a:rPr sz="1854" spc="-27" dirty="0">
                <a:latin typeface="Franklin Gothic Book"/>
                <a:cs typeface="Franklin Gothic Book"/>
              </a:rPr>
              <a:t> </a:t>
            </a:r>
            <a:r>
              <a:rPr sz="1854" dirty="0">
                <a:latin typeface="Franklin Gothic Book"/>
                <a:cs typeface="Franklin Gothic Book"/>
              </a:rPr>
              <a:t>Floors</a:t>
            </a:r>
            <a:r>
              <a:rPr sz="1854" spc="-48" dirty="0">
                <a:latin typeface="Franklin Gothic Book"/>
                <a:cs typeface="Franklin Gothic Book"/>
              </a:rPr>
              <a:t> </a:t>
            </a:r>
            <a:r>
              <a:rPr sz="1854" dirty="0">
                <a:latin typeface="Franklin Gothic Book"/>
                <a:cs typeface="Franklin Gothic Book"/>
              </a:rPr>
              <a:t>in</a:t>
            </a:r>
            <a:r>
              <a:rPr sz="1854" spc="-41" dirty="0">
                <a:latin typeface="Franklin Gothic Book"/>
                <a:cs typeface="Franklin Gothic Book"/>
              </a:rPr>
              <a:t> </a:t>
            </a:r>
            <a:r>
              <a:rPr sz="1854" dirty="0">
                <a:latin typeface="Franklin Gothic Book"/>
                <a:cs typeface="Franklin Gothic Book"/>
              </a:rPr>
              <a:t>building</a:t>
            </a:r>
          </a:p>
          <a:p>
            <a:pPr marL="667309" lvl="1" indent="-223309">
              <a:spcBef>
                <a:spcPts val="783"/>
              </a:spcBef>
              <a:buFont typeface="Arial"/>
              <a:buChar char="•"/>
              <a:tabLst>
                <a:tab pos="668180" algn="l"/>
              </a:tabLst>
            </a:pPr>
            <a:r>
              <a:rPr sz="1648" i="1" spc="-14" dirty="0">
                <a:latin typeface="Franklin Gothic Book"/>
                <a:cs typeface="Franklin Gothic Book"/>
              </a:rPr>
              <a:t>Above</a:t>
            </a:r>
            <a:r>
              <a:rPr sz="1648" i="1" spc="7" dirty="0">
                <a:latin typeface="Franklin Gothic Book"/>
                <a:cs typeface="Franklin Gothic Book"/>
              </a:rPr>
              <a:t> </a:t>
            </a:r>
            <a:r>
              <a:rPr sz="1648" i="1" spc="-7" dirty="0">
                <a:latin typeface="Franklin Gothic Book"/>
                <a:cs typeface="Franklin Gothic Book"/>
              </a:rPr>
              <a:t>ground</a:t>
            </a:r>
            <a:r>
              <a:rPr sz="1648" i="1" spc="14" dirty="0">
                <a:latin typeface="Franklin Gothic Book"/>
                <a:cs typeface="Franklin Gothic Book"/>
              </a:rPr>
              <a:t> </a:t>
            </a:r>
            <a:r>
              <a:rPr sz="1648" i="1" dirty="0">
                <a:latin typeface="Franklin Gothic Book"/>
                <a:cs typeface="Franklin Gothic Book"/>
              </a:rPr>
              <a:t>floors</a:t>
            </a:r>
            <a:r>
              <a:rPr sz="1648" i="1" spc="7" dirty="0">
                <a:latin typeface="Franklin Gothic Book"/>
                <a:cs typeface="Franklin Gothic Book"/>
              </a:rPr>
              <a:t> </a:t>
            </a:r>
            <a:r>
              <a:rPr sz="1648" i="1" dirty="0">
                <a:latin typeface="Franklin Gothic Book"/>
                <a:cs typeface="Franklin Gothic Book"/>
              </a:rPr>
              <a:t>only;</a:t>
            </a:r>
            <a:r>
              <a:rPr sz="1648" i="1" spc="27" dirty="0">
                <a:latin typeface="Franklin Gothic Book"/>
                <a:cs typeface="Franklin Gothic Book"/>
              </a:rPr>
              <a:t> </a:t>
            </a:r>
            <a:r>
              <a:rPr sz="1648" i="1" dirty="0">
                <a:latin typeface="Franklin Gothic Book"/>
                <a:cs typeface="Franklin Gothic Book"/>
              </a:rPr>
              <a:t>not</a:t>
            </a:r>
            <a:r>
              <a:rPr sz="1648" i="1" spc="7" dirty="0">
                <a:latin typeface="Franklin Gothic Book"/>
                <a:cs typeface="Franklin Gothic Book"/>
              </a:rPr>
              <a:t> </a:t>
            </a:r>
            <a:r>
              <a:rPr sz="1648" i="1" dirty="0">
                <a:latin typeface="Franklin Gothic Book"/>
                <a:cs typeface="Franklin Gothic Book"/>
              </a:rPr>
              <a:t>counting</a:t>
            </a:r>
            <a:r>
              <a:rPr sz="1648" i="1" spc="14" dirty="0">
                <a:latin typeface="Franklin Gothic Book"/>
                <a:cs typeface="Franklin Gothic Book"/>
              </a:rPr>
              <a:t> </a:t>
            </a:r>
            <a:r>
              <a:rPr sz="1648" i="1" dirty="0">
                <a:latin typeface="Franklin Gothic Book"/>
                <a:cs typeface="Franklin Gothic Book"/>
              </a:rPr>
              <a:t>basements/enclosures</a:t>
            </a:r>
            <a:endParaRPr sz="1648" dirty="0">
              <a:latin typeface="Franklin Gothic Book"/>
              <a:cs typeface="Franklin Gothic Book"/>
            </a:endParaRPr>
          </a:p>
          <a:p>
            <a:pPr marL="277391" indent="-277391">
              <a:spcBef>
                <a:spcPts val="749"/>
              </a:spcBef>
              <a:buClr>
                <a:srgbClr val="8A8D90"/>
              </a:buClr>
              <a:buSzPct val="48148"/>
              <a:buFont typeface="Wingdings"/>
              <a:buChar char=""/>
              <a:tabLst>
                <a:tab pos="277391" algn="l"/>
              </a:tabLst>
            </a:pPr>
            <a:r>
              <a:rPr sz="1854" spc="-14" dirty="0">
                <a:latin typeface="Franklin Gothic Book"/>
                <a:cs typeface="Franklin Gothic Book"/>
              </a:rPr>
              <a:t>Date</a:t>
            </a:r>
            <a:r>
              <a:rPr sz="1854" spc="-62" dirty="0">
                <a:latin typeface="Franklin Gothic Book"/>
                <a:cs typeface="Franklin Gothic Book"/>
              </a:rPr>
              <a:t> </a:t>
            </a:r>
            <a:r>
              <a:rPr sz="1854" dirty="0">
                <a:latin typeface="Franklin Gothic Book"/>
                <a:cs typeface="Franklin Gothic Book"/>
              </a:rPr>
              <a:t>of</a:t>
            </a:r>
            <a:r>
              <a:rPr sz="1854" spc="-27" dirty="0">
                <a:latin typeface="Franklin Gothic Book"/>
                <a:cs typeface="Franklin Gothic Book"/>
              </a:rPr>
              <a:t> </a:t>
            </a:r>
            <a:r>
              <a:rPr sz="1854" dirty="0">
                <a:latin typeface="Franklin Gothic Book"/>
                <a:cs typeface="Franklin Gothic Book"/>
              </a:rPr>
              <a:t>Construction</a:t>
            </a:r>
          </a:p>
        </p:txBody>
      </p:sp>
      <p:sp>
        <p:nvSpPr>
          <p:cNvPr id="13" name="object 13"/>
          <p:cNvSpPr txBox="1">
            <a:spLocks noGrp="1"/>
          </p:cNvSpPr>
          <p:nvPr>
            <p:ph type="title"/>
          </p:nvPr>
        </p:nvSpPr>
        <p:spPr>
          <a:xfrm>
            <a:off x="1776398" y="1112618"/>
            <a:ext cx="6581679" cy="436075"/>
          </a:xfrm>
          <a:prstGeom prst="rect">
            <a:avLst/>
          </a:prstGeom>
        </p:spPr>
        <p:txBody>
          <a:bodyPr vert="horz" wrap="square" lIns="0" tIns="23553" rIns="0" bIns="0" rtlCol="0">
            <a:spAutoFit/>
          </a:bodyPr>
          <a:lstStyle/>
          <a:p>
            <a:pPr>
              <a:spcBef>
                <a:spcPts val="185"/>
              </a:spcBef>
            </a:pPr>
            <a:r>
              <a:rPr spc="14" dirty="0"/>
              <a:t>Structural</a:t>
            </a:r>
            <a:r>
              <a:rPr spc="-27" dirty="0"/>
              <a:t> </a:t>
            </a:r>
            <a:r>
              <a:rPr spc="7" dirty="0"/>
              <a:t>Variables:</a:t>
            </a:r>
            <a:r>
              <a:rPr spc="-7" dirty="0"/>
              <a:t> </a:t>
            </a:r>
            <a:r>
              <a:rPr spc="14" dirty="0"/>
              <a:t>Building</a:t>
            </a:r>
            <a:r>
              <a:rPr spc="7" dirty="0"/>
              <a:t> </a:t>
            </a:r>
            <a:r>
              <a:rPr spc="14" dirty="0"/>
              <a:t>Characteristics</a:t>
            </a:r>
          </a:p>
        </p:txBody>
      </p:sp>
      <p:grpSp>
        <p:nvGrpSpPr>
          <p:cNvPr id="14" name="object 14"/>
          <p:cNvGrpSpPr/>
          <p:nvPr/>
        </p:nvGrpSpPr>
        <p:grpSpPr>
          <a:xfrm>
            <a:off x="8258108" y="2374639"/>
            <a:ext cx="3032196" cy="2001982"/>
            <a:chOff x="6011417" y="2785872"/>
            <a:chExt cx="2207260" cy="1457325"/>
          </a:xfrm>
        </p:grpSpPr>
        <p:pic>
          <p:nvPicPr>
            <p:cNvPr id="15" name="object 15"/>
            <p:cNvPicPr/>
            <p:nvPr/>
          </p:nvPicPr>
          <p:blipFill>
            <a:blip r:embed="rId3" cstate="print"/>
            <a:stretch>
              <a:fillRect/>
            </a:stretch>
          </p:blipFill>
          <p:spPr>
            <a:xfrm>
              <a:off x="6011417" y="2785872"/>
              <a:ext cx="2206751" cy="1456944"/>
            </a:xfrm>
            <a:prstGeom prst="rect">
              <a:avLst/>
            </a:prstGeom>
          </p:spPr>
        </p:pic>
        <p:sp>
          <p:nvSpPr>
            <p:cNvPr id="16" name="object 16"/>
            <p:cNvSpPr/>
            <p:nvPr/>
          </p:nvSpPr>
          <p:spPr>
            <a:xfrm>
              <a:off x="6045707" y="2811018"/>
              <a:ext cx="2136140" cy="1386205"/>
            </a:xfrm>
            <a:custGeom>
              <a:avLst/>
              <a:gdLst/>
              <a:ahLst/>
              <a:cxnLst/>
              <a:rect l="l" t="t" r="r" b="b"/>
              <a:pathLst>
                <a:path w="2136140" h="1386204">
                  <a:moveTo>
                    <a:pt x="2135886" y="1155192"/>
                  </a:moveTo>
                  <a:lnTo>
                    <a:pt x="2135886" y="230885"/>
                  </a:lnTo>
                  <a:lnTo>
                    <a:pt x="2131184" y="184429"/>
                  </a:lnTo>
                  <a:lnTo>
                    <a:pt x="2117705" y="141124"/>
                  </a:lnTo>
                  <a:lnTo>
                    <a:pt x="2096385" y="101910"/>
                  </a:lnTo>
                  <a:lnTo>
                    <a:pt x="2068163" y="67722"/>
                  </a:lnTo>
                  <a:lnTo>
                    <a:pt x="2033975" y="39500"/>
                  </a:lnTo>
                  <a:lnTo>
                    <a:pt x="1994761" y="18180"/>
                  </a:lnTo>
                  <a:lnTo>
                    <a:pt x="1951456" y="4701"/>
                  </a:lnTo>
                  <a:lnTo>
                    <a:pt x="1905000" y="0"/>
                  </a:lnTo>
                  <a:lnTo>
                    <a:pt x="230886" y="0"/>
                  </a:lnTo>
                  <a:lnTo>
                    <a:pt x="184429" y="4701"/>
                  </a:lnTo>
                  <a:lnTo>
                    <a:pt x="141124" y="18180"/>
                  </a:lnTo>
                  <a:lnTo>
                    <a:pt x="101910" y="39500"/>
                  </a:lnTo>
                  <a:lnTo>
                    <a:pt x="67722" y="67722"/>
                  </a:lnTo>
                  <a:lnTo>
                    <a:pt x="39500" y="101910"/>
                  </a:lnTo>
                  <a:lnTo>
                    <a:pt x="18180" y="141124"/>
                  </a:lnTo>
                  <a:lnTo>
                    <a:pt x="4701" y="184429"/>
                  </a:lnTo>
                  <a:lnTo>
                    <a:pt x="0" y="230886"/>
                  </a:lnTo>
                  <a:lnTo>
                    <a:pt x="0" y="1155192"/>
                  </a:lnTo>
                  <a:lnTo>
                    <a:pt x="4701" y="1201648"/>
                  </a:lnTo>
                  <a:lnTo>
                    <a:pt x="18180" y="1244953"/>
                  </a:lnTo>
                  <a:lnTo>
                    <a:pt x="39500" y="1284167"/>
                  </a:lnTo>
                  <a:lnTo>
                    <a:pt x="67722" y="1318355"/>
                  </a:lnTo>
                  <a:lnTo>
                    <a:pt x="101910" y="1346577"/>
                  </a:lnTo>
                  <a:lnTo>
                    <a:pt x="141124" y="1367897"/>
                  </a:lnTo>
                  <a:lnTo>
                    <a:pt x="184429" y="1381376"/>
                  </a:lnTo>
                  <a:lnTo>
                    <a:pt x="230886" y="1386078"/>
                  </a:lnTo>
                  <a:lnTo>
                    <a:pt x="1905000" y="1386077"/>
                  </a:lnTo>
                  <a:lnTo>
                    <a:pt x="1951456" y="1381376"/>
                  </a:lnTo>
                  <a:lnTo>
                    <a:pt x="1994761" y="1367897"/>
                  </a:lnTo>
                  <a:lnTo>
                    <a:pt x="2033975" y="1346577"/>
                  </a:lnTo>
                  <a:lnTo>
                    <a:pt x="2068163" y="1318355"/>
                  </a:lnTo>
                  <a:lnTo>
                    <a:pt x="2096385" y="1284167"/>
                  </a:lnTo>
                  <a:lnTo>
                    <a:pt x="2117705" y="1244953"/>
                  </a:lnTo>
                  <a:lnTo>
                    <a:pt x="2131184" y="1201648"/>
                  </a:lnTo>
                  <a:lnTo>
                    <a:pt x="2135886" y="1155192"/>
                  </a:lnTo>
                  <a:close/>
                </a:path>
              </a:pathLst>
            </a:custGeom>
            <a:solidFill>
              <a:srgbClr val="0078AE"/>
            </a:solidFill>
          </p:spPr>
          <p:txBody>
            <a:bodyPr wrap="square" lIns="0" tIns="0" rIns="0" bIns="0" rtlCol="0"/>
            <a:lstStyle/>
            <a:p>
              <a:endParaRPr sz="2473"/>
            </a:p>
          </p:txBody>
        </p:sp>
        <p:sp>
          <p:nvSpPr>
            <p:cNvPr id="17" name="object 17"/>
            <p:cNvSpPr/>
            <p:nvPr/>
          </p:nvSpPr>
          <p:spPr>
            <a:xfrm>
              <a:off x="6045707" y="2811018"/>
              <a:ext cx="2136140" cy="1386205"/>
            </a:xfrm>
            <a:custGeom>
              <a:avLst/>
              <a:gdLst/>
              <a:ahLst/>
              <a:cxnLst/>
              <a:rect l="l" t="t" r="r" b="b"/>
              <a:pathLst>
                <a:path w="2136140" h="1386204">
                  <a:moveTo>
                    <a:pt x="0" y="230886"/>
                  </a:moveTo>
                  <a:lnTo>
                    <a:pt x="4701" y="184429"/>
                  </a:lnTo>
                  <a:lnTo>
                    <a:pt x="18180" y="141124"/>
                  </a:lnTo>
                  <a:lnTo>
                    <a:pt x="39500" y="101910"/>
                  </a:lnTo>
                  <a:lnTo>
                    <a:pt x="67722" y="67722"/>
                  </a:lnTo>
                  <a:lnTo>
                    <a:pt x="101910" y="39500"/>
                  </a:lnTo>
                  <a:lnTo>
                    <a:pt x="141124" y="18180"/>
                  </a:lnTo>
                  <a:lnTo>
                    <a:pt x="184429" y="4701"/>
                  </a:lnTo>
                  <a:lnTo>
                    <a:pt x="230886" y="0"/>
                  </a:lnTo>
                  <a:lnTo>
                    <a:pt x="1905000" y="0"/>
                  </a:lnTo>
                  <a:lnTo>
                    <a:pt x="1951456" y="4701"/>
                  </a:lnTo>
                  <a:lnTo>
                    <a:pt x="1994761" y="18180"/>
                  </a:lnTo>
                  <a:lnTo>
                    <a:pt x="2033975" y="39500"/>
                  </a:lnTo>
                  <a:lnTo>
                    <a:pt x="2068163" y="67722"/>
                  </a:lnTo>
                  <a:lnTo>
                    <a:pt x="2096385" y="101910"/>
                  </a:lnTo>
                  <a:lnTo>
                    <a:pt x="2117705" y="141124"/>
                  </a:lnTo>
                  <a:lnTo>
                    <a:pt x="2131184" y="184429"/>
                  </a:lnTo>
                  <a:lnTo>
                    <a:pt x="2135886" y="230885"/>
                  </a:lnTo>
                  <a:lnTo>
                    <a:pt x="2135886" y="1155192"/>
                  </a:lnTo>
                  <a:lnTo>
                    <a:pt x="2131184" y="1201648"/>
                  </a:lnTo>
                  <a:lnTo>
                    <a:pt x="2117705" y="1244953"/>
                  </a:lnTo>
                  <a:lnTo>
                    <a:pt x="2096385" y="1284167"/>
                  </a:lnTo>
                  <a:lnTo>
                    <a:pt x="2068163" y="1318355"/>
                  </a:lnTo>
                  <a:lnTo>
                    <a:pt x="2033975" y="1346577"/>
                  </a:lnTo>
                  <a:lnTo>
                    <a:pt x="1994761" y="1367897"/>
                  </a:lnTo>
                  <a:lnTo>
                    <a:pt x="1951456" y="1381376"/>
                  </a:lnTo>
                  <a:lnTo>
                    <a:pt x="1905000" y="1386077"/>
                  </a:lnTo>
                  <a:lnTo>
                    <a:pt x="230886" y="1386078"/>
                  </a:lnTo>
                  <a:lnTo>
                    <a:pt x="184429" y="1381376"/>
                  </a:lnTo>
                  <a:lnTo>
                    <a:pt x="141124" y="1367897"/>
                  </a:lnTo>
                  <a:lnTo>
                    <a:pt x="101910" y="1346577"/>
                  </a:lnTo>
                  <a:lnTo>
                    <a:pt x="67722" y="1318355"/>
                  </a:lnTo>
                  <a:lnTo>
                    <a:pt x="39500" y="1284167"/>
                  </a:lnTo>
                  <a:lnTo>
                    <a:pt x="18180" y="1244953"/>
                  </a:lnTo>
                  <a:lnTo>
                    <a:pt x="4701" y="1201648"/>
                  </a:lnTo>
                  <a:lnTo>
                    <a:pt x="0" y="1155192"/>
                  </a:lnTo>
                  <a:lnTo>
                    <a:pt x="0" y="230886"/>
                  </a:lnTo>
                  <a:close/>
                </a:path>
              </a:pathLst>
            </a:custGeom>
            <a:ln w="27025">
              <a:solidFill>
                <a:srgbClr val="FFFFFF"/>
              </a:solidFill>
            </a:ln>
          </p:spPr>
          <p:txBody>
            <a:bodyPr wrap="square" lIns="0" tIns="0" rIns="0" bIns="0" rtlCol="0"/>
            <a:lstStyle/>
            <a:p>
              <a:endParaRPr sz="2473"/>
            </a:p>
          </p:txBody>
        </p:sp>
      </p:grpSp>
      <p:sp>
        <p:nvSpPr>
          <p:cNvPr id="18" name="object 18"/>
          <p:cNvSpPr txBox="1"/>
          <p:nvPr/>
        </p:nvSpPr>
        <p:spPr>
          <a:xfrm>
            <a:off x="8723931" y="2593806"/>
            <a:ext cx="2111895" cy="316173"/>
          </a:xfrm>
          <a:prstGeom prst="rect">
            <a:avLst/>
          </a:prstGeom>
        </p:spPr>
        <p:txBody>
          <a:bodyPr vert="horz" wrap="square" lIns="0" tIns="20062" rIns="0" bIns="0" rtlCol="0">
            <a:spAutoFit/>
          </a:bodyPr>
          <a:lstStyle/>
          <a:p>
            <a:pPr>
              <a:spcBef>
                <a:spcPts val="157"/>
              </a:spcBef>
            </a:pPr>
            <a:r>
              <a:rPr sz="1923" dirty="0">
                <a:solidFill>
                  <a:srgbClr val="FFFFFF"/>
                </a:solidFill>
                <a:latin typeface="Franklin Gothic Book"/>
                <a:cs typeface="Franklin Gothic Book"/>
              </a:rPr>
              <a:t>Elevation</a:t>
            </a:r>
            <a:r>
              <a:rPr sz="1923" spc="-69" dirty="0">
                <a:solidFill>
                  <a:srgbClr val="FFFFFF"/>
                </a:solidFill>
                <a:latin typeface="Franklin Gothic Book"/>
                <a:cs typeface="Franklin Gothic Book"/>
              </a:rPr>
              <a:t> </a:t>
            </a:r>
            <a:r>
              <a:rPr sz="1923" spc="14" dirty="0">
                <a:solidFill>
                  <a:srgbClr val="FFFFFF"/>
                </a:solidFill>
                <a:latin typeface="Franklin Gothic Book"/>
                <a:cs typeface="Franklin Gothic Book"/>
              </a:rPr>
              <a:t>Certificate</a:t>
            </a:r>
            <a:endParaRPr sz="1923" dirty="0">
              <a:latin typeface="Franklin Gothic Book"/>
              <a:cs typeface="Franklin Gothic Book"/>
            </a:endParaRPr>
          </a:p>
        </p:txBody>
      </p:sp>
      <p:sp>
        <p:nvSpPr>
          <p:cNvPr id="19" name="object 19"/>
          <p:cNvSpPr txBox="1"/>
          <p:nvPr/>
        </p:nvSpPr>
        <p:spPr>
          <a:xfrm>
            <a:off x="8713455" y="3484619"/>
            <a:ext cx="2132830" cy="595629"/>
          </a:xfrm>
          <a:prstGeom prst="rect">
            <a:avLst/>
          </a:prstGeom>
        </p:spPr>
        <p:txBody>
          <a:bodyPr vert="horz" wrap="square" lIns="0" tIns="15702" rIns="0" bIns="0" rtlCol="0">
            <a:spAutoFit/>
          </a:bodyPr>
          <a:lstStyle/>
          <a:p>
            <a:pPr marL="133462" marR="6978" indent="-134334">
              <a:lnSpc>
                <a:spcPct val="101400"/>
              </a:lnSpc>
              <a:spcBef>
                <a:spcPts val="124"/>
              </a:spcBef>
            </a:pPr>
            <a:r>
              <a:rPr sz="1923" spc="89" dirty="0">
                <a:solidFill>
                  <a:srgbClr val="FFFFFF"/>
                </a:solidFill>
                <a:latin typeface="Franklin Gothic Book"/>
                <a:cs typeface="Franklin Gothic Book"/>
              </a:rPr>
              <a:t>Building</a:t>
            </a:r>
            <a:r>
              <a:rPr sz="1923" spc="151" dirty="0">
                <a:solidFill>
                  <a:srgbClr val="FFFFFF"/>
                </a:solidFill>
                <a:latin typeface="Franklin Gothic Book"/>
                <a:cs typeface="Franklin Gothic Book"/>
              </a:rPr>
              <a:t> </a:t>
            </a:r>
            <a:r>
              <a:rPr sz="1923" spc="103" dirty="0">
                <a:solidFill>
                  <a:srgbClr val="FFFFFF"/>
                </a:solidFill>
                <a:latin typeface="Franklin Gothic Book"/>
                <a:cs typeface="Franklin Gothic Book"/>
              </a:rPr>
              <a:t>Diagrams </a:t>
            </a:r>
            <a:r>
              <a:rPr sz="1923" spc="-460" dirty="0">
                <a:solidFill>
                  <a:srgbClr val="FFFFFF"/>
                </a:solidFill>
                <a:latin typeface="Franklin Gothic Book"/>
                <a:cs typeface="Franklin Gothic Book"/>
              </a:rPr>
              <a:t> </a:t>
            </a:r>
            <a:r>
              <a:rPr sz="1923" spc="82" dirty="0">
                <a:solidFill>
                  <a:srgbClr val="FFFFFF"/>
                </a:solidFill>
                <a:latin typeface="Franklin Gothic Book"/>
                <a:cs typeface="Franklin Gothic Book"/>
              </a:rPr>
              <a:t>Floor</a:t>
            </a:r>
            <a:r>
              <a:rPr sz="1923" spc="157" dirty="0">
                <a:solidFill>
                  <a:srgbClr val="FFFFFF"/>
                </a:solidFill>
                <a:latin typeface="Franklin Gothic Book"/>
                <a:cs typeface="Franklin Gothic Book"/>
              </a:rPr>
              <a:t> </a:t>
            </a:r>
            <a:r>
              <a:rPr sz="1923" spc="96" dirty="0">
                <a:solidFill>
                  <a:srgbClr val="FFFFFF"/>
                </a:solidFill>
                <a:latin typeface="Franklin Gothic Book"/>
                <a:cs typeface="Franklin Gothic Book"/>
              </a:rPr>
              <a:t>Elevations</a:t>
            </a:r>
            <a:endParaRPr sz="1923" dirty="0">
              <a:latin typeface="Franklin Gothic Book"/>
              <a:cs typeface="Franklin Gothic Book"/>
            </a:endParaRPr>
          </a:p>
        </p:txBody>
      </p:sp>
      <p:grpSp>
        <p:nvGrpSpPr>
          <p:cNvPr id="20" name="object 20"/>
          <p:cNvGrpSpPr/>
          <p:nvPr/>
        </p:nvGrpSpPr>
        <p:grpSpPr>
          <a:xfrm>
            <a:off x="967756" y="544329"/>
            <a:ext cx="12113244" cy="6682868"/>
            <a:chOff x="704469" y="1453514"/>
            <a:chExt cx="8648700" cy="4864735"/>
          </a:xfrm>
        </p:grpSpPr>
        <p:sp>
          <p:nvSpPr>
            <p:cNvPr id="21" name="object 21"/>
            <p:cNvSpPr/>
            <p:nvPr/>
          </p:nvSpPr>
          <p:spPr>
            <a:xfrm>
              <a:off x="6942582" y="3236975"/>
              <a:ext cx="310515" cy="314325"/>
            </a:xfrm>
            <a:custGeom>
              <a:avLst/>
              <a:gdLst/>
              <a:ahLst/>
              <a:cxnLst/>
              <a:rect l="l" t="t" r="r" b="b"/>
              <a:pathLst>
                <a:path w="310515" h="314325">
                  <a:moveTo>
                    <a:pt x="310134" y="159258"/>
                  </a:moveTo>
                  <a:lnTo>
                    <a:pt x="232410" y="159258"/>
                  </a:lnTo>
                  <a:lnTo>
                    <a:pt x="232410" y="0"/>
                  </a:lnTo>
                  <a:lnTo>
                    <a:pt x="77723" y="0"/>
                  </a:lnTo>
                  <a:lnTo>
                    <a:pt x="77724" y="159258"/>
                  </a:lnTo>
                  <a:lnTo>
                    <a:pt x="0" y="159258"/>
                  </a:lnTo>
                  <a:lnTo>
                    <a:pt x="154686" y="313944"/>
                  </a:lnTo>
                  <a:lnTo>
                    <a:pt x="310134" y="159258"/>
                  </a:lnTo>
                  <a:close/>
                </a:path>
              </a:pathLst>
            </a:custGeom>
            <a:solidFill>
              <a:srgbClr val="FFFF00"/>
            </a:solidFill>
          </p:spPr>
          <p:txBody>
            <a:bodyPr wrap="square" lIns="0" tIns="0" rIns="0" bIns="0" rtlCol="0"/>
            <a:lstStyle/>
            <a:p>
              <a:endParaRPr sz="2473"/>
            </a:p>
          </p:txBody>
        </p:sp>
        <p:sp>
          <p:nvSpPr>
            <p:cNvPr id="22" name="object 22"/>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6" name="Slide Number Placeholder 25">
            <a:extLst>
              <a:ext uri="{FF2B5EF4-FFF2-40B4-BE49-F238E27FC236}">
                <a16:creationId xmlns:a16="http://schemas.microsoft.com/office/drawing/2014/main" id="{BBE4B456-F120-44EF-51ED-B71637509A0D}"/>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13</a:t>
            </a:fld>
            <a:endParaRPr lang="en-US" spc="-21" dirty="0"/>
          </a:p>
        </p:txBody>
      </p:sp>
      <p:sp>
        <p:nvSpPr>
          <p:cNvPr id="2" name="TextBox 1">
            <a:extLst>
              <a:ext uri="{FF2B5EF4-FFF2-40B4-BE49-F238E27FC236}">
                <a16:creationId xmlns:a16="http://schemas.microsoft.com/office/drawing/2014/main" id="{A671C925-FF0A-E605-E6DA-452ACCED4FB4}"/>
              </a:ext>
            </a:extLst>
          </p:cNvPr>
          <p:cNvSpPr txBox="1"/>
          <p:nvPr/>
        </p:nvSpPr>
        <p:spPr>
          <a:xfrm>
            <a:off x="1092758" y="6483756"/>
            <a:ext cx="11863596" cy="646331"/>
          </a:xfrm>
          <a:prstGeom prst="rect">
            <a:avLst/>
          </a:prstGeom>
          <a:solidFill>
            <a:schemeClr val="accent1">
              <a:lumMod val="20000"/>
              <a:lumOff val="80000"/>
            </a:schemeClr>
          </a:solidFill>
        </p:spPr>
        <p:txBody>
          <a:bodyPr wrap="square" rtlCol="0">
            <a:spAutoFit/>
          </a:bodyPr>
          <a:lstStyle/>
          <a:p>
            <a:r>
              <a:rPr lang="en-US" b="1" dirty="0">
                <a:solidFill>
                  <a:srgbClr val="C00000"/>
                </a:solidFill>
              </a:rPr>
              <a:t>The Building Diagrams and Flood Elevations of the Elevation Certificate capture many of the building elements that are needed to determine the insurance rate, including the Foundation Type, First Floor Height, and Lowest Adjacent Grade</a:t>
            </a:r>
            <a:endParaRPr lang="en-US" b="1" dirty="0">
              <a:solidFill>
                <a:srgbClr val="C00000"/>
              </a:solidFill>
              <a:latin typeface="Arial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0B369C-7433-922C-2C2E-41C1C3F09004}"/>
            </a:ext>
          </a:extLst>
        </p:cNvPr>
        <p:cNvGrpSpPr/>
        <p:nvPr/>
      </p:nvGrpSpPr>
      <p:grpSpPr>
        <a:xfrm>
          <a:off x="0" y="0"/>
          <a:ext cx="0" cy="0"/>
          <a:chOff x="0" y="0"/>
          <a:chExt cx="0" cy="0"/>
        </a:xfrm>
      </p:grpSpPr>
      <p:pic>
        <p:nvPicPr>
          <p:cNvPr id="2" name="object 32">
            <a:extLst>
              <a:ext uri="{FF2B5EF4-FFF2-40B4-BE49-F238E27FC236}">
                <a16:creationId xmlns:a16="http://schemas.microsoft.com/office/drawing/2014/main" id="{FD11AA56-2C31-5458-B176-EC356F1420D4}"/>
              </a:ext>
            </a:extLst>
          </p:cNvPr>
          <p:cNvPicPr/>
          <p:nvPr/>
        </p:nvPicPr>
        <p:blipFill>
          <a:blip r:embed="rId3" cstate="print"/>
          <a:stretch>
            <a:fillRect/>
          </a:stretch>
        </p:blipFill>
        <p:spPr>
          <a:xfrm>
            <a:off x="8885135" y="4437222"/>
            <a:ext cx="3463974" cy="1520521"/>
          </a:xfrm>
          <a:prstGeom prst="rect">
            <a:avLst/>
          </a:prstGeom>
        </p:spPr>
      </p:pic>
      <p:sp>
        <p:nvSpPr>
          <p:cNvPr id="4" name="object 4">
            <a:extLst>
              <a:ext uri="{FF2B5EF4-FFF2-40B4-BE49-F238E27FC236}">
                <a16:creationId xmlns:a16="http://schemas.microsoft.com/office/drawing/2014/main" id="{A7B66B66-6418-B402-BA63-FE402A24E07A}"/>
              </a:ext>
            </a:extLst>
          </p:cNvPr>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2" name="object 12">
            <a:extLst>
              <a:ext uri="{FF2B5EF4-FFF2-40B4-BE49-F238E27FC236}">
                <a16:creationId xmlns:a16="http://schemas.microsoft.com/office/drawing/2014/main" id="{339950A2-D1C1-9A4A-7D51-87458C9B965D}"/>
              </a:ext>
            </a:extLst>
          </p:cNvPr>
          <p:cNvSpPr txBox="1">
            <a:spLocks noGrp="1"/>
          </p:cNvSpPr>
          <p:nvPr>
            <p:ph type="title"/>
          </p:nvPr>
        </p:nvSpPr>
        <p:spPr>
          <a:xfrm>
            <a:off x="1776398" y="1112618"/>
            <a:ext cx="4599002" cy="436075"/>
          </a:xfrm>
          <a:prstGeom prst="rect">
            <a:avLst/>
          </a:prstGeom>
        </p:spPr>
        <p:txBody>
          <a:bodyPr vert="horz" wrap="square" lIns="0" tIns="23553" rIns="0" bIns="0" rtlCol="0">
            <a:spAutoFit/>
          </a:bodyPr>
          <a:lstStyle/>
          <a:p>
            <a:pPr>
              <a:spcBef>
                <a:spcPts val="185"/>
              </a:spcBef>
            </a:pPr>
            <a:r>
              <a:rPr lang="en-US" spc="14" dirty="0"/>
              <a:t>6 </a:t>
            </a:r>
            <a:r>
              <a:rPr spc="14" dirty="0"/>
              <a:t>Foundation</a:t>
            </a:r>
            <a:r>
              <a:rPr spc="-69" dirty="0"/>
              <a:t> </a:t>
            </a:r>
            <a:r>
              <a:rPr spc="-14" dirty="0"/>
              <a:t>Types</a:t>
            </a:r>
            <a:r>
              <a:rPr lang="en-US" spc="-14" dirty="0"/>
              <a:t> (Section H)</a:t>
            </a:r>
            <a:endParaRPr spc="-14" dirty="0"/>
          </a:p>
        </p:txBody>
      </p:sp>
      <p:pic>
        <p:nvPicPr>
          <p:cNvPr id="13" name="object 13">
            <a:extLst>
              <a:ext uri="{FF2B5EF4-FFF2-40B4-BE49-F238E27FC236}">
                <a16:creationId xmlns:a16="http://schemas.microsoft.com/office/drawing/2014/main" id="{562A56D4-6018-49A8-AD45-2AA5A3C13763}"/>
              </a:ext>
            </a:extLst>
          </p:cNvPr>
          <p:cNvPicPr/>
          <p:nvPr/>
        </p:nvPicPr>
        <p:blipFill>
          <a:blip r:embed="rId4" cstate="print"/>
          <a:stretch>
            <a:fillRect/>
          </a:stretch>
        </p:blipFill>
        <p:spPr>
          <a:xfrm>
            <a:off x="1309552" y="2176796"/>
            <a:ext cx="3501604" cy="1493766"/>
          </a:xfrm>
          <a:prstGeom prst="rect">
            <a:avLst/>
          </a:prstGeom>
        </p:spPr>
      </p:pic>
      <p:sp>
        <p:nvSpPr>
          <p:cNvPr id="14" name="object 14">
            <a:extLst>
              <a:ext uri="{FF2B5EF4-FFF2-40B4-BE49-F238E27FC236}">
                <a16:creationId xmlns:a16="http://schemas.microsoft.com/office/drawing/2014/main" id="{77C34352-0B49-B9FC-B5BC-82A7868DC9B0}"/>
              </a:ext>
            </a:extLst>
          </p:cNvPr>
          <p:cNvSpPr txBox="1"/>
          <p:nvPr/>
        </p:nvSpPr>
        <p:spPr>
          <a:xfrm>
            <a:off x="2130213" y="1898726"/>
            <a:ext cx="2167723" cy="225488"/>
          </a:xfrm>
          <a:prstGeom prst="rect">
            <a:avLst/>
          </a:prstGeom>
        </p:spPr>
        <p:txBody>
          <a:bodyPr vert="horz" wrap="square" lIns="0" tIns="24425" rIns="0" bIns="0" rtlCol="0">
            <a:spAutoFit/>
          </a:bodyPr>
          <a:lstStyle/>
          <a:p>
            <a:pPr>
              <a:spcBef>
                <a:spcPts val="192"/>
              </a:spcBef>
            </a:pPr>
            <a:r>
              <a:rPr sz="1305" spc="21" dirty="0">
                <a:latin typeface="Franklin Gothic Book"/>
                <a:cs typeface="Franklin Gothic Book"/>
              </a:rPr>
              <a:t>Slab</a:t>
            </a:r>
            <a:r>
              <a:rPr sz="1305" spc="-27" dirty="0">
                <a:latin typeface="Franklin Gothic Book"/>
                <a:cs typeface="Franklin Gothic Book"/>
              </a:rPr>
              <a:t> </a:t>
            </a:r>
            <a:r>
              <a:rPr sz="1305" spc="27" dirty="0">
                <a:latin typeface="Franklin Gothic Book"/>
                <a:cs typeface="Franklin Gothic Book"/>
              </a:rPr>
              <a:t>on</a:t>
            </a:r>
            <a:r>
              <a:rPr sz="1305" spc="-14" dirty="0">
                <a:latin typeface="Franklin Gothic Book"/>
                <a:cs typeface="Franklin Gothic Book"/>
              </a:rPr>
              <a:t> </a:t>
            </a:r>
            <a:r>
              <a:rPr sz="1305" spc="27" dirty="0">
                <a:latin typeface="Franklin Gothic Book"/>
                <a:cs typeface="Franklin Gothic Book"/>
              </a:rPr>
              <a:t>Grade</a:t>
            </a:r>
            <a:r>
              <a:rPr sz="1305" spc="-21" dirty="0">
                <a:latin typeface="Franklin Gothic Book"/>
                <a:cs typeface="Franklin Gothic Book"/>
              </a:rPr>
              <a:t> </a:t>
            </a:r>
            <a:r>
              <a:rPr sz="1305" spc="21" dirty="0">
                <a:latin typeface="Franklin Gothic Book"/>
                <a:cs typeface="Franklin Gothic Book"/>
              </a:rPr>
              <a:t>(Non-Elevated)</a:t>
            </a:r>
            <a:endParaRPr sz="1305">
              <a:latin typeface="Franklin Gothic Book"/>
              <a:cs typeface="Franklin Gothic Book"/>
            </a:endParaRPr>
          </a:p>
        </p:txBody>
      </p:sp>
      <p:grpSp>
        <p:nvGrpSpPr>
          <p:cNvPr id="15" name="object 15">
            <a:extLst>
              <a:ext uri="{FF2B5EF4-FFF2-40B4-BE49-F238E27FC236}">
                <a16:creationId xmlns:a16="http://schemas.microsoft.com/office/drawing/2014/main" id="{2CF518F4-9F92-E881-DE0E-F333C2A65371}"/>
              </a:ext>
            </a:extLst>
          </p:cNvPr>
          <p:cNvGrpSpPr/>
          <p:nvPr/>
        </p:nvGrpSpPr>
        <p:grpSpPr>
          <a:xfrm>
            <a:off x="4984804" y="1867993"/>
            <a:ext cx="3935922" cy="1842347"/>
            <a:chOff x="3628644" y="2417064"/>
            <a:chExt cx="2865120" cy="1341120"/>
          </a:xfrm>
        </p:grpSpPr>
        <p:pic>
          <p:nvPicPr>
            <p:cNvPr id="16" name="object 16">
              <a:extLst>
                <a:ext uri="{FF2B5EF4-FFF2-40B4-BE49-F238E27FC236}">
                  <a16:creationId xmlns:a16="http://schemas.microsoft.com/office/drawing/2014/main" id="{C39F827D-8B00-3CD7-FCCE-16C3AA93DF67}"/>
                </a:ext>
              </a:extLst>
            </p:cNvPr>
            <p:cNvPicPr/>
            <p:nvPr/>
          </p:nvPicPr>
          <p:blipFill>
            <a:blip r:embed="rId5" cstate="print"/>
            <a:stretch>
              <a:fillRect/>
            </a:stretch>
          </p:blipFill>
          <p:spPr>
            <a:xfrm>
              <a:off x="3862578" y="2566416"/>
              <a:ext cx="2182367" cy="1191767"/>
            </a:xfrm>
            <a:prstGeom prst="rect">
              <a:avLst/>
            </a:prstGeom>
          </p:spPr>
        </p:pic>
        <p:sp>
          <p:nvSpPr>
            <p:cNvPr id="17" name="object 17">
              <a:extLst>
                <a:ext uri="{FF2B5EF4-FFF2-40B4-BE49-F238E27FC236}">
                  <a16:creationId xmlns:a16="http://schemas.microsoft.com/office/drawing/2014/main" id="{C378F326-633D-ED2A-CFFE-CA56396A7764}"/>
                </a:ext>
              </a:extLst>
            </p:cNvPr>
            <p:cNvSpPr/>
            <p:nvPr/>
          </p:nvSpPr>
          <p:spPr>
            <a:xfrm>
              <a:off x="3628644" y="2417064"/>
              <a:ext cx="2865120" cy="218440"/>
            </a:xfrm>
            <a:custGeom>
              <a:avLst/>
              <a:gdLst/>
              <a:ahLst/>
              <a:cxnLst/>
              <a:rect l="l" t="t" r="r" b="b"/>
              <a:pathLst>
                <a:path w="2865120" h="218439">
                  <a:moveTo>
                    <a:pt x="2865120" y="217932"/>
                  </a:moveTo>
                  <a:lnTo>
                    <a:pt x="2865120" y="0"/>
                  </a:lnTo>
                  <a:lnTo>
                    <a:pt x="0" y="0"/>
                  </a:lnTo>
                  <a:lnTo>
                    <a:pt x="0" y="217932"/>
                  </a:lnTo>
                  <a:lnTo>
                    <a:pt x="2865120" y="217932"/>
                  </a:lnTo>
                  <a:close/>
                </a:path>
              </a:pathLst>
            </a:custGeom>
            <a:solidFill>
              <a:srgbClr val="FFFFFF"/>
            </a:solidFill>
          </p:spPr>
          <p:txBody>
            <a:bodyPr wrap="square" lIns="0" tIns="0" rIns="0" bIns="0" rtlCol="0"/>
            <a:lstStyle/>
            <a:p>
              <a:endParaRPr sz="2473"/>
            </a:p>
          </p:txBody>
        </p:sp>
      </p:grpSp>
      <p:sp>
        <p:nvSpPr>
          <p:cNvPr id="18" name="object 18">
            <a:extLst>
              <a:ext uri="{FF2B5EF4-FFF2-40B4-BE49-F238E27FC236}">
                <a16:creationId xmlns:a16="http://schemas.microsoft.com/office/drawing/2014/main" id="{062F87C4-1ADB-CB37-D73C-AC57EA5A8E50}"/>
              </a:ext>
            </a:extLst>
          </p:cNvPr>
          <p:cNvSpPr txBox="1"/>
          <p:nvPr/>
        </p:nvSpPr>
        <p:spPr>
          <a:xfrm>
            <a:off x="5090529" y="1890352"/>
            <a:ext cx="3739650" cy="225488"/>
          </a:xfrm>
          <a:prstGeom prst="rect">
            <a:avLst/>
          </a:prstGeom>
        </p:spPr>
        <p:txBody>
          <a:bodyPr vert="horz" wrap="square" lIns="0" tIns="24425" rIns="0" bIns="0" rtlCol="0">
            <a:spAutoFit/>
          </a:bodyPr>
          <a:lstStyle/>
          <a:p>
            <a:pPr>
              <a:spcBef>
                <a:spcPts val="192"/>
              </a:spcBef>
            </a:pPr>
            <a:r>
              <a:rPr sz="1305" spc="14" dirty="0">
                <a:latin typeface="Franklin Gothic Book"/>
                <a:cs typeface="Franklin Gothic Book"/>
              </a:rPr>
              <a:t>Elevated</a:t>
            </a:r>
            <a:r>
              <a:rPr sz="1305" spc="-14" dirty="0">
                <a:latin typeface="Franklin Gothic Book"/>
                <a:cs typeface="Franklin Gothic Book"/>
              </a:rPr>
              <a:t> </a:t>
            </a:r>
            <a:r>
              <a:rPr sz="1305" spc="27" dirty="0">
                <a:latin typeface="Franklin Gothic Book"/>
                <a:cs typeface="Franklin Gothic Book"/>
              </a:rPr>
              <a:t>without</a:t>
            </a:r>
            <a:r>
              <a:rPr sz="1305" dirty="0">
                <a:latin typeface="Franklin Gothic Book"/>
                <a:cs typeface="Franklin Gothic Book"/>
              </a:rPr>
              <a:t> </a:t>
            </a:r>
            <a:r>
              <a:rPr sz="1305" spc="27" dirty="0">
                <a:latin typeface="Franklin Gothic Book"/>
                <a:cs typeface="Franklin Gothic Book"/>
              </a:rPr>
              <a:t>Enclosure</a:t>
            </a:r>
            <a:r>
              <a:rPr sz="1305" spc="-7" dirty="0">
                <a:latin typeface="Franklin Gothic Book"/>
                <a:cs typeface="Franklin Gothic Book"/>
              </a:rPr>
              <a:t> </a:t>
            </a:r>
            <a:r>
              <a:rPr sz="1305" spc="27" dirty="0">
                <a:latin typeface="Franklin Gothic Book"/>
                <a:cs typeface="Franklin Gothic Book"/>
              </a:rPr>
              <a:t>on</a:t>
            </a:r>
            <a:r>
              <a:rPr sz="1305" spc="14" dirty="0">
                <a:latin typeface="Franklin Gothic Book"/>
                <a:cs typeface="Franklin Gothic Book"/>
              </a:rPr>
              <a:t> </a:t>
            </a:r>
            <a:r>
              <a:rPr sz="1305" spc="21" dirty="0">
                <a:latin typeface="Franklin Gothic Book"/>
                <a:cs typeface="Franklin Gothic Book"/>
              </a:rPr>
              <a:t>Posts,</a:t>
            </a:r>
            <a:r>
              <a:rPr sz="1305" spc="-14" dirty="0">
                <a:latin typeface="Franklin Gothic Book"/>
                <a:cs typeface="Franklin Gothic Book"/>
              </a:rPr>
              <a:t> </a:t>
            </a:r>
            <a:r>
              <a:rPr sz="1305" spc="21" dirty="0">
                <a:latin typeface="Franklin Gothic Book"/>
                <a:cs typeface="Franklin Gothic Book"/>
              </a:rPr>
              <a:t>Piles,</a:t>
            </a:r>
            <a:r>
              <a:rPr sz="1305" spc="-21" dirty="0">
                <a:latin typeface="Franklin Gothic Book"/>
                <a:cs typeface="Franklin Gothic Book"/>
              </a:rPr>
              <a:t> </a:t>
            </a:r>
            <a:r>
              <a:rPr sz="1305" spc="21" dirty="0">
                <a:latin typeface="Franklin Gothic Book"/>
                <a:cs typeface="Franklin Gothic Book"/>
              </a:rPr>
              <a:t>or</a:t>
            </a:r>
            <a:r>
              <a:rPr sz="1305" spc="14" dirty="0">
                <a:latin typeface="Franklin Gothic Book"/>
                <a:cs typeface="Franklin Gothic Book"/>
              </a:rPr>
              <a:t> </a:t>
            </a:r>
            <a:r>
              <a:rPr sz="1305" spc="27" dirty="0">
                <a:latin typeface="Franklin Gothic Book"/>
                <a:cs typeface="Franklin Gothic Book"/>
              </a:rPr>
              <a:t>Piers</a:t>
            </a:r>
            <a:endParaRPr sz="1305">
              <a:latin typeface="Franklin Gothic Book"/>
              <a:cs typeface="Franklin Gothic Book"/>
            </a:endParaRPr>
          </a:p>
        </p:txBody>
      </p:sp>
      <p:grpSp>
        <p:nvGrpSpPr>
          <p:cNvPr id="19" name="object 19">
            <a:extLst>
              <a:ext uri="{FF2B5EF4-FFF2-40B4-BE49-F238E27FC236}">
                <a16:creationId xmlns:a16="http://schemas.microsoft.com/office/drawing/2014/main" id="{FE471912-5655-0BD9-381E-F5DE3DBEBD6E}"/>
              </a:ext>
            </a:extLst>
          </p:cNvPr>
          <p:cNvGrpSpPr/>
          <p:nvPr/>
        </p:nvGrpSpPr>
        <p:grpSpPr>
          <a:xfrm>
            <a:off x="9045294" y="1876368"/>
            <a:ext cx="3283425" cy="1813560"/>
            <a:chOff x="6584442" y="2423160"/>
            <a:chExt cx="2390140" cy="1320165"/>
          </a:xfrm>
        </p:grpSpPr>
        <p:pic>
          <p:nvPicPr>
            <p:cNvPr id="20" name="object 20">
              <a:extLst>
                <a:ext uri="{FF2B5EF4-FFF2-40B4-BE49-F238E27FC236}">
                  <a16:creationId xmlns:a16="http://schemas.microsoft.com/office/drawing/2014/main" id="{8BC10209-3E92-0FC6-2D2E-6D0F33981421}"/>
                </a:ext>
              </a:extLst>
            </p:cNvPr>
            <p:cNvPicPr/>
            <p:nvPr/>
          </p:nvPicPr>
          <p:blipFill>
            <a:blip r:embed="rId6" cstate="print"/>
            <a:stretch>
              <a:fillRect/>
            </a:stretch>
          </p:blipFill>
          <p:spPr>
            <a:xfrm>
              <a:off x="6584442" y="2673096"/>
              <a:ext cx="2389631" cy="1069847"/>
            </a:xfrm>
            <a:prstGeom prst="rect">
              <a:avLst/>
            </a:prstGeom>
          </p:spPr>
        </p:pic>
        <p:sp>
          <p:nvSpPr>
            <p:cNvPr id="21" name="object 21">
              <a:extLst>
                <a:ext uri="{FF2B5EF4-FFF2-40B4-BE49-F238E27FC236}">
                  <a16:creationId xmlns:a16="http://schemas.microsoft.com/office/drawing/2014/main" id="{C02D3E80-5CFB-E104-A6EA-34A21D1CADB6}"/>
                </a:ext>
              </a:extLst>
            </p:cNvPr>
            <p:cNvSpPr/>
            <p:nvPr/>
          </p:nvSpPr>
          <p:spPr>
            <a:xfrm>
              <a:off x="6680454" y="2423160"/>
              <a:ext cx="2262505" cy="371475"/>
            </a:xfrm>
            <a:custGeom>
              <a:avLst/>
              <a:gdLst/>
              <a:ahLst/>
              <a:cxnLst/>
              <a:rect l="l" t="t" r="r" b="b"/>
              <a:pathLst>
                <a:path w="2262504" h="371475">
                  <a:moveTo>
                    <a:pt x="2262378" y="371094"/>
                  </a:moveTo>
                  <a:lnTo>
                    <a:pt x="2262378" y="0"/>
                  </a:lnTo>
                  <a:lnTo>
                    <a:pt x="0" y="0"/>
                  </a:lnTo>
                  <a:lnTo>
                    <a:pt x="0" y="371094"/>
                  </a:lnTo>
                  <a:lnTo>
                    <a:pt x="2262378" y="371094"/>
                  </a:lnTo>
                  <a:close/>
                </a:path>
              </a:pathLst>
            </a:custGeom>
            <a:solidFill>
              <a:srgbClr val="FFFFFF"/>
            </a:solidFill>
          </p:spPr>
          <p:txBody>
            <a:bodyPr wrap="square" lIns="0" tIns="0" rIns="0" bIns="0" rtlCol="0"/>
            <a:lstStyle/>
            <a:p>
              <a:endParaRPr sz="2473"/>
            </a:p>
          </p:txBody>
        </p:sp>
      </p:grpSp>
      <p:sp>
        <p:nvSpPr>
          <p:cNvPr id="22" name="object 22">
            <a:extLst>
              <a:ext uri="{FF2B5EF4-FFF2-40B4-BE49-F238E27FC236}">
                <a16:creationId xmlns:a16="http://schemas.microsoft.com/office/drawing/2014/main" id="{B6031371-2736-8CB0-1D0A-E7BDA9368F6F}"/>
              </a:ext>
            </a:extLst>
          </p:cNvPr>
          <p:cNvSpPr txBox="1"/>
          <p:nvPr/>
        </p:nvSpPr>
        <p:spPr>
          <a:xfrm>
            <a:off x="9327923" y="1898726"/>
            <a:ext cx="2821966" cy="419812"/>
          </a:xfrm>
          <a:prstGeom prst="rect">
            <a:avLst/>
          </a:prstGeom>
        </p:spPr>
        <p:txBody>
          <a:bodyPr vert="horz" wrap="square" lIns="0" tIns="15702" rIns="0" bIns="0" rtlCol="0">
            <a:spAutoFit/>
          </a:bodyPr>
          <a:lstStyle/>
          <a:p>
            <a:pPr marR="6978" indent="27041">
              <a:lnSpc>
                <a:spcPct val="104200"/>
              </a:lnSpc>
              <a:spcBef>
                <a:spcPts val="124"/>
              </a:spcBef>
            </a:pPr>
            <a:r>
              <a:rPr sz="1305" spc="14" dirty="0">
                <a:latin typeface="Franklin Gothic Book"/>
                <a:cs typeface="Franklin Gothic Book"/>
              </a:rPr>
              <a:t>Elevated </a:t>
            </a:r>
            <a:r>
              <a:rPr sz="1305" spc="21" dirty="0">
                <a:latin typeface="Franklin Gothic Book"/>
                <a:cs typeface="Franklin Gothic Book"/>
              </a:rPr>
              <a:t>with Enclosure Not </a:t>
            </a:r>
            <a:r>
              <a:rPr sz="1305" spc="27" dirty="0">
                <a:latin typeface="Franklin Gothic Book"/>
                <a:cs typeface="Franklin Gothic Book"/>
              </a:rPr>
              <a:t>on </a:t>
            </a:r>
            <a:r>
              <a:rPr sz="1305" spc="21" dirty="0">
                <a:latin typeface="Franklin Gothic Book"/>
                <a:cs typeface="Franklin Gothic Book"/>
              </a:rPr>
              <a:t>Posts, </a:t>
            </a:r>
            <a:r>
              <a:rPr sz="1305" spc="-309" dirty="0">
                <a:latin typeface="Franklin Gothic Book"/>
                <a:cs typeface="Franklin Gothic Book"/>
              </a:rPr>
              <a:t> </a:t>
            </a:r>
            <a:r>
              <a:rPr sz="1305" spc="21" dirty="0">
                <a:latin typeface="Franklin Gothic Book"/>
                <a:cs typeface="Franklin Gothic Book"/>
              </a:rPr>
              <a:t>Piles,</a:t>
            </a:r>
            <a:r>
              <a:rPr sz="1305" spc="-21" dirty="0">
                <a:latin typeface="Franklin Gothic Book"/>
                <a:cs typeface="Franklin Gothic Book"/>
              </a:rPr>
              <a:t> </a:t>
            </a:r>
            <a:r>
              <a:rPr sz="1305" spc="21" dirty="0">
                <a:latin typeface="Franklin Gothic Book"/>
                <a:cs typeface="Franklin Gothic Book"/>
              </a:rPr>
              <a:t>or</a:t>
            </a:r>
            <a:r>
              <a:rPr sz="1305" dirty="0">
                <a:latin typeface="Franklin Gothic Book"/>
                <a:cs typeface="Franklin Gothic Book"/>
              </a:rPr>
              <a:t> </a:t>
            </a:r>
            <a:r>
              <a:rPr sz="1305" spc="27" dirty="0">
                <a:latin typeface="Franklin Gothic Book"/>
                <a:cs typeface="Franklin Gothic Book"/>
              </a:rPr>
              <a:t>Piers</a:t>
            </a:r>
            <a:r>
              <a:rPr sz="1305" spc="-7" dirty="0">
                <a:latin typeface="Franklin Gothic Book"/>
                <a:cs typeface="Franklin Gothic Book"/>
              </a:rPr>
              <a:t> </a:t>
            </a:r>
            <a:r>
              <a:rPr sz="1305" spc="21" dirty="0">
                <a:latin typeface="Franklin Gothic Book"/>
                <a:cs typeface="Franklin Gothic Book"/>
              </a:rPr>
              <a:t>(Solid</a:t>
            </a:r>
            <a:r>
              <a:rPr sz="1305" spc="-14" dirty="0">
                <a:latin typeface="Franklin Gothic Book"/>
                <a:cs typeface="Franklin Gothic Book"/>
              </a:rPr>
              <a:t> </a:t>
            </a:r>
            <a:r>
              <a:rPr sz="1305" spc="21" dirty="0">
                <a:latin typeface="Franklin Gothic Book"/>
                <a:cs typeface="Franklin Gothic Book"/>
              </a:rPr>
              <a:t>Foundation</a:t>
            </a:r>
            <a:r>
              <a:rPr sz="1305" spc="-7" dirty="0">
                <a:latin typeface="Franklin Gothic Book"/>
                <a:cs typeface="Franklin Gothic Book"/>
              </a:rPr>
              <a:t> </a:t>
            </a:r>
            <a:r>
              <a:rPr sz="1305" spc="21" dirty="0">
                <a:latin typeface="Franklin Gothic Book"/>
                <a:cs typeface="Franklin Gothic Book"/>
              </a:rPr>
              <a:t>Walls)</a:t>
            </a:r>
            <a:endParaRPr sz="1305">
              <a:latin typeface="Franklin Gothic Book"/>
              <a:cs typeface="Franklin Gothic Book"/>
            </a:endParaRPr>
          </a:p>
        </p:txBody>
      </p:sp>
      <p:grpSp>
        <p:nvGrpSpPr>
          <p:cNvPr id="23" name="object 23">
            <a:extLst>
              <a:ext uri="{FF2B5EF4-FFF2-40B4-BE49-F238E27FC236}">
                <a16:creationId xmlns:a16="http://schemas.microsoft.com/office/drawing/2014/main" id="{D3B152F7-1AC8-5116-2EDC-4356120E171C}"/>
              </a:ext>
            </a:extLst>
          </p:cNvPr>
          <p:cNvGrpSpPr/>
          <p:nvPr/>
        </p:nvGrpSpPr>
        <p:grpSpPr>
          <a:xfrm>
            <a:off x="1474925" y="4053687"/>
            <a:ext cx="3258127" cy="1993259"/>
            <a:chOff x="1073658" y="4008120"/>
            <a:chExt cx="2371725" cy="1450975"/>
          </a:xfrm>
        </p:grpSpPr>
        <p:pic>
          <p:nvPicPr>
            <p:cNvPr id="24" name="object 24">
              <a:extLst>
                <a:ext uri="{FF2B5EF4-FFF2-40B4-BE49-F238E27FC236}">
                  <a16:creationId xmlns:a16="http://schemas.microsoft.com/office/drawing/2014/main" id="{77550E3A-B2F9-2568-1436-D4A2228AD6A9}"/>
                </a:ext>
              </a:extLst>
            </p:cNvPr>
            <p:cNvPicPr/>
            <p:nvPr/>
          </p:nvPicPr>
          <p:blipFill>
            <a:blip r:embed="rId7" cstate="print"/>
            <a:stretch>
              <a:fillRect/>
            </a:stretch>
          </p:blipFill>
          <p:spPr>
            <a:xfrm>
              <a:off x="1073658" y="4194048"/>
              <a:ext cx="2243327" cy="1264919"/>
            </a:xfrm>
            <a:prstGeom prst="rect">
              <a:avLst/>
            </a:prstGeom>
          </p:spPr>
        </p:pic>
        <p:sp>
          <p:nvSpPr>
            <p:cNvPr id="25" name="object 25">
              <a:extLst>
                <a:ext uri="{FF2B5EF4-FFF2-40B4-BE49-F238E27FC236}">
                  <a16:creationId xmlns:a16="http://schemas.microsoft.com/office/drawing/2014/main" id="{67B02554-22EF-D5EC-3A7B-5556D389E2DB}"/>
                </a:ext>
              </a:extLst>
            </p:cNvPr>
            <p:cNvSpPr/>
            <p:nvPr/>
          </p:nvSpPr>
          <p:spPr>
            <a:xfrm>
              <a:off x="1229106" y="4008120"/>
              <a:ext cx="2216150" cy="219075"/>
            </a:xfrm>
            <a:custGeom>
              <a:avLst/>
              <a:gdLst/>
              <a:ahLst/>
              <a:cxnLst/>
              <a:rect l="l" t="t" r="r" b="b"/>
              <a:pathLst>
                <a:path w="2216150" h="219075">
                  <a:moveTo>
                    <a:pt x="2215895" y="218694"/>
                  </a:moveTo>
                  <a:lnTo>
                    <a:pt x="2215895" y="0"/>
                  </a:lnTo>
                  <a:lnTo>
                    <a:pt x="0" y="0"/>
                  </a:lnTo>
                  <a:lnTo>
                    <a:pt x="0" y="218694"/>
                  </a:lnTo>
                  <a:lnTo>
                    <a:pt x="2215895" y="218694"/>
                  </a:lnTo>
                  <a:close/>
                </a:path>
              </a:pathLst>
            </a:custGeom>
            <a:solidFill>
              <a:srgbClr val="FFFFFF"/>
            </a:solidFill>
          </p:spPr>
          <p:txBody>
            <a:bodyPr wrap="square" lIns="0" tIns="0" rIns="0" bIns="0" rtlCol="0"/>
            <a:lstStyle/>
            <a:p>
              <a:endParaRPr sz="2473"/>
            </a:p>
          </p:txBody>
        </p:sp>
      </p:grpSp>
      <p:sp>
        <p:nvSpPr>
          <p:cNvPr id="26" name="object 26">
            <a:extLst>
              <a:ext uri="{FF2B5EF4-FFF2-40B4-BE49-F238E27FC236}">
                <a16:creationId xmlns:a16="http://schemas.microsoft.com/office/drawing/2014/main" id="{1D92ADDD-93BA-C818-4D6B-FDCCBCAD574B}"/>
              </a:ext>
            </a:extLst>
          </p:cNvPr>
          <p:cNvSpPr txBox="1"/>
          <p:nvPr/>
        </p:nvSpPr>
        <p:spPr>
          <a:xfrm>
            <a:off x="2280951" y="4076045"/>
            <a:ext cx="1875495" cy="225488"/>
          </a:xfrm>
          <a:prstGeom prst="rect">
            <a:avLst/>
          </a:prstGeom>
        </p:spPr>
        <p:txBody>
          <a:bodyPr vert="horz" wrap="square" lIns="0" tIns="24425" rIns="0" bIns="0" rtlCol="0">
            <a:spAutoFit/>
          </a:bodyPr>
          <a:lstStyle/>
          <a:p>
            <a:pPr>
              <a:spcBef>
                <a:spcPts val="192"/>
              </a:spcBef>
            </a:pPr>
            <a:r>
              <a:rPr sz="1305" spc="27" dirty="0">
                <a:latin typeface="Franklin Gothic Book"/>
                <a:cs typeface="Franklin Gothic Book"/>
              </a:rPr>
              <a:t>Basement</a:t>
            </a:r>
            <a:r>
              <a:rPr sz="1305" spc="-27" dirty="0">
                <a:latin typeface="Franklin Gothic Book"/>
                <a:cs typeface="Franklin Gothic Book"/>
              </a:rPr>
              <a:t> </a:t>
            </a:r>
            <a:r>
              <a:rPr sz="1305" spc="14" dirty="0">
                <a:latin typeface="Franklin Gothic Book"/>
                <a:cs typeface="Franklin Gothic Book"/>
              </a:rPr>
              <a:t>(Non-Elevated)</a:t>
            </a:r>
            <a:endParaRPr sz="1305">
              <a:latin typeface="Franklin Gothic Book"/>
              <a:cs typeface="Franklin Gothic Book"/>
            </a:endParaRPr>
          </a:p>
        </p:txBody>
      </p:sp>
      <p:grpSp>
        <p:nvGrpSpPr>
          <p:cNvPr id="27" name="object 27">
            <a:extLst>
              <a:ext uri="{FF2B5EF4-FFF2-40B4-BE49-F238E27FC236}">
                <a16:creationId xmlns:a16="http://schemas.microsoft.com/office/drawing/2014/main" id="{1E1CEE00-C3A4-0EF9-BB8F-8601CCBFE27C}"/>
              </a:ext>
            </a:extLst>
          </p:cNvPr>
          <p:cNvGrpSpPr/>
          <p:nvPr/>
        </p:nvGrpSpPr>
        <p:grpSpPr>
          <a:xfrm>
            <a:off x="5057031" y="4053686"/>
            <a:ext cx="3766692" cy="1988897"/>
            <a:chOff x="3681221" y="4008120"/>
            <a:chExt cx="2741930" cy="1447800"/>
          </a:xfrm>
        </p:grpSpPr>
        <p:pic>
          <p:nvPicPr>
            <p:cNvPr id="28" name="object 28">
              <a:extLst>
                <a:ext uri="{FF2B5EF4-FFF2-40B4-BE49-F238E27FC236}">
                  <a16:creationId xmlns:a16="http://schemas.microsoft.com/office/drawing/2014/main" id="{5F765403-ABAE-161E-315C-F21A3CE651BE}"/>
                </a:ext>
              </a:extLst>
            </p:cNvPr>
            <p:cNvPicPr/>
            <p:nvPr/>
          </p:nvPicPr>
          <p:blipFill>
            <a:blip r:embed="rId8" cstate="print"/>
            <a:stretch>
              <a:fillRect/>
            </a:stretch>
          </p:blipFill>
          <p:spPr>
            <a:xfrm>
              <a:off x="3691889" y="4139184"/>
              <a:ext cx="2731008" cy="1316736"/>
            </a:xfrm>
            <a:prstGeom prst="rect">
              <a:avLst/>
            </a:prstGeom>
          </p:spPr>
        </p:pic>
        <p:sp>
          <p:nvSpPr>
            <p:cNvPr id="29" name="object 29">
              <a:extLst>
                <a:ext uri="{FF2B5EF4-FFF2-40B4-BE49-F238E27FC236}">
                  <a16:creationId xmlns:a16="http://schemas.microsoft.com/office/drawing/2014/main" id="{4390D8AB-4E37-AF7A-EC36-CFB1C11C7A89}"/>
                </a:ext>
              </a:extLst>
            </p:cNvPr>
            <p:cNvSpPr/>
            <p:nvPr/>
          </p:nvSpPr>
          <p:spPr>
            <a:xfrm>
              <a:off x="3681221" y="4008120"/>
              <a:ext cx="2729865" cy="219075"/>
            </a:xfrm>
            <a:custGeom>
              <a:avLst/>
              <a:gdLst/>
              <a:ahLst/>
              <a:cxnLst/>
              <a:rect l="l" t="t" r="r" b="b"/>
              <a:pathLst>
                <a:path w="2729865" h="219075">
                  <a:moveTo>
                    <a:pt x="2729483" y="218694"/>
                  </a:moveTo>
                  <a:lnTo>
                    <a:pt x="2729483" y="0"/>
                  </a:lnTo>
                  <a:lnTo>
                    <a:pt x="0" y="0"/>
                  </a:lnTo>
                  <a:lnTo>
                    <a:pt x="0" y="218694"/>
                  </a:lnTo>
                  <a:lnTo>
                    <a:pt x="2729483" y="218694"/>
                  </a:lnTo>
                  <a:close/>
                </a:path>
              </a:pathLst>
            </a:custGeom>
            <a:solidFill>
              <a:srgbClr val="FFFFFF"/>
            </a:solidFill>
          </p:spPr>
          <p:txBody>
            <a:bodyPr wrap="square" lIns="0" tIns="0" rIns="0" bIns="0" rtlCol="0"/>
            <a:lstStyle/>
            <a:p>
              <a:endParaRPr sz="2473"/>
            </a:p>
          </p:txBody>
        </p:sp>
      </p:grpSp>
      <p:sp>
        <p:nvSpPr>
          <p:cNvPr id="30" name="object 30">
            <a:extLst>
              <a:ext uri="{FF2B5EF4-FFF2-40B4-BE49-F238E27FC236}">
                <a16:creationId xmlns:a16="http://schemas.microsoft.com/office/drawing/2014/main" id="{C8DAFD57-EAA7-9A8E-75C0-279751E1A6AF}"/>
              </a:ext>
            </a:extLst>
          </p:cNvPr>
          <p:cNvSpPr txBox="1"/>
          <p:nvPr/>
        </p:nvSpPr>
        <p:spPr>
          <a:xfrm>
            <a:off x="5189975" y="4076045"/>
            <a:ext cx="3500633" cy="225488"/>
          </a:xfrm>
          <a:prstGeom prst="rect">
            <a:avLst/>
          </a:prstGeom>
        </p:spPr>
        <p:txBody>
          <a:bodyPr vert="horz" wrap="square" lIns="0" tIns="24425" rIns="0" bIns="0" rtlCol="0">
            <a:spAutoFit/>
          </a:bodyPr>
          <a:lstStyle/>
          <a:p>
            <a:pPr>
              <a:spcBef>
                <a:spcPts val="192"/>
              </a:spcBef>
            </a:pPr>
            <a:r>
              <a:rPr sz="1305" spc="14" dirty="0">
                <a:latin typeface="Franklin Gothic Book"/>
                <a:cs typeface="Franklin Gothic Book"/>
              </a:rPr>
              <a:t>Elevated</a:t>
            </a:r>
            <a:r>
              <a:rPr sz="1305" spc="-7" dirty="0">
                <a:latin typeface="Franklin Gothic Book"/>
                <a:cs typeface="Franklin Gothic Book"/>
              </a:rPr>
              <a:t> </a:t>
            </a:r>
            <a:r>
              <a:rPr sz="1305" spc="21" dirty="0">
                <a:latin typeface="Franklin Gothic Book"/>
                <a:cs typeface="Franklin Gothic Book"/>
              </a:rPr>
              <a:t>with</a:t>
            </a:r>
            <a:r>
              <a:rPr sz="1305" dirty="0">
                <a:latin typeface="Franklin Gothic Book"/>
                <a:cs typeface="Franklin Gothic Book"/>
              </a:rPr>
              <a:t> </a:t>
            </a:r>
            <a:r>
              <a:rPr sz="1305" spc="21" dirty="0">
                <a:latin typeface="Franklin Gothic Book"/>
                <a:cs typeface="Franklin Gothic Book"/>
              </a:rPr>
              <a:t>Enclosure</a:t>
            </a:r>
            <a:r>
              <a:rPr sz="1305" spc="-7" dirty="0">
                <a:latin typeface="Franklin Gothic Book"/>
                <a:cs typeface="Franklin Gothic Book"/>
              </a:rPr>
              <a:t> </a:t>
            </a:r>
            <a:r>
              <a:rPr sz="1305" spc="27" dirty="0">
                <a:latin typeface="Franklin Gothic Book"/>
                <a:cs typeface="Franklin Gothic Book"/>
              </a:rPr>
              <a:t>on</a:t>
            </a:r>
            <a:r>
              <a:rPr sz="1305" spc="14" dirty="0">
                <a:latin typeface="Franklin Gothic Book"/>
                <a:cs typeface="Franklin Gothic Book"/>
              </a:rPr>
              <a:t> </a:t>
            </a:r>
            <a:r>
              <a:rPr sz="1305" spc="21" dirty="0">
                <a:latin typeface="Franklin Gothic Book"/>
                <a:cs typeface="Franklin Gothic Book"/>
              </a:rPr>
              <a:t>Posts,</a:t>
            </a:r>
            <a:r>
              <a:rPr sz="1305" spc="-7" dirty="0">
                <a:latin typeface="Franklin Gothic Book"/>
                <a:cs typeface="Franklin Gothic Book"/>
              </a:rPr>
              <a:t> </a:t>
            </a:r>
            <a:r>
              <a:rPr sz="1305" spc="21" dirty="0">
                <a:latin typeface="Franklin Gothic Book"/>
                <a:cs typeface="Franklin Gothic Book"/>
              </a:rPr>
              <a:t>Piles,</a:t>
            </a:r>
            <a:r>
              <a:rPr sz="1305" spc="-14" dirty="0">
                <a:latin typeface="Franklin Gothic Book"/>
                <a:cs typeface="Franklin Gothic Book"/>
              </a:rPr>
              <a:t> </a:t>
            </a:r>
            <a:r>
              <a:rPr sz="1305" spc="21" dirty="0">
                <a:latin typeface="Franklin Gothic Book"/>
                <a:cs typeface="Franklin Gothic Book"/>
              </a:rPr>
              <a:t>or</a:t>
            </a:r>
            <a:r>
              <a:rPr sz="1305" spc="7" dirty="0">
                <a:latin typeface="Franklin Gothic Book"/>
                <a:cs typeface="Franklin Gothic Book"/>
              </a:rPr>
              <a:t> </a:t>
            </a:r>
            <a:r>
              <a:rPr sz="1305" spc="21" dirty="0">
                <a:latin typeface="Franklin Gothic Book"/>
                <a:cs typeface="Franklin Gothic Book"/>
              </a:rPr>
              <a:t>Piers</a:t>
            </a:r>
            <a:endParaRPr sz="1305">
              <a:latin typeface="Franklin Gothic Book"/>
              <a:cs typeface="Franklin Gothic Book"/>
            </a:endParaRPr>
          </a:p>
        </p:txBody>
      </p:sp>
      <p:grpSp>
        <p:nvGrpSpPr>
          <p:cNvPr id="72" name="Group 71">
            <a:extLst>
              <a:ext uri="{FF2B5EF4-FFF2-40B4-BE49-F238E27FC236}">
                <a16:creationId xmlns:a16="http://schemas.microsoft.com/office/drawing/2014/main" id="{DD3A91BE-E6EA-BF77-61A7-71346AF2E41E}"/>
              </a:ext>
            </a:extLst>
          </p:cNvPr>
          <p:cNvGrpSpPr/>
          <p:nvPr/>
        </p:nvGrpSpPr>
        <p:grpSpPr>
          <a:xfrm>
            <a:off x="6940291" y="1127105"/>
            <a:ext cx="5554731" cy="527657"/>
            <a:chOff x="4611099" y="1126865"/>
            <a:chExt cx="3760230" cy="527657"/>
          </a:xfrm>
        </p:grpSpPr>
        <p:grpSp>
          <p:nvGrpSpPr>
            <p:cNvPr id="31" name="object 31">
              <a:extLst>
                <a:ext uri="{FF2B5EF4-FFF2-40B4-BE49-F238E27FC236}">
                  <a16:creationId xmlns:a16="http://schemas.microsoft.com/office/drawing/2014/main" id="{123B3CD2-4AEC-F506-38D5-A91033EA527C}"/>
                </a:ext>
              </a:extLst>
            </p:cNvPr>
            <p:cNvGrpSpPr/>
            <p:nvPr/>
          </p:nvGrpSpPr>
          <p:grpSpPr>
            <a:xfrm>
              <a:off x="4611099" y="1126865"/>
              <a:ext cx="3760230" cy="527657"/>
              <a:chOff x="3356609" y="1877566"/>
              <a:chExt cx="2737104" cy="384048"/>
            </a:xfrm>
          </p:grpSpPr>
          <p:pic>
            <p:nvPicPr>
              <p:cNvPr id="33" name="object 33">
                <a:extLst>
                  <a:ext uri="{FF2B5EF4-FFF2-40B4-BE49-F238E27FC236}">
                    <a16:creationId xmlns:a16="http://schemas.microsoft.com/office/drawing/2014/main" id="{16B8958B-11F8-6E20-0899-012F5FE77A3E}"/>
                  </a:ext>
                </a:extLst>
              </p:cNvPr>
              <p:cNvPicPr/>
              <p:nvPr/>
            </p:nvPicPr>
            <p:blipFill>
              <a:blip r:embed="rId9" cstate="print"/>
              <a:stretch>
                <a:fillRect/>
              </a:stretch>
            </p:blipFill>
            <p:spPr>
              <a:xfrm>
                <a:off x="3356609" y="1877566"/>
                <a:ext cx="2737104" cy="384048"/>
              </a:xfrm>
              <a:prstGeom prst="rect">
                <a:avLst/>
              </a:prstGeom>
            </p:spPr>
          </p:pic>
          <p:sp>
            <p:nvSpPr>
              <p:cNvPr id="34" name="object 34">
                <a:extLst>
                  <a:ext uri="{FF2B5EF4-FFF2-40B4-BE49-F238E27FC236}">
                    <a16:creationId xmlns:a16="http://schemas.microsoft.com/office/drawing/2014/main" id="{C9584C16-1597-045B-4B2C-9015EBDD3CE2}"/>
                  </a:ext>
                </a:extLst>
              </p:cNvPr>
              <p:cNvSpPr/>
              <p:nvPr/>
            </p:nvSpPr>
            <p:spPr>
              <a:xfrm>
                <a:off x="3390899" y="1901188"/>
                <a:ext cx="2670810" cy="307975"/>
              </a:xfrm>
              <a:custGeom>
                <a:avLst/>
                <a:gdLst/>
                <a:ahLst/>
                <a:cxnLst/>
                <a:rect l="l" t="t" r="r" b="b"/>
                <a:pathLst>
                  <a:path w="2670810" h="307975">
                    <a:moveTo>
                      <a:pt x="2670810" y="256794"/>
                    </a:moveTo>
                    <a:lnTo>
                      <a:pt x="2670810" y="51054"/>
                    </a:lnTo>
                    <a:lnTo>
                      <a:pt x="2666797" y="31182"/>
                    </a:lnTo>
                    <a:lnTo>
                      <a:pt x="2655855" y="14954"/>
                    </a:lnTo>
                    <a:lnTo>
                      <a:pt x="2639627" y="4012"/>
                    </a:lnTo>
                    <a:lnTo>
                      <a:pt x="2619756" y="0"/>
                    </a:lnTo>
                    <a:lnTo>
                      <a:pt x="51053" y="0"/>
                    </a:lnTo>
                    <a:lnTo>
                      <a:pt x="31182" y="4012"/>
                    </a:lnTo>
                    <a:lnTo>
                      <a:pt x="14954" y="14954"/>
                    </a:lnTo>
                    <a:lnTo>
                      <a:pt x="4012" y="31182"/>
                    </a:lnTo>
                    <a:lnTo>
                      <a:pt x="0" y="51054"/>
                    </a:lnTo>
                    <a:lnTo>
                      <a:pt x="0" y="256794"/>
                    </a:lnTo>
                    <a:lnTo>
                      <a:pt x="4012" y="276665"/>
                    </a:lnTo>
                    <a:lnTo>
                      <a:pt x="14954" y="292893"/>
                    </a:lnTo>
                    <a:lnTo>
                      <a:pt x="31182" y="303835"/>
                    </a:lnTo>
                    <a:lnTo>
                      <a:pt x="51054" y="307848"/>
                    </a:lnTo>
                    <a:lnTo>
                      <a:pt x="2619756" y="307848"/>
                    </a:lnTo>
                    <a:lnTo>
                      <a:pt x="2639627" y="303835"/>
                    </a:lnTo>
                    <a:lnTo>
                      <a:pt x="2655855" y="292893"/>
                    </a:lnTo>
                    <a:lnTo>
                      <a:pt x="2666797" y="276665"/>
                    </a:lnTo>
                    <a:lnTo>
                      <a:pt x="2670810" y="256794"/>
                    </a:lnTo>
                    <a:close/>
                  </a:path>
                </a:pathLst>
              </a:custGeom>
              <a:solidFill>
                <a:srgbClr val="0078AE"/>
              </a:solidFill>
            </p:spPr>
            <p:txBody>
              <a:bodyPr wrap="square" lIns="0" tIns="0" rIns="0" bIns="0" rtlCol="0"/>
              <a:lstStyle/>
              <a:p>
                <a:endParaRPr sz="2473"/>
              </a:p>
            </p:txBody>
          </p:sp>
          <p:sp>
            <p:nvSpPr>
              <p:cNvPr id="35" name="object 35">
                <a:extLst>
                  <a:ext uri="{FF2B5EF4-FFF2-40B4-BE49-F238E27FC236}">
                    <a16:creationId xmlns:a16="http://schemas.microsoft.com/office/drawing/2014/main" id="{04D59446-F63B-32B3-C57E-9E55185FC983}"/>
                  </a:ext>
                </a:extLst>
              </p:cNvPr>
              <p:cNvSpPr/>
              <p:nvPr/>
            </p:nvSpPr>
            <p:spPr>
              <a:xfrm>
                <a:off x="3390899" y="1901189"/>
                <a:ext cx="2670810" cy="307975"/>
              </a:xfrm>
              <a:custGeom>
                <a:avLst/>
                <a:gdLst/>
                <a:ahLst/>
                <a:cxnLst/>
                <a:rect l="l" t="t" r="r" b="b"/>
                <a:pathLst>
                  <a:path w="2670810" h="307975">
                    <a:moveTo>
                      <a:pt x="0" y="51054"/>
                    </a:moveTo>
                    <a:lnTo>
                      <a:pt x="14954" y="14954"/>
                    </a:lnTo>
                    <a:lnTo>
                      <a:pt x="51053" y="0"/>
                    </a:lnTo>
                    <a:lnTo>
                      <a:pt x="2619756" y="0"/>
                    </a:lnTo>
                    <a:lnTo>
                      <a:pt x="2639627" y="4012"/>
                    </a:lnTo>
                    <a:lnTo>
                      <a:pt x="2655855" y="14954"/>
                    </a:lnTo>
                    <a:lnTo>
                      <a:pt x="2666797" y="31182"/>
                    </a:lnTo>
                    <a:lnTo>
                      <a:pt x="2670810" y="51054"/>
                    </a:lnTo>
                    <a:lnTo>
                      <a:pt x="2670810" y="256794"/>
                    </a:lnTo>
                    <a:lnTo>
                      <a:pt x="2655855" y="292893"/>
                    </a:lnTo>
                    <a:lnTo>
                      <a:pt x="2619756" y="307848"/>
                    </a:lnTo>
                    <a:lnTo>
                      <a:pt x="51054" y="307848"/>
                    </a:lnTo>
                    <a:lnTo>
                      <a:pt x="31182" y="303835"/>
                    </a:lnTo>
                    <a:lnTo>
                      <a:pt x="14954" y="292893"/>
                    </a:lnTo>
                    <a:lnTo>
                      <a:pt x="4012" y="276665"/>
                    </a:lnTo>
                    <a:lnTo>
                      <a:pt x="0" y="256794"/>
                    </a:lnTo>
                    <a:lnTo>
                      <a:pt x="0" y="51054"/>
                    </a:lnTo>
                    <a:close/>
                  </a:path>
                </a:pathLst>
              </a:custGeom>
              <a:ln w="27025">
                <a:solidFill>
                  <a:srgbClr val="FFFFFF"/>
                </a:solidFill>
              </a:ln>
            </p:spPr>
            <p:txBody>
              <a:bodyPr wrap="square" lIns="0" tIns="0" rIns="0" bIns="0" rtlCol="0"/>
              <a:lstStyle/>
              <a:p>
                <a:endParaRPr sz="2473"/>
              </a:p>
            </p:txBody>
          </p:sp>
        </p:grpSp>
        <p:sp>
          <p:nvSpPr>
            <p:cNvPr id="36" name="object 36">
              <a:extLst>
                <a:ext uri="{FF2B5EF4-FFF2-40B4-BE49-F238E27FC236}">
                  <a16:creationId xmlns:a16="http://schemas.microsoft.com/office/drawing/2014/main" id="{0C540AC8-49D6-5138-7990-2EB36F531F72}"/>
                </a:ext>
              </a:extLst>
            </p:cNvPr>
            <p:cNvSpPr txBox="1"/>
            <p:nvPr/>
          </p:nvSpPr>
          <p:spPr>
            <a:xfrm>
              <a:off x="4916763" y="1197391"/>
              <a:ext cx="3168278" cy="316173"/>
            </a:xfrm>
            <a:prstGeom prst="rect">
              <a:avLst/>
            </a:prstGeom>
          </p:spPr>
          <p:txBody>
            <a:bodyPr vert="horz" wrap="square" lIns="0" tIns="20062" rIns="0" bIns="0" rtlCol="0">
              <a:spAutoFit/>
            </a:bodyPr>
            <a:lstStyle/>
            <a:p>
              <a:pPr>
                <a:spcBef>
                  <a:spcPts val="157"/>
                </a:spcBef>
              </a:pPr>
              <a:r>
                <a:rPr lang="en-US" sz="1923" dirty="0">
                  <a:solidFill>
                    <a:srgbClr val="FFFFFF"/>
                  </a:solidFill>
                  <a:latin typeface="Franklin Gothic Book"/>
                  <a:cs typeface="Franklin Gothic Book"/>
                </a:rPr>
                <a:t>11 </a:t>
              </a:r>
              <a:r>
                <a:rPr sz="1923" dirty="0">
                  <a:solidFill>
                    <a:srgbClr val="FFFFFF"/>
                  </a:solidFill>
                  <a:latin typeface="Franklin Gothic Book"/>
                  <a:cs typeface="Franklin Gothic Book"/>
                </a:rPr>
                <a:t>Elevation</a:t>
              </a:r>
              <a:r>
                <a:rPr sz="1923" spc="7" dirty="0">
                  <a:solidFill>
                    <a:srgbClr val="FFFFFF"/>
                  </a:solidFill>
                  <a:latin typeface="Franklin Gothic Book"/>
                  <a:cs typeface="Franklin Gothic Book"/>
                </a:rPr>
                <a:t> Certificate Diagrams</a:t>
              </a:r>
              <a:r>
                <a:rPr lang="en-US" sz="1923" spc="7" dirty="0">
                  <a:solidFill>
                    <a:srgbClr val="FFFFFF"/>
                  </a:solidFill>
                  <a:latin typeface="Franklin Gothic Book"/>
                  <a:cs typeface="Franklin Gothic Book"/>
                </a:rPr>
                <a:t> (Section A)</a:t>
              </a:r>
              <a:endParaRPr sz="1923" dirty="0">
                <a:latin typeface="Franklin Gothic Book"/>
                <a:cs typeface="Franklin Gothic Book"/>
              </a:endParaRPr>
            </a:p>
          </p:txBody>
        </p:sp>
      </p:grpSp>
      <p:grpSp>
        <p:nvGrpSpPr>
          <p:cNvPr id="37" name="object 37">
            <a:extLst>
              <a:ext uri="{FF2B5EF4-FFF2-40B4-BE49-F238E27FC236}">
                <a16:creationId xmlns:a16="http://schemas.microsoft.com/office/drawing/2014/main" id="{B9AFA3DB-FC35-BB38-CD05-0D9365C374ED}"/>
              </a:ext>
            </a:extLst>
          </p:cNvPr>
          <p:cNvGrpSpPr/>
          <p:nvPr/>
        </p:nvGrpSpPr>
        <p:grpSpPr>
          <a:xfrm>
            <a:off x="2073687" y="3509355"/>
            <a:ext cx="2353528" cy="557415"/>
            <a:chOff x="1509522" y="3611879"/>
            <a:chExt cx="1713230" cy="405765"/>
          </a:xfrm>
        </p:grpSpPr>
        <p:pic>
          <p:nvPicPr>
            <p:cNvPr id="38" name="object 38">
              <a:extLst>
                <a:ext uri="{FF2B5EF4-FFF2-40B4-BE49-F238E27FC236}">
                  <a16:creationId xmlns:a16="http://schemas.microsoft.com/office/drawing/2014/main" id="{DF4ACAF7-D558-7428-C9E5-5A71574BA377}"/>
                </a:ext>
              </a:extLst>
            </p:cNvPr>
            <p:cNvPicPr/>
            <p:nvPr/>
          </p:nvPicPr>
          <p:blipFill>
            <a:blip r:embed="rId10" cstate="print"/>
            <a:stretch>
              <a:fillRect/>
            </a:stretch>
          </p:blipFill>
          <p:spPr>
            <a:xfrm>
              <a:off x="1509522" y="3611879"/>
              <a:ext cx="1712976" cy="405384"/>
            </a:xfrm>
            <a:prstGeom prst="rect">
              <a:avLst/>
            </a:prstGeom>
          </p:spPr>
        </p:pic>
        <p:sp>
          <p:nvSpPr>
            <p:cNvPr id="39" name="object 39">
              <a:extLst>
                <a:ext uri="{FF2B5EF4-FFF2-40B4-BE49-F238E27FC236}">
                  <a16:creationId xmlns:a16="http://schemas.microsoft.com/office/drawing/2014/main" id="{49CF56C1-6522-3D93-89D8-079A8EE609DE}"/>
                </a:ext>
              </a:extLst>
            </p:cNvPr>
            <p:cNvSpPr/>
            <p:nvPr/>
          </p:nvSpPr>
          <p:spPr>
            <a:xfrm>
              <a:off x="1554480" y="3646931"/>
              <a:ext cx="1622425" cy="259079"/>
            </a:xfrm>
            <a:custGeom>
              <a:avLst/>
              <a:gdLst/>
              <a:ahLst/>
              <a:cxnLst/>
              <a:rect l="l" t="t" r="r" b="b"/>
              <a:pathLst>
                <a:path w="1622425" h="259079">
                  <a:moveTo>
                    <a:pt x="1622298" y="215646"/>
                  </a:moveTo>
                  <a:lnTo>
                    <a:pt x="1622298" y="43434"/>
                  </a:lnTo>
                  <a:lnTo>
                    <a:pt x="1618833" y="26360"/>
                  </a:lnTo>
                  <a:lnTo>
                    <a:pt x="1609439" y="12573"/>
                  </a:lnTo>
                  <a:lnTo>
                    <a:pt x="1595616" y="3357"/>
                  </a:lnTo>
                  <a:lnTo>
                    <a:pt x="1578864" y="0"/>
                  </a:lnTo>
                  <a:lnTo>
                    <a:pt x="43434" y="0"/>
                  </a:lnTo>
                  <a:lnTo>
                    <a:pt x="26681" y="3357"/>
                  </a:lnTo>
                  <a:lnTo>
                    <a:pt x="12858" y="12573"/>
                  </a:lnTo>
                  <a:lnTo>
                    <a:pt x="3464" y="26360"/>
                  </a:lnTo>
                  <a:lnTo>
                    <a:pt x="0" y="43434"/>
                  </a:lnTo>
                  <a:lnTo>
                    <a:pt x="0" y="215646"/>
                  </a:lnTo>
                  <a:lnTo>
                    <a:pt x="3464" y="232398"/>
                  </a:lnTo>
                  <a:lnTo>
                    <a:pt x="12858" y="246221"/>
                  </a:lnTo>
                  <a:lnTo>
                    <a:pt x="26681" y="255615"/>
                  </a:lnTo>
                  <a:lnTo>
                    <a:pt x="43434" y="259080"/>
                  </a:lnTo>
                  <a:lnTo>
                    <a:pt x="1578864" y="259080"/>
                  </a:lnTo>
                  <a:lnTo>
                    <a:pt x="1595616" y="255615"/>
                  </a:lnTo>
                  <a:lnTo>
                    <a:pt x="1609439" y="246221"/>
                  </a:lnTo>
                  <a:lnTo>
                    <a:pt x="1618833" y="232398"/>
                  </a:lnTo>
                  <a:lnTo>
                    <a:pt x="1622298" y="215646"/>
                  </a:lnTo>
                  <a:close/>
                </a:path>
              </a:pathLst>
            </a:custGeom>
            <a:solidFill>
              <a:srgbClr val="0078AE"/>
            </a:solidFill>
          </p:spPr>
          <p:txBody>
            <a:bodyPr wrap="square" lIns="0" tIns="0" rIns="0" bIns="0" rtlCol="0"/>
            <a:lstStyle/>
            <a:p>
              <a:endParaRPr sz="2473"/>
            </a:p>
          </p:txBody>
        </p:sp>
        <p:sp>
          <p:nvSpPr>
            <p:cNvPr id="40" name="object 40">
              <a:extLst>
                <a:ext uri="{FF2B5EF4-FFF2-40B4-BE49-F238E27FC236}">
                  <a16:creationId xmlns:a16="http://schemas.microsoft.com/office/drawing/2014/main" id="{BD018FCC-D271-37B2-3FC4-66AC34F9547B}"/>
                </a:ext>
              </a:extLst>
            </p:cNvPr>
            <p:cNvSpPr/>
            <p:nvPr/>
          </p:nvSpPr>
          <p:spPr>
            <a:xfrm>
              <a:off x="1554480" y="3646931"/>
              <a:ext cx="1622425" cy="259079"/>
            </a:xfrm>
            <a:custGeom>
              <a:avLst/>
              <a:gdLst/>
              <a:ahLst/>
              <a:cxnLst/>
              <a:rect l="l" t="t" r="r" b="b"/>
              <a:pathLst>
                <a:path w="1622425" h="259079">
                  <a:moveTo>
                    <a:pt x="0" y="43434"/>
                  </a:moveTo>
                  <a:lnTo>
                    <a:pt x="26681" y="3357"/>
                  </a:lnTo>
                  <a:lnTo>
                    <a:pt x="1578864" y="0"/>
                  </a:lnTo>
                  <a:lnTo>
                    <a:pt x="1595616" y="3357"/>
                  </a:lnTo>
                  <a:lnTo>
                    <a:pt x="1609439" y="12573"/>
                  </a:lnTo>
                  <a:lnTo>
                    <a:pt x="1618833" y="26360"/>
                  </a:lnTo>
                  <a:lnTo>
                    <a:pt x="1622298" y="43434"/>
                  </a:lnTo>
                  <a:lnTo>
                    <a:pt x="1622298" y="215646"/>
                  </a:lnTo>
                  <a:lnTo>
                    <a:pt x="1595616" y="255615"/>
                  </a:lnTo>
                  <a:lnTo>
                    <a:pt x="43434" y="259080"/>
                  </a:lnTo>
                  <a:lnTo>
                    <a:pt x="26681" y="255615"/>
                  </a:lnTo>
                  <a:lnTo>
                    <a:pt x="12858" y="246221"/>
                  </a:lnTo>
                  <a:lnTo>
                    <a:pt x="3464" y="232398"/>
                  </a:lnTo>
                  <a:lnTo>
                    <a:pt x="0" y="215646"/>
                  </a:lnTo>
                  <a:lnTo>
                    <a:pt x="0" y="43434"/>
                  </a:lnTo>
                  <a:close/>
                </a:path>
              </a:pathLst>
            </a:custGeom>
            <a:ln w="27025">
              <a:solidFill>
                <a:srgbClr val="FFFFFF"/>
              </a:solidFill>
            </a:ln>
          </p:spPr>
          <p:txBody>
            <a:bodyPr wrap="square" lIns="0" tIns="0" rIns="0" bIns="0" rtlCol="0"/>
            <a:lstStyle/>
            <a:p>
              <a:endParaRPr sz="2473"/>
            </a:p>
          </p:txBody>
        </p:sp>
      </p:grpSp>
      <p:sp>
        <p:nvSpPr>
          <p:cNvPr id="41" name="object 41">
            <a:extLst>
              <a:ext uri="{FF2B5EF4-FFF2-40B4-BE49-F238E27FC236}">
                <a16:creationId xmlns:a16="http://schemas.microsoft.com/office/drawing/2014/main" id="{429A7631-07CA-2E92-E4B4-EC5CC35ED497}"/>
              </a:ext>
            </a:extLst>
          </p:cNvPr>
          <p:cNvSpPr txBox="1"/>
          <p:nvPr/>
        </p:nvSpPr>
        <p:spPr>
          <a:xfrm>
            <a:off x="2389816" y="3576735"/>
            <a:ext cx="1735051" cy="286260"/>
          </a:xfrm>
          <a:prstGeom prst="rect">
            <a:avLst/>
          </a:prstGeom>
        </p:spPr>
        <p:txBody>
          <a:bodyPr vert="horz" wrap="square" lIns="0" tIns="21808" rIns="0" bIns="0" rtlCol="0">
            <a:spAutoFit/>
          </a:bodyPr>
          <a:lstStyle/>
          <a:p>
            <a:pPr>
              <a:spcBef>
                <a:spcPts val="172"/>
              </a:spcBef>
            </a:pPr>
            <a:r>
              <a:rPr sz="1717" spc="14" dirty="0">
                <a:solidFill>
                  <a:srgbClr val="FFFFFF"/>
                </a:solidFill>
                <a:latin typeface="Franklin Gothic Book"/>
                <a:cs typeface="Franklin Gothic Book"/>
              </a:rPr>
              <a:t>Diagram</a:t>
            </a:r>
            <a:r>
              <a:rPr sz="1717" spc="-48" dirty="0">
                <a:solidFill>
                  <a:srgbClr val="FFFFFF"/>
                </a:solidFill>
                <a:latin typeface="Franklin Gothic Book"/>
                <a:cs typeface="Franklin Gothic Book"/>
              </a:rPr>
              <a:t> </a:t>
            </a:r>
            <a:r>
              <a:rPr sz="1717" spc="21" dirty="0">
                <a:solidFill>
                  <a:srgbClr val="FFFFFF"/>
                </a:solidFill>
                <a:latin typeface="Franklin Gothic Book"/>
                <a:cs typeface="Franklin Gothic Book"/>
              </a:rPr>
              <a:t>1A,</a:t>
            </a:r>
            <a:r>
              <a:rPr sz="1717" spc="-34" dirty="0">
                <a:solidFill>
                  <a:srgbClr val="FFFFFF"/>
                </a:solidFill>
                <a:latin typeface="Franklin Gothic Book"/>
                <a:cs typeface="Franklin Gothic Book"/>
              </a:rPr>
              <a:t> </a:t>
            </a:r>
            <a:r>
              <a:rPr sz="1717" spc="14" dirty="0">
                <a:solidFill>
                  <a:srgbClr val="FFFFFF"/>
                </a:solidFill>
                <a:latin typeface="Franklin Gothic Book"/>
                <a:cs typeface="Franklin Gothic Book"/>
              </a:rPr>
              <a:t>1B,</a:t>
            </a:r>
            <a:r>
              <a:rPr sz="1717" spc="-34" dirty="0">
                <a:solidFill>
                  <a:srgbClr val="FFFFFF"/>
                </a:solidFill>
                <a:latin typeface="Franklin Gothic Book"/>
                <a:cs typeface="Franklin Gothic Book"/>
              </a:rPr>
              <a:t> </a:t>
            </a:r>
            <a:r>
              <a:rPr sz="1717" spc="21" dirty="0">
                <a:solidFill>
                  <a:srgbClr val="FFFFFF"/>
                </a:solidFill>
                <a:latin typeface="Franklin Gothic Book"/>
                <a:cs typeface="Franklin Gothic Book"/>
              </a:rPr>
              <a:t>3</a:t>
            </a:r>
            <a:endParaRPr sz="1717" dirty="0">
              <a:latin typeface="Franklin Gothic Book"/>
              <a:cs typeface="Franklin Gothic Book"/>
            </a:endParaRPr>
          </a:p>
        </p:txBody>
      </p:sp>
      <p:grpSp>
        <p:nvGrpSpPr>
          <p:cNvPr id="42" name="object 42">
            <a:extLst>
              <a:ext uri="{FF2B5EF4-FFF2-40B4-BE49-F238E27FC236}">
                <a16:creationId xmlns:a16="http://schemas.microsoft.com/office/drawing/2014/main" id="{D75CEAA3-8B46-CCB0-D389-1BD171FA8309}"/>
              </a:ext>
            </a:extLst>
          </p:cNvPr>
          <p:cNvGrpSpPr/>
          <p:nvPr/>
        </p:nvGrpSpPr>
        <p:grpSpPr>
          <a:xfrm>
            <a:off x="5858872" y="3509355"/>
            <a:ext cx="2353528" cy="557415"/>
            <a:chOff x="4264914" y="3611879"/>
            <a:chExt cx="1713230" cy="405765"/>
          </a:xfrm>
        </p:grpSpPr>
        <p:pic>
          <p:nvPicPr>
            <p:cNvPr id="43" name="object 43">
              <a:extLst>
                <a:ext uri="{FF2B5EF4-FFF2-40B4-BE49-F238E27FC236}">
                  <a16:creationId xmlns:a16="http://schemas.microsoft.com/office/drawing/2014/main" id="{5E428D1F-EA2B-7B2A-6153-CF784A70F99B}"/>
                </a:ext>
              </a:extLst>
            </p:cNvPr>
            <p:cNvPicPr/>
            <p:nvPr/>
          </p:nvPicPr>
          <p:blipFill>
            <a:blip r:embed="rId11" cstate="print"/>
            <a:stretch>
              <a:fillRect/>
            </a:stretch>
          </p:blipFill>
          <p:spPr>
            <a:xfrm>
              <a:off x="4264914" y="3611879"/>
              <a:ext cx="1712976" cy="405384"/>
            </a:xfrm>
            <a:prstGeom prst="rect">
              <a:avLst/>
            </a:prstGeom>
          </p:spPr>
        </p:pic>
        <p:sp>
          <p:nvSpPr>
            <p:cNvPr id="44" name="object 44">
              <a:extLst>
                <a:ext uri="{FF2B5EF4-FFF2-40B4-BE49-F238E27FC236}">
                  <a16:creationId xmlns:a16="http://schemas.microsoft.com/office/drawing/2014/main" id="{35AC5ECD-18F2-FD3F-0859-6C78BF413EC4}"/>
                </a:ext>
              </a:extLst>
            </p:cNvPr>
            <p:cNvSpPr/>
            <p:nvPr/>
          </p:nvSpPr>
          <p:spPr>
            <a:xfrm>
              <a:off x="4309872" y="3646931"/>
              <a:ext cx="1621790" cy="259079"/>
            </a:xfrm>
            <a:custGeom>
              <a:avLst/>
              <a:gdLst/>
              <a:ahLst/>
              <a:cxnLst/>
              <a:rect l="l" t="t" r="r" b="b"/>
              <a:pathLst>
                <a:path w="1621789" h="259079">
                  <a:moveTo>
                    <a:pt x="1621536" y="215646"/>
                  </a:moveTo>
                  <a:lnTo>
                    <a:pt x="1621536" y="43434"/>
                  </a:lnTo>
                  <a:lnTo>
                    <a:pt x="1618190" y="26360"/>
                  </a:lnTo>
                  <a:lnTo>
                    <a:pt x="1609058" y="12573"/>
                  </a:lnTo>
                  <a:lnTo>
                    <a:pt x="1595497" y="3357"/>
                  </a:lnTo>
                  <a:lnTo>
                    <a:pt x="1578864" y="0"/>
                  </a:lnTo>
                  <a:lnTo>
                    <a:pt x="43434" y="0"/>
                  </a:lnTo>
                  <a:lnTo>
                    <a:pt x="26360" y="3357"/>
                  </a:lnTo>
                  <a:lnTo>
                    <a:pt x="12572" y="12573"/>
                  </a:lnTo>
                  <a:lnTo>
                    <a:pt x="3357" y="26360"/>
                  </a:lnTo>
                  <a:lnTo>
                    <a:pt x="0" y="43434"/>
                  </a:lnTo>
                  <a:lnTo>
                    <a:pt x="0" y="215646"/>
                  </a:lnTo>
                  <a:lnTo>
                    <a:pt x="3357" y="232398"/>
                  </a:lnTo>
                  <a:lnTo>
                    <a:pt x="12573" y="246221"/>
                  </a:lnTo>
                  <a:lnTo>
                    <a:pt x="26360" y="255615"/>
                  </a:lnTo>
                  <a:lnTo>
                    <a:pt x="43434" y="259080"/>
                  </a:lnTo>
                  <a:lnTo>
                    <a:pt x="1578864" y="259080"/>
                  </a:lnTo>
                  <a:lnTo>
                    <a:pt x="1595497" y="255615"/>
                  </a:lnTo>
                  <a:lnTo>
                    <a:pt x="1609058" y="246221"/>
                  </a:lnTo>
                  <a:lnTo>
                    <a:pt x="1618190" y="232398"/>
                  </a:lnTo>
                  <a:lnTo>
                    <a:pt x="1621536" y="215646"/>
                  </a:lnTo>
                  <a:close/>
                </a:path>
              </a:pathLst>
            </a:custGeom>
            <a:solidFill>
              <a:srgbClr val="0078AE"/>
            </a:solidFill>
          </p:spPr>
          <p:txBody>
            <a:bodyPr wrap="square" lIns="0" tIns="0" rIns="0" bIns="0" rtlCol="0"/>
            <a:lstStyle/>
            <a:p>
              <a:endParaRPr sz="2473"/>
            </a:p>
          </p:txBody>
        </p:sp>
        <p:sp>
          <p:nvSpPr>
            <p:cNvPr id="45" name="object 45">
              <a:extLst>
                <a:ext uri="{FF2B5EF4-FFF2-40B4-BE49-F238E27FC236}">
                  <a16:creationId xmlns:a16="http://schemas.microsoft.com/office/drawing/2014/main" id="{85DF9307-C2FC-747D-0931-3D76EDCCA023}"/>
                </a:ext>
              </a:extLst>
            </p:cNvPr>
            <p:cNvSpPr/>
            <p:nvPr/>
          </p:nvSpPr>
          <p:spPr>
            <a:xfrm>
              <a:off x="4309872" y="3646931"/>
              <a:ext cx="1621790" cy="259079"/>
            </a:xfrm>
            <a:custGeom>
              <a:avLst/>
              <a:gdLst/>
              <a:ahLst/>
              <a:cxnLst/>
              <a:rect l="l" t="t" r="r" b="b"/>
              <a:pathLst>
                <a:path w="1621789" h="259079">
                  <a:moveTo>
                    <a:pt x="0" y="43434"/>
                  </a:moveTo>
                  <a:lnTo>
                    <a:pt x="26360" y="3357"/>
                  </a:lnTo>
                  <a:lnTo>
                    <a:pt x="1578864" y="0"/>
                  </a:lnTo>
                  <a:lnTo>
                    <a:pt x="1595497" y="3357"/>
                  </a:lnTo>
                  <a:lnTo>
                    <a:pt x="1609058" y="12573"/>
                  </a:lnTo>
                  <a:lnTo>
                    <a:pt x="1618190" y="26360"/>
                  </a:lnTo>
                  <a:lnTo>
                    <a:pt x="1621536" y="43434"/>
                  </a:lnTo>
                  <a:lnTo>
                    <a:pt x="1621536" y="215646"/>
                  </a:lnTo>
                  <a:lnTo>
                    <a:pt x="1595497" y="255615"/>
                  </a:lnTo>
                  <a:lnTo>
                    <a:pt x="43434" y="259080"/>
                  </a:lnTo>
                  <a:lnTo>
                    <a:pt x="26360" y="255615"/>
                  </a:lnTo>
                  <a:lnTo>
                    <a:pt x="12573" y="246221"/>
                  </a:lnTo>
                  <a:lnTo>
                    <a:pt x="3357" y="232398"/>
                  </a:lnTo>
                  <a:lnTo>
                    <a:pt x="0" y="215646"/>
                  </a:lnTo>
                  <a:lnTo>
                    <a:pt x="0" y="43434"/>
                  </a:lnTo>
                  <a:close/>
                </a:path>
              </a:pathLst>
            </a:custGeom>
            <a:ln w="27025">
              <a:solidFill>
                <a:srgbClr val="FFFFFF"/>
              </a:solidFill>
            </a:ln>
          </p:spPr>
          <p:txBody>
            <a:bodyPr wrap="square" lIns="0" tIns="0" rIns="0" bIns="0" rtlCol="0"/>
            <a:lstStyle/>
            <a:p>
              <a:endParaRPr sz="2473"/>
            </a:p>
          </p:txBody>
        </p:sp>
      </p:grpSp>
      <p:sp>
        <p:nvSpPr>
          <p:cNvPr id="46" name="object 46">
            <a:extLst>
              <a:ext uri="{FF2B5EF4-FFF2-40B4-BE49-F238E27FC236}">
                <a16:creationId xmlns:a16="http://schemas.microsoft.com/office/drawing/2014/main" id="{DEC8331B-CA91-ED47-C4AE-AFE585038A32}"/>
              </a:ext>
            </a:extLst>
          </p:cNvPr>
          <p:cNvSpPr txBox="1"/>
          <p:nvPr/>
        </p:nvSpPr>
        <p:spPr>
          <a:xfrm>
            <a:off x="6544516" y="3576735"/>
            <a:ext cx="997938" cy="286260"/>
          </a:xfrm>
          <a:prstGeom prst="rect">
            <a:avLst/>
          </a:prstGeom>
        </p:spPr>
        <p:txBody>
          <a:bodyPr vert="horz" wrap="square" lIns="0" tIns="21808" rIns="0" bIns="0" rtlCol="0">
            <a:spAutoFit/>
          </a:bodyPr>
          <a:lstStyle/>
          <a:p>
            <a:pPr>
              <a:spcBef>
                <a:spcPts val="172"/>
              </a:spcBef>
            </a:pPr>
            <a:r>
              <a:rPr sz="1717" spc="14" dirty="0">
                <a:solidFill>
                  <a:srgbClr val="FFFFFF"/>
                </a:solidFill>
                <a:latin typeface="Franklin Gothic Book"/>
                <a:cs typeface="Franklin Gothic Book"/>
              </a:rPr>
              <a:t>Diagram</a:t>
            </a:r>
            <a:r>
              <a:rPr sz="1717" spc="-89" dirty="0">
                <a:solidFill>
                  <a:srgbClr val="FFFFFF"/>
                </a:solidFill>
                <a:latin typeface="Franklin Gothic Book"/>
                <a:cs typeface="Franklin Gothic Book"/>
              </a:rPr>
              <a:t> </a:t>
            </a:r>
            <a:r>
              <a:rPr sz="1717" spc="21" dirty="0">
                <a:solidFill>
                  <a:srgbClr val="FFFFFF"/>
                </a:solidFill>
                <a:latin typeface="Franklin Gothic Book"/>
                <a:cs typeface="Franklin Gothic Book"/>
              </a:rPr>
              <a:t>5</a:t>
            </a:r>
            <a:endParaRPr sz="1717" dirty="0">
              <a:latin typeface="Franklin Gothic Book"/>
              <a:cs typeface="Franklin Gothic Book"/>
            </a:endParaRPr>
          </a:p>
        </p:txBody>
      </p:sp>
      <p:grpSp>
        <p:nvGrpSpPr>
          <p:cNvPr id="47" name="object 47">
            <a:extLst>
              <a:ext uri="{FF2B5EF4-FFF2-40B4-BE49-F238E27FC236}">
                <a16:creationId xmlns:a16="http://schemas.microsoft.com/office/drawing/2014/main" id="{ACB6B44C-4EC5-8DF8-9D65-85788B7F2B99}"/>
              </a:ext>
            </a:extLst>
          </p:cNvPr>
          <p:cNvGrpSpPr/>
          <p:nvPr/>
        </p:nvGrpSpPr>
        <p:grpSpPr>
          <a:xfrm>
            <a:off x="5858872" y="5829037"/>
            <a:ext cx="2353528" cy="557415"/>
            <a:chOff x="4264914" y="5300471"/>
            <a:chExt cx="1713230" cy="405765"/>
          </a:xfrm>
        </p:grpSpPr>
        <p:pic>
          <p:nvPicPr>
            <p:cNvPr id="48" name="object 48">
              <a:extLst>
                <a:ext uri="{FF2B5EF4-FFF2-40B4-BE49-F238E27FC236}">
                  <a16:creationId xmlns:a16="http://schemas.microsoft.com/office/drawing/2014/main" id="{4097136E-F398-DADE-2C0D-B990C368BB82}"/>
                </a:ext>
              </a:extLst>
            </p:cNvPr>
            <p:cNvPicPr/>
            <p:nvPr/>
          </p:nvPicPr>
          <p:blipFill>
            <a:blip r:embed="rId12" cstate="print"/>
            <a:stretch>
              <a:fillRect/>
            </a:stretch>
          </p:blipFill>
          <p:spPr>
            <a:xfrm>
              <a:off x="4264914" y="5300471"/>
              <a:ext cx="1712976" cy="405384"/>
            </a:xfrm>
            <a:prstGeom prst="rect">
              <a:avLst/>
            </a:prstGeom>
          </p:spPr>
        </p:pic>
        <p:sp>
          <p:nvSpPr>
            <p:cNvPr id="49" name="object 49">
              <a:extLst>
                <a:ext uri="{FF2B5EF4-FFF2-40B4-BE49-F238E27FC236}">
                  <a16:creationId xmlns:a16="http://schemas.microsoft.com/office/drawing/2014/main" id="{C1091377-78D8-884F-C74B-CDE27FF1B418}"/>
                </a:ext>
              </a:extLst>
            </p:cNvPr>
            <p:cNvSpPr/>
            <p:nvPr/>
          </p:nvSpPr>
          <p:spPr>
            <a:xfrm>
              <a:off x="4309872" y="5337047"/>
              <a:ext cx="1621790" cy="259079"/>
            </a:xfrm>
            <a:custGeom>
              <a:avLst/>
              <a:gdLst/>
              <a:ahLst/>
              <a:cxnLst/>
              <a:rect l="l" t="t" r="r" b="b"/>
              <a:pathLst>
                <a:path w="1621789" h="259079">
                  <a:moveTo>
                    <a:pt x="1621536" y="215646"/>
                  </a:moveTo>
                  <a:lnTo>
                    <a:pt x="1621536" y="42672"/>
                  </a:lnTo>
                  <a:lnTo>
                    <a:pt x="1618190" y="26038"/>
                  </a:lnTo>
                  <a:lnTo>
                    <a:pt x="1609058" y="12477"/>
                  </a:lnTo>
                  <a:lnTo>
                    <a:pt x="1595497" y="3345"/>
                  </a:lnTo>
                  <a:lnTo>
                    <a:pt x="1578864" y="0"/>
                  </a:lnTo>
                  <a:lnTo>
                    <a:pt x="43434" y="0"/>
                  </a:lnTo>
                  <a:lnTo>
                    <a:pt x="26360" y="3345"/>
                  </a:lnTo>
                  <a:lnTo>
                    <a:pt x="12572" y="12477"/>
                  </a:lnTo>
                  <a:lnTo>
                    <a:pt x="3357" y="26038"/>
                  </a:lnTo>
                  <a:lnTo>
                    <a:pt x="0" y="42672"/>
                  </a:lnTo>
                  <a:lnTo>
                    <a:pt x="0" y="215646"/>
                  </a:lnTo>
                  <a:lnTo>
                    <a:pt x="3357" y="232398"/>
                  </a:lnTo>
                  <a:lnTo>
                    <a:pt x="12573" y="246221"/>
                  </a:lnTo>
                  <a:lnTo>
                    <a:pt x="26360" y="255615"/>
                  </a:lnTo>
                  <a:lnTo>
                    <a:pt x="43434" y="259080"/>
                  </a:lnTo>
                  <a:lnTo>
                    <a:pt x="1578864" y="259080"/>
                  </a:lnTo>
                  <a:lnTo>
                    <a:pt x="1595497" y="255615"/>
                  </a:lnTo>
                  <a:lnTo>
                    <a:pt x="1609058" y="246221"/>
                  </a:lnTo>
                  <a:lnTo>
                    <a:pt x="1618190" y="232398"/>
                  </a:lnTo>
                  <a:lnTo>
                    <a:pt x="1621536" y="215646"/>
                  </a:lnTo>
                  <a:close/>
                </a:path>
              </a:pathLst>
            </a:custGeom>
            <a:solidFill>
              <a:srgbClr val="0078AE"/>
            </a:solidFill>
          </p:spPr>
          <p:txBody>
            <a:bodyPr wrap="square" lIns="0" tIns="0" rIns="0" bIns="0" rtlCol="0"/>
            <a:lstStyle/>
            <a:p>
              <a:endParaRPr sz="2473"/>
            </a:p>
          </p:txBody>
        </p:sp>
        <p:sp>
          <p:nvSpPr>
            <p:cNvPr id="50" name="object 50">
              <a:extLst>
                <a:ext uri="{FF2B5EF4-FFF2-40B4-BE49-F238E27FC236}">
                  <a16:creationId xmlns:a16="http://schemas.microsoft.com/office/drawing/2014/main" id="{FB1138E9-16A5-7572-2A91-19288AB47606}"/>
                </a:ext>
              </a:extLst>
            </p:cNvPr>
            <p:cNvSpPr/>
            <p:nvPr/>
          </p:nvSpPr>
          <p:spPr>
            <a:xfrm>
              <a:off x="4309872" y="5337047"/>
              <a:ext cx="1621790" cy="259079"/>
            </a:xfrm>
            <a:custGeom>
              <a:avLst/>
              <a:gdLst/>
              <a:ahLst/>
              <a:cxnLst/>
              <a:rect l="l" t="t" r="r" b="b"/>
              <a:pathLst>
                <a:path w="1621789" h="259079">
                  <a:moveTo>
                    <a:pt x="0" y="42672"/>
                  </a:moveTo>
                  <a:lnTo>
                    <a:pt x="26360" y="3345"/>
                  </a:lnTo>
                  <a:lnTo>
                    <a:pt x="1578864" y="0"/>
                  </a:lnTo>
                  <a:lnTo>
                    <a:pt x="1595497" y="3345"/>
                  </a:lnTo>
                  <a:lnTo>
                    <a:pt x="1609058" y="12477"/>
                  </a:lnTo>
                  <a:lnTo>
                    <a:pt x="1618190" y="26038"/>
                  </a:lnTo>
                  <a:lnTo>
                    <a:pt x="1621536" y="42672"/>
                  </a:lnTo>
                  <a:lnTo>
                    <a:pt x="1621536" y="215646"/>
                  </a:lnTo>
                  <a:lnTo>
                    <a:pt x="1595497" y="255615"/>
                  </a:lnTo>
                  <a:lnTo>
                    <a:pt x="43434" y="259080"/>
                  </a:lnTo>
                  <a:lnTo>
                    <a:pt x="26360" y="255615"/>
                  </a:lnTo>
                  <a:lnTo>
                    <a:pt x="12573" y="246221"/>
                  </a:lnTo>
                  <a:lnTo>
                    <a:pt x="3357" y="232398"/>
                  </a:lnTo>
                  <a:lnTo>
                    <a:pt x="0" y="215646"/>
                  </a:lnTo>
                  <a:lnTo>
                    <a:pt x="0" y="42672"/>
                  </a:lnTo>
                  <a:close/>
                </a:path>
              </a:pathLst>
            </a:custGeom>
            <a:ln w="27025">
              <a:solidFill>
                <a:srgbClr val="FFFFFF"/>
              </a:solidFill>
            </a:ln>
          </p:spPr>
          <p:txBody>
            <a:bodyPr wrap="square" lIns="0" tIns="0" rIns="0" bIns="0" rtlCol="0"/>
            <a:lstStyle/>
            <a:p>
              <a:endParaRPr sz="2473"/>
            </a:p>
          </p:txBody>
        </p:sp>
      </p:grpSp>
      <p:sp>
        <p:nvSpPr>
          <p:cNvPr id="51" name="object 51">
            <a:extLst>
              <a:ext uri="{FF2B5EF4-FFF2-40B4-BE49-F238E27FC236}">
                <a16:creationId xmlns:a16="http://schemas.microsoft.com/office/drawing/2014/main" id="{2FB51E50-622F-5672-CA99-03098CB45E2D}"/>
              </a:ext>
            </a:extLst>
          </p:cNvPr>
          <p:cNvSpPr txBox="1"/>
          <p:nvPr/>
        </p:nvSpPr>
        <p:spPr>
          <a:xfrm>
            <a:off x="6544516" y="5897464"/>
            <a:ext cx="997938" cy="286260"/>
          </a:xfrm>
          <a:prstGeom prst="rect">
            <a:avLst/>
          </a:prstGeom>
        </p:spPr>
        <p:txBody>
          <a:bodyPr vert="horz" wrap="square" lIns="0" tIns="21808" rIns="0" bIns="0" rtlCol="0">
            <a:spAutoFit/>
          </a:bodyPr>
          <a:lstStyle/>
          <a:p>
            <a:pPr>
              <a:spcBef>
                <a:spcPts val="172"/>
              </a:spcBef>
            </a:pPr>
            <a:r>
              <a:rPr sz="1717" spc="14" dirty="0">
                <a:solidFill>
                  <a:srgbClr val="FFFFFF"/>
                </a:solidFill>
                <a:latin typeface="Franklin Gothic Book"/>
                <a:cs typeface="Franklin Gothic Book"/>
              </a:rPr>
              <a:t>Diagram</a:t>
            </a:r>
            <a:r>
              <a:rPr sz="1717" spc="-89" dirty="0">
                <a:solidFill>
                  <a:srgbClr val="FFFFFF"/>
                </a:solidFill>
                <a:latin typeface="Franklin Gothic Book"/>
                <a:cs typeface="Franklin Gothic Book"/>
              </a:rPr>
              <a:t> </a:t>
            </a:r>
            <a:r>
              <a:rPr sz="1717" spc="21" dirty="0">
                <a:solidFill>
                  <a:srgbClr val="FFFFFF"/>
                </a:solidFill>
                <a:latin typeface="Franklin Gothic Book"/>
                <a:cs typeface="Franklin Gothic Book"/>
              </a:rPr>
              <a:t>6</a:t>
            </a:r>
            <a:endParaRPr sz="1717" dirty="0">
              <a:latin typeface="Franklin Gothic Book"/>
              <a:cs typeface="Franklin Gothic Book"/>
            </a:endParaRPr>
          </a:p>
        </p:txBody>
      </p:sp>
      <p:grpSp>
        <p:nvGrpSpPr>
          <p:cNvPr id="52" name="object 52">
            <a:extLst>
              <a:ext uri="{FF2B5EF4-FFF2-40B4-BE49-F238E27FC236}">
                <a16:creationId xmlns:a16="http://schemas.microsoft.com/office/drawing/2014/main" id="{DEBBAF78-CF06-DC03-61F2-19FC68D479CE}"/>
              </a:ext>
            </a:extLst>
          </p:cNvPr>
          <p:cNvGrpSpPr/>
          <p:nvPr/>
        </p:nvGrpSpPr>
        <p:grpSpPr>
          <a:xfrm>
            <a:off x="2073687" y="5829037"/>
            <a:ext cx="2353528" cy="557415"/>
            <a:chOff x="1509522" y="5300471"/>
            <a:chExt cx="1713230" cy="405765"/>
          </a:xfrm>
        </p:grpSpPr>
        <p:pic>
          <p:nvPicPr>
            <p:cNvPr id="53" name="object 53">
              <a:extLst>
                <a:ext uri="{FF2B5EF4-FFF2-40B4-BE49-F238E27FC236}">
                  <a16:creationId xmlns:a16="http://schemas.microsoft.com/office/drawing/2014/main" id="{C5AD20A8-CAB6-41CA-0EDD-F603B03BA49D}"/>
                </a:ext>
              </a:extLst>
            </p:cNvPr>
            <p:cNvPicPr/>
            <p:nvPr/>
          </p:nvPicPr>
          <p:blipFill>
            <a:blip r:embed="rId13" cstate="print"/>
            <a:stretch>
              <a:fillRect/>
            </a:stretch>
          </p:blipFill>
          <p:spPr>
            <a:xfrm>
              <a:off x="1509522" y="5300471"/>
              <a:ext cx="1712976" cy="405384"/>
            </a:xfrm>
            <a:prstGeom prst="rect">
              <a:avLst/>
            </a:prstGeom>
          </p:spPr>
        </p:pic>
        <p:sp>
          <p:nvSpPr>
            <p:cNvPr id="54" name="object 54">
              <a:extLst>
                <a:ext uri="{FF2B5EF4-FFF2-40B4-BE49-F238E27FC236}">
                  <a16:creationId xmlns:a16="http://schemas.microsoft.com/office/drawing/2014/main" id="{B25D30E4-A8C3-CF02-A322-2380DD0021E1}"/>
                </a:ext>
              </a:extLst>
            </p:cNvPr>
            <p:cNvSpPr/>
            <p:nvPr/>
          </p:nvSpPr>
          <p:spPr>
            <a:xfrm>
              <a:off x="1554480" y="5337047"/>
              <a:ext cx="1622425" cy="259079"/>
            </a:xfrm>
            <a:custGeom>
              <a:avLst/>
              <a:gdLst/>
              <a:ahLst/>
              <a:cxnLst/>
              <a:rect l="l" t="t" r="r" b="b"/>
              <a:pathLst>
                <a:path w="1622425" h="259079">
                  <a:moveTo>
                    <a:pt x="1622298" y="215646"/>
                  </a:moveTo>
                  <a:lnTo>
                    <a:pt x="1622298" y="42672"/>
                  </a:lnTo>
                  <a:lnTo>
                    <a:pt x="1618833" y="26038"/>
                  </a:lnTo>
                  <a:lnTo>
                    <a:pt x="1609439" y="12477"/>
                  </a:lnTo>
                  <a:lnTo>
                    <a:pt x="1595616" y="3345"/>
                  </a:lnTo>
                  <a:lnTo>
                    <a:pt x="1578864" y="0"/>
                  </a:lnTo>
                  <a:lnTo>
                    <a:pt x="43434" y="0"/>
                  </a:lnTo>
                  <a:lnTo>
                    <a:pt x="26681" y="3345"/>
                  </a:lnTo>
                  <a:lnTo>
                    <a:pt x="12858" y="12477"/>
                  </a:lnTo>
                  <a:lnTo>
                    <a:pt x="3464" y="26038"/>
                  </a:lnTo>
                  <a:lnTo>
                    <a:pt x="0" y="42672"/>
                  </a:lnTo>
                  <a:lnTo>
                    <a:pt x="0" y="215646"/>
                  </a:lnTo>
                  <a:lnTo>
                    <a:pt x="3464" y="232398"/>
                  </a:lnTo>
                  <a:lnTo>
                    <a:pt x="12858" y="246221"/>
                  </a:lnTo>
                  <a:lnTo>
                    <a:pt x="26681" y="255615"/>
                  </a:lnTo>
                  <a:lnTo>
                    <a:pt x="43434" y="259080"/>
                  </a:lnTo>
                  <a:lnTo>
                    <a:pt x="1578864" y="259080"/>
                  </a:lnTo>
                  <a:lnTo>
                    <a:pt x="1595616" y="255615"/>
                  </a:lnTo>
                  <a:lnTo>
                    <a:pt x="1609439" y="246221"/>
                  </a:lnTo>
                  <a:lnTo>
                    <a:pt x="1618833" y="232398"/>
                  </a:lnTo>
                  <a:lnTo>
                    <a:pt x="1622298" y="215646"/>
                  </a:lnTo>
                  <a:close/>
                </a:path>
              </a:pathLst>
            </a:custGeom>
            <a:solidFill>
              <a:srgbClr val="0078AE"/>
            </a:solidFill>
          </p:spPr>
          <p:txBody>
            <a:bodyPr wrap="square" lIns="0" tIns="0" rIns="0" bIns="0" rtlCol="0"/>
            <a:lstStyle/>
            <a:p>
              <a:endParaRPr sz="2473"/>
            </a:p>
          </p:txBody>
        </p:sp>
        <p:sp>
          <p:nvSpPr>
            <p:cNvPr id="55" name="object 55">
              <a:extLst>
                <a:ext uri="{FF2B5EF4-FFF2-40B4-BE49-F238E27FC236}">
                  <a16:creationId xmlns:a16="http://schemas.microsoft.com/office/drawing/2014/main" id="{A0B0A187-928F-E860-B87C-3C9C1FE40207}"/>
                </a:ext>
              </a:extLst>
            </p:cNvPr>
            <p:cNvSpPr/>
            <p:nvPr/>
          </p:nvSpPr>
          <p:spPr>
            <a:xfrm>
              <a:off x="1554480" y="5337047"/>
              <a:ext cx="1622425" cy="259079"/>
            </a:xfrm>
            <a:custGeom>
              <a:avLst/>
              <a:gdLst/>
              <a:ahLst/>
              <a:cxnLst/>
              <a:rect l="l" t="t" r="r" b="b"/>
              <a:pathLst>
                <a:path w="1622425" h="259079">
                  <a:moveTo>
                    <a:pt x="0" y="42672"/>
                  </a:moveTo>
                  <a:lnTo>
                    <a:pt x="26681" y="3345"/>
                  </a:lnTo>
                  <a:lnTo>
                    <a:pt x="1578864" y="0"/>
                  </a:lnTo>
                  <a:lnTo>
                    <a:pt x="1595616" y="3345"/>
                  </a:lnTo>
                  <a:lnTo>
                    <a:pt x="1609439" y="12477"/>
                  </a:lnTo>
                  <a:lnTo>
                    <a:pt x="1618833" y="26038"/>
                  </a:lnTo>
                  <a:lnTo>
                    <a:pt x="1622298" y="42672"/>
                  </a:lnTo>
                  <a:lnTo>
                    <a:pt x="1622298" y="215646"/>
                  </a:lnTo>
                  <a:lnTo>
                    <a:pt x="1595616" y="255615"/>
                  </a:lnTo>
                  <a:lnTo>
                    <a:pt x="43434" y="259080"/>
                  </a:lnTo>
                  <a:lnTo>
                    <a:pt x="26681" y="255615"/>
                  </a:lnTo>
                  <a:lnTo>
                    <a:pt x="12858" y="246221"/>
                  </a:lnTo>
                  <a:lnTo>
                    <a:pt x="3464" y="232398"/>
                  </a:lnTo>
                  <a:lnTo>
                    <a:pt x="0" y="215646"/>
                  </a:lnTo>
                  <a:lnTo>
                    <a:pt x="0" y="42672"/>
                  </a:lnTo>
                  <a:close/>
                </a:path>
              </a:pathLst>
            </a:custGeom>
            <a:ln w="27025">
              <a:solidFill>
                <a:srgbClr val="FFFFFF"/>
              </a:solidFill>
            </a:ln>
          </p:spPr>
          <p:txBody>
            <a:bodyPr wrap="square" lIns="0" tIns="0" rIns="0" bIns="0" rtlCol="0"/>
            <a:lstStyle/>
            <a:p>
              <a:endParaRPr sz="2473"/>
            </a:p>
          </p:txBody>
        </p:sp>
      </p:grpSp>
      <p:sp>
        <p:nvSpPr>
          <p:cNvPr id="56" name="object 56">
            <a:extLst>
              <a:ext uri="{FF2B5EF4-FFF2-40B4-BE49-F238E27FC236}">
                <a16:creationId xmlns:a16="http://schemas.microsoft.com/office/drawing/2014/main" id="{D5050AD1-389D-8E27-D420-89C326EEC85D}"/>
              </a:ext>
            </a:extLst>
          </p:cNvPr>
          <p:cNvSpPr txBox="1"/>
          <p:nvPr/>
        </p:nvSpPr>
        <p:spPr>
          <a:xfrm>
            <a:off x="2389816" y="5897464"/>
            <a:ext cx="1735051" cy="286260"/>
          </a:xfrm>
          <a:prstGeom prst="rect">
            <a:avLst/>
          </a:prstGeom>
        </p:spPr>
        <p:txBody>
          <a:bodyPr vert="horz" wrap="square" lIns="0" tIns="21808" rIns="0" bIns="0" rtlCol="0">
            <a:spAutoFit/>
          </a:bodyPr>
          <a:lstStyle/>
          <a:p>
            <a:pPr>
              <a:spcBef>
                <a:spcPts val="172"/>
              </a:spcBef>
            </a:pPr>
            <a:r>
              <a:rPr sz="1717" spc="14" dirty="0">
                <a:solidFill>
                  <a:srgbClr val="FFFFFF"/>
                </a:solidFill>
                <a:latin typeface="Franklin Gothic Book"/>
                <a:cs typeface="Franklin Gothic Book"/>
              </a:rPr>
              <a:t>Diagram</a:t>
            </a:r>
            <a:r>
              <a:rPr sz="1717" spc="-48" dirty="0">
                <a:solidFill>
                  <a:srgbClr val="FFFFFF"/>
                </a:solidFill>
                <a:latin typeface="Franklin Gothic Book"/>
                <a:cs typeface="Franklin Gothic Book"/>
              </a:rPr>
              <a:t> </a:t>
            </a:r>
            <a:r>
              <a:rPr sz="1717" spc="21" dirty="0">
                <a:solidFill>
                  <a:srgbClr val="FFFFFF"/>
                </a:solidFill>
                <a:latin typeface="Franklin Gothic Book"/>
                <a:cs typeface="Franklin Gothic Book"/>
              </a:rPr>
              <a:t>2A,</a:t>
            </a:r>
            <a:r>
              <a:rPr sz="1717" spc="-34" dirty="0">
                <a:solidFill>
                  <a:srgbClr val="FFFFFF"/>
                </a:solidFill>
                <a:latin typeface="Franklin Gothic Book"/>
                <a:cs typeface="Franklin Gothic Book"/>
              </a:rPr>
              <a:t> </a:t>
            </a:r>
            <a:r>
              <a:rPr sz="1717" spc="14" dirty="0">
                <a:solidFill>
                  <a:srgbClr val="FFFFFF"/>
                </a:solidFill>
                <a:latin typeface="Franklin Gothic Book"/>
                <a:cs typeface="Franklin Gothic Book"/>
              </a:rPr>
              <a:t>2B,</a:t>
            </a:r>
            <a:r>
              <a:rPr sz="1717" spc="-34" dirty="0">
                <a:solidFill>
                  <a:srgbClr val="FFFFFF"/>
                </a:solidFill>
                <a:latin typeface="Franklin Gothic Book"/>
                <a:cs typeface="Franklin Gothic Book"/>
              </a:rPr>
              <a:t> </a:t>
            </a:r>
            <a:r>
              <a:rPr sz="1717" spc="21" dirty="0">
                <a:solidFill>
                  <a:srgbClr val="FFFFFF"/>
                </a:solidFill>
                <a:latin typeface="Franklin Gothic Book"/>
                <a:cs typeface="Franklin Gothic Book"/>
              </a:rPr>
              <a:t>4</a:t>
            </a:r>
            <a:endParaRPr sz="1717" dirty="0">
              <a:latin typeface="Franklin Gothic Book"/>
              <a:cs typeface="Franklin Gothic Book"/>
            </a:endParaRPr>
          </a:p>
        </p:txBody>
      </p:sp>
      <p:grpSp>
        <p:nvGrpSpPr>
          <p:cNvPr id="57" name="object 57">
            <a:extLst>
              <a:ext uri="{FF2B5EF4-FFF2-40B4-BE49-F238E27FC236}">
                <a16:creationId xmlns:a16="http://schemas.microsoft.com/office/drawing/2014/main" id="{C4421274-E7EB-EC26-47E1-B76195122FB9}"/>
              </a:ext>
            </a:extLst>
          </p:cNvPr>
          <p:cNvGrpSpPr/>
          <p:nvPr/>
        </p:nvGrpSpPr>
        <p:grpSpPr>
          <a:xfrm>
            <a:off x="9522629" y="5829037"/>
            <a:ext cx="2353528" cy="557415"/>
            <a:chOff x="6931914" y="5300471"/>
            <a:chExt cx="1713230" cy="405765"/>
          </a:xfrm>
        </p:grpSpPr>
        <p:pic>
          <p:nvPicPr>
            <p:cNvPr id="58" name="object 58">
              <a:extLst>
                <a:ext uri="{FF2B5EF4-FFF2-40B4-BE49-F238E27FC236}">
                  <a16:creationId xmlns:a16="http://schemas.microsoft.com/office/drawing/2014/main" id="{0F2DA337-AAF9-1DB1-09FF-67528AF26B2F}"/>
                </a:ext>
              </a:extLst>
            </p:cNvPr>
            <p:cNvPicPr/>
            <p:nvPr/>
          </p:nvPicPr>
          <p:blipFill>
            <a:blip r:embed="rId14" cstate="print"/>
            <a:stretch>
              <a:fillRect/>
            </a:stretch>
          </p:blipFill>
          <p:spPr>
            <a:xfrm>
              <a:off x="6931914" y="5300471"/>
              <a:ext cx="1712976" cy="405384"/>
            </a:xfrm>
            <a:prstGeom prst="rect">
              <a:avLst/>
            </a:prstGeom>
          </p:spPr>
        </p:pic>
        <p:sp>
          <p:nvSpPr>
            <p:cNvPr id="59" name="object 59">
              <a:extLst>
                <a:ext uri="{FF2B5EF4-FFF2-40B4-BE49-F238E27FC236}">
                  <a16:creationId xmlns:a16="http://schemas.microsoft.com/office/drawing/2014/main" id="{AC4CE6C5-E1C7-2F69-BEE8-10FD4387B415}"/>
                </a:ext>
              </a:extLst>
            </p:cNvPr>
            <p:cNvSpPr/>
            <p:nvPr/>
          </p:nvSpPr>
          <p:spPr>
            <a:xfrm>
              <a:off x="6976110" y="5337047"/>
              <a:ext cx="1621790" cy="259079"/>
            </a:xfrm>
            <a:custGeom>
              <a:avLst/>
              <a:gdLst/>
              <a:ahLst/>
              <a:cxnLst/>
              <a:rect l="l" t="t" r="r" b="b"/>
              <a:pathLst>
                <a:path w="1621790" h="259079">
                  <a:moveTo>
                    <a:pt x="1621536" y="215646"/>
                  </a:moveTo>
                  <a:lnTo>
                    <a:pt x="1621536" y="42672"/>
                  </a:lnTo>
                  <a:lnTo>
                    <a:pt x="1618178" y="26038"/>
                  </a:lnTo>
                  <a:lnTo>
                    <a:pt x="1608963" y="12477"/>
                  </a:lnTo>
                  <a:lnTo>
                    <a:pt x="1595175" y="3345"/>
                  </a:lnTo>
                  <a:lnTo>
                    <a:pt x="1578102" y="0"/>
                  </a:lnTo>
                  <a:lnTo>
                    <a:pt x="43434" y="0"/>
                  </a:lnTo>
                  <a:lnTo>
                    <a:pt x="26360" y="3345"/>
                  </a:lnTo>
                  <a:lnTo>
                    <a:pt x="12572" y="12477"/>
                  </a:lnTo>
                  <a:lnTo>
                    <a:pt x="3357" y="26038"/>
                  </a:lnTo>
                  <a:lnTo>
                    <a:pt x="0" y="42672"/>
                  </a:lnTo>
                  <a:lnTo>
                    <a:pt x="0" y="215646"/>
                  </a:lnTo>
                  <a:lnTo>
                    <a:pt x="3357" y="232398"/>
                  </a:lnTo>
                  <a:lnTo>
                    <a:pt x="12573" y="246221"/>
                  </a:lnTo>
                  <a:lnTo>
                    <a:pt x="26360" y="255615"/>
                  </a:lnTo>
                  <a:lnTo>
                    <a:pt x="43434" y="259080"/>
                  </a:lnTo>
                  <a:lnTo>
                    <a:pt x="1578102" y="259080"/>
                  </a:lnTo>
                  <a:lnTo>
                    <a:pt x="1595175" y="255615"/>
                  </a:lnTo>
                  <a:lnTo>
                    <a:pt x="1608963" y="246221"/>
                  </a:lnTo>
                  <a:lnTo>
                    <a:pt x="1618178" y="232398"/>
                  </a:lnTo>
                  <a:lnTo>
                    <a:pt x="1621536" y="215646"/>
                  </a:lnTo>
                  <a:close/>
                </a:path>
              </a:pathLst>
            </a:custGeom>
            <a:solidFill>
              <a:srgbClr val="0078AE"/>
            </a:solidFill>
          </p:spPr>
          <p:txBody>
            <a:bodyPr wrap="square" lIns="0" tIns="0" rIns="0" bIns="0" rtlCol="0"/>
            <a:lstStyle/>
            <a:p>
              <a:endParaRPr sz="2473"/>
            </a:p>
          </p:txBody>
        </p:sp>
        <p:sp>
          <p:nvSpPr>
            <p:cNvPr id="60" name="object 60">
              <a:extLst>
                <a:ext uri="{FF2B5EF4-FFF2-40B4-BE49-F238E27FC236}">
                  <a16:creationId xmlns:a16="http://schemas.microsoft.com/office/drawing/2014/main" id="{170552CA-ACF9-AA18-3F76-6D01E2DAE7F0}"/>
                </a:ext>
              </a:extLst>
            </p:cNvPr>
            <p:cNvSpPr/>
            <p:nvPr/>
          </p:nvSpPr>
          <p:spPr>
            <a:xfrm>
              <a:off x="6976110" y="5337047"/>
              <a:ext cx="1621790" cy="259079"/>
            </a:xfrm>
            <a:custGeom>
              <a:avLst/>
              <a:gdLst/>
              <a:ahLst/>
              <a:cxnLst/>
              <a:rect l="l" t="t" r="r" b="b"/>
              <a:pathLst>
                <a:path w="1621790" h="259079">
                  <a:moveTo>
                    <a:pt x="0" y="42672"/>
                  </a:moveTo>
                  <a:lnTo>
                    <a:pt x="26360" y="3345"/>
                  </a:lnTo>
                  <a:lnTo>
                    <a:pt x="1578102" y="0"/>
                  </a:lnTo>
                  <a:lnTo>
                    <a:pt x="1595175" y="3345"/>
                  </a:lnTo>
                  <a:lnTo>
                    <a:pt x="1608963" y="12477"/>
                  </a:lnTo>
                  <a:lnTo>
                    <a:pt x="1618178" y="26038"/>
                  </a:lnTo>
                  <a:lnTo>
                    <a:pt x="1621536" y="42672"/>
                  </a:lnTo>
                  <a:lnTo>
                    <a:pt x="1621536" y="215646"/>
                  </a:lnTo>
                  <a:lnTo>
                    <a:pt x="1595175" y="255615"/>
                  </a:lnTo>
                  <a:lnTo>
                    <a:pt x="43434" y="259080"/>
                  </a:lnTo>
                  <a:lnTo>
                    <a:pt x="26360" y="255615"/>
                  </a:lnTo>
                  <a:lnTo>
                    <a:pt x="12573" y="246221"/>
                  </a:lnTo>
                  <a:lnTo>
                    <a:pt x="3357" y="232398"/>
                  </a:lnTo>
                  <a:lnTo>
                    <a:pt x="0" y="215646"/>
                  </a:lnTo>
                  <a:lnTo>
                    <a:pt x="0" y="42672"/>
                  </a:lnTo>
                  <a:close/>
                </a:path>
              </a:pathLst>
            </a:custGeom>
            <a:ln w="27025">
              <a:solidFill>
                <a:srgbClr val="FFFFFF"/>
              </a:solidFill>
            </a:ln>
          </p:spPr>
          <p:txBody>
            <a:bodyPr wrap="square" lIns="0" tIns="0" rIns="0" bIns="0" rtlCol="0"/>
            <a:lstStyle/>
            <a:p>
              <a:endParaRPr sz="2473"/>
            </a:p>
          </p:txBody>
        </p:sp>
      </p:grpSp>
      <p:sp>
        <p:nvSpPr>
          <p:cNvPr id="61" name="object 61">
            <a:extLst>
              <a:ext uri="{FF2B5EF4-FFF2-40B4-BE49-F238E27FC236}">
                <a16:creationId xmlns:a16="http://schemas.microsoft.com/office/drawing/2014/main" id="{9BD39DDB-D73C-CB8F-F077-7D5EE8F7C1A0}"/>
              </a:ext>
            </a:extLst>
          </p:cNvPr>
          <p:cNvSpPr txBox="1"/>
          <p:nvPr/>
        </p:nvSpPr>
        <p:spPr>
          <a:xfrm>
            <a:off x="10084753" y="5897464"/>
            <a:ext cx="1238699" cy="286260"/>
          </a:xfrm>
          <a:prstGeom prst="rect">
            <a:avLst/>
          </a:prstGeom>
        </p:spPr>
        <p:txBody>
          <a:bodyPr vert="horz" wrap="square" lIns="0" tIns="21808" rIns="0" bIns="0" rtlCol="0">
            <a:spAutoFit/>
          </a:bodyPr>
          <a:lstStyle/>
          <a:p>
            <a:pPr>
              <a:spcBef>
                <a:spcPts val="172"/>
              </a:spcBef>
            </a:pPr>
            <a:r>
              <a:rPr sz="1717" spc="14" dirty="0">
                <a:solidFill>
                  <a:srgbClr val="FFFFFF"/>
                </a:solidFill>
                <a:latin typeface="Franklin Gothic Book"/>
                <a:cs typeface="Franklin Gothic Book"/>
              </a:rPr>
              <a:t>Diagram</a:t>
            </a:r>
            <a:r>
              <a:rPr sz="1717" spc="-55" dirty="0">
                <a:solidFill>
                  <a:srgbClr val="FFFFFF"/>
                </a:solidFill>
                <a:latin typeface="Franklin Gothic Book"/>
                <a:cs typeface="Franklin Gothic Book"/>
              </a:rPr>
              <a:t> </a:t>
            </a:r>
            <a:r>
              <a:rPr sz="1717" spc="7" dirty="0">
                <a:solidFill>
                  <a:srgbClr val="FFFFFF"/>
                </a:solidFill>
                <a:latin typeface="Franklin Gothic Book"/>
                <a:cs typeface="Franklin Gothic Book"/>
              </a:rPr>
              <a:t>8,</a:t>
            </a:r>
            <a:r>
              <a:rPr sz="1717" spc="-41" dirty="0">
                <a:solidFill>
                  <a:srgbClr val="FFFFFF"/>
                </a:solidFill>
                <a:latin typeface="Franklin Gothic Book"/>
                <a:cs typeface="Franklin Gothic Book"/>
              </a:rPr>
              <a:t> </a:t>
            </a:r>
            <a:r>
              <a:rPr sz="1717" spc="21" dirty="0">
                <a:solidFill>
                  <a:srgbClr val="FFFFFF"/>
                </a:solidFill>
                <a:latin typeface="Franklin Gothic Book"/>
                <a:cs typeface="Franklin Gothic Book"/>
              </a:rPr>
              <a:t>9</a:t>
            </a:r>
            <a:endParaRPr sz="1717" dirty="0">
              <a:latin typeface="Franklin Gothic Book"/>
              <a:cs typeface="Franklin Gothic Book"/>
            </a:endParaRPr>
          </a:p>
        </p:txBody>
      </p:sp>
      <p:grpSp>
        <p:nvGrpSpPr>
          <p:cNvPr id="62" name="object 62">
            <a:extLst>
              <a:ext uri="{FF2B5EF4-FFF2-40B4-BE49-F238E27FC236}">
                <a16:creationId xmlns:a16="http://schemas.microsoft.com/office/drawing/2014/main" id="{72F232A3-7F65-56DA-D0CB-969C06FE3BC2}"/>
              </a:ext>
            </a:extLst>
          </p:cNvPr>
          <p:cNvGrpSpPr/>
          <p:nvPr/>
        </p:nvGrpSpPr>
        <p:grpSpPr>
          <a:xfrm>
            <a:off x="9522629" y="3509355"/>
            <a:ext cx="2353528" cy="557415"/>
            <a:chOff x="6931914" y="3611879"/>
            <a:chExt cx="1713230" cy="405765"/>
          </a:xfrm>
        </p:grpSpPr>
        <p:pic>
          <p:nvPicPr>
            <p:cNvPr id="63" name="object 63">
              <a:extLst>
                <a:ext uri="{FF2B5EF4-FFF2-40B4-BE49-F238E27FC236}">
                  <a16:creationId xmlns:a16="http://schemas.microsoft.com/office/drawing/2014/main" id="{5C1E8654-2084-C8BD-EEE6-C8771E97C99D}"/>
                </a:ext>
              </a:extLst>
            </p:cNvPr>
            <p:cNvPicPr/>
            <p:nvPr/>
          </p:nvPicPr>
          <p:blipFill>
            <a:blip r:embed="rId15" cstate="print"/>
            <a:stretch>
              <a:fillRect/>
            </a:stretch>
          </p:blipFill>
          <p:spPr>
            <a:xfrm>
              <a:off x="6931914" y="3611879"/>
              <a:ext cx="1712976" cy="405384"/>
            </a:xfrm>
            <a:prstGeom prst="rect">
              <a:avLst/>
            </a:prstGeom>
          </p:spPr>
        </p:pic>
        <p:sp>
          <p:nvSpPr>
            <p:cNvPr id="64" name="object 64">
              <a:extLst>
                <a:ext uri="{FF2B5EF4-FFF2-40B4-BE49-F238E27FC236}">
                  <a16:creationId xmlns:a16="http://schemas.microsoft.com/office/drawing/2014/main" id="{07310042-9894-BABF-E145-3DD456545AF2}"/>
                </a:ext>
              </a:extLst>
            </p:cNvPr>
            <p:cNvSpPr/>
            <p:nvPr/>
          </p:nvSpPr>
          <p:spPr>
            <a:xfrm>
              <a:off x="6976110" y="3646931"/>
              <a:ext cx="1621790" cy="259079"/>
            </a:xfrm>
            <a:custGeom>
              <a:avLst/>
              <a:gdLst/>
              <a:ahLst/>
              <a:cxnLst/>
              <a:rect l="l" t="t" r="r" b="b"/>
              <a:pathLst>
                <a:path w="1621790" h="259079">
                  <a:moveTo>
                    <a:pt x="1621536" y="215646"/>
                  </a:moveTo>
                  <a:lnTo>
                    <a:pt x="1621536" y="43434"/>
                  </a:lnTo>
                  <a:lnTo>
                    <a:pt x="1618178" y="26360"/>
                  </a:lnTo>
                  <a:lnTo>
                    <a:pt x="1608963" y="12573"/>
                  </a:lnTo>
                  <a:lnTo>
                    <a:pt x="1595175" y="3357"/>
                  </a:lnTo>
                  <a:lnTo>
                    <a:pt x="1578102" y="0"/>
                  </a:lnTo>
                  <a:lnTo>
                    <a:pt x="43434" y="0"/>
                  </a:lnTo>
                  <a:lnTo>
                    <a:pt x="26360" y="3357"/>
                  </a:lnTo>
                  <a:lnTo>
                    <a:pt x="12572" y="12573"/>
                  </a:lnTo>
                  <a:lnTo>
                    <a:pt x="3357" y="26360"/>
                  </a:lnTo>
                  <a:lnTo>
                    <a:pt x="0" y="43434"/>
                  </a:lnTo>
                  <a:lnTo>
                    <a:pt x="0" y="215646"/>
                  </a:lnTo>
                  <a:lnTo>
                    <a:pt x="3357" y="232398"/>
                  </a:lnTo>
                  <a:lnTo>
                    <a:pt x="12573" y="246221"/>
                  </a:lnTo>
                  <a:lnTo>
                    <a:pt x="26360" y="255615"/>
                  </a:lnTo>
                  <a:lnTo>
                    <a:pt x="43434" y="259080"/>
                  </a:lnTo>
                  <a:lnTo>
                    <a:pt x="1578102" y="259080"/>
                  </a:lnTo>
                  <a:lnTo>
                    <a:pt x="1595175" y="255615"/>
                  </a:lnTo>
                  <a:lnTo>
                    <a:pt x="1608963" y="246221"/>
                  </a:lnTo>
                  <a:lnTo>
                    <a:pt x="1618178" y="232398"/>
                  </a:lnTo>
                  <a:lnTo>
                    <a:pt x="1621536" y="215646"/>
                  </a:lnTo>
                  <a:close/>
                </a:path>
              </a:pathLst>
            </a:custGeom>
            <a:solidFill>
              <a:srgbClr val="0078AE"/>
            </a:solidFill>
          </p:spPr>
          <p:txBody>
            <a:bodyPr wrap="square" lIns="0" tIns="0" rIns="0" bIns="0" rtlCol="0"/>
            <a:lstStyle/>
            <a:p>
              <a:endParaRPr sz="2473"/>
            </a:p>
          </p:txBody>
        </p:sp>
        <p:sp>
          <p:nvSpPr>
            <p:cNvPr id="65" name="object 65">
              <a:extLst>
                <a:ext uri="{FF2B5EF4-FFF2-40B4-BE49-F238E27FC236}">
                  <a16:creationId xmlns:a16="http://schemas.microsoft.com/office/drawing/2014/main" id="{C5AF8077-3287-D842-AF58-3C8F057D1254}"/>
                </a:ext>
              </a:extLst>
            </p:cNvPr>
            <p:cNvSpPr/>
            <p:nvPr/>
          </p:nvSpPr>
          <p:spPr>
            <a:xfrm>
              <a:off x="6976110" y="3646931"/>
              <a:ext cx="1621790" cy="259079"/>
            </a:xfrm>
            <a:custGeom>
              <a:avLst/>
              <a:gdLst/>
              <a:ahLst/>
              <a:cxnLst/>
              <a:rect l="l" t="t" r="r" b="b"/>
              <a:pathLst>
                <a:path w="1621790" h="259079">
                  <a:moveTo>
                    <a:pt x="0" y="43434"/>
                  </a:moveTo>
                  <a:lnTo>
                    <a:pt x="26360" y="3357"/>
                  </a:lnTo>
                  <a:lnTo>
                    <a:pt x="1578102" y="0"/>
                  </a:lnTo>
                  <a:lnTo>
                    <a:pt x="1595175" y="3357"/>
                  </a:lnTo>
                  <a:lnTo>
                    <a:pt x="1608963" y="12573"/>
                  </a:lnTo>
                  <a:lnTo>
                    <a:pt x="1618178" y="26360"/>
                  </a:lnTo>
                  <a:lnTo>
                    <a:pt x="1621536" y="43434"/>
                  </a:lnTo>
                  <a:lnTo>
                    <a:pt x="1621536" y="215646"/>
                  </a:lnTo>
                  <a:lnTo>
                    <a:pt x="1595175" y="255615"/>
                  </a:lnTo>
                  <a:lnTo>
                    <a:pt x="43434" y="259080"/>
                  </a:lnTo>
                  <a:lnTo>
                    <a:pt x="26360" y="255615"/>
                  </a:lnTo>
                  <a:lnTo>
                    <a:pt x="12573" y="246221"/>
                  </a:lnTo>
                  <a:lnTo>
                    <a:pt x="3357" y="232398"/>
                  </a:lnTo>
                  <a:lnTo>
                    <a:pt x="0" y="215646"/>
                  </a:lnTo>
                  <a:lnTo>
                    <a:pt x="0" y="43434"/>
                  </a:lnTo>
                  <a:close/>
                </a:path>
              </a:pathLst>
            </a:custGeom>
            <a:ln w="27025">
              <a:solidFill>
                <a:srgbClr val="FFFFFF"/>
              </a:solidFill>
            </a:ln>
          </p:spPr>
          <p:txBody>
            <a:bodyPr wrap="square" lIns="0" tIns="0" rIns="0" bIns="0" rtlCol="0"/>
            <a:lstStyle/>
            <a:p>
              <a:endParaRPr sz="2473"/>
            </a:p>
          </p:txBody>
        </p:sp>
      </p:grpSp>
      <p:sp>
        <p:nvSpPr>
          <p:cNvPr id="66" name="object 66">
            <a:extLst>
              <a:ext uri="{FF2B5EF4-FFF2-40B4-BE49-F238E27FC236}">
                <a16:creationId xmlns:a16="http://schemas.microsoft.com/office/drawing/2014/main" id="{C573DA76-83F4-5509-C5E2-CE4FA0B4A160}"/>
              </a:ext>
            </a:extLst>
          </p:cNvPr>
          <p:cNvSpPr txBox="1"/>
          <p:nvPr/>
        </p:nvSpPr>
        <p:spPr>
          <a:xfrm>
            <a:off x="9400149" y="4038600"/>
            <a:ext cx="2680649" cy="425978"/>
          </a:xfrm>
          <a:prstGeom prst="rect">
            <a:avLst/>
          </a:prstGeom>
        </p:spPr>
        <p:txBody>
          <a:bodyPr vert="horz" wrap="square" lIns="0" tIns="21808" rIns="0" bIns="0" rtlCol="0">
            <a:spAutoFit/>
          </a:bodyPr>
          <a:lstStyle/>
          <a:p>
            <a:pPr marR="6978" indent="178821">
              <a:lnSpc>
                <a:spcPct val="104200"/>
              </a:lnSpc>
              <a:spcBef>
                <a:spcPts val="1607"/>
              </a:spcBef>
            </a:pPr>
            <a:r>
              <a:rPr sz="1305" spc="21" dirty="0">
                <a:latin typeface="Franklin Gothic Book"/>
                <a:cs typeface="Franklin Gothic Book"/>
              </a:rPr>
              <a:t>Crawlspace </a:t>
            </a:r>
            <a:r>
              <a:rPr sz="1305" spc="14" dirty="0">
                <a:latin typeface="Franklin Gothic Book"/>
                <a:cs typeface="Franklin Gothic Book"/>
              </a:rPr>
              <a:t>(Elevated, </a:t>
            </a:r>
            <a:r>
              <a:rPr sz="1305" spc="27" dirty="0">
                <a:latin typeface="Franklin Gothic Book"/>
                <a:cs typeface="Franklin Gothic Book"/>
              </a:rPr>
              <a:t>including </a:t>
            </a:r>
            <a:r>
              <a:rPr sz="1305" spc="34" dirty="0">
                <a:latin typeface="Franklin Gothic Book"/>
                <a:cs typeface="Franklin Gothic Book"/>
              </a:rPr>
              <a:t> </a:t>
            </a:r>
            <a:r>
              <a:rPr sz="1305" spc="21" dirty="0">
                <a:latin typeface="Franklin Gothic Book"/>
                <a:cs typeface="Franklin Gothic Book"/>
              </a:rPr>
              <a:t>Non-Elevated</a:t>
            </a:r>
            <a:r>
              <a:rPr sz="1305" spc="-41" dirty="0">
                <a:latin typeface="Franklin Gothic Book"/>
                <a:cs typeface="Franklin Gothic Book"/>
              </a:rPr>
              <a:t> </a:t>
            </a:r>
            <a:r>
              <a:rPr sz="1305" spc="27" dirty="0">
                <a:latin typeface="Franklin Gothic Book"/>
                <a:cs typeface="Franklin Gothic Book"/>
              </a:rPr>
              <a:t>Sub-Grade</a:t>
            </a:r>
            <a:r>
              <a:rPr sz="1305" spc="-41" dirty="0">
                <a:latin typeface="Franklin Gothic Book"/>
                <a:cs typeface="Franklin Gothic Book"/>
              </a:rPr>
              <a:t> </a:t>
            </a:r>
            <a:r>
              <a:rPr sz="1305" spc="21" dirty="0">
                <a:latin typeface="Franklin Gothic Book"/>
                <a:cs typeface="Franklin Gothic Book"/>
              </a:rPr>
              <a:t>Crawlspace</a:t>
            </a:r>
            <a:endParaRPr sz="1305" dirty="0">
              <a:latin typeface="Franklin Gothic Book"/>
              <a:cs typeface="Franklin Gothic Book"/>
            </a:endParaRPr>
          </a:p>
        </p:txBody>
      </p:sp>
      <p:sp>
        <p:nvSpPr>
          <p:cNvPr id="67" name="object 67">
            <a:extLst>
              <a:ext uri="{FF2B5EF4-FFF2-40B4-BE49-F238E27FC236}">
                <a16:creationId xmlns:a16="http://schemas.microsoft.com/office/drawing/2014/main" id="{EC3B3380-9609-4E88-ECEA-94B5C036D638}"/>
              </a:ext>
            </a:extLst>
          </p:cNvPr>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69" name="object 69">
            <a:extLst>
              <a:ext uri="{FF2B5EF4-FFF2-40B4-BE49-F238E27FC236}">
                <a16:creationId xmlns:a16="http://schemas.microsoft.com/office/drawing/2014/main" id="{DDD681D4-2D34-1AF9-E5D5-B70681CBA4D6}"/>
              </a:ext>
            </a:extLst>
          </p:cNvPr>
          <p:cNvSpPr txBox="1">
            <a:spLocks noGrp="1"/>
          </p:cNvSpPr>
          <p:nvPr>
            <p:ph type="ftr" sz="quarter" idx="5"/>
          </p:nvPr>
        </p:nvSpPr>
        <p:spPr>
          <a:xfrm>
            <a:off x="1067924" y="7445869"/>
            <a:ext cx="3673353" cy="220510"/>
          </a:xfrm>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71" name="Slide Number Placeholder 70">
            <a:extLst>
              <a:ext uri="{FF2B5EF4-FFF2-40B4-BE49-F238E27FC236}">
                <a16:creationId xmlns:a16="http://schemas.microsoft.com/office/drawing/2014/main" id="{0C4A7AE7-FB17-4643-DEDA-FB99EEA0BCA1}"/>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14</a:t>
            </a:fld>
            <a:endParaRPr lang="en-US" spc="-21" dirty="0"/>
          </a:p>
        </p:txBody>
      </p:sp>
      <p:sp>
        <p:nvSpPr>
          <p:cNvPr id="70" name="TextBox 69">
            <a:extLst>
              <a:ext uri="{FF2B5EF4-FFF2-40B4-BE49-F238E27FC236}">
                <a16:creationId xmlns:a16="http://schemas.microsoft.com/office/drawing/2014/main" id="{7CDB9AC4-9B51-7FF4-D546-7C1C4C31B9A5}"/>
              </a:ext>
            </a:extLst>
          </p:cNvPr>
          <p:cNvSpPr txBox="1"/>
          <p:nvPr/>
        </p:nvSpPr>
        <p:spPr>
          <a:xfrm>
            <a:off x="1870170" y="6666407"/>
            <a:ext cx="10210628" cy="369332"/>
          </a:xfrm>
          <a:prstGeom prst="rect">
            <a:avLst/>
          </a:prstGeom>
          <a:solidFill>
            <a:schemeClr val="accent1">
              <a:lumMod val="20000"/>
              <a:lumOff val="80000"/>
            </a:schemeClr>
          </a:solidFill>
        </p:spPr>
        <p:txBody>
          <a:bodyPr wrap="square" rtlCol="0">
            <a:spAutoFit/>
          </a:bodyPr>
          <a:lstStyle/>
          <a:p>
            <a:r>
              <a:rPr lang="en-US" b="1" dirty="0">
                <a:solidFill>
                  <a:srgbClr val="C00000"/>
                </a:solidFill>
              </a:rPr>
              <a:t>6 New Foundation Types for Insurance Ratings (Section H) correlate to 11 Building Diagrams (Section A)</a:t>
            </a:r>
            <a:endParaRPr lang="en-US" b="1" dirty="0">
              <a:solidFill>
                <a:srgbClr val="C00000"/>
              </a:solidFill>
              <a:latin typeface="ArialMT"/>
            </a:endParaRPr>
          </a:p>
        </p:txBody>
      </p:sp>
      <p:sp>
        <p:nvSpPr>
          <p:cNvPr id="3" name="object 66">
            <a:extLst>
              <a:ext uri="{FF2B5EF4-FFF2-40B4-BE49-F238E27FC236}">
                <a16:creationId xmlns:a16="http://schemas.microsoft.com/office/drawing/2014/main" id="{6F3FA38D-6528-DB3A-E87C-AEE64C0ECEC9}"/>
              </a:ext>
            </a:extLst>
          </p:cNvPr>
          <p:cNvSpPr txBox="1"/>
          <p:nvPr/>
        </p:nvSpPr>
        <p:spPr>
          <a:xfrm>
            <a:off x="9469240" y="3568990"/>
            <a:ext cx="2680649" cy="286260"/>
          </a:xfrm>
          <a:prstGeom prst="rect">
            <a:avLst/>
          </a:prstGeom>
        </p:spPr>
        <p:txBody>
          <a:bodyPr vert="horz" wrap="square" lIns="0" tIns="21808" rIns="0" bIns="0" rtlCol="0">
            <a:spAutoFit/>
          </a:bodyPr>
          <a:lstStyle/>
          <a:p>
            <a:pPr marL="806005">
              <a:spcBef>
                <a:spcPts val="172"/>
              </a:spcBef>
            </a:pPr>
            <a:r>
              <a:rPr sz="1717" spc="14" dirty="0">
                <a:solidFill>
                  <a:srgbClr val="FFFFFF"/>
                </a:solidFill>
                <a:latin typeface="Franklin Gothic Book"/>
                <a:cs typeface="Franklin Gothic Book"/>
              </a:rPr>
              <a:t>Diagram</a:t>
            </a:r>
            <a:r>
              <a:rPr sz="1717" spc="-62" dirty="0">
                <a:solidFill>
                  <a:srgbClr val="FFFFFF"/>
                </a:solidFill>
                <a:latin typeface="Franklin Gothic Book"/>
                <a:cs typeface="Franklin Gothic Book"/>
              </a:rPr>
              <a:t> </a:t>
            </a:r>
            <a:r>
              <a:rPr sz="1717" spc="21" dirty="0">
                <a:solidFill>
                  <a:srgbClr val="FFFFFF"/>
                </a:solidFill>
                <a:latin typeface="Franklin Gothic Book"/>
                <a:cs typeface="Franklin Gothic Book"/>
              </a:rPr>
              <a:t>7</a:t>
            </a:r>
            <a:endParaRPr sz="1717" dirty="0">
              <a:latin typeface="Franklin Gothic Book"/>
              <a:cs typeface="Franklin Gothic Book"/>
            </a:endParaRPr>
          </a:p>
        </p:txBody>
      </p:sp>
    </p:spTree>
    <p:extLst>
      <p:ext uri="{BB962C8B-B14F-4D97-AF65-F5344CB8AC3E}">
        <p14:creationId xmlns:p14="http://schemas.microsoft.com/office/powerpoint/2010/main" val="10722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6" grpId="0"/>
      <p:bldP spid="51" grpId="0"/>
      <p:bldP spid="56" grpId="0"/>
      <p:bldP spid="61" grpId="0"/>
      <p:bldP spid="7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5E51A41-6283-391C-409A-18594ACF54D5}"/>
            </a:ext>
          </a:extLst>
        </p:cNvPr>
        <p:cNvGrpSpPr/>
        <p:nvPr/>
      </p:nvGrpSpPr>
      <p:grpSpPr>
        <a:xfrm>
          <a:off x="0" y="0"/>
          <a:ext cx="0" cy="0"/>
          <a:chOff x="0" y="0"/>
          <a:chExt cx="0" cy="0"/>
        </a:xfrm>
      </p:grpSpPr>
      <p:grpSp>
        <p:nvGrpSpPr>
          <p:cNvPr id="4" name="object 4">
            <a:extLst>
              <a:ext uri="{FF2B5EF4-FFF2-40B4-BE49-F238E27FC236}">
                <a16:creationId xmlns:a16="http://schemas.microsoft.com/office/drawing/2014/main" id="{DD792895-DB87-2AE1-6924-4DBD2A56C534}"/>
              </a:ext>
            </a:extLst>
          </p:cNvPr>
          <p:cNvGrpSpPr/>
          <p:nvPr/>
        </p:nvGrpSpPr>
        <p:grpSpPr>
          <a:xfrm>
            <a:off x="1593210" y="1796724"/>
            <a:ext cx="10549877" cy="5210385"/>
            <a:chOff x="1159763" y="2365184"/>
            <a:chExt cx="7679690" cy="3792854"/>
          </a:xfrm>
        </p:grpSpPr>
        <p:sp>
          <p:nvSpPr>
            <p:cNvPr id="5" name="object 5">
              <a:extLst>
                <a:ext uri="{FF2B5EF4-FFF2-40B4-BE49-F238E27FC236}">
                  <a16:creationId xmlns:a16="http://schemas.microsoft.com/office/drawing/2014/main" id="{B64C02E4-72E7-307C-5A4D-FF7D3D3896B8}"/>
                </a:ext>
              </a:extLst>
            </p:cNvPr>
            <p:cNvSpPr/>
            <p:nvPr/>
          </p:nvSpPr>
          <p:spPr>
            <a:xfrm>
              <a:off x="1229105"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a:extLst>
                <a:ext uri="{FF2B5EF4-FFF2-40B4-BE49-F238E27FC236}">
                  <a16:creationId xmlns:a16="http://schemas.microsoft.com/office/drawing/2014/main" id="{F261569D-852D-6240-2FB9-ABA0EAAC0D59}"/>
                </a:ext>
              </a:extLst>
            </p:cNvPr>
            <p:cNvPicPr/>
            <p:nvPr/>
          </p:nvPicPr>
          <p:blipFill>
            <a:blip r:embed="rId3" cstate="print"/>
            <a:stretch>
              <a:fillRect/>
            </a:stretch>
          </p:blipFill>
          <p:spPr>
            <a:xfrm>
              <a:off x="1786890" y="5773674"/>
              <a:ext cx="162306" cy="235457"/>
            </a:xfrm>
            <a:prstGeom prst="rect">
              <a:avLst/>
            </a:prstGeom>
          </p:spPr>
        </p:pic>
        <p:pic>
          <p:nvPicPr>
            <p:cNvPr id="7" name="object 7">
              <a:extLst>
                <a:ext uri="{FF2B5EF4-FFF2-40B4-BE49-F238E27FC236}">
                  <a16:creationId xmlns:a16="http://schemas.microsoft.com/office/drawing/2014/main" id="{AB1C2AC0-8B9E-5FDF-C065-185F09A7CCAA}"/>
                </a:ext>
              </a:extLst>
            </p:cNvPr>
            <p:cNvPicPr/>
            <p:nvPr/>
          </p:nvPicPr>
          <p:blipFill>
            <a:blip r:embed="rId4" cstate="print"/>
            <a:stretch>
              <a:fillRect/>
            </a:stretch>
          </p:blipFill>
          <p:spPr>
            <a:xfrm>
              <a:off x="1969769" y="5773674"/>
              <a:ext cx="165354" cy="235457"/>
            </a:xfrm>
            <a:prstGeom prst="rect">
              <a:avLst/>
            </a:prstGeom>
          </p:spPr>
        </p:pic>
        <p:sp>
          <p:nvSpPr>
            <p:cNvPr id="8" name="object 8">
              <a:extLst>
                <a:ext uri="{FF2B5EF4-FFF2-40B4-BE49-F238E27FC236}">
                  <a16:creationId xmlns:a16="http://schemas.microsoft.com/office/drawing/2014/main" id="{881F5071-2F44-10A2-751C-549C22C60F0A}"/>
                </a:ext>
              </a:extLst>
            </p:cNvPr>
            <p:cNvSpPr/>
            <p:nvPr/>
          </p:nvSpPr>
          <p:spPr>
            <a:xfrm>
              <a:off x="2152650"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a:extLst>
                <a:ext uri="{FF2B5EF4-FFF2-40B4-BE49-F238E27FC236}">
                  <a16:creationId xmlns:a16="http://schemas.microsoft.com/office/drawing/2014/main" id="{94027C2B-2FCC-0D2C-1691-115D9E371954}"/>
                </a:ext>
              </a:extLst>
            </p:cNvPr>
            <p:cNvPicPr/>
            <p:nvPr/>
          </p:nvPicPr>
          <p:blipFill>
            <a:blip r:embed="rId5" cstate="print"/>
            <a:stretch>
              <a:fillRect/>
            </a:stretch>
          </p:blipFill>
          <p:spPr>
            <a:xfrm>
              <a:off x="2471927" y="5767577"/>
              <a:ext cx="220218" cy="241554"/>
            </a:xfrm>
            <a:prstGeom prst="rect">
              <a:avLst/>
            </a:prstGeom>
          </p:spPr>
        </p:pic>
        <p:pic>
          <p:nvPicPr>
            <p:cNvPr id="10" name="object 10">
              <a:extLst>
                <a:ext uri="{FF2B5EF4-FFF2-40B4-BE49-F238E27FC236}">
                  <a16:creationId xmlns:a16="http://schemas.microsoft.com/office/drawing/2014/main" id="{D510BB3F-82D6-92DF-6624-521C8A85F62C}"/>
                </a:ext>
              </a:extLst>
            </p:cNvPr>
            <p:cNvPicPr/>
            <p:nvPr/>
          </p:nvPicPr>
          <p:blipFill>
            <a:blip r:embed="rId6" cstate="print"/>
            <a:stretch>
              <a:fillRect/>
            </a:stretch>
          </p:blipFill>
          <p:spPr>
            <a:xfrm>
              <a:off x="1159763" y="5610605"/>
              <a:ext cx="541781" cy="547115"/>
            </a:xfrm>
            <a:prstGeom prst="rect">
              <a:avLst/>
            </a:prstGeom>
          </p:spPr>
        </p:pic>
      </p:grpSp>
      <p:sp>
        <p:nvSpPr>
          <p:cNvPr id="11" name="object 11">
            <a:extLst>
              <a:ext uri="{FF2B5EF4-FFF2-40B4-BE49-F238E27FC236}">
                <a16:creationId xmlns:a16="http://schemas.microsoft.com/office/drawing/2014/main" id="{13B8ED8B-A354-5247-4767-81E142BB1C34}"/>
              </a:ext>
            </a:extLst>
          </p:cNvPr>
          <p:cNvSpPr txBox="1"/>
          <p:nvPr/>
        </p:nvSpPr>
        <p:spPr>
          <a:xfrm>
            <a:off x="2222329" y="1911640"/>
            <a:ext cx="4898967" cy="2306880"/>
          </a:xfrm>
          <a:prstGeom prst="rect">
            <a:avLst/>
          </a:prstGeom>
        </p:spPr>
        <p:txBody>
          <a:bodyPr vert="horz" wrap="square" lIns="0" tIns="157891" rIns="0" bIns="0" rtlCol="0">
            <a:spAutoFit/>
          </a:bodyPr>
          <a:lstStyle/>
          <a:p>
            <a:pPr marL="277391" indent="-277391">
              <a:spcBef>
                <a:spcPts val="1243"/>
              </a:spcBef>
              <a:buClr>
                <a:srgbClr val="8A8D90"/>
              </a:buClr>
              <a:buSzPct val="50000"/>
              <a:buFont typeface="Wingdings"/>
              <a:buChar char=""/>
              <a:tabLst>
                <a:tab pos="277391" algn="l"/>
              </a:tabLst>
            </a:pPr>
            <a:r>
              <a:rPr sz="1923" spc="7" dirty="0">
                <a:latin typeface="Franklin Gothic Book"/>
                <a:cs typeface="Franklin Gothic Book"/>
              </a:rPr>
              <a:t>Flood</a:t>
            </a:r>
            <a:r>
              <a:rPr sz="1923" spc="-14" dirty="0">
                <a:latin typeface="Franklin Gothic Book"/>
                <a:cs typeface="Franklin Gothic Book"/>
              </a:rPr>
              <a:t> </a:t>
            </a:r>
            <a:r>
              <a:rPr sz="1923" spc="7" dirty="0">
                <a:latin typeface="Franklin Gothic Book"/>
                <a:cs typeface="Franklin Gothic Book"/>
              </a:rPr>
              <a:t>Openings </a:t>
            </a:r>
            <a:r>
              <a:rPr sz="1923" dirty="0">
                <a:latin typeface="Franklin Gothic Book"/>
                <a:cs typeface="Franklin Gothic Book"/>
              </a:rPr>
              <a:t>(in </a:t>
            </a:r>
            <a:r>
              <a:rPr sz="1923" spc="7" dirty="0">
                <a:latin typeface="Franklin Gothic Book"/>
                <a:cs typeface="Franklin Gothic Book"/>
              </a:rPr>
              <a:t>enclosures/crawlspaces)</a:t>
            </a:r>
            <a:endParaRPr sz="1923">
              <a:latin typeface="Franklin Gothic Book"/>
              <a:cs typeface="Franklin Gothic Book"/>
            </a:endParaRPr>
          </a:p>
          <a:p>
            <a:pPr marL="667309" lvl="1" indent="-223309">
              <a:spcBef>
                <a:spcPts val="1023"/>
              </a:spcBef>
              <a:buFont typeface="Arial"/>
              <a:buChar char="•"/>
              <a:tabLst>
                <a:tab pos="668180" algn="l"/>
              </a:tabLst>
            </a:pPr>
            <a:r>
              <a:rPr sz="1717" spc="7" dirty="0">
                <a:latin typeface="Franklin Gothic Book"/>
                <a:cs typeface="Franklin Gothic Book"/>
              </a:rPr>
              <a:t>Rates</a:t>
            </a:r>
            <a:r>
              <a:rPr sz="1717" spc="-21" dirty="0">
                <a:latin typeface="Franklin Gothic Book"/>
                <a:cs typeface="Franklin Gothic Book"/>
              </a:rPr>
              <a:t> </a:t>
            </a:r>
            <a:r>
              <a:rPr sz="1717" spc="14" dirty="0">
                <a:latin typeface="Franklin Gothic Book"/>
                <a:cs typeface="Franklin Gothic Book"/>
              </a:rPr>
              <a:t>are</a:t>
            </a:r>
            <a:r>
              <a:rPr sz="1717" spc="-21" dirty="0">
                <a:latin typeface="Franklin Gothic Book"/>
                <a:cs typeface="Franklin Gothic Book"/>
              </a:rPr>
              <a:t> </a:t>
            </a:r>
            <a:r>
              <a:rPr sz="1717" spc="14" dirty="0">
                <a:latin typeface="Franklin Gothic Book"/>
                <a:cs typeface="Franklin Gothic Book"/>
              </a:rPr>
              <a:t>discounted</a:t>
            </a:r>
            <a:r>
              <a:rPr sz="1717" spc="-7" dirty="0">
                <a:latin typeface="Franklin Gothic Book"/>
                <a:cs typeface="Franklin Gothic Book"/>
              </a:rPr>
              <a:t> </a:t>
            </a:r>
            <a:r>
              <a:rPr sz="1717" dirty="0">
                <a:latin typeface="Franklin Gothic Book"/>
                <a:cs typeface="Franklin Gothic Book"/>
              </a:rPr>
              <a:t>for</a:t>
            </a:r>
            <a:r>
              <a:rPr sz="1717" spc="-21" dirty="0">
                <a:latin typeface="Franklin Gothic Book"/>
                <a:cs typeface="Franklin Gothic Book"/>
              </a:rPr>
              <a:t> </a:t>
            </a:r>
            <a:r>
              <a:rPr sz="1717" spc="14" dirty="0">
                <a:latin typeface="Franklin Gothic Book"/>
                <a:cs typeface="Franklin Gothic Book"/>
              </a:rPr>
              <a:t>buildings</a:t>
            </a:r>
            <a:endParaRPr sz="1717">
              <a:latin typeface="Franklin Gothic Book"/>
              <a:cs typeface="Franklin Gothic Book"/>
            </a:endParaRPr>
          </a:p>
          <a:p>
            <a:pPr marL="667309" marR="612354">
              <a:lnSpc>
                <a:spcPct val="102000"/>
              </a:lnSpc>
              <a:spcBef>
                <a:spcPts val="7"/>
              </a:spcBef>
            </a:pPr>
            <a:r>
              <a:rPr sz="1717" u="sng" spc="14" dirty="0">
                <a:uFill>
                  <a:solidFill>
                    <a:srgbClr val="000000"/>
                  </a:solidFill>
                </a:uFill>
                <a:latin typeface="Franklin Gothic Book"/>
                <a:cs typeface="Franklin Gothic Book"/>
              </a:rPr>
              <a:t>in</a:t>
            </a:r>
            <a:r>
              <a:rPr sz="1717" u="sng" spc="-14" dirty="0">
                <a:uFill>
                  <a:solidFill>
                    <a:srgbClr val="000000"/>
                  </a:solidFill>
                </a:uFill>
                <a:latin typeface="Franklin Gothic Book"/>
                <a:cs typeface="Franklin Gothic Book"/>
              </a:rPr>
              <a:t> </a:t>
            </a:r>
            <a:r>
              <a:rPr sz="1717" u="sng" spc="7" dirty="0">
                <a:uFill>
                  <a:solidFill>
                    <a:srgbClr val="000000"/>
                  </a:solidFill>
                </a:uFill>
                <a:latin typeface="Franklin Gothic Book"/>
                <a:cs typeface="Franklin Gothic Book"/>
              </a:rPr>
              <a:t>any</a:t>
            </a:r>
            <a:r>
              <a:rPr sz="1717" u="sng" spc="-14" dirty="0">
                <a:uFill>
                  <a:solidFill>
                    <a:srgbClr val="000000"/>
                  </a:solidFill>
                </a:uFill>
                <a:latin typeface="Franklin Gothic Book"/>
                <a:cs typeface="Franklin Gothic Book"/>
              </a:rPr>
              <a:t> </a:t>
            </a:r>
            <a:r>
              <a:rPr sz="1717" u="sng" spc="21" dirty="0">
                <a:uFill>
                  <a:solidFill>
                    <a:srgbClr val="000000"/>
                  </a:solidFill>
                </a:uFill>
                <a:latin typeface="Franklin Gothic Book"/>
                <a:cs typeface="Franklin Gothic Book"/>
              </a:rPr>
              <a:t>flood</a:t>
            </a:r>
            <a:r>
              <a:rPr sz="1717" u="sng" spc="-7"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zone</a:t>
            </a:r>
            <a:r>
              <a:rPr sz="1717" spc="-34" dirty="0">
                <a:latin typeface="Franklin Gothic Book"/>
                <a:cs typeface="Franklin Gothic Book"/>
              </a:rPr>
              <a:t> </a:t>
            </a:r>
            <a:r>
              <a:rPr sz="1717" spc="14" dirty="0">
                <a:latin typeface="Franklin Gothic Book"/>
                <a:cs typeface="Franklin Gothic Book"/>
              </a:rPr>
              <a:t>with</a:t>
            </a:r>
            <a:r>
              <a:rPr sz="1717" spc="7" dirty="0">
                <a:latin typeface="Franklin Gothic Book"/>
                <a:cs typeface="Franklin Gothic Book"/>
              </a:rPr>
              <a:t> proper</a:t>
            </a:r>
            <a:r>
              <a:rPr sz="1717" spc="-14" dirty="0">
                <a:latin typeface="Franklin Gothic Book"/>
                <a:cs typeface="Franklin Gothic Book"/>
              </a:rPr>
              <a:t> </a:t>
            </a:r>
            <a:r>
              <a:rPr sz="1717" spc="14" dirty="0">
                <a:latin typeface="Franklin Gothic Book"/>
                <a:cs typeface="Franklin Gothic Book"/>
              </a:rPr>
              <a:t>openings </a:t>
            </a:r>
            <a:r>
              <a:rPr sz="1717" spc="-405" dirty="0">
                <a:latin typeface="Franklin Gothic Book"/>
                <a:cs typeface="Franklin Gothic Book"/>
              </a:rPr>
              <a:t> </a:t>
            </a:r>
            <a:r>
              <a:rPr sz="1717" spc="7" dirty="0">
                <a:latin typeface="Franklin Gothic Book"/>
                <a:cs typeface="Franklin Gothic Book"/>
              </a:rPr>
              <a:t>in</a:t>
            </a:r>
            <a:r>
              <a:rPr sz="1717" spc="-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enclosure.</a:t>
            </a:r>
            <a:endParaRPr sz="1717">
              <a:latin typeface="Franklin Gothic Book"/>
              <a:cs typeface="Franklin Gothic Book"/>
            </a:endParaRPr>
          </a:p>
          <a:p>
            <a:pPr marL="667309" marR="211096" lvl="1" indent="-223309">
              <a:lnSpc>
                <a:spcPct val="102200"/>
              </a:lnSpc>
              <a:spcBef>
                <a:spcPts val="968"/>
              </a:spcBef>
              <a:buFont typeface="Arial"/>
              <a:buChar char="•"/>
              <a:tabLst>
                <a:tab pos="668180" algn="l"/>
              </a:tabLst>
            </a:pPr>
            <a:r>
              <a:rPr sz="1717" spc="14" dirty="0">
                <a:latin typeface="Franklin Gothic Book"/>
                <a:cs typeface="Franklin Gothic Book"/>
              </a:rPr>
              <a:t>The</a:t>
            </a:r>
            <a:r>
              <a:rPr sz="1717" spc="62" dirty="0">
                <a:latin typeface="Franklin Gothic Book"/>
                <a:cs typeface="Franklin Gothic Book"/>
              </a:rPr>
              <a:t> </a:t>
            </a:r>
            <a:r>
              <a:rPr sz="1717" spc="14" dirty="0">
                <a:latin typeface="Franklin Gothic Book"/>
                <a:cs typeface="Franklin Gothic Book"/>
              </a:rPr>
              <a:t>flood</a:t>
            </a:r>
            <a:r>
              <a:rPr sz="1717" spc="48" dirty="0">
                <a:latin typeface="Franklin Gothic Book"/>
                <a:cs typeface="Franklin Gothic Book"/>
              </a:rPr>
              <a:t> </a:t>
            </a:r>
            <a:r>
              <a:rPr sz="1717" spc="7" dirty="0">
                <a:latin typeface="Franklin Gothic Book"/>
                <a:cs typeface="Franklin Gothic Book"/>
              </a:rPr>
              <a:t>insurance</a:t>
            </a:r>
            <a:r>
              <a:rPr sz="1717" spc="41" dirty="0">
                <a:latin typeface="Franklin Gothic Book"/>
                <a:cs typeface="Franklin Gothic Book"/>
              </a:rPr>
              <a:t> </a:t>
            </a:r>
            <a:r>
              <a:rPr sz="1717" spc="14" dirty="0">
                <a:latin typeface="Franklin Gothic Book"/>
                <a:cs typeface="Franklin Gothic Book"/>
              </a:rPr>
              <a:t>application</a:t>
            </a:r>
            <a:r>
              <a:rPr sz="1717" spc="41" dirty="0">
                <a:latin typeface="Franklin Gothic Book"/>
                <a:cs typeface="Franklin Gothic Book"/>
              </a:rPr>
              <a:t> </a:t>
            </a:r>
            <a:r>
              <a:rPr sz="1717" spc="7" dirty="0">
                <a:latin typeface="Franklin Gothic Book"/>
                <a:cs typeface="Franklin Gothic Book"/>
              </a:rPr>
              <a:t>will</a:t>
            </a:r>
            <a:r>
              <a:rPr sz="1717" spc="41" dirty="0">
                <a:latin typeface="Franklin Gothic Book"/>
                <a:cs typeface="Franklin Gothic Book"/>
              </a:rPr>
              <a:t> </a:t>
            </a:r>
            <a:r>
              <a:rPr sz="1717" spc="14" dirty="0">
                <a:latin typeface="Franklin Gothic Book"/>
                <a:cs typeface="Franklin Gothic Book"/>
              </a:rPr>
              <a:t>need </a:t>
            </a:r>
            <a:r>
              <a:rPr sz="1717" spc="21" dirty="0">
                <a:latin typeface="Franklin Gothic Book"/>
                <a:cs typeface="Franklin Gothic Book"/>
              </a:rPr>
              <a:t> </a:t>
            </a:r>
            <a:r>
              <a:rPr sz="1717" dirty="0">
                <a:latin typeface="Franklin Gothic Book"/>
                <a:cs typeface="Franklin Gothic Book"/>
              </a:rPr>
              <a:t>to </a:t>
            </a:r>
            <a:r>
              <a:rPr sz="1717" spc="14" dirty="0">
                <a:latin typeface="Franklin Gothic Book"/>
                <a:cs typeface="Franklin Gothic Book"/>
              </a:rPr>
              <a:t>reflect the </a:t>
            </a:r>
            <a:r>
              <a:rPr sz="1717" spc="7" dirty="0">
                <a:latin typeface="Franklin Gothic Book"/>
                <a:cs typeface="Franklin Gothic Book"/>
              </a:rPr>
              <a:t>proper information in order </a:t>
            </a:r>
            <a:r>
              <a:rPr sz="1717" dirty="0">
                <a:latin typeface="Franklin Gothic Book"/>
                <a:cs typeface="Franklin Gothic Book"/>
              </a:rPr>
              <a:t>to </a:t>
            </a:r>
            <a:r>
              <a:rPr sz="1717" spc="-412" dirty="0">
                <a:latin typeface="Franklin Gothic Book"/>
                <a:cs typeface="Franklin Gothic Book"/>
              </a:rPr>
              <a:t> </a:t>
            </a:r>
            <a:r>
              <a:rPr sz="1717" spc="7" dirty="0">
                <a:latin typeface="Franklin Gothic Book"/>
                <a:cs typeface="Franklin Gothic Book"/>
              </a:rPr>
              <a:t>receive</a:t>
            </a:r>
            <a:r>
              <a:rPr sz="1717" spc="-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discount.</a:t>
            </a:r>
            <a:endParaRPr sz="1717">
              <a:latin typeface="Franklin Gothic Book"/>
              <a:cs typeface="Franklin Gothic Book"/>
            </a:endParaRPr>
          </a:p>
        </p:txBody>
      </p:sp>
      <p:sp>
        <p:nvSpPr>
          <p:cNvPr id="12" name="object 12">
            <a:extLst>
              <a:ext uri="{FF2B5EF4-FFF2-40B4-BE49-F238E27FC236}">
                <a16:creationId xmlns:a16="http://schemas.microsoft.com/office/drawing/2014/main" id="{A0A50F42-9E8C-48D3-EB13-B391850C5EEE}"/>
              </a:ext>
            </a:extLst>
          </p:cNvPr>
          <p:cNvSpPr txBox="1"/>
          <p:nvPr/>
        </p:nvSpPr>
        <p:spPr>
          <a:xfrm>
            <a:off x="2222330" y="4451147"/>
            <a:ext cx="4795161" cy="1112066"/>
          </a:xfrm>
          <a:prstGeom prst="rect">
            <a:avLst/>
          </a:prstGeom>
        </p:spPr>
        <p:txBody>
          <a:bodyPr vert="horz" wrap="square" lIns="0" tIns="157891" rIns="0" bIns="0" rtlCol="0">
            <a:spAutoFit/>
          </a:bodyPr>
          <a:lstStyle/>
          <a:p>
            <a:pPr marL="277391" indent="-277391">
              <a:spcBef>
                <a:spcPts val="1243"/>
              </a:spcBef>
              <a:buClr>
                <a:srgbClr val="8A8D90"/>
              </a:buClr>
              <a:buSzPct val="50000"/>
              <a:buFont typeface="Wingdings"/>
              <a:buChar char=""/>
              <a:tabLst>
                <a:tab pos="277391" algn="l"/>
              </a:tabLst>
            </a:pPr>
            <a:r>
              <a:rPr sz="1923" dirty="0">
                <a:latin typeface="Franklin Gothic Book"/>
                <a:cs typeface="Franklin Gothic Book"/>
              </a:rPr>
              <a:t>Elevation</a:t>
            </a:r>
            <a:r>
              <a:rPr sz="1923" spc="14" dirty="0">
                <a:latin typeface="Franklin Gothic Book"/>
                <a:cs typeface="Franklin Gothic Book"/>
              </a:rPr>
              <a:t> </a:t>
            </a:r>
            <a:r>
              <a:rPr sz="1923" spc="7" dirty="0">
                <a:latin typeface="Franklin Gothic Book"/>
                <a:cs typeface="Franklin Gothic Book"/>
              </a:rPr>
              <a:t>of</a:t>
            </a:r>
            <a:r>
              <a:rPr sz="1923" dirty="0">
                <a:latin typeface="Franklin Gothic Book"/>
                <a:cs typeface="Franklin Gothic Book"/>
              </a:rPr>
              <a:t> </a:t>
            </a:r>
            <a:r>
              <a:rPr sz="1923" spc="7" dirty="0">
                <a:latin typeface="Franklin Gothic Book"/>
                <a:cs typeface="Franklin Gothic Book"/>
              </a:rPr>
              <a:t>Machinery</a:t>
            </a:r>
            <a:r>
              <a:rPr sz="1923" spc="21" dirty="0">
                <a:latin typeface="Franklin Gothic Book"/>
                <a:cs typeface="Franklin Gothic Book"/>
              </a:rPr>
              <a:t> </a:t>
            </a:r>
            <a:r>
              <a:rPr sz="1923" spc="14" dirty="0">
                <a:latin typeface="Franklin Gothic Book"/>
                <a:cs typeface="Franklin Gothic Book"/>
              </a:rPr>
              <a:t>&amp; </a:t>
            </a:r>
            <a:r>
              <a:rPr sz="1923" spc="7" dirty="0">
                <a:latin typeface="Franklin Gothic Book"/>
                <a:cs typeface="Franklin Gothic Book"/>
              </a:rPr>
              <a:t>Equipment</a:t>
            </a:r>
            <a:r>
              <a:rPr sz="1923" spc="21" dirty="0">
                <a:latin typeface="Franklin Gothic Book"/>
                <a:cs typeface="Franklin Gothic Book"/>
              </a:rPr>
              <a:t> </a:t>
            </a:r>
            <a:r>
              <a:rPr sz="1923" dirty="0">
                <a:latin typeface="Franklin Gothic Book"/>
                <a:cs typeface="Franklin Gothic Book"/>
              </a:rPr>
              <a:t>(M&amp;E)</a:t>
            </a:r>
            <a:endParaRPr sz="1923">
              <a:latin typeface="Franklin Gothic Book"/>
              <a:cs typeface="Franklin Gothic Book"/>
            </a:endParaRPr>
          </a:p>
          <a:p>
            <a:pPr marL="667309" lvl="1" indent="-223309">
              <a:spcBef>
                <a:spcPts val="1023"/>
              </a:spcBef>
              <a:buFont typeface="Arial"/>
              <a:buChar char="•"/>
              <a:tabLst>
                <a:tab pos="668180" algn="l"/>
              </a:tabLst>
            </a:pPr>
            <a:r>
              <a:rPr sz="1717" spc="7" dirty="0">
                <a:latin typeface="Franklin Gothic Book"/>
                <a:cs typeface="Franklin Gothic Book"/>
              </a:rPr>
              <a:t>Rates</a:t>
            </a:r>
            <a:r>
              <a:rPr sz="1717" spc="-21" dirty="0">
                <a:latin typeface="Franklin Gothic Book"/>
                <a:cs typeface="Franklin Gothic Book"/>
              </a:rPr>
              <a:t> </a:t>
            </a:r>
            <a:r>
              <a:rPr sz="1717" spc="14" dirty="0">
                <a:latin typeface="Franklin Gothic Book"/>
                <a:cs typeface="Franklin Gothic Book"/>
              </a:rPr>
              <a:t>are</a:t>
            </a:r>
            <a:r>
              <a:rPr sz="1717" spc="-14" dirty="0">
                <a:latin typeface="Franklin Gothic Book"/>
                <a:cs typeface="Franklin Gothic Book"/>
              </a:rPr>
              <a:t> </a:t>
            </a:r>
            <a:r>
              <a:rPr sz="1717" spc="14" dirty="0">
                <a:latin typeface="Franklin Gothic Book"/>
                <a:cs typeface="Franklin Gothic Book"/>
              </a:rPr>
              <a:t>discounted</a:t>
            </a:r>
            <a:r>
              <a:rPr sz="1717" spc="-7" dirty="0">
                <a:latin typeface="Franklin Gothic Book"/>
                <a:cs typeface="Franklin Gothic Book"/>
              </a:rPr>
              <a:t> </a:t>
            </a:r>
            <a:r>
              <a:rPr sz="1717" dirty="0">
                <a:latin typeface="Franklin Gothic Book"/>
                <a:cs typeface="Franklin Gothic Book"/>
              </a:rPr>
              <a:t>for</a:t>
            </a:r>
            <a:r>
              <a:rPr sz="1717" spc="-14" dirty="0">
                <a:latin typeface="Franklin Gothic Book"/>
                <a:cs typeface="Franklin Gothic Book"/>
              </a:rPr>
              <a:t> </a:t>
            </a:r>
            <a:r>
              <a:rPr sz="1717" spc="7" dirty="0">
                <a:latin typeface="Franklin Gothic Book"/>
                <a:cs typeface="Franklin Gothic Book"/>
              </a:rPr>
              <a:t>policies</a:t>
            </a:r>
            <a:r>
              <a:rPr sz="1717" spc="-14" dirty="0">
                <a:latin typeface="Franklin Gothic Book"/>
                <a:cs typeface="Franklin Gothic Book"/>
              </a:rPr>
              <a:t> </a:t>
            </a:r>
            <a:r>
              <a:rPr sz="1717" spc="14" dirty="0">
                <a:latin typeface="Franklin Gothic Book"/>
                <a:cs typeface="Franklin Gothic Book"/>
              </a:rPr>
              <a:t>with</a:t>
            </a:r>
            <a:endParaRPr sz="1717">
              <a:latin typeface="Franklin Gothic Book"/>
              <a:cs typeface="Franklin Gothic Book"/>
            </a:endParaRPr>
          </a:p>
          <a:p>
            <a:pPr marL="667309">
              <a:spcBef>
                <a:spcPts val="41"/>
              </a:spcBef>
            </a:pPr>
            <a:r>
              <a:rPr sz="1717" spc="21" dirty="0">
                <a:latin typeface="Franklin Gothic Book"/>
                <a:cs typeface="Franklin Gothic Book"/>
              </a:rPr>
              <a:t>M&amp;E</a:t>
            </a:r>
            <a:r>
              <a:rPr sz="1717" spc="-7" dirty="0">
                <a:latin typeface="Franklin Gothic Book"/>
                <a:cs typeface="Franklin Gothic Book"/>
              </a:rPr>
              <a:t> </a:t>
            </a:r>
            <a:r>
              <a:rPr sz="1717" dirty="0">
                <a:latin typeface="Franklin Gothic Book"/>
                <a:cs typeface="Franklin Gothic Book"/>
              </a:rPr>
              <a:t>elevated</a:t>
            </a:r>
            <a:r>
              <a:rPr sz="1717" spc="7" dirty="0">
                <a:latin typeface="Franklin Gothic Book"/>
                <a:cs typeface="Franklin Gothic Book"/>
              </a:rPr>
              <a:t> </a:t>
            </a:r>
            <a:r>
              <a:rPr sz="1717" u="sng" spc="7" dirty="0">
                <a:uFill>
                  <a:solidFill>
                    <a:srgbClr val="000000"/>
                  </a:solidFill>
                </a:uFill>
                <a:latin typeface="Franklin Gothic Book"/>
                <a:cs typeface="Franklin Gothic Book"/>
              </a:rPr>
              <a:t>above </a:t>
            </a:r>
            <a:r>
              <a:rPr sz="1717" u="sng" spc="14" dirty="0">
                <a:uFill>
                  <a:solidFill>
                    <a:srgbClr val="000000"/>
                  </a:solidFill>
                </a:uFill>
                <a:latin typeface="Franklin Gothic Book"/>
                <a:cs typeface="Franklin Gothic Book"/>
              </a:rPr>
              <a:t>the</a:t>
            </a:r>
            <a:r>
              <a:rPr sz="1717" u="sng" spc="7" dirty="0">
                <a:uFill>
                  <a:solidFill>
                    <a:srgbClr val="000000"/>
                  </a:solidFill>
                </a:uFill>
                <a:latin typeface="Franklin Gothic Book"/>
                <a:cs typeface="Franklin Gothic Book"/>
              </a:rPr>
              <a:t> first </a:t>
            </a:r>
            <a:r>
              <a:rPr sz="1717" u="sng" dirty="0">
                <a:uFill>
                  <a:solidFill>
                    <a:srgbClr val="000000"/>
                  </a:solidFill>
                </a:uFill>
                <a:latin typeface="Franklin Gothic Book"/>
                <a:cs typeface="Franklin Gothic Book"/>
              </a:rPr>
              <a:t>elevated</a:t>
            </a:r>
            <a:r>
              <a:rPr sz="1717" u="sng" spc="7" dirty="0">
                <a:uFill>
                  <a:solidFill>
                    <a:srgbClr val="000000"/>
                  </a:solidFill>
                </a:uFill>
                <a:latin typeface="Franklin Gothic Book"/>
                <a:cs typeface="Franklin Gothic Book"/>
              </a:rPr>
              <a:t> </a:t>
            </a:r>
            <a:r>
              <a:rPr sz="1717" u="sng" spc="-7" dirty="0">
                <a:uFill>
                  <a:solidFill>
                    <a:srgbClr val="000000"/>
                  </a:solidFill>
                </a:uFill>
                <a:latin typeface="Franklin Gothic Book"/>
                <a:cs typeface="Franklin Gothic Book"/>
              </a:rPr>
              <a:t>floor.</a:t>
            </a:r>
            <a:endParaRPr sz="1717">
              <a:latin typeface="Franklin Gothic Book"/>
              <a:cs typeface="Franklin Gothic Book"/>
            </a:endParaRPr>
          </a:p>
        </p:txBody>
      </p:sp>
      <p:sp>
        <p:nvSpPr>
          <p:cNvPr id="13" name="object 13">
            <a:extLst>
              <a:ext uri="{FF2B5EF4-FFF2-40B4-BE49-F238E27FC236}">
                <a16:creationId xmlns:a16="http://schemas.microsoft.com/office/drawing/2014/main" id="{A868CE60-797D-7BE5-E2D4-302C1D6E6CFB}"/>
              </a:ext>
            </a:extLst>
          </p:cNvPr>
          <p:cNvSpPr txBox="1">
            <a:spLocks noGrp="1"/>
          </p:cNvSpPr>
          <p:nvPr>
            <p:ph type="title"/>
          </p:nvPr>
        </p:nvSpPr>
        <p:spPr>
          <a:xfrm>
            <a:off x="1776398" y="1112618"/>
            <a:ext cx="3055748" cy="436075"/>
          </a:xfrm>
          <a:prstGeom prst="rect">
            <a:avLst/>
          </a:prstGeom>
        </p:spPr>
        <p:txBody>
          <a:bodyPr vert="horz" wrap="square" lIns="0" tIns="23553" rIns="0" bIns="0" rtlCol="0">
            <a:spAutoFit/>
          </a:bodyPr>
          <a:lstStyle/>
          <a:p>
            <a:pPr>
              <a:spcBef>
                <a:spcPts val="185"/>
              </a:spcBef>
            </a:pPr>
            <a:r>
              <a:rPr spc="21" dirty="0"/>
              <a:t>Mitigation</a:t>
            </a:r>
            <a:r>
              <a:rPr spc="-96" dirty="0"/>
              <a:t> </a:t>
            </a:r>
            <a:r>
              <a:rPr spc="21" dirty="0"/>
              <a:t>Discounts</a:t>
            </a:r>
          </a:p>
        </p:txBody>
      </p:sp>
      <p:grpSp>
        <p:nvGrpSpPr>
          <p:cNvPr id="14" name="object 14">
            <a:extLst>
              <a:ext uri="{FF2B5EF4-FFF2-40B4-BE49-F238E27FC236}">
                <a16:creationId xmlns:a16="http://schemas.microsoft.com/office/drawing/2014/main" id="{FCB72D9C-E598-2D68-D566-23CB805B8D4F}"/>
              </a:ext>
            </a:extLst>
          </p:cNvPr>
          <p:cNvGrpSpPr/>
          <p:nvPr/>
        </p:nvGrpSpPr>
        <p:grpSpPr>
          <a:xfrm>
            <a:off x="8530276" y="2015256"/>
            <a:ext cx="3064994" cy="3841711"/>
            <a:chOff x="6166865" y="2532125"/>
            <a:chExt cx="2231135" cy="2796540"/>
          </a:xfrm>
        </p:grpSpPr>
        <p:pic>
          <p:nvPicPr>
            <p:cNvPr id="15" name="object 15">
              <a:extLst>
                <a:ext uri="{FF2B5EF4-FFF2-40B4-BE49-F238E27FC236}">
                  <a16:creationId xmlns:a16="http://schemas.microsoft.com/office/drawing/2014/main" id="{B4608107-9800-8A26-F651-89ED53D88E16}"/>
                </a:ext>
              </a:extLst>
            </p:cNvPr>
            <p:cNvPicPr/>
            <p:nvPr/>
          </p:nvPicPr>
          <p:blipFill>
            <a:blip r:embed="rId7" cstate="print"/>
            <a:stretch>
              <a:fillRect/>
            </a:stretch>
          </p:blipFill>
          <p:spPr>
            <a:xfrm>
              <a:off x="6206489" y="2532887"/>
              <a:ext cx="2151888" cy="2795016"/>
            </a:xfrm>
            <a:prstGeom prst="rect">
              <a:avLst/>
            </a:prstGeom>
          </p:spPr>
        </p:pic>
        <p:sp>
          <p:nvSpPr>
            <p:cNvPr id="16" name="object 16">
              <a:extLst>
                <a:ext uri="{FF2B5EF4-FFF2-40B4-BE49-F238E27FC236}">
                  <a16:creationId xmlns:a16="http://schemas.microsoft.com/office/drawing/2014/main" id="{73089176-1A42-4BD8-951F-FA91CE33FEDA}"/>
                </a:ext>
              </a:extLst>
            </p:cNvPr>
            <p:cNvSpPr/>
            <p:nvPr/>
          </p:nvSpPr>
          <p:spPr>
            <a:xfrm>
              <a:off x="6208013" y="2532125"/>
              <a:ext cx="2146935" cy="2796540"/>
            </a:xfrm>
            <a:custGeom>
              <a:avLst/>
              <a:gdLst/>
              <a:ahLst/>
              <a:cxnLst/>
              <a:rect l="l" t="t" r="r" b="b"/>
              <a:pathLst>
                <a:path w="2146934" h="2796540">
                  <a:moveTo>
                    <a:pt x="0" y="2796539"/>
                  </a:moveTo>
                  <a:lnTo>
                    <a:pt x="0" y="0"/>
                  </a:lnTo>
                  <a:lnTo>
                    <a:pt x="2146554" y="0"/>
                  </a:lnTo>
                  <a:lnTo>
                    <a:pt x="2146554" y="2796539"/>
                  </a:lnTo>
                  <a:lnTo>
                    <a:pt x="0" y="2796539"/>
                  </a:lnTo>
                  <a:close/>
                </a:path>
              </a:pathLst>
            </a:custGeom>
            <a:ln w="6756">
              <a:solidFill>
                <a:srgbClr val="000000"/>
              </a:solidFill>
            </a:ln>
          </p:spPr>
          <p:txBody>
            <a:bodyPr wrap="square" lIns="0" tIns="0" rIns="0" bIns="0" rtlCol="0"/>
            <a:lstStyle/>
            <a:p>
              <a:endParaRPr sz="2473"/>
            </a:p>
          </p:txBody>
        </p:sp>
        <p:pic>
          <p:nvPicPr>
            <p:cNvPr id="17" name="object 17">
              <a:extLst>
                <a:ext uri="{FF2B5EF4-FFF2-40B4-BE49-F238E27FC236}">
                  <a16:creationId xmlns:a16="http://schemas.microsoft.com/office/drawing/2014/main" id="{180DAC65-C4AF-1382-2819-07D5CD41BD52}"/>
                </a:ext>
              </a:extLst>
            </p:cNvPr>
            <p:cNvPicPr/>
            <p:nvPr/>
          </p:nvPicPr>
          <p:blipFill>
            <a:blip r:embed="rId8" cstate="print"/>
            <a:stretch>
              <a:fillRect/>
            </a:stretch>
          </p:blipFill>
          <p:spPr>
            <a:xfrm>
              <a:off x="6166865" y="2609087"/>
              <a:ext cx="2231135" cy="1237488"/>
            </a:xfrm>
            <a:prstGeom prst="rect">
              <a:avLst/>
            </a:prstGeom>
          </p:spPr>
        </p:pic>
      </p:grpSp>
      <p:sp>
        <p:nvSpPr>
          <p:cNvPr id="28" name="object 28">
            <a:extLst>
              <a:ext uri="{FF2B5EF4-FFF2-40B4-BE49-F238E27FC236}">
                <a16:creationId xmlns:a16="http://schemas.microsoft.com/office/drawing/2014/main" id="{321024E8-88A1-D0D8-971C-A77CF13F3826}"/>
              </a:ext>
            </a:extLst>
          </p:cNvPr>
          <p:cNvSpPr txBox="1"/>
          <p:nvPr/>
        </p:nvSpPr>
        <p:spPr>
          <a:xfrm>
            <a:off x="4761838" y="6062849"/>
            <a:ext cx="6727357" cy="772753"/>
          </a:xfrm>
          <a:prstGeom prst="rect">
            <a:avLst/>
          </a:prstGeom>
        </p:spPr>
        <p:txBody>
          <a:bodyPr vert="horz" wrap="square" lIns="0" tIns="24425" rIns="0" bIns="0" rtlCol="0">
            <a:spAutoFit/>
          </a:bodyPr>
          <a:lstStyle/>
          <a:p>
            <a:pPr marR="6978" algn="r">
              <a:spcBef>
                <a:spcPts val="192"/>
              </a:spcBef>
            </a:pPr>
            <a:r>
              <a:rPr sz="1305" u="sng" spc="21" dirty="0">
                <a:solidFill>
                  <a:srgbClr val="005188"/>
                </a:solidFill>
                <a:uFill>
                  <a:solidFill>
                    <a:srgbClr val="005188"/>
                  </a:solidFill>
                </a:uFill>
                <a:latin typeface="Franklin Gothic Book"/>
                <a:cs typeface="Franklin Gothic Book"/>
                <a:hlinkClick r:id="rId9"/>
              </a:rPr>
              <a:t>https://www.fema.gov/sites/default/files/documents/fema_discount-Explanation-Guide.pdf</a:t>
            </a:r>
            <a:endParaRPr sz="1305">
              <a:latin typeface="Franklin Gothic Book"/>
              <a:cs typeface="Franklin Gothic Book"/>
            </a:endParaRPr>
          </a:p>
          <a:p>
            <a:pPr marR="10468" algn="r">
              <a:spcBef>
                <a:spcPts val="62"/>
              </a:spcBef>
            </a:pPr>
            <a:r>
              <a:rPr sz="1305" i="1" spc="7" dirty="0">
                <a:latin typeface="Franklin Gothic Book"/>
                <a:cs typeface="Franklin Gothic Book"/>
              </a:rPr>
              <a:t>(note:</a:t>
            </a:r>
            <a:r>
              <a:rPr sz="1305" i="1" dirty="0">
                <a:latin typeface="Franklin Gothic Book"/>
                <a:cs typeface="Franklin Gothic Book"/>
              </a:rPr>
              <a:t> </a:t>
            </a:r>
            <a:r>
              <a:rPr sz="1305" i="1" spc="21" dirty="0">
                <a:latin typeface="Franklin Gothic Book"/>
                <a:cs typeface="Franklin Gothic Book"/>
              </a:rPr>
              <a:t>case </a:t>
            </a:r>
            <a:r>
              <a:rPr sz="1305" i="1" spc="7" dirty="0">
                <a:latin typeface="Franklin Gothic Book"/>
                <a:cs typeface="Franklin Gothic Book"/>
              </a:rPr>
              <a:t>sensitive</a:t>
            </a:r>
            <a:r>
              <a:rPr sz="1305" i="1" spc="27" dirty="0">
                <a:latin typeface="Franklin Gothic Book"/>
                <a:cs typeface="Franklin Gothic Book"/>
              </a:rPr>
              <a:t> </a:t>
            </a:r>
            <a:r>
              <a:rPr sz="1305" i="1" spc="7" dirty="0">
                <a:latin typeface="Franklin Gothic Book"/>
                <a:cs typeface="Franklin Gothic Book"/>
              </a:rPr>
              <a:t>link!)</a:t>
            </a:r>
            <a:endParaRPr sz="1305">
              <a:latin typeface="Franklin Gothic Book"/>
              <a:cs typeface="Franklin Gothic Book"/>
            </a:endParaRPr>
          </a:p>
          <a:p>
            <a:pPr marL="3661041">
              <a:spcBef>
                <a:spcPts val="1194"/>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sp>
        <p:nvSpPr>
          <p:cNvPr id="32" name="object 32">
            <a:extLst>
              <a:ext uri="{FF2B5EF4-FFF2-40B4-BE49-F238E27FC236}">
                <a16:creationId xmlns:a16="http://schemas.microsoft.com/office/drawing/2014/main" id="{D39A7285-9A02-AB54-EE3A-22F8803E7843}"/>
              </a:ext>
            </a:extLst>
          </p:cNvPr>
          <p:cNvSpPr/>
          <p:nvPr/>
        </p:nvSpPr>
        <p:spPr>
          <a:xfrm>
            <a:off x="976654"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34" name="object 34">
            <a:extLst>
              <a:ext uri="{FF2B5EF4-FFF2-40B4-BE49-F238E27FC236}">
                <a16:creationId xmlns:a16="http://schemas.microsoft.com/office/drawing/2014/main" id="{522F29EA-B956-3A71-1E91-4180B0A6377A}"/>
              </a:ext>
            </a:extLst>
          </p:cNvPr>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36" name="Slide Number Placeholder 35">
            <a:extLst>
              <a:ext uri="{FF2B5EF4-FFF2-40B4-BE49-F238E27FC236}">
                <a16:creationId xmlns:a16="http://schemas.microsoft.com/office/drawing/2014/main" id="{DD026A2C-059C-13F0-C8AD-842652BA7EBB}"/>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15</a:t>
            </a:fld>
            <a:endParaRPr lang="en-US" spc="-21" dirty="0"/>
          </a:p>
        </p:txBody>
      </p:sp>
    </p:spTree>
    <p:extLst>
      <p:ext uri="{BB962C8B-B14F-4D97-AF65-F5344CB8AC3E}">
        <p14:creationId xmlns:p14="http://schemas.microsoft.com/office/powerpoint/2010/main" val="36784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688468" y="1631989"/>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1" name="object 11"/>
          <p:cNvSpPr txBox="1"/>
          <p:nvPr/>
        </p:nvSpPr>
        <p:spPr>
          <a:xfrm>
            <a:off x="2222329" y="1734255"/>
            <a:ext cx="4898967" cy="2306880"/>
          </a:xfrm>
          <a:prstGeom prst="rect">
            <a:avLst/>
          </a:prstGeom>
        </p:spPr>
        <p:txBody>
          <a:bodyPr vert="horz" wrap="square" lIns="0" tIns="157891" rIns="0" bIns="0" rtlCol="0">
            <a:spAutoFit/>
          </a:bodyPr>
          <a:lstStyle/>
          <a:p>
            <a:pPr marL="277391" indent="-277391">
              <a:spcBef>
                <a:spcPts val="1243"/>
              </a:spcBef>
              <a:buClr>
                <a:srgbClr val="8A8D90"/>
              </a:buClr>
              <a:buSzPct val="50000"/>
              <a:buFont typeface="Wingdings"/>
              <a:buChar char=""/>
              <a:tabLst>
                <a:tab pos="277391" algn="l"/>
              </a:tabLst>
            </a:pPr>
            <a:r>
              <a:rPr sz="1923" spc="7" dirty="0">
                <a:latin typeface="Franklin Gothic Book"/>
                <a:cs typeface="Franklin Gothic Book"/>
              </a:rPr>
              <a:t>Flood</a:t>
            </a:r>
            <a:r>
              <a:rPr sz="1923" spc="-14" dirty="0">
                <a:latin typeface="Franklin Gothic Book"/>
                <a:cs typeface="Franklin Gothic Book"/>
              </a:rPr>
              <a:t> </a:t>
            </a:r>
            <a:r>
              <a:rPr sz="1923" spc="7" dirty="0">
                <a:latin typeface="Franklin Gothic Book"/>
                <a:cs typeface="Franklin Gothic Book"/>
              </a:rPr>
              <a:t>Openings </a:t>
            </a:r>
            <a:r>
              <a:rPr sz="1923" dirty="0">
                <a:latin typeface="Franklin Gothic Book"/>
                <a:cs typeface="Franklin Gothic Book"/>
              </a:rPr>
              <a:t>(in </a:t>
            </a:r>
            <a:r>
              <a:rPr sz="1923" spc="7" dirty="0">
                <a:latin typeface="Franklin Gothic Book"/>
                <a:cs typeface="Franklin Gothic Book"/>
              </a:rPr>
              <a:t>enclosures/crawlspaces)</a:t>
            </a:r>
            <a:endParaRPr sz="1923">
              <a:latin typeface="Franklin Gothic Book"/>
              <a:cs typeface="Franklin Gothic Book"/>
            </a:endParaRPr>
          </a:p>
          <a:p>
            <a:pPr marL="667309" lvl="1" indent="-223309">
              <a:spcBef>
                <a:spcPts val="1023"/>
              </a:spcBef>
              <a:buFont typeface="Arial"/>
              <a:buChar char="•"/>
              <a:tabLst>
                <a:tab pos="668180" algn="l"/>
              </a:tabLst>
            </a:pPr>
            <a:r>
              <a:rPr sz="1717" spc="7" dirty="0">
                <a:latin typeface="Franklin Gothic Book"/>
                <a:cs typeface="Franklin Gothic Book"/>
              </a:rPr>
              <a:t>Rates</a:t>
            </a:r>
            <a:r>
              <a:rPr sz="1717" spc="-21" dirty="0">
                <a:latin typeface="Franklin Gothic Book"/>
                <a:cs typeface="Franklin Gothic Book"/>
              </a:rPr>
              <a:t> </a:t>
            </a:r>
            <a:r>
              <a:rPr sz="1717" spc="14" dirty="0">
                <a:latin typeface="Franklin Gothic Book"/>
                <a:cs typeface="Franklin Gothic Book"/>
              </a:rPr>
              <a:t>are</a:t>
            </a:r>
            <a:r>
              <a:rPr sz="1717" spc="-21" dirty="0">
                <a:latin typeface="Franklin Gothic Book"/>
                <a:cs typeface="Franklin Gothic Book"/>
              </a:rPr>
              <a:t> </a:t>
            </a:r>
            <a:r>
              <a:rPr sz="1717" spc="14" dirty="0">
                <a:latin typeface="Franklin Gothic Book"/>
                <a:cs typeface="Franklin Gothic Book"/>
              </a:rPr>
              <a:t>discounted</a:t>
            </a:r>
            <a:r>
              <a:rPr sz="1717" spc="-7" dirty="0">
                <a:latin typeface="Franklin Gothic Book"/>
                <a:cs typeface="Franklin Gothic Book"/>
              </a:rPr>
              <a:t> </a:t>
            </a:r>
            <a:r>
              <a:rPr sz="1717" dirty="0">
                <a:latin typeface="Franklin Gothic Book"/>
                <a:cs typeface="Franklin Gothic Book"/>
              </a:rPr>
              <a:t>for</a:t>
            </a:r>
            <a:r>
              <a:rPr sz="1717" spc="-21" dirty="0">
                <a:latin typeface="Franklin Gothic Book"/>
                <a:cs typeface="Franklin Gothic Book"/>
              </a:rPr>
              <a:t> </a:t>
            </a:r>
            <a:r>
              <a:rPr sz="1717" spc="14" dirty="0">
                <a:latin typeface="Franklin Gothic Book"/>
                <a:cs typeface="Franklin Gothic Book"/>
              </a:rPr>
              <a:t>buildings</a:t>
            </a:r>
            <a:endParaRPr sz="1717">
              <a:latin typeface="Franklin Gothic Book"/>
              <a:cs typeface="Franklin Gothic Book"/>
            </a:endParaRPr>
          </a:p>
          <a:p>
            <a:pPr marL="667309" marR="612354">
              <a:lnSpc>
                <a:spcPct val="102000"/>
              </a:lnSpc>
              <a:spcBef>
                <a:spcPts val="7"/>
              </a:spcBef>
            </a:pPr>
            <a:r>
              <a:rPr sz="1717" u="sng" spc="14" dirty="0">
                <a:uFill>
                  <a:solidFill>
                    <a:srgbClr val="000000"/>
                  </a:solidFill>
                </a:uFill>
                <a:latin typeface="Franklin Gothic Book"/>
                <a:cs typeface="Franklin Gothic Book"/>
              </a:rPr>
              <a:t>in</a:t>
            </a:r>
            <a:r>
              <a:rPr sz="1717" u="sng" spc="-14" dirty="0">
                <a:uFill>
                  <a:solidFill>
                    <a:srgbClr val="000000"/>
                  </a:solidFill>
                </a:uFill>
                <a:latin typeface="Franklin Gothic Book"/>
                <a:cs typeface="Franklin Gothic Book"/>
              </a:rPr>
              <a:t> </a:t>
            </a:r>
            <a:r>
              <a:rPr sz="1717" u="sng" spc="7" dirty="0">
                <a:uFill>
                  <a:solidFill>
                    <a:srgbClr val="000000"/>
                  </a:solidFill>
                </a:uFill>
                <a:latin typeface="Franklin Gothic Book"/>
                <a:cs typeface="Franklin Gothic Book"/>
              </a:rPr>
              <a:t>any</a:t>
            </a:r>
            <a:r>
              <a:rPr sz="1717" u="sng" spc="-14" dirty="0">
                <a:uFill>
                  <a:solidFill>
                    <a:srgbClr val="000000"/>
                  </a:solidFill>
                </a:uFill>
                <a:latin typeface="Franklin Gothic Book"/>
                <a:cs typeface="Franklin Gothic Book"/>
              </a:rPr>
              <a:t> </a:t>
            </a:r>
            <a:r>
              <a:rPr sz="1717" u="sng" spc="21" dirty="0">
                <a:uFill>
                  <a:solidFill>
                    <a:srgbClr val="000000"/>
                  </a:solidFill>
                </a:uFill>
                <a:latin typeface="Franklin Gothic Book"/>
                <a:cs typeface="Franklin Gothic Book"/>
              </a:rPr>
              <a:t>flood</a:t>
            </a:r>
            <a:r>
              <a:rPr sz="1717" u="sng" spc="-7"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zone</a:t>
            </a:r>
            <a:r>
              <a:rPr sz="1717" spc="-34" dirty="0">
                <a:latin typeface="Franklin Gothic Book"/>
                <a:cs typeface="Franklin Gothic Book"/>
              </a:rPr>
              <a:t> </a:t>
            </a:r>
            <a:r>
              <a:rPr sz="1717" spc="14" dirty="0">
                <a:latin typeface="Franklin Gothic Book"/>
                <a:cs typeface="Franklin Gothic Book"/>
              </a:rPr>
              <a:t>with</a:t>
            </a:r>
            <a:r>
              <a:rPr sz="1717" spc="7" dirty="0">
                <a:latin typeface="Franklin Gothic Book"/>
                <a:cs typeface="Franklin Gothic Book"/>
              </a:rPr>
              <a:t> proper</a:t>
            </a:r>
            <a:r>
              <a:rPr sz="1717" spc="-14" dirty="0">
                <a:latin typeface="Franklin Gothic Book"/>
                <a:cs typeface="Franklin Gothic Book"/>
              </a:rPr>
              <a:t> </a:t>
            </a:r>
            <a:r>
              <a:rPr sz="1717" spc="14" dirty="0">
                <a:latin typeface="Franklin Gothic Book"/>
                <a:cs typeface="Franklin Gothic Book"/>
              </a:rPr>
              <a:t>openings </a:t>
            </a:r>
            <a:r>
              <a:rPr sz="1717" spc="-405" dirty="0">
                <a:latin typeface="Franklin Gothic Book"/>
                <a:cs typeface="Franklin Gothic Book"/>
              </a:rPr>
              <a:t> </a:t>
            </a:r>
            <a:r>
              <a:rPr sz="1717" spc="7" dirty="0">
                <a:latin typeface="Franklin Gothic Book"/>
                <a:cs typeface="Franklin Gothic Book"/>
              </a:rPr>
              <a:t>in</a:t>
            </a:r>
            <a:r>
              <a:rPr sz="1717" spc="-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enclosure.</a:t>
            </a:r>
            <a:endParaRPr sz="1717">
              <a:latin typeface="Franklin Gothic Book"/>
              <a:cs typeface="Franklin Gothic Book"/>
            </a:endParaRPr>
          </a:p>
          <a:p>
            <a:pPr marL="667309" marR="211096" lvl="1" indent="-223309">
              <a:lnSpc>
                <a:spcPct val="102200"/>
              </a:lnSpc>
              <a:spcBef>
                <a:spcPts val="968"/>
              </a:spcBef>
              <a:buFont typeface="Arial"/>
              <a:buChar char="•"/>
              <a:tabLst>
                <a:tab pos="668180" algn="l"/>
              </a:tabLst>
            </a:pPr>
            <a:r>
              <a:rPr sz="1717" spc="14" dirty="0">
                <a:latin typeface="Franklin Gothic Book"/>
                <a:cs typeface="Franklin Gothic Book"/>
              </a:rPr>
              <a:t>The</a:t>
            </a:r>
            <a:r>
              <a:rPr sz="1717" spc="62" dirty="0">
                <a:latin typeface="Franklin Gothic Book"/>
                <a:cs typeface="Franklin Gothic Book"/>
              </a:rPr>
              <a:t> </a:t>
            </a:r>
            <a:r>
              <a:rPr sz="1717" spc="14" dirty="0">
                <a:latin typeface="Franklin Gothic Book"/>
                <a:cs typeface="Franklin Gothic Book"/>
              </a:rPr>
              <a:t>flood</a:t>
            </a:r>
            <a:r>
              <a:rPr sz="1717" spc="48" dirty="0">
                <a:latin typeface="Franklin Gothic Book"/>
                <a:cs typeface="Franklin Gothic Book"/>
              </a:rPr>
              <a:t> </a:t>
            </a:r>
            <a:r>
              <a:rPr sz="1717" spc="7" dirty="0">
                <a:latin typeface="Franklin Gothic Book"/>
                <a:cs typeface="Franklin Gothic Book"/>
              </a:rPr>
              <a:t>insurance</a:t>
            </a:r>
            <a:r>
              <a:rPr sz="1717" spc="41" dirty="0">
                <a:latin typeface="Franklin Gothic Book"/>
                <a:cs typeface="Franklin Gothic Book"/>
              </a:rPr>
              <a:t> </a:t>
            </a:r>
            <a:r>
              <a:rPr sz="1717" spc="14" dirty="0">
                <a:latin typeface="Franklin Gothic Book"/>
                <a:cs typeface="Franklin Gothic Book"/>
              </a:rPr>
              <a:t>application</a:t>
            </a:r>
            <a:r>
              <a:rPr sz="1717" spc="41" dirty="0">
                <a:latin typeface="Franklin Gothic Book"/>
                <a:cs typeface="Franklin Gothic Book"/>
              </a:rPr>
              <a:t> </a:t>
            </a:r>
            <a:r>
              <a:rPr sz="1717" spc="7" dirty="0">
                <a:latin typeface="Franklin Gothic Book"/>
                <a:cs typeface="Franklin Gothic Book"/>
              </a:rPr>
              <a:t>will</a:t>
            </a:r>
            <a:r>
              <a:rPr sz="1717" spc="41" dirty="0">
                <a:latin typeface="Franklin Gothic Book"/>
                <a:cs typeface="Franklin Gothic Book"/>
              </a:rPr>
              <a:t> </a:t>
            </a:r>
            <a:r>
              <a:rPr sz="1717" spc="14" dirty="0">
                <a:latin typeface="Franklin Gothic Book"/>
                <a:cs typeface="Franklin Gothic Book"/>
              </a:rPr>
              <a:t>need </a:t>
            </a:r>
            <a:r>
              <a:rPr sz="1717" spc="21" dirty="0">
                <a:latin typeface="Franklin Gothic Book"/>
                <a:cs typeface="Franklin Gothic Book"/>
              </a:rPr>
              <a:t> </a:t>
            </a:r>
            <a:r>
              <a:rPr sz="1717" dirty="0">
                <a:latin typeface="Franklin Gothic Book"/>
                <a:cs typeface="Franklin Gothic Book"/>
              </a:rPr>
              <a:t>to </a:t>
            </a:r>
            <a:r>
              <a:rPr sz="1717" spc="14" dirty="0">
                <a:latin typeface="Franklin Gothic Book"/>
                <a:cs typeface="Franklin Gothic Book"/>
              </a:rPr>
              <a:t>reflect the </a:t>
            </a:r>
            <a:r>
              <a:rPr sz="1717" spc="7" dirty="0">
                <a:latin typeface="Franklin Gothic Book"/>
                <a:cs typeface="Franklin Gothic Book"/>
              </a:rPr>
              <a:t>proper information in order </a:t>
            </a:r>
            <a:r>
              <a:rPr sz="1717" dirty="0">
                <a:latin typeface="Franklin Gothic Book"/>
                <a:cs typeface="Franklin Gothic Book"/>
              </a:rPr>
              <a:t>to </a:t>
            </a:r>
            <a:r>
              <a:rPr sz="1717" spc="-412" dirty="0">
                <a:latin typeface="Franklin Gothic Book"/>
                <a:cs typeface="Franklin Gothic Book"/>
              </a:rPr>
              <a:t> </a:t>
            </a:r>
            <a:r>
              <a:rPr sz="1717" spc="7" dirty="0">
                <a:latin typeface="Franklin Gothic Book"/>
                <a:cs typeface="Franklin Gothic Book"/>
              </a:rPr>
              <a:t>receive</a:t>
            </a:r>
            <a:r>
              <a:rPr sz="1717" spc="-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discount.</a:t>
            </a:r>
            <a:endParaRPr sz="1717">
              <a:latin typeface="Franklin Gothic Book"/>
              <a:cs typeface="Franklin Gothic Book"/>
            </a:endParaRPr>
          </a:p>
        </p:txBody>
      </p:sp>
      <p:sp>
        <p:nvSpPr>
          <p:cNvPr id="12" name="object 12"/>
          <p:cNvSpPr txBox="1"/>
          <p:nvPr/>
        </p:nvSpPr>
        <p:spPr>
          <a:xfrm>
            <a:off x="2222330" y="4273762"/>
            <a:ext cx="4795161" cy="1112066"/>
          </a:xfrm>
          <a:prstGeom prst="rect">
            <a:avLst/>
          </a:prstGeom>
        </p:spPr>
        <p:txBody>
          <a:bodyPr vert="horz" wrap="square" lIns="0" tIns="157891" rIns="0" bIns="0" rtlCol="0">
            <a:spAutoFit/>
          </a:bodyPr>
          <a:lstStyle/>
          <a:p>
            <a:pPr marL="277391" indent="-277391">
              <a:spcBef>
                <a:spcPts val="1243"/>
              </a:spcBef>
              <a:buClr>
                <a:srgbClr val="8A8D90"/>
              </a:buClr>
              <a:buSzPct val="50000"/>
              <a:buFont typeface="Wingdings"/>
              <a:buChar char=""/>
              <a:tabLst>
                <a:tab pos="277391" algn="l"/>
              </a:tabLst>
            </a:pPr>
            <a:r>
              <a:rPr sz="1923" dirty="0">
                <a:latin typeface="Franklin Gothic Book"/>
                <a:cs typeface="Franklin Gothic Book"/>
              </a:rPr>
              <a:t>Elevation</a:t>
            </a:r>
            <a:r>
              <a:rPr sz="1923" spc="14" dirty="0">
                <a:latin typeface="Franklin Gothic Book"/>
                <a:cs typeface="Franklin Gothic Book"/>
              </a:rPr>
              <a:t> </a:t>
            </a:r>
            <a:r>
              <a:rPr sz="1923" spc="7" dirty="0">
                <a:latin typeface="Franklin Gothic Book"/>
                <a:cs typeface="Franklin Gothic Book"/>
              </a:rPr>
              <a:t>of</a:t>
            </a:r>
            <a:r>
              <a:rPr sz="1923" dirty="0">
                <a:latin typeface="Franklin Gothic Book"/>
                <a:cs typeface="Franklin Gothic Book"/>
              </a:rPr>
              <a:t> </a:t>
            </a:r>
            <a:r>
              <a:rPr sz="1923" spc="7" dirty="0">
                <a:latin typeface="Franklin Gothic Book"/>
                <a:cs typeface="Franklin Gothic Book"/>
              </a:rPr>
              <a:t>Machinery</a:t>
            </a:r>
            <a:r>
              <a:rPr sz="1923" spc="21" dirty="0">
                <a:latin typeface="Franklin Gothic Book"/>
                <a:cs typeface="Franklin Gothic Book"/>
              </a:rPr>
              <a:t> </a:t>
            </a:r>
            <a:r>
              <a:rPr sz="1923" spc="14" dirty="0">
                <a:latin typeface="Franklin Gothic Book"/>
                <a:cs typeface="Franklin Gothic Book"/>
              </a:rPr>
              <a:t>&amp; </a:t>
            </a:r>
            <a:r>
              <a:rPr sz="1923" spc="7" dirty="0">
                <a:latin typeface="Franklin Gothic Book"/>
                <a:cs typeface="Franklin Gothic Book"/>
              </a:rPr>
              <a:t>Equipment</a:t>
            </a:r>
            <a:r>
              <a:rPr sz="1923" spc="21" dirty="0">
                <a:latin typeface="Franklin Gothic Book"/>
                <a:cs typeface="Franklin Gothic Book"/>
              </a:rPr>
              <a:t> </a:t>
            </a:r>
            <a:r>
              <a:rPr sz="1923" dirty="0">
                <a:latin typeface="Franklin Gothic Book"/>
                <a:cs typeface="Franklin Gothic Book"/>
              </a:rPr>
              <a:t>(M&amp;E)</a:t>
            </a:r>
            <a:endParaRPr sz="1923">
              <a:latin typeface="Franklin Gothic Book"/>
              <a:cs typeface="Franklin Gothic Book"/>
            </a:endParaRPr>
          </a:p>
          <a:p>
            <a:pPr marL="667309" lvl="1" indent="-223309">
              <a:spcBef>
                <a:spcPts val="1023"/>
              </a:spcBef>
              <a:buFont typeface="Arial"/>
              <a:buChar char="•"/>
              <a:tabLst>
                <a:tab pos="668180" algn="l"/>
              </a:tabLst>
            </a:pPr>
            <a:r>
              <a:rPr sz="1717" spc="7" dirty="0">
                <a:latin typeface="Franklin Gothic Book"/>
                <a:cs typeface="Franklin Gothic Book"/>
              </a:rPr>
              <a:t>Rates</a:t>
            </a:r>
            <a:r>
              <a:rPr sz="1717" spc="-21" dirty="0">
                <a:latin typeface="Franklin Gothic Book"/>
                <a:cs typeface="Franklin Gothic Book"/>
              </a:rPr>
              <a:t> </a:t>
            </a:r>
            <a:r>
              <a:rPr sz="1717" spc="14" dirty="0">
                <a:latin typeface="Franklin Gothic Book"/>
                <a:cs typeface="Franklin Gothic Book"/>
              </a:rPr>
              <a:t>are</a:t>
            </a:r>
            <a:r>
              <a:rPr sz="1717" spc="-14" dirty="0">
                <a:latin typeface="Franklin Gothic Book"/>
                <a:cs typeface="Franklin Gothic Book"/>
              </a:rPr>
              <a:t> </a:t>
            </a:r>
            <a:r>
              <a:rPr sz="1717" spc="14" dirty="0">
                <a:latin typeface="Franklin Gothic Book"/>
                <a:cs typeface="Franklin Gothic Book"/>
              </a:rPr>
              <a:t>discounted</a:t>
            </a:r>
            <a:r>
              <a:rPr sz="1717" spc="-7" dirty="0">
                <a:latin typeface="Franklin Gothic Book"/>
                <a:cs typeface="Franklin Gothic Book"/>
              </a:rPr>
              <a:t> </a:t>
            </a:r>
            <a:r>
              <a:rPr sz="1717" dirty="0">
                <a:latin typeface="Franklin Gothic Book"/>
                <a:cs typeface="Franklin Gothic Book"/>
              </a:rPr>
              <a:t>for</a:t>
            </a:r>
            <a:r>
              <a:rPr sz="1717" spc="-14" dirty="0">
                <a:latin typeface="Franklin Gothic Book"/>
                <a:cs typeface="Franklin Gothic Book"/>
              </a:rPr>
              <a:t> </a:t>
            </a:r>
            <a:r>
              <a:rPr sz="1717" spc="7" dirty="0">
                <a:latin typeface="Franklin Gothic Book"/>
                <a:cs typeface="Franklin Gothic Book"/>
              </a:rPr>
              <a:t>policies</a:t>
            </a:r>
            <a:r>
              <a:rPr sz="1717" spc="-14" dirty="0">
                <a:latin typeface="Franklin Gothic Book"/>
                <a:cs typeface="Franklin Gothic Book"/>
              </a:rPr>
              <a:t> </a:t>
            </a:r>
            <a:r>
              <a:rPr sz="1717" spc="14" dirty="0">
                <a:latin typeface="Franklin Gothic Book"/>
                <a:cs typeface="Franklin Gothic Book"/>
              </a:rPr>
              <a:t>with</a:t>
            </a:r>
            <a:endParaRPr sz="1717">
              <a:latin typeface="Franklin Gothic Book"/>
              <a:cs typeface="Franklin Gothic Book"/>
            </a:endParaRPr>
          </a:p>
          <a:p>
            <a:pPr marL="667309">
              <a:spcBef>
                <a:spcPts val="41"/>
              </a:spcBef>
            </a:pPr>
            <a:r>
              <a:rPr sz="1717" spc="21" dirty="0">
                <a:latin typeface="Franklin Gothic Book"/>
                <a:cs typeface="Franklin Gothic Book"/>
              </a:rPr>
              <a:t>M&amp;E</a:t>
            </a:r>
            <a:r>
              <a:rPr sz="1717" spc="-7" dirty="0">
                <a:latin typeface="Franklin Gothic Book"/>
                <a:cs typeface="Franklin Gothic Book"/>
              </a:rPr>
              <a:t> </a:t>
            </a:r>
            <a:r>
              <a:rPr sz="1717" dirty="0">
                <a:latin typeface="Franklin Gothic Book"/>
                <a:cs typeface="Franklin Gothic Book"/>
              </a:rPr>
              <a:t>elevated</a:t>
            </a:r>
            <a:r>
              <a:rPr sz="1717" spc="7" dirty="0">
                <a:latin typeface="Franklin Gothic Book"/>
                <a:cs typeface="Franklin Gothic Book"/>
              </a:rPr>
              <a:t> </a:t>
            </a:r>
            <a:r>
              <a:rPr sz="1717" u="sng" spc="7" dirty="0">
                <a:uFill>
                  <a:solidFill>
                    <a:srgbClr val="000000"/>
                  </a:solidFill>
                </a:uFill>
                <a:latin typeface="Franklin Gothic Book"/>
                <a:cs typeface="Franklin Gothic Book"/>
              </a:rPr>
              <a:t>above </a:t>
            </a:r>
            <a:r>
              <a:rPr sz="1717" u="sng" spc="14" dirty="0">
                <a:uFill>
                  <a:solidFill>
                    <a:srgbClr val="000000"/>
                  </a:solidFill>
                </a:uFill>
                <a:latin typeface="Franklin Gothic Book"/>
                <a:cs typeface="Franklin Gothic Book"/>
              </a:rPr>
              <a:t>the</a:t>
            </a:r>
            <a:r>
              <a:rPr sz="1717" u="sng" spc="7" dirty="0">
                <a:uFill>
                  <a:solidFill>
                    <a:srgbClr val="000000"/>
                  </a:solidFill>
                </a:uFill>
                <a:latin typeface="Franklin Gothic Book"/>
                <a:cs typeface="Franklin Gothic Book"/>
              </a:rPr>
              <a:t> first </a:t>
            </a:r>
            <a:r>
              <a:rPr sz="1717" u="sng" dirty="0">
                <a:uFill>
                  <a:solidFill>
                    <a:srgbClr val="000000"/>
                  </a:solidFill>
                </a:uFill>
                <a:latin typeface="Franklin Gothic Book"/>
                <a:cs typeface="Franklin Gothic Book"/>
              </a:rPr>
              <a:t>elevated</a:t>
            </a:r>
            <a:r>
              <a:rPr sz="1717" u="sng" spc="7" dirty="0">
                <a:uFill>
                  <a:solidFill>
                    <a:srgbClr val="000000"/>
                  </a:solidFill>
                </a:uFill>
                <a:latin typeface="Franklin Gothic Book"/>
                <a:cs typeface="Franklin Gothic Book"/>
              </a:rPr>
              <a:t> </a:t>
            </a:r>
            <a:r>
              <a:rPr sz="1717" u="sng" spc="-7" dirty="0">
                <a:uFill>
                  <a:solidFill>
                    <a:srgbClr val="000000"/>
                  </a:solidFill>
                </a:uFill>
                <a:latin typeface="Franklin Gothic Book"/>
                <a:cs typeface="Franklin Gothic Book"/>
              </a:rPr>
              <a:t>floor.</a:t>
            </a:r>
            <a:endParaRPr sz="1717">
              <a:latin typeface="Franklin Gothic Book"/>
              <a:cs typeface="Franklin Gothic Book"/>
            </a:endParaRPr>
          </a:p>
        </p:txBody>
      </p:sp>
      <p:sp>
        <p:nvSpPr>
          <p:cNvPr id="13" name="object 13"/>
          <p:cNvSpPr txBox="1">
            <a:spLocks noGrp="1"/>
          </p:cNvSpPr>
          <p:nvPr>
            <p:ph type="title"/>
          </p:nvPr>
        </p:nvSpPr>
        <p:spPr>
          <a:xfrm>
            <a:off x="1776398" y="935233"/>
            <a:ext cx="3055748" cy="436075"/>
          </a:xfrm>
          <a:prstGeom prst="rect">
            <a:avLst/>
          </a:prstGeom>
        </p:spPr>
        <p:txBody>
          <a:bodyPr vert="horz" wrap="square" lIns="0" tIns="23553" rIns="0" bIns="0" rtlCol="0">
            <a:spAutoFit/>
          </a:bodyPr>
          <a:lstStyle/>
          <a:p>
            <a:pPr>
              <a:spcBef>
                <a:spcPts val="185"/>
              </a:spcBef>
            </a:pPr>
            <a:r>
              <a:rPr spc="21" dirty="0"/>
              <a:t>Mitigation</a:t>
            </a:r>
            <a:r>
              <a:rPr spc="-96" dirty="0"/>
              <a:t> </a:t>
            </a:r>
            <a:r>
              <a:rPr spc="21" dirty="0"/>
              <a:t>Discounts</a:t>
            </a:r>
          </a:p>
        </p:txBody>
      </p:sp>
      <p:sp>
        <p:nvSpPr>
          <p:cNvPr id="18" name="object 18"/>
          <p:cNvSpPr/>
          <p:nvPr/>
        </p:nvSpPr>
        <p:spPr>
          <a:xfrm>
            <a:off x="8532367" y="1998363"/>
            <a:ext cx="2940602" cy="1573671"/>
          </a:xfrm>
          <a:custGeom>
            <a:avLst/>
            <a:gdLst/>
            <a:ahLst/>
            <a:cxnLst/>
            <a:rect l="l" t="t" r="r" b="b"/>
            <a:pathLst>
              <a:path w="2140584" h="1145539">
                <a:moveTo>
                  <a:pt x="2140458" y="954024"/>
                </a:moveTo>
                <a:lnTo>
                  <a:pt x="2140458" y="191261"/>
                </a:lnTo>
                <a:lnTo>
                  <a:pt x="2135421" y="147317"/>
                </a:lnTo>
                <a:lnTo>
                  <a:pt x="2121068" y="107024"/>
                </a:lnTo>
                <a:lnTo>
                  <a:pt x="2098530" y="71516"/>
                </a:lnTo>
                <a:lnTo>
                  <a:pt x="2068941" y="41927"/>
                </a:lnTo>
                <a:lnTo>
                  <a:pt x="2033433" y="19389"/>
                </a:lnTo>
                <a:lnTo>
                  <a:pt x="1993140" y="5036"/>
                </a:lnTo>
                <a:lnTo>
                  <a:pt x="1949195" y="0"/>
                </a:lnTo>
                <a:lnTo>
                  <a:pt x="191261" y="0"/>
                </a:lnTo>
                <a:lnTo>
                  <a:pt x="147317" y="5036"/>
                </a:lnTo>
                <a:lnTo>
                  <a:pt x="107024" y="19389"/>
                </a:lnTo>
                <a:lnTo>
                  <a:pt x="71516" y="41927"/>
                </a:lnTo>
                <a:lnTo>
                  <a:pt x="41927" y="71516"/>
                </a:lnTo>
                <a:lnTo>
                  <a:pt x="19389" y="107024"/>
                </a:lnTo>
                <a:lnTo>
                  <a:pt x="5036" y="147317"/>
                </a:lnTo>
                <a:lnTo>
                  <a:pt x="0" y="191262"/>
                </a:lnTo>
                <a:lnTo>
                  <a:pt x="0" y="954024"/>
                </a:lnTo>
                <a:lnTo>
                  <a:pt x="5036" y="997968"/>
                </a:lnTo>
                <a:lnTo>
                  <a:pt x="19389" y="1038261"/>
                </a:lnTo>
                <a:lnTo>
                  <a:pt x="41927" y="1073769"/>
                </a:lnTo>
                <a:lnTo>
                  <a:pt x="71516" y="1103358"/>
                </a:lnTo>
                <a:lnTo>
                  <a:pt x="107024" y="1125896"/>
                </a:lnTo>
                <a:lnTo>
                  <a:pt x="147317" y="1140249"/>
                </a:lnTo>
                <a:lnTo>
                  <a:pt x="191262" y="1145286"/>
                </a:lnTo>
                <a:lnTo>
                  <a:pt x="1949195" y="1145286"/>
                </a:lnTo>
                <a:lnTo>
                  <a:pt x="1993140" y="1140249"/>
                </a:lnTo>
                <a:lnTo>
                  <a:pt x="2033433" y="1125896"/>
                </a:lnTo>
                <a:lnTo>
                  <a:pt x="2068941" y="1103358"/>
                </a:lnTo>
                <a:lnTo>
                  <a:pt x="2098530" y="1073769"/>
                </a:lnTo>
                <a:lnTo>
                  <a:pt x="2121068" y="1038261"/>
                </a:lnTo>
                <a:lnTo>
                  <a:pt x="2135421" y="997968"/>
                </a:lnTo>
                <a:lnTo>
                  <a:pt x="2140458" y="954024"/>
                </a:lnTo>
                <a:close/>
              </a:path>
            </a:pathLst>
          </a:custGeom>
          <a:solidFill>
            <a:srgbClr val="0078AE"/>
          </a:solidFill>
        </p:spPr>
        <p:txBody>
          <a:bodyPr wrap="square" lIns="0" tIns="0" rIns="0" bIns="0" rtlCol="0"/>
          <a:lstStyle/>
          <a:p>
            <a:endParaRPr sz="2473"/>
          </a:p>
        </p:txBody>
      </p:sp>
      <p:sp>
        <p:nvSpPr>
          <p:cNvPr id="19" name="object 19"/>
          <p:cNvSpPr/>
          <p:nvPr/>
        </p:nvSpPr>
        <p:spPr>
          <a:xfrm>
            <a:off x="8532367" y="1998363"/>
            <a:ext cx="2940602" cy="1573671"/>
          </a:xfrm>
          <a:custGeom>
            <a:avLst/>
            <a:gdLst/>
            <a:ahLst/>
            <a:cxnLst/>
            <a:rect l="l" t="t" r="r" b="b"/>
            <a:pathLst>
              <a:path w="2140584" h="1145539">
                <a:moveTo>
                  <a:pt x="0" y="191262"/>
                </a:moveTo>
                <a:lnTo>
                  <a:pt x="5036" y="147317"/>
                </a:lnTo>
                <a:lnTo>
                  <a:pt x="19389" y="107024"/>
                </a:lnTo>
                <a:lnTo>
                  <a:pt x="41927" y="71516"/>
                </a:lnTo>
                <a:lnTo>
                  <a:pt x="71516" y="41927"/>
                </a:lnTo>
                <a:lnTo>
                  <a:pt x="107024" y="19389"/>
                </a:lnTo>
                <a:lnTo>
                  <a:pt x="147317" y="5036"/>
                </a:lnTo>
                <a:lnTo>
                  <a:pt x="191261" y="0"/>
                </a:lnTo>
                <a:lnTo>
                  <a:pt x="1949195" y="0"/>
                </a:lnTo>
                <a:lnTo>
                  <a:pt x="1993140" y="5036"/>
                </a:lnTo>
                <a:lnTo>
                  <a:pt x="2033433" y="19389"/>
                </a:lnTo>
                <a:lnTo>
                  <a:pt x="2068941" y="41927"/>
                </a:lnTo>
                <a:lnTo>
                  <a:pt x="2098530" y="71516"/>
                </a:lnTo>
                <a:lnTo>
                  <a:pt x="2121068" y="107024"/>
                </a:lnTo>
                <a:lnTo>
                  <a:pt x="2135421" y="147317"/>
                </a:lnTo>
                <a:lnTo>
                  <a:pt x="2140458" y="191261"/>
                </a:lnTo>
                <a:lnTo>
                  <a:pt x="2140458" y="954024"/>
                </a:lnTo>
                <a:lnTo>
                  <a:pt x="2135421" y="997968"/>
                </a:lnTo>
                <a:lnTo>
                  <a:pt x="2121068" y="1038261"/>
                </a:lnTo>
                <a:lnTo>
                  <a:pt x="2098530" y="1073769"/>
                </a:lnTo>
                <a:lnTo>
                  <a:pt x="2068941" y="1103358"/>
                </a:lnTo>
                <a:lnTo>
                  <a:pt x="2033433" y="1125896"/>
                </a:lnTo>
                <a:lnTo>
                  <a:pt x="1993140" y="1140249"/>
                </a:lnTo>
                <a:lnTo>
                  <a:pt x="1949195" y="1145286"/>
                </a:lnTo>
                <a:lnTo>
                  <a:pt x="191262" y="1145286"/>
                </a:lnTo>
                <a:lnTo>
                  <a:pt x="147317" y="1140249"/>
                </a:lnTo>
                <a:lnTo>
                  <a:pt x="107024" y="1125896"/>
                </a:lnTo>
                <a:lnTo>
                  <a:pt x="71516" y="1103358"/>
                </a:lnTo>
                <a:lnTo>
                  <a:pt x="41927" y="1073769"/>
                </a:lnTo>
                <a:lnTo>
                  <a:pt x="19389" y="1038261"/>
                </a:lnTo>
                <a:lnTo>
                  <a:pt x="5036" y="997968"/>
                </a:lnTo>
                <a:lnTo>
                  <a:pt x="0" y="954024"/>
                </a:lnTo>
                <a:lnTo>
                  <a:pt x="0" y="191262"/>
                </a:lnTo>
                <a:close/>
              </a:path>
            </a:pathLst>
          </a:custGeom>
          <a:ln w="27025">
            <a:solidFill>
              <a:srgbClr val="FFFFFF"/>
            </a:solidFill>
          </a:ln>
        </p:spPr>
        <p:txBody>
          <a:bodyPr wrap="square" lIns="0" tIns="0" rIns="0" bIns="0" rtlCol="0"/>
          <a:lstStyle/>
          <a:p>
            <a:endParaRPr sz="2473"/>
          </a:p>
        </p:txBody>
      </p:sp>
      <p:sp>
        <p:nvSpPr>
          <p:cNvPr id="20" name="object 20"/>
          <p:cNvSpPr txBox="1"/>
          <p:nvPr/>
        </p:nvSpPr>
        <p:spPr>
          <a:xfrm>
            <a:off x="8954223" y="2166239"/>
            <a:ext cx="2111895" cy="316173"/>
          </a:xfrm>
          <a:prstGeom prst="rect">
            <a:avLst/>
          </a:prstGeom>
        </p:spPr>
        <p:txBody>
          <a:bodyPr vert="horz" wrap="square" lIns="0" tIns="20062" rIns="0" bIns="0" rtlCol="0">
            <a:spAutoFit/>
          </a:bodyPr>
          <a:lstStyle/>
          <a:p>
            <a:pPr>
              <a:spcBef>
                <a:spcPts val="157"/>
              </a:spcBef>
            </a:pPr>
            <a:r>
              <a:rPr sz="1923" dirty="0">
                <a:solidFill>
                  <a:srgbClr val="FFFFFF"/>
                </a:solidFill>
                <a:latin typeface="Franklin Gothic Book"/>
                <a:cs typeface="Franklin Gothic Book"/>
              </a:rPr>
              <a:t>Elevation</a:t>
            </a:r>
            <a:r>
              <a:rPr sz="1923" spc="-69" dirty="0">
                <a:solidFill>
                  <a:srgbClr val="FFFFFF"/>
                </a:solidFill>
                <a:latin typeface="Franklin Gothic Book"/>
                <a:cs typeface="Franklin Gothic Book"/>
              </a:rPr>
              <a:t> </a:t>
            </a:r>
            <a:r>
              <a:rPr sz="1923" spc="14" dirty="0">
                <a:solidFill>
                  <a:srgbClr val="FFFFFF"/>
                </a:solidFill>
                <a:latin typeface="Franklin Gothic Book"/>
                <a:cs typeface="Franklin Gothic Book"/>
              </a:rPr>
              <a:t>Certificate</a:t>
            </a:r>
            <a:endParaRPr sz="1923">
              <a:latin typeface="Franklin Gothic Book"/>
              <a:cs typeface="Franklin Gothic Book"/>
            </a:endParaRPr>
          </a:p>
        </p:txBody>
      </p:sp>
      <p:sp>
        <p:nvSpPr>
          <p:cNvPr id="21" name="object 21"/>
          <p:cNvSpPr txBox="1"/>
          <p:nvPr/>
        </p:nvSpPr>
        <p:spPr>
          <a:xfrm>
            <a:off x="9108106" y="3057050"/>
            <a:ext cx="1803964" cy="316173"/>
          </a:xfrm>
          <a:prstGeom prst="rect">
            <a:avLst/>
          </a:prstGeom>
        </p:spPr>
        <p:txBody>
          <a:bodyPr vert="horz" wrap="square" lIns="0" tIns="20062" rIns="0" bIns="0" rtlCol="0">
            <a:spAutoFit/>
          </a:bodyPr>
          <a:lstStyle/>
          <a:p>
            <a:pPr>
              <a:spcBef>
                <a:spcPts val="157"/>
              </a:spcBef>
            </a:pPr>
            <a:r>
              <a:rPr sz="1923" spc="82" dirty="0">
                <a:solidFill>
                  <a:srgbClr val="FFFFFF"/>
                </a:solidFill>
                <a:latin typeface="Franklin Gothic Book"/>
                <a:cs typeface="Franklin Gothic Book"/>
              </a:rPr>
              <a:t>Flood</a:t>
            </a:r>
            <a:r>
              <a:rPr sz="1923" spc="124" dirty="0">
                <a:solidFill>
                  <a:srgbClr val="FFFFFF"/>
                </a:solidFill>
                <a:latin typeface="Franklin Gothic Book"/>
                <a:cs typeface="Franklin Gothic Book"/>
              </a:rPr>
              <a:t> </a:t>
            </a:r>
            <a:r>
              <a:rPr sz="1923" spc="103" dirty="0">
                <a:solidFill>
                  <a:srgbClr val="FFFFFF"/>
                </a:solidFill>
                <a:latin typeface="Franklin Gothic Book"/>
                <a:cs typeface="Franklin Gothic Book"/>
              </a:rPr>
              <a:t>Openings</a:t>
            </a:r>
            <a:endParaRPr sz="1923">
              <a:latin typeface="Franklin Gothic Book"/>
              <a:cs typeface="Franklin Gothic Book"/>
            </a:endParaRPr>
          </a:p>
        </p:txBody>
      </p:sp>
      <p:sp>
        <p:nvSpPr>
          <p:cNvPr id="24" name="object 24"/>
          <p:cNvSpPr/>
          <p:nvPr/>
        </p:nvSpPr>
        <p:spPr>
          <a:xfrm>
            <a:off x="8532367" y="3915031"/>
            <a:ext cx="2940602" cy="1731562"/>
          </a:xfrm>
          <a:custGeom>
            <a:avLst/>
            <a:gdLst/>
            <a:ahLst/>
            <a:cxnLst/>
            <a:rect l="l" t="t" r="r" b="b"/>
            <a:pathLst>
              <a:path w="2140584" h="1260475">
                <a:moveTo>
                  <a:pt x="2140458" y="1050798"/>
                </a:moveTo>
                <a:lnTo>
                  <a:pt x="2140458" y="210311"/>
                </a:lnTo>
                <a:lnTo>
                  <a:pt x="2134886" y="161952"/>
                </a:lnTo>
                <a:lnTo>
                  <a:pt x="2119024" y="117632"/>
                </a:lnTo>
                <a:lnTo>
                  <a:pt x="2094151" y="78590"/>
                </a:lnTo>
                <a:lnTo>
                  <a:pt x="2061547" y="46066"/>
                </a:lnTo>
                <a:lnTo>
                  <a:pt x="2022492" y="21300"/>
                </a:lnTo>
                <a:lnTo>
                  <a:pt x="1978265" y="5531"/>
                </a:lnTo>
                <a:lnTo>
                  <a:pt x="1930145" y="0"/>
                </a:lnTo>
                <a:lnTo>
                  <a:pt x="210311" y="0"/>
                </a:lnTo>
                <a:lnTo>
                  <a:pt x="162192" y="5531"/>
                </a:lnTo>
                <a:lnTo>
                  <a:pt x="117965" y="21300"/>
                </a:lnTo>
                <a:lnTo>
                  <a:pt x="78910" y="46066"/>
                </a:lnTo>
                <a:lnTo>
                  <a:pt x="46306" y="78590"/>
                </a:lnTo>
                <a:lnTo>
                  <a:pt x="21433" y="117632"/>
                </a:lnTo>
                <a:lnTo>
                  <a:pt x="5571" y="161952"/>
                </a:lnTo>
                <a:lnTo>
                  <a:pt x="0" y="210312"/>
                </a:lnTo>
                <a:lnTo>
                  <a:pt x="0" y="1050798"/>
                </a:lnTo>
                <a:lnTo>
                  <a:pt x="5571" y="1098875"/>
                </a:lnTo>
                <a:lnTo>
                  <a:pt x="21433" y="1142993"/>
                </a:lnTo>
                <a:lnTo>
                  <a:pt x="46306" y="1181899"/>
                </a:lnTo>
                <a:lnTo>
                  <a:pt x="78910" y="1214341"/>
                </a:lnTo>
                <a:lnTo>
                  <a:pt x="117965" y="1239065"/>
                </a:lnTo>
                <a:lnTo>
                  <a:pt x="162192" y="1254818"/>
                </a:lnTo>
                <a:lnTo>
                  <a:pt x="210312" y="1260348"/>
                </a:lnTo>
                <a:lnTo>
                  <a:pt x="1930145" y="1260348"/>
                </a:lnTo>
                <a:lnTo>
                  <a:pt x="1978265" y="1254818"/>
                </a:lnTo>
                <a:lnTo>
                  <a:pt x="2022492" y="1239065"/>
                </a:lnTo>
                <a:lnTo>
                  <a:pt x="2061547" y="1214341"/>
                </a:lnTo>
                <a:lnTo>
                  <a:pt x="2094151" y="1181899"/>
                </a:lnTo>
                <a:lnTo>
                  <a:pt x="2119024" y="1142993"/>
                </a:lnTo>
                <a:lnTo>
                  <a:pt x="2134886" y="1098875"/>
                </a:lnTo>
                <a:lnTo>
                  <a:pt x="2140458" y="1050798"/>
                </a:lnTo>
                <a:close/>
              </a:path>
            </a:pathLst>
          </a:custGeom>
          <a:solidFill>
            <a:srgbClr val="0078AE"/>
          </a:solidFill>
        </p:spPr>
        <p:txBody>
          <a:bodyPr wrap="square" lIns="0" tIns="0" rIns="0" bIns="0" rtlCol="0"/>
          <a:lstStyle/>
          <a:p>
            <a:endParaRPr sz="2473"/>
          </a:p>
        </p:txBody>
      </p:sp>
      <p:sp>
        <p:nvSpPr>
          <p:cNvPr id="25" name="object 25"/>
          <p:cNvSpPr/>
          <p:nvPr/>
        </p:nvSpPr>
        <p:spPr>
          <a:xfrm>
            <a:off x="8532367" y="3915031"/>
            <a:ext cx="2940602" cy="1731562"/>
          </a:xfrm>
          <a:custGeom>
            <a:avLst/>
            <a:gdLst/>
            <a:ahLst/>
            <a:cxnLst/>
            <a:rect l="l" t="t" r="r" b="b"/>
            <a:pathLst>
              <a:path w="2140584" h="1260475">
                <a:moveTo>
                  <a:pt x="0" y="210312"/>
                </a:moveTo>
                <a:lnTo>
                  <a:pt x="5571" y="161952"/>
                </a:lnTo>
                <a:lnTo>
                  <a:pt x="21433" y="117632"/>
                </a:lnTo>
                <a:lnTo>
                  <a:pt x="46306" y="78590"/>
                </a:lnTo>
                <a:lnTo>
                  <a:pt x="78910" y="46066"/>
                </a:lnTo>
                <a:lnTo>
                  <a:pt x="117965" y="21300"/>
                </a:lnTo>
                <a:lnTo>
                  <a:pt x="162192" y="5531"/>
                </a:lnTo>
                <a:lnTo>
                  <a:pt x="210311" y="0"/>
                </a:lnTo>
                <a:lnTo>
                  <a:pt x="1930145" y="0"/>
                </a:lnTo>
                <a:lnTo>
                  <a:pt x="1978265" y="5531"/>
                </a:lnTo>
                <a:lnTo>
                  <a:pt x="2022492" y="21300"/>
                </a:lnTo>
                <a:lnTo>
                  <a:pt x="2061547" y="46066"/>
                </a:lnTo>
                <a:lnTo>
                  <a:pt x="2094151" y="78590"/>
                </a:lnTo>
                <a:lnTo>
                  <a:pt x="2119024" y="117632"/>
                </a:lnTo>
                <a:lnTo>
                  <a:pt x="2134886" y="161952"/>
                </a:lnTo>
                <a:lnTo>
                  <a:pt x="2140458" y="210311"/>
                </a:lnTo>
                <a:lnTo>
                  <a:pt x="2140458" y="1050798"/>
                </a:lnTo>
                <a:lnTo>
                  <a:pt x="2134886" y="1098875"/>
                </a:lnTo>
                <a:lnTo>
                  <a:pt x="2119024" y="1142993"/>
                </a:lnTo>
                <a:lnTo>
                  <a:pt x="2094151" y="1181899"/>
                </a:lnTo>
                <a:lnTo>
                  <a:pt x="2061547" y="1214341"/>
                </a:lnTo>
                <a:lnTo>
                  <a:pt x="2022492" y="1239065"/>
                </a:lnTo>
                <a:lnTo>
                  <a:pt x="1978265" y="1254818"/>
                </a:lnTo>
                <a:lnTo>
                  <a:pt x="1930145" y="1260348"/>
                </a:lnTo>
                <a:lnTo>
                  <a:pt x="210312" y="1260348"/>
                </a:lnTo>
                <a:lnTo>
                  <a:pt x="162192" y="1254818"/>
                </a:lnTo>
                <a:lnTo>
                  <a:pt x="117965" y="1239065"/>
                </a:lnTo>
                <a:lnTo>
                  <a:pt x="78910" y="1214341"/>
                </a:lnTo>
                <a:lnTo>
                  <a:pt x="46306" y="1181899"/>
                </a:lnTo>
                <a:lnTo>
                  <a:pt x="21433" y="1142993"/>
                </a:lnTo>
                <a:lnTo>
                  <a:pt x="5571" y="1098875"/>
                </a:lnTo>
                <a:lnTo>
                  <a:pt x="0" y="1050798"/>
                </a:lnTo>
                <a:lnTo>
                  <a:pt x="0" y="210312"/>
                </a:lnTo>
                <a:close/>
              </a:path>
            </a:pathLst>
          </a:custGeom>
          <a:ln w="27025">
            <a:solidFill>
              <a:srgbClr val="FFFFFF"/>
            </a:solidFill>
          </a:ln>
        </p:spPr>
        <p:txBody>
          <a:bodyPr wrap="square" lIns="0" tIns="0" rIns="0" bIns="0" rtlCol="0"/>
          <a:lstStyle/>
          <a:p>
            <a:endParaRPr sz="2473"/>
          </a:p>
        </p:txBody>
      </p:sp>
      <p:sp>
        <p:nvSpPr>
          <p:cNvPr id="26" name="object 26"/>
          <p:cNvSpPr txBox="1"/>
          <p:nvPr/>
        </p:nvSpPr>
        <p:spPr>
          <a:xfrm>
            <a:off x="8954223" y="4161417"/>
            <a:ext cx="2111895" cy="316173"/>
          </a:xfrm>
          <a:prstGeom prst="rect">
            <a:avLst/>
          </a:prstGeom>
        </p:spPr>
        <p:txBody>
          <a:bodyPr vert="horz" wrap="square" lIns="0" tIns="20062" rIns="0" bIns="0" rtlCol="0">
            <a:spAutoFit/>
          </a:bodyPr>
          <a:lstStyle/>
          <a:p>
            <a:pPr>
              <a:spcBef>
                <a:spcPts val="157"/>
              </a:spcBef>
            </a:pPr>
            <a:r>
              <a:rPr sz="1923" dirty="0">
                <a:solidFill>
                  <a:srgbClr val="FFFFFF"/>
                </a:solidFill>
                <a:latin typeface="Franklin Gothic Book"/>
                <a:cs typeface="Franklin Gothic Book"/>
              </a:rPr>
              <a:t>Elevation</a:t>
            </a:r>
            <a:r>
              <a:rPr sz="1923" spc="-69" dirty="0">
                <a:solidFill>
                  <a:srgbClr val="FFFFFF"/>
                </a:solidFill>
                <a:latin typeface="Franklin Gothic Book"/>
                <a:cs typeface="Franklin Gothic Book"/>
              </a:rPr>
              <a:t> </a:t>
            </a:r>
            <a:r>
              <a:rPr sz="1923" spc="14" dirty="0">
                <a:solidFill>
                  <a:srgbClr val="FFFFFF"/>
                </a:solidFill>
                <a:latin typeface="Franklin Gothic Book"/>
                <a:cs typeface="Franklin Gothic Book"/>
              </a:rPr>
              <a:t>Certificate</a:t>
            </a:r>
            <a:endParaRPr sz="1923">
              <a:latin typeface="Franklin Gothic Book"/>
              <a:cs typeface="Franklin Gothic Book"/>
            </a:endParaRPr>
          </a:p>
        </p:txBody>
      </p:sp>
      <p:sp>
        <p:nvSpPr>
          <p:cNvPr id="27" name="object 27"/>
          <p:cNvSpPr txBox="1"/>
          <p:nvPr/>
        </p:nvSpPr>
        <p:spPr>
          <a:xfrm>
            <a:off x="9657675" y="5052228"/>
            <a:ext cx="693497" cy="316173"/>
          </a:xfrm>
          <a:prstGeom prst="rect">
            <a:avLst/>
          </a:prstGeom>
        </p:spPr>
        <p:txBody>
          <a:bodyPr vert="horz" wrap="square" lIns="0" tIns="20062" rIns="0" bIns="0" rtlCol="0">
            <a:spAutoFit/>
          </a:bodyPr>
          <a:lstStyle/>
          <a:p>
            <a:pPr>
              <a:spcBef>
                <a:spcPts val="157"/>
              </a:spcBef>
            </a:pPr>
            <a:r>
              <a:rPr sz="1923" spc="14" dirty="0">
                <a:solidFill>
                  <a:srgbClr val="FFFFFF"/>
                </a:solidFill>
                <a:latin typeface="Franklin Gothic Book"/>
                <a:cs typeface="Franklin Gothic Book"/>
              </a:rPr>
              <a:t>M</a:t>
            </a:r>
            <a:r>
              <a:rPr sz="1923" spc="144" dirty="0">
                <a:solidFill>
                  <a:srgbClr val="FFFFFF"/>
                </a:solidFill>
                <a:latin typeface="Franklin Gothic Book"/>
                <a:cs typeface="Franklin Gothic Book"/>
              </a:rPr>
              <a:t> </a:t>
            </a:r>
            <a:r>
              <a:rPr sz="1923" spc="14" dirty="0">
                <a:solidFill>
                  <a:srgbClr val="FFFFFF"/>
                </a:solidFill>
                <a:latin typeface="Franklin Gothic Book"/>
                <a:cs typeface="Franklin Gothic Book"/>
              </a:rPr>
              <a:t>&amp;</a:t>
            </a:r>
            <a:r>
              <a:rPr sz="1923" spc="151" dirty="0">
                <a:solidFill>
                  <a:srgbClr val="FFFFFF"/>
                </a:solidFill>
                <a:latin typeface="Franklin Gothic Book"/>
                <a:cs typeface="Franklin Gothic Book"/>
              </a:rPr>
              <a:t> </a:t>
            </a:r>
            <a:r>
              <a:rPr sz="1923" spc="7" dirty="0">
                <a:solidFill>
                  <a:srgbClr val="FFFFFF"/>
                </a:solidFill>
                <a:latin typeface="Franklin Gothic Book"/>
                <a:cs typeface="Franklin Gothic Book"/>
              </a:rPr>
              <a:t>E</a:t>
            </a:r>
            <a:endParaRPr sz="1923">
              <a:latin typeface="Franklin Gothic Book"/>
              <a:cs typeface="Franklin Gothic Book"/>
            </a:endParaRPr>
          </a:p>
        </p:txBody>
      </p:sp>
      <p:sp>
        <p:nvSpPr>
          <p:cNvPr id="28" name="object 28"/>
          <p:cNvSpPr txBox="1"/>
          <p:nvPr/>
        </p:nvSpPr>
        <p:spPr>
          <a:xfrm>
            <a:off x="4761838" y="5885464"/>
            <a:ext cx="6727357" cy="439136"/>
          </a:xfrm>
          <a:prstGeom prst="rect">
            <a:avLst/>
          </a:prstGeom>
        </p:spPr>
        <p:txBody>
          <a:bodyPr vert="horz" wrap="square" lIns="0" tIns="24425" rIns="0" bIns="0" rtlCol="0">
            <a:spAutoFit/>
          </a:bodyPr>
          <a:lstStyle/>
          <a:p>
            <a:pPr marR="6978" algn="r">
              <a:spcBef>
                <a:spcPts val="192"/>
              </a:spcBef>
            </a:pPr>
            <a:r>
              <a:rPr sz="1305" u="sng" spc="21" dirty="0">
                <a:solidFill>
                  <a:srgbClr val="005188"/>
                </a:solidFill>
                <a:uFill>
                  <a:solidFill>
                    <a:srgbClr val="005188"/>
                  </a:solidFill>
                </a:uFill>
                <a:latin typeface="Franklin Gothic Book"/>
                <a:cs typeface="Franklin Gothic Book"/>
                <a:hlinkClick r:id="rId3"/>
              </a:rPr>
              <a:t>https://www.fema.gov/sites/default/files/documents/fema_discount-Explanation-Guide.pdf</a:t>
            </a:r>
            <a:endParaRPr sz="1305" dirty="0">
              <a:latin typeface="Franklin Gothic Book"/>
              <a:cs typeface="Franklin Gothic Book"/>
            </a:endParaRPr>
          </a:p>
          <a:p>
            <a:pPr marR="10468" algn="r">
              <a:spcBef>
                <a:spcPts val="62"/>
              </a:spcBef>
            </a:pPr>
            <a:r>
              <a:rPr sz="1305" i="1" spc="7" dirty="0">
                <a:latin typeface="Franklin Gothic Book"/>
                <a:cs typeface="Franklin Gothic Book"/>
              </a:rPr>
              <a:t>(note:</a:t>
            </a:r>
            <a:r>
              <a:rPr sz="1305" i="1" dirty="0">
                <a:latin typeface="Franklin Gothic Book"/>
                <a:cs typeface="Franklin Gothic Book"/>
              </a:rPr>
              <a:t> </a:t>
            </a:r>
            <a:r>
              <a:rPr sz="1305" i="1" spc="21" dirty="0">
                <a:latin typeface="Franklin Gothic Book"/>
                <a:cs typeface="Franklin Gothic Book"/>
              </a:rPr>
              <a:t>case </a:t>
            </a:r>
            <a:r>
              <a:rPr sz="1305" i="1" spc="7" dirty="0">
                <a:latin typeface="Franklin Gothic Book"/>
                <a:cs typeface="Franklin Gothic Book"/>
              </a:rPr>
              <a:t>sensitive</a:t>
            </a:r>
            <a:r>
              <a:rPr sz="1305" i="1" spc="27" dirty="0">
                <a:latin typeface="Franklin Gothic Book"/>
                <a:cs typeface="Franklin Gothic Book"/>
              </a:rPr>
              <a:t> </a:t>
            </a:r>
            <a:r>
              <a:rPr sz="1305" i="1" spc="7" dirty="0">
                <a:latin typeface="Franklin Gothic Book"/>
                <a:cs typeface="Franklin Gothic Book"/>
              </a:rPr>
              <a:t>link!)</a:t>
            </a:r>
            <a:endParaRPr sz="1305" dirty="0">
              <a:latin typeface="Franklin Gothic Book"/>
              <a:cs typeface="Franklin Gothic Book"/>
            </a:endParaRPr>
          </a:p>
        </p:txBody>
      </p:sp>
      <p:grpSp>
        <p:nvGrpSpPr>
          <p:cNvPr id="29" name="object 29"/>
          <p:cNvGrpSpPr/>
          <p:nvPr/>
        </p:nvGrpSpPr>
        <p:grpSpPr>
          <a:xfrm>
            <a:off x="212787" y="759880"/>
            <a:ext cx="12782802" cy="6665422"/>
            <a:chOff x="710946" y="1459991"/>
            <a:chExt cx="8636000" cy="4852035"/>
          </a:xfrm>
        </p:grpSpPr>
        <p:sp>
          <p:nvSpPr>
            <p:cNvPr id="30" name="object 30"/>
            <p:cNvSpPr/>
            <p:nvPr/>
          </p:nvSpPr>
          <p:spPr>
            <a:xfrm>
              <a:off x="7109460" y="2778375"/>
              <a:ext cx="344170" cy="1789430"/>
            </a:xfrm>
            <a:custGeom>
              <a:avLst/>
              <a:gdLst/>
              <a:ahLst/>
              <a:cxnLst/>
              <a:rect l="l" t="t" r="r" b="b"/>
              <a:pathLst>
                <a:path w="344170" h="1789429">
                  <a:moveTo>
                    <a:pt x="343662" y="1632204"/>
                  </a:moveTo>
                  <a:lnTo>
                    <a:pt x="257556" y="1632204"/>
                  </a:lnTo>
                  <a:lnTo>
                    <a:pt x="257556" y="1475232"/>
                  </a:lnTo>
                  <a:lnTo>
                    <a:pt x="86106" y="1475232"/>
                  </a:lnTo>
                  <a:lnTo>
                    <a:pt x="86106" y="1632204"/>
                  </a:lnTo>
                  <a:lnTo>
                    <a:pt x="0" y="1632204"/>
                  </a:lnTo>
                  <a:lnTo>
                    <a:pt x="171450" y="1789176"/>
                  </a:lnTo>
                  <a:lnTo>
                    <a:pt x="343662" y="1632204"/>
                  </a:lnTo>
                  <a:close/>
                </a:path>
                <a:path w="344170" h="1789429">
                  <a:moveTo>
                    <a:pt x="343662" y="157734"/>
                  </a:moveTo>
                  <a:lnTo>
                    <a:pt x="257556" y="157734"/>
                  </a:lnTo>
                  <a:lnTo>
                    <a:pt x="257556" y="0"/>
                  </a:lnTo>
                  <a:lnTo>
                    <a:pt x="86106" y="0"/>
                  </a:lnTo>
                  <a:lnTo>
                    <a:pt x="86106" y="157734"/>
                  </a:lnTo>
                  <a:lnTo>
                    <a:pt x="0" y="157734"/>
                  </a:lnTo>
                  <a:lnTo>
                    <a:pt x="171450" y="314706"/>
                  </a:lnTo>
                  <a:lnTo>
                    <a:pt x="343662" y="157734"/>
                  </a:lnTo>
                  <a:close/>
                </a:path>
              </a:pathLst>
            </a:custGeom>
            <a:solidFill>
              <a:srgbClr val="FFFF00"/>
            </a:solidFill>
          </p:spPr>
          <p:txBody>
            <a:bodyPr wrap="square" lIns="0" tIns="0" rIns="0" bIns="0" rtlCol="0"/>
            <a:lstStyle/>
            <a:p>
              <a:endParaRPr sz="2473"/>
            </a:p>
          </p:txBody>
        </p:sp>
        <p:sp>
          <p:nvSpPr>
            <p:cNvPr id="31" name="object 31"/>
            <p:cNvSpPr/>
            <p:nvPr/>
          </p:nvSpPr>
          <p:spPr>
            <a:xfrm>
              <a:off x="5416804" y="2905823"/>
              <a:ext cx="756920" cy="1659889"/>
            </a:xfrm>
            <a:custGeom>
              <a:avLst/>
              <a:gdLst/>
              <a:ahLst/>
              <a:cxnLst/>
              <a:rect l="l" t="t" r="r" b="b"/>
              <a:pathLst>
                <a:path w="756920" h="1659889">
                  <a:moveTo>
                    <a:pt x="756666" y="1489710"/>
                  </a:moveTo>
                  <a:lnTo>
                    <a:pt x="586740" y="1319784"/>
                  </a:lnTo>
                  <a:lnTo>
                    <a:pt x="586740" y="1404366"/>
                  </a:lnTo>
                  <a:lnTo>
                    <a:pt x="0" y="1404366"/>
                  </a:lnTo>
                  <a:lnTo>
                    <a:pt x="0" y="1574292"/>
                  </a:lnTo>
                  <a:lnTo>
                    <a:pt x="586740" y="1574292"/>
                  </a:lnTo>
                  <a:lnTo>
                    <a:pt x="586740" y="1659636"/>
                  </a:lnTo>
                  <a:lnTo>
                    <a:pt x="756666" y="1489710"/>
                  </a:lnTo>
                  <a:close/>
                </a:path>
                <a:path w="756920" h="1659889">
                  <a:moveTo>
                    <a:pt x="756666" y="169926"/>
                  </a:moveTo>
                  <a:lnTo>
                    <a:pt x="586740" y="0"/>
                  </a:lnTo>
                  <a:lnTo>
                    <a:pt x="586740" y="85344"/>
                  </a:lnTo>
                  <a:lnTo>
                    <a:pt x="0" y="85344"/>
                  </a:lnTo>
                  <a:lnTo>
                    <a:pt x="0" y="255270"/>
                  </a:lnTo>
                  <a:lnTo>
                    <a:pt x="586740" y="255270"/>
                  </a:lnTo>
                  <a:lnTo>
                    <a:pt x="586740" y="339852"/>
                  </a:lnTo>
                  <a:lnTo>
                    <a:pt x="756666" y="169926"/>
                  </a:lnTo>
                  <a:close/>
                </a:path>
              </a:pathLst>
            </a:custGeom>
            <a:solidFill>
              <a:srgbClr val="0078AE"/>
            </a:solidFill>
          </p:spPr>
          <p:txBody>
            <a:bodyPr wrap="square" lIns="0" tIns="0" rIns="0" bIns="0" rtlCol="0"/>
            <a:lstStyle/>
            <a:p>
              <a:endParaRPr sz="2473"/>
            </a:p>
          </p:txBody>
        </p:sp>
        <p:sp>
          <p:nvSpPr>
            <p:cNvPr id="32" name="object 32"/>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36" name="Slide Number Placeholder 35">
            <a:extLst>
              <a:ext uri="{FF2B5EF4-FFF2-40B4-BE49-F238E27FC236}">
                <a16:creationId xmlns:a16="http://schemas.microsoft.com/office/drawing/2014/main" id="{40698E8A-EFCA-584A-0C3A-7CE4DFA867FE}"/>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16</a:t>
            </a:fld>
            <a:endParaRPr lang="en-US" spc="-21" dirty="0"/>
          </a:p>
        </p:txBody>
      </p:sp>
      <p:sp>
        <p:nvSpPr>
          <p:cNvPr id="33" name="TextBox 32">
            <a:extLst>
              <a:ext uri="{FF2B5EF4-FFF2-40B4-BE49-F238E27FC236}">
                <a16:creationId xmlns:a16="http://schemas.microsoft.com/office/drawing/2014/main" id="{64986964-C15E-861F-DDEB-A9CF5DAE0374}"/>
              </a:ext>
            </a:extLst>
          </p:cNvPr>
          <p:cNvSpPr txBox="1"/>
          <p:nvPr/>
        </p:nvSpPr>
        <p:spPr>
          <a:xfrm>
            <a:off x="508000" y="6571164"/>
            <a:ext cx="12192000" cy="646331"/>
          </a:xfrm>
          <a:prstGeom prst="rect">
            <a:avLst/>
          </a:prstGeom>
          <a:solidFill>
            <a:schemeClr val="accent1">
              <a:lumMod val="20000"/>
              <a:lumOff val="80000"/>
            </a:schemeClr>
          </a:solidFill>
        </p:spPr>
        <p:txBody>
          <a:bodyPr wrap="square" rtlCol="0">
            <a:spAutoFit/>
          </a:bodyPr>
          <a:lstStyle/>
          <a:p>
            <a:r>
              <a:rPr lang="en-US" dirty="0">
                <a:solidFill>
                  <a:srgbClr val="C00000"/>
                </a:solidFill>
                <a:latin typeface="Aptos Body"/>
              </a:rPr>
              <a:t>Eligibility for both mitigation discounts could be documented on the Elevation Certificate.  The building’s flood openings are documented in Section A, and the Machinery &amp; Equipment Elevation is either documented in Section C or in the new Section H.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1" name="object 11"/>
          <p:cNvSpPr txBox="1"/>
          <p:nvPr/>
        </p:nvSpPr>
        <p:spPr>
          <a:xfrm>
            <a:off x="812800" y="509538"/>
            <a:ext cx="12534094" cy="6753324"/>
          </a:xfrm>
          <a:prstGeom prst="rect">
            <a:avLst/>
          </a:prstGeom>
          <a:ln w="12953">
            <a:solidFill>
              <a:srgbClr val="000000"/>
            </a:solidFill>
          </a:ln>
        </p:spPr>
        <p:txBody>
          <a:bodyPr vert="horz" wrap="square" lIns="0" tIns="0" rIns="0" bIns="0" rtlCol="0">
            <a:spAutoFit/>
          </a:bodyPr>
          <a:lstStyle/>
          <a:p>
            <a:pPr>
              <a:lnSpc>
                <a:spcPct val="100000"/>
              </a:lnSpc>
            </a:pPr>
            <a:endParaRPr sz="3984" dirty="0">
              <a:latin typeface="Times New Roman"/>
              <a:cs typeface="Times New Roman"/>
            </a:endParaRPr>
          </a:p>
          <a:p>
            <a:pPr marL="799026"/>
            <a:r>
              <a:rPr sz="2679" spc="21" dirty="0">
                <a:solidFill>
                  <a:srgbClr val="005288"/>
                </a:solidFill>
                <a:latin typeface="Franklin Gothic Medium"/>
                <a:cs typeface="Franklin Gothic Medium"/>
              </a:rPr>
              <a:t>Impact</a:t>
            </a:r>
            <a:r>
              <a:rPr sz="2679" spc="1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on</a:t>
            </a:r>
            <a:r>
              <a:rPr sz="2679" spc="7" dirty="0">
                <a:solidFill>
                  <a:srgbClr val="005288"/>
                </a:solidFill>
                <a:latin typeface="Franklin Gothic Medium"/>
                <a:cs typeface="Franklin Gothic Medium"/>
              </a:rPr>
              <a:t> Elevation</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Certificate</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Updates</a:t>
            </a:r>
            <a:endParaRPr sz="2679" dirty="0">
              <a:latin typeface="Franklin Gothic Medium"/>
              <a:cs typeface="Franklin Gothic Medium"/>
            </a:endParaRPr>
          </a:p>
          <a:p>
            <a:pPr>
              <a:spcBef>
                <a:spcPts val="34"/>
              </a:spcBef>
            </a:pPr>
            <a:endParaRPr sz="3572" dirty="0">
              <a:latin typeface="Franklin Gothic Medium"/>
              <a:cs typeface="Franklin Gothic Medium"/>
            </a:endParaRPr>
          </a:p>
          <a:p>
            <a:pPr marL="1137479" indent="-339325">
              <a:buClr>
                <a:srgbClr val="8A8D90"/>
              </a:buClr>
              <a:buFont typeface="Wingdings"/>
              <a:buChar char=""/>
              <a:tabLst>
                <a:tab pos="1137479" algn="l"/>
                <a:tab pos="1138351" algn="l"/>
              </a:tabLst>
            </a:pPr>
            <a:r>
              <a:rPr sz="2129" dirty="0">
                <a:latin typeface="Franklin Gothic Book"/>
                <a:cs typeface="Franklin Gothic Book"/>
              </a:rPr>
              <a:t>More</a:t>
            </a:r>
            <a:r>
              <a:rPr sz="2129" spc="7" dirty="0">
                <a:latin typeface="Franklin Gothic Book"/>
                <a:cs typeface="Franklin Gothic Book"/>
              </a:rPr>
              <a:t> </a:t>
            </a:r>
            <a:r>
              <a:rPr sz="2129" dirty="0">
                <a:latin typeface="Franklin Gothic Book"/>
                <a:cs typeface="Franklin Gothic Book"/>
              </a:rPr>
              <a:t>details</a:t>
            </a:r>
            <a:r>
              <a:rPr sz="2129" spc="14" dirty="0">
                <a:latin typeface="Franklin Gothic Book"/>
                <a:cs typeface="Franklin Gothic Book"/>
              </a:rPr>
              <a:t> </a:t>
            </a:r>
            <a:r>
              <a:rPr sz="2129" dirty="0">
                <a:latin typeface="Franklin Gothic Book"/>
                <a:cs typeface="Franklin Gothic Book"/>
              </a:rPr>
              <a:t>about</a:t>
            </a:r>
            <a:r>
              <a:rPr sz="2129" spc="21" dirty="0">
                <a:latin typeface="Franklin Gothic Book"/>
                <a:cs typeface="Franklin Gothic Book"/>
              </a:rPr>
              <a:t> </a:t>
            </a:r>
            <a:r>
              <a:rPr sz="2129" dirty="0">
                <a:latin typeface="Franklin Gothic Book"/>
                <a:cs typeface="Franklin Gothic Book"/>
              </a:rPr>
              <a:t>flood</a:t>
            </a:r>
            <a:r>
              <a:rPr sz="2129" spc="14" dirty="0">
                <a:latin typeface="Franklin Gothic Book"/>
                <a:cs typeface="Franklin Gothic Book"/>
              </a:rPr>
              <a:t> </a:t>
            </a:r>
            <a:r>
              <a:rPr sz="2129" dirty="0">
                <a:latin typeface="Franklin Gothic Book"/>
                <a:cs typeface="Franklin Gothic Book"/>
              </a:rPr>
              <a:t>openings</a:t>
            </a:r>
            <a:r>
              <a:rPr sz="2129" spc="-7" dirty="0">
                <a:latin typeface="Franklin Gothic Book"/>
                <a:cs typeface="Franklin Gothic Book"/>
              </a:rPr>
              <a:t> </a:t>
            </a:r>
            <a:r>
              <a:rPr sz="2129" dirty="0">
                <a:latin typeface="Franklin Gothic Book"/>
                <a:cs typeface="Franklin Gothic Book"/>
              </a:rPr>
              <a:t>in</a:t>
            </a:r>
            <a:r>
              <a:rPr sz="2129" spc="-14" dirty="0">
                <a:latin typeface="Franklin Gothic Book"/>
                <a:cs typeface="Franklin Gothic Book"/>
              </a:rPr>
              <a:t> </a:t>
            </a:r>
            <a:r>
              <a:rPr sz="2129" u="sng" dirty="0">
                <a:uFill>
                  <a:solidFill>
                    <a:srgbClr val="000000"/>
                  </a:solidFill>
                </a:uFill>
                <a:latin typeface="Franklin Gothic Book"/>
                <a:cs typeface="Franklin Gothic Book"/>
              </a:rPr>
              <a:t>Section</a:t>
            </a:r>
            <a:r>
              <a:rPr sz="2129" u="sng" spc="-7" dirty="0">
                <a:uFill>
                  <a:solidFill>
                    <a:srgbClr val="000000"/>
                  </a:solidFill>
                </a:uFill>
                <a:latin typeface="Franklin Gothic Book"/>
                <a:cs typeface="Franklin Gothic Book"/>
              </a:rPr>
              <a:t> </a:t>
            </a:r>
            <a:r>
              <a:rPr sz="2129" u="sng" spc="7" dirty="0">
                <a:uFill>
                  <a:solidFill>
                    <a:srgbClr val="000000"/>
                  </a:solidFill>
                </a:uFill>
                <a:latin typeface="Franklin Gothic Book"/>
                <a:cs typeface="Franklin Gothic Book"/>
              </a:rPr>
              <a:t>A</a:t>
            </a:r>
            <a:r>
              <a:rPr sz="2129" spc="27" dirty="0">
                <a:latin typeface="Franklin Gothic Book"/>
                <a:cs typeface="Franklin Gothic Book"/>
              </a:rPr>
              <a:t> </a:t>
            </a:r>
            <a:r>
              <a:rPr sz="2129" dirty="0">
                <a:latin typeface="Franklin Gothic Book"/>
                <a:cs typeface="Franklin Gothic Book"/>
              </a:rPr>
              <a:t>help</a:t>
            </a:r>
            <a:r>
              <a:rPr sz="2129" spc="7" dirty="0">
                <a:latin typeface="Franklin Gothic Book"/>
                <a:cs typeface="Franklin Gothic Book"/>
              </a:rPr>
              <a:t> </a:t>
            </a:r>
            <a:r>
              <a:rPr sz="2129" dirty="0">
                <a:latin typeface="Franklin Gothic Book"/>
                <a:cs typeface="Franklin Gothic Book"/>
              </a:rPr>
              <a:t>determine</a:t>
            </a:r>
            <a:r>
              <a:rPr sz="2129" spc="14" dirty="0">
                <a:latin typeface="Franklin Gothic Book"/>
                <a:cs typeface="Franklin Gothic Book"/>
              </a:rPr>
              <a:t> </a:t>
            </a:r>
            <a:r>
              <a:rPr sz="2129" dirty="0">
                <a:latin typeface="Franklin Gothic Book"/>
                <a:cs typeface="Franklin Gothic Book"/>
              </a:rPr>
              <a:t>the</a:t>
            </a:r>
            <a:r>
              <a:rPr sz="2129" spc="41" dirty="0">
                <a:latin typeface="Franklin Gothic Book"/>
                <a:cs typeface="Franklin Gothic Book"/>
              </a:rPr>
              <a:t> </a:t>
            </a:r>
            <a:r>
              <a:rPr sz="2129" b="1" spc="-7" dirty="0">
                <a:latin typeface="Franklin Gothic Book"/>
                <a:cs typeface="Franklin Gothic Book"/>
              </a:rPr>
              <a:t>mitigation</a:t>
            </a:r>
            <a:r>
              <a:rPr sz="2129" b="1" spc="-14" dirty="0">
                <a:latin typeface="Franklin Gothic Book"/>
                <a:cs typeface="Franklin Gothic Book"/>
              </a:rPr>
              <a:t> </a:t>
            </a:r>
            <a:r>
              <a:rPr sz="2129" b="1" dirty="0">
                <a:latin typeface="Franklin Gothic Book"/>
                <a:cs typeface="Franklin Gothic Book"/>
              </a:rPr>
              <a:t>discount</a:t>
            </a:r>
            <a:r>
              <a:rPr sz="2129" dirty="0">
                <a:latin typeface="Franklin Gothic Book"/>
                <a:cs typeface="Franklin Gothic Book"/>
              </a:rPr>
              <a:t>.</a:t>
            </a:r>
          </a:p>
          <a:p>
            <a:pPr marL="1133117" marR="1586713" indent="-334089">
              <a:lnSpc>
                <a:spcPts val="2526"/>
              </a:lnSpc>
              <a:spcBef>
                <a:spcPts val="1065"/>
              </a:spcBef>
              <a:buClr>
                <a:srgbClr val="8A8D90"/>
              </a:buClr>
              <a:buFont typeface="Wingdings"/>
              <a:buChar char=""/>
              <a:tabLst>
                <a:tab pos="1137479" algn="l"/>
                <a:tab pos="1138351" algn="l"/>
              </a:tabLst>
            </a:pPr>
            <a:r>
              <a:rPr sz="2129" dirty="0">
                <a:latin typeface="Franklin Gothic Book"/>
                <a:cs typeface="Franklin Gothic Book"/>
              </a:rPr>
              <a:t>Floodplain</a:t>
            </a:r>
            <a:r>
              <a:rPr sz="2129" spc="-21" dirty="0">
                <a:latin typeface="Franklin Gothic Book"/>
                <a:cs typeface="Franklin Gothic Book"/>
              </a:rPr>
              <a:t> </a:t>
            </a:r>
            <a:r>
              <a:rPr sz="2129" dirty="0">
                <a:latin typeface="Franklin Gothic Book"/>
                <a:cs typeface="Franklin Gothic Book"/>
              </a:rPr>
              <a:t>managers</a:t>
            </a:r>
            <a:r>
              <a:rPr sz="2129" spc="-7" dirty="0">
                <a:latin typeface="Franklin Gothic Book"/>
                <a:cs typeface="Franklin Gothic Book"/>
              </a:rPr>
              <a:t> </a:t>
            </a:r>
            <a:r>
              <a:rPr sz="2129" dirty="0">
                <a:latin typeface="Franklin Gothic Book"/>
                <a:cs typeface="Franklin Gothic Book"/>
              </a:rPr>
              <a:t>still need</a:t>
            </a:r>
            <a:r>
              <a:rPr sz="2129" spc="14" dirty="0">
                <a:latin typeface="Franklin Gothic Book"/>
                <a:cs typeface="Franklin Gothic Book"/>
              </a:rPr>
              <a:t> </a:t>
            </a:r>
            <a:r>
              <a:rPr sz="2129" dirty="0">
                <a:latin typeface="Franklin Gothic Book"/>
                <a:cs typeface="Franklin Gothic Book"/>
              </a:rPr>
              <a:t>the</a:t>
            </a:r>
            <a:r>
              <a:rPr sz="2129" spc="14" dirty="0">
                <a:latin typeface="Franklin Gothic Book"/>
                <a:cs typeface="Franklin Gothic Book"/>
              </a:rPr>
              <a:t> </a:t>
            </a:r>
            <a:r>
              <a:rPr sz="2129" dirty="0">
                <a:latin typeface="Franklin Gothic Book"/>
                <a:cs typeface="Franklin Gothic Book"/>
              </a:rPr>
              <a:t>flood</a:t>
            </a:r>
            <a:r>
              <a:rPr sz="2129" spc="7" dirty="0">
                <a:latin typeface="Franklin Gothic Book"/>
                <a:cs typeface="Franklin Gothic Book"/>
              </a:rPr>
              <a:t> </a:t>
            </a:r>
            <a:r>
              <a:rPr sz="2129" dirty="0">
                <a:latin typeface="Franklin Gothic Book"/>
                <a:cs typeface="Franklin Gothic Book"/>
              </a:rPr>
              <a:t>zone</a:t>
            </a:r>
            <a:r>
              <a:rPr sz="2129" spc="14" dirty="0">
                <a:latin typeface="Franklin Gothic Book"/>
                <a:cs typeface="Franklin Gothic Book"/>
              </a:rPr>
              <a:t> </a:t>
            </a:r>
            <a:r>
              <a:rPr sz="2129" spc="7" dirty="0">
                <a:latin typeface="Franklin Gothic Book"/>
                <a:cs typeface="Franklin Gothic Book"/>
              </a:rPr>
              <a:t>and</a:t>
            </a:r>
            <a:r>
              <a:rPr sz="2129" spc="21" dirty="0">
                <a:latin typeface="Franklin Gothic Book"/>
                <a:cs typeface="Franklin Gothic Book"/>
              </a:rPr>
              <a:t> </a:t>
            </a:r>
            <a:r>
              <a:rPr sz="2129" dirty="0">
                <a:latin typeface="Franklin Gothic Book"/>
                <a:cs typeface="Franklin Gothic Book"/>
              </a:rPr>
              <a:t>Base</a:t>
            </a:r>
            <a:r>
              <a:rPr sz="2129" spc="14" dirty="0">
                <a:latin typeface="Franklin Gothic Book"/>
                <a:cs typeface="Franklin Gothic Book"/>
              </a:rPr>
              <a:t> </a:t>
            </a:r>
            <a:r>
              <a:rPr sz="2129" dirty="0">
                <a:latin typeface="Franklin Gothic Book"/>
                <a:cs typeface="Franklin Gothic Book"/>
              </a:rPr>
              <a:t>Flood</a:t>
            </a:r>
            <a:r>
              <a:rPr sz="2129" spc="-7" dirty="0">
                <a:latin typeface="Franklin Gothic Book"/>
                <a:cs typeface="Franklin Gothic Book"/>
              </a:rPr>
              <a:t> Elevation</a:t>
            </a:r>
            <a:r>
              <a:rPr sz="2129" dirty="0">
                <a:latin typeface="Franklin Gothic Book"/>
                <a:cs typeface="Franklin Gothic Book"/>
              </a:rPr>
              <a:t> (BFE)</a:t>
            </a:r>
            <a:r>
              <a:rPr sz="2129" spc="14" dirty="0">
                <a:latin typeface="Franklin Gothic Book"/>
                <a:cs typeface="Franklin Gothic Book"/>
              </a:rPr>
              <a:t> </a:t>
            </a:r>
            <a:r>
              <a:rPr sz="2129" spc="-7" dirty="0">
                <a:latin typeface="Franklin Gothic Book"/>
                <a:cs typeface="Franklin Gothic Book"/>
              </a:rPr>
              <a:t>in </a:t>
            </a:r>
            <a:r>
              <a:rPr sz="2129" spc="-508" dirty="0">
                <a:latin typeface="Franklin Gothic Book"/>
                <a:cs typeface="Franklin Gothic Book"/>
              </a:rPr>
              <a:t> </a:t>
            </a:r>
            <a:r>
              <a:rPr sz="2129" u="sng" dirty="0">
                <a:uFill>
                  <a:solidFill>
                    <a:srgbClr val="000000"/>
                  </a:solidFill>
                </a:uFill>
                <a:latin typeface="Franklin Gothic Book"/>
                <a:cs typeface="Franklin Gothic Book"/>
              </a:rPr>
              <a:t>Section</a:t>
            </a:r>
            <a:r>
              <a:rPr sz="2129" u="sng" spc="-21" dirty="0">
                <a:uFill>
                  <a:solidFill>
                    <a:srgbClr val="000000"/>
                  </a:solidFill>
                </a:uFill>
                <a:latin typeface="Franklin Gothic Book"/>
                <a:cs typeface="Franklin Gothic Book"/>
              </a:rPr>
              <a:t> </a:t>
            </a:r>
            <a:r>
              <a:rPr sz="2129" u="sng" spc="7" dirty="0">
                <a:uFill>
                  <a:solidFill>
                    <a:srgbClr val="000000"/>
                  </a:solidFill>
                </a:uFill>
                <a:latin typeface="Franklin Gothic Book"/>
                <a:cs typeface="Franklin Gothic Book"/>
              </a:rPr>
              <a:t>B</a:t>
            </a:r>
            <a:r>
              <a:rPr sz="2129" spc="21" dirty="0">
                <a:latin typeface="Franklin Gothic Book"/>
                <a:cs typeface="Franklin Gothic Book"/>
              </a:rPr>
              <a:t> </a:t>
            </a:r>
            <a:r>
              <a:rPr sz="2129" dirty="0">
                <a:latin typeface="Franklin Gothic Book"/>
                <a:cs typeface="Franklin Gothic Book"/>
              </a:rPr>
              <a:t>of</a:t>
            </a:r>
            <a:r>
              <a:rPr sz="2129" spc="-7" dirty="0">
                <a:latin typeface="Franklin Gothic Book"/>
                <a:cs typeface="Franklin Gothic Book"/>
              </a:rPr>
              <a:t> </a:t>
            </a:r>
            <a:r>
              <a:rPr sz="2129" dirty="0">
                <a:latin typeface="Franklin Gothic Book"/>
                <a:cs typeface="Franklin Gothic Book"/>
              </a:rPr>
              <a:t>the</a:t>
            </a:r>
            <a:r>
              <a:rPr sz="2129" spc="14" dirty="0">
                <a:latin typeface="Franklin Gothic Book"/>
                <a:cs typeface="Franklin Gothic Book"/>
              </a:rPr>
              <a:t> </a:t>
            </a:r>
            <a:r>
              <a:rPr sz="2129" spc="-7" dirty="0">
                <a:latin typeface="Franklin Gothic Book"/>
                <a:cs typeface="Franklin Gothic Book"/>
              </a:rPr>
              <a:t>form</a:t>
            </a:r>
            <a:r>
              <a:rPr lang="en-US" sz="2129" spc="-7" dirty="0">
                <a:latin typeface="Franklin Gothic Book"/>
                <a:cs typeface="Franklin Gothic Book"/>
              </a:rPr>
              <a:t> for local </a:t>
            </a:r>
            <a:r>
              <a:rPr lang="en-US" sz="2129" b="1" spc="-7" dirty="0">
                <a:latin typeface="Franklin Gothic Book"/>
                <a:cs typeface="Franklin Gothic Book"/>
              </a:rPr>
              <a:t>floodplain management regulations</a:t>
            </a:r>
            <a:r>
              <a:rPr lang="en-US" sz="2129" spc="-7" dirty="0">
                <a:latin typeface="Franklin Gothic Book"/>
                <a:cs typeface="Franklin Gothic Book"/>
              </a:rPr>
              <a:t> and building codes </a:t>
            </a:r>
            <a:r>
              <a:rPr sz="2129" spc="-7" dirty="0">
                <a:latin typeface="Franklin Gothic Book"/>
                <a:cs typeface="Franklin Gothic Book"/>
              </a:rPr>
              <a:t>, </a:t>
            </a:r>
            <a:r>
              <a:rPr sz="2129" dirty="0">
                <a:latin typeface="Franklin Gothic Book"/>
                <a:cs typeface="Franklin Gothic Book"/>
              </a:rPr>
              <a:t>but </a:t>
            </a:r>
            <a:r>
              <a:rPr sz="2129" spc="-7" dirty="0">
                <a:latin typeface="Franklin Gothic Book"/>
                <a:cs typeface="Franklin Gothic Book"/>
              </a:rPr>
              <a:t>they </a:t>
            </a:r>
            <a:r>
              <a:rPr sz="2129" dirty="0">
                <a:latin typeface="Franklin Gothic Book"/>
                <a:cs typeface="Franklin Gothic Book"/>
              </a:rPr>
              <a:t>are</a:t>
            </a:r>
            <a:r>
              <a:rPr sz="2129" spc="14" dirty="0">
                <a:latin typeface="Franklin Gothic Book"/>
                <a:cs typeface="Franklin Gothic Book"/>
              </a:rPr>
              <a:t> </a:t>
            </a:r>
            <a:r>
              <a:rPr sz="2129" dirty="0">
                <a:latin typeface="Franklin Gothic Book"/>
                <a:cs typeface="Franklin Gothic Book"/>
              </a:rPr>
              <a:t>no</a:t>
            </a:r>
            <a:r>
              <a:rPr sz="2129" spc="-7" dirty="0">
                <a:latin typeface="Franklin Gothic Book"/>
                <a:cs typeface="Franklin Gothic Book"/>
              </a:rPr>
              <a:t> </a:t>
            </a:r>
            <a:r>
              <a:rPr sz="2129" dirty="0">
                <a:latin typeface="Franklin Gothic Book"/>
                <a:cs typeface="Franklin Gothic Book"/>
              </a:rPr>
              <a:t>longer</a:t>
            </a:r>
            <a:r>
              <a:rPr sz="2129" spc="-7" dirty="0">
                <a:latin typeface="Franklin Gothic Book"/>
                <a:cs typeface="Franklin Gothic Book"/>
              </a:rPr>
              <a:t> </a:t>
            </a:r>
            <a:r>
              <a:rPr sz="2129" spc="7" dirty="0">
                <a:latin typeface="Franklin Gothic Book"/>
                <a:cs typeface="Franklin Gothic Book"/>
              </a:rPr>
              <a:t>used as</a:t>
            </a:r>
            <a:r>
              <a:rPr sz="2129" spc="14" dirty="0">
                <a:latin typeface="Franklin Gothic Book"/>
                <a:cs typeface="Franklin Gothic Book"/>
              </a:rPr>
              <a:t> </a:t>
            </a:r>
            <a:r>
              <a:rPr sz="2129" dirty="0">
                <a:latin typeface="Franklin Gothic Book"/>
                <a:cs typeface="Franklin Gothic Book"/>
              </a:rPr>
              <a:t>direct</a:t>
            </a:r>
            <a:r>
              <a:rPr sz="2129" spc="14" dirty="0">
                <a:latin typeface="Franklin Gothic Book"/>
                <a:cs typeface="Franklin Gothic Book"/>
              </a:rPr>
              <a:t> </a:t>
            </a:r>
            <a:r>
              <a:rPr sz="2129" dirty="0">
                <a:latin typeface="Franklin Gothic Book"/>
                <a:cs typeface="Franklin Gothic Book"/>
              </a:rPr>
              <a:t>rating</a:t>
            </a:r>
            <a:r>
              <a:rPr sz="2129" spc="-14" dirty="0">
                <a:latin typeface="Franklin Gothic Book"/>
                <a:cs typeface="Franklin Gothic Book"/>
              </a:rPr>
              <a:t> </a:t>
            </a:r>
            <a:r>
              <a:rPr sz="2129" dirty="0">
                <a:latin typeface="Franklin Gothic Book"/>
                <a:cs typeface="Franklin Gothic Book"/>
              </a:rPr>
              <a:t>variables.</a:t>
            </a:r>
          </a:p>
          <a:p>
            <a:pPr marL="1137479" indent="-339325">
              <a:spcBef>
                <a:spcPts val="879"/>
              </a:spcBef>
              <a:buClr>
                <a:srgbClr val="8A8D90"/>
              </a:buClr>
              <a:buFont typeface="Wingdings"/>
              <a:buChar char=""/>
              <a:tabLst>
                <a:tab pos="1137479" algn="l"/>
                <a:tab pos="1138351" algn="l"/>
              </a:tabLst>
            </a:pPr>
            <a:r>
              <a:rPr sz="2129" spc="7" dirty="0">
                <a:latin typeface="Franklin Gothic Book"/>
                <a:cs typeface="Franklin Gothic Book"/>
              </a:rPr>
              <a:t>First</a:t>
            </a:r>
            <a:r>
              <a:rPr sz="2129" spc="-14" dirty="0">
                <a:latin typeface="Franklin Gothic Book"/>
                <a:cs typeface="Franklin Gothic Book"/>
              </a:rPr>
              <a:t> </a:t>
            </a:r>
            <a:r>
              <a:rPr sz="2129" dirty="0">
                <a:latin typeface="Franklin Gothic Book"/>
                <a:cs typeface="Franklin Gothic Book"/>
              </a:rPr>
              <a:t>Floor</a:t>
            </a:r>
            <a:r>
              <a:rPr sz="2129" spc="-21" dirty="0">
                <a:latin typeface="Franklin Gothic Book"/>
                <a:cs typeface="Franklin Gothic Book"/>
              </a:rPr>
              <a:t> </a:t>
            </a:r>
            <a:r>
              <a:rPr sz="2129" dirty="0">
                <a:latin typeface="Franklin Gothic Book"/>
                <a:cs typeface="Franklin Gothic Book"/>
              </a:rPr>
              <a:t>Height</a:t>
            </a:r>
            <a:r>
              <a:rPr sz="2129" spc="-14" dirty="0">
                <a:latin typeface="Franklin Gothic Book"/>
                <a:cs typeface="Franklin Gothic Book"/>
              </a:rPr>
              <a:t> </a:t>
            </a:r>
            <a:r>
              <a:rPr sz="2129" dirty="0">
                <a:latin typeface="Franklin Gothic Book"/>
                <a:cs typeface="Franklin Gothic Book"/>
              </a:rPr>
              <a:t>(FFH)</a:t>
            </a:r>
            <a:r>
              <a:rPr sz="2129" spc="7" dirty="0">
                <a:latin typeface="Franklin Gothic Book"/>
                <a:cs typeface="Franklin Gothic Book"/>
              </a:rPr>
              <a:t> </a:t>
            </a:r>
            <a:r>
              <a:rPr sz="2129" spc="-14" dirty="0">
                <a:latin typeface="Franklin Gothic Book"/>
                <a:cs typeface="Franklin Gothic Book"/>
              </a:rPr>
              <a:t>for </a:t>
            </a:r>
            <a:r>
              <a:rPr sz="2129" b="1" dirty="0">
                <a:latin typeface="Franklin Gothic Book"/>
                <a:cs typeface="Franklin Gothic Book"/>
              </a:rPr>
              <a:t>insurance</a:t>
            </a:r>
            <a:r>
              <a:rPr sz="2129" b="1" spc="-14" dirty="0">
                <a:latin typeface="Franklin Gothic Book"/>
                <a:cs typeface="Franklin Gothic Book"/>
              </a:rPr>
              <a:t> </a:t>
            </a:r>
            <a:r>
              <a:rPr sz="2129" b="1" dirty="0">
                <a:latin typeface="Franklin Gothic Book"/>
                <a:cs typeface="Franklin Gothic Book"/>
              </a:rPr>
              <a:t>rating</a:t>
            </a:r>
          </a:p>
          <a:p>
            <a:pPr marL="1523035" lvl="1" indent="-278264">
              <a:spcBef>
                <a:spcPts val="1003"/>
              </a:spcBef>
              <a:buClr>
                <a:srgbClr val="8A8D90"/>
              </a:buClr>
              <a:buSzPct val="50000"/>
              <a:buFont typeface="Wingdings"/>
              <a:buChar char=""/>
              <a:tabLst>
                <a:tab pos="1523035" algn="l"/>
              </a:tabLst>
            </a:pPr>
            <a:r>
              <a:rPr sz="1923" dirty="0">
                <a:latin typeface="Franklin Gothic Book"/>
                <a:cs typeface="Franklin Gothic Book"/>
              </a:rPr>
              <a:t>Survey</a:t>
            </a:r>
            <a:r>
              <a:rPr sz="1923" spc="21" dirty="0">
                <a:latin typeface="Franklin Gothic Book"/>
                <a:cs typeface="Franklin Gothic Book"/>
              </a:rPr>
              <a:t> </a:t>
            </a:r>
            <a:r>
              <a:rPr sz="1923" dirty="0">
                <a:latin typeface="Franklin Gothic Book"/>
                <a:cs typeface="Franklin Gothic Book"/>
              </a:rPr>
              <a:t>still</a:t>
            </a:r>
            <a:r>
              <a:rPr sz="1923" spc="27" dirty="0">
                <a:latin typeface="Franklin Gothic Book"/>
                <a:cs typeface="Franklin Gothic Book"/>
              </a:rPr>
              <a:t> </a:t>
            </a:r>
            <a:r>
              <a:rPr sz="1923" dirty="0">
                <a:latin typeface="Franklin Gothic Book"/>
                <a:cs typeface="Franklin Gothic Book"/>
              </a:rPr>
              <a:t>not</a:t>
            </a:r>
            <a:r>
              <a:rPr sz="1923" spc="14" dirty="0">
                <a:latin typeface="Franklin Gothic Book"/>
                <a:cs typeface="Franklin Gothic Book"/>
              </a:rPr>
              <a:t> </a:t>
            </a:r>
            <a:r>
              <a:rPr sz="1923" dirty="0">
                <a:latin typeface="Franklin Gothic Book"/>
                <a:cs typeface="Franklin Gothic Book"/>
              </a:rPr>
              <a:t>required—Section</a:t>
            </a:r>
            <a:r>
              <a:rPr sz="1923" spc="48" dirty="0">
                <a:latin typeface="Franklin Gothic Book"/>
                <a:cs typeface="Franklin Gothic Book"/>
              </a:rPr>
              <a:t> </a:t>
            </a:r>
            <a:r>
              <a:rPr sz="1923" spc="7" dirty="0">
                <a:latin typeface="Franklin Gothic Book"/>
                <a:cs typeface="Franklin Gothic Book"/>
              </a:rPr>
              <a:t>E</a:t>
            </a:r>
            <a:r>
              <a:rPr sz="1923" spc="21" dirty="0">
                <a:latin typeface="Franklin Gothic Book"/>
                <a:cs typeface="Franklin Gothic Book"/>
              </a:rPr>
              <a:t> </a:t>
            </a:r>
            <a:r>
              <a:rPr sz="1923" spc="7" dirty="0">
                <a:latin typeface="Franklin Gothic Book"/>
                <a:cs typeface="Franklin Gothic Book"/>
              </a:rPr>
              <a:t>didn’t</a:t>
            </a:r>
            <a:r>
              <a:rPr sz="1923" spc="21" dirty="0">
                <a:latin typeface="Franklin Gothic Book"/>
                <a:cs typeface="Franklin Gothic Book"/>
              </a:rPr>
              <a:t> </a:t>
            </a:r>
            <a:r>
              <a:rPr sz="1923" spc="7" dirty="0">
                <a:latin typeface="Franklin Gothic Book"/>
                <a:cs typeface="Franklin Gothic Book"/>
              </a:rPr>
              <a:t>capture</a:t>
            </a:r>
            <a:r>
              <a:rPr sz="1923" spc="21" dirty="0">
                <a:latin typeface="Franklin Gothic Book"/>
                <a:cs typeface="Franklin Gothic Book"/>
              </a:rPr>
              <a:t> </a:t>
            </a:r>
            <a:r>
              <a:rPr sz="1923" spc="7" dirty="0">
                <a:latin typeface="Franklin Gothic Book"/>
                <a:cs typeface="Franklin Gothic Book"/>
              </a:rPr>
              <a:t>the</a:t>
            </a:r>
            <a:r>
              <a:rPr sz="1923" spc="14" dirty="0">
                <a:latin typeface="Franklin Gothic Book"/>
                <a:cs typeface="Franklin Gothic Book"/>
              </a:rPr>
              <a:t> </a:t>
            </a:r>
            <a:r>
              <a:rPr sz="1923" spc="7" dirty="0">
                <a:latin typeface="Franklin Gothic Book"/>
                <a:cs typeface="Franklin Gothic Book"/>
              </a:rPr>
              <a:t>correct</a:t>
            </a:r>
            <a:r>
              <a:rPr sz="1923" spc="21" dirty="0">
                <a:latin typeface="Franklin Gothic Book"/>
                <a:cs typeface="Franklin Gothic Book"/>
              </a:rPr>
              <a:t> </a:t>
            </a:r>
            <a:r>
              <a:rPr sz="1923" spc="-7" dirty="0">
                <a:latin typeface="Franklin Gothic Book"/>
                <a:cs typeface="Franklin Gothic Book"/>
              </a:rPr>
              <a:t>info</a:t>
            </a:r>
            <a:r>
              <a:rPr sz="1923" spc="14" dirty="0">
                <a:latin typeface="Franklin Gothic Book"/>
                <a:cs typeface="Franklin Gothic Book"/>
              </a:rPr>
              <a:t> </a:t>
            </a:r>
            <a:r>
              <a:rPr sz="1923" spc="7" dirty="0">
                <a:latin typeface="Franklin Gothic Book"/>
                <a:cs typeface="Franklin Gothic Book"/>
              </a:rPr>
              <a:t>needed</a:t>
            </a:r>
            <a:r>
              <a:rPr sz="1923" spc="21" dirty="0">
                <a:latin typeface="Franklin Gothic Book"/>
                <a:cs typeface="Franklin Gothic Book"/>
              </a:rPr>
              <a:t> </a:t>
            </a:r>
            <a:r>
              <a:rPr sz="1923" spc="-14" dirty="0">
                <a:latin typeface="Franklin Gothic Book"/>
                <a:cs typeface="Franklin Gothic Book"/>
              </a:rPr>
              <a:t>to</a:t>
            </a:r>
            <a:r>
              <a:rPr sz="1923" spc="14" dirty="0">
                <a:latin typeface="Franklin Gothic Book"/>
                <a:cs typeface="Franklin Gothic Book"/>
              </a:rPr>
              <a:t> </a:t>
            </a:r>
            <a:r>
              <a:rPr sz="1923" spc="7" dirty="0">
                <a:latin typeface="Franklin Gothic Book"/>
                <a:cs typeface="Franklin Gothic Book"/>
              </a:rPr>
              <a:t>find</a:t>
            </a:r>
            <a:r>
              <a:rPr sz="1923" spc="34" dirty="0">
                <a:latin typeface="Franklin Gothic Book"/>
                <a:cs typeface="Franklin Gothic Book"/>
              </a:rPr>
              <a:t> </a:t>
            </a:r>
            <a:r>
              <a:rPr sz="1923" spc="7" dirty="0">
                <a:latin typeface="Franklin Gothic Book"/>
                <a:cs typeface="Franklin Gothic Book"/>
              </a:rPr>
              <a:t>FFH.</a:t>
            </a:r>
            <a:endParaRPr sz="1923" dirty="0">
              <a:latin typeface="Franklin Gothic Book"/>
              <a:cs typeface="Franklin Gothic Book"/>
            </a:endParaRPr>
          </a:p>
          <a:p>
            <a:pPr marL="1523035" lvl="1" indent="-278264">
              <a:spcBef>
                <a:spcPts val="1010"/>
              </a:spcBef>
              <a:buClr>
                <a:srgbClr val="8A8D90"/>
              </a:buClr>
              <a:buSzPct val="50000"/>
              <a:buFont typeface="Wingdings"/>
              <a:buChar char=""/>
              <a:tabLst>
                <a:tab pos="1523035" algn="l"/>
              </a:tabLst>
            </a:pPr>
            <a:r>
              <a:rPr sz="1923" spc="7" dirty="0">
                <a:latin typeface="Franklin Gothic Book"/>
                <a:cs typeface="Franklin Gothic Book"/>
              </a:rPr>
              <a:t>More</a:t>
            </a:r>
            <a:r>
              <a:rPr sz="1923" spc="21" dirty="0">
                <a:latin typeface="Franklin Gothic Book"/>
                <a:cs typeface="Franklin Gothic Book"/>
              </a:rPr>
              <a:t> </a:t>
            </a:r>
            <a:r>
              <a:rPr sz="1923" dirty="0">
                <a:latin typeface="Franklin Gothic Book"/>
                <a:cs typeface="Franklin Gothic Book"/>
              </a:rPr>
              <a:t>information</a:t>
            </a:r>
            <a:r>
              <a:rPr sz="1923" spc="27" dirty="0">
                <a:latin typeface="Franklin Gothic Book"/>
                <a:cs typeface="Franklin Gothic Book"/>
              </a:rPr>
              <a:t> </a:t>
            </a:r>
            <a:r>
              <a:rPr sz="1923" spc="7" dirty="0">
                <a:latin typeface="Franklin Gothic Book"/>
                <a:cs typeface="Franklin Gothic Book"/>
              </a:rPr>
              <a:t>about</a:t>
            </a:r>
            <a:r>
              <a:rPr sz="1923" spc="21" dirty="0">
                <a:latin typeface="Franklin Gothic Book"/>
                <a:cs typeface="Franklin Gothic Book"/>
              </a:rPr>
              <a:t> </a:t>
            </a:r>
            <a:r>
              <a:rPr sz="1923" spc="7" dirty="0">
                <a:latin typeface="Franklin Gothic Book"/>
                <a:cs typeface="Franklin Gothic Book"/>
              </a:rPr>
              <a:t>the location</a:t>
            </a:r>
            <a:r>
              <a:rPr sz="1923" spc="21" dirty="0">
                <a:latin typeface="Franklin Gothic Book"/>
                <a:cs typeface="Franklin Gothic Book"/>
              </a:rPr>
              <a:t> </a:t>
            </a:r>
            <a:r>
              <a:rPr sz="1923" spc="7" dirty="0">
                <a:latin typeface="Franklin Gothic Book"/>
                <a:cs typeface="Franklin Gothic Book"/>
              </a:rPr>
              <a:t>of</a:t>
            </a:r>
            <a:r>
              <a:rPr sz="1923" spc="14" dirty="0">
                <a:latin typeface="Franklin Gothic Book"/>
                <a:cs typeface="Franklin Gothic Book"/>
              </a:rPr>
              <a:t> M&amp;E</a:t>
            </a:r>
            <a:r>
              <a:rPr sz="1923" spc="48" dirty="0">
                <a:latin typeface="Franklin Gothic Book"/>
                <a:cs typeface="Franklin Gothic Book"/>
              </a:rPr>
              <a:t> </a:t>
            </a:r>
            <a:r>
              <a:rPr sz="1923" spc="7" dirty="0">
                <a:latin typeface="Franklin Gothic Book"/>
                <a:cs typeface="Franklin Gothic Book"/>
              </a:rPr>
              <a:t>is</a:t>
            </a:r>
            <a:r>
              <a:rPr sz="1923" spc="-14" dirty="0">
                <a:latin typeface="Franklin Gothic Book"/>
                <a:cs typeface="Franklin Gothic Book"/>
              </a:rPr>
              <a:t> </a:t>
            </a:r>
            <a:r>
              <a:rPr sz="1923" spc="7" dirty="0">
                <a:latin typeface="Franklin Gothic Book"/>
                <a:cs typeface="Franklin Gothic Book"/>
              </a:rPr>
              <a:t>needed</a:t>
            </a:r>
            <a:r>
              <a:rPr sz="1923" spc="14" dirty="0">
                <a:latin typeface="Franklin Gothic Book"/>
                <a:cs typeface="Franklin Gothic Book"/>
              </a:rPr>
              <a:t> </a:t>
            </a:r>
            <a:r>
              <a:rPr sz="1923" spc="-14" dirty="0">
                <a:latin typeface="Franklin Gothic Book"/>
                <a:cs typeface="Franklin Gothic Book"/>
              </a:rPr>
              <a:t>to</a:t>
            </a:r>
            <a:r>
              <a:rPr sz="1923" spc="14" dirty="0">
                <a:latin typeface="Franklin Gothic Book"/>
                <a:cs typeface="Franklin Gothic Book"/>
              </a:rPr>
              <a:t> </a:t>
            </a:r>
            <a:r>
              <a:rPr sz="1923" dirty="0">
                <a:latin typeface="Franklin Gothic Book"/>
                <a:cs typeface="Franklin Gothic Book"/>
              </a:rPr>
              <a:t>determine</a:t>
            </a:r>
            <a:r>
              <a:rPr sz="1923" spc="21" dirty="0">
                <a:latin typeface="Franklin Gothic Book"/>
                <a:cs typeface="Franklin Gothic Book"/>
              </a:rPr>
              <a:t> </a:t>
            </a:r>
            <a:r>
              <a:rPr sz="1923" spc="7" dirty="0">
                <a:latin typeface="Franklin Gothic Book"/>
                <a:cs typeface="Franklin Gothic Book"/>
              </a:rPr>
              <a:t>mitigation</a:t>
            </a:r>
            <a:r>
              <a:rPr sz="1923" spc="34" dirty="0">
                <a:latin typeface="Franklin Gothic Book"/>
                <a:cs typeface="Franklin Gothic Book"/>
              </a:rPr>
              <a:t> </a:t>
            </a:r>
            <a:r>
              <a:rPr sz="1923" spc="7" dirty="0">
                <a:latin typeface="Franklin Gothic Book"/>
                <a:cs typeface="Franklin Gothic Book"/>
              </a:rPr>
              <a:t>discount.</a:t>
            </a:r>
            <a:endParaRPr sz="1923" dirty="0">
              <a:latin typeface="Franklin Gothic Book"/>
              <a:cs typeface="Franklin Gothic Book"/>
            </a:endParaRPr>
          </a:p>
          <a:p>
            <a:pPr marL="1137479" indent="-339325">
              <a:spcBef>
                <a:spcPts val="941"/>
              </a:spcBef>
              <a:buClr>
                <a:srgbClr val="8A8D90"/>
              </a:buClr>
              <a:buFont typeface="Wingdings"/>
              <a:buChar char=""/>
              <a:tabLst>
                <a:tab pos="1137479" algn="l"/>
                <a:tab pos="1138351" algn="l"/>
              </a:tabLst>
            </a:pPr>
            <a:r>
              <a:rPr sz="2129" spc="7" dirty="0">
                <a:latin typeface="Franklin Gothic Book"/>
                <a:cs typeface="Franklin Gothic Book"/>
              </a:rPr>
              <a:t>A</a:t>
            </a:r>
            <a:r>
              <a:rPr sz="2129" spc="-7" dirty="0">
                <a:latin typeface="Franklin Gothic Book"/>
                <a:cs typeface="Franklin Gothic Book"/>
              </a:rPr>
              <a:t> </a:t>
            </a:r>
            <a:r>
              <a:rPr sz="2129" spc="-14" dirty="0">
                <a:latin typeface="Franklin Gothic Book"/>
                <a:cs typeface="Franklin Gothic Book"/>
              </a:rPr>
              <a:t>new</a:t>
            </a:r>
            <a:r>
              <a:rPr sz="2129" dirty="0">
                <a:latin typeface="Franklin Gothic Book"/>
                <a:cs typeface="Franklin Gothic Book"/>
              </a:rPr>
              <a:t> </a:t>
            </a:r>
            <a:r>
              <a:rPr sz="2129" spc="7" dirty="0">
                <a:latin typeface="Franklin Gothic Book"/>
                <a:cs typeface="Franklin Gothic Book"/>
              </a:rPr>
              <a:t>EC</a:t>
            </a:r>
            <a:r>
              <a:rPr sz="2129" dirty="0">
                <a:latin typeface="Franklin Gothic Book"/>
                <a:cs typeface="Franklin Gothic Book"/>
              </a:rPr>
              <a:t> section </a:t>
            </a:r>
            <a:r>
              <a:rPr sz="2129" spc="-7" dirty="0">
                <a:latin typeface="Franklin Gothic Book"/>
                <a:cs typeface="Franklin Gothic Book"/>
              </a:rPr>
              <a:t>was</a:t>
            </a:r>
            <a:r>
              <a:rPr sz="2129" dirty="0">
                <a:latin typeface="Franklin Gothic Book"/>
                <a:cs typeface="Franklin Gothic Book"/>
              </a:rPr>
              <a:t> needed</a:t>
            </a:r>
            <a:r>
              <a:rPr sz="2129" spc="7" dirty="0">
                <a:latin typeface="Franklin Gothic Book"/>
                <a:cs typeface="Franklin Gothic Book"/>
              </a:rPr>
              <a:t> =</a:t>
            </a:r>
            <a:r>
              <a:rPr sz="2129" dirty="0">
                <a:latin typeface="Franklin Gothic Book"/>
                <a:cs typeface="Franklin Gothic Book"/>
              </a:rPr>
              <a:t> </a:t>
            </a:r>
            <a:r>
              <a:rPr sz="2129" u="sng" dirty="0">
                <a:uFill>
                  <a:solidFill>
                    <a:srgbClr val="000000"/>
                  </a:solidFill>
                </a:uFill>
                <a:latin typeface="Franklin Gothic Book"/>
                <a:cs typeface="Franklin Gothic Book"/>
              </a:rPr>
              <a:t>Section</a:t>
            </a:r>
            <a:r>
              <a:rPr sz="2129" u="sng" spc="-21" dirty="0">
                <a:uFill>
                  <a:solidFill>
                    <a:srgbClr val="000000"/>
                  </a:solidFill>
                </a:uFill>
                <a:latin typeface="Franklin Gothic Book"/>
                <a:cs typeface="Franklin Gothic Book"/>
              </a:rPr>
              <a:t> </a:t>
            </a:r>
            <a:r>
              <a:rPr sz="2129" u="sng" spc="7" dirty="0">
                <a:uFill>
                  <a:solidFill>
                    <a:srgbClr val="000000"/>
                  </a:solidFill>
                </a:uFill>
                <a:latin typeface="Franklin Gothic Book"/>
                <a:cs typeface="Franklin Gothic Book"/>
              </a:rPr>
              <a:t>H</a:t>
            </a:r>
            <a:endParaRPr sz="2129" dirty="0">
              <a:latin typeface="Franklin Gothic Book"/>
              <a:cs typeface="Franklin Gothic Book"/>
            </a:endParaRPr>
          </a:p>
          <a:p>
            <a:pPr marL="1523035" lvl="1" indent="-278264">
              <a:spcBef>
                <a:spcPts val="1003"/>
              </a:spcBef>
              <a:buClr>
                <a:srgbClr val="8A8D90"/>
              </a:buClr>
              <a:buSzPct val="50000"/>
              <a:buFont typeface="Wingdings"/>
              <a:buChar char=""/>
              <a:tabLst>
                <a:tab pos="1523035" algn="l"/>
              </a:tabLst>
            </a:pPr>
            <a:r>
              <a:rPr sz="1923" spc="7" dirty="0">
                <a:latin typeface="Franklin Gothic Book"/>
                <a:cs typeface="Franklin Gothic Book"/>
              </a:rPr>
              <a:t>Use</a:t>
            </a:r>
            <a:r>
              <a:rPr sz="1923" spc="-7" dirty="0">
                <a:latin typeface="Franklin Gothic Book"/>
                <a:cs typeface="Franklin Gothic Book"/>
              </a:rPr>
              <a:t> for</a:t>
            </a:r>
            <a:r>
              <a:rPr sz="1923" dirty="0">
                <a:latin typeface="Franklin Gothic Book"/>
                <a:cs typeface="Franklin Gothic Book"/>
              </a:rPr>
              <a:t> insurance</a:t>
            </a:r>
            <a:r>
              <a:rPr sz="1923" spc="27" dirty="0">
                <a:latin typeface="Franklin Gothic Book"/>
                <a:cs typeface="Franklin Gothic Book"/>
              </a:rPr>
              <a:t> </a:t>
            </a:r>
            <a:r>
              <a:rPr sz="1923" spc="7" dirty="0">
                <a:latin typeface="Franklin Gothic Book"/>
                <a:cs typeface="Franklin Gothic Book"/>
              </a:rPr>
              <a:t>rating</a:t>
            </a:r>
            <a:r>
              <a:rPr sz="1923" spc="14" dirty="0">
                <a:latin typeface="Franklin Gothic Book"/>
                <a:cs typeface="Franklin Gothic Book"/>
              </a:rPr>
              <a:t> </a:t>
            </a:r>
            <a:r>
              <a:rPr sz="1923" spc="7" dirty="0">
                <a:latin typeface="Franklin Gothic Book"/>
                <a:cs typeface="Franklin Gothic Book"/>
              </a:rPr>
              <a:t>without</a:t>
            </a:r>
            <a:r>
              <a:rPr sz="1923" spc="-7" dirty="0">
                <a:latin typeface="Franklin Gothic Book"/>
                <a:cs typeface="Franklin Gothic Book"/>
              </a:rPr>
              <a:t> </a:t>
            </a:r>
            <a:r>
              <a:rPr sz="1923" spc="7" dirty="0">
                <a:latin typeface="Franklin Gothic Book"/>
                <a:cs typeface="Franklin Gothic Book"/>
              </a:rPr>
              <a:t>a </a:t>
            </a:r>
            <a:r>
              <a:rPr sz="1923" spc="-7" dirty="0">
                <a:latin typeface="Franklin Gothic Book"/>
                <a:cs typeface="Franklin Gothic Book"/>
              </a:rPr>
              <a:t>survey.</a:t>
            </a:r>
            <a:endParaRPr sz="1923" dirty="0">
              <a:latin typeface="Franklin Gothic Book"/>
              <a:cs typeface="Franklin Gothic Book"/>
            </a:endParaRPr>
          </a:p>
          <a:p>
            <a:pPr marL="1523035" lvl="1" indent="-278264">
              <a:spcBef>
                <a:spcPts val="1003"/>
              </a:spcBef>
              <a:buClr>
                <a:srgbClr val="8A8D90"/>
              </a:buClr>
              <a:buSzPct val="50000"/>
              <a:buFont typeface="Wingdings"/>
              <a:buChar char=""/>
              <a:tabLst>
                <a:tab pos="1523035" algn="l"/>
              </a:tabLst>
            </a:pPr>
            <a:r>
              <a:rPr sz="1923" dirty="0">
                <a:latin typeface="Franklin Gothic Book"/>
                <a:cs typeface="Franklin Gothic Book"/>
              </a:rPr>
              <a:t>Section </a:t>
            </a:r>
            <a:r>
              <a:rPr sz="1923" spc="14" dirty="0">
                <a:latin typeface="Franklin Gothic Book"/>
                <a:cs typeface="Franklin Gothic Book"/>
              </a:rPr>
              <a:t>H</a:t>
            </a:r>
            <a:r>
              <a:rPr sz="1923" spc="7" dirty="0">
                <a:latin typeface="Franklin Gothic Book"/>
                <a:cs typeface="Franklin Gothic Book"/>
              </a:rPr>
              <a:t> </a:t>
            </a:r>
            <a:r>
              <a:rPr sz="1923" dirty="0">
                <a:latin typeface="Franklin Gothic Book"/>
                <a:cs typeface="Franklin Gothic Book"/>
              </a:rPr>
              <a:t>is</a:t>
            </a:r>
            <a:r>
              <a:rPr sz="1923" spc="21" dirty="0">
                <a:latin typeface="Franklin Gothic Book"/>
                <a:cs typeface="Franklin Gothic Book"/>
              </a:rPr>
              <a:t> </a:t>
            </a:r>
            <a:r>
              <a:rPr sz="1923" spc="7" dirty="0">
                <a:latin typeface="Franklin Gothic Book"/>
                <a:cs typeface="Franklin Gothic Book"/>
              </a:rPr>
              <a:t>recommended </a:t>
            </a:r>
            <a:r>
              <a:rPr sz="1923" spc="-14" dirty="0">
                <a:latin typeface="Franklin Gothic Book"/>
                <a:cs typeface="Franklin Gothic Book"/>
              </a:rPr>
              <a:t>over</a:t>
            </a:r>
            <a:r>
              <a:rPr sz="1923" spc="7" dirty="0">
                <a:latin typeface="Franklin Gothic Book"/>
                <a:cs typeface="Franklin Gothic Book"/>
              </a:rPr>
              <a:t> </a:t>
            </a:r>
            <a:r>
              <a:rPr sz="1923" dirty="0">
                <a:latin typeface="Franklin Gothic Book"/>
                <a:cs typeface="Franklin Gothic Book"/>
              </a:rPr>
              <a:t>Section</a:t>
            </a:r>
            <a:r>
              <a:rPr sz="1923" spc="27" dirty="0">
                <a:latin typeface="Franklin Gothic Book"/>
                <a:cs typeface="Franklin Gothic Book"/>
              </a:rPr>
              <a:t> </a:t>
            </a:r>
            <a:r>
              <a:rPr sz="1923" spc="7" dirty="0">
                <a:latin typeface="Franklin Gothic Book"/>
                <a:cs typeface="Franklin Gothic Book"/>
              </a:rPr>
              <a:t>E.</a:t>
            </a:r>
            <a:endParaRPr sz="1923"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spcBef>
                <a:spcPts val="55"/>
              </a:spcBef>
            </a:pPr>
            <a:endParaRPr sz="1923" dirty="0">
              <a:latin typeface="Franklin Gothic Book"/>
              <a:cs typeface="Franklin Gothic Book"/>
            </a:endParaRPr>
          </a:p>
        </p:txBody>
      </p:sp>
      <p:sp>
        <p:nvSpPr>
          <p:cNvPr id="13" name="object 13"/>
          <p:cNvSpPr txBox="1">
            <a:spLocks noGrp="1"/>
          </p:cNvSpPr>
          <p:nvPr>
            <p:ph type="ftr" sz="quarter" idx="5"/>
          </p:nvPr>
        </p:nvSpPr>
        <p:spPr>
          <a:xfrm>
            <a:off x="889000" y="7475690"/>
            <a:ext cx="3673353" cy="220510"/>
          </a:xfrm>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15" name="Slide Number Placeholder 14">
            <a:extLst>
              <a:ext uri="{FF2B5EF4-FFF2-40B4-BE49-F238E27FC236}">
                <a16:creationId xmlns:a16="http://schemas.microsoft.com/office/drawing/2014/main" id="{45A59D3A-6D29-97CF-C3D1-45C606C57D00}"/>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17</a:t>
            </a:fld>
            <a:endParaRPr lang="en-US" spc="-21" dirty="0"/>
          </a:p>
        </p:txBody>
      </p:sp>
      <p:sp>
        <p:nvSpPr>
          <p:cNvPr id="2" name="TextBox 1">
            <a:extLst>
              <a:ext uri="{FF2B5EF4-FFF2-40B4-BE49-F238E27FC236}">
                <a16:creationId xmlns:a16="http://schemas.microsoft.com/office/drawing/2014/main" id="{AF50BBB5-0F1E-DEC6-E8D1-E0D280AC0771}"/>
              </a:ext>
            </a:extLst>
          </p:cNvPr>
          <p:cNvSpPr txBox="1"/>
          <p:nvPr/>
        </p:nvSpPr>
        <p:spPr>
          <a:xfrm>
            <a:off x="2260600" y="6335457"/>
            <a:ext cx="8991599" cy="707886"/>
          </a:xfrm>
          <a:prstGeom prst="rect">
            <a:avLst/>
          </a:prstGeom>
          <a:solidFill>
            <a:schemeClr val="accent1">
              <a:lumMod val="20000"/>
              <a:lumOff val="80000"/>
            </a:schemeClr>
          </a:solidFill>
        </p:spPr>
        <p:txBody>
          <a:bodyPr wrap="square" rtlCol="0">
            <a:spAutoFit/>
          </a:bodyPr>
          <a:lstStyle/>
          <a:p>
            <a:r>
              <a:rPr lang="en-US" sz="2000" dirty="0">
                <a:solidFill>
                  <a:srgbClr val="C00000"/>
                </a:solidFill>
              </a:rPr>
              <a:t>Elevation Certificate was updated to support more accurate flood insurance ratings in all flood zones while still needed for floodplain management and lender decisions</a:t>
            </a:r>
            <a:endParaRPr lang="en-US" sz="2000" dirty="0">
              <a:solidFill>
                <a:srgbClr val="C00000"/>
              </a:solidFill>
              <a:latin typeface="ArialM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968279" y="538519"/>
            <a:ext cx="11881042" cy="6689847"/>
            <a:chOff x="704850" y="1449285"/>
            <a:chExt cx="8648700" cy="4869815"/>
          </a:xfrm>
        </p:grpSpPr>
        <p:pic>
          <p:nvPicPr>
            <p:cNvPr id="5" name="object 5"/>
            <p:cNvPicPr/>
            <p:nvPr/>
          </p:nvPicPr>
          <p:blipFill>
            <a:blip r:embed="rId3" cstate="print"/>
            <a:stretch>
              <a:fillRect/>
            </a:stretch>
          </p:blipFill>
          <p:spPr>
            <a:xfrm>
              <a:off x="704850" y="1449285"/>
              <a:ext cx="8648700" cy="4869218"/>
            </a:xfrm>
            <a:prstGeom prst="rect">
              <a:avLst/>
            </a:prstGeom>
          </p:spPr>
        </p:pic>
        <p:pic>
          <p:nvPicPr>
            <p:cNvPr id="6" name="object 6"/>
            <p:cNvPicPr/>
            <p:nvPr/>
          </p:nvPicPr>
          <p:blipFill>
            <a:blip r:embed="rId4" cstate="print"/>
            <a:stretch>
              <a:fillRect/>
            </a:stretch>
          </p:blipFill>
          <p:spPr>
            <a:xfrm>
              <a:off x="704850" y="1453895"/>
              <a:ext cx="8648700" cy="4864608"/>
            </a:xfrm>
            <a:prstGeom prst="rect">
              <a:avLst/>
            </a:prstGeom>
          </p:spPr>
        </p:pic>
      </p:grpSp>
      <p:sp>
        <p:nvSpPr>
          <p:cNvPr id="7" name="object 7"/>
          <p:cNvSpPr txBox="1"/>
          <p:nvPr/>
        </p:nvSpPr>
        <p:spPr>
          <a:xfrm>
            <a:off x="976652" y="553226"/>
            <a:ext cx="11863596" cy="3287118"/>
          </a:xfrm>
          <a:prstGeom prst="rect">
            <a:avLst/>
          </a:prstGeom>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21" dirty="0">
                <a:solidFill>
                  <a:srgbClr val="FFFFFF"/>
                </a:solidFill>
                <a:latin typeface="Franklin Gothic Medium"/>
                <a:cs typeface="Franklin Gothic Medium"/>
              </a:rPr>
              <a:t>2023 </a:t>
            </a:r>
            <a:r>
              <a:rPr sz="3846" spc="7" dirty="0">
                <a:solidFill>
                  <a:srgbClr val="FFFFFF"/>
                </a:solidFill>
                <a:latin typeface="Franklin Gothic Medium"/>
                <a:cs typeface="Franklin Gothic Medium"/>
              </a:rPr>
              <a:t>Elevation</a:t>
            </a:r>
            <a:r>
              <a:rPr sz="3846" spc="-7" dirty="0">
                <a:solidFill>
                  <a:srgbClr val="FFFFFF"/>
                </a:solidFill>
                <a:latin typeface="Franklin Gothic Medium"/>
                <a:cs typeface="Franklin Gothic Medium"/>
              </a:rPr>
              <a:t> </a:t>
            </a:r>
            <a:r>
              <a:rPr sz="3846" spc="14" dirty="0">
                <a:solidFill>
                  <a:srgbClr val="FFFFFF"/>
                </a:solidFill>
                <a:latin typeface="Franklin Gothic Medium"/>
                <a:cs typeface="Franklin Gothic Medium"/>
              </a:rPr>
              <a:t>Certificate</a:t>
            </a:r>
            <a:r>
              <a:rPr sz="3846" dirty="0">
                <a:solidFill>
                  <a:srgbClr val="FFFFFF"/>
                </a:solidFill>
                <a:latin typeface="Franklin Gothic Medium"/>
                <a:cs typeface="Franklin Gothic Medium"/>
              </a:rPr>
              <a:t> </a:t>
            </a:r>
            <a:r>
              <a:rPr sz="3846" spc="14" dirty="0">
                <a:solidFill>
                  <a:srgbClr val="FFFFFF"/>
                </a:solidFill>
                <a:latin typeface="Franklin Gothic Medium"/>
                <a:cs typeface="Franklin Gothic Medium"/>
              </a:rPr>
              <a:t>(EC)</a:t>
            </a:r>
            <a:r>
              <a:rPr sz="3846" spc="-7" dirty="0">
                <a:solidFill>
                  <a:srgbClr val="FFFFFF"/>
                </a:solidFill>
                <a:latin typeface="Franklin Gothic Medium"/>
                <a:cs typeface="Franklin Gothic Medium"/>
              </a:rPr>
              <a:t> </a:t>
            </a:r>
            <a:r>
              <a:rPr sz="3846" spc="7" dirty="0">
                <a:solidFill>
                  <a:srgbClr val="FFFFFF"/>
                </a:solidFill>
                <a:latin typeface="Franklin Gothic Medium"/>
                <a:cs typeface="Franklin Gothic Medium"/>
              </a:rPr>
              <a:t>Form</a:t>
            </a:r>
            <a:endParaRPr sz="3846">
              <a:latin typeface="Franklin Gothic Medium"/>
              <a:cs typeface="Franklin Gothic Medium"/>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1" name="Slide Number Placeholder 10">
            <a:extLst>
              <a:ext uri="{FF2B5EF4-FFF2-40B4-BE49-F238E27FC236}">
                <a16:creationId xmlns:a16="http://schemas.microsoft.com/office/drawing/2014/main" id="{9995055E-1558-24D0-C38C-16D64F45838F}"/>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18</a:t>
            </a:fld>
            <a:endParaRPr lang="en-US" spc="-2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593210" y="1796724"/>
            <a:ext cx="10549877" cy="5210385"/>
            <a:chOff x="1159763" y="2365184"/>
            <a:chExt cx="7679690" cy="3792854"/>
          </a:xfrm>
        </p:grpSpPr>
        <p:sp>
          <p:nvSpPr>
            <p:cNvPr id="5" name="object 5"/>
            <p:cNvSpPr/>
            <p:nvPr/>
          </p:nvSpPr>
          <p:spPr>
            <a:xfrm>
              <a:off x="1229105"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86890" y="5773674"/>
              <a:ext cx="162306" cy="235457"/>
            </a:xfrm>
            <a:prstGeom prst="rect">
              <a:avLst/>
            </a:prstGeom>
          </p:spPr>
        </p:pic>
        <p:pic>
          <p:nvPicPr>
            <p:cNvPr id="7" name="object 7"/>
            <p:cNvPicPr/>
            <p:nvPr/>
          </p:nvPicPr>
          <p:blipFill>
            <a:blip r:embed="rId4" cstate="print"/>
            <a:stretch>
              <a:fillRect/>
            </a:stretch>
          </p:blipFill>
          <p:spPr>
            <a:xfrm>
              <a:off x="1969769" y="5773674"/>
              <a:ext cx="165354" cy="235457"/>
            </a:xfrm>
            <a:prstGeom prst="rect">
              <a:avLst/>
            </a:prstGeom>
          </p:spPr>
        </p:pic>
        <p:sp>
          <p:nvSpPr>
            <p:cNvPr id="8" name="object 8"/>
            <p:cNvSpPr/>
            <p:nvPr/>
          </p:nvSpPr>
          <p:spPr>
            <a:xfrm>
              <a:off x="2152650"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p:cNvPicPr/>
            <p:nvPr/>
          </p:nvPicPr>
          <p:blipFill>
            <a:blip r:embed="rId5" cstate="print"/>
            <a:stretch>
              <a:fillRect/>
            </a:stretch>
          </p:blipFill>
          <p:spPr>
            <a:xfrm>
              <a:off x="2471927" y="5767577"/>
              <a:ext cx="220218" cy="241554"/>
            </a:xfrm>
            <a:prstGeom prst="rect">
              <a:avLst/>
            </a:prstGeom>
          </p:spPr>
        </p:pic>
        <p:pic>
          <p:nvPicPr>
            <p:cNvPr id="10" name="object 10"/>
            <p:cNvPicPr/>
            <p:nvPr/>
          </p:nvPicPr>
          <p:blipFill>
            <a:blip r:embed="rId6" cstate="print"/>
            <a:stretch>
              <a:fillRect/>
            </a:stretch>
          </p:blipFill>
          <p:spPr>
            <a:xfrm>
              <a:off x="1159763" y="5610605"/>
              <a:ext cx="541781" cy="547115"/>
            </a:xfrm>
            <a:prstGeom prst="rect">
              <a:avLst/>
            </a:prstGeom>
          </p:spPr>
        </p:pic>
      </p:grpSp>
      <p:sp>
        <p:nvSpPr>
          <p:cNvPr id="11" name="object 11"/>
          <p:cNvSpPr txBox="1"/>
          <p:nvPr/>
        </p:nvSpPr>
        <p:spPr>
          <a:xfrm>
            <a:off x="8885481" y="1923821"/>
            <a:ext cx="3191831" cy="2264755"/>
          </a:xfrm>
          <a:prstGeom prst="rect">
            <a:avLst/>
          </a:prstGeom>
        </p:spPr>
        <p:txBody>
          <a:bodyPr vert="horz" wrap="square" lIns="0" tIns="137827" rIns="0" bIns="0" rtlCol="0">
            <a:spAutoFit/>
          </a:bodyPr>
          <a:lstStyle/>
          <a:p>
            <a:pPr marL="976103">
              <a:spcBef>
                <a:spcPts val="1085"/>
              </a:spcBef>
            </a:pPr>
            <a:r>
              <a:rPr sz="2129" i="1" dirty="0">
                <a:solidFill>
                  <a:srgbClr val="3C641E"/>
                </a:solidFill>
                <a:latin typeface="Franklin Gothic Book"/>
                <a:cs typeface="Franklin Gothic Book"/>
              </a:rPr>
              <a:t>*Expanded*</a:t>
            </a:r>
            <a:endParaRPr sz="2129">
              <a:latin typeface="Franklin Gothic Book"/>
              <a:cs typeface="Franklin Gothic Book"/>
            </a:endParaRPr>
          </a:p>
          <a:p>
            <a:pPr marL="17446">
              <a:spcBef>
                <a:spcPts val="962"/>
              </a:spcBef>
            </a:pPr>
            <a:r>
              <a:rPr sz="2129" i="1" dirty="0">
                <a:solidFill>
                  <a:srgbClr val="3C641E"/>
                </a:solidFill>
                <a:latin typeface="Franklin Gothic Book"/>
                <a:cs typeface="Franklin Gothic Book"/>
              </a:rPr>
              <a:t>*Additional</a:t>
            </a:r>
            <a:r>
              <a:rPr sz="2129" i="1" spc="-41" dirty="0">
                <a:solidFill>
                  <a:srgbClr val="3C641E"/>
                </a:solidFill>
                <a:latin typeface="Franklin Gothic Book"/>
                <a:cs typeface="Franklin Gothic Book"/>
              </a:rPr>
              <a:t> </a:t>
            </a:r>
            <a:r>
              <a:rPr sz="2129" i="1" spc="-7" dirty="0">
                <a:solidFill>
                  <a:srgbClr val="3C641E"/>
                </a:solidFill>
                <a:latin typeface="Franklin Gothic Book"/>
                <a:cs typeface="Franklin Gothic Book"/>
              </a:rPr>
              <a:t>information*</a:t>
            </a:r>
            <a:endParaRPr sz="2129">
              <a:latin typeface="Franklin Gothic Book"/>
              <a:cs typeface="Franklin Gothic Book"/>
            </a:endParaRPr>
          </a:p>
          <a:p>
            <a:pPr marL="17446">
              <a:spcBef>
                <a:spcPts val="948"/>
              </a:spcBef>
            </a:pPr>
            <a:r>
              <a:rPr sz="2129" i="1" dirty="0">
                <a:solidFill>
                  <a:srgbClr val="3C641E"/>
                </a:solidFill>
                <a:latin typeface="Franklin Gothic Book"/>
                <a:cs typeface="Franklin Gothic Book"/>
              </a:rPr>
              <a:t>*More</a:t>
            </a:r>
            <a:r>
              <a:rPr sz="2129" i="1" spc="7" dirty="0">
                <a:solidFill>
                  <a:srgbClr val="3C641E"/>
                </a:solidFill>
                <a:latin typeface="Franklin Gothic Book"/>
                <a:cs typeface="Franklin Gothic Book"/>
              </a:rPr>
              <a:t> </a:t>
            </a:r>
            <a:r>
              <a:rPr sz="2129" i="1" spc="-7" dirty="0">
                <a:solidFill>
                  <a:srgbClr val="3C641E"/>
                </a:solidFill>
                <a:latin typeface="Franklin Gothic Book"/>
                <a:cs typeface="Franklin Gothic Book"/>
              </a:rPr>
              <a:t>instructions,</a:t>
            </a:r>
            <a:r>
              <a:rPr sz="2129" i="1" spc="-21" dirty="0">
                <a:solidFill>
                  <a:srgbClr val="3C641E"/>
                </a:solidFill>
                <a:latin typeface="Franklin Gothic Book"/>
                <a:cs typeface="Franklin Gothic Book"/>
              </a:rPr>
              <a:t> </a:t>
            </a:r>
            <a:r>
              <a:rPr sz="2129" i="1" spc="-7" dirty="0">
                <a:solidFill>
                  <a:srgbClr val="3C641E"/>
                </a:solidFill>
                <a:latin typeface="Franklin Gothic Book"/>
                <a:cs typeface="Franklin Gothic Book"/>
              </a:rPr>
              <a:t>clarity*</a:t>
            </a:r>
            <a:endParaRPr sz="2129">
              <a:latin typeface="Franklin Gothic Book"/>
              <a:cs typeface="Franklin Gothic Book"/>
            </a:endParaRPr>
          </a:p>
          <a:p>
            <a:pPr marL="17446">
              <a:spcBef>
                <a:spcPts val="955"/>
              </a:spcBef>
            </a:pPr>
            <a:r>
              <a:rPr sz="2129" i="1" dirty="0">
                <a:solidFill>
                  <a:srgbClr val="3C641E"/>
                </a:solidFill>
                <a:latin typeface="Franklin Gothic Book"/>
                <a:cs typeface="Franklin Gothic Book"/>
              </a:rPr>
              <a:t>*Additional</a:t>
            </a:r>
            <a:r>
              <a:rPr sz="2129" i="1" spc="-41" dirty="0">
                <a:solidFill>
                  <a:srgbClr val="3C641E"/>
                </a:solidFill>
                <a:latin typeface="Franklin Gothic Book"/>
                <a:cs typeface="Franklin Gothic Book"/>
              </a:rPr>
              <a:t> </a:t>
            </a:r>
            <a:r>
              <a:rPr sz="2129" i="1" spc="-7" dirty="0">
                <a:solidFill>
                  <a:srgbClr val="3C641E"/>
                </a:solidFill>
                <a:latin typeface="Franklin Gothic Book"/>
                <a:cs typeface="Franklin Gothic Book"/>
              </a:rPr>
              <a:t>information*</a:t>
            </a:r>
            <a:endParaRPr sz="2129">
              <a:latin typeface="Franklin Gothic Book"/>
              <a:cs typeface="Franklin Gothic Book"/>
            </a:endParaRPr>
          </a:p>
          <a:p>
            <a:pPr marL="17446">
              <a:spcBef>
                <a:spcPts val="948"/>
              </a:spcBef>
            </a:pPr>
            <a:r>
              <a:rPr sz="2129" i="1" dirty="0">
                <a:solidFill>
                  <a:srgbClr val="3C641E"/>
                </a:solidFill>
                <a:latin typeface="Franklin Gothic Book"/>
                <a:cs typeface="Franklin Gothic Book"/>
              </a:rPr>
              <a:t>*More</a:t>
            </a:r>
            <a:r>
              <a:rPr sz="2129" i="1" spc="7" dirty="0">
                <a:solidFill>
                  <a:srgbClr val="3C641E"/>
                </a:solidFill>
                <a:latin typeface="Franklin Gothic Book"/>
                <a:cs typeface="Franklin Gothic Book"/>
              </a:rPr>
              <a:t> </a:t>
            </a:r>
            <a:r>
              <a:rPr sz="2129" i="1" spc="-7" dirty="0">
                <a:solidFill>
                  <a:srgbClr val="3C641E"/>
                </a:solidFill>
                <a:latin typeface="Franklin Gothic Book"/>
                <a:cs typeface="Franklin Gothic Book"/>
              </a:rPr>
              <a:t>instructions,</a:t>
            </a:r>
            <a:r>
              <a:rPr sz="2129" i="1" spc="-21" dirty="0">
                <a:solidFill>
                  <a:srgbClr val="3C641E"/>
                </a:solidFill>
                <a:latin typeface="Franklin Gothic Book"/>
                <a:cs typeface="Franklin Gothic Book"/>
              </a:rPr>
              <a:t> </a:t>
            </a:r>
            <a:r>
              <a:rPr sz="2129" i="1" spc="-7" dirty="0">
                <a:solidFill>
                  <a:srgbClr val="3C641E"/>
                </a:solidFill>
                <a:latin typeface="Franklin Gothic Book"/>
                <a:cs typeface="Franklin Gothic Book"/>
              </a:rPr>
              <a:t>clarity*</a:t>
            </a:r>
            <a:endParaRPr sz="2129">
              <a:latin typeface="Franklin Gothic Book"/>
              <a:cs typeface="Franklin Gothic Book"/>
            </a:endParaRPr>
          </a:p>
        </p:txBody>
      </p:sp>
      <p:sp>
        <p:nvSpPr>
          <p:cNvPr id="12" name="object 12"/>
          <p:cNvSpPr txBox="1"/>
          <p:nvPr/>
        </p:nvSpPr>
        <p:spPr>
          <a:xfrm>
            <a:off x="1758926" y="1923821"/>
            <a:ext cx="10631003" cy="4049859"/>
          </a:xfrm>
          <a:prstGeom prst="rect">
            <a:avLst/>
          </a:prstGeom>
        </p:spPr>
        <p:txBody>
          <a:bodyPr vert="horz" wrap="square" lIns="0" tIns="137827" rIns="0" bIns="0" rtlCol="0">
            <a:spAutoFit/>
          </a:bodyPr>
          <a:lstStyle/>
          <a:p>
            <a:pPr marL="355026" indent="-338451">
              <a:spcBef>
                <a:spcPts val="1085"/>
              </a:spcBef>
              <a:buClr>
                <a:srgbClr val="8A8D90"/>
              </a:buClr>
              <a:buFont typeface="Wingdings"/>
              <a:buChar char=""/>
              <a:tabLst>
                <a:tab pos="355026" algn="l"/>
                <a:tab pos="355897" algn="l"/>
              </a:tabLst>
            </a:pPr>
            <a:r>
              <a:rPr sz="2129" dirty="0">
                <a:highlight>
                  <a:srgbClr val="FFFF00"/>
                </a:highlight>
                <a:latin typeface="Franklin Gothic Book"/>
                <a:cs typeface="Franklin Gothic Book"/>
              </a:rPr>
              <a:t>Section</a:t>
            </a:r>
            <a:r>
              <a:rPr sz="2129" spc="-21" dirty="0">
                <a:highlight>
                  <a:srgbClr val="FFFF00"/>
                </a:highlight>
                <a:latin typeface="Franklin Gothic Book"/>
                <a:cs typeface="Franklin Gothic Book"/>
              </a:rPr>
              <a:t> </a:t>
            </a:r>
            <a:r>
              <a:rPr sz="2129" spc="7" dirty="0">
                <a:highlight>
                  <a:srgbClr val="FFFF00"/>
                </a:highlight>
                <a:latin typeface="Franklin Gothic Book"/>
                <a:cs typeface="Franklin Gothic Book"/>
              </a:rPr>
              <a:t>A</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a:t>
            </a:r>
            <a:r>
              <a:rPr sz="2129" spc="-7" dirty="0">
                <a:highlight>
                  <a:srgbClr val="FFFF00"/>
                </a:highlight>
                <a:latin typeface="Franklin Gothic Book"/>
                <a:cs typeface="Franklin Gothic Book"/>
              </a:rPr>
              <a:t> </a:t>
            </a:r>
            <a:r>
              <a:rPr sz="2129" spc="7" dirty="0">
                <a:highlight>
                  <a:srgbClr val="FFFF00"/>
                </a:highlight>
                <a:latin typeface="Franklin Gothic Book"/>
                <a:cs typeface="Franklin Gothic Book"/>
              </a:rPr>
              <a:t>Property</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Information</a:t>
            </a:r>
            <a:endParaRPr sz="2129" dirty="0">
              <a:highlight>
                <a:srgbClr val="FFFF00"/>
              </a:highlight>
              <a:latin typeface="Franklin Gothic Book"/>
              <a:cs typeface="Franklin Gothic Book"/>
            </a:endParaRPr>
          </a:p>
          <a:p>
            <a:pPr marL="355026" indent="-338451">
              <a:spcBef>
                <a:spcPts val="962"/>
              </a:spcBef>
              <a:buClr>
                <a:srgbClr val="8A8D90"/>
              </a:buClr>
              <a:buFont typeface="Wingdings"/>
              <a:buChar char=""/>
              <a:tabLst>
                <a:tab pos="355026" algn="l"/>
                <a:tab pos="355897" algn="l"/>
              </a:tabLst>
            </a:pPr>
            <a:r>
              <a:rPr sz="2129" dirty="0">
                <a:highlight>
                  <a:srgbClr val="FFFF00"/>
                </a:highlight>
                <a:latin typeface="Franklin Gothic Book"/>
                <a:cs typeface="Franklin Gothic Book"/>
              </a:rPr>
              <a:t>Section</a:t>
            </a:r>
            <a:r>
              <a:rPr sz="2129" spc="-21" dirty="0">
                <a:highlight>
                  <a:srgbClr val="FFFF00"/>
                </a:highlight>
                <a:latin typeface="Franklin Gothic Book"/>
                <a:cs typeface="Franklin Gothic Book"/>
              </a:rPr>
              <a:t> </a:t>
            </a:r>
            <a:r>
              <a:rPr sz="2129" spc="7" dirty="0">
                <a:highlight>
                  <a:srgbClr val="FFFF00"/>
                </a:highlight>
                <a:latin typeface="Franklin Gothic Book"/>
                <a:cs typeface="Franklin Gothic Book"/>
              </a:rPr>
              <a:t>B</a:t>
            </a:r>
            <a:r>
              <a:rPr sz="2129" spc="-21" dirty="0">
                <a:highlight>
                  <a:srgbClr val="FFFF00"/>
                </a:highlight>
                <a:latin typeface="Franklin Gothic Book"/>
                <a:cs typeface="Franklin Gothic Book"/>
              </a:rPr>
              <a:t> </a:t>
            </a:r>
            <a:r>
              <a:rPr sz="2129" spc="7" dirty="0">
                <a:highlight>
                  <a:srgbClr val="FFFF00"/>
                </a:highlight>
                <a:latin typeface="Franklin Gothic Book"/>
                <a:cs typeface="Franklin Gothic Book"/>
              </a:rPr>
              <a:t>–</a:t>
            </a:r>
            <a:r>
              <a:rPr sz="2129" spc="-14" dirty="0">
                <a:highlight>
                  <a:srgbClr val="FFFF00"/>
                </a:highlight>
                <a:latin typeface="Franklin Gothic Book"/>
                <a:cs typeface="Franklin Gothic Book"/>
              </a:rPr>
              <a:t> </a:t>
            </a:r>
            <a:r>
              <a:rPr sz="2129" dirty="0">
                <a:highlight>
                  <a:srgbClr val="FFFF00"/>
                </a:highlight>
                <a:latin typeface="Franklin Gothic Book"/>
                <a:cs typeface="Franklin Gothic Book"/>
              </a:rPr>
              <a:t>FIRM </a:t>
            </a:r>
            <a:r>
              <a:rPr sz="2129" spc="-7" dirty="0">
                <a:highlight>
                  <a:srgbClr val="FFFF00"/>
                </a:highlight>
                <a:latin typeface="Franklin Gothic Book"/>
                <a:cs typeface="Franklin Gothic Book"/>
              </a:rPr>
              <a:t>Information</a:t>
            </a:r>
            <a:endParaRPr sz="2129" dirty="0">
              <a:highlight>
                <a:srgbClr val="FFFF00"/>
              </a:highlight>
              <a:latin typeface="Franklin Gothic Book"/>
              <a:cs typeface="Franklin Gothic Book"/>
            </a:endParaRPr>
          </a:p>
          <a:p>
            <a:pPr marL="355026" indent="-338451">
              <a:spcBef>
                <a:spcPts val="948"/>
              </a:spcBef>
              <a:buClr>
                <a:srgbClr val="8A8D90"/>
              </a:buClr>
              <a:buFont typeface="Wingdings"/>
              <a:buChar char=""/>
              <a:tabLst>
                <a:tab pos="355026" algn="l"/>
                <a:tab pos="355897" algn="l"/>
              </a:tabLst>
            </a:pPr>
            <a:r>
              <a:rPr sz="2129" dirty="0">
                <a:highlight>
                  <a:srgbClr val="FFFF00"/>
                </a:highlight>
                <a:latin typeface="Franklin Gothic Book"/>
                <a:cs typeface="Franklin Gothic Book"/>
              </a:rPr>
              <a:t>Section</a:t>
            </a:r>
            <a:r>
              <a:rPr sz="2129" spc="-21" dirty="0">
                <a:highlight>
                  <a:srgbClr val="FFFF00"/>
                </a:highlight>
                <a:latin typeface="Franklin Gothic Book"/>
                <a:cs typeface="Franklin Gothic Book"/>
              </a:rPr>
              <a:t> </a:t>
            </a:r>
            <a:r>
              <a:rPr sz="2129" spc="7" dirty="0">
                <a:highlight>
                  <a:srgbClr val="FFFF00"/>
                </a:highlight>
                <a:latin typeface="Franklin Gothic Book"/>
                <a:cs typeface="Franklin Gothic Book"/>
              </a:rPr>
              <a:t>C</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a:t>
            </a:r>
            <a:r>
              <a:rPr sz="2129" spc="-14" dirty="0">
                <a:highlight>
                  <a:srgbClr val="FFFF00"/>
                </a:highlight>
                <a:latin typeface="Franklin Gothic Book"/>
                <a:cs typeface="Franklin Gothic Book"/>
              </a:rPr>
              <a:t> </a:t>
            </a:r>
            <a:r>
              <a:rPr sz="2129" dirty="0">
                <a:highlight>
                  <a:srgbClr val="FFFF00"/>
                </a:highlight>
                <a:latin typeface="Franklin Gothic Book"/>
                <a:cs typeface="Franklin Gothic Book"/>
              </a:rPr>
              <a:t>Building</a:t>
            </a:r>
            <a:r>
              <a:rPr sz="2129" spc="-27" dirty="0">
                <a:highlight>
                  <a:srgbClr val="FFFF00"/>
                </a:highlight>
                <a:latin typeface="Franklin Gothic Book"/>
                <a:cs typeface="Franklin Gothic Book"/>
              </a:rPr>
              <a:t> </a:t>
            </a:r>
            <a:r>
              <a:rPr sz="2129" spc="-7" dirty="0">
                <a:highlight>
                  <a:srgbClr val="FFFF00"/>
                </a:highlight>
                <a:latin typeface="Franklin Gothic Book"/>
                <a:cs typeface="Franklin Gothic Book"/>
              </a:rPr>
              <a:t>Elevations</a:t>
            </a:r>
            <a:r>
              <a:rPr sz="2129" spc="-14" dirty="0">
                <a:highlight>
                  <a:srgbClr val="FFFF00"/>
                </a:highlight>
                <a:latin typeface="Franklin Gothic Book"/>
                <a:cs typeface="Franklin Gothic Book"/>
              </a:rPr>
              <a:t> </a:t>
            </a:r>
            <a:r>
              <a:rPr sz="2129" dirty="0">
                <a:highlight>
                  <a:srgbClr val="FFFF00"/>
                </a:highlight>
                <a:latin typeface="Franklin Gothic Book"/>
                <a:cs typeface="Franklin Gothic Book"/>
              </a:rPr>
              <a:t>(Survey</a:t>
            </a:r>
            <a:r>
              <a:rPr sz="2129" spc="-14" dirty="0">
                <a:highlight>
                  <a:srgbClr val="FFFF00"/>
                </a:highlight>
                <a:latin typeface="Franklin Gothic Book"/>
                <a:cs typeface="Franklin Gothic Book"/>
              </a:rPr>
              <a:t> </a:t>
            </a:r>
            <a:r>
              <a:rPr sz="2129" dirty="0">
                <a:highlight>
                  <a:srgbClr val="FFFF00"/>
                </a:highlight>
                <a:latin typeface="Franklin Gothic Book"/>
                <a:cs typeface="Franklin Gothic Book"/>
              </a:rPr>
              <a:t>needed)</a:t>
            </a:r>
          </a:p>
          <a:p>
            <a:pPr marL="355026" indent="-338451">
              <a:spcBef>
                <a:spcPts val="955"/>
              </a:spcBef>
              <a:buClr>
                <a:srgbClr val="8A8D90"/>
              </a:buClr>
              <a:buFont typeface="Wingdings"/>
              <a:buChar char=""/>
              <a:tabLst>
                <a:tab pos="355026" algn="l"/>
                <a:tab pos="355897" algn="l"/>
              </a:tabLst>
            </a:pPr>
            <a:r>
              <a:rPr sz="2129" dirty="0">
                <a:highlight>
                  <a:srgbClr val="FFFF00"/>
                </a:highlight>
                <a:latin typeface="Franklin Gothic Book"/>
                <a:cs typeface="Franklin Gothic Book"/>
              </a:rPr>
              <a:t>Section</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D</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Surveyor</a:t>
            </a:r>
            <a:r>
              <a:rPr sz="2129" spc="-14" dirty="0">
                <a:highlight>
                  <a:srgbClr val="FFFF00"/>
                </a:highlight>
                <a:latin typeface="Franklin Gothic Book"/>
                <a:cs typeface="Franklin Gothic Book"/>
              </a:rPr>
              <a:t> </a:t>
            </a:r>
            <a:r>
              <a:rPr sz="2129" spc="7" dirty="0">
                <a:highlight>
                  <a:srgbClr val="FFFF00"/>
                </a:highlight>
                <a:latin typeface="Franklin Gothic Book"/>
                <a:cs typeface="Franklin Gothic Book"/>
              </a:rPr>
              <a:t>Certification</a:t>
            </a:r>
            <a:r>
              <a:rPr sz="2129" spc="-34" dirty="0">
                <a:highlight>
                  <a:srgbClr val="FFFF00"/>
                </a:highlight>
                <a:latin typeface="Franklin Gothic Book"/>
                <a:cs typeface="Franklin Gothic Book"/>
              </a:rPr>
              <a:t> </a:t>
            </a:r>
            <a:r>
              <a:rPr sz="2129" spc="-14" dirty="0">
                <a:highlight>
                  <a:srgbClr val="FFFF00"/>
                </a:highlight>
                <a:latin typeface="Franklin Gothic Book"/>
                <a:cs typeface="Franklin Gothic Book"/>
              </a:rPr>
              <a:t>(for</a:t>
            </a:r>
            <a:r>
              <a:rPr sz="2129" spc="-7" dirty="0">
                <a:highlight>
                  <a:srgbClr val="FFFF00"/>
                </a:highlight>
                <a:latin typeface="Franklin Gothic Book"/>
                <a:cs typeface="Franklin Gothic Book"/>
              </a:rPr>
              <a:t> </a:t>
            </a:r>
            <a:r>
              <a:rPr sz="2129" dirty="0">
                <a:highlight>
                  <a:srgbClr val="FFFF00"/>
                </a:highlight>
                <a:latin typeface="Franklin Gothic Book"/>
                <a:cs typeface="Franklin Gothic Book"/>
              </a:rPr>
              <a:t>Section</a:t>
            </a:r>
            <a:r>
              <a:rPr sz="2129" spc="-7" dirty="0">
                <a:highlight>
                  <a:srgbClr val="FFFF00"/>
                </a:highlight>
                <a:latin typeface="Franklin Gothic Book"/>
                <a:cs typeface="Franklin Gothic Book"/>
              </a:rPr>
              <a:t> </a:t>
            </a:r>
            <a:r>
              <a:rPr sz="2129" dirty="0">
                <a:highlight>
                  <a:srgbClr val="FFFF00"/>
                </a:highlight>
                <a:latin typeface="Franklin Gothic Book"/>
                <a:cs typeface="Franklin Gothic Book"/>
              </a:rPr>
              <a:t>C)</a:t>
            </a:r>
          </a:p>
          <a:p>
            <a:pPr marL="355026" indent="-338451">
              <a:spcBef>
                <a:spcPts val="948"/>
              </a:spcBef>
              <a:buClr>
                <a:srgbClr val="8A8D90"/>
              </a:buClr>
              <a:buFont typeface="Wingdings"/>
              <a:buChar char=""/>
              <a:tabLst>
                <a:tab pos="355026" algn="l"/>
                <a:tab pos="355897" algn="l"/>
              </a:tabLst>
            </a:pPr>
            <a:r>
              <a:rPr sz="2129" dirty="0">
                <a:latin typeface="Franklin Gothic Book"/>
                <a:cs typeface="Franklin Gothic Book"/>
              </a:rPr>
              <a:t>Section</a:t>
            </a:r>
            <a:r>
              <a:rPr sz="2129" spc="-21" dirty="0">
                <a:latin typeface="Franklin Gothic Book"/>
                <a:cs typeface="Franklin Gothic Book"/>
              </a:rPr>
              <a:t> </a:t>
            </a:r>
            <a:r>
              <a:rPr sz="2129" spc="7" dirty="0">
                <a:latin typeface="Franklin Gothic Book"/>
                <a:cs typeface="Franklin Gothic Book"/>
              </a:rPr>
              <a:t>E</a:t>
            </a:r>
            <a:r>
              <a:rPr sz="2129" spc="-14" dirty="0">
                <a:latin typeface="Franklin Gothic Book"/>
                <a:cs typeface="Franklin Gothic Book"/>
              </a:rPr>
              <a:t> </a:t>
            </a:r>
            <a:r>
              <a:rPr sz="2129" spc="7" dirty="0">
                <a:latin typeface="Franklin Gothic Book"/>
                <a:cs typeface="Franklin Gothic Book"/>
              </a:rPr>
              <a:t>–</a:t>
            </a:r>
            <a:r>
              <a:rPr sz="2129" dirty="0">
                <a:latin typeface="Franklin Gothic Book"/>
                <a:cs typeface="Franklin Gothic Book"/>
              </a:rPr>
              <a:t> Building</a:t>
            </a:r>
            <a:r>
              <a:rPr sz="2129" spc="-27" dirty="0">
                <a:latin typeface="Franklin Gothic Book"/>
                <a:cs typeface="Franklin Gothic Book"/>
              </a:rPr>
              <a:t> </a:t>
            </a:r>
            <a:r>
              <a:rPr sz="2129" dirty="0">
                <a:latin typeface="Franklin Gothic Book"/>
                <a:cs typeface="Franklin Gothic Book"/>
              </a:rPr>
              <a:t>Measurements (Survey</a:t>
            </a:r>
            <a:r>
              <a:rPr sz="2129" spc="-21" dirty="0">
                <a:latin typeface="Franklin Gothic Book"/>
                <a:cs typeface="Franklin Gothic Book"/>
              </a:rPr>
              <a:t> </a:t>
            </a:r>
            <a:r>
              <a:rPr sz="2129" spc="-7" dirty="0">
                <a:latin typeface="Franklin Gothic Book"/>
                <a:cs typeface="Franklin Gothic Book"/>
              </a:rPr>
              <a:t>not</a:t>
            </a:r>
            <a:r>
              <a:rPr sz="2129" spc="-14" dirty="0">
                <a:latin typeface="Franklin Gothic Book"/>
                <a:cs typeface="Franklin Gothic Book"/>
              </a:rPr>
              <a:t> </a:t>
            </a:r>
            <a:r>
              <a:rPr sz="2129" dirty="0">
                <a:latin typeface="Franklin Gothic Book"/>
                <a:cs typeface="Franklin Gothic Book"/>
              </a:rPr>
              <a:t>needed)</a:t>
            </a:r>
          </a:p>
          <a:p>
            <a:pPr marL="355026" indent="-338451">
              <a:spcBef>
                <a:spcPts val="948"/>
              </a:spcBef>
              <a:buClr>
                <a:srgbClr val="8A8D90"/>
              </a:buClr>
              <a:buFont typeface="Wingdings"/>
              <a:buChar char=""/>
              <a:tabLst>
                <a:tab pos="355026" algn="l"/>
                <a:tab pos="355897" algn="l"/>
              </a:tabLst>
            </a:pPr>
            <a:r>
              <a:rPr sz="2129" dirty="0">
                <a:latin typeface="Franklin Gothic Book"/>
                <a:cs typeface="Franklin Gothic Book"/>
              </a:rPr>
              <a:t>Section</a:t>
            </a:r>
            <a:r>
              <a:rPr sz="2129" spc="-7" dirty="0">
                <a:latin typeface="Franklin Gothic Book"/>
                <a:cs typeface="Franklin Gothic Book"/>
              </a:rPr>
              <a:t> </a:t>
            </a:r>
            <a:r>
              <a:rPr sz="2129" spc="7" dirty="0">
                <a:latin typeface="Franklin Gothic Book"/>
                <a:cs typeface="Franklin Gothic Book"/>
              </a:rPr>
              <a:t>F</a:t>
            </a:r>
            <a:r>
              <a:rPr sz="2129" dirty="0">
                <a:latin typeface="Franklin Gothic Book"/>
                <a:cs typeface="Franklin Gothic Book"/>
              </a:rPr>
              <a:t> </a:t>
            </a:r>
            <a:r>
              <a:rPr sz="2129" spc="7" dirty="0">
                <a:latin typeface="Franklin Gothic Book"/>
                <a:cs typeface="Franklin Gothic Book"/>
              </a:rPr>
              <a:t>–</a:t>
            </a:r>
            <a:r>
              <a:rPr sz="2129" spc="-7" dirty="0">
                <a:latin typeface="Franklin Gothic Book"/>
                <a:cs typeface="Franklin Gothic Book"/>
              </a:rPr>
              <a:t> </a:t>
            </a:r>
            <a:r>
              <a:rPr sz="2129" dirty="0">
                <a:latin typeface="Franklin Gothic Book"/>
                <a:cs typeface="Franklin Gothic Book"/>
              </a:rPr>
              <a:t>Owner or</a:t>
            </a:r>
            <a:r>
              <a:rPr sz="2129" spc="-7" dirty="0">
                <a:latin typeface="Franklin Gothic Book"/>
                <a:cs typeface="Franklin Gothic Book"/>
              </a:rPr>
              <a:t> Representative</a:t>
            </a:r>
            <a:r>
              <a:rPr sz="2129" spc="21" dirty="0">
                <a:latin typeface="Franklin Gothic Book"/>
                <a:cs typeface="Franklin Gothic Book"/>
              </a:rPr>
              <a:t> </a:t>
            </a:r>
            <a:r>
              <a:rPr sz="2129" spc="7" dirty="0">
                <a:latin typeface="Franklin Gothic Book"/>
                <a:cs typeface="Franklin Gothic Book"/>
              </a:rPr>
              <a:t>Certification</a:t>
            </a:r>
            <a:r>
              <a:rPr sz="2129" spc="-21" dirty="0">
                <a:latin typeface="Franklin Gothic Book"/>
                <a:cs typeface="Franklin Gothic Book"/>
              </a:rPr>
              <a:t> </a:t>
            </a:r>
            <a:r>
              <a:rPr sz="2129" spc="-14" dirty="0">
                <a:latin typeface="Franklin Gothic Book"/>
                <a:cs typeface="Franklin Gothic Book"/>
              </a:rPr>
              <a:t>(for</a:t>
            </a:r>
            <a:r>
              <a:rPr sz="2129" spc="-7" dirty="0">
                <a:latin typeface="Franklin Gothic Book"/>
                <a:cs typeface="Franklin Gothic Book"/>
              </a:rPr>
              <a:t> </a:t>
            </a:r>
            <a:r>
              <a:rPr sz="2129" dirty="0">
                <a:latin typeface="Franklin Gothic Book"/>
                <a:cs typeface="Franklin Gothic Book"/>
              </a:rPr>
              <a:t>Section E)</a:t>
            </a:r>
            <a:r>
              <a:rPr sz="2129" spc="34" dirty="0">
                <a:latin typeface="Franklin Gothic Book"/>
                <a:cs typeface="Franklin Gothic Book"/>
              </a:rPr>
              <a:t> </a:t>
            </a:r>
            <a:r>
              <a:rPr sz="2129" i="1" dirty="0">
                <a:solidFill>
                  <a:srgbClr val="3C641E"/>
                </a:solidFill>
                <a:latin typeface="Franklin Gothic Book"/>
                <a:cs typeface="Franklin Gothic Book"/>
              </a:rPr>
              <a:t>*Additional </a:t>
            </a:r>
            <a:r>
              <a:rPr sz="2129" i="1" spc="-7" dirty="0">
                <a:solidFill>
                  <a:srgbClr val="3C641E"/>
                </a:solidFill>
                <a:latin typeface="Franklin Gothic Book"/>
                <a:cs typeface="Franklin Gothic Book"/>
              </a:rPr>
              <a:t>information*</a:t>
            </a:r>
            <a:endParaRPr sz="2129" dirty="0">
              <a:latin typeface="Franklin Gothic Book"/>
              <a:cs typeface="Franklin Gothic Book"/>
            </a:endParaRPr>
          </a:p>
          <a:p>
            <a:pPr marL="355026" indent="-338451">
              <a:spcBef>
                <a:spcPts val="948"/>
              </a:spcBef>
              <a:buClr>
                <a:srgbClr val="8A8D90"/>
              </a:buClr>
              <a:buFont typeface="Wingdings"/>
              <a:buChar char=""/>
              <a:tabLst>
                <a:tab pos="355026" algn="l"/>
                <a:tab pos="355897" algn="l"/>
              </a:tabLst>
            </a:pPr>
            <a:r>
              <a:rPr sz="2129" dirty="0">
                <a:latin typeface="Franklin Gothic Book"/>
                <a:cs typeface="Franklin Gothic Book"/>
              </a:rPr>
              <a:t>Section</a:t>
            </a:r>
            <a:r>
              <a:rPr sz="2129" spc="-7" dirty="0">
                <a:latin typeface="Franklin Gothic Book"/>
                <a:cs typeface="Franklin Gothic Book"/>
              </a:rPr>
              <a:t> </a:t>
            </a:r>
            <a:r>
              <a:rPr sz="2129" spc="7" dirty="0">
                <a:latin typeface="Franklin Gothic Book"/>
                <a:cs typeface="Franklin Gothic Book"/>
              </a:rPr>
              <a:t>G –</a:t>
            </a:r>
            <a:r>
              <a:rPr sz="2129" dirty="0">
                <a:latin typeface="Franklin Gothic Book"/>
                <a:cs typeface="Franklin Gothic Book"/>
              </a:rPr>
              <a:t> Community</a:t>
            </a:r>
            <a:r>
              <a:rPr sz="2129" spc="-14" dirty="0">
                <a:latin typeface="Franklin Gothic Book"/>
                <a:cs typeface="Franklin Gothic Book"/>
              </a:rPr>
              <a:t> </a:t>
            </a:r>
            <a:r>
              <a:rPr sz="2129" spc="-7" dirty="0">
                <a:latin typeface="Franklin Gothic Book"/>
                <a:cs typeface="Franklin Gothic Book"/>
              </a:rPr>
              <a:t>Information</a:t>
            </a:r>
            <a:r>
              <a:rPr sz="2129" spc="-14" dirty="0">
                <a:latin typeface="Franklin Gothic Book"/>
                <a:cs typeface="Franklin Gothic Book"/>
              </a:rPr>
              <a:t> </a:t>
            </a:r>
            <a:r>
              <a:rPr sz="2129" dirty="0">
                <a:latin typeface="Franklin Gothic Book"/>
                <a:cs typeface="Franklin Gothic Book"/>
              </a:rPr>
              <a:t>(Recommended)</a:t>
            </a:r>
          </a:p>
          <a:p>
            <a:pPr marL="355026" indent="-338451">
              <a:spcBef>
                <a:spcPts val="955"/>
              </a:spcBef>
              <a:buClr>
                <a:srgbClr val="8A8D90"/>
              </a:buClr>
              <a:buFont typeface="Wingdings"/>
              <a:buChar char=""/>
              <a:tabLst>
                <a:tab pos="355026" algn="l"/>
                <a:tab pos="355897" algn="l"/>
              </a:tabLst>
            </a:pPr>
            <a:r>
              <a:rPr sz="2129" dirty="0">
                <a:solidFill>
                  <a:srgbClr val="467026"/>
                </a:solidFill>
                <a:latin typeface="Franklin Gothic Book"/>
                <a:cs typeface="Franklin Gothic Book"/>
              </a:rPr>
              <a:t>Section</a:t>
            </a:r>
            <a:r>
              <a:rPr sz="2129" spc="-14" dirty="0">
                <a:solidFill>
                  <a:srgbClr val="467026"/>
                </a:solidFill>
                <a:latin typeface="Franklin Gothic Book"/>
                <a:cs typeface="Franklin Gothic Book"/>
              </a:rPr>
              <a:t> </a:t>
            </a:r>
            <a:r>
              <a:rPr sz="2129" spc="7" dirty="0">
                <a:solidFill>
                  <a:srgbClr val="467026"/>
                </a:solidFill>
                <a:latin typeface="Franklin Gothic Book"/>
                <a:cs typeface="Franklin Gothic Book"/>
              </a:rPr>
              <a:t>H – First</a:t>
            </a:r>
            <a:r>
              <a:rPr sz="2129" spc="-14" dirty="0">
                <a:solidFill>
                  <a:srgbClr val="467026"/>
                </a:solidFill>
                <a:latin typeface="Franklin Gothic Book"/>
                <a:cs typeface="Franklin Gothic Book"/>
              </a:rPr>
              <a:t> </a:t>
            </a:r>
            <a:r>
              <a:rPr sz="2129" dirty="0">
                <a:solidFill>
                  <a:srgbClr val="467026"/>
                </a:solidFill>
                <a:latin typeface="Franklin Gothic Book"/>
                <a:cs typeface="Franklin Gothic Book"/>
              </a:rPr>
              <a:t>Floor</a:t>
            </a:r>
            <a:r>
              <a:rPr sz="2129" spc="-7" dirty="0">
                <a:solidFill>
                  <a:srgbClr val="467026"/>
                </a:solidFill>
                <a:latin typeface="Franklin Gothic Book"/>
                <a:cs typeface="Franklin Gothic Book"/>
              </a:rPr>
              <a:t> </a:t>
            </a:r>
            <a:r>
              <a:rPr sz="2129" dirty="0">
                <a:solidFill>
                  <a:srgbClr val="467026"/>
                </a:solidFill>
                <a:latin typeface="Franklin Gothic Book"/>
                <a:cs typeface="Franklin Gothic Book"/>
              </a:rPr>
              <a:t>Height</a:t>
            </a:r>
            <a:r>
              <a:rPr sz="2129" spc="-14" dirty="0">
                <a:solidFill>
                  <a:srgbClr val="467026"/>
                </a:solidFill>
                <a:latin typeface="Franklin Gothic Book"/>
                <a:cs typeface="Franklin Gothic Book"/>
              </a:rPr>
              <a:t> </a:t>
            </a:r>
            <a:r>
              <a:rPr sz="2129" dirty="0">
                <a:solidFill>
                  <a:srgbClr val="467026"/>
                </a:solidFill>
                <a:latin typeface="Franklin Gothic Book"/>
                <a:cs typeface="Franklin Gothic Book"/>
              </a:rPr>
              <a:t>(insurance</a:t>
            </a:r>
            <a:r>
              <a:rPr sz="2129" spc="-14" dirty="0">
                <a:solidFill>
                  <a:srgbClr val="467026"/>
                </a:solidFill>
                <a:latin typeface="Franklin Gothic Book"/>
                <a:cs typeface="Franklin Gothic Book"/>
              </a:rPr>
              <a:t> </a:t>
            </a:r>
            <a:r>
              <a:rPr sz="2129" spc="7" dirty="0">
                <a:solidFill>
                  <a:srgbClr val="467026"/>
                </a:solidFill>
                <a:latin typeface="Franklin Gothic Book"/>
                <a:cs typeface="Franklin Gothic Book"/>
              </a:rPr>
              <a:t>only;</a:t>
            </a:r>
            <a:r>
              <a:rPr sz="2129" dirty="0">
                <a:solidFill>
                  <a:srgbClr val="467026"/>
                </a:solidFill>
                <a:latin typeface="Franklin Gothic Book"/>
                <a:cs typeface="Franklin Gothic Book"/>
              </a:rPr>
              <a:t> survey</a:t>
            </a:r>
            <a:r>
              <a:rPr sz="2129" spc="-14" dirty="0">
                <a:solidFill>
                  <a:srgbClr val="467026"/>
                </a:solidFill>
                <a:latin typeface="Franklin Gothic Book"/>
                <a:cs typeface="Franklin Gothic Book"/>
              </a:rPr>
              <a:t> </a:t>
            </a:r>
            <a:r>
              <a:rPr sz="2129" dirty="0">
                <a:solidFill>
                  <a:srgbClr val="467026"/>
                </a:solidFill>
                <a:latin typeface="Franklin Gothic Book"/>
                <a:cs typeface="Franklin Gothic Book"/>
              </a:rPr>
              <a:t>not </a:t>
            </a:r>
            <a:r>
              <a:rPr sz="2129" spc="14" dirty="0">
                <a:solidFill>
                  <a:srgbClr val="467026"/>
                </a:solidFill>
                <a:latin typeface="Franklin Gothic Book"/>
                <a:cs typeface="Franklin Gothic Book"/>
              </a:rPr>
              <a:t>needed)</a:t>
            </a:r>
            <a:endParaRPr sz="2129" dirty="0">
              <a:latin typeface="Franklin Gothic Book"/>
              <a:cs typeface="Franklin Gothic Book"/>
            </a:endParaRPr>
          </a:p>
          <a:p>
            <a:pPr marL="355026" indent="-338451">
              <a:spcBef>
                <a:spcPts val="948"/>
              </a:spcBef>
              <a:buClr>
                <a:srgbClr val="8A8D90"/>
              </a:buClr>
              <a:buFont typeface="Wingdings"/>
              <a:buChar char=""/>
              <a:tabLst>
                <a:tab pos="355026" algn="l"/>
                <a:tab pos="355897" algn="l"/>
              </a:tabLst>
            </a:pPr>
            <a:r>
              <a:rPr sz="2129" dirty="0">
                <a:solidFill>
                  <a:srgbClr val="467026"/>
                </a:solidFill>
                <a:latin typeface="Franklin Gothic Book"/>
                <a:cs typeface="Franklin Gothic Book"/>
              </a:rPr>
              <a:t>Section</a:t>
            </a:r>
            <a:r>
              <a:rPr sz="2129" spc="-14" dirty="0">
                <a:solidFill>
                  <a:srgbClr val="467026"/>
                </a:solidFill>
                <a:latin typeface="Franklin Gothic Book"/>
                <a:cs typeface="Franklin Gothic Book"/>
              </a:rPr>
              <a:t> </a:t>
            </a:r>
            <a:r>
              <a:rPr sz="2129" dirty="0">
                <a:solidFill>
                  <a:srgbClr val="467026"/>
                </a:solidFill>
                <a:latin typeface="Franklin Gothic Book"/>
                <a:cs typeface="Franklin Gothic Book"/>
              </a:rPr>
              <a:t>I</a:t>
            </a:r>
            <a:r>
              <a:rPr sz="2129" spc="7" dirty="0">
                <a:solidFill>
                  <a:srgbClr val="467026"/>
                </a:solidFill>
                <a:latin typeface="Franklin Gothic Book"/>
                <a:cs typeface="Franklin Gothic Book"/>
              </a:rPr>
              <a:t> –</a:t>
            </a:r>
            <a:r>
              <a:rPr sz="2129" dirty="0">
                <a:solidFill>
                  <a:srgbClr val="467026"/>
                </a:solidFill>
                <a:latin typeface="Franklin Gothic Book"/>
                <a:cs typeface="Franklin Gothic Book"/>
              </a:rPr>
              <a:t> </a:t>
            </a:r>
            <a:r>
              <a:rPr sz="2129" spc="7" dirty="0">
                <a:solidFill>
                  <a:srgbClr val="467026"/>
                </a:solidFill>
                <a:latin typeface="Franklin Gothic Book"/>
                <a:cs typeface="Franklin Gothic Book"/>
              </a:rPr>
              <a:t>Owner</a:t>
            </a:r>
            <a:r>
              <a:rPr sz="2129" spc="-14" dirty="0">
                <a:solidFill>
                  <a:srgbClr val="467026"/>
                </a:solidFill>
                <a:latin typeface="Franklin Gothic Book"/>
                <a:cs typeface="Franklin Gothic Book"/>
              </a:rPr>
              <a:t> </a:t>
            </a:r>
            <a:r>
              <a:rPr sz="2129" dirty="0">
                <a:solidFill>
                  <a:srgbClr val="467026"/>
                </a:solidFill>
                <a:latin typeface="Franklin Gothic Book"/>
                <a:cs typeface="Franklin Gothic Book"/>
              </a:rPr>
              <a:t>or</a:t>
            </a:r>
            <a:r>
              <a:rPr sz="2129" spc="7" dirty="0">
                <a:solidFill>
                  <a:srgbClr val="467026"/>
                </a:solidFill>
                <a:latin typeface="Franklin Gothic Book"/>
                <a:cs typeface="Franklin Gothic Book"/>
              </a:rPr>
              <a:t> </a:t>
            </a:r>
            <a:r>
              <a:rPr sz="2129" spc="-7" dirty="0">
                <a:solidFill>
                  <a:srgbClr val="467026"/>
                </a:solidFill>
                <a:latin typeface="Franklin Gothic Book"/>
                <a:cs typeface="Franklin Gothic Book"/>
              </a:rPr>
              <a:t>Representative</a:t>
            </a:r>
            <a:r>
              <a:rPr sz="2129" spc="-14" dirty="0">
                <a:solidFill>
                  <a:srgbClr val="467026"/>
                </a:solidFill>
                <a:latin typeface="Franklin Gothic Book"/>
                <a:cs typeface="Franklin Gothic Book"/>
              </a:rPr>
              <a:t> </a:t>
            </a:r>
            <a:r>
              <a:rPr sz="2129" spc="7" dirty="0">
                <a:solidFill>
                  <a:srgbClr val="467026"/>
                </a:solidFill>
                <a:latin typeface="Franklin Gothic Book"/>
                <a:cs typeface="Franklin Gothic Book"/>
              </a:rPr>
              <a:t>Certification</a:t>
            </a:r>
            <a:r>
              <a:rPr sz="2129" spc="-14" dirty="0">
                <a:solidFill>
                  <a:srgbClr val="467026"/>
                </a:solidFill>
                <a:latin typeface="Franklin Gothic Book"/>
                <a:cs typeface="Franklin Gothic Book"/>
              </a:rPr>
              <a:t> </a:t>
            </a:r>
            <a:r>
              <a:rPr sz="2129" spc="-7" dirty="0">
                <a:solidFill>
                  <a:srgbClr val="467026"/>
                </a:solidFill>
                <a:latin typeface="Franklin Gothic Book"/>
                <a:cs typeface="Franklin Gothic Book"/>
              </a:rPr>
              <a:t>(for</a:t>
            </a:r>
            <a:r>
              <a:rPr sz="2129" dirty="0">
                <a:solidFill>
                  <a:srgbClr val="467026"/>
                </a:solidFill>
                <a:latin typeface="Franklin Gothic Book"/>
                <a:cs typeface="Franklin Gothic Book"/>
              </a:rPr>
              <a:t> </a:t>
            </a:r>
            <a:r>
              <a:rPr sz="2129" spc="7" dirty="0">
                <a:solidFill>
                  <a:srgbClr val="467026"/>
                </a:solidFill>
                <a:latin typeface="Franklin Gothic Book"/>
                <a:cs typeface="Franklin Gothic Book"/>
              </a:rPr>
              <a:t>Section</a:t>
            </a:r>
            <a:r>
              <a:rPr sz="2129" spc="-14" dirty="0">
                <a:solidFill>
                  <a:srgbClr val="467026"/>
                </a:solidFill>
                <a:latin typeface="Franklin Gothic Book"/>
                <a:cs typeface="Franklin Gothic Book"/>
              </a:rPr>
              <a:t> </a:t>
            </a:r>
            <a:r>
              <a:rPr sz="2129" spc="7" dirty="0">
                <a:solidFill>
                  <a:srgbClr val="467026"/>
                </a:solidFill>
                <a:latin typeface="Franklin Gothic Book"/>
                <a:cs typeface="Franklin Gothic Book"/>
              </a:rPr>
              <a:t>H)</a:t>
            </a:r>
            <a:endParaRPr sz="2129" dirty="0">
              <a:latin typeface="Franklin Gothic Book"/>
              <a:cs typeface="Franklin Gothic Book"/>
            </a:endParaRPr>
          </a:p>
        </p:txBody>
      </p:sp>
      <p:sp>
        <p:nvSpPr>
          <p:cNvPr id="13" name="object 13"/>
          <p:cNvSpPr txBox="1"/>
          <p:nvPr/>
        </p:nvSpPr>
        <p:spPr>
          <a:xfrm>
            <a:off x="9844317" y="4595219"/>
            <a:ext cx="1993259" cy="1365791"/>
          </a:xfrm>
          <a:prstGeom prst="rect">
            <a:avLst/>
          </a:prstGeom>
        </p:spPr>
        <p:txBody>
          <a:bodyPr vert="horz" wrap="square" lIns="0" tIns="137827" rIns="0" bIns="0" rtlCol="0">
            <a:spAutoFit/>
          </a:bodyPr>
          <a:lstStyle/>
          <a:p>
            <a:pPr marL="17446">
              <a:spcBef>
                <a:spcPts val="1085"/>
              </a:spcBef>
            </a:pPr>
            <a:r>
              <a:rPr sz="2129" i="1" dirty="0">
                <a:solidFill>
                  <a:srgbClr val="3C641E"/>
                </a:solidFill>
                <a:latin typeface="Franklin Gothic Book"/>
                <a:cs typeface="Franklin Gothic Book"/>
              </a:rPr>
              <a:t>*Expanded*</a:t>
            </a:r>
            <a:endParaRPr sz="2129">
              <a:latin typeface="Franklin Gothic Book"/>
              <a:cs typeface="Franklin Gothic Book"/>
            </a:endParaRPr>
          </a:p>
          <a:p>
            <a:pPr marL="19191">
              <a:spcBef>
                <a:spcPts val="962"/>
              </a:spcBef>
            </a:pPr>
            <a:r>
              <a:rPr sz="2129" spc="7" dirty="0">
                <a:solidFill>
                  <a:srgbClr val="467026"/>
                </a:solidFill>
                <a:latin typeface="Franklin Gothic Book"/>
                <a:cs typeface="Franklin Gothic Book"/>
              </a:rPr>
              <a:t>*NEW</a:t>
            </a:r>
            <a:r>
              <a:rPr sz="2129" spc="-14" dirty="0">
                <a:solidFill>
                  <a:srgbClr val="467026"/>
                </a:solidFill>
                <a:latin typeface="Franklin Gothic Book"/>
                <a:cs typeface="Franklin Gothic Book"/>
              </a:rPr>
              <a:t> </a:t>
            </a:r>
            <a:r>
              <a:rPr sz="2129" spc="7" dirty="0">
                <a:solidFill>
                  <a:srgbClr val="467026"/>
                </a:solidFill>
                <a:latin typeface="Franklin Gothic Book"/>
                <a:cs typeface="Franklin Gothic Book"/>
              </a:rPr>
              <a:t>SECTION*</a:t>
            </a:r>
            <a:endParaRPr sz="2129">
              <a:latin typeface="Franklin Gothic Book"/>
              <a:cs typeface="Franklin Gothic Book"/>
            </a:endParaRPr>
          </a:p>
          <a:p>
            <a:pPr marL="17446">
              <a:spcBef>
                <a:spcPts val="948"/>
              </a:spcBef>
            </a:pPr>
            <a:r>
              <a:rPr sz="2129" spc="7" dirty="0">
                <a:solidFill>
                  <a:srgbClr val="467026"/>
                </a:solidFill>
                <a:latin typeface="Franklin Gothic Book"/>
                <a:cs typeface="Franklin Gothic Book"/>
              </a:rPr>
              <a:t>*NEW</a:t>
            </a:r>
            <a:r>
              <a:rPr sz="2129" spc="-137" dirty="0">
                <a:solidFill>
                  <a:srgbClr val="467026"/>
                </a:solidFill>
                <a:latin typeface="Franklin Gothic Book"/>
                <a:cs typeface="Franklin Gothic Book"/>
              </a:rPr>
              <a:t> </a:t>
            </a:r>
            <a:r>
              <a:rPr sz="2129" spc="7" dirty="0">
                <a:solidFill>
                  <a:srgbClr val="467026"/>
                </a:solidFill>
                <a:latin typeface="Franklin Gothic Book"/>
                <a:cs typeface="Franklin Gothic Book"/>
              </a:rPr>
              <a:t>SECTION*</a:t>
            </a:r>
            <a:endParaRPr sz="2129">
              <a:latin typeface="Franklin Gothic Book"/>
              <a:cs typeface="Franklin Gothic Book"/>
            </a:endParaRPr>
          </a:p>
        </p:txBody>
      </p:sp>
      <p:sp>
        <p:nvSpPr>
          <p:cNvPr id="14" name="object 14"/>
          <p:cNvSpPr txBox="1">
            <a:spLocks noGrp="1"/>
          </p:cNvSpPr>
          <p:nvPr>
            <p:ph type="title"/>
          </p:nvPr>
        </p:nvSpPr>
        <p:spPr>
          <a:xfrm>
            <a:off x="1758952" y="1111571"/>
            <a:ext cx="6824185" cy="436075"/>
          </a:xfrm>
          <a:prstGeom prst="rect">
            <a:avLst/>
          </a:prstGeom>
        </p:spPr>
        <p:txBody>
          <a:bodyPr vert="horz" wrap="square" lIns="0" tIns="23553" rIns="0" bIns="0" rtlCol="0">
            <a:spAutoFit/>
          </a:bodyPr>
          <a:lstStyle/>
          <a:p>
            <a:pPr marL="17446">
              <a:spcBef>
                <a:spcPts val="185"/>
              </a:spcBef>
            </a:pPr>
            <a:r>
              <a:rPr spc="21" dirty="0"/>
              <a:t>Overview</a:t>
            </a:r>
            <a:r>
              <a:rPr spc="-7" dirty="0"/>
              <a:t> </a:t>
            </a:r>
            <a:r>
              <a:rPr spc="21" dirty="0"/>
              <a:t>of</a:t>
            </a:r>
            <a:r>
              <a:rPr dirty="0"/>
              <a:t> </a:t>
            </a:r>
            <a:r>
              <a:rPr spc="14" dirty="0"/>
              <a:t>Changes</a:t>
            </a:r>
            <a:r>
              <a:rPr spc="-7" dirty="0"/>
              <a:t> to</a:t>
            </a:r>
            <a:r>
              <a:rPr dirty="0"/>
              <a:t> </a:t>
            </a:r>
            <a:r>
              <a:rPr spc="14" dirty="0"/>
              <a:t>the</a:t>
            </a:r>
            <a:r>
              <a:rPr dirty="0"/>
              <a:t> </a:t>
            </a:r>
            <a:r>
              <a:rPr spc="14" dirty="0"/>
              <a:t>Sections</a:t>
            </a:r>
            <a:r>
              <a:rPr spc="-14" dirty="0"/>
              <a:t> </a:t>
            </a:r>
            <a:r>
              <a:rPr spc="21" dirty="0"/>
              <a:t>of</a:t>
            </a:r>
            <a:r>
              <a:rPr dirty="0"/>
              <a:t> </a:t>
            </a:r>
            <a:r>
              <a:rPr spc="14" dirty="0"/>
              <a:t>the</a:t>
            </a:r>
            <a:r>
              <a:rPr dirty="0"/>
              <a:t> </a:t>
            </a:r>
            <a:r>
              <a:rPr spc="27" dirty="0"/>
              <a:t>EC</a:t>
            </a:r>
          </a:p>
        </p:txBody>
      </p:sp>
      <p:sp>
        <p:nvSpPr>
          <p:cNvPr id="15" name="object 15"/>
          <p:cNvSpPr txBox="1"/>
          <p:nvPr/>
        </p:nvSpPr>
        <p:spPr>
          <a:xfrm>
            <a:off x="5714763" y="6605069"/>
            <a:ext cx="6293812" cy="489458"/>
          </a:xfrm>
          <a:prstGeom prst="rect">
            <a:avLst/>
          </a:prstGeom>
        </p:spPr>
        <p:txBody>
          <a:bodyPr vert="horz" wrap="square" lIns="0" tIns="38382" rIns="0" bIns="0" rtlCol="0">
            <a:spAutoFit/>
          </a:bodyPr>
          <a:lstStyle/>
          <a:p>
            <a:pPr marL="2708490">
              <a:spcBef>
                <a:spcPts val="302"/>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a:p>
            <a:pPr marL="17446">
              <a:spcBef>
                <a:spcPts val="268"/>
              </a:spcBef>
            </a:pPr>
            <a:r>
              <a:rPr sz="1511" i="1" spc="14" dirty="0">
                <a:solidFill>
                  <a:srgbClr val="467026"/>
                </a:solidFill>
                <a:latin typeface="Franklin Gothic Book"/>
                <a:cs typeface="Franklin Gothic Book"/>
              </a:rPr>
              <a:t>**Legend: dark</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green</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font</a:t>
            </a:r>
            <a:r>
              <a:rPr sz="1511" i="1" spc="7" dirty="0">
                <a:solidFill>
                  <a:srgbClr val="467026"/>
                </a:solidFill>
                <a:latin typeface="Franklin Gothic Book"/>
                <a:cs typeface="Franklin Gothic Book"/>
              </a:rPr>
              <a:t> </a:t>
            </a:r>
            <a:r>
              <a:rPr sz="1511" i="1" spc="21" dirty="0">
                <a:solidFill>
                  <a:srgbClr val="467026"/>
                </a:solidFill>
                <a:latin typeface="Franklin Gothic Book"/>
                <a:cs typeface="Franklin Gothic Book"/>
              </a:rPr>
              <a:t>and</a:t>
            </a:r>
            <a:r>
              <a:rPr sz="1511" i="1" spc="14" dirty="0">
                <a:solidFill>
                  <a:srgbClr val="467026"/>
                </a:solidFill>
                <a:latin typeface="Franklin Gothic Book"/>
                <a:cs typeface="Franklin Gothic Book"/>
              </a:rPr>
              <a:t> </a:t>
            </a:r>
            <a:r>
              <a:rPr sz="1511" i="1" spc="7" dirty="0">
                <a:solidFill>
                  <a:srgbClr val="467026"/>
                </a:solidFill>
                <a:latin typeface="Franklin Gothic Book"/>
                <a:cs typeface="Franklin Gothic Book"/>
              </a:rPr>
              <a:t>boxes</a:t>
            </a:r>
            <a:r>
              <a:rPr sz="1511" i="1" spc="34" dirty="0">
                <a:solidFill>
                  <a:srgbClr val="467026"/>
                </a:solidFill>
                <a:latin typeface="Franklin Gothic Book"/>
                <a:cs typeface="Franklin Gothic Book"/>
              </a:rPr>
              <a:t> </a:t>
            </a:r>
            <a:r>
              <a:rPr sz="1511" i="1" spc="7" dirty="0">
                <a:solidFill>
                  <a:srgbClr val="467026"/>
                </a:solidFill>
                <a:latin typeface="Franklin Gothic Book"/>
                <a:cs typeface="Franklin Gothic Book"/>
              </a:rPr>
              <a:t>indicate</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new</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or </a:t>
            </a:r>
            <a:r>
              <a:rPr sz="1511" i="1" spc="21" dirty="0">
                <a:solidFill>
                  <a:srgbClr val="467026"/>
                </a:solidFill>
                <a:latin typeface="Franklin Gothic Book"/>
                <a:cs typeface="Franklin Gothic Book"/>
              </a:rPr>
              <a:t>changed</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information</a:t>
            </a:r>
            <a:endParaRPr sz="1511">
              <a:latin typeface="Franklin Gothic Book"/>
              <a:cs typeface="Franklin Gothic Book"/>
            </a:endParaRPr>
          </a:p>
        </p:txBody>
      </p:sp>
      <p:sp>
        <p:nvSpPr>
          <p:cNvPr id="16" name="object 16"/>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0" name="Slide Number Placeholder 19">
            <a:extLst>
              <a:ext uri="{FF2B5EF4-FFF2-40B4-BE49-F238E27FC236}">
                <a16:creationId xmlns:a16="http://schemas.microsoft.com/office/drawing/2014/main" id="{25D2B696-3253-2F7A-35BD-D8CEE669505F}"/>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19</a:t>
            </a:fld>
            <a:endParaRPr lang="en-US" spc="-2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2463091" y="6516777"/>
            <a:ext cx="1118317" cy="292228"/>
            <a:chOff x="1792985" y="5801105"/>
            <a:chExt cx="814069" cy="212725"/>
          </a:xfrm>
        </p:grpSpPr>
        <p:pic>
          <p:nvPicPr>
            <p:cNvPr id="5" name="object 5"/>
            <p:cNvPicPr/>
            <p:nvPr/>
          </p:nvPicPr>
          <p:blipFill>
            <a:blip r:embed="rId3" cstate="print"/>
            <a:stretch>
              <a:fillRect/>
            </a:stretch>
          </p:blipFill>
          <p:spPr>
            <a:xfrm>
              <a:off x="1792985" y="5806439"/>
              <a:ext cx="313181" cy="207263"/>
            </a:xfrm>
            <a:prstGeom prst="rect">
              <a:avLst/>
            </a:prstGeom>
          </p:spPr>
        </p:pic>
        <p:sp>
          <p:nvSpPr>
            <p:cNvPr id="6" name="object 6"/>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7" name="object 7"/>
            <p:cNvPicPr/>
            <p:nvPr/>
          </p:nvPicPr>
          <p:blipFill>
            <a:blip r:embed="rId4" cstate="print"/>
            <a:stretch>
              <a:fillRect/>
            </a:stretch>
          </p:blipFill>
          <p:spPr>
            <a:xfrm>
              <a:off x="2408681" y="5801105"/>
              <a:ext cx="198120" cy="212598"/>
            </a:xfrm>
            <a:prstGeom prst="rect">
              <a:avLst/>
            </a:prstGeom>
          </p:spPr>
        </p:pic>
      </p:grpSp>
      <p:pic>
        <p:nvPicPr>
          <p:cNvPr id="8" name="object 8"/>
          <p:cNvPicPr/>
          <p:nvPr/>
        </p:nvPicPr>
        <p:blipFill>
          <a:blip r:embed="rId5" cstate="print"/>
          <a:stretch>
            <a:fillRect/>
          </a:stretch>
        </p:blipFill>
        <p:spPr>
          <a:xfrm>
            <a:off x="1688468" y="6327309"/>
            <a:ext cx="668897" cy="661570"/>
          </a:xfrm>
          <a:prstGeom prst="rect">
            <a:avLst/>
          </a:prstGeom>
        </p:spPr>
      </p:pic>
      <p:grpSp>
        <p:nvGrpSpPr>
          <p:cNvPr id="9" name="object 9"/>
          <p:cNvGrpSpPr/>
          <p:nvPr/>
        </p:nvGrpSpPr>
        <p:grpSpPr>
          <a:xfrm>
            <a:off x="4372868" y="1683147"/>
            <a:ext cx="7737507" cy="4602377"/>
            <a:chOff x="3183191" y="2282507"/>
            <a:chExt cx="5632450" cy="3350260"/>
          </a:xfrm>
        </p:grpSpPr>
        <p:pic>
          <p:nvPicPr>
            <p:cNvPr id="10" name="object 10"/>
            <p:cNvPicPr/>
            <p:nvPr/>
          </p:nvPicPr>
          <p:blipFill>
            <a:blip r:embed="rId6" cstate="print"/>
            <a:stretch>
              <a:fillRect/>
            </a:stretch>
          </p:blipFill>
          <p:spPr>
            <a:xfrm>
              <a:off x="6977633" y="3256026"/>
              <a:ext cx="1833245" cy="2369820"/>
            </a:xfrm>
            <a:prstGeom prst="rect">
              <a:avLst/>
            </a:prstGeom>
          </p:spPr>
        </p:pic>
        <p:sp>
          <p:nvSpPr>
            <p:cNvPr id="11" name="object 11"/>
            <p:cNvSpPr/>
            <p:nvPr/>
          </p:nvSpPr>
          <p:spPr>
            <a:xfrm>
              <a:off x="6973824" y="3252978"/>
              <a:ext cx="1838325" cy="2376170"/>
            </a:xfrm>
            <a:custGeom>
              <a:avLst/>
              <a:gdLst/>
              <a:ahLst/>
              <a:cxnLst/>
              <a:rect l="l" t="t" r="r" b="b"/>
              <a:pathLst>
                <a:path w="1838325" h="2376170">
                  <a:moveTo>
                    <a:pt x="0" y="2375916"/>
                  </a:moveTo>
                  <a:lnTo>
                    <a:pt x="0" y="0"/>
                  </a:lnTo>
                  <a:lnTo>
                    <a:pt x="1837944" y="0"/>
                  </a:lnTo>
                  <a:lnTo>
                    <a:pt x="1837944" y="2375916"/>
                  </a:lnTo>
                  <a:lnTo>
                    <a:pt x="0" y="2375916"/>
                  </a:lnTo>
                  <a:close/>
                </a:path>
              </a:pathLst>
            </a:custGeom>
            <a:ln w="6756">
              <a:solidFill>
                <a:srgbClr val="000000"/>
              </a:solidFill>
            </a:ln>
          </p:spPr>
          <p:txBody>
            <a:bodyPr wrap="square" lIns="0" tIns="0" rIns="0" bIns="0" rtlCol="0"/>
            <a:lstStyle/>
            <a:p>
              <a:endParaRPr sz="2473"/>
            </a:p>
          </p:txBody>
        </p:sp>
        <p:pic>
          <p:nvPicPr>
            <p:cNvPr id="12" name="object 12"/>
            <p:cNvPicPr/>
            <p:nvPr/>
          </p:nvPicPr>
          <p:blipFill>
            <a:blip r:embed="rId7" cstate="print"/>
            <a:stretch>
              <a:fillRect/>
            </a:stretch>
          </p:blipFill>
          <p:spPr>
            <a:xfrm>
              <a:off x="6029705" y="2968752"/>
              <a:ext cx="1828800" cy="2350007"/>
            </a:xfrm>
            <a:prstGeom prst="rect">
              <a:avLst/>
            </a:prstGeom>
          </p:spPr>
        </p:pic>
        <p:sp>
          <p:nvSpPr>
            <p:cNvPr id="13" name="object 13"/>
            <p:cNvSpPr/>
            <p:nvPr/>
          </p:nvSpPr>
          <p:spPr>
            <a:xfrm>
              <a:off x="6028182" y="2967228"/>
              <a:ext cx="1827530" cy="2353310"/>
            </a:xfrm>
            <a:custGeom>
              <a:avLst/>
              <a:gdLst/>
              <a:ahLst/>
              <a:cxnLst/>
              <a:rect l="l" t="t" r="r" b="b"/>
              <a:pathLst>
                <a:path w="1827529" h="2353310">
                  <a:moveTo>
                    <a:pt x="0" y="2353055"/>
                  </a:moveTo>
                  <a:lnTo>
                    <a:pt x="0" y="0"/>
                  </a:lnTo>
                  <a:lnTo>
                    <a:pt x="1827275" y="0"/>
                  </a:lnTo>
                  <a:lnTo>
                    <a:pt x="1827275" y="2353055"/>
                  </a:lnTo>
                  <a:lnTo>
                    <a:pt x="0" y="2353055"/>
                  </a:lnTo>
                  <a:close/>
                </a:path>
              </a:pathLst>
            </a:custGeom>
            <a:ln w="6756">
              <a:solidFill>
                <a:srgbClr val="0D0D0D"/>
              </a:solidFill>
            </a:ln>
          </p:spPr>
          <p:txBody>
            <a:bodyPr wrap="square" lIns="0" tIns="0" rIns="0" bIns="0" rtlCol="0"/>
            <a:lstStyle/>
            <a:p>
              <a:endParaRPr sz="2473"/>
            </a:p>
          </p:txBody>
        </p:sp>
        <p:pic>
          <p:nvPicPr>
            <p:cNvPr id="14" name="object 14"/>
            <p:cNvPicPr/>
            <p:nvPr/>
          </p:nvPicPr>
          <p:blipFill>
            <a:blip r:embed="rId8" cstate="print"/>
            <a:stretch>
              <a:fillRect/>
            </a:stretch>
          </p:blipFill>
          <p:spPr>
            <a:xfrm>
              <a:off x="5344668" y="2633472"/>
              <a:ext cx="1818589" cy="2349245"/>
            </a:xfrm>
            <a:prstGeom prst="rect">
              <a:avLst/>
            </a:prstGeom>
          </p:spPr>
        </p:pic>
        <p:sp>
          <p:nvSpPr>
            <p:cNvPr id="15" name="object 15"/>
            <p:cNvSpPr/>
            <p:nvPr/>
          </p:nvSpPr>
          <p:spPr>
            <a:xfrm>
              <a:off x="5341620" y="2630424"/>
              <a:ext cx="1822450" cy="2356485"/>
            </a:xfrm>
            <a:custGeom>
              <a:avLst/>
              <a:gdLst/>
              <a:ahLst/>
              <a:cxnLst/>
              <a:rect l="l" t="t" r="r" b="b"/>
              <a:pathLst>
                <a:path w="1822450" h="2356485">
                  <a:moveTo>
                    <a:pt x="0" y="2356104"/>
                  </a:moveTo>
                  <a:lnTo>
                    <a:pt x="0" y="0"/>
                  </a:lnTo>
                  <a:lnTo>
                    <a:pt x="1821942" y="0"/>
                  </a:lnTo>
                  <a:lnTo>
                    <a:pt x="1821942" y="2356104"/>
                  </a:lnTo>
                  <a:lnTo>
                    <a:pt x="0" y="2356104"/>
                  </a:lnTo>
                  <a:close/>
                </a:path>
              </a:pathLst>
            </a:custGeom>
            <a:ln w="6756">
              <a:solidFill>
                <a:srgbClr val="0D0D0D"/>
              </a:solidFill>
            </a:ln>
          </p:spPr>
          <p:txBody>
            <a:bodyPr wrap="square" lIns="0" tIns="0" rIns="0" bIns="0" rtlCol="0"/>
            <a:lstStyle/>
            <a:p>
              <a:endParaRPr sz="2473"/>
            </a:p>
          </p:txBody>
        </p:sp>
        <p:pic>
          <p:nvPicPr>
            <p:cNvPr id="16" name="object 16"/>
            <p:cNvPicPr/>
            <p:nvPr/>
          </p:nvPicPr>
          <p:blipFill>
            <a:blip r:embed="rId9" cstate="print"/>
            <a:stretch>
              <a:fillRect/>
            </a:stretch>
          </p:blipFill>
          <p:spPr>
            <a:xfrm>
              <a:off x="4242054" y="2289810"/>
              <a:ext cx="1832736" cy="2366009"/>
            </a:xfrm>
            <a:prstGeom prst="rect">
              <a:avLst/>
            </a:prstGeom>
          </p:spPr>
        </p:pic>
        <p:sp>
          <p:nvSpPr>
            <p:cNvPr id="17" name="object 17"/>
            <p:cNvSpPr/>
            <p:nvPr/>
          </p:nvSpPr>
          <p:spPr>
            <a:xfrm>
              <a:off x="4239006" y="2286000"/>
              <a:ext cx="1835785" cy="2373630"/>
            </a:xfrm>
            <a:custGeom>
              <a:avLst/>
              <a:gdLst/>
              <a:ahLst/>
              <a:cxnLst/>
              <a:rect l="l" t="t" r="r" b="b"/>
              <a:pathLst>
                <a:path w="1835785" h="2373629">
                  <a:moveTo>
                    <a:pt x="0" y="2373630"/>
                  </a:moveTo>
                  <a:lnTo>
                    <a:pt x="0" y="0"/>
                  </a:lnTo>
                  <a:lnTo>
                    <a:pt x="1835657" y="0"/>
                  </a:lnTo>
                  <a:lnTo>
                    <a:pt x="1835657" y="2373629"/>
                  </a:lnTo>
                  <a:lnTo>
                    <a:pt x="0" y="2373630"/>
                  </a:lnTo>
                  <a:close/>
                </a:path>
              </a:pathLst>
            </a:custGeom>
            <a:ln w="6756">
              <a:solidFill>
                <a:srgbClr val="0D0D0D"/>
              </a:solidFill>
            </a:ln>
          </p:spPr>
          <p:txBody>
            <a:bodyPr wrap="square" lIns="0" tIns="0" rIns="0" bIns="0" rtlCol="0"/>
            <a:lstStyle/>
            <a:p>
              <a:endParaRPr sz="2473"/>
            </a:p>
          </p:txBody>
        </p:sp>
        <p:pic>
          <p:nvPicPr>
            <p:cNvPr id="18" name="object 18"/>
            <p:cNvPicPr/>
            <p:nvPr/>
          </p:nvPicPr>
          <p:blipFill>
            <a:blip r:embed="rId10" cstate="print"/>
            <a:stretch>
              <a:fillRect/>
            </a:stretch>
          </p:blipFill>
          <p:spPr>
            <a:xfrm>
              <a:off x="3189732" y="2628138"/>
              <a:ext cx="1828520" cy="2360676"/>
            </a:xfrm>
            <a:prstGeom prst="rect">
              <a:avLst/>
            </a:prstGeom>
          </p:spPr>
        </p:pic>
        <p:sp>
          <p:nvSpPr>
            <p:cNvPr id="19" name="object 19"/>
            <p:cNvSpPr/>
            <p:nvPr/>
          </p:nvSpPr>
          <p:spPr>
            <a:xfrm>
              <a:off x="3186684" y="2625090"/>
              <a:ext cx="1831339" cy="2367280"/>
            </a:xfrm>
            <a:custGeom>
              <a:avLst/>
              <a:gdLst/>
              <a:ahLst/>
              <a:cxnLst/>
              <a:rect l="l" t="t" r="r" b="b"/>
              <a:pathLst>
                <a:path w="1831339" h="2367279">
                  <a:moveTo>
                    <a:pt x="0" y="2366772"/>
                  </a:moveTo>
                  <a:lnTo>
                    <a:pt x="0" y="0"/>
                  </a:lnTo>
                  <a:lnTo>
                    <a:pt x="1831086" y="0"/>
                  </a:lnTo>
                  <a:lnTo>
                    <a:pt x="1831086" y="2366772"/>
                  </a:lnTo>
                  <a:lnTo>
                    <a:pt x="0" y="2366772"/>
                  </a:lnTo>
                  <a:close/>
                </a:path>
              </a:pathLst>
            </a:custGeom>
            <a:ln w="6756">
              <a:solidFill>
                <a:srgbClr val="0D0D0D"/>
              </a:solidFill>
            </a:ln>
          </p:spPr>
          <p:txBody>
            <a:bodyPr wrap="square" lIns="0" tIns="0" rIns="0" bIns="0" rtlCol="0"/>
            <a:lstStyle/>
            <a:p>
              <a:endParaRPr sz="2473"/>
            </a:p>
          </p:txBody>
        </p:sp>
      </p:grpSp>
      <p:sp>
        <p:nvSpPr>
          <p:cNvPr id="20" name="object 20"/>
          <p:cNvSpPr txBox="1"/>
          <p:nvPr/>
        </p:nvSpPr>
        <p:spPr>
          <a:xfrm>
            <a:off x="976652" y="553227"/>
            <a:ext cx="11863596" cy="1058846"/>
          </a:xfrm>
          <a:prstGeom prst="rect">
            <a:avLst/>
          </a:prstGeom>
          <a:ln w="12953">
            <a:solidFill>
              <a:srgbClr val="000000"/>
            </a:solidFill>
          </a:ln>
        </p:spPr>
        <p:txBody>
          <a:bodyPr vert="horz" wrap="square" lIns="0" tIns="1745" rIns="0" bIns="0" rtlCol="0">
            <a:spAutoFit/>
          </a:bodyPr>
          <a:lstStyle/>
          <a:p>
            <a:pPr>
              <a:spcBef>
                <a:spcPts val="14"/>
              </a:spcBef>
            </a:pPr>
            <a:endParaRPr sz="4190">
              <a:latin typeface="Times New Roman"/>
              <a:cs typeface="Times New Roman"/>
            </a:endParaRPr>
          </a:p>
          <a:p>
            <a:pPr marL="799026">
              <a:spcBef>
                <a:spcPts val="7"/>
              </a:spcBef>
            </a:pPr>
            <a:r>
              <a:rPr sz="2679" spc="27" dirty="0">
                <a:solidFill>
                  <a:srgbClr val="005288"/>
                </a:solidFill>
                <a:latin typeface="Franklin Gothic Medium"/>
                <a:cs typeface="Franklin Gothic Medium"/>
              </a:rPr>
              <a:t>FEMA</a:t>
            </a:r>
            <a:r>
              <a:rPr sz="2679" spc="-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Elevation</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Certificate</a:t>
            </a:r>
            <a:r>
              <a:rPr sz="2679" spc="-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Form</a:t>
            </a:r>
            <a:endParaRPr sz="2679">
              <a:latin typeface="Franklin Gothic Medium"/>
              <a:cs typeface="Franklin Gothic Medium"/>
            </a:endParaRPr>
          </a:p>
        </p:txBody>
      </p:sp>
      <p:grpSp>
        <p:nvGrpSpPr>
          <p:cNvPr id="21" name="object 21"/>
          <p:cNvGrpSpPr/>
          <p:nvPr/>
        </p:nvGrpSpPr>
        <p:grpSpPr>
          <a:xfrm>
            <a:off x="1662891" y="2564700"/>
            <a:ext cx="3866137" cy="3624503"/>
            <a:chOff x="1210487" y="2924225"/>
            <a:chExt cx="2814320" cy="2638425"/>
          </a:xfrm>
        </p:grpSpPr>
        <p:pic>
          <p:nvPicPr>
            <p:cNvPr id="22" name="object 22"/>
            <p:cNvPicPr/>
            <p:nvPr/>
          </p:nvPicPr>
          <p:blipFill>
            <a:blip r:embed="rId11" cstate="print"/>
            <a:stretch>
              <a:fillRect/>
            </a:stretch>
          </p:blipFill>
          <p:spPr>
            <a:xfrm>
              <a:off x="2200656" y="2931413"/>
              <a:ext cx="1822246" cy="2350769"/>
            </a:xfrm>
            <a:prstGeom prst="rect">
              <a:avLst/>
            </a:prstGeom>
          </p:spPr>
        </p:pic>
        <p:sp>
          <p:nvSpPr>
            <p:cNvPr id="23" name="object 23"/>
            <p:cNvSpPr/>
            <p:nvPr/>
          </p:nvSpPr>
          <p:spPr>
            <a:xfrm>
              <a:off x="2197608" y="2927603"/>
              <a:ext cx="1823720" cy="2358390"/>
            </a:xfrm>
            <a:custGeom>
              <a:avLst/>
              <a:gdLst/>
              <a:ahLst/>
              <a:cxnLst/>
              <a:rect l="l" t="t" r="r" b="b"/>
              <a:pathLst>
                <a:path w="1823720" h="2358390">
                  <a:moveTo>
                    <a:pt x="0" y="2358390"/>
                  </a:moveTo>
                  <a:lnTo>
                    <a:pt x="0" y="0"/>
                  </a:lnTo>
                  <a:lnTo>
                    <a:pt x="1823466" y="0"/>
                  </a:lnTo>
                  <a:lnTo>
                    <a:pt x="1823466" y="2358390"/>
                  </a:lnTo>
                  <a:lnTo>
                    <a:pt x="0" y="2358390"/>
                  </a:lnTo>
                  <a:close/>
                </a:path>
              </a:pathLst>
            </a:custGeom>
            <a:ln w="6756">
              <a:solidFill>
                <a:srgbClr val="0D0D0D"/>
              </a:solidFill>
            </a:ln>
          </p:spPr>
          <p:txBody>
            <a:bodyPr wrap="square" lIns="0" tIns="0" rIns="0" bIns="0" rtlCol="0"/>
            <a:lstStyle/>
            <a:p>
              <a:endParaRPr sz="2473"/>
            </a:p>
          </p:txBody>
        </p:sp>
        <p:pic>
          <p:nvPicPr>
            <p:cNvPr id="24" name="object 24"/>
            <p:cNvPicPr/>
            <p:nvPr/>
          </p:nvPicPr>
          <p:blipFill>
            <a:blip r:embed="rId12" cstate="print"/>
            <a:stretch>
              <a:fillRect/>
            </a:stretch>
          </p:blipFill>
          <p:spPr>
            <a:xfrm>
              <a:off x="1213866" y="3197352"/>
              <a:ext cx="1828800" cy="2359151"/>
            </a:xfrm>
            <a:prstGeom prst="rect">
              <a:avLst/>
            </a:prstGeom>
          </p:spPr>
        </p:pic>
        <p:sp>
          <p:nvSpPr>
            <p:cNvPr id="25" name="object 25"/>
            <p:cNvSpPr/>
            <p:nvPr/>
          </p:nvSpPr>
          <p:spPr>
            <a:xfrm>
              <a:off x="1213866" y="3196589"/>
              <a:ext cx="1827530" cy="2362200"/>
            </a:xfrm>
            <a:custGeom>
              <a:avLst/>
              <a:gdLst/>
              <a:ahLst/>
              <a:cxnLst/>
              <a:rect l="l" t="t" r="r" b="b"/>
              <a:pathLst>
                <a:path w="1827530" h="2362200">
                  <a:moveTo>
                    <a:pt x="0" y="2362200"/>
                  </a:moveTo>
                  <a:lnTo>
                    <a:pt x="0" y="0"/>
                  </a:lnTo>
                  <a:lnTo>
                    <a:pt x="1827276" y="0"/>
                  </a:lnTo>
                  <a:lnTo>
                    <a:pt x="1827276" y="2362200"/>
                  </a:lnTo>
                  <a:lnTo>
                    <a:pt x="0" y="2362200"/>
                  </a:lnTo>
                  <a:close/>
                </a:path>
              </a:pathLst>
            </a:custGeom>
            <a:ln w="6756">
              <a:solidFill>
                <a:srgbClr val="0D0D0D"/>
              </a:solidFill>
            </a:ln>
          </p:spPr>
          <p:txBody>
            <a:bodyPr wrap="square" lIns="0" tIns="0" rIns="0" bIns="0" rtlCol="0"/>
            <a:lstStyle/>
            <a:p>
              <a:endParaRPr sz="2473"/>
            </a:p>
          </p:txBody>
        </p:sp>
      </p:gr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29" name="Slide Number Placeholder 28">
            <a:extLst>
              <a:ext uri="{FF2B5EF4-FFF2-40B4-BE49-F238E27FC236}">
                <a16:creationId xmlns:a16="http://schemas.microsoft.com/office/drawing/2014/main" id="{5EA0F029-9D93-C2F2-FFD7-B308E6AF7237}"/>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a:t>
            </a:fld>
            <a:endParaRPr lang="en-US" spc="-2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 name="object 4"/>
          <p:cNvSpPr txBox="1"/>
          <p:nvPr/>
        </p:nvSpPr>
        <p:spPr>
          <a:xfrm>
            <a:off x="976652" y="553226"/>
            <a:ext cx="11863596" cy="3698448"/>
          </a:xfrm>
          <a:prstGeom prst="rect">
            <a:avLst/>
          </a:prstGeom>
          <a:solidFill>
            <a:srgbClr val="005288"/>
          </a:solidFill>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14" dirty="0">
                <a:solidFill>
                  <a:srgbClr val="FFFFFF"/>
                </a:solidFill>
                <a:latin typeface="Franklin Gothic Medium"/>
                <a:cs typeface="Franklin Gothic Medium"/>
              </a:rPr>
              <a:t>Section</a:t>
            </a:r>
            <a:r>
              <a:rPr sz="3846" spc="-41" dirty="0">
                <a:solidFill>
                  <a:srgbClr val="FFFFFF"/>
                </a:solidFill>
                <a:latin typeface="Franklin Gothic Medium"/>
                <a:cs typeface="Franklin Gothic Medium"/>
              </a:rPr>
              <a:t> </a:t>
            </a:r>
            <a:r>
              <a:rPr sz="3846" spc="27" dirty="0">
                <a:solidFill>
                  <a:srgbClr val="FFFFFF"/>
                </a:solidFill>
                <a:latin typeface="Franklin Gothic Medium"/>
                <a:cs typeface="Franklin Gothic Medium"/>
              </a:rPr>
              <a:t>A</a:t>
            </a:r>
            <a:endParaRPr sz="3846">
              <a:latin typeface="Franklin Gothic Medium"/>
              <a:cs typeface="Franklin Gothic Medium"/>
            </a:endParaRPr>
          </a:p>
          <a:p>
            <a:pPr marL="806877">
              <a:spcBef>
                <a:spcPts val="859"/>
              </a:spcBef>
            </a:pPr>
            <a:r>
              <a:rPr sz="1923" spc="7" dirty="0">
                <a:solidFill>
                  <a:srgbClr val="FFFFFF"/>
                </a:solidFill>
                <a:latin typeface="Franklin Gothic Medium"/>
                <a:cs typeface="Franklin Gothic Medium"/>
              </a:rPr>
              <a:t>Property</a:t>
            </a:r>
            <a:r>
              <a:rPr sz="1923" spc="-14" dirty="0">
                <a:solidFill>
                  <a:srgbClr val="FFFFFF"/>
                </a:solidFill>
                <a:latin typeface="Franklin Gothic Medium"/>
                <a:cs typeface="Franklin Gothic Medium"/>
              </a:rPr>
              <a:t> </a:t>
            </a:r>
            <a:r>
              <a:rPr sz="1923" dirty="0">
                <a:solidFill>
                  <a:srgbClr val="FFFFFF"/>
                </a:solidFill>
                <a:latin typeface="Franklin Gothic Medium"/>
                <a:cs typeface="Franklin Gothic Medium"/>
              </a:rPr>
              <a:t>Information</a:t>
            </a:r>
            <a:endParaRPr sz="1923">
              <a:latin typeface="Franklin Gothic Medium"/>
              <a:cs typeface="Franklin Gothic Medium"/>
            </a:endParaRPr>
          </a:p>
        </p:txBody>
      </p:sp>
      <p:sp>
        <p:nvSpPr>
          <p:cNvPr id="8" name="Slide Number Placeholder 7">
            <a:extLst>
              <a:ext uri="{FF2B5EF4-FFF2-40B4-BE49-F238E27FC236}">
                <a16:creationId xmlns:a16="http://schemas.microsoft.com/office/drawing/2014/main" id="{925F2B24-F745-270C-DBB8-145464973F63}"/>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20</a:t>
            </a:fld>
            <a:endParaRPr lang="en-US" spc="-2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grpSp>
        <p:nvGrpSpPr>
          <p:cNvPr id="10" name="object 10"/>
          <p:cNvGrpSpPr/>
          <p:nvPr/>
        </p:nvGrpSpPr>
        <p:grpSpPr>
          <a:xfrm>
            <a:off x="1280221" y="2357888"/>
            <a:ext cx="6435128" cy="3264234"/>
            <a:chOff x="931925" y="2773679"/>
            <a:chExt cx="4684395" cy="2376170"/>
          </a:xfrm>
        </p:grpSpPr>
        <p:pic>
          <p:nvPicPr>
            <p:cNvPr id="11" name="object 11"/>
            <p:cNvPicPr/>
            <p:nvPr/>
          </p:nvPicPr>
          <p:blipFill>
            <a:blip r:embed="rId6" cstate="print"/>
            <a:stretch>
              <a:fillRect/>
            </a:stretch>
          </p:blipFill>
          <p:spPr>
            <a:xfrm>
              <a:off x="931925" y="2773679"/>
              <a:ext cx="4684331" cy="2375916"/>
            </a:xfrm>
            <a:prstGeom prst="rect">
              <a:avLst/>
            </a:prstGeom>
          </p:spPr>
        </p:pic>
        <p:pic>
          <p:nvPicPr>
            <p:cNvPr id="12" name="object 12"/>
            <p:cNvPicPr/>
            <p:nvPr/>
          </p:nvPicPr>
          <p:blipFill>
            <a:blip r:embed="rId7" cstate="print"/>
            <a:stretch>
              <a:fillRect/>
            </a:stretch>
          </p:blipFill>
          <p:spPr>
            <a:xfrm>
              <a:off x="1506473" y="4270247"/>
              <a:ext cx="1682495" cy="106679"/>
            </a:xfrm>
            <a:prstGeom prst="rect">
              <a:avLst/>
            </a:prstGeom>
          </p:spPr>
        </p:pic>
        <p:pic>
          <p:nvPicPr>
            <p:cNvPr id="13" name="object 13"/>
            <p:cNvPicPr/>
            <p:nvPr/>
          </p:nvPicPr>
          <p:blipFill>
            <a:blip r:embed="rId8" cstate="print"/>
            <a:stretch>
              <a:fillRect/>
            </a:stretch>
          </p:blipFill>
          <p:spPr>
            <a:xfrm>
              <a:off x="4935473" y="4087367"/>
              <a:ext cx="432816" cy="179831"/>
            </a:xfrm>
            <a:prstGeom prst="rect">
              <a:avLst/>
            </a:prstGeom>
          </p:spPr>
        </p:pic>
      </p:grpSp>
      <p:sp>
        <p:nvSpPr>
          <p:cNvPr id="14" name="object 14"/>
          <p:cNvSpPr txBox="1"/>
          <p:nvPr/>
        </p:nvSpPr>
        <p:spPr>
          <a:xfrm>
            <a:off x="976652" y="553227"/>
            <a:ext cx="11863596" cy="6719515"/>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14" dirty="0">
                <a:solidFill>
                  <a:srgbClr val="005288"/>
                </a:solidFill>
                <a:latin typeface="Franklin Gothic Medium"/>
                <a:cs typeface="Franklin Gothic Medium"/>
              </a:rPr>
              <a:t>Section</a:t>
            </a:r>
            <a:r>
              <a:rPr sz="2679" spc="-34"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a:t>
            </a:r>
            <a:r>
              <a:rPr sz="2679" spc="-27"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t>
            </a:r>
            <a:r>
              <a:rPr sz="2679" spc="-14"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Property</a:t>
            </a:r>
            <a:r>
              <a:rPr sz="2679" spc="-3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Information</a:t>
            </a:r>
            <a:endParaRPr sz="2679">
              <a:latin typeface="Franklin Gothic Medium"/>
              <a:cs typeface="Franklin Gothic Medium"/>
            </a:endParaRPr>
          </a:p>
          <a:p>
            <a:pPr>
              <a:spcBef>
                <a:spcPts val="62"/>
              </a:spcBef>
            </a:pPr>
            <a:endParaRPr sz="3572">
              <a:latin typeface="Franklin Gothic Medium"/>
              <a:cs typeface="Franklin Gothic Medium"/>
            </a:endParaRPr>
          </a:p>
          <a:p>
            <a:pPr marL="7172046" marR="884512" indent="-334089">
              <a:lnSpc>
                <a:spcPct val="110000"/>
              </a:lnSpc>
              <a:buClr>
                <a:srgbClr val="8A8D90"/>
              </a:buClr>
              <a:buFont typeface="Wingdings"/>
              <a:buChar char=""/>
              <a:tabLst>
                <a:tab pos="7176408" algn="l"/>
                <a:tab pos="7177280" algn="l"/>
              </a:tabLst>
            </a:pPr>
            <a:r>
              <a:rPr sz="1923" spc="7" dirty="0">
                <a:latin typeface="Franklin Gothic Book"/>
                <a:cs typeface="Franklin Gothic Book"/>
              </a:rPr>
              <a:t>Can be </a:t>
            </a:r>
            <a:r>
              <a:rPr sz="1923" dirty="0">
                <a:latin typeface="Franklin Gothic Book"/>
                <a:cs typeface="Franklin Gothic Book"/>
              </a:rPr>
              <a:t>completed </a:t>
            </a:r>
            <a:r>
              <a:rPr sz="1923" spc="-7" dirty="0">
                <a:latin typeface="Franklin Gothic Book"/>
                <a:cs typeface="Franklin Gothic Book"/>
              </a:rPr>
              <a:t>by </a:t>
            </a:r>
            <a:r>
              <a:rPr sz="1923" spc="7" dirty="0">
                <a:latin typeface="Franklin Gothic Book"/>
                <a:cs typeface="Franklin Gothic Book"/>
              </a:rPr>
              <a:t>the community </a:t>
            </a:r>
            <a:r>
              <a:rPr sz="1923" spc="-460" dirty="0">
                <a:latin typeface="Franklin Gothic Book"/>
                <a:cs typeface="Franklin Gothic Book"/>
              </a:rPr>
              <a:t> </a:t>
            </a:r>
            <a:r>
              <a:rPr sz="1923" spc="7" dirty="0">
                <a:latin typeface="Franklin Gothic Book"/>
                <a:cs typeface="Franklin Gothic Book"/>
              </a:rPr>
              <a:t>or</a:t>
            </a:r>
            <a:r>
              <a:rPr sz="1923" dirty="0">
                <a:latin typeface="Franklin Gothic Book"/>
                <a:cs typeface="Franklin Gothic Book"/>
              </a:rPr>
              <a:t> </a:t>
            </a:r>
            <a:r>
              <a:rPr sz="1923" spc="7" dirty="0">
                <a:latin typeface="Franklin Gothic Book"/>
                <a:cs typeface="Franklin Gothic Book"/>
              </a:rPr>
              <a:t>homeowner</a:t>
            </a:r>
            <a:endParaRPr sz="1923">
              <a:latin typeface="Franklin Gothic Book"/>
              <a:cs typeface="Franklin Gothic Book"/>
            </a:endParaRPr>
          </a:p>
          <a:p>
            <a:pPr marL="7176408" indent="-339325">
              <a:spcBef>
                <a:spcPts val="1194"/>
              </a:spcBef>
              <a:buClr>
                <a:srgbClr val="8A8D90"/>
              </a:buClr>
              <a:buFont typeface="Wingdings"/>
              <a:buChar char=""/>
              <a:tabLst>
                <a:tab pos="7176408" algn="l"/>
                <a:tab pos="7177280" algn="l"/>
              </a:tabLst>
            </a:pPr>
            <a:r>
              <a:rPr sz="1923" spc="7" dirty="0">
                <a:latin typeface="Franklin Gothic Book"/>
                <a:cs typeface="Franklin Gothic Book"/>
              </a:rPr>
              <a:t>Property</a:t>
            </a:r>
            <a:r>
              <a:rPr sz="1923" spc="-21" dirty="0">
                <a:latin typeface="Franklin Gothic Book"/>
                <a:cs typeface="Franklin Gothic Book"/>
              </a:rPr>
              <a:t> </a:t>
            </a:r>
            <a:r>
              <a:rPr sz="1923" spc="7" dirty="0">
                <a:latin typeface="Franklin Gothic Book"/>
                <a:cs typeface="Franklin Gothic Book"/>
              </a:rPr>
              <a:t>Description</a:t>
            </a:r>
            <a:r>
              <a:rPr sz="1923" spc="21" dirty="0">
                <a:latin typeface="Franklin Gothic Book"/>
                <a:cs typeface="Franklin Gothic Book"/>
              </a:rPr>
              <a:t> </a:t>
            </a:r>
            <a:r>
              <a:rPr sz="1923" spc="14" dirty="0">
                <a:latin typeface="Franklin Gothic Book"/>
                <a:cs typeface="Franklin Gothic Book"/>
              </a:rPr>
              <a:t>&amp;</a:t>
            </a:r>
            <a:r>
              <a:rPr sz="1923" spc="7" dirty="0">
                <a:latin typeface="Franklin Gothic Book"/>
                <a:cs typeface="Franklin Gothic Book"/>
              </a:rPr>
              <a:t> </a:t>
            </a:r>
            <a:r>
              <a:rPr sz="1923" dirty="0">
                <a:latin typeface="Franklin Gothic Book"/>
                <a:cs typeface="Franklin Gothic Book"/>
              </a:rPr>
              <a:t>Building</a:t>
            </a:r>
            <a:r>
              <a:rPr sz="1923" spc="34" dirty="0">
                <a:latin typeface="Franklin Gothic Book"/>
                <a:cs typeface="Franklin Gothic Book"/>
              </a:rPr>
              <a:t> </a:t>
            </a:r>
            <a:r>
              <a:rPr sz="1923" spc="7" dirty="0">
                <a:latin typeface="Franklin Gothic Book"/>
                <a:cs typeface="Franklin Gothic Book"/>
              </a:rPr>
              <a:t>Use</a:t>
            </a:r>
            <a:endParaRPr sz="1923">
              <a:latin typeface="Franklin Gothic Book"/>
              <a:cs typeface="Franklin Gothic Book"/>
            </a:endParaRPr>
          </a:p>
          <a:p>
            <a:pPr marL="7176408" indent="-339325">
              <a:spcBef>
                <a:spcPts val="1202"/>
              </a:spcBef>
              <a:buClr>
                <a:srgbClr val="8A8D90"/>
              </a:buClr>
              <a:buFont typeface="Wingdings"/>
              <a:buChar char=""/>
              <a:tabLst>
                <a:tab pos="7176408" algn="l"/>
                <a:tab pos="7177280" algn="l"/>
              </a:tabLst>
            </a:pPr>
            <a:r>
              <a:rPr sz="1923" spc="7" dirty="0">
                <a:latin typeface="Franklin Gothic Book"/>
                <a:cs typeface="Franklin Gothic Book"/>
              </a:rPr>
              <a:t>Latitude/Longitude</a:t>
            </a:r>
            <a:r>
              <a:rPr sz="1923" spc="-27" dirty="0">
                <a:latin typeface="Franklin Gothic Book"/>
                <a:cs typeface="Franklin Gothic Book"/>
              </a:rPr>
              <a:t> </a:t>
            </a:r>
            <a:r>
              <a:rPr sz="1923" spc="14" dirty="0">
                <a:latin typeface="Franklin Gothic Book"/>
                <a:cs typeface="Franklin Gothic Book"/>
              </a:rPr>
              <a:t>&amp;</a:t>
            </a:r>
            <a:endParaRPr sz="1923">
              <a:latin typeface="Franklin Gothic Book"/>
              <a:cs typeface="Franklin Gothic Book"/>
            </a:endParaRPr>
          </a:p>
          <a:p>
            <a:pPr marL="7172046">
              <a:spcBef>
                <a:spcPts val="227"/>
              </a:spcBef>
            </a:pPr>
            <a:r>
              <a:rPr sz="1923" spc="7" dirty="0">
                <a:latin typeface="Franklin Gothic Book"/>
                <a:cs typeface="Franklin Gothic Book"/>
              </a:rPr>
              <a:t>Horizontal datum</a:t>
            </a:r>
            <a:r>
              <a:rPr sz="1923" spc="-21" dirty="0">
                <a:latin typeface="Franklin Gothic Book"/>
                <a:cs typeface="Franklin Gothic Book"/>
              </a:rPr>
              <a:t> </a:t>
            </a:r>
            <a:r>
              <a:rPr sz="1923" dirty="0">
                <a:solidFill>
                  <a:srgbClr val="3C641E"/>
                </a:solidFill>
                <a:latin typeface="Franklin Gothic Book"/>
                <a:cs typeface="Franklin Gothic Book"/>
              </a:rPr>
              <a:t>(WGS</a:t>
            </a:r>
            <a:r>
              <a:rPr sz="1923" spc="7" dirty="0">
                <a:solidFill>
                  <a:srgbClr val="3C641E"/>
                </a:solidFill>
                <a:latin typeface="Franklin Gothic Book"/>
                <a:cs typeface="Franklin Gothic Book"/>
              </a:rPr>
              <a:t> </a:t>
            </a:r>
            <a:r>
              <a:rPr sz="1923" spc="14" dirty="0">
                <a:solidFill>
                  <a:srgbClr val="3C641E"/>
                </a:solidFill>
                <a:latin typeface="Franklin Gothic Book"/>
                <a:cs typeface="Franklin Gothic Book"/>
              </a:rPr>
              <a:t>84</a:t>
            </a:r>
            <a:r>
              <a:rPr sz="1923" dirty="0">
                <a:solidFill>
                  <a:srgbClr val="3C641E"/>
                </a:solidFill>
                <a:latin typeface="Franklin Gothic Book"/>
                <a:cs typeface="Franklin Gothic Book"/>
              </a:rPr>
              <a:t> </a:t>
            </a:r>
            <a:r>
              <a:rPr sz="1923" spc="7" dirty="0">
                <a:solidFill>
                  <a:srgbClr val="3C641E"/>
                </a:solidFill>
                <a:latin typeface="Franklin Gothic Book"/>
                <a:cs typeface="Franklin Gothic Book"/>
              </a:rPr>
              <a:t>added)</a:t>
            </a:r>
            <a:endParaRPr sz="1923">
              <a:latin typeface="Franklin Gothic Book"/>
              <a:cs typeface="Franklin Gothic Book"/>
            </a:endParaRPr>
          </a:p>
          <a:p>
            <a:pPr marL="7176408" indent="-339325">
              <a:spcBef>
                <a:spcPts val="1202"/>
              </a:spcBef>
              <a:buClr>
                <a:srgbClr val="8A8D90"/>
              </a:buClr>
              <a:buFont typeface="Wingdings"/>
              <a:buChar char=""/>
              <a:tabLst>
                <a:tab pos="7176408" algn="l"/>
                <a:tab pos="7177280" algn="l"/>
              </a:tabLst>
            </a:pPr>
            <a:r>
              <a:rPr sz="1923" dirty="0">
                <a:latin typeface="Franklin Gothic Book"/>
                <a:cs typeface="Franklin Gothic Book"/>
              </a:rPr>
              <a:t>Photographs,</a:t>
            </a:r>
            <a:r>
              <a:rPr sz="1923" spc="14" dirty="0">
                <a:latin typeface="Franklin Gothic Book"/>
                <a:cs typeface="Franklin Gothic Book"/>
              </a:rPr>
              <a:t> </a:t>
            </a:r>
            <a:r>
              <a:rPr sz="1923" dirty="0">
                <a:latin typeface="Franklin Gothic Book"/>
                <a:cs typeface="Franklin Gothic Book"/>
              </a:rPr>
              <a:t>two</a:t>
            </a:r>
            <a:r>
              <a:rPr sz="1923" spc="-14" dirty="0">
                <a:latin typeface="Franklin Gothic Book"/>
                <a:cs typeface="Franklin Gothic Book"/>
              </a:rPr>
              <a:t> </a:t>
            </a:r>
            <a:r>
              <a:rPr sz="1923" dirty="0">
                <a:latin typeface="Franklin Gothic Book"/>
                <a:cs typeface="Franklin Gothic Book"/>
              </a:rPr>
              <a:t>required </a:t>
            </a:r>
            <a:r>
              <a:rPr sz="1923" spc="-7" dirty="0">
                <a:solidFill>
                  <a:srgbClr val="3C641E"/>
                </a:solidFill>
                <a:latin typeface="Franklin Gothic Book"/>
                <a:cs typeface="Franklin Gothic Book"/>
              </a:rPr>
              <a:t>for</a:t>
            </a:r>
            <a:r>
              <a:rPr sz="1923" dirty="0">
                <a:solidFill>
                  <a:srgbClr val="3C641E"/>
                </a:solidFill>
                <a:latin typeface="Franklin Gothic Book"/>
                <a:cs typeface="Franklin Gothic Book"/>
              </a:rPr>
              <a:t> </a:t>
            </a:r>
            <a:r>
              <a:rPr sz="1923" spc="7" dirty="0">
                <a:solidFill>
                  <a:srgbClr val="3C641E"/>
                </a:solidFill>
                <a:latin typeface="Franklin Gothic Book"/>
                <a:cs typeface="Franklin Gothic Book"/>
              </a:rPr>
              <a:t>all</a:t>
            </a:r>
            <a:r>
              <a:rPr sz="1923" spc="21" dirty="0">
                <a:solidFill>
                  <a:srgbClr val="3C641E"/>
                </a:solidFill>
                <a:latin typeface="Franklin Gothic Book"/>
                <a:cs typeface="Franklin Gothic Book"/>
              </a:rPr>
              <a:t> </a:t>
            </a:r>
            <a:r>
              <a:rPr sz="1923" spc="7" dirty="0">
                <a:solidFill>
                  <a:srgbClr val="3C641E"/>
                </a:solidFill>
                <a:latin typeface="Franklin Gothic Book"/>
                <a:cs typeface="Franklin Gothic Book"/>
              </a:rPr>
              <a:t>uses</a:t>
            </a:r>
            <a:endParaRPr sz="1923">
              <a:latin typeface="Franklin Gothic Book"/>
              <a:cs typeface="Franklin Gothic Book"/>
            </a:endParaRPr>
          </a:p>
          <a:p>
            <a:pPr marL="7172046">
              <a:spcBef>
                <a:spcPts val="213"/>
              </a:spcBef>
            </a:pPr>
            <a:r>
              <a:rPr sz="1923" spc="7" dirty="0">
                <a:solidFill>
                  <a:srgbClr val="3C641E"/>
                </a:solidFill>
                <a:latin typeface="Franklin Gothic Book"/>
                <a:cs typeface="Franklin Gothic Book"/>
              </a:rPr>
              <a:t>–</a:t>
            </a:r>
            <a:r>
              <a:rPr sz="1923" spc="-14" dirty="0">
                <a:solidFill>
                  <a:srgbClr val="3C641E"/>
                </a:solidFill>
                <a:latin typeface="Franklin Gothic Book"/>
                <a:cs typeface="Franklin Gothic Book"/>
              </a:rPr>
              <a:t> </a:t>
            </a:r>
            <a:r>
              <a:rPr sz="1923" spc="-27" dirty="0">
                <a:solidFill>
                  <a:srgbClr val="3C641E"/>
                </a:solidFill>
                <a:latin typeface="Franklin Gothic Book"/>
                <a:cs typeface="Franklin Gothic Book"/>
              </a:rPr>
              <a:t>four,</a:t>
            </a:r>
            <a:r>
              <a:rPr sz="1923" spc="-21" dirty="0">
                <a:solidFill>
                  <a:srgbClr val="3C641E"/>
                </a:solidFill>
                <a:latin typeface="Franklin Gothic Book"/>
                <a:cs typeface="Franklin Gothic Book"/>
              </a:rPr>
              <a:t> </a:t>
            </a:r>
            <a:r>
              <a:rPr sz="1923" spc="7" dirty="0">
                <a:solidFill>
                  <a:srgbClr val="3C641E"/>
                </a:solidFill>
                <a:latin typeface="Franklin Gothic Book"/>
                <a:cs typeface="Franklin Gothic Book"/>
              </a:rPr>
              <a:t>when</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possible</a:t>
            </a:r>
            <a:endParaRPr sz="1923">
              <a:latin typeface="Franklin Gothic Book"/>
              <a:cs typeface="Franklin Gothic Book"/>
            </a:endParaRPr>
          </a:p>
          <a:p>
            <a:pPr marL="7176408" indent="-339325">
              <a:spcBef>
                <a:spcPts val="1194"/>
              </a:spcBef>
              <a:buClr>
                <a:srgbClr val="8A8D90"/>
              </a:buClr>
              <a:buFont typeface="Wingdings"/>
              <a:buChar char=""/>
              <a:tabLst>
                <a:tab pos="7176408" algn="l"/>
                <a:tab pos="7177280" algn="l"/>
              </a:tabLst>
            </a:pPr>
            <a:r>
              <a:rPr sz="1923" dirty="0">
                <a:latin typeface="Franklin Gothic Book"/>
                <a:cs typeface="Franklin Gothic Book"/>
              </a:rPr>
              <a:t>Building</a:t>
            </a:r>
            <a:r>
              <a:rPr sz="1923" spc="7" dirty="0">
                <a:latin typeface="Franklin Gothic Book"/>
                <a:cs typeface="Franklin Gothic Book"/>
              </a:rPr>
              <a:t> diagram</a:t>
            </a:r>
            <a:r>
              <a:rPr sz="1923" spc="21" dirty="0">
                <a:latin typeface="Franklin Gothic Book"/>
                <a:cs typeface="Franklin Gothic Book"/>
              </a:rPr>
              <a:t> </a:t>
            </a:r>
            <a:r>
              <a:rPr sz="1923" spc="7" dirty="0">
                <a:latin typeface="Franklin Gothic Book"/>
                <a:cs typeface="Franklin Gothic Book"/>
              </a:rPr>
              <a:t>number</a:t>
            </a:r>
            <a:endParaRPr sz="1923">
              <a:latin typeface="Franklin Gothic Book"/>
              <a:cs typeface="Franklin Gothic Book"/>
            </a:endParaRPr>
          </a:p>
          <a:p>
            <a:pPr marL="7172046" marR="1074673" indent="-334089">
              <a:lnSpc>
                <a:spcPct val="109800"/>
              </a:lnSpc>
              <a:spcBef>
                <a:spcPts val="975"/>
              </a:spcBef>
              <a:buClr>
                <a:srgbClr val="8A8D90"/>
              </a:buClr>
              <a:buFont typeface="Wingdings"/>
              <a:buChar char=""/>
              <a:tabLst>
                <a:tab pos="7176408" algn="l"/>
                <a:tab pos="7177280" algn="l"/>
              </a:tabLst>
            </a:pPr>
            <a:r>
              <a:rPr sz="1923" dirty="0">
                <a:latin typeface="Franklin Gothic Book"/>
                <a:cs typeface="Franklin Gothic Book"/>
              </a:rPr>
              <a:t>Measurements</a:t>
            </a:r>
            <a:r>
              <a:rPr sz="1923" spc="14" dirty="0">
                <a:latin typeface="Franklin Gothic Book"/>
                <a:cs typeface="Franklin Gothic Book"/>
              </a:rPr>
              <a:t> </a:t>
            </a:r>
            <a:r>
              <a:rPr sz="1923" spc="7" dirty="0">
                <a:latin typeface="Franklin Gothic Book"/>
                <a:cs typeface="Franklin Gothic Book"/>
              </a:rPr>
              <a:t>of</a:t>
            </a:r>
            <a:r>
              <a:rPr sz="1923" dirty="0">
                <a:latin typeface="Franklin Gothic Book"/>
                <a:cs typeface="Franklin Gothic Book"/>
              </a:rPr>
              <a:t> crawl</a:t>
            </a:r>
            <a:r>
              <a:rPr sz="1923" spc="14" dirty="0">
                <a:latin typeface="Franklin Gothic Book"/>
                <a:cs typeface="Franklin Gothic Book"/>
              </a:rPr>
              <a:t> </a:t>
            </a:r>
            <a:r>
              <a:rPr sz="1923" spc="7" dirty="0">
                <a:latin typeface="Franklin Gothic Book"/>
                <a:cs typeface="Franklin Gothic Book"/>
              </a:rPr>
              <a:t>spaces, </a:t>
            </a:r>
            <a:r>
              <a:rPr sz="1923" spc="14" dirty="0">
                <a:latin typeface="Franklin Gothic Book"/>
                <a:cs typeface="Franklin Gothic Book"/>
              </a:rPr>
              <a:t> </a:t>
            </a:r>
            <a:r>
              <a:rPr sz="1923" spc="7" dirty="0">
                <a:latin typeface="Franklin Gothic Book"/>
                <a:cs typeface="Franklin Gothic Book"/>
              </a:rPr>
              <a:t>enclosures,</a:t>
            </a:r>
            <a:r>
              <a:rPr sz="1923" spc="14" dirty="0">
                <a:latin typeface="Franklin Gothic Book"/>
                <a:cs typeface="Franklin Gothic Book"/>
              </a:rPr>
              <a:t> </a:t>
            </a:r>
            <a:r>
              <a:rPr sz="1923" spc="7" dirty="0">
                <a:latin typeface="Franklin Gothic Book"/>
                <a:cs typeface="Franklin Gothic Book"/>
              </a:rPr>
              <a:t>attached</a:t>
            </a:r>
            <a:r>
              <a:rPr sz="1923" spc="-7" dirty="0">
                <a:latin typeface="Franklin Gothic Book"/>
                <a:cs typeface="Franklin Gothic Book"/>
              </a:rPr>
              <a:t> </a:t>
            </a:r>
            <a:r>
              <a:rPr sz="1923" dirty="0">
                <a:latin typeface="Franklin Gothic Book"/>
                <a:cs typeface="Franklin Gothic Book"/>
              </a:rPr>
              <a:t>garages,</a:t>
            </a:r>
            <a:r>
              <a:rPr sz="1923" spc="14" dirty="0">
                <a:latin typeface="Franklin Gothic Book"/>
                <a:cs typeface="Franklin Gothic Book"/>
              </a:rPr>
              <a:t> </a:t>
            </a:r>
            <a:r>
              <a:rPr sz="1923" spc="7" dirty="0">
                <a:latin typeface="Franklin Gothic Book"/>
                <a:cs typeface="Franklin Gothic Book"/>
              </a:rPr>
              <a:t>and </a:t>
            </a:r>
            <a:r>
              <a:rPr sz="1923" spc="-460" dirty="0">
                <a:latin typeface="Franklin Gothic Book"/>
                <a:cs typeface="Franklin Gothic Book"/>
              </a:rPr>
              <a:t> </a:t>
            </a:r>
            <a:r>
              <a:rPr sz="1923" spc="7" dirty="0">
                <a:latin typeface="Franklin Gothic Book"/>
                <a:cs typeface="Franklin Gothic Book"/>
              </a:rPr>
              <a:t>flood</a:t>
            </a:r>
            <a:r>
              <a:rPr sz="1923" dirty="0">
                <a:latin typeface="Franklin Gothic Book"/>
                <a:cs typeface="Franklin Gothic Book"/>
              </a:rPr>
              <a:t> </a:t>
            </a:r>
            <a:r>
              <a:rPr sz="1923" spc="7" dirty="0">
                <a:latin typeface="Franklin Gothic Book"/>
                <a:cs typeface="Franklin Gothic Book"/>
              </a:rPr>
              <a:t>openings</a:t>
            </a:r>
            <a:endParaRPr sz="1923">
              <a:latin typeface="Franklin Gothic Book"/>
              <a:cs typeface="Franklin Gothic Book"/>
            </a:endParaRPr>
          </a:p>
          <a:p>
            <a:pPr>
              <a:lnSpc>
                <a:spcPct val="100000"/>
              </a:lnSpc>
            </a:pPr>
            <a:endParaRPr sz="2198">
              <a:latin typeface="Franklin Gothic Book"/>
              <a:cs typeface="Franklin Gothic Book"/>
            </a:endParaRPr>
          </a:p>
          <a:p>
            <a:pPr>
              <a:spcBef>
                <a:spcPts val="76"/>
              </a:spcBef>
            </a:pPr>
            <a:endParaRPr sz="2267">
              <a:latin typeface="Franklin Gothic Book"/>
              <a:cs typeface="Franklin Gothic Book"/>
            </a:endParaRPr>
          </a:p>
          <a:p>
            <a:pPr marL="4786307"/>
            <a:r>
              <a:rPr sz="1511" i="1" spc="14" dirty="0">
                <a:solidFill>
                  <a:srgbClr val="467026"/>
                </a:solidFill>
                <a:latin typeface="Franklin Gothic Book"/>
                <a:cs typeface="Franklin Gothic Book"/>
              </a:rPr>
              <a:t>**Legend: dark</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green</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font</a:t>
            </a:r>
            <a:r>
              <a:rPr sz="1511" i="1" spc="7" dirty="0">
                <a:solidFill>
                  <a:srgbClr val="467026"/>
                </a:solidFill>
                <a:latin typeface="Franklin Gothic Book"/>
                <a:cs typeface="Franklin Gothic Book"/>
              </a:rPr>
              <a:t> </a:t>
            </a:r>
            <a:r>
              <a:rPr sz="1511" i="1" spc="21" dirty="0">
                <a:solidFill>
                  <a:srgbClr val="467026"/>
                </a:solidFill>
                <a:latin typeface="Franklin Gothic Book"/>
                <a:cs typeface="Franklin Gothic Book"/>
              </a:rPr>
              <a:t>and</a:t>
            </a:r>
            <a:r>
              <a:rPr sz="1511" i="1" spc="14" dirty="0">
                <a:solidFill>
                  <a:srgbClr val="467026"/>
                </a:solidFill>
                <a:latin typeface="Franklin Gothic Book"/>
                <a:cs typeface="Franklin Gothic Book"/>
              </a:rPr>
              <a:t> </a:t>
            </a:r>
            <a:r>
              <a:rPr sz="1511" i="1" spc="7" dirty="0">
                <a:solidFill>
                  <a:srgbClr val="467026"/>
                </a:solidFill>
                <a:latin typeface="Franklin Gothic Book"/>
                <a:cs typeface="Franklin Gothic Book"/>
              </a:rPr>
              <a:t>boxes</a:t>
            </a:r>
            <a:r>
              <a:rPr sz="1511" i="1" spc="34" dirty="0">
                <a:solidFill>
                  <a:srgbClr val="467026"/>
                </a:solidFill>
                <a:latin typeface="Franklin Gothic Book"/>
                <a:cs typeface="Franklin Gothic Book"/>
              </a:rPr>
              <a:t> </a:t>
            </a:r>
            <a:r>
              <a:rPr sz="1511" i="1" spc="7" dirty="0">
                <a:solidFill>
                  <a:srgbClr val="467026"/>
                </a:solidFill>
                <a:latin typeface="Franklin Gothic Book"/>
                <a:cs typeface="Franklin Gothic Book"/>
              </a:rPr>
              <a:t>indicate</a:t>
            </a:r>
            <a:r>
              <a:rPr sz="1511" i="1" spc="14" dirty="0">
                <a:solidFill>
                  <a:srgbClr val="467026"/>
                </a:solidFill>
                <a:latin typeface="Franklin Gothic Book"/>
                <a:cs typeface="Franklin Gothic Book"/>
              </a:rPr>
              <a:t> new</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or</a:t>
            </a:r>
            <a:r>
              <a:rPr sz="1511" i="1" spc="21" dirty="0">
                <a:solidFill>
                  <a:srgbClr val="467026"/>
                </a:solidFill>
                <a:latin typeface="Franklin Gothic Book"/>
                <a:cs typeface="Franklin Gothic Book"/>
              </a:rPr>
              <a:t> changed</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information</a:t>
            </a:r>
            <a:endParaRPr sz="1511">
              <a:latin typeface="Franklin Gothic Book"/>
              <a:cs typeface="Franklin Gothic Book"/>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8" name="Slide Number Placeholder 17">
            <a:extLst>
              <a:ext uri="{FF2B5EF4-FFF2-40B4-BE49-F238E27FC236}">
                <a16:creationId xmlns:a16="http://schemas.microsoft.com/office/drawing/2014/main" id="{06B3E9E2-9A88-E7F9-EE9A-B191ADB2C31A}"/>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21</a:t>
            </a:fld>
            <a:endParaRPr lang="en-US" spc="-2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229106" y="5663183"/>
              <a:ext cx="486918" cy="481584"/>
            </a:xfrm>
            <a:prstGeom prst="rect">
              <a:avLst/>
            </a:prstGeom>
          </p:spPr>
        </p:pic>
      </p:grpSp>
      <p:grpSp>
        <p:nvGrpSpPr>
          <p:cNvPr id="7" name="object 7"/>
          <p:cNvGrpSpPr/>
          <p:nvPr/>
        </p:nvGrpSpPr>
        <p:grpSpPr>
          <a:xfrm>
            <a:off x="1053069" y="1927660"/>
            <a:ext cx="3858286" cy="4984455"/>
            <a:chOff x="766572" y="2460498"/>
            <a:chExt cx="2808605" cy="3628390"/>
          </a:xfrm>
        </p:grpSpPr>
        <p:pic>
          <p:nvPicPr>
            <p:cNvPr id="8" name="object 8"/>
            <p:cNvPicPr/>
            <p:nvPr/>
          </p:nvPicPr>
          <p:blipFill>
            <a:blip r:embed="rId4" cstate="print"/>
            <a:stretch>
              <a:fillRect/>
            </a:stretch>
          </p:blipFill>
          <p:spPr>
            <a:xfrm>
              <a:off x="1792986" y="5806439"/>
              <a:ext cx="313181" cy="207263"/>
            </a:xfrm>
            <a:prstGeom prst="rect">
              <a:avLst/>
            </a:prstGeom>
          </p:spPr>
        </p:pic>
        <p:sp>
          <p:nvSpPr>
            <p:cNvPr id="9" name="object 9"/>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10" name="object 10"/>
            <p:cNvPicPr/>
            <p:nvPr/>
          </p:nvPicPr>
          <p:blipFill>
            <a:blip r:embed="rId5" cstate="print"/>
            <a:stretch>
              <a:fillRect/>
            </a:stretch>
          </p:blipFill>
          <p:spPr>
            <a:xfrm>
              <a:off x="2408682" y="5801106"/>
              <a:ext cx="198120" cy="212598"/>
            </a:xfrm>
            <a:prstGeom prst="rect">
              <a:avLst/>
            </a:prstGeom>
          </p:spPr>
        </p:pic>
        <p:pic>
          <p:nvPicPr>
            <p:cNvPr id="11" name="object 11"/>
            <p:cNvPicPr/>
            <p:nvPr/>
          </p:nvPicPr>
          <p:blipFill>
            <a:blip r:embed="rId6" cstate="print"/>
            <a:stretch>
              <a:fillRect/>
            </a:stretch>
          </p:blipFill>
          <p:spPr>
            <a:xfrm>
              <a:off x="766572" y="2460498"/>
              <a:ext cx="2808490" cy="3627881"/>
            </a:xfrm>
            <a:prstGeom prst="rect">
              <a:avLst/>
            </a:prstGeom>
          </p:spPr>
        </p:pic>
      </p:grpSp>
      <p:pic>
        <p:nvPicPr>
          <p:cNvPr id="12" name="object 12"/>
          <p:cNvPicPr/>
          <p:nvPr/>
        </p:nvPicPr>
        <p:blipFill>
          <a:blip r:embed="rId7" cstate="print"/>
          <a:stretch>
            <a:fillRect/>
          </a:stretch>
        </p:blipFill>
        <p:spPr>
          <a:xfrm>
            <a:off x="8846404" y="1930800"/>
            <a:ext cx="3850417" cy="4976428"/>
          </a:xfrm>
          <a:prstGeom prst="rect">
            <a:avLst/>
          </a:prstGeom>
        </p:spPr>
      </p:pic>
      <p:graphicFrame>
        <p:nvGraphicFramePr>
          <p:cNvPr id="13" name="object 13"/>
          <p:cNvGraphicFramePr>
            <a:graphicFrameLocks noGrp="1"/>
          </p:cNvGraphicFramePr>
          <p:nvPr/>
        </p:nvGraphicFramePr>
        <p:xfrm>
          <a:off x="1044239" y="1920925"/>
          <a:ext cx="11648131" cy="4987072"/>
        </p:xfrm>
        <a:graphic>
          <a:graphicData uri="http://schemas.openxmlformats.org/drawingml/2006/table">
            <a:tbl>
              <a:tblPr firstRow="1" bandRow="1">
                <a:tableStyleId>{2D5ABB26-0587-4C30-8999-92F81FD0307C}</a:tableStyleId>
              </a:tblPr>
              <a:tblGrid>
                <a:gridCol w="3882711">
                  <a:extLst>
                    <a:ext uri="{9D8B030D-6E8A-4147-A177-3AD203B41FA5}">
                      <a16:colId xmlns:a16="http://schemas.microsoft.com/office/drawing/2014/main" val="20000"/>
                    </a:ext>
                  </a:extLst>
                </a:gridCol>
                <a:gridCol w="3894923">
                  <a:extLst>
                    <a:ext uri="{9D8B030D-6E8A-4147-A177-3AD203B41FA5}">
                      <a16:colId xmlns:a16="http://schemas.microsoft.com/office/drawing/2014/main" val="20001"/>
                    </a:ext>
                  </a:extLst>
                </a:gridCol>
                <a:gridCol w="3870497">
                  <a:extLst>
                    <a:ext uri="{9D8B030D-6E8A-4147-A177-3AD203B41FA5}">
                      <a16:colId xmlns:a16="http://schemas.microsoft.com/office/drawing/2014/main" val="20002"/>
                    </a:ext>
                  </a:extLst>
                </a:gridCol>
              </a:tblGrid>
              <a:tr h="4987072">
                <a:tc>
                  <a:txBody>
                    <a:bodyPr/>
                    <a:lstStyle/>
                    <a:p>
                      <a:pPr>
                        <a:lnSpc>
                          <a:spcPct val="100000"/>
                        </a:lnSpc>
                      </a:pPr>
                      <a:endParaRPr sz="2100" dirty="0">
                        <a:latin typeface="Times New Roman"/>
                        <a:cs typeface="Times New Roman"/>
                      </a:endParaRPr>
                    </a:p>
                  </a:txBody>
                  <a:tcPr marL="0" marR="0" marT="0" marB="0">
                    <a:lnL w="9525">
                      <a:solidFill>
                        <a:srgbClr val="595B5D"/>
                      </a:solidFill>
                      <a:prstDash val="solid"/>
                    </a:lnL>
                    <a:lnR w="9525">
                      <a:solidFill>
                        <a:srgbClr val="595B5D"/>
                      </a:solidFill>
                      <a:prstDash val="solid"/>
                    </a:lnR>
                    <a:lnT w="9525">
                      <a:solidFill>
                        <a:srgbClr val="595B5D"/>
                      </a:solidFill>
                      <a:prstDash val="solid"/>
                    </a:lnT>
                    <a:lnB w="9525">
                      <a:solidFill>
                        <a:srgbClr val="595B5D"/>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595B5D"/>
                      </a:solidFill>
                      <a:prstDash val="solid"/>
                    </a:lnL>
                    <a:lnR w="9525">
                      <a:solidFill>
                        <a:srgbClr val="595B5D"/>
                      </a:solidFill>
                      <a:prstDash val="solid"/>
                    </a:lnR>
                    <a:lnT w="9525">
                      <a:solidFill>
                        <a:srgbClr val="595B5D"/>
                      </a:solidFill>
                      <a:prstDash val="solid"/>
                    </a:lnT>
                    <a:lnB w="9525">
                      <a:solidFill>
                        <a:srgbClr val="595B5D"/>
                      </a:solidFill>
                      <a:prstDash val="solid"/>
                    </a:lnB>
                  </a:tcPr>
                </a:tc>
                <a:tc>
                  <a:txBody>
                    <a:bodyPr/>
                    <a:lstStyle/>
                    <a:p>
                      <a:pPr>
                        <a:lnSpc>
                          <a:spcPct val="100000"/>
                        </a:lnSpc>
                      </a:pPr>
                      <a:endParaRPr sz="2100" dirty="0">
                        <a:latin typeface="Times New Roman"/>
                        <a:cs typeface="Times New Roman"/>
                      </a:endParaRPr>
                    </a:p>
                  </a:txBody>
                  <a:tcPr marL="0" marR="0" marT="0" marB="0">
                    <a:lnL w="9525">
                      <a:solidFill>
                        <a:srgbClr val="595B5D"/>
                      </a:solidFill>
                      <a:prstDash val="solid"/>
                    </a:lnL>
                    <a:lnR w="9525">
                      <a:solidFill>
                        <a:srgbClr val="595B5D"/>
                      </a:solidFill>
                      <a:prstDash val="solid"/>
                    </a:lnR>
                    <a:lnT w="9525">
                      <a:solidFill>
                        <a:srgbClr val="595B5D"/>
                      </a:solidFill>
                      <a:prstDash val="solid"/>
                    </a:lnT>
                    <a:lnB w="9525">
                      <a:solidFill>
                        <a:srgbClr val="595B5D"/>
                      </a:solidFill>
                      <a:prstDash val="solid"/>
                    </a:lnB>
                  </a:tcPr>
                </a:tc>
                <a:extLst>
                  <a:ext uri="{0D108BD9-81ED-4DB2-BD59-A6C34878D82A}">
                    <a16:rowId xmlns:a16="http://schemas.microsoft.com/office/drawing/2014/main" val="10000"/>
                  </a:ext>
                </a:extLst>
              </a:tr>
            </a:tbl>
          </a:graphicData>
        </a:graphic>
      </p:graphicFrame>
      <p:pic>
        <p:nvPicPr>
          <p:cNvPr id="14" name="object 14"/>
          <p:cNvPicPr/>
          <p:nvPr/>
        </p:nvPicPr>
        <p:blipFill>
          <a:blip r:embed="rId8" cstate="print"/>
          <a:stretch>
            <a:fillRect/>
          </a:stretch>
        </p:blipFill>
        <p:spPr>
          <a:xfrm>
            <a:off x="4957588" y="1929753"/>
            <a:ext cx="3852528" cy="4979570"/>
          </a:xfrm>
          <a:prstGeom prst="rect">
            <a:avLst/>
          </a:prstGeom>
        </p:spPr>
      </p:pic>
      <p:sp>
        <p:nvSpPr>
          <p:cNvPr id="15" name="object 15"/>
          <p:cNvSpPr txBox="1">
            <a:spLocks noGrp="1"/>
          </p:cNvSpPr>
          <p:nvPr>
            <p:ph type="title"/>
          </p:nvPr>
        </p:nvSpPr>
        <p:spPr>
          <a:xfrm>
            <a:off x="1758951" y="1112618"/>
            <a:ext cx="9036049" cy="436075"/>
          </a:xfrm>
          <a:prstGeom prst="rect">
            <a:avLst/>
          </a:prstGeom>
        </p:spPr>
        <p:txBody>
          <a:bodyPr vert="horz" wrap="square" lIns="0" tIns="23553" rIns="0" bIns="0" rtlCol="0">
            <a:spAutoFit/>
          </a:bodyPr>
          <a:lstStyle/>
          <a:p>
            <a:pPr marL="17446">
              <a:spcBef>
                <a:spcPts val="185"/>
              </a:spcBef>
            </a:pPr>
            <a:r>
              <a:rPr lang="en-US" spc="14" dirty="0"/>
              <a:t>11 </a:t>
            </a:r>
            <a:r>
              <a:rPr spc="14" dirty="0"/>
              <a:t>Building </a:t>
            </a:r>
            <a:r>
              <a:rPr spc="21" dirty="0"/>
              <a:t>Diagrams:</a:t>
            </a:r>
            <a:r>
              <a:rPr spc="14" dirty="0"/>
              <a:t> </a:t>
            </a:r>
            <a:r>
              <a:rPr spc="7" dirty="0"/>
              <a:t>Clarification</a:t>
            </a:r>
            <a:r>
              <a:rPr dirty="0"/>
              <a:t> </a:t>
            </a:r>
            <a:r>
              <a:rPr spc="21" dirty="0"/>
              <a:t>on</a:t>
            </a:r>
            <a:r>
              <a:rPr spc="14" dirty="0"/>
              <a:t> </a:t>
            </a:r>
            <a:r>
              <a:rPr spc="21" dirty="0"/>
              <a:t>Diagram </a:t>
            </a:r>
            <a:r>
              <a:rPr spc="27" dirty="0"/>
              <a:t>7</a:t>
            </a:r>
            <a:r>
              <a:rPr spc="14" dirty="0"/>
              <a:t> </a:t>
            </a:r>
            <a:r>
              <a:rPr spc="21" dirty="0"/>
              <a:t>and </a:t>
            </a:r>
            <a:r>
              <a:rPr spc="27" dirty="0"/>
              <a:t>8</a:t>
            </a:r>
          </a:p>
        </p:txBody>
      </p:sp>
      <p:sp>
        <p:nvSpPr>
          <p:cNvPr id="17" name="object 17"/>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1" name="Slide Number Placeholder 20">
            <a:extLst>
              <a:ext uri="{FF2B5EF4-FFF2-40B4-BE49-F238E27FC236}">
                <a16:creationId xmlns:a16="http://schemas.microsoft.com/office/drawing/2014/main" id="{73B8B88E-3AC5-71D6-E659-B71C4ED3C950}"/>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22</a:t>
            </a:fld>
            <a:endParaRPr lang="en-US" spc="-2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0216F4-7149-3238-479A-D75501C7CB71}"/>
            </a:ext>
          </a:extLst>
        </p:cNvPr>
        <p:cNvGrpSpPr/>
        <p:nvPr/>
      </p:nvGrpSpPr>
      <p:grpSpPr>
        <a:xfrm>
          <a:off x="0" y="0"/>
          <a:ext cx="0" cy="0"/>
          <a:chOff x="0" y="0"/>
          <a:chExt cx="0" cy="0"/>
        </a:xfrm>
      </p:grpSpPr>
      <p:grpSp>
        <p:nvGrpSpPr>
          <p:cNvPr id="4" name="object 4">
            <a:extLst>
              <a:ext uri="{FF2B5EF4-FFF2-40B4-BE49-F238E27FC236}">
                <a16:creationId xmlns:a16="http://schemas.microsoft.com/office/drawing/2014/main" id="{662E790C-C22F-9100-3DB9-6FD5E78332A4}"/>
              </a:ext>
            </a:extLst>
          </p:cNvPr>
          <p:cNvGrpSpPr/>
          <p:nvPr/>
        </p:nvGrpSpPr>
        <p:grpSpPr>
          <a:xfrm>
            <a:off x="1675820" y="1796723"/>
            <a:ext cx="10467006" cy="5192939"/>
            <a:chOff x="1219898" y="2365184"/>
            <a:chExt cx="7619365" cy="3780154"/>
          </a:xfrm>
        </p:grpSpPr>
        <p:sp>
          <p:nvSpPr>
            <p:cNvPr id="5" name="object 5">
              <a:extLst>
                <a:ext uri="{FF2B5EF4-FFF2-40B4-BE49-F238E27FC236}">
                  <a16:creationId xmlns:a16="http://schemas.microsoft.com/office/drawing/2014/main" id="{A342335C-B39E-40C2-B9A6-C72126108866}"/>
                </a:ext>
              </a:extLst>
            </p:cNvPr>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a:extLst>
                <a:ext uri="{FF2B5EF4-FFF2-40B4-BE49-F238E27FC236}">
                  <a16:creationId xmlns:a16="http://schemas.microsoft.com/office/drawing/2014/main" id="{B94D60FC-2518-6E3C-D81A-F292D788E3D0}"/>
                </a:ext>
              </a:extLst>
            </p:cNvPr>
            <p:cNvPicPr/>
            <p:nvPr/>
          </p:nvPicPr>
          <p:blipFill>
            <a:blip r:embed="rId3" cstate="print"/>
            <a:stretch>
              <a:fillRect/>
            </a:stretch>
          </p:blipFill>
          <p:spPr>
            <a:xfrm>
              <a:off x="1229106" y="5663183"/>
              <a:ext cx="486918" cy="481584"/>
            </a:xfrm>
            <a:prstGeom prst="rect">
              <a:avLst/>
            </a:prstGeom>
          </p:spPr>
        </p:pic>
      </p:grpSp>
      <p:grpSp>
        <p:nvGrpSpPr>
          <p:cNvPr id="7" name="object 7">
            <a:extLst>
              <a:ext uri="{FF2B5EF4-FFF2-40B4-BE49-F238E27FC236}">
                <a16:creationId xmlns:a16="http://schemas.microsoft.com/office/drawing/2014/main" id="{0A8175F3-CFE1-3444-6AC8-A640C00833CA}"/>
              </a:ext>
            </a:extLst>
          </p:cNvPr>
          <p:cNvGrpSpPr/>
          <p:nvPr/>
        </p:nvGrpSpPr>
        <p:grpSpPr>
          <a:xfrm>
            <a:off x="1053069" y="1927660"/>
            <a:ext cx="3858286" cy="4984455"/>
            <a:chOff x="766572" y="2460498"/>
            <a:chExt cx="2808605" cy="3628390"/>
          </a:xfrm>
        </p:grpSpPr>
        <p:pic>
          <p:nvPicPr>
            <p:cNvPr id="8" name="object 8">
              <a:extLst>
                <a:ext uri="{FF2B5EF4-FFF2-40B4-BE49-F238E27FC236}">
                  <a16:creationId xmlns:a16="http://schemas.microsoft.com/office/drawing/2014/main" id="{3B5753BC-D621-A135-4A3D-932B160B6AC9}"/>
                </a:ext>
              </a:extLst>
            </p:cNvPr>
            <p:cNvPicPr/>
            <p:nvPr/>
          </p:nvPicPr>
          <p:blipFill>
            <a:blip r:embed="rId4" cstate="print"/>
            <a:stretch>
              <a:fillRect/>
            </a:stretch>
          </p:blipFill>
          <p:spPr>
            <a:xfrm>
              <a:off x="1792986" y="5806439"/>
              <a:ext cx="313181" cy="207263"/>
            </a:xfrm>
            <a:prstGeom prst="rect">
              <a:avLst/>
            </a:prstGeom>
          </p:spPr>
        </p:pic>
        <p:sp>
          <p:nvSpPr>
            <p:cNvPr id="9" name="object 9">
              <a:extLst>
                <a:ext uri="{FF2B5EF4-FFF2-40B4-BE49-F238E27FC236}">
                  <a16:creationId xmlns:a16="http://schemas.microsoft.com/office/drawing/2014/main" id="{754A7F52-A789-072B-1F4B-192DA3D0EE85}"/>
                </a:ext>
              </a:extLst>
            </p:cNvPr>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10" name="object 10">
              <a:extLst>
                <a:ext uri="{FF2B5EF4-FFF2-40B4-BE49-F238E27FC236}">
                  <a16:creationId xmlns:a16="http://schemas.microsoft.com/office/drawing/2014/main" id="{A3F30509-B83A-AD18-9C71-7F8352393F34}"/>
                </a:ext>
              </a:extLst>
            </p:cNvPr>
            <p:cNvPicPr/>
            <p:nvPr/>
          </p:nvPicPr>
          <p:blipFill>
            <a:blip r:embed="rId5" cstate="print"/>
            <a:stretch>
              <a:fillRect/>
            </a:stretch>
          </p:blipFill>
          <p:spPr>
            <a:xfrm>
              <a:off x="2408682" y="5801106"/>
              <a:ext cx="198120" cy="212598"/>
            </a:xfrm>
            <a:prstGeom prst="rect">
              <a:avLst/>
            </a:prstGeom>
          </p:spPr>
        </p:pic>
        <p:pic>
          <p:nvPicPr>
            <p:cNvPr id="11" name="object 11">
              <a:extLst>
                <a:ext uri="{FF2B5EF4-FFF2-40B4-BE49-F238E27FC236}">
                  <a16:creationId xmlns:a16="http://schemas.microsoft.com/office/drawing/2014/main" id="{0B05FEFE-EF83-5692-6175-386961BA2808}"/>
                </a:ext>
              </a:extLst>
            </p:cNvPr>
            <p:cNvPicPr/>
            <p:nvPr/>
          </p:nvPicPr>
          <p:blipFill>
            <a:blip r:embed="rId6" cstate="print"/>
            <a:stretch>
              <a:fillRect/>
            </a:stretch>
          </p:blipFill>
          <p:spPr>
            <a:xfrm>
              <a:off x="766572" y="2460498"/>
              <a:ext cx="2808490" cy="3627881"/>
            </a:xfrm>
            <a:prstGeom prst="rect">
              <a:avLst/>
            </a:prstGeom>
          </p:spPr>
        </p:pic>
      </p:grpSp>
      <p:pic>
        <p:nvPicPr>
          <p:cNvPr id="12" name="object 12">
            <a:extLst>
              <a:ext uri="{FF2B5EF4-FFF2-40B4-BE49-F238E27FC236}">
                <a16:creationId xmlns:a16="http://schemas.microsoft.com/office/drawing/2014/main" id="{992A4960-8255-5945-FAE7-2B4FEBF14D15}"/>
              </a:ext>
            </a:extLst>
          </p:cNvPr>
          <p:cNvPicPr/>
          <p:nvPr/>
        </p:nvPicPr>
        <p:blipFill>
          <a:blip r:embed="rId7" cstate="print"/>
          <a:stretch>
            <a:fillRect/>
          </a:stretch>
        </p:blipFill>
        <p:spPr>
          <a:xfrm>
            <a:off x="8846404" y="1930800"/>
            <a:ext cx="3850417" cy="4976428"/>
          </a:xfrm>
          <a:prstGeom prst="rect">
            <a:avLst/>
          </a:prstGeom>
        </p:spPr>
      </p:pic>
      <p:graphicFrame>
        <p:nvGraphicFramePr>
          <p:cNvPr id="13" name="object 13">
            <a:extLst>
              <a:ext uri="{FF2B5EF4-FFF2-40B4-BE49-F238E27FC236}">
                <a16:creationId xmlns:a16="http://schemas.microsoft.com/office/drawing/2014/main" id="{8E285038-213C-6874-4A1F-68047122649E}"/>
              </a:ext>
            </a:extLst>
          </p:cNvPr>
          <p:cNvGraphicFramePr>
            <a:graphicFrameLocks noGrp="1"/>
          </p:cNvGraphicFramePr>
          <p:nvPr/>
        </p:nvGraphicFramePr>
        <p:xfrm>
          <a:off x="1044239" y="1920925"/>
          <a:ext cx="11648131" cy="4987072"/>
        </p:xfrm>
        <a:graphic>
          <a:graphicData uri="http://schemas.openxmlformats.org/drawingml/2006/table">
            <a:tbl>
              <a:tblPr firstRow="1" bandRow="1">
                <a:tableStyleId>{2D5ABB26-0587-4C30-8999-92F81FD0307C}</a:tableStyleId>
              </a:tblPr>
              <a:tblGrid>
                <a:gridCol w="3882711">
                  <a:extLst>
                    <a:ext uri="{9D8B030D-6E8A-4147-A177-3AD203B41FA5}">
                      <a16:colId xmlns:a16="http://schemas.microsoft.com/office/drawing/2014/main" val="20000"/>
                    </a:ext>
                  </a:extLst>
                </a:gridCol>
                <a:gridCol w="3894923">
                  <a:extLst>
                    <a:ext uri="{9D8B030D-6E8A-4147-A177-3AD203B41FA5}">
                      <a16:colId xmlns:a16="http://schemas.microsoft.com/office/drawing/2014/main" val="20001"/>
                    </a:ext>
                  </a:extLst>
                </a:gridCol>
                <a:gridCol w="3870497">
                  <a:extLst>
                    <a:ext uri="{9D8B030D-6E8A-4147-A177-3AD203B41FA5}">
                      <a16:colId xmlns:a16="http://schemas.microsoft.com/office/drawing/2014/main" val="20002"/>
                    </a:ext>
                  </a:extLst>
                </a:gridCol>
              </a:tblGrid>
              <a:tr h="4987072">
                <a:tc>
                  <a:txBody>
                    <a:bodyPr/>
                    <a:lstStyle/>
                    <a:p>
                      <a:pPr>
                        <a:lnSpc>
                          <a:spcPct val="100000"/>
                        </a:lnSpc>
                      </a:pPr>
                      <a:endParaRPr sz="2100">
                        <a:latin typeface="Times New Roman"/>
                        <a:cs typeface="Times New Roman"/>
                      </a:endParaRPr>
                    </a:p>
                  </a:txBody>
                  <a:tcPr marL="0" marR="0" marT="0" marB="0">
                    <a:lnL w="9525">
                      <a:solidFill>
                        <a:srgbClr val="595B5D"/>
                      </a:solidFill>
                      <a:prstDash val="solid"/>
                    </a:lnL>
                    <a:lnR w="9525">
                      <a:solidFill>
                        <a:srgbClr val="595B5D"/>
                      </a:solidFill>
                      <a:prstDash val="solid"/>
                    </a:lnR>
                    <a:lnT w="9525">
                      <a:solidFill>
                        <a:srgbClr val="595B5D"/>
                      </a:solidFill>
                      <a:prstDash val="solid"/>
                    </a:lnT>
                    <a:lnB w="9525">
                      <a:solidFill>
                        <a:srgbClr val="595B5D"/>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595B5D"/>
                      </a:solidFill>
                      <a:prstDash val="solid"/>
                    </a:lnL>
                    <a:lnR w="9525">
                      <a:solidFill>
                        <a:srgbClr val="595B5D"/>
                      </a:solidFill>
                      <a:prstDash val="solid"/>
                    </a:lnR>
                    <a:lnT w="9525">
                      <a:solidFill>
                        <a:srgbClr val="595B5D"/>
                      </a:solidFill>
                      <a:prstDash val="solid"/>
                    </a:lnT>
                    <a:lnB w="9525">
                      <a:solidFill>
                        <a:srgbClr val="595B5D"/>
                      </a:solidFill>
                      <a:prstDash val="solid"/>
                    </a:lnB>
                  </a:tcPr>
                </a:tc>
                <a:tc>
                  <a:txBody>
                    <a:bodyPr/>
                    <a:lstStyle/>
                    <a:p>
                      <a:pPr>
                        <a:lnSpc>
                          <a:spcPct val="100000"/>
                        </a:lnSpc>
                      </a:pPr>
                      <a:endParaRPr sz="2100">
                        <a:latin typeface="Times New Roman"/>
                        <a:cs typeface="Times New Roman"/>
                      </a:endParaRPr>
                    </a:p>
                  </a:txBody>
                  <a:tcPr marL="0" marR="0" marT="0" marB="0">
                    <a:lnL w="9525">
                      <a:solidFill>
                        <a:srgbClr val="595B5D"/>
                      </a:solidFill>
                      <a:prstDash val="solid"/>
                    </a:lnL>
                    <a:lnR w="9525">
                      <a:solidFill>
                        <a:srgbClr val="595B5D"/>
                      </a:solidFill>
                      <a:prstDash val="solid"/>
                    </a:lnR>
                    <a:lnT w="9525">
                      <a:solidFill>
                        <a:srgbClr val="595B5D"/>
                      </a:solidFill>
                      <a:prstDash val="solid"/>
                    </a:lnT>
                    <a:lnB w="9525">
                      <a:solidFill>
                        <a:srgbClr val="595B5D"/>
                      </a:solidFill>
                      <a:prstDash val="solid"/>
                    </a:lnB>
                  </a:tcPr>
                </a:tc>
                <a:extLst>
                  <a:ext uri="{0D108BD9-81ED-4DB2-BD59-A6C34878D82A}">
                    <a16:rowId xmlns:a16="http://schemas.microsoft.com/office/drawing/2014/main" val="10000"/>
                  </a:ext>
                </a:extLst>
              </a:tr>
            </a:tbl>
          </a:graphicData>
        </a:graphic>
      </p:graphicFrame>
      <p:pic>
        <p:nvPicPr>
          <p:cNvPr id="14" name="object 14">
            <a:extLst>
              <a:ext uri="{FF2B5EF4-FFF2-40B4-BE49-F238E27FC236}">
                <a16:creationId xmlns:a16="http://schemas.microsoft.com/office/drawing/2014/main" id="{9ABF7B17-FDF9-F0C4-BD3A-930DBD474E73}"/>
              </a:ext>
            </a:extLst>
          </p:cNvPr>
          <p:cNvPicPr/>
          <p:nvPr/>
        </p:nvPicPr>
        <p:blipFill>
          <a:blip r:embed="rId8" cstate="print"/>
          <a:stretch>
            <a:fillRect/>
          </a:stretch>
        </p:blipFill>
        <p:spPr>
          <a:xfrm>
            <a:off x="4957588" y="1929753"/>
            <a:ext cx="3852528" cy="4979570"/>
          </a:xfrm>
          <a:prstGeom prst="rect">
            <a:avLst/>
          </a:prstGeom>
        </p:spPr>
      </p:pic>
      <p:sp>
        <p:nvSpPr>
          <p:cNvPr id="15" name="object 15">
            <a:extLst>
              <a:ext uri="{FF2B5EF4-FFF2-40B4-BE49-F238E27FC236}">
                <a16:creationId xmlns:a16="http://schemas.microsoft.com/office/drawing/2014/main" id="{59E10769-92A5-B7BF-17A5-CBB2E02E0A9F}"/>
              </a:ext>
            </a:extLst>
          </p:cNvPr>
          <p:cNvSpPr txBox="1">
            <a:spLocks noGrp="1"/>
          </p:cNvSpPr>
          <p:nvPr>
            <p:ph type="title"/>
          </p:nvPr>
        </p:nvSpPr>
        <p:spPr>
          <a:xfrm>
            <a:off x="1758951" y="1112618"/>
            <a:ext cx="7768911" cy="436075"/>
          </a:xfrm>
          <a:prstGeom prst="rect">
            <a:avLst/>
          </a:prstGeom>
        </p:spPr>
        <p:txBody>
          <a:bodyPr vert="horz" wrap="square" lIns="0" tIns="23553" rIns="0" bIns="0" rtlCol="0">
            <a:spAutoFit/>
          </a:bodyPr>
          <a:lstStyle/>
          <a:p>
            <a:pPr marL="17446">
              <a:spcBef>
                <a:spcPts val="185"/>
              </a:spcBef>
            </a:pPr>
            <a:r>
              <a:rPr spc="14" dirty="0"/>
              <a:t>Building </a:t>
            </a:r>
            <a:r>
              <a:rPr spc="21" dirty="0"/>
              <a:t>Diagrams:</a:t>
            </a:r>
            <a:r>
              <a:rPr spc="14" dirty="0"/>
              <a:t> </a:t>
            </a:r>
            <a:r>
              <a:rPr spc="7" dirty="0"/>
              <a:t>Clarification</a:t>
            </a:r>
            <a:r>
              <a:rPr dirty="0"/>
              <a:t> </a:t>
            </a:r>
            <a:r>
              <a:rPr spc="21" dirty="0"/>
              <a:t>on</a:t>
            </a:r>
            <a:r>
              <a:rPr spc="14" dirty="0"/>
              <a:t> </a:t>
            </a:r>
            <a:r>
              <a:rPr spc="21" dirty="0"/>
              <a:t>Diagram </a:t>
            </a:r>
            <a:r>
              <a:rPr spc="27" dirty="0"/>
              <a:t>7</a:t>
            </a:r>
            <a:r>
              <a:rPr spc="14" dirty="0"/>
              <a:t> </a:t>
            </a:r>
            <a:r>
              <a:rPr spc="21" dirty="0"/>
              <a:t>and </a:t>
            </a:r>
            <a:r>
              <a:rPr spc="27" dirty="0"/>
              <a:t>8</a:t>
            </a:r>
          </a:p>
        </p:txBody>
      </p:sp>
      <p:pic>
        <p:nvPicPr>
          <p:cNvPr id="16" name="object 16">
            <a:extLst>
              <a:ext uri="{FF2B5EF4-FFF2-40B4-BE49-F238E27FC236}">
                <a16:creationId xmlns:a16="http://schemas.microsoft.com/office/drawing/2014/main" id="{056571BB-EDC2-5066-A17D-86BF43356887}"/>
              </a:ext>
            </a:extLst>
          </p:cNvPr>
          <p:cNvPicPr/>
          <p:nvPr/>
        </p:nvPicPr>
        <p:blipFill>
          <a:blip r:embed="rId9" cstate="print"/>
          <a:stretch>
            <a:fillRect/>
          </a:stretch>
        </p:blipFill>
        <p:spPr>
          <a:xfrm>
            <a:off x="4636222" y="1704693"/>
            <a:ext cx="8056080" cy="4497001"/>
          </a:xfrm>
          <a:prstGeom prst="rect">
            <a:avLst/>
          </a:prstGeom>
        </p:spPr>
      </p:pic>
      <p:sp>
        <p:nvSpPr>
          <p:cNvPr id="17" name="object 17">
            <a:extLst>
              <a:ext uri="{FF2B5EF4-FFF2-40B4-BE49-F238E27FC236}">
                <a16:creationId xmlns:a16="http://schemas.microsoft.com/office/drawing/2014/main" id="{508F5DE3-7B1B-82DD-6AB2-CF6BD9521CD0}"/>
              </a:ext>
            </a:extLst>
          </p:cNvPr>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9" name="object 19">
            <a:extLst>
              <a:ext uri="{FF2B5EF4-FFF2-40B4-BE49-F238E27FC236}">
                <a16:creationId xmlns:a16="http://schemas.microsoft.com/office/drawing/2014/main" id="{F1FA77A8-179E-2CA9-4B6E-2D59DA4CA625}"/>
              </a:ext>
            </a:extLst>
          </p:cNvPr>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1" name="Slide Number Placeholder 20">
            <a:extLst>
              <a:ext uri="{FF2B5EF4-FFF2-40B4-BE49-F238E27FC236}">
                <a16:creationId xmlns:a16="http://schemas.microsoft.com/office/drawing/2014/main" id="{F206A4EC-43C0-7264-DBD3-9545AFC50B31}"/>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23</a:t>
            </a:fld>
            <a:endParaRPr lang="en-US" spc="-21" dirty="0"/>
          </a:p>
        </p:txBody>
      </p:sp>
    </p:spTree>
    <p:extLst>
      <p:ext uri="{BB962C8B-B14F-4D97-AF65-F5344CB8AC3E}">
        <p14:creationId xmlns:p14="http://schemas.microsoft.com/office/powerpoint/2010/main" val="1041679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pic>
        <p:nvPicPr>
          <p:cNvPr id="10" name="object 10"/>
          <p:cNvPicPr/>
          <p:nvPr/>
        </p:nvPicPr>
        <p:blipFill>
          <a:blip r:embed="rId6" cstate="print"/>
          <a:stretch>
            <a:fillRect/>
          </a:stretch>
        </p:blipFill>
        <p:spPr>
          <a:xfrm>
            <a:off x="2284090" y="2546310"/>
            <a:ext cx="4163074" cy="3124662"/>
          </a:xfrm>
          <a:prstGeom prst="rect">
            <a:avLst/>
          </a:prstGeom>
        </p:spPr>
      </p:pic>
      <p:pic>
        <p:nvPicPr>
          <p:cNvPr id="11" name="object 11"/>
          <p:cNvPicPr/>
          <p:nvPr/>
        </p:nvPicPr>
        <p:blipFill>
          <a:blip r:embed="rId7" cstate="print"/>
          <a:stretch>
            <a:fillRect/>
          </a:stretch>
        </p:blipFill>
        <p:spPr>
          <a:xfrm>
            <a:off x="7255286" y="2808007"/>
            <a:ext cx="4866515" cy="3138270"/>
          </a:xfrm>
          <a:prstGeom prst="rect">
            <a:avLst/>
          </a:prstGeom>
        </p:spPr>
      </p:pic>
      <p:sp>
        <p:nvSpPr>
          <p:cNvPr id="12" name="object 12"/>
          <p:cNvSpPr txBox="1"/>
          <p:nvPr/>
        </p:nvSpPr>
        <p:spPr>
          <a:xfrm>
            <a:off x="976652" y="553227"/>
            <a:ext cx="11863596" cy="5635902"/>
          </a:xfrm>
          <a:prstGeom prst="rect">
            <a:avLst/>
          </a:prstGeom>
          <a:ln w="12953">
            <a:solidFill>
              <a:srgbClr val="000000"/>
            </a:solidFill>
          </a:ln>
        </p:spPr>
        <p:txBody>
          <a:bodyPr vert="horz" wrap="square" lIns="0" tIns="0" rIns="0" bIns="0" rtlCol="0">
            <a:spAutoFit/>
          </a:bodyPr>
          <a:lstStyle/>
          <a:p>
            <a:pPr>
              <a:lnSpc>
                <a:spcPct val="100000"/>
              </a:lnSpc>
            </a:pPr>
            <a:endParaRPr sz="3984">
              <a:latin typeface="Times New Roman"/>
              <a:cs typeface="Times New Roman"/>
            </a:endParaRPr>
          </a:p>
          <a:p>
            <a:pPr marL="799026"/>
            <a:r>
              <a:rPr sz="2679" spc="27" dirty="0">
                <a:solidFill>
                  <a:srgbClr val="005288"/>
                </a:solidFill>
                <a:latin typeface="Franklin Gothic Medium"/>
                <a:cs typeface="Franklin Gothic Medium"/>
              </a:rPr>
              <a:t>A8</a:t>
            </a:r>
            <a:r>
              <a:rPr sz="2679" spc="-21"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t>
            </a:r>
            <a:r>
              <a:rPr sz="2679" spc="-21"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Crawlspace</a:t>
            </a:r>
            <a:r>
              <a:rPr sz="2679" spc="-21"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or</a:t>
            </a:r>
            <a:r>
              <a:rPr sz="2679" spc="-1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Enclosure</a:t>
            </a:r>
            <a:endParaRPr sz="2679">
              <a:latin typeface="Franklin Gothic Medium"/>
              <a:cs typeface="Franklin Gothic Medium"/>
            </a:endParaRPr>
          </a:p>
          <a:p>
            <a:pPr>
              <a:spcBef>
                <a:spcPts val="55"/>
              </a:spcBef>
            </a:pPr>
            <a:endParaRPr sz="3778">
              <a:latin typeface="Franklin Gothic Medium"/>
              <a:cs typeface="Franklin Gothic Medium"/>
            </a:endParaRPr>
          </a:p>
          <a:p>
            <a:pPr marL="6571032" indent="-339325">
              <a:buClr>
                <a:srgbClr val="8A8D90"/>
              </a:buClr>
              <a:buFont typeface="Wingdings"/>
              <a:buChar char=""/>
              <a:tabLst>
                <a:tab pos="6571032" algn="l"/>
                <a:tab pos="6571904" algn="l"/>
              </a:tabLst>
            </a:pPr>
            <a:r>
              <a:rPr sz="1923" dirty="0">
                <a:latin typeface="Franklin Gothic Book"/>
                <a:cs typeface="Franklin Gothic Book"/>
              </a:rPr>
              <a:t>Building</a:t>
            </a:r>
            <a:r>
              <a:rPr sz="1923" spc="27" dirty="0">
                <a:latin typeface="Franklin Gothic Book"/>
                <a:cs typeface="Franklin Gothic Book"/>
              </a:rPr>
              <a:t> </a:t>
            </a:r>
            <a:r>
              <a:rPr sz="1923" dirty="0">
                <a:latin typeface="Franklin Gothic Book"/>
                <a:cs typeface="Franklin Gothic Book"/>
              </a:rPr>
              <a:t>Diagrams</a:t>
            </a:r>
            <a:r>
              <a:rPr sz="1923" spc="27" dirty="0">
                <a:latin typeface="Franklin Gothic Book"/>
                <a:cs typeface="Franklin Gothic Book"/>
              </a:rPr>
              <a:t> </a:t>
            </a:r>
            <a:r>
              <a:rPr sz="1923" dirty="0">
                <a:latin typeface="Franklin Gothic Book"/>
                <a:cs typeface="Franklin Gothic Book"/>
              </a:rPr>
              <a:t>6, 7,</a:t>
            </a:r>
            <a:r>
              <a:rPr sz="1923" spc="7" dirty="0">
                <a:latin typeface="Franklin Gothic Book"/>
                <a:cs typeface="Franklin Gothic Book"/>
              </a:rPr>
              <a:t> </a:t>
            </a:r>
            <a:r>
              <a:rPr sz="1923" dirty="0">
                <a:latin typeface="Franklin Gothic Book"/>
                <a:cs typeface="Franklin Gothic Book"/>
              </a:rPr>
              <a:t>8, </a:t>
            </a:r>
            <a:r>
              <a:rPr sz="1923" spc="7" dirty="0">
                <a:latin typeface="Franklin Gothic Book"/>
                <a:cs typeface="Franklin Gothic Book"/>
              </a:rPr>
              <a:t>9</a:t>
            </a:r>
            <a:endParaRPr sz="1923">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marR="2074328" algn="ctr">
              <a:spcBef>
                <a:spcPts val="1312"/>
              </a:spcBef>
            </a:pPr>
            <a:r>
              <a:rPr sz="1030" spc="14" dirty="0">
                <a:solidFill>
                  <a:srgbClr val="FFFFFF"/>
                </a:solidFill>
                <a:latin typeface="Franklin Gothic Book"/>
                <a:cs typeface="Franklin Gothic Book"/>
              </a:rPr>
              <a:t>Photo:</a:t>
            </a:r>
            <a:r>
              <a:rPr sz="1030" spc="-21" dirty="0">
                <a:solidFill>
                  <a:srgbClr val="FFFFFF"/>
                </a:solidFill>
                <a:latin typeface="Franklin Gothic Book"/>
                <a:cs typeface="Franklin Gothic Book"/>
              </a:rPr>
              <a:t> </a:t>
            </a:r>
            <a:r>
              <a:rPr sz="1030" spc="14" dirty="0">
                <a:solidFill>
                  <a:srgbClr val="FFFFFF"/>
                </a:solidFill>
                <a:latin typeface="Franklin Gothic Book"/>
                <a:cs typeface="Franklin Gothic Book"/>
              </a:rPr>
              <a:t>B.</a:t>
            </a:r>
            <a:r>
              <a:rPr sz="1030" spc="-34" dirty="0">
                <a:solidFill>
                  <a:srgbClr val="FFFFFF"/>
                </a:solidFill>
                <a:latin typeface="Franklin Gothic Book"/>
                <a:cs typeface="Franklin Gothic Book"/>
              </a:rPr>
              <a:t> </a:t>
            </a:r>
            <a:r>
              <a:rPr sz="1030" spc="14" dirty="0">
                <a:solidFill>
                  <a:srgbClr val="FFFFFF"/>
                </a:solidFill>
                <a:latin typeface="Franklin Gothic Book"/>
                <a:cs typeface="Franklin Gothic Book"/>
              </a:rPr>
              <a:t>Kaiser</a:t>
            </a:r>
            <a:endParaRPr sz="1030">
              <a:latin typeface="Franklin Gothic Book"/>
              <a:cs typeface="Franklin Gothic Book"/>
            </a:endParaRPr>
          </a:p>
          <a:p>
            <a:pPr>
              <a:spcBef>
                <a:spcPts val="62"/>
              </a:spcBef>
            </a:pPr>
            <a:endParaRPr sz="1168">
              <a:latin typeface="Franklin Gothic Book"/>
              <a:cs typeface="Franklin Gothic Book"/>
            </a:endParaRPr>
          </a:p>
          <a:p>
            <a:pPr marR="1102587" algn="r"/>
            <a:r>
              <a:rPr sz="1030" spc="14" dirty="0">
                <a:solidFill>
                  <a:srgbClr val="FFFFFF"/>
                </a:solidFill>
                <a:latin typeface="Franklin Gothic Book"/>
                <a:cs typeface="Franklin Gothic Book"/>
              </a:rPr>
              <a:t>Photo:</a:t>
            </a:r>
            <a:r>
              <a:rPr sz="1030" spc="-21" dirty="0">
                <a:solidFill>
                  <a:srgbClr val="FFFFFF"/>
                </a:solidFill>
                <a:latin typeface="Franklin Gothic Book"/>
                <a:cs typeface="Franklin Gothic Book"/>
              </a:rPr>
              <a:t> </a:t>
            </a:r>
            <a:r>
              <a:rPr sz="1030" spc="14" dirty="0">
                <a:solidFill>
                  <a:srgbClr val="FFFFFF"/>
                </a:solidFill>
                <a:latin typeface="Franklin Gothic Book"/>
                <a:cs typeface="Franklin Gothic Book"/>
              </a:rPr>
              <a:t>M.</a:t>
            </a:r>
            <a:r>
              <a:rPr sz="1030" spc="-21" dirty="0">
                <a:solidFill>
                  <a:srgbClr val="FFFFFF"/>
                </a:solidFill>
                <a:latin typeface="Franklin Gothic Book"/>
                <a:cs typeface="Franklin Gothic Book"/>
              </a:rPr>
              <a:t> </a:t>
            </a:r>
            <a:r>
              <a:rPr sz="1030" spc="14" dirty="0">
                <a:solidFill>
                  <a:srgbClr val="FFFFFF"/>
                </a:solidFill>
                <a:latin typeface="Franklin Gothic Book"/>
                <a:cs typeface="Franklin Gothic Book"/>
              </a:rPr>
              <a:t>Paine</a:t>
            </a:r>
            <a:endParaRPr sz="1030">
              <a:latin typeface="Franklin Gothic Book"/>
              <a:cs typeface="Franklin Gothic Book"/>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6" name="Slide Number Placeholder 15">
            <a:extLst>
              <a:ext uri="{FF2B5EF4-FFF2-40B4-BE49-F238E27FC236}">
                <a16:creationId xmlns:a16="http://schemas.microsoft.com/office/drawing/2014/main" id="{A866ABC8-34D3-29F8-33EB-441B95D7D629}"/>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24</a:t>
            </a:fld>
            <a:endParaRPr lang="en-US" spc="-2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7218633" y="2078799"/>
            <a:ext cx="4830925" cy="1279898"/>
          </a:xfrm>
          <a:prstGeom prst="rect">
            <a:avLst/>
          </a:prstGeom>
        </p:spPr>
        <p:txBody>
          <a:bodyPr vert="horz" wrap="square" lIns="0" tIns="20062" rIns="0" bIns="0" rtlCol="0">
            <a:spAutoFit/>
          </a:bodyPr>
          <a:lstStyle/>
          <a:p>
            <a:pPr>
              <a:spcBef>
                <a:spcPts val="157"/>
              </a:spcBef>
            </a:pPr>
            <a:r>
              <a:rPr sz="1923" u="sng" spc="7" dirty="0">
                <a:solidFill>
                  <a:srgbClr val="C00000"/>
                </a:solidFill>
                <a:uFill>
                  <a:solidFill>
                    <a:srgbClr val="C00000"/>
                  </a:solidFill>
                </a:uFill>
                <a:latin typeface="Franklin Gothic Medium"/>
                <a:cs typeface="Franklin Gothic Medium"/>
              </a:rPr>
              <a:t>Not</a:t>
            </a:r>
            <a:r>
              <a:rPr sz="1923" spc="-27" dirty="0">
                <a:solidFill>
                  <a:srgbClr val="C00000"/>
                </a:solidFill>
                <a:latin typeface="Franklin Gothic Medium"/>
                <a:cs typeface="Franklin Gothic Medium"/>
              </a:rPr>
              <a:t> </a:t>
            </a:r>
            <a:r>
              <a:rPr sz="1923" spc="14" dirty="0">
                <a:latin typeface="Franklin Gothic Medium"/>
                <a:cs typeface="Franklin Gothic Medium"/>
              </a:rPr>
              <a:t>an</a:t>
            </a:r>
            <a:r>
              <a:rPr sz="1923" spc="-14" dirty="0">
                <a:latin typeface="Franklin Gothic Medium"/>
                <a:cs typeface="Franklin Gothic Medium"/>
              </a:rPr>
              <a:t> </a:t>
            </a:r>
            <a:r>
              <a:rPr sz="1923" spc="14" dirty="0">
                <a:latin typeface="Franklin Gothic Medium"/>
                <a:cs typeface="Franklin Gothic Medium"/>
              </a:rPr>
              <a:t>Attached</a:t>
            </a:r>
            <a:r>
              <a:rPr sz="1923" spc="-34" dirty="0">
                <a:latin typeface="Franklin Gothic Medium"/>
                <a:cs typeface="Franklin Gothic Medium"/>
              </a:rPr>
              <a:t> </a:t>
            </a:r>
            <a:r>
              <a:rPr sz="1923" spc="14" dirty="0">
                <a:latin typeface="Franklin Gothic Medium"/>
                <a:cs typeface="Franklin Gothic Medium"/>
              </a:rPr>
              <a:t>Garage</a:t>
            </a:r>
            <a:endParaRPr sz="1923">
              <a:latin typeface="Franklin Gothic Medium"/>
              <a:cs typeface="Franklin Gothic Medium"/>
            </a:endParaRPr>
          </a:p>
          <a:p>
            <a:pPr marL="337580" indent="-338451">
              <a:spcBef>
                <a:spcPts val="1868"/>
              </a:spcBef>
              <a:buClr>
                <a:srgbClr val="8A8D90"/>
              </a:buClr>
              <a:buFont typeface="Wingdings"/>
              <a:buChar char=""/>
              <a:tabLst>
                <a:tab pos="337580" algn="l"/>
                <a:tab pos="338451" algn="l"/>
              </a:tabLst>
            </a:pPr>
            <a:r>
              <a:rPr sz="1923" spc="7" dirty="0">
                <a:latin typeface="Franklin Gothic Book"/>
                <a:cs typeface="Franklin Gothic Book"/>
              </a:rPr>
              <a:t>Parking</a:t>
            </a:r>
            <a:r>
              <a:rPr sz="1923" dirty="0">
                <a:latin typeface="Franklin Gothic Book"/>
                <a:cs typeface="Franklin Gothic Book"/>
              </a:rPr>
              <a:t> </a:t>
            </a:r>
            <a:r>
              <a:rPr sz="1923" spc="7" dirty="0">
                <a:latin typeface="Franklin Gothic Book"/>
                <a:cs typeface="Franklin Gothic Book"/>
              </a:rPr>
              <a:t>on</a:t>
            </a:r>
            <a:r>
              <a:rPr sz="1923" spc="-7" dirty="0">
                <a:latin typeface="Franklin Gothic Book"/>
                <a:cs typeface="Franklin Gothic Book"/>
              </a:rPr>
              <a:t> </a:t>
            </a:r>
            <a:r>
              <a:rPr sz="1923" spc="7" dirty="0">
                <a:latin typeface="Franklin Gothic Book"/>
                <a:cs typeface="Franklin Gothic Book"/>
              </a:rPr>
              <a:t>the</a:t>
            </a:r>
            <a:r>
              <a:rPr sz="1923" spc="-14" dirty="0">
                <a:latin typeface="Franklin Gothic Book"/>
                <a:cs typeface="Franklin Gothic Book"/>
              </a:rPr>
              <a:t> </a:t>
            </a:r>
            <a:r>
              <a:rPr sz="1923" dirty="0">
                <a:latin typeface="Franklin Gothic Book"/>
                <a:cs typeface="Franklin Gothic Book"/>
              </a:rPr>
              <a:t>bottom</a:t>
            </a:r>
            <a:r>
              <a:rPr sz="1923" spc="-27" dirty="0">
                <a:latin typeface="Franklin Gothic Book"/>
                <a:cs typeface="Franklin Gothic Book"/>
              </a:rPr>
              <a:t> </a:t>
            </a:r>
            <a:r>
              <a:rPr sz="1923" spc="7" dirty="0">
                <a:latin typeface="Franklin Gothic Book"/>
                <a:cs typeface="Franklin Gothic Book"/>
              </a:rPr>
              <a:t>floor</a:t>
            </a:r>
            <a:endParaRPr sz="1923">
              <a:latin typeface="Franklin Gothic Book"/>
              <a:cs typeface="Franklin Gothic Book"/>
            </a:endParaRPr>
          </a:p>
          <a:p>
            <a:pPr marL="337580" indent="-338451">
              <a:spcBef>
                <a:spcPts val="1010"/>
              </a:spcBef>
              <a:buClr>
                <a:srgbClr val="8A8D90"/>
              </a:buClr>
              <a:buFont typeface="Wingdings"/>
              <a:buChar char=""/>
              <a:tabLst>
                <a:tab pos="337580" algn="l"/>
                <a:tab pos="338451" algn="l"/>
              </a:tabLst>
            </a:pPr>
            <a:r>
              <a:rPr sz="1923" spc="7" dirty="0">
                <a:latin typeface="Franklin Gothic Book"/>
                <a:cs typeface="Franklin Gothic Book"/>
              </a:rPr>
              <a:t>Enclosure</a:t>
            </a:r>
            <a:r>
              <a:rPr sz="1923" spc="34" dirty="0">
                <a:latin typeface="Franklin Gothic Book"/>
                <a:cs typeface="Franklin Gothic Book"/>
              </a:rPr>
              <a:t> </a:t>
            </a:r>
            <a:r>
              <a:rPr sz="1923" spc="7" dirty="0">
                <a:latin typeface="Franklin Gothic Book"/>
                <a:cs typeface="Franklin Gothic Book"/>
              </a:rPr>
              <a:t>underneath an </a:t>
            </a:r>
            <a:r>
              <a:rPr sz="1923" spc="-7" dirty="0">
                <a:latin typeface="Franklin Gothic Book"/>
                <a:cs typeface="Franklin Gothic Book"/>
              </a:rPr>
              <a:t>elevated</a:t>
            </a:r>
            <a:r>
              <a:rPr sz="1923" spc="7" dirty="0">
                <a:latin typeface="Franklin Gothic Book"/>
                <a:cs typeface="Franklin Gothic Book"/>
              </a:rPr>
              <a:t> building</a:t>
            </a:r>
            <a:endParaRPr sz="1923">
              <a:latin typeface="Franklin Gothic Book"/>
              <a:cs typeface="Franklin Gothic Book"/>
            </a:endParaRPr>
          </a:p>
        </p:txBody>
      </p:sp>
      <p:sp>
        <p:nvSpPr>
          <p:cNvPr id="11" name="object 11"/>
          <p:cNvSpPr txBox="1"/>
          <p:nvPr/>
        </p:nvSpPr>
        <p:spPr>
          <a:xfrm>
            <a:off x="1750227" y="2078798"/>
            <a:ext cx="3555589" cy="1279898"/>
          </a:xfrm>
          <a:prstGeom prst="rect">
            <a:avLst/>
          </a:prstGeom>
        </p:spPr>
        <p:txBody>
          <a:bodyPr vert="horz" wrap="square" lIns="0" tIns="20062" rIns="0" bIns="0" rtlCol="0">
            <a:spAutoFit/>
          </a:bodyPr>
          <a:lstStyle/>
          <a:p>
            <a:pPr>
              <a:spcBef>
                <a:spcPts val="157"/>
              </a:spcBef>
            </a:pPr>
            <a:r>
              <a:rPr sz="1923" spc="14" dirty="0">
                <a:latin typeface="Franklin Gothic Medium"/>
                <a:cs typeface="Franklin Gothic Medium"/>
              </a:rPr>
              <a:t>Attached</a:t>
            </a:r>
            <a:r>
              <a:rPr sz="1923" spc="-62" dirty="0">
                <a:latin typeface="Franklin Gothic Medium"/>
                <a:cs typeface="Franklin Gothic Medium"/>
              </a:rPr>
              <a:t> </a:t>
            </a:r>
            <a:r>
              <a:rPr sz="1923" spc="14" dirty="0">
                <a:latin typeface="Franklin Gothic Medium"/>
                <a:cs typeface="Franklin Gothic Medium"/>
              </a:rPr>
              <a:t>Garage</a:t>
            </a:r>
            <a:endParaRPr sz="1923">
              <a:latin typeface="Franklin Gothic Medium"/>
              <a:cs typeface="Franklin Gothic Medium"/>
            </a:endParaRPr>
          </a:p>
          <a:p>
            <a:pPr marL="363749" indent="-338451">
              <a:spcBef>
                <a:spcPts val="1868"/>
              </a:spcBef>
              <a:buClr>
                <a:srgbClr val="8A8D90"/>
              </a:buClr>
              <a:buFont typeface="Wingdings"/>
              <a:buChar char=""/>
              <a:tabLst>
                <a:tab pos="363749" algn="l"/>
                <a:tab pos="364621" algn="l"/>
              </a:tabLst>
            </a:pPr>
            <a:r>
              <a:rPr sz="1923" spc="14" dirty="0">
                <a:latin typeface="Franklin Gothic Book"/>
                <a:cs typeface="Franklin Gothic Book"/>
              </a:rPr>
              <a:t>Common</a:t>
            </a:r>
            <a:r>
              <a:rPr sz="1923" spc="-27" dirty="0">
                <a:latin typeface="Franklin Gothic Book"/>
                <a:cs typeface="Franklin Gothic Book"/>
              </a:rPr>
              <a:t> </a:t>
            </a:r>
            <a:r>
              <a:rPr sz="1923" dirty="0">
                <a:latin typeface="Franklin Gothic Book"/>
                <a:cs typeface="Franklin Gothic Book"/>
              </a:rPr>
              <a:t>wall, Single</a:t>
            </a:r>
            <a:r>
              <a:rPr sz="1923" spc="7" dirty="0">
                <a:latin typeface="Franklin Gothic Book"/>
                <a:cs typeface="Franklin Gothic Book"/>
              </a:rPr>
              <a:t> structure</a:t>
            </a:r>
            <a:endParaRPr sz="1923">
              <a:latin typeface="Franklin Gothic Book"/>
              <a:cs typeface="Franklin Gothic Book"/>
            </a:endParaRPr>
          </a:p>
          <a:p>
            <a:pPr marL="363749" indent="-338451">
              <a:spcBef>
                <a:spcPts val="1010"/>
              </a:spcBef>
              <a:buClr>
                <a:srgbClr val="8A8D90"/>
              </a:buClr>
              <a:buFont typeface="Wingdings"/>
              <a:buChar char=""/>
              <a:tabLst>
                <a:tab pos="363749" algn="l"/>
                <a:tab pos="364621" algn="l"/>
              </a:tabLst>
            </a:pPr>
            <a:r>
              <a:rPr sz="1923" spc="7" dirty="0">
                <a:latin typeface="Franklin Gothic Book"/>
                <a:cs typeface="Franklin Gothic Book"/>
              </a:rPr>
              <a:t>Nothing</a:t>
            </a:r>
            <a:r>
              <a:rPr sz="1923" spc="-7" dirty="0">
                <a:latin typeface="Franklin Gothic Book"/>
                <a:cs typeface="Franklin Gothic Book"/>
              </a:rPr>
              <a:t> above </a:t>
            </a:r>
            <a:r>
              <a:rPr sz="1923" spc="7" dirty="0">
                <a:latin typeface="Franklin Gothic Book"/>
                <a:cs typeface="Franklin Gothic Book"/>
              </a:rPr>
              <a:t>the</a:t>
            </a:r>
            <a:r>
              <a:rPr sz="1923" spc="-27" dirty="0">
                <a:latin typeface="Franklin Gothic Book"/>
                <a:cs typeface="Franklin Gothic Book"/>
              </a:rPr>
              <a:t> </a:t>
            </a:r>
            <a:r>
              <a:rPr sz="1923" spc="7" dirty="0">
                <a:latin typeface="Franklin Gothic Book"/>
                <a:cs typeface="Franklin Gothic Book"/>
              </a:rPr>
              <a:t>garage</a:t>
            </a:r>
            <a:endParaRPr sz="1923">
              <a:latin typeface="Franklin Gothic Book"/>
              <a:cs typeface="Franklin Gothic Book"/>
            </a:endParaRPr>
          </a:p>
        </p:txBody>
      </p:sp>
      <p:sp>
        <p:nvSpPr>
          <p:cNvPr id="12" name="object 12"/>
          <p:cNvSpPr txBox="1">
            <a:spLocks noGrp="1"/>
          </p:cNvSpPr>
          <p:nvPr>
            <p:ph type="title"/>
          </p:nvPr>
        </p:nvSpPr>
        <p:spPr>
          <a:xfrm>
            <a:off x="1776398" y="1112618"/>
            <a:ext cx="3295637" cy="436075"/>
          </a:xfrm>
          <a:prstGeom prst="rect">
            <a:avLst/>
          </a:prstGeom>
        </p:spPr>
        <p:txBody>
          <a:bodyPr vert="horz" wrap="square" lIns="0" tIns="23553" rIns="0" bIns="0" rtlCol="0">
            <a:spAutoFit/>
          </a:bodyPr>
          <a:lstStyle/>
          <a:p>
            <a:pPr>
              <a:spcBef>
                <a:spcPts val="185"/>
              </a:spcBef>
            </a:pPr>
            <a:r>
              <a:rPr spc="27" dirty="0"/>
              <a:t>A9</a:t>
            </a:r>
            <a:r>
              <a:rPr spc="-27" dirty="0"/>
              <a:t> </a:t>
            </a:r>
            <a:r>
              <a:rPr spc="27" dirty="0"/>
              <a:t>–</a:t>
            </a:r>
            <a:r>
              <a:rPr spc="-34" dirty="0"/>
              <a:t> </a:t>
            </a:r>
            <a:r>
              <a:rPr spc="14" dirty="0"/>
              <a:t>Attached</a:t>
            </a:r>
            <a:r>
              <a:rPr spc="-34" dirty="0"/>
              <a:t> </a:t>
            </a:r>
            <a:r>
              <a:rPr spc="21" dirty="0"/>
              <a:t>Garage</a:t>
            </a:r>
          </a:p>
        </p:txBody>
      </p:sp>
      <p:grpSp>
        <p:nvGrpSpPr>
          <p:cNvPr id="13" name="object 13"/>
          <p:cNvGrpSpPr/>
          <p:nvPr/>
        </p:nvGrpSpPr>
        <p:grpSpPr>
          <a:xfrm>
            <a:off x="967756" y="544329"/>
            <a:ext cx="11881042" cy="6682868"/>
            <a:chOff x="704469" y="1453514"/>
            <a:chExt cx="8648700" cy="4864735"/>
          </a:xfrm>
        </p:grpSpPr>
        <p:pic>
          <p:nvPicPr>
            <p:cNvPr id="14" name="object 14"/>
            <p:cNvPicPr/>
            <p:nvPr/>
          </p:nvPicPr>
          <p:blipFill>
            <a:blip r:embed="rId6" cstate="print"/>
            <a:stretch>
              <a:fillRect/>
            </a:stretch>
          </p:blipFill>
          <p:spPr>
            <a:xfrm>
              <a:off x="5919978" y="3749039"/>
              <a:ext cx="2182367" cy="1764792"/>
            </a:xfrm>
            <a:prstGeom prst="rect">
              <a:avLst/>
            </a:prstGeom>
          </p:spPr>
        </p:pic>
        <p:pic>
          <p:nvPicPr>
            <p:cNvPr id="15" name="object 15"/>
            <p:cNvPicPr/>
            <p:nvPr/>
          </p:nvPicPr>
          <p:blipFill>
            <a:blip r:embed="rId7" cstate="print"/>
            <a:stretch>
              <a:fillRect/>
            </a:stretch>
          </p:blipFill>
          <p:spPr>
            <a:xfrm>
              <a:off x="1229106" y="3752088"/>
              <a:ext cx="2967989" cy="1757172"/>
            </a:xfrm>
            <a:prstGeom prst="rect">
              <a:avLst/>
            </a:prstGeom>
          </p:spPr>
        </p:pic>
        <p:sp>
          <p:nvSpPr>
            <p:cNvPr id="16" name="object 16"/>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0" name="Slide Number Placeholder 19">
            <a:extLst>
              <a:ext uri="{FF2B5EF4-FFF2-40B4-BE49-F238E27FC236}">
                <a16:creationId xmlns:a16="http://schemas.microsoft.com/office/drawing/2014/main" id="{0EFD9F1A-EBA8-52DE-AD10-BB0B63BFB308}"/>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25</a:t>
            </a:fld>
            <a:endParaRPr lang="en-US" spc="-2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pic>
          <p:nvPicPr>
            <p:cNvPr id="10" name="object 10"/>
            <p:cNvPicPr/>
            <p:nvPr/>
          </p:nvPicPr>
          <p:blipFill>
            <a:blip r:embed="rId6" cstate="print"/>
            <a:stretch>
              <a:fillRect/>
            </a:stretch>
          </p:blipFill>
          <p:spPr>
            <a:xfrm>
              <a:off x="1229106" y="3059430"/>
              <a:ext cx="3638549" cy="2229611"/>
            </a:xfrm>
            <a:prstGeom prst="rect">
              <a:avLst/>
            </a:prstGeom>
          </p:spPr>
        </p:pic>
      </p:grpSp>
      <p:sp>
        <p:nvSpPr>
          <p:cNvPr id="11" name="object 11"/>
          <p:cNvSpPr txBox="1"/>
          <p:nvPr/>
        </p:nvSpPr>
        <p:spPr>
          <a:xfrm>
            <a:off x="7218649" y="2078787"/>
            <a:ext cx="2226169" cy="316173"/>
          </a:xfrm>
          <a:prstGeom prst="rect">
            <a:avLst/>
          </a:prstGeom>
        </p:spPr>
        <p:txBody>
          <a:bodyPr vert="horz" wrap="square" lIns="0" tIns="20062" rIns="0" bIns="0" rtlCol="0">
            <a:spAutoFit/>
          </a:bodyPr>
          <a:lstStyle/>
          <a:p>
            <a:pPr>
              <a:spcBef>
                <a:spcPts val="157"/>
              </a:spcBef>
            </a:pPr>
            <a:r>
              <a:rPr sz="1923" spc="14" dirty="0">
                <a:latin typeface="Franklin Gothic Medium"/>
                <a:cs typeface="Franklin Gothic Medium"/>
              </a:rPr>
              <a:t>A9:</a:t>
            </a:r>
            <a:r>
              <a:rPr sz="1923" spc="-34" dirty="0">
                <a:latin typeface="Franklin Gothic Medium"/>
                <a:cs typeface="Franklin Gothic Medium"/>
              </a:rPr>
              <a:t> </a:t>
            </a:r>
            <a:r>
              <a:rPr sz="1923" spc="14" dirty="0">
                <a:latin typeface="Franklin Gothic Medium"/>
                <a:cs typeface="Franklin Gothic Medium"/>
              </a:rPr>
              <a:t>Attached</a:t>
            </a:r>
            <a:r>
              <a:rPr sz="1923" spc="-55" dirty="0">
                <a:latin typeface="Franklin Gothic Medium"/>
                <a:cs typeface="Franklin Gothic Medium"/>
              </a:rPr>
              <a:t> </a:t>
            </a:r>
            <a:r>
              <a:rPr sz="1923" spc="14" dirty="0">
                <a:latin typeface="Franklin Gothic Medium"/>
                <a:cs typeface="Franklin Gothic Medium"/>
              </a:rPr>
              <a:t>Garage</a:t>
            </a:r>
            <a:endParaRPr sz="1923">
              <a:latin typeface="Franklin Gothic Medium"/>
              <a:cs typeface="Franklin Gothic Medium"/>
            </a:endParaRPr>
          </a:p>
        </p:txBody>
      </p:sp>
      <p:pic>
        <p:nvPicPr>
          <p:cNvPr id="12" name="object 12"/>
          <p:cNvPicPr/>
          <p:nvPr/>
        </p:nvPicPr>
        <p:blipFill>
          <a:blip r:embed="rId7" cstate="print"/>
          <a:stretch>
            <a:fillRect/>
          </a:stretch>
        </p:blipFill>
        <p:spPr>
          <a:xfrm>
            <a:off x="7067910" y="2750436"/>
            <a:ext cx="4811037" cy="3062900"/>
          </a:xfrm>
          <a:prstGeom prst="rect">
            <a:avLst/>
          </a:prstGeom>
        </p:spPr>
      </p:pic>
      <p:sp>
        <p:nvSpPr>
          <p:cNvPr id="13" name="object 13"/>
          <p:cNvSpPr txBox="1"/>
          <p:nvPr/>
        </p:nvSpPr>
        <p:spPr>
          <a:xfrm>
            <a:off x="1750228" y="2078787"/>
            <a:ext cx="3874860" cy="316173"/>
          </a:xfrm>
          <a:prstGeom prst="rect">
            <a:avLst/>
          </a:prstGeom>
        </p:spPr>
        <p:txBody>
          <a:bodyPr vert="horz" wrap="square" lIns="0" tIns="20062" rIns="0" bIns="0" rtlCol="0">
            <a:spAutoFit/>
          </a:bodyPr>
          <a:lstStyle/>
          <a:p>
            <a:pPr>
              <a:spcBef>
                <a:spcPts val="157"/>
              </a:spcBef>
            </a:pPr>
            <a:r>
              <a:rPr sz="1923" spc="14" dirty="0">
                <a:latin typeface="Franklin Gothic Medium"/>
                <a:cs typeface="Franklin Gothic Medium"/>
              </a:rPr>
              <a:t>A8:</a:t>
            </a:r>
            <a:r>
              <a:rPr sz="1923" spc="-14" dirty="0">
                <a:latin typeface="Franklin Gothic Medium"/>
                <a:cs typeface="Franklin Gothic Medium"/>
              </a:rPr>
              <a:t> </a:t>
            </a:r>
            <a:r>
              <a:rPr sz="1923" spc="14" dirty="0">
                <a:latin typeface="Franklin Gothic Medium"/>
                <a:cs typeface="Franklin Gothic Medium"/>
              </a:rPr>
              <a:t>Enclosure</a:t>
            </a:r>
            <a:r>
              <a:rPr sz="1923" spc="-27" dirty="0">
                <a:latin typeface="Franklin Gothic Medium"/>
                <a:cs typeface="Franklin Gothic Medium"/>
              </a:rPr>
              <a:t> </a:t>
            </a:r>
            <a:r>
              <a:rPr sz="1923" spc="7" dirty="0">
                <a:latin typeface="Franklin Gothic Medium"/>
                <a:cs typeface="Franklin Gothic Medium"/>
              </a:rPr>
              <a:t>(not</a:t>
            </a:r>
            <a:r>
              <a:rPr sz="1923" spc="-34" dirty="0">
                <a:latin typeface="Franklin Gothic Medium"/>
                <a:cs typeface="Franklin Gothic Medium"/>
              </a:rPr>
              <a:t> </a:t>
            </a:r>
            <a:r>
              <a:rPr sz="1923" spc="14" dirty="0">
                <a:latin typeface="Franklin Gothic Medium"/>
                <a:cs typeface="Franklin Gothic Medium"/>
              </a:rPr>
              <a:t>Attached</a:t>
            </a:r>
            <a:r>
              <a:rPr sz="1923" spc="-27" dirty="0">
                <a:latin typeface="Franklin Gothic Medium"/>
                <a:cs typeface="Franklin Gothic Medium"/>
              </a:rPr>
              <a:t> </a:t>
            </a:r>
            <a:r>
              <a:rPr sz="1923" spc="14" dirty="0">
                <a:latin typeface="Franklin Gothic Medium"/>
                <a:cs typeface="Franklin Gothic Medium"/>
              </a:rPr>
              <a:t>Garage)</a:t>
            </a:r>
            <a:endParaRPr sz="1923">
              <a:latin typeface="Franklin Gothic Medium"/>
              <a:cs typeface="Franklin Gothic Medium"/>
            </a:endParaRPr>
          </a:p>
        </p:txBody>
      </p:sp>
      <p:sp>
        <p:nvSpPr>
          <p:cNvPr id="14" name="object 14"/>
          <p:cNvSpPr txBox="1">
            <a:spLocks noGrp="1"/>
          </p:cNvSpPr>
          <p:nvPr>
            <p:ph type="title"/>
          </p:nvPr>
        </p:nvSpPr>
        <p:spPr>
          <a:xfrm>
            <a:off x="1776398" y="1111571"/>
            <a:ext cx="4203726" cy="436075"/>
          </a:xfrm>
          <a:prstGeom prst="rect">
            <a:avLst/>
          </a:prstGeom>
        </p:spPr>
        <p:txBody>
          <a:bodyPr vert="horz" wrap="square" lIns="0" tIns="23553" rIns="0" bIns="0" rtlCol="0">
            <a:spAutoFit/>
          </a:bodyPr>
          <a:lstStyle/>
          <a:p>
            <a:pPr>
              <a:spcBef>
                <a:spcPts val="185"/>
              </a:spcBef>
            </a:pPr>
            <a:r>
              <a:rPr spc="21" dirty="0"/>
              <a:t>A8</a:t>
            </a:r>
            <a:r>
              <a:rPr spc="-7" dirty="0"/>
              <a:t> </a:t>
            </a:r>
            <a:r>
              <a:rPr spc="21" dirty="0"/>
              <a:t>/</a:t>
            </a:r>
            <a:r>
              <a:rPr dirty="0"/>
              <a:t> </a:t>
            </a:r>
            <a:r>
              <a:rPr spc="21" dirty="0"/>
              <a:t>A9</a:t>
            </a:r>
            <a:r>
              <a:rPr dirty="0"/>
              <a:t> </a:t>
            </a:r>
            <a:r>
              <a:rPr spc="21" dirty="0"/>
              <a:t>and</a:t>
            </a:r>
            <a:r>
              <a:rPr spc="-7" dirty="0"/>
              <a:t> </a:t>
            </a:r>
            <a:r>
              <a:rPr spc="21" dirty="0"/>
              <a:t>Flood</a:t>
            </a:r>
            <a:r>
              <a:rPr dirty="0"/>
              <a:t> </a:t>
            </a:r>
            <a:r>
              <a:rPr spc="21" dirty="0"/>
              <a:t>Openings</a:t>
            </a:r>
          </a:p>
        </p:txBody>
      </p:sp>
      <p:grpSp>
        <p:nvGrpSpPr>
          <p:cNvPr id="15" name="object 15"/>
          <p:cNvGrpSpPr/>
          <p:nvPr/>
        </p:nvGrpSpPr>
        <p:grpSpPr>
          <a:xfrm>
            <a:off x="1441340" y="5309744"/>
            <a:ext cx="995321" cy="498097"/>
            <a:chOff x="1049210" y="4922456"/>
            <a:chExt cx="724535" cy="362585"/>
          </a:xfrm>
        </p:grpSpPr>
        <p:sp>
          <p:nvSpPr>
            <p:cNvPr id="16" name="object 16"/>
            <p:cNvSpPr/>
            <p:nvPr/>
          </p:nvSpPr>
          <p:spPr>
            <a:xfrm>
              <a:off x="1058417" y="4931664"/>
              <a:ext cx="706120" cy="344170"/>
            </a:xfrm>
            <a:custGeom>
              <a:avLst/>
              <a:gdLst/>
              <a:ahLst/>
              <a:cxnLst/>
              <a:rect l="l" t="t" r="r" b="b"/>
              <a:pathLst>
                <a:path w="706119" h="344170">
                  <a:moveTo>
                    <a:pt x="705612" y="171449"/>
                  </a:moveTo>
                  <a:lnTo>
                    <a:pt x="533400" y="0"/>
                  </a:lnTo>
                  <a:lnTo>
                    <a:pt x="533400" y="85343"/>
                  </a:lnTo>
                  <a:lnTo>
                    <a:pt x="0" y="85343"/>
                  </a:lnTo>
                  <a:lnTo>
                    <a:pt x="0" y="257555"/>
                  </a:lnTo>
                  <a:lnTo>
                    <a:pt x="533400" y="257555"/>
                  </a:lnTo>
                  <a:lnTo>
                    <a:pt x="533400" y="343661"/>
                  </a:lnTo>
                  <a:lnTo>
                    <a:pt x="705612" y="171449"/>
                  </a:lnTo>
                  <a:close/>
                </a:path>
              </a:pathLst>
            </a:custGeom>
            <a:solidFill>
              <a:srgbClr val="FFFF00"/>
            </a:solidFill>
          </p:spPr>
          <p:txBody>
            <a:bodyPr wrap="square" lIns="0" tIns="0" rIns="0" bIns="0" rtlCol="0"/>
            <a:lstStyle/>
            <a:p>
              <a:endParaRPr sz="2473"/>
            </a:p>
          </p:txBody>
        </p:sp>
        <p:sp>
          <p:nvSpPr>
            <p:cNvPr id="17" name="object 17"/>
            <p:cNvSpPr/>
            <p:nvPr/>
          </p:nvSpPr>
          <p:spPr>
            <a:xfrm>
              <a:off x="1058417" y="4931664"/>
              <a:ext cx="706120" cy="344170"/>
            </a:xfrm>
            <a:custGeom>
              <a:avLst/>
              <a:gdLst/>
              <a:ahLst/>
              <a:cxnLst/>
              <a:rect l="l" t="t" r="r" b="b"/>
              <a:pathLst>
                <a:path w="706119" h="344170">
                  <a:moveTo>
                    <a:pt x="0" y="85343"/>
                  </a:moveTo>
                  <a:lnTo>
                    <a:pt x="533400" y="85343"/>
                  </a:lnTo>
                  <a:lnTo>
                    <a:pt x="533400" y="0"/>
                  </a:lnTo>
                  <a:lnTo>
                    <a:pt x="705612" y="171449"/>
                  </a:lnTo>
                  <a:lnTo>
                    <a:pt x="533400" y="343661"/>
                  </a:lnTo>
                  <a:lnTo>
                    <a:pt x="533400" y="257555"/>
                  </a:lnTo>
                  <a:lnTo>
                    <a:pt x="0" y="257555"/>
                  </a:lnTo>
                  <a:lnTo>
                    <a:pt x="0" y="85343"/>
                  </a:lnTo>
                  <a:close/>
                </a:path>
              </a:pathLst>
            </a:custGeom>
            <a:ln w="18021">
              <a:solidFill>
                <a:srgbClr val="BABBBD"/>
              </a:solidFill>
            </a:ln>
          </p:spPr>
          <p:txBody>
            <a:bodyPr wrap="square" lIns="0" tIns="0" rIns="0" bIns="0" rtlCol="0"/>
            <a:lstStyle/>
            <a:p>
              <a:endParaRPr sz="2473"/>
            </a:p>
          </p:txBody>
        </p:sp>
      </p:grpSp>
      <p:sp>
        <p:nvSpPr>
          <p:cNvPr id="18" name="object 18"/>
          <p:cNvSpPr txBox="1"/>
          <p:nvPr/>
        </p:nvSpPr>
        <p:spPr>
          <a:xfrm>
            <a:off x="1753371" y="5398146"/>
            <a:ext cx="267803" cy="286260"/>
          </a:xfrm>
          <a:prstGeom prst="rect">
            <a:avLst/>
          </a:prstGeom>
        </p:spPr>
        <p:txBody>
          <a:bodyPr vert="horz" wrap="square" lIns="0" tIns="21808" rIns="0" bIns="0" rtlCol="0">
            <a:spAutoFit/>
          </a:bodyPr>
          <a:lstStyle/>
          <a:p>
            <a:pPr>
              <a:spcBef>
                <a:spcPts val="172"/>
              </a:spcBef>
            </a:pPr>
            <a:r>
              <a:rPr sz="1717" spc="14" dirty="0">
                <a:latin typeface="Franklin Gothic Book"/>
                <a:cs typeface="Franklin Gothic Book"/>
              </a:rPr>
              <a:t>A8</a:t>
            </a:r>
            <a:endParaRPr sz="1717">
              <a:latin typeface="Franklin Gothic Book"/>
              <a:cs typeface="Franklin Gothic Book"/>
            </a:endParaRPr>
          </a:p>
        </p:txBody>
      </p:sp>
      <p:grpSp>
        <p:nvGrpSpPr>
          <p:cNvPr id="19" name="object 19"/>
          <p:cNvGrpSpPr/>
          <p:nvPr/>
        </p:nvGrpSpPr>
        <p:grpSpPr>
          <a:xfrm>
            <a:off x="6589443" y="4736104"/>
            <a:ext cx="1052894" cy="498097"/>
            <a:chOff x="4796726" y="4504880"/>
            <a:chExt cx="766445" cy="362585"/>
          </a:xfrm>
        </p:grpSpPr>
        <p:sp>
          <p:nvSpPr>
            <p:cNvPr id="20" name="object 20"/>
            <p:cNvSpPr/>
            <p:nvPr/>
          </p:nvSpPr>
          <p:spPr>
            <a:xfrm>
              <a:off x="4805934" y="4514087"/>
              <a:ext cx="748030" cy="344170"/>
            </a:xfrm>
            <a:custGeom>
              <a:avLst/>
              <a:gdLst/>
              <a:ahLst/>
              <a:cxnLst/>
              <a:rect l="l" t="t" r="r" b="b"/>
              <a:pathLst>
                <a:path w="748029" h="344170">
                  <a:moveTo>
                    <a:pt x="747522" y="172212"/>
                  </a:moveTo>
                  <a:lnTo>
                    <a:pt x="576072" y="0"/>
                  </a:lnTo>
                  <a:lnTo>
                    <a:pt x="576072" y="86106"/>
                  </a:lnTo>
                  <a:lnTo>
                    <a:pt x="0" y="86106"/>
                  </a:lnTo>
                  <a:lnTo>
                    <a:pt x="0" y="257556"/>
                  </a:lnTo>
                  <a:lnTo>
                    <a:pt x="576072" y="257556"/>
                  </a:lnTo>
                  <a:lnTo>
                    <a:pt x="576072" y="343662"/>
                  </a:lnTo>
                  <a:lnTo>
                    <a:pt x="747522" y="172212"/>
                  </a:lnTo>
                  <a:close/>
                </a:path>
              </a:pathLst>
            </a:custGeom>
            <a:solidFill>
              <a:srgbClr val="FFFF00"/>
            </a:solidFill>
          </p:spPr>
          <p:txBody>
            <a:bodyPr wrap="square" lIns="0" tIns="0" rIns="0" bIns="0" rtlCol="0"/>
            <a:lstStyle/>
            <a:p>
              <a:endParaRPr sz="2473"/>
            </a:p>
          </p:txBody>
        </p:sp>
        <p:sp>
          <p:nvSpPr>
            <p:cNvPr id="21" name="object 21"/>
            <p:cNvSpPr/>
            <p:nvPr/>
          </p:nvSpPr>
          <p:spPr>
            <a:xfrm>
              <a:off x="4805934" y="4514087"/>
              <a:ext cx="748030" cy="344170"/>
            </a:xfrm>
            <a:custGeom>
              <a:avLst/>
              <a:gdLst/>
              <a:ahLst/>
              <a:cxnLst/>
              <a:rect l="l" t="t" r="r" b="b"/>
              <a:pathLst>
                <a:path w="748029" h="344170">
                  <a:moveTo>
                    <a:pt x="0" y="86106"/>
                  </a:moveTo>
                  <a:lnTo>
                    <a:pt x="576072" y="86106"/>
                  </a:lnTo>
                  <a:lnTo>
                    <a:pt x="576072" y="0"/>
                  </a:lnTo>
                  <a:lnTo>
                    <a:pt x="747522" y="172212"/>
                  </a:lnTo>
                  <a:lnTo>
                    <a:pt x="576072" y="343662"/>
                  </a:lnTo>
                  <a:lnTo>
                    <a:pt x="576072" y="257556"/>
                  </a:lnTo>
                  <a:lnTo>
                    <a:pt x="0" y="257556"/>
                  </a:lnTo>
                  <a:lnTo>
                    <a:pt x="0" y="86106"/>
                  </a:lnTo>
                  <a:close/>
                </a:path>
              </a:pathLst>
            </a:custGeom>
            <a:ln w="18021">
              <a:solidFill>
                <a:srgbClr val="BABBBD"/>
              </a:solidFill>
            </a:ln>
          </p:spPr>
          <p:txBody>
            <a:bodyPr wrap="square" lIns="0" tIns="0" rIns="0" bIns="0" rtlCol="0"/>
            <a:lstStyle/>
            <a:p>
              <a:endParaRPr sz="2473"/>
            </a:p>
          </p:txBody>
        </p:sp>
      </p:grpSp>
      <p:sp>
        <p:nvSpPr>
          <p:cNvPr id="22" name="object 22"/>
          <p:cNvSpPr txBox="1"/>
          <p:nvPr/>
        </p:nvSpPr>
        <p:spPr>
          <a:xfrm>
            <a:off x="6930783" y="4825553"/>
            <a:ext cx="267803" cy="286260"/>
          </a:xfrm>
          <a:prstGeom prst="rect">
            <a:avLst/>
          </a:prstGeom>
        </p:spPr>
        <p:txBody>
          <a:bodyPr vert="horz" wrap="square" lIns="0" tIns="21808" rIns="0" bIns="0" rtlCol="0">
            <a:spAutoFit/>
          </a:bodyPr>
          <a:lstStyle/>
          <a:p>
            <a:pPr>
              <a:spcBef>
                <a:spcPts val="172"/>
              </a:spcBef>
            </a:pPr>
            <a:r>
              <a:rPr sz="1717" spc="14" dirty="0">
                <a:latin typeface="Franklin Gothic Book"/>
                <a:cs typeface="Franklin Gothic Book"/>
              </a:rPr>
              <a:t>A9</a:t>
            </a:r>
            <a:endParaRPr sz="1717">
              <a:latin typeface="Franklin Gothic Book"/>
              <a:cs typeface="Franklin Gothic Book"/>
            </a:endParaRPr>
          </a:p>
        </p:txBody>
      </p:sp>
      <p:sp>
        <p:nvSpPr>
          <p:cNvPr id="23" name="object 23"/>
          <p:cNvSpPr txBox="1"/>
          <p:nvPr/>
        </p:nvSpPr>
        <p:spPr>
          <a:xfrm>
            <a:off x="10908577" y="5521656"/>
            <a:ext cx="922046" cy="181406"/>
          </a:xfrm>
          <a:prstGeom prst="rect">
            <a:avLst/>
          </a:prstGeom>
        </p:spPr>
        <p:txBody>
          <a:bodyPr vert="horz" wrap="square" lIns="0" tIns="22680" rIns="0" bIns="0" rtlCol="0">
            <a:spAutoFit/>
          </a:bodyPr>
          <a:lstStyle/>
          <a:p>
            <a:pPr>
              <a:spcBef>
                <a:spcPts val="179"/>
              </a:spcBef>
            </a:pPr>
            <a:r>
              <a:rPr sz="1030" spc="14" dirty="0">
                <a:solidFill>
                  <a:srgbClr val="FFFFFF"/>
                </a:solidFill>
                <a:latin typeface="Franklin Gothic Book"/>
                <a:cs typeface="Franklin Gothic Book"/>
              </a:rPr>
              <a:t>Photo:</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M.</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Paine</a:t>
            </a:r>
            <a:endParaRPr sz="1030">
              <a:latin typeface="Franklin Gothic Book"/>
              <a:cs typeface="Franklin Gothic Book"/>
            </a:endParaRPr>
          </a:p>
        </p:txBody>
      </p:sp>
      <p:sp>
        <p:nvSpPr>
          <p:cNvPr id="24" name="object 24"/>
          <p:cNvSpPr txBox="1"/>
          <p:nvPr/>
        </p:nvSpPr>
        <p:spPr>
          <a:xfrm>
            <a:off x="5545881" y="5580270"/>
            <a:ext cx="980491" cy="181406"/>
          </a:xfrm>
          <a:prstGeom prst="rect">
            <a:avLst/>
          </a:prstGeom>
        </p:spPr>
        <p:txBody>
          <a:bodyPr vert="horz" wrap="square" lIns="0" tIns="22680" rIns="0" bIns="0" rtlCol="0">
            <a:spAutoFit/>
          </a:bodyPr>
          <a:lstStyle/>
          <a:p>
            <a:pPr>
              <a:spcBef>
                <a:spcPts val="179"/>
              </a:spcBef>
            </a:pPr>
            <a:r>
              <a:rPr sz="1030" spc="14" dirty="0">
                <a:solidFill>
                  <a:srgbClr val="FFFFFF"/>
                </a:solidFill>
                <a:latin typeface="Franklin Gothic Book"/>
                <a:cs typeface="Franklin Gothic Book"/>
              </a:rPr>
              <a:t>Photo:</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M.</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Gilbert</a:t>
            </a:r>
            <a:endParaRPr sz="1030">
              <a:latin typeface="Franklin Gothic Book"/>
              <a:cs typeface="Franklin Gothic Book"/>
            </a:endParaRPr>
          </a:p>
        </p:txBody>
      </p:sp>
      <p:sp>
        <p:nvSpPr>
          <p:cNvPr id="25" name="object 25"/>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9" name="Slide Number Placeholder 28">
            <a:extLst>
              <a:ext uri="{FF2B5EF4-FFF2-40B4-BE49-F238E27FC236}">
                <a16:creationId xmlns:a16="http://schemas.microsoft.com/office/drawing/2014/main" id="{23F7D780-A1A5-FCA9-CF40-24E195D0420B}"/>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26</a:t>
            </a:fld>
            <a:endParaRPr lang="en-US" spc="-2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grpSp>
        <p:nvGrpSpPr>
          <p:cNvPr id="10" name="object 10"/>
          <p:cNvGrpSpPr/>
          <p:nvPr/>
        </p:nvGrpSpPr>
        <p:grpSpPr>
          <a:xfrm>
            <a:off x="6715580" y="2575010"/>
            <a:ext cx="5728547" cy="3018238"/>
            <a:chOff x="4888547" y="2931731"/>
            <a:chExt cx="4170045" cy="2197100"/>
          </a:xfrm>
        </p:grpSpPr>
        <p:pic>
          <p:nvPicPr>
            <p:cNvPr id="11" name="object 11"/>
            <p:cNvPicPr/>
            <p:nvPr/>
          </p:nvPicPr>
          <p:blipFill>
            <a:blip r:embed="rId6" cstate="print"/>
            <a:stretch>
              <a:fillRect/>
            </a:stretch>
          </p:blipFill>
          <p:spPr>
            <a:xfrm>
              <a:off x="4895087" y="2939033"/>
              <a:ext cx="4160939" cy="2183130"/>
            </a:xfrm>
            <a:prstGeom prst="rect">
              <a:avLst/>
            </a:prstGeom>
          </p:spPr>
        </p:pic>
        <p:sp>
          <p:nvSpPr>
            <p:cNvPr id="12" name="object 12"/>
            <p:cNvSpPr/>
            <p:nvPr/>
          </p:nvSpPr>
          <p:spPr>
            <a:xfrm>
              <a:off x="4892039" y="2935224"/>
              <a:ext cx="4163060" cy="2190115"/>
            </a:xfrm>
            <a:custGeom>
              <a:avLst/>
              <a:gdLst/>
              <a:ahLst/>
              <a:cxnLst/>
              <a:rect l="l" t="t" r="r" b="b"/>
              <a:pathLst>
                <a:path w="4163059" h="2190115">
                  <a:moveTo>
                    <a:pt x="0" y="2189988"/>
                  </a:moveTo>
                  <a:lnTo>
                    <a:pt x="0" y="0"/>
                  </a:lnTo>
                  <a:lnTo>
                    <a:pt x="4162806" y="0"/>
                  </a:lnTo>
                  <a:lnTo>
                    <a:pt x="4162806" y="2189988"/>
                  </a:lnTo>
                  <a:lnTo>
                    <a:pt x="0" y="2189988"/>
                  </a:lnTo>
                  <a:close/>
                </a:path>
              </a:pathLst>
            </a:custGeom>
            <a:ln w="6756">
              <a:solidFill>
                <a:srgbClr val="BABBBD"/>
              </a:solidFill>
            </a:ln>
          </p:spPr>
          <p:txBody>
            <a:bodyPr wrap="square" lIns="0" tIns="0" rIns="0" bIns="0" rtlCol="0"/>
            <a:lstStyle/>
            <a:p>
              <a:endParaRPr sz="2473"/>
            </a:p>
          </p:txBody>
        </p:sp>
      </p:grpSp>
      <p:sp>
        <p:nvSpPr>
          <p:cNvPr id="13" name="object 13"/>
          <p:cNvSpPr txBox="1"/>
          <p:nvPr/>
        </p:nvSpPr>
        <p:spPr>
          <a:xfrm>
            <a:off x="976652" y="553226"/>
            <a:ext cx="11863596" cy="5213077"/>
          </a:xfrm>
          <a:prstGeom prst="rect">
            <a:avLst/>
          </a:prstGeom>
          <a:ln w="12953">
            <a:solidFill>
              <a:srgbClr val="000000"/>
            </a:solidFill>
          </a:ln>
        </p:spPr>
        <p:txBody>
          <a:bodyPr vert="horz" wrap="square" lIns="0" tIns="872" rIns="0" bIns="0" rtlCol="0">
            <a:spAutoFit/>
          </a:bodyPr>
          <a:lstStyle/>
          <a:p>
            <a:pPr>
              <a:spcBef>
                <a:spcPts val="7"/>
              </a:spcBef>
            </a:pPr>
            <a:endParaRPr sz="3984" dirty="0">
              <a:latin typeface="Times New Roman"/>
              <a:cs typeface="Times New Roman"/>
            </a:endParaRPr>
          </a:p>
          <a:p>
            <a:pPr marL="799026"/>
            <a:r>
              <a:rPr sz="2679" spc="21" dirty="0">
                <a:solidFill>
                  <a:srgbClr val="005288"/>
                </a:solidFill>
                <a:latin typeface="Franklin Gothic Medium"/>
                <a:cs typeface="Franklin Gothic Medium"/>
              </a:rPr>
              <a:t>Flood</a:t>
            </a:r>
            <a:r>
              <a:rPr sz="2679" spc="-2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Openings</a:t>
            </a:r>
            <a:endParaRPr sz="2679" dirty="0">
              <a:latin typeface="Franklin Gothic Medium"/>
              <a:cs typeface="Franklin Gothic Medium"/>
            </a:endParaRPr>
          </a:p>
          <a:p>
            <a:pPr>
              <a:spcBef>
                <a:spcPts val="48"/>
              </a:spcBef>
            </a:pPr>
            <a:endParaRPr sz="3572" dirty="0">
              <a:latin typeface="Franklin Gothic Medium"/>
              <a:cs typeface="Franklin Gothic Medium"/>
            </a:endParaRPr>
          </a:p>
          <a:p>
            <a:pPr marL="674288" marR="6324171">
              <a:lnSpc>
                <a:spcPct val="113900"/>
              </a:lnSpc>
              <a:spcBef>
                <a:spcPts val="7"/>
              </a:spcBef>
            </a:pPr>
            <a:r>
              <a:rPr sz="1854" dirty="0">
                <a:latin typeface="Franklin Gothic Book"/>
                <a:cs typeface="Franklin Gothic Book"/>
              </a:rPr>
              <a:t>A </a:t>
            </a:r>
            <a:r>
              <a:rPr sz="1854" spc="-7" dirty="0">
                <a:latin typeface="Franklin Gothic Book"/>
                <a:cs typeface="Franklin Gothic Book"/>
              </a:rPr>
              <a:t>permanent </a:t>
            </a:r>
            <a:r>
              <a:rPr sz="1854" dirty="0">
                <a:latin typeface="Franklin Gothic Book"/>
                <a:cs typeface="Franklin Gothic Book"/>
              </a:rPr>
              <a:t>flood opening </a:t>
            </a:r>
            <a:r>
              <a:rPr sz="1854" spc="-7" dirty="0">
                <a:latin typeface="Franklin Gothic Book"/>
                <a:cs typeface="Franklin Gothic Book"/>
              </a:rPr>
              <a:t>allows </a:t>
            </a:r>
            <a:r>
              <a:rPr sz="1854" spc="-14" dirty="0">
                <a:latin typeface="Franklin Gothic Book"/>
                <a:cs typeface="Franklin Gothic Book"/>
              </a:rPr>
              <a:t>for </a:t>
            </a:r>
            <a:r>
              <a:rPr sz="1854" dirty="0">
                <a:latin typeface="Franklin Gothic Book"/>
                <a:cs typeface="Franklin Gothic Book"/>
              </a:rPr>
              <a:t>the </a:t>
            </a:r>
            <a:r>
              <a:rPr sz="1854" spc="7" dirty="0">
                <a:latin typeface="Franklin Gothic Book"/>
                <a:cs typeface="Franklin Gothic Book"/>
              </a:rPr>
              <a:t>free </a:t>
            </a:r>
            <a:r>
              <a:rPr sz="1854" spc="14" dirty="0">
                <a:latin typeface="Franklin Gothic Book"/>
                <a:cs typeface="Franklin Gothic Book"/>
              </a:rPr>
              <a:t> </a:t>
            </a:r>
            <a:r>
              <a:rPr sz="1854" dirty="0">
                <a:latin typeface="Franklin Gothic Book"/>
                <a:cs typeface="Franklin Gothic Book"/>
              </a:rPr>
              <a:t>passage</a:t>
            </a:r>
            <a:r>
              <a:rPr sz="1854" spc="-41" dirty="0">
                <a:latin typeface="Franklin Gothic Book"/>
                <a:cs typeface="Franklin Gothic Book"/>
              </a:rPr>
              <a:t> </a:t>
            </a:r>
            <a:r>
              <a:rPr sz="1854" dirty="0">
                <a:latin typeface="Franklin Gothic Book"/>
                <a:cs typeface="Franklin Gothic Book"/>
              </a:rPr>
              <a:t>of</a:t>
            </a:r>
            <a:r>
              <a:rPr sz="1854" spc="-21" dirty="0">
                <a:latin typeface="Franklin Gothic Book"/>
                <a:cs typeface="Franklin Gothic Book"/>
              </a:rPr>
              <a:t> </a:t>
            </a:r>
            <a:r>
              <a:rPr sz="1854" spc="-14" dirty="0">
                <a:latin typeface="Franklin Gothic Book"/>
                <a:cs typeface="Franklin Gothic Book"/>
              </a:rPr>
              <a:t>water</a:t>
            </a:r>
            <a:r>
              <a:rPr sz="1854" spc="-27" dirty="0">
                <a:latin typeface="Franklin Gothic Book"/>
                <a:cs typeface="Franklin Gothic Book"/>
              </a:rPr>
              <a:t> </a:t>
            </a:r>
            <a:r>
              <a:rPr sz="1854" spc="-7" dirty="0">
                <a:latin typeface="Franklin Gothic Book"/>
                <a:cs typeface="Franklin Gothic Book"/>
              </a:rPr>
              <a:t>automatically</a:t>
            </a:r>
            <a:r>
              <a:rPr sz="1854" spc="-34" dirty="0">
                <a:latin typeface="Franklin Gothic Book"/>
                <a:cs typeface="Franklin Gothic Book"/>
              </a:rPr>
              <a:t> </a:t>
            </a:r>
            <a:r>
              <a:rPr sz="1854" dirty="0">
                <a:latin typeface="Franklin Gothic Book"/>
                <a:cs typeface="Franklin Gothic Book"/>
              </a:rPr>
              <a:t>in</a:t>
            </a:r>
            <a:r>
              <a:rPr sz="1854" spc="-21" dirty="0">
                <a:latin typeface="Franklin Gothic Book"/>
                <a:cs typeface="Franklin Gothic Book"/>
              </a:rPr>
              <a:t> </a:t>
            </a:r>
            <a:r>
              <a:rPr sz="1854" dirty="0">
                <a:latin typeface="Franklin Gothic Book"/>
                <a:cs typeface="Franklin Gothic Book"/>
              </a:rPr>
              <a:t>both</a:t>
            </a:r>
            <a:r>
              <a:rPr sz="1854" spc="-21" dirty="0">
                <a:latin typeface="Franklin Gothic Book"/>
                <a:cs typeface="Franklin Gothic Book"/>
              </a:rPr>
              <a:t> </a:t>
            </a:r>
            <a:r>
              <a:rPr sz="1854" spc="-7" dirty="0">
                <a:latin typeface="Franklin Gothic Book"/>
                <a:cs typeface="Franklin Gothic Book"/>
              </a:rPr>
              <a:t>directions </a:t>
            </a:r>
            <a:r>
              <a:rPr sz="1854" spc="-446" dirty="0">
                <a:latin typeface="Franklin Gothic Book"/>
                <a:cs typeface="Franklin Gothic Book"/>
              </a:rPr>
              <a:t> </a:t>
            </a:r>
            <a:r>
              <a:rPr sz="1854" spc="-7" dirty="0">
                <a:latin typeface="Franklin Gothic Book"/>
                <a:cs typeface="Franklin Gothic Book"/>
              </a:rPr>
              <a:t>without</a:t>
            </a:r>
            <a:r>
              <a:rPr sz="1854" spc="-34" dirty="0">
                <a:latin typeface="Franklin Gothic Book"/>
                <a:cs typeface="Franklin Gothic Book"/>
              </a:rPr>
              <a:t> </a:t>
            </a:r>
            <a:r>
              <a:rPr sz="1854" dirty="0">
                <a:latin typeface="Franklin Gothic Book"/>
                <a:cs typeface="Franklin Gothic Book"/>
              </a:rPr>
              <a:t>human</a:t>
            </a:r>
            <a:r>
              <a:rPr sz="1854" spc="-41" dirty="0">
                <a:latin typeface="Franklin Gothic Book"/>
                <a:cs typeface="Franklin Gothic Book"/>
              </a:rPr>
              <a:t> </a:t>
            </a:r>
            <a:r>
              <a:rPr sz="1854" spc="-7" dirty="0">
                <a:latin typeface="Franklin Gothic Book"/>
                <a:cs typeface="Franklin Gothic Book"/>
              </a:rPr>
              <a:t>intervention.</a:t>
            </a:r>
            <a:endParaRPr sz="1854" dirty="0">
              <a:latin typeface="Franklin Gothic Book"/>
              <a:cs typeface="Franklin Gothic Book"/>
            </a:endParaRPr>
          </a:p>
          <a:p>
            <a:pPr marL="674288" marR="6289279">
              <a:lnSpc>
                <a:spcPct val="139500"/>
              </a:lnSpc>
              <a:spcBef>
                <a:spcPts val="907"/>
              </a:spcBef>
            </a:pPr>
            <a:r>
              <a:rPr sz="1511" spc="14" dirty="0">
                <a:latin typeface="Franklin Gothic Book"/>
                <a:cs typeface="Franklin Gothic Book"/>
              </a:rPr>
              <a:t>Sections</a:t>
            </a:r>
            <a:r>
              <a:rPr sz="1511" spc="21" dirty="0">
                <a:latin typeface="Franklin Gothic Book"/>
                <a:cs typeface="Franklin Gothic Book"/>
              </a:rPr>
              <a:t> A8 and A9 </a:t>
            </a:r>
            <a:r>
              <a:rPr sz="1511" spc="103" dirty="0">
                <a:solidFill>
                  <a:srgbClr val="3C641E"/>
                </a:solidFill>
                <a:latin typeface="Franklin Gothic Book"/>
                <a:cs typeface="Franklin Gothic Book"/>
              </a:rPr>
              <a:t>expanded</a:t>
            </a:r>
            <a:r>
              <a:rPr sz="1511" spc="89" dirty="0">
                <a:solidFill>
                  <a:srgbClr val="3C641E"/>
                </a:solidFill>
                <a:latin typeface="Franklin Gothic Book"/>
                <a:cs typeface="Franklin Gothic Book"/>
              </a:rPr>
              <a:t> </a:t>
            </a:r>
            <a:r>
              <a:rPr sz="1511" dirty="0">
                <a:latin typeface="Franklin Gothic Book"/>
                <a:cs typeface="Franklin Gothic Book"/>
              </a:rPr>
              <a:t>to</a:t>
            </a:r>
            <a:r>
              <a:rPr sz="1511" spc="21" dirty="0">
                <a:latin typeface="Franklin Gothic Book"/>
                <a:cs typeface="Franklin Gothic Book"/>
              </a:rPr>
              <a:t> </a:t>
            </a:r>
            <a:r>
              <a:rPr sz="1511" spc="7" dirty="0">
                <a:latin typeface="Franklin Gothic Book"/>
                <a:cs typeface="Franklin Gothic Book"/>
              </a:rPr>
              <a:t>collect</a:t>
            </a:r>
            <a:r>
              <a:rPr sz="1511" spc="34" dirty="0">
                <a:latin typeface="Franklin Gothic Book"/>
                <a:cs typeface="Franklin Gothic Book"/>
              </a:rPr>
              <a:t> </a:t>
            </a:r>
            <a:r>
              <a:rPr sz="1511" spc="14" dirty="0">
                <a:latin typeface="Franklin Gothic Book"/>
                <a:cs typeface="Franklin Gothic Book"/>
              </a:rPr>
              <a:t>more</a:t>
            </a:r>
            <a:r>
              <a:rPr sz="1511" spc="27" dirty="0">
                <a:latin typeface="Franklin Gothic Book"/>
                <a:cs typeface="Franklin Gothic Book"/>
              </a:rPr>
              <a:t> </a:t>
            </a:r>
            <a:r>
              <a:rPr sz="1511" spc="7" dirty="0">
                <a:latin typeface="Franklin Gothic Book"/>
                <a:cs typeface="Franklin Gothic Book"/>
              </a:rPr>
              <a:t>information </a:t>
            </a:r>
            <a:r>
              <a:rPr sz="1511" spc="-357" dirty="0">
                <a:latin typeface="Franklin Gothic Book"/>
                <a:cs typeface="Franklin Gothic Book"/>
              </a:rPr>
              <a:t> </a:t>
            </a:r>
            <a:r>
              <a:rPr sz="1511" spc="14" dirty="0">
                <a:latin typeface="Franklin Gothic Book"/>
                <a:cs typeface="Franklin Gothic Book"/>
              </a:rPr>
              <a:t>about flood </a:t>
            </a:r>
            <a:r>
              <a:rPr sz="1511" spc="21" dirty="0">
                <a:latin typeface="Franklin Gothic Book"/>
                <a:cs typeface="Franklin Gothic Book"/>
              </a:rPr>
              <a:t>openings</a:t>
            </a:r>
            <a:r>
              <a:rPr sz="1511" spc="14" dirty="0">
                <a:latin typeface="Franklin Gothic Book"/>
                <a:cs typeface="Franklin Gothic Book"/>
              </a:rPr>
              <a:t> and </a:t>
            </a:r>
            <a:r>
              <a:rPr sz="1511" spc="21" dirty="0">
                <a:latin typeface="Franklin Gothic Book"/>
                <a:cs typeface="Franklin Gothic Book"/>
              </a:rPr>
              <a:t>the</a:t>
            </a:r>
            <a:r>
              <a:rPr sz="1511" spc="14" dirty="0">
                <a:latin typeface="Franklin Gothic Book"/>
                <a:cs typeface="Franklin Gothic Book"/>
              </a:rPr>
              <a:t> NFIP </a:t>
            </a:r>
            <a:r>
              <a:rPr sz="1511" spc="7" dirty="0">
                <a:latin typeface="Franklin Gothic Book"/>
                <a:cs typeface="Franklin Gothic Book"/>
              </a:rPr>
              <a:t>requirements...</a:t>
            </a:r>
            <a:endParaRPr sz="1511" dirty="0">
              <a:latin typeface="Franklin Gothic Book"/>
              <a:cs typeface="Franklin Gothic Book"/>
            </a:endParaRPr>
          </a:p>
          <a:p>
            <a:pPr marL="1008378" marR="6301492" indent="-334089">
              <a:lnSpc>
                <a:spcPct val="139500"/>
              </a:lnSpc>
              <a:spcBef>
                <a:spcPts val="975"/>
              </a:spcBef>
              <a:buClr>
                <a:srgbClr val="8A8D90"/>
              </a:buClr>
              <a:buFont typeface="Wingdings"/>
              <a:buChar char=""/>
              <a:tabLst>
                <a:tab pos="1012740" algn="l"/>
                <a:tab pos="1013612" algn="l"/>
              </a:tabLst>
            </a:pPr>
            <a:r>
              <a:rPr sz="1511" spc="21" dirty="0">
                <a:latin typeface="Franklin Gothic Book"/>
                <a:cs typeface="Franklin Gothic Book"/>
              </a:rPr>
              <a:t>A minimum </a:t>
            </a:r>
            <a:r>
              <a:rPr sz="1511" spc="14" dirty="0">
                <a:latin typeface="Franklin Gothic Book"/>
                <a:cs typeface="Franklin Gothic Book"/>
              </a:rPr>
              <a:t>of two </a:t>
            </a:r>
            <a:r>
              <a:rPr sz="1511" spc="21" dirty="0">
                <a:latin typeface="Franklin Gothic Book"/>
                <a:cs typeface="Franklin Gothic Book"/>
              </a:rPr>
              <a:t>openings </a:t>
            </a:r>
            <a:r>
              <a:rPr sz="1511" dirty="0">
                <a:latin typeface="Franklin Gothic Book"/>
                <a:cs typeface="Franklin Gothic Book"/>
              </a:rPr>
              <a:t>(</a:t>
            </a:r>
            <a:r>
              <a:rPr sz="1511" u="sng" dirty="0">
                <a:solidFill>
                  <a:srgbClr val="3C641E"/>
                </a:solidFill>
                <a:uFill>
                  <a:solidFill>
                    <a:srgbClr val="3C641E"/>
                  </a:solidFill>
                </a:uFill>
                <a:latin typeface="Franklin Gothic Book"/>
                <a:cs typeface="Franklin Gothic Book"/>
              </a:rPr>
              <a:t>at </a:t>
            </a:r>
            <a:r>
              <a:rPr sz="1511" u="sng" spc="7" dirty="0">
                <a:solidFill>
                  <a:srgbClr val="3C641E"/>
                </a:solidFill>
                <a:uFill>
                  <a:solidFill>
                    <a:srgbClr val="3C641E"/>
                  </a:solidFill>
                </a:uFill>
                <a:latin typeface="Franklin Gothic Book"/>
                <a:cs typeface="Franklin Gothic Book"/>
              </a:rPr>
              <a:t>least </a:t>
            </a:r>
            <a:r>
              <a:rPr sz="1511" u="sng" spc="14" dirty="0">
                <a:solidFill>
                  <a:srgbClr val="3C641E"/>
                </a:solidFill>
                <a:uFill>
                  <a:solidFill>
                    <a:srgbClr val="3C641E"/>
                  </a:solidFill>
                </a:uFill>
                <a:latin typeface="Franklin Gothic Book"/>
                <a:cs typeface="Franklin Gothic Book"/>
              </a:rPr>
              <a:t>one </a:t>
            </a:r>
            <a:r>
              <a:rPr sz="1511" u="sng" spc="21" dirty="0">
                <a:solidFill>
                  <a:srgbClr val="3C641E"/>
                </a:solidFill>
                <a:uFill>
                  <a:solidFill>
                    <a:srgbClr val="3C641E"/>
                  </a:solidFill>
                </a:uFill>
                <a:latin typeface="Franklin Gothic Book"/>
                <a:cs typeface="Franklin Gothic Book"/>
              </a:rPr>
              <a:t>on </a:t>
            </a:r>
            <a:r>
              <a:rPr sz="1511" u="sng" spc="14" dirty="0">
                <a:solidFill>
                  <a:srgbClr val="3C641E"/>
                </a:solidFill>
                <a:uFill>
                  <a:solidFill>
                    <a:srgbClr val="3C641E"/>
                  </a:solidFill>
                </a:uFill>
                <a:latin typeface="Franklin Gothic Book"/>
                <a:cs typeface="Franklin Gothic Book"/>
              </a:rPr>
              <a:t>two </a:t>
            </a:r>
            <a:r>
              <a:rPr sz="1511" spc="21" dirty="0">
                <a:solidFill>
                  <a:srgbClr val="3C641E"/>
                </a:solidFill>
                <a:latin typeface="Franklin Gothic Book"/>
                <a:cs typeface="Franklin Gothic Book"/>
              </a:rPr>
              <a:t> </a:t>
            </a:r>
            <a:r>
              <a:rPr sz="1511" u="sng" spc="14" dirty="0">
                <a:solidFill>
                  <a:srgbClr val="3C641E"/>
                </a:solidFill>
                <a:uFill>
                  <a:solidFill>
                    <a:srgbClr val="3C641E"/>
                  </a:solidFill>
                </a:uFill>
                <a:latin typeface="Franklin Gothic Book"/>
                <a:cs typeface="Franklin Gothic Book"/>
              </a:rPr>
              <a:t>different</a:t>
            </a:r>
            <a:r>
              <a:rPr sz="1511" u="sng" spc="7" dirty="0">
                <a:solidFill>
                  <a:srgbClr val="3C641E"/>
                </a:solidFill>
                <a:uFill>
                  <a:solidFill>
                    <a:srgbClr val="3C641E"/>
                  </a:solidFill>
                </a:uFill>
                <a:latin typeface="Franklin Gothic Book"/>
                <a:cs typeface="Franklin Gothic Book"/>
              </a:rPr>
              <a:t> sides</a:t>
            </a:r>
            <a:r>
              <a:rPr sz="1511" spc="7" dirty="0">
                <a:latin typeface="Franklin Gothic Book"/>
                <a:cs typeface="Franklin Gothic Book"/>
              </a:rPr>
              <a:t>)</a:t>
            </a:r>
            <a:r>
              <a:rPr sz="1511" spc="21" dirty="0">
                <a:latin typeface="Franklin Gothic Book"/>
                <a:cs typeface="Franklin Gothic Book"/>
              </a:rPr>
              <a:t> </a:t>
            </a:r>
            <a:r>
              <a:rPr sz="1511" spc="14" dirty="0">
                <a:latin typeface="Franklin Gothic Book"/>
                <a:cs typeface="Franklin Gothic Book"/>
              </a:rPr>
              <a:t>are</a:t>
            </a:r>
            <a:r>
              <a:rPr sz="1511" spc="21" dirty="0">
                <a:latin typeface="Franklin Gothic Book"/>
                <a:cs typeface="Franklin Gothic Book"/>
              </a:rPr>
              <a:t> </a:t>
            </a:r>
            <a:r>
              <a:rPr sz="1511" spc="7" dirty="0">
                <a:latin typeface="Franklin Gothic Book"/>
                <a:cs typeface="Franklin Gothic Book"/>
              </a:rPr>
              <a:t>required</a:t>
            </a:r>
            <a:r>
              <a:rPr sz="1511" spc="41" dirty="0">
                <a:latin typeface="Franklin Gothic Book"/>
                <a:cs typeface="Franklin Gothic Book"/>
              </a:rPr>
              <a:t> </a:t>
            </a:r>
            <a:r>
              <a:rPr sz="1511" dirty="0">
                <a:latin typeface="Franklin Gothic Book"/>
                <a:cs typeface="Franklin Gothic Book"/>
              </a:rPr>
              <a:t>for</a:t>
            </a:r>
            <a:r>
              <a:rPr sz="1511" spc="14" dirty="0">
                <a:latin typeface="Franklin Gothic Book"/>
                <a:cs typeface="Franklin Gothic Book"/>
              </a:rPr>
              <a:t> every</a:t>
            </a:r>
            <a:r>
              <a:rPr sz="1511" spc="27" dirty="0">
                <a:latin typeface="Franklin Gothic Book"/>
                <a:cs typeface="Franklin Gothic Book"/>
              </a:rPr>
              <a:t> </a:t>
            </a:r>
            <a:r>
              <a:rPr sz="1511" spc="14" dirty="0">
                <a:latin typeface="Franklin Gothic Book"/>
                <a:cs typeface="Franklin Gothic Book"/>
              </a:rPr>
              <a:t>enclosed</a:t>
            </a:r>
            <a:r>
              <a:rPr sz="1511" spc="34" dirty="0">
                <a:latin typeface="Franklin Gothic Book"/>
                <a:cs typeface="Franklin Gothic Book"/>
              </a:rPr>
              <a:t> </a:t>
            </a:r>
            <a:r>
              <a:rPr sz="1511" spc="14" dirty="0">
                <a:latin typeface="Franklin Gothic Book"/>
                <a:cs typeface="Franklin Gothic Book"/>
              </a:rPr>
              <a:t>area</a:t>
            </a:r>
            <a:r>
              <a:rPr sz="1511" spc="27" dirty="0">
                <a:latin typeface="Franklin Gothic Book"/>
                <a:cs typeface="Franklin Gothic Book"/>
              </a:rPr>
              <a:t> </a:t>
            </a:r>
            <a:r>
              <a:rPr sz="1511" spc="7" dirty="0">
                <a:latin typeface="Franklin Gothic Book"/>
                <a:cs typeface="Franklin Gothic Book"/>
              </a:rPr>
              <a:t>or </a:t>
            </a:r>
            <a:r>
              <a:rPr sz="1511" spc="-357" dirty="0">
                <a:latin typeface="Franklin Gothic Book"/>
                <a:cs typeface="Franklin Gothic Book"/>
              </a:rPr>
              <a:t> </a:t>
            </a:r>
            <a:r>
              <a:rPr sz="1511" spc="7" dirty="0">
                <a:latin typeface="Franklin Gothic Book"/>
                <a:cs typeface="Franklin Gothic Book"/>
              </a:rPr>
              <a:t>crawlspace.</a:t>
            </a:r>
            <a:r>
              <a:rPr sz="1511" spc="14" dirty="0">
                <a:latin typeface="Franklin Gothic Book"/>
                <a:cs typeface="Franklin Gothic Book"/>
              </a:rPr>
              <a:t> </a:t>
            </a:r>
            <a:r>
              <a:rPr sz="1511" spc="14" dirty="0">
                <a:solidFill>
                  <a:srgbClr val="3C641E"/>
                </a:solidFill>
                <a:latin typeface="Franklin Gothic Book"/>
                <a:cs typeface="Franklin Gothic Book"/>
              </a:rPr>
              <a:t>(A8b/A9b)</a:t>
            </a:r>
            <a:endParaRPr sz="1511" dirty="0">
              <a:latin typeface="Franklin Gothic Book"/>
              <a:cs typeface="Franklin Gothic Book"/>
            </a:endParaRPr>
          </a:p>
          <a:p>
            <a:pPr marL="1398296" lvl="1" indent="-339325">
              <a:spcBef>
                <a:spcPts val="1326"/>
              </a:spcBef>
              <a:buClr>
                <a:srgbClr val="8A8D90"/>
              </a:buClr>
              <a:buSzPct val="52631"/>
              <a:buFont typeface="Wingdings"/>
              <a:buChar char=""/>
              <a:tabLst>
                <a:tab pos="1398296" algn="l"/>
                <a:tab pos="1399168" algn="l"/>
              </a:tabLst>
            </a:pPr>
            <a:r>
              <a:rPr sz="1305" spc="27" dirty="0">
                <a:latin typeface="Franklin Gothic Book"/>
                <a:cs typeface="Franklin Gothic Book"/>
              </a:rPr>
              <a:t>ASCE</a:t>
            </a:r>
            <a:r>
              <a:rPr sz="1305" spc="14" dirty="0">
                <a:latin typeface="Franklin Gothic Book"/>
                <a:cs typeface="Franklin Gothic Book"/>
              </a:rPr>
              <a:t> </a:t>
            </a:r>
            <a:r>
              <a:rPr sz="1305" dirty="0">
                <a:latin typeface="Franklin Gothic Book"/>
                <a:cs typeface="Franklin Gothic Book"/>
              </a:rPr>
              <a:t>24</a:t>
            </a:r>
            <a:r>
              <a:rPr sz="1305" spc="7" dirty="0">
                <a:latin typeface="Franklin Gothic Book"/>
                <a:cs typeface="Franklin Gothic Book"/>
              </a:rPr>
              <a:t> </a:t>
            </a:r>
            <a:r>
              <a:rPr sz="1305" spc="34" dirty="0">
                <a:latin typeface="Franklin Gothic Book"/>
                <a:cs typeface="Franklin Gothic Book"/>
              </a:rPr>
              <a:t>&amp;</a:t>
            </a:r>
            <a:r>
              <a:rPr sz="1305" spc="7" dirty="0">
                <a:latin typeface="Franklin Gothic Book"/>
                <a:cs typeface="Franklin Gothic Book"/>
              </a:rPr>
              <a:t> </a:t>
            </a:r>
            <a:r>
              <a:rPr sz="1305" spc="21" dirty="0">
                <a:latin typeface="Franklin Gothic Book"/>
                <a:cs typeface="Franklin Gothic Book"/>
              </a:rPr>
              <a:t>building </a:t>
            </a:r>
            <a:r>
              <a:rPr sz="1305" spc="27" dirty="0">
                <a:latin typeface="Franklin Gothic Book"/>
                <a:cs typeface="Franklin Gothic Book"/>
              </a:rPr>
              <a:t>code</a:t>
            </a:r>
            <a:r>
              <a:rPr sz="1305" spc="-7" dirty="0">
                <a:latin typeface="Franklin Gothic Book"/>
                <a:cs typeface="Franklin Gothic Book"/>
              </a:rPr>
              <a:t> </a:t>
            </a:r>
            <a:r>
              <a:rPr sz="1305" spc="21" dirty="0">
                <a:latin typeface="Franklin Gothic Book"/>
                <a:cs typeface="Franklin Gothic Book"/>
              </a:rPr>
              <a:t>consistency</a:t>
            </a:r>
            <a:endParaRPr sz="1305" dirty="0">
              <a:latin typeface="Franklin Gothic Book"/>
              <a:cs typeface="Franklin Gothic Book"/>
            </a:endParaRPr>
          </a:p>
          <a:p>
            <a:pPr lvl="1">
              <a:spcBef>
                <a:spcPts val="7"/>
              </a:spcBef>
              <a:buClr>
                <a:srgbClr val="8A8D90"/>
              </a:buClr>
              <a:buFont typeface="Wingdings"/>
              <a:buChar char=""/>
            </a:pPr>
            <a:endParaRPr sz="1236" dirty="0">
              <a:latin typeface="Franklin Gothic Book"/>
              <a:cs typeface="Franklin Gothic Book"/>
            </a:endParaRPr>
          </a:p>
          <a:p>
            <a:pPr marL="1012740" indent="-338451">
              <a:buClr>
                <a:srgbClr val="8A8D90"/>
              </a:buClr>
              <a:buFont typeface="Wingdings"/>
              <a:buChar char=""/>
              <a:tabLst>
                <a:tab pos="1012740" algn="l"/>
                <a:tab pos="1013612" algn="l"/>
              </a:tabLst>
            </a:pPr>
            <a:r>
              <a:rPr sz="1511" spc="14" dirty="0">
                <a:latin typeface="Franklin Gothic Book"/>
                <a:cs typeface="Franklin Gothic Book"/>
              </a:rPr>
              <a:t>Detailing</a:t>
            </a:r>
            <a:r>
              <a:rPr sz="1511" spc="21" dirty="0">
                <a:latin typeface="Franklin Gothic Book"/>
                <a:cs typeface="Franklin Gothic Book"/>
              </a:rPr>
              <a:t> </a:t>
            </a:r>
            <a:r>
              <a:rPr sz="1511" spc="14" dirty="0">
                <a:latin typeface="Franklin Gothic Book"/>
                <a:cs typeface="Franklin Gothic Book"/>
              </a:rPr>
              <a:t>number</a:t>
            </a:r>
            <a:r>
              <a:rPr sz="1511" spc="7" dirty="0">
                <a:latin typeface="Franklin Gothic Book"/>
                <a:cs typeface="Franklin Gothic Book"/>
              </a:rPr>
              <a:t> </a:t>
            </a:r>
            <a:r>
              <a:rPr sz="1511" spc="14" dirty="0">
                <a:latin typeface="Franklin Gothic Book"/>
                <a:cs typeface="Franklin Gothic Book"/>
              </a:rPr>
              <a:t>and type(s)</a:t>
            </a:r>
            <a:r>
              <a:rPr sz="1511" spc="27" dirty="0">
                <a:latin typeface="Franklin Gothic Book"/>
                <a:cs typeface="Franklin Gothic Book"/>
              </a:rPr>
              <a:t> </a:t>
            </a:r>
            <a:r>
              <a:rPr sz="1511" spc="14" dirty="0">
                <a:latin typeface="Franklin Gothic Book"/>
                <a:cs typeface="Franklin Gothic Book"/>
              </a:rPr>
              <a:t>of flood openings</a:t>
            </a:r>
            <a:endParaRPr sz="1511" dirty="0">
              <a:latin typeface="Franklin Gothic Book"/>
              <a:cs typeface="Franklin Gothic Book"/>
            </a:endParaRPr>
          </a:p>
        </p:txBody>
      </p:sp>
      <p:grpSp>
        <p:nvGrpSpPr>
          <p:cNvPr id="14" name="object 14"/>
          <p:cNvGrpSpPr/>
          <p:nvPr/>
        </p:nvGrpSpPr>
        <p:grpSpPr>
          <a:xfrm>
            <a:off x="6867975" y="2923156"/>
            <a:ext cx="5410149" cy="2671926"/>
            <a:chOff x="4999482" y="3185160"/>
            <a:chExt cx="3938270" cy="1945005"/>
          </a:xfrm>
        </p:grpSpPr>
        <p:pic>
          <p:nvPicPr>
            <p:cNvPr id="15" name="object 15"/>
            <p:cNvPicPr/>
            <p:nvPr/>
          </p:nvPicPr>
          <p:blipFill>
            <a:blip r:embed="rId7" cstate="print"/>
            <a:stretch>
              <a:fillRect/>
            </a:stretch>
          </p:blipFill>
          <p:spPr>
            <a:xfrm>
              <a:off x="4999482" y="3185160"/>
              <a:ext cx="3938015" cy="804672"/>
            </a:xfrm>
            <a:prstGeom prst="rect">
              <a:avLst/>
            </a:prstGeom>
          </p:spPr>
        </p:pic>
        <p:pic>
          <p:nvPicPr>
            <p:cNvPr id="16" name="object 16"/>
            <p:cNvPicPr/>
            <p:nvPr/>
          </p:nvPicPr>
          <p:blipFill>
            <a:blip r:embed="rId8" cstate="print"/>
            <a:stretch>
              <a:fillRect/>
            </a:stretch>
          </p:blipFill>
          <p:spPr>
            <a:xfrm>
              <a:off x="5011674" y="4267200"/>
              <a:ext cx="3925823" cy="862583"/>
            </a:xfrm>
            <a:prstGeom prst="rect">
              <a:avLst/>
            </a:prstGeom>
          </p:spPr>
        </p:pic>
      </p:gr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20" name="Slide Number Placeholder 19">
            <a:extLst>
              <a:ext uri="{FF2B5EF4-FFF2-40B4-BE49-F238E27FC236}">
                <a16:creationId xmlns:a16="http://schemas.microsoft.com/office/drawing/2014/main" id="{A06F3FCA-1AF8-6228-C91E-8D032CA5A7C1}"/>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27</a:t>
            </a:fld>
            <a:endParaRPr lang="en-US" spc="-2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54716" y="6470720"/>
            <a:ext cx="1243933" cy="332355"/>
            <a:chOff x="1786889" y="5767578"/>
            <a:chExt cx="905510" cy="241935"/>
          </a:xfrm>
        </p:grpSpPr>
        <p:pic>
          <p:nvPicPr>
            <p:cNvPr id="6" name="object 6"/>
            <p:cNvPicPr/>
            <p:nvPr/>
          </p:nvPicPr>
          <p:blipFill>
            <a:blip r:embed="rId3" cstate="print"/>
            <a:stretch>
              <a:fillRect/>
            </a:stretch>
          </p:blipFill>
          <p:spPr>
            <a:xfrm>
              <a:off x="1786889" y="5773674"/>
              <a:ext cx="162306" cy="235457"/>
            </a:xfrm>
            <a:prstGeom prst="rect">
              <a:avLst/>
            </a:prstGeom>
          </p:spPr>
        </p:pic>
        <p:pic>
          <p:nvPicPr>
            <p:cNvPr id="7" name="object 7"/>
            <p:cNvPicPr/>
            <p:nvPr/>
          </p:nvPicPr>
          <p:blipFill>
            <a:blip r:embed="rId4" cstate="print"/>
            <a:stretch>
              <a:fillRect/>
            </a:stretch>
          </p:blipFill>
          <p:spPr>
            <a:xfrm>
              <a:off x="1969769" y="5773674"/>
              <a:ext cx="165354" cy="235457"/>
            </a:xfrm>
            <a:prstGeom prst="rect">
              <a:avLst/>
            </a:prstGeom>
          </p:spPr>
        </p:pic>
        <p:sp>
          <p:nvSpPr>
            <p:cNvPr id="8" name="object 8"/>
            <p:cNvSpPr/>
            <p:nvPr/>
          </p:nvSpPr>
          <p:spPr>
            <a:xfrm>
              <a:off x="2152649"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p:cNvPicPr/>
            <p:nvPr/>
          </p:nvPicPr>
          <p:blipFill>
            <a:blip r:embed="rId5" cstate="print"/>
            <a:stretch>
              <a:fillRect/>
            </a:stretch>
          </p:blipFill>
          <p:spPr>
            <a:xfrm>
              <a:off x="2471927" y="5767578"/>
              <a:ext cx="220218" cy="241554"/>
            </a:xfrm>
            <a:prstGeom prst="rect">
              <a:avLst/>
            </a:prstGeom>
          </p:spPr>
        </p:pic>
      </p:grpSp>
      <p:pic>
        <p:nvPicPr>
          <p:cNvPr id="10" name="object 10"/>
          <p:cNvPicPr/>
          <p:nvPr/>
        </p:nvPicPr>
        <p:blipFill>
          <a:blip r:embed="rId6" cstate="print"/>
          <a:stretch>
            <a:fillRect/>
          </a:stretch>
        </p:blipFill>
        <p:spPr>
          <a:xfrm>
            <a:off x="1593210" y="6255080"/>
            <a:ext cx="744265" cy="751592"/>
          </a:xfrm>
          <a:prstGeom prst="rect">
            <a:avLst/>
          </a:prstGeom>
        </p:spPr>
      </p:pic>
      <p:sp>
        <p:nvSpPr>
          <p:cNvPr id="11" name="object 11"/>
          <p:cNvSpPr txBox="1"/>
          <p:nvPr/>
        </p:nvSpPr>
        <p:spPr>
          <a:xfrm>
            <a:off x="976652" y="553227"/>
            <a:ext cx="11863596" cy="6642314"/>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27" dirty="0">
                <a:solidFill>
                  <a:srgbClr val="005288"/>
                </a:solidFill>
                <a:latin typeface="Franklin Gothic Medium"/>
                <a:cs typeface="Franklin Gothic Medium"/>
              </a:rPr>
              <a:t>No</a:t>
            </a:r>
            <a:r>
              <a:rPr sz="2679" spc="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more</a:t>
            </a:r>
            <a:r>
              <a:rPr sz="2679" spc="-14"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than</a:t>
            </a:r>
            <a:r>
              <a:rPr sz="2679"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one</a:t>
            </a:r>
            <a:r>
              <a:rPr sz="2679" spc="-14"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(1.0)</a:t>
            </a:r>
            <a:r>
              <a:rPr sz="2679" spc="7" dirty="0">
                <a:solidFill>
                  <a:srgbClr val="005288"/>
                </a:solidFill>
                <a:latin typeface="Franklin Gothic Medium"/>
                <a:cs typeface="Franklin Gothic Medium"/>
              </a:rPr>
              <a:t> foot</a:t>
            </a:r>
            <a:r>
              <a:rPr sz="2679" spc="-14"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above </a:t>
            </a:r>
            <a:r>
              <a:rPr sz="2679" spc="14" dirty="0">
                <a:solidFill>
                  <a:srgbClr val="005288"/>
                </a:solidFill>
                <a:latin typeface="Franklin Gothic Medium"/>
                <a:cs typeface="Franklin Gothic Medium"/>
              </a:rPr>
              <a:t>grade</a:t>
            </a:r>
            <a:endParaRPr sz="2679">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marL="7445949">
              <a:spcBef>
                <a:spcPts val="2466"/>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grpSp>
        <p:nvGrpSpPr>
          <p:cNvPr id="12" name="object 12"/>
          <p:cNvGrpSpPr/>
          <p:nvPr/>
        </p:nvGrpSpPr>
        <p:grpSpPr>
          <a:xfrm>
            <a:off x="1223694" y="1951735"/>
            <a:ext cx="11448370" cy="4526485"/>
            <a:chOff x="890777" y="2478023"/>
            <a:chExt cx="8333740" cy="3295015"/>
          </a:xfrm>
        </p:grpSpPr>
        <p:pic>
          <p:nvPicPr>
            <p:cNvPr id="13" name="object 13"/>
            <p:cNvPicPr/>
            <p:nvPr/>
          </p:nvPicPr>
          <p:blipFill>
            <a:blip r:embed="rId7" cstate="print"/>
            <a:stretch>
              <a:fillRect/>
            </a:stretch>
          </p:blipFill>
          <p:spPr>
            <a:xfrm>
              <a:off x="890777" y="2478023"/>
              <a:ext cx="8333231" cy="2968752"/>
            </a:xfrm>
            <a:prstGeom prst="rect">
              <a:avLst/>
            </a:prstGeom>
          </p:spPr>
        </p:pic>
        <p:sp>
          <p:nvSpPr>
            <p:cNvPr id="14" name="object 14"/>
            <p:cNvSpPr/>
            <p:nvPr/>
          </p:nvSpPr>
          <p:spPr>
            <a:xfrm>
              <a:off x="2377439" y="4141469"/>
              <a:ext cx="384175" cy="207010"/>
            </a:xfrm>
            <a:custGeom>
              <a:avLst/>
              <a:gdLst/>
              <a:ahLst/>
              <a:cxnLst/>
              <a:rect l="l" t="t" r="r" b="b"/>
              <a:pathLst>
                <a:path w="384175" h="207010">
                  <a:moveTo>
                    <a:pt x="384048" y="155448"/>
                  </a:moveTo>
                  <a:lnTo>
                    <a:pt x="384048" y="51816"/>
                  </a:lnTo>
                  <a:lnTo>
                    <a:pt x="103632" y="51816"/>
                  </a:lnTo>
                  <a:lnTo>
                    <a:pt x="103632" y="0"/>
                  </a:lnTo>
                  <a:lnTo>
                    <a:pt x="0" y="103632"/>
                  </a:lnTo>
                  <a:lnTo>
                    <a:pt x="103632" y="206502"/>
                  </a:lnTo>
                  <a:lnTo>
                    <a:pt x="103632" y="155448"/>
                  </a:lnTo>
                  <a:lnTo>
                    <a:pt x="384048" y="155448"/>
                  </a:lnTo>
                  <a:close/>
                </a:path>
              </a:pathLst>
            </a:custGeom>
            <a:solidFill>
              <a:srgbClr val="0078AE"/>
            </a:solidFill>
          </p:spPr>
          <p:txBody>
            <a:bodyPr wrap="square" lIns="0" tIns="0" rIns="0" bIns="0" rtlCol="0"/>
            <a:lstStyle/>
            <a:p>
              <a:endParaRPr sz="2473"/>
            </a:p>
          </p:txBody>
        </p:sp>
        <p:sp>
          <p:nvSpPr>
            <p:cNvPr id="15" name="object 15"/>
            <p:cNvSpPr/>
            <p:nvPr/>
          </p:nvSpPr>
          <p:spPr>
            <a:xfrm>
              <a:off x="2377439" y="4141469"/>
              <a:ext cx="384175" cy="207010"/>
            </a:xfrm>
            <a:custGeom>
              <a:avLst/>
              <a:gdLst/>
              <a:ahLst/>
              <a:cxnLst/>
              <a:rect l="l" t="t" r="r" b="b"/>
              <a:pathLst>
                <a:path w="384175" h="207010">
                  <a:moveTo>
                    <a:pt x="384048" y="155448"/>
                  </a:moveTo>
                  <a:lnTo>
                    <a:pt x="103632" y="155448"/>
                  </a:lnTo>
                  <a:lnTo>
                    <a:pt x="103632" y="206502"/>
                  </a:lnTo>
                  <a:lnTo>
                    <a:pt x="0" y="103632"/>
                  </a:lnTo>
                  <a:lnTo>
                    <a:pt x="103632" y="0"/>
                  </a:lnTo>
                  <a:lnTo>
                    <a:pt x="103632" y="51816"/>
                  </a:lnTo>
                  <a:lnTo>
                    <a:pt x="384048" y="51816"/>
                  </a:lnTo>
                  <a:lnTo>
                    <a:pt x="384048" y="155448"/>
                  </a:lnTo>
                  <a:close/>
                </a:path>
              </a:pathLst>
            </a:custGeom>
            <a:ln w="18021">
              <a:solidFill>
                <a:srgbClr val="00567F"/>
              </a:solidFill>
            </a:ln>
          </p:spPr>
          <p:txBody>
            <a:bodyPr wrap="square" lIns="0" tIns="0" rIns="0" bIns="0" rtlCol="0"/>
            <a:lstStyle/>
            <a:p>
              <a:endParaRPr sz="2473"/>
            </a:p>
          </p:txBody>
        </p:sp>
        <p:sp>
          <p:nvSpPr>
            <p:cNvPr id="16" name="object 16"/>
            <p:cNvSpPr/>
            <p:nvPr/>
          </p:nvSpPr>
          <p:spPr>
            <a:xfrm>
              <a:off x="6682739" y="4034789"/>
              <a:ext cx="764540" cy="189230"/>
            </a:xfrm>
            <a:custGeom>
              <a:avLst/>
              <a:gdLst/>
              <a:ahLst/>
              <a:cxnLst/>
              <a:rect l="l" t="t" r="r" b="b"/>
              <a:pathLst>
                <a:path w="764540" h="189229">
                  <a:moveTo>
                    <a:pt x="764286" y="94488"/>
                  </a:moveTo>
                  <a:lnTo>
                    <a:pt x="669798" y="0"/>
                  </a:lnTo>
                  <a:lnTo>
                    <a:pt x="669798" y="47244"/>
                  </a:lnTo>
                  <a:lnTo>
                    <a:pt x="0" y="47244"/>
                  </a:lnTo>
                  <a:lnTo>
                    <a:pt x="0" y="141732"/>
                  </a:lnTo>
                  <a:lnTo>
                    <a:pt x="669798" y="141732"/>
                  </a:lnTo>
                  <a:lnTo>
                    <a:pt x="669798" y="188976"/>
                  </a:lnTo>
                  <a:lnTo>
                    <a:pt x="764286" y="94488"/>
                  </a:lnTo>
                  <a:close/>
                </a:path>
              </a:pathLst>
            </a:custGeom>
            <a:solidFill>
              <a:srgbClr val="0078AE"/>
            </a:solidFill>
          </p:spPr>
          <p:txBody>
            <a:bodyPr wrap="square" lIns="0" tIns="0" rIns="0" bIns="0" rtlCol="0"/>
            <a:lstStyle/>
            <a:p>
              <a:endParaRPr sz="2473"/>
            </a:p>
          </p:txBody>
        </p:sp>
        <p:sp>
          <p:nvSpPr>
            <p:cNvPr id="17" name="object 17"/>
            <p:cNvSpPr/>
            <p:nvPr/>
          </p:nvSpPr>
          <p:spPr>
            <a:xfrm>
              <a:off x="6682739" y="4034789"/>
              <a:ext cx="764540" cy="189230"/>
            </a:xfrm>
            <a:custGeom>
              <a:avLst/>
              <a:gdLst/>
              <a:ahLst/>
              <a:cxnLst/>
              <a:rect l="l" t="t" r="r" b="b"/>
              <a:pathLst>
                <a:path w="764540" h="189229">
                  <a:moveTo>
                    <a:pt x="0" y="47244"/>
                  </a:moveTo>
                  <a:lnTo>
                    <a:pt x="669798" y="47244"/>
                  </a:lnTo>
                  <a:lnTo>
                    <a:pt x="669798" y="0"/>
                  </a:lnTo>
                  <a:lnTo>
                    <a:pt x="764286" y="94488"/>
                  </a:lnTo>
                  <a:lnTo>
                    <a:pt x="669798" y="188976"/>
                  </a:lnTo>
                  <a:lnTo>
                    <a:pt x="669798" y="141732"/>
                  </a:lnTo>
                  <a:lnTo>
                    <a:pt x="0" y="141732"/>
                  </a:lnTo>
                  <a:lnTo>
                    <a:pt x="0" y="47244"/>
                  </a:lnTo>
                  <a:close/>
                </a:path>
              </a:pathLst>
            </a:custGeom>
            <a:ln w="18021">
              <a:solidFill>
                <a:srgbClr val="00567F"/>
              </a:solidFill>
            </a:ln>
          </p:spPr>
          <p:txBody>
            <a:bodyPr wrap="square" lIns="0" tIns="0" rIns="0" bIns="0" rtlCol="0"/>
            <a:lstStyle/>
            <a:p>
              <a:endParaRPr sz="2473"/>
            </a:p>
          </p:txBody>
        </p:sp>
        <p:sp>
          <p:nvSpPr>
            <p:cNvPr id="18" name="object 18"/>
            <p:cNvSpPr/>
            <p:nvPr/>
          </p:nvSpPr>
          <p:spPr>
            <a:xfrm>
              <a:off x="4910327" y="4223766"/>
              <a:ext cx="383540" cy="207010"/>
            </a:xfrm>
            <a:custGeom>
              <a:avLst/>
              <a:gdLst/>
              <a:ahLst/>
              <a:cxnLst/>
              <a:rect l="l" t="t" r="r" b="b"/>
              <a:pathLst>
                <a:path w="383539" h="207010">
                  <a:moveTo>
                    <a:pt x="383286" y="154686"/>
                  </a:moveTo>
                  <a:lnTo>
                    <a:pt x="383286" y="51816"/>
                  </a:lnTo>
                  <a:lnTo>
                    <a:pt x="102870" y="51816"/>
                  </a:lnTo>
                  <a:lnTo>
                    <a:pt x="102870" y="0"/>
                  </a:lnTo>
                  <a:lnTo>
                    <a:pt x="0" y="103632"/>
                  </a:lnTo>
                  <a:lnTo>
                    <a:pt x="102870" y="206502"/>
                  </a:lnTo>
                  <a:lnTo>
                    <a:pt x="102870" y="154686"/>
                  </a:lnTo>
                  <a:lnTo>
                    <a:pt x="383286" y="154686"/>
                  </a:lnTo>
                  <a:close/>
                </a:path>
              </a:pathLst>
            </a:custGeom>
            <a:solidFill>
              <a:srgbClr val="0078AE"/>
            </a:solidFill>
          </p:spPr>
          <p:txBody>
            <a:bodyPr wrap="square" lIns="0" tIns="0" rIns="0" bIns="0" rtlCol="0"/>
            <a:lstStyle/>
            <a:p>
              <a:endParaRPr sz="2473"/>
            </a:p>
          </p:txBody>
        </p:sp>
        <p:sp>
          <p:nvSpPr>
            <p:cNvPr id="19" name="object 19"/>
            <p:cNvSpPr/>
            <p:nvPr/>
          </p:nvSpPr>
          <p:spPr>
            <a:xfrm>
              <a:off x="4910327" y="4223766"/>
              <a:ext cx="383540" cy="207010"/>
            </a:xfrm>
            <a:custGeom>
              <a:avLst/>
              <a:gdLst/>
              <a:ahLst/>
              <a:cxnLst/>
              <a:rect l="l" t="t" r="r" b="b"/>
              <a:pathLst>
                <a:path w="383539" h="207010">
                  <a:moveTo>
                    <a:pt x="383286" y="154686"/>
                  </a:moveTo>
                  <a:lnTo>
                    <a:pt x="102870" y="154686"/>
                  </a:lnTo>
                  <a:lnTo>
                    <a:pt x="102870" y="206502"/>
                  </a:lnTo>
                  <a:lnTo>
                    <a:pt x="0" y="103632"/>
                  </a:lnTo>
                  <a:lnTo>
                    <a:pt x="102870" y="0"/>
                  </a:lnTo>
                  <a:lnTo>
                    <a:pt x="102870" y="51816"/>
                  </a:lnTo>
                  <a:lnTo>
                    <a:pt x="383286" y="51816"/>
                  </a:lnTo>
                  <a:lnTo>
                    <a:pt x="383286" y="154686"/>
                  </a:lnTo>
                  <a:close/>
                </a:path>
              </a:pathLst>
            </a:custGeom>
            <a:ln w="18021">
              <a:solidFill>
                <a:srgbClr val="00567F"/>
              </a:solidFill>
            </a:ln>
          </p:spPr>
          <p:txBody>
            <a:bodyPr wrap="square" lIns="0" tIns="0" rIns="0" bIns="0" rtlCol="0"/>
            <a:lstStyle/>
            <a:p>
              <a:endParaRPr sz="2473"/>
            </a:p>
          </p:txBody>
        </p:sp>
        <p:pic>
          <p:nvPicPr>
            <p:cNvPr id="20" name="object 20"/>
            <p:cNvPicPr/>
            <p:nvPr/>
          </p:nvPicPr>
          <p:blipFill>
            <a:blip r:embed="rId8" cstate="print"/>
            <a:stretch>
              <a:fillRect/>
            </a:stretch>
          </p:blipFill>
          <p:spPr>
            <a:xfrm>
              <a:off x="2643377" y="4800600"/>
              <a:ext cx="6297167" cy="966216"/>
            </a:xfrm>
            <a:prstGeom prst="rect">
              <a:avLst/>
            </a:prstGeom>
          </p:spPr>
        </p:pic>
        <p:sp>
          <p:nvSpPr>
            <p:cNvPr id="21" name="object 21"/>
            <p:cNvSpPr/>
            <p:nvPr/>
          </p:nvSpPr>
          <p:spPr>
            <a:xfrm>
              <a:off x="2642616" y="4799838"/>
              <a:ext cx="6299200" cy="969644"/>
            </a:xfrm>
            <a:custGeom>
              <a:avLst/>
              <a:gdLst/>
              <a:ahLst/>
              <a:cxnLst/>
              <a:rect l="l" t="t" r="r" b="b"/>
              <a:pathLst>
                <a:path w="6299200" h="969645">
                  <a:moveTo>
                    <a:pt x="0" y="969264"/>
                  </a:moveTo>
                  <a:lnTo>
                    <a:pt x="0" y="0"/>
                  </a:lnTo>
                  <a:lnTo>
                    <a:pt x="6298691" y="0"/>
                  </a:lnTo>
                  <a:lnTo>
                    <a:pt x="6298691" y="969263"/>
                  </a:lnTo>
                  <a:lnTo>
                    <a:pt x="0" y="969264"/>
                  </a:lnTo>
                  <a:close/>
                </a:path>
              </a:pathLst>
            </a:custGeom>
            <a:ln w="6756">
              <a:solidFill>
                <a:srgbClr val="595B5D"/>
              </a:solidFill>
            </a:ln>
          </p:spPr>
          <p:txBody>
            <a:bodyPr wrap="square" lIns="0" tIns="0" rIns="0" bIns="0" rtlCol="0"/>
            <a:lstStyle/>
            <a:p>
              <a:endParaRPr sz="2473"/>
            </a:p>
          </p:txBody>
        </p:sp>
        <p:pic>
          <p:nvPicPr>
            <p:cNvPr id="22" name="object 22"/>
            <p:cNvPicPr/>
            <p:nvPr/>
          </p:nvPicPr>
          <p:blipFill>
            <a:blip r:embed="rId9" cstate="print"/>
            <a:stretch>
              <a:fillRect/>
            </a:stretch>
          </p:blipFill>
          <p:spPr>
            <a:xfrm>
              <a:off x="6547866" y="5394960"/>
              <a:ext cx="1786127" cy="188976"/>
            </a:xfrm>
            <a:prstGeom prst="rect">
              <a:avLst/>
            </a:prstGeom>
          </p:spPr>
        </p:pic>
      </p:gr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6" name="Slide Number Placeholder 25">
            <a:extLst>
              <a:ext uri="{FF2B5EF4-FFF2-40B4-BE49-F238E27FC236}">
                <a16:creationId xmlns:a16="http://schemas.microsoft.com/office/drawing/2014/main" id="{CAFA0D23-8D0B-A054-8173-210F6DCA671C}"/>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28</a:t>
            </a:fld>
            <a:endParaRPr lang="en-US" spc="-2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54716" y="6470720"/>
            <a:ext cx="1243933" cy="332355"/>
            <a:chOff x="1786889" y="5767578"/>
            <a:chExt cx="905510" cy="241935"/>
          </a:xfrm>
        </p:grpSpPr>
        <p:pic>
          <p:nvPicPr>
            <p:cNvPr id="6" name="object 6"/>
            <p:cNvPicPr/>
            <p:nvPr/>
          </p:nvPicPr>
          <p:blipFill>
            <a:blip r:embed="rId3" cstate="print"/>
            <a:stretch>
              <a:fillRect/>
            </a:stretch>
          </p:blipFill>
          <p:spPr>
            <a:xfrm>
              <a:off x="1786889" y="5773674"/>
              <a:ext cx="162306" cy="235457"/>
            </a:xfrm>
            <a:prstGeom prst="rect">
              <a:avLst/>
            </a:prstGeom>
          </p:spPr>
        </p:pic>
        <p:pic>
          <p:nvPicPr>
            <p:cNvPr id="7" name="object 7"/>
            <p:cNvPicPr/>
            <p:nvPr/>
          </p:nvPicPr>
          <p:blipFill>
            <a:blip r:embed="rId4" cstate="print"/>
            <a:stretch>
              <a:fillRect/>
            </a:stretch>
          </p:blipFill>
          <p:spPr>
            <a:xfrm>
              <a:off x="1969769" y="5773674"/>
              <a:ext cx="165354" cy="235457"/>
            </a:xfrm>
            <a:prstGeom prst="rect">
              <a:avLst/>
            </a:prstGeom>
          </p:spPr>
        </p:pic>
        <p:sp>
          <p:nvSpPr>
            <p:cNvPr id="8" name="object 8"/>
            <p:cNvSpPr/>
            <p:nvPr/>
          </p:nvSpPr>
          <p:spPr>
            <a:xfrm>
              <a:off x="2152649"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p:cNvPicPr/>
            <p:nvPr/>
          </p:nvPicPr>
          <p:blipFill>
            <a:blip r:embed="rId5" cstate="print"/>
            <a:stretch>
              <a:fillRect/>
            </a:stretch>
          </p:blipFill>
          <p:spPr>
            <a:xfrm>
              <a:off x="2471927" y="5767578"/>
              <a:ext cx="220218" cy="241554"/>
            </a:xfrm>
            <a:prstGeom prst="rect">
              <a:avLst/>
            </a:prstGeom>
          </p:spPr>
        </p:pic>
      </p:grpSp>
      <p:pic>
        <p:nvPicPr>
          <p:cNvPr id="10" name="object 10"/>
          <p:cNvPicPr/>
          <p:nvPr/>
        </p:nvPicPr>
        <p:blipFill>
          <a:blip r:embed="rId6" cstate="print"/>
          <a:stretch>
            <a:fillRect/>
          </a:stretch>
        </p:blipFill>
        <p:spPr>
          <a:xfrm>
            <a:off x="1593210" y="6255080"/>
            <a:ext cx="744265" cy="751592"/>
          </a:xfrm>
          <a:prstGeom prst="rect">
            <a:avLst/>
          </a:prstGeom>
        </p:spPr>
      </p:pic>
      <p:sp>
        <p:nvSpPr>
          <p:cNvPr id="11" name="object 11"/>
          <p:cNvSpPr txBox="1"/>
          <p:nvPr/>
        </p:nvSpPr>
        <p:spPr>
          <a:xfrm>
            <a:off x="976652" y="553227"/>
            <a:ext cx="11863596" cy="6642314"/>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21" dirty="0">
                <a:solidFill>
                  <a:srgbClr val="005288"/>
                </a:solidFill>
                <a:latin typeface="Franklin Gothic Medium"/>
                <a:cs typeface="Franklin Gothic Medium"/>
              </a:rPr>
              <a:t>Flood</a:t>
            </a:r>
            <a:r>
              <a:rPr sz="2679" spc="-2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Openings</a:t>
            </a:r>
            <a:endParaRPr sz="2679">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a:lnSpc>
                <a:spcPct val="100000"/>
              </a:lnSpc>
            </a:pPr>
            <a:endParaRPr sz="3022">
              <a:latin typeface="Franklin Gothic Medium"/>
              <a:cs typeface="Franklin Gothic Medium"/>
            </a:endParaRPr>
          </a:p>
          <a:p>
            <a:pPr marL="7445949">
              <a:spcBef>
                <a:spcPts val="2466"/>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pic>
        <p:nvPicPr>
          <p:cNvPr id="12" name="object 12"/>
          <p:cNvPicPr/>
          <p:nvPr/>
        </p:nvPicPr>
        <p:blipFill>
          <a:blip r:embed="rId7" cstate="print"/>
          <a:stretch>
            <a:fillRect/>
          </a:stretch>
        </p:blipFill>
        <p:spPr>
          <a:xfrm>
            <a:off x="7707499" y="2456286"/>
            <a:ext cx="4159428" cy="2078921"/>
          </a:xfrm>
          <a:prstGeom prst="rect">
            <a:avLst/>
          </a:prstGeom>
        </p:spPr>
      </p:pic>
      <p:pic>
        <p:nvPicPr>
          <p:cNvPr id="13" name="object 13"/>
          <p:cNvPicPr/>
          <p:nvPr/>
        </p:nvPicPr>
        <p:blipFill>
          <a:blip r:embed="rId8" cstate="print"/>
          <a:stretch>
            <a:fillRect/>
          </a:stretch>
        </p:blipFill>
        <p:spPr>
          <a:xfrm>
            <a:off x="7336936" y="4735145"/>
            <a:ext cx="2227565" cy="1484345"/>
          </a:xfrm>
          <a:prstGeom prst="rect">
            <a:avLst/>
          </a:prstGeom>
        </p:spPr>
      </p:pic>
      <p:pic>
        <p:nvPicPr>
          <p:cNvPr id="14" name="object 14"/>
          <p:cNvPicPr/>
          <p:nvPr/>
        </p:nvPicPr>
        <p:blipFill>
          <a:blip r:embed="rId9" cstate="print"/>
          <a:stretch>
            <a:fillRect/>
          </a:stretch>
        </p:blipFill>
        <p:spPr>
          <a:xfrm>
            <a:off x="1932371" y="4735145"/>
            <a:ext cx="2664022" cy="1468643"/>
          </a:xfrm>
          <a:prstGeom prst="rect">
            <a:avLst/>
          </a:prstGeom>
        </p:spPr>
      </p:pic>
      <p:pic>
        <p:nvPicPr>
          <p:cNvPr id="15" name="object 15"/>
          <p:cNvPicPr/>
          <p:nvPr/>
        </p:nvPicPr>
        <p:blipFill>
          <a:blip r:embed="rId10" cstate="print"/>
          <a:stretch>
            <a:fillRect/>
          </a:stretch>
        </p:blipFill>
        <p:spPr>
          <a:xfrm>
            <a:off x="4708453" y="4740378"/>
            <a:ext cx="2515430" cy="1463408"/>
          </a:xfrm>
          <a:prstGeom prst="rect">
            <a:avLst/>
          </a:prstGeom>
        </p:spPr>
      </p:pic>
      <p:pic>
        <p:nvPicPr>
          <p:cNvPr id="16" name="object 16"/>
          <p:cNvPicPr/>
          <p:nvPr/>
        </p:nvPicPr>
        <p:blipFill>
          <a:blip r:embed="rId11" cstate="print"/>
          <a:stretch>
            <a:fillRect/>
          </a:stretch>
        </p:blipFill>
        <p:spPr>
          <a:xfrm>
            <a:off x="1428866" y="2182028"/>
            <a:ext cx="6029498" cy="2386676"/>
          </a:xfrm>
          <a:prstGeom prst="rect">
            <a:avLst/>
          </a:prstGeom>
        </p:spPr>
      </p:pic>
      <p:pic>
        <p:nvPicPr>
          <p:cNvPr id="17" name="object 17"/>
          <p:cNvPicPr/>
          <p:nvPr/>
        </p:nvPicPr>
        <p:blipFill>
          <a:blip r:embed="rId12" cstate="print"/>
          <a:stretch>
            <a:fillRect/>
          </a:stretch>
        </p:blipFill>
        <p:spPr>
          <a:xfrm>
            <a:off x="9677554" y="4735145"/>
            <a:ext cx="2565676" cy="1484345"/>
          </a:xfrm>
          <a:prstGeom prst="rect">
            <a:avLst/>
          </a:prstGeom>
        </p:spPr>
      </p:pic>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1" name="Slide Number Placeholder 20">
            <a:extLst>
              <a:ext uri="{FF2B5EF4-FFF2-40B4-BE49-F238E27FC236}">
                <a16:creationId xmlns:a16="http://schemas.microsoft.com/office/drawing/2014/main" id="{164FA171-170E-3C28-D6B5-3CC03C1A96D0}"/>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29</a:t>
            </a:fld>
            <a:endParaRPr lang="en-US" spc="-2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2" cstate="print"/>
            <a:stretch>
              <a:fillRect/>
            </a:stretch>
          </p:blipFill>
          <p:spPr>
            <a:xfrm>
              <a:off x="1229106" y="5663183"/>
              <a:ext cx="486918" cy="481584"/>
            </a:xfrm>
            <a:prstGeom prst="rect">
              <a:avLst/>
            </a:prstGeom>
          </p:spPr>
        </p:pic>
      </p:grpSp>
      <p:grpSp>
        <p:nvGrpSpPr>
          <p:cNvPr id="7" name="object 7"/>
          <p:cNvGrpSpPr/>
          <p:nvPr/>
        </p:nvGrpSpPr>
        <p:grpSpPr>
          <a:xfrm>
            <a:off x="2463091" y="6516777"/>
            <a:ext cx="1118317" cy="292228"/>
            <a:chOff x="1792985" y="5801105"/>
            <a:chExt cx="814069" cy="212725"/>
          </a:xfrm>
        </p:grpSpPr>
        <p:pic>
          <p:nvPicPr>
            <p:cNvPr id="8" name="object 8"/>
            <p:cNvPicPr/>
            <p:nvPr/>
          </p:nvPicPr>
          <p:blipFill>
            <a:blip r:embed="rId3" cstate="print"/>
            <a:stretch>
              <a:fillRect/>
            </a:stretch>
          </p:blipFill>
          <p:spPr>
            <a:xfrm>
              <a:off x="1792985" y="5806439"/>
              <a:ext cx="313181" cy="207263"/>
            </a:xfrm>
            <a:prstGeom prst="rect">
              <a:avLst/>
            </a:prstGeom>
          </p:spPr>
        </p:pic>
        <p:sp>
          <p:nvSpPr>
            <p:cNvPr id="9" name="object 9"/>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10" name="object 10"/>
            <p:cNvPicPr/>
            <p:nvPr/>
          </p:nvPicPr>
          <p:blipFill>
            <a:blip r:embed="rId4" cstate="print"/>
            <a:stretch>
              <a:fillRect/>
            </a:stretch>
          </p:blipFill>
          <p:spPr>
            <a:xfrm>
              <a:off x="2408681" y="5801105"/>
              <a:ext cx="198120" cy="212598"/>
            </a:xfrm>
            <a:prstGeom prst="rect">
              <a:avLst/>
            </a:prstGeom>
          </p:spPr>
        </p:pic>
      </p:grpSp>
      <p:sp>
        <p:nvSpPr>
          <p:cNvPr id="11" name="object 11"/>
          <p:cNvSpPr txBox="1"/>
          <p:nvPr/>
        </p:nvSpPr>
        <p:spPr>
          <a:xfrm>
            <a:off x="976652" y="553227"/>
            <a:ext cx="11863596" cy="6709337"/>
          </a:xfrm>
          <a:prstGeom prst="rect">
            <a:avLst/>
          </a:prstGeom>
          <a:ln w="12953">
            <a:solidFill>
              <a:srgbClr val="000000"/>
            </a:solidFill>
          </a:ln>
        </p:spPr>
        <p:txBody>
          <a:bodyPr vert="horz" wrap="square" lIns="0" tIns="0" rIns="0" bIns="0" rtlCol="0">
            <a:spAutoFit/>
          </a:bodyPr>
          <a:lstStyle/>
          <a:p>
            <a:pPr>
              <a:lnSpc>
                <a:spcPct val="100000"/>
              </a:lnSpc>
            </a:pPr>
            <a:endParaRPr sz="3984" dirty="0">
              <a:latin typeface="Times New Roman"/>
              <a:cs typeface="Times New Roman"/>
            </a:endParaRPr>
          </a:p>
          <a:p>
            <a:pPr marL="799026"/>
            <a:r>
              <a:rPr sz="2679" spc="21" dirty="0">
                <a:solidFill>
                  <a:srgbClr val="005288"/>
                </a:solidFill>
                <a:latin typeface="Franklin Gothic Medium"/>
                <a:cs typeface="Franklin Gothic Medium"/>
              </a:rPr>
              <a:t>Purpose</a:t>
            </a:r>
            <a:r>
              <a:rPr sz="2679" spc="-1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of</a:t>
            </a:r>
            <a:r>
              <a:rPr sz="2679" spc="-14"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the</a:t>
            </a:r>
            <a:r>
              <a:rPr sz="2679" spc="-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Elevation</a:t>
            </a:r>
            <a:r>
              <a:rPr sz="2679" spc="-2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Certificate</a:t>
            </a:r>
            <a:endParaRPr sz="2679" dirty="0">
              <a:latin typeface="Franklin Gothic Medium"/>
              <a:cs typeface="Franklin Gothic Medium"/>
            </a:endParaRPr>
          </a:p>
          <a:p>
            <a:pPr>
              <a:spcBef>
                <a:spcPts val="76"/>
              </a:spcBef>
            </a:pPr>
            <a:endParaRPr sz="3297" dirty="0">
              <a:latin typeface="Franklin Gothic Medium"/>
              <a:cs typeface="Franklin Gothic Medium"/>
            </a:endParaRPr>
          </a:p>
          <a:p>
            <a:pPr marL="5435298" marR="1082524" indent="-334089">
              <a:lnSpc>
                <a:spcPct val="110000"/>
              </a:lnSpc>
              <a:buClr>
                <a:srgbClr val="8A8D90"/>
              </a:buClr>
              <a:buFont typeface="Wingdings"/>
              <a:buChar char=""/>
              <a:tabLst>
                <a:tab pos="5439660" algn="l"/>
                <a:tab pos="5440532" algn="l"/>
              </a:tabLst>
            </a:pPr>
            <a:r>
              <a:rPr sz="1923" dirty="0">
                <a:latin typeface="Franklin Gothic Book"/>
                <a:cs typeface="Franklin Gothic Book"/>
              </a:rPr>
              <a:t>Records</a:t>
            </a:r>
            <a:r>
              <a:rPr sz="1923" spc="7" dirty="0">
                <a:latin typeface="Franklin Gothic Book"/>
                <a:cs typeface="Franklin Gothic Book"/>
              </a:rPr>
              <a:t> </a:t>
            </a:r>
            <a:r>
              <a:rPr sz="1923" dirty="0">
                <a:latin typeface="Franklin Gothic Book"/>
                <a:cs typeface="Franklin Gothic Book"/>
              </a:rPr>
              <a:t>information</a:t>
            </a:r>
            <a:r>
              <a:rPr sz="1923" spc="14" dirty="0">
                <a:latin typeface="Franklin Gothic Book"/>
                <a:cs typeface="Franklin Gothic Book"/>
              </a:rPr>
              <a:t> </a:t>
            </a:r>
            <a:r>
              <a:rPr sz="1923" spc="7" dirty="0">
                <a:latin typeface="Franklin Gothic Book"/>
                <a:cs typeface="Franklin Gothic Book"/>
              </a:rPr>
              <a:t>used</a:t>
            </a:r>
            <a:r>
              <a:rPr sz="1923" spc="14" dirty="0">
                <a:latin typeface="Franklin Gothic Book"/>
                <a:cs typeface="Franklin Gothic Book"/>
              </a:rPr>
              <a:t> </a:t>
            </a:r>
            <a:r>
              <a:rPr sz="1923" spc="-14" dirty="0">
                <a:latin typeface="Franklin Gothic Book"/>
                <a:cs typeface="Franklin Gothic Book"/>
              </a:rPr>
              <a:t>to</a:t>
            </a:r>
            <a:r>
              <a:rPr sz="1923" spc="21" dirty="0">
                <a:latin typeface="Franklin Gothic Book"/>
                <a:cs typeface="Franklin Gothic Book"/>
              </a:rPr>
              <a:t> </a:t>
            </a:r>
            <a:r>
              <a:rPr sz="1923" dirty="0">
                <a:latin typeface="Franklin Gothic Book"/>
                <a:cs typeface="Franklin Gothic Book"/>
              </a:rPr>
              <a:t>determine </a:t>
            </a:r>
            <a:r>
              <a:rPr sz="1923" spc="7" dirty="0">
                <a:latin typeface="Franklin Gothic Book"/>
                <a:cs typeface="Franklin Gothic Book"/>
              </a:rPr>
              <a:t>compliance </a:t>
            </a:r>
            <a:r>
              <a:rPr sz="1923" spc="-460" dirty="0">
                <a:latin typeface="Franklin Gothic Book"/>
                <a:cs typeface="Franklin Gothic Book"/>
              </a:rPr>
              <a:t> </a:t>
            </a:r>
            <a:r>
              <a:rPr sz="1923" spc="7" dirty="0">
                <a:latin typeface="Franklin Gothic Book"/>
                <a:cs typeface="Franklin Gothic Book"/>
              </a:rPr>
              <a:t>with</a:t>
            </a:r>
            <a:r>
              <a:rPr sz="1923" spc="-7" dirty="0">
                <a:latin typeface="Franklin Gothic Book"/>
                <a:cs typeface="Franklin Gothic Book"/>
              </a:rPr>
              <a:t> </a:t>
            </a:r>
            <a:r>
              <a:rPr sz="1923" dirty="0">
                <a:latin typeface="Franklin Gothic Book"/>
                <a:cs typeface="Franklin Gothic Book"/>
              </a:rPr>
              <a:t>building</a:t>
            </a:r>
            <a:r>
              <a:rPr sz="1923" spc="27" dirty="0">
                <a:latin typeface="Franklin Gothic Book"/>
                <a:cs typeface="Franklin Gothic Book"/>
              </a:rPr>
              <a:t> </a:t>
            </a:r>
            <a:r>
              <a:rPr sz="1923" spc="7" dirty="0">
                <a:latin typeface="Franklin Gothic Book"/>
                <a:cs typeface="Franklin Gothic Book"/>
              </a:rPr>
              <a:t>codes/local</a:t>
            </a:r>
            <a:r>
              <a:rPr sz="1923" spc="34" dirty="0">
                <a:latin typeface="Franklin Gothic Book"/>
                <a:cs typeface="Franklin Gothic Book"/>
              </a:rPr>
              <a:t> </a:t>
            </a:r>
            <a:r>
              <a:rPr sz="1923" spc="7" dirty="0">
                <a:latin typeface="Franklin Gothic Book"/>
                <a:cs typeface="Franklin Gothic Book"/>
              </a:rPr>
              <a:t>floodplain</a:t>
            </a:r>
            <a:r>
              <a:rPr sz="1923" spc="14" dirty="0">
                <a:latin typeface="Franklin Gothic Book"/>
                <a:cs typeface="Franklin Gothic Book"/>
              </a:rPr>
              <a:t> </a:t>
            </a:r>
            <a:r>
              <a:rPr sz="1923" spc="7" dirty="0">
                <a:latin typeface="Franklin Gothic Book"/>
                <a:cs typeface="Franklin Gothic Book"/>
              </a:rPr>
              <a:t>ordinances</a:t>
            </a:r>
            <a:endParaRPr sz="1923" dirty="0">
              <a:latin typeface="Franklin Gothic Book"/>
              <a:cs typeface="Franklin Gothic Book"/>
            </a:endParaRPr>
          </a:p>
          <a:p>
            <a:pPr marL="5439660" indent="-339325">
              <a:spcBef>
                <a:spcPts val="1194"/>
              </a:spcBef>
              <a:buClr>
                <a:srgbClr val="8A8D90"/>
              </a:buClr>
              <a:buFont typeface="Wingdings"/>
              <a:buChar char=""/>
              <a:tabLst>
                <a:tab pos="5439660" algn="l"/>
                <a:tab pos="5440532" algn="l"/>
              </a:tabLst>
            </a:pPr>
            <a:r>
              <a:rPr sz="1923" spc="-27" dirty="0">
                <a:latin typeface="Franklin Gothic Book"/>
                <a:cs typeface="Franklin Gothic Book"/>
              </a:rPr>
              <a:t>Tool</a:t>
            </a:r>
            <a:r>
              <a:rPr sz="1923" dirty="0">
                <a:latin typeface="Franklin Gothic Book"/>
                <a:cs typeface="Franklin Gothic Book"/>
              </a:rPr>
              <a:t> </a:t>
            </a:r>
            <a:r>
              <a:rPr sz="1923" spc="-7" dirty="0">
                <a:latin typeface="Franklin Gothic Book"/>
                <a:cs typeface="Franklin Gothic Book"/>
              </a:rPr>
              <a:t>for</a:t>
            </a:r>
            <a:r>
              <a:rPr sz="1923" dirty="0">
                <a:latin typeface="Franklin Gothic Book"/>
                <a:cs typeface="Franklin Gothic Book"/>
              </a:rPr>
              <a:t> </a:t>
            </a:r>
            <a:r>
              <a:rPr sz="1923" spc="14" dirty="0">
                <a:latin typeface="Franklin Gothic Book"/>
                <a:cs typeface="Franklin Gothic Book"/>
              </a:rPr>
              <a:t>supporting</a:t>
            </a:r>
            <a:r>
              <a:rPr sz="1923" dirty="0">
                <a:latin typeface="Franklin Gothic Book"/>
                <a:cs typeface="Franklin Gothic Book"/>
              </a:rPr>
              <a:t> Letters</a:t>
            </a:r>
            <a:r>
              <a:rPr sz="1923" spc="-21" dirty="0">
                <a:latin typeface="Franklin Gothic Book"/>
                <a:cs typeface="Franklin Gothic Book"/>
              </a:rPr>
              <a:t> </a:t>
            </a:r>
            <a:r>
              <a:rPr sz="1923" spc="7" dirty="0">
                <a:latin typeface="Franklin Gothic Book"/>
                <a:cs typeface="Franklin Gothic Book"/>
              </a:rPr>
              <a:t>of</a:t>
            </a:r>
            <a:r>
              <a:rPr sz="1923" dirty="0">
                <a:latin typeface="Franklin Gothic Book"/>
                <a:cs typeface="Franklin Gothic Book"/>
              </a:rPr>
              <a:t> </a:t>
            </a:r>
            <a:r>
              <a:rPr sz="1923" spc="14" dirty="0">
                <a:latin typeface="Franklin Gothic Book"/>
                <a:cs typeface="Franklin Gothic Book"/>
              </a:rPr>
              <a:t>Map</a:t>
            </a:r>
            <a:r>
              <a:rPr sz="1923" spc="7" dirty="0">
                <a:latin typeface="Franklin Gothic Book"/>
                <a:cs typeface="Franklin Gothic Book"/>
              </a:rPr>
              <a:t> Change</a:t>
            </a:r>
            <a:r>
              <a:rPr lang="en-US" sz="1923" spc="7" dirty="0">
                <a:latin typeface="Franklin Gothic Book"/>
                <a:cs typeface="Franklin Gothic Book"/>
              </a:rPr>
              <a:t> (LOMC)</a:t>
            </a:r>
            <a:endParaRPr sz="1923" dirty="0">
              <a:latin typeface="Franklin Gothic Book"/>
              <a:cs typeface="Franklin Gothic Book"/>
            </a:endParaRPr>
          </a:p>
          <a:p>
            <a:pPr marL="5435298" marR="1382595" indent="-334089">
              <a:lnSpc>
                <a:spcPct val="109600"/>
              </a:lnSpc>
              <a:spcBef>
                <a:spcPts val="982"/>
              </a:spcBef>
              <a:buClr>
                <a:srgbClr val="8A8D90"/>
              </a:buClr>
              <a:buFont typeface="Wingdings"/>
              <a:buChar char=""/>
              <a:tabLst>
                <a:tab pos="5439660" algn="l"/>
                <a:tab pos="5440532" algn="l"/>
              </a:tabLst>
            </a:pPr>
            <a:r>
              <a:rPr sz="1923" dirty="0">
                <a:latin typeface="Franklin Gothic Book"/>
                <a:cs typeface="Franklin Gothic Book"/>
              </a:rPr>
              <a:t>Prerequisite</a:t>
            </a:r>
            <a:r>
              <a:rPr sz="1923" spc="14" dirty="0">
                <a:latin typeface="Franklin Gothic Book"/>
                <a:cs typeface="Franklin Gothic Book"/>
              </a:rPr>
              <a:t> </a:t>
            </a:r>
            <a:r>
              <a:rPr sz="1923" spc="-7" dirty="0">
                <a:latin typeface="Franklin Gothic Book"/>
                <a:cs typeface="Franklin Gothic Book"/>
              </a:rPr>
              <a:t>for</a:t>
            </a:r>
            <a:r>
              <a:rPr sz="1923" spc="14" dirty="0">
                <a:latin typeface="Franklin Gothic Book"/>
                <a:cs typeface="Franklin Gothic Book"/>
              </a:rPr>
              <a:t> </a:t>
            </a:r>
            <a:r>
              <a:rPr sz="1923" spc="7" dirty="0">
                <a:latin typeface="Franklin Gothic Book"/>
                <a:cs typeface="Franklin Gothic Book"/>
              </a:rPr>
              <a:t>Community</a:t>
            </a:r>
            <a:r>
              <a:rPr sz="1923" spc="14" dirty="0">
                <a:latin typeface="Franklin Gothic Book"/>
                <a:cs typeface="Franklin Gothic Book"/>
              </a:rPr>
              <a:t> </a:t>
            </a:r>
            <a:r>
              <a:rPr sz="1923" spc="7" dirty="0">
                <a:latin typeface="Franklin Gothic Book"/>
                <a:cs typeface="Franklin Gothic Book"/>
              </a:rPr>
              <a:t>Rating</a:t>
            </a:r>
            <a:r>
              <a:rPr sz="1923" spc="14" dirty="0">
                <a:latin typeface="Franklin Gothic Book"/>
                <a:cs typeface="Franklin Gothic Book"/>
              </a:rPr>
              <a:t> </a:t>
            </a:r>
            <a:r>
              <a:rPr sz="1923" dirty="0">
                <a:latin typeface="Franklin Gothic Book"/>
                <a:cs typeface="Franklin Gothic Book"/>
              </a:rPr>
              <a:t>System (CRS) </a:t>
            </a:r>
            <a:r>
              <a:rPr sz="1923" spc="-460" dirty="0">
                <a:latin typeface="Franklin Gothic Book"/>
                <a:cs typeface="Franklin Gothic Book"/>
              </a:rPr>
              <a:t> </a:t>
            </a:r>
            <a:r>
              <a:rPr sz="1923" spc="7" dirty="0">
                <a:latin typeface="Franklin Gothic Book"/>
                <a:cs typeface="Franklin Gothic Book"/>
              </a:rPr>
              <a:t>participation</a:t>
            </a:r>
            <a:r>
              <a:rPr lang="en-US" sz="1923" spc="7" dirty="0">
                <a:latin typeface="Franklin Gothic Book"/>
                <a:cs typeface="Franklin Gothic Book"/>
              </a:rPr>
              <a:t>.  Required for new construction.</a:t>
            </a:r>
            <a:endParaRPr sz="1923" dirty="0">
              <a:latin typeface="Franklin Gothic Book"/>
              <a:cs typeface="Franklin Gothic Book"/>
            </a:endParaRPr>
          </a:p>
          <a:p>
            <a:pPr marL="5435298" marR="1712324" indent="-334089">
              <a:lnSpc>
                <a:spcPct val="109600"/>
              </a:lnSpc>
              <a:spcBef>
                <a:spcPts val="982"/>
              </a:spcBef>
              <a:buClr>
                <a:srgbClr val="8A8D90"/>
              </a:buClr>
              <a:buFont typeface="Wingdings"/>
              <a:buChar char=""/>
              <a:tabLst>
                <a:tab pos="5439660" algn="l"/>
                <a:tab pos="5440532" algn="l"/>
              </a:tabLst>
            </a:pPr>
            <a:r>
              <a:rPr sz="1923" spc="7" dirty="0">
                <a:solidFill>
                  <a:srgbClr val="3C641E"/>
                </a:solidFill>
                <a:latin typeface="Franklin Gothic Book"/>
                <a:cs typeface="Franklin Gothic Book"/>
              </a:rPr>
              <a:t>No longer </a:t>
            </a:r>
            <a:r>
              <a:rPr sz="1923" u="sng" spc="7" dirty="0">
                <a:solidFill>
                  <a:srgbClr val="3C641E"/>
                </a:solidFill>
                <a:uFill>
                  <a:solidFill>
                    <a:srgbClr val="3C641E"/>
                  </a:solidFill>
                </a:uFill>
                <a:latin typeface="Franklin Gothic Book"/>
                <a:cs typeface="Franklin Gothic Book"/>
              </a:rPr>
              <a:t>required</a:t>
            </a:r>
            <a:r>
              <a:rPr sz="1923" spc="7" dirty="0">
                <a:solidFill>
                  <a:srgbClr val="3C641E"/>
                </a:solidFill>
                <a:latin typeface="Franklin Gothic Book"/>
                <a:cs typeface="Franklin Gothic Book"/>
              </a:rPr>
              <a:t> </a:t>
            </a:r>
            <a:r>
              <a:rPr sz="1923" spc="-14" dirty="0">
                <a:solidFill>
                  <a:srgbClr val="3C641E"/>
                </a:solidFill>
                <a:latin typeface="Franklin Gothic Book"/>
                <a:cs typeface="Franklin Gothic Book"/>
              </a:rPr>
              <a:t>to </a:t>
            </a:r>
            <a:r>
              <a:rPr sz="1923" dirty="0">
                <a:solidFill>
                  <a:srgbClr val="3C641E"/>
                </a:solidFill>
                <a:latin typeface="Franklin Gothic Book"/>
                <a:cs typeface="Franklin Gothic Book"/>
              </a:rPr>
              <a:t>rate </a:t>
            </a:r>
            <a:r>
              <a:rPr sz="1923" spc="7" dirty="0">
                <a:solidFill>
                  <a:srgbClr val="3C641E"/>
                </a:solidFill>
                <a:latin typeface="Franklin Gothic Book"/>
                <a:cs typeface="Franklin Gothic Book"/>
              </a:rPr>
              <a:t>flood </a:t>
            </a:r>
            <a:r>
              <a:rPr sz="1923" dirty="0">
                <a:solidFill>
                  <a:srgbClr val="3C641E"/>
                </a:solidFill>
                <a:latin typeface="Franklin Gothic Book"/>
                <a:cs typeface="Franklin Gothic Book"/>
              </a:rPr>
              <a:t>insurance </a:t>
            </a:r>
            <a:r>
              <a:rPr sz="1923" spc="-7" dirty="0">
                <a:solidFill>
                  <a:srgbClr val="3C641E"/>
                </a:solidFill>
                <a:latin typeface="Franklin Gothic Book"/>
                <a:cs typeface="Franklin Gothic Book"/>
              </a:rPr>
              <a:t>for </a:t>
            </a:r>
            <a:r>
              <a:rPr sz="1923" spc="-460" dirty="0">
                <a:solidFill>
                  <a:srgbClr val="3C641E"/>
                </a:solidFill>
                <a:latin typeface="Franklin Gothic Book"/>
                <a:cs typeface="Franklin Gothic Book"/>
              </a:rPr>
              <a:t> </a:t>
            </a:r>
            <a:r>
              <a:rPr sz="1923" spc="7" dirty="0">
                <a:solidFill>
                  <a:srgbClr val="3C641E"/>
                </a:solidFill>
                <a:latin typeface="Franklin Gothic Book"/>
                <a:cs typeface="Franklin Gothic Book"/>
              </a:rPr>
              <a:t>Post-FIRM</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buildings</a:t>
            </a:r>
            <a:endParaRPr sz="1923" dirty="0">
              <a:latin typeface="Franklin Gothic Book"/>
              <a:cs typeface="Franklin Gothic Book"/>
            </a:endParaRPr>
          </a:p>
          <a:p>
            <a:pPr marL="5435298" marR="1141840" indent="-334089">
              <a:lnSpc>
                <a:spcPct val="110000"/>
              </a:lnSpc>
              <a:spcBef>
                <a:spcPts val="955"/>
              </a:spcBef>
              <a:buClr>
                <a:srgbClr val="8A8D90"/>
              </a:buClr>
              <a:buFont typeface="Wingdings"/>
              <a:buChar char=""/>
              <a:tabLst>
                <a:tab pos="5439660" algn="l"/>
                <a:tab pos="5440532" algn="l"/>
              </a:tabLst>
            </a:pPr>
            <a:r>
              <a:rPr sz="1923" u="sng" dirty="0">
                <a:solidFill>
                  <a:srgbClr val="3C641E"/>
                </a:solidFill>
                <a:uFill>
                  <a:solidFill>
                    <a:srgbClr val="3C641E"/>
                  </a:solidFill>
                </a:uFill>
                <a:latin typeface="Franklin Gothic Book"/>
                <a:cs typeface="Franklin Gothic Book"/>
              </a:rPr>
              <a:t>May</a:t>
            </a:r>
            <a:r>
              <a:rPr sz="1923" u="sng" spc="-14" dirty="0">
                <a:solidFill>
                  <a:srgbClr val="3C641E"/>
                </a:solidFill>
                <a:uFill>
                  <a:solidFill>
                    <a:srgbClr val="3C641E"/>
                  </a:solidFill>
                </a:uFill>
                <a:latin typeface="Franklin Gothic Book"/>
                <a:cs typeface="Franklin Gothic Book"/>
              </a:rPr>
              <a:t> </a:t>
            </a:r>
            <a:r>
              <a:rPr sz="1923" u="sng" spc="14" dirty="0">
                <a:solidFill>
                  <a:srgbClr val="3C641E"/>
                </a:solidFill>
                <a:uFill>
                  <a:solidFill>
                    <a:srgbClr val="3C641E"/>
                  </a:solidFill>
                </a:uFill>
                <a:latin typeface="Franklin Gothic Book"/>
                <a:cs typeface="Franklin Gothic Book"/>
              </a:rPr>
              <a:t>be</a:t>
            </a:r>
            <a:r>
              <a:rPr sz="1923" u="sng" spc="-7" dirty="0">
                <a:solidFill>
                  <a:srgbClr val="3C641E"/>
                </a:solidFill>
                <a:uFill>
                  <a:solidFill>
                    <a:srgbClr val="3C641E"/>
                  </a:solidFill>
                </a:uFill>
                <a:latin typeface="Franklin Gothic Book"/>
                <a:cs typeface="Franklin Gothic Book"/>
              </a:rPr>
              <a:t> </a:t>
            </a:r>
            <a:r>
              <a:rPr sz="1923" u="sng" spc="14" dirty="0">
                <a:solidFill>
                  <a:srgbClr val="3C641E"/>
                </a:solidFill>
                <a:uFill>
                  <a:solidFill>
                    <a:srgbClr val="3C641E"/>
                  </a:solidFill>
                </a:uFill>
                <a:latin typeface="Franklin Gothic Book"/>
                <a:cs typeface="Franklin Gothic Book"/>
              </a:rPr>
              <a:t>used</a:t>
            </a:r>
            <a:r>
              <a:rPr sz="1923" spc="-27" dirty="0">
                <a:solidFill>
                  <a:srgbClr val="3C641E"/>
                </a:solidFill>
                <a:latin typeface="Franklin Gothic Book"/>
                <a:cs typeface="Franklin Gothic Book"/>
              </a:rPr>
              <a:t> </a:t>
            </a:r>
            <a:r>
              <a:rPr sz="1923" spc="-7" dirty="0">
                <a:solidFill>
                  <a:srgbClr val="3C641E"/>
                </a:solidFill>
                <a:latin typeface="Franklin Gothic Book"/>
                <a:cs typeface="Franklin Gothic Book"/>
              </a:rPr>
              <a:t>for</a:t>
            </a:r>
            <a:r>
              <a:rPr sz="1923" spc="7" dirty="0">
                <a:solidFill>
                  <a:srgbClr val="3C641E"/>
                </a:solidFill>
                <a:latin typeface="Franklin Gothic Book"/>
                <a:cs typeface="Franklin Gothic Book"/>
              </a:rPr>
              <a:t> flood </a:t>
            </a:r>
            <a:r>
              <a:rPr sz="1923" dirty="0">
                <a:solidFill>
                  <a:srgbClr val="3C641E"/>
                </a:solidFill>
                <a:latin typeface="Franklin Gothic Book"/>
                <a:cs typeface="Franklin Gothic Book"/>
              </a:rPr>
              <a:t>insurance</a:t>
            </a:r>
            <a:r>
              <a:rPr sz="1923" spc="27" dirty="0">
                <a:solidFill>
                  <a:srgbClr val="3C641E"/>
                </a:solidFill>
                <a:latin typeface="Franklin Gothic Book"/>
                <a:cs typeface="Franklin Gothic Book"/>
              </a:rPr>
              <a:t> </a:t>
            </a:r>
            <a:r>
              <a:rPr sz="1923" spc="7" dirty="0">
                <a:solidFill>
                  <a:srgbClr val="3C641E"/>
                </a:solidFill>
                <a:latin typeface="Franklin Gothic Book"/>
                <a:cs typeface="Franklin Gothic Book"/>
              </a:rPr>
              <a:t>rating</a:t>
            </a:r>
            <a:r>
              <a:rPr sz="1923" spc="21" dirty="0">
                <a:solidFill>
                  <a:srgbClr val="3C641E"/>
                </a:solidFill>
                <a:latin typeface="Franklin Gothic Book"/>
                <a:cs typeface="Franklin Gothic Book"/>
              </a:rPr>
              <a:t> </a:t>
            </a:r>
            <a:r>
              <a:rPr sz="1923" u="sng" dirty="0">
                <a:solidFill>
                  <a:srgbClr val="3C641E"/>
                </a:solidFill>
                <a:uFill>
                  <a:solidFill>
                    <a:srgbClr val="3C641E"/>
                  </a:solidFill>
                </a:uFill>
                <a:latin typeface="Franklin Gothic Book"/>
                <a:cs typeface="Franklin Gothic Book"/>
              </a:rPr>
              <a:t>in</a:t>
            </a:r>
            <a:r>
              <a:rPr sz="1923" u="sng" spc="21" dirty="0">
                <a:solidFill>
                  <a:srgbClr val="3C641E"/>
                </a:solidFill>
                <a:uFill>
                  <a:solidFill>
                    <a:srgbClr val="3C641E"/>
                  </a:solidFill>
                </a:uFill>
                <a:latin typeface="Franklin Gothic Book"/>
                <a:cs typeface="Franklin Gothic Book"/>
              </a:rPr>
              <a:t> </a:t>
            </a:r>
            <a:r>
              <a:rPr sz="1923" u="sng" spc="-7" dirty="0">
                <a:solidFill>
                  <a:srgbClr val="3C641E"/>
                </a:solidFill>
                <a:uFill>
                  <a:solidFill>
                    <a:srgbClr val="3C641E"/>
                  </a:solidFill>
                </a:uFill>
                <a:latin typeface="Franklin Gothic Book"/>
                <a:cs typeface="Franklin Gothic Book"/>
              </a:rPr>
              <a:t>any</a:t>
            </a:r>
            <a:r>
              <a:rPr sz="1923" u="sng" spc="7" dirty="0">
                <a:solidFill>
                  <a:srgbClr val="3C641E"/>
                </a:solidFill>
                <a:uFill>
                  <a:solidFill>
                    <a:srgbClr val="3C641E"/>
                  </a:solidFill>
                </a:uFill>
                <a:latin typeface="Franklin Gothic Book"/>
                <a:cs typeface="Franklin Gothic Book"/>
              </a:rPr>
              <a:t> flood </a:t>
            </a:r>
            <a:r>
              <a:rPr sz="1923" spc="-460" dirty="0">
                <a:solidFill>
                  <a:srgbClr val="3C641E"/>
                </a:solidFill>
                <a:latin typeface="Franklin Gothic Book"/>
                <a:cs typeface="Franklin Gothic Book"/>
              </a:rPr>
              <a:t> </a:t>
            </a:r>
            <a:r>
              <a:rPr sz="1923" u="sng" spc="7" dirty="0">
                <a:solidFill>
                  <a:srgbClr val="3C641E"/>
                </a:solidFill>
                <a:uFill>
                  <a:solidFill>
                    <a:srgbClr val="3C641E"/>
                  </a:solidFill>
                </a:uFill>
                <a:latin typeface="Franklin Gothic Book"/>
                <a:cs typeface="Franklin Gothic Book"/>
              </a:rPr>
              <a:t>zone.</a:t>
            </a:r>
            <a:endParaRPr sz="1923" dirty="0">
              <a:latin typeface="Franklin Gothic Book"/>
              <a:cs typeface="Franklin Gothic Book"/>
            </a:endParaRPr>
          </a:p>
          <a:p>
            <a:pPr marL="5101206">
              <a:spcBef>
                <a:spcPts val="1194"/>
              </a:spcBef>
            </a:pPr>
            <a:r>
              <a:rPr sz="1923" i="1" spc="7" dirty="0">
                <a:latin typeface="Franklin Gothic Book"/>
                <a:cs typeface="Franklin Gothic Book"/>
              </a:rPr>
              <a:t>Download</a:t>
            </a:r>
            <a:r>
              <a:rPr sz="1923" i="1" spc="-34" dirty="0">
                <a:latin typeface="Franklin Gothic Book"/>
                <a:cs typeface="Franklin Gothic Book"/>
              </a:rPr>
              <a:t> </a:t>
            </a:r>
            <a:r>
              <a:rPr sz="1923" i="1" spc="14" dirty="0">
                <a:latin typeface="Franklin Gothic Book"/>
                <a:cs typeface="Franklin Gothic Book"/>
              </a:rPr>
              <a:t>the</a:t>
            </a:r>
            <a:r>
              <a:rPr sz="1923" i="1" spc="-34" dirty="0">
                <a:latin typeface="Franklin Gothic Book"/>
                <a:cs typeface="Franklin Gothic Book"/>
              </a:rPr>
              <a:t> </a:t>
            </a:r>
            <a:r>
              <a:rPr sz="1923" i="1" spc="7" dirty="0">
                <a:latin typeface="Franklin Gothic Book"/>
                <a:cs typeface="Franklin Gothic Book"/>
              </a:rPr>
              <a:t>2023</a:t>
            </a:r>
            <a:r>
              <a:rPr sz="1923" i="1" spc="-7" dirty="0">
                <a:latin typeface="Franklin Gothic Book"/>
                <a:cs typeface="Franklin Gothic Book"/>
              </a:rPr>
              <a:t> </a:t>
            </a:r>
            <a:r>
              <a:rPr sz="1923" i="1" spc="14" dirty="0">
                <a:latin typeface="Franklin Gothic Book"/>
                <a:cs typeface="Franklin Gothic Book"/>
              </a:rPr>
              <a:t>Edition:</a:t>
            </a:r>
            <a:endParaRPr sz="1923" dirty="0">
              <a:latin typeface="Franklin Gothic Book"/>
              <a:cs typeface="Franklin Gothic Book"/>
            </a:endParaRPr>
          </a:p>
          <a:p>
            <a:pPr marL="5101206">
              <a:spcBef>
                <a:spcPts val="234"/>
              </a:spcBef>
            </a:pPr>
            <a:r>
              <a:rPr sz="1923" u="sng" spc="7" dirty="0">
                <a:solidFill>
                  <a:srgbClr val="005188"/>
                </a:solidFill>
                <a:uFill>
                  <a:solidFill>
                    <a:srgbClr val="005188"/>
                  </a:solidFill>
                </a:uFill>
                <a:latin typeface="Franklin Gothic Book"/>
                <a:cs typeface="Franklin Gothic Book"/>
                <a:hlinkClick r:id="rId5"/>
              </a:rPr>
              <a:t>www.fema.gov/flood-insurance/find-form/underwriting</a:t>
            </a:r>
            <a:endParaRPr sz="1923" dirty="0">
              <a:latin typeface="Franklin Gothic Book"/>
              <a:cs typeface="Franklin Gothic Book"/>
            </a:endParaRPr>
          </a:p>
          <a:p>
            <a:pPr>
              <a:lnSpc>
                <a:spcPct val="100000"/>
              </a:lnSpc>
            </a:pPr>
            <a:endParaRPr sz="2198" dirty="0">
              <a:latin typeface="Franklin Gothic Book"/>
              <a:cs typeface="Franklin Gothic Book"/>
            </a:endParaRPr>
          </a:p>
          <a:p>
            <a:pPr>
              <a:spcBef>
                <a:spcPts val="55"/>
              </a:spcBef>
            </a:pPr>
            <a:endParaRPr sz="2404" dirty="0">
              <a:latin typeface="Franklin Gothic Book"/>
              <a:cs typeface="Franklin Gothic Book"/>
            </a:endParaRPr>
          </a:p>
          <a:p>
            <a:pPr marL="4754905"/>
            <a:r>
              <a:rPr sz="1511" i="1" spc="14" dirty="0">
                <a:solidFill>
                  <a:srgbClr val="467026"/>
                </a:solidFill>
                <a:latin typeface="Franklin Gothic Book"/>
                <a:cs typeface="Franklin Gothic Book"/>
              </a:rPr>
              <a:t>**Legend: dark</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green</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font</a:t>
            </a:r>
            <a:r>
              <a:rPr sz="1511" i="1" spc="7" dirty="0">
                <a:solidFill>
                  <a:srgbClr val="467026"/>
                </a:solidFill>
                <a:latin typeface="Franklin Gothic Book"/>
                <a:cs typeface="Franklin Gothic Book"/>
              </a:rPr>
              <a:t> </a:t>
            </a:r>
            <a:r>
              <a:rPr sz="1511" i="1" spc="21" dirty="0">
                <a:solidFill>
                  <a:srgbClr val="467026"/>
                </a:solidFill>
                <a:latin typeface="Franklin Gothic Book"/>
                <a:cs typeface="Franklin Gothic Book"/>
              </a:rPr>
              <a:t>and</a:t>
            </a:r>
            <a:r>
              <a:rPr sz="1511" i="1" spc="14" dirty="0">
                <a:solidFill>
                  <a:srgbClr val="467026"/>
                </a:solidFill>
                <a:latin typeface="Franklin Gothic Book"/>
                <a:cs typeface="Franklin Gothic Book"/>
              </a:rPr>
              <a:t> </a:t>
            </a:r>
            <a:r>
              <a:rPr sz="1511" i="1" spc="7" dirty="0">
                <a:solidFill>
                  <a:srgbClr val="467026"/>
                </a:solidFill>
                <a:latin typeface="Franklin Gothic Book"/>
                <a:cs typeface="Franklin Gothic Book"/>
              </a:rPr>
              <a:t>boxes</a:t>
            </a:r>
            <a:r>
              <a:rPr sz="1511" i="1" spc="34" dirty="0">
                <a:solidFill>
                  <a:srgbClr val="467026"/>
                </a:solidFill>
                <a:latin typeface="Franklin Gothic Book"/>
                <a:cs typeface="Franklin Gothic Book"/>
              </a:rPr>
              <a:t> </a:t>
            </a:r>
            <a:r>
              <a:rPr sz="1511" i="1" spc="7" dirty="0">
                <a:solidFill>
                  <a:srgbClr val="467026"/>
                </a:solidFill>
                <a:latin typeface="Franklin Gothic Book"/>
                <a:cs typeface="Franklin Gothic Book"/>
              </a:rPr>
              <a:t>indicate</a:t>
            </a:r>
            <a:r>
              <a:rPr sz="1511" i="1" spc="14" dirty="0">
                <a:solidFill>
                  <a:srgbClr val="467026"/>
                </a:solidFill>
                <a:latin typeface="Franklin Gothic Book"/>
                <a:cs typeface="Franklin Gothic Book"/>
              </a:rPr>
              <a:t> new</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or</a:t>
            </a:r>
            <a:r>
              <a:rPr sz="1511" i="1" spc="21" dirty="0">
                <a:solidFill>
                  <a:srgbClr val="467026"/>
                </a:solidFill>
                <a:latin typeface="Franklin Gothic Book"/>
                <a:cs typeface="Franklin Gothic Book"/>
              </a:rPr>
              <a:t> changed</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information</a:t>
            </a:r>
            <a:endParaRPr sz="1511" dirty="0">
              <a:latin typeface="Franklin Gothic Book"/>
              <a:cs typeface="Franklin Gothic Book"/>
            </a:endParaRPr>
          </a:p>
        </p:txBody>
      </p:sp>
      <p:grpSp>
        <p:nvGrpSpPr>
          <p:cNvPr id="12" name="object 12"/>
          <p:cNvGrpSpPr/>
          <p:nvPr/>
        </p:nvGrpSpPr>
        <p:grpSpPr>
          <a:xfrm>
            <a:off x="2240719" y="1848697"/>
            <a:ext cx="3474463" cy="4489848"/>
            <a:chOff x="1631111" y="2403017"/>
            <a:chExt cx="2529205" cy="3268345"/>
          </a:xfrm>
        </p:grpSpPr>
        <p:pic>
          <p:nvPicPr>
            <p:cNvPr id="13" name="object 13"/>
            <p:cNvPicPr/>
            <p:nvPr/>
          </p:nvPicPr>
          <p:blipFill>
            <a:blip r:embed="rId6" cstate="print"/>
            <a:stretch>
              <a:fillRect/>
            </a:stretch>
          </p:blipFill>
          <p:spPr>
            <a:xfrm>
              <a:off x="1637538" y="2409444"/>
              <a:ext cx="2515361" cy="3255264"/>
            </a:xfrm>
            <a:prstGeom prst="rect">
              <a:avLst/>
            </a:prstGeom>
          </p:spPr>
        </p:pic>
        <p:sp>
          <p:nvSpPr>
            <p:cNvPr id="14" name="object 14"/>
            <p:cNvSpPr/>
            <p:nvPr/>
          </p:nvSpPr>
          <p:spPr>
            <a:xfrm>
              <a:off x="1634490" y="2406396"/>
              <a:ext cx="2522220" cy="3261360"/>
            </a:xfrm>
            <a:custGeom>
              <a:avLst/>
              <a:gdLst/>
              <a:ahLst/>
              <a:cxnLst/>
              <a:rect l="l" t="t" r="r" b="b"/>
              <a:pathLst>
                <a:path w="2522220" h="3261360">
                  <a:moveTo>
                    <a:pt x="0" y="3261360"/>
                  </a:moveTo>
                  <a:lnTo>
                    <a:pt x="0" y="0"/>
                  </a:lnTo>
                  <a:lnTo>
                    <a:pt x="2522219" y="0"/>
                  </a:lnTo>
                  <a:lnTo>
                    <a:pt x="2522219" y="3261360"/>
                  </a:lnTo>
                  <a:lnTo>
                    <a:pt x="0" y="3261360"/>
                  </a:lnTo>
                  <a:close/>
                </a:path>
              </a:pathLst>
            </a:custGeom>
            <a:ln w="6756">
              <a:solidFill>
                <a:srgbClr val="595B5D"/>
              </a:solidFill>
            </a:ln>
          </p:spPr>
          <p:txBody>
            <a:bodyPr wrap="square" lIns="0" tIns="0" rIns="0" bIns="0" rtlCol="0"/>
            <a:lstStyle/>
            <a:p>
              <a:endParaRPr sz="2473"/>
            </a:p>
          </p:txBody>
        </p:sp>
      </p:gr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8" name="Slide Number Placeholder 17">
            <a:extLst>
              <a:ext uri="{FF2B5EF4-FFF2-40B4-BE49-F238E27FC236}">
                <a16:creationId xmlns:a16="http://schemas.microsoft.com/office/drawing/2014/main" id="{407D8F7A-4788-5A8E-DCFC-4F37AE4CDF87}"/>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a:t>
            </a:fld>
            <a:endParaRPr lang="en-US" spc="-2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1764884" y="1926110"/>
            <a:ext cx="4844883" cy="3023201"/>
          </a:xfrm>
          <a:prstGeom prst="rect">
            <a:avLst/>
          </a:prstGeom>
        </p:spPr>
        <p:txBody>
          <a:bodyPr vert="horz" wrap="square" lIns="0" tIns="169229" rIns="0" bIns="0" rtlCol="0">
            <a:spAutoFit/>
          </a:bodyPr>
          <a:lstStyle/>
          <a:p>
            <a:pPr marL="337580" indent="-338451">
              <a:spcBef>
                <a:spcPts val="1331"/>
              </a:spcBef>
              <a:buClr>
                <a:srgbClr val="8A8D90"/>
              </a:buClr>
              <a:buFont typeface="Wingdings"/>
              <a:buChar char=""/>
              <a:tabLst>
                <a:tab pos="337580" algn="l"/>
                <a:tab pos="338451" algn="l"/>
              </a:tabLst>
            </a:pPr>
            <a:r>
              <a:rPr sz="1923" spc="7" dirty="0">
                <a:latin typeface="Franklin Gothic Book"/>
                <a:cs typeface="Franklin Gothic Book"/>
              </a:rPr>
              <a:t>Non-engineered</a:t>
            </a:r>
            <a:r>
              <a:rPr sz="1923" spc="-27" dirty="0">
                <a:latin typeface="Franklin Gothic Book"/>
                <a:cs typeface="Franklin Gothic Book"/>
              </a:rPr>
              <a:t> </a:t>
            </a:r>
            <a:r>
              <a:rPr sz="1923" spc="7" dirty="0">
                <a:latin typeface="Franklin Gothic Book"/>
                <a:cs typeface="Franklin Gothic Book"/>
              </a:rPr>
              <a:t>Flood</a:t>
            </a:r>
            <a:r>
              <a:rPr sz="1923" spc="-21" dirty="0">
                <a:latin typeface="Franklin Gothic Book"/>
                <a:cs typeface="Franklin Gothic Book"/>
              </a:rPr>
              <a:t> </a:t>
            </a:r>
            <a:r>
              <a:rPr sz="1923" spc="7" dirty="0">
                <a:latin typeface="Franklin Gothic Book"/>
                <a:cs typeface="Franklin Gothic Book"/>
              </a:rPr>
              <a:t>Openings</a:t>
            </a:r>
            <a:endParaRPr sz="1923">
              <a:latin typeface="Franklin Gothic Book"/>
              <a:cs typeface="Franklin Gothic Book"/>
            </a:endParaRPr>
          </a:p>
          <a:p>
            <a:pPr marL="333218" marR="6978" indent="-334089">
              <a:lnSpc>
                <a:spcPct val="109800"/>
              </a:lnSpc>
              <a:spcBef>
                <a:spcPts val="982"/>
              </a:spcBef>
              <a:buClr>
                <a:srgbClr val="8A8D90"/>
              </a:buClr>
              <a:buFont typeface="Wingdings"/>
              <a:buChar char=""/>
              <a:tabLst>
                <a:tab pos="337580" algn="l"/>
                <a:tab pos="338451" algn="l"/>
              </a:tabLst>
            </a:pPr>
            <a:r>
              <a:rPr sz="1923" spc="7" dirty="0">
                <a:latin typeface="Franklin Gothic Book"/>
                <a:cs typeface="Franklin Gothic Book"/>
              </a:rPr>
              <a:t>A </a:t>
            </a:r>
            <a:r>
              <a:rPr sz="1923" dirty="0">
                <a:latin typeface="Franklin Gothic Book"/>
                <a:cs typeface="Franklin Gothic Book"/>
              </a:rPr>
              <a:t>permanent</a:t>
            </a:r>
            <a:r>
              <a:rPr sz="1923" spc="7" dirty="0">
                <a:latin typeface="Franklin Gothic Book"/>
                <a:cs typeface="Franklin Gothic Book"/>
              </a:rPr>
              <a:t> opening</a:t>
            </a:r>
            <a:r>
              <a:rPr sz="1923" spc="14" dirty="0">
                <a:latin typeface="Franklin Gothic Book"/>
                <a:cs typeface="Franklin Gothic Book"/>
              </a:rPr>
              <a:t> </a:t>
            </a:r>
            <a:r>
              <a:rPr sz="1923" spc="7" dirty="0">
                <a:latin typeface="Franklin Gothic Book"/>
                <a:cs typeface="Franklin Gothic Book"/>
              </a:rPr>
              <a:t>without</a:t>
            </a:r>
            <a:r>
              <a:rPr sz="1923" spc="-14" dirty="0">
                <a:latin typeface="Franklin Gothic Book"/>
                <a:cs typeface="Franklin Gothic Book"/>
              </a:rPr>
              <a:t> </a:t>
            </a:r>
            <a:r>
              <a:rPr sz="1923" dirty="0">
                <a:latin typeface="Franklin Gothic Book"/>
                <a:cs typeface="Franklin Gothic Book"/>
              </a:rPr>
              <a:t>moving</a:t>
            </a:r>
            <a:r>
              <a:rPr sz="1923" spc="14" dirty="0">
                <a:latin typeface="Franklin Gothic Book"/>
                <a:cs typeface="Franklin Gothic Book"/>
              </a:rPr>
              <a:t> </a:t>
            </a:r>
            <a:r>
              <a:rPr sz="1923" spc="21" dirty="0">
                <a:latin typeface="Franklin Gothic Book"/>
                <a:cs typeface="Franklin Gothic Book"/>
              </a:rPr>
              <a:t>parts </a:t>
            </a:r>
            <a:r>
              <a:rPr sz="1923" spc="-460" dirty="0">
                <a:latin typeface="Franklin Gothic Book"/>
                <a:cs typeface="Franklin Gothic Book"/>
              </a:rPr>
              <a:t> </a:t>
            </a:r>
            <a:r>
              <a:rPr sz="1923" spc="7" dirty="0">
                <a:latin typeface="Franklin Gothic Book"/>
                <a:cs typeface="Franklin Gothic Book"/>
              </a:rPr>
              <a:t>that </a:t>
            </a:r>
            <a:r>
              <a:rPr sz="1923" dirty="0">
                <a:latin typeface="Franklin Gothic Book"/>
                <a:cs typeface="Franklin Gothic Book"/>
              </a:rPr>
              <a:t>allows </a:t>
            </a:r>
            <a:r>
              <a:rPr sz="1923" spc="-7" dirty="0">
                <a:latin typeface="Franklin Gothic Book"/>
                <a:cs typeface="Franklin Gothic Book"/>
              </a:rPr>
              <a:t>for </a:t>
            </a:r>
            <a:r>
              <a:rPr sz="1923" spc="7" dirty="0">
                <a:latin typeface="Franklin Gothic Book"/>
                <a:cs typeface="Franklin Gothic Book"/>
              </a:rPr>
              <a:t>the free passage of </a:t>
            </a:r>
            <a:r>
              <a:rPr sz="1923" spc="-7" dirty="0">
                <a:latin typeface="Franklin Gothic Book"/>
                <a:cs typeface="Franklin Gothic Book"/>
              </a:rPr>
              <a:t>water </a:t>
            </a:r>
            <a:r>
              <a:rPr sz="1923" dirty="0">
                <a:latin typeface="Franklin Gothic Book"/>
                <a:cs typeface="Franklin Gothic Book"/>
              </a:rPr>
              <a:t> </a:t>
            </a:r>
            <a:r>
              <a:rPr sz="1923" spc="7" dirty="0">
                <a:latin typeface="Franklin Gothic Book"/>
                <a:cs typeface="Franklin Gothic Book"/>
              </a:rPr>
              <a:t>automatically</a:t>
            </a:r>
            <a:r>
              <a:rPr sz="1923" spc="27" dirty="0">
                <a:latin typeface="Franklin Gothic Book"/>
                <a:cs typeface="Franklin Gothic Book"/>
              </a:rPr>
              <a:t> </a:t>
            </a:r>
            <a:r>
              <a:rPr sz="1923" dirty="0">
                <a:latin typeface="Franklin Gothic Book"/>
                <a:cs typeface="Franklin Gothic Book"/>
              </a:rPr>
              <a:t>in </a:t>
            </a:r>
            <a:r>
              <a:rPr sz="1923" spc="7" dirty="0">
                <a:latin typeface="Franklin Gothic Book"/>
                <a:cs typeface="Franklin Gothic Book"/>
              </a:rPr>
              <a:t>both</a:t>
            </a:r>
            <a:r>
              <a:rPr sz="1923" spc="-14" dirty="0">
                <a:latin typeface="Franklin Gothic Book"/>
                <a:cs typeface="Franklin Gothic Book"/>
              </a:rPr>
              <a:t> </a:t>
            </a:r>
            <a:r>
              <a:rPr sz="1923" spc="7" dirty="0">
                <a:latin typeface="Franklin Gothic Book"/>
                <a:cs typeface="Franklin Gothic Book"/>
              </a:rPr>
              <a:t>directions</a:t>
            </a:r>
            <a:r>
              <a:rPr sz="1923" spc="14" dirty="0">
                <a:latin typeface="Franklin Gothic Book"/>
                <a:cs typeface="Franklin Gothic Book"/>
              </a:rPr>
              <a:t> </a:t>
            </a:r>
            <a:r>
              <a:rPr sz="1923" spc="7" dirty="0">
                <a:latin typeface="Franklin Gothic Book"/>
                <a:cs typeface="Franklin Gothic Book"/>
              </a:rPr>
              <a:t>without </a:t>
            </a:r>
            <a:r>
              <a:rPr sz="1923" spc="14" dirty="0">
                <a:latin typeface="Franklin Gothic Book"/>
                <a:cs typeface="Franklin Gothic Book"/>
              </a:rPr>
              <a:t> </a:t>
            </a:r>
            <a:r>
              <a:rPr sz="1923" spc="7" dirty="0">
                <a:latin typeface="Franklin Gothic Book"/>
                <a:cs typeface="Franklin Gothic Book"/>
              </a:rPr>
              <a:t>human</a:t>
            </a:r>
            <a:r>
              <a:rPr sz="1923" spc="14" dirty="0">
                <a:latin typeface="Franklin Gothic Book"/>
                <a:cs typeface="Franklin Gothic Book"/>
              </a:rPr>
              <a:t> </a:t>
            </a:r>
            <a:r>
              <a:rPr sz="1923" dirty="0">
                <a:latin typeface="Franklin Gothic Book"/>
                <a:cs typeface="Franklin Gothic Book"/>
              </a:rPr>
              <a:t>intervention.</a:t>
            </a:r>
            <a:endParaRPr sz="1923">
              <a:latin typeface="Franklin Gothic Book"/>
              <a:cs typeface="Franklin Gothic Book"/>
            </a:endParaRPr>
          </a:p>
          <a:p>
            <a:pPr marL="337580" indent="-338451">
              <a:spcBef>
                <a:spcPts val="1195"/>
              </a:spcBef>
              <a:buClr>
                <a:srgbClr val="8A8D90"/>
              </a:buClr>
              <a:buFont typeface="Wingdings"/>
              <a:buChar char=""/>
              <a:tabLst>
                <a:tab pos="337580" algn="l"/>
                <a:tab pos="338451" algn="l"/>
              </a:tabLst>
            </a:pPr>
            <a:r>
              <a:rPr sz="1923" dirty="0">
                <a:latin typeface="Franklin Gothic Book"/>
                <a:cs typeface="Franklin Gothic Book"/>
              </a:rPr>
              <a:t>Required</a:t>
            </a:r>
            <a:r>
              <a:rPr sz="1923" spc="-21" dirty="0">
                <a:latin typeface="Franklin Gothic Book"/>
                <a:cs typeface="Franklin Gothic Book"/>
              </a:rPr>
              <a:t> </a:t>
            </a:r>
            <a:r>
              <a:rPr sz="1923" spc="7" dirty="0">
                <a:latin typeface="Franklin Gothic Book"/>
                <a:cs typeface="Franklin Gothic Book"/>
              </a:rPr>
              <a:t>ratio</a:t>
            </a:r>
            <a:r>
              <a:rPr sz="1923" spc="-14" dirty="0">
                <a:latin typeface="Franklin Gothic Book"/>
                <a:cs typeface="Franklin Gothic Book"/>
              </a:rPr>
              <a:t> </a:t>
            </a:r>
            <a:r>
              <a:rPr sz="1923" spc="-7" dirty="0">
                <a:latin typeface="Franklin Gothic Book"/>
                <a:cs typeface="Franklin Gothic Book"/>
              </a:rPr>
              <a:t>for </a:t>
            </a:r>
            <a:r>
              <a:rPr sz="1923" spc="7" dirty="0">
                <a:latin typeface="Franklin Gothic Book"/>
                <a:cs typeface="Franklin Gothic Book"/>
              </a:rPr>
              <a:t>compliance:</a:t>
            </a:r>
            <a:endParaRPr sz="1923">
              <a:latin typeface="Franklin Gothic Book"/>
              <a:cs typeface="Franklin Gothic Book"/>
            </a:endParaRPr>
          </a:p>
          <a:p>
            <a:pPr marL="445745" marR="1424465">
              <a:lnSpc>
                <a:spcPct val="102000"/>
              </a:lnSpc>
              <a:spcBef>
                <a:spcPts val="1159"/>
              </a:spcBef>
            </a:pPr>
            <a:r>
              <a:rPr sz="1717" u="sng" spc="21" dirty="0">
                <a:uFill>
                  <a:solidFill>
                    <a:srgbClr val="000000"/>
                  </a:solidFill>
                </a:uFill>
                <a:latin typeface="Franklin Gothic Book"/>
                <a:cs typeface="Franklin Gothic Book"/>
              </a:rPr>
              <a:t>1</a:t>
            </a:r>
            <a:r>
              <a:rPr sz="1717" u="sng" spc="-14"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square</a:t>
            </a:r>
            <a:r>
              <a:rPr sz="1717" u="sng" spc="-7" dirty="0">
                <a:uFill>
                  <a:solidFill>
                    <a:srgbClr val="000000"/>
                  </a:solidFill>
                </a:uFill>
                <a:latin typeface="Franklin Gothic Book"/>
                <a:cs typeface="Franklin Gothic Book"/>
              </a:rPr>
              <a:t> </a:t>
            </a:r>
            <a:r>
              <a:rPr sz="1717" u="sng" spc="7" dirty="0">
                <a:uFill>
                  <a:solidFill>
                    <a:srgbClr val="000000"/>
                  </a:solidFill>
                </a:uFill>
                <a:latin typeface="Franklin Gothic Book"/>
                <a:cs typeface="Franklin Gothic Book"/>
              </a:rPr>
              <a:t>inch</a:t>
            </a:r>
            <a:r>
              <a:rPr sz="1717" u="sng" spc="-14"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of</a:t>
            </a:r>
            <a:r>
              <a:rPr sz="1717" u="sng" spc="-7"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flood</a:t>
            </a:r>
            <a:r>
              <a:rPr sz="1717" u="sng" spc="-14"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openings </a:t>
            </a:r>
            <a:r>
              <a:rPr sz="1717" spc="-405" dirty="0">
                <a:latin typeface="Franklin Gothic Book"/>
                <a:cs typeface="Franklin Gothic Book"/>
              </a:rPr>
              <a:t> </a:t>
            </a:r>
            <a:r>
              <a:rPr sz="1717" spc="21" dirty="0">
                <a:latin typeface="Franklin Gothic Book"/>
                <a:cs typeface="Franklin Gothic Book"/>
              </a:rPr>
              <a:t>1</a:t>
            </a:r>
            <a:r>
              <a:rPr sz="1717" spc="-14" dirty="0">
                <a:latin typeface="Franklin Gothic Book"/>
                <a:cs typeface="Franklin Gothic Book"/>
              </a:rPr>
              <a:t> </a:t>
            </a:r>
            <a:r>
              <a:rPr sz="1717" spc="14" dirty="0">
                <a:latin typeface="Franklin Gothic Book"/>
                <a:cs typeface="Franklin Gothic Book"/>
              </a:rPr>
              <a:t>square</a:t>
            </a:r>
            <a:r>
              <a:rPr sz="1717" spc="-14" dirty="0">
                <a:latin typeface="Franklin Gothic Book"/>
                <a:cs typeface="Franklin Gothic Book"/>
              </a:rPr>
              <a:t> </a:t>
            </a:r>
            <a:r>
              <a:rPr sz="1717" dirty="0">
                <a:latin typeface="Franklin Gothic Book"/>
                <a:cs typeface="Franklin Gothic Book"/>
              </a:rPr>
              <a:t>foot</a:t>
            </a:r>
            <a:r>
              <a:rPr sz="1717" spc="-7" dirty="0">
                <a:latin typeface="Franklin Gothic Book"/>
                <a:cs typeface="Franklin Gothic Book"/>
              </a:rPr>
              <a:t> </a:t>
            </a:r>
            <a:r>
              <a:rPr sz="1717" spc="14" dirty="0">
                <a:latin typeface="Franklin Gothic Book"/>
                <a:cs typeface="Franklin Gothic Book"/>
              </a:rPr>
              <a:t>of</a:t>
            </a:r>
            <a:r>
              <a:rPr sz="1717" spc="-14" dirty="0">
                <a:latin typeface="Franklin Gothic Book"/>
                <a:cs typeface="Franklin Gothic Book"/>
              </a:rPr>
              <a:t> </a:t>
            </a:r>
            <a:r>
              <a:rPr sz="1717" spc="7" dirty="0">
                <a:latin typeface="Franklin Gothic Book"/>
                <a:cs typeface="Franklin Gothic Book"/>
              </a:rPr>
              <a:t>enclosure</a:t>
            </a:r>
            <a:endParaRPr sz="1717">
              <a:latin typeface="Franklin Gothic Book"/>
              <a:cs typeface="Franklin Gothic Book"/>
            </a:endParaRPr>
          </a:p>
        </p:txBody>
      </p:sp>
      <p:sp>
        <p:nvSpPr>
          <p:cNvPr id="11" name="object 11"/>
          <p:cNvSpPr txBox="1"/>
          <p:nvPr/>
        </p:nvSpPr>
        <p:spPr>
          <a:xfrm>
            <a:off x="7210274" y="1926111"/>
            <a:ext cx="4937349" cy="2021453"/>
          </a:xfrm>
          <a:prstGeom prst="rect">
            <a:avLst/>
          </a:prstGeom>
        </p:spPr>
        <p:txBody>
          <a:bodyPr vert="horz" wrap="square" lIns="0" tIns="169229" rIns="0" bIns="0" rtlCol="0">
            <a:spAutoFit/>
          </a:bodyPr>
          <a:lstStyle/>
          <a:p>
            <a:pPr>
              <a:spcBef>
                <a:spcPts val="1331"/>
              </a:spcBef>
            </a:pPr>
            <a:r>
              <a:rPr sz="1923" spc="7" dirty="0">
                <a:latin typeface="Franklin Gothic Book"/>
                <a:cs typeface="Franklin Gothic Book"/>
              </a:rPr>
              <a:t>Engineered</a:t>
            </a:r>
            <a:r>
              <a:rPr sz="1923" spc="-34" dirty="0">
                <a:latin typeface="Franklin Gothic Book"/>
                <a:cs typeface="Franklin Gothic Book"/>
              </a:rPr>
              <a:t> </a:t>
            </a:r>
            <a:r>
              <a:rPr sz="1923" spc="7" dirty="0">
                <a:latin typeface="Franklin Gothic Book"/>
                <a:cs typeface="Franklin Gothic Book"/>
              </a:rPr>
              <a:t>Flood</a:t>
            </a:r>
            <a:r>
              <a:rPr sz="1923" spc="-27" dirty="0">
                <a:latin typeface="Franklin Gothic Book"/>
                <a:cs typeface="Franklin Gothic Book"/>
              </a:rPr>
              <a:t> </a:t>
            </a:r>
            <a:r>
              <a:rPr sz="1923" spc="7" dirty="0">
                <a:latin typeface="Franklin Gothic Book"/>
                <a:cs typeface="Franklin Gothic Book"/>
              </a:rPr>
              <a:t>Openings</a:t>
            </a:r>
            <a:endParaRPr sz="1923">
              <a:latin typeface="Franklin Gothic Book"/>
              <a:cs typeface="Franklin Gothic Book"/>
            </a:endParaRPr>
          </a:p>
          <a:p>
            <a:pPr marL="333218" marR="107293" indent="-334089">
              <a:lnSpc>
                <a:spcPct val="109800"/>
              </a:lnSpc>
              <a:spcBef>
                <a:spcPts val="982"/>
              </a:spcBef>
              <a:buClr>
                <a:srgbClr val="8A8D90"/>
              </a:buClr>
              <a:buFont typeface="Wingdings"/>
              <a:buChar char=""/>
              <a:tabLst>
                <a:tab pos="337580" algn="l"/>
                <a:tab pos="338451" algn="l"/>
              </a:tabLst>
            </a:pPr>
            <a:r>
              <a:rPr sz="1923" spc="7" dirty="0">
                <a:latin typeface="Franklin Gothic Book"/>
                <a:cs typeface="Franklin Gothic Book"/>
              </a:rPr>
              <a:t>Flood conditions trigger the </a:t>
            </a:r>
            <a:r>
              <a:rPr sz="1923" dirty="0">
                <a:latin typeface="Franklin Gothic Book"/>
                <a:cs typeface="Franklin Gothic Book"/>
              </a:rPr>
              <a:t>movable </a:t>
            </a:r>
            <a:r>
              <a:rPr sz="1923" spc="21" dirty="0">
                <a:latin typeface="Franklin Gothic Book"/>
                <a:cs typeface="Franklin Gothic Book"/>
              </a:rPr>
              <a:t>parts </a:t>
            </a:r>
            <a:r>
              <a:rPr sz="1923" spc="27" dirty="0">
                <a:latin typeface="Franklin Gothic Book"/>
                <a:cs typeface="Franklin Gothic Book"/>
              </a:rPr>
              <a:t> </a:t>
            </a:r>
            <a:r>
              <a:rPr sz="1923" spc="-14" dirty="0">
                <a:latin typeface="Franklin Gothic Book"/>
                <a:cs typeface="Franklin Gothic Book"/>
              </a:rPr>
              <a:t>to</a:t>
            </a:r>
            <a:r>
              <a:rPr sz="1923" spc="7" dirty="0">
                <a:latin typeface="Franklin Gothic Book"/>
                <a:cs typeface="Franklin Gothic Book"/>
              </a:rPr>
              <a:t> </a:t>
            </a:r>
            <a:r>
              <a:rPr sz="1923" dirty="0">
                <a:latin typeface="Franklin Gothic Book"/>
                <a:cs typeface="Franklin Gothic Book"/>
              </a:rPr>
              <a:t>allow</a:t>
            </a:r>
            <a:r>
              <a:rPr sz="1923" spc="7" dirty="0">
                <a:latin typeface="Franklin Gothic Book"/>
                <a:cs typeface="Franklin Gothic Book"/>
              </a:rPr>
              <a:t> </a:t>
            </a:r>
            <a:r>
              <a:rPr sz="1923" dirty="0">
                <a:latin typeface="Franklin Gothic Book"/>
                <a:cs typeface="Franklin Gothic Book"/>
              </a:rPr>
              <a:t>floodwater</a:t>
            </a:r>
            <a:r>
              <a:rPr sz="1923" spc="-7" dirty="0">
                <a:latin typeface="Franklin Gothic Book"/>
                <a:cs typeface="Franklin Gothic Book"/>
              </a:rPr>
              <a:t> </a:t>
            </a:r>
            <a:r>
              <a:rPr sz="1923" spc="7" dirty="0">
                <a:latin typeface="Franklin Gothic Book"/>
                <a:cs typeface="Franklin Gothic Book"/>
              </a:rPr>
              <a:t>and debris</a:t>
            </a:r>
            <a:r>
              <a:rPr sz="1923" spc="14" dirty="0">
                <a:latin typeface="Franklin Gothic Book"/>
                <a:cs typeface="Franklin Gothic Book"/>
              </a:rPr>
              <a:t> </a:t>
            </a:r>
            <a:r>
              <a:rPr sz="1923" spc="-14" dirty="0">
                <a:latin typeface="Franklin Gothic Book"/>
                <a:cs typeface="Franklin Gothic Book"/>
              </a:rPr>
              <a:t>to</a:t>
            </a:r>
            <a:r>
              <a:rPr sz="1923" dirty="0">
                <a:latin typeface="Franklin Gothic Book"/>
                <a:cs typeface="Franklin Gothic Book"/>
              </a:rPr>
              <a:t> </a:t>
            </a:r>
            <a:r>
              <a:rPr sz="1923" spc="7" dirty="0">
                <a:latin typeface="Franklin Gothic Book"/>
                <a:cs typeface="Franklin Gothic Book"/>
              </a:rPr>
              <a:t>freely and </a:t>
            </a:r>
            <a:r>
              <a:rPr sz="1923" spc="-460" dirty="0">
                <a:latin typeface="Franklin Gothic Book"/>
                <a:cs typeface="Franklin Gothic Book"/>
              </a:rPr>
              <a:t> </a:t>
            </a:r>
            <a:r>
              <a:rPr sz="1923" spc="7" dirty="0">
                <a:latin typeface="Franklin Gothic Book"/>
                <a:cs typeface="Franklin Gothic Book"/>
              </a:rPr>
              <a:t>automatically</a:t>
            </a:r>
            <a:r>
              <a:rPr sz="1923" spc="34" dirty="0">
                <a:latin typeface="Franklin Gothic Book"/>
                <a:cs typeface="Franklin Gothic Book"/>
              </a:rPr>
              <a:t> </a:t>
            </a:r>
            <a:r>
              <a:rPr sz="1923" dirty="0">
                <a:latin typeface="Franklin Gothic Book"/>
                <a:cs typeface="Franklin Gothic Book"/>
              </a:rPr>
              <a:t>enter</a:t>
            </a:r>
            <a:r>
              <a:rPr sz="1923" spc="-14" dirty="0">
                <a:latin typeface="Franklin Gothic Book"/>
                <a:cs typeface="Franklin Gothic Book"/>
              </a:rPr>
              <a:t> </a:t>
            </a:r>
            <a:r>
              <a:rPr sz="1923" spc="7" dirty="0">
                <a:latin typeface="Franklin Gothic Book"/>
                <a:cs typeface="Franklin Gothic Book"/>
              </a:rPr>
              <a:t>or </a:t>
            </a:r>
            <a:r>
              <a:rPr sz="1923" dirty="0">
                <a:latin typeface="Franklin Gothic Book"/>
                <a:cs typeface="Franklin Gothic Book"/>
              </a:rPr>
              <a:t>exit.</a:t>
            </a:r>
            <a:endParaRPr sz="1923">
              <a:latin typeface="Franklin Gothic Book"/>
              <a:cs typeface="Franklin Gothic Book"/>
            </a:endParaRPr>
          </a:p>
          <a:p>
            <a:pPr marL="337580" indent="-338451">
              <a:spcBef>
                <a:spcPts val="1195"/>
              </a:spcBef>
              <a:buClr>
                <a:srgbClr val="8A8D90"/>
              </a:buClr>
              <a:buFont typeface="Wingdings"/>
              <a:buChar char=""/>
              <a:tabLst>
                <a:tab pos="337580" algn="l"/>
                <a:tab pos="338451" algn="l"/>
              </a:tabLst>
            </a:pPr>
            <a:r>
              <a:rPr sz="1923" spc="7" dirty="0">
                <a:latin typeface="Franklin Gothic Book"/>
                <a:cs typeface="Franklin Gothic Book"/>
              </a:rPr>
              <a:t>Design</a:t>
            </a:r>
            <a:r>
              <a:rPr sz="1923" spc="27" dirty="0">
                <a:latin typeface="Franklin Gothic Book"/>
                <a:cs typeface="Franklin Gothic Book"/>
              </a:rPr>
              <a:t> </a:t>
            </a:r>
            <a:r>
              <a:rPr sz="1923" spc="7" dirty="0">
                <a:latin typeface="Franklin Gothic Book"/>
                <a:cs typeface="Franklin Gothic Book"/>
              </a:rPr>
              <a:t>and</a:t>
            </a:r>
            <a:r>
              <a:rPr sz="1923" spc="21" dirty="0">
                <a:latin typeface="Franklin Gothic Book"/>
                <a:cs typeface="Franklin Gothic Book"/>
              </a:rPr>
              <a:t> </a:t>
            </a:r>
            <a:r>
              <a:rPr sz="1923" spc="7" dirty="0">
                <a:latin typeface="Franklin Gothic Book"/>
                <a:cs typeface="Franklin Gothic Book"/>
              </a:rPr>
              <a:t>performance</a:t>
            </a:r>
            <a:r>
              <a:rPr sz="1923" spc="14" dirty="0">
                <a:latin typeface="Franklin Gothic Book"/>
                <a:cs typeface="Franklin Gothic Book"/>
              </a:rPr>
              <a:t> </a:t>
            </a:r>
            <a:r>
              <a:rPr sz="1923" dirty="0">
                <a:latin typeface="Franklin Gothic Book"/>
                <a:cs typeface="Franklin Gothic Book"/>
              </a:rPr>
              <a:t>criteria</a:t>
            </a:r>
            <a:r>
              <a:rPr sz="1923" spc="27" dirty="0">
                <a:latin typeface="Franklin Gothic Book"/>
                <a:cs typeface="Franklin Gothic Book"/>
              </a:rPr>
              <a:t> </a:t>
            </a:r>
            <a:r>
              <a:rPr sz="1923" dirty="0">
                <a:latin typeface="Franklin Gothic Book"/>
                <a:cs typeface="Franklin Gothic Book"/>
              </a:rPr>
              <a:t>in</a:t>
            </a:r>
            <a:r>
              <a:rPr sz="1923" spc="14" dirty="0">
                <a:latin typeface="Franklin Gothic Book"/>
                <a:cs typeface="Franklin Gothic Book"/>
              </a:rPr>
              <a:t> </a:t>
            </a:r>
            <a:r>
              <a:rPr sz="1923" spc="7" dirty="0">
                <a:latin typeface="Franklin Gothic Book"/>
                <a:cs typeface="Franklin Gothic Book"/>
              </a:rPr>
              <a:t>ASCE</a:t>
            </a:r>
            <a:r>
              <a:rPr sz="1923" spc="34" dirty="0">
                <a:latin typeface="Franklin Gothic Book"/>
                <a:cs typeface="Franklin Gothic Book"/>
              </a:rPr>
              <a:t> </a:t>
            </a:r>
            <a:r>
              <a:rPr sz="1923" spc="-34" dirty="0">
                <a:latin typeface="Franklin Gothic Book"/>
                <a:cs typeface="Franklin Gothic Book"/>
              </a:rPr>
              <a:t>24</a:t>
            </a:r>
            <a:endParaRPr sz="1923">
              <a:latin typeface="Franklin Gothic Book"/>
              <a:cs typeface="Franklin Gothic Book"/>
            </a:endParaRPr>
          </a:p>
        </p:txBody>
      </p:sp>
      <p:sp>
        <p:nvSpPr>
          <p:cNvPr id="12" name="object 12"/>
          <p:cNvSpPr txBox="1">
            <a:spLocks noGrp="1"/>
          </p:cNvSpPr>
          <p:nvPr>
            <p:ph type="title"/>
          </p:nvPr>
        </p:nvSpPr>
        <p:spPr>
          <a:xfrm>
            <a:off x="1776398" y="1112618"/>
            <a:ext cx="9463835" cy="436075"/>
          </a:xfrm>
          <a:prstGeom prst="rect">
            <a:avLst/>
          </a:prstGeom>
        </p:spPr>
        <p:txBody>
          <a:bodyPr vert="horz" wrap="square" lIns="0" tIns="23553" rIns="0" bIns="0" rtlCol="0">
            <a:spAutoFit/>
          </a:bodyPr>
          <a:lstStyle/>
          <a:p>
            <a:pPr>
              <a:spcBef>
                <a:spcPts val="185"/>
              </a:spcBef>
            </a:pPr>
            <a:r>
              <a:rPr spc="21" dirty="0"/>
              <a:t>A8</a:t>
            </a:r>
            <a:r>
              <a:rPr dirty="0"/>
              <a:t> </a:t>
            </a:r>
            <a:r>
              <a:rPr spc="21" dirty="0"/>
              <a:t>or</a:t>
            </a:r>
            <a:r>
              <a:rPr spc="7" dirty="0"/>
              <a:t> </a:t>
            </a:r>
            <a:r>
              <a:rPr spc="21" dirty="0"/>
              <a:t>A9</a:t>
            </a:r>
            <a:r>
              <a:rPr dirty="0"/>
              <a:t> </a:t>
            </a:r>
            <a:r>
              <a:rPr spc="7" dirty="0"/>
              <a:t>(c) </a:t>
            </a:r>
            <a:r>
              <a:rPr spc="27" dirty="0"/>
              <a:t>–</a:t>
            </a:r>
            <a:r>
              <a:rPr spc="7" dirty="0"/>
              <a:t> </a:t>
            </a:r>
            <a:r>
              <a:rPr spc="21" dirty="0"/>
              <a:t>What</a:t>
            </a:r>
            <a:r>
              <a:rPr dirty="0"/>
              <a:t> </a:t>
            </a:r>
            <a:r>
              <a:rPr u="sng" spc="14" dirty="0">
                <a:uFill>
                  <a:solidFill>
                    <a:srgbClr val="005288"/>
                  </a:solidFill>
                </a:uFill>
              </a:rPr>
              <a:t>type</a:t>
            </a:r>
            <a:r>
              <a:rPr spc="14" dirty="0"/>
              <a:t> </a:t>
            </a:r>
            <a:r>
              <a:rPr spc="21" dirty="0"/>
              <a:t>of</a:t>
            </a:r>
            <a:r>
              <a:rPr spc="7" dirty="0"/>
              <a:t> </a:t>
            </a:r>
            <a:r>
              <a:rPr spc="14" dirty="0"/>
              <a:t>flood</a:t>
            </a:r>
            <a:r>
              <a:rPr spc="7" dirty="0"/>
              <a:t> </a:t>
            </a:r>
            <a:r>
              <a:rPr spc="21" dirty="0"/>
              <a:t>openings?</a:t>
            </a:r>
            <a:r>
              <a:rPr spc="14" dirty="0"/>
              <a:t> How</a:t>
            </a:r>
            <a:r>
              <a:rPr spc="7" dirty="0"/>
              <a:t> many</a:t>
            </a:r>
            <a:r>
              <a:rPr dirty="0"/>
              <a:t> </a:t>
            </a:r>
            <a:r>
              <a:rPr spc="21" dirty="0"/>
              <a:t>of</a:t>
            </a:r>
            <a:r>
              <a:rPr spc="14" dirty="0"/>
              <a:t> </a:t>
            </a:r>
            <a:r>
              <a:rPr spc="21" dirty="0"/>
              <a:t>each?</a:t>
            </a:r>
          </a:p>
        </p:txBody>
      </p:sp>
      <p:grpSp>
        <p:nvGrpSpPr>
          <p:cNvPr id="13" name="object 13"/>
          <p:cNvGrpSpPr/>
          <p:nvPr/>
        </p:nvGrpSpPr>
        <p:grpSpPr>
          <a:xfrm>
            <a:off x="967756" y="544329"/>
            <a:ext cx="11881042" cy="6682868"/>
            <a:chOff x="704469" y="1453514"/>
            <a:chExt cx="8648700" cy="4864735"/>
          </a:xfrm>
        </p:grpSpPr>
        <p:pic>
          <p:nvPicPr>
            <p:cNvPr id="14" name="object 14"/>
            <p:cNvPicPr/>
            <p:nvPr/>
          </p:nvPicPr>
          <p:blipFill>
            <a:blip r:embed="rId6" cstate="print"/>
            <a:stretch>
              <a:fillRect/>
            </a:stretch>
          </p:blipFill>
          <p:spPr>
            <a:xfrm>
              <a:off x="2884932" y="4750987"/>
              <a:ext cx="5873910" cy="900169"/>
            </a:xfrm>
            <a:prstGeom prst="rect">
              <a:avLst/>
            </a:prstGeom>
          </p:spPr>
        </p:pic>
        <p:sp>
          <p:nvSpPr>
            <p:cNvPr id="15" name="object 15"/>
            <p:cNvSpPr/>
            <p:nvPr/>
          </p:nvSpPr>
          <p:spPr>
            <a:xfrm>
              <a:off x="2881883" y="4711445"/>
              <a:ext cx="5952490" cy="1016635"/>
            </a:xfrm>
            <a:custGeom>
              <a:avLst/>
              <a:gdLst/>
              <a:ahLst/>
              <a:cxnLst/>
              <a:rect l="l" t="t" r="r" b="b"/>
              <a:pathLst>
                <a:path w="5952490" h="1016635">
                  <a:moveTo>
                    <a:pt x="0" y="1016508"/>
                  </a:moveTo>
                  <a:lnTo>
                    <a:pt x="0" y="0"/>
                  </a:lnTo>
                  <a:lnTo>
                    <a:pt x="5951982" y="0"/>
                  </a:lnTo>
                  <a:lnTo>
                    <a:pt x="5951982" y="1016508"/>
                  </a:lnTo>
                  <a:lnTo>
                    <a:pt x="0" y="1016508"/>
                  </a:lnTo>
                  <a:close/>
                </a:path>
              </a:pathLst>
            </a:custGeom>
            <a:ln w="6756">
              <a:solidFill>
                <a:srgbClr val="000000"/>
              </a:solidFill>
            </a:ln>
          </p:spPr>
          <p:txBody>
            <a:bodyPr wrap="square" lIns="0" tIns="0" rIns="0" bIns="0" rtlCol="0"/>
            <a:lstStyle/>
            <a:p>
              <a:endParaRPr sz="2473"/>
            </a:p>
          </p:txBody>
        </p:sp>
        <p:pic>
          <p:nvPicPr>
            <p:cNvPr id="16" name="object 16"/>
            <p:cNvPicPr/>
            <p:nvPr/>
          </p:nvPicPr>
          <p:blipFill>
            <a:blip r:embed="rId7" cstate="print"/>
            <a:stretch>
              <a:fillRect/>
            </a:stretch>
          </p:blipFill>
          <p:spPr>
            <a:xfrm>
              <a:off x="3207258" y="5498592"/>
              <a:ext cx="4285488" cy="164592"/>
            </a:xfrm>
            <a:prstGeom prst="rect">
              <a:avLst/>
            </a:prstGeom>
          </p:spPr>
        </p:pic>
        <p:sp>
          <p:nvSpPr>
            <p:cNvPr id="17" name="object 17"/>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1" name="Slide Number Placeholder 20">
            <a:extLst>
              <a:ext uri="{FF2B5EF4-FFF2-40B4-BE49-F238E27FC236}">
                <a16:creationId xmlns:a16="http://schemas.microsoft.com/office/drawing/2014/main" id="{450F1A29-35C7-6E94-21CF-710D57606A03}"/>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30</a:t>
            </a:fld>
            <a:endParaRPr lang="en-US" spc="-2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sp>
        <p:nvSpPr>
          <p:cNvPr id="10" name="object 10"/>
          <p:cNvSpPr txBox="1"/>
          <p:nvPr/>
        </p:nvSpPr>
        <p:spPr>
          <a:xfrm>
            <a:off x="5650679" y="3748879"/>
            <a:ext cx="814750" cy="520720"/>
          </a:xfrm>
          <a:prstGeom prst="rect">
            <a:avLst/>
          </a:prstGeom>
        </p:spPr>
        <p:txBody>
          <a:bodyPr vert="horz" wrap="square" lIns="0" tIns="0" rIns="0" bIns="0" rtlCol="0">
            <a:spAutoFit/>
          </a:bodyPr>
          <a:lstStyle/>
          <a:p>
            <a:pPr marL="78507">
              <a:lnSpc>
                <a:spcPts val="1951"/>
              </a:lnSpc>
            </a:pPr>
            <a:r>
              <a:rPr sz="1717" spc="14" dirty="0">
                <a:latin typeface="Franklin Gothic Book"/>
                <a:cs typeface="Franklin Gothic Book"/>
              </a:rPr>
              <a:t>design</a:t>
            </a:r>
            <a:endParaRPr sz="1717">
              <a:latin typeface="Franklin Gothic Book"/>
              <a:cs typeface="Franklin Gothic Book"/>
            </a:endParaRPr>
          </a:p>
          <a:p>
            <a:pPr>
              <a:spcBef>
                <a:spcPts val="48"/>
              </a:spcBef>
            </a:pPr>
            <a:r>
              <a:rPr sz="1717" spc="7" dirty="0">
                <a:latin typeface="Franklin Gothic Book"/>
                <a:cs typeface="Franklin Gothic Book"/>
              </a:rPr>
              <a:t>tification</a:t>
            </a:r>
            <a:endParaRPr sz="1717">
              <a:latin typeface="Franklin Gothic Book"/>
              <a:cs typeface="Franklin Gothic Book"/>
            </a:endParaRPr>
          </a:p>
        </p:txBody>
      </p:sp>
      <p:pic>
        <p:nvPicPr>
          <p:cNvPr id="11" name="object 11"/>
          <p:cNvPicPr/>
          <p:nvPr/>
        </p:nvPicPr>
        <p:blipFill>
          <a:blip r:embed="rId6" cstate="print"/>
          <a:stretch>
            <a:fillRect/>
          </a:stretch>
        </p:blipFill>
        <p:spPr>
          <a:xfrm>
            <a:off x="7186197" y="2127596"/>
            <a:ext cx="5049705" cy="3102678"/>
          </a:xfrm>
          <a:prstGeom prst="rect">
            <a:avLst/>
          </a:prstGeom>
        </p:spPr>
      </p:pic>
      <p:sp>
        <p:nvSpPr>
          <p:cNvPr id="12" name="object 12"/>
          <p:cNvSpPr txBox="1"/>
          <p:nvPr/>
        </p:nvSpPr>
        <p:spPr>
          <a:xfrm>
            <a:off x="976652" y="553227"/>
            <a:ext cx="11863596" cy="4930435"/>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14" dirty="0">
                <a:solidFill>
                  <a:srgbClr val="005288"/>
                </a:solidFill>
                <a:latin typeface="Franklin Gothic Medium"/>
                <a:cs typeface="Franklin Gothic Medium"/>
              </a:rPr>
              <a:t>If</a:t>
            </a:r>
            <a:r>
              <a:rPr sz="2679"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Engineered</a:t>
            </a:r>
            <a:r>
              <a:rPr sz="2679" spc="-21"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Flood</a:t>
            </a:r>
            <a:r>
              <a:rPr sz="2679" spc="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Openings</a:t>
            </a:r>
            <a:r>
              <a:rPr sz="2679" spc="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are</a:t>
            </a:r>
            <a:r>
              <a:rPr sz="2679" spc="-7"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used…</a:t>
            </a:r>
            <a:endParaRPr sz="2679">
              <a:latin typeface="Franklin Gothic Medium"/>
              <a:cs typeface="Franklin Gothic Medium"/>
            </a:endParaRPr>
          </a:p>
          <a:p>
            <a:pPr>
              <a:spcBef>
                <a:spcPts val="55"/>
              </a:spcBef>
            </a:pPr>
            <a:endParaRPr sz="3778">
              <a:latin typeface="Franklin Gothic Medium"/>
              <a:cs typeface="Franklin Gothic Medium"/>
            </a:endParaRPr>
          </a:p>
          <a:p>
            <a:pPr marL="1126139" indent="-339325">
              <a:spcBef>
                <a:spcPts val="7"/>
              </a:spcBef>
              <a:buClr>
                <a:srgbClr val="8A8D90"/>
              </a:buClr>
              <a:buFont typeface="Wingdings"/>
              <a:buChar char=""/>
              <a:tabLst>
                <a:tab pos="1126139" algn="l"/>
                <a:tab pos="1127010" algn="l"/>
              </a:tabLst>
            </a:pPr>
            <a:r>
              <a:rPr sz="1923" spc="7" dirty="0">
                <a:latin typeface="Franklin Gothic Book"/>
                <a:cs typeface="Franklin Gothic Book"/>
              </a:rPr>
              <a:t>…Certification</a:t>
            </a:r>
            <a:r>
              <a:rPr sz="1923" spc="14" dirty="0">
                <a:latin typeface="Franklin Gothic Book"/>
                <a:cs typeface="Franklin Gothic Book"/>
              </a:rPr>
              <a:t> </a:t>
            </a:r>
            <a:r>
              <a:rPr sz="1923" spc="7" dirty="0">
                <a:latin typeface="Franklin Gothic Book"/>
                <a:cs typeface="Franklin Gothic Book"/>
              </a:rPr>
              <a:t>needed.</a:t>
            </a:r>
            <a:endParaRPr sz="1923">
              <a:latin typeface="Franklin Gothic Book"/>
              <a:cs typeface="Franklin Gothic Book"/>
            </a:endParaRPr>
          </a:p>
          <a:p>
            <a:pPr marL="1510823" marR="6196816" lvl="1" indent="-277391">
              <a:lnSpc>
                <a:spcPct val="102099"/>
              </a:lnSpc>
              <a:spcBef>
                <a:spcPts val="1168"/>
              </a:spcBef>
              <a:buClr>
                <a:srgbClr val="8A8D90"/>
              </a:buClr>
              <a:buSzPct val="48000"/>
              <a:buFont typeface="Wingdings"/>
              <a:buChar char=""/>
              <a:tabLst>
                <a:tab pos="1510823" algn="l"/>
                <a:tab pos="1511695" algn="l"/>
              </a:tabLst>
            </a:pPr>
            <a:r>
              <a:rPr sz="1717" spc="14" dirty="0">
                <a:latin typeface="Franklin Gothic Book"/>
                <a:cs typeface="Franklin Gothic Book"/>
              </a:rPr>
              <a:t>Individual Engineered Flood Openings </a:t>
            </a:r>
            <a:r>
              <a:rPr sz="1717" spc="21" dirty="0">
                <a:latin typeface="Franklin Gothic Book"/>
                <a:cs typeface="Franklin Gothic Book"/>
              </a:rPr>
              <a:t> </a:t>
            </a:r>
            <a:r>
              <a:rPr sz="1717" spc="14" dirty="0">
                <a:latin typeface="Franklin Gothic Book"/>
                <a:cs typeface="Franklin Gothic Book"/>
              </a:rPr>
              <a:t>Certification, or </a:t>
            </a:r>
            <a:r>
              <a:rPr sz="1717" spc="21" dirty="0">
                <a:latin typeface="Franklin Gothic Book"/>
                <a:cs typeface="Franklin Gothic Book"/>
              </a:rPr>
              <a:t>an </a:t>
            </a:r>
            <a:r>
              <a:rPr sz="1717" spc="14" dirty="0">
                <a:latin typeface="Franklin Gothic Book"/>
                <a:cs typeface="Franklin Gothic Book"/>
              </a:rPr>
              <a:t>Evaluation </a:t>
            </a:r>
            <a:r>
              <a:rPr sz="1717" spc="21" dirty="0">
                <a:latin typeface="Franklin Gothic Book"/>
                <a:cs typeface="Franklin Gothic Book"/>
              </a:rPr>
              <a:t>Report </a:t>
            </a:r>
            <a:r>
              <a:rPr sz="1717" spc="7" dirty="0">
                <a:latin typeface="Franklin Gothic Book"/>
                <a:cs typeface="Franklin Gothic Book"/>
              </a:rPr>
              <a:t>issued </a:t>
            </a:r>
            <a:r>
              <a:rPr sz="1717" spc="-412" dirty="0">
                <a:latin typeface="Franklin Gothic Book"/>
                <a:cs typeface="Franklin Gothic Book"/>
              </a:rPr>
              <a:t> </a:t>
            </a:r>
            <a:r>
              <a:rPr sz="1717" dirty="0">
                <a:latin typeface="Franklin Gothic Book"/>
                <a:cs typeface="Franklin Gothic Book"/>
              </a:rPr>
              <a:t>by </a:t>
            </a:r>
            <a:r>
              <a:rPr sz="1717" spc="14" dirty="0">
                <a:latin typeface="Franklin Gothic Book"/>
                <a:cs typeface="Franklin Gothic Book"/>
              </a:rPr>
              <a:t>the </a:t>
            </a:r>
            <a:r>
              <a:rPr sz="1717" spc="7" dirty="0">
                <a:latin typeface="Franklin Gothic Book"/>
                <a:cs typeface="Franklin Gothic Book"/>
              </a:rPr>
              <a:t>International </a:t>
            </a:r>
            <a:r>
              <a:rPr sz="1717" spc="14" dirty="0">
                <a:latin typeface="Franklin Gothic Book"/>
                <a:cs typeface="Franklin Gothic Book"/>
              </a:rPr>
              <a:t>Code </a:t>
            </a:r>
            <a:r>
              <a:rPr sz="1717" spc="7" dirty="0">
                <a:latin typeface="Franklin Gothic Book"/>
                <a:cs typeface="Franklin Gothic Book"/>
              </a:rPr>
              <a:t>Council </a:t>
            </a:r>
            <a:r>
              <a:rPr sz="1717" spc="14" dirty="0">
                <a:latin typeface="Franklin Gothic Book"/>
                <a:cs typeface="Franklin Gothic Book"/>
              </a:rPr>
              <a:t>Evaluation </a:t>
            </a:r>
            <a:r>
              <a:rPr sz="1717" spc="-412" dirty="0">
                <a:latin typeface="Franklin Gothic Book"/>
                <a:cs typeface="Franklin Gothic Book"/>
              </a:rPr>
              <a:t> </a:t>
            </a:r>
            <a:r>
              <a:rPr sz="1717" spc="14" dirty="0">
                <a:latin typeface="Franklin Gothic Book"/>
                <a:cs typeface="Franklin Gothic Book"/>
              </a:rPr>
              <a:t>Service</a:t>
            </a:r>
            <a:r>
              <a:rPr sz="1717" spc="-7" dirty="0">
                <a:latin typeface="Franklin Gothic Book"/>
                <a:cs typeface="Franklin Gothic Book"/>
              </a:rPr>
              <a:t> </a:t>
            </a:r>
            <a:r>
              <a:rPr sz="1717" spc="7" dirty="0">
                <a:latin typeface="Franklin Gothic Book"/>
                <a:cs typeface="Franklin Gothic Book"/>
              </a:rPr>
              <a:t>(ICC-ES)</a:t>
            </a:r>
            <a:endParaRPr sz="1717">
              <a:latin typeface="Franklin Gothic Book"/>
              <a:cs typeface="Franklin Gothic Book"/>
            </a:endParaRPr>
          </a:p>
          <a:p>
            <a:pPr marL="1510823" marR="7154600" lvl="1" indent="-277391" algn="just">
              <a:lnSpc>
                <a:spcPct val="102200"/>
              </a:lnSpc>
              <a:spcBef>
                <a:spcPts val="968"/>
              </a:spcBef>
              <a:buClr>
                <a:srgbClr val="8A8D90"/>
              </a:buClr>
              <a:buSzPct val="48000"/>
              <a:buFont typeface="Wingdings"/>
              <a:buChar char=""/>
              <a:tabLst>
                <a:tab pos="1511695" algn="l"/>
              </a:tabLst>
            </a:pPr>
            <a:r>
              <a:rPr sz="1717" spc="14" dirty="0">
                <a:latin typeface="Franklin Gothic Book"/>
                <a:cs typeface="Franklin Gothic Book"/>
              </a:rPr>
              <a:t>ICC-ES Evaluation Report </a:t>
            </a:r>
            <a:r>
              <a:rPr sz="1717" spc="7" dirty="0">
                <a:latin typeface="Franklin Gothic Book"/>
                <a:cs typeface="Franklin Gothic Book"/>
              </a:rPr>
              <a:t>includes </a:t>
            </a:r>
            <a:r>
              <a:rPr sz="1717" spc="-419" dirty="0">
                <a:latin typeface="Franklin Gothic Book"/>
                <a:cs typeface="Franklin Gothic Book"/>
              </a:rPr>
              <a:t> </a:t>
            </a:r>
            <a:r>
              <a:rPr sz="1717" spc="7" dirty="0">
                <a:latin typeface="Franklin Gothic Book"/>
                <a:cs typeface="Franklin Gothic Book"/>
              </a:rPr>
              <a:t>requirements, </a:t>
            </a:r>
            <a:r>
              <a:rPr sz="1717" u="sng" spc="7" dirty="0">
                <a:uFill>
                  <a:solidFill>
                    <a:srgbClr val="000000"/>
                  </a:solidFill>
                </a:uFill>
                <a:latin typeface="Franklin Gothic Book"/>
                <a:cs typeface="Franklin Gothic Book"/>
              </a:rPr>
              <a:t>rated </a:t>
            </a:r>
            <a:r>
              <a:rPr sz="1717" u="sng" spc="14" dirty="0">
                <a:uFill>
                  <a:solidFill>
                    <a:srgbClr val="000000"/>
                  </a:solidFill>
                </a:uFill>
                <a:latin typeface="Franklin Gothic Book"/>
                <a:cs typeface="Franklin Gothic Book"/>
              </a:rPr>
              <a:t>area</a:t>
            </a:r>
            <a:r>
              <a:rPr sz="1717" spc="14" dirty="0">
                <a:latin typeface="Franklin Gothic Book"/>
                <a:cs typeface="Franklin Gothic Book"/>
              </a:rPr>
              <a:t>, </a:t>
            </a:r>
            <a:r>
              <a:rPr sz="1717" spc="21" dirty="0">
                <a:latin typeface="Franklin Gothic Book"/>
                <a:cs typeface="Franklin Gothic Book"/>
              </a:rPr>
              <a:t>and </a:t>
            </a:r>
            <a:r>
              <a:rPr sz="1717" spc="14" dirty="0">
                <a:latin typeface="Franklin Gothic Book"/>
                <a:cs typeface="Franklin Gothic Book"/>
              </a:rPr>
              <a:t>cer </a:t>
            </a:r>
            <a:r>
              <a:rPr sz="1717" spc="-412" dirty="0">
                <a:latin typeface="Franklin Gothic Book"/>
                <a:cs typeface="Franklin Gothic Book"/>
              </a:rPr>
              <a:t> </a:t>
            </a:r>
            <a:r>
              <a:rPr sz="1717" spc="14" dirty="0">
                <a:latin typeface="Franklin Gothic Book"/>
                <a:cs typeface="Franklin Gothic Book"/>
              </a:rPr>
              <a:t>specifications.</a:t>
            </a:r>
            <a:endParaRPr sz="1717">
              <a:latin typeface="Franklin Gothic Book"/>
              <a:cs typeface="Franklin Gothic Book"/>
            </a:endParaRPr>
          </a:p>
          <a:p>
            <a:pPr lvl="1">
              <a:lnSpc>
                <a:spcPct val="100000"/>
              </a:lnSpc>
              <a:buClr>
                <a:srgbClr val="8A8D90"/>
              </a:buClr>
              <a:buFont typeface="Wingdings"/>
              <a:buChar char=""/>
            </a:pPr>
            <a:endParaRPr sz="1923">
              <a:latin typeface="Franklin Gothic Book"/>
              <a:cs typeface="Franklin Gothic Book"/>
            </a:endParaRPr>
          </a:p>
          <a:p>
            <a:pPr lvl="1">
              <a:spcBef>
                <a:spcPts val="27"/>
              </a:spcBef>
              <a:buClr>
                <a:srgbClr val="8A8D90"/>
              </a:buClr>
              <a:buFont typeface="Wingdings"/>
              <a:buChar char=""/>
            </a:pPr>
            <a:endParaRPr sz="1648">
              <a:latin typeface="Franklin Gothic Book"/>
              <a:cs typeface="Franklin Gothic Book"/>
            </a:endParaRPr>
          </a:p>
          <a:p>
            <a:pPr marL="1126139" indent="-339325">
              <a:buClr>
                <a:srgbClr val="8A8D90"/>
              </a:buClr>
              <a:buFont typeface="Wingdings"/>
              <a:buChar char=""/>
              <a:tabLst>
                <a:tab pos="1126139" algn="l"/>
                <a:tab pos="1127010" algn="l"/>
              </a:tabLst>
            </a:pPr>
            <a:r>
              <a:rPr sz="1923" dirty="0">
                <a:latin typeface="Franklin Gothic Book"/>
                <a:cs typeface="Franklin Gothic Book"/>
              </a:rPr>
              <a:t>Attach</a:t>
            </a:r>
            <a:r>
              <a:rPr sz="1923" spc="-27" dirty="0">
                <a:latin typeface="Franklin Gothic Book"/>
                <a:cs typeface="Franklin Gothic Book"/>
              </a:rPr>
              <a:t> </a:t>
            </a:r>
            <a:r>
              <a:rPr sz="1923" spc="-7" dirty="0">
                <a:latin typeface="Franklin Gothic Book"/>
                <a:cs typeface="Franklin Gothic Book"/>
              </a:rPr>
              <a:t>to </a:t>
            </a:r>
            <a:r>
              <a:rPr sz="1923" dirty="0">
                <a:latin typeface="Franklin Gothic Book"/>
                <a:cs typeface="Franklin Gothic Book"/>
              </a:rPr>
              <a:t>Elevation</a:t>
            </a:r>
            <a:r>
              <a:rPr sz="1923" spc="-7" dirty="0">
                <a:latin typeface="Franklin Gothic Book"/>
                <a:cs typeface="Franklin Gothic Book"/>
              </a:rPr>
              <a:t> </a:t>
            </a:r>
            <a:r>
              <a:rPr sz="1923" spc="7" dirty="0">
                <a:latin typeface="Franklin Gothic Book"/>
                <a:cs typeface="Franklin Gothic Book"/>
              </a:rPr>
              <a:t>Certificate</a:t>
            </a:r>
            <a:endParaRPr sz="1923">
              <a:latin typeface="Franklin Gothic Book"/>
              <a:cs typeface="Franklin Gothic Book"/>
            </a:endParaRPr>
          </a:p>
        </p:txBody>
      </p:sp>
      <p:grpSp>
        <p:nvGrpSpPr>
          <p:cNvPr id="13" name="object 13"/>
          <p:cNvGrpSpPr/>
          <p:nvPr/>
        </p:nvGrpSpPr>
        <p:grpSpPr>
          <a:xfrm>
            <a:off x="5687199" y="3492608"/>
            <a:ext cx="4296192" cy="3609674"/>
            <a:chOff x="4139946" y="3599688"/>
            <a:chExt cx="3127375" cy="2627630"/>
          </a:xfrm>
        </p:grpSpPr>
        <p:pic>
          <p:nvPicPr>
            <p:cNvPr id="14" name="object 14"/>
            <p:cNvPicPr/>
            <p:nvPr/>
          </p:nvPicPr>
          <p:blipFill>
            <a:blip r:embed="rId7" cstate="print"/>
            <a:stretch>
              <a:fillRect/>
            </a:stretch>
          </p:blipFill>
          <p:spPr>
            <a:xfrm>
              <a:off x="4139946" y="3599688"/>
              <a:ext cx="3127248" cy="2627376"/>
            </a:xfrm>
            <a:prstGeom prst="rect">
              <a:avLst/>
            </a:prstGeom>
          </p:spPr>
        </p:pic>
        <p:sp>
          <p:nvSpPr>
            <p:cNvPr id="15" name="object 15"/>
            <p:cNvSpPr/>
            <p:nvPr/>
          </p:nvSpPr>
          <p:spPr>
            <a:xfrm>
              <a:off x="6277356" y="4389882"/>
              <a:ext cx="622300" cy="1617980"/>
            </a:xfrm>
            <a:custGeom>
              <a:avLst/>
              <a:gdLst/>
              <a:ahLst/>
              <a:cxnLst/>
              <a:rect l="l" t="t" r="r" b="b"/>
              <a:pathLst>
                <a:path w="622300" h="1617979">
                  <a:moveTo>
                    <a:pt x="0" y="0"/>
                  </a:moveTo>
                  <a:lnTo>
                    <a:pt x="621792" y="324611"/>
                  </a:lnTo>
                  <a:lnTo>
                    <a:pt x="621792" y="1293114"/>
                  </a:lnTo>
                  <a:lnTo>
                    <a:pt x="0" y="1617726"/>
                  </a:lnTo>
                  <a:lnTo>
                    <a:pt x="0" y="0"/>
                  </a:lnTo>
                  <a:close/>
                </a:path>
              </a:pathLst>
            </a:custGeom>
            <a:ln w="18021">
              <a:solidFill>
                <a:srgbClr val="D9D9D9"/>
              </a:solidFill>
            </a:ln>
          </p:spPr>
          <p:txBody>
            <a:bodyPr wrap="square" lIns="0" tIns="0" rIns="0" bIns="0" rtlCol="0"/>
            <a:lstStyle/>
            <a:p>
              <a:endParaRPr sz="2473"/>
            </a:p>
          </p:txBody>
        </p:sp>
      </p:gr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9" name="Slide Number Placeholder 18">
            <a:extLst>
              <a:ext uri="{FF2B5EF4-FFF2-40B4-BE49-F238E27FC236}">
                <a16:creationId xmlns:a16="http://schemas.microsoft.com/office/drawing/2014/main" id="{F8CD43FA-BB01-15E2-BF0E-E8C87E7F2A4F}"/>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31</a:t>
            </a:fld>
            <a:endParaRPr lang="en-US" spc="-2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sp>
        <p:nvSpPr>
          <p:cNvPr id="11" name="object 11"/>
          <p:cNvSpPr txBox="1"/>
          <p:nvPr/>
        </p:nvSpPr>
        <p:spPr>
          <a:xfrm>
            <a:off x="976652" y="553227"/>
            <a:ext cx="11863596" cy="2816010"/>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27" dirty="0">
                <a:solidFill>
                  <a:srgbClr val="005288"/>
                </a:solidFill>
                <a:latin typeface="Franklin Gothic Medium"/>
                <a:cs typeface="Franklin Gothic Medium"/>
              </a:rPr>
              <a:t>A8</a:t>
            </a:r>
            <a:r>
              <a:rPr sz="2679" spc="-2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or</a:t>
            </a:r>
            <a:r>
              <a:rPr sz="2679" spc="-21"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A9</a:t>
            </a:r>
            <a:r>
              <a:rPr sz="2679" spc="-2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(d-e-f)</a:t>
            </a:r>
            <a:endParaRPr sz="2679">
              <a:latin typeface="Franklin Gothic Medium"/>
              <a:cs typeface="Franklin Gothic Medium"/>
            </a:endParaRPr>
          </a:p>
          <a:p>
            <a:pPr>
              <a:spcBef>
                <a:spcPts val="55"/>
              </a:spcBef>
            </a:pPr>
            <a:endParaRPr sz="3778">
              <a:latin typeface="Franklin Gothic Medium"/>
              <a:cs typeface="Franklin Gothic Medium"/>
            </a:endParaRPr>
          </a:p>
          <a:p>
            <a:pPr marL="1082524" indent="-338451">
              <a:spcBef>
                <a:spcPts val="7"/>
              </a:spcBef>
              <a:buClr>
                <a:srgbClr val="8A8D90"/>
              </a:buClr>
              <a:buFont typeface="Wingdings"/>
              <a:buChar char=""/>
              <a:tabLst>
                <a:tab pos="1082524" algn="l"/>
                <a:tab pos="1083396" algn="l"/>
              </a:tabLst>
            </a:pPr>
            <a:r>
              <a:rPr sz="1923" spc="7" dirty="0">
                <a:solidFill>
                  <a:srgbClr val="3C641E"/>
                </a:solidFill>
                <a:latin typeface="Franklin Gothic Book"/>
                <a:cs typeface="Franklin Gothic Book"/>
              </a:rPr>
              <a:t>A8d/A9d</a:t>
            </a:r>
            <a:r>
              <a:rPr sz="1923" spc="41" dirty="0">
                <a:solidFill>
                  <a:srgbClr val="3C641E"/>
                </a:solidFill>
                <a:latin typeface="Franklin Gothic Book"/>
                <a:cs typeface="Franklin Gothic Book"/>
              </a:rPr>
              <a:t> </a:t>
            </a:r>
            <a:r>
              <a:rPr sz="1923" spc="7" dirty="0">
                <a:solidFill>
                  <a:srgbClr val="3C641E"/>
                </a:solidFill>
                <a:latin typeface="Franklin Gothic Book"/>
                <a:cs typeface="Franklin Gothic Book"/>
              </a:rPr>
              <a:t>=</a:t>
            </a:r>
            <a:r>
              <a:rPr sz="1923" dirty="0">
                <a:solidFill>
                  <a:srgbClr val="3C641E"/>
                </a:solidFill>
                <a:latin typeface="Franklin Gothic Book"/>
                <a:cs typeface="Franklin Gothic Book"/>
              </a:rPr>
              <a:t> Net</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open</a:t>
            </a:r>
            <a:r>
              <a:rPr sz="1923" spc="-7" dirty="0">
                <a:solidFill>
                  <a:srgbClr val="3C641E"/>
                </a:solidFill>
                <a:latin typeface="Franklin Gothic Book"/>
                <a:cs typeface="Franklin Gothic Book"/>
              </a:rPr>
              <a:t> </a:t>
            </a:r>
            <a:r>
              <a:rPr sz="1923" spc="7" dirty="0">
                <a:solidFill>
                  <a:srgbClr val="3C641E"/>
                </a:solidFill>
                <a:latin typeface="Franklin Gothic Book"/>
                <a:cs typeface="Franklin Gothic Book"/>
              </a:rPr>
              <a:t>area</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for</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n</a:t>
            </a:r>
            <a:endParaRPr sz="1923">
              <a:latin typeface="Franklin Gothic Book"/>
              <a:cs typeface="Franklin Gothic Book"/>
            </a:endParaRPr>
          </a:p>
          <a:p>
            <a:pPr marL="1082524" indent="-338451">
              <a:spcBef>
                <a:spcPts val="1202"/>
              </a:spcBef>
              <a:buClr>
                <a:srgbClr val="8A8D90"/>
              </a:buClr>
              <a:buFont typeface="Wingdings"/>
              <a:buChar char=""/>
              <a:tabLst>
                <a:tab pos="1082524" algn="l"/>
                <a:tab pos="1083396" algn="l"/>
              </a:tabLst>
            </a:pPr>
            <a:r>
              <a:rPr sz="1923" spc="7" dirty="0">
                <a:solidFill>
                  <a:srgbClr val="3C641E"/>
                </a:solidFill>
                <a:latin typeface="Franklin Gothic Book"/>
                <a:cs typeface="Franklin Gothic Book"/>
              </a:rPr>
              <a:t>A8e/A9e</a:t>
            </a:r>
            <a:r>
              <a:rPr sz="1923" spc="21" dirty="0">
                <a:solidFill>
                  <a:srgbClr val="3C641E"/>
                </a:solidFill>
                <a:latin typeface="Franklin Gothic Book"/>
                <a:cs typeface="Franklin Gothic Book"/>
              </a:rPr>
              <a:t> </a:t>
            </a:r>
            <a:r>
              <a:rPr sz="1923" spc="7" dirty="0">
                <a:solidFill>
                  <a:srgbClr val="3C641E"/>
                </a:solidFill>
                <a:latin typeface="Franklin Gothic Book"/>
                <a:cs typeface="Franklin Gothic Book"/>
              </a:rPr>
              <a:t>=</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“Rated</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area” </a:t>
            </a:r>
            <a:r>
              <a:rPr sz="1923" spc="-7" dirty="0">
                <a:solidFill>
                  <a:srgbClr val="3C641E"/>
                </a:solidFill>
                <a:latin typeface="Franklin Gothic Book"/>
                <a:cs typeface="Franklin Gothic Book"/>
              </a:rPr>
              <a:t>for</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e</a:t>
            </a:r>
            <a:endParaRPr sz="1923">
              <a:latin typeface="Franklin Gothic Book"/>
              <a:cs typeface="Franklin Gothic Book"/>
            </a:endParaRPr>
          </a:p>
          <a:p>
            <a:pPr marL="1082524" indent="-338451">
              <a:spcBef>
                <a:spcPts val="1194"/>
              </a:spcBef>
              <a:buClr>
                <a:srgbClr val="8A8D90"/>
              </a:buClr>
              <a:buFont typeface="Wingdings"/>
              <a:buChar char=""/>
              <a:tabLst>
                <a:tab pos="1082524" algn="l"/>
                <a:tab pos="1083396" algn="l"/>
              </a:tabLst>
            </a:pPr>
            <a:r>
              <a:rPr sz="1923" spc="7" dirty="0">
                <a:solidFill>
                  <a:srgbClr val="3C641E"/>
                </a:solidFill>
                <a:latin typeface="Franklin Gothic Book"/>
                <a:cs typeface="Franklin Gothic Book"/>
              </a:rPr>
              <a:t>A8f/A9f</a:t>
            </a:r>
            <a:r>
              <a:rPr sz="1923" spc="34" dirty="0">
                <a:solidFill>
                  <a:srgbClr val="3C641E"/>
                </a:solidFill>
                <a:latin typeface="Franklin Gothic Book"/>
                <a:cs typeface="Franklin Gothic Book"/>
              </a:rPr>
              <a:t> </a:t>
            </a:r>
            <a:r>
              <a:rPr sz="1923" spc="7" dirty="0">
                <a:solidFill>
                  <a:srgbClr val="3C641E"/>
                </a:solidFill>
                <a:latin typeface="Franklin Gothic Book"/>
                <a:cs typeface="Franklin Gothic Book"/>
              </a:rPr>
              <a:t>=</a:t>
            </a:r>
            <a:r>
              <a:rPr sz="1923" dirty="0">
                <a:solidFill>
                  <a:srgbClr val="3C641E"/>
                </a:solidFill>
                <a:latin typeface="Franklin Gothic Book"/>
                <a:cs typeface="Franklin Gothic Book"/>
              </a:rPr>
              <a:t> If </a:t>
            </a:r>
            <a:r>
              <a:rPr sz="1923" spc="7" dirty="0">
                <a:solidFill>
                  <a:srgbClr val="3C641E"/>
                </a:solidFill>
                <a:latin typeface="Franklin Gothic Book"/>
                <a:cs typeface="Franklin Gothic Book"/>
              </a:rPr>
              <a:t>using</a:t>
            </a:r>
            <a:r>
              <a:rPr sz="1923" spc="21" dirty="0">
                <a:solidFill>
                  <a:srgbClr val="3C641E"/>
                </a:solidFill>
                <a:latin typeface="Franklin Gothic Book"/>
                <a:cs typeface="Franklin Gothic Book"/>
              </a:rPr>
              <a:t> </a:t>
            </a:r>
            <a:r>
              <a:rPr sz="1923" dirty="0">
                <a:solidFill>
                  <a:srgbClr val="3C641E"/>
                </a:solidFill>
                <a:latin typeface="Franklin Gothic Book"/>
                <a:cs typeface="Franklin Gothic Book"/>
              </a:rPr>
              <a:t>both</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kinds, </a:t>
            </a:r>
            <a:r>
              <a:rPr sz="1923" spc="7" dirty="0">
                <a:solidFill>
                  <a:srgbClr val="3C641E"/>
                </a:solidFill>
                <a:latin typeface="Franklin Gothic Book"/>
                <a:cs typeface="Franklin Gothic Book"/>
              </a:rPr>
              <a:t>a</a:t>
            </a:r>
            <a:endParaRPr sz="1923">
              <a:latin typeface="Franklin Gothic Book"/>
              <a:cs typeface="Franklin Gothic Book"/>
            </a:endParaRPr>
          </a:p>
        </p:txBody>
      </p:sp>
      <p:grpSp>
        <p:nvGrpSpPr>
          <p:cNvPr id="12" name="object 12"/>
          <p:cNvGrpSpPr/>
          <p:nvPr/>
        </p:nvGrpSpPr>
        <p:grpSpPr>
          <a:xfrm>
            <a:off x="1498737" y="2064043"/>
            <a:ext cx="10819425" cy="4300554"/>
            <a:chOff x="1155953" y="2517648"/>
            <a:chExt cx="7875905" cy="3130550"/>
          </a:xfrm>
        </p:grpSpPr>
        <p:pic>
          <p:nvPicPr>
            <p:cNvPr id="13" name="object 13"/>
            <p:cNvPicPr/>
            <p:nvPr/>
          </p:nvPicPr>
          <p:blipFill>
            <a:blip r:embed="rId6" cstate="print"/>
            <a:stretch>
              <a:fillRect/>
            </a:stretch>
          </p:blipFill>
          <p:spPr>
            <a:xfrm>
              <a:off x="1155953" y="3819144"/>
              <a:ext cx="2749295" cy="1828800"/>
            </a:xfrm>
            <a:prstGeom prst="rect">
              <a:avLst/>
            </a:prstGeom>
          </p:spPr>
        </p:pic>
        <p:sp>
          <p:nvSpPr>
            <p:cNvPr id="14" name="object 14"/>
            <p:cNvSpPr/>
            <p:nvPr/>
          </p:nvSpPr>
          <p:spPr>
            <a:xfrm>
              <a:off x="3358133" y="3858768"/>
              <a:ext cx="541020" cy="1724025"/>
            </a:xfrm>
            <a:custGeom>
              <a:avLst/>
              <a:gdLst/>
              <a:ahLst/>
              <a:cxnLst/>
              <a:rect l="l" t="t" r="r" b="b"/>
              <a:pathLst>
                <a:path w="541020" h="1724025">
                  <a:moveTo>
                    <a:pt x="0" y="0"/>
                  </a:moveTo>
                  <a:lnTo>
                    <a:pt x="541020" y="282702"/>
                  </a:lnTo>
                  <a:lnTo>
                    <a:pt x="541020" y="1440942"/>
                  </a:lnTo>
                  <a:lnTo>
                    <a:pt x="0" y="1723644"/>
                  </a:lnTo>
                  <a:lnTo>
                    <a:pt x="0" y="0"/>
                  </a:lnTo>
                  <a:close/>
                </a:path>
              </a:pathLst>
            </a:custGeom>
            <a:ln w="18021">
              <a:solidFill>
                <a:srgbClr val="D9D9D9"/>
              </a:solidFill>
            </a:ln>
          </p:spPr>
          <p:txBody>
            <a:bodyPr wrap="square" lIns="0" tIns="0" rIns="0" bIns="0" rtlCol="0"/>
            <a:lstStyle/>
            <a:p>
              <a:endParaRPr sz="2473"/>
            </a:p>
          </p:txBody>
        </p:sp>
        <p:sp>
          <p:nvSpPr>
            <p:cNvPr id="15" name="object 15"/>
            <p:cNvSpPr/>
            <p:nvPr/>
          </p:nvSpPr>
          <p:spPr>
            <a:xfrm>
              <a:off x="2700527" y="4573523"/>
              <a:ext cx="619125" cy="230504"/>
            </a:xfrm>
            <a:custGeom>
              <a:avLst/>
              <a:gdLst/>
              <a:ahLst/>
              <a:cxnLst/>
              <a:rect l="l" t="t" r="r" b="b"/>
              <a:pathLst>
                <a:path w="619125" h="230504">
                  <a:moveTo>
                    <a:pt x="0" y="38862"/>
                  </a:moveTo>
                  <a:lnTo>
                    <a:pt x="23145" y="3071"/>
                  </a:lnTo>
                  <a:lnTo>
                    <a:pt x="579882" y="0"/>
                  </a:lnTo>
                  <a:lnTo>
                    <a:pt x="594955" y="3071"/>
                  </a:lnTo>
                  <a:lnTo>
                    <a:pt x="607314" y="11429"/>
                  </a:lnTo>
                  <a:lnTo>
                    <a:pt x="615672" y="23788"/>
                  </a:lnTo>
                  <a:lnTo>
                    <a:pt x="618744" y="38861"/>
                  </a:lnTo>
                  <a:lnTo>
                    <a:pt x="618744" y="192024"/>
                  </a:lnTo>
                  <a:lnTo>
                    <a:pt x="594955" y="227171"/>
                  </a:lnTo>
                  <a:lnTo>
                    <a:pt x="38100" y="230124"/>
                  </a:lnTo>
                  <a:lnTo>
                    <a:pt x="23145" y="227171"/>
                  </a:lnTo>
                  <a:lnTo>
                    <a:pt x="11049" y="219075"/>
                  </a:lnTo>
                  <a:lnTo>
                    <a:pt x="2952" y="206978"/>
                  </a:lnTo>
                  <a:lnTo>
                    <a:pt x="0" y="192024"/>
                  </a:lnTo>
                  <a:lnTo>
                    <a:pt x="0" y="38862"/>
                  </a:lnTo>
                  <a:close/>
                </a:path>
              </a:pathLst>
            </a:custGeom>
            <a:ln w="18021">
              <a:solidFill>
                <a:srgbClr val="0078AE"/>
              </a:solidFill>
            </a:ln>
          </p:spPr>
          <p:txBody>
            <a:bodyPr wrap="square" lIns="0" tIns="0" rIns="0" bIns="0" rtlCol="0"/>
            <a:lstStyle/>
            <a:p>
              <a:endParaRPr sz="2473"/>
            </a:p>
          </p:txBody>
        </p:sp>
        <p:pic>
          <p:nvPicPr>
            <p:cNvPr id="16" name="object 16"/>
            <p:cNvPicPr/>
            <p:nvPr/>
          </p:nvPicPr>
          <p:blipFill>
            <a:blip r:embed="rId7" cstate="print"/>
            <a:stretch>
              <a:fillRect/>
            </a:stretch>
          </p:blipFill>
          <p:spPr>
            <a:xfrm>
              <a:off x="3862577" y="2517648"/>
              <a:ext cx="5163311" cy="2993135"/>
            </a:xfrm>
            <a:prstGeom prst="rect">
              <a:avLst/>
            </a:prstGeom>
          </p:spPr>
        </p:pic>
        <p:sp>
          <p:nvSpPr>
            <p:cNvPr id="17" name="object 17"/>
            <p:cNvSpPr/>
            <p:nvPr/>
          </p:nvSpPr>
          <p:spPr>
            <a:xfrm>
              <a:off x="3864102" y="4198620"/>
              <a:ext cx="5164455" cy="1312545"/>
            </a:xfrm>
            <a:custGeom>
              <a:avLst/>
              <a:gdLst/>
              <a:ahLst/>
              <a:cxnLst/>
              <a:rect l="l" t="t" r="r" b="b"/>
              <a:pathLst>
                <a:path w="5164455" h="1312545">
                  <a:moveTo>
                    <a:pt x="0" y="1312164"/>
                  </a:moveTo>
                  <a:lnTo>
                    <a:pt x="0" y="0"/>
                  </a:lnTo>
                  <a:lnTo>
                    <a:pt x="5164074" y="0"/>
                  </a:lnTo>
                  <a:lnTo>
                    <a:pt x="5164074" y="1312164"/>
                  </a:lnTo>
                  <a:lnTo>
                    <a:pt x="0" y="1312164"/>
                  </a:lnTo>
                  <a:close/>
                </a:path>
              </a:pathLst>
            </a:custGeom>
            <a:ln w="6756">
              <a:solidFill>
                <a:srgbClr val="BABBBD"/>
              </a:solidFill>
            </a:ln>
          </p:spPr>
          <p:txBody>
            <a:bodyPr wrap="square" lIns="0" tIns="0" rIns="0" bIns="0" rtlCol="0"/>
            <a:lstStyle/>
            <a:p>
              <a:endParaRPr sz="2473"/>
            </a:p>
          </p:txBody>
        </p:sp>
        <p:sp>
          <p:nvSpPr>
            <p:cNvPr id="18" name="object 18"/>
            <p:cNvSpPr/>
            <p:nvPr/>
          </p:nvSpPr>
          <p:spPr>
            <a:xfrm>
              <a:off x="7829549" y="5155692"/>
              <a:ext cx="999490" cy="154940"/>
            </a:xfrm>
            <a:custGeom>
              <a:avLst/>
              <a:gdLst/>
              <a:ahLst/>
              <a:cxnLst/>
              <a:rect l="l" t="t" r="r" b="b"/>
              <a:pathLst>
                <a:path w="999490" h="154939">
                  <a:moveTo>
                    <a:pt x="0" y="25908"/>
                  </a:moveTo>
                  <a:lnTo>
                    <a:pt x="973074" y="0"/>
                  </a:lnTo>
                  <a:lnTo>
                    <a:pt x="983230" y="2012"/>
                  </a:lnTo>
                  <a:lnTo>
                    <a:pt x="991457" y="7524"/>
                  </a:lnTo>
                  <a:lnTo>
                    <a:pt x="996969" y="15751"/>
                  </a:lnTo>
                  <a:lnTo>
                    <a:pt x="998982" y="25908"/>
                  </a:lnTo>
                  <a:lnTo>
                    <a:pt x="998982" y="128778"/>
                  </a:lnTo>
                  <a:lnTo>
                    <a:pt x="25908" y="154686"/>
                  </a:lnTo>
                  <a:lnTo>
                    <a:pt x="15751" y="152673"/>
                  </a:lnTo>
                  <a:lnTo>
                    <a:pt x="7524" y="147161"/>
                  </a:lnTo>
                  <a:lnTo>
                    <a:pt x="2012" y="138934"/>
                  </a:lnTo>
                  <a:lnTo>
                    <a:pt x="0" y="128778"/>
                  </a:lnTo>
                  <a:lnTo>
                    <a:pt x="0" y="25908"/>
                  </a:lnTo>
                  <a:close/>
                </a:path>
              </a:pathLst>
            </a:custGeom>
            <a:ln w="18021">
              <a:solidFill>
                <a:srgbClr val="0078AE"/>
              </a:solidFill>
            </a:ln>
          </p:spPr>
          <p:txBody>
            <a:bodyPr wrap="square" lIns="0" tIns="0" rIns="0" bIns="0" rtlCol="0"/>
            <a:lstStyle/>
            <a:p>
              <a:endParaRPr sz="2473"/>
            </a:p>
          </p:txBody>
        </p:sp>
        <p:sp>
          <p:nvSpPr>
            <p:cNvPr id="19" name="object 19"/>
            <p:cNvSpPr/>
            <p:nvPr/>
          </p:nvSpPr>
          <p:spPr>
            <a:xfrm>
              <a:off x="5987795" y="4841748"/>
              <a:ext cx="1842135" cy="143510"/>
            </a:xfrm>
            <a:custGeom>
              <a:avLst/>
              <a:gdLst/>
              <a:ahLst/>
              <a:cxnLst/>
              <a:rect l="l" t="t" r="r" b="b"/>
              <a:pathLst>
                <a:path w="1842134" h="143510">
                  <a:moveTo>
                    <a:pt x="0" y="23622"/>
                  </a:moveTo>
                  <a:lnTo>
                    <a:pt x="1818132" y="0"/>
                  </a:lnTo>
                  <a:lnTo>
                    <a:pt x="1827287" y="1869"/>
                  </a:lnTo>
                  <a:lnTo>
                    <a:pt x="1834800" y="6953"/>
                  </a:lnTo>
                  <a:lnTo>
                    <a:pt x="1839884" y="14466"/>
                  </a:lnTo>
                  <a:lnTo>
                    <a:pt x="1841754" y="23622"/>
                  </a:lnTo>
                  <a:lnTo>
                    <a:pt x="1841754" y="118872"/>
                  </a:lnTo>
                  <a:lnTo>
                    <a:pt x="24384" y="143256"/>
                  </a:lnTo>
                  <a:lnTo>
                    <a:pt x="14787" y="141374"/>
                  </a:lnTo>
                  <a:lnTo>
                    <a:pt x="7048" y="136207"/>
                  </a:lnTo>
                  <a:lnTo>
                    <a:pt x="1881" y="128468"/>
                  </a:lnTo>
                  <a:lnTo>
                    <a:pt x="0" y="118872"/>
                  </a:lnTo>
                  <a:lnTo>
                    <a:pt x="0" y="23622"/>
                  </a:lnTo>
                  <a:close/>
                </a:path>
              </a:pathLst>
            </a:custGeom>
            <a:ln w="18021">
              <a:solidFill>
                <a:srgbClr val="0078AE"/>
              </a:solidFill>
            </a:ln>
          </p:spPr>
          <p:txBody>
            <a:bodyPr wrap="square" lIns="0" tIns="0" rIns="0" bIns="0" rtlCol="0"/>
            <a:lstStyle/>
            <a:p>
              <a:endParaRPr sz="2473"/>
            </a:p>
          </p:txBody>
        </p:sp>
      </p:grpSp>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3" name="Slide Number Placeholder 22">
            <a:extLst>
              <a:ext uri="{FF2B5EF4-FFF2-40B4-BE49-F238E27FC236}">
                <a16:creationId xmlns:a16="http://schemas.microsoft.com/office/drawing/2014/main" id="{3AC2A951-7E40-3F87-16AA-6B97C5E0E658}"/>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32</a:t>
            </a:fld>
            <a:endParaRPr lang="en-US" spc="-2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1764835" y="2048591"/>
            <a:ext cx="4771608" cy="3632213"/>
          </a:xfrm>
          <a:prstGeom prst="rect">
            <a:avLst/>
          </a:prstGeom>
        </p:spPr>
        <p:txBody>
          <a:bodyPr vert="horz" wrap="square" lIns="0" tIns="16574" rIns="0" bIns="0" rtlCol="0">
            <a:spAutoFit/>
          </a:bodyPr>
          <a:lstStyle/>
          <a:p>
            <a:pPr marL="333218" marR="116016" indent="-334089">
              <a:lnSpc>
                <a:spcPct val="110000"/>
              </a:lnSpc>
              <a:spcBef>
                <a:spcPts val="131"/>
              </a:spcBef>
              <a:buClr>
                <a:srgbClr val="8A8D90"/>
              </a:buClr>
              <a:buFont typeface="Wingdings"/>
              <a:buChar char=""/>
              <a:tabLst>
                <a:tab pos="333218" algn="l"/>
                <a:tab pos="334089" algn="l"/>
              </a:tabLst>
            </a:pPr>
            <a:r>
              <a:rPr sz="1923" dirty="0">
                <a:latin typeface="Franklin Gothic Book"/>
                <a:cs typeface="Franklin Gothic Book"/>
              </a:rPr>
              <a:t>A5. </a:t>
            </a:r>
            <a:r>
              <a:rPr sz="1923" dirty="0">
                <a:solidFill>
                  <a:srgbClr val="3C641E"/>
                </a:solidFill>
                <a:latin typeface="Franklin Gothic Book"/>
                <a:cs typeface="Franklin Gothic Book"/>
              </a:rPr>
              <a:t>Indicate </a:t>
            </a:r>
            <a:r>
              <a:rPr sz="1923" spc="7" dirty="0">
                <a:solidFill>
                  <a:srgbClr val="3C641E"/>
                </a:solidFill>
                <a:latin typeface="Franklin Gothic Book"/>
                <a:cs typeface="Franklin Gothic Book"/>
              </a:rPr>
              <a:t>latitude/longitude method or </a:t>
            </a:r>
            <a:r>
              <a:rPr sz="1923" spc="-460" dirty="0">
                <a:solidFill>
                  <a:srgbClr val="3C641E"/>
                </a:solidFill>
                <a:latin typeface="Franklin Gothic Book"/>
                <a:cs typeface="Franklin Gothic Book"/>
              </a:rPr>
              <a:t> </a:t>
            </a:r>
            <a:r>
              <a:rPr sz="1923" dirty="0">
                <a:solidFill>
                  <a:srgbClr val="3C641E"/>
                </a:solidFill>
                <a:latin typeface="Franklin Gothic Book"/>
                <a:cs typeface="Franklin Gothic Book"/>
              </a:rPr>
              <a:t>source</a:t>
            </a:r>
            <a:r>
              <a:rPr sz="1923" spc="-21" dirty="0">
                <a:solidFill>
                  <a:srgbClr val="3C641E"/>
                </a:solidFill>
                <a:latin typeface="Franklin Gothic Book"/>
                <a:cs typeface="Franklin Gothic Book"/>
              </a:rPr>
              <a:t> </a:t>
            </a:r>
            <a:r>
              <a:rPr sz="1923" spc="7" dirty="0">
                <a:solidFill>
                  <a:srgbClr val="3C641E"/>
                </a:solidFill>
                <a:latin typeface="Franklin Gothic Book"/>
                <a:cs typeface="Franklin Gothic Book"/>
              </a:rPr>
              <a:t>in</a:t>
            </a:r>
            <a:r>
              <a:rPr sz="1923" dirty="0">
                <a:solidFill>
                  <a:srgbClr val="3C641E"/>
                </a:solidFill>
                <a:latin typeface="Franklin Gothic Book"/>
                <a:cs typeface="Franklin Gothic Book"/>
              </a:rPr>
              <a:t> </a:t>
            </a:r>
            <a:r>
              <a:rPr sz="1923" spc="7" dirty="0">
                <a:solidFill>
                  <a:srgbClr val="3C641E"/>
                </a:solidFill>
                <a:latin typeface="Franklin Gothic Book"/>
                <a:cs typeface="Franklin Gothic Book"/>
              </a:rPr>
              <a:t>Comments.</a:t>
            </a:r>
            <a:endParaRPr sz="1923">
              <a:latin typeface="Franklin Gothic Book"/>
              <a:cs typeface="Franklin Gothic Book"/>
            </a:endParaRPr>
          </a:p>
          <a:p>
            <a:pPr marL="333218" marR="260818" indent="-334089">
              <a:lnSpc>
                <a:spcPct val="110000"/>
              </a:lnSpc>
              <a:spcBef>
                <a:spcPts val="962"/>
              </a:spcBef>
              <a:buClr>
                <a:srgbClr val="8A8D90"/>
              </a:buClr>
              <a:buFont typeface="Wingdings"/>
              <a:buChar char=""/>
              <a:tabLst>
                <a:tab pos="333218" algn="l"/>
                <a:tab pos="334089" algn="l"/>
              </a:tabLst>
            </a:pPr>
            <a:r>
              <a:rPr sz="1923" spc="7" dirty="0">
                <a:latin typeface="Franklin Gothic Book"/>
                <a:cs typeface="Franklin Gothic Book"/>
              </a:rPr>
              <a:t>A6. </a:t>
            </a:r>
            <a:r>
              <a:rPr sz="1923" spc="-7" dirty="0">
                <a:latin typeface="Franklin Gothic Book"/>
                <a:cs typeface="Franklin Gothic Book"/>
              </a:rPr>
              <a:t>Provide </a:t>
            </a:r>
            <a:r>
              <a:rPr sz="1923" dirty="0">
                <a:solidFill>
                  <a:srgbClr val="3C641E"/>
                </a:solidFill>
                <a:latin typeface="Franklin Gothic Book"/>
                <a:cs typeface="Franklin Gothic Book"/>
              </a:rPr>
              <a:t>four photographs </a:t>
            </a:r>
            <a:r>
              <a:rPr sz="1923" spc="7" dirty="0">
                <a:latin typeface="Franklin Gothic Book"/>
                <a:cs typeface="Franklin Gothic Book"/>
              </a:rPr>
              <a:t>of building </a:t>
            </a:r>
            <a:r>
              <a:rPr sz="1923" spc="-460" dirty="0">
                <a:latin typeface="Franklin Gothic Book"/>
                <a:cs typeface="Franklin Gothic Book"/>
              </a:rPr>
              <a:t> </a:t>
            </a:r>
            <a:r>
              <a:rPr sz="1923" dirty="0">
                <a:latin typeface="Franklin Gothic Book"/>
                <a:cs typeface="Franklin Gothic Book"/>
              </a:rPr>
              <a:t>(when</a:t>
            </a:r>
            <a:r>
              <a:rPr sz="1923" spc="-7" dirty="0">
                <a:latin typeface="Franklin Gothic Book"/>
                <a:cs typeface="Franklin Gothic Book"/>
              </a:rPr>
              <a:t> </a:t>
            </a:r>
            <a:r>
              <a:rPr sz="1923" dirty="0">
                <a:latin typeface="Franklin Gothic Book"/>
                <a:cs typeface="Franklin Gothic Book"/>
              </a:rPr>
              <a:t>possible)</a:t>
            </a:r>
            <a:endParaRPr sz="1923">
              <a:latin typeface="Franklin Gothic Book"/>
              <a:cs typeface="Franklin Gothic Book"/>
            </a:endParaRPr>
          </a:p>
          <a:p>
            <a:pPr marL="333218" marR="6978" indent="-334089">
              <a:lnSpc>
                <a:spcPct val="109800"/>
              </a:lnSpc>
              <a:spcBef>
                <a:spcPts val="975"/>
              </a:spcBef>
              <a:buClr>
                <a:srgbClr val="8A8D90"/>
              </a:buClr>
              <a:buFont typeface="Wingdings"/>
              <a:buChar char=""/>
              <a:tabLst>
                <a:tab pos="333218" algn="l"/>
                <a:tab pos="334089" algn="l"/>
              </a:tabLst>
            </a:pPr>
            <a:r>
              <a:rPr sz="1923" spc="7" dirty="0">
                <a:latin typeface="Franklin Gothic Book"/>
                <a:cs typeface="Franklin Gothic Book"/>
              </a:rPr>
              <a:t>A8/A9.b.</a:t>
            </a:r>
            <a:r>
              <a:rPr sz="1923" spc="41" dirty="0">
                <a:latin typeface="Franklin Gothic Book"/>
                <a:cs typeface="Franklin Gothic Book"/>
              </a:rPr>
              <a:t> </a:t>
            </a:r>
            <a:r>
              <a:rPr sz="1923" spc="7" dirty="0">
                <a:latin typeface="Franklin Gothic Book"/>
                <a:cs typeface="Franklin Gothic Book"/>
              </a:rPr>
              <a:t>Is</a:t>
            </a:r>
            <a:r>
              <a:rPr sz="1923" dirty="0">
                <a:latin typeface="Franklin Gothic Book"/>
                <a:cs typeface="Franklin Gothic Book"/>
              </a:rPr>
              <a:t> </a:t>
            </a:r>
            <a:r>
              <a:rPr sz="1923" spc="7" dirty="0">
                <a:latin typeface="Franklin Gothic Book"/>
                <a:cs typeface="Franklin Gothic Book"/>
              </a:rPr>
              <a:t>there at</a:t>
            </a:r>
            <a:r>
              <a:rPr sz="1923" dirty="0">
                <a:latin typeface="Franklin Gothic Book"/>
                <a:cs typeface="Franklin Gothic Book"/>
              </a:rPr>
              <a:t> </a:t>
            </a:r>
            <a:r>
              <a:rPr sz="1923" spc="7" dirty="0">
                <a:latin typeface="Franklin Gothic Book"/>
                <a:cs typeface="Franklin Gothic Book"/>
              </a:rPr>
              <a:t>least</a:t>
            </a:r>
            <a:r>
              <a:rPr sz="1923" dirty="0">
                <a:latin typeface="Franklin Gothic Book"/>
                <a:cs typeface="Franklin Gothic Book"/>
              </a:rPr>
              <a:t> </a:t>
            </a:r>
            <a:r>
              <a:rPr sz="1923" spc="7" dirty="0">
                <a:latin typeface="Franklin Gothic Book"/>
                <a:cs typeface="Franklin Gothic Book"/>
              </a:rPr>
              <a:t>2</a:t>
            </a:r>
            <a:r>
              <a:rPr sz="1923" dirty="0">
                <a:latin typeface="Franklin Gothic Book"/>
                <a:cs typeface="Franklin Gothic Book"/>
              </a:rPr>
              <a:t> </a:t>
            </a:r>
            <a:r>
              <a:rPr sz="1923" spc="7" dirty="0">
                <a:latin typeface="Franklin Gothic Book"/>
                <a:cs typeface="Franklin Gothic Book"/>
              </a:rPr>
              <a:t>flood</a:t>
            </a:r>
            <a:r>
              <a:rPr sz="1923" dirty="0">
                <a:latin typeface="Franklin Gothic Book"/>
                <a:cs typeface="Franklin Gothic Book"/>
              </a:rPr>
              <a:t> </a:t>
            </a:r>
            <a:r>
              <a:rPr sz="1923" spc="7" dirty="0">
                <a:latin typeface="Franklin Gothic Book"/>
                <a:cs typeface="Franklin Gothic Book"/>
              </a:rPr>
              <a:t>openings </a:t>
            </a:r>
            <a:r>
              <a:rPr sz="1923" spc="-460" dirty="0">
                <a:latin typeface="Franklin Gothic Book"/>
                <a:cs typeface="Franklin Gothic Book"/>
              </a:rPr>
              <a:t> </a:t>
            </a:r>
            <a:r>
              <a:rPr sz="1923" dirty="0">
                <a:latin typeface="Franklin Gothic Book"/>
                <a:cs typeface="Franklin Gothic Book"/>
              </a:rPr>
              <a:t>(within 1.0</a:t>
            </a:r>
            <a:r>
              <a:rPr sz="1923" spc="27" dirty="0">
                <a:latin typeface="Franklin Gothic Book"/>
                <a:cs typeface="Franklin Gothic Book"/>
              </a:rPr>
              <a:t> ft</a:t>
            </a:r>
            <a:r>
              <a:rPr sz="1923" dirty="0">
                <a:latin typeface="Franklin Gothic Book"/>
                <a:cs typeface="Franklin Gothic Book"/>
              </a:rPr>
              <a:t> </a:t>
            </a:r>
            <a:r>
              <a:rPr sz="1923" spc="7" dirty="0">
                <a:latin typeface="Franklin Gothic Book"/>
                <a:cs typeface="Franklin Gothic Book"/>
              </a:rPr>
              <a:t>of</a:t>
            </a:r>
            <a:r>
              <a:rPr sz="1923" spc="-7" dirty="0">
                <a:latin typeface="Franklin Gothic Book"/>
                <a:cs typeface="Franklin Gothic Book"/>
              </a:rPr>
              <a:t> </a:t>
            </a:r>
            <a:r>
              <a:rPr sz="1923" spc="7" dirty="0">
                <a:latin typeface="Franklin Gothic Book"/>
                <a:cs typeface="Franklin Gothic Book"/>
              </a:rPr>
              <a:t>adjacent</a:t>
            </a:r>
            <a:r>
              <a:rPr sz="1923" spc="27" dirty="0">
                <a:latin typeface="Franklin Gothic Book"/>
                <a:cs typeface="Franklin Gothic Book"/>
              </a:rPr>
              <a:t> </a:t>
            </a:r>
            <a:r>
              <a:rPr sz="1923" dirty="0">
                <a:latin typeface="Franklin Gothic Book"/>
                <a:cs typeface="Franklin Gothic Book"/>
              </a:rPr>
              <a:t>grade)</a:t>
            </a:r>
            <a:r>
              <a:rPr sz="1923" spc="14" dirty="0">
                <a:latin typeface="Franklin Gothic Book"/>
                <a:cs typeface="Franklin Gothic Book"/>
              </a:rPr>
              <a:t> </a:t>
            </a:r>
            <a:r>
              <a:rPr sz="1923" spc="7" dirty="0">
                <a:latin typeface="Franklin Gothic Book"/>
                <a:cs typeface="Franklin Gothic Book"/>
              </a:rPr>
              <a:t>and</a:t>
            </a:r>
            <a:r>
              <a:rPr sz="1923" spc="14" dirty="0">
                <a:latin typeface="Franklin Gothic Book"/>
                <a:cs typeface="Franklin Gothic Book"/>
              </a:rPr>
              <a:t> </a:t>
            </a:r>
            <a:r>
              <a:rPr sz="1923" spc="7" dirty="0">
                <a:latin typeface="Franklin Gothic Book"/>
                <a:cs typeface="Franklin Gothic Book"/>
              </a:rPr>
              <a:t>are </a:t>
            </a:r>
            <a:r>
              <a:rPr sz="1923" spc="14" dirty="0">
                <a:latin typeface="Franklin Gothic Book"/>
                <a:cs typeface="Franklin Gothic Book"/>
              </a:rPr>
              <a:t> </a:t>
            </a:r>
            <a:r>
              <a:rPr sz="1923" dirty="0">
                <a:latin typeface="Franklin Gothic Book"/>
                <a:cs typeface="Franklin Gothic Book"/>
              </a:rPr>
              <a:t>they </a:t>
            </a:r>
            <a:r>
              <a:rPr sz="1923" spc="7" dirty="0">
                <a:latin typeface="Franklin Gothic Book"/>
                <a:cs typeface="Franklin Gothic Book"/>
              </a:rPr>
              <a:t>on at</a:t>
            </a:r>
            <a:r>
              <a:rPr sz="1923" dirty="0">
                <a:latin typeface="Franklin Gothic Book"/>
                <a:cs typeface="Franklin Gothic Book"/>
              </a:rPr>
              <a:t> </a:t>
            </a:r>
            <a:r>
              <a:rPr sz="1923" spc="7" dirty="0">
                <a:latin typeface="Franklin Gothic Book"/>
                <a:cs typeface="Franklin Gothic Book"/>
              </a:rPr>
              <a:t>least 2</a:t>
            </a:r>
            <a:r>
              <a:rPr sz="1923" spc="-7" dirty="0">
                <a:latin typeface="Franklin Gothic Book"/>
                <a:cs typeface="Franklin Gothic Book"/>
              </a:rPr>
              <a:t> </a:t>
            </a:r>
            <a:r>
              <a:rPr sz="1923" dirty="0">
                <a:latin typeface="Franklin Gothic Book"/>
                <a:cs typeface="Franklin Gothic Book"/>
              </a:rPr>
              <a:t>exterior</a:t>
            </a:r>
            <a:r>
              <a:rPr sz="1923" spc="7" dirty="0">
                <a:latin typeface="Franklin Gothic Book"/>
                <a:cs typeface="Franklin Gothic Book"/>
              </a:rPr>
              <a:t> </a:t>
            </a:r>
            <a:r>
              <a:rPr sz="1923" dirty="0">
                <a:latin typeface="Franklin Gothic Book"/>
                <a:cs typeface="Franklin Gothic Book"/>
              </a:rPr>
              <a:t>walls?</a:t>
            </a:r>
            <a:endParaRPr sz="1923">
              <a:latin typeface="Franklin Gothic Book"/>
              <a:cs typeface="Franklin Gothic Book"/>
            </a:endParaRPr>
          </a:p>
          <a:p>
            <a:pPr marL="333218" marR="28786" indent="-334089">
              <a:lnSpc>
                <a:spcPct val="109800"/>
              </a:lnSpc>
              <a:spcBef>
                <a:spcPts val="968"/>
              </a:spcBef>
              <a:buClr>
                <a:srgbClr val="8A8D90"/>
              </a:buClr>
              <a:buFont typeface="Wingdings"/>
              <a:buChar char=""/>
              <a:tabLst>
                <a:tab pos="333218" algn="l"/>
                <a:tab pos="334089" algn="l"/>
              </a:tabLst>
            </a:pPr>
            <a:r>
              <a:rPr sz="1923" dirty="0">
                <a:solidFill>
                  <a:srgbClr val="3C641E"/>
                </a:solidFill>
                <a:latin typeface="Franklin Gothic Book"/>
                <a:cs typeface="Franklin Gothic Book"/>
              </a:rPr>
              <a:t>A8/A9.c</a:t>
            </a:r>
            <a:r>
              <a:rPr sz="1923" dirty="0">
                <a:solidFill>
                  <a:srgbClr val="5E9732"/>
                </a:solidFill>
                <a:latin typeface="Franklin Gothic Book"/>
                <a:cs typeface="Franklin Gothic Book"/>
              </a:rPr>
              <a:t>.</a:t>
            </a:r>
            <a:r>
              <a:rPr sz="1923" spc="41" dirty="0">
                <a:solidFill>
                  <a:srgbClr val="5E9732"/>
                </a:solidFill>
                <a:latin typeface="Franklin Gothic Book"/>
                <a:cs typeface="Franklin Gothic Book"/>
              </a:rPr>
              <a:t> </a:t>
            </a:r>
            <a:r>
              <a:rPr sz="1923" spc="7" dirty="0">
                <a:latin typeface="Franklin Gothic Book"/>
                <a:cs typeface="Franklin Gothic Book"/>
              </a:rPr>
              <a:t>What </a:t>
            </a:r>
            <a:r>
              <a:rPr sz="1923" dirty="0">
                <a:latin typeface="Franklin Gothic Book"/>
                <a:cs typeface="Franklin Gothic Book"/>
              </a:rPr>
              <a:t>is</a:t>
            </a:r>
            <a:r>
              <a:rPr sz="1923" spc="7" dirty="0">
                <a:latin typeface="Franklin Gothic Book"/>
                <a:cs typeface="Franklin Gothic Book"/>
              </a:rPr>
              <a:t> the</a:t>
            </a:r>
            <a:r>
              <a:rPr sz="1923" dirty="0">
                <a:latin typeface="Franklin Gothic Book"/>
                <a:cs typeface="Franklin Gothic Book"/>
              </a:rPr>
              <a:t> </a:t>
            </a:r>
            <a:r>
              <a:rPr sz="1923" spc="-7" dirty="0">
                <a:latin typeface="Franklin Gothic Book"/>
                <a:cs typeface="Franklin Gothic Book"/>
              </a:rPr>
              <a:t>total</a:t>
            </a:r>
            <a:r>
              <a:rPr sz="1923" spc="7" dirty="0">
                <a:latin typeface="Franklin Gothic Book"/>
                <a:cs typeface="Franklin Gothic Book"/>
              </a:rPr>
              <a:t> number of flood </a:t>
            </a:r>
            <a:r>
              <a:rPr sz="1923" spc="-460" dirty="0">
                <a:latin typeface="Franklin Gothic Book"/>
                <a:cs typeface="Franklin Gothic Book"/>
              </a:rPr>
              <a:t> </a:t>
            </a:r>
            <a:r>
              <a:rPr sz="1923" spc="7" dirty="0">
                <a:latin typeface="Franklin Gothic Book"/>
                <a:cs typeface="Franklin Gothic Book"/>
              </a:rPr>
              <a:t>openings</a:t>
            </a:r>
            <a:r>
              <a:rPr sz="1923" spc="14" dirty="0">
                <a:latin typeface="Franklin Gothic Book"/>
                <a:cs typeface="Franklin Gothic Book"/>
              </a:rPr>
              <a:t> </a:t>
            </a:r>
            <a:r>
              <a:rPr sz="1923" dirty="0">
                <a:latin typeface="Franklin Gothic Book"/>
                <a:cs typeface="Franklin Gothic Book"/>
              </a:rPr>
              <a:t>(non-engineered</a:t>
            </a:r>
            <a:r>
              <a:rPr sz="1923" spc="27" dirty="0">
                <a:latin typeface="Franklin Gothic Book"/>
                <a:cs typeface="Franklin Gothic Book"/>
              </a:rPr>
              <a:t> </a:t>
            </a:r>
            <a:r>
              <a:rPr sz="1923" spc="7" dirty="0">
                <a:solidFill>
                  <a:srgbClr val="3C641E"/>
                </a:solidFill>
                <a:latin typeface="Franklin Gothic Book"/>
                <a:cs typeface="Franklin Gothic Book"/>
              </a:rPr>
              <a:t>and/or </a:t>
            </a:r>
            <a:r>
              <a:rPr sz="1923" spc="14" dirty="0">
                <a:solidFill>
                  <a:srgbClr val="3C641E"/>
                </a:solidFill>
                <a:latin typeface="Franklin Gothic Book"/>
                <a:cs typeface="Franklin Gothic Book"/>
              </a:rPr>
              <a:t> </a:t>
            </a:r>
            <a:r>
              <a:rPr sz="1923" spc="7" dirty="0">
                <a:latin typeface="Franklin Gothic Book"/>
                <a:cs typeface="Franklin Gothic Book"/>
              </a:rPr>
              <a:t>engineered)?</a:t>
            </a:r>
            <a:endParaRPr sz="1923">
              <a:latin typeface="Franklin Gothic Book"/>
              <a:cs typeface="Franklin Gothic Book"/>
            </a:endParaRPr>
          </a:p>
        </p:txBody>
      </p:sp>
      <p:sp>
        <p:nvSpPr>
          <p:cNvPr id="11" name="object 11"/>
          <p:cNvSpPr txBox="1">
            <a:spLocks noGrp="1"/>
          </p:cNvSpPr>
          <p:nvPr>
            <p:ph type="title"/>
          </p:nvPr>
        </p:nvSpPr>
        <p:spPr>
          <a:xfrm>
            <a:off x="1776398" y="1111571"/>
            <a:ext cx="4860585" cy="436075"/>
          </a:xfrm>
          <a:prstGeom prst="rect">
            <a:avLst/>
          </a:prstGeom>
        </p:spPr>
        <p:txBody>
          <a:bodyPr vert="horz" wrap="square" lIns="0" tIns="23553" rIns="0" bIns="0" rtlCol="0">
            <a:spAutoFit/>
          </a:bodyPr>
          <a:lstStyle/>
          <a:p>
            <a:pPr>
              <a:spcBef>
                <a:spcPts val="185"/>
              </a:spcBef>
            </a:pPr>
            <a:r>
              <a:rPr spc="14" dirty="0"/>
              <a:t>Section</a:t>
            </a:r>
            <a:r>
              <a:rPr spc="-34" dirty="0"/>
              <a:t> </a:t>
            </a:r>
            <a:r>
              <a:rPr spc="27" dirty="0"/>
              <a:t>A</a:t>
            </a:r>
            <a:r>
              <a:rPr spc="-14" dirty="0"/>
              <a:t> </a:t>
            </a:r>
            <a:r>
              <a:rPr spc="27" dirty="0"/>
              <a:t>–</a:t>
            </a:r>
            <a:r>
              <a:rPr spc="-14" dirty="0"/>
              <a:t> </a:t>
            </a:r>
            <a:r>
              <a:rPr spc="14" dirty="0"/>
              <a:t>Updated</a:t>
            </a:r>
            <a:r>
              <a:rPr spc="-7" dirty="0"/>
              <a:t> </a:t>
            </a:r>
            <a:r>
              <a:rPr spc="21" dirty="0"/>
              <a:t>Instructions</a:t>
            </a:r>
          </a:p>
        </p:txBody>
      </p:sp>
      <p:sp>
        <p:nvSpPr>
          <p:cNvPr id="12" name="object 12"/>
          <p:cNvSpPr txBox="1"/>
          <p:nvPr/>
        </p:nvSpPr>
        <p:spPr>
          <a:xfrm>
            <a:off x="7097221" y="2073553"/>
            <a:ext cx="4794288" cy="2346430"/>
          </a:xfrm>
          <a:prstGeom prst="rect">
            <a:avLst/>
          </a:prstGeom>
        </p:spPr>
        <p:txBody>
          <a:bodyPr vert="horz" wrap="square" lIns="0" tIns="15702" rIns="0" bIns="0" rtlCol="0">
            <a:spAutoFit/>
          </a:bodyPr>
          <a:lstStyle/>
          <a:p>
            <a:pPr marL="278264" marR="297454" indent="-279136">
              <a:lnSpc>
                <a:spcPct val="101400"/>
              </a:lnSpc>
              <a:spcBef>
                <a:spcPts val="124"/>
              </a:spcBef>
              <a:buClr>
                <a:srgbClr val="8A8D90"/>
              </a:buClr>
              <a:buFont typeface="Wingdings"/>
              <a:buChar char=""/>
              <a:tabLst>
                <a:tab pos="279136" algn="l"/>
              </a:tabLst>
            </a:pPr>
            <a:r>
              <a:rPr sz="1923" dirty="0">
                <a:solidFill>
                  <a:srgbClr val="3C641E"/>
                </a:solidFill>
                <a:latin typeface="Franklin Gothic Book"/>
                <a:cs typeface="Franklin Gothic Book"/>
              </a:rPr>
              <a:t>A8/A9.d.</a:t>
            </a:r>
            <a:r>
              <a:rPr sz="1923" spc="27" dirty="0">
                <a:solidFill>
                  <a:srgbClr val="3C641E"/>
                </a:solidFill>
                <a:latin typeface="Franklin Gothic Book"/>
                <a:cs typeface="Franklin Gothic Book"/>
              </a:rPr>
              <a:t> </a:t>
            </a:r>
            <a:r>
              <a:rPr sz="1923" spc="7" dirty="0">
                <a:latin typeface="Franklin Gothic Book"/>
                <a:cs typeface="Franklin Gothic Book"/>
              </a:rPr>
              <a:t>What</a:t>
            </a:r>
            <a:r>
              <a:rPr sz="1923" dirty="0">
                <a:latin typeface="Franklin Gothic Book"/>
                <a:cs typeface="Franklin Gothic Book"/>
              </a:rPr>
              <a:t> is </a:t>
            </a:r>
            <a:r>
              <a:rPr sz="1923" spc="7" dirty="0">
                <a:latin typeface="Franklin Gothic Book"/>
                <a:cs typeface="Franklin Gothic Book"/>
              </a:rPr>
              <a:t>the</a:t>
            </a:r>
            <a:r>
              <a:rPr sz="1923" spc="-21" dirty="0">
                <a:latin typeface="Franklin Gothic Book"/>
                <a:cs typeface="Franklin Gothic Book"/>
              </a:rPr>
              <a:t> </a:t>
            </a:r>
            <a:r>
              <a:rPr sz="1923" i="1" spc="-7" dirty="0">
                <a:latin typeface="Franklin Gothic Book"/>
                <a:cs typeface="Franklin Gothic Book"/>
              </a:rPr>
              <a:t>total</a:t>
            </a:r>
            <a:r>
              <a:rPr sz="1923" i="1" spc="21" dirty="0">
                <a:latin typeface="Franklin Gothic Book"/>
                <a:cs typeface="Franklin Gothic Book"/>
              </a:rPr>
              <a:t> </a:t>
            </a:r>
            <a:r>
              <a:rPr sz="1923" i="1" dirty="0">
                <a:latin typeface="Franklin Gothic Book"/>
                <a:cs typeface="Franklin Gothic Book"/>
              </a:rPr>
              <a:t>measured</a:t>
            </a:r>
            <a:r>
              <a:rPr sz="1923" i="1" spc="7" dirty="0">
                <a:latin typeface="Franklin Gothic Book"/>
                <a:cs typeface="Franklin Gothic Book"/>
              </a:rPr>
              <a:t> </a:t>
            </a:r>
            <a:r>
              <a:rPr sz="1923" i="1" dirty="0">
                <a:latin typeface="Franklin Gothic Book"/>
                <a:cs typeface="Franklin Gothic Book"/>
              </a:rPr>
              <a:t>net </a:t>
            </a:r>
            <a:r>
              <a:rPr sz="1923" i="1" spc="-460" dirty="0">
                <a:latin typeface="Franklin Gothic Book"/>
                <a:cs typeface="Franklin Gothic Book"/>
              </a:rPr>
              <a:t> </a:t>
            </a:r>
            <a:r>
              <a:rPr sz="1923" i="1" spc="7" dirty="0">
                <a:latin typeface="Franklin Gothic Book"/>
                <a:cs typeface="Franklin Gothic Book"/>
              </a:rPr>
              <a:t>open </a:t>
            </a:r>
            <a:r>
              <a:rPr sz="1923" i="1" dirty="0">
                <a:latin typeface="Franklin Gothic Book"/>
                <a:cs typeface="Franklin Gothic Book"/>
              </a:rPr>
              <a:t>area </a:t>
            </a:r>
            <a:r>
              <a:rPr sz="1923" spc="7" dirty="0">
                <a:latin typeface="Franklin Gothic Book"/>
                <a:cs typeface="Franklin Gothic Book"/>
              </a:rPr>
              <a:t>of the non-engineered flood </a:t>
            </a:r>
            <a:r>
              <a:rPr sz="1923" spc="14" dirty="0">
                <a:latin typeface="Franklin Gothic Book"/>
                <a:cs typeface="Franklin Gothic Book"/>
              </a:rPr>
              <a:t> </a:t>
            </a:r>
            <a:r>
              <a:rPr sz="1923" spc="7" dirty="0">
                <a:latin typeface="Franklin Gothic Book"/>
                <a:cs typeface="Franklin Gothic Book"/>
              </a:rPr>
              <a:t>openings?</a:t>
            </a:r>
            <a:endParaRPr sz="1923">
              <a:latin typeface="Franklin Gothic Book"/>
              <a:cs typeface="Franklin Gothic Book"/>
            </a:endParaRPr>
          </a:p>
          <a:p>
            <a:pPr marL="278264" marR="6978" indent="-279136">
              <a:lnSpc>
                <a:spcPct val="101400"/>
              </a:lnSpc>
              <a:spcBef>
                <a:spcPts val="968"/>
              </a:spcBef>
              <a:buClr>
                <a:srgbClr val="8A8D90"/>
              </a:buClr>
              <a:buFont typeface="Wingdings"/>
              <a:buChar char=""/>
              <a:tabLst>
                <a:tab pos="279136" algn="l"/>
              </a:tabLst>
            </a:pPr>
            <a:r>
              <a:rPr sz="1923" dirty="0">
                <a:solidFill>
                  <a:srgbClr val="3C641E"/>
                </a:solidFill>
                <a:latin typeface="Franklin Gothic Book"/>
                <a:cs typeface="Franklin Gothic Book"/>
              </a:rPr>
              <a:t>A8/A9.e.</a:t>
            </a:r>
            <a:r>
              <a:rPr sz="1923" spc="27" dirty="0">
                <a:solidFill>
                  <a:srgbClr val="3C641E"/>
                </a:solidFill>
                <a:latin typeface="Franklin Gothic Book"/>
                <a:cs typeface="Franklin Gothic Book"/>
              </a:rPr>
              <a:t> </a:t>
            </a:r>
            <a:r>
              <a:rPr sz="1923" spc="7" dirty="0">
                <a:latin typeface="Franklin Gothic Book"/>
                <a:cs typeface="Franklin Gothic Book"/>
              </a:rPr>
              <a:t>What </a:t>
            </a:r>
            <a:r>
              <a:rPr sz="1923" dirty="0">
                <a:latin typeface="Franklin Gothic Book"/>
                <a:cs typeface="Franklin Gothic Book"/>
              </a:rPr>
              <a:t>is</a:t>
            </a:r>
            <a:r>
              <a:rPr sz="1923" spc="7" dirty="0">
                <a:latin typeface="Franklin Gothic Book"/>
                <a:cs typeface="Franklin Gothic Book"/>
              </a:rPr>
              <a:t> the</a:t>
            </a:r>
            <a:r>
              <a:rPr sz="1923" dirty="0">
                <a:latin typeface="Franklin Gothic Book"/>
                <a:cs typeface="Franklin Gothic Book"/>
              </a:rPr>
              <a:t> </a:t>
            </a:r>
            <a:r>
              <a:rPr sz="1923" i="1" spc="-14" dirty="0">
                <a:latin typeface="Franklin Gothic Book"/>
                <a:cs typeface="Franklin Gothic Book"/>
              </a:rPr>
              <a:t>total</a:t>
            </a:r>
            <a:r>
              <a:rPr sz="1923" i="1" spc="14" dirty="0">
                <a:latin typeface="Franklin Gothic Book"/>
                <a:cs typeface="Franklin Gothic Book"/>
              </a:rPr>
              <a:t> </a:t>
            </a:r>
            <a:r>
              <a:rPr sz="1923" i="1" spc="-7" dirty="0">
                <a:latin typeface="Franklin Gothic Book"/>
                <a:cs typeface="Franklin Gothic Book"/>
              </a:rPr>
              <a:t>rated</a:t>
            </a:r>
            <a:r>
              <a:rPr sz="1923" i="1" spc="14" dirty="0">
                <a:latin typeface="Franklin Gothic Book"/>
                <a:cs typeface="Franklin Gothic Book"/>
              </a:rPr>
              <a:t> </a:t>
            </a:r>
            <a:r>
              <a:rPr sz="1923" i="1" spc="7" dirty="0">
                <a:latin typeface="Franklin Gothic Book"/>
                <a:cs typeface="Franklin Gothic Book"/>
              </a:rPr>
              <a:t>area</a:t>
            </a:r>
            <a:r>
              <a:rPr sz="1923" i="1" spc="14" dirty="0">
                <a:latin typeface="Franklin Gothic Book"/>
                <a:cs typeface="Franklin Gothic Book"/>
              </a:rPr>
              <a:t> </a:t>
            </a:r>
            <a:r>
              <a:rPr sz="1923" spc="7" dirty="0">
                <a:latin typeface="Franklin Gothic Book"/>
                <a:cs typeface="Franklin Gothic Book"/>
              </a:rPr>
              <a:t>of</a:t>
            </a:r>
            <a:r>
              <a:rPr sz="1923" spc="-7" dirty="0">
                <a:latin typeface="Franklin Gothic Book"/>
                <a:cs typeface="Franklin Gothic Book"/>
              </a:rPr>
              <a:t> </a:t>
            </a:r>
            <a:r>
              <a:rPr sz="1923" spc="7" dirty="0">
                <a:latin typeface="Franklin Gothic Book"/>
                <a:cs typeface="Franklin Gothic Book"/>
              </a:rPr>
              <a:t>the </a:t>
            </a:r>
            <a:r>
              <a:rPr sz="1923" spc="-460" dirty="0">
                <a:latin typeface="Franklin Gothic Book"/>
                <a:cs typeface="Franklin Gothic Book"/>
              </a:rPr>
              <a:t> </a:t>
            </a:r>
            <a:r>
              <a:rPr sz="1923" spc="14" dirty="0">
                <a:latin typeface="Franklin Gothic Book"/>
                <a:cs typeface="Franklin Gothic Book"/>
              </a:rPr>
              <a:t>engineered</a:t>
            </a:r>
            <a:r>
              <a:rPr sz="1923" spc="-34" dirty="0">
                <a:latin typeface="Franklin Gothic Book"/>
                <a:cs typeface="Franklin Gothic Book"/>
              </a:rPr>
              <a:t> </a:t>
            </a:r>
            <a:r>
              <a:rPr sz="1923" spc="7" dirty="0">
                <a:latin typeface="Franklin Gothic Book"/>
                <a:cs typeface="Franklin Gothic Book"/>
              </a:rPr>
              <a:t>flood</a:t>
            </a:r>
            <a:r>
              <a:rPr sz="1923" dirty="0">
                <a:latin typeface="Franklin Gothic Book"/>
                <a:cs typeface="Franklin Gothic Book"/>
              </a:rPr>
              <a:t> </a:t>
            </a:r>
            <a:r>
              <a:rPr sz="1923" spc="7" dirty="0">
                <a:latin typeface="Franklin Gothic Book"/>
                <a:cs typeface="Franklin Gothic Book"/>
              </a:rPr>
              <a:t>openings?</a:t>
            </a:r>
            <a:endParaRPr sz="1923">
              <a:latin typeface="Franklin Gothic Book"/>
              <a:cs typeface="Franklin Gothic Book"/>
            </a:endParaRPr>
          </a:p>
          <a:p>
            <a:pPr marL="278264" marR="472786" indent="-279136">
              <a:lnSpc>
                <a:spcPct val="101400"/>
              </a:lnSpc>
              <a:spcBef>
                <a:spcPts val="968"/>
              </a:spcBef>
              <a:buClr>
                <a:srgbClr val="8A8D90"/>
              </a:buClr>
              <a:buFont typeface="Wingdings"/>
              <a:buChar char=""/>
              <a:tabLst>
                <a:tab pos="279136" algn="l"/>
              </a:tabLst>
            </a:pPr>
            <a:r>
              <a:rPr sz="1923" dirty="0">
                <a:solidFill>
                  <a:srgbClr val="3C641E"/>
                </a:solidFill>
                <a:latin typeface="Franklin Gothic Book"/>
                <a:cs typeface="Franklin Gothic Book"/>
              </a:rPr>
              <a:t>A8/A9.f. </a:t>
            </a:r>
            <a:r>
              <a:rPr sz="1923" spc="7" dirty="0">
                <a:latin typeface="Franklin Gothic Book"/>
                <a:cs typeface="Franklin Gothic Book"/>
              </a:rPr>
              <a:t>Are </a:t>
            </a:r>
            <a:r>
              <a:rPr sz="1923" i="1" dirty="0">
                <a:solidFill>
                  <a:srgbClr val="3C641E"/>
                </a:solidFill>
                <a:latin typeface="Franklin Gothic Book"/>
                <a:cs typeface="Franklin Gothic Book"/>
              </a:rPr>
              <a:t>both </a:t>
            </a:r>
            <a:r>
              <a:rPr sz="1923" spc="7" dirty="0">
                <a:latin typeface="Franklin Gothic Book"/>
                <a:cs typeface="Franklin Gothic Book"/>
              </a:rPr>
              <a:t>engineered </a:t>
            </a:r>
            <a:r>
              <a:rPr sz="1923" i="1" spc="7" dirty="0">
                <a:solidFill>
                  <a:srgbClr val="3C641E"/>
                </a:solidFill>
                <a:latin typeface="Franklin Gothic Book"/>
                <a:cs typeface="Franklin Gothic Book"/>
              </a:rPr>
              <a:t>and </a:t>
            </a:r>
            <a:r>
              <a:rPr sz="1923" spc="14" dirty="0">
                <a:latin typeface="Franklin Gothic Book"/>
                <a:cs typeface="Franklin Gothic Book"/>
              </a:rPr>
              <a:t>non- </a:t>
            </a:r>
            <a:r>
              <a:rPr sz="1923" spc="-460" dirty="0">
                <a:latin typeface="Franklin Gothic Book"/>
                <a:cs typeface="Franklin Gothic Book"/>
              </a:rPr>
              <a:t> </a:t>
            </a:r>
            <a:r>
              <a:rPr sz="1923" spc="7" dirty="0">
                <a:latin typeface="Franklin Gothic Book"/>
                <a:cs typeface="Franklin Gothic Book"/>
              </a:rPr>
              <a:t>engineered</a:t>
            </a:r>
            <a:r>
              <a:rPr sz="1923" spc="-34" dirty="0">
                <a:latin typeface="Franklin Gothic Book"/>
                <a:cs typeface="Franklin Gothic Book"/>
              </a:rPr>
              <a:t> </a:t>
            </a:r>
            <a:r>
              <a:rPr sz="1923" spc="7" dirty="0">
                <a:latin typeface="Franklin Gothic Book"/>
                <a:cs typeface="Franklin Gothic Book"/>
              </a:rPr>
              <a:t>flood</a:t>
            </a:r>
            <a:r>
              <a:rPr sz="1923" dirty="0">
                <a:latin typeface="Franklin Gothic Book"/>
                <a:cs typeface="Franklin Gothic Book"/>
              </a:rPr>
              <a:t> </a:t>
            </a:r>
            <a:r>
              <a:rPr sz="1923" spc="7" dirty="0">
                <a:latin typeface="Franklin Gothic Book"/>
                <a:cs typeface="Franklin Gothic Book"/>
              </a:rPr>
              <a:t>openings</a:t>
            </a:r>
            <a:r>
              <a:rPr sz="1923" spc="21" dirty="0">
                <a:latin typeface="Franklin Gothic Book"/>
                <a:cs typeface="Franklin Gothic Book"/>
              </a:rPr>
              <a:t> </a:t>
            </a:r>
            <a:r>
              <a:rPr sz="1923" spc="7" dirty="0">
                <a:latin typeface="Franklin Gothic Book"/>
                <a:cs typeface="Franklin Gothic Book"/>
              </a:rPr>
              <a:t>present?</a:t>
            </a:r>
            <a:endParaRPr sz="1923">
              <a:latin typeface="Franklin Gothic Book"/>
              <a:cs typeface="Franklin Gothic Book"/>
            </a:endParaRPr>
          </a:p>
        </p:txBody>
      </p:sp>
      <p:sp>
        <p:nvSpPr>
          <p:cNvPr id="13" name="object 13"/>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7" name="Slide Number Placeholder 16">
            <a:extLst>
              <a:ext uri="{FF2B5EF4-FFF2-40B4-BE49-F238E27FC236}">
                <a16:creationId xmlns:a16="http://schemas.microsoft.com/office/drawing/2014/main" id="{5AEF0F75-EE27-0F6B-3DA9-708988F2D992}"/>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33</a:t>
            </a:fld>
            <a:endParaRPr lang="en-US" spc="-2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 name="object 4"/>
          <p:cNvSpPr txBox="1"/>
          <p:nvPr/>
        </p:nvSpPr>
        <p:spPr>
          <a:xfrm>
            <a:off x="976652" y="553226"/>
            <a:ext cx="11863596" cy="3698448"/>
          </a:xfrm>
          <a:prstGeom prst="rect">
            <a:avLst/>
          </a:prstGeom>
          <a:solidFill>
            <a:srgbClr val="005288"/>
          </a:solidFill>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14" dirty="0">
                <a:solidFill>
                  <a:srgbClr val="FFFFFF"/>
                </a:solidFill>
                <a:latin typeface="Franklin Gothic Medium"/>
                <a:cs typeface="Franklin Gothic Medium"/>
              </a:rPr>
              <a:t>Section</a:t>
            </a:r>
            <a:r>
              <a:rPr sz="3846" spc="-41" dirty="0">
                <a:solidFill>
                  <a:srgbClr val="FFFFFF"/>
                </a:solidFill>
                <a:latin typeface="Franklin Gothic Medium"/>
                <a:cs typeface="Franklin Gothic Medium"/>
              </a:rPr>
              <a:t> </a:t>
            </a:r>
            <a:r>
              <a:rPr sz="3846" spc="27" dirty="0">
                <a:solidFill>
                  <a:srgbClr val="FFFFFF"/>
                </a:solidFill>
                <a:latin typeface="Franklin Gothic Medium"/>
                <a:cs typeface="Franklin Gothic Medium"/>
              </a:rPr>
              <a:t>B</a:t>
            </a:r>
            <a:endParaRPr sz="3846">
              <a:latin typeface="Franklin Gothic Medium"/>
              <a:cs typeface="Franklin Gothic Medium"/>
            </a:endParaRPr>
          </a:p>
          <a:p>
            <a:pPr marL="806877">
              <a:spcBef>
                <a:spcPts val="859"/>
              </a:spcBef>
            </a:pPr>
            <a:r>
              <a:rPr sz="1923" spc="7" dirty="0">
                <a:solidFill>
                  <a:srgbClr val="FFFFFF"/>
                </a:solidFill>
                <a:latin typeface="Franklin Gothic Medium"/>
                <a:cs typeface="Franklin Gothic Medium"/>
              </a:rPr>
              <a:t>Flood</a:t>
            </a:r>
            <a:r>
              <a:rPr sz="1923" dirty="0">
                <a:solidFill>
                  <a:srgbClr val="FFFFFF"/>
                </a:solidFill>
                <a:latin typeface="Franklin Gothic Medium"/>
                <a:cs typeface="Franklin Gothic Medium"/>
              </a:rPr>
              <a:t> </a:t>
            </a:r>
            <a:r>
              <a:rPr sz="1923" spc="7" dirty="0">
                <a:solidFill>
                  <a:srgbClr val="FFFFFF"/>
                </a:solidFill>
                <a:latin typeface="Franklin Gothic Medium"/>
                <a:cs typeface="Franklin Gothic Medium"/>
              </a:rPr>
              <a:t>Insurance</a:t>
            </a:r>
            <a:r>
              <a:rPr sz="1923" spc="14" dirty="0">
                <a:solidFill>
                  <a:srgbClr val="FFFFFF"/>
                </a:solidFill>
                <a:latin typeface="Franklin Gothic Medium"/>
                <a:cs typeface="Franklin Gothic Medium"/>
              </a:rPr>
              <a:t> </a:t>
            </a:r>
            <a:r>
              <a:rPr sz="1923" dirty="0">
                <a:solidFill>
                  <a:srgbClr val="FFFFFF"/>
                </a:solidFill>
                <a:latin typeface="Franklin Gothic Medium"/>
                <a:cs typeface="Franklin Gothic Medium"/>
              </a:rPr>
              <a:t>Rate</a:t>
            </a:r>
            <a:r>
              <a:rPr sz="1923" spc="7" dirty="0">
                <a:solidFill>
                  <a:srgbClr val="FFFFFF"/>
                </a:solidFill>
                <a:latin typeface="Franklin Gothic Medium"/>
                <a:cs typeface="Franklin Gothic Medium"/>
              </a:rPr>
              <a:t> </a:t>
            </a:r>
            <a:r>
              <a:rPr sz="1923" spc="14" dirty="0">
                <a:solidFill>
                  <a:srgbClr val="FFFFFF"/>
                </a:solidFill>
                <a:latin typeface="Franklin Gothic Medium"/>
                <a:cs typeface="Franklin Gothic Medium"/>
              </a:rPr>
              <a:t>Map</a:t>
            </a:r>
            <a:r>
              <a:rPr sz="1923" dirty="0">
                <a:solidFill>
                  <a:srgbClr val="FFFFFF"/>
                </a:solidFill>
                <a:latin typeface="Franklin Gothic Medium"/>
                <a:cs typeface="Franklin Gothic Medium"/>
              </a:rPr>
              <a:t> (FIRM)</a:t>
            </a:r>
            <a:r>
              <a:rPr sz="1923" spc="7" dirty="0">
                <a:solidFill>
                  <a:srgbClr val="FFFFFF"/>
                </a:solidFill>
                <a:latin typeface="Franklin Gothic Medium"/>
                <a:cs typeface="Franklin Gothic Medium"/>
              </a:rPr>
              <a:t> Information</a:t>
            </a:r>
            <a:endParaRPr sz="1923">
              <a:latin typeface="Franklin Gothic Medium"/>
              <a:cs typeface="Franklin Gothic Medium"/>
            </a:endParaRPr>
          </a:p>
        </p:txBody>
      </p:sp>
      <p:sp>
        <p:nvSpPr>
          <p:cNvPr id="8" name="Slide Number Placeholder 7">
            <a:extLst>
              <a:ext uri="{FF2B5EF4-FFF2-40B4-BE49-F238E27FC236}">
                <a16:creationId xmlns:a16="http://schemas.microsoft.com/office/drawing/2014/main" id="{811DBB2F-D744-5E79-2BC6-BC99042DBC7A}"/>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34</a:t>
            </a:fld>
            <a:endParaRPr lang="en-US" spc="-2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54716" y="6470720"/>
            <a:ext cx="1243933" cy="332355"/>
            <a:chOff x="1786889" y="5767578"/>
            <a:chExt cx="905510" cy="241935"/>
          </a:xfrm>
        </p:grpSpPr>
        <p:pic>
          <p:nvPicPr>
            <p:cNvPr id="6" name="object 6"/>
            <p:cNvPicPr/>
            <p:nvPr/>
          </p:nvPicPr>
          <p:blipFill>
            <a:blip r:embed="rId3" cstate="print"/>
            <a:stretch>
              <a:fillRect/>
            </a:stretch>
          </p:blipFill>
          <p:spPr>
            <a:xfrm>
              <a:off x="1786889" y="5773674"/>
              <a:ext cx="162306" cy="235457"/>
            </a:xfrm>
            <a:prstGeom prst="rect">
              <a:avLst/>
            </a:prstGeom>
          </p:spPr>
        </p:pic>
        <p:pic>
          <p:nvPicPr>
            <p:cNvPr id="7" name="object 7"/>
            <p:cNvPicPr/>
            <p:nvPr/>
          </p:nvPicPr>
          <p:blipFill>
            <a:blip r:embed="rId4" cstate="print"/>
            <a:stretch>
              <a:fillRect/>
            </a:stretch>
          </p:blipFill>
          <p:spPr>
            <a:xfrm>
              <a:off x="1969769" y="5773674"/>
              <a:ext cx="165354" cy="235457"/>
            </a:xfrm>
            <a:prstGeom prst="rect">
              <a:avLst/>
            </a:prstGeom>
          </p:spPr>
        </p:pic>
        <p:sp>
          <p:nvSpPr>
            <p:cNvPr id="8" name="object 8"/>
            <p:cNvSpPr/>
            <p:nvPr/>
          </p:nvSpPr>
          <p:spPr>
            <a:xfrm>
              <a:off x="2152649"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p:cNvPicPr/>
            <p:nvPr/>
          </p:nvPicPr>
          <p:blipFill>
            <a:blip r:embed="rId5" cstate="print"/>
            <a:stretch>
              <a:fillRect/>
            </a:stretch>
          </p:blipFill>
          <p:spPr>
            <a:xfrm>
              <a:off x="2471927" y="5767578"/>
              <a:ext cx="220218" cy="241554"/>
            </a:xfrm>
            <a:prstGeom prst="rect">
              <a:avLst/>
            </a:prstGeom>
          </p:spPr>
        </p:pic>
      </p:grpSp>
      <p:pic>
        <p:nvPicPr>
          <p:cNvPr id="10" name="object 10"/>
          <p:cNvPicPr/>
          <p:nvPr/>
        </p:nvPicPr>
        <p:blipFill>
          <a:blip r:embed="rId6" cstate="print"/>
          <a:stretch>
            <a:fillRect/>
          </a:stretch>
        </p:blipFill>
        <p:spPr>
          <a:xfrm>
            <a:off x="1593210" y="6255080"/>
            <a:ext cx="744265" cy="751592"/>
          </a:xfrm>
          <a:prstGeom prst="rect">
            <a:avLst/>
          </a:prstGeom>
        </p:spPr>
      </p:pic>
      <p:sp>
        <p:nvSpPr>
          <p:cNvPr id="11" name="object 11"/>
          <p:cNvSpPr txBox="1"/>
          <p:nvPr/>
        </p:nvSpPr>
        <p:spPr>
          <a:xfrm>
            <a:off x="976652" y="553227"/>
            <a:ext cx="11863596" cy="6505738"/>
          </a:xfrm>
          <a:prstGeom prst="rect">
            <a:avLst/>
          </a:prstGeom>
          <a:ln w="12953">
            <a:solidFill>
              <a:srgbClr val="000000"/>
            </a:solidFill>
          </a:ln>
        </p:spPr>
        <p:txBody>
          <a:bodyPr vert="horz" wrap="square" lIns="0" tIns="872" rIns="0" bIns="0" rtlCol="0">
            <a:spAutoFit/>
          </a:bodyPr>
          <a:lstStyle/>
          <a:p>
            <a:pPr>
              <a:spcBef>
                <a:spcPts val="7"/>
              </a:spcBef>
            </a:pPr>
            <a:endParaRPr sz="3984" dirty="0">
              <a:latin typeface="Times New Roman"/>
              <a:cs typeface="Times New Roman"/>
            </a:endParaRPr>
          </a:p>
          <a:p>
            <a:pPr marL="799026"/>
            <a:r>
              <a:rPr sz="2679" spc="14" dirty="0">
                <a:solidFill>
                  <a:srgbClr val="005288"/>
                </a:solidFill>
                <a:latin typeface="Franklin Gothic Medium"/>
                <a:cs typeface="Franklin Gothic Medium"/>
              </a:rPr>
              <a:t>Section</a:t>
            </a:r>
            <a:r>
              <a:rPr sz="2679" spc="-34"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B</a:t>
            </a:r>
            <a:r>
              <a:rPr sz="2679" spc="-7"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t>
            </a:r>
            <a:r>
              <a:rPr sz="2679" spc="-21"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FIRM</a:t>
            </a:r>
            <a:r>
              <a:rPr sz="2679"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Information</a:t>
            </a:r>
            <a:endParaRPr sz="2679" dirty="0">
              <a:latin typeface="Franklin Gothic Medium"/>
              <a:cs typeface="Franklin Gothic Medium"/>
            </a:endParaRPr>
          </a:p>
          <a:p>
            <a:pPr>
              <a:spcBef>
                <a:spcPts val="27"/>
              </a:spcBef>
            </a:pPr>
            <a:endParaRPr sz="3572" dirty="0">
              <a:latin typeface="Franklin Gothic Medium"/>
              <a:cs typeface="Franklin Gothic Medium"/>
            </a:endParaRPr>
          </a:p>
          <a:p>
            <a:pPr marL="1137479" indent="-339325">
              <a:lnSpc>
                <a:spcPts val="2548"/>
              </a:lnSpc>
              <a:buClr>
                <a:srgbClr val="8A8D90"/>
              </a:buClr>
              <a:buFont typeface="Wingdings"/>
              <a:buChar char=""/>
              <a:tabLst>
                <a:tab pos="1137479" algn="l"/>
                <a:tab pos="1138351" algn="l"/>
              </a:tabLst>
            </a:pPr>
            <a:r>
              <a:rPr sz="2129" dirty="0">
                <a:latin typeface="Franklin Gothic Book"/>
                <a:cs typeface="Franklin Gothic Book"/>
              </a:rPr>
              <a:t>No</a:t>
            </a:r>
            <a:r>
              <a:rPr sz="2129" spc="-7" dirty="0">
                <a:latin typeface="Franklin Gothic Book"/>
                <a:cs typeface="Franklin Gothic Book"/>
              </a:rPr>
              <a:t> </a:t>
            </a:r>
            <a:r>
              <a:rPr sz="2129" dirty="0">
                <a:latin typeface="Franklin Gothic Book"/>
                <a:cs typeface="Franklin Gothic Book"/>
              </a:rPr>
              <a:t>major</a:t>
            </a:r>
            <a:r>
              <a:rPr sz="2129" spc="-14" dirty="0">
                <a:latin typeface="Franklin Gothic Book"/>
                <a:cs typeface="Franklin Gothic Book"/>
              </a:rPr>
              <a:t> </a:t>
            </a:r>
            <a:r>
              <a:rPr sz="2129" spc="7" dirty="0">
                <a:latin typeface="Franklin Gothic Book"/>
                <a:cs typeface="Franklin Gothic Book"/>
              </a:rPr>
              <a:t>changes</a:t>
            </a:r>
            <a:r>
              <a:rPr sz="2129" dirty="0">
                <a:latin typeface="Franklin Gothic Book"/>
                <a:cs typeface="Franklin Gothic Book"/>
              </a:rPr>
              <a:t> in </a:t>
            </a:r>
            <a:r>
              <a:rPr sz="2129" spc="-14" dirty="0">
                <a:latin typeface="Franklin Gothic Book"/>
                <a:cs typeface="Franklin Gothic Book"/>
              </a:rPr>
              <a:t>form </a:t>
            </a:r>
            <a:r>
              <a:rPr sz="2129" dirty="0">
                <a:latin typeface="Franklin Gothic Book"/>
                <a:cs typeface="Franklin Gothic Book"/>
              </a:rPr>
              <a:t>data</a:t>
            </a:r>
            <a:r>
              <a:rPr sz="2129" spc="-7" dirty="0">
                <a:latin typeface="Franklin Gothic Book"/>
                <a:cs typeface="Franklin Gothic Book"/>
              </a:rPr>
              <a:t> </a:t>
            </a:r>
            <a:r>
              <a:rPr sz="2129" dirty="0">
                <a:latin typeface="Franklin Gothic Book"/>
                <a:cs typeface="Franklin Gothic Book"/>
              </a:rPr>
              <a:t>collected…</a:t>
            </a:r>
          </a:p>
          <a:p>
            <a:pPr marL="1133117">
              <a:lnSpc>
                <a:spcPts val="2548"/>
              </a:lnSpc>
            </a:pPr>
            <a:r>
              <a:rPr sz="2129" spc="7" dirty="0">
                <a:latin typeface="Franklin Gothic Book"/>
                <a:cs typeface="Franklin Gothic Book"/>
              </a:rPr>
              <a:t>…but</a:t>
            </a:r>
            <a:r>
              <a:rPr sz="2129" spc="-7" dirty="0">
                <a:latin typeface="Franklin Gothic Book"/>
                <a:cs typeface="Franklin Gothic Book"/>
              </a:rPr>
              <a:t> </a:t>
            </a:r>
            <a:r>
              <a:rPr sz="2129" dirty="0">
                <a:latin typeface="Franklin Gothic Book"/>
                <a:cs typeface="Franklin Gothic Book"/>
              </a:rPr>
              <a:t>specificity</a:t>
            </a:r>
            <a:r>
              <a:rPr sz="2129" spc="-7" dirty="0">
                <a:latin typeface="Franklin Gothic Book"/>
                <a:cs typeface="Franklin Gothic Book"/>
              </a:rPr>
              <a:t> </a:t>
            </a:r>
            <a:r>
              <a:rPr sz="2129" spc="7" dirty="0">
                <a:latin typeface="Franklin Gothic Book"/>
                <a:cs typeface="Franklin Gothic Book"/>
              </a:rPr>
              <a:t>and</a:t>
            </a:r>
            <a:r>
              <a:rPr sz="2129" spc="-7" dirty="0">
                <a:latin typeface="Franklin Gothic Book"/>
                <a:cs typeface="Franklin Gothic Book"/>
              </a:rPr>
              <a:t> </a:t>
            </a:r>
            <a:r>
              <a:rPr sz="2129" dirty="0">
                <a:latin typeface="Franklin Gothic Book"/>
                <a:cs typeface="Franklin Gothic Book"/>
              </a:rPr>
              <a:t>clarity</a:t>
            </a:r>
            <a:r>
              <a:rPr sz="2129" spc="-14" dirty="0">
                <a:latin typeface="Franklin Gothic Book"/>
                <a:cs typeface="Franklin Gothic Book"/>
              </a:rPr>
              <a:t> </a:t>
            </a:r>
            <a:r>
              <a:rPr sz="2129" dirty="0">
                <a:solidFill>
                  <a:srgbClr val="3C641E"/>
                </a:solidFill>
                <a:latin typeface="Franklin Gothic Book"/>
                <a:cs typeface="Franklin Gothic Book"/>
              </a:rPr>
              <a:t>added</a:t>
            </a:r>
            <a:r>
              <a:rPr sz="2129" spc="21" dirty="0">
                <a:solidFill>
                  <a:srgbClr val="3C641E"/>
                </a:solidFill>
                <a:latin typeface="Franklin Gothic Book"/>
                <a:cs typeface="Franklin Gothic Book"/>
              </a:rPr>
              <a:t> </a:t>
            </a:r>
            <a:r>
              <a:rPr sz="2129" spc="-14" dirty="0">
                <a:latin typeface="Franklin Gothic Book"/>
                <a:cs typeface="Franklin Gothic Book"/>
              </a:rPr>
              <a:t>to</a:t>
            </a:r>
            <a:r>
              <a:rPr sz="2129" spc="-7" dirty="0">
                <a:latin typeface="Franklin Gothic Book"/>
                <a:cs typeface="Franklin Gothic Book"/>
              </a:rPr>
              <a:t> </a:t>
            </a:r>
            <a:r>
              <a:rPr sz="2129" dirty="0">
                <a:latin typeface="Franklin Gothic Book"/>
                <a:cs typeface="Franklin Gothic Book"/>
              </a:rPr>
              <a:t>instructions.</a:t>
            </a:r>
          </a:p>
          <a:p>
            <a:pPr marL="1523035" lvl="1" indent="-278264">
              <a:spcBef>
                <a:spcPts val="1010"/>
              </a:spcBef>
              <a:buClr>
                <a:srgbClr val="8A8D90"/>
              </a:buClr>
              <a:buSzPct val="50000"/>
              <a:buFont typeface="Wingdings"/>
              <a:buChar char=""/>
              <a:tabLst>
                <a:tab pos="1523035" algn="l"/>
              </a:tabLst>
            </a:pPr>
            <a:r>
              <a:rPr sz="1923" spc="7" dirty="0">
                <a:latin typeface="Franklin Gothic Book"/>
                <a:cs typeface="Franklin Gothic Book"/>
              </a:rPr>
              <a:t>Different</a:t>
            </a:r>
            <a:r>
              <a:rPr sz="1923" dirty="0">
                <a:latin typeface="Franklin Gothic Book"/>
                <a:cs typeface="Franklin Gothic Book"/>
              </a:rPr>
              <a:t> </a:t>
            </a:r>
            <a:r>
              <a:rPr sz="1923" spc="-7" dirty="0">
                <a:latin typeface="Franklin Gothic Book"/>
                <a:cs typeface="Franklin Gothic Book"/>
              </a:rPr>
              <a:t>layout</a:t>
            </a:r>
            <a:r>
              <a:rPr sz="1923" spc="7" dirty="0">
                <a:latin typeface="Franklin Gothic Book"/>
                <a:cs typeface="Franklin Gothic Book"/>
              </a:rPr>
              <a:t> </a:t>
            </a:r>
            <a:r>
              <a:rPr sz="1923" spc="-7" dirty="0">
                <a:latin typeface="Franklin Gothic Book"/>
                <a:cs typeface="Franklin Gothic Book"/>
              </a:rPr>
              <a:t>for</a:t>
            </a:r>
            <a:r>
              <a:rPr sz="1923" spc="7" dirty="0">
                <a:latin typeface="Franklin Gothic Book"/>
                <a:cs typeface="Franklin Gothic Book"/>
              </a:rPr>
              <a:t> </a:t>
            </a:r>
            <a:r>
              <a:rPr sz="1923" dirty="0">
                <a:latin typeface="Franklin Gothic Book"/>
                <a:cs typeface="Franklin Gothic Book"/>
              </a:rPr>
              <a:t>B1-B9</a:t>
            </a:r>
            <a:r>
              <a:rPr sz="1923" spc="21" dirty="0">
                <a:latin typeface="Franklin Gothic Book"/>
                <a:cs typeface="Franklin Gothic Book"/>
              </a:rPr>
              <a:t> </a:t>
            </a:r>
            <a:r>
              <a:rPr sz="1923" dirty="0">
                <a:latin typeface="Franklin Gothic Book"/>
                <a:cs typeface="Franklin Gothic Book"/>
              </a:rPr>
              <a:t>(lines,</a:t>
            </a:r>
            <a:r>
              <a:rPr sz="1923" spc="27" dirty="0">
                <a:latin typeface="Franklin Gothic Book"/>
                <a:cs typeface="Franklin Gothic Book"/>
              </a:rPr>
              <a:t> </a:t>
            </a:r>
            <a:r>
              <a:rPr sz="1923" dirty="0">
                <a:latin typeface="Franklin Gothic Book"/>
                <a:cs typeface="Franklin Gothic Book"/>
              </a:rPr>
              <a:t>not</a:t>
            </a:r>
            <a:r>
              <a:rPr sz="1923" spc="7" dirty="0">
                <a:latin typeface="Franklin Gothic Book"/>
                <a:cs typeface="Franklin Gothic Book"/>
              </a:rPr>
              <a:t> a table-grid)</a:t>
            </a:r>
            <a:endParaRPr sz="1923" dirty="0">
              <a:latin typeface="Franklin Gothic Book"/>
              <a:cs typeface="Franklin Gothic Book"/>
            </a:endParaRPr>
          </a:p>
          <a:p>
            <a:pPr marL="1523035" lvl="1" indent="-278264">
              <a:spcBef>
                <a:spcPts val="1003"/>
              </a:spcBef>
              <a:buClr>
                <a:srgbClr val="8A8D90"/>
              </a:buClr>
              <a:buSzPct val="50000"/>
              <a:buFont typeface="Wingdings"/>
              <a:buChar char=""/>
              <a:tabLst>
                <a:tab pos="1523035" algn="l"/>
              </a:tabLst>
            </a:pPr>
            <a:r>
              <a:rPr sz="1923" dirty="0">
                <a:latin typeface="Franklin Gothic Book"/>
                <a:cs typeface="Franklin Gothic Book"/>
              </a:rPr>
              <a:t>B1b.</a:t>
            </a:r>
            <a:r>
              <a:rPr sz="1923" spc="-7" dirty="0">
                <a:latin typeface="Franklin Gothic Book"/>
                <a:cs typeface="Franklin Gothic Book"/>
              </a:rPr>
              <a:t> </a:t>
            </a:r>
            <a:r>
              <a:rPr sz="1923" spc="7" dirty="0">
                <a:latin typeface="Franklin Gothic Book"/>
                <a:cs typeface="Franklin Gothic Book"/>
              </a:rPr>
              <a:t>Community </a:t>
            </a:r>
            <a:r>
              <a:rPr sz="1923" spc="7" dirty="0">
                <a:solidFill>
                  <a:srgbClr val="3C641E"/>
                </a:solidFill>
                <a:latin typeface="Franklin Gothic Book"/>
                <a:cs typeface="Franklin Gothic Book"/>
              </a:rPr>
              <a:t>Identification</a:t>
            </a:r>
            <a:r>
              <a:rPr sz="1923" spc="14" dirty="0">
                <a:solidFill>
                  <a:srgbClr val="3C641E"/>
                </a:solidFill>
                <a:latin typeface="Franklin Gothic Book"/>
                <a:cs typeface="Franklin Gothic Book"/>
              </a:rPr>
              <a:t> </a:t>
            </a:r>
            <a:r>
              <a:rPr sz="1923" spc="7" dirty="0">
                <a:latin typeface="Franklin Gothic Book"/>
                <a:cs typeface="Franklin Gothic Book"/>
              </a:rPr>
              <a:t>Number</a:t>
            </a:r>
            <a:endParaRPr sz="1923" dirty="0">
              <a:latin typeface="Franklin Gothic Book"/>
              <a:cs typeface="Franklin Gothic Book"/>
            </a:endParaRPr>
          </a:p>
          <a:p>
            <a:pPr marL="1523035" lvl="1" indent="-278264">
              <a:spcBef>
                <a:spcPts val="1003"/>
              </a:spcBef>
              <a:buClr>
                <a:srgbClr val="8A8D90"/>
              </a:buClr>
              <a:buSzPct val="50000"/>
              <a:buFont typeface="Wingdings"/>
              <a:buChar char=""/>
              <a:tabLst>
                <a:tab pos="1523035" algn="l"/>
              </a:tabLst>
            </a:pPr>
            <a:r>
              <a:rPr sz="1923" i="1" spc="7" dirty="0">
                <a:latin typeface="Franklin Gothic Book"/>
                <a:cs typeface="Franklin Gothic Book"/>
              </a:rPr>
              <a:t>In</a:t>
            </a:r>
            <a:r>
              <a:rPr sz="1923" i="1" spc="14" dirty="0">
                <a:latin typeface="Franklin Gothic Book"/>
                <a:cs typeface="Franklin Gothic Book"/>
              </a:rPr>
              <a:t> </a:t>
            </a:r>
            <a:r>
              <a:rPr sz="1923" i="1" spc="7" dirty="0">
                <a:latin typeface="Franklin Gothic Book"/>
                <a:cs typeface="Franklin Gothic Book"/>
              </a:rPr>
              <a:t>multiple</a:t>
            </a:r>
            <a:r>
              <a:rPr sz="1923" i="1" spc="41" dirty="0">
                <a:latin typeface="Franklin Gothic Book"/>
                <a:cs typeface="Franklin Gothic Book"/>
              </a:rPr>
              <a:t> </a:t>
            </a:r>
            <a:r>
              <a:rPr sz="1923" i="1" dirty="0">
                <a:latin typeface="Franklin Gothic Book"/>
                <a:cs typeface="Franklin Gothic Book"/>
              </a:rPr>
              <a:t>zones?</a:t>
            </a:r>
            <a:r>
              <a:rPr sz="1923" i="1" spc="7" dirty="0">
                <a:latin typeface="Franklin Gothic Book"/>
                <a:cs typeface="Franklin Gothic Book"/>
              </a:rPr>
              <a:t> </a:t>
            </a:r>
            <a:r>
              <a:rPr sz="1923" spc="7" dirty="0">
                <a:latin typeface="Franklin Gothic Book"/>
                <a:cs typeface="Franklin Gothic Book"/>
              </a:rPr>
              <a:t>B8</a:t>
            </a:r>
            <a:r>
              <a:rPr sz="1923" spc="21" dirty="0">
                <a:latin typeface="Franklin Gothic Book"/>
                <a:cs typeface="Franklin Gothic Book"/>
              </a:rPr>
              <a:t> </a:t>
            </a:r>
            <a:r>
              <a:rPr sz="1923" spc="7" dirty="0">
                <a:latin typeface="Franklin Gothic Book"/>
                <a:cs typeface="Franklin Gothic Book"/>
              </a:rPr>
              <a:t>–</a:t>
            </a:r>
            <a:r>
              <a:rPr sz="1923" spc="14" dirty="0">
                <a:latin typeface="Franklin Gothic Book"/>
                <a:cs typeface="Franklin Gothic Book"/>
              </a:rPr>
              <a:t> </a:t>
            </a:r>
            <a:r>
              <a:rPr sz="1923" dirty="0">
                <a:latin typeface="Franklin Gothic Book"/>
                <a:cs typeface="Franklin Gothic Book"/>
              </a:rPr>
              <a:t>List</a:t>
            </a:r>
            <a:r>
              <a:rPr sz="1923" spc="-7" dirty="0">
                <a:latin typeface="Franklin Gothic Book"/>
                <a:cs typeface="Franklin Gothic Book"/>
              </a:rPr>
              <a:t> </a:t>
            </a:r>
            <a:r>
              <a:rPr sz="1923" spc="7" dirty="0">
                <a:latin typeface="Franklin Gothic Book"/>
                <a:cs typeface="Franklin Gothic Book"/>
              </a:rPr>
              <a:t>all</a:t>
            </a:r>
            <a:r>
              <a:rPr sz="1923" spc="21" dirty="0">
                <a:latin typeface="Franklin Gothic Book"/>
                <a:cs typeface="Franklin Gothic Book"/>
              </a:rPr>
              <a:t> </a:t>
            </a:r>
            <a:r>
              <a:rPr sz="1923" spc="7" dirty="0">
                <a:latin typeface="Franklin Gothic Book"/>
                <a:cs typeface="Franklin Gothic Book"/>
              </a:rPr>
              <a:t>flood</a:t>
            </a:r>
            <a:r>
              <a:rPr sz="1923" dirty="0">
                <a:latin typeface="Franklin Gothic Book"/>
                <a:cs typeface="Franklin Gothic Book"/>
              </a:rPr>
              <a:t> zones,</a:t>
            </a:r>
            <a:r>
              <a:rPr sz="1923" spc="21" dirty="0">
                <a:latin typeface="Franklin Gothic Book"/>
                <a:cs typeface="Franklin Gothic Book"/>
              </a:rPr>
              <a:t> </a:t>
            </a:r>
            <a:r>
              <a:rPr sz="1923" spc="7" dirty="0">
                <a:latin typeface="Franklin Gothic Book"/>
                <a:cs typeface="Franklin Gothic Book"/>
              </a:rPr>
              <a:t>B9</a:t>
            </a:r>
            <a:r>
              <a:rPr sz="1923" spc="21" dirty="0">
                <a:latin typeface="Franklin Gothic Book"/>
                <a:cs typeface="Franklin Gothic Book"/>
              </a:rPr>
              <a:t> </a:t>
            </a:r>
            <a:r>
              <a:rPr sz="1923" spc="7" dirty="0">
                <a:latin typeface="Franklin Gothic Book"/>
                <a:cs typeface="Franklin Gothic Book"/>
              </a:rPr>
              <a:t>– </a:t>
            </a:r>
            <a:r>
              <a:rPr sz="1923" dirty="0">
                <a:latin typeface="Franklin Gothic Book"/>
                <a:cs typeface="Franklin Gothic Book"/>
              </a:rPr>
              <a:t>list</a:t>
            </a:r>
            <a:r>
              <a:rPr sz="1923" spc="21" dirty="0">
                <a:latin typeface="Franklin Gothic Book"/>
                <a:cs typeface="Franklin Gothic Book"/>
              </a:rPr>
              <a:t> </a:t>
            </a:r>
            <a:r>
              <a:rPr sz="1923" spc="7" dirty="0">
                <a:latin typeface="Franklin Gothic Book"/>
                <a:cs typeface="Franklin Gothic Book"/>
              </a:rPr>
              <a:t>all</a:t>
            </a:r>
            <a:r>
              <a:rPr sz="1923" spc="14" dirty="0">
                <a:latin typeface="Franklin Gothic Book"/>
                <a:cs typeface="Franklin Gothic Book"/>
              </a:rPr>
              <a:t> </a:t>
            </a:r>
            <a:r>
              <a:rPr sz="1923" dirty="0">
                <a:latin typeface="Franklin Gothic Book"/>
                <a:cs typeface="Franklin Gothic Book"/>
              </a:rPr>
              <a:t>appropriate BFEs</a:t>
            </a:r>
          </a:p>
          <a:p>
            <a:pPr marL="1523035" lvl="1" indent="-278264">
              <a:spcBef>
                <a:spcPts val="1010"/>
              </a:spcBef>
              <a:buClr>
                <a:srgbClr val="8A8D90"/>
              </a:buClr>
              <a:buSzPct val="50000"/>
              <a:buFont typeface="Wingdings"/>
              <a:buChar char=""/>
              <a:tabLst>
                <a:tab pos="1523035" algn="l"/>
              </a:tabLst>
            </a:pPr>
            <a:r>
              <a:rPr sz="1923" dirty="0">
                <a:solidFill>
                  <a:srgbClr val="3C641E"/>
                </a:solidFill>
                <a:latin typeface="Franklin Gothic Book"/>
                <a:cs typeface="Franklin Gothic Book"/>
              </a:rPr>
              <a:t>B13.</a:t>
            </a:r>
            <a:r>
              <a:rPr sz="1923" spc="-7" dirty="0">
                <a:solidFill>
                  <a:srgbClr val="3C641E"/>
                </a:solidFill>
                <a:latin typeface="Franklin Gothic Book"/>
                <a:cs typeface="Franklin Gothic Book"/>
              </a:rPr>
              <a:t> Seaward</a:t>
            </a:r>
            <a:r>
              <a:rPr sz="1923" dirty="0">
                <a:solidFill>
                  <a:srgbClr val="3C641E"/>
                </a:solidFill>
                <a:latin typeface="Franklin Gothic Book"/>
                <a:cs typeface="Franklin Gothic Book"/>
              </a:rPr>
              <a:t> </a:t>
            </a:r>
            <a:r>
              <a:rPr sz="1923" spc="7" dirty="0">
                <a:solidFill>
                  <a:srgbClr val="3C641E"/>
                </a:solidFill>
                <a:latin typeface="Franklin Gothic Book"/>
                <a:cs typeface="Franklin Gothic Book"/>
              </a:rPr>
              <a:t>of</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LIMWA?</a:t>
            </a:r>
            <a:endParaRPr sz="1923"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spcBef>
                <a:spcPts val="55"/>
              </a:spcBef>
            </a:pPr>
            <a:endParaRPr sz="2404" dirty="0">
              <a:latin typeface="Franklin Gothic Book"/>
              <a:cs typeface="Franklin Gothic Book"/>
            </a:endParaRPr>
          </a:p>
          <a:p>
            <a:pPr marL="7445949"/>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dirty="0">
              <a:latin typeface="Arial"/>
              <a:cs typeface="Arial"/>
            </a:endParaRPr>
          </a:p>
        </p:txBody>
      </p:sp>
      <p:grpSp>
        <p:nvGrpSpPr>
          <p:cNvPr id="12" name="object 12"/>
          <p:cNvGrpSpPr/>
          <p:nvPr/>
        </p:nvGrpSpPr>
        <p:grpSpPr>
          <a:xfrm>
            <a:off x="7864516" y="2370450"/>
            <a:ext cx="4019665" cy="844409"/>
            <a:chOff x="5724905" y="2782823"/>
            <a:chExt cx="2926080" cy="614680"/>
          </a:xfrm>
        </p:grpSpPr>
        <p:pic>
          <p:nvPicPr>
            <p:cNvPr id="13" name="object 13"/>
            <p:cNvPicPr/>
            <p:nvPr/>
          </p:nvPicPr>
          <p:blipFill>
            <a:blip r:embed="rId7" cstate="print"/>
            <a:stretch>
              <a:fillRect/>
            </a:stretch>
          </p:blipFill>
          <p:spPr>
            <a:xfrm>
              <a:off x="5861538" y="2866643"/>
              <a:ext cx="2625911" cy="530351"/>
            </a:xfrm>
            <a:prstGeom prst="rect">
              <a:avLst/>
            </a:prstGeom>
          </p:spPr>
        </p:pic>
        <p:pic>
          <p:nvPicPr>
            <p:cNvPr id="14" name="object 14"/>
            <p:cNvPicPr/>
            <p:nvPr/>
          </p:nvPicPr>
          <p:blipFill>
            <a:blip r:embed="rId8" cstate="print"/>
            <a:stretch>
              <a:fillRect/>
            </a:stretch>
          </p:blipFill>
          <p:spPr>
            <a:xfrm>
              <a:off x="5724905" y="2782823"/>
              <a:ext cx="2926079" cy="612648"/>
            </a:xfrm>
            <a:prstGeom prst="rect">
              <a:avLst/>
            </a:prstGeom>
          </p:spPr>
        </p:pic>
        <p:sp>
          <p:nvSpPr>
            <p:cNvPr id="15" name="object 15"/>
            <p:cNvSpPr/>
            <p:nvPr/>
          </p:nvSpPr>
          <p:spPr>
            <a:xfrm>
              <a:off x="5766053" y="2811017"/>
              <a:ext cx="2851785" cy="531495"/>
            </a:xfrm>
            <a:custGeom>
              <a:avLst/>
              <a:gdLst/>
              <a:ahLst/>
              <a:cxnLst/>
              <a:rect l="l" t="t" r="r" b="b"/>
              <a:pathLst>
                <a:path w="2851784" h="531495">
                  <a:moveTo>
                    <a:pt x="2851404" y="0"/>
                  </a:moveTo>
                  <a:lnTo>
                    <a:pt x="0" y="531114"/>
                  </a:lnTo>
                </a:path>
              </a:pathLst>
            </a:custGeom>
            <a:ln w="18021">
              <a:solidFill>
                <a:srgbClr val="C31230"/>
              </a:solidFill>
            </a:ln>
          </p:spPr>
          <p:txBody>
            <a:bodyPr wrap="square" lIns="0" tIns="0" rIns="0" bIns="0" rtlCol="0"/>
            <a:lstStyle/>
            <a:p>
              <a:endParaRPr sz="2473"/>
            </a:p>
          </p:txBody>
        </p:sp>
      </p:grpSp>
      <p:grpSp>
        <p:nvGrpSpPr>
          <p:cNvPr id="16" name="object 16"/>
          <p:cNvGrpSpPr/>
          <p:nvPr/>
        </p:nvGrpSpPr>
        <p:grpSpPr>
          <a:xfrm>
            <a:off x="5315134" y="4108711"/>
            <a:ext cx="7009989" cy="2327358"/>
            <a:chOff x="3869105" y="4048175"/>
            <a:chExt cx="5102860" cy="1694180"/>
          </a:xfrm>
        </p:grpSpPr>
        <p:pic>
          <p:nvPicPr>
            <p:cNvPr id="17" name="object 17"/>
            <p:cNvPicPr/>
            <p:nvPr/>
          </p:nvPicPr>
          <p:blipFill>
            <a:blip r:embed="rId9" cstate="print"/>
            <a:stretch>
              <a:fillRect/>
            </a:stretch>
          </p:blipFill>
          <p:spPr>
            <a:xfrm>
              <a:off x="3871721" y="4050791"/>
              <a:ext cx="5096255" cy="1688592"/>
            </a:xfrm>
            <a:prstGeom prst="rect">
              <a:avLst/>
            </a:prstGeom>
          </p:spPr>
        </p:pic>
        <p:sp>
          <p:nvSpPr>
            <p:cNvPr id="18" name="object 18"/>
            <p:cNvSpPr/>
            <p:nvPr/>
          </p:nvSpPr>
          <p:spPr>
            <a:xfrm>
              <a:off x="3872483" y="4051553"/>
              <a:ext cx="5095875" cy="1687195"/>
            </a:xfrm>
            <a:custGeom>
              <a:avLst/>
              <a:gdLst/>
              <a:ahLst/>
              <a:cxnLst/>
              <a:rect l="l" t="t" r="r" b="b"/>
              <a:pathLst>
                <a:path w="5095875" h="1687195">
                  <a:moveTo>
                    <a:pt x="0" y="1687068"/>
                  </a:moveTo>
                  <a:lnTo>
                    <a:pt x="0" y="0"/>
                  </a:lnTo>
                  <a:lnTo>
                    <a:pt x="5095494" y="0"/>
                  </a:lnTo>
                  <a:lnTo>
                    <a:pt x="5095494" y="1687068"/>
                  </a:lnTo>
                  <a:lnTo>
                    <a:pt x="0" y="1687068"/>
                  </a:lnTo>
                  <a:close/>
                </a:path>
              </a:pathLst>
            </a:custGeom>
            <a:ln w="6756">
              <a:solidFill>
                <a:srgbClr val="0D0D0D"/>
              </a:solidFill>
            </a:ln>
          </p:spPr>
          <p:txBody>
            <a:bodyPr wrap="square" lIns="0" tIns="0" rIns="0" bIns="0" rtlCol="0"/>
            <a:lstStyle/>
            <a:p>
              <a:endParaRPr sz="2473"/>
            </a:p>
          </p:txBody>
        </p:sp>
        <p:pic>
          <p:nvPicPr>
            <p:cNvPr id="19" name="object 19"/>
            <p:cNvPicPr/>
            <p:nvPr/>
          </p:nvPicPr>
          <p:blipFill>
            <a:blip r:embed="rId10" cstate="print"/>
            <a:stretch>
              <a:fillRect/>
            </a:stretch>
          </p:blipFill>
          <p:spPr>
            <a:xfrm>
              <a:off x="7325105" y="4236719"/>
              <a:ext cx="554736" cy="146304"/>
            </a:xfrm>
            <a:prstGeom prst="rect">
              <a:avLst/>
            </a:prstGeom>
          </p:spPr>
        </p:pic>
        <p:pic>
          <p:nvPicPr>
            <p:cNvPr id="20" name="object 20"/>
            <p:cNvPicPr/>
            <p:nvPr/>
          </p:nvPicPr>
          <p:blipFill>
            <a:blip r:embed="rId11" cstate="print"/>
            <a:stretch>
              <a:fillRect/>
            </a:stretch>
          </p:blipFill>
          <p:spPr>
            <a:xfrm>
              <a:off x="4030217" y="4986527"/>
              <a:ext cx="390143" cy="173736"/>
            </a:xfrm>
            <a:prstGeom prst="rect">
              <a:avLst/>
            </a:prstGeom>
          </p:spPr>
        </p:pic>
        <p:pic>
          <p:nvPicPr>
            <p:cNvPr id="21" name="object 21"/>
            <p:cNvPicPr/>
            <p:nvPr/>
          </p:nvPicPr>
          <p:blipFill>
            <a:blip r:embed="rId12" cstate="print"/>
            <a:stretch>
              <a:fillRect/>
            </a:stretch>
          </p:blipFill>
          <p:spPr>
            <a:xfrm>
              <a:off x="4091177" y="5602223"/>
              <a:ext cx="2907792" cy="128015"/>
            </a:xfrm>
            <a:prstGeom prst="rect">
              <a:avLst/>
            </a:prstGeom>
          </p:spPr>
        </p:pic>
      </p:grpSp>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5" name="Slide Number Placeholder 24">
            <a:extLst>
              <a:ext uri="{FF2B5EF4-FFF2-40B4-BE49-F238E27FC236}">
                <a16:creationId xmlns:a16="http://schemas.microsoft.com/office/drawing/2014/main" id="{241A6778-CC27-5CB3-C7D2-585FDAAC3FCA}"/>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35</a:t>
            </a:fld>
            <a:endParaRPr lang="en-US" spc="-2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688469" y="1809372"/>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0" name="object 10"/>
          <p:cNvSpPr txBox="1">
            <a:spLocks noGrp="1"/>
          </p:cNvSpPr>
          <p:nvPr>
            <p:ph type="title"/>
          </p:nvPr>
        </p:nvSpPr>
        <p:spPr>
          <a:xfrm>
            <a:off x="1776398" y="1111571"/>
            <a:ext cx="4862330" cy="436075"/>
          </a:xfrm>
          <a:prstGeom prst="rect">
            <a:avLst/>
          </a:prstGeom>
        </p:spPr>
        <p:txBody>
          <a:bodyPr vert="horz" wrap="square" lIns="0" tIns="23553" rIns="0" bIns="0" rtlCol="0">
            <a:spAutoFit/>
          </a:bodyPr>
          <a:lstStyle/>
          <a:p>
            <a:pPr>
              <a:spcBef>
                <a:spcPts val="185"/>
              </a:spcBef>
            </a:pPr>
            <a:r>
              <a:rPr spc="14" dirty="0"/>
              <a:t>Section</a:t>
            </a:r>
            <a:r>
              <a:rPr spc="-34" dirty="0"/>
              <a:t> </a:t>
            </a:r>
            <a:r>
              <a:rPr spc="27" dirty="0"/>
              <a:t>B</a:t>
            </a:r>
            <a:r>
              <a:rPr spc="-7" dirty="0"/>
              <a:t> </a:t>
            </a:r>
            <a:r>
              <a:rPr spc="27" dirty="0"/>
              <a:t>–</a:t>
            </a:r>
            <a:r>
              <a:rPr spc="-21" dirty="0"/>
              <a:t> </a:t>
            </a:r>
            <a:r>
              <a:rPr spc="14" dirty="0"/>
              <a:t>Updated</a:t>
            </a:r>
            <a:r>
              <a:rPr dirty="0"/>
              <a:t> </a:t>
            </a:r>
            <a:r>
              <a:rPr spc="21" dirty="0"/>
              <a:t>Instructions</a:t>
            </a:r>
          </a:p>
        </p:txBody>
      </p:sp>
      <p:sp>
        <p:nvSpPr>
          <p:cNvPr id="11" name="object 11"/>
          <p:cNvSpPr txBox="1"/>
          <p:nvPr/>
        </p:nvSpPr>
        <p:spPr>
          <a:xfrm>
            <a:off x="1764885" y="1910088"/>
            <a:ext cx="4913795" cy="4155406"/>
          </a:xfrm>
          <a:prstGeom prst="rect">
            <a:avLst/>
          </a:prstGeom>
        </p:spPr>
        <p:txBody>
          <a:bodyPr vert="horz" wrap="square" lIns="0" tIns="184060" rIns="0" bIns="0" rtlCol="0">
            <a:spAutoFit/>
          </a:bodyPr>
          <a:lstStyle/>
          <a:p>
            <a:pPr marL="333218" indent="-334089">
              <a:spcBef>
                <a:spcPts val="1449"/>
              </a:spcBef>
              <a:buClr>
                <a:srgbClr val="8A8D90"/>
              </a:buClr>
              <a:buFont typeface="Wingdings"/>
              <a:buChar char=""/>
              <a:tabLst>
                <a:tab pos="333218" algn="l"/>
                <a:tab pos="334089" algn="l"/>
              </a:tabLst>
            </a:pPr>
            <a:r>
              <a:rPr sz="1923" spc="7" dirty="0">
                <a:latin typeface="Franklin Gothic Book"/>
                <a:cs typeface="Franklin Gothic Book"/>
              </a:rPr>
              <a:t>Instructions:</a:t>
            </a:r>
            <a:endParaRPr sz="1923" dirty="0">
              <a:latin typeface="Franklin Gothic Book"/>
              <a:cs typeface="Franklin Gothic Book"/>
            </a:endParaRPr>
          </a:p>
          <a:p>
            <a:pPr marL="723136" marR="81124" lvl="1" indent="-334089">
              <a:lnSpc>
                <a:spcPct val="102099"/>
              </a:lnSpc>
              <a:spcBef>
                <a:spcPts val="1175"/>
              </a:spcBef>
              <a:buClr>
                <a:srgbClr val="8A8D90"/>
              </a:buClr>
              <a:buSzPct val="48000"/>
              <a:buFont typeface="Wingdings"/>
              <a:buChar char=""/>
              <a:tabLst>
                <a:tab pos="723136" algn="l"/>
                <a:tab pos="724009" algn="l"/>
              </a:tabLst>
            </a:pPr>
            <a:r>
              <a:rPr sz="1717" spc="7" dirty="0">
                <a:solidFill>
                  <a:srgbClr val="3C641E"/>
                </a:solidFill>
                <a:latin typeface="Franklin Gothic Book"/>
                <a:cs typeface="Franklin Gothic Book"/>
              </a:rPr>
              <a:t>If </a:t>
            </a:r>
            <a:r>
              <a:rPr sz="1717" spc="14" dirty="0">
                <a:solidFill>
                  <a:srgbClr val="3C641E"/>
                </a:solidFill>
                <a:latin typeface="Franklin Gothic Book"/>
                <a:cs typeface="Franklin Gothic Book"/>
              </a:rPr>
              <a:t>using </a:t>
            </a:r>
            <a:r>
              <a:rPr sz="1717" spc="7" dirty="0">
                <a:solidFill>
                  <a:srgbClr val="3C641E"/>
                </a:solidFill>
                <a:latin typeface="Franklin Gothic Book"/>
                <a:cs typeface="Franklin Gothic Book"/>
              </a:rPr>
              <a:t>information </a:t>
            </a:r>
            <a:r>
              <a:rPr sz="1717" spc="14" dirty="0">
                <a:solidFill>
                  <a:srgbClr val="3C641E"/>
                </a:solidFill>
                <a:latin typeface="Franklin Gothic Book"/>
                <a:cs typeface="Franklin Gothic Book"/>
              </a:rPr>
              <a:t>based on best </a:t>
            </a:r>
            <a:r>
              <a:rPr sz="1717" spc="7" dirty="0">
                <a:solidFill>
                  <a:srgbClr val="3C641E"/>
                </a:solidFill>
                <a:latin typeface="Franklin Gothic Book"/>
                <a:cs typeface="Franklin Gothic Book"/>
              </a:rPr>
              <a:t>available </a:t>
            </a:r>
            <a:r>
              <a:rPr sz="1717" spc="-412" dirty="0">
                <a:solidFill>
                  <a:srgbClr val="3C641E"/>
                </a:solidFill>
                <a:latin typeface="Franklin Gothic Book"/>
                <a:cs typeface="Franklin Gothic Book"/>
              </a:rPr>
              <a:t> </a:t>
            </a:r>
            <a:r>
              <a:rPr sz="1717" spc="14" dirty="0">
                <a:solidFill>
                  <a:srgbClr val="3C641E"/>
                </a:solidFill>
                <a:latin typeface="Franklin Gothic Book"/>
                <a:cs typeface="Franklin Gothic Book"/>
              </a:rPr>
              <a:t>data, such as </a:t>
            </a:r>
            <a:r>
              <a:rPr sz="1717" spc="7" dirty="0">
                <a:solidFill>
                  <a:srgbClr val="3C641E"/>
                </a:solidFill>
                <a:latin typeface="Franklin Gothic Book"/>
                <a:cs typeface="Franklin Gothic Book"/>
              </a:rPr>
              <a:t>base-level </a:t>
            </a:r>
            <a:r>
              <a:rPr sz="1717" spc="14" dirty="0">
                <a:solidFill>
                  <a:srgbClr val="3C641E"/>
                </a:solidFill>
                <a:latin typeface="Franklin Gothic Book"/>
                <a:cs typeface="Franklin Gothic Book"/>
              </a:rPr>
              <a:t>engineering or </a:t>
            </a:r>
            <a:r>
              <a:rPr sz="1717" spc="21" dirty="0">
                <a:solidFill>
                  <a:srgbClr val="3C641E"/>
                </a:solidFill>
                <a:latin typeface="Franklin Gothic Book"/>
                <a:cs typeface="Franklin Gothic Book"/>
              </a:rPr>
              <a:t> advisory </a:t>
            </a:r>
            <a:r>
              <a:rPr sz="1717" spc="14" dirty="0">
                <a:solidFill>
                  <a:srgbClr val="3C641E"/>
                </a:solidFill>
                <a:latin typeface="Franklin Gothic Book"/>
                <a:cs typeface="Franklin Gothic Book"/>
              </a:rPr>
              <a:t>flood hazard data, </a:t>
            </a:r>
            <a:r>
              <a:rPr sz="1717" spc="7" dirty="0">
                <a:solidFill>
                  <a:srgbClr val="3C641E"/>
                </a:solidFill>
                <a:latin typeface="Franklin Gothic Book"/>
                <a:cs typeface="Franklin Gothic Book"/>
              </a:rPr>
              <a:t>indicate in </a:t>
            </a:r>
            <a:r>
              <a:rPr sz="1717" spc="14" dirty="0">
                <a:solidFill>
                  <a:srgbClr val="3C641E"/>
                </a:solidFill>
                <a:latin typeface="Franklin Gothic Book"/>
                <a:cs typeface="Franklin Gothic Book"/>
              </a:rPr>
              <a:t>the </a:t>
            </a:r>
            <a:r>
              <a:rPr sz="1717" spc="21" dirty="0">
                <a:solidFill>
                  <a:srgbClr val="3C641E"/>
                </a:solidFill>
                <a:latin typeface="Franklin Gothic Book"/>
                <a:cs typeface="Franklin Gothic Book"/>
              </a:rPr>
              <a:t> </a:t>
            </a:r>
            <a:r>
              <a:rPr sz="1717" spc="14" dirty="0">
                <a:solidFill>
                  <a:srgbClr val="3C641E"/>
                </a:solidFill>
                <a:latin typeface="Franklin Gothic Book"/>
                <a:cs typeface="Franklin Gothic Book"/>
              </a:rPr>
              <a:t>Comments</a:t>
            </a:r>
            <a:r>
              <a:rPr sz="1717" spc="-27" dirty="0">
                <a:solidFill>
                  <a:srgbClr val="3C641E"/>
                </a:solidFill>
                <a:latin typeface="Franklin Gothic Book"/>
                <a:cs typeface="Franklin Gothic Book"/>
              </a:rPr>
              <a:t> </a:t>
            </a:r>
            <a:r>
              <a:rPr sz="1717" spc="21" dirty="0">
                <a:solidFill>
                  <a:srgbClr val="3C641E"/>
                </a:solidFill>
                <a:latin typeface="Franklin Gothic Book"/>
                <a:cs typeface="Franklin Gothic Book"/>
              </a:rPr>
              <a:t>area</a:t>
            </a:r>
            <a:r>
              <a:rPr sz="1717" spc="-21" dirty="0">
                <a:solidFill>
                  <a:srgbClr val="3C641E"/>
                </a:solidFill>
                <a:latin typeface="Franklin Gothic Book"/>
                <a:cs typeface="Franklin Gothic Book"/>
              </a:rPr>
              <a:t> </a:t>
            </a:r>
            <a:r>
              <a:rPr sz="1717" spc="14" dirty="0">
                <a:solidFill>
                  <a:srgbClr val="3C641E"/>
                </a:solidFill>
                <a:latin typeface="Franklin Gothic Book"/>
                <a:cs typeface="Franklin Gothic Book"/>
              </a:rPr>
              <a:t>of</a:t>
            </a:r>
            <a:r>
              <a:rPr sz="1717" spc="-14" dirty="0">
                <a:solidFill>
                  <a:srgbClr val="3C641E"/>
                </a:solidFill>
                <a:latin typeface="Franklin Gothic Book"/>
                <a:cs typeface="Franklin Gothic Book"/>
              </a:rPr>
              <a:t> </a:t>
            </a:r>
            <a:r>
              <a:rPr sz="1717" spc="14" dirty="0">
                <a:solidFill>
                  <a:srgbClr val="3C641E"/>
                </a:solidFill>
                <a:latin typeface="Franklin Gothic Book"/>
                <a:cs typeface="Franklin Gothic Book"/>
              </a:rPr>
              <a:t>Section</a:t>
            </a:r>
            <a:r>
              <a:rPr sz="1717" spc="-27" dirty="0">
                <a:solidFill>
                  <a:srgbClr val="3C641E"/>
                </a:solidFill>
                <a:latin typeface="Franklin Gothic Book"/>
                <a:cs typeface="Franklin Gothic Book"/>
              </a:rPr>
              <a:t> </a:t>
            </a:r>
            <a:r>
              <a:rPr sz="1717" spc="14" dirty="0">
                <a:solidFill>
                  <a:srgbClr val="3C641E"/>
                </a:solidFill>
                <a:latin typeface="Franklin Gothic Book"/>
                <a:cs typeface="Franklin Gothic Book"/>
              </a:rPr>
              <a:t>D.</a:t>
            </a:r>
            <a:endParaRPr sz="1717" dirty="0">
              <a:latin typeface="Franklin Gothic Book"/>
              <a:cs typeface="Franklin Gothic Book"/>
            </a:endParaRPr>
          </a:p>
          <a:p>
            <a:pPr marL="333218" indent="-334089">
              <a:spcBef>
                <a:spcPts val="1003"/>
              </a:spcBef>
              <a:buClr>
                <a:srgbClr val="8A8D90"/>
              </a:buClr>
              <a:buFont typeface="Wingdings"/>
              <a:buChar char=""/>
              <a:tabLst>
                <a:tab pos="333218" algn="l"/>
                <a:tab pos="334089" algn="l"/>
              </a:tabLst>
            </a:pPr>
            <a:r>
              <a:rPr sz="1923" spc="-69" dirty="0">
                <a:latin typeface="Franklin Gothic Book"/>
                <a:cs typeface="Franklin Gothic Book"/>
              </a:rPr>
              <a:t>B7.</a:t>
            </a:r>
            <a:r>
              <a:rPr sz="1923" spc="96" dirty="0">
                <a:latin typeface="Franklin Gothic Book"/>
                <a:cs typeface="Franklin Gothic Book"/>
              </a:rPr>
              <a:t> </a:t>
            </a:r>
            <a:r>
              <a:rPr sz="1923" spc="7" dirty="0">
                <a:latin typeface="Franklin Gothic Book"/>
                <a:cs typeface="Franklin Gothic Book"/>
              </a:rPr>
              <a:t>FIRM panel </a:t>
            </a:r>
            <a:r>
              <a:rPr sz="1923" dirty="0">
                <a:latin typeface="Franklin Gothic Book"/>
                <a:cs typeface="Franklin Gothic Book"/>
              </a:rPr>
              <a:t>effective</a:t>
            </a:r>
            <a:r>
              <a:rPr sz="1923" spc="7" dirty="0">
                <a:latin typeface="Franklin Gothic Book"/>
                <a:cs typeface="Franklin Gothic Book"/>
              </a:rPr>
              <a:t> </a:t>
            </a:r>
            <a:r>
              <a:rPr sz="1923" dirty="0">
                <a:latin typeface="Franklin Gothic Book"/>
                <a:cs typeface="Franklin Gothic Book"/>
              </a:rPr>
              <a:t>date</a:t>
            </a:r>
            <a:r>
              <a:rPr sz="1923" spc="7" dirty="0">
                <a:latin typeface="Franklin Gothic Book"/>
                <a:cs typeface="Franklin Gothic Book"/>
              </a:rPr>
              <a:t> </a:t>
            </a:r>
            <a:r>
              <a:rPr sz="1923" dirty="0">
                <a:latin typeface="Franklin Gothic Book"/>
                <a:cs typeface="Franklin Gothic Book"/>
              </a:rPr>
              <a:t>sources:</a:t>
            </a:r>
          </a:p>
          <a:p>
            <a:pPr marL="723136" lvl="1" indent="-334963">
              <a:spcBef>
                <a:spcPts val="1209"/>
              </a:spcBef>
              <a:buClr>
                <a:srgbClr val="8A8D90"/>
              </a:buClr>
              <a:buSzPct val="48000"/>
              <a:buFont typeface="Wingdings"/>
              <a:buChar char=""/>
              <a:tabLst>
                <a:tab pos="723136" algn="l"/>
                <a:tab pos="724009" algn="l"/>
              </a:tabLst>
            </a:pPr>
            <a:r>
              <a:rPr sz="1717" u="sng" spc="7" dirty="0">
                <a:solidFill>
                  <a:srgbClr val="005188"/>
                </a:solidFill>
                <a:uFill>
                  <a:solidFill>
                    <a:srgbClr val="005188"/>
                  </a:solidFill>
                </a:uFill>
                <a:latin typeface="Franklin Gothic Book"/>
                <a:cs typeface="Franklin Gothic Book"/>
                <a:hlinkClick r:id="rId3"/>
              </a:rPr>
              <a:t>msc.fema.gov</a:t>
            </a:r>
            <a:r>
              <a:rPr sz="1717" spc="-21" dirty="0">
                <a:solidFill>
                  <a:srgbClr val="005188"/>
                </a:solidFill>
                <a:latin typeface="Franklin Gothic Book"/>
                <a:cs typeface="Franklin Gothic Book"/>
                <a:hlinkClick r:id="rId3"/>
              </a:rPr>
              <a:t> </a:t>
            </a:r>
            <a:r>
              <a:rPr sz="1717" spc="14" dirty="0">
                <a:solidFill>
                  <a:srgbClr val="3C641E"/>
                </a:solidFill>
                <a:latin typeface="Franklin Gothic Book"/>
                <a:cs typeface="Franklin Gothic Book"/>
              </a:rPr>
              <a:t>or</a:t>
            </a:r>
            <a:r>
              <a:rPr sz="1717" spc="-14" dirty="0">
                <a:solidFill>
                  <a:srgbClr val="3C641E"/>
                </a:solidFill>
                <a:latin typeface="Franklin Gothic Book"/>
                <a:cs typeface="Franklin Gothic Book"/>
              </a:rPr>
              <a:t> </a:t>
            </a:r>
            <a:r>
              <a:rPr sz="1717" spc="14" dirty="0">
                <a:solidFill>
                  <a:srgbClr val="3C641E"/>
                </a:solidFill>
                <a:latin typeface="Franklin Gothic Book"/>
                <a:cs typeface="Franklin Gothic Book"/>
              </a:rPr>
              <a:t>local</a:t>
            </a:r>
            <a:r>
              <a:rPr sz="1717" spc="-21" dirty="0">
                <a:solidFill>
                  <a:srgbClr val="3C641E"/>
                </a:solidFill>
                <a:latin typeface="Franklin Gothic Book"/>
                <a:cs typeface="Franklin Gothic Book"/>
              </a:rPr>
              <a:t> </a:t>
            </a:r>
            <a:r>
              <a:rPr sz="1717" spc="14" dirty="0">
                <a:solidFill>
                  <a:srgbClr val="3C641E"/>
                </a:solidFill>
                <a:latin typeface="Franklin Gothic Book"/>
                <a:cs typeface="Franklin Gothic Book"/>
              </a:rPr>
              <a:t>floodplain</a:t>
            </a:r>
            <a:r>
              <a:rPr sz="1717" spc="-14" dirty="0">
                <a:solidFill>
                  <a:srgbClr val="3C641E"/>
                </a:solidFill>
                <a:latin typeface="Franklin Gothic Book"/>
                <a:cs typeface="Franklin Gothic Book"/>
              </a:rPr>
              <a:t> </a:t>
            </a:r>
            <a:r>
              <a:rPr sz="1717" spc="14" dirty="0">
                <a:solidFill>
                  <a:srgbClr val="3C641E"/>
                </a:solidFill>
                <a:latin typeface="Franklin Gothic Book"/>
                <a:cs typeface="Franklin Gothic Book"/>
              </a:rPr>
              <a:t>official</a:t>
            </a:r>
            <a:endParaRPr sz="1717" dirty="0">
              <a:latin typeface="Franklin Gothic Book"/>
              <a:cs typeface="Franklin Gothic Book"/>
            </a:endParaRPr>
          </a:p>
          <a:p>
            <a:pPr marL="723136" marR="6978" lvl="1" indent="-334089">
              <a:lnSpc>
                <a:spcPct val="102099"/>
              </a:lnSpc>
              <a:spcBef>
                <a:spcPts val="975"/>
              </a:spcBef>
              <a:buClr>
                <a:srgbClr val="8A8D90"/>
              </a:buClr>
              <a:buSzPct val="48000"/>
              <a:buFont typeface="Wingdings"/>
              <a:buChar char=""/>
              <a:tabLst>
                <a:tab pos="723136" algn="l"/>
                <a:tab pos="724009" algn="l"/>
              </a:tabLst>
            </a:pPr>
            <a:r>
              <a:rPr sz="1717" spc="7" dirty="0">
                <a:solidFill>
                  <a:srgbClr val="3C641E"/>
                </a:solidFill>
                <a:latin typeface="Franklin Gothic Book"/>
                <a:cs typeface="Franklin Gothic Book"/>
              </a:rPr>
              <a:t>If </a:t>
            </a:r>
            <a:r>
              <a:rPr sz="1717" spc="14" dirty="0">
                <a:solidFill>
                  <a:srgbClr val="3C641E"/>
                </a:solidFill>
                <a:latin typeface="Franklin Gothic Book"/>
                <a:cs typeface="Franklin Gothic Book"/>
              </a:rPr>
              <a:t>the area where the building </a:t>
            </a:r>
            <a:r>
              <a:rPr sz="1717" spc="7" dirty="0">
                <a:solidFill>
                  <a:srgbClr val="3C641E"/>
                </a:solidFill>
                <a:latin typeface="Franklin Gothic Book"/>
                <a:cs typeface="Franklin Gothic Book"/>
              </a:rPr>
              <a:t>is located </a:t>
            </a:r>
            <a:r>
              <a:rPr sz="1717" spc="14" dirty="0">
                <a:solidFill>
                  <a:srgbClr val="3C641E"/>
                </a:solidFill>
                <a:latin typeface="Franklin Gothic Book"/>
                <a:cs typeface="Franklin Gothic Book"/>
              </a:rPr>
              <a:t>was </a:t>
            </a:r>
            <a:r>
              <a:rPr sz="1717" spc="-412" dirty="0">
                <a:solidFill>
                  <a:srgbClr val="3C641E"/>
                </a:solidFill>
                <a:latin typeface="Franklin Gothic Book"/>
                <a:cs typeface="Franklin Gothic Book"/>
              </a:rPr>
              <a:t> </a:t>
            </a:r>
            <a:r>
              <a:rPr sz="1717" spc="7" dirty="0">
                <a:solidFill>
                  <a:srgbClr val="3C641E"/>
                </a:solidFill>
                <a:latin typeface="Franklin Gothic Book"/>
                <a:cs typeface="Franklin Gothic Book"/>
              </a:rPr>
              <a:t>revised </a:t>
            </a:r>
            <a:r>
              <a:rPr sz="1717" dirty="0">
                <a:solidFill>
                  <a:srgbClr val="3C641E"/>
                </a:solidFill>
                <a:latin typeface="Franklin Gothic Book"/>
                <a:cs typeface="Franklin Gothic Book"/>
              </a:rPr>
              <a:t>by </a:t>
            </a:r>
            <a:r>
              <a:rPr sz="1717" spc="14" dirty="0">
                <a:solidFill>
                  <a:srgbClr val="3C641E"/>
                </a:solidFill>
                <a:latin typeface="Franklin Gothic Book"/>
                <a:cs typeface="Franklin Gothic Book"/>
              </a:rPr>
              <a:t>a </a:t>
            </a:r>
            <a:r>
              <a:rPr sz="1717" spc="7" dirty="0">
                <a:solidFill>
                  <a:srgbClr val="3C641E"/>
                </a:solidFill>
                <a:latin typeface="Franklin Gothic Book"/>
                <a:cs typeface="Franklin Gothic Book"/>
              </a:rPr>
              <a:t>LOMR, enter </a:t>
            </a:r>
            <a:r>
              <a:rPr sz="1717" spc="14" dirty="0">
                <a:solidFill>
                  <a:srgbClr val="3C641E"/>
                </a:solidFill>
                <a:latin typeface="Franklin Gothic Book"/>
                <a:cs typeface="Franklin Gothic Book"/>
              </a:rPr>
              <a:t>the </a:t>
            </a:r>
            <a:r>
              <a:rPr sz="1717" spc="7" dirty="0">
                <a:solidFill>
                  <a:srgbClr val="3C641E"/>
                </a:solidFill>
                <a:latin typeface="Franklin Gothic Book"/>
                <a:cs typeface="Franklin Gothic Book"/>
              </a:rPr>
              <a:t>LOMR effective </a:t>
            </a:r>
            <a:r>
              <a:rPr sz="1717" spc="-412" dirty="0">
                <a:solidFill>
                  <a:srgbClr val="3C641E"/>
                </a:solidFill>
                <a:latin typeface="Franklin Gothic Book"/>
                <a:cs typeface="Franklin Gothic Book"/>
              </a:rPr>
              <a:t> </a:t>
            </a:r>
            <a:r>
              <a:rPr sz="1717" spc="7" dirty="0">
                <a:solidFill>
                  <a:srgbClr val="3C641E"/>
                </a:solidFill>
                <a:latin typeface="Franklin Gothic Book"/>
                <a:cs typeface="Franklin Gothic Book"/>
              </a:rPr>
              <a:t>date </a:t>
            </a:r>
            <a:r>
              <a:rPr sz="1717" spc="21" dirty="0">
                <a:solidFill>
                  <a:srgbClr val="3C641E"/>
                </a:solidFill>
                <a:latin typeface="Franklin Gothic Book"/>
                <a:cs typeface="Franklin Gothic Book"/>
              </a:rPr>
              <a:t>&amp; </a:t>
            </a:r>
            <a:r>
              <a:rPr sz="1717" spc="14" dirty="0">
                <a:solidFill>
                  <a:srgbClr val="3C641E"/>
                </a:solidFill>
                <a:latin typeface="Franklin Gothic Book"/>
                <a:cs typeface="Franklin Gothic Book"/>
              </a:rPr>
              <a:t>case number </a:t>
            </a:r>
            <a:r>
              <a:rPr sz="1717" spc="7" dirty="0">
                <a:solidFill>
                  <a:srgbClr val="3C641E"/>
                </a:solidFill>
                <a:latin typeface="Franklin Gothic Book"/>
                <a:cs typeface="Franklin Gothic Book"/>
              </a:rPr>
              <a:t>in </a:t>
            </a:r>
            <a:r>
              <a:rPr sz="1717" spc="14" dirty="0">
                <a:solidFill>
                  <a:srgbClr val="3C641E"/>
                </a:solidFill>
                <a:latin typeface="Franklin Gothic Book"/>
                <a:cs typeface="Franklin Gothic Book"/>
              </a:rPr>
              <a:t>the </a:t>
            </a:r>
            <a:r>
              <a:rPr sz="1717" spc="21" dirty="0">
                <a:solidFill>
                  <a:srgbClr val="3C641E"/>
                </a:solidFill>
                <a:latin typeface="Franklin Gothic Book"/>
                <a:cs typeface="Franklin Gothic Book"/>
              </a:rPr>
              <a:t>Comments area </a:t>
            </a:r>
            <a:r>
              <a:rPr sz="1717" spc="27" dirty="0">
                <a:solidFill>
                  <a:srgbClr val="3C641E"/>
                </a:solidFill>
                <a:latin typeface="Franklin Gothic Book"/>
                <a:cs typeface="Franklin Gothic Book"/>
              </a:rPr>
              <a:t> </a:t>
            </a:r>
            <a:r>
              <a:rPr sz="1717" spc="14" dirty="0">
                <a:solidFill>
                  <a:srgbClr val="3C641E"/>
                </a:solidFill>
                <a:latin typeface="Franklin Gothic Book"/>
                <a:cs typeface="Franklin Gothic Book"/>
              </a:rPr>
              <a:t>of</a:t>
            </a:r>
            <a:r>
              <a:rPr sz="1717" spc="-14" dirty="0">
                <a:solidFill>
                  <a:srgbClr val="3C641E"/>
                </a:solidFill>
                <a:latin typeface="Franklin Gothic Book"/>
                <a:cs typeface="Franklin Gothic Book"/>
              </a:rPr>
              <a:t> </a:t>
            </a:r>
            <a:r>
              <a:rPr sz="1717" spc="14" dirty="0">
                <a:solidFill>
                  <a:srgbClr val="3C641E"/>
                </a:solidFill>
                <a:latin typeface="Franklin Gothic Book"/>
                <a:cs typeface="Franklin Gothic Book"/>
              </a:rPr>
              <a:t>Section</a:t>
            </a:r>
            <a:r>
              <a:rPr sz="1717" spc="-21" dirty="0">
                <a:solidFill>
                  <a:srgbClr val="3C641E"/>
                </a:solidFill>
                <a:latin typeface="Franklin Gothic Book"/>
                <a:cs typeface="Franklin Gothic Book"/>
              </a:rPr>
              <a:t> </a:t>
            </a:r>
            <a:r>
              <a:rPr sz="1717" spc="21" dirty="0">
                <a:solidFill>
                  <a:srgbClr val="3C641E"/>
                </a:solidFill>
                <a:latin typeface="Franklin Gothic Book"/>
                <a:cs typeface="Franklin Gothic Book"/>
              </a:rPr>
              <a:t>D.</a:t>
            </a:r>
            <a:endParaRPr lang="en-US" sz="1717" spc="21" dirty="0">
              <a:solidFill>
                <a:srgbClr val="3C641E"/>
              </a:solidFill>
              <a:latin typeface="Franklin Gothic Book"/>
              <a:cs typeface="Franklin Gothic Book"/>
            </a:endParaRPr>
          </a:p>
          <a:p>
            <a:pPr marL="265936" marR="6978" indent="-334089">
              <a:lnSpc>
                <a:spcPct val="102099"/>
              </a:lnSpc>
              <a:spcBef>
                <a:spcPts val="975"/>
              </a:spcBef>
              <a:buClr>
                <a:srgbClr val="8A8D90"/>
              </a:buClr>
              <a:buSzPct val="48000"/>
              <a:buFont typeface="Wingdings" panose="05000000000000000000" pitchFamily="2" charset="2"/>
              <a:buChar char="§"/>
              <a:tabLst>
                <a:tab pos="723136" algn="l"/>
                <a:tab pos="724009" algn="l"/>
              </a:tabLst>
            </a:pPr>
            <a:r>
              <a:rPr lang="en-US" sz="1800" spc="-69" dirty="0">
                <a:latin typeface="Franklin Gothic Book"/>
                <a:cs typeface="Franklin Gothic Book"/>
              </a:rPr>
              <a:t>B8.</a:t>
            </a:r>
            <a:r>
              <a:rPr lang="en-US" sz="1800" spc="96" dirty="0">
                <a:latin typeface="Franklin Gothic Book"/>
                <a:cs typeface="Franklin Gothic Book"/>
              </a:rPr>
              <a:t> </a:t>
            </a:r>
            <a:r>
              <a:rPr lang="en-US" spc="7" dirty="0">
                <a:latin typeface="Franklin Gothic Book"/>
                <a:cs typeface="Franklin Gothic Book"/>
              </a:rPr>
              <a:t>WV Flood Tool, FIRM, or NFHL Viewer</a:t>
            </a:r>
            <a:endParaRPr lang="en-US" sz="1800" dirty="0">
              <a:latin typeface="Franklin Gothic Book"/>
              <a:cs typeface="Franklin Gothic Book"/>
            </a:endParaRPr>
          </a:p>
        </p:txBody>
      </p:sp>
      <p:sp>
        <p:nvSpPr>
          <p:cNvPr id="12" name="object 12"/>
          <p:cNvSpPr txBox="1"/>
          <p:nvPr/>
        </p:nvSpPr>
        <p:spPr>
          <a:xfrm>
            <a:off x="7210274" y="2074600"/>
            <a:ext cx="1241316" cy="316173"/>
          </a:xfrm>
          <a:prstGeom prst="rect">
            <a:avLst/>
          </a:prstGeom>
        </p:spPr>
        <p:txBody>
          <a:bodyPr vert="horz" wrap="square" lIns="0" tIns="20062" rIns="0" bIns="0" rtlCol="0">
            <a:spAutoFit/>
          </a:bodyPr>
          <a:lstStyle/>
          <a:p>
            <a:pPr marL="333218" indent="-334089">
              <a:spcBef>
                <a:spcPts val="157"/>
              </a:spcBef>
              <a:buClr>
                <a:srgbClr val="8A8D90"/>
              </a:buClr>
              <a:buFont typeface="Wingdings"/>
              <a:buChar char=""/>
              <a:tabLst>
                <a:tab pos="333218" algn="l"/>
                <a:tab pos="334089" algn="l"/>
              </a:tabLst>
            </a:pPr>
            <a:r>
              <a:rPr sz="1923" dirty="0">
                <a:latin typeface="Franklin Gothic Book"/>
                <a:cs typeface="Franklin Gothic Book"/>
              </a:rPr>
              <a:t>B9.</a:t>
            </a:r>
            <a:r>
              <a:rPr sz="1923" spc="-76" dirty="0">
                <a:latin typeface="Franklin Gothic Book"/>
                <a:cs typeface="Franklin Gothic Book"/>
              </a:rPr>
              <a:t> </a:t>
            </a:r>
            <a:r>
              <a:rPr sz="1923" dirty="0">
                <a:latin typeface="Franklin Gothic Book"/>
                <a:cs typeface="Franklin Gothic Book"/>
              </a:rPr>
              <a:t>BFE:</a:t>
            </a:r>
            <a:endParaRPr sz="1923">
              <a:latin typeface="Franklin Gothic Book"/>
              <a:cs typeface="Franklin Gothic Book"/>
            </a:endParaRPr>
          </a:p>
        </p:txBody>
      </p:sp>
      <p:sp>
        <p:nvSpPr>
          <p:cNvPr id="13" name="object 13"/>
          <p:cNvSpPr txBox="1"/>
          <p:nvPr/>
        </p:nvSpPr>
        <p:spPr>
          <a:xfrm>
            <a:off x="7210274" y="2492264"/>
            <a:ext cx="4969625" cy="3545446"/>
          </a:xfrm>
          <a:prstGeom prst="rect">
            <a:avLst/>
          </a:prstGeom>
        </p:spPr>
        <p:txBody>
          <a:bodyPr vert="horz" wrap="square" lIns="0" tIns="47105" rIns="0" bIns="0" rtlCol="0">
            <a:spAutoFit/>
          </a:bodyPr>
          <a:lstStyle/>
          <a:p>
            <a:pPr marL="723136" marR="9595" indent="-334089">
              <a:lnSpc>
                <a:spcPts val="1896"/>
              </a:lnSpc>
              <a:spcBef>
                <a:spcPts val="371"/>
              </a:spcBef>
              <a:buClr>
                <a:srgbClr val="8A8D90"/>
              </a:buClr>
              <a:buSzPct val="48000"/>
              <a:buFont typeface="Wingdings"/>
              <a:buChar char=""/>
              <a:tabLst>
                <a:tab pos="723136" algn="l"/>
                <a:tab pos="724009" algn="l"/>
              </a:tabLst>
            </a:pPr>
            <a:r>
              <a:rPr sz="1717" spc="7" dirty="0">
                <a:latin typeface="Franklin Gothic Book"/>
                <a:cs typeface="Franklin Gothic Book"/>
              </a:rPr>
              <a:t>Enter</a:t>
            </a:r>
            <a:r>
              <a:rPr sz="171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base</a:t>
            </a:r>
            <a:r>
              <a:rPr sz="1717" spc="-7" dirty="0">
                <a:latin typeface="Franklin Gothic Book"/>
                <a:cs typeface="Franklin Gothic Book"/>
              </a:rPr>
              <a:t> </a:t>
            </a:r>
            <a:r>
              <a:rPr sz="1717" spc="14" dirty="0">
                <a:latin typeface="Franklin Gothic Book"/>
                <a:cs typeface="Franklin Gothic Book"/>
              </a:rPr>
              <a:t>flood</a:t>
            </a:r>
            <a:r>
              <a:rPr sz="1717" dirty="0">
                <a:latin typeface="Franklin Gothic Book"/>
                <a:cs typeface="Franklin Gothic Book"/>
              </a:rPr>
              <a:t> </a:t>
            </a:r>
            <a:r>
              <a:rPr sz="1717" spc="14" dirty="0">
                <a:latin typeface="Franklin Gothic Book"/>
                <a:cs typeface="Franklin Gothic Book"/>
              </a:rPr>
              <a:t>depth</a:t>
            </a:r>
            <a:r>
              <a:rPr sz="1717" spc="-7" dirty="0">
                <a:latin typeface="Franklin Gothic Book"/>
                <a:cs typeface="Franklin Gothic Book"/>
              </a:rPr>
              <a:t> </a:t>
            </a:r>
            <a:r>
              <a:rPr sz="1717" dirty="0">
                <a:solidFill>
                  <a:srgbClr val="3C641E"/>
                </a:solidFill>
                <a:latin typeface="Franklin Gothic Book"/>
                <a:cs typeface="Franklin Gothic Book"/>
              </a:rPr>
              <a:t>to</a:t>
            </a:r>
            <a:r>
              <a:rPr sz="1717" spc="-7" dirty="0">
                <a:solidFill>
                  <a:srgbClr val="3C641E"/>
                </a:solidFill>
                <a:latin typeface="Franklin Gothic Book"/>
                <a:cs typeface="Franklin Gothic Book"/>
              </a:rPr>
              <a:t> </a:t>
            </a:r>
            <a:r>
              <a:rPr sz="1717" spc="14" dirty="0">
                <a:solidFill>
                  <a:srgbClr val="3C641E"/>
                </a:solidFill>
                <a:latin typeface="Franklin Gothic Book"/>
                <a:cs typeface="Franklin Gothic Book"/>
              </a:rPr>
              <a:t>the</a:t>
            </a:r>
            <a:r>
              <a:rPr sz="1717" spc="7" dirty="0">
                <a:solidFill>
                  <a:srgbClr val="3C641E"/>
                </a:solidFill>
                <a:latin typeface="Franklin Gothic Book"/>
                <a:cs typeface="Franklin Gothic Book"/>
              </a:rPr>
              <a:t> </a:t>
            </a:r>
            <a:r>
              <a:rPr sz="1717" spc="14" dirty="0">
                <a:solidFill>
                  <a:srgbClr val="3C641E"/>
                </a:solidFill>
                <a:latin typeface="Franklin Gothic Book"/>
                <a:cs typeface="Franklin Gothic Book"/>
              </a:rPr>
              <a:t>nearest</a:t>
            </a:r>
            <a:r>
              <a:rPr sz="1717" spc="-14" dirty="0">
                <a:solidFill>
                  <a:srgbClr val="3C641E"/>
                </a:solidFill>
                <a:latin typeface="Franklin Gothic Book"/>
                <a:cs typeface="Franklin Gothic Book"/>
              </a:rPr>
              <a:t> </a:t>
            </a:r>
            <a:r>
              <a:rPr sz="1717" spc="-7" dirty="0">
                <a:solidFill>
                  <a:srgbClr val="3C641E"/>
                </a:solidFill>
                <a:latin typeface="Franklin Gothic Book"/>
                <a:cs typeface="Franklin Gothic Book"/>
              </a:rPr>
              <a:t>0.1 </a:t>
            </a:r>
            <a:r>
              <a:rPr sz="1717" spc="-412" dirty="0">
                <a:solidFill>
                  <a:srgbClr val="3C641E"/>
                </a:solidFill>
                <a:latin typeface="Franklin Gothic Book"/>
                <a:cs typeface="Franklin Gothic Book"/>
              </a:rPr>
              <a:t> </a:t>
            </a:r>
            <a:r>
              <a:rPr sz="1717" dirty="0">
                <a:solidFill>
                  <a:srgbClr val="3C641E"/>
                </a:solidFill>
                <a:latin typeface="Franklin Gothic Book"/>
                <a:cs typeface="Franklin Gothic Book"/>
              </a:rPr>
              <a:t>foot </a:t>
            </a:r>
            <a:r>
              <a:rPr sz="1717" spc="7" dirty="0">
                <a:solidFill>
                  <a:srgbClr val="3C641E"/>
                </a:solidFill>
                <a:latin typeface="Franklin Gothic Book"/>
                <a:cs typeface="Franklin Gothic Book"/>
              </a:rPr>
              <a:t>(in</a:t>
            </a:r>
            <a:r>
              <a:rPr sz="1717" spc="-7" dirty="0">
                <a:solidFill>
                  <a:srgbClr val="3C641E"/>
                </a:solidFill>
                <a:latin typeface="Franklin Gothic Book"/>
                <a:cs typeface="Franklin Gothic Book"/>
              </a:rPr>
              <a:t> </a:t>
            </a:r>
            <a:r>
              <a:rPr sz="1717" spc="14" dirty="0">
                <a:solidFill>
                  <a:srgbClr val="3C641E"/>
                </a:solidFill>
                <a:latin typeface="Franklin Gothic Book"/>
                <a:cs typeface="Franklin Gothic Book"/>
              </a:rPr>
              <a:t>Puerto</a:t>
            </a:r>
            <a:r>
              <a:rPr sz="1717" dirty="0">
                <a:solidFill>
                  <a:srgbClr val="3C641E"/>
                </a:solidFill>
                <a:latin typeface="Franklin Gothic Book"/>
                <a:cs typeface="Franklin Gothic Book"/>
              </a:rPr>
              <a:t> </a:t>
            </a:r>
            <a:r>
              <a:rPr sz="1717" spc="14" dirty="0">
                <a:solidFill>
                  <a:srgbClr val="3C641E"/>
                </a:solidFill>
                <a:latin typeface="Franklin Gothic Book"/>
                <a:cs typeface="Franklin Gothic Book"/>
              </a:rPr>
              <a:t>Rico,</a:t>
            </a:r>
            <a:r>
              <a:rPr sz="1717" spc="-7" dirty="0">
                <a:solidFill>
                  <a:srgbClr val="3C641E"/>
                </a:solidFill>
                <a:latin typeface="Franklin Gothic Book"/>
                <a:cs typeface="Franklin Gothic Book"/>
              </a:rPr>
              <a:t> </a:t>
            </a:r>
            <a:r>
              <a:rPr sz="1717" spc="7" dirty="0">
                <a:solidFill>
                  <a:srgbClr val="3C641E"/>
                </a:solidFill>
                <a:latin typeface="Franklin Gothic Book"/>
                <a:cs typeface="Franklin Gothic Book"/>
              </a:rPr>
              <a:t>nearest</a:t>
            </a:r>
            <a:r>
              <a:rPr sz="1717" spc="-7" dirty="0">
                <a:solidFill>
                  <a:srgbClr val="3C641E"/>
                </a:solidFill>
                <a:latin typeface="Franklin Gothic Book"/>
                <a:cs typeface="Franklin Gothic Book"/>
              </a:rPr>
              <a:t> </a:t>
            </a:r>
            <a:r>
              <a:rPr sz="1717" spc="-14" dirty="0">
                <a:solidFill>
                  <a:srgbClr val="3C641E"/>
                </a:solidFill>
                <a:latin typeface="Franklin Gothic Book"/>
                <a:cs typeface="Franklin Gothic Book"/>
              </a:rPr>
              <a:t>0.1</a:t>
            </a:r>
            <a:r>
              <a:rPr sz="1717" spc="-7" dirty="0">
                <a:solidFill>
                  <a:srgbClr val="3C641E"/>
                </a:solidFill>
                <a:latin typeface="Franklin Gothic Book"/>
                <a:cs typeface="Franklin Gothic Book"/>
              </a:rPr>
              <a:t> </a:t>
            </a:r>
            <a:r>
              <a:rPr sz="1717" spc="7" dirty="0">
                <a:solidFill>
                  <a:srgbClr val="3C641E"/>
                </a:solidFill>
                <a:latin typeface="Franklin Gothic Book"/>
                <a:cs typeface="Franklin Gothic Book"/>
              </a:rPr>
              <a:t>meter).</a:t>
            </a:r>
            <a:endParaRPr sz="1717" dirty="0">
              <a:latin typeface="Franklin Gothic Book"/>
              <a:cs typeface="Franklin Gothic Book"/>
            </a:endParaRPr>
          </a:p>
          <a:p>
            <a:pPr marL="723136" marR="211096" indent="-277391">
              <a:lnSpc>
                <a:spcPts val="1896"/>
              </a:lnSpc>
              <a:spcBef>
                <a:spcPts val="975"/>
              </a:spcBef>
              <a:buClr>
                <a:srgbClr val="8A8D90"/>
              </a:buClr>
              <a:buSzPct val="48000"/>
              <a:buFont typeface="Wingdings"/>
              <a:buChar char=""/>
              <a:tabLst>
                <a:tab pos="723136" algn="l"/>
                <a:tab pos="724009" algn="l"/>
              </a:tabLst>
            </a:pPr>
            <a:r>
              <a:rPr sz="1717" b="1" spc="14" dirty="0">
                <a:solidFill>
                  <a:srgbClr val="3C641E"/>
                </a:solidFill>
                <a:latin typeface="Franklin Gothic Book"/>
                <a:cs typeface="Franklin Gothic Book"/>
              </a:rPr>
              <a:t>The BFE </a:t>
            </a:r>
            <a:r>
              <a:rPr sz="1717" b="1" spc="7" dirty="0">
                <a:solidFill>
                  <a:srgbClr val="3C641E"/>
                </a:solidFill>
                <a:latin typeface="Franklin Gothic Book"/>
                <a:cs typeface="Franklin Gothic Book"/>
              </a:rPr>
              <a:t>entered in Item </a:t>
            </a:r>
            <a:r>
              <a:rPr sz="1717" b="1" spc="14" dirty="0">
                <a:solidFill>
                  <a:srgbClr val="3C641E"/>
                </a:solidFill>
                <a:latin typeface="Franklin Gothic Book"/>
                <a:cs typeface="Franklin Gothic Book"/>
              </a:rPr>
              <a:t>B9 must be </a:t>
            </a:r>
            <a:r>
              <a:rPr sz="1717" b="1" spc="7" dirty="0">
                <a:solidFill>
                  <a:srgbClr val="3C641E"/>
                </a:solidFill>
                <a:latin typeface="Franklin Gothic Book"/>
                <a:cs typeface="Franklin Gothic Book"/>
              </a:rPr>
              <a:t>based </a:t>
            </a:r>
            <a:r>
              <a:rPr sz="1717" b="1" spc="-412" dirty="0">
                <a:solidFill>
                  <a:srgbClr val="3C641E"/>
                </a:solidFill>
                <a:latin typeface="Franklin Gothic Book"/>
                <a:cs typeface="Franklin Gothic Book"/>
              </a:rPr>
              <a:t> </a:t>
            </a:r>
            <a:r>
              <a:rPr sz="1717" b="1" spc="14" dirty="0">
                <a:solidFill>
                  <a:srgbClr val="3C641E"/>
                </a:solidFill>
                <a:latin typeface="Franklin Gothic Book"/>
                <a:cs typeface="Franklin Gothic Book"/>
              </a:rPr>
              <a:t>on</a:t>
            </a:r>
            <a:r>
              <a:rPr sz="1717" b="1" dirty="0">
                <a:solidFill>
                  <a:srgbClr val="3C641E"/>
                </a:solidFill>
                <a:latin typeface="Franklin Gothic Book"/>
                <a:cs typeface="Franklin Gothic Book"/>
              </a:rPr>
              <a:t> </a:t>
            </a:r>
            <a:r>
              <a:rPr sz="1717" b="1" spc="7" dirty="0">
                <a:solidFill>
                  <a:srgbClr val="3C641E"/>
                </a:solidFill>
                <a:latin typeface="Franklin Gothic Book"/>
                <a:cs typeface="Franklin Gothic Book"/>
              </a:rPr>
              <a:t>hydrologic</a:t>
            </a:r>
            <a:r>
              <a:rPr sz="1717" b="1" dirty="0">
                <a:solidFill>
                  <a:srgbClr val="3C641E"/>
                </a:solidFill>
                <a:latin typeface="Franklin Gothic Book"/>
                <a:cs typeface="Franklin Gothic Book"/>
              </a:rPr>
              <a:t> </a:t>
            </a:r>
            <a:r>
              <a:rPr sz="1717" b="1" spc="21" dirty="0">
                <a:solidFill>
                  <a:srgbClr val="3C641E"/>
                </a:solidFill>
                <a:latin typeface="Franklin Gothic Book"/>
                <a:cs typeface="Franklin Gothic Book"/>
              </a:rPr>
              <a:t>and</a:t>
            </a:r>
            <a:r>
              <a:rPr sz="1717" b="1" dirty="0">
                <a:solidFill>
                  <a:srgbClr val="3C641E"/>
                </a:solidFill>
                <a:latin typeface="Franklin Gothic Book"/>
                <a:cs typeface="Franklin Gothic Book"/>
              </a:rPr>
              <a:t> </a:t>
            </a:r>
            <a:r>
              <a:rPr sz="1717" b="1" spc="7" dirty="0">
                <a:solidFill>
                  <a:srgbClr val="3C641E"/>
                </a:solidFill>
                <a:latin typeface="Franklin Gothic Book"/>
                <a:cs typeface="Franklin Gothic Book"/>
              </a:rPr>
              <a:t>hydrologic </a:t>
            </a:r>
            <a:r>
              <a:rPr sz="1717" b="1" spc="14" dirty="0">
                <a:solidFill>
                  <a:srgbClr val="3C641E"/>
                </a:solidFill>
                <a:latin typeface="Franklin Gothic Book"/>
                <a:cs typeface="Franklin Gothic Book"/>
              </a:rPr>
              <a:t>analyses.</a:t>
            </a:r>
            <a:endParaRPr sz="1717" b="1" dirty="0">
              <a:latin typeface="Franklin Gothic Book"/>
              <a:cs typeface="Franklin Gothic Book"/>
            </a:endParaRPr>
          </a:p>
          <a:p>
            <a:pPr marL="723136" marR="122122" indent="-277391">
              <a:lnSpc>
                <a:spcPct val="91800"/>
              </a:lnSpc>
              <a:spcBef>
                <a:spcPts val="941"/>
              </a:spcBef>
              <a:buClr>
                <a:srgbClr val="8A8D90"/>
              </a:buClr>
              <a:buSzPct val="48000"/>
              <a:buFont typeface="Wingdings"/>
              <a:buChar char=""/>
              <a:tabLst>
                <a:tab pos="723136" algn="l"/>
                <a:tab pos="724009" algn="l"/>
              </a:tabLst>
            </a:pPr>
            <a:r>
              <a:rPr sz="1717" spc="14" dirty="0">
                <a:latin typeface="Franklin Gothic Book"/>
                <a:cs typeface="Franklin Gothic Book"/>
              </a:rPr>
              <a:t>In </a:t>
            </a:r>
            <a:r>
              <a:rPr sz="1717" spc="21" dirty="0">
                <a:latin typeface="Franklin Gothic Book"/>
                <a:cs typeface="Franklin Gothic Book"/>
              </a:rPr>
              <a:t>an A </a:t>
            </a:r>
            <a:r>
              <a:rPr sz="1717" spc="14" dirty="0">
                <a:latin typeface="Franklin Gothic Book"/>
                <a:cs typeface="Franklin Gothic Book"/>
              </a:rPr>
              <a:t>Zone where BFEs are </a:t>
            </a:r>
            <a:r>
              <a:rPr sz="1717" spc="7" dirty="0">
                <a:latin typeface="Franklin Gothic Book"/>
                <a:cs typeface="Franklin Gothic Book"/>
              </a:rPr>
              <a:t>not </a:t>
            </a:r>
            <a:r>
              <a:rPr sz="1717" spc="14" dirty="0">
                <a:solidFill>
                  <a:srgbClr val="3C641E"/>
                </a:solidFill>
                <a:latin typeface="Franklin Gothic Book"/>
                <a:cs typeface="Franklin Gothic Book"/>
              </a:rPr>
              <a:t>obtained </a:t>
            </a:r>
            <a:r>
              <a:rPr sz="1717" spc="21" dirty="0">
                <a:solidFill>
                  <a:srgbClr val="3C641E"/>
                </a:solidFill>
                <a:latin typeface="Franklin Gothic Book"/>
                <a:cs typeface="Franklin Gothic Book"/>
              </a:rPr>
              <a:t> </a:t>
            </a:r>
            <a:r>
              <a:rPr sz="1717" spc="7" dirty="0">
                <a:solidFill>
                  <a:srgbClr val="3C641E"/>
                </a:solidFill>
                <a:latin typeface="Franklin Gothic Book"/>
                <a:cs typeface="Franklin Gothic Book"/>
              </a:rPr>
              <a:t>from </a:t>
            </a:r>
            <a:r>
              <a:rPr sz="1717" spc="14" dirty="0">
                <a:solidFill>
                  <a:srgbClr val="3C641E"/>
                </a:solidFill>
                <a:latin typeface="Franklin Gothic Book"/>
                <a:cs typeface="Franklin Gothic Book"/>
              </a:rPr>
              <a:t>another </a:t>
            </a:r>
            <a:r>
              <a:rPr sz="1717" spc="7" dirty="0">
                <a:solidFill>
                  <a:srgbClr val="3C641E"/>
                </a:solidFill>
                <a:latin typeface="Franklin Gothic Book"/>
                <a:cs typeface="Franklin Gothic Book"/>
              </a:rPr>
              <a:t>source, </a:t>
            </a:r>
            <a:r>
              <a:rPr sz="1717" spc="7" dirty="0">
                <a:latin typeface="Franklin Gothic Book"/>
                <a:cs typeface="Franklin Gothic Book"/>
              </a:rPr>
              <a:t>enter </a:t>
            </a:r>
            <a:r>
              <a:rPr sz="1717" spc="-14" dirty="0">
                <a:latin typeface="Franklin Gothic Book"/>
                <a:cs typeface="Franklin Gothic Book"/>
              </a:rPr>
              <a:t>“N/A” </a:t>
            </a:r>
            <a:r>
              <a:rPr sz="1717" spc="7" dirty="0">
                <a:latin typeface="Franklin Gothic Book"/>
                <a:cs typeface="Franklin Gothic Book"/>
              </a:rPr>
              <a:t>in Item </a:t>
            </a:r>
            <a:r>
              <a:rPr sz="1717" spc="14" dirty="0">
                <a:latin typeface="Franklin Gothic Book"/>
                <a:cs typeface="Franklin Gothic Book"/>
              </a:rPr>
              <a:t>B9 </a:t>
            </a:r>
            <a:r>
              <a:rPr sz="1717" spc="-412" dirty="0">
                <a:latin typeface="Franklin Gothic Book"/>
                <a:cs typeface="Franklin Gothic Book"/>
              </a:rPr>
              <a:t> </a:t>
            </a:r>
            <a:r>
              <a:rPr sz="1717" spc="21" dirty="0">
                <a:solidFill>
                  <a:srgbClr val="3C641E"/>
                </a:solidFill>
                <a:latin typeface="Franklin Gothic Book"/>
                <a:cs typeface="Franklin Gothic Book"/>
              </a:rPr>
              <a:t>and</a:t>
            </a:r>
            <a:r>
              <a:rPr sz="1717" spc="-7" dirty="0">
                <a:solidFill>
                  <a:srgbClr val="3C641E"/>
                </a:solidFill>
                <a:latin typeface="Franklin Gothic Book"/>
                <a:cs typeface="Franklin Gothic Book"/>
              </a:rPr>
              <a:t> </a:t>
            </a:r>
            <a:r>
              <a:rPr sz="1717" spc="7" dirty="0">
                <a:solidFill>
                  <a:srgbClr val="3C641E"/>
                </a:solidFill>
                <a:latin typeface="Franklin Gothic Book"/>
                <a:cs typeface="Franklin Gothic Book"/>
              </a:rPr>
              <a:t>complete</a:t>
            </a:r>
            <a:r>
              <a:rPr sz="1717" spc="-14" dirty="0">
                <a:solidFill>
                  <a:srgbClr val="3C641E"/>
                </a:solidFill>
                <a:latin typeface="Franklin Gothic Book"/>
                <a:cs typeface="Franklin Gothic Book"/>
              </a:rPr>
              <a:t> </a:t>
            </a:r>
            <a:r>
              <a:rPr sz="1717" spc="7" dirty="0">
                <a:solidFill>
                  <a:srgbClr val="3C641E"/>
                </a:solidFill>
                <a:latin typeface="Franklin Gothic Book"/>
                <a:cs typeface="Franklin Gothic Book"/>
              </a:rPr>
              <a:t>Section</a:t>
            </a:r>
            <a:r>
              <a:rPr sz="1717" dirty="0">
                <a:solidFill>
                  <a:srgbClr val="3C641E"/>
                </a:solidFill>
                <a:latin typeface="Franklin Gothic Book"/>
                <a:cs typeface="Franklin Gothic Book"/>
              </a:rPr>
              <a:t> </a:t>
            </a:r>
            <a:r>
              <a:rPr sz="1717" spc="14" dirty="0">
                <a:solidFill>
                  <a:srgbClr val="3C641E"/>
                </a:solidFill>
                <a:latin typeface="Franklin Gothic Book"/>
                <a:cs typeface="Franklin Gothic Book"/>
              </a:rPr>
              <a:t>E.</a:t>
            </a:r>
            <a:endParaRPr sz="1717" dirty="0">
              <a:latin typeface="Franklin Gothic Book"/>
              <a:cs typeface="Franklin Gothic Book"/>
            </a:endParaRPr>
          </a:p>
          <a:p>
            <a:pPr marL="333218" indent="-334089">
              <a:spcBef>
                <a:spcPts val="1017"/>
              </a:spcBef>
              <a:buClr>
                <a:srgbClr val="8A8D90"/>
              </a:buClr>
              <a:buFont typeface="Wingdings"/>
              <a:buChar char=""/>
              <a:tabLst>
                <a:tab pos="333218" algn="l"/>
                <a:tab pos="334089" algn="l"/>
              </a:tabLst>
            </a:pPr>
            <a:r>
              <a:rPr sz="1923" spc="-14" dirty="0">
                <a:latin typeface="Franklin Gothic Book"/>
                <a:cs typeface="Franklin Gothic Book"/>
              </a:rPr>
              <a:t>B10.</a:t>
            </a:r>
            <a:r>
              <a:rPr sz="1923" spc="27" dirty="0">
                <a:latin typeface="Franklin Gothic Book"/>
                <a:cs typeface="Franklin Gothic Book"/>
              </a:rPr>
              <a:t> </a:t>
            </a:r>
            <a:r>
              <a:rPr sz="1923" dirty="0">
                <a:latin typeface="Franklin Gothic Book"/>
                <a:cs typeface="Franklin Gothic Book"/>
              </a:rPr>
              <a:t>Indicate</a:t>
            </a:r>
            <a:r>
              <a:rPr sz="1923" spc="7" dirty="0">
                <a:latin typeface="Franklin Gothic Book"/>
                <a:cs typeface="Franklin Gothic Book"/>
              </a:rPr>
              <a:t> the </a:t>
            </a:r>
            <a:r>
              <a:rPr sz="1923" dirty="0">
                <a:latin typeface="Franklin Gothic Book"/>
                <a:cs typeface="Franklin Gothic Book"/>
              </a:rPr>
              <a:t>source</a:t>
            </a:r>
            <a:r>
              <a:rPr sz="1923" spc="14" dirty="0">
                <a:latin typeface="Franklin Gothic Book"/>
                <a:cs typeface="Franklin Gothic Book"/>
              </a:rPr>
              <a:t> </a:t>
            </a:r>
            <a:r>
              <a:rPr sz="1923" dirty="0">
                <a:latin typeface="Franklin Gothic Book"/>
                <a:cs typeface="Franklin Gothic Book"/>
              </a:rPr>
              <a:t>entered</a:t>
            </a:r>
            <a:r>
              <a:rPr sz="1923" spc="7" dirty="0">
                <a:latin typeface="Franklin Gothic Book"/>
                <a:cs typeface="Franklin Gothic Book"/>
              </a:rPr>
              <a:t> </a:t>
            </a:r>
            <a:r>
              <a:rPr sz="1923" dirty="0">
                <a:latin typeface="Franklin Gothic Book"/>
                <a:cs typeface="Franklin Gothic Book"/>
              </a:rPr>
              <a:t>in</a:t>
            </a:r>
            <a:r>
              <a:rPr sz="1923" spc="7" dirty="0">
                <a:latin typeface="Franklin Gothic Book"/>
                <a:cs typeface="Franklin Gothic Book"/>
              </a:rPr>
              <a:t> </a:t>
            </a:r>
            <a:r>
              <a:rPr sz="1923" dirty="0">
                <a:latin typeface="Franklin Gothic Book"/>
                <a:cs typeface="Franklin Gothic Book"/>
              </a:rPr>
              <a:t>Item</a:t>
            </a:r>
            <a:r>
              <a:rPr sz="1923" spc="7" dirty="0">
                <a:latin typeface="Franklin Gothic Book"/>
                <a:cs typeface="Franklin Gothic Book"/>
              </a:rPr>
              <a:t> </a:t>
            </a:r>
            <a:r>
              <a:rPr sz="1923" dirty="0">
                <a:latin typeface="Franklin Gothic Book"/>
                <a:cs typeface="Franklin Gothic Book"/>
              </a:rPr>
              <a:t>B9:</a:t>
            </a:r>
          </a:p>
          <a:p>
            <a:pPr marL="723136" marR="416087" lvl="1" indent="-334089">
              <a:lnSpc>
                <a:spcPct val="91900"/>
              </a:lnSpc>
              <a:spcBef>
                <a:spcPts val="1159"/>
              </a:spcBef>
              <a:buClr>
                <a:srgbClr val="8A8D90"/>
              </a:buClr>
              <a:buSzPct val="48000"/>
              <a:buFont typeface="Wingdings"/>
              <a:buChar char=""/>
              <a:tabLst>
                <a:tab pos="723136" algn="l"/>
                <a:tab pos="724009" algn="l"/>
              </a:tabLst>
            </a:pPr>
            <a:r>
              <a:rPr sz="1717" spc="7" dirty="0">
                <a:latin typeface="Franklin Gothic Book"/>
                <a:cs typeface="Franklin Gothic Book"/>
              </a:rPr>
              <a:t>If </a:t>
            </a:r>
            <a:r>
              <a:rPr sz="1717" spc="14" dirty="0">
                <a:latin typeface="Franklin Gothic Book"/>
                <a:cs typeface="Franklin Gothic Book"/>
              </a:rPr>
              <a:t>BFE </a:t>
            </a:r>
            <a:r>
              <a:rPr sz="1717" spc="7" dirty="0">
                <a:latin typeface="Franklin Gothic Book"/>
                <a:cs typeface="Franklin Gothic Book"/>
              </a:rPr>
              <a:t>from other source </a:t>
            </a:r>
            <a:r>
              <a:rPr sz="1717" spc="14" dirty="0">
                <a:latin typeface="Franklin Gothic Book"/>
                <a:cs typeface="Franklin Gothic Book"/>
              </a:rPr>
              <a:t>(</a:t>
            </a:r>
            <a:r>
              <a:rPr sz="1717" i="1" spc="14" dirty="0">
                <a:latin typeface="Franklin Gothic Book"/>
                <a:cs typeface="Franklin Gothic Book"/>
              </a:rPr>
              <a:t>other </a:t>
            </a:r>
            <a:r>
              <a:rPr sz="1717" i="1" spc="7" dirty="0">
                <a:latin typeface="Franklin Gothic Book"/>
                <a:cs typeface="Franklin Gothic Book"/>
              </a:rPr>
              <a:t>than </a:t>
            </a:r>
            <a:r>
              <a:rPr sz="1717" i="1" spc="14" dirty="0">
                <a:latin typeface="Franklin Gothic Book"/>
                <a:cs typeface="Franklin Gothic Book"/>
              </a:rPr>
              <a:t> FIS/FIRM/community</a:t>
            </a:r>
            <a:r>
              <a:rPr sz="1717" spc="14" dirty="0">
                <a:latin typeface="Franklin Gothic Book"/>
                <a:cs typeface="Franklin Gothic Book"/>
              </a:rPr>
              <a:t>): </a:t>
            </a:r>
            <a:r>
              <a:rPr sz="1717" spc="7" dirty="0">
                <a:solidFill>
                  <a:srgbClr val="3C641E"/>
                </a:solidFill>
                <a:latin typeface="Franklin Gothic Book"/>
                <a:cs typeface="Franklin Gothic Book"/>
              </a:rPr>
              <a:t>include </a:t>
            </a:r>
            <a:r>
              <a:rPr sz="1717" spc="14" dirty="0">
                <a:solidFill>
                  <a:srgbClr val="3C641E"/>
                </a:solidFill>
                <a:latin typeface="Franklin Gothic Book"/>
                <a:cs typeface="Franklin Gothic Book"/>
              </a:rPr>
              <a:t>the study </a:t>
            </a:r>
            <a:r>
              <a:rPr sz="1717" spc="-412" dirty="0">
                <a:solidFill>
                  <a:srgbClr val="3C641E"/>
                </a:solidFill>
                <a:latin typeface="Franklin Gothic Book"/>
                <a:cs typeface="Franklin Gothic Book"/>
              </a:rPr>
              <a:t> </a:t>
            </a:r>
            <a:r>
              <a:rPr sz="1717" spc="14" dirty="0">
                <a:solidFill>
                  <a:srgbClr val="3C641E"/>
                </a:solidFill>
                <a:latin typeface="Franklin Gothic Book"/>
                <a:cs typeface="Franklin Gothic Book"/>
              </a:rPr>
              <a:t>name, </a:t>
            </a:r>
            <a:r>
              <a:rPr sz="1717" spc="7" dirty="0">
                <a:solidFill>
                  <a:srgbClr val="3C641E"/>
                </a:solidFill>
                <a:latin typeface="Franklin Gothic Book"/>
                <a:cs typeface="Franklin Gothic Book"/>
              </a:rPr>
              <a:t>source (agency </a:t>
            </a:r>
            <a:r>
              <a:rPr sz="1717" spc="14" dirty="0">
                <a:solidFill>
                  <a:srgbClr val="3C641E"/>
                </a:solidFill>
                <a:latin typeface="Franklin Gothic Book"/>
                <a:cs typeface="Franklin Gothic Book"/>
              </a:rPr>
              <a:t>or </a:t>
            </a:r>
            <a:r>
              <a:rPr sz="1717" spc="7" dirty="0">
                <a:solidFill>
                  <a:srgbClr val="3C641E"/>
                </a:solidFill>
                <a:latin typeface="Franklin Gothic Book"/>
                <a:cs typeface="Franklin Gothic Book"/>
              </a:rPr>
              <a:t>company </a:t>
            </a:r>
            <a:r>
              <a:rPr sz="1717" spc="14" dirty="0">
                <a:solidFill>
                  <a:srgbClr val="3C641E"/>
                </a:solidFill>
                <a:latin typeface="Franklin Gothic Book"/>
                <a:cs typeface="Franklin Gothic Book"/>
              </a:rPr>
              <a:t>that </a:t>
            </a:r>
            <a:r>
              <a:rPr sz="1717" spc="21" dirty="0">
                <a:solidFill>
                  <a:srgbClr val="3C641E"/>
                </a:solidFill>
                <a:latin typeface="Franklin Gothic Book"/>
                <a:cs typeface="Franklin Gothic Book"/>
              </a:rPr>
              <a:t> </a:t>
            </a:r>
            <a:r>
              <a:rPr sz="1717" spc="14" dirty="0">
                <a:solidFill>
                  <a:srgbClr val="3C641E"/>
                </a:solidFill>
                <a:latin typeface="Franklin Gothic Book"/>
                <a:cs typeface="Franklin Gothic Book"/>
              </a:rPr>
              <a:t>produced</a:t>
            </a:r>
            <a:r>
              <a:rPr sz="1717" dirty="0">
                <a:solidFill>
                  <a:srgbClr val="3C641E"/>
                </a:solidFill>
                <a:latin typeface="Franklin Gothic Book"/>
                <a:cs typeface="Franklin Gothic Book"/>
              </a:rPr>
              <a:t> it),</a:t>
            </a:r>
            <a:r>
              <a:rPr sz="1717" spc="-21" dirty="0">
                <a:solidFill>
                  <a:srgbClr val="3C641E"/>
                </a:solidFill>
                <a:latin typeface="Franklin Gothic Book"/>
                <a:cs typeface="Franklin Gothic Book"/>
              </a:rPr>
              <a:t> </a:t>
            </a:r>
            <a:r>
              <a:rPr sz="1717" spc="21" dirty="0">
                <a:solidFill>
                  <a:srgbClr val="3C641E"/>
                </a:solidFill>
                <a:latin typeface="Franklin Gothic Book"/>
                <a:cs typeface="Franklin Gothic Book"/>
              </a:rPr>
              <a:t>and</a:t>
            </a:r>
            <a:r>
              <a:rPr sz="1717" dirty="0">
                <a:solidFill>
                  <a:srgbClr val="3C641E"/>
                </a:solidFill>
                <a:latin typeface="Franklin Gothic Book"/>
                <a:cs typeface="Franklin Gothic Book"/>
              </a:rPr>
              <a:t> </a:t>
            </a:r>
            <a:r>
              <a:rPr sz="1717" spc="7" dirty="0">
                <a:solidFill>
                  <a:srgbClr val="3C641E"/>
                </a:solidFill>
                <a:latin typeface="Franklin Gothic Book"/>
                <a:cs typeface="Franklin Gothic Book"/>
              </a:rPr>
              <a:t>date</a:t>
            </a:r>
            <a:r>
              <a:rPr sz="1717" spc="-7" dirty="0">
                <a:solidFill>
                  <a:srgbClr val="3C641E"/>
                </a:solidFill>
                <a:latin typeface="Franklin Gothic Book"/>
                <a:cs typeface="Franklin Gothic Book"/>
              </a:rPr>
              <a:t> </a:t>
            </a:r>
            <a:r>
              <a:rPr sz="1717" spc="7" dirty="0">
                <a:solidFill>
                  <a:srgbClr val="3C641E"/>
                </a:solidFill>
                <a:latin typeface="Franklin Gothic Book"/>
                <a:cs typeface="Franklin Gothic Book"/>
              </a:rPr>
              <a:t>completed.</a:t>
            </a:r>
            <a:endParaRPr sz="1717" dirty="0">
              <a:latin typeface="Franklin Gothic Book"/>
              <a:cs typeface="Franklin Gothic Book"/>
            </a:endParaRPr>
          </a:p>
        </p:txBody>
      </p:sp>
      <p:sp>
        <p:nvSpPr>
          <p:cNvPr id="14" name="object 14"/>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8" name="Slide Number Placeholder 17">
            <a:extLst>
              <a:ext uri="{FF2B5EF4-FFF2-40B4-BE49-F238E27FC236}">
                <a16:creationId xmlns:a16="http://schemas.microsoft.com/office/drawing/2014/main" id="{5E15DC9B-8A1C-F096-F61E-500ABD7CB8B4}"/>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36</a:t>
            </a:fld>
            <a:endParaRPr lang="en-US" spc="-2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9566-0D75-349D-52DA-1DCED9EF22BF}"/>
              </a:ext>
            </a:extLst>
          </p:cNvPr>
          <p:cNvSpPr>
            <a:spLocks noGrp="1"/>
          </p:cNvSpPr>
          <p:nvPr>
            <p:ph type="title"/>
          </p:nvPr>
        </p:nvSpPr>
        <p:spPr>
          <a:xfrm>
            <a:off x="736600" y="191395"/>
            <a:ext cx="10872792" cy="829056"/>
          </a:xfrm>
        </p:spPr>
        <p:txBody>
          <a:bodyPr>
            <a:normAutofit/>
          </a:bodyPr>
          <a:lstStyle/>
          <a:p>
            <a:r>
              <a:rPr lang="en-US" dirty="0"/>
              <a:t>FIRM Info: Typical FIRM Panel and Flood Zones</a:t>
            </a:r>
          </a:p>
        </p:txBody>
      </p:sp>
      <p:pic>
        <p:nvPicPr>
          <p:cNvPr id="3" name="object 5" descr="Graphic shows how the FIRM depicts different flood zones ">
            <a:extLst>
              <a:ext uri="{FF2B5EF4-FFF2-40B4-BE49-F238E27FC236}">
                <a16:creationId xmlns:a16="http://schemas.microsoft.com/office/drawing/2014/main" id="{A7BF19A9-40BF-98DE-1AD0-BB9A0116C071}"/>
              </a:ext>
            </a:extLst>
          </p:cNvPr>
          <p:cNvPicPr/>
          <p:nvPr/>
        </p:nvPicPr>
        <p:blipFill>
          <a:blip r:embed="rId2" cstate="email">
            <a:extLst>
              <a:ext uri="{28A0092B-C50C-407E-A947-70E740481C1C}">
                <a14:useLocalDpi xmlns:a14="http://schemas.microsoft.com/office/drawing/2010/main"/>
              </a:ext>
            </a:extLst>
          </a:blip>
          <a:stretch>
            <a:fillRect/>
          </a:stretch>
        </p:blipFill>
        <p:spPr>
          <a:xfrm>
            <a:off x="1964690" y="1974192"/>
            <a:ext cx="9888220" cy="4621987"/>
          </a:xfrm>
          <a:prstGeom prst="rect">
            <a:avLst/>
          </a:prstGeom>
        </p:spPr>
      </p:pic>
      <p:sp>
        <p:nvSpPr>
          <p:cNvPr id="4" name="object 7">
            <a:extLst>
              <a:ext uri="{FF2B5EF4-FFF2-40B4-BE49-F238E27FC236}">
                <a16:creationId xmlns:a16="http://schemas.microsoft.com/office/drawing/2014/main" id="{82F214D0-82A8-F7D7-030B-083F90FFBAC5}"/>
              </a:ext>
              <a:ext uri="{C183D7F6-B498-43B3-948B-1728B52AA6E4}">
                <adec:decorative xmlns:adec="http://schemas.microsoft.com/office/drawing/2017/decorative" val="1"/>
              </a:ext>
            </a:extLst>
          </p:cNvPr>
          <p:cNvSpPr/>
          <p:nvPr/>
        </p:nvSpPr>
        <p:spPr>
          <a:xfrm>
            <a:off x="6949393" y="1842064"/>
            <a:ext cx="760688" cy="995299"/>
          </a:xfrm>
          <a:custGeom>
            <a:avLst/>
            <a:gdLst/>
            <a:ahLst/>
            <a:cxnLst/>
            <a:rect l="l" t="t" r="r" b="b"/>
            <a:pathLst>
              <a:path w="671195" h="878205">
                <a:moveTo>
                  <a:pt x="515883" y="707211"/>
                </a:moveTo>
                <a:lnTo>
                  <a:pt x="508762" y="709676"/>
                </a:lnTo>
                <a:lnTo>
                  <a:pt x="503082" y="714654"/>
                </a:lnTo>
                <a:lnTo>
                  <a:pt x="499903" y="721217"/>
                </a:lnTo>
                <a:lnTo>
                  <a:pt x="499439" y="728517"/>
                </a:lnTo>
                <a:lnTo>
                  <a:pt x="501904" y="735711"/>
                </a:lnTo>
                <a:lnTo>
                  <a:pt x="584962" y="878204"/>
                </a:lnTo>
                <a:lnTo>
                  <a:pt x="607055" y="840359"/>
                </a:lnTo>
                <a:lnTo>
                  <a:pt x="565912" y="840359"/>
                </a:lnTo>
                <a:lnTo>
                  <a:pt x="565912" y="769874"/>
                </a:lnTo>
                <a:lnTo>
                  <a:pt x="534797" y="716534"/>
                </a:lnTo>
                <a:lnTo>
                  <a:pt x="529746" y="710854"/>
                </a:lnTo>
                <a:lnTo>
                  <a:pt x="523160" y="707675"/>
                </a:lnTo>
                <a:lnTo>
                  <a:pt x="515883" y="707211"/>
                </a:lnTo>
                <a:close/>
              </a:path>
              <a:path w="671195" h="878205">
                <a:moveTo>
                  <a:pt x="565912" y="769874"/>
                </a:moveTo>
                <a:lnTo>
                  <a:pt x="565912" y="840359"/>
                </a:lnTo>
                <a:lnTo>
                  <a:pt x="604012" y="840359"/>
                </a:lnTo>
                <a:lnTo>
                  <a:pt x="604012" y="830834"/>
                </a:lnTo>
                <a:lnTo>
                  <a:pt x="568579" y="830834"/>
                </a:lnTo>
                <a:lnTo>
                  <a:pt x="585025" y="802640"/>
                </a:lnTo>
                <a:lnTo>
                  <a:pt x="565912" y="769874"/>
                </a:lnTo>
                <a:close/>
              </a:path>
              <a:path w="671195" h="878205">
                <a:moveTo>
                  <a:pt x="654095" y="707211"/>
                </a:moveTo>
                <a:lnTo>
                  <a:pt x="646795" y="707675"/>
                </a:lnTo>
                <a:lnTo>
                  <a:pt x="640232" y="710854"/>
                </a:lnTo>
                <a:lnTo>
                  <a:pt x="635254" y="716534"/>
                </a:lnTo>
                <a:lnTo>
                  <a:pt x="604012" y="770091"/>
                </a:lnTo>
                <a:lnTo>
                  <a:pt x="604012" y="840359"/>
                </a:lnTo>
                <a:lnTo>
                  <a:pt x="607055" y="840359"/>
                </a:lnTo>
                <a:lnTo>
                  <a:pt x="668147" y="735711"/>
                </a:lnTo>
                <a:lnTo>
                  <a:pt x="670593" y="728517"/>
                </a:lnTo>
                <a:lnTo>
                  <a:pt x="670099" y="721217"/>
                </a:lnTo>
                <a:lnTo>
                  <a:pt x="666914" y="714654"/>
                </a:lnTo>
                <a:lnTo>
                  <a:pt x="661289" y="709676"/>
                </a:lnTo>
                <a:lnTo>
                  <a:pt x="654095" y="707211"/>
                </a:lnTo>
                <a:close/>
              </a:path>
              <a:path w="671195" h="878205">
                <a:moveTo>
                  <a:pt x="585025" y="802640"/>
                </a:moveTo>
                <a:lnTo>
                  <a:pt x="568579" y="830834"/>
                </a:lnTo>
                <a:lnTo>
                  <a:pt x="601472" y="830834"/>
                </a:lnTo>
                <a:lnTo>
                  <a:pt x="585025" y="802640"/>
                </a:lnTo>
                <a:close/>
              </a:path>
              <a:path w="671195" h="878205">
                <a:moveTo>
                  <a:pt x="604012" y="770091"/>
                </a:moveTo>
                <a:lnTo>
                  <a:pt x="585025" y="802640"/>
                </a:lnTo>
                <a:lnTo>
                  <a:pt x="601472" y="830834"/>
                </a:lnTo>
                <a:lnTo>
                  <a:pt x="604012" y="830834"/>
                </a:lnTo>
                <a:lnTo>
                  <a:pt x="604012" y="770091"/>
                </a:lnTo>
                <a:close/>
              </a:path>
              <a:path w="671195" h="878205">
                <a:moveTo>
                  <a:pt x="565912" y="439038"/>
                </a:moveTo>
                <a:lnTo>
                  <a:pt x="565912" y="769874"/>
                </a:lnTo>
                <a:lnTo>
                  <a:pt x="585025" y="802640"/>
                </a:lnTo>
                <a:lnTo>
                  <a:pt x="604012" y="770091"/>
                </a:lnTo>
                <a:lnTo>
                  <a:pt x="604012" y="458088"/>
                </a:lnTo>
                <a:lnTo>
                  <a:pt x="584962" y="458088"/>
                </a:lnTo>
                <a:lnTo>
                  <a:pt x="565912" y="439038"/>
                </a:lnTo>
                <a:close/>
              </a:path>
              <a:path w="671195" h="878205">
                <a:moveTo>
                  <a:pt x="38100" y="0"/>
                </a:moveTo>
                <a:lnTo>
                  <a:pt x="0" y="0"/>
                </a:lnTo>
                <a:lnTo>
                  <a:pt x="0" y="439038"/>
                </a:lnTo>
                <a:lnTo>
                  <a:pt x="1494" y="446462"/>
                </a:lnTo>
                <a:lnTo>
                  <a:pt x="5572" y="452516"/>
                </a:lnTo>
                <a:lnTo>
                  <a:pt x="11626" y="456594"/>
                </a:lnTo>
                <a:lnTo>
                  <a:pt x="19050" y="458088"/>
                </a:lnTo>
                <a:lnTo>
                  <a:pt x="565912" y="458088"/>
                </a:lnTo>
                <a:lnTo>
                  <a:pt x="565912" y="439038"/>
                </a:lnTo>
                <a:lnTo>
                  <a:pt x="38100" y="439038"/>
                </a:lnTo>
                <a:lnTo>
                  <a:pt x="19050" y="419988"/>
                </a:lnTo>
                <a:lnTo>
                  <a:pt x="38100" y="419988"/>
                </a:lnTo>
                <a:lnTo>
                  <a:pt x="38100" y="0"/>
                </a:lnTo>
                <a:close/>
              </a:path>
              <a:path w="671195" h="878205">
                <a:moveTo>
                  <a:pt x="584962" y="419988"/>
                </a:moveTo>
                <a:lnTo>
                  <a:pt x="38100" y="419988"/>
                </a:lnTo>
                <a:lnTo>
                  <a:pt x="38100" y="439038"/>
                </a:lnTo>
                <a:lnTo>
                  <a:pt x="565912" y="439038"/>
                </a:lnTo>
                <a:lnTo>
                  <a:pt x="584962" y="458088"/>
                </a:lnTo>
                <a:lnTo>
                  <a:pt x="604012" y="458088"/>
                </a:lnTo>
                <a:lnTo>
                  <a:pt x="604012" y="439038"/>
                </a:lnTo>
                <a:lnTo>
                  <a:pt x="602517" y="431615"/>
                </a:lnTo>
                <a:lnTo>
                  <a:pt x="598439" y="425561"/>
                </a:lnTo>
                <a:lnTo>
                  <a:pt x="592385" y="421483"/>
                </a:lnTo>
                <a:lnTo>
                  <a:pt x="584962" y="419988"/>
                </a:lnTo>
                <a:close/>
              </a:path>
              <a:path w="671195" h="878205">
                <a:moveTo>
                  <a:pt x="38100" y="419988"/>
                </a:moveTo>
                <a:lnTo>
                  <a:pt x="19050" y="419988"/>
                </a:lnTo>
                <a:lnTo>
                  <a:pt x="38100" y="439038"/>
                </a:lnTo>
                <a:lnTo>
                  <a:pt x="38100" y="419988"/>
                </a:lnTo>
                <a:close/>
              </a:path>
            </a:pathLst>
          </a:custGeom>
          <a:solidFill>
            <a:srgbClr val="FFFF00"/>
          </a:solidFill>
        </p:spPr>
        <p:txBody>
          <a:bodyPr wrap="square" lIns="0" tIns="0" rIns="0" bIns="0" rtlCol="0"/>
          <a:lstStyle/>
          <a:p>
            <a:endParaRPr sz="2040"/>
          </a:p>
        </p:txBody>
      </p:sp>
      <p:sp>
        <p:nvSpPr>
          <p:cNvPr id="5" name="object 9">
            <a:extLst>
              <a:ext uri="{FF2B5EF4-FFF2-40B4-BE49-F238E27FC236}">
                <a16:creationId xmlns:a16="http://schemas.microsoft.com/office/drawing/2014/main" id="{2F8DF0AB-92FC-4DBD-EE38-0DCA870918E5}"/>
              </a:ext>
              <a:ext uri="{C183D7F6-B498-43B3-948B-1728B52AA6E4}">
                <adec:decorative xmlns:adec="http://schemas.microsoft.com/office/drawing/2017/decorative" val="1"/>
              </a:ext>
            </a:extLst>
          </p:cNvPr>
          <p:cNvSpPr/>
          <p:nvPr/>
        </p:nvSpPr>
        <p:spPr>
          <a:xfrm>
            <a:off x="2849016" y="1842064"/>
            <a:ext cx="1032002" cy="2833328"/>
          </a:xfrm>
          <a:custGeom>
            <a:avLst/>
            <a:gdLst/>
            <a:ahLst/>
            <a:cxnLst/>
            <a:rect l="l" t="t" r="r" b="b"/>
            <a:pathLst>
              <a:path w="910589" h="2499995">
                <a:moveTo>
                  <a:pt x="755604" y="2328620"/>
                </a:moveTo>
                <a:lnTo>
                  <a:pt x="748410" y="2331085"/>
                </a:lnTo>
                <a:lnTo>
                  <a:pt x="742785" y="2336117"/>
                </a:lnTo>
                <a:lnTo>
                  <a:pt x="739600" y="2342673"/>
                </a:lnTo>
                <a:lnTo>
                  <a:pt x="739106" y="2349944"/>
                </a:lnTo>
                <a:lnTo>
                  <a:pt x="741553" y="2357120"/>
                </a:lnTo>
                <a:lnTo>
                  <a:pt x="824738" y="2499614"/>
                </a:lnTo>
                <a:lnTo>
                  <a:pt x="846797" y="2461768"/>
                </a:lnTo>
                <a:lnTo>
                  <a:pt x="805688" y="2461768"/>
                </a:lnTo>
                <a:lnTo>
                  <a:pt x="805688" y="2391500"/>
                </a:lnTo>
                <a:lnTo>
                  <a:pt x="774446" y="2337943"/>
                </a:lnTo>
                <a:lnTo>
                  <a:pt x="769467" y="2332263"/>
                </a:lnTo>
                <a:lnTo>
                  <a:pt x="762904" y="2329084"/>
                </a:lnTo>
                <a:lnTo>
                  <a:pt x="755604" y="2328620"/>
                </a:lnTo>
                <a:close/>
              </a:path>
              <a:path w="910589" h="2499995">
                <a:moveTo>
                  <a:pt x="805688" y="2391500"/>
                </a:moveTo>
                <a:lnTo>
                  <a:pt x="805688" y="2461768"/>
                </a:lnTo>
                <a:lnTo>
                  <a:pt x="843788" y="2461768"/>
                </a:lnTo>
                <a:lnTo>
                  <a:pt x="843788" y="2452243"/>
                </a:lnTo>
                <a:lnTo>
                  <a:pt x="808228" y="2452243"/>
                </a:lnTo>
                <a:lnTo>
                  <a:pt x="824674" y="2424049"/>
                </a:lnTo>
                <a:lnTo>
                  <a:pt x="805688" y="2391500"/>
                </a:lnTo>
                <a:close/>
              </a:path>
              <a:path w="910589" h="2499995">
                <a:moveTo>
                  <a:pt x="893816" y="2328620"/>
                </a:moveTo>
                <a:lnTo>
                  <a:pt x="886539" y="2329084"/>
                </a:lnTo>
                <a:lnTo>
                  <a:pt x="879953" y="2332263"/>
                </a:lnTo>
                <a:lnTo>
                  <a:pt x="874903" y="2337943"/>
                </a:lnTo>
                <a:lnTo>
                  <a:pt x="843788" y="2391283"/>
                </a:lnTo>
                <a:lnTo>
                  <a:pt x="843788" y="2461768"/>
                </a:lnTo>
                <a:lnTo>
                  <a:pt x="846797" y="2461768"/>
                </a:lnTo>
                <a:lnTo>
                  <a:pt x="907796" y="2357120"/>
                </a:lnTo>
                <a:lnTo>
                  <a:pt x="910260" y="2349944"/>
                </a:lnTo>
                <a:lnTo>
                  <a:pt x="909796" y="2342673"/>
                </a:lnTo>
                <a:lnTo>
                  <a:pt x="906617" y="2336117"/>
                </a:lnTo>
                <a:lnTo>
                  <a:pt x="900938" y="2331085"/>
                </a:lnTo>
                <a:lnTo>
                  <a:pt x="893816" y="2328620"/>
                </a:lnTo>
                <a:close/>
              </a:path>
              <a:path w="910589" h="2499995">
                <a:moveTo>
                  <a:pt x="824674" y="2424049"/>
                </a:moveTo>
                <a:lnTo>
                  <a:pt x="808228" y="2452243"/>
                </a:lnTo>
                <a:lnTo>
                  <a:pt x="841121" y="2452243"/>
                </a:lnTo>
                <a:lnTo>
                  <a:pt x="824674" y="2424049"/>
                </a:lnTo>
                <a:close/>
              </a:path>
              <a:path w="910589" h="2499995">
                <a:moveTo>
                  <a:pt x="843788" y="2391283"/>
                </a:moveTo>
                <a:lnTo>
                  <a:pt x="824674" y="2424049"/>
                </a:lnTo>
                <a:lnTo>
                  <a:pt x="841121" y="2452243"/>
                </a:lnTo>
                <a:lnTo>
                  <a:pt x="843788" y="2452243"/>
                </a:lnTo>
                <a:lnTo>
                  <a:pt x="843788" y="2391283"/>
                </a:lnTo>
                <a:close/>
              </a:path>
              <a:path w="910589" h="2499995">
                <a:moveTo>
                  <a:pt x="805688" y="1249807"/>
                </a:moveTo>
                <a:lnTo>
                  <a:pt x="805688" y="2391500"/>
                </a:lnTo>
                <a:lnTo>
                  <a:pt x="824674" y="2424049"/>
                </a:lnTo>
                <a:lnTo>
                  <a:pt x="843788" y="2391283"/>
                </a:lnTo>
                <a:lnTo>
                  <a:pt x="843788" y="1268857"/>
                </a:lnTo>
                <a:lnTo>
                  <a:pt x="824738" y="1268857"/>
                </a:lnTo>
                <a:lnTo>
                  <a:pt x="805688" y="1249807"/>
                </a:lnTo>
                <a:close/>
              </a:path>
              <a:path w="910589" h="2499995">
                <a:moveTo>
                  <a:pt x="38100" y="0"/>
                </a:moveTo>
                <a:lnTo>
                  <a:pt x="0" y="0"/>
                </a:lnTo>
                <a:lnTo>
                  <a:pt x="0" y="1249807"/>
                </a:lnTo>
                <a:lnTo>
                  <a:pt x="1497" y="1257230"/>
                </a:lnTo>
                <a:lnTo>
                  <a:pt x="5581" y="1263284"/>
                </a:lnTo>
                <a:lnTo>
                  <a:pt x="11637" y="1267362"/>
                </a:lnTo>
                <a:lnTo>
                  <a:pt x="19050" y="1268857"/>
                </a:lnTo>
                <a:lnTo>
                  <a:pt x="805688" y="1268857"/>
                </a:lnTo>
                <a:lnTo>
                  <a:pt x="805688" y="1249807"/>
                </a:lnTo>
                <a:lnTo>
                  <a:pt x="38100" y="1249807"/>
                </a:lnTo>
                <a:lnTo>
                  <a:pt x="19050" y="1230757"/>
                </a:lnTo>
                <a:lnTo>
                  <a:pt x="38100" y="1230757"/>
                </a:lnTo>
                <a:lnTo>
                  <a:pt x="38100" y="0"/>
                </a:lnTo>
                <a:close/>
              </a:path>
              <a:path w="910589" h="2499995">
                <a:moveTo>
                  <a:pt x="824738" y="1230757"/>
                </a:moveTo>
                <a:lnTo>
                  <a:pt x="38100" y="1230757"/>
                </a:lnTo>
                <a:lnTo>
                  <a:pt x="38100" y="1249807"/>
                </a:lnTo>
                <a:lnTo>
                  <a:pt x="805688" y="1249807"/>
                </a:lnTo>
                <a:lnTo>
                  <a:pt x="824738" y="1268857"/>
                </a:lnTo>
                <a:lnTo>
                  <a:pt x="843788" y="1268857"/>
                </a:lnTo>
                <a:lnTo>
                  <a:pt x="843788" y="1249807"/>
                </a:lnTo>
                <a:lnTo>
                  <a:pt x="842293" y="1242383"/>
                </a:lnTo>
                <a:lnTo>
                  <a:pt x="838215" y="1236329"/>
                </a:lnTo>
                <a:lnTo>
                  <a:pt x="832161" y="1232251"/>
                </a:lnTo>
                <a:lnTo>
                  <a:pt x="824738" y="1230757"/>
                </a:lnTo>
                <a:close/>
              </a:path>
              <a:path w="910589" h="2499995">
                <a:moveTo>
                  <a:pt x="38100" y="1230757"/>
                </a:moveTo>
                <a:lnTo>
                  <a:pt x="19050" y="1230757"/>
                </a:lnTo>
                <a:lnTo>
                  <a:pt x="38100" y="1249807"/>
                </a:lnTo>
                <a:lnTo>
                  <a:pt x="38100" y="1230757"/>
                </a:lnTo>
                <a:close/>
              </a:path>
            </a:pathLst>
          </a:custGeom>
          <a:solidFill>
            <a:srgbClr val="FFFF00"/>
          </a:solidFill>
        </p:spPr>
        <p:txBody>
          <a:bodyPr wrap="square" lIns="0" tIns="0" rIns="0" bIns="0" rtlCol="0"/>
          <a:lstStyle/>
          <a:p>
            <a:endParaRPr sz="2040"/>
          </a:p>
        </p:txBody>
      </p:sp>
      <p:sp>
        <p:nvSpPr>
          <p:cNvPr id="6" name="object 11">
            <a:extLst>
              <a:ext uri="{FF2B5EF4-FFF2-40B4-BE49-F238E27FC236}">
                <a16:creationId xmlns:a16="http://schemas.microsoft.com/office/drawing/2014/main" id="{EF1CD2C1-A9EF-4680-F8F1-5F98FA11E693}"/>
              </a:ext>
            </a:extLst>
          </p:cNvPr>
          <p:cNvSpPr txBox="1"/>
          <p:nvPr/>
        </p:nvSpPr>
        <p:spPr>
          <a:xfrm>
            <a:off x="1956921" y="1237540"/>
            <a:ext cx="1825794" cy="602729"/>
          </a:xfrm>
          <a:prstGeom prst="rect">
            <a:avLst/>
          </a:prstGeom>
          <a:solidFill>
            <a:srgbClr val="9F0927"/>
          </a:solidFill>
          <a:ln w="25908">
            <a:solidFill>
              <a:srgbClr val="74041A"/>
            </a:solidFill>
          </a:ln>
        </p:spPr>
        <p:txBody>
          <a:bodyPr vert="horz" wrap="square" lIns="0" tIns="0" rIns="0" bIns="0" rtlCol="0">
            <a:spAutoFit/>
          </a:bodyPr>
          <a:lstStyle/>
          <a:p>
            <a:pPr marL="413796">
              <a:lnSpc>
                <a:spcPts val="2318"/>
              </a:lnSpc>
            </a:pPr>
            <a:r>
              <a:rPr sz="2040">
                <a:solidFill>
                  <a:srgbClr val="FFFFFF"/>
                </a:solidFill>
                <a:latin typeface="Arial"/>
                <a:cs typeface="Arial"/>
              </a:rPr>
              <a:t>Zone</a:t>
            </a:r>
            <a:r>
              <a:rPr sz="2040" spc="-125">
                <a:solidFill>
                  <a:srgbClr val="FFFFFF"/>
                </a:solidFill>
                <a:latin typeface="Arial"/>
                <a:cs typeface="Arial"/>
              </a:rPr>
              <a:t> </a:t>
            </a:r>
            <a:r>
              <a:rPr sz="2040" spc="-28">
                <a:solidFill>
                  <a:srgbClr val="FFFFFF"/>
                </a:solidFill>
                <a:latin typeface="Arial"/>
                <a:cs typeface="Arial"/>
              </a:rPr>
              <a:t>AE</a:t>
            </a:r>
            <a:endParaRPr sz="2040">
              <a:latin typeface="Arial"/>
              <a:cs typeface="Arial"/>
            </a:endParaRPr>
          </a:p>
          <a:p>
            <a:pPr marL="360542">
              <a:lnSpc>
                <a:spcPts val="2442"/>
              </a:lnSpc>
            </a:pPr>
            <a:r>
              <a:rPr sz="2040" spc="-11">
                <a:solidFill>
                  <a:srgbClr val="FFFFFF"/>
                </a:solidFill>
                <a:latin typeface="Arial"/>
                <a:cs typeface="Arial"/>
              </a:rPr>
              <a:t>Floodway</a:t>
            </a:r>
            <a:endParaRPr sz="2040">
              <a:latin typeface="Arial"/>
              <a:cs typeface="Arial"/>
            </a:endParaRPr>
          </a:p>
        </p:txBody>
      </p:sp>
      <p:sp>
        <p:nvSpPr>
          <p:cNvPr id="15" name="object 20">
            <a:extLst>
              <a:ext uri="{FF2B5EF4-FFF2-40B4-BE49-F238E27FC236}">
                <a16:creationId xmlns:a16="http://schemas.microsoft.com/office/drawing/2014/main" id="{FC59BF02-A876-9595-ED98-D73D043CD78B}"/>
              </a:ext>
            </a:extLst>
          </p:cNvPr>
          <p:cNvSpPr txBox="1"/>
          <p:nvPr/>
        </p:nvSpPr>
        <p:spPr>
          <a:xfrm>
            <a:off x="4024379" y="1237542"/>
            <a:ext cx="1825794" cy="454910"/>
          </a:xfrm>
          <a:prstGeom prst="rect">
            <a:avLst/>
          </a:prstGeom>
          <a:solidFill>
            <a:srgbClr val="9F0927"/>
          </a:solidFill>
          <a:ln w="25907">
            <a:solidFill>
              <a:srgbClr val="74041A"/>
            </a:solidFill>
          </a:ln>
        </p:spPr>
        <p:txBody>
          <a:bodyPr vert="horz" wrap="square" lIns="0" tIns="139614" rIns="0" bIns="0" rtlCol="0">
            <a:spAutoFit/>
          </a:bodyPr>
          <a:lstStyle/>
          <a:p>
            <a:pPr marL="414516">
              <a:spcBef>
                <a:spcPts val="1098"/>
              </a:spcBef>
            </a:pPr>
            <a:r>
              <a:rPr sz="2040">
                <a:solidFill>
                  <a:srgbClr val="FFFFFF"/>
                </a:solidFill>
                <a:latin typeface="Arial"/>
                <a:cs typeface="Arial"/>
              </a:rPr>
              <a:t>Zone</a:t>
            </a:r>
            <a:r>
              <a:rPr sz="2040" spc="-125">
                <a:solidFill>
                  <a:srgbClr val="FFFFFF"/>
                </a:solidFill>
                <a:latin typeface="Arial"/>
                <a:cs typeface="Arial"/>
              </a:rPr>
              <a:t> </a:t>
            </a:r>
            <a:r>
              <a:rPr sz="2040" spc="-28">
                <a:solidFill>
                  <a:srgbClr val="FFFFFF"/>
                </a:solidFill>
                <a:latin typeface="Arial"/>
                <a:cs typeface="Arial"/>
              </a:rPr>
              <a:t>AE</a:t>
            </a:r>
            <a:endParaRPr sz="2040">
              <a:latin typeface="Arial"/>
              <a:cs typeface="Arial"/>
            </a:endParaRPr>
          </a:p>
        </p:txBody>
      </p:sp>
      <p:sp>
        <p:nvSpPr>
          <p:cNvPr id="7" name="object 12">
            <a:extLst>
              <a:ext uri="{FF2B5EF4-FFF2-40B4-BE49-F238E27FC236}">
                <a16:creationId xmlns:a16="http://schemas.microsoft.com/office/drawing/2014/main" id="{A4B4CEBA-0A33-34F2-3EA7-2A87A4352D9E}"/>
              </a:ext>
            </a:extLst>
          </p:cNvPr>
          <p:cNvSpPr txBox="1"/>
          <p:nvPr/>
        </p:nvSpPr>
        <p:spPr>
          <a:xfrm>
            <a:off x="6059022" y="1237542"/>
            <a:ext cx="1825794" cy="454910"/>
          </a:xfrm>
          <a:prstGeom prst="rect">
            <a:avLst/>
          </a:prstGeom>
          <a:solidFill>
            <a:srgbClr val="9F0927"/>
          </a:solidFill>
          <a:ln w="25907">
            <a:solidFill>
              <a:srgbClr val="74041A"/>
            </a:solidFill>
          </a:ln>
        </p:spPr>
        <p:txBody>
          <a:bodyPr vert="horz" wrap="square" lIns="0" tIns="139614" rIns="0" bIns="0" rtlCol="0">
            <a:spAutoFit/>
          </a:bodyPr>
          <a:lstStyle/>
          <a:p>
            <a:pPr marL="495116">
              <a:spcBef>
                <a:spcPts val="1098"/>
              </a:spcBef>
            </a:pPr>
            <a:r>
              <a:rPr sz="2040">
                <a:solidFill>
                  <a:srgbClr val="FFFFFF"/>
                </a:solidFill>
                <a:latin typeface="Arial"/>
                <a:cs typeface="Arial"/>
              </a:rPr>
              <a:t>Zone</a:t>
            </a:r>
            <a:r>
              <a:rPr sz="2040" spc="-17">
                <a:solidFill>
                  <a:srgbClr val="FFFFFF"/>
                </a:solidFill>
                <a:latin typeface="Arial"/>
                <a:cs typeface="Arial"/>
              </a:rPr>
              <a:t> </a:t>
            </a:r>
            <a:r>
              <a:rPr sz="2040" spc="-57">
                <a:solidFill>
                  <a:srgbClr val="FFFFFF"/>
                </a:solidFill>
                <a:latin typeface="Arial"/>
                <a:cs typeface="Arial"/>
              </a:rPr>
              <a:t>X</a:t>
            </a:r>
            <a:endParaRPr sz="2040">
              <a:latin typeface="Arial"/>
              <a:cs typeface="Arial"/>
            </a:endParaRPr>
          </a:p>
        </p:txBody>
      </p:sp>
      <p:grpSp>
        <p:nvGrpSpPr>
          <p:cNvPr id="8" name="object 13">
            <a:extLst>
              <a:ext uri="{FF2B5EF4-FFF2-40B4-BE49-F238E27FC236}">
                <a16:creationId xmlns:a16="http://schemas.microsoft.com/office/drawing/2014/main" id="{EC3CE60E-DFD5-90D0-438B-26BEEBB8F0B8}"/>
              </a:ext>
              <a:ext uri="{C183D7F6-B498-43B3-948B-1728B52AA6E4}">
                <adec:decorative xmlns:adec="http://schemas.microsoft.com/office/drawing/2017/decorative" val="1"/>
              </a:ext>
            </a:extLst>
          </p:cNvPr>
          <p:cNvGrpSpPr/>
          <p:nvPr/>
        </p:nvGrpSpPr>
        <p:grpSpPr>
          <a:xfrm>
            <a:off x="8049619" y="1820474"/>
            <a:ext cx="996738" cy="2022983"/>
            <a:chOff x="5573267" y="1789176"/>
            <a:chExt cx="879475" cy="1784985"/>
          </a:xfrm>
        </p:grpSpPr>
        <p:pic>
          <p:nvPicPr>
            <p:cNvPr id="9" name="object 14">
              <a:extLst>
                <a:ext uri="{FF2B5EF4-FFF2-40B4-BE49-F238E27FC236}">
                  <a16:creationId xmlns:a16="http://schemas.microsoft.com/office/drawing/2014/main" id="{2DDFB995-AE56-B0AB-D71C-7A15E4453726}"/>
                </a:ext>
              </a:extLst>
            </p:cNvPr>
            <p:cNvPicPr/>
            <p:nvPr/>
          </p:nvPicPr>
          <p:blipFill>
            <a:blip r:embed="rId3" cstate="email">
              <a:extLst>
                <a:ext uri="{28A0092B-C50C-407E-A947-70E740481C1C}">
                  <a14:useLocalDpi xmlns:a14="http://schemas.microsoft.com/office/drawing/2010/main"/>
                </a:ext>
              </a:extLst>
            </a:blip>
            <a:stretch>
              <a:fillRect/>
            </a:stretch>
          </p:blipFill>
          <p:spPr>
            <a:xfrm>
              <a:off x="5573267" y="1789176"/>
              <a:ext cx="879360" cy="1784603"/>
            </a:xfrm>
            <a:prstGeom prst="rect">
              <a:avLst/>
            </a:prstGeom>
          </p:spPr>
        </p:pic>
        <p:sp>
          <p:nvSpPr>
            <p:cNvPr id="10" name="object 15">
              <a:extLst>
                <a:ext uri="{FF2B5EF4-FFF2-40B4-BE49-F238E27FC236}">
                  <a16:creationId xmlns:a16="http://schemas.microsoft.com/office/drawing/2014/main" id="{81F645DF-10C5-8FE7-9335-D2BBB428BD32}"/>
                </a:ext>
              </a:extLst>
            </p:cNvPr>
            <p:cNvSpPr/>
            <p:nvPr/>
          </p:nvSpPr>
          <p:spPr>
            <a:xfrm>
              <a:off x="5700287" y="1808226"/>
              <a:ext cx="715010" cy="1534795"/>
            </a:xfrm>
            <a:custGeom>
              <a:avLst/>
              <a:gdLst/>
              <a:ahLst/>
              <a:cxnLst/>
              <a:rect l="l" t="t" r="r" b="b"/>
              <a:pathLst>
                <a:path w="715010" h="1534795">
                  <a:moveTo>
                    <a:pt x="16446" y="1363420"/>
                  </a:moveTo>
                  <a:lnTo>
                    <a:pt x="9251" y="1365885"/>
                  </a:lnTo>
                  <a:lnTo>
                    <a:pt x="3643" y="1370917"/>
                  </a:lnTo>
                  <a:lnTo>
                    <a:pt x="488" y="1377473"/>
                  </a:lnTo>
                  <a:lnTo>
                    <a:pt x="0" y="1384744"/>
                  </a:lnTo>
                  <a:lnTo>
                    <a:pt x="2393" y="1391920"/>
                  </a:lnTo>
                  <a:lnTo>
                    <a:pt x="85578" y="1534414"/>
                  </a:lnTo>
                  <a:lnTo>
                    <a:pt x="107671" y="1496568"/>
                  </a:lnTo>
                  <a:lnTo>
                    <a:pt x="66528" y="1496568"/>
                  </a:lnTo>
                  <a:lnTo>
                    <a:pt x="66528" y="1426083"/>
                  </a:lnTo>
                  <a:lnTo>
                    <a:pt x="35413" y="1372743"/>
                  </a:lnTo>
                  <a:lnTo>
                    <a:pt x="30360" y="1367063"/>
                  </a:lnTo>
                  <a:lnTo>
                    <a:pt x="23760" y="1363884"/>
                  </a:lnTo>
                  <a:lnTo>
                    <a:pt x="16446" y="1363420"/>
                  </a:lnTo>
                  <a:close/>
                </a:path>
                <a:path w="715010" h="1534795">
                  <a:moveTo>
                    <a:pt x="66528" y="1426083"/>
                  </a:moveTo>
                  <a:lnTo>
                    <a:pt x="66528" y="1496568"/>
                  </a:lnTo>
                  <a:lnTo>
                    <a:pt x="104628" y="1496568"/>
                  </a:lnTo>
                  <a:lnTo>
                    <a:pt x="104628" y="1487043"/>
                  </a:lnTo>
                  <a:lnTo>
                    <a:pt x="69068" y="1487043"/>
                  </a:lnTo>
                  <a:lnTo>
                    <a:pt x="85578" y="1458740"/>
                  </a:lnTo>
                  <a:lnTo>
                    <a:pt x="66528" y="1426083"/>
                  </a:lnTo>
                  <a:close/>
                </a:path>
                <a:path w="715010" h="1534795">
                  <a:moveTo>
                    <a:pt x="154709" y="1363420"/>
                  </a:moveTo>
                  <a:lnTo>
                    <a:pt x="147395" y="1363884"/>
                  </a:lnTo>
                  <a:lnTo>
                    <a:pt x="140795" y="1367063"/>
                  </a:lnTo>
                  <a:lnTo>
                    <a:pt x="135743" y="1372743"/>
                  </a:lnTo>
                  <a:lnTo>
                    <a:pt x="104628" y="1426083"/>
                  </a:lnTo>
                  <a:lnTo>
                    <a:pt x="104628" y="1496568"/>
                  </a:lnTo>
                  <a:lnTo>
                    <a:pt x="107671" y="1496568"/>
                  </a:lnTo>
                  <a:lnTo>
                    <a:pt x="168763" y="1391920"/>
                  </a:lnTo>
                  <a:lnTo>
                    <a:pt x="171156" y="1384744"/>
                  </a:lnTo>
                  <a:lnTo>
                    <a:pt x="170668" y="1377473"/>
                  </a:lnTo>
                  <a:lnTo>
                    <a:pt x="167512" y="1370917"/>
                  </a:lnTo>
                  <a:lnTo>
                    <a:pt x="161905" y="1365885"/>
                  </a:lnTo>
                  <a:lnTo>
                    <a:pt x="154709" y="1363420"/>
                  </a:lnTo>
                  <a:close/>
                </a:path>
                <a:path w="715010" h="1534795">
                  <a:moveTo>
                    <a:pt x="85578" y="1458740"/>
                  </a:moveTo>
                  <a:lnTo>
                    <a:pt x="69068" y="1487043"/>
                  </a:lnTo>
                  <a:lnTo>
                    <a:pt x="102088" y="1487043"/>
                  </a:lnTo>
                  <a:lnTo>
                    <a:pt x="85578" y="1458740"/>
                  </a:lnTo>
                  <a:close/>
                </a:path>
                <a:path w="715010" h="1534795">
                  <a:moveTo>
                    <a:pt x="104628" y="1426083"/>
                  </a:moveTo>
                  <a:lnTo>
                    <a:pt x="85578" y="1458740"/>
                  </a:lnTo>
                  <a:lnTo>
                    <a:pt x="102088" y="1487043"/>
                  </a:lnTo>
                  <a:lnTo>
                    <a:pt x="104628" y="1487043"/>
                  </a:lnTo>
                  <a:lnTo>
                    <a:pt x="104628" y="1426083"/>
                  </a:lnTo>
                  <a:close/>
                </a:path>
                <a:path w="715010" h="1534795">
                  <a:moveTo>
                    <a:pt x="676509" y="748157"/>
                  </a:moveTo>
                  <a:lnTo>
                    <a:pt x="85578" y="748157"/>
                  </a:lnTo>
                  <a:lnTo>
                    <a:pt x="78154" y="749651"/>
                  </a:lnTo>
                  <a:lnTo>
                    <a:pt x="72100" y="753729"/>
                  </a:lnTo>
                  <a:lnTo>
                    <a:pt x="68022" y="759783"/>
                  </a:lnTo>
                  <a:lnTo>
                    <a:pt x="66528" y="767207"/>
                  </a:lnTo>
                  <a:lnTo>
                    <a:pt x="66528" y="1426083"/>
                  </a:lnTo>
                  <a:lnTo>
                    <a:pt x="85578" y="1458740"/>
                  </a:lnTo>
                  <a:lnTo>
                    <a:pt x="104628" y="1426083"/>
                  </a:lnTo>
                  <a:lnTo>
                    <a:pt x="104628" y="786257"/>
                  </a:lnTo>
                  <a:lnTo>
                    <a:pt x="85578" y="786257"/>
                  </a:lnTo>
                  <a:lnTo>
                    <a:pt x="104628" y="767207"/>
                  </a:lnTo>
                  <a:lnTo>
                    <a:pt x="676509" y="767207"/>
                  </a:lnTo>
                  <a:lnTo>
                    <a:pt x="676509" y="748157"/>
                  </a:lnTo>
                  <a:close/>
                </a:path>
                <a:path w="715010" h="1534795">
                  <a:moveTo>
                    <a:pt x="104628" y="767207"/>
                  </a:moveTo>
                  <a:lnTo>
                    <a:pt x="85578" y="786257"/>
                  </a:lnTo>
                  <a:lnTo>
                    <a:pt x="104628" y="786257"/>
                  </a:lnTo>
                  <a:lnTo>
                    <a:pt x="104628" y="767207"/>
                  </a:lnTo>
                  <a:close/>
                </a:path>
                <a:path w="715010" h="1534795">
                  <a:moveTo>
                    <a:pt x="714609" y="748157"/>
                  </a:moveTo>
                  <a:lnTo>
                    <a:pt x="695559" y="748157"/>
                  </a:lnTo>
                  <a:lnTo>
                    <a:pt x="676509" y="767207"/>
                  </a:lnTo>
                  <a:lnTo>
                    <a:pt x="104628" y="767207"/>
                  </a:lnTo>
                  <a:lnTo>
                    <a:pt x="104628" y="786257"/>
                  </a:lnTo>
                  <a:lnTo>
                    <a:pt x="695559" y="786257"/>
                  </a:lnTo>
                  <a:lnTo>
                    <a:pt x="702982" y="784762"/>
                  </a:lnTo>
                  <a:lnTo>
                    <a:pt x="709037" y="780684"/>
                  </a:lnTo>
                  <a:lnTo>
                    <a:pt x="713114" y="774630"/>
                  </a:lnTo>
                  <a:lnTo>
                    <a:pt x="714609" y="767207"/>
                  </a:lnTo>
                  <a:lnTo>
                    <a:pt x="714609" y="748157"/>
                  </a:lnTo>
                  <a:close/>
                </a:path>
                <a:path w="715010" h="1534795">
                  <a:moveTo>
                    <a:pt x="714609" y="0"/>
                  </a:moveTo>
                  <a:lnTo>
                    <a:pt x="676509" y="0"/>
                  </a:lnTo>
                  <a:lnTo>
                    <a:pt x="676509" y="767207"/>
                  </a:lnTo>
                  <a:lnTo>
                    <a:pt x="695559" y="748157"/>
                  </a:lnTo>
                  <a:lnTo>
                    <a:pt x="714609" y="748157"/>
                  </a:lnTo>
                  <a:lnTo>
                    <a:pt x="714609" y="0"/>
                  </a:lnTo>
                  <a:close/>
                </a:path>
              </a:pathLst>
            </a:custGeom>
            <a:solidFill>
              <a:srgbClr val="FFFF00"/>
            </a:solidFill>
          </p:spPr>
          <p:txBody>
            <a:bodyPr wrap="square" lIns="0" tIns="0" rIns="0" bIns="0" rtlCol="0"/>
            <a:lstStyle/>
            <a:p>
              <a:endParaRPr sz="2040"/>
            </a:p>
          </p:txBody>
        </p:sp>
      </p:grpSp>
      <p:sp>
        <p:nvSpPr>
          <p:cNvPr id="11" name="object 16">
            <a:extLst>
              <a:ext uri="{FF2B5EF4-FFF2-40B4-BE49-F238E27FC236}">
                <a16:creationId xmlns:a16="http://schemas.microsoft.com/office/drawing/2014/main" id="{DDF64659-D155-53E4-8A91-0B3693FE4990}"/>
              </a:ext>
            </a:extLst>
          </p:cNvPr>
          <p:cNvSpPr txBox="1"/>
          <p:nvPr/>
        </p:nvSpPr>
        <p:spPr>
          <a:xfrm>
            <a:off x="8069483" y="1237540"/>
            <a:ext cx="1825794" cy="602729"/>
          </a:xfrm>
          <a:prstGeom prst="rect">
            <a:avLst/>
          </a:prstGeom>
          <a:solidFill>
            <a:srgbClr val="9F0927"/>
          </a:solidFill>
          <a:ln w="25907">
            <a:solidFill>
              <a:srgbClr val="74041A"/>
            </a:solidFill>
          </a:ln>
        </p:spPr>
        <p:txBody>
          <a:bodyPr vert="horz" wrap="square" lIns="0" tIns="0" rIns="0" bIns="0" rtlCol="0">
            <a:spAutoFit/>
          </a:bodyPr>
          <a:lstStyle/>
          <a:p>
            <a:pPr marL="466330">
              <a:lnSpc>
                <a:spcPts val="2318"/>
              </a:lnSpc>
            </a:pPr>
            <a:r>
              <a:rPr sz="2040" spc="-11">
                <a:solidFill>
                  <a:srgbClr val="FFFFFF"/>
                </a:solidFill>
                <a:latin typeface="Arial"/>
                <a:cs typeface="Arial"/>
              </a:rPr>
              <a:t>Shaded</a:t>
            </a:r>
            <a:endParaRPr sz="2040">
              <a:latin typeface="Arial"/>
              <a:cs typeface="Arial"/>
            </a:endParaRPr>
          </a:p>
          <a:p>
            <a:pPr marL="495116">
              <a:lnSpc>
                <a:spcPts val="2442"/>
              </a:lnSpc>
            </a:pPr>
            <a:r>
              <a:rPr sz="2040">
                <a:solidFill>
                  <a:srgbClr val="FFFFFF"/>
                </a:solidFill>
                <a:latin typeface="Arial"/>
                <a:cs typeface="Arial"/>
              </a:rPr>
              <a:t>Zone</a:t>
            </a:r>
            <a:r>
              <a:rPr sz="2040" spc="-17">
                <a:solidFill>
                  <a:srgbClr val="FFFFFF"/>
                </a:solidFill>
                <a:latin typeface="Arial"/>
                <a:cs typeface="Arial"/>
              </a:rPr>
              <a:t> </a:t>
            </a:r>
            <a:r>
              <a:rPr sz="2040" spc="-57">
                <a:solidFill>
                  <a:srgbClr val="FFFFFF"/>
                </a:solidFill>
                <a:latin typeface="Arial"/>
                <a:cs typeface="Arial"/>
              </a:rPr>
              <a:t>X</a:t>
            </a:r>
            <a:endParaRPr sz="2040">
              <a:latin typeface="Arial"/>
              <a:cs typeface="Arial"/>
            </a:endParaRPr>
          </a:p>
        </p:txBody>
      </p:sp>
      <p:grpSp>
        <p:nvGrpSpPr>
          <p:cNvPr id="12" name="object 17">
            <a:extLst>
              <a:ext uri="{FF2B5EF4-FFF2-40B4-BE49-F238E27FC236}">
                <a16:creationId xmlns:a16="http://schemas.microsoft.com/office/drawing/2014/main" id="{50B029C8-10F6-41A1-98CB-136833825DD0}"/>
              </a:ext>
              <a:ext uri="{C183D7F6-B498-43B3-948B-1728B52AA6E4}">
                <adec:decorative xmlns:adec="http://schemas.microsoft.com/office/drawing/2017/decorative" val="1"/>
              </a:ext>
            </a:extLst>
          </p:cNvPr>
          <p:cNvGrpSpPr/>
          <p:nvPr/>
        </p:nvGrpSpPr>
        <p:grpSpPr>
          <a:xfrm>
            <a:off x="4320591" y="1820474"/>
            <a:ext cx="682244" cy="2257594"/>
            <a:chOff x="2282951" y="1789176"/>
            <a:chExt cx="601980" cy="1991995"/>
          </a:xfrm>
        </p:grpSpPr>
        <p:pic>
          <p:nvPicPr>
            <p:cNvPr id="13" name="object 18">
              <a:extLst>
                <a:ext uri="{FF2B5EF4-FFF2-40B4-BE49-F238E27FC236}">
                  <a16:creationId xmlns:a16="http://schemas.microsoft.com/office/drawing/2014/main" id="{2739E312-9D94-EC45-8E76-D1A85193487F}"/>
                </a:ext>
              </a:extLst>
            </p:cNvPr>
            <p:cNvPicPr/>
            <p:nvPr/>
          </p:nvPicPr>
          <p:blipFill>
            <a:blip r:embed="rId4" cstate="email">
              <a:extLst>
                <a:ext uri="{28A0092B-C50C-407E-A947-70E740481C1C}">
                  <a14:useLocalDpi xmlns:a14="http://schemas.microsoft.com/office/drawing/2010/main"/>
                </a:ext>
              </a:extLst>
            </a:blip>
            <a:stretch>
              <a:fillRect/>
            </a:stretch>
          </p:blipFill>
          <p:spPr>
            <a:xfrm>
              <a:off x="2282951" y="1789176"/>
              <a:ext cx="601954" cy="1991868"/>
            </a:xfrm>
            <a:prstGeom prst="rect">
              <a:avLst/>
            </a:prstGeom>
          </p:spPr>
        </p:pic>
        <p:sp>
          <p:nvSpPr>
            <p:cNvPr id="14" name="object 19">
              <a:extLst>
                <a:ext uri="{FF2B5EF4-FFF2-40B4-BE49-F238E27FC236}">
                  <a16:creationId xmlns:a16="http://schemas.microsoft.com/office/drawing/2014/main" id="{0C48B2D9-AA2C-DDCA-0763-D2A5DE692F5B}"/>
                </a:ext>
              </a:extLst>
            </p:cNvPr>
            <p:cNvSpPr/>
            <p:nvPr/>
          </p:nvSpPr>
          <p:spPr>
            <a:xfrm>
              <a:off x="2409971" y="1808226"/>
              <a:ext cx="436245" cy="1741805"/>
            </a:xfrm>
            <a:custGeom>
              <a:avLst/>
              <a:gdLst/>
              <a:ahLst/>
              <a:cxnLst/>
              <a:rect l="l" t="t" r="r" b="b"/>
              <a:pathLst>
                <a:path w="436244" h="1741804">
                  <a:moveTo>
                    <a:pt x="16446" y="1570811"/>
                  </a:moveTo>
                  <a:lnTo>
                    <a:pt x="9251" y="1573276"/>
                  </a:lnTo>
                  <a:lnTo>
                    <a:pt x="3643" y="1578308"/>
                  </a:lnTo>
                  <a:lnTo>
                    <a:pt x="488" y="1584864"/>
                  </a:lnTo>
                  <a:lnTo>
                    <a:pt x="0" y="1592135"/>
                  </a:lnTo>
                  <a:lnTo>
                    <a:pt x="2393" y="1599311"/>
                  </a:lnTo>
                  <a:lnTo>
                    <a:pt x="85578" y="1741804"/>
                  </a:lnTo>
                  <a:lnTo>
                    <a:pt x="107671" y="1703959"/>
                  </a:lnTo>
                  <a:lnTo>
                    <a:pt x="66528" y="1703959"/>
                  </a:lnTo>
                  <a:lnTo>
                    <a:pt x="66528" y="1633474"/>
                  </a:lnTo>
                  <a:lnTo>
                    <a:pt x="35413" y="1580134"/>
                  </a:lnTo>
                  <a:lnTo>
                    <a:pt x="30360" y="1574454"/>
                  </a:lnTo>
                  <a:lnTo>
                    <a:pt x="23760" y="1571275"/>
                  </a:lnTo>
                  <a:lnTo>
                    <a:pt x="16446" y="1570811"/>
                  </a:lnTo>
                  <a:close/>
                </a:path>
                <a:path w="436244" h="1741804">
                  <a:moveTo>
                    <a:pt x="66528" y="1633474"/>
                  </a:moveTo>
                  <a:lnTo>
                    <a:pt x="66528" y="1703959"/>
                  </a:lnTo>
                  <a:lnTo>
                    <a:pt x="104628" y="1703959"/>
                  </a:lnTo>
                  <a:lnTo>
                    <a:pt x="104628" y="1694434"/>
                  </a:lnTo>
                  <a:lnTo>
                    <a:pt x="69068" y="1694434"/>
                  </a:lnTo>
                  <a:lnTo>
                    <a:pt x="85578" y="1666131"/>
                  </a:lnTo>
                  <a:lnTo>
                    <a:pt x="66528" y="1633474"/>
                  </a:lnTo>
                  <a:close/>
                </a:path>
                <a:path w="436244" h="1741804">
                  <a:moveTo>
                    <a:pt x="154709" y="1570811"/>
                  </a:moveTo>
                  <a:lnTo>
                    <a:pt x="147395" y="1571275"/>
                  </a:lnTo>
                  <a:lnTo>
                    <a:pt x="140795" y="1574454"/>
                  </a:lnTo>
                  <a:lnTo>
                    <a:pt x="135743" y="1580134"/>
                  </a:lnTo>
                  <a:lnTo>
                    <a:pt x="104628" y="1633474"/>
                  </a:lnTo>
                  <a:lnTo>
                    <a:pt x="104628" y="1703959"/>
                  </a:lnTo>
                  <a:lnTo>
                    <a:pt x="107671" y="1703959"/>
                  </a:lnTo>
                  <a:lnTo>
                    <a:pt x="168763" y="1599311"/>
                  </a:lnTo>
                  <a:lnTo>
                    <a:pt x="171156" y="1592135"/>
                  </a:lnTo>
                  <a:lnTo>
                    <a:pt x="170668" y="1584864"/>
                  </a:lnTo>
                  <a:lnTo>
                    <a:pt x="167512" y="1578308"/>
                  </a:lnTo>
                  <a:lnTo>
                    <a:pt x="161905" y="1573276"/>
                  </a:lnTo>
                  <a:lnTo>
                    <a:pt x="154709" y="1570811"/>
                  </a:lnTo>
                  <a:close/>
                </a:path>
                <a:path w="436244" h="1741804">
                  <a:moveTo>
                    <a:pt x="85578" y="1666131"/>
                  </a:moveTo>
                  <a:lnTo>
                    <a:pt x="69068" y="1694434"/>
                  </a:lnTo>
                  <a:lnTo>
                    <a:pt x="102088" y="1694434"/>
                  </a:lnTo>
                  <a:lnTo>
                    <a:pt x="85578" y="1666131"/>
                  </a:lnTo>
                  <a:close/>
                </a:path>
                <a:path w="436244" h="1741804">
                  <a:moveTo>
                    <a:pt x="104628" y="1633474"/>
                  </a:moveTo>
                  <a:lnTo>
                    <a:pt x="85578" y="1666131"/>
                  </a:lnTo>
                  <a:lnTo>
                    <a:pt x="102088" y="1694434"/>
                  </a:lnTo>
                  <a:lnTo>
                    <a:pt x="104628" y="1694434"/>
                  </a:lnTo>
                  <a:lnTo>
                    <a:pt x="104628" y="1633474"/>
                  </a:lnTo>
                  <a:close/>
                </a:path>
                <a:path w="436244" h="1741804">
                  <a:moveTo>
                    <a:pt x="398125" y="851788"/>
                  </a:moveTo>
                  <a:lnTo>
                    <a:pt x="85578" y="851788"/>
                  </a:lnTo>
                  <a:lnTo>
                    <a:pt x="78154" y="853283"/>
                  </a:lnTo>
                  <a:lnTo>
                    <a:pt x="72100" y="857361"/>
                  </a:lnTo>
                  <a:lnTo>
                    <a:pt x="68022" y="863415"/>
                  </a:lnTo>
                  <a:lnTo>
                    <a:pt x="66528" y="870838"/>
                  </a:lnTo>
                  <a:lnTo>
                    <a:pt x="66528" y="1633474"/>
                  </a:lnTo>
                  <a:lnTo>
                    <a:pt x="85578" y="1666131"/>
                  </a:lnTo>
                  <a:lnTo>
                    <a:pt x="104628" y="1633474"/>
                  </a:lnTo>
                  <a:lnTo>
                    <a:pt x="104628" y="889888"/>
                  </a:lnTo>
                  <a:lnTo>
                    <a:pt x="85578" y="889888"/>
                  </a:lnTo>
                  <a:lnTo>
                    <a:pt x="104628" y="870838"/>
                  </a:lnTo>
                  <a:lnTo>
                    <a:pt x="398125" y="870838"/>
                  </a:lnTo>
                  <a:lnTo>
                    <a:pt x="398125" y="851788"/>
                  </a:lnTo>
                  <a:close/>
                </a:path>
                <a:path w="436244" h="1741804">
                  <a:moveTo>
                    <a:pt x="104628" y="870838"/>
                  </a:moveTo>
                  <a:lnTo>
                    <a:pt x="85578" y="889888"/>
                  </a:lnTo>
                  <a:lnTo>
                    <a:pt x="104628" y="889888"/>
                  </a:lnTo>
                  <a:lnTo>
                    <a:pt x="104628" y="870838"/>
                  </a:lnTo>
                  <a:close/>
                </a:path>
                <a:path w="436244" h="1741804">
                  <a:moveTo>
                    <a:pt x="436225" y="851788"/>
                  </a:moveTo>
                  <a:lnTo>
                    <a:pt x="417175" y="851788"/>
                  </a:lnTo>
                  <a:lnTo>
                    <a:pt x="398125" y="870838"/>
                  </a:lnTo>
                  <a:lnTo>
                    <a:pt x="104628" y="870838"/>
                  </a:lnTo>
                  <a:lnTo>
                    <a:pt x="104628" y="889888"/>
                  </a:lnTo>
                  <a:lnTo>
                    <a:pt x="417175" y="889888"/>
                  </a:lnTo>
                  <a:lnTo>
                    <a:pt x="424545" y="888394"/>
                  </a:lnTo>
                  <a:lnTo>
                    <a:pt x="430605" y="884316"/>
                  </a:lnTo>
                  <a:lnTo>
                    <a:pt x="434713" y="878262"/>
                  </a:lnTo>
                  <a:lnTo>
                    <a:pt x="436225" y="870838"/>
                  </a:lnTo>
                  <a:lnTo>
                    <a:pt x="436225" y="851788"/>
                  </a:lnTo>
                  <a:close/>
                </a:path>
                <a:path w="436244" h="1741804">
                  <a:moveTo>
                    <a:pt x="436225" y="0"/>
                  </a:moveTo>
                  <a:lnTo>
                    <a:pt x="398125" y="0"/>
                  </a:lnTo>
                  <a:lnTo>
                    <a:pt x="398125" y="870838"/>
                  </a:lnTo>
                  <a:lnTo>
                    <a:pt x="417175" y="851788"/>
                  </a:lnTo>
                  <a:lnTo>
                    <a:pt x="436225" y="851788"/>
                  </a:lnTo>
                  <a:lnTo>
                    <a:pt x="436225" y="0"/>
                  </a:lnTo>
                  <a:close/>
                </a:path>
              </a:pathLst>
            </a:custGeom>
            <a:solidFill>
              <a:srgbClr val="FFFF00"/>
            </a:solidFill>
          </p:spPr>
          <p:txBody>
            <a:bodyPr wrap="square" lIns="0" tIns="0" rIns="0" bIns="0" rtlCol="0"/>
            <a:lstStyle/>
            <a:p>
              <a:endParaRPr sz="2040"/>
            </a:p>
          </p:txBody>
        </p:sp>
      </p:grpSp>
      <p:grpSp>
        <p:nvGrpSpPr>
          <p:cNvPr id="16" name="object 21">
            <a:extLst>
              <a:ext uri="{FF2B5EF4-FFF2-40B4-BE49-F238E27FC236}">
                <a16:creationId xmlns:a16="http://schemas.microsoft.com/office/drawing/2014/main" id="{E6480A6F-7D0D-77BA-7191-B4ED0F3FED4F}"/>
              </a:ext>
              <a:ext uri="{C183D7F6-B498-43B3-948B-1728B52AA6E4}">
                <adec:decorative xmlns:adec="http://schemas.microsoft.com/office/drawing/2017/decorative" val="1"/>
              </a:ext>
            </a:extLst>
          </p:cNvPr>
          <p:cNvGrpSpPr/>
          <p:nvPr/>
        </p:nvGrpSpPr>
        <p:grpSpPr>
          <a:xfrm>
            <a:off x="10562696" y="1820474"/>
            <a:ext cx="477139" cy="1280287"/>
            <a:chOff x="7790688" y="1789176"/>
            <a:chExt cx="421005" cy="1129665"/>
          </a:xfrm>
        </p:grpSpPr>
        <p:pic>
          <p:nvPicPr>
            <p:cNvPr id="17" name="object 22">
              <a:extLst>
                <a:ext uri="{FF2B5EF4-FFF2-40B4-BE49-F238E27FC236}">
                  <a16:creationId xmlns:a16="http://schemas.microsoft.com/office/drawing/2014/main" id="{7E2C4D58-C431-672B-DA92-7F5BEB81D099}"/>
                </a:ext>
              </a:extLst>
            </p:cNvPr>
            <p:cNvPicPr/>
            <p:nvPr/>
          </p:nvPicPr>
          <p:blipFill>
            <a:blip r:embed="rId5" cstate="email">
              <a:extLst>
                <a:ext uri="{28A0092B-C50C-407E-A947-70E740481C1C}">
                  <a14:useLocalDpi xmlns:a14="http://schemas.microsoft.com/office/drawing/2010/main"/>
                </a:ext>
              </a:extLst>
            </a:blip>
            <a:stretch>
              <a:fillRect/>
            </a:stretch>
          </p:blipFill>
          <p:spPr>
            <a:xfrm>
              <a:off x="7790688" y="1789176"/>
              <a:ext cx="420674" cy="1129284"/>
            </a:xfrm>
            <a:prstGeom prst="rect">
              <a:avLst/>
            </a:prstGeom>
          </p:spPr>
        </p:pic>
        <p:sp>
          <p:nvSpPr>
            <p:cNvPr id="18" name="object 23">
              <a:extLst>
                <a:ext uri="{FF2B5EF4-FFF2-40B4-BE49-F238E27FC236}">
                  <a16:creationId xmlns:a16="http://schemas.microsoft.com/office/drawing/2014/main" id="{5054F1F6-C83F-89FA-65C5-7318FC7B4F02}"/>
                </a:ext>
              </a:extLst>
            </p:cNvPr>
            <p:cNvSpPr/>
            <p:nvPr/>
          </p:nvSpPr>
          <p:spPr>
            <a:xfrm>
              <a:off x="7917707" y="1808226"/>
              <a:ext cx="226060" cy="879475"/>
            </a:xfrm>
            <a:custGeom>
              <a:avLst/>
              <a:gdLst/>
              <a:ahLst/>
              <a:cxnLst/>
              <a:rect l="l" t="t" r="r" b="b"/>
              <a:pathLst>
                <a:path w="226059" h="879475">
                  <a:moveTo>
                    <a:pt x="16446" y="708100"/>
                  </a:moveTo>
                  <a:lnTo>
                    <a:pt x="9251" y="710564"/>
                  </a:lnTo>
                  <a:lnTo>
                    <a:pt x="3643" y="715597"/>
                  </a:lnTo>
                  <a:lnTo>
                    <a:pt x="488" y="722153"/>
                  </a:lnTo>
                  <a:lnTo>
                    <a:pt x="0" y="729424"/>
                  </a:lnTo>
                  <a:lnTo>
                    <a:pt x="2393" y="736600"/>
                  </a:lnTo>
                  <a:lnTo>
                    <a:pt x="85578" y="879094"/>
                  </a:lnTo>
                  <a:lnTo>
                    <a:pt x="107671" y="841248"/>
                  </a:lnTo>
                  <a:lnTo>
                    <a:pt x="66528" y="841248"/>
                  </a:lnTo>
                  <a:lnTo>
                    <a:pt x="66528" y="770763"/>
                  </a:lnTo>
                  <a:lnTo>
                    <a:pt x="35413" y="717423"/>
                  </a:lnTo>
                  <a:lnTo>
                    <a:pt x="30360" y="711743"/>
                  </a:lnTo>
                  <a:lnTo>
                    <a:pt x="23760" y="708564"/>
                  </a:lnTo>
                  <a:lnTo>
                    <a:pt x="16446" y="708100"/>
                  </a:lnTo>
                  <a:close/>
                </a:path>
                <a:path w="226059" h="879475">
                  <a:moveTo>
                    <a:pt x="66528" y="770763"/>
                  </a:moveTo>
                  <a:lnTo>
                    <a:pt x="66528" y="841248"/>
                  </a:lnTo>
                  <a:lnTo>
                    <a:pt x="104628" y="841248"/>
                  </a:lnTo>
                  <a:lnTo>
                    <a:pt x="104628" y="831723"/>
                  </a:lnTo>
                  <a:lnTo>
                    <a:pt x="69068" y="831723"/>
                  </a:lnTo>
                  <a:lnTo>
                    <a:pt x="85578" y="803420"/>
                  </a:lnTo>
                  <a:lnTo>
                    <a:pt x="66528" y="770763"/>
                  </a:lnTo>
                  <a:close/>
                </a:path>
                <a:path w="226059" h="879475">
                  <a:moveTo>
                    <a:pt x="154709" y="708100"/>
                  </a:moveTo>
                  <a:lnTo>
                    <a:pt x="147395" y="708564"/>
                  </a:lnTo>
                  <a:lnTo>
                    <a:pt x="140795" y="711743"/>
                  </a:lnTo>
                  <a:lnTo>
                    <a:pt x="135743" y="717423"/>
                  </a:lnTo>
                  <a:lnTo>
                    <a:pt x="104628" y="770763"/>
                  </a:lnTo>
                  <a:lnTo>
                    <a:pt x="104628" y="841248"/>
                  </a:lnTo>
                  <a:lnTo>
                    <a:pt x="107671" y="841248"/>
                  </a:lnTo>
                  <a:lnTo>
                    <a:pt x="168763" y="736600"/>
                  </a:lnTo>
                  <a:lnTo>
                    <a:pt x="171156" y="729424"/>
                  </a:lnTo>
                  <a:lnTo>
                    <a:pt x="170668" y="722153"/>
                  </a:lnTo>
                  <a:lnTo>
                    <a:pt x="167512" y="715597"/>
                  </a:lnTo>
                  <a:lnTo>
                    <a:pt x="161905" y="710564"/>
                  </a:lnTo>
                  <a:lnTo>
                    <a:pt x="154709" y="708100"/>
                  </a:lnTo>
                  <a:close/>
                </a:path>
                <a:path w="226059" h="879475">
                  <a:moveTo>
                    <a:pt x="85578" y="803420"/>
                  </a:moveTo>
                  <a:lnTo>
                    <a:pt x="69068" y="831723"/>
                  </a:lnTo>
                  <a:lnTo>
                    <a:pt x="102088" y="831723"/>
                  </a:lnTo>
                  <a:lnTo>
                    <a:pt x="85578" y="803420"/>
                  </a:lnTo>
                  <a:close/>
                </a:path>
                <a:path w="226059" h="879475">
                  <a:moveTo>
                    <a:pt x="104628" y="770763"/>
                  </a:moveTo>
                  <a:lnTo>
                    <a:pt x="85578" y="803420"/>
                  </a:lnTo>
                  <a:lnTo>
                    <a:pt x="102088" y="831723"/>
                  </a:lnTo>
                  <a:lnTo>
                    <a:pt x="104628" y="831723"/>
                  </a:lnTo>
                  <a:lnTo>
                    <a:pt x="104628" y="770763"/>
                  </a:lnTo>
                  <a:close/>
                </a:path>
                <a:path w="226059" h="879475">
                  <a:moveTo>
                    <a:pt x="187940" y="420497"/>
                  </a:moveTo>
                  <a:lnTo>
                    <a:pt x="85578" y="420497"/>
                  </a:lnTo>
                  <a:lnTo>
                    <a:pt x="78154" y="421991"/>
                  </a:lnTo>
                  <a:lnTo>
                    <a:pt x="72100" y="426069"/>
                  </a:lnTo>
                  <a:lnTo>
                    <a:pt x="68022" y="432123"/>
                  </a:lnTo>
                  <a:lnTo>
                    <a:pt x="66528" y="439547"/>
                  </a:lnTo>
                  <a:lnTo>
                    <a:pt x="66528" y="770763"/>
                  </a:lnTo>
                  <a:lnTo>
                    <a:pt x="85578" y="803420"/>
                  </a:lnTo>
                  <a:lnTo>
                    <a:pt x="104628" y="770763"/>
                  </a:lnTo>
                  <a:lnTo>
                    <a:pt x="104628" y="458597"/>
                  </a:lnTo>
                  <a:lnTo>
                    <a:pt x="85578" y="458597"/>
                  </a:lnTo>
                  <a:lnTo>
                    <a:pt x="104628" y="439547"/>
                  </a:lnTo>
                  <a:lnTo>
                    <a:pt x="187940" y="439547"/>
                  </a:lnTo>
                  <a:lnTo>
                    <a:pt x="187940" y="420497"/>
                  </a:lnTo>
                  <a:close/>
                </a:path>
                <a:path w="226059" h="879475">
                  <a:moveTo>
                    <a:pt x="104628" y="439547"/>
                  </a:moveTo>
                  <a:lnTo>
                    <a:pt x="85578" y="458597"/>
                  </a:lnTo>
                  <a:lnTo>
                    <a:pt x="104628" y="458597"/>
                  </a:lnTo>
                  <a:lnTo>
                    <a:pt x="104628" y="439547"/>
                  </a:lnTo>
                  <a:close/>
                </a:path>
                <a:path w="226059" h="879475">
                  <a:moveTo>
                    <a:pt x="226040" y="420497"/>
                  </a:moveTo>
                  <a:lnTo>
                    <a:pt x="206990" y="420497"/>
                  </a:lnTo>
                  <a:lnTo>
                    <a:pt x="187940" y="439547"/>
                  </a:lnTo>
                  <a:lnTo>
                    <a:pt x="104628" y="439547"/>
                  </a:lnTo>
                  <a:lnTo>
                    <a:pt x="104628" y="458597"/>
                  </a:lnTo>
                  <a:lnTo>
                    <a:pt x="206990" y="458597"/>
                  </a:lnTo>
                  <a:lnTo>
                    <a:pt x="214413" y="457102"/>
                  </a:lnTo>
                  <a:lnTo>
                    <a:pt x="220468" y="453024"/>
                  </a:lnTo>
                  <a:lnTo>
                    <a:pt x="224545" y="446970"/>
                  </a:lnTo>
                  <a:lnTo>
                    <a:pt x="226040" y="439547"/>
                  </a:lnTo>
                  <a:lnTo>
                    <a:pt x="226040" y="420497"/>
                  </a:lnTo>
                  <a:close/>
                </a:path>
                <a:path w="226059" h="879475">
                  <a:moveTo>
                    <a:pt x="226040" y="0"/>
                  </a:moveTo>
                  <a:lnTo>
                    <a:pt x="187940" y="0"/>
                  </a:lnTo>
                  <a:lnTo>
                    <a:pt x="187940" y="439547"/>
                  </a:lnTo>
                  <a:lnTo>
                    <a:pt x="206990" y="420497"/>
                  </a:lnTo>
                  <a:lnTo>
                    <a:pt x="226040" y="420497"/>
                  </a:lnTo>
                  <a:lnTo>
                    <a:pt x="226040" y="0"/>
                  </a:lnTo>
                  <a:close/>
                </a:path>
              </a:pathLst>
            </a:custGeom>
            <a:solidFill>
              <a:srgbClr val="FFFF00"/>
            </a:solidFill>
          </p:spPr>
          <p:txBody>
            <a:bodyPr wrap="square" lIns="0" tIns="0" rIns="0" bIns="0" rtlCol="0"/>
            <a:lstStyle/>
            <a:p>
              <a:endParaRPr sz="2040"/>
            </a:p>
          </p:txBody>
        </p:sp>
      </p:grpSp>
      <p:sp>
        <p:nvSpPr>
          <p:cNvPr id="19" name="object 24">
            <a:extLst>
              <a:ext uri="{FF2B5EF4-FFF2-40B4-BE49-F238E27FC236}">
                <a16:creationId xmlns:a16="http://schemas.microsoft.com/office/drawing/2014/main" id="{295881FB-AC63-6149-9192-373CB884ECDE}"/>
              </a:ext>
            </a:extLst>
          </p:cNvPr>
          <p:cNvSpPr txBox="1"/>
          <p:nvPr/>
        </p:nvSpPr>
        <p:spPr>
          <a:xfrm>
            <a:off x="10028126" y="1237541"/>
            <a:ext cx="1825794" cy="453457"/>
          </a:xfrm>
          <a:prstGeom prst="rect">
            <a:avLst/>
          </a:prstGeom>
          <a:solidFill>
            <a:srgbClr val="9F0927"/>
          </a:solidFill>
          <a:ln w="25907">
            <a:solidFill>
              <a:srgbClr val="74041A"/>
            </a:solidFill>
          </a:ln>
        </p:spPr>
        <p:txBody>
          <a:bodyPr vert="horz" wrap="square" lIns="0" tIns="138176" rIns="0" bIns="0" rtlCol="0">
            <a:spAutoFit/>
          </a:bodyPr>
          <a:lstStyle/>
          <a:p>
            <a:pPr marL="501593">
              <a:spcBef>
                <a:spcPts val="1088"/>
              </a:spcBef>
            </a:pPr>
            <a:r>
              <a:rPr sz="2040">
                <a:solidFill>
                  <a:srgbClr val="FFFFFF"/>
                </a:solidFill>
                <a:latin typeface="Arial"/>
                <a:cs typeface="Arial"/>
              </a:rPr>
              <a:t>Zone</a:t>
            </a:r>
            <a:r>
              <a:rPr sz="2040" spc="-125">
                <a:solidFill>
                  <a:srgbClr val="FFFFFF"/>
                </a:solidFill>
                <a:latin typeface="Arial"/>
                <a:cs typeface="Arial"/>
              </a:rPr>
              <a:t> </a:t>
            </a:r>
            <a:r>
              <a:rPr sz="2040" spc="-57">
                <a:solidFill>
                  <a:srgbClr val="FFFFFF"/>
                </a:solidFill>
                <a:latin typeface="Arial"/>
                <a:cs typeface="Arial"/>
              </a:rPr>
              <a:t>A</a:t>
            </a:r>
            <a:endParaRPr sz="2040">
              <a:latin typeface="Arial"/>
              <a:cs typeface="Arial"/>
            </a:endParaRPr>
          </a:p>
        </p:txBody>
      </p:sp>
      <p:sp>
        <p:nvSpPr>
          <p:cNvPr id="20" name="object 11">
            <a:extLst>
              <a:ext uri="{FF2B5EF4-FFF2-40B4-BE49-F238E27FC236}">
                <a16:creationId xmlns:a16="http://schemas.microsoft.com/office/drawing/2014/main" id="{0D360466-E38B-55CE-0B0D-C2CA252EE241}"/>
              </a:ext>
            </a:extLst>
          </p:cNvPr>
          <p:cNvSpPr txBox="1">
            <a:spLocks/>
          </p:cNvSpPr>
          <p:nvPr/>
        </p:nvSpPr>
        <p:spPr>
          <a:xfrm>
            <a:off x="8970498" y="148258"/>
            <a:ext cx="3154644"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B8</a:t>
            </a:r>
            <a:r>
              <a:rPr lang="en-US" kern="0" spc="-7" dirty="0"/>
              <a:t> </a:t>
            </a:r>
            <a:r>
              <a:rPr lang="en-US" kern="0" spc="27" dirty="0"/>
              <a:t>–</a:t>
            </a:r>
            <a:r>
              <a:rPr lang="en-US" kern="0" spc="-21" dirty="0"/>
              <a:t> </a:t>
            </a:r>
            <a:r>
              <a:rPr lang="en-US" kern="0" spc="14" dirty="0"/>
              <a:t>Flood Zone</a:t>
            </a:r>
            <a:endParaRPr lang="en-US" kern="0" spc="21" dirty="0"/>
          </a:p>
        </p:txBody>
      </p:sp>
    </p:spTree>
    <p:extLst>
      <p:ext uri="{BB962C8B-B14F-4D97-AF65-F5344CB8AC3E}">
        <p14:creationId xmlns:p14="http://schemas.microsoft.com/office/powerpoint/2010/main" val="1081100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a:xfrm>
            <a:off x="836615" y="207264"/>
            <a:ext cx="12144377" cy="829056"/>
          </a:xfrm>
        </p:spPr>
        <p:txBody>
          <a:bodyPr>
            <a:normAutofit/>
          </a:bodyPr>
          <a:lstStyle/>
          <a:p>
            <a:r>
              <a:rPr lang="en-US"/>
              <a:t>Floodplain Map Overview</a:t>
            </a:r>
          </a:p>
        </p:txBody>
      </p:sp>
      <p:graphicFrame>
        <p:nvGraphicFramePr>
          <p:cNvPr id="3" name="Table 2" descr="Graphic zooms in on FIRM legend and shows which flood zones are “high risk” versus “low risk” ">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4186645465"/>
              </p:ext>
            </p:extLst>
          </p:nvPr>
        </p:nvGraphicFramePr>
        <p:xfrm>
          <a:off x="1239079" y="1851750"/>
          <a:ext cx="11636070" cy="4145280"/>
        </p:xfrm>
        <a:graphic>
          <a:graphicData uri="http://schemas.openxmlformats.org/drawingml/2006/table">
            <a:tbl>
              <a:tblPr firstRow="1">
                <a:tableStyleId>{2D5ABB26-0587-4C30-8999-92F81FD0307C}</a:tableStyleId>
              </a:tblPr>
              <a:tblGrid>
                <a:gridCol w="3018845">
                  <a:extLst>
                    <a:ext uri="{9D8B030D-6E8A-4147-A177-3AD203B41FA5}">
                      <a16:colId xmlns:a16="http://schemas.microsoft.com/office/drawing/2014/main" val="1556088132"/>
                    </a:ext>
                  </a:extLst>
                </a:gridCol>
                <a:gridCol w="698389">
                  <a:extLst>
                    <a:ext uri="{9D8B030D-6E8A-4147-A177-3AD203B41FA5}">
                      <a16:colId xmlns:a16="http://schemas.microsoft.com/office/drawing/2014/main" val="810359092"/>
                    </a:ext>
                  </a:extLst>
                </a:gridCol>
                <a:gridCol w="1554641">
                  <a:extLst>
                    <a:ext uri="{9D8B030D-6E8A-4147-A177-3AD203B41FA5}">
                      <a16:colId xmlns:a16="http://schemas.microsoft.com/office/drawing/2014/main" val="608289255"/>
                    </a:ext>
                  </a:extLst>
                </a:gridCol>
                <a:gridCol w="6364195">
                  <a:extLst>
                    <a:ext uri="{9D8B030D-6E8A-4147-A177-3AD203B41FA5}">
                      <a16:colId xmlns:a16="http://schemas.microsoft.com/office/drawing/2014/main" val="3799434672"/>
                    </a:ext>
                  </a:extLst>
                </a:gridCol>
              </a:tblGrid>
              <a:tr h="829056">
                <a:tc rowSpan="3">
                  <a:txBody>
                    <a:bodyPr/>
                    <a:lstStyle/>
                    <a:p>
                      <a:pPr algn="r">
                        <a:spcBef>
                          <a:spcPts val="0"/>
                        </a:spcBef>
                      </a:pPr>
                      <a:r>
                        <a:rPr lang="en-US" sz="2700">
                          <a:solidFill>
                            <a:srgbClr val="13648E"/>
                          </a:solidFill>
                        </a:rPr>
                        <a:t>HIGH RISK</a:t>
                      </a:r>
                    </a:p>
                    <a:p>
                      <a:pPr algn="r">
                        <a:spcBef>
                          <a:spcPts val="0"/>
                        </a:spcBef>
                      </a:pPr>
                      <a:r>
                        <a:rPr lang="en-US" sz="1800" i="1">
                          <a:solidFill>
                            <a:srgbClr val="13648E"/>
                          </a:solidFill>
                        </a:rPr>
                        <a:t>(Special Flood Hazard Area)</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sz="2000">
                        <a:solidFill>
                          <a:srgbClr val="13648E"/>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solidFill>
                            <a:schemeClr val="bg2">
                              <a:lumMod val="50000"/>
                            </a:schemeClr>
                          </a:solidFill>
                        </a:rPr>
                        <a:t>Regulatory Floodway</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829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solidFill>
                            <a:schemeClr val="bg2">
                              <a:lumMod val="50000"/>
                            </a:schemeClr>
                          </a:solidFill>
                        </a:rPr>
                        <a:t>1%-Annual-Chance Flood Hazard Area </a:t>
                      </a:r>
                      <a:r>
                        <a:rPr lang="en-US" sz="2000" b="1">
                          <a:solidFill>
                            <a:srgbClr val="13648E"/>
                          </a:solidFill>
                        </a:rPr>
                        <a:t>with BFEs</a:t>
                      </a:r>
                      <a:endParaRPr lang="en-US" sz="2000">
                        <a:solidFill>
                          <a:schemeClr val="bg2">
                            <a:lumMod val="50000"/>
                          </a:schemeClr>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829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bg2">
                              <a:lumMod val="50000"/>
                            </a:schemeClr>
                          </a:solidFill>
                        </a:rPr>
                        <a:t>1%-Annual-Chance Flood Hazard Area </a:t>
                      </a:r>
                      <a:r>
                        <a:rPr lang="en-US" sz="2000" b="1" dirty="0">
                          <a:solidFill>
                            <a:srgbClr val="13648E"/>
                          </a:solidFill>
                        </a:rPr>
                        <a:t>without published BFEs.  Refer to Advisory Flood Heights on WV Flood Tool</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829056">
                <a:tc>
                  <a:txBody>
                    <a:bodyPr/>
                    <a:lstStyle/>
                    <a:p>
                      <a:pPr algn="r"/>
                      <a:r>
                        <a:rPr lang="en-US" sz="2700">
                          <a:solidFill>
                            <a:srgbClr val="13648E"/>
                          </a:solidFill>
                        </a:rPr>
                        <a:t>MODERATE RISK</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000">
                        <a:solidFill>
                          <a:srgbClr val="13648E"/>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a:solidFill>
                            <a:schemeClr val="bg2">
                              <a:lumMod val="50000"/>
                            </a:schemeClr>
                          </a:solidFill>
                        </a:rPr>
                        <a:t>0.2%-Annual-Chance Flood Hazard Area</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829056">
                <a:tc>
                  <a:txBody>
                    <a:bodyPr/>
                    <a:lstStyle/>
                    <a:p>
                      <a:pPr algn="r"/>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000" dirty="0">
                          <a:solidFill>
                            <a:schemeClr val="bg2">
                              <a:lumMod val="50000"/>
                            </a:schemeClr>
                          </a:solidFill>
                        </a:rPr>
                        <a:t>Cross Sections with 1%-Annual-Chance Water Surface Elevation Value</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60825" y="2048062"/>
            <a:ext cx="1324931" cy="431314"/>
          </a:xfrm>
          <a:prstGeom prst="rect">
            <a:avLst/>
          </a:prstGeom>
        </p:spPr>
      </p:pic>
      <p:pic>
        <p:nvPicPr>
          <p:cNvPr id="5" name="Picture 4">
            <a:extLst>
              <a:ext uri="{FF2B5EF4-FFF2-40B4-BE49-F238E27FC236}">
                <a16:creationId xmlns:a16="http://schemas.microsoft.com/office/drawing/2014/main" id="{F80669D7-D4BF-5538-E6F2-689F536F2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60820" y="4522771"/>
            <a:ext cx="1324931" cy="431314"/>
          </a:xfrm>
          <a:prstGeom prst="rect">
            <a:avLst/>
          </a:prstGeom>
        </p:spPr>
      </p:pic>
      <p:grpSp>
        <p:nvGrpSpPr>
          <p:cNvPr id="6" name="Group 5">
            <a:extLst>
              <a:ext uri="{FF2B5EF4-FFF2-40B4-BE49-F238E27FC236}">
                <a16:creationId xmlns:a16="http://schemas.microsoft.com/office/drawing/2014/main" id="{D308B951-E65C-2498-2815-AAAE8AFF7438}"/>
              </a:ext>
              <a:ext uri="{C183D7F6-B498-43B3-948B-1728B52AA6E4}">
                <adec:decorative xmlns:adec="http://schemas.microsoft.com/office/drawing/2017/decorative" val="1"/>
              </a:ext>
            </a:extLst>
          </p:cNvPr>
          <p:cNvGrpSpPr/>
          <p:nvPr/>
        </p:nvGrpSpPr>
        <p:grpSpPr>
          <a:xfrm>
            <a:off x="5060825" y="2853803"/>
            <a:ext cx="1324931" cy="474446"/>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27635"/>
            </a:xfrm>
            <a:prstGeom prst="rect">
              <a:avLst/>
            </a:prstGeom>
            <a:noFill/>
          </p:spPr>
          <p:txBody>
            <a:bodyPr wrap="square" rtlCol="0">
              <a:spAutoFit/>
            </a:bodyPr>
            <a:lstStyle/>
            <a:p>
              <a:pPr algn="ctr" rtl="0" eaLnBrk="0" fontAlgn="base" hangingPunct="0">
                <a:spcBef>
                  <a:spcPct val="0"/>
                </a:spcBef>
                <a:spcAft>
                  <a:spcPct val="0"/>
                </a:spcAft>
                <a:defRPr/>
              </a:pPr>
              <a:r>
                <a:rPr lang="en-US" sz="1813" i="1">
                  <a:solidFill>
                    <a:srgbClr val="AAABAA">
                      <a:lumMod val="50000"/>
                    </a:srgbClr>
                  </a:solidFill>
                  <a:latin typeface="Arial" panose="020B0604020202020204" pitchFamily="34" charset="0"/>
                  <a:ea typeface="ＭＳ Ｐゴシック" panose="020B0600070205080204" pitchFamily="34" charset="-128"/>
                </a:rPr>
                <a:t>ZONE AE</a:t>
              </a:r>
            </a:p>
          </p:txBody>
        </p:sp>
      </p:grpSp>
      <p:grpSp>
        <p:nvGrpSpPr>
          <p:cNvPr id="9" name="Group 8">
            <a:extLst>
              <a:ext uri="{FF2B5EF4-FFF2-40B4-BE49-F238E27FC236}">
                <a16:creationId xmlns:a16="http://schemas.microsoft.com/office/drawing/2014/main" id="{24ADC1D7-24D6-4C24-59D3-58B33AE7B27C}"/>
              </a:ext>
              <a:ext uri="{C183D7F6-B498-43B3-948B-1728B52AA6E4}">
                <adec:decorative xmlns:adec="http://schemas.microsoft.com/office/drawing/2017/decorative" val="1"/>
              </a:ext>
            </a:extLst>
          </p:cNvPr>
          <p:cNvGrpSpPr/>
          <p:nvPr/>
        </p:nvGrpSpPr>
        <p:grpSpPr>
          <a:xfrm>
            <a:off x="4959874" y="3673894"/>
            <a:ext cx="1525320" cy="474446"/>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27635"/>
            </a:xfrm>
            <a:prstGeom prst="rect">
              <a:avLst/>
            </a:prstGeom>
            <a:noFill/>
          </p:spPr>
          <p:txBody>
            <a:bodyPr wrap="square" rtlCol="0">
              <a:spAutoFit/>
            </a:bodyPr>
            <a:lstStyle/>
            <a:p>
              <a:pPr algn="ctr" rtl="0" eaLnBrk="0" fontAlgn="base" hangingPunct="0">
                <a:spcBef>
                  <a:spcPct val="0"/>
                </a:spcBef>
                <a:spcAft>
                  <a:spcPct val="0"/>
                </a:spcAft>
                <a:defRPr/>
              </a:pPr>
              <a:r>
                <a:rPr lang="en-US" sz="1813" i="1">
                  <a:solidFill>
                    <a:srgbClr val="AAABAA">
                      <a:lumMod val="50000"/>
                    </a:srgbClr>
                  </a:solidFill>
                  <a:latin typeface="Arial" panose="020B0604020202020204" pitchFamily="34" charset="0"/>
                  <a:ea typeface="ＭＳ Ｐゴシック" panose="020B0600070205080204" pitchFamily="34" charset="-128"/>
                </a:rPr>
                <a:t>ZONE A</a:t>
              </a:r>
            </a:p>
          </p:txBody>
        </p:sp>
      </p:grpSp>
      <p:sp>
        <p:nvSpPr>
          <p:cNvPr id="12" name="Left Brace 11">
            <a:extLst>
              <a:ext uri="{FF2B5EF4-FFF2-40B4-BE49-F238E27FC236}">
                <a16:creationId xmlns:a16="http://schemas.microsoft.com/office/drawing/2014/main" id="{1659639C-E198-9201-75B0-2151DE21D4FB}"/>
              </a:ext>
              <a:ext uri="{C183D7F6-B498-43B3-948B-1728B52AA6E4}">
                <adec:decorative xmlns:adec="http://schemas.microsoft.com/office/drawing/2017/decorative" val="1"/>
              </a:ext>
            </a:extLst>
          </p:cNvPr>
          <p:cNvSpPr/>
          <p:nvPr/>
        </p:nvSpPr>
        <p:spPr>
          <a:xfrm>
            <a:off x="4326063" y="2105633"/>
            <a:ext cx="490438" cy="2192984"/>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sz="204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 uri="{C183D7F6-B498-43B3-948B-1728B52AA6E4}">
                <adec:decorative xmlns:adec="http://schemas.microsoft.com/office/drawing/2017/decorative" val="1"/>
              </a:ext>
            </a:extLst>
          </p:cNvPr>
          <p:cNvSpPr/>
          <p:nvPr/>
        </p:nvSpPr>
        <p:spPr>
          <a:xfrm>
            <a:off x="4326063" y="4356869"/>
            <a:ext cx="490438" cy="82905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sz="204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99910" y="5219406"/>
            <a:ext cx="1266195" cy="725424"/>
          </a:xfrm>
          <a:prstGeom prst="rect">
            <a:avLst/>
          </a:prstGeom>
        </p:spPr>
      </p:pic>
      <p:sp>
        <p:nvSpPr>
          <p:cNvPr id="15" name="object 11">
            <a:extLst>
              <a:ext uri="{FF2B5EF4-FFF2-40B4-BE49-F238E27FC236}">
                <a16:creationId xmlns:a16="http://schemas.microsoft.com/office/drawing/2014/main" id="{D1DE4795-33EB-EA28-1BC8-C0E2644B78DA}"/>
              </a:ext>
            </a:extLst>
          </p:cNvPr>
          <p:cNvSpPr txBox="1">
            <a:spLocks/>
          </p:cNvSpPr>
          <p:nvPr/>
        </p:nvSpPr>
        <p:spPr>
          <a:xfrm>
            <a:off x="8585200" y="177696"/>
            <a:ext cx="3154644"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B8</a:t>
            </a:r>
            <a:r>
              <a:rPr lang="en-US" kern="0" spc="-7" dirty="0"/>
              <a:t> </a:t>
            </a:r>
            <a:r>
              <a:rPr lang="en-US" kern="0" spc="27" dirty="0"/>
              <a:t>–</a:t>
            </a:r>
            <a:r>
              <a:rPr lang="en-US" kern="0" spc="-21" dirty="0"/>
              <a:t> </a:t>
            </a:r>
            <a:r>
              <a:rPr lang="en-US" kern="0" spc="14" dirty="0"/>
              <a:t>Flood Zone</a:t>
            </a:r>
            <a:endParaRPr lang="en-US" kern="0" spc="21" dirty="0"/>
          </a:p>
        </p:txBody>
      </p:sp>
    </p:spTree>
    <p:extLst>
      <p:ext uri="{BB962C8B-B14F-4D97-AF65-F5344CB8AC3E}">
        <p14:creationId xmlns:p14="http://schemas.microsoft.com/office/powerpoint/2010/main" val="4153138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a:xfrm>
            <a:off x="1318255" y="394879"/>
            <a:ext cx="11181090" cy="412292"/>
          </a:xfrm>
        </p:spPr>
        <p:txBody>
          <a:bodyPr>
            <a:normAutofit/>
          </a:bodyPr>
          <a:lstStyle/>
          <a:p>
            <a:r>
              <a:rPr lang="en-US" dirty="0"/>
              <a:t>Floodplain Map Overview</a:t>
            </a:r>
          </a:p>
        </p:txBody>
      </p:sp>
      <p:graphicFrame>
        <p:nvGraphicFramePr>
          <p:cNvPr id="3" name="Table 2" descr="Graphic zooms in on FIRM legend and summarizes key requirements associated with each flood zone ">
            <a:extLst>
              <a:ext uri="{FF2B5EF4-FFF2-40B4-BE49-F238E27FC236}">
                <a16:creationId xmlns:a16="http://schemas.microsoft.com/office/drawing/2014/main" id="{943DB42A-D397-3BB1-743F-4B6E62760D22}"/>
              </a:ext>
            </a:extLst>
          </p:cNvPr>
          <p:cNvGraphicFramePr>
            <a:graphicFrameLocks noGrp="1"/>
          </p:cNvGraphicFramePr>
          <p:nvPr/>
        </p:nvGraphicFramePr>
        <p:xfrm>
          <a:off x="1239079" y="1851750"/>
          <a:ext cx="11636070" cy="4145280"/>
        </p:xfrm>
        <a:graphic>
          <a:graphicData uri="http://schemas.openxmlformats.org/drawingml/2006/table">
            <a:tbl>
              <a:tblPr firstRow="1">
                <a:tableStyleId>{2D5ABB26-0587-4C30-8999-92F81FD0307C}</a:tableStyleId>
              </a:tblPr>
              <a:tblGrid>
                <a:gridCol w="3018845">
                  <a:extLst>
                    <a:ext uri="{9D8B030D-6E8A-4147-A177-3AD203B41FA5}">
                      <a16:colId xmlns:a16="http://schemas.microsoft.com/office/drawing/2014/main" val="1556088132"/>
                    </a:ext>
                  </a:extLst>
                </a:gridCol>
                <a:gridCol w="698389">
                  <a:extLst>
                    <a:ext uri="{9D8B030D-6E8A-4147-A177-3AD203B41FA5}">
                      <a16:colId xmlns:a16="http://schemas.microsoft.com/office/drawing/2014/main" val="810359092"/>
                    </a:ext>
                  </a:extLst>
                </a:gridCol>
                <a:gridCol w="1554641">
                  <a:extLst>
                    <a:ext uri="{9D8B030D-6E8A-4147-A177-3AD203B41FA5}">
                      <a16:colId xmlns:a16="http://schemas.microsoft.com/office/drawing/2014/main" val="608289255"/>
                    </a:ext>
                  </a:extLst>
                </a:gridCol>
                <a:gridCol w="6364195">
                  <a:extLst>
                    <a:ext uri="{9D8B030D-6E8A-4147-A177-3AD203B41FA5}">
                      <a16:colId xmlns:a16="http://schemas.microsoft.com/office/drawing/2014/main" val="3799434672"/>
                    </a:ext>
                  </a:extLst>
                </a:gridCol>
              </a:tblGrid>
              <a:tr h="829056">
                <a:tc rowSpan="3">
                  <a:txBody>
                    <a:bodyPr/>
                    <a:lstStyle/>
                    <a:p>
                      <a:pPr algn="r">
                        <a:spcBef>
                          <a:spcPts val="0"/>
                        </a:spcBef>
                      </a:pPr>
                      <a:r>
                        <a:rPr lang="en-US" sz="2700">
                          <a:solidFill>
                            <a:srgbClr val="13648E"/>
                          </a:solidFill>
                        </a:rPr>
                        <a:t>HIGH RISK</a:t>
                      </a:r>
                    </a:p>
                    <a:p>
                      <a:pPr algn="r">
                        <a:spcBef>
                          <a:spcPts val="0"/>
                        </a:spcBef>
                      </a:pPr>
                      <a:r>
                        <a:rPr lang="en-US" sz="1800" i="1">
                          <a:solidFill>
                            <a:srgbClr val="13648E"/>
                          </a:solidFill>
                        </a:rPr>
                        <a:t>(Special Flood Hazard Area)</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sz="2000" dirty="0">
                        <a:solidFill>
                          <a:srgbClr val="13648E"/>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solidFill>
                          <a:schemeClr val="bg2">
                            <a:lumMod val="50000"/>
                          </a:schemeClr>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829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solidFill>
                          <a:schemeClr val="bg2">
                            <a:lumMod val="50000"/>
                          </a:schemeClr>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829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b="1">
                        <a:solidFill>
                          <a:srgbClr val="13648E"/>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829056">
                <a:tc>
                  <a:txBody>
                    <a:bodyPr/>
                    <a:lstStyle/>
                    <a:p>
                      <a:pPr algn="r"/>
                      <a:r>
                        <a:rPr lang="en-US" sz="2700">
                          <a:solidFill>
                            <a:srgbClr val="13648E"/>
                          </a:solidFill>
                        </a:rPr>
                        <a:t>MODERATE RISK</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000">
                        <a:solidFill>
                          <a:srgbClr val="13648E"/>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solidFill>
                          <a:schemeClr val="bg2">
                            <a:lumMod val="50000"/>
                          </a:schemeClr>
                        </a:solidFill>
                      </a:endParaRP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829056">
                <a:tc>
                  <a:txBody>
                    <a:bodyPr/>
                    <a:lstStyle/>
                    <a:p>
                      <a:pPr algn="r"/>
                      <a:endParaRPr lang="en-US" sz="2000" dirty="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p>
                  </a:txBody>
                  <a:tcPr marL="103632" marR="103632" marT="51816" marB="5181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bg2">
                              <a:lumMod val="50000"/>
                            </a:schemeClr>
                          </a:solidFill>
                        </a:rPr>
                        <a:t>Cross Sections with 1%-Annual-Chance Water Surface Elevation Value</a:t>
                      </a:r>
                    </a:p>
                  </a:txBody>
                  <a:tcPr marL="103632" marR="103632"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60825" y="2048062"/>
            <a:ext cx="1324931" cy="431314"/>
          </a:xfrm>
          <a:prstGeom prst="rect">
            <a:avLst/>
          </a:prstGeom>
        </p:spPr>
      </p:pic>
      <p:pic>
        <p:nvPicPr>
          <p:cNvPr id="5" name="Picture 4">
            <a:extLst>
              <a:ext uri="{FF2B5EF4-FFF2-40B4-BE49-F238E27FC236}">
                <a16:creationId xmlns:a16="http://schemas.microsoft.com/office/drawing/2014/main" id="{F80669D7-D4BF-5538-E6F2-689F536F2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60820" y="4522771"/>
            <a:ext cx="1324931" cy="431314"/>
          </a:xfrm>
          <a:prstGeom prst="rect">
            <a:avLst/>
          </a:prstGeom>
        </p:spPr>
      </p:pic>
      <p:grpSp>
        <p:nvGrpSpPr>
          <p:cNvPr id="6" name="Group 5">
            <a:extLst>
              <a:ext uri="{FF2B5EF4-FFF2-40B4-BE49-F238E27FC236}">
                <a16:creationId xmlns:a16="http://schemas.microsoft.com/office/drawing/2014/main" id="{D308B951-E65C-2498-2815-AAAE8AFF7438}"/>
              </a:ext>
              <a:ext uri="{C183D7F6-B498-43B3-948B-1728B52AA6E4}">
                <adec:decorative xmlns:adec="http://schemas.microsoft.com/office/drawing/2017/decorative" val="1"/>
              </a:ext>
            </a:extLst>
          </p:cNvPr>
          <p:cNvGrpSpPr/>
          <p:nvPr/>
        </p:nvGrpSpPr>
        <p:grpSpPr>
          <a:xfrm>
            <a:off x="5060825" y="2853803"/>
            <a:ext cx="1324931" cy="474446"/>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27635"/>
            </a:xfrm>
            <a:prstGeom prst="rect">
              <a:avLst/>
            </a:prstGeom>
            <a:noFill/>
          </p:spPr>
          <p:txBody>
            <a:bodyPr wrap="square" rtlCol="0">
              <a:spAutoFit/>
            </a:bodyPr>
            <a:lstStyle/>
            <a:p>
              <a:pPr algn="ctr" rtl="0" eaLnBrk="0" fontAlgn="base" hangingPunct="0">
                <a:spcBef>
                  <a:spcPct val="0"/>
                </a:spcBef>
                <a:spcAft>
                  <a:spcPct val="0"/>
                </a:spcAft>
                <a:defRPr/>
              </a:pPr>
              <a:r>
                <a:rPr lang="en-US" sz="1813" i="1">
                  <a:solidFill>
                    <a:srgbClr val="AAABAA">
                      <a:lumMod val="50000"/>
                    </a:srgbClr>
                  </a:solidFill>
                  <a:latin typeface="Arial" panose="020B0604020202020204" pitchFamily="34" charset="0"/>
                  <a:ea typeface="ＭＳ Ｐゴシック" panose="020B0600070205080204" pitchFamily="34" charset="-128"/>
                </a:rPr>
                <a:t>ZONE AE</a:t>
              </a:r>
            </a:p>
          </p:txBody>
        </p:sp>
      </p:grpSp>
      <p:grpSp>
        <p:nvGrpSpPr>
          <p:cNvPr id="9" name="Group 8">
            <a:extLst>
              <a:ext uri="{FF2B5EF4-FFF2-40B4-BE49-F238E27FC236}">
                <a16:creationId xmlns:a16="http://schemas.microsoft.com/office/drawing/2014/main" id="{24ADC1D7-24D6-4C24-59D3-58B33AE7B27C}"/>
              </a:ext>
              <a:ext uri="{C183D7F6-B498-43B3-948B-1728B52AA6E4}">
                <adec:decorative xmlns:adec="http://schemas.microsoft.com/office/drawing/2017/decorative" val="1"/>
              </a:ext>
            </a:extLst>
          </p:cNvPr>
          <p:cNvGrpSpPr/>
          <p:nvPr/>
        </p:nvGrpSpPr>
        <p:grpSpPr>
          <a:xfrm>
            <a:off x="4959874" y="3673894"/>
            <a:ext cx="1525320" cy="474446"/>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27635"/>
            </a:xfrm>
            <a:prstGeom prst="rect">
              <a:avLst/>
            </a:prstGeom>
            <a:noFill/>
          </p:spPr>
          <p:txBody>
            <a:bodyPr wrap="square" rtlCol="0">
              <a:spAutoFit/>
            </a:bodyPr>
            <a:lstStyle/>
            <a:p>
              <a:pPr algn="ctr" rtl="0" eaLnBrk="0" fontAlgn="base" hangingPunct="0">
                <a:spcBef>
                  <a:spcPct val="0"/>
                </a:spcBef>
                <a:spcAft>
                  <a:spcPct val="0"/>
                </a:spcAft>
                <a:defRPr/>
              </a:pPr>
              <a:r>
                <a:rPr lang="en-US" sz="1813" i="1">
                  <a:solidFill>
                    <a:srgbClr val="AAABAA">
                      <a:lumMod val="50000"/>
                    </a:srgbClr>
                  </a:solidFill>
                  <a:latin typeface="Arial" panose="020B0604020202020204" pitchFamily="34" charset="0"/>
                  <a:ea typeface="ＭＳ Ｐゴシック" panose="020B0600070205080204" pitchFamily="34" charset="-128"/>
                </a:rPr>
                <a:t>ZONE A</a:t>
              </a:r>
            </a:p>
          </p:txBody>
        </p:sp>
      </p:grpSp>
      <p:sp>
        <p:nvSpPr>
          <p:cNvPr id="12" name="Left Brace 11">
            <a:extLst>
              <a:ext uri="{FF2B5EF4-FFF2-40B4-BE49-F238E27FC236}">
                <a16:creationId xmlns:a16="http://schemas.microsoft.com/office/drawing/2014/main" id="{1659639C-E198-9201-75B0-2151DE21D4FB}"/>
              </a:ext>
              <a:ext uri="{C183D7F6-B498-43B3-948B-1728B52AA6E4}">
                <adec:decorative xmlns:adec="http://schemas.microsoft.com/office/drawing/2017/decorative" val="1"/>
              </a:ext>
            </a:extLst>
          </p:cNvPr>
          <p:cNvSpPr/>
          <p:nvPr/>
        </p:nvSpPr>
        <p:spPr>
          <a:xfrm>
            <a:off x="4326063" y="2105633"/>
            <a:ext cx="490438" cy="2192984"/>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sz="204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 uri="{C183D7F6-B498-43B3-948B-1728B52AA6E4}">
                <adec:decorative xmlns:adec="http://schemas.microsoft.com/office/drawing/2017/decorative" val="1"/>
              </a:ext>
            </a:extLst>
          </p:cNvPr>
          <p:cNvSpPr/>
          <p:nvPr/>
        </p:nvSpPr>
        <p:spPr>
          <a:xfrm>
            <a:off x="4326063" y="4356869"/>
            <a:ext cx="490438" cy="82905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sz="204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99910" y="5219406"/>
            <a:ext cx="1266195" cy="725424"/>
          </a:xfrm>
          <a:prstGeom prst="rect">
            <a:avLst/>
          </a:prstGeom>
        </p:spPr>
      </p:pic>
      <p:sp>
        <p:nvSpPr>
          <p:cNvPr id="15" name="TextBox 14">
            <a:extLst>
              <a:ext uri="{FF2B5EF4-FFF2-40B4-BE49-F238E27FC236}">
                <a16:creationId xmlns:a16="http://schemas.microsoft.com/office/drawing/2014/main" id="{BAC97294-9293-39CB-8773-3521F0C5FF7C}"/>
              </a:ext>
            </a:extLst>
          </p:cNvPr>
          <p:cNvSpPr txBox="1"/>
          <p:nvPr/>
        </p:nvSpPr>
        <p:spPr>
          <a:xfrm>
            <a:off x="6645868" y="1931689"/>
            <a:ext cx="5224780" cy="720197"/>
          </a:xfrm>
          <a:prstGeom prst="rect">
            <a:avLst/>
          </a:prstGeom>
          <a:solidFill>
            <a:srgbClr val="C00000">
              <a:alpha val="25000"/>
            </a:srgbClr>
          </a:solidFill>
        </p:spPr>
        <p:txBody>
          <a:bodyPr wrap="square" rtlCol="0">
            <a:spAutoFit/>
          </a:bodyPr>
          <a:lstStyle/>
          <a:p>
            <a:pPr algn="ctr" rtl="0" eaLnBrk="0" fontAlgn="base" hangingPunct="0">
              <a:spcBef>
                <a:spcPct val="0"/>
              </a:spcBef>
              <a:spcAft>
                <a:spcPct val="0"/>
              </a:spcAft>
              <a:defRPr/>
            </a:pPr>
            <a:r>
              <a:rPr lang="en-US" sz="2040">
                <a:solidFill>
                  <a:srgbClr val="AAABAA">
                    <a:lumMod val="50000"/>
                  </a:srgbClr>
                </a:solidFill>
                <a:latin typeface="Arial" panose="020B0604020202020204" pitchFamily="34" charset="0"/>
                <a:ea typeface="ＭＳ Ｐゴシック" panose="020B0600070205080204" pitchFamily="34" charset="-128"/>
              </a:rPr>
              <a:t>Development is not allowed unless “no rise” in flood levels is certified</a:t>
            </a:r>
          </a:p>
        </p:txBody>
      </p:sp>
      <p:sp>
        <p:nvSpPr>
          <p:cNvPr id="17" name="TextBox 16">
            <a:extLst>
              <a:ext uri="{FF2B5EF4-FFF2-40B4-BE49-F238E27FC236}">
                <a16:creationId xmlns:a16="http://schemas.microsoft.com/office/drawing/2014/main" id="{30BD6E69-25C9-45E8-0197-23FED5160D72}"/>
              </a:ext>
            </a:extLst>
          </p:cNvPr>
          <p:cNvSpPr txBox="1"/>
          <p:nvPr/>
        </p:nvSpPr>
        <p:spPr>
          <a:xfrm>
            <a:off x="6645868" y="3218052"/>
            <a:ext cx="5224780" cy="720197"/>
          </a:xfrm>
          <a:prstGeom prst="rect">
            <a:avLst/>
          </a:prstGeom>
          <a:solidFill>
            <a:srgbClr val="004E88">
              <a:alpha val="25000"/>
            </a:srgbClr>
          </a:solidFill>
        </p:spPr>
        <p:txBody>
          <a:bodyPr wrap="square" rtlCol="0" anchor="ctr" anchorCtr="0">
            <a:spAutoFit/>
          </a:bodyPr>
          <a:lstStyle/>
          <a:p>
            <a:pPr algn="ctr" rtl="0" eaLnBrk="0" fontAlgn="base" hangingPunct="0">
              <a:spcBef>
                <a:spcPct val="0"/>
              </a:spcBef>
              <a:spcAft>
                <a:spcPct val="0"/>
              </a:spcAft>
              <a:defRPr/>
            </a:pPr>
            <a:r>
              <a:rPr lang="en-US" sz="2040">
                <a:solidFill>
                  <a:srgbClr val="AAABAA">
                    <a:lumMod val="50000"/>
                  </a:srgbClr>
                </a:solidFill>
                <a:latin typeface="Arial" panose="020B0604020202020204" pitchFamily="34" charset="0"/>
                <a:ea typeface="ＭＳ Ｐゴシック" panose="020B0600070205080204" pitchFamily="34" charset="-128"/>
              </a:rPr>
              <a:t>Flood insurance is mandatory for structures with federally backed mortgages</a:t>
            </a:r>
          </a:p>
        </p:txBody>
      </p:sp>
      <p:sp>
        <p:nvSpPr>
          <p:cNvPr id="16" name="TextBox 15">
            <a:extLst>
              <a:ext uri="{FF2B5EF4-FFF2-40B4-BE49-F238E27FC236}">
                <a16:creationId xmlns:a16="http://schemas.microsoft.com/office/drawing/2014/main" id="{23E65930-D474-0742-2BA4-CECC638612A4}"/>
              </a:ext>
            </a:extLst>
          </p:cNvPr>
          <p:cNvSpPr txBox="1"/>
          <p:nvPr/>
        </p:nvSpPr>
        <p:spPr>
          <a:xfrm>
            <a:off x="6645868" y="4483262"/>
            <a:ext cx="5224780" cy="685444"/>
          </a:xfrm>
          <a:prstGeom prst="rect">
            <a:avLst/>
          </a:prstGeom>
          <a:solidFill>
            <a:srgbClr val="C1C1BF">
              <a:alpha val="25000"/>
            </a:srgbClr>
          </a:solidFill>
        </p:spPr>
        <p:txBody>
          <a:bodyPr wrap="square" rtlCol="0">
            <a:spAutoFit/>
          </a:bodyPr>
          <a:lstStyle/>
          <a:p>
            <a:pPr algn="ctr" rtl="0" eaLnBrk="0" fontAlgn="base" hangingPunct="0">
              <a:spcBef>
                <a:spcPct val="0"/>
              </a:spcBef>
              <a:spcAft>
                <a:spcPct val="0"/>
              </a:spcAft>
              <a:defRPr/>
            </a:pPr>
            <a:endParaRPr lang="en-US" sz="907">
              <a:solidFill>
                <a:srgbClr val="AAABAA">
                  <a:lumMod val="50000"/>
                </a:srgbClr>
              </a:solidFill>
              <a:latin typeface="Arial" panose="020B0604020202020204" pitchFamily="34" charset="0"/>
              <a:ea typeface="ＭＳ Ｐゴシック" panose="020B0600070205080204" pitchFamily="34" charset="-128"/>
            </a:endParaRPr>
          </a:p>
          <a:p>
            <a:pPr algn="ctr" rtl="0" eaLnBrk="0" fontAlgn="base" hangingPunct="0">
              <a:spcBef>
                <a:spcPct val="0"/>
              </a:spcBef>
              <a:spcAft>
                <a:spcPct val="0"/>
              </a:spcAft>
              <a:defRPr/>
            </a:pPr>
            <a:r>
              <a:rPr lang="en-US" sz="2040">
                <a:solidFill>
                  <a:srgbClr val="AAABAA">
                    <a:lumMod val="50000"/>
                  </a:srgbClr>
                </a:solidFill>
                <a:latin typeface="Arial" panose="020B0604020202020204" pitchFamily="34" charset="0"/>
                <a:ea typeface="ＭＳ Ｐゴシック" panose="020B0600070205080204" pitchFamily="34" charset="-128"/>
              </a:rPr>
              <a:t>Flood insurance is not mandatory</a:t>
            </a:r>
          </a:p>
          <a:p>
            <a:pPr algn="ctr" rtl="0" eaLnBrk="0" fontAlgn="base" hangingPunct="0">
              <a:spcBef>
                <a:spcPct val="0"/>
              </a:spcBef>
              <a:spcAft>
                <a:spcPct val="0"/>
              </a:spcAft>
              <a:defRPr/>
            </a:pPr>
            <a:endParaRPr lang="en-US" sz="907">
              <a:solidFill>
                <a:srgbClr val="AAABAA">
                  <a:lumMod val="50000"/>
                </a:srgbClr>
              </a:solidFill>
              <a:latin typeface="Arial" panose="020B0604020202020204" pitchFamily="34" charset="0"/>
              <a:ea typeface="ＭＳ Ｐゴシック" panose="020B0600070205080204" pitchFamily="34" charset="-128"/>
            </a:endParaRPr>
          </a:p>
        </p:txBody>
      </p:sp>
      <p:sp>
        <p:nvSpPr>
          <p:cNvPr id="18" name="object 11">
            <a:extLst>
              <a:ext uri="{FF2B5EF4-FFF2-40B4-BE49-F238E27FC236}">
                <a16:creationId xmlns:a16="http://schemas.microsoft.com/office/drawing/2014/main" id="{60314A18-1D48-BCEF-F56D-9FA25A2ED6B8}"/>
              </a:ext>
            </a:extLst>
          </p:cNvPr>
          <p:cNvSpPr txBox="1">
            <a:spLocks/>
          </p:cNvSpPr>
          <p:nvPr/>
        </p:nvSpPr>
        <p:spPr>
          <a:xfrm>
            <a:off x="8890000" y="358956"/>
            <a:ext cx="3154644"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B8</a:t>
            </a:r>
            <a:r>
              <a:rPr lang="en-US" kern="0" spc="-7" dirty="0"/>
              <a:t> </a:t>
            </a:r>
            <a:r>
              <a:rPr lang="en-US" kern="0" spc="27" dirty="0"/>
              <a:t>–</a:t>
            </a:r>
            <a:r>
              <a:rPr lang="en-US" kern="0" spc="-21" dirty="0"/>
              <a:t> </a:t>
            </a:r>
            <a:r>
              <a:rPr lang="en-US" kern="0" spc="14" dirty="0"/>
              <a:t>Flood Zone</a:t>
            </a:r>
            <a:endParaRPr lang="en-US" kern="0" spc="21" dirty="0"/>
          </a:p>
        </p:txBody>
      </p:sp>
    </p:spTree>
    <p:extLst>
      <p:ext uri="{BB962C8B-B14F-4D97-AF65-F5344CB8AC3E}">
        <p14:creationId xmlns:p14="http://schemas.microsoft.com/office/powerpoint/2010/main" val="361800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1670151" y="1003826"/>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10" name="object 10"/>
          <p:cNvSpPr txBox="1">
            <a:spLocks noGrp="1"/>
          </p:cNvSpPr>
          <p:nvPr>
            <p:ph type="title"/>
          </p:nvPr>
        </p:nvSpPr>
        <p:spPr>
          <a:xfrm>
            <a:off x="1652006" y="522927"/>
            <a:ext cx="7331004" cy="436075"/>
          </a:xfrm>
          <a:prstGeom prst="rect">
            <a:avLst/>
          </a:prstGeom>
        </p:spPr>
        <p:txBody>
          <a:bodyPr vert="horz" wrap="square" lIns="0" tIns="23553" rIns="0" bIns="0" rtlCol="0">
            <a:spAutoFit/>
          </a:bodyPr>
          <a:lstStyle/>
          <a:p>
            <a:pPr>
              <a:spcBef>
                <a:spcPts val="185"/>
              </a:spcBef>
            </a:pPr>
            <a:r>
              <a:rPr spc="14" dirty="0"/>
              <a:t>Many</a:t>
            </a:r>
            <a:r>
              <a:rPr spc="7" dirty="0"/>
              <a:t> </a:t>
            </a:r>
            <a:r>
              <a:rPr spc="21" dirty="0"/>
              <a:t>uses</a:t>
            </a:r>
            <a:r>
              <a:rPr spc="14" dirty="0"/>
              <a:t> (and</a:t>
            </a:r>
            <a:r>
              <a:rPr spc="27" dirty="0"/>
              <a:t> </a:t>
            </a:r>
            <a:r>
              <a:rPr spc="21" dirty="0"/>
              <a:t>users)</a:t>
            </a:r>
            <a:r>
              <a:rPr spc="7" dirty="0"/>
              <a:t> </a:t>
            </a:r>
            <a:r>
              <a:rPr spc="21" dirty="0"/>
              <a:t>of </a:t>
            </a:r>
            <a:r>
              <a:rPr spc="14" dirty="0"/>
              <a:t>the</a:t>
            </a:r>
            <a:r>
              <a:rPr spc="7" dirty="0"/>
              <a:t> Elevation</a:t>
            </a:r>
            <a:r>
              <a:rPr spc="-7" dirty="0"/>
              <a:t> </a:t>
            </a:r>
            <a:r>
              <a:rPr spc="14" dirty="0"/>
              <a:t>Certificate</a:t>
            </a:r>
          </a:p>
        </p:txBody>
      </p:sp>
      <p:sp>
        <p:nvSpPr>
          <p:cNvPr id="11" name="object 11"/>
          <p:cNvSpPr/>
          <p:nvPr/>
        </p:nvSpPr>
        <p:spPr>
          <a:xfrm>
            <a:off x="6365701" y="3057144"/>
            <a:ext cx="1336398" cy="1336398"/>
          </a:xfrm>
          <a:custGeom>
            <a:avLst/>
            <a:gdLst/>
            <a:ahLst/>
            <a:cxnLst/>
            <a:rect l="l" t="t" r="r" b="b"/>
            <a:pathLst>
              <a:path w="972820" h="972820">
                <a:moveTo>
                  <a:pt x="972312" y="486156"/>
                </a:moveTo>
                <a:lnTo>
                  <a:pt x="970091" y="439378"/>
                </a:lnTo>
                <a:lnTo>
                  <a:pt x="963563" y="393849"/>
                </a:lnTo>
                <a:lnTo>
                  <a:pt x="952931" y="349774"/>
                </a:lnTo>
                <a:lnTo>
                  <a:pt x="938396" y="307358"/>
                </a:lnTo>
                <a:lnTo>
                  <a:pt x="920160" y="266804"/>
                </a:lnTo>
                <a:lnTo>
                  <a:pt x="898424" y="228318"/>
                </a:lnTo>
                <a:lnTo>
                  <a:pt x="873392" y="192105"/>
                </a:lnTo>
                <a:lnTo>
                  <a:pt x="845265" y="158369"/>
                </a:lnTo>
                <a:lnTo>
                  <a:pt x="814244" y="127314"/>
                </a:lnTo>
                <a:lnTo>
                  <a:pt x="780532" y="99147"/>
                </a:lnTo>
                <a:lnTo>
                  <a:pt x="744331" y="74071"/>
                </a:lnTo>
                <a:lnTo>
                  <a:pt x="705842" y="52291"/>
                </a:lnTo>
                <a:lnTo>
                  <a:pt x="665268" y="34012"/>
                </a:lnTo>
                <a:lnTo>
                  <a:pt x="622810" y="19439"/>
                </a:lnTo>
                <a:lnTo>
                  <a:pt x="578671" y="8776"/>
                </a:lnTo>
                <a:lnTo>
                  <a:pt x="533052" y="2228"/>
                </a:lnTo>
                <a:lnTo>
                  <a:pt x="486156" y="0"/>
                </a:lnTo>
                <a:lnTo>
                  <a:pt x="439259" y="2228"/>
                </a:lnTo>
                <a:lnTo>
                  <a:pt x="393640" y="8776"/>
                </a:lnTo>
                <a:lnTo>
                  <a:pt x="349501" y="19439"/>
                </a:lnTo>
                <a:lnTo>
                  <a:pt x="307043" y="34012"/>
                </a:lnTo>
                <a:lnTo>
                  <a:pt x="266469" y="52291"/>
                </a:lnTo>
                <a:lnTo>
                  <a:pt x="227980" y="74071"/>
                </a:lnTo>
                <a:lnTo>
                  <a:pt x="191779" y="99147"/>
                </a:lnTo>
                <a:lnTo>
                  <a:pt x="158067" y="127314"/>
                </a:lnTo>
                <a:lnTo>
                  <a:pt x="127046" y="158369"/>
                </a:lnTo>
                <a:lnTo>
                  <a:pt x="98919" y="192105"/>
                </a:lnTo>
                <a:lnTo>
                  <a:pt x="73887" y="228318"/>
                </a:lnTo>
                <a:lnTo>
                  <a:pt x="52151" y="266804"/>
                </a:lnTo>
                <a:lnTo>
                  <a:pt x="33915" y="307358"/>
                </a:lnTo>
                <a:lnTo>
                  <a:pt x="19380" y="349774"/>
                </a:lnTo>
                <a:lnTo>
                  <a:pt x="8748" y="393849"/>
                </a:lnTo>
                <a:lnTo>
                  <a:pt x="2220" y="439378"/>
                </a:lnTo>
                <a:lnTo>
                  <a:pt x="0" y="486156"/>
                </a:lnTo>
                <a:lnTo>
                  <a:pt x="2220" y="533052"/>
                </a:lnTo>
                <a:lnTo>
                  <a:pt x="8748" y="578671"/>
                </a:lnTo>
                <a:lnTo>
                  <a:pt x="19380" y="622810"/>
                </a:lnTo>
                <a:lnTo>
                  <a:pt x="33915" y="665268"/>
                </a:lnTo>
                <a:lnTo>
                  <a:pt x="52151" y="705842"/>
                </a:lnTo>
                <a:lnTo>
                  <a:pt x="73887" y="744331"/>
                </a:lnTo>
                <a:lnTo>
                  <a:pt x="98919" y="780532"/>
                </a:lnTo>
                <a:lnTo>
                  <a:pt x="127046" y="814244"/>
                </a:lnTo>
                <a:lnTo>
                  <a:pt x="158067" y="845265"/>
                </a:lnTo>
                <a:lnTo>
                  <a:pt x="191779" y="873392"/>
                </a:lnTo>
                <a:lnTo>
                  <a:pt x="227980" y="898424"/>
                </a:lnTo>
                <a:lnTo>
                  <a:pt x="266469" y="920160"/>
                </a:lnTo>
                <a:lnTo>
                  <a:pt x="307043" y="938396"/>
                </a:lnTo>
                <a:lnTo>
                  <a:pt x="349501" y="952931"/>
                </a:lnTo>
                <a:lnTo>
                  <a:pt x="393640" y="963563"/>
                </a:lnTo>
                <a:lnTo>
                  <a:pt x="439259" y="970091"/>
                </a:lnTo>
                <a:lnTo>
                  <a:pt x="486156" y="972312"/>
                </a:lnTo>
                <a:lnTo>
                  <a:pt x="533052" y="970091"/>
                </a:lnTo>
                <a:lnTo>
                  <a:pt x="578671" y="963563"/>
                </a:lnTo>
                <a:lnTo>
                  <a:pt x="622810" y="952931"/>
                </a:lnTo>
                <a:lnTo>
                  <a:pt x="665268" y="938396"/>
                </a:lnTo>
                <a:lnTo>
                  <a:pt x="705842" y="920160"/>
                </a:lnTo>
                <a:lnTo>
                  <a:pt x="744331" y="898424"/>
                </a:lnTo>
                <a:lnTo>
                  <a:pt x="780532" y="873392"/>
                </a:lnTo>
                <a:lnTo>
                  <a:pt x="814244" y="845265"/>
                </a:lnTo>
                <a:lnTo>
                  <a:pt x="845265" y="814244"/>
                </a:lnTo>
                <a:lnTo>
                  <a:pt x="873392" y="780532"/>
                </a:lnTo>
                <a:lnTo>
                  <a:pt x="898424" y="744331"/>
                </a:lnTo>
                <a:lnTo>
                  <a:pt x="920160" y="705842"/>
                </a:lnTo>
                <a:lnTo>
                  <a:pt x="938396" y="665268"/>
                </a:lnTo>
                <a:lnTo>
                  <a:pt x="952931" y="622810"/>
                </a:lnTo>
                <a:lnTo>
                  <a:pt x="963563" y="578671"/>
                </a:lnTo>
                <a:lnTo>
                  <a:pt x="970091" y="533052"/>
                </a:lnTo>
                <a:lnTo>
                  <a:pt x="972312" y="486156"/>
                </a:lnTo>
                <a:close/>
              </a:path>
            </a:pathLst>
          </a:custGeom>
          <a:solidFill>
            <a:srgbClr val="FFFF00"/>
          </a:solidFill>
        </p:spPr>
        <p:txBody>
          <a:bodyPr wrap="square" lIns="0" tIns="0" rIns="0" bIns="0" rtlCol="0"/>
          <a:lstStyle/>
          <a:p>
            <a:endParaRPr sz="2473"/>
          </a:p>
        </p:txBody>
      </p:sp>
      <p:sp>
        <p:nvSpPr>
          <p:cNvPr id="12" name="object 12"/>
          <p:cNvSpPr txBox="1"/>
          <p:nvPr/>
        </p:nvSpPr>
        <p:spPr>
          <a:xfrm>
            <a:off x="6657753" y="3496126"/>
            <a:ext cx="766772" cy="408400"/>
          </a:xfrm>
          <a:prstGeom prst="rect">
            <a:avLst/>
          </a:prstGeom>
        </p:spPr>
        <p:txBody>
          <a:bodyPr vert="horz" wrap="square" lIns="0" tIns="48850" rIns="0" bIns="0" rtlCol="0">
            <a:spAutoFit/>
          </a:bodyPr>
          <a:lstStyle/>
          <a:p>
            <a:pPr marR="6978" indent="42743">
              <a:lnSpc>
                <a:spcPts val="1387"/>
              </a:lnSpc>
              <a:spcBef>
                <a:spcPts val="385"/>
              </a:spcBef>
            </a:pPr>
            <a:r>
              <a:rPr sz="1305" b="1" spc="7" dirty="0">
                <a:latin typeface="Franklin Gothic Book"/>
                <a:cs typeface="Franklin Gothic Book"/>
              </a:rPr>
              <a:t>Elevation </a:t>
            </a:r>
            <a:r>
              <a:rPr sz="1305" b="1" spc="-309" dirty="0">
                <a:latin typeface="Franklin Gothic Book"/>
                <a:cs typeface="Franklin Gothic Book"/>
              </a:rPr>
              <a:t> </a:t>
            </a:r>
            <a:r>
              <a:rPr sz="1305" b="1" spc="27" dirty="0">
                <a:latin typeface="Franklin Gothic Book"/>
                <a:cs typeface="Franklin Gothic Book"/>
              </a:rPr>
              <a:t>Ce</a:t>
            </a:r>
            <a:r>
              <a:rPr sz="1305" b="1" spc="48" dirty="0">
                <a:latin typeface="Franklin Gothic Book"/>
                <a:cs typeface="Franklin Gothic Book"/>
              </a:rPr>
              <a:t>r</a:t>
            </a:r>
            <a:r>
              <a:rPr sz="1305" b="1" spc="14" dirty="0">
                <a:latin typeface="Franklin Gothic Book"/>
                <a:cs typeface="Franklin Gothic Book"/>
              </a:rPr>
              <a:t>tifica</a:t>
            </a:r>
            <a:r>
              <a:rPr sz="1305" b="1" spc="-14" dirty="0">
                <a:latin typeface="Franklin Gothic Book"/>
                <a:cs typeface="Franklin Gothic Book"/>
              </a:rPr>
              <a:t>t</a:t>
            </a:r>
            <a:r>
              <a:rPr sz="1305" b="1" spc="27" dirty="0">
                <a:latin typeface="Franklin Gothic Book"/>
                <a:cs typeface="Franklin Gothic Book"/>
              </a:rPr>
              <a:t>e</a:t>
            </a:r>
            <a:endParaRPr sz="1305" b="1" dirty="0">
              <a:latin typeface="Franklin Gothic Book"/>
              <a:cs typeface="Franklin Gothic Book"/>
            </a:endParaRPr>
          </a:p>
        </p:txBody>
      </p:sp>
      <p:grpSp>
        <p:nvGrpSpPr>
          <p:cNvPr id="13" name="object 13"/>
          <p:cNvGrpSpPr/>
          <p:nvPr/>
        </p:nvGrpSpPr>
        <p:grpSpPr>
          <a:xfrm>
            <a:off x="6426416" y="1295400"/>
            <a:ext cx="1214273" cy="1641712"/>
            <a:chOff x="4741164" y="2424683"/>
            <a:chExt cx="883919" cy="1195070"/>
          </a:xfrm>
          <a:solidFill>
            <a:schemeClr val="bg1">
              <a:lumMod val="50000"/>
            </a:schemeClr>
          </a:solidFill>
        </p:grpSpPr>
        <p:sp>
          <p:nvSpPr>
            <p:cNvPr id="14" name="object 14"/>
            <p:cNvSpPr/>
            <p:nvPr/>
          </p:nvSpPr>
          <p:spPr>
            <a:xfrm>
              <a:off x="4741164" y="2424683"/>
              <a:ext cx="883919" cy="885190"/>
            </a:xfrm>
            <a:custGeom>
              <a:avLst/>
              <a:gdLst/>
              <a:ahLst/>
              <a:cxnLst/>
              <a:rect l="l" t="t" r="r" b="b"/>
              <a:pathLst>
                <a:path w="883920" h="885189">
                  <a:moveTo>
                    <a:pt x="883919" y="442722"/>
                  </a:moveTo>
                  <a:lnTo>
                    <a:pt x="881323" y="394466"/>
                  </a:lnTo>
                  <a:lnTo>
                    <a:pt x="873714" y="347719"/>
                  </a:lnTo>
                  <a:lnTo>
                    <a:pt x="861364" y="302751"/>
                  </a:lnTo>
                  <a:lnTo>
                    <a:pt x="844544" y="259832"/>
                  </a:lnTo>
                  <a:lnTo>
                    <a:pt x="823524" y="219230"/>
                  </a:lnTo>
                  <a:lnTo>
                    <a:pt x="798576" y="181215"/>
                  </a:lnTo>
                  <a:lnTo>
                    <a:pt x="769969" y="146058"/>
                  </a:lnTo>
                  <a:lnTo>
                    <a:pt x="737977" y="114027"/>
                  </a:lnTo>
                  <a:lnTo>
                    <a:pt x="702868" y="85392"/>
                  </a:lnTo>
                  <a:lnTo>
                    <a:pt x="664915" y="60423"/>
                  </a:lnTo>
                  <a:lnTo>
                    <a:pt x="624388" y="39390"/>
                  </a:lnTo>
                  <a:lnTo>
                    <a:pt x="581558" y="22561"/>
                  </a:lnTo>
                  <a:lnTo>
                    <a:pt x="536696" y="10206"/>
                  </a:lnTo>
                  <a:lnTo>
                    <a:pt x="490073" y="2596"/>
                  </a:lnTo>
                  <a:lnTo>
                    <a:pt x="441959" y="0"/>
                  </a:lnTo>
                  <a:lnTo>
                    <a:pt x="393846" y="2596"/>
                  </a:lnTo>
                  <a:lnTo>
                    <a:pt x="347223" y="10206"/>
                  </a:lnTo>
                  <a:lnTo>
                    <a:pt x="302361" y="22561"/>
                  </a:lnTo>
                  <a:lnTo>
                    <a:pt x="259531" y="39390"/>
                  </a:lnTo>
                  <a:lnTo>
                    <a:pt x="219004" y="60423"/>
                  </a:lnTo>
                  <a:lnTo>
                    <a:pt x="181051" y="85392"/>
                  </a:lnTo>
                  <a:lnTo>
                    <a:pt x="145942" y="114027"/>
                  </a:lnTo>
                  <a:lnTo>
                    <a:pt x="113950" y="146058"/>
                  </a:lnTo>
                  <a:lnTo>
                    <a:pt x="85344" y="181215"/>
                  </a:lnTo>
                  <a:lnTo>
                    <a:pt x="60395" y="219230"/>
                  </a:lnTo>
                  <a:lnTo>
                    <a:pt x="39375" y="259832"/>
                  </a:lnTo>
                  <a:lnTo>
                    <a:pt x="22555" y="302751"/>
                  </a:lnTo>
                  <a:lnTo>
                    <a:pt x="10205" y="347719"/>
                  </a:lnTo>
                  <a:lnTo>
                    <a:pt x="2596" y="394466"/>
                  </a:lnTo>
                  <a:lnTo>
                    <a:pt x="0" y="442722"/>
                  </a:lnTo>
                  <a:lnTo>
                    <a:pt x="2596" y="490835"/>
                  </a:lnTo>
                  <a:lnTo>
                    <a:pt x="10205" y="537458"/>
                  </a:lnTo>
                  <a:lnTo>
                    <a:pt x="22555" y="582320"/>
                  </a:lnTo>
                  <a:lnTo>
                    <a:pt x="39375" y="625150"/>
                  </a:lnTo>
                  <a:lnTo>
                    <a:pt x="60395" y="665677"/>
                  </a:lnTo>
                  <a:lnTo>
                    <a:pt x="85344" y="703630"/>
                  </a:lnTo>
                  <a:lnTo>
                    <a:pt x="113950" y="738739"/>
                  </a:lnTo>
                  <a:lnTo>
                    <a:pt x="145942" y="770731"/>
                  </a:lnTo>
                  <a:lnTo>
                    <a:pt x="181051" y="799338"/>
                  </a:lnTo>
                  <a:lnTo>
                    <a:pt x="219004" y="824286"/>
                  </a:lnTo>
                  <a:lnTo>
                    <a:pt x="259531" y="845306"/>
                  </a:lnTo>
                  <a:lnTo>
                    <a:pt x="302361" y="862126"/>
                  </a:lnTo>
                  <a:lnTo>
                    <a:pt x="347223" y="874476"/>
                  </a:lnTo>
                  <a:lnTo>
                    <a:pt x="393846" y="882085"/>
                  </a:lnTo>
                  <a:lnTo>
                    <a:pt x="441959" y="884682"/>
                  </a:lnTo>
                  <a:lnTo>
                    <a:pt x="490073" y="882085"/>
                  </a:lnTo>
                  <a:lnTo>
                    <a:pt x="536696" y="874476"/>
                  </a:lnTo>
                  <a:lnTo>
                    <a:pt x="581558" y="862126"/>
                  </a:lnTo>
                  <a:lnTo>
                    <a:pt x="624388" y="845306"/>
                  </a:lnTo>
                  <a:lnTo>
                    <a:pt x="664915" y="824286"/>
                  </a:lnTo>
                  <a:lnTo>
                    <a:pt x="702868" y="799338"/>
                  </a:lnTo>
                  <a:lnTo>
                    <a:pt x="737977" y="770731"/>
                  </a:lnTo>
                  <a:lnTo>
                    <a:pt x="769969" y="738739"/>
                  </a:lnTo>
                  <a:lnTo>
                    <a:pt x="798575" y="703630"/>
                  </a:lnTo>
                  <a:lnTo>
                    <a:pt x="823524" y="665677"/>
                  </a:lnTo>
                  <a:lnTo>
                    <a:pt x="844544" y="625150"/>
                  </a:lnTo>
                  <a:lnTo>
                    <a:pt x="861364" y="582320"/>
                  </a:lnTo>
                  <a:lnTo>
                    <a:pt x="873714" y="537458"/>
                  </a:lnTo>
                  <a:lnTo>
                    <a:pt x="881323" y="490835"/>
                  </a:lnTo>
                  <a:lnTo>
                    <a:pt x="883919" y="442722"/>
                  </a:lnTo>
                  <a:close/>
                </a:path>
              </a:pathLst>
            </a:custGeom>
            <a:grpFill/>
          </p:spPr>
          <p:txBody>
            <a:bodyPr wrap="square" lIns="0" tIns="0" rIns="0" bIns="0" rtlCol="0"/>
            <a:lstStyle/>
            <a:p>
              <a:endParaRPr sz="2473"/>
            </a:p>
          </p:txBody>
        </p:sp>
        <p:sp>
          <p:nvSpPr>
            <p:cNvPr id="15" name="object 15"/>
            <p:cNvSpPr/>
            <p:nvPr/>
          </p:nvSpPr>
          <p:spPr>
            <a:xfrm>
              <a:off x="5016246" y="3408425"/>
              <a:ext cx="334010" cy="211454"/>
            </a:xfrm>
            <a:custGeom>
              <a:avLst/>
              <a:gdLst/>
              <a:ahLst/>
              <a:cxnLst/>
              <a:rect l="l" t="t" r="r" b="b"/>
              <a:pathLst>
                <a:path w="334010" h="211454">
                  <a:moveTo>
                    <a:pt x="333755" y="105918"/>
                  </a:moveTo>
                  <a:lnTo>
                    <a:pt x="166877" y="0"/>
                  </a:lnTo>
                  <a:lnTo>
                    <a:pt x="0" y="105918"/>
                  </a:lnTo>
                  <a:lnTo>
                    <a:pt x="67055" y="105918"/>
                  </a:lnTo>
                  <a:lnTo>
                    <a:pt x="67055" y="211074"/>
                  </a:lnTo>
                  <a:lnTo>
                    <a:pt x="267461" y="211074"/>
                  </a:lnTo>
                  <a:lnTo>
                    <a:pt x="267461" y="105918"/>
                  </a:lnTo>
                  <a:lnTo>
                    <a:pt x="333755" y="105918"/>
                  </a:lnTo>
                  <a:close/>
                </a:path>
              </a:pathLst>
            </a:custGeom>
            <a:grpFill/>
          </p:spPr>
          <p:txBody>
            <a:bodyPr wrap="square" lIns="0" tIns="0" rIns="0" bIns="0" rtlCol="0"/>
            <a:lstStyle/>
            <a:p>
              <a:endParaRPr sz="2473"/>
            </a:p>
          </p:txBody>
        </p:sp>
      </p:grpSp>
      <p:sp>
        <p:nvSpPr>
          <p:cNvPr id="16" name="object 16"/>
          <p:cNvSpPr txBox="1"/>
          <p:nvPr/>
        </p:nvSpPr>
        <p:spPr>
          <a:xfrm>
            <a:off x="6633679" y="1595159"/>
            <a:ext cx="814750" cy="548583"/>
          </a:xfrm>
          <a:prstGeom prst="rect">
            <a:avLst/>
          </a:prstGeom>
        </p:spPr>
        <p:txBody>
          <a:bodyPr vert="horz" wrap="square" lIns="0" tIns="47978" rIns="0" bIns="0" rtlCol="0">
            <a:spAutoFit/>
          </a:bodyPr>
          <a:lstStyle/>
          <a:p>
            <a:pPr marR="6978" algn="ctr">
              <a:lnSpc>
                <a:spcPts val="1346"/>
              </a:lnSpc>
              <a:spcBef>
                <a:spcPts val="378"/>
              </a:spcBef>
            </a:pPr>
            <a:r>
              <a:rPr sz="1305" spc="-7" dirty="0">
                <a:solidFill>
                  <a:srgbClr val="FFFFFF"/>
                </a:solidFill>
                <a:latin typeface="Franklin Gothic Book"/>
                <a:cs typeface="Franklin Gothic Book"/>
              </a:rPr>
              <a:t>Community  </a:t>
            </a:r>
            <a:r>
              <a:rPr sz="1305" dirty="0">
                <a:solidFill>
                  <a:srgbClr val="FFFFFF"/>
                </a:solidFill>
                <a:latin typeface="Franklin Gothic Book"/>
                <a:cs typeface="Franklin Gothic Book"/>
              </a:rPr>
              <a:t>Assistance </a:t>
            </a:r>
            <a:r>
              <a:rPr sz="1305" spc="-309" dirty="0">
                <a:solidFill>
                  <a:srgbClr val="FFFFFF"/>
                </a:solidFill>
                <a:latin typeface="Franklin Gothic Book"/>
                <a:cs typeface="Franklin Gothic Book"/>
              </a:rPr>
              <a:t> </a:t>
            </a:r>
            <a:r>
              <a:rPr sz="1305" dirty="0">
                <a:solidFill>
                  <a:srgbClr val="FFFFFF"/>
                </a:solidFill>
                <a:latin typeface="Franklin Gothic Book"/>
                <a:cs typeface="Franklin Gothic Book"/>
              </a:rPr>
              <a:t>Visit</a:t>
            </a:r>
            <a:endParaRPr sz="1305">
              <a:latin typeface="Franklin Gothic Book"/>
              <a:cs typeface="Franklin Gothic Book"/>
            </a:endParaRPr>
          </a:p>
        </p:txBody>
      </p:sp>
      <p:grpSp>
        <p:nvGrpSpPr>
          <p:cNvPr id="17" name="object 17"/>
          <p:cNvGrpSpPr/>
          <p:nvPr/>
        </p:nvGrpSpPr>
        <p:grpSpPr>
          <a:xfrm>
            <a:off x="7564274" y="1969445"/>
            <a:ext cx="1514353" cy="1372164"/>
            <a:chOff x="5569458" y="2915348"/>
            <a:chExt cx="1102360" cy="998855"/>
          </a:xfrm>
          <a:solidFill>
            <a:schemeClr val="accent3">
              <a:lumMod val="50000"/>
            </a:schemeClr>
          </a:solidFill>
        </p:grpSpPr>
        <p:sp>
          <p:nvSpPr>
            <p:cNvPr id="18" name="object 18"/>
            <p:cNvSpPr/>
            <p:nvPr/>
          </p:nvSpPr>
          <p:spPr>
            <a:xfrm>
              <a:off x="5569458" y="3639311"/>
              <a:ext cx="249554" cy="274320"/>
            </a:xfrm>
            <a:custGeom>
              <a:avLst/>
              <a:gdLst/>
              <a:ahLst/>
              <a:cxnLst/>
              <a:rect l="l" t="t" r="r" b="b"/>
              <a:pathLst>
                <a:path w="249554" h="274320">
                  <a:moveTo>
                    <a:pt x="249174" y="261366"/>
                  </a:moveTo>
                  <a:lnTo>
                    <a:pt x="227076" y="64770"/>
                  </a:lnTo>
                  <a:lnTo>
                    <a:pt x="41148" y="0"/>
                  </a:lnTo>
                  <a:lnTo>
                    <a:pt x="82296" y="51816"/>
                  </a:lnTo>
                  <a:lnTo>
                    <a:pt x="0" y="118110"/>
                  </a:lnTo>
                  <a:lnTo>
                    <a:pt x="124968" y="274320"/>
                  </a:lnTo>
                  <a:lnTo>
                    <a:pt x="207264" y="208788"/>
                  </a:lnTo>
                  <a:lnTo>
                    <a:pt x="249174" y="261366"/>
                  </a:lnTo>
                  <a:close/>
                </a:path>
              </a:pathLst>
            </a:custGeom>
            <a:grpFill/>
          </p:spPr>
          <p:txBody>
            <a:bodyPr wrap="square" lIns="0" tIns="0" rIns="0" bIns="0" rtlCol="0"/>
            <a:lstStyle/>
            <a:p>
              <a:endParaRPr sz="2473"/>
            </a:p>
          </p:txBody>
        </p:sp>
        <p:sp>
          <p:nvSpPr>
            <p:cNvPr id="19" name="object 19"/>
            <p:cNvSpPr/>
            <p:nvPr/>
          </p:nvSpPr>
          <p:spPr>
            <a:xfrm>
              <a:off x="5778246" y="2924555"/>
              <a:ext cx="883919" cy="883919"/>
            </a:xfrm>
            <a:custGeom>
              <a:avLst/>
              <a:gdLst/>
              <a:ahLst/>
              <a:cxnLst/>
              <a:rect l="l" t="t" r="r" b="b"/>
              <a:pathLst>
                <a:path w="883920" h="883920">
                  <a:moveTo>
                    <a:pt x="883919" y="441960"/>
                  </a:moveTo>
                  <a:lnTo>
                    <a:pt x="881333" y="393713"/>
                  </a:lnTo>
                  <a:lnTo>
                    <a:pt x="873750" y="346994"/>
                  </a:lnTo>
                  <a:lnTo>
                    <a:pt x="861437" y="302068"/>
                  </a:lnTo>
                  <a:lnTo>
                    <a:pt x="844663" y="259203"/>
                  </a:lnTo>
                  <a:lnTo>
                    <a:pt x="823693" y="218665"/>
                  </a:lnTo>
                  <a:lnTo>
                    <a:pt x="798795" y="180722"/>
                  </a:lnTo>
                  <a:lnTo>
                    <a:pt x="770235" y="145639"/>
                  </a:lnTo>
                  <a:lnTo>
                    <a:pt x="738280" y="113684"/>
                  </a:lnTo>
                  <a:lnTo>
                    <a:pt x="703197" y="85124"/>
                  </a:lnTo>
                  <a:lnTo>
                    <a:pt x="665254" y="60226"/>
                  </a:lnTo>
                  <a:lnTo>
                    <a:pt x="624716" y="39256"/>
                  </a:lnTo>
                  <a:lnTo>
                    <a:pt x="581851" y="22482"/>
                  </a:lnTo>
                  <a:lnTo>
                    <a:pt x="536925" y="10169"/>
                  </a:lnTo>
                  <a:lnTo>
                    <a:pt x="490206" y="2586"/>
                  </a:lnTo>
                  <a:lnTo>
                    <a:pt x="441959" y="0"/>
                  </a:lnTo>
                  <a:lnTo>
                    <a:pt x="393846" y="2586"/>
                  </a:lnTo>
                  <a:lnTo>
                    <a:pt x="347223" y="10169"/>
                  </a:lnTo>
                  <a:lnTo>
                    <a:pt x="302361" y="22482"/>
                  </a:lnTo>
                  <a:lnTo>
                    <a:pt x="259531" y="39256"/>
                  </a:lnTo>
                  <a:lnTo>
                    <a:pt x="219004" y="60226"/>
                  </a:lnTo>
                  <a:lnTo>
                    <a:pt x="181051" y="85124"/>
                  </a:lnTo>
                  <a:lnTo>
                    <a:pt x="145942" y="113684"/>
                  </a:lnTo>
                  <a:lnTo>
                    <a:pt x="113950" y="145639"/>
                  </a:lnTo>
                  <a:lnTo>
                    <a:pt x="85344" y="180722"/>
                  </a:lnTo>
                  <a:lnTo>
                    <a:pt x="60395" y="218665"/>
                  </a:lnTo>
                  <a:lnTo>
                    <a:pt x="39375" y="259203"/>
                  </a:lnTo>
                  <a:lnTo>
                    <a:pt x="22555" y="302068"/>
                  </a:lnTo>
                  <a:lnTo>
                    <a:pt x="10205" y="346994"/>
                  </a:lnTo>
                  <a:lnTo>
                    <a:pt x="2596" y="393713"/>
                  </a:lnTo>
                  <a:lnTo>
                    <a:pt x="0" y="441960"/>
                  </a:lnTo>
                  <a:lnTo>
                    <a:pt x="2596" y="490073"/>
                  </a:lnTo>
                  <a:lnTo>
                    <a:pt x="10205" y="536696"/>
                  </a:lnTo>
                  <a:lnTo>
                    <a:pt x="22555" y="581558"/>
                  </a:lnTo>
                  <a:lnTo>
                    <a:pt x="39375" y="624388"/>
                  </a:lnTo>
                  <a:lnTo>
                    <a:pt x="60395" y="664915"/>
                  </a:lnTo>
                  <a:lnTo>
                    <a:pt x="85344" y="702868"/>
                  </a:lnTo>
                  <a:lnTo>
                    <a:pt x="113950" y="737977"/>
                  </a:lnTo>
                  <a:lnTo>
                    <a:pt x="145942" y="769969"/>
                  </a:lnTo>
                  <a:lnTo>
                    <a:pt x="181051" y="798576"/>
                  </a:lnTo>
                  <a:lnTo>
                    <a:pt x="219004" y="823524"/>
                  </a:lnTo>
                  <a:lnTo>
                    <a:pt x="259531" y="844544"/>
                  </a:lnTo>
                  <a:lnTo>
                    <a:pt x="302361" y="861364"/>
                  </a:lnTo>
                  <a:lnTo>
                    <a:pt x="347223" y="873714"/>
                  </a:lnTo>
                  <a:lnTo>
                    <a:pt x="393846" y="881323"/>
                  </a:lnTo>
                  <a:lnTo>
                    <a:pt x="441959" y="883920"/>
                  </a:lnTo>
                  <a:lnTo>
                    <a:pt x="490206" y="881323"/>
                  </a:lnTo>
                  <a:lnTo>
                    <a:pt x="536925" y="873714"/>
                  </a:lnTo>
                  <a:lnTo>
                    <a:pt x="581851" y="861364"/>
                  </a:lnTo>
                  <a:lnTo>
                    <a:pt x="624716" y="844544"/>
                  </a:lnTo>
                  <a:lnTo>
                    <a:pt x="665254" y="823524"/>
                  </a:lnTo>
                  <a:lnTo>
                    <a:pt x="703197" y="798576"/>
                  </a:lnTo>
                  <a:lnTo>
                    <a:pt x="738280" y="769969"/>
                  </a:lnTo>
                  <a:lnTo>
                    <a:pt x="770235" y="737977"/>
                  </a:lnTo>
                  <a:lnTo>
                    <a:pt x="798795" y="702868"/>
                  </a:lnTo>
                  <a:lnTo>
                    <a:pt x="823693" y="664915"/>
                  </a:lnTo>
                  <a:lnTo>
                    <a:pt x="844663" y="624388"/>
                  </a:lnTo>
                  <a:lnTo>
                    <a:pt x="861437" y="581558"/>
                  </a:lnTo>
                  <a:lnTo>
                    <a:pt x="873750" y="536696"/>
                  </a:lnTo>
                  <a:lnTo>
                    <a:pt x="881333" y="490073"/>
                  </a:lnTo>
                  <a:lnTo>
                    <a:pt x="883919" y="441960"/>
                  </a:lnTo>
                  <a:close/>
                </a:path>
              </a:pathLst>
            </a:custGeom>
            <a:grpFill/>
          </p:spPr>
          <p:txBody>
            <a:bodyPr wrap="square" lIns="0" tIns="0" rIns="0" bIns="0" rtlCol="0"/>
            <a:lstStyle/>
            <a:p>
              <a:endParaRPr sz="2473"/>
            </a:p>
          </p:txBody>
        </p:sp>
        <p:sp>
          <p:nvSpPr>
            <p:cNvPr id="20" name="object 20"/>
            <p:cNvSpPr/>
            <p:nvPr/>
          </p:nvSpPr>
          <p:spPr>
            <a:xfrm>
              <a:off x="5778246" y="2924555"/>
              <a:ext cx="883919" cy="883919"/>
            </a:xfrm>
            <a:custGeom>
              <a:avLst/>
              <a:gdLst/>
              <a:ahLst/>
              <a:cxnLst/>
              <a:rect l="l" t="t" r="r" b="b"/>
              <a:pathLst>
                <a:path w="883920" h="883920">
                  <a:moveTo>
                    <a:pt x="0" y="441960"/>
                  </a:moveTo>
                  <a:lnTo>
                    <a:pt x="2596" y="393713"/>
                  </a:lnTo>
                  <a:lnTo>
                    <a:pt x="10205" y="346994"/>
                  </a:lnTo>
                  <a:lnTo>
                    <a:pt x="22555" y="302068"/>
                  </a:lnTo>
                  <a:lnTo>
                    <a:pt x="39375" y="259203"/>
                  </a:lnTo>
                  <a:lnTo>
                    <a:pt x="60395" y="218665"/>
                  </a:lnTo>
                  <a:lnTo>
                    <a:pt x="85344" y="180722"/>
                  </a:lnTo>
                  <a:lnTo>
                    <a:pt x="113950" y="145639"/>
                  </a:lnTo>
                  <a:lnTo>
                    <a:pt x="145942" y="113684"/>
                  </a:lnTo>
                  <a:lnTo>
                    <a:pt x="181051" y="85124"/>
                  </a:lnTo>
                  <a:lnTo>
                    <a:pt x="219004" y="60226"/>
                  </a:lnTo>
                  <a:lnTo>
                    <a:pt x="259531" y="39256"/>
                  </a:lnTo>
                  <a:lnTo>
                    <a:pt x="302361" y="22482"/>
                  </a:lnTo>
                  <a:lnTo>
                    <a:pt x="347223" y="10169"/>
                  </a:lnTo>
                  <a:lnTo>
                    <a:pt x="393846" y="2586"/>
                  </a:lnTo>
                  <a:lnTo>
                    <a:pt x="441959" y="0"/>
                  </a:lnTo>
                  <a:lnTo>
                    <a:pt x="490206" y="2586"/>
                  </a:lnTo>
                  <a:lnTo>
                    <a:pt x="536925" y="10169"/>
                  </a:lnTo>
                  <a:lnTo>
                    <a:pt x="581851" y="22482"/>
                  </a:lnTo>
                  <a:lnTo>
                    <a:pt x="624716" y="39256"/>
                  </a:lnTo>
                  <a:lnTo>
                    <a:pt x="665254" y="60226"/>
                  </a:lnTo>
                  <a:lnTo>
                    <a:pt x="703197" y="85124"/>
                  </a:lnTo>
                  <a:lnTo>
                    <a:pt x="738280" y="113684"/>
                  </a:lnTo>
                  <a:lnTo>
                    <a:pt x="770235" y="145639"/>
                  </a:lnTo>
                  <a:lnTo>
                    <a:pt x="798795" y="180722"/>
                  </a:lnTo>
                  <a:lnTo>
                    <a:pt x="823693" y="218665"/>
                  </a:lnTo>
                  <a:lnTo>
                    <a:pt x="844663" y="259203"/>
                  </a:lnTo>
                  <a:lnTo>
                    <a:pt x="861437" y="302068"/>
                  </a:lnTo>
                  <a:lnTo>
                    <a:pt x="873750" y="346994"/>
                  </a:lnTo>
                  <a:lnTo>
                    <a:pt x="881333" y="393713"/>
                  </a:lnTo>
                  <a:lnTo>
                    <a:pt x="883919" y="441960"/>
                  </a:lnTo>
                  <a:lnTo>
                    <a:pt x="881333" y="490073"/>
                  </a:lnTo>
                  <a:lnTo>
                    <a:pt x="873750" y="536696"/>
                  </a:lnTo>
                  <a:lnTo>
                    <a:pt x="861437" y="581558"/>
                  </a:lnTo>
                  <a:lnTo>
                    <a:pt x="844663" y="624388"/>
                  </a:lnTo>
                  <a:lnTo>
                    <a:pt x="823693" y="664915"/>
                  </a:lnTo>
                  <a:lnTo>
                    <a:pt x="798795" y="702868"/>
                  </a:lnTo>
                  <a:lnTo>
                    <a:pt x="770235" y="737977"/>
                  </a:lnTo>
                  <a:lnTo>
                    <a:pt x="738280" y="769969"/>
                  </a:lnTo>
                  <a:lnTo>
                    <a:pt x="703197" y="798576"/>
                  </a:lnTo>
                  <a:lnTo>
                    <a:pt x="665254" y="823524"/>
                  </a:lnTo>
                  <a:lnTo>
                    <a:pt x="624716" y="844544"/>
                  </a:lnTo>
                  <a:lnTo>
                    <a:pt x="581851" y="861364"/>
                  </a:lnTo>
                  <a:lnTo>
                    <a:pt x="536925" y="873714"/>
                  </a:lnTo>
                  <a:lnTo>
                    <a:pt x="490206" y="881323"/>
                  </a:lnTo>
                  <a:lnTo>
                    <a:pt x="441959" y="883920"/>
                  </a:lnTo>
                  <a:lnTo>
                    <a:pt x="393846" y="881323"/>
                  </a:lnTo>
                  <a:lnTo>
                    <a:pt x="347223" y="873714"/>
                  </a:lnTo>
                  <a:lnTo>
                    <a:pt x="302361" y="861364"/>
                  </a:lnTo>
                  <a:lnTo>
                    <a:pt x="259531" y="844544"/>
                  </a:lnTo>
                  <a:lnTo>
                    <a:pt x="219004" y="823524"/>
                  </a:lnTo>
                  <a:lnTo>
                    <a:pt x="181051" y="798576"/>
                  </a:lnTo>
                  <a:lnTo>
                    <a:pt x="145942" y="769969"/>
                  </a:lnTo>
                  <a:lnTo>
                    <a:pt x="113950" y="737977"/>
                  </a:lnTo>
                  <a:lnTo>
                    <a:pt x="85344" y="702868"/>
                  </a:lnTo>
                  <a:lnTo>
                    <a:pt x="60395" y="664915"/>
                  </a:lnTo>
                  <a:lnTo>
                    <a:pt x="39375" y="624388"/>
                  </a:lnTo>
                  <a:lnTo>
                    <a:pt x="22555" y="581558"/>
                  </a:lnTo>
                  <a:lnTo>
                    <a:pt x="10205" y="536696"/>
                  </a:lnTo>
                  <a:lnTo>
                    <a:pt x="2596" y="490073"/>
                  </a:lnTo>
                  <a:lnTo>
                    <a:pt x="0" y="441960"/>
                  </a:lnTo>
                  <a:close/>
                </a:path>
              </a:pathLst>
            </a:custGeom>
            <a:grpFill/>
            <a:ln w="18021">
              <a:solidFill>
                <a:srgbClr val="FFFFFF"/>
              </a:solidFill>
            </a:ln>
          </p:spPr>
          <p:txBody>
            <a:bodyPr wrap="square" lIns="0" tIns="0" rIns="0" bIns="0" rtlCol="0"/>
            <a:lstStyle/>
            <a:p>
              <a:endParaRPr sz="2473"/>
            </a:p>
          </p:txBody>
        </p:sp>
      </p:grpSp>
      <p:sp>
        <p:nvSpPr>
          <p:cNvPr id="21" name="object 21"/>
          <p:cNvSpPr txBox="1"/>
          <p:nvPr/>
        </p:nvSpPr>
        <p:spPr>
          <a:xfrm>
            <a:off x="8097088" y="2449337"/>
            <a:ext cx="738858" cy="225488"/>
          </a:xfrm>
          <a:prstGeom prst="rect">
            <a:avLst/>
          </a:prstGeom>
        </p:spPr>
        <p:txBody>
          <a:bodyPr vert="horz" wrap="square" lIns="0" tIns="24425" rIns="0" bIns="0" rtlCol="0">
            <a:spAutoFit/>
          </a:bodyPr>
          <a:lstStyle/>
          <a:p>
            <a:pPr>
              <a:spcBef>
                <a:spcPts val="192"/>
              </a:spcBef>
            </a:pPr>
            <a:r>
              <a:rPr sz="1305" spc="14" dirty="0">
                <a:solidFill>
                  <a:srgbClr val="FFFFFF"/>
                </a:solidFill>
                <a:latin typeface="Franklin Gothic Book"/>
                <a:cs typeface="Franklin Gothic Book"/>
              </a:rPr>
              <a:t>Insurance</a:t>
            </a:r>
            <a:endParaRPr sz="1305" dirty="0">
              <a:latin typeface="Franklin Gothic Book"/>
              <a:cs typeface="Franklin Gothic Book"/>
            </a:endParaRPr>
          </a:p>
        </p:txBody>
      </p:sp>
      <p:grpSp>
        <p:nvGrpSpPr>
          <p:cNvPr id="22" name="object 22"/>
          <p:cNvGrpSpPr/>
          <p:nvPr/>
        </p:nvGrpSpPr>
        <p:grpSpPr>
          <a:xfrm>
            <a:off x="7771538" y="3522965"/>
            <a:ext cx="1646074" cy="1216019"/>
            <a:chOff x="5720334" y="4046220"/>
            <a:chExt cx="1198245" cy="885190"/>
          </a:xfrm>
          <a:solidFill>
            <a:srgbClr val="7030A0"/>
          </a:solidFill>
        </p:grpSpPr>
        <p:sp>
          <p:nvSpPr>
            <p:cNvPr id="23" name="object 23"/>
            <p:cNvSpPr/>
            <p:nvPr/>
          </p:nvSpPr>
          <p:spPr>
            <a:xfrm>
              <a:off x="5720334" y="4181856"/>
              <a:ext cx="227965" cy="325755"/>
            </a:xfrm>
            <a:custGeom>
              <a:avLst/>
              <a:gdLst/>
              <a:ahLst/>
              <a:cxnLst/>
              <a:rect l="l" t="t" r="r" b="b"/>
              <a:pathLst>
                <a:path w="227964" h="325754">
                  <a:moveTo>
                    <a:pt x="227838" y="185928"/>
                  </a:moveTo>
                  <a:lnTo>
                    <a:pt x="162306" y="0"/>
                  </a:lnTo>
                  <a:lnTo>
                    <a:pt x="147828" y="64770"/>
                  </a:lnTo>
                  <a:lnTo>
                    <a:pt x="44958" y="41910"/>
                  </a:lnTo>
                  <a:lnTo>
                    <a:pt x="0" y="236982"/>
                  </a:lnTo>
                  <a:lnTo>
                    <a:pt x="102870" y="260604"/>
                  </a:lnTo>
                  <a:lnTo>
                    <a:pt x="88392" y="325374"/>
                  </a:lnTo>
                  <a:lnTo>
                    <a:pt x="227838" y="185928"/>
                  </a:lnTo>
                  <a:close/>
                </a:path>
              </a:pathLst>
            </a:custGeom>
            <a:grpFill/>
          </p:spPr>
          <p:txBody>
            <a:bodyPr wrap="square" lIns="0" tIns="0" rIns="0" bIns="0" rtlCol="0"/>
            <a:lstStyle/>
            <a:p>
              <a:endParaRPr sz="2473"/>
            </a:p>
          </p:txBody>
        </p:sp>
        <p:sp>
          <p:nvSpPr>
            <p:cNvPr id="24" name="object 24"/>
            <p:cNvSpPr/>
            <p:nvPr/>
          </p:nvSpPr>
          <p:spPr>
            <a:xfrm>
              <a:off x="6034278" y="4046220"/>
              <a:ext cx="883919" cy="885190"/>
            </a:xfrm>
            <a:custGeom>
              <a:avLst/>
              <a:gdLst/>
              <a:ahLst/>
              <a:cxnLst/>
              <a:rect l="l" t="t" r="r" b="b"/>
              <a:pathLst>
                <a:path w="883920" h="885189">
                  <a:moveTo>
                    <a:pt x="883919" y="441960"/>
                  </a:moveTo>
                  <a:lnTo>
                    <a:pt x="881333" y="393846"/>
                  </a:lnTo>
                  <a:lnTo>
                    <a:pt x="873750" y="347223"/>
                  </a:lnTo>
                  <a:lnTo>
                    <a:pt x="861437" y="302361"/>
                  </a:lnTo>
                  <a:lnTo>
                    <a:pt x="844663" y="259531"/>
                  </a:lnTo>
                  <a:lnTo>
                    <a:pt x="823693" y="219004"/>
                  </a:lnTo>
                  <a:lnTo>
                    <a:pt x="798795" y="181051"/>
                  </a:lnTo>
                  <a:lnTo>
                    <a:pt x="770235" y="145942"/>
                  </a:lnTo>
                  <a:lnTo>
                    <a:pt x="738280" y="113950"/>
                  </a:lnTo>
                  <a:lnTo>
                    <a:pt x="703197" y="85344"/>
                  </a:lnTo>
                  <a:lnTo>
                    <a:pt x="665254" y="60395"/>
                  </a:lnTo>
                  <a:lnTo>
                    <a:pt x="624716" y="39375"/>
                  </a:lnTo>
                  <a:lnTo>
                    <a:pt x="581851" y="22555"/>
                  </a:lnTo>
                  <a:lnTo>
                    <a:pt x="536925" y="10205"/>
                  </a:lnTo>
                  <a:lnTo>
                    <a:pt x="490206" y="2596"/>
                  </a:lnTo>
                  <a:lnTo>
                    <a:pt x="441959" y="0"/>
                  </a:lnTo>
                  <a:lnTo>
                    <a:pt x="393846" y="2596"/>
                  </a:lnTo>
                  <a:lnTo>
                    <a:pt x="347223" y="10205"/>
                  </a:lnTo>
                  <a:lnTo>
                    <a:pt x="302361" y="22555"/>
                  </a:lnTo>
                  <a:lnTo>
                    <a:pt x="259531" y="39375"/>
                  </a:lnTo>
                  <a:lnTo>
                    <a:pt x="219004" y="60395"/>
                  </a:lnTo>
                  <a:lnTo>
                    <a:pt x="181051" y="85344"/>
                  </a:lnTo>
                  <a:lnTo>
                    <a:pt x="145942" y="113950"/>
                  </a:lnTo>
                  <a:lnTo>
                    <a:pt x="113950" y="145942"/>
                  </a:lnTo>
                  <a:lnTo>
                    <a:pt x="85344" y="181051"/>
                  </a:lnTo>
                  <a:lnTo>
                    <a:pt x="60395" y="219004"/>
                  </a:lnTo>
                  <a:lnTo>
                    <a:pt x="39375" y="259531"/>
                  </a:lnTo>
                  <a:lnTo>
                    <a:pt x="22555" y="302361"/>
                  </a:lnTo>
                  <a:lnTo>
                    <a:pt x="10205" y="347223"/>
                  </a:lnTo>
                  <a:lnTo>
                    <a:pt x="2596" y="393846"/>
                  </a:lnTo>
                  <a:lnTo>
                    <a:pt x="0" y="441960"/>
                  </a:lnTo>
                  <a:lnTo>
                    <a:pt x="2596" y="490215"/>
                  </a:lnTo>
                  <a:lnTo>
                    <a:pt x="10205" y="536962"/>
                  </a:lnTo>
                  <a:lnTo>
                    <a:pt x="22555" y="581930"/>
                  </a:lnTo>
                  <a:lnTo>
                    <a:pt x="39375" y="624849"/>
                  </a:lnTo>
                  <a:lnTo>
                    <a:pt x="60395" y="665451"/>
                  </a:lnTo>
                  <a:lnTo>
                    <a:pt x="85344" y="703466"/>
                  </a:lnTo>
                  <a:lnTo>
                    <a:pt x="113950" y="738623"/>
                  </a:lnTo>
                  <a:lnTo>
                    <a:pt x="145942" y="770654"/>
                  </a:lnTo>
                  <a:lnTo>
                    <a:pt x="181051" y="799289"/>
                  </a:lnTo>
                  <a:lnTo>
                    <a:pt x="219004" y="824258"/>
                  </a:lnTo>
                  <a:lnTo>
                    <a:pt x="259531" y="845291"/>
                  </a:lnTo>
                  <a:lnTo>
                    <a:pt x="302361" y="862120"/>
                  </a:lnTo>
                  <a:lnTo>
                    <a:pt x="347223" y="874475"/>
                  </a:lnTo>
                  <a:lnTo>
                    <a:pt x="393846" y="882085"/>
                  </a:lnTo>
                  <a:lnTo>
                    <a:pt x="441959" y="884682"/>
                  </a:lnTo>
                  <a:lnTo>
                    <a:pt x="490206" y="882085"/>
                  </a:lnTo>
                  <a:lnTo>
                    <a:pt x="536925" y="874475"/>
                  </a:lnTo>
                  <a:lnTo>
                    <a:pt x="581851" y="862120"/>
                  </a:lnTo>
                  <a:lnTo>
                    <a:pt x="624716" y="845291"/>
                  </a:lnTo>
                  <a:lnTo>
                    <a:pt x="665254" y="824258"/>
                  </a:lnTo>
                  <a:lnTo>
                    <a:pt x="703197" y="799289"/>
                  </a:lnTo>
                  <a:lnTo>
                    <a:pt x="738280" y="770654"/>
                  </a:lnTo>
                  <a:lnTo>
                    <a:pt x="770235" y="738623"/>
                  </a:lnTo>
                  <a:lnTo>
                    <a:pt x="798795" y="703466"/>
                  </a:lnTo>
                  <a:lnTo>
                    <a:pt x="823693" y="665451"/>
                  </a:lnTo>
                  <a:lnTo>
                    <a:pt x="844663" y="624849"/>
                  </a:lnTo>
                  <a:lnTo>
                    <a:pt x="861437" y="581930"/>
                  </a:lnTo>
                  <a:lnTo>
                    <a:pt x="873750" y="536962"/>
                  </a:lnTo>
                  <a:lnTo>
                    <a:pt x="881333" y="490215"/>
                  </a:lnTo>
                  <a:lnTo>
                    <a:pt x="883919" y="441960"/>
                  </a:lnTo>
                  <a:close/>
                </a:path>
              </a:pathLst>
            </a:custGeom>
            <a:grpFill/>
          </p:spPr>
          <p:txBody>
            <a:bodyPr wrap="square" lIns="0" tIns="0" rIns="0" bIns="0" rtlCol="0"/>
            <a:lstStyle/>
            <a:p>
              <a:endParaRPr sz="2473"/>
            </a:p>
          </p:txBody>
        </p:sp>
      </p:grpSp>
      <p:sp>
        <p:nvSpPr>
          <p:cNvPr id="25" name="object 25"/>
          <p:cNvSpPr txBox="1"/>
          <p:nvPr/>
        </p:nvSpPr>
        <p:spPr>
          <a:xfrm>
            <a:off x="8431014" y="3901233"/>
            <a:ext cx="774623" cy="408400"/>
          </a:xfrm>
          <a:prstGeom prst="rect">
            <a:avLst/>
          </a:prstGeom>
        </p:spPr>
        <p:txBody>
          <a:bodyPr vert="horz" wrap="square" lIns="0" tIns="48850" rIns="0" bIns="0" rtlCol="0">
            <a:spAutoFit/>
          </a:bodyPr>
          <a:lstStyle/>
          <a:p>
            <a:pPr marL="54083" marR="6978" indent="-54955">
              <a:lnSpc>
                <a:spcPts val="1387"/>
              </a:lnSpc>
              <a:spcBef>
                <a:spcPts val="385"/>
              </a:spcBef>
            </a:pPr>
            <a:r>
              <a:rPr sz="1305" spc="21" dirty="0">
                <a:solidFill>
                  <a:srgbClr val="FFFFFF"/>
                </a:solidFill>
                <a:latin typeface="Franklin Gothic Book"/>
                <a:cs typeface="Franklin Gothic Book"/>
              </a:rPr>
              <a:t>Floodplain  Manager</a:t>
            </a:r>
            <a:endParaRPr sz="1305">
              <a:latin typeface="Franklin Gothic Book"/>
              <a:cs typeface="Franklin Gothic Book"/>
            </a:endParaRPr>
          </a:p>
        </p:txBody>
      </p:sp>
      <p:grpSp>
        <p:nvGrpSpPr>
          <p:cNvPr id="26" name="object 26"/>
          <p:cNvGrpSpPr/>
          <p:nvPr/>
        </p:nvGrpSpPr>
        <p:grpSpPr>
          <a:xfrm>
            <a:off x="7216738" y="4376098"/>
            <a:ext cx="1216019" cy="1598096"/>
            <a:chOff x="5316473" y="4667250"/>
            <a:chExt cx="885190" cy="1163320"/>
          </a:xfrm>
          <a:solidFill>
            <a:srgbClr val="7030A0"/>
          </a:solidFill>
        </p:grpSpPr>
        <p:sp>
          <p:nvSpPr>
            <p:cNvPr id="27" name="object 27"/>
            <p:cNvSpPr/>
            <p:nvPr/>
          </p:nvSpPr>
          <p:spPr>
            <a:xfrm>
              <a:off x="5327141" y="4667250"/>
              <a:ext cx="300990" cy="233679"/>
            </a:xfrm>
            <a:custGeom>
              <a:avLst/>
              <a:gdLst/>
              <a:ahLst/>
              <a:cxnLst/>
              <a:rect l="l" t="t" r="r" b="b"/>
              <a:pathLst>
                <a:path w="300989" h="233679">
                  <a:moveTo>
                    <a:pt x="300990" y="65531"/>
                  </a:moveTo>
                  <a:lnTo>
                    <a:pt x="240792" y="94488"/>
                  </a:lnTo>
                  <a:lnTo>
                    <a:pt x="195072" y="0"/>
                  </a:lnTo>
                  <a:lnTo>
                    <a:pt x="14478" y="86868"/>
                  </a:lnTo>
                  <a:lnTo>
                    <a:pt x="60198" y="181356"/>
                  </a:lnTo>
                  <a:lnTo>
                    <a:pt x="0" y="210311"/>
                  </a:lnTo>
                  <a:lnTo>
                    <a:pt x="196596" y="233172"/>
                  </a:lnTo>
                  <a:lnTo>
                    <a:pt x="300990" y="65531"/>
                  </a:lnTo>
                  <a:close/>
                </a:path>
              </a:pathLst>
            </a:custGeom>
            <a:grpFill/>
          </p:spPr>
          <p:txBody>
            <a:bodyPr wrap="square" lIns="0" tIns="0" rIns="0" bIns="0" rtlCol="0"/>
            <a:lstStyle/>
            <a:p>
              <a:endParaRPr sz="2473"/>
            </a:p>
          </p:txBody>
        </p:sp>
        <p:sp>
          <p:nvSpPr>
            <p:cNvPr id="28" name="object 28"/>
            <p:cNvSpPr/>
            <p:nvPr/>
          </p:nvSpPr>
          <p:spPr>
            <a:xfrm>
              <a:off x="5316473" y="4946141"/>
              <a:ext cx="885190" cy="883919"/>
            </a:xfrm>
            <a:custGeom>
              <a:avLst/>
              <a:gdLst/>
              <a:ahLst/>
              <a:cxnLst/>
              <a:rect l="l" t="t" r="r" b="b"/>
              <a:pathLst>
                <a:path w="885189" h="883920">
                  <a:moveTo>
                    <a:pt x="884682" y="441960"/>
                  </a:moveTo>
                  <a:lnTo>
                    <a:pt x="882085" y="393846"/>
                  </a:lnTo>
                  <a:lnTo>
                    <a:pt x="874475" y="347223"/>
                  </a:lnTo>
                  <a:lnTo>
                    <a:pt x="862120" y="302361"/>
                  </a:lnTo>
                  <a:lnTo>
                    <a:pt x="845291" y="259531"/>
                  </a:lnTo>
                  <a:lnTo>
                    <a:pt x="824258" y="219004"/>
                  </a:lnTo>
                  <a:lnTo>
                    <a:pt x="799289" y="181051"/>
                  </a:lnTo>
                  <a:lnTo>
                    <a:pt x="770654" y="145942"/>
                  </a:lnTo>
                  <a:lnTo>
                    <a:pt x="738623" y="113950"/>
                  </a:lnTo>
                  <a:lnTo>
                    <a:pt x="703466" y="85344"/>
                  </a:lnTo>
                  <a:lnTo>
                    <a:pt x="665451" y="60395"/>
                  </a:lnTo>
                  <a:lnTo>
                    <a:pt x="624849" y="39375"/>
                  </a:lnTo>
                  <a:lnTo>
                    <a:pt x="581930" y="22555"/>
                  </a:lnTo>
                  <a:lnTo>
                    <a:pt x="536962" y="10205"/>
                  </a:lnTo>
                  <a:lnTo>
                    <a:pt x="490215" y="2596"/>
                  </a:lnTo>
                  <a:lnTo>
                    <a:pt x="441959" y="0"/>
                  </a:lnTo>
                  <a:lnTo>
                    <a:pt x="393846" y="2596"/>
                  </a:lnTo>
                  <a:lnTo>
                    <a:pt x="347223" y="10205"/>
                  </a:lnTo>
                  <a:lnTo>
                    <a:pt x="302361" y="22555"/>
                  </a:lnTo>
                  <a:lnTo>
                    <a:pt x="259531" y="39375"/>
                  </a:lnTo>
                  <a:lnTo>
                    <a:pt x="219004" y="60395"/>
                  </a:lnTo>
                  <a:lnTo>
                    <a:pt x="181051" y="85344"/>
                  </a:lnTo>
                  <a:lnTo>
                    <a:pt x="145942" y="113950"/>
                  </a:lnTo>
                  <a:lnTo>
                    <a:pt x="113950" y="145942"/>
                  </a:lnTo>
                  <a:lnTo>
                    <a:pt x="85344" y="181051"/>
                  </a:lnTo>
                  <a:lnTo>
                    <a:pt x="60395" y="219004"/>
                  </a:lnTo>
                  <a:lnTo>
                    <a:pt x="39375" y="259531"/>
                  </a:lnTo>
                  <a:lnTo>
                    <a:pt x="22555" y="302361"/>
                  </a:lnTo>
                  <a:lnTo>
                    <a:pt x="10205" y="347223"/>
                  </a:lnTo>
                  <a:lnTo>
                    <a:pt x="2596" y="393846"/>
                  </a:lnTo>
                  <a:lnTo>
                    <a:pt x="0" y="441960"/>
                  </a:lnTo>
                  <a:lnTo>
                    <a:pt x="2596" y="490206"/>
                  </a:lnTo>
                  <a:lnTo>
                    <a:pt x="10205" y="536925"/>
                  </a:lnTo>
                  <a:lnTo>
                    <a:pt x="22555" y="581851"/>
                  </a:lnTo>
                  <a:lnTo>
                    <a:pt x="39375" y="624716"/>
                  </a:lnTo>
                  <a:lnTo>
                    <a:pt x="60395" y="665254"/>
                  </a:lnTo>
                  <a:lnTo>
                    <a:pt x="85344" y="703197"/>
                  </a:lnTo>
                  <a:lnTo>
                    <a:pt x="113950" y="738280"/>
                  </a:lnTo>
                  <a:lnTo>
                    <a:pt x="145942" y="770235"/>
                  </a:lnTo>
                  <a:lnTo>
                    <a:pt x="181051" y="798795"/>
                  </a:lnTo>
                  <a:lnTo>
                    <a:pt x="219004" y="823693"/>
                  </a:lnTo>
                  <a:lnTo>
                    <a:pt x="259531" y="844663"/>
                  </a:lnTo>
                  <a:lnTo>
                    <a:pt x="302361" y="861437"/>
                  </a:lnTo>
                  <a:lnTo>
                    <a:pt x="347223" y="873750"/>
                  </a:lnTo>
                  <a:lnTo>
                    <a:pt x="393846" y="881333"/>
                  </a:lnTo>
                  <a:lnTo>
                    <a:pt x="441959" y="883920"/>
                  </a:lnTo>
                  <a:lnTo>
                    <a:pt x="490215" y="881333"/>
                  </a:lnTo>
                  <a:lnTo>
                    <a:pt x="536962" y="873750"/>
                  </a:lnTo>
                  <a:lnTo>
                    <a:pt x="581930" y="861437"/>
                  </a:lnTo>
                  <a:lnTo>
                    <a:pt x="624849" y="844663"/>
                  </a:lnTo>
                  <a:lnTo>
                    <a:pt x="665451" y="823693"/>
                  </a:lnTo>
                  <a:lnTo>
                    <a:pt x="703466" y="798795"/>
                  </a:lnTo>
                  <a:lnTo>
                    <a:pt x="738623" y="770235"/>
                  </a:lnTo>
                  <a:lnTo>
                    <a:pt x="770654" y="738280"/>
                  </a:lnTo>
                  <a:lnTo>
                    <a:pt x="799289" y="703197"/>
                  </a:lnTo>
                  <a:lnTo>
                    <a:pt x="824258" y="665254"/>
                  </a:lnTo>
                  <a:lnTo>
                    <a:pt x="845291" y="624716"/>
                  </a:lnTo>
                  <a:lnTo>
                    <a:pt x="862120" y="581851"/>
                  </a:lnTo>
                  <a:lnTo>
                    <a:pt x="874475" y="536925"/>
                  </a:lnTo>
                  <a:lnTo>
                    <a:pt x="882085" y="490206"/>
                  </a:lnTo>
                  <a:lnTo>
                    <a:pt x="884682" y="441960"/>
                  </a:lnTo>
                  <a:close/>
                </a:path>
              </a:pathLst>
            </a:custGeom>
            <a:grpFill/>
          </p:spPr>
          <p:txBody>
            <a:bodyPr wrap="square" lIns="0" tIns="0" rIns="0" bIns="0" rtlCol="0"/>
            <a:lstStyle/>
            <a:p>
              <a:endParaRPr sz="2473"/>
            </a:p>
          </p:txBody>
        </p:sp>
      </p:grpSp>
      <p:sp>
        <p:nvSpPr>
          <p:cNvPr id="29" name="object 29"/>
          <p:cNvSpPr txBox="1"/>
          <p:nvPr/>
        </p:nvSpPr>
        <p:spPr>
          <a:xfrm>
            <a:off x="7456453" y="5049559"/>
            <a:ext cx="750198" cy="587936"/>
          </a:xfrm>
          <a:prstGeom prst="rect">
            <a:avLst/>
          </a:prstGeom>
        </p:spPr>
        <p:txBody>
          <a:bodyPr vert="horz" wrap="square" lIns="0" tIns="48850" rIns="0" bIns="0" rtlCol="0">
            <a:spAutoFit/>
          </a:bodyPr>
          <a:lstStyle/>
          <a:p>
            <a:pPr marR="6978" algn="ctr">
              <a:lnSpc>
                <a:spcPts val="1387"/>
              </a:lnSpc>
              <a:spcBef>
                <a:spcPts val="385"/>
              </a:spcBef>
            </a:pPr>
            <a:r>
              <a:rPr sz="1305" spc="34" dirty="0">
                <a:solidFill>
                  <a:srgbClr val="FFFFFF"/>
                </a:solidFill>
                <a:latin typeface="Franklin Gothic Book"/>
                <a:cs typeface="Franklin Gothic Book"/>
              </a:rPr>
              <a:t>D</a:t>
            </a:r>
            <a:r>
              <a:rPr sz="1305" dirty="0">
                <a:solidFill>
                  <a:srgbClr val="FFFFFF"/>
                </a:solidFill>
                <a:latin typeface="Franklin Gothic Book"/>
                <a:cs typeface="Franklin Gothic Book"/>
              </a:rPr>
              <a:t>ev</a:t>
            </a:r>
            <a:r>
              <a:rPr sz="1305" spc="21" dirty="0">
                <a:solidFill>
                  <a:srgbClr val="FFFFFF"/>
                </a:solidFill>
                <a:latin typeface="Franklin Gothic Book"/>
                <a:cs typeface="Franklin Gothic Book"/>
              </a:rPr>
              <a:t>eloper  or</a:t>
            </a:r>
            <a:endParaRPr sz="1305">
              <a:latin typeface="Franklin Gothic Book"/>
              <a:cs typeface="Franklin Gothic Book"/>
            </a:endParaRPr>
          </a:p>
          <a:p>
            <a:pPr marR="6106" algn="ctr">
              <a:lnSpc>
                <a:spcPts val="1381"/>
              </a:lnSpc>
            </a:pPr>
            <a:r>
              <a:rPr sz="1305" spc="14" dirty="0">
                <a:solidFill>
                  <a:srgbClr val="FFFFFF"/>
                </a:solidFill>
                <a:latin typeface="Franklin Gothic Book"/>
                <a:cs typeface="Franklin Gothic Book"/>
              </a:rPr>
              <a:t>Builder</a:t>
            </a:r>
            <a:endParaRPr sz="1305">
              <a:latin typeface="Franklin Gothic Book"/>
              <a:cs typeface="Franklin Gothic Book"/>
            </a:endParaRPr>
          </a:p>
        </p:txBody>
      </p:sp>
      <p:grpSp>
        <p:nvGrpSpPr>
          <p:cNvPr id="30" name="object 30"/>
          <p:cNvGrpSpPr/>
          <p:nvPr/>
        </p:nvGrpSpPr>
        <p:grpSpPr>
          <a:xfrm>
            <a:off x="5636089" y="4376098"/>
            <a:ext cx="1214273" cy="1598096"/>
            <a:chOff x="4165853" y="4667250"/>
            <a:chExt cx="883919" cy="1163320"/>
          </a:xfrm>
          <a:solidFill>
            <a:schemeClr val="bg1">
              <a:lumMod val="50000"/>
            </a:schemeClr>
          </a:solidFill>
        </p:grpSpPr>
        <p:sp>
          <p:nvSpPr>
            <p:cNvPr id="31" name="object 31"/>
            <p:cNvSpPr/>
            <p:nvPr/>
          </p:nvSpPr>
          <p:spPr>
            <a:xfrm>
              <a:off x="4738115" y="4667250"/>
              <a:ext cx="300990" cy="233679"/>
            </a:xfrm>
            <a:custGeom>
              <a:avLst/>
              <a:gdLst/>
              <a:ahLst/>
              <a:cxnLst/>
              <a:rect l="l" t="t" r="r" b="b"/>
              <a:pathLst>
                <a:path w="300989" h="233679">
                  <a:moveTo>
                    <a:pt x="300990" y="210311"/>
                  </a:moveTo>
                  <a:lnTo>
                    <a:pt x="240792" y="181355"/>
                  </a:lnTo>
                  <a:lnTo>
                    <a:pt x="286512" y="86867"/>
                  </a:lnTo>
                  <a:lnTo>
                    <a:pt x="105918" y="0"/>
                  </a:lnTo>
                  <a:lnTo>
                    <a:pt x="60198" y="94487"/>
                  </a:lnTo>
                  <a:lnTo>
                    <a:pt x="0" y="65531"/>
                  </a:lnTo>
                  <a:lnTo>
                    <a:pt x="104394" y="233171"/>
                  </a:lnTo>
                  <a:lnTo>
                    <a:pt x="300990" y="210311"/>
                  </a:lnTo>
                  <a:close/>
                </a:path>
              </a:pathLst>
            </a:custGeom>
            <a:grpFill/>
          </p:spPr>
          <p:txBody>
            <a:bodyPr wrap="square" lIns="0" tIns="0" rIns="0" bIns="0" rtlCol="0"/>
            <a:lstStyle/>
            <a:p>
              <a:endParaRPr sz="2473"/>
            </a:p>
          </p:txBody>
        </p:sp>
        <p:sp>
          <p:nvSpPr>
            <p:cNvPr id="32" name="object 32"/>
            <p:cNvSpPr/>
            <p:nvPr/>
          </p:nvSpPr>
          <p:spPr>
            <a:xfrm>
              <a:off x="4165853" y="4946141"/>
              <a:ext cx="883919" cy="883919"/>
            </a:xfrm>
            <a:custGeom>
              <a:avLst/>
              <a:gdLst/>
              <a:ahLst/>
              <a:cxnLst/>
              <a:rect l="l" t="t" r="r" b="b"/>
              <a:pathLst>
                <a:path w="883920" h="883920">
                  <a:moveTo>
                    <a:pt x="883919" y="441960"/>
                  </a:moveTo>
                  <a:lnTo>
                    <a:pt x="881323" y="393846"/>
                  </a:lnTo>
                  <a:lnTo>
                    <a:pt x="873714" y="347223"/>
                  </a:lnTo>
                  <a:lnTo>
                    <a:pt x="861364" y="302361"/>
                  </a:lnTo>
                  <a:lnTo>
                    <a:pt x="844544" y="259531"/>
                  </a:lnTo>
                  <a:lnTo>
                    <a:pt x="823524" y="219004"/>
                  </a:lnTo>
                  <a:lnTo>
                    <a:pt x="798576" y="181051"/>
                  </a:lnTo>
                  <a:lnTo>
                    <a:pt x="769969" y="145942"/>
                  </a:lnTo>
                  <a:lnTo>
                    <a:pt x="737977" y="113950"/>
                  </a:lnTo>
                  <a:lnTo>
                    <a:pt x="702868" y="85344"/>
                  </a:lnTo>
                  <a:lnTo>
                    <a:pt x="664915" y="60395"/>
                  </a:lnTo>
                  <a:lnTo>
                    <a:pt x="624388" y="39375"/>
                  </a:lnTo>
                  <a:lnTo>
                    <a:pt x="581558" y="22555"/>
                  </a:lnTo>
                  <a:lnTo>
                    <a:pt x="536696" y="10205"/>
                  </a:lnTo>
                  <a:lnTo>
                    <a:pt x="490073" y="2596"/>
                  </a:lnTo>
                  <a:lnTo>
                    <a:pt x="441959" y="0"/>
                  </a:lnTo>
                  <a:lnTo>
                    <a:pt x="393713" y="2596"/>
                  </a:lnTo>
                  <a:lnTo>
                    <a:pt x="346994" y="10205"/>
                  </a:lnTo>
                  <a:lnTo>
                    <a:pt x="302068" y="22555"/>
                  </a:lnTo>
                  <a:lnTo>
                    <a:pt x="259203" y="39375"/>
                  </a:lnTo>
                  <a:lnTo>
                    <a:pt x="218665" y="60395"/>
                  </a:lnTo>
                  <a:lnTo>
                    <a:pt x="180722" y="85344"/>
                  </a:lnTo>
                  <a:lnTo>
                    <a:pt x="145639" y="113950"/>
                  </a:lnTo>
                  <a:lnTo>
                    <a:pt x="113684" y="145942"/>
                  </a:lnTo>
                  <a:lnTo>
                    <a:pt x="85124" y="181051"/>
                  </a:lnTo>
                  <a:lnTo>
                    <a:pt x="60226" y="219004"/>
                  </a:lnTo>
                  <a:lnTo>
                    <a:pt x="39256" y="259531"/>
                  </a:lnTo>
                  <a:lnTo>
                    <a:pt x="22482" y="302361"/>
                  </a:lnTo>
                  <a:lnTo>
                    <a:pt x="10169" y="347223"/>
                  </a:lnTo>
                  <a:lnTo>
                    <a:pt x="2586" y="393846"/>
                  </a:lnTo>
                  <a:lnTo>
                    <a:pt x="0" y="441960"/>
                  </a:lnTo>
                  <a:lnTo>
                    <a:pt x="2586" y="490206"/>
                  </a:lnTo>
                  <a:lnTo>
                    <a:pt x="10169" y="536925"/>
                  </a:lnTo>
                  <a:lnTo>
                    <a:pt x="22482" y="581851"/>
                  </a:lnTo>
                  <a:lnTo>
                    <a:pt x="39256" y="624716"/>
                  </a:lnTo>
                  <a:lnTo>
                    <a:pt x="60226" y="665254"/>
                  </a:lnTo>
                  <a:lnTo>
                    <a:pt x="85124" y="703197"/>
                  </a:lnTo>
                  <a:lnTo>
                    <a:pt x="113684" y="738280"/>
                  </a:lnTo>
                  <a:lnTo>
                    <a:pt x="145639" y="770235"/>
                  </a:lnTo>
                  <a:lnTo>
                    <a:pt x="180722" y="798795"/>
                  </a:lnTo>
                  <a:lnTo>
                    <a:pt x="218665" y="823693"/>
                  </a:lnTo>
                  <a:lnTo>
                    <a:pt x="259203" y="844663"/>
                  </a:lnTo>
                  <a:lnTo>
                    <a:pt x="302068" y="861437"/>
                  </a:lnTo>
                  <a:lnTo>
                    <a:pt x="346994" y="873750"/>
                  </a:lnTo>
                  <a:lnTo>
                    <a:pt x="393713" y="881333"/>
                  </a:lnTo>
                  <a:lnTo>
                    <a:pt x="441959" y="883920"/>
                  </a:lnTo>
                  <a:lnTo>
                    <a:pt x="490073" y="881333"/>
                  </a:lnTo>
                  <a:lnTo>
                    <a:pt x="536696" y="873750"/>
                  </a:lnTo>
                  <a:lnTo>
                    <a:pt x="581558" y="861437"/>
                  </a:lnTo>
                  <a:lnTo>
                    <a:pt x="624388" y="844663"/>
                  </a:lnTo>
                  <a:lnTo>
                    <a:pt x="664915" y="823693"/>
                  </a:lnTo>
                  <a:lnTo>
                    <a:pt x="702868" y="798795"/>
                  </a:lnTo>
                  <a:lnTo>
                    <a:pt x="737977" y="770235"/>
                  </a:lnTo>
                  <a:lnTo>
                    <a:pt x="769969" y="738280"/>
                  </a:lnTo>
                  <a:lnTo>
                    <a:pt x="798575" y="703197"/>
                  </a:lnTo>
                  <a:lnTo>
                    <a:pt x="823524" y="665254"/>
                  </a:lnTo>
                  <a:lnTo>
                    <a:pt x="844544" y="624716"/>
                  </a:lnTo>
                  <a:lnTo>
                    <a:pt x="861364" y="581851"/>
                  </a:lnTo>
                  <a:lnTo>
                    <a:pt x="873714" y="536925"/>
                  </a:lnTo>
                  <a:lnTo>
                    <a:pt x="881323" y="490206"/>
                  </a:lnTo>
                  <a:lnTo>
                    <a:pt x="883919" y="441960"/>
                  </a:lnTo>
                  <a:close/>
                </a:path>
              </a:pathLst>
            </a:custGeom>
            <a:grpFill/>
          </p:spPr>
          <p:txBody>
            <a:bodyPr wrap="square" lIns="0" tIns="0" rIns="0" bIns="0" rtlCol="0"/>
            <a:lstStyle/>
            <a:p>
              <a:endParaRPr sz="2473"/>
            </a:p>
          </p:txBody>
        </p:sp>
      </p:grpSp>
      <p:sp>
        <p:nvSpPr>
          <p:cNvPr id="33" name="object 33"/>
          <p:cNvSpPr txBox="1"/>
          <p:nvPr/>
        </p:nvSpPr>
        <p:spPr>
          <a:xfrm>
            <a:off x="5843353" y="5058980"/>
            <a:ext cx="814750" cy="548583"/>
          </a:xfrm>
          <a:prstGeom prst="rect">
            <a:avLst/>
          </a:prstGeom>
        </p:spPr>
        <p:txBody>
          <a:bodyPr vert="horz" wrap="square" lIns="0" tIns="47978" rIns="0" bIns="0" rtlCol="0">
            <a:spAutoFit/>
          </a:bodyPr>
          <a:lstStyle/>
          <a:p>
            <a:pPr marR="6978" algn="ctr">
              <a:lnSpc>
                <a:spcPts val="1346"/>
              </a:lnSpc>
              <a:spcBef>
                <a:spcPts val="378"/>
              </a:spcBef>
            </a:pPr>
            <a:r>
              <a:rPr sz="1305" spc="-7" dirty="0">
                <a:solidFill>
                  <a:srgbClr val="FFFFFF"/>
                </a:solidFill>
                <a:latin typeface="Franklin Gothic Book"/>
                <a:cs typeface="Franklin Gothic Book"/>
              </a:rPr>
              <a:t>Community  </a:t>
            </a:r>
            <a:r>
              <a:rPr sz="1305" dirty="0">
                <a:solidFill>
                  <a:srgbClr val="FFFFFF"/>
                </a:solidFill>
                <a:latin typeface="Franklin Gothic Book"/>
                <a:cs typeface="Franklin Gothic Book"/>
              </a:rPr>
              <a:t>Rating </a:t>
            </a:r>
            <a:r>
              <a:rPr sz="1305" spc="7" dirty="0">
                <a:solidFill>
                  <a:srgbClr val="FFFFFF"/>
                </a:solidFill>
                <a:latin typeface="Franklin Gothic Book"/>
                <a:cs typeface="Franklin Gothic Book"/>
              </a:rPr>
              <a:t> </a:t>
            </a:r>
            <a:r>
              <a:rPr sz="1305" spc="-7" dirty="0">
                <a:solidFill>
                  <a:srgbClr val="FFFFFF"/>
                </a:solidFill>
                <a:latin typeface="Franklin Gothic Book"/>
                <a:cs typeface="Franklin Gothic Book"/>
              </a:rPr>
              <a:t>System</a:t>
            </a:r>
            <a:endParaRPr sz="1305">
              <a:latin typeface="Franklin Gothic Book"/>
              <a:cs typeface="Franklin Gothic Book"/>
            </a:endParaRPr>
          </a:p>
        </p:txBody>
      </p:sp>
      <p:grpSp>
        <p:nvGrpSpPr>
          <p:cNvPr id="34" name="object 34"/>
          <p:cNvGrpSpPr/>
          <p:nvPr/>
        </p:nvGrpSpPr>
        <p:grpSpPr>
          <a:xfrm>
            <a:off x="4622800" y="3522965"/>
            <a:ext cx="1667010" cy="1216019"/>
            <a:chOff x="3428238" y="4046220"/>
            <a:chExt cx="1213485" cy="885190"/>
          </a:xfrm>
          <a:solidFill>
            <a:srgbClr val="C00000"/>
          </a:solidFill>
        </p:grpSpPr>
        <p:sp>
          <p:nvSpPr>
            <p:cNvPr id="35" name="object 35"/>
            <p:cNvSpPr/>
            <p:nvPr/>
          </p:nvSpPr>
          <p:spPr>
            <a:xfrm>
              <a:off x="4403598" y="4181856"/>
              <a:ext cx="238125" cy="325755"/>
            </a:xfrm>
            <a:custGeom>
              <a:avLst/>
              <a:gdLst/>
              <a:ahLst/>
              <a:cxnLst/>
              <a:rect l="l" t="t" r="r" b="b"/>
              <a:pathLst>
                <a:path w="238125" h="325754">
                  <a:moveTo>
                    <a:pt x="237743" y="236220"/>
                  </a:moveTo>
                  <a:lnTo>
                    <a:pt x="193547" y="40386"/>
                  </a:lnTo>
                  <a:lnTo>
                    <a:pt x="86105" y="64770"/>
                  </a:lnTo>
                  <a:lnTo>
                    <a:pt x="70865" y="0"/>
                  </a:lnTo>
                  <a:lnTo>
                    <a:pt x="0" y="186690"/>
                  </a:lnTo>
                  <a:lnTo>
                    <a:pt x="144779" y="325374"/>
                  </a:lnTo>
                  <a:lnTo>
                    <a:pt x="129539" y="260604"/>
                  </a:lnTo>
                  <a:lnTo>
                    <a:pt x="237743" y="236220"/>
                  </a:lnTo>
                  <a:close/>
                </a:path>
              </a:pathLst>
            </a:custGeom>
            <a:grpFill/>
          </p:spPr>
          <p:txBody>
            <a:bodyPr wrap="square" lIns="0" tIns="0" rIns="0" bIns="0" rtlCol="0"/>
            <a:lstStyle/>
            <a:p>
              <a:endParaRPr sz="2473"/>
            </a:p>
          </p:txBody>
        </p:sp>
        <p:sp>
          <p:nvSpPr>
            <p:cNvPr id="36" name="object 36"/>
            <p:cNvSpPr/>
            <p:nvPr/>
          </p:nvSpPr>
          <p:spPr>
            <a:xfrm>
              <a:off x="3428238" y="4046220"/>
              <a:ext cx="885190" cy="885190"/>
            </a:xfrm>
            <a:custGeom>
              <a:avLst/>
              <a:gdLst/>
              <a:ahLst/>
              <a:cxnLst/>
              <a:rect l="l" t="t" r="r" b="b"/>
              <a:pathLst>
                <a:path w="885189" h="885189">
                  <a:moveTo>
                    <a:pt x="884682" y="441960"/>
                  </a:moveTo>
                  <a:lnTo>
                    <a:pt x="882085" y="393846"/>
                  </a:lnTo>
                  <a:lnTo>
                    <a:pt x="874476" y="347223"/>
                  </a:lnTo>
                  <a:lnTo>
                    <a:pt x="862126" y="302361"/>
                  </a:lnTo>
                  <a:lnTo>
                    <a:pt x="845306" y="259531"/>
                  </a:lnTo>
                  <a:lnTo>
                    <a:pt x="824286" y="219004"/>
                  </a:lnTo>
                  <a:lnTo>
                    <a:pt x="799338" y="181051"/>
                  </a:lnTo>
                  <a:lnTo>
                    <a:pt x="770731" y="145942"/>
                  </a:lnTo>
                  <a:lnTo>
                    <a:pt x="738739" y="113950"/>
                  </a:lnTo>
                  <a:lnTo>
                    <a:pt x="703630" y="85344"/>
                  </a:lnTo>
                  <a:lnTo>
                    <a:pt x="665677" y="60395"/>
                  </a:lnTo>
                  <a:lnTo>
                    <a:pt x="625150" y="39375"/>
                  </a:lnTo>
                  <a:lnTo>
                    <a:pt x="582320" y="22555"/>
                  </a:lnTo>
                  <a:lnTo>
                    <a:pt x="537458" y="10205"/>
                  </a:lnTo>
                  <a:lnTo>
                    <a:pt x="490835" y="2596"/>
                  </a:lnTo>
                  <a:lnTo>
                    <a:pt x="442722" y="0"/>
                  </a:lnTo>
                  <a:lnTo>
                    <a:pt x="394466" y="2596"/>
                  </a:lnTo>
                  <a:lnTo>
                    <a:pt x="347719" y="10205"/>
                  </a:lnTo>
                  <a:lnTo>
                    <a:pt x="302751" y="22555"/>
                  </a:lnTo>
                  <a:lnTo>
                    <a:pt x="259832" y="39375"/>
                  </a:lnTo>
                  <a:lnTo>
                    <a:pt x="219230" y="60395"/>
                  </a:lnTo>
                  <a:lnTo>
                    <a:pt x="181215" y="85344"/>
                  </a:lnTo>
                  <a:lnTo>
                    <a:pt x="146058" y="113950"/>
                  </a:lnTo>
                  <a:lnTo>
                    <a:pt x="114027" y="145942"/>
                  </a:lnTo>
                  <a:lnTo>
                    <a:pt x="85392" y="181051"/>
                  </a:lnTo>
                  <a:lnTo>
                    <a:pt x="60423" y="219004"/>
                  </a:lnTo>
                  <a:lnTo>
                    <a:pt x="39390" y="259531"/>
                  </a:lnTo>
                  <a:lnTo>
                    <a:pt x="22561" y="302361"/>
                  </a:lnTo>
                  <a:lnTo>
                    <a:pt x="10206" y="347223"/>
                  </a:lnTo>
                  <a:lnTo>
                    <a:pt x="2596" y="393846"/>
                  </a:lnTo>
                  <a:lnTo>
                    <a:pt x="0" y="441960"/>
                  </a:lnTo>
                  <a:lnTo>
                    <a:pt x="2596" y="490215"/>
                  </a:lnTo>
                  <a:lnTo>
                    <a:pt x="10206" y="536962"/>
                  </a:lnTo>
                  <a:lnTo>
                    <a:pt x="22561" y="581930"/>
                  </a:lnTo>
                  <a:lnTo>
                    <a:pt x="39390" y="624849"/>
                  </a:lnTo>
                  <a:lnTo>
                    <a:pt x="60423" y="665451"/>
                  </a:lnTo>
                  <a:lnTo>
                    <a:pt x="85392" y="703466"/>
                  </a:lnTo>
                  <a:lnTo>
                    <a:pt x="114027" y="738623"/>
                  </a:lnTo>
                  <a:lnTo>
                    <a:pt x="146058" y="770654"/>
                  </a:lnTo>
                  <a:lnTo>
                    <a:pt x="181215" y="799289"/>
                  </a:lnTo>
                  <a:lnTo>
                    <a:pt x="219230" y="824258"/>
                  </a:lnTo>
                  <a:lnTo>
                    <a:pt x="259832" y="845291"/>
                  </a:lnTo>
                  <a:lnTo>
                    <a:pt x="302751" y="862120"/>
                  </a:lnTo>
                  <a:lnTo>
                    <a:pt x="347719" y="874475"/>
                  </a:lnTo>
                  <a:lnTo>
                    <a:pt x="394466" y="882085"/>
                  </a:lnTo>
                  <a:lnTo>
                    <a:pt x="442722" y="884682"/>
                  </a:lnTo>
                  <a:lnTo>
                    <a:pt x="490835" y="882085"/>
                  </a:lnTo>
                  <a:lnTo>
                    <a:pt x="537458" y="874475"/>
                  </a:lnTo>
                  <a:lnTo>
                    <a:pt x="582320" y="862120"/>
                  </a:lnTo>
                  <a:lnTo>
                    <a:pt x="625150" y="845291"/>
                  </a:lnTo>
                  <a:lnTo>
                    <a:pt x="665677" y="824258"/>
                  </a:lnTo>
                  <a:lnTo>
                    <a:pt x="703630" y="799289"/>
                  </a:lnTo>
                  <a:lnTo>
                    <a:pt x="738739" y="770654"/>
                  </a:lnTo>
                  <a:lnTo>
                    <a:pt x="770731" y="738623"/>
                  </a:lnTo>
                  <a:lnTo>
                    <a:pt x="799337" y="703466"/>
                  </a:lnTo>
                  <a:lnTo>
                    <a:pt x="824286" y="665451"/>
                  </a:lnTo>
                  <a:lnTo>
                    <a:pt x="845306" y="624849"/>
                  </a:lnTo>
                  <a:lnTo>
                    <a:pt x="862126" y="581930"/>
                  </a:lnTo>
                  <a:lnTo>
                    <a:pt x="874476" y="536962"/>
                  </a:lnTo>
                  <a:lnTo>
                    <a:pt x="882085" y="490215"/>
                  </a:lnTo>
                  <a:lnTo>
                    <a:pt x="884682" y="441960"/>
                  </a:lnTo>
                  <a:close/>
                </a:path>
              </a:pathLst>
            </a:custGeom>
            <a:grpFill/>
          </p:spPr>
          <p:txBody>
            <a:bodyPr wrap="square" lIns="0" tIns="0" rIns="0" bIns="0" rtlCol="0"/>
            <a:lstStyle/>
            <a:p>
              <a:endParaRPr sz="2473"/>
            </a:p>
          </p:txBody>
        </p:sp>
      </p:grpSp>
      <p:sp>
        <p:nvSpPr>
          <p:cNvPr id="37" name="object 37"/>
          <p:cNvSpPr txBox="1"/>
          <p:nvPr/>
        </p:nvSpPr>
        <p:spPr>
          <a:xfrm>
            <a:off x="4925320" y="3813303"/>
            <a:ext cx="628944" cy="587936"/>
          </a:xfrm>
          <a:prstGeom prst="rect">
            <a:avLst/>
          </a:prstGeom>
        </p:spPr>
        <p:txBody>
          <a:bodyPr vert="horz" wrap="square" lIns="0" tIns="48850" rIns="0" bIns="0" rtlCol="0">
            <a:spAutoFit/>
          </a:bodyPr>
          <a:lstStyle/>
          <a:p>
            <a:pPr marR="6978" algn="ctr">
              <a:lnSpc>
                <a:spcPts val="1387"/>
              </a:lnSpc>
              <a:spcBef>
                <a:spcPts val="385"/>
              </a:spcBef>
            </a:pPr>
            <a:r>
              <a:rPr sz="1305" spc="21" dirty="0">
                <a:solidFill>
                  <a:srgbClr val="FFFFFF"/>
                </a:solidFill>
                <a:latin typeface="Franklin Gothic Book"/>
                <a:cs typeface="Franklin Gothic Book"/>
              </a:rPr>
              <a:t>L</a:t>
            </a:r>
            <a:r>
              <a:rPr sz="1305" spc="14" dirty="0">
                <a:solidFill>
                  <a:srgbClr val="FFFFFF"/>
                </a:solidFill>
                <a:latin typeface="Franklin Gothic Book"/>
                <a:cs typeface="Franklin Gothic Book"/>
              </a:rPr>
              <a:t>et</a:t>
            </a:r>
            <a:r>
              <a:rPr sz="1305" spc="-14" dirty="0">
                <a:solidFill>
                  <a:srgbClr val="FFFFFF"/>
                </a:solidFill>
                <a:latin typeface="Franklin Gothic Book"/>
                <a:cs typeface="Franklin Gothic Book"/>
              </a:rPr>
              <a:t>t</a:t>
            </a:r>
            <a:r>
              <a:rPr sz="1305" spc="21" dirty="0">
                <a:solidFill>
                  <a:srgbClr val="FFFFFF"/>
                </a:solidFill>
                <a:latin typeface="Franklin Gothic Book"/>
                <a:cs typeface="Franklin Gothic Book"/>
              </a:rPr>
              <a:t>er </a:t>
            </a:r>
            <a:r>
              <a:rPr sz="1305" spc="14" dirty="0">
                <a:solidFill>
                  <a:srgbClr val="FFFFFF"/>
                </a:solidFill>
                <a:latin typeface="Franklin Gothic Book"/>
                <a:cs typeface="Franklin Gothic Book"/>
              </a:rPr>
              <a:t>of  </a:t>
            </a:r>
            <a:r>
              <a:rPr sz="1305" spc="27" dirty="0">
                <a:solidFill>
                  <a:srgbClr val="FFFFFF"/>
                </a:solidFill>
                <a:latin typeface="Franklin Gothic Book"/>
                <a:cs typeface="Franklin Gothic Book"/>
              </a:rPr>
              <a:t>Map </a:t>
            </a:r>
            <a:r>
              <a:rPr sz="1305" spc="34" dirty="0">
                <a:solidFill>
                  <a:srgbClr val="FFFFFF"/>
                </a:solidFill>
                <a:latin typeface="Franklin Gothic Book"/>
                <a:cs typeface="Franklin Gothic Book"/>
              </a:rPr>
              <a:t> </a:t>
            </a:r>
            <a:r>
              <a:rPr sz="1305" spc="21" dirty="0">
                <a:solidFill>
                  <a:srgbClr val="FFFFFF"/>
                </a:solidFill>
                <a:latin typeface="Franklin Gothic Book"/>
                <a:cs typeface="Franklin Gothic Book"/>
              </a:rPr>
              <a:t>Change</a:t>
            </a:r>
            <a:endParaRPr sz="1305" dirty="0">
              <a:latin typeface="Franklin Gothic Book"/>
              <a:cs typeface="Franklin Gothic Book"/>
            </a:endParaRPr>
          </a:p>
        </p:txBody>
      </p:sp>
      <p:grpSp>
        <p:nvGrpSpPr>
          <p:cNvPr id="38" name="object 38"/>
          <p:cNvGrpSpPr/>
          <p:nvPr/>
        </p:nvGrpSpPr>
        <p:grpSpPr>
          <a:xfrm>
            <a:off x="4989088" y="1969445"/>
            <a:ext cx="1514353" cy="1372164"/>
            <a:chOff x="3694874" y="2915348"/>
            <a:chExt cx="1102360" cy="998855"/>
          </a:xfrm>
          <a:solidFill>
            <a:srgbClr val="7030A0"/>
          </a:solidFill>
        </p:grpSpPr>
        <p:sp>
          <p:nvSpPr>
            <p:cNvPr id="39" name="object 39"/>
            <p:cNvSpPr/>
            <p:nvPr/>
          </p:nvSpPr>
          <p:spPr>
            <a:xfrm>
              <a:off x="4547615" y="3639311"/>
              <a:ext cx="249554" cy="274320"/>
            </a:xfrm>
            <a:custGeom>
              <a:avLst/>
              <a:gdLst/>
              <a:ahLst/>
              <a:cxnLst/>
              <a:rect l="l" t="t" r="r" b="b"/>
              <a:pathLst>
                <a:path w="249554" h="274320">
                  <a:moveTo>
                    <a:pt x="249173" y="118110"/>
                  </a:moveTo>
                  <a:lnTo>
                    <a:pt x="166877" y="51816"/>
                  </a:lnTo>
                  <a:lnTo>
                    <a:pt x="208787" y="0"/>
                  </a:lnTo>
                  <a:lnTo>
                    <a:pt x="22097" y="64770"/>
                  </a:lnTo>
                  <a:lnTo>
                    <a:pt x="0" y="261366"/>
                  </a:lnTo>
                  <a:lnTo>
                    <a:pt x="41909" y="208788"/>
                  </a:lnTo>
                  <a:lnTo>
                    <a:pt x="124205" y="274320"/>
                  </a:lnTo>
                  <a:lnTo>
                    <a:pt x="249173" y="118110"/>
                  </a:lnTo>
                  <a:close/>
                </a:path>
              </a:pathLst>
            </a:custGeom>
            <a:grpFill/>
          </p:spPr>
          <p:txBody>
            <a:bodyPr wrap="square" lIns="0" tIns="0" rIns="0" bIns="0" rtlCol="0"/>
            <a:lstStyle/>
            <a:p>
              <a:endParaRPr sz="2473"/>
            </a:p>
          </p:txBody>
        </p:sp>
        <p:sp>
          <p:nvSpPr>
            <p:cNvPr id="40" name="object 40"/>
            <p:cNvSpPr/>
            <p:nvPr/>
          </p:nvSpPr>
          <p:spPr>
            <a:xfrm>
              <a:off x="3704081" y="2924555"/>
              <a:ext cx="883919" cy="883919"/>
            </a:xfrm>
            <a:custGeom>
              <a:avLst/>
              <a:gdLst/>
              <a:ahLst/>
              <a:cxnLst/>
              <a:rect l="l" t="t" r="r" b="b"/>
              <a:pathLst>
                <a:path w="883920" h="883920">
                  <a:moveTo>
                    <a:pt x="883919" y="441960"/>
                  </a:moveTo>
                  <a:lnTo>
                    <a:pt x="881323" y="393713"/>
                  </a:lnTo>
                  <a:lnTo>
                    <a:pt x="873714" y="346994"/>
                  </a:lnTo>
                  <a:lnTo>
                    <a:pt x="861364" y="302068"/>
                  </a:lnTo>
                  <a:lnTo>
                    <a:pt x="844544" y="259203"/>
                  </a:lnTo>
                  <a:lnTo>
                    <a:pt x="823524" y="218665"/>
                  </a:lnTo>
                  <a:lnTo>
                    <a:pt x="798576" y="180722"/>
                  </a:lnTo>
                  <a:lnTo>
                    <a:pt x="769969" y="145639"/>
                  </a:lnTo>
                  <a:lnTo>
                    <a:pt x="737977" y="113684"/>
                  </a:lnTo>
                  <a:lnTo>
                    <a:pt x="702868" y="85124"/>
                  </a:lnTo>
                  <a:lnTo>
                    <a:pt x="664915" y="60226"/>
                  </a:lnTo>
                  <a:lnTo>
                    <a:pt x="624388" y="39256"/>
                  </a:lnTo>
                  <a:lnTo>
                    <a:pt x="581558" y="22482"/>
                  </a:lnTo>
                  <a:lnTo>
                    <a:pt x="536696" y="10169"/>
                  </a:lnTo>
                  <a:lnTo>
                    <a:pt x="490073" y="2586"/>
                  </a:lnTo>
                  <a:lnTo>
                    <a:pt x="441959" y="0"/>
                  </a:lnTo>
                  <a:lnTo>
                    <a:pt x="393846" y="2586"/>
                  </a:lnTo>
                  <a:lnTo>
                    <a:pt x="347223" y="10169"/>
                  </a:lnTo>
                  <a:lnTo>
                    <a:pt x="302361" y="22482"/>
                  </a:lnTo>
                  <a:lnTo>
                    <a:pt x="259531" y="39256"/>
                  </a:lnTo>
                  <a:lnTo>
                    <a:pt x="219004" y="60226"/>
                  </a:lnTo>
                  <a:lnTo>
                    <a:pt x="181051" y="85124"/>
                  </a:lnTo>
                  <a:lnTo>
                    <a:pt x="145942" y="113684"/>
                  </a:lnTo>
                  <a:lnTo>
                    <a:pt x="113950" y="145639"/>
                  </a:lnTo>
                  <a:lnTo>
                    <a:pt x="85344" y="180722"/>
                  </a:lnTo>
                  <a:lnTo>
                    <a:pt x="60395" y="218665"/>
                  </a:lnTo>
                  <a:lnTo>
                    <a:pt x="39375" y="259203"/>
                  </a:lnTo>
                  <a:lnTo>
                    <a:pt x="22555" y="302068"/>
                  </a:lnTo>
                  <a:lnTo>
                    <a:pt x="10205" y="346994"/>
                  </a:lnTo>
                  <a:lnTo>
                    <a:pt x="2596" y="393713"/>
                  </a:lnTo>
                  <a:lnTo>
                    <a:pt x="0" y="441960"/>
                  </a:lnTo>
                  <a:lnTo>
                    <a:pt x="2596" y="490073"/>
                  </a:lnTo>
                  <a:lnTo>
                    <a:pt x="10205" y="536696"/>
                  </a:lnTo>
                  <a:lnTo>
                    <a:pt x="22555" y="581558"/>
                  </a:lnTo>
                  <a:lnTo>
                    <a:pt x="39375" y="624388"/>
                  </a:lnTo>
                  <a:lnTo>
                    <a:pt x="60395" y="664915"/>
                  </a:lnTo>
                  <a:lnTo>
                    <a:pt x="85344" y="702868"/>
                  </a:lnTo>
                  <a:lnTo>
                    <a:pt x="113950" y="737977"/>
                  </a:lnTo>
                  <a:lnTo>
                    <a:pt x="145942" y="769969"/>
                  </a:lnTo>
                  <a:lnTo>
                    <a:pt x="181051" y="798576"/>
                  </a:lnTo>
                  <a:lnTo>
                    <a:pt x="219004" y="823524"/>
                  </a:lnTo>
                  <a:lnTo>
                    <a:pt x="259531" y="844544"/>
                  </a:lnTo>
                  <a:lnTo>
                    <a:pt x="302361" y="861364"/>
                  </a:lnTo>
                  <a:lnTo>
                    <a:pt x="347223" y="873714"/>
                  </a:lnTo>
                  <a:lnTo>
                    <a:pt x="393846" y="881323"/>
                  </a:lnTo>
                  <a:lnTo>
                    <a:pt x="441959" y="883920"/>
                  </a:lnTo>
                  <a:lnTo>
                    <a:pt x="490073" y="881323"/>
                  </a:lnTo>
                  <a:lnTo>
                    <a:pt x="536696" y="873714"/>
                  </a:lnTo>
                  <a:lnTo>
                    <a:pt x="581558" y="861364"/>
                  </a:lnTo>
                  <a:lnTo>
                    <a:pt x="624388" y="844544"/>
                  </a:lnTo>
                  <a:lnTo>
                    <a:pt x="664915" y="823524"/>
                  </a:lnTo>
                  <a:lnTo>
                    <a:pt x="702868" y="798576"/>
                  </a:lnTo>
                  <a:lnTo>
                    <a:pt x="737977" y="769969"/>
                  </a:lnTo>
                  <a:lnTo>
                    <a:pt x="769969" y="737977"/>
                  </a:lnTo>
                  <a:lnTo>
                    <a:pt x="798575" y="702868"/>
                  </a:lnTo>
                  <a:lnTo>
                    <a:pt x="823524" y="664915"/>
                  </a:lnTo>
                  <a:lnTo>
                    <a:pt x="844544" y="624388"/>
                  </a:lnTo>
                  <a:lnTo>
                    <a:pt x="861364" y="581558"/>
                  </a:lnTo>
                  <a:lnTo>
                    <a:pt x="873714" y="536696"/>
                  </a:lnTo>
                  <a:lnTo>
                    <a:pt x="881323" y="490073"/>
                  </a:lnTo>
                  <a:lnTo>
                    <a:pt x="883919" y="441960"/>
                  </a:lnTo>
                  <a:close/>
                </a:path>
              </a:pathLst>
            </a:custGeom>
            <a:grpFill/>
          </p:spPr>
          <p:txBody>
            <a:bodyPr wrap="square" lIns="0" tIns="0" rIns="0" bIns="0" rtlCol="0"/>
            <a:lstStyle/>
            <a:p>
              <a:endParaRPr sz="2473"/>
            </a:p>
          </p:txBody>
        </p:sp>
        <p:sp>
          <p:nvSpPr>
            <p:cNvPr id="41" name="object 41"/>
            <p:cNvSpPr/>
            <p:nvPr/>
          </p:nvSpPr>
          <p:spPr>
            <a:xfrm>
              <a:off x="3704081" y="2924555"/>
              <a:ext cx="883919" cy="883919"/>
            </a:xfrm>
            <a:custGeom>
              <a:avLst/>
              <a:gdLst/>
              <a:ahLst/>
              <a:cxnLst/>
              <a:rect l="l" t="t" r="r" b="b"/>
              <a:pathLst>
                <a:path w="883920" h="883920">
                  <a:moveTo>
                    <a:pt x="0" y="441960"/>
                  </a:moveTo>
                  <a:lnTo>
                    <a:pt x="2596" y="393713"/>
                  </a:lnTo>
                  <a:lnTo>
                    <a:pt x="10205" y="346994"/>
                  </a:lnTo>
                  <a:lnTo>
                    <a:pt x="22555" y="302068"/>
                  </a:lnTo>
                  <a:lnTo>
                    <a:pt x="39375" y="259203"/>
                  </a:lnTo>
                  <a:lnTo>
                    <a:pt x="60395" y="218665"/>
                  </a:lnTo>
                  <a:lnTo>
                    <a:pt x="85344" y="180722"/>
                  </a:lnTo>
                  <a:lnTo>
                    <a:pt x="113950" y="145639"/>
                  </a:lnTo>
                  <a:lnTo>
                    <a:pt x="145942" y="113684"/>
                  </a:lnTo>
                  <a:lnTo>
                    <a:pt x="181051" y="85124"/>
                  </a:lnTo>
                  <a:lnTo>
                    <a:pt x="219004" y="60226"/>
                  </a:lnTo>
                  <a:lnTo>
                    <a:pt x="259531" y="39256"/>
                  </a:lnTo>
                  <a:lnTo>
                    <a:pt x="302361" y="22482"/>
                  </a:lnTo>
                  <a:lnTo>
                    <a:pt x="347223" y="10169"/>
                  </a:lnTo>
                  <a:lnTo>
                    <a:pt x="393846" y="2586"/>
                  </a:lnTo>
                  <a:lnTo>
                    <a:pt x="441959" y="0"/>
                  </a:lnTo>
                  <a:lnTo>
                    <a:pt x="490073" y="2586"/>
                  </a:lnTo>
                  <a:lnTo>
                    <a:pt x="536696" y="10169"/>
                  </a:lnTo>
                  <a:lnTo>
                    <a:pt x="581558" y="22482"/>
                  </a:lnTo>
                  <a:lnTo>
                    <a:pt x="624388" y="39256"/>
                  </a:lnTo>
                  <a:lnTo>
                    <a:pt x="664915" y="60226"/>
                  </a:lnTo>
                  <a:lnTo>
                    <a:pt x="702868" y="85124"/>
                  </a:lnTo>
                  <a:lnTo>
                    <a:pt x="737977" y="113684"/>
                  </a:lnTo>
                  <a:lnTo>
                    <a:pt x="769969" y="145639"/>
                  </a:lnTo>
                  <a:lnTo>
                    <a:pt x="798576" y="180722"/>
                  </a:lnTo>
                  <a:lnTo>
                    <a:pt x="823524" y="218665"/>
                  </a:lnTo>
                  <a:lnTo>
                    <a:pt x="844544" y="259203"/>
                  </a:lnTo>
                  <a:lnTo>
                    <a:pt x="861364" y="302068"/>
                  </a:lnTo>
                  <a:lnTo>
                    <a:pt x="873714" y="346994"/>
                  </a:lnTo>
                  <a:lnTo>
                    <a:pt x="881323" y="393713"/>
                  </a:lnTo>
                  <a:lnTo>
                    <a:pt x="883919" y="441960"/>
                  </a:lnTo>
                  <a:lnTo>
                    <a:pt x="881323" y="490073"/>
                  </a:lnTo>
                  <a:lnTo>
                    <a:pt x="873714" y="536696"/>
                  </a:lnTo>
                  <a:lnTo>
                    <a:pt x="861364" y="581558"/>
                  </a:lnTo>
                  <a:lnTo>
                    <a:pt x="844544" y="624388"/>
                  </a:lnTo>
                  <a:lnTo>
                    <a:pt x="823524" y="664915"/>
                  </a:lnTo>
                  <a:lnTo>
                    <a:pt x="798575" y="702868"/>
                  </a:lnTo>
                  <a:lnTo>
                    <a:pt x="769969" y="737977"/>
                  </a:lnTo>
                  <a:lnTo>
                    <a:pt x="737977" y="769969"/>
                  </a:lnTo>
                  <a:lnTo>
                    <a:pt x="702868" y="798576"/>
                  </a:lnTo>
                  <a:lnTo>
                    <a:pt x="664915" y="823524"/>
                  </a:lnTo>
                  <a:lnTo>
                    <a:pt x="624388" y="844544"/>
                  </a:lnTo>
                  <a:lnTo>
                    <a:pt x="581558" y="861364"/>
                  </a:lnTo>
                  <a:lnTo>
                    <a:pt x="536696" y="873714"/>
                  </a:lnTo>
                  <a:lnTo>
                    <a:pt x="490073" y="881323"/>
                  </a:lnTo>
                  <a:lnTo>
                    <a:pt x="441959" y="883920"/>
                  </a:lnTo>
                  <a:lnTo>
                    <a:pt x="393846" y="881323"/>
                  </a:lnTo>
                  <a:lnTo>
                    <a:pt x="347223" y="873714"/>
                  </a:lnTo>
                  <a:lnTo>
                    <a:pt x="302361" y="861364"/>
                  </a:lnTo>
                  <a:lnTo>
                    <a:pt x="259531" y="844544"/>
                  </a:lnTo>
                  <a:lnTo>
                    <a:pt x="219004" y="823524"/>
                  </a:lnTo>
                  <a:lnTo>
                    <a:pt x="181051" y="798576"/>
                  </a:lnTo>
                  <a:lnTo>
                    <a:pt x="145942" y="769969"/>
                  </a:lnTo>
                  <a:lnTo>
                    <a:pt x="113950" y="737977"/>
                  </a:lnTo>
                  <a:lnTo>
                    <a:pt x="85344" y="702868"/>
                  </a:lnTo>
                  <a:lnTo>
                    <a:pt x="60395" y="664915"/>
                  </a:lnTo>
                  <a:lnTo>
                    <a:pt x="39375" y="624388"/>
                  </a:lnTo>
                  <a:lnTo>
                    <a:pt x="22555" y="581558"/>
                  </a:lnTo>
                  <a:lnTo>
                    <a:pt x="10205" y="536696"/>
                  </a:lnTo>
                  <a:lnTo>
                    <a:pt x="2596" y="490073"/>
                  </a:lnTo>
                  <a:lnTo>
                    <a:pt x="0" y="441960"/>
                  </a:lnTo>
                  <a:close/>
                </a:path>
              </a:pathLst>
            </a:custGeom>
            <a:grpFill/>
            <a:ln w="18021">
              <a:solidFill>
                <a:srgbClr val="FFFFFF"/>
              </a:solidFill>
            </a:ln>
          </p:spPr>
          <p:txBody>
            <a:bodyPr wrap="square" lIns="0" tIns="0" rIns="0" bIns="0" rtlCol="0"/>
            <a:lstStyle/>
            <a:p>
              <a:endParaRPr sz="2473"/>
            </a:p>
          </p:txBody>
        </p:sp>
      </p:grpSp>
      <p:sp>
        <p:nvSpPr>
          <p:cNvPr id="42" name="object 42"/>
          <p:cNvSpPr txBox="1"/>
          <p:nvPr/>
        </p:nvSpPr>
        <p:spPr>
          <a:xfrm>
            <a:off x="5269722" y="2360361"/>
            <a:ext cx="695242" cy="408400"/>
          </a:xfrm>
          <a:prstGeom prst="rect">
            <a:avLst/>
          </a:prstGeom>
        </p:spPr>
        <p:txBody>
          <a:bodyPr vert="horz" wrap="square" lIns="0" tIns="48850" rIns="0" bIns="0" rtlCol="0">
            <a:spAutoFit/>
          </a:bodyPr>
          <a:lstStyle/>
          <a:p>
            <a:pPr marR="6978" indent="43615">
              <a:lnSpc>
                <a:spcPts val="1387"/>
              </a:lnSpc>
              <a:spcBef>
                <a:spcPts val="385"/>
              </a:spcBef>
            </a:pPr>
            <a:r>
              <a:rPr sz="1305" spc="14" dirty="0">
                <a:solidFill>
                  <a:srgbClr val="FFFFFF"/>
                </a:solidFill>
                <a:latin typeface="Franklin Gothic Book"/>
                <a:cs typeface="Franklin Gothic Book"/>
              </a:rPr>
              <a:t>Building </a:t>
            </a:r>
            <a:r>
              <a:rPr sz="1305" spc="-309" dirty="0">
                <a:solidFill>
                  <a:srgbClr val="FFFFFF"/>
                </a:solidFill>
                <a:latin typeface="Franklin Gothic Book"/>
                <a:cs typeface="Franklin Gothic Book"/>
              </a:rPr>
              <a:t> </a:t>
            </a:r>
            <a:r>
              <a:rPr sz="1305" spc="14" dirty="0">
                <a:solidFill>
                  <a:srgbClr val="FFFFFF"/>
                </a:solidFill>
                <a:latin typeface="Franklin Gothic Book"/>
                <a:cs typeface="Franklin Gothic Book"/>
              </a:rPr>
              <a:t>Inspec</a:t>
            </a:r>
            <a:r>
              <a:rPr sz="1305" spc="-7" dirty="0">
                <a:solidFill>
                  <a:srgbClr val="FFFFFF"/>
                </a:solidFill>
                <a:latin typeface="Franklin Gothic Book"/>
                <a:cs typeface="Franklin Gothic Book"/>
              </a:rPr>
              <a:t>t</a:t>
            </a:r>
            <a:r>
              <a:rPr sz="1305" spc="21" dirty="0">
                <a:solidFill>
                  <a:srgbClr val="FFFFFF"/>
                </a:solidFill>
                <a:latin typeface="Franklin Gothic Book"/>
                <a:cs typeface="Franklin Gothic Book"/>
              </a:rPr>
              <a:t>or</a:t>
            </a:r>
            <a:endParaRPr sz="1305">
              <a:latin typeface="Franklin Gothic Book"/>
              <a:cs typeface="Franklin Gothic Book"/>
            </a:endParaRPr>
          </a:p>
        </p:txBody>
      </p:sp>
      <p:sp>
        <p:nvSpPr>
          <p:cNvPr id="43" name="object 43"/>
          <p:cNvSpPr/>
          <p:nvPr/>
        </p:nvSpPr>
        <p:spPr>
          <a:xfrm>
            <a:off x="976652" y="381000"/>
            <a:ext cx="11863596" cy="6858000"/>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45" name="object 45"/>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7" name="Slide Number Placeholder 46">
            <a:extLst>
              <a:ext uri="{FF2B5EF4-FFF2-40B4-BE49-F238E27FC236}">
                <a16:creationId xmlns:a16="http://schemas.microsoft.com/office/drawing/2014/main" id="{D3AD845D-39B6-E03D-23F8-5FEA6AE1B32D}"/>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4</a:t>
            </a:fld>
            <a:endParaRPr lang="en-US" spc="-21" dirty="0"/>
          </a:p>
        </p:txBody>
      </p:sp>
      <p:sp>
        <p:nvSpPr>
          <p:cNvPr id="2" name="TextBox 1">
            <a:extLst>
              <a:ext uri="{FF2B5EF4-FFF2-40B4-BE49-F238E27FC236}">
                <a16:creationId xmlns:a16="http://schemas.microsoft.com/office/drawing/2014/main" id="{79ADE960-B03E-994E-64AC-77C09925840F}"/>
              </a:ext>
            </a:extLst>
          </p:cNvPr>
          <p:cNvSpPr txBox="1"/>
          <p:nvPr/>
        </p:nvSpPr>
        <p:spPr>
          <a:xfrm>
            <a:off x="1405685" y="6780817"/>
            <a:ext cx="11714928" cy="338554"/>
          </a:xfrm>
          <a:prstGeom prst="rect">
            <a:avLst/>
          </a:prstGeom>
          <a:noFill/>
        </p:spPr>
        <p:txBody>
          <a:bodyPr wrap="square" rtlCol="0">
            <a:spAutoFit/>
          </a:bodyPr>
          <a:lstStyle/>
          <a:p>
            <a:r>
              <a:rPr lang="en-US" sz="1600" b="1" dirty="0">
                <a:solidFill>
                  <a:srgbClr val="C00000"/>
                </a:solidFill>
                <a:latin typeface="ArialMT"/>
              </a:rPr>
              <a:t>The EC is an important administrative tool of the NFIP for floodplain management, insurance, and map changes</a:t>
            </a:r>
            <a:r>
              <a:rPr lang="en-US" sz="1600" dirty="0">
                <a:latin typeface="ArialMT"/>
              </a:rPr>
              <a:t> </a:t>
            </a:r>
          </a:p>
        </p:txBody>
      </p:sp>
      <p:sp>
        <p:nvSpPr>
          <p:cNvPr id="3" name="TextBox 2">
            <a:extLst>
              <a:ext uri="{FF2B5EF4-FFF2-40B4-BE49-F238E27FC236}">
                <a16:creationId xmlns:a16="http://schemas.microsoft.com/office/drawing/2014/main" id="{FF5FCF09-C038-DA47-AF7E-AAB62A23C929}"/>
              </a:ext>
            </a:extLst>
          </p:cNvPr>
          <p:cNvSpPr txBox="1"/>
          <p:nvPr/>
        </p:nvSpPr>
        <p:spPr>
          <a:xfrm>
            <a:off x="9375416" y="5252069"/>
            <a:ext cx="3058461" cy="1015663"/>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sz="2000" dirty="0"/>
              <a:t>Floodplain Management</a:t>
            </a:r>
          </a:p>
          <a:p>
            <a:pPr marL="285750" indent="-285750">
              <a:buFont typeface="Arial" panose="020B0604020202020204" pitchFamily="34" charset="0"/>
              <a:buChar char="•"/>
            </a:pPr>
            <a:r>
              <a:rPr lang="en-US" sz="2000" dirty="0"/>
              <a:t>Flood Insurance</a:t>
            </a:r>
          </a:p>
          <a:p>
            <a:pPr marL="285750" indent="-285750">
              <a:buFont typeface="Arial" panose="020B0604020202020204" pitchFamily="34" charset="0"/>
              <a:buChar char="•"/>
            </a:pPr>
            <a:r>
              <a:rPr lang="en-US" sz="2000" dirty="0"/>
              <a:t>Flood Map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977A6-E51F-5BF9-CE0C-7E60BA8413BD}"/>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DCDF0DAD-F557-81E2-ED15-7235BC619399}"/>
              </a:ext>
            </a:extLst>
          </p:cNvPr>
          <p:cNvPicPr>
            <a:picLocks noChangeAspect="1"/>
          </p:cNvPicPr>
          <p:nvPr/>
        </p:nvPicPr>
        <p:blipFill>
          <a:blip r:embed="rId3"/>
          <a:stretch>
            <a:fillRect/>
          </a:stretch>
        </p:blipFill>
        <p:spPr>
          <a:xfrm>
            <a:off x="584200" y="914400"/>
            <a:ext cx="8447377" cy="5411084"/>
          </a:xfrm>
          <a:prstGeom prst="rect">
            <a:avLst/>
          </a:prstGeom>
          <a:ln>
            <a:solidFill>
              <a:schemeClr val="tx1"/>
            </a:solidFill>
          </a:ln>
        </p:spPr>
      </p:pic>
      <p:sp>
        <p:nvSpPr>
          <p:cNvPr id="2" name="Title 1">
            <a:extLst>
              <a:ext uri="{FF2B5EF4-FFF2-40B4-BE49-F238E27FC236}">
                <a16:creationId xmlns:a16="http://schemas.microsoft.com/office/drawing/2014/main" id="{DB3D3FF2-4F33-CE19-AB8E-FE049D1FBA7A}"/>
              </a:ext>
            </a:extLst>
          </p:cNvPr>
          <p:cNvSpPr>
            <a:spLocks noGrp="1"/>
          </p:cNvSpPr>
          <p:nvPr>
            <p:ph type="title"/>
          </p:nvPr>
        </p:nvSpPr>
        <p:spPr>
          <a:xfrm>
            <a:off x="3860800" y="914400"/>
            <a:ext cx="2237745" cy="412292"/>
          </a:xfrm>
          <a:solidFill>
            <a:schemeClr val="bg1"/>
          </a:solidFill>
        </p:spPr>
        <p:txBody>
          <a:bodyPr>
            <a:normAutofit/>
          </a:bodyPr>
          <a:lstStyle/>
          <a:p>
            <a:r>
              <a:rPr lang="en-US" dirty="0"/>
              <a:t>WV Flood Tool</a:t>
            </a:r>
          </a:p>
        </p:txBody>
      </p:sp>
      <p:sp>
        <p:nvSpPr>
          <p:cNvPr id="18" name="object 11">
            <a:extLst>
              <a:ext uri="{FF2B5EF4-FFF2-40B4-BE49-F238E27FC236}">
                <a16:creationId xmlns:a16="http://schemas.microsoft.com/office/drawing/2014/main" id="{CC2EB465-3E90-BD3A-4728-8E8B898C4C4A}"/>
              </a:ext>
            </a:extLst>
          </p:cNvPr>
          <p:cNvSpPr txBox="1">
            <a:spLocks/>
          </p:cNvSpPr>
          <p:nvPr/>
        </p:nvSpPr>
        <p:spPr>
          <a:xfrm>
            <a:off x="9728200" y="2743200"/>
            <a:ext cx="3154644"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B8</a:t>
            </a:r>
            <a:r>
              <a:rPr lang="en-US" kern="0" spc="-7" dirty="0"/>
              <a:t> </a:t>
            </a:r>
            <a:r>
              <a:rPr lang="en-US" kern="0" spc="27" dirty="0"/>
              <a:t>–</a:t>
            </a:r>
            <a:r>
              <a:rPr lang="en-US" kern="0" spc="-21" dirty="0"/>
              <a:t> </a:t>
            </a:r>
            <a:r>
              <a:rPr lang="en-US" kern="0" spc="14" dirty="0"/>
              <a:t>Flood Zone</a:t>
            </a:r>
            <a:endParaRPr lang="en-US" kern="0" spc="21" dirty="0"/>
          </a:p>
        </p:txBody>
      </p:sp>
      <p:sp>
        <p:nvSpPr>
          <p:cNvPr id="21" name="Title 1">
            <a:extLst>
              <a:ext uri="{FF2B5EF4-FFF2-40B4-BE49-F238E27FC236}">
                <a16:creationId xmlns:a16="http://schemas.microsoft.com/office/drawing/2014/main" id="{F864617B-4E61-B501-06F8-3B8430DB3610}"/>
              </a:ext>
            </a:extLst>
          </p:cNvPr>
          <p:cNvSpPr txBox="1">
            <a:spLocks/>
          </p:cNvSpPr>
          <p:nvPr/>
        </p:nvSpPr>
        <p:spPr>
          <a:xfrm>
            <a:off x="584200" y="164701"/>
            <a:ext cx="5514345" cy="412292"/>
          </a:xfrm>
          <a:prstGeom prst="rect">
            <a:avLst/>
          </a:prstGeom>
        </p:spPr>
        <p:txBody>
          <a:bodyPr wrap="square" lIns="0" tIns="0" rIns="0" bIns="0">
            <a:normAutofit/>
          </a:bodyPr>
          <a:lstStyle>
            <a:lvl1pPr>
              <a:defRPr sz="2679" b="0" i="0">
                <a:solidFill>
                  <a:srgbClr val="005288"/>
                </a:solidFill>
                <a:latin typeface="Franklin Gothic Medium"/>
                <a:ea typeface="+mj-ea"/>
                <a:cs typeface="Franklin Gothic Medium"/>
              </a:defRPr>
            </a:lvl1pPr>
          </a:lstStyle>
          <a:p>
            <a:r>
              <a:rPr lang="en-US" kern="0" dirty="0"/>
              <a:t>FIRM Information on WV Flood Tool </a:t>
            </a:r>
          </a:p>
        </p:txBody>
      </p:sp>
      <p:pic>
        <p:nvPicPr>
          <p:cNvPr id="23" name="Picture 22">
            <a:extLst>
              <a:ext uri="{FF2B5EF4-FFF2-40B4-BE49-F238E27FC236}">
                <a16:creationId xmlns:a16="http://schemas.microsoft.com/office/drawing/2014/main" id="{0704370A-CB8E-8562-C1C5-4906C870F812}"/>
              </a:ext>
            </a:extLst>
          </p:cNvPr>
          <p:cNvPicPr>
            <a:picLocks noChangeAspect="1"/>
          </p:cNvPicPr>
          <p:nvPr/>
        </p:nvPicPr>
        <p:blipFill>
          <a:blip r:embed="rId4"/>
          <a:stretch>
            <a:fillRect/>
          </a:stretch>
        </p:blipFill>
        <p:spPr>
          <a:xfrm>
            <a:off x="4444947" y="4419600"/>
            <a:ext cx="2169664" cy="1453898"/>
          </a:xfrm>
          <a:prstGeom prst="rect">
            <a:avLst/>
          </a:prstGeom>
        </p:spPr>
      </p:pic>
    </p:spTree>
    <p:extLst>
      <p:ext uri="{BB962C8B-B14F-4D97-AF65-F5344CB8AC3E}">
        <p14:creationId xmlns:p14="http://schemas.microsoft.com/office/powerpoint/2010/main" val="1927637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E4D1B-A808-E881-0DA8-927A20F8F1AC}"/>
            </a:ext>
          </a:extLst>
        </p:cNvPr>
        <p:cNvGrpSpPr/>
        <p:nvPr/>
      </p:nvGrpSpPr>
      <p:grpSpPr>
        <a:xfrm>
          <a:off x="0" y="0"/>
          <a:ext cx="0" cy="0"/>
          <a:chOff x="0" y="0"/>
          <a:chExt cx="0" cy="0"/>
        </a:xfrm>
      </p:grpSpPr>
      <p:sp>
        <p:nvSpPr>
          <p:cNvPr id="18" name="object 11">
            <a:extLst>
              <a:ext uri="{FF2B5EF4-FFF2-40B4-BE49-F238E27FC236}">
                <a16:creationId xmlns:a16="http://schemas.microsoft.com/office/drawing/2014/main" id="{15FB402B-33E8-64C8-8D31-91EBE57E784B}"/>
              </a:ext>
            </a:extLst>
          </p:cNvPr>
          <p:cNvSpPr txBox="1">
            <a:spLocks/>
          </p:cNvSpPr>
          <p:nvPr/>
        </p:nvSpPr>
        <p:spPr>
          <a:xfrm>
            <a:off x="9880600" y="164701"/>
            <a:ext cx="3154644"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B10</a:t>
            </a:r>
            <a:r>
              <a:rPr lang="en-US" kern="0" spc="-7" dirty="0"/>
              <a:t> </a:t>
            </a:r>
            <a:r>
              <a:rPr lang="en-US" kern="0" spc="27" dirty="0"/>
              <a:t>–</a:t>
            </a:r>
            <a:r>
              <a:rPr lang="en-US" kern="0" spc="-21" dirty="0"/>
              <a:t> </a:t>
            </a:r>
            <a:r>
              <a:rPr lang="en-US" kern="0" spc="14" dirty="0"/>
              <a:t>Flood Zone</a:t>
            </a:r>
            <a:endParaRPr lang="en-US" kern="0" spc="21" dirty="0"/>
          </a:p>
        </p:txBody>
      </p:sp>
      <p:sp>
        <p:nvSpPr>
          <p:cNvPr id="21" name="Title 1">
            <a:extLst>
              <a:ext uri="{FF2B5EF4-FFF2-40B4-BE49-F238E27FC236}">
                <a16:creationId xmlns:a16="http://schemas.microsoft.com/office/drawing/2014/main" id="{BF135618-D7EB-DC76-5342-105ACFE7F7F9}"/>
              </a:ext>
            </a:extLst>
          </p:cNvPr>
          <p:cNvSpPr txBox="1">
            <a:spLocks/>
          </p:cNvSpPr>
          <p:nvPr/>
        </p:nvSpPr>
        <p:spPr>
          <a:xfrm>
            <a:off x="2260600" y="176592"/>
            <a:ext cx="6858000" cy="412292"/>
          </a:xfrm>
          <a:prstGeom prst="rect">
            <a:avLst/>
          </a:prstGeom>
        </p:spPr>
        <p:txBody>
          <a:bodyPr wrap="square" lIns="0" tIns="0" rIns="0" bIns="0">
            <a:normAutofit fontScale="92500"/>
          </a:bodyPr>
          <a:lstStyle>
            <a:lvl1pPr>
              <a:defRPr sz="2679" b="0" i="0">
                <a:solidFill>
                  <a:srgbClr val="005288"/>
                </a:solidFill>
                <a:latin typeface="Franklin Gothic Medium"/>
                <a:ea typeface="+mj-ea"/>
                <a:cs typeface="Franklin Gothic Medium"/>
              </a:defRPr>
            </a:lvl1pPr>
          </a:lstStyle>
          <a:p>
            <a:r>
              <a:rPr lang="en-US" kern="0" dirty="0"/>
              <a:t>High Risk Flood Zone Types:  Zone AE &amp; Zone A </a:t>
            </a:r>
          </a:p>
        </p:txBody>
      </p:sp>
      <p:pic>
        <p:nvPicPr>
          <p:cNvPr id="6" name="Picture 5">
            <a:extLst>
              <a:ext uri="{FF2B5EF4-FFF2-40B4-BE49-F238E27FC236}">
                <a16:creationId xmlns:a16="http://schemas.microsoft.com/office/drawing/2014/main" id="{394D30F9-E1C3-34B5-7E3B-0B46272012F0}"/>
              </a:ext>
            </a:extLst>
          </p:cNvPr>
          <p:cNvPicPr>
            <a:picLocks noChangeAspect="1"/>
          </p:cNvPicPr>
          <p:nvPr/>
        </p:nvPicPr>
        <p:blipFill>
          <a:blip r:embed="rId3"/>
          <a:stretch>
            <a:fillRect/>
          </a:stretch>
        </p:blipFill>
        <p:spPr>
          <a:xfrm>
            <a:off x="2184400" y="762000"/>
            <a:ext cx="8321124" cy="6399508"/>
          </a:xfrm>
          <a:prstGeom prst="rect">
            <a:avLst/>
          </a:prstGeom>
        </p:spPr>
      </p:pic>
    </p:spTree>
    <p:extLst>
      <p:ext uri="{BB962C8B-B14F-4D97-AF65-F5344CB8AC3E}">
        <p14:creationId xmlns:p14="http://schemas.microsoft.com/office/powerpoint/2010/main" val="2650645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BD522-C6B9-BEE2-57E5-2A5D991DAB64}"/>
            </a:ext>
          </a:extLst>
        </p:cNvPr>
        <p:cNvGrpSpPr/>
        <p:nvPr/>
      </p:nvGrpSpPr>
      <p:grpSpPr>
        <a:xfrm>
          <a:off x="0" y="0"/>
          <a:ext cx="0" cy="0"/>
          <a:chOff x="0" y="0"/>
          <a:chExt cx="0" cy="0"/>
        </a:xfrm>
      </p:grpSpPr>
      <p:sp>
        <p:nvSpPr>
          <p:cNvPr id="18" name="object 11">
            <a:extLst>
              <a:ext uri="{FF2B5EF4-FFF2-40B4-BE49-F238E27FC236}">
                <a16:creationId xmlns:a16="http://schemas.microsoft.com/office/drawing/2014/main" id="{7FA4964A-1015-24D8-3073-AA2B339957B1}"/>
              </a:ext>
            </a:extLst>
          </p:cNvPr>
          <p:cNvSpPr txBox="1">
            <a:spLocks/>
          </p:cNvSpPr>
          <p:nvPr/>
        </p:nvSpPr>
        <p:spPr>
          <a:xfrm>
            <a:off x="8509000" y="128682"/>
            <a:ext cx="3154644"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B9</a:t>
            </a:r>
            <a:r>
              <a:rPr lang="en-US" kern="0" spc="-7" dirty="0"/>
              <a:t> </a:t>
            </a:r>
            <a:r>
              <a:rPr lang="en-US" kern="0" spc="27" dirty="0"/>
              <a:t>–</a:t>
            </a:r>
            <a:r>
              <a:rPr lang="en-US" kern="0" spc="-21" dirty="0"/>
              <a:t> </a:t>
            </a:r>
            <a:r>
              <a:rPr lang="en-US" kern="0" spc="14" dirty="0"/>
              <a:t>BFE &amp; AFH </a:t>
            </a:r>
            <a:endParaRPr lang="en-US" kern="0" spc="21" dirty="0"/>
          </a:p>
        </p:txBody>
      </p:sp>
      <p:sp>
        <p:nvSpPr>
          <p:cNvPr id="21" name="Title 1">
            <a:extLst>
              <a:ext uri="{FF2B5EF4-FFF2-40B4-BE49-F238E27FC236}">
                <a16:creationId xmlns:a16="http://schemas.microsoft.com/office/drawing/2014/main" id="{F24C533F-82B4-582D-CC93-7B25F913DC5A}"/>
              </a:ext>
            </a:extLst>
          </p:cNvPr>
          <p:cNvSpPr txBox="1">
            <a:spLocks/>
          </p:cNvSpPr>
          <p:nvPr/>
        </p:nvSpPr>
        <p:spPr>
          <a:xfrm>
            <a:off x="2148609" y="246591"/>
            <a:ext cx="3842031" cy="412292"/>
          </a:xfrm>
          <a:prstGeom prst="rect">
            <a:avLst/>
          </a:prstGeom>
        </p:spPr>
        <p:txBody>
          <a:bodyPr wrap="square" lIns="0" tIns="0" rIns="0" bIns="0">
            <a:normAutofit/>
          </a:bodyPr>
          <a:lstStyle>
            <a:lvl1pPr>
              <a:defRPr sz="2679" b="0" i="0">
                <a:solidFill>
                  <a:srgbClr val="005288"/>
                </a:solidFill>
                <a:latin typeface="Franklin Gothic Medium"/>
                <a:ea typeface="+mj-ea"/>
                <a:cs typeface="Franklin Gothic Medium"/>
              </a:defRPr>
            </a:lvl1pPr>
          </a:lstStyle>
          <a:p>
            <a:r>
              <a:rPr lang="en-US" kern="0" dirty="0"/>
              <a:t>Floodplain Map Overview</a:t>
            </a:r>
          </a:p>
        </p:txBody>
      </p:sp>
      <p:pic>
        <p:nvPicPr>
          <p:cNvPr id="6" name="Picture 5">
            <a:extLst>
              <a:ext uri="{FF2B5EF4-FFF2-40B4-BE49-F238E27FC236}">
                <a16:creationId xmlns:a16="http://schemas.microsoft.com/office/drawing/2014/main" id="{CC8FB14C-309C-8B06-14CE-4A2E85AB04DE}"/>
              </a:ext>
            </a:extLst>
          </p:cNvPr>
          <p:cNvPicPr>
            <a:picLocks noChangeAspect="1"/>
          </p:cNvPicPr>
          <p:nvPr/>
        </p:nvPicPr>
        <p:blipFill>
          <a:blip r:embed="rId3"/>
          <a:stretch>
            <a:fillRect/>
          </a:stretch>
        </p:blipFill>
        <p:spPr>
          <a:xfrm>
            <a:off x="2184400" y="988595"/>
            <a:ext cx="8810625" cy="6724650"/>
          </a:xfrm>
          <a:prstGeom prst="rect">
            <a:avLst/>
          </a:prstGeom>
          <a:ln>
            <a:solidFill>
              <a:schemeClr val="tx1"/>
            </a:solidFill>
          </a:ln>
        </p:spPr>
      </p:pic>
      <p:sp>
        <p:nvSpPr>
          <p:cNvPr id="7" name="TextBox 6">
            <a:extLst>
              <a:ext uri="{FF2B5EF4-FFF2-40B4-BE49-F238E27FC236}">
                <a16:creationId xmlns:a16="http://schemas.microsoft.com/office/drawing/2014/main" id="{57D9E628-9CD3-998C-8A84-9D18C7DD2E25}"/>
              </a:ext>
            </a:extLst>
          </p:cNvPr>
          <p:cNvSpPr txBox="1"/>
          <p:nvPr/>
        </p:nvSpPr>
        <p:spPr>
          <a:xfrm>
            <a:off x="3632200" y="1981200"/>
            <a:ext cx="6858000" cy="369332"/>
          </a:xfrm>
          <a:prstGeom prst="rect">
            <a:avLst/>
          </a:prstGeom>
          <a:noFill/>
        </p:spPr>
        <p:txBody>
          <a:bodyPr wrap="square" rtlCol="0">
            <a:spAutoFit/>
          </a:bodyPr>
          <a:lstStyle/>
          <a:p>
            <a:r>
              <a:rPr lang="en-US" b="1" dirty="0">
                <a:solidFill>
                  <a:srgbClr val="FF0000"/>
                </a:solidFill>
              </a:rPr>
              <a:t>A) </a:t>
            </a:r>
            <a:r>
              <a:rPr lang="en-US" b="1" dirty="0"/>
              <a:t>ZONE AE (Base Flood Elevation) or  ZONE A (Advisory Flood Height)</a:t>
            </a:r>
          </a:p>
        </p:txBody>
      </p:sp>
      <p:sp>
        <p:nvSpPr>
          <p:cNvPr id="8" name="TextBox 7">
            <a:extLst>
              <a:ext uri="{FF2B5EF4-FFF2-40B4-BE49-F238E27FC236}">
                <a16:creationId xmlns:a16="http://schemas.microsoft.com/office/drawing/2014/main" id="{8CCDA4AD-A7AB-2E29-3D1A-75C019B491CA}"/>
              </a:ext>
            </a:extLst>
          </p:cNvPr>
          <p:cNvSpPr txBox="1"/>
          <p:nvPr/>
        </p:nvSpPr>
        <p:spPr>
          <a:xfrm>
            <a:off x="8509000" y="2819400"/>
            <a:ext cx="2209800" cy="369332"/>
          </a:xfrm>
          <a:prstGeom prst="rect">
            <a:avLst/>
          </a:prstGeom>
          <a:noFill/>
        </p:spPr>
        <p:txBody>
          <a:bodyPr wrap="square" rtlCol="0">
            <a:spAutoFit/>
          </a:bodyPr>
          <a:lstStyle/>
          <a:p>
            <a:r>
              <a:rPr lang="en-US" b="1" dirty="0">
                <a:solidFill>
                  <a:srgbClr val="FF0000"/>
                </a:solidFill>
              </a:rPr>
              <a:t>B) </a:t>
            </a:r>
            <a:r>
              <a:rPr lang="en-US" b="1" dirty="0"/>
              <a:t>ZONE SHADED X</a:t>
            </a:r>
          </a:p>
        </p:txBody>
      </p:sp>
      <p:sp>
        <p:nvSpPr>
          <p:cNvPr id="9" name="TextBox 8">
            <a:extLst>
              <a:ext uri="{FF2B5EF4-FFF2-40B4-BE49-F238E27FC236}">
                <a16:creationId xmlns:a16="http://schemas.microsoft.com/office/drawing/2014/main" id="{CD9C11A8-FAA1-D213-995A-3875F70AC1EB}"/>
              </a:ext>
            </a:extLst>
          </p:cNvPr>
          <p:cNvSpPr txBox="1"/>
          <p:nvPr/>
        </p:nvSpPr>
        <p:spPr>
          <a:xfrm>
            <a:off x="8661400" y="6825733"/>
            <a:ext cx="1295400" cy="369332"/>
          </a:xfrm>
          <a:prstGeom prst="rect">
            <a:avLst/>
          </a:prstGeom>
          <a:noFill/>
        </p:spPr>
        <p:txBody>
          <a:bodyPr wrap="square" rtlCol="0">
            <a:spAutoFit/>
          </a:bodyPr>
          <a:lstStyle/>
          <a:p>
            <a:r>
              <a:rPr lang="en-US" b="1" dirty="0">
                <a:solidFill>
                  <a:srgbClr val="FF0000"/>
                </a:solidFill>
              </a:rPr>
              <a:t>C) </a:t>
            </a:r>
            <a:r>
              <a:rPr lang="en-US" b="1" dirty="0"/>
              <a:t>ZONE X</a:t>
            </a:r>
          </a:p>
        </p:txBody>
      </p:sp>
    </p:spTree>
    <p:extLst>
      <p:ext uri="{BB962C8B-B14F-4D97-AF65-F5344CB8AC3E}">
        <p14:creationId xmlns:p14="http://schemas.microsoft.com/office/powerpoint/2010/main" val="1014155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E5D3A-60E1-C75D-F6CE-F00A4AF4B183}"/>
            </a:ext>
          </a:extLst>
        </p:cNvPr>
        <p:cNvGrpSpPr/>
        <p:nvPr/>
      </p:nvGrpSpPr>
      <p:grpSpPr>
        <a:xfrm>
          <a:off x="0" y="0"/>
          <a:ext cx="0" cy="0"/>
          <a:chOff x="0" y="0"/>
          <a:chExt cx="0" cy="0"/>
        </a:xfrm>
      </p:grpSpPr>
      <p:sp>
        <p:nvSpPr>
          <p:cNvPr id="18" name="object 11">
            <a:extLst>
              <a:ext uri="{FF2B5EF4-FFF2-40B4-BE49-F238E27FC236}">
                <a16:creationId xmlns:a16="http://schemas.microsoft.com/office/drawing/2014/main" id="{D833AB29-9A71-5D7D-14ED-CD081DF3B60B}"/>
              </a:ext>
            </a:extLst>
          </p:cNvPr>
          <p:cNvSpPr txBox="1">
            <a:spLocks/>
          </p:cNvSpPr>
          <p:nvPr/>
        </p:nvSpPr>
        <p:spPr>
          <a:xfrm>
            <a:off x="5994400" y="152809"/>
            <a:ext cx="4343400"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B9</a:t>
            </a:r>
            <a:r>
              <a:rPr lang="en-US" kern="0" spc="-7" dirty="0"/>
              <a:t> </a:t>
            </a:r>
            <a:r>
              <a:rPr lang="en-US" kern="0" spc="27" dirty="0"/>
              <a:t>–</a:t>
            </a:r>
            <a:r>
              <a:rPr lang="en-US" kern="0" spc="-21" dirty="0"/>
              <a:t> </a:t>
            </a:r>
            <a:r>
              <a:rPr lang="en-US" kern="0" spc="14" dirty="0"/>
              <a:t>Advisory Flood Heights</a:t>
            </a:r>
            <a:endParaRPr lang="en-US" kern="0" spc="21" dirty="0"/>
          </a:p>
        </p:txBody>
      </p:sp>
      <p:sp>
        <p:nvSpPr>
          <p:cNvPr id="21" name="Title 1">
            <a:extLst>
              <a:ext uri="{FF2B5EF4-FFF2-40B4-BE49-F238E27FC236}">
                <a16:creationId xmlns:a16="http://schemas.microsoft.com/office/drawing/2014/main" id="{183F8967-4077-C7A5-0EB2-CB50B78AAEB3}"/>
              </a:ext>
            </a:extLst>
          </p:cNvPr>
          <p:cNvSpPr txBox="1">
            <a:spLocks/>
          </p:cNvSpPr>
          <p:nvPr/>
        </p:nvSpPr>
        <p:spPr>
          <a:xfrm>
            <a:off x="584200" y="164701"/>
            <a:ext cx="3842031" cy="412292"/>
          </a:xfrm>
          <a:prstGeom prst="rect">
            <a:avLst/>
          </a:prstGeom>
        </p:spPr>
        <p:txBody>
          <a:bodyPr wrap="square" lIns="0" tIns="0" rIns="0" bIns="0">
            <a:normAutofit/>
          </a:bodyPr>
          <a:lstStyle>
            <a:lvl1pPr>
              <a:defRPr sz="2679" b="0" i="0">
                <a:solidFill>
                  <a:srgbClr val="005288"/>
                </a:solidFill>
                <a:latin typeface="Franklin Gothic Medium"/>
                <a:ea typeface="+mj-ea"/>
                <a:cs typeface="Franklin Gothic Medium"/>
              </a:defRPr>
            </a:lvl1pPr>
          </a:lstStyle>
          <a:p>
            <a:r>
              <a:rPr lang="en-US" kern="0" dirty="0"/>
              <a:t>Floodplain Map Overview</a:t>
            </a:r>
          </a:p>
        </p:txBody>
      </p:sp>
      <p:pic>
        <p:nvPicPr>
          <p:cNvPr id="3" name="Picture 2">
            <a:extLst>
              <a:ext uri="{FF2B5EF4-FFF2-40B4-BE49-F238E27FC236}">
                <a16:creationId xmlns:a16="http://schemas.microsoft.com/office/drawing/2014/main" id="{E663E0BC-F51C-E754-2A75-B2755B76EC3E}"/>
              </a:ext>
            </a:extLst>
          </p:cNvPr>
          <p:cNvPicPr>
            <a:picLocks noChangeAspect="1"/>
          </p:cNvPicPr>
          <p:nvPr/>
        </p:nvPicPr>
        <p:blipFill>
          <a:blip r:embed="rId3"/>
          <a:stretch>
            <a:fillRect/>
          </a:stretch>
        </p:blipFill>
        <p:spPr>
          <a:xfrm>
            <a:off x="2519920" y="841542"/>
            <a:ext cx="7915276" cy="6089316"/>
          </a:xfrm>
          <a:prstGeom prst="rect">
            <a:avLst/>
          </a:prstGeom>
        </p:spPr>
      </p:pic>
    </p:spTree>
    <p:extLst>
      <p:ext uri="{BB962C8B-B14F-4D97-AF65-F5344CB8AC3E}">
        <p14:creationId xmlns:p14="http://schemas.microsoft.com/office/powerpoint/2010/main" val="3601820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DCA0-3CD7-B663-517C-31E8D4A3BDB4}"/>
            </a:ext>
          </a:extLst>
        </p:cNvPr>
        <p:cNvGrpSpPr/>
        <p:nvPr/>
      </p:nvGrpSpPr>
      <p:grpSpPr>
        <a:xfrm>
          <a:off x="0" y="0"/>
          <a:ext cx="0" cy="0"/>
          <a:chOff x="0" y="0"/>
          <a:chExt cx="0" cy="0"/>
        </a:xfrm>
      </p:grpSpPr>
      <p:sp>
        <p:nvSpPr>
          <p:cNvPr id="18" name="object 11">
            <a:extLst>
              <a:ext uri="{FF2B5EF4-FFF2-40B4-BE49-F238E27FC236}">
                <a16:creationId xmlns:a16="http://schemas.microsoft.com/office/drawing/2014/main" id="{66B1398C-9801-19C7-0FB8-8D8A2215B33A}"/>
              </a:ext>
            </a:extLst>
          </p:cNvPr>
          <p:cNvSpPr txBox="1">
            <a:spLocks/>
          </p:cNvSpPr>
          <p:nvPr/>
        </p:nvSpPr>
        <p:spPr>
          <a:xfrm>
            <a:off x="8890000" y="56417"/>
            <a:ext cx="2152405"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Future Maps</a:t>
            </a:r>
            <a:endParaRPr lang="en-US" kern="0" spc="21" dirty="0"/>
          </a:p>
        </p:txBody>
      </p:sp>
      <p:sp>
        <p:nvSpPr>
          <p:cNvPr id="21" name="Title 1">
            <a:extLst>
              <a:ext uri="{FF2B5EF4-FFF2-40B4-BE49-F238E27FC236}">
                <a16:creationId xmlns:a16="http://schemas.microsoft.com/office/drawing/2014/main" id="{B70D788A-2E1F-8FAC-025E-11330F394A61}"/>
              </a:ext>
            </a:extLst>
          </p:cNvPr>
          <p:cNvSpPr txBox="1">
            <a:spLocks/>
          </p:cNvSpPr>
          <p:nvPr/>
        </p:nvSpPr>
        <p:spPr>
          <a:xfrm>
            <a:off x="2291347" y="122451"/>
            <a:ext cx="3842031" cy="412292"/>
          </a:xfrm>
          <a:prstGeom prst="rect">
            <a:avLst/>
          </a:prstGeom>
        </p:spPr>
        <p:txBody>
          <a:bodyPr wrap="square" lIns="0" tIns="0" rIns="0" bIns="0">
            <a:normAutofit/>
          </a:bodyPr>
          <a:lstStyle>
            <a:lvl1pPr>
              <a:defRPr sz="2679" b="0" i="0">
                <a:solidFill>
                  <a:srgbClr val="005288"/>
                </a:solidFill>
                <a:latin typeface="Franklin Gothic Medium"/>
                <a:ea typeface="+mj-ea"/>
                <a:cs typeface="Franklin Gothic Medium"/>
              </a:defRPr>
            </a:lvl1pPr>
          </a:lstStyle>
          <a:p>
            <a:r>
              <a:rPr lang="en-US" kern="0" dirty="0"/>
              <a:t>Floodplain Map Overview</a:t>
            </a:r>
          </a:p>
        </p:txBody>
      </p:sp>
      <p:pic>
        <p:nvPicPr>
          <p:cNvPr id="3" name="Picture 2">
            <a:extLst>
              <a:ext uri="{FF2B5EF4-FFF2-40B4-BE49-F238E27FC236}">
                <a16:creationId xmlns:a16="http://schemas.microsoft.com/office/drawing/2014/main" id="{1C2D2CFB-7DBC-D957-3209-1967256E3B85}"/>
              </a:ext>
            </a:extLst>
          </p:cNvPr>
          <p:cNvPicPr>
            <a:picLocks noChangeAspect="1"/>
          </p:cNvPicPr>
          <p:nvPr/>
        </p:nvPicPr>
        <p:blipFill>
          <a:blip r:embed="rId3"/>
          <a:stretch>
            <a:fillRect/>
          </a:stretch>
        </p:blipFill>
        <p:spPr>
          <a:xfrm>
            <a:off x="2260600" y="576993"/>
            <a:ext cx="8781805" cy="6815868"/>
          </a:xfrm>
          <a:prstGeom prst="rect">
            <a:avLst/>
          </a:prstGeom>
        </p:spPr>
      </p:pic>
    </p:spTree>
    <p:extLst>
      <p:ext uri="{BB962C8B-B14F-4D97-AF65-F5344CB8AC3E}">
        <p14:creationId xmlns:p14="http://schemas.microsoft.com/office/powerpoint/2010/main" val="4163775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1637438" y="2819400"/>
            <a:ext cx="5071687" cy="2875788"/>
          </a:xfrm>
          <a:prstGeom prst="rect">
            <a:avLst/>
          </a:prstGeom>
        </p:spPr>
        <p:txBody>
          <a:bodyPr vert="horz" wrap="square" lIns="0" tIns="16574" rIns="0" bIns="0" rtlCol="0">
            <a:spAutoFit/>
          </a:bodyPr>
          <a:lstStyle/>
          <a:p>
            <a:pPr marL="333218" marR="109910" indent="-334089">
              <a:lnSpc>
                <a:spcPct val="109600"/>
              </a:lnSpc>
              <a:spcBef>
                <a:spcPts val="131"/>
              </a:spcBef>
              <a:buClr>
                <a:srgbClr val="8A8D90"/>
              </a:buClr>
              <a:buFont typeface="Wingdings"/>
              <a:buChar char=""/>
              <a:tabLst>
                <a:tab pos="333218" algn="l"/>
                <a:tab pos="334089" algn="l"/>
              </a:tabLst>
            </a:pPr>
            <a:r>
              <a:rPr sz="1923" dirty="0">
                <a:latin typeface="Franklin Gothic Book"/>
                <a:cs typeface="Franklin Gothic Book"/>
              </a:rPr>
              <a:t>B12.</a:t>
            </a:r>
            <a:r>
              <a:rPr sz="1923" spc="14" dirty="0">
                <a:latin typeface="Franklin Gothic Book"/>
                <a:cs typeface="Franklin Gothic Book"/>
              </a:rPr>
              <a:t> </a:t>
            </a:r>
            <a:r>
              <a:rPr sz="1923" spc="7" dirty="0">
                <a:latin typeface="Franklin Gothic Book"/>
                <a:cs typeface="Franklin Gothic Book"/>
              </a:rPr>
              <a:t>Is</a:t>
            </a:r>
            <a:r>
              <a:rPr sz="1923" spc="14" dirty="0">
                <a:latin typeface="Franklin Gothic Book"/>
                <a:cs typeface="Franklin Gothic Book"/>
              </a:rPr>
              <a:t> </a:t>
            </a:r>
            <a:r>
              <a:rPr sz="1923" spc="7" dirty="0">
                <a:latin typeface="Franklin Gothic Book"/>
                <a:cs typeface="Franklin Gothic Book"/>
              </a:rPr>
              <a:t>the</a:t>
            </a:r>
            <a:r>
              <a:rPr sz="1923" spc="-7" dirty="0">
                <a:latin typeface="Franklin Gothic Book"/>
                <a:cs typeface="Franklin Gothic Book"/>
              </a:rPr>
              <a:t> </a:t>
            </a:r>
            <a:r>
              <a:rPr sz="1923" spc="7" dirty="0">
                <a:latin typeface="Franklin Gothic Book"/>
                <a:cs typeface="Franklin Gothic Book"/>
              </a:rPr>
              <a:t>building</a:t>
            </a:r>
            <a:r>
              <a:rPr sz="1923" spc="27" dirty="0">
                <a:latin typeface="Franklin Gothic Book"/>
                <a:cs typeface="Franklin Gothic Book"/>
              </a:rPr>
              <a:t> </a:t>
            </a:r>
            <a:r>
              <a:rPr sz="1923" dirty="0">
                <a:latin typeface="Franklin Gothic Book"/>
                <a:cs typeface="Franklin Gothic Book"/>
              </a:rPr>
              <a:t>in</a:t>
            </a:r>
            <a:r>
              <a:rPr sz="1923" spc="14" dirty="0">
                <a:latin typeface="Franklin Gothic Book"/>
                <a:cs typeface="Franklin Gothic Book"/>
              </a:rPr>
              <a:t> </a:t>
            </a:r>
            <a:r>
              <a:rPr sz="1923" spc="7" dirty="0">
                <a:latin typeface="Franklin Gothic Book"/>
                <a:cs typeface="Franklin Gothic Book"/>
              </a:rPr>
              <a:t>a</a:t>
            </a:r>
            <a:r>
              <a:rPr sz="1923" spc="14" dirty="0">
                <a:latin typeface="Franklin Gothic Book"/>
                <a:cs typeface="Franklin Gothic Book"/>
              </a:rPr>
              <a:t> </a:t>
            </a:r>
            <a:r>
              <a:rPr sz="1923" spc="7" dirty="0">
                <a:latin typeface="Franklin Gothic Book"/>
                <a:cs typeface="Franklin Gothic Book"/>
              </a:rPr>
              <a:t>Coastal </a:t>
            </a:r>
            <a:r>
              <a:rPr sz="1923" dirty="0">
                <a:latin typeface="Franklin Gothic Book"/>
                <a:cs typeface="Franklin Gothic Book"/>
              </a:rPr>
              <a:t>Barrier </a:t>
            </a:r>
            <a:r>
              <a:rPr sz="1923" spc="7" dirty="0">
                <a:latin typeface="Franklin Gothic Book"/>
                <a:cs typeface="Franklin Gothic Book"/>
              </a:rPr>
              <a:t> </a:t>
            </a:r>
            <a:r>
              <a:rPr sz="1923" dirty="0">
                <a:latin typeface="Franklin Gothic Book"/>
                <a:cs typeface="Franklin Gothic Book"/>
              </a:rPr>
              <a:t>Resources</a:t>
            </a:r>
            <a:r>
              <a:rPr sz="1923" spc="7" dirty="0">
                <a:latin typeface="Franklin Gothic Book"/>
                <a:cs typeface="Franklin Gothic Book"/>
              </a:rPr>
              <a:t> </a:t>
            </a:r>
            <a:r>
              <a:rPr sz="1923" dirty="0">
                <a:latin typeface="Franklin Gothic Book"/>
                <a:cs typeface="Franklin Gothic Book"/>
              </a:rPr>
              <a:t>System</a:t>
            </a:r>
            <a:r>
              <a:rPr sz="1923" spc="14" dirty="0">
                <a:latin typeface="Franklin Gothic Book"/>
                <a:cs typeface="Franklin Gothic Book"/>
              </a:rPr>
              <a:t> </a:t>
            </a:r>
            <a:r>
              <a:rPr sz="1923" dirty="0">
                <a:latin typeface="Franklin Gothic Book"/>
                <a:cs typeface="Franklin Gothic Book"/>
              </a:rPr>
              <a:t>(CBRS)</a:t>
            </a:r>
            <a:r>
              <a:rPr sz="1923" spc="7" dirty="0">
                <a:latin typeface="Franklin Gothic Book"/>
                <a:cs typeface="Franklin Gothic Book"/>
              </a:rPr>
              <a:t> area or</a:t>
            </a:r>
            <a:r>
              <a:rPr sz="1923" spc="14" dirty="0">
                <a:latin typeface="Franklin Gothic Book"/>
                <a:cs typeface="Franklin Gothic Book"/>
              </a:rPr>
              <a:t> </a:t>
            </a:r>
            <a:r>
              <a:rPr sz="1923" spc="7" dirty="0">
                <a:latin typeface="Franklin Gothic Book"/>
                <a:cs typeface="Franklin Gothic Book"/>
              </a:rPr>
              <a:t>Otherwise </a:t>
            </a:r>
            <a:r>
              <a:rPr sz="1923" spc="-460" dirty="0">
                <a:latin typeface="Franklin Gothic Book"/>
                <a:cs typeface="Franklin Gothic Book"/>
              </a:rPr>
              <a:t> </a:t>
            </a:r>
            <a:r>
              <a:rPr sz="1923" spc="-7" dirty="0">
                <a:latin typeface="Franklin Gothic Book"/>
                <a:cs typeface="Franklin Gothic Book"/>
              </a:rPr>
              <a:t>Protected</a:t>
            </a:r>
            <a:r>
              <a:rPr sz="1923" spc="-21" dirty="0">
                <a:latin typeface="Franklin Gothic Book"/>
                <a:cs typeface="Franklin Gothic Book"/>
              </a:rPr>
              <a:t> </a:t>
            </a:r>
            <a:r>
              <a:rPr sz="1923" spc="7" dirty="0">
                <a:latin typeface="Franklin Gothic Book"/>
                <a:cs typeface="Franklin Gothic Book"/>
              </a:rPr>
              <a:t>Area</a:t>
            </a:r>
            <a:r>
              <a:rPr sz="1923" spc="21" dirty="0">
                <a:latin typeface="Franklin Gothic Book"/>
                <a:cs typeface="Franklin Gothic Book"/>
              </a:rPr>
              <a:t> </a:t>
            </a:r>
            <a:r>
              <a:rPr sz="1923" spc="-14" dirty="0">
                <a:latin typeface="Franklin Gothic Book"/>
                <a:cs typeface="Franklin Gothic Book"/>
              </a:rPr>
              <a:t>(OPA)?</a:t>
            </a:r>
            <a:endParaRPr sz="1923" dirty="0">
              <a:latin typeface="Franklin Gothic Book"/>
              <a:cs typeface="Franklin Gothic Book"/>
            </a:endParaRPr>
          </a:p>
          <a:p>
            <a:pPr marL="723136" marR="27914" lvl="1" indent="-334089">
              <a:lnSpc>
                <a:spcPct val="102099"/>
              </a:lnSpc>
              <a:spcBef>
                <a:spcPts val="1159"/>
              </a:spcBef>
              <a:buClr>
                <a:srgbClr val="8A8D90"/>
              </a:buClr>
              <a:buSzPct val="48000"/>
              <a:buFont typeface="Wingdings"/>
              <a:buChar char=""/>
              <a:tabLst>
                <a:tab pos="723136" algn="l"/>
                <a:tab pos="724009" algn="l"/>
              </a:tabLst>
            </a:pPr>
            <a:r>
              <a:rPr sz="1717" spc="14" dirty="0">
                <a:solidFill>
                  <a:srgbClr val="3C641E"/>
                </a:solidFill>
                <a:latin typeface="Franklin Gothic Book"/>
                <a:cs typeface="Franklin Gothic Book"/>
              </a:rPr>
              <a:t>CBRS areas </a:t>
            </a:r>
            <a:r>
              <a:rPr sz="1717" spc="21" dirty="0">
                <a:solidFill>
                  <a:srgbClr val="3C641E"/>
                </a:solidFill>
                <a:latin typeface="Franklin Gothic Book"/>
                <a:cs typeface="Franklin Gothic Book"/>
              </a:rPr>
              <a:t>and </a:t>
            </a:r>
            <a:r>
              <a:rPr sz="1717" dirty="0">
                <a:solidFill>
                  <a:srgbClr val="3C641E"/>
                </a:solidFill>
                <a:latin typeface="Franklin Gothic Book"/>
                <a:cs typeface="Franklin Gothic Book"/>
              </a:rPr>
              <a:t>OPAs </a:t>
            </a:r>
            <a:r>
              <a:rPr sz="1717" spc="14" dirty="0">
                <a:solidFill>
                  <a:srgbClr val="3C641E"/>
                </a:solidFill>
                <a:latin typeface="Franklin Gothic Book"/>
                <a:cs typeface="Franklin Gothic Book"/>
              </a:rPr>
              <a:t>are no </a:t>
            </a:r>
            <a:r>
              <a:rPr sz="1717" spc="7" dirty="0">
                <a:solidFill>
                  <a:srgbClr val="3C641E"/>
                </a:solidFill>
                <a:latin typeface="Franklin Gothic Book"/>
                <a:cs typeface="Franklin Gothic Book"/>
              </a:rPr>
              <a:t>longer shown </a:t>
            </a:r>
            <a:r>
              <a:rPr sz="1717" spc="14" dirty="0">
                <a:solidFill>
                  <a:srgbClr val="3C641E"/>
                </a:solidFill>
                <a:latin typeface="Franklin Gothic Book"/>
                <a:cs typeface="Franklin Gothic Book"/>
              </a:rPr>
              <a:t>on </a:t>
            </a:r>
            <a:r>
              <a:rPr sz="1717" spc="-412" dirty="0">
                <a:solidFill>
                  <a:srgbClr val="3C641E"/>
                </a:solidFill>
                <a:latin typeface="Franklin Gothic Book"/>
                <a:cs typeface="Franklin Gothic Book"/>
              </a:rPr>
              <a:t> </a:t>
            </a:r>
            <a:r>
              <a:rPr sz="1717" spc="14" dirty="0">
                <a:solidFill>
                  <a:srgbClr val="3C641E"/>
                </a:solidFill>
                <a:latin typeface="Franklin Gothic Book"/>
                <a:cs typeface="Franklin Gothic Book"/>
              </a:rPr>
              <a:t>the FIRMs, though </a:t>
            </a:r>
            <a:r>
              <a:rPr sz="1717" spc="7" dirty="0">
                <a:solidFill>
                  <a:srgbClr val="3C641E"/>
                </a:solidFill>
                <a:latin typeface="Franklin Gothic Book"/>
                <a:cs typeface="Franklin Gothic Book"/>
              </a:rPr>
              <a:t>they may </a:t>
            </a:r>
            <a:r>
              <a:rPr sz="1717" spc="14" dirty="0">
                <a:solidFill>
                  <a:srgbClr val="3C641E"/>
                </a:solidFill>
                <a:latin typeface="Franklin Gothic Book"/>
                <a:cs typeface="Franklin Gothic Book"/>
              </a:rPr>
              <a:t>be </a:t>
            </a:r>
            <a:r>
              <a:rPr sz="1717" spc="7" dirty="0">
                <a:solidFill>
                  <a:srgbClr val="3C641E"/>
                </a:solidFill>
                <a:latin typeface="Franklin Gothic Book"/>
                <a:cs typeface="Franklin Gothic Book"/>
              </a:rPr>
              <a:t>visible </a:t>
            </a:r>
            <a:r>
              <a:rPr sz="1717" spc="14" dirty="0">
                <a:solidFill>
                  <a:srgbClr val="3C641E"/>
                </a:solidFill>
                <a:latin typeface="Franklin Gothic Book"/>
                <a:cs typeface="Franklin Gothic Book"/>
              </a:rPr>
              <a:t>on the </a:t>
            </a:r>
            <a:r>
              <a:rPr sz="1717" spc="21" dirty="0">
                <a:solidFill>
                  <a:srgbClr val="3C641E"/>
                </a:solidFill>
                <a:latin typeface="Franklin Gothic Book"/>
                <a:cs typeface="Franklin Gothic Book"/>
              </a:rPr>
              <a:t> </a:t>
            </a:r>
            <a:r>
              <a:rPr sz="1717" spc="7" dirty="0">
                <a:solidFill>
                  <a:srgbClr val="3C641E"/>
                </a:solidFill>
                <a:latin typeface="Franklin Gothic Book"/>
                <a:cs typeface="Franklin Gothic Book"/>
              </a:rPr>
              <a:t>National </a:t>
            </a:r>
            <a:r>
              <a:rPr sz="1717" spc="14" dirty="0">
                <a:solidFill>
                  <a:srgbClr val="3C641E"/>
                </a:solidFill>
                <a:latin typeface="Franklin Gothic Book"/>
                <a:cs typeface="Franklin Gothic Book"/>
              </a:rPr>
              <a:t>Flood Hazard </a:t>
            </a:r>
            <a:r>
              <a:rPr sz="1717" dirty="0">
                <a:solidFill>
                  <a:srgbClr val="3C641E"/>
                </a:solidFill>
                <a:latin typeface="Franklin Gothic Book"/>
                <a:cs typeface="Franklin Gothic Book"/>
              </a:rPr>
              <a:t>Layer Viewer </a:t>
            </a:r>
            <a:r>
              <a:rPr sz="1717" spc="7" dirty="0">
                <a:solidFill>
                  <a:srgbClr val="3C641E"/>
                </a:solidFill>
                <a:latin typeface="Franklin Gothic Book"/>
                <a:cs typeface="Franklin Gothic Book"/>
              </a:rPr>
              <a:t> </a:t>
            </a:r>
            <a:r>
              <a:rPr sz="1717" spc="7" dirty="0">
                <a:solidFill>
                  <a:srgbClr val="3C641E"/>
                </a:solidFill>
                <a:latin typeface="Franklin Gothic Book"/>
                <a:cs typeface="Franklin Gothic Book"/>
                <a:hlinkClick r:id="rId6"/>
              </a:rPr>
              <a:t>(</a:t>
            </a:r>
            <a:r>
              <a:rPr sz="1717" u="sng" spc="7" dirty="0">
                <a:solidFill>
                  <a:srgbClr val="005188"/>
                </a:solidFill>
                <a:uFill>
                  <a:solidFill>
                    <a:srgbClr val="005188"/>
                  </a:solidFill>
                </a:uFill>
                <a:latin typeface="Franklin Gothic Book"/>
                <a:cs typeface="Franklin Gothic Book"/>
                <a:hlinkClick r:id="rId6"/>
              </a:rPr>
              <a:t>msc.fema.gov/nfhl</a:t>
            </a:r>
            <a:r>
              <a:rPr sz="1717" spc="7" dirty="0">
                <a:solidFill>
                  <a:srgbClr val="3C641E"/>
                </a:solidFill>
                <a:latin typeface="Franklin Gothic Book"/>
                <a:cs typeface="Franklin Gothic Book"/>
                <a:hlinkClick r:id="rId6"/>
              </a:rPr>
              <a:t>)</a:t>
            </a:r>
            <a:endParaRPr sz="1717" dirty="0">
              <a:latin typeface="Franklin Gothic Book"/>
              <a:cs typeface="Franklin Gothic Book"/>
            </a:endParaRPr>
          </a:p>
          <a:p>
            <a:pPr marL="723136" marR="6978" lvl="1" indent="-334089">
              <a:lnSpc>
                <a:spcPct val="102000"/>
              </a:lnSpc>
              <a:spcBef>
                <a:spcPts val="982"/>
              </a:spcBef>
              <a:buClr>
                <a:srgbClr val="8A8D90"/>
              </a:buClr>
              <a:buSzPct val="48000"/>
              <a:buFont typeface="Wingdings"/>
              <a:buChar char=""/>
              <a:tabLst>
                <a:tab pos="723136" algn="l"/>
                <a:tab pos="724009" algn="l"/>
              </a:tabLst>
            </a:pPr>
            <a:r>
              <a:rPr sz="1717" u="sng" spc="14" dirty="0">
                <a:solidFill>
                  <a:srgbClr val="3C641E"/>
                </a:solidFill>
                <a:uFill>
                  <a:solidFill>
                    <a:srgbClr val="3C641E"/>
                  </a:solidFill>
                </a:uFill>
                <a:latin typeface="Franklin Gothic Book"/>
                <a:cs typeface="Franklin Gothic Book"/>
              </a:rPr>
              <a:t>Use</a:t>
            </a:r>
            <a:r>
              <a:rPr sz="1717" u="sng" dirty="0">
                <a:solidFill>
                  <a:srgbClr val="3C641E"/>
                </a:solidFill>
                <a:uFill>
                  <a:solidFill>
                    <a:srgbClr val="3C641E"/>
                  </a:solidFill>
                </a:uFill>
                <a:latin typeface="Franklin Gothic Book"/>
                <a:cs typeface="Franklin Gothic Book"/>
              </a:rPr>
              <a:t> </a:t>
            </a:r>
            <a:r>
              <a:rPr sz="1717" u="sng" spc="14" dirty="0">
                <a:solidFill>
                  <a:srgbClr val="3C641E"/>
                </a:solidFill>
                <a:uFill>
                  <a:solidFill>
                    <a:srgbClr val="3C641E"/>
                  </a:solidFill>
                </a:uFill>
                <a:latin typeface="Franklin Gothic Book"/>
                <a:cs typeface="Franklin Gothic Book"/>
              </a:rPr>
              <a:t>the</a:t>
            </a:r>
            <a:r>
              <a:rPr sz="1717" u="sng" dirty="0">
                <a:solidFill>
                  <a:srgbClr val="3C641E"/>
                </a:solidFill>
                <a:uFill>
                  <a:solidFill>
                    <a:srgbClr val="3C641E"/>
                  </a:solidFill>
                </a:uFill>
                <a:latin typeface="Franklin Gothic Book"/>
                <a:cs typeface="Franklin Gothic Book"/>
              </a:rPr>
              <a:t> </a:t>
            </a:r>
            <a:r>
              <a:rPr sz="1717" u="sng" spc="14" dirty="0">
                <a:solidFill>
                  <a:srgbClr val="3C641E"/>
                </a:solidFill>
                <a:uFill>
                  <a:solidFill>
                    <a:srgbClr val="3C641E"/>
                  </a:solidFill>
                </a:uFill>
                <a:latin typeface="Franklin Gothic Book"/>
                <a:cs typeface="Franklin Gothic Book"/>
              </a:rPr>
              <a:t>official</a:t>
            </a:r>
            <a:r>
              <a:rPr sz="1717" u="sng" dirty="0">
                <a:solidFill>
                  <a:srgbClr val="3C641E"/>
                </a:solidFill>
                <a:uFill>
                  <a:solidFill>
                    <a:srgbClr val="3C641E"/>
                  </a:solidFill>
                </a:uFill>
                <a:latin typeface="Franklin Gothic Book"/>
                <a:cs typeface="Franklin Gothic Book"/>
              </a:rPr>
              <a:t> </a:t>
            </a:r>
            <a:r>
              <a:rPr sz="1717" u="sng" spc="21" dirty="0">
                <a:solidFill>
                  <a:srgbClr val="3C641E"/>
                </a:solidFill>
                <a:uFill>
                  <a:solidFill>
                    <a:srgbClr val="3C641E"/>
                  </a:solidFill>
                </a:uFill>
                <a:latin typeface="Franklin Gothic Book"/>
                <a:cs typeface="Franklin Gothic Book"/>
              </a:rPr>
              <a:t>maps</a:t>
            </a:r>
            <a:r>
              <a:rPr sz="1717" u="sng" dirty="0">
                <a:solidFill>
                  <a:srgbClr val="3C641E"/>
                </a:solidFill>
                <a:uFill>
                  <a:solidFill>
                    <a:srgbClr val="3C641E"/>
                  </a:solidFill>
                </a:uFill>
                <a:latin typeface="Franklin Gothic Book"/>
                <a:cs typeface="Franklin Gothic Book"/>
              </a:rPr>
              <a:t> </a:t>
            </a:r>
            <a:r>
              <a:rPr sz="1717" u="sng" spc="14" dirty="0">
                <a:solidFill>
                  <a:srgbClr val="3C641E"/>
                </a:solidFill>
                <a:uFill>
                  <a:solidFill>
                    <a:srgbClr val="3C641E"/>
                  </a:solidFill>
                </a:uFill>
                <a:latin typeface="Franklin Gothic Book"/>
                <a:cs typeface="Franklin Gothic Book"/>
              </a:rPr>
              <a:t>of</a:t>
            </a:r>
            <a:r>
              <a:rPr sz="1717" u="sng" dirty="0">
                <a:solidFill>
                  <a:srgbClr val="3C641E"/>
                </a:solidFill>
                <a:uFill>
                  <a:solidFill>
                    <a:srgbClr val="3C641E"/>
                  </a:solidFill>
                </a:uFill>
                <a:latin typeface="Franklin Gothic Book"/>
                <a:cs typeface="Franklin Gothic Book"/>
              </a:rPr>
              <a:t> </a:t>
            </a:r>
            <a:r>
              <a:rPr sz="1717" u="sng" spc="14" dirty="0">
                <a:solidFill>
                  <a:srgbClr val="3C641E"/>
                </a:solidFill>
                <a:uFill>
                  <a:solidFill>
                    <a:srgbClr val="3C641E"/>
                  </a:solidFill>
                </a:uFill>
                <a:latin typeface="Franklin Gothic Book"/>
                <a:cs typeface="Franklin Gothic Book"/>
              </a:rPr>
              <a:t>these</a:t>
            </a:r>
            <a:r>
              <a:rPr sz="1717" u="sng" dirty="0">
                <a:solidFill>
                  <a:srgbClr val="3C641E"/>
                </a:solidFill>
                <a:uFill>
                  <a:solidFill>
                    <a:srgbClr val="3C641E"/>
                  </a:solidFill>
                </a:uFill>
                <a:latin typeface="Franklin Gothic Book"/>
                <a:cs typeface="Franklin Gothic Book"/>
              </a:rPr>
              <a:t> </a:t>
            </a:r>
            <a:r>
              <a:rPr sz="1717" u="sng" spc="14" dirty="0">
                <a:solidFill>
                  <a:srgbClr val="3C641E"/>
                </a:solidFill>
                <a:uFill>
                  <a:solidFill>
                    <a:srgbClr val="3C641E"/>
                  </a:solidFill>
                </a:uFill>
                <a:latin typeface="Franklin Gothic Book"/>
                <a:cs typeface="Franklin Gothic Book"/>
              </a:rPr>
              <a:t>areas,</a:t>
            </a:r>
            <a:r>
              <a:rPr sz="1717" spc="-14" dirty="0">
                <a:solidFill>
                  <a:srgbClr val="3C641E"/>
                </a:solidFill>
                <a:latin typeface="Franklin Gothic Book"/>
                <a:cs typeface="Franklin Gothic Book"/>
              </a:rPr>
              <a:t> </a:t>
            </a:r>
            <a:r>
              <a:rPr sz="1717" spc="7" dirty="0">
                <a:solidFill>
                  <a:srgbClr val="3C641E"/>
                </a:solidFill>
                <a:latin typeface="Franklin Gothic Book"/>
                <a:cs typeface="Franklin Gothic Book"/>
              </a:rPr>
              <a:t>available </a:t>
            </a:r>
            <a:r>
              <a:rPr sz="1717" spc="-405" dirty="0">
                <a:solidFill>
                  <a:srgbClr val="3C641E"/>
                </a:solidFill>
                <a:latin typeface="Franklin Gothic Book"/>
                <a:cs typeface="Franklin Gothic Book"/>
              </a:rPr>
              <a:t> </a:t>
            </a:r>
            <a:r>
              <a:rPr sz="1717" spc="14" dirty="0">
                <a:solidFill>
                  <a:srgbClr val="3C641E"/>
                </a:solidFill>
                <a:latin typeface="Franklin Gothic Book"/>
                <a:cs typeface="Franklin Gothic Book"/>
              </a:rPr>
              <a:t>at</a:t>
            </a:r>
            <a:r>
              <a:rPr sz="1717" spc="-7" dirty="0">
                <a:solidFill>
                  <a:srgbClr val="005188"/>
                </a:solidFill>
                <a:latin typeface="Franklin Gothic Book"/>
                <a:cs typeface="Franklin Gothic Book"/>
              </a:rPr>
              <a:t> </a:t>
            </a:r>
            <a:r>
              <a:rPr sz="1717" u="sng" dirty="0">
                <a:solidFill>
                  <a:srgbClr val="005188"/>
                </a:solidFill>
                <a:uFill>
                  <a:solidFill>
                    <a:srgbClr val="005188"/>
                  </a:solidFill>
                </a:uFill>
                <a:latin typeface="Franklin Gothic Book"/>
                <a:cs typeface="Franklin Gothic Book"/>
                <a:hlinkClick r:id="rId7"/>
              </a:rPr>
              <a:t>www.fws.gov/cbra/</a:t>
            </a:r>
            <a:r>
              <a:rPr sz="1717" spc="21" dirty="0">
                <a:solidFill>
                  <a:srgbClr val="005188"/>
                </a:solidFill>
                <a:latin typeface="Franklin Gothic Book"/>
                <a:cs typeface="Franklin Gothic Book"/>
                <a:hlinkClick r:id="rId7"/>
              </a:rPr>
              <a:t> </a:t>
            </a:r>
            <a:r>
              <a:rPr sz="1717" dirty="0">
                <a:solidFill>
                  <a:srgbClr val="3C641E"/>
                </a:solidFill>
                <a:latin typeface="Franklin Gothic Book"/>
                <a:cs typeface="Franklin Gothic Book"/>
              </a:rPr>
              <a:t>to</a:t>
            </a:r>
            <a:r>
              <a:rPr sz="1717" spc="7" dirty="0">
                <a:solidFill>
                  <a:srgbClr val="3C641E"/>
                </a:solidFill>
                <a:latin typeface="Franklin Gothic Book"/>
                <a:cs typeface="Franklin Gothic Book"/>
              </a:rPr>
              <a:t> complete</a:t>
            </a:r>
            <a:r>
              <a:rPr sz="1717" dirty="0">
                <a:solidFill>
                  <a:srgbClr val="3C641E"/>
                </a:solidFill>
                <a:latin typeface="Franklin Gothic Book"/>
                <a:cs typeface="Franklin Gothic Book"/>
              </a:rPr>
              <a:t> </a:t>
            </a:r>
            <a:r>
              <a:rPr sz="1717" spc="7" dirty="0">
                <a:solidFill>
                  <a:srgbClr val="3C641E"/>
                </a:solidFill>
                <a:latin typeface="Franklin Gothic Book"/>
                <a:cs typeface="Franklin Gothic Book"/>
              </a:rPr>
              <a:t>item</a:t>
            </a:r>
            <a:r>
              <a:rPr sz="1717" dirty="0">
                <a:solidFill>
                  <a:srgbClr val="3C641E"/>
                </a:solidFill>
                <a:latin typeface="Franklin Gothic Book"/>
                <a:cs typeface="Franklin Gothic Book"/>
              </a:rPr>
              <a:t> </a:t>
            </a:r>
            <a:r>
              <a:rPr sz="1717" spc="7" dirty="0">
                <a:solidFill>
                  <a:srgbClr val="3C641E"/>
                </a:solidFill>
                <a:latin typeface="Franklin Gothic Book"/>
                <a:cs typeface="Franklin Gothic Book"/>
              </a:rPr>
              <a:t>B12.</a:t>
            </a:r>
            <a:endParaRPr sz="1717" dirty="0">
              <a:latin typeface="Franklin Gothic Book"/>
              <a:cs typeface="Franklin Gothic Book"/>
            </a:endParaRPr>
          </a:p>
        </p:txBody>
      </p:sp>
      <p:sp>
        <p:nvSpPr>
          <p:cNvPr id="11" name="object 11"/>
          <p:cNvSpPr txBox="1">
            <a:spLocks noGrp="1"/>
          </p:cNvSpPr>
          <p:nvPr>
            <p:ph type="title"/>
          </p:nvPr>
        </p:nvSpPr>
        <p:spPr>
          <a:xfrm>
            <a:off x="1776398" y="1111571"/>
            <a:ext cx="4862330" cy="436075"/>
          </a:xfrm>
          <a:prstGeom prst="rect">
            <a:avLst/>
          </a:prstGeom>
        </p:spPr>
        <p:txBody>
          <a:bodyPr vert="horz" wrap="square" lIns="0" tIns="23553" rIns="0" bIns="0" rtlCol="0">
            <a:spAutoFit/>
          </a:bodyPr>
          <a:lstStyle/>
          <a:p>
            <a:pPr>
              <a:spcBef>
                <a:spcPts val="185"/>
              </a:spcBef>
            </a:pPr>
            <a:r>
              <a:rPr spc="14" dirty="0"/>
              <a:t>Section</a:t>
            </a:r>
            <a:r>
              <a:rPr spc="-34" dirty="0"/>
              <a:t> </a:t>
            </a:r>
            <a:r>
              <a:rPr spc="27" dirty="0"/>
              <a:t>B</a:t>
            </a:r>
            <a:r>
              <a:rPr spc="-7" dirty="0"/>
              <a:t> </a:t>
            </a:r>
            <a:r>
              <a:rPr spc="27" dirty="0"/>
              <a:t>–</a:t>
            </a:r>
            <a:r>
              <a:rPr spc="-21" dirty="0"/>
              <a:t> </a:t>
            </a:r>
            <a:r>
              <a:rPr spc="14" dirty="0"/>
              <a:t>Updated</a:t>
            </a:r>
            <a:r>
              <a:rPr dirty="0"/>
              <a:t> </a:t>
            </a:r>
            <a:r>
              <a:rPr spc="21" dirty="0"/>
              <a:t>Instructions</a:t>
            </a:r>
          </a:p>
        </p:txBody>
      </p:sp>
      <p:sp>
        <p:nvSpPr>
          <p:cNvPr id="12" name="object 12"/>
          <p:cNvSpPr txBox="1"/>
          <p:nvPr/>
        </p:nvSpPr>
        <p:spPr>
          <a:xfrm>
            <a:off x="7296532" y="2819400"/>
            <a:ext cx="4808246" cy="2275496"/>
          </a:xfrm>
          <a:prstGeom prst="rect">
            <a:avLst/>
          </a:prstGeom>
        </p:spPr>
        <p:txBody>
          <a:bodyPr vert="horz" wrap="square" lIns="0" tIns="16574" rIns="0" bIns="0" rtlCol="0">
            <a:spAutoFit/>
          </a:bodyPr>
          <a:lstStyle/>
          <a:p>
            <a:pPr marL="333218" marR="6978" indent="-334089">
              <a:lnSpc>
                <a:spcPct val="109600"/>
              </a:lnSpc>
              <a:spcBef>
                <a:spcPts val="131"/>
              </a:spcBef>
              <a:buClr>
                <a:srgbClr val="8A8D90"/>
              </a:buClr>
              <a:buFont typeface="Wingdings"/>
              <a:buChar char=""/>
              <a:tabLst>
                <a:tab pos="333218" algn="l"/>
                <a:tab pos="334089" algn="l"/>
              </a:tabLst>
            </a:pPr>
            <a:r>
              <a:rPr sz="1923" dirty="0">
                <a:solidFill>
                  <a:srgbClr val="3C641E"/>
                </a:solidFill>
                <a:latin typeface="Franklin Gothic Book"/>
                <a:cs typeface="Franklin Gothic Book"/>
              </a:rPr>
              <a:t>B13.</a:t>
            </a:r>
            <a:r>
              <a:rPr sz="1923" spc="7" dirty="0">
                <a:solidFill>
                  <a:srgbClr val="3C641E"/>
                </a:solidFill>
                <a:latin typeface="Franklin Gothic Book"/>
                <a:cs typeface="Franklin Gothic Book"/>
              </a:rPr>
              <a:t> Is the</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building</a:t>
            </a:r>
            <a:r>
              <a:rPr sz="1923" spc="27" dirty="0">
                <a:solidFill>
                  <a:srgbClr val="3C641E"/>
                </a:solidFill>
                <a:latin typeface="Franklin Gothic Book"/>
                <a:cs typeface="Franklin Gothic Book"/>
              </a:rPr>
              <a:t> </a:t>
            </a:r>
            <a:r>
              <a:rPr sz="1923" dirty="0">
                <a:solidFill>
                  <a:srgbClr val="3C641E"/>
                </a:solidFill>
                <a:latin typeface="Franklin Gothic Book"/>
                <a:cs typeface="Franklin Gothic Book"/>
              </a:rPr>
              <a:t>located</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seaward</a:t>
            </a:r>
            <a:r>
              <a:rPr sz="1923" spc="7" dirty="0">
                <a:solidFill>
                  <a:srgbClr val="3C641E"/>
                </a:solidFill>
                <a:latin typeface="Franklin Gothic Book"/>
                <a:cs typeface="Franklin Gothic Book"/>
              </a:rPr>
              <a:t> of</a:t>
            </a:r>
            <a:r>
              <a:rPr sz="1923" spc="-7" dirty="0">
                <a:solidFill>
                  <a:srgbClr val="3C641E"/>
                </a:solidFill>
                <a:latin typeface="Franklin Gothic Book"/>
                <a:cs typeface="Franklin Gothic Book"/>
              </a:rPr>
              <a:t> </a:t>
            </a:r>
            <a:r>
              <a:rPr sz="1923" spc="7" dirty="0">
                <a:solidFill>
                  <a:srgbClr val="3C641E"/>
                </a:solidFill>
                <a:latin typeface="Franklin Gothic Book"/>
                <a:cs typeface="Franklin Gothic Book"/>
              </a:rPr>
              <a:t>the </a:t>
            </a:r>
            <a:r>
              <a:rPr sz="1923" spc="-460" dirty="0">
                <a:solidFill>
                  <a:srgbClr val="3C641E"/>
                </a:solidFill>
                <a:latin typeface="Franklin Gothic Book"/>
                <a:cs typeface="Franklin Gothic Book"/>
              </a:rPr>
              <a:t> </a:t>
            </a:r>
            <a:r>
              <a:rPr sz="1923" spc="7" dirty="0">
                <a:solidFill>
                  <a:srgbClr val="3C641E"/>
                </a:solidFill>
                <a:latin typeface="Franklin Gothic Book"/>
                <a:cs typeface="Franklin Gothic Book"/>
              </a:rPr>
              <a:t>Limit</a:t>
            </a:r>
            <a:r>
              <a:rPr sz="1923" dirty="0">
                <a:solidFill>
                  <a:srgbClr val="3C641E"/>
                </a:solidFill>
                <a:latin typeface="Franklin Gothic Book"/>
                <a:cs typeface="Franklin Gothic Book"/>
              </a:rPr>
              <a:t> </a:t>
            </a:r>
            <a:r>
              <a:rPr sz="1923" spc="7" dirty="0">
                <a:solidFill>
                  <a:srgbClr val="3C641E"/>
                </a:solidFill>
                <a:latin typeface="Franklin Gothic Book"/>
                <a:cs typeface="Franklin Gothic Book"/>
              </a:rPr>
              <a:t>of Moderate</a:t>
            </a:r>
            <a:r>
              <a:rPr sz="1923" dirty="0">
                <a:solidFill>
                  <a:srgbClr val="3C641E"/>
                </a:solidFill>
                <a:latin typeface="Franklin Gothic Book"/>
                <a:cs typeface="Franklin Gothic Book"/>
              </a:rPr>
              <a:t> </a:t>
            </a:r>
            <a:r>
              <a:rPr sz="1923" spc="-27" dirty="0">
                <a:solidFill>
                  <a:srgbClr val="3C641E"/>
                </a:solidFill>
                <a:latin typeface="Franklin Gothic Book"/>
                <a:cs typeface="Franklin Gothic Book"/>
              </a:rPr>
              <a:t>Wave</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Action</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(LiMWA)?</a:t>
            </a:r>
            <a:endParaRPr sz="1923" dirty="0">
              <a:latin typeface="Franklin Gothic Book"/>
              <a:cs typeface="Franklin Gothic Book"/>
            </a:endParaRPr>
          </a:p>
          <a:p>
            <a:pPr marL="723136" lvl="1" indent="-334963">
              <a:spcBef>
                <a:spcPts val="1202"/>
              </a:spcBef>
              <a:buClr>
                <a:srgbClr val="8A8D90"/>
              </a:buClr>
              <a:buSzPct val="48000"/>
              <a:buFont typeface="Wingdings"/>
              <a:buChar char=""/>
              <a:tabLst>
                <a:tab pos="723136" algn="l"/>
                <a:tab pos="724009" algn="l"/>
              </a:tabLst>
            </a:pPr>
            <a:r>
              <a:rPr sz="1717" spc="7" dirty="0">
                <a:solidFill>
                  <a:srgbClr val="3C641E"/>
                </a:solidFill>
                <a:latin typeface="Franklin Gothic Book"/>
                <a:cs typeface="Franklin Gothic Book"/>
              </a:rPr>
              <a:t>If</a:t>
            </a:r>
            <a:r>
              <a:rPr sz="1717" dirty="0">
                <a:solidFill>
                  <a:srgbClr val="3C641E"/>
                </a:solidFill>
                <a:latin typeface="Franklin Gothic Book"/>
                <a:cs typeface="Franklin Gothic Book"/>
              </a:rPr>
              <a:t> </a:t>
            </a:r>
            <a:r>
              <a:rPr sz="1717" spc="7" dirty="0">
                <a:solidFill>
                  <a:srgbClr val="3C641E"/>
                </a:solidFill>
                <a:latin typeface="Franklin Gothic Book"/>
                <a:cs typeface="Franklin Gothic Book"/>
              </a:rPr>
              <a:t>LiMWA</a:t>
            </a:r>
            <a:r>
              <a:rPr sz="1717" spc="14" dirty="0">
                <a:solidFill>
                  <a:srgbClr val="3C641E"/>
                </a:solidFill>
                <a:latin typeface="Franklin Gothic Book"/>
                <a:cs typeface="Franklin Gothic Book"/>
              </a:rPr>
              <a:t> </a:t>
            </a:r>
            <a:r>
              <a:rPr sz="1717" spc="7" dirty="0">
                <a:solidFill>
                  <a:srgbClr val="3C641E"/>
                </a:solidFill>
                <a:latin typeface="Franklin Gothic Book"/>
                <a:cs typeface="Franklin Gothic Book"/>
              </a:rPr>
              <a:t>is </a:t>
            </a:r>
            <a:r>
              <a:rPr sz="1717" u="sng" spc="7" dirty="0">
                <a:solidFill>
                  <a:srgbClr val="3C641E"/>
                </a:solidFill>
                <a:uFill>
                  <a:solidFill>
                    <a:srgbClr val="3C641E"/>
                  </a:solidFill>
                </a:uFill>
                <a:latin typeface="Franklin Gothic Book"/>
                <a:cs typeface="Franklin Gothic Book"/>
              </a:rPr>
              <a:t>not</a:t>
            </a:r>
            <a:r>
              <a:rPr sz="1717" dirty="0">
                <a:solidFill>
                  <a:srgbClr val="3C641E"/>
                </a:solidFill>
                <a:latin typeface="Franklin Gothic Book"/>
                <a:cs typeface="Franklin Gothic Book"/>
              </a:rPr>
              <a:t> </a:t>
            </a:r>
            <a:r>
              <a:rPr sz="1717" spc="7" dirty="0">
                <a:solidFill>
                  <a:srgbClr val="3C641E"/>
                </a:solidFill>
                <a:latin typeface="Franklin Gothic Book"/>
                <a:cs typeface="Franklin Gothic Book"/>
              </a:rPr>
              <a:t>shown</a:t>
            </a:r>
            <a:r>
              <a:rPr sz="1717" spc="27" dirty="0">
                <a:solidFill>
                  <a:srgbClr val="3C641E"/>
                </a:solidFill>
                <a:latin typeface="Franklin Gothic Book"/>
                <a:cs typeface="Franklin Gothic Book"/>
              </a:rPr>
              <a:t> </a:t>
            </a:r>
            <a:r>
              <a:rPr sz="1717" spc="14" dirty="0">
                <a:solidFill>
                  <a:srgbClr val="3C641E"/>
                </a:solidFill>
                <a:latin typeface="Franklin Gothic Book"/>
                <a:cs typeface="Franklin Gothic Book"/>
              </a:rPr>
              <a:t>on</a:t>
            </a:r>
            <a:r>
              <a:rPr sz="1717" spc="7" dirty="0">
                <a:solidFill>
                  <a:srgbClr val="3C641E"/>
                </a:solidFill>
                <a:latin typeface="Franklin Gothic Book"/>
                <a:cs typeface="Franklin Gothic Book"/>
              </a:rPr>
              <a:t> </a:t>
            </a:r>
            <a:r>
              <a:rPr sz="1717" spc="14" dirty="0">
                <a:solidFill>
                  <a:srgbClr val="3C641E"/>
                </a:solidFill>
                <a:latin typeface="Franklin Gothic Book"/>
                <a:cs typeface="Franklin Gothic Book"/>
              </a:rPr>
              <a:t>FIRM,</a:t>
            </a:r>
            <a:r>
              <a:rPr sz="1717" dirty="0">
                <a:solidFill>
                  <a:srgbClr val="3C641E"/>
                </a:solidFill>
                <a:latin typeface="Franklin Gothic Book"/>
                <a:cs typeface="Franklin Gothic Book"/>
              </a:rPr>
              <a:t> </a:t>
            </a:r>
            <a:r>
              <a:rPr sz="1717" spc="14" dirty="0">
                <a:solidFill>
                  <a:srgbClr val="3C641E"/>
                </a:solidFill>
                <a:latin typeface="Franklin Gothic Book"/>
                <a:cs typeface="Franklin Gothic Book"/>
              </a:rPr>
              <a:t>check</a:t>
            </a:r>
            <a:r>
              <a:rPr sz="1717" spc="7" dirty="0">
                <a:solidFill>
                  <a:srgbClr val="3C641E"/>
                </a:solidFill>
                <a:latin typeface="Franklin Gothic Book"/>
                <a:cs typeface="Franklin Gothic Book"/>
              </a:rPr>
              <a:t> “No”</a:t>
            </a:r>
            <a:endParaRPr sz="1717" dirty="0">
              <a:latin typeface="Franklin Gothic Book"/>
              <a:cs typeface="Franklin Gothic Book"/>
            </a:endParaRPr>
          </a:p>
          <a:p>
            <a:pPr marL="723136" marR="381195" lvl="1" indent="-334089">
              <a:lnSpc>
                <a:spcPct val="102099"/>
              </a:lnSpc>
              <a:spcBef>
                <a:spcPts val="982"/>
              </a:spcBef>
              <a:buClr>
                <a:srgbClr val="8A8D90"/>
              </a:buClr>
              <a:buSzPct val="48000"/>
              <a:buFont typeface="Wingdings"/>
              <a:buChar char=""/>
              <a:tabLst>
                <a:tab pos="723136" algn="l"/>
                <a:tab pos="724009" algn="l"/>
              </a:tabLst>
            </a:pPr>
            <a:r>
              <a:rPr sz="1717" spc="7" dirty="0">
                <a:solidFill>
                  <a:srgbClr val="3C641E"/>
                </a:solidFill>
                <a:latin typeface="Franklin Gothic Book"/>
                <a:cs typeface="Franklin Gothic Book"/>
                <a:hlinkClick r:id="rId8"/>
              </a:rPr>
              <a:t>Visit</a:t>
            </a:r>
            <a:r>
              <a:rPr sz="1717" spc="7" dirty="0">
                <a:solidFill>
                  <a:srgbClr val="005188"/>
                </a:solidFill>
                <a:latin typeface="Franklin Gothic Book"/>
                <a:cs typeface="Franklin Gothic Book"/>
                <a:hlinkClick r:id="rId8"/>
              </a:rPr>
              <a:t> </a:t>
            </a:r>
            <a:r>
              <a:rPr sz="1717" u="sng" spc="7" dirty="0">
                <a:solidFill>
                  <a:srgbClr val="005188"/>
                </a:solidFill>
                <a:uFill>
                  <a:solidFill>
                    <a:srgbClr val="005188"/>
                  </a:solidFill>
                </a:uFill>
                <a:latin typeface="Franklin Gothic Book"/>
                <a:cs typeface="Franklin Gothic Book"/>
                <a:hlinkClick r:id="rId8"/>
              </a:rPr>
              <a:t>www.fema.gov/flood- </a:t>
            </a:r>
            <a:r>
              <a:rPr sz="1717" spc="14" dirty="0">
                <a:solidFill>
                  <a:srgbClr val="005188"/>
                </a:solidFill>
                <a:latin typeface="Franklin Gothic Book"/>
                <a:cs typeface="Franklin Gothic Book"/>
              </a:rPr>
              <a:t> </a:t>
            </a:r>
            <a:r>
              <a:rPr sz="1717" u="sng" spc="7" dirty="0">
                <a:solidFill>
                  <a:srgbClr val="005188"/>
                </a:solidFill>
                <a:uFill>
                  <a:solidFill>
                    <a:srgbClr val="005188"/>
                  </a:solidFill>
                </a:uFill>
                <a:latin typeface="Franklin Gothic Book"/>
                <a:cs typeface="Franklin Gothic Book"/>
                <a:hlinkClick r:id="rId8"/>
              </a:rPr>
              <a:t>maps/coastal/insurance-rate-maps</a:t>
            </a:r>
            <a:r>
              <a:rPr sz="1717" spc="7" dirty="0">
                <a:solidFill>
                  <a:srgbClr val="005188"/>
                </a:solidFill>
                <a:latin typeface="Franklin Gothic Book"/>
                <a:cs typeface="Franklin Gothic Book"/>
                <a:hlinkClick r:id="rId8"/>
              </a:rPr>
              <a:t> </a:t>
            </a:r>
            <a:r>
              <a:rPr sz="1717" dirty="0">
                <a:solidFill>
                  <a:srgbClr val="3C641E"/>
                </a:solidFill>
                <a:latin typeface="Franklin Gothic Book"/>
                <a:cs typeface="Franklin Gothic Book"/>
              </a:rPr>
              <a:t>for </a:t>
            </a:r>
            <a:r>
              <a:rPr sz="1717" spc="7" dirty="0">
                <a:solidFill>
                  <a:srgbClr val="3C641E"/>
                </a:solidFill>
                <a:latin typeface="Franklin Gothic Book"/>
                <a:cs typeface="Franklin Gothic Book"/>
              </a:rPr>
              <a:t> information</a:t>
            </a:r>
            <a:r>
              <a:rPr sz="1717" spc="-27" dirty="0">
                <a:solidFill>
                  <a:srgbClr val="3C641E"/>
                </a:solidFill>
                <a:latin typeface="Franklin Gothic Book"/>
                <a:cs typeface="Franklin Gothic Book"/>
              </a:rPr>
              <a:t> </a:t>
            </a:r>
            <a:r>
              <a:rPr sz="1717" spc="14" dirty="0">
                <a:solidFill>
                  <a:srgbClr val="3C641E"/>
                </a:solidFill>
                <a:latin typeface="Franklin Gothic Book"/>
                <a:cs typeface="Franklin Gothic Book"/>
                <a:hlinkClick r:id="rId8"/>
              </a:rPr>
              <a:t>about</a:t>
            </a:r>
            <a:r>
              <a:rPr sz="1717" spc="-21" dirty="0">
                <a:solidFill>
                  <a:srgbClr val="3C641E"/>
                </a:solidFill>
                <a:latin typeface="Franklin Gothic Book"/>
                <a:cs typeface="Franklin Gothic Book"/>
                <a:hlinkClick r:id="rId8"/>
              </a:rPr>
              <a:t> </a:t>
            </a:r>
            <a:r>
              <a:rPr sz="1717" spc="14" dirty="0">
                <a:solidFill>
                  <a:srgbClr val="3C641E"/>
                </a:solidFill>
                <a:latin typeface="Franklin Gothic Book"/>
                <a:cs typeface="Franklin Gothic Book"/>
                <a:hlinkClick r:id="rId8"/>
              </a:rPr>
              <a:t>the</a:t>
            </a:r>
            <a:r>
              <a:rPr sz="1717" spc="7" dirty="0">
                <a:solidFill>
                  <a:srgbClr val="3C641E"/>
                </a:solidFill>
                <a:latin typeface="Franklin Gothic Book"/>
                <a:cs typeface="Franklin Gothic Book"/>
                <a:hlinkClick r:id="rId8"/>
              </a:rPr>
              <a:t> LiMWA </a:t>
            </a:r>
            <a:r>
              <a:rPr sz="1717" spc="21" dirty="0">
                <a:solidFill>
                  <a:srgbClr val="3C641E"/>
                </a:solidFill>
                <a:latin typeface="Franklin Gothic Book"/>
                <a:cs typeface="Franklin Gothic Book"/>
                <a:hlinkClick r:id="rId8"/>
              </a:rPr>
              <a:t>and</a:t>
            </a:r>
            <a:r>
              <a:rPr sz="1717" spc="7" dirty="0">
                <a:solidFill>
                  <a:srgbClr val="3C641E"/>
                </a:solidFill>
                <a:latin typeface="Franklin Gothic Book"/>
                <a:cs typeface="Franklin Gothic Book"/>
                <a:hlinkClick r:id="rId8"/>
              </a:rPr>
              <a:t> </a:t>
            </a:r>
            <a:r>
              <a:rPr sz="1717" spc="14" dirty="0">
                <a:solidFill>
                  <a:srgbClr val="3C641E"/>
                </a:solidFill>
                <a:latin typeface="Franklin Gothic Book"/>
                <a:cs typeface="Franklin Gothic Book"/>
                <a:hlinkClick r:id="rId8"/>
              </a:rPr>
              <a:t>o</a:t>
            </a:r>
            <a:r>
              <a:rPr sz="1717" spc="14" dirty="0">
                <a:solidFill>
                  <a:srgbClr val="3C641E"/>
                </a:solidFill>
                <a:latin typeface="Franklin Gothic Book"/>
                <a:cs typeface="Franklin Gothic Book"/>
              </a:rPr>
              <a:t>ther </a:t>
            </a:r>
            <a:r>
              <a:rPr sz="1717" spc="-412" dirty="0">
                <a:solidFill>
                  <a:srgbClr val="3C641E"/>
                </a:solidFill>
                <a:latin typeface="Franklin Gothic Book"/>
                <a:cs typeface="Franklin Gothic Book"/>
              </a:rPr>
              <a:t> </a:t>
            </a:r>
            <a:r>
              <a:rPr sz="1717" spc="14" dirty="0">
                <a:solidFill>
                  <a:srgbClr val="3C641E"/>
                </a:solidFill>
                <a:latin typeface="Franklin Gothic Book"/>
                <a:cs typeface="Franklin Gothic Book"/>
              </a:rPr>
              <a:t>coastal</a:t>
            </a:r>
            <a:r>
              <a:rPr sz="1717" spc="-27" dirty="0">
                <a:solidFill>
                  <a:srgbClr val="3C641E"/>
                </a:solidFill>
                <a:latin typeface="Franklin Gothic Book"/>
                <a:cs typeface="Franklin Gothic Book"/>
              </a:rPr>
              <a:t> </a:t>
            </a:r>
            <a:r>
              <a:rPr sz="1717" spc="7" dirty="0">
                <a:solidFill>
                  <a:srgbClr val="3C641E"/>
                </a:solidFill>
                <a:latin typeface="Franklin Gothic Book"/>
                <a:cs typeface="Franklin Gothic Book"/>
              </a:rPr>
              <a:t>zones.</a:t>
            </a:r>
            <a:endParaRPr sz="1717" dirty="0">
              <a:latin typeface="Franklin Gothic Book"/>
              <a:cs typeface="Franklin Gothic Book"/>
            </a:endParaRPr>
          </a:p>
        </p:txBody>
      </p:sp>
      <p:sp>
        <p:nvSpPr>
          <p:cNvPr id="13" name="object 13"/>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7" name="Slide Number Placeholder 16">
            <a:extLst>
              <a:ext uri="{FF2B5EF4-FFF2-40B4-BE49-F238E27FC236}">
                <a16:creationId xmlns:a16="http://schemas.microsoft.com/office/drawing/2014/main" id="{134F5E60-D941-15A7-CC9E-7350845F1588}"/>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45</a:t>
            </a:fld>
            <a:endParaRPr lang="en-US" spc="-21" dirty="0"/>
          </a:p>
        </p:txBody>
      </p:sp>
      <p:sp>
        <p:nvSpPr>
          <p:cNvPr id="16" name="object 10">
            <a:extLst>
              <a:ext uri="{FF2B5EF4-FFF2-40B4-BE49-F238E27FC236}">
                <a16:creationId xmlns:a16="http://schemas.microsoft.com/office/drawing/2014/main" id="{2C8C7D2C-12DF-8026-63C0-6B4AA202F5D8}"/>
              </a:ext>
            </a:extLst>
          </p:cNvPr>
          <p:cNvSpPr txBox="1"/>
          <p:nvPr/>
        </p:nvSpPr>
        <p:spPr>
          <a:xfrm>
            <a:off x="1688469" y="1877369"/>
            <a:ext cx="10300563" cy="679674"/>
          </a:xfrm>
          <a:prstGeom prst="rect">
            <a:avLst/>
          </a:prstGeom>
        </p:spPr>
        <p:txBody>
          <a:bodyPr vert="horz" wrap="square" lIns="0" tIns="16574" rIns="0" bIns="0" rtlCol="0">
            <a:spAutoFit/>
          </a:bodyPr>
          <a:lstStyle/>
          <a:p>
            <a:pPr marL="333218" marR="109910" indent="-334089">
              <a:lnSpc>
                <a:spcPct val="109600"/>
              </a:lnSpc>
              <a:spcBef>
                <a:spcPts val="131"/>
              </a:spcBef>
              <a:buClr>
                <a:srgbClr val="8A8D90"/>
              </a:buClr>
              <a:buFont typeface="Wingdings"/>
              <a:buChar char=""/>
              <a:tabLst>
                <a:tab pos="333218" algn="l"/>
                <a:tab pos="334089" algn="l"/>
              </a:tabLst>
            </a:pPr>
            <a:r>
              <a:rPr sz="1923" dirty="0">
                <a:latin typeface="Franklin Gothic Book"/>
                <a:cs typeface="Franklin Gothic Book"/>
              </a:rPr>
              <a:t>B</a:t>
            </a:r>
            <a:r>
              <a:rPr lang="en-US" sz="1923" dirty="0">
                <a:latin typeface="Franklin Gothic Book"/>
                <a:cs typeface="Franklin Gothic Book"/>
              </a:rPr>
              <a:t>11. </a:t>
            </a:r>
            <a:r>
              <a:rPr lang="en-US" sz="2000" kern="100" dirty="0">
                <a:effectLst/>
                <a:latin typeface="Aptos" panose="020B0004020202020204" pitchFamily="34" charset="0"/>
                <a:ea typeface="Aptos" panose="020B0004020202020204" pitchFamily="34" charset="0"/>
                <a:cs typeface="Arial" panose="020B0604020202020204" pitchFamily="34" charset="0"/>
              </a:rPr>
              <a:t>Make sure to select the correct elevation datum of the BFE or Advisory Flood Heights.  There are still model-backed flood studies in WV that reference the NGVD 1929 datum. </a:t>
            </a:r>
            <a:r>
              <a:rPr lang="en-US" sz="1923" dirty="0">
                <a:latin typeface="Franklin Gothic Book"/>
                <a:cs typeface="Franklin Gothic Book"/>
              </a:rPr>
              <a:t>  </a:t>
            </a:r>
            <a:r>
              <a:rPr sz="1923" spc="14" dirty="0">
                <a:latin typeface="Franklin Gothic Book"/>
                <a:cs typeface="Franklin Gothic Book"/>
              </a:rPr>
              <a:t> </a:t>
            </a:r>
            <a:endParaRPr sz="1717" dirty="0">
              <a:latin typeface="Franklin Gothic Book"/>
              <a:cs typeface="Franklin Gothic Book"/>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BBFD4-7D1C-68A1-F157-C3050959F4B0}"/>
            </a:ext>
          </a:extLst>
        </p:cNvPr>
        <p:cNvGrpSpPr/>
        <p:nvPr/>
      </p:nvGrpSpPr>
      <p:grpSpPr>
        <a:xfrm>
          <a:off x="0" y="0"/>
          <a:ext cx="0" cy="0"/>
          <a:chOff x="0" y="0"/>
          <a:chExt cx="0" cy="0"/>
        </a:xfrm>
      </p:grpSpPr>
      <p:sp>
        <p:nvSpPr>
          <p:cNvPr id="18" name="object 11">
            <a:extLst>
              <a:ext uri="{FF2B5EF4-FFF2-40B4-BE49-F238E27FC236}">
                <a16:creationId xmlns:a16="http://schemas.microsoft.com/office/drawing/2014/main" id="{EA52FA54-298D-6AD6-1315-C0CAA57A270C}"/>
              </a:ext>
            </a:extLst>
          </p:cNvPr>
          <p:cNvSpPr txBox="1">
            <a:spLocks/>
          </p:cNvSpPr>
          <p:nvPr/>
        </p:nvSpPr>
        <p:spPr>
          <a:xfrm>
            <a:off x="8890000" y="56417"/>
            <a:ext cx="2152405" cy="436075"/>
          </a:xfrm>
          <a:prstGeom prst="rect">
            <a:avLst/>
          </a:prstGeom>
        </p:spPr>
        <p:txBody>
          <a:bodyPr vert="horz" wrap="square" lIns="0" tIns="23553" rIns="0" bIns="0" rtlCol="0">
            <a:spAutoFit/>
          </a:bodyPr>
          <a:lstStyle>
            <a:lvl1pPr>
              <a:defRPr sz="2679" b="0" i="0">
                <a:solidFill>
                  <a:srgbClr val="005288"/>
                </a:solidFill>
                <a:latin typeface="Franklin Gothic Medium"/>
                <a:ea typeface="+mj-ea"/>
                <a:cs typeface="Franklin Gothic Medium"/>
              </a:defRPr>
            </a:lvl1pPr>
          </a:lstStyle>
          <a:p>
            <a:pPr>
              <a:spcBef>
                <a:spcPts val="185"/>
              </a:spcBef>
            </a:pPr>
            <a:r>
              <a:rPr lang="en-US" kern="0" spc="27" dirty="0"/>
              <a:t>B11 - Datum</a:t>
            </a:r>
            <a:endParaRPr lang="en-US" kern="0" spc="21" dirty="0"/>
          </a:p>
        </p:txBody>
      </p:sp>
      <p:sp>
        <p:nvSpPr>
          <p:cNvPr id="21" name="Title 1">
            <a:extLst>
              <a:ext uri="{FF2B5EF4-FFF2-40B4-BE49-F238E27FC236}">
                <a16:creationId xmlns:a16="http://schemas.microsoft.com/office/drawing/2014/main" id="{D82D0001-D5CE-CB91-C234-D10B0DA17F4B}"/>
              </a:ext>
            </a:extLst>
          </p:cNvPr>
          <p:cNvSpPr txBox="1">
            <a:spLocks/>
          </p:cNvSpPr>
          <p:nvPr/>
        </p:nvSpPr>
        <p:spPr>
          <a:xfrm>
            <a:off x="2489200" y="80200"/>
            <a:ext cx="3842031" cy="412292"/>
          </a:xfrm>
          <a:prstGeom prst="rect">
            <a:avLst/>
          </a:prstGeom>
        </p:spPr>
        <p:txBody>
          <a:bodyPr wrap="square" lIns="0" tIns="0" rIns="0" bIns="0">
            <a:normAutofit/>
          </a:bodyPr>
          <a:lstStyle>
            <a:lvl1pPr>
              <a:defRPr sz="2679" b="0" i="0">
                <a:solidFill>
                  <a:srgbClr val="005288"/>
                </a:solidFill>
                <a:latin typeface="Franklin Gothic Medium"/>
                <a:ea typeface="+mj-ea"/>
                <a:cs typeface="Franklin Gothic Medium"/>
              </a:defRPr>
            </a:lvl1pPr>
          </a:lstStyle>
          <a:p>
            <a:r>
              <a:rPr lang="en-US" kern="0" dirty="0"/>
              <a:t>Floodplain Map Overview</a:t>
            </a:r>
          </a:p>
        </p:txBody>
      </p:sp>
      <p:pic>
        <p:nvPicPr>
          <p:cNvPr id="5" name="Picture 4">
            <a:extLst>
              <a:ext uri="{FF2B5EF4-FFF2-40B4-BE49-F238E27FC236}">
                <a16:creationId xmlns:a16="http://schemas.microsoft.com/office/drawing/2014/main" id="{A9E80FF1-9BE0-8A73-93D5-A09C51E862BD}"/>
              </a:ext>
            </a:extLst>
          </p:cNvPr>
          <p:cNvPicPr>
            <a:picLocks noChangeAspect="1"/>
          </p:cNvPicPr>
          <p:nvPr/>
        </p:nvPicPr>
        <p:blipFill>
          <a:blip r:embed="rId3"/>
          <a:stretch>
            <a:fillRect/>
          </a:stretch>
        </p:blipFill>
        <p:spPr>
          <a:xfrm>
            <a:off x="2336800" y="706924"/>
            <a:ext cx="8392639" cy="6455876"/>
          </a:xfrm>
          <a:prstGeom prst="rect">
            <a:avLst/>
          </a:prstGeom>
        </p:spPr>
      </p:pic>
    </p:spTree>
    <p:extLst>
      <p:ext uri="{BB962C8B-B14F-4D97-AF65-F5344CB8AC3E}">
        <p14:creationId xmlns:p14="http://schemas.microsoft.com/office/powerpoint/2010/main" val="3341381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 name="object 4"/>
          <p:cNvSpPr txBox="1"/>
          <p:nvPr/>
        </p:nvSpPr>
        <p:spPr>
          <a:xfrm>
            <a:off x="976652" y="553226"/>
            <a:ext cx="11863596" cy="3698448"/>
          </a:xfrm>
          <a:prstGeom prst="rect">
            <a:avLst/>
          </a:prstGeom>
          <a:solidFill>
            <a:srgbClr val="005288"/>
          </a:solidFill>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14" dirty="0">
                <a:solidFill>
                  <a:srgbClr val="FFFFFF"/>
                </a:solidFill>
                <a:latin typeface="Franklin Gothic Medium"/>
                <a:cs typeface="Franklin Gothic Medium"/>
              </a:rPr>
              <a:t>Section</a:t>
            </a:r>
            <a:r>
              <a:rPr sz="3846" spc="-41" dirty="0">
                <a:solidFill>
                  <a:srgbClr val="FFFFFF"/>
                </a:solidFill>
                <a:latin typeface="Franklin Gothic Medium"/>
                <a:cs typeface="Franklin Gothic Medium"/>
              </a:rPr>
              <a:t> </a:t>
            </a:r>
            <a:r>
              <a:rPr sz="3846" spc="27" dirty="0">
                <a:solidFill>
                  <a:srgbClr val="FFFFFF"/>
                </a:solidFill>
                <a:latin typeface="Franklin Gothic Medium"/>
                <a:cs typeface="Franklin Gothic Medium"/>
              </a:rPr>
              <a:t>C</a:t>
            </a:r>
            <a:endParaRPr sz="3846">
              <a:latin typeface="Franklin Gothic Medium"/>
              <a:cs typeface="Franklin Gothic Medium"/>
            </a:endParaRPr>
          </a:p>
          <a:p>
            <a:pPr marL="806877">
              <a:spcBef>
                <a:spcPts val="859"/>
              </a:spcBef>
            </a:pPr>
            <a:r>
              <a:rPr sz="1923" dirty="0">
                <a:solidFill>
                  <a:srgbClr val="FFFFFF"/>
                </a:solidFill>
                <a:latin typeface="Franklin Gothic Medium"/>
                <a:cs typeface="Franklin Gothic Medium"/>
              </a:rPr>
              <a:t>Building Elevation </a:t>
            </a:r>
            <a:r>
              <a:rPr sz="1923" spc="7" dirty="0">
                <a:solidFill>
                  <a:srgbClr val="FFFFFF"/>
                </a:solidFill>
                <a:latin typeface="Franklin Gothic Medium"/>
                <a:cs typeface="Franklin Gothic Medium"/>
              </a:rPr>
              <a:t>Information</a:t>
            </a:r>
            <a:r>
              <a:rPr sz="1923" spc="27" dirty="0">
                <a:solidFill>
                  <a:srgbClr val="FFFFFF"/>
                </a:solidFill>
                <a:latin typeface="Franklin Gothic Medium"/>
                <a:cs typeface="Franklin Gothic Medium"/>
              </a:rPr>
              <a:t> </a:t>
            </a:r>
            <a:r>
              <a:rPr sz="1923" dirty="0">
                <a:solidFill>
                  <a:srgbClr val="FFFFFF"/>
                </a:solidFill>
                <a:latin typeface="Franklin Gothic Medium"/>
                <a:cs typeface="Franklin Gothic Medium"/>
              </a:rPr>
              <a:t>(Survey </a:t>
            </a:r>
            <a:r>
              <a:rPr sz="1923" spc="7" dirty="0">
                <a:solidFill>
                  <a:srgbClr val="FFFFFF"/>
                </a:solidFill>
                <a:latin typeface="Franklin Gothic Medium"/>
                <a:cs typeface="Franklin Gothic Medium"/>
              </a:rPr>
              <a:t>Required)</a:t>
            </a:r>
            <a:endParaRPr sz="1923">
              <a:latin typeface="Franklin Gothic Medium"/>
              <a:cs typeface="Franklin Gothic Medium"/>
            </a:endParaRPr>
          </a:p>
        </p:txBody>
      </p:sp>
      <p:sp>
        <p:nvSpPr>
          <p:cNvPr id="8" name="Slide Number Placeholder 7">
            <a:extLst>
              <a:ext uri="{FF2B5EF4-FFF2-40B4-BE49-F238E27FC236}">
                <a16:creationId xmlns:a16="http://schemas.microsoft.com/office/drawing/2014/main" id="{0EAFA880-A74E-418F-6BF4-4FABF34E7D1D}"/>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47</a:t>
            </a:fld>
            <a:endParaRPr lang="en-US" spc="-2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sp>
        <p:nvSpPr>
          <p:cNvPr id="10" name="object 10"/>
          <p:cNvSpPr txBox="1"/>
          <p:nvPr/>
        </p:nvSpPr>
        <p:spPr>
          <a:xfrm>
            <a:off x="976652" y="553227"/>
            <a:ext cx="11863596" cy="5590872"/>
          </a:xfrm>
          <a:prstGeom prst="rect">
            <a:avLst/>
          </a:prstGeom>
          <a:ln w="12953">
            <a:solidFill>
              <a:srgbClr val="000000"/>
            </a:solidFill>
          </a:ln>
        </p:spPr>
        <p:txBody>
          <a:bodyPr vert="horz" wrap="square" lIns="0" tIns="872" rIns="0" bIns="0" rtlCol="0">
            <a:spAutoFit/>
          </a:bodyPr>
          <a:lstStyle/>
          <a:p>
            <a:pPr>
              <a:spcBef>
                <a:spcPts val="7"/>
              </a:spcBef>
            </a:pPr>
            <a:endParaRPr sz="3984" dirty="0">
              <a:latin typeface="Times New Roman"/>
              <a:cs typeface="Times New Roman"/>
            </a:endParaRPr>
          </a:p>
          <a:p>
            <a:pPr marL="799026"/>
            <a:r>
              <a:rPr sz="2679" spc="14" dirty="0">
                <a:solidFill>
                  <a:srgbClr val="005288"/>
                </a:solidFill>
                <a:latin typeface="Franklin Gothic Medium"/>
                <a:cs typeface="Franklin Gothic Medium"/>
              </a:rPr>
              <a:t>Section</a:t>
            </a:r>
            <a:r>
              <a:rPr sz="2679" spc="-14"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C</a:t>
            </a:r>
            <a:r>
              <a:rPr sz="2679" spc="14"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t>
            </a:r>
            <a:r>
              <a:rPr sz="2679"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Building</a:t>
            </a:r>
            <a:r>
              <a:rPr sz="2679" spc="2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Elevation</a:t>
            </a:r>
            <a:r>
              <a:rPr sz="2679" spc="-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Information</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(Survey</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Required)</a:t>
            </a:r>
            <a:endParaRPr sz="2679" dirty="0">
              <a:latin typeface="Franklin Gothic Medium"/>
              <a:cs typeface="Franklin Gothic Medium"/>
            </a:endParaRPr>
          </a:p>
          <a:p>
            <a:pPr>
              <a:spcBef>
                <a:spcPts val="55"/>
              </a:spcBef>
            </a:pPr>
            <a:endParaRPr sz="3778" dirty="0">
              <a:latin typeface="Franklin Gothic Medium"/>
              <a:cs typeface="Franklin Gothic Medium"/>
            </a:endParaRPr>
          </a:p>
          <a:p>
            <a:pPr marL="1126139" indent="-339325">
              <a:spcBef>
                <a:spcPts val="7"/>
              </a:spcBef>
              <a:buClr>
                <a:srgbClr val="8A8D90"/>
              </a:buClr>
              <a:buFont typeface="Wingdings"/>
              <a:buChar char=""/>
              <a:tabLst>
                <a:tab pos="1126139" algn="l"/>
                <a:tab pos="1127010" algn="l"/>
              </a:tabLst>
            </a:pPr>
            <a:r>
              <a:rPr sz="1923" spc="-7" dirty="0">
                <a:latin typeface="Franklin Gothic Book"/>
                <a:cs typeface="Franklin Gothic Book"/>
              </a:rPr>
              <a:t>For </a:t>
            </a:r>
            <a:r>
              <a:rPr sz="1923" spc="7" dirty="0">
                <a:latin typeface="Franklin Gothic Book"/>
                <a:cs typeface="Franklin Gothic Book"/>
              </a:rPr>
              <a:t>Zones</a:t>
            </a:r>
            <a:r>
              <a:rPr sz="1923" dirty="0">
                <a:latin typeface="Franklin Gothic Book"/>
                <a:cs typeface="Franklin Gothic Book"/>
              </a:rPr>
              <a:t> </a:t>
            </a:r>
            <a:r>
              <a:rPr sz="1923" spc="7" dirty="0">
                <a:latin typeface="Franklin Gothic Book"/>
                <a:cs typeface="Franklin Gothic Book"/>
              </a:rPr>
              <a:t>with</a:t>
            </a:r>
            <a:r>
              <a:rPr sz="1923" spc="-7" dirty="0">
                <a:latin typeface="Franklin Gothic Book"/>
                <a:cs typeface="Franklin Gothic Book"/>
              </a:rPr>
              <a:t> </a:t>
            </a:r>
            <a:r>
              <a:rPr sz="1923" spc="7" dirty="0">
                <a:latin typeface="Franklin Gothic Book"/>
                <a:cs typeface="Franklin Gothic Book"/>
              </a:rPr>
              <a:t>BFE</a:t>
            </a:r>
            <a:endParaRPr sz="1923" dirty="0">
              <a:latin typeface="Franklin Gothic Book"/>
              <a:cs typeface="Franklin Gothic Book"/>
            </a:endParaRPr>
          </a:p>
          <a:p>
            <a:pPr marL="1126139" indent="-339325">
              <a:spcBef>
                <a:spcPts val="1202"/>
              </a:spcBef>
              <a:buClr>
                <a:srgbClr val="8A8D90"/>
              </a:buClr>
              <a:buFont typeface="Wingdings"/>
              <a:buChar char=""/>
              <a:tabLst>
                <a:tab pos="1126139" algn="l"/>
                <a:tab pos="1127010" algn="l"/>
              </a:tabLst>
            </a:pPr>
            <a:r>
              <a:rPr sz="1923" b="1" spc="7" dirty="0">
                <a:latin typeface="Franklin Gothic Book"/>
                <a:cs typeface="Franklin Gothic Book"/>
              </a:rPr>
              <a:t>Survey</a:t>
            </a:r>
            <a:r>
              <a:rPr sz="1923" b="1" spc="-27" dirty="0">
                <a:latin typeface="Franklin Gothic Book"/>
                <a:cs typeface="Franklin Gothic Book"/>
              </a:rPr>
              <a:t> </a:t>
            </a:r>
            <a:r>
              <a:rPr sz="1923" b="1" spc="7" dirty="0">
                <a:latin typeface="Franklin Gothic Book"/>
                <a:cs typeface="Franklin Gothic Book"/>
              </a:rPr>
              <a:t>required</a:t>
            </a:r>
            <a:r>
              <a:rPr sz="1923" b="1" spc="-27" dirty="0">
                <a:latin typeface="Franklin Gothic Book"/>
                <a:cs typeface="Franklin Gothic Book"/>
              </a:rPr>
              <a:t> </a:t>
            </a:r>
            <a:r>
              <a:rPr sz="1923" b="1" spc="-7" dirty="0">
                <a:latin typeface="Franklin Gothic Book"/>
                <a:cs typeface="Franklin Gothic Book"/>
              </a:rPr>
              <a:t>by</a:t>
            </a:r>
            <a:r>
              <a:rPr sz="1923" b="1" spc="-21" dirty="0">
                <a:latin typeface="Franklin Gothic Book"/>
                <a:cs typeface="Franklin Gothic Book"/>
              </a:rPr>
              <a:t> </a:t>
            </a:r>
            <a:r>
              <a:rPr sz="1923" b="1" spc="7" dirty="0">
                <a:latin typeface="Franklin Gothic Book"/>
                <a:cs typeface="Franklin Gothic Book"/>
              </a:rPr>
              <a:t>licensed</a:t>
            </a:r>
            <a:r>
              <a:rPr sz="1923" b="1" spc="-21" dirty="0">
                <a:latin typeface="Franklin Gothic Book"/>
                <a:cs typeface="Franklin Gothic Book"/>
              </a:rPr>
              <a:t> </a:t>
            </a:r>
            <a:r>
              <a:rPr sz="1923" b="1" dirty="0">
                <a:latin typeface="Franklin Gothic Book"/>
                <a:cs typeface="Franklin Gothic Book"/>
              </a:rPr>
              <a:t>professional</a:t>
            </a:r>
          </a:p>
          <a:p>
            <a:pPr marL="1126139" indent="-339325">
              <a:spcBef>
                <a:spcPts val="1194"/>
              </a:spcBef>
              <a:buClr>
                <a:srgbClr val="8A8D90"/>
              </a:buClr>
              <a:buFont typeface="Wingdings"/>
              <a:buChar char=""/>
              <a:tabLst>
                <a:tab pos="1126139" algn="l"/>
                <a:tab pos="1127010" algn="l"/>
              </a:tabLst>
            </a:pPr>
            <a:r>
              <a:rPr sz="1923" spc="-7" dirty="0">
                <a:solidFill>
                  <a:srgbClr val="3C641E"/>
                </a:solidFill>
                <a:latin typeface="Franklin Gothic Book"/>
                <a:cs typeface="Franklin Gothic Book"/>
              </a:rPr>
              <a:t>New:</a:t>
            </a:r>
            <a:r>
              <a:rPr sz="1923" spc="-14" dirty="0">
                <a:solidFill>
                  <a:srgbClr val="3C641E"/>
                </a:solidFill>
                <a:latin typeface="Franklin Gothic Book"/>
                <a:cs typeface="Franklin Gothic Book"/>
              </a:rPr>
              <a:t> </a:t>
            </a:r>
            <a:r>
              <a:rPr sz="1923" spc="7" dirty="0">
                <a:latin typeface="Franklin Gothic Book"/>
                <a:cs typeface="Franklin Gothic Book"/>
              </a:rPr>
              <a:t>Datum</a:t>
            </a:r>
            <a:r>
              <a:rPr sz="1923" spc="14" dirty="0">
                <a:latin typeface="Franklin Gothic Book"/>
                <a:cs typeface="Franklin Gothic Book"/>
              </a:rPr>
              <a:t> </a:t>
            </a:r>
            <a:r>
              <a:rPr sz="1923" dirty="0">
                <a:latin typeface="Franklin Gothic Book"/>
                <a:cs typeface="Franklin Gothic Book"/>
              </a:rPr>
              <a:t>Conversion</a:t>
            </a:r>
            <a:r>
              <a:rPr sz="1923" spc="21" dirty="0">
                <a:latin typeface="Franklin Gothic Book"/>
                <a:cs typeface="Franklin Gothic Book"/>
              </a:rPr>
              <a:t> </a:t>
            </a:r>
            <a:r>
              <a:rPr sz="1923" spc="-7" dirty="0">
                <a:latin typeface="Franklin Gothic Book"/>
                <a:cs typeface="Franklin Gothic Book"/>
              </a:rPr>
              <a:t>factor</a:t>
            </a:r>
            <a:r>
              <a:rPr sz="1923" spc="14" dirty="0">
                <a:latin typeface="Franklin Gothic Book"/>
                <a:cs typeface="Franklin Gothic Book"/>
              </a:rPr>
              <a:t> </a:t>
            </a:r>
            <a:r>
              <a:rPr sz="1923" spc="7" dirty="0">
                <a:latin typeface="Franklin Gothic Book"/>
                <a:cs typeface="Franklin Gothic Book"/>
              </a:rPr>
              <a:t>checkbox</a:t>
            </a:r>
            <a:endParaRPr sz="1923" dirty="0">
              <a:latin typeface="Franklin Gothic Book"/>
              <a:cs typeface="Franklin Gothic Book"/>
            </a:endParaRPr>
          </a:p>
          <a:p>
            <a:pPr marL="1510823" lvl="1" indent="-278264" algn="just">
              <a:spcBef>
                <a:spcPts val="1209"/>
              </a:spcBef>
              <a:buClr>
                <a:srgbClr val="8A8D90"/>
              </a:buClr>
              <a:buSzPct val="48000"/>
              <a:buFont typeface="Wingdings"/>
              <a:buChar char=""/>
              <a:tabLst>
                <a:tab pos="1511695" algn="l"/>
              </a:tabLst>
            </a:pPr>
            <a:r>
              <a:rPr sz="1717" spc="7" dirty="0">
                <a:latin typeface="Franklin Gothic Book"/>
                <a:cs typeface="Franklin Gothic Book"/>
              </a:rPr>
              <a:t>If</a:t>
            </a:r>
            <a:r>
              <a:rPr sz="1717" spc="-7" dirty="0">
                <a:latin typeface="Franklin Gothic Book"/>
                <a:cs typeface="Franklin Gothic Book"/>
              </a:rPr>
              <a:t> </a:t>
            </a:r>
            <a:r>
              <a:rPr sz="1717" spc="7" dirty="0">
                <a:latin typeface="Franklin Gothic Book"/>
                <a:cs typeface="Franklin Gothic Book"/>
              </a:rPr>
              <a:t>yes, prompt</a:t>
            </a:r>
            <a:r>
              <a:rPr sz="1717" dirty="0">
                <a:latin typeface="Franklin Gothic Book"/>
                <a:cs typeface="Franklin Gothic Book"/>
              </a:rPr>
              <a:t> to</a:t>
            </a:r>
            <a:r>
              <a:rPr sz="1717" spc="-7" dirty="0">
                <a:latin typeface="Franklin Gothic Book"/>
                <a:cs typeface="Franklin Gothic Book"/>
              </a:rPr>
              <a:t> </a:t>
            </a:r>
            <a:r>
              <a:rPr sz="1717" spc="14" dirty="0">
                <a:latin typeface="Franklin Gothic Book"/>
                <a:cs typeface="Franklin Gothic Book"/>
              </a:rPr>
              <a:t>describe</a:t>
            </a:r>
            <a:r>
              <a:rPr sz="1717" dirty="0">
                <a:latin typeface="Franklin Gothic Book"/>
                <a:cs typeface="Franklin Gothic Book"/>
              </a:rPr>
              <a:t> </a:t>
            </a:r>
            <a:r>
              <a:rPr sz="1717" spc="7" dirty="0">
                <a:latin typeface="Franklin Gothic Book"/>
                <a:cs typeface="Franklin Gothic Book"/>
              </a:rPr>
              <a:t>in</a:t>
            </a:r>
            <a:r>
              <a:rPr sz="1717" spc="-14" dirty="0">
                <a:latin typeface="Franklin Gothic Book"/>
                <a:cs typeface="Franklin Gothic Book"/>
              </a:rPr>
              <a:t> </a:t>
            </a:r>
            <a:r>
              <a:rPr sz="1717" spc="7" dirty="0">
                <a:latin typeface="Franklin Gothic Book"/>
                <a:cs typeface="Franklin Gothic Book"/>
              </a:rPr>
              <a:t>Section</a:t>
            </a:r>
            <a:r>
              <a:rPr sz="1717" spc="-14" dirty="0">
                <a:latin typeface="Franklin Gothic Book"/>
                <a:cs typeface="Franklin Gothic Book"/>
              </a:rPr>
              <a:t> </a:t>
            </a:r>
            <a:r>
              <a:rPr sz="1717" spc="14" dirty="0">
                <a:latin typeface="Franklin Gothic Book"/>
                <a:cs typeface="Franklin Gothic Book"/>
              </a:rPr>
              <a:t>D.</a:t>
            </a:r>
          </a:p>
          <a:p>
            <a:pPr marL="1121777" marR="6285790" indent="-334089">
              <a:lnSpc>
                <a:spcPct val="109800"/>
              </a:lnSpc>
              <a:spcBef>
                <a:spcPts val="769"/>
              </a:spcBef>
              <a:buClr>
                <a:srgbClr val="8A8D90"/>
              </a:buClr>
              <a:buFont typeface="Wingdings"/>
              <a:buChar char=""/>
              <a:tabLst>
                <a:tab pos="1127010" algn="l"/>
              </a:tabLst>
            </a:pPr>
            <a:r>
              <a:rPr lang="en-US" sz="1923" dirty="0">
                <a:latin typeface="Franklin Gothic Book"/>
                <a:cs typeface="Franklin Gothic Book"/>
              </a:rPr>
              <a:t>Section C may be completed for insurance  purposes to determine First Floor Height for insurance purposes for any zone, including B (Zone X Shaded; 500-YR; Behind Levee), and C (Zone X Unshaded; Minimal Flood Hazard), and D (Undetermined)</a:t>
            </a:r>
            <a:endParaRPr sz="1923" dirty="0">
              <a:latin typeface="Franklin Gothic Book"/>
              <a:cs typeface="Franklin Gothic Book"/>
            </a:endParaRPr>
          </a:p>
        </p:txBody>
      </p:sp>
      <p:grpSp>
        <p:nvGrpSpPr>
          <p:cNvPr id="11" name="object 11"/>
          <p:cNvGrpSpPr/>
          <p:nvPr/>
        </p:nvGrpSpPr>
        <p:grpSpPr>
          <a:xfrm>
            <a:off x="6680200" y="2664489"/>
            <a:ext cx="6029828" cy="3859616"/>
            <a:chOff x="5006009" y="2899079"/>
            <a:chExt cx="4057650" cy="2337435"/>
          </a:xfrm>
        </p:grpSpPr>
        <p:pic>
          <p:nvPicPr>
            <p:cNvPr id="12" name="object 12"/>
            <p:cNvPicPr/>
            <p:nvPr/>
          </p:nvPicPr>
          <p:blipFill>
            <a:blip r:embed="rId6" cstate="print"/>
            <a:stretch>
              <a:fillRect/>
            </a:stretch>
          </p:blipFill>
          <p:spPr>
            <a:xfrm>
              <a:off x="5008626" y="2901695"/>
              <a:ext cx="4053840" cy="2331720"/>
            </a:xfrm>
            <a:prstGeom prst="rect">
              <a:avLst/>
            </a:prstGeom>
          </p:spPr>
        </p:pic>
        <p:sp>
          <p:nvSpPr>
            <p:cNvPr id="13" name="object 13"/>
            <p:cNvSpPr/>
            <p:nvPr/>
          </p:nvSpPr>
          <p:spPr>
            <a:xfrm>
              <a:off x="5009388" y="2902458"/>
              <a:ext cx="4051300" cy="2330450"/>
            </a:xfrm>
            <a:custGeom>
              <a:avLst/>
              <a:gdLst/>
              <a:ahLst/>
              <a:cxnLst/>
              <a:rect l="l" t="t" r="r" b="b"/>
              <a:pathLst>
                <a:path w="4051300" h="2330450">
                  <a:moveTo>
                    <a:pt x="0" y="2330196"/>
                  </a:moveTo>
                  <a:lnTo>
                    <a:pt x="0" y="0"/>
                  </a:lnTo>
                  <a:lnTo>
                    <a:pt x="4050791" y="0"/>
                  </a:lnTo>
                  <a:lnTo>
                    <a:pt x="4050791" y="2330195"/>
                  </a:lnTo>
                  <a:lnTo>
                    <a:pt x="0" y="2330196"/>
                  </a:lnTo>
                  <a:close/>
                </a:path>
              </a:pathLst>
            </a:custGeom>
            <a:ln w="6756">
              <a:solidFill>
                <a:srgbClr val="0D0D0D"/>
              </a:solidFill>
            </a:ln>
          </p:spPr>
          <p:txBody>
            <a:bodyPr wrap="square" lIns="0" tIns="0" rIns="0" bIns="0" rtlCol="0"/>
            <a:lstStyle/>
            <a:p>
              <a:endParaRPr sz="2473"/>
            </a:p>
          </p:txBody>
        </p:sp>
        <p:pic>
          <p:nvPicPr>
            <p:cNvPr id="14" name="object 14"/>
            <p:cNvPicPr/>
            <p:nvPr/>
          </p:nvPicPr>
          <p:blipFill>
            <a:blip r:embed="rId7" cstate="print"/>
            <a:stretch>
              <a:fillRect/>
            </a:stretch>
          </p:blipFill>
          <p:spPr>
            <a:xfrm>
              <a:off x="7303770" y="3773424"/>
              <a:ext cx="1420367" cy="164592"/>
            </a:xfrm>
            <a:prstGeom prst="rect">
              <a:avLst/>
            </a:prstGeom>
          </p:spPr>
        </p:pic>
        <p:pic>
          <p:nvPicPr>
            <p:cNvPr id="15" name="object 15"/>
            <p:cNvPicPr/>
            <p:nvPr/>
          </p:nvPicPr>
          <p:blipFill>
            <a:blip r:embed="rId8" cstate="print"/>
            <a:stretch>
              <a:fillRect/>
            </a:stretch>
          </p:blipFill>
          <p:spPr>
            <a:xfrm>
              <a:off x="6236970" y="3249168"/>
              <a:ext cx="176784" cy="149352"/>
            </a:xfrm>
            <a:prstGeom prst="rect">
              <a:avLst/>
            </a:prstGeom>
          </p:spPr>
        </p:pic>
        <p:pic>
          <p:nvPicPr>
            <p:cNvPr id="16" name="object 16"/>
            <p:cNvPicPr/>
            <p:nvPr/>
          </p:nvPicPr>
          <p:blipFill>
            <a:blip r:embed="rId9" cstate="print"/>
            <a:stretch>
              <a:fillRect/>
            </a:stretch>
          </p:blipFill>
          <p:spPr>
            <a:xfrm>
              <a:off x="5170170" y="3334512"/>
              <a:ext cx="176784" cy="152400"/>
            </a:xfrm>
            <a:prstGeom prst="rect">
              <a:avLst/>
            </a:prstGeom>
          </p:spPr>
        </p:pic>
      </p:gr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0" name="Slide Number Placeholder 19">
            <a:extLst>
              <a:ext uri="{FF2B5EF4-FFF2-40B4-BE49-F238E27FC236}">
                <a16:creationId xmlns:a16="http://schemas.microsoft.com/office/drawing/2014/main" id="{57703EC8-7526-C052-C983-247F260B5A7E}"/>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48</a:t>
            </a:fld>
            <a:endParaRPr lang="en-US" spc="-2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pic>
          <p:nvPicPr>
            <p:cNvPr id="10" name="object 10"/>
            <p:cNvPicPr/>
            <p:nvPr/>
          </p:nvPicPr>
          <p:blipFill>
            <a:blip r:embed="rId6" cstate="print"/>
            <a:stretch>
              <a:fillRect/>
            </a:stretch>
          </p:blipFill>
          <p:spPr>
            <a:xfrm>
              <a:off x="5054345" y="2553461"/>
              <a:ext cx="3739705" cy="2069592"/>
            </a:xfrm>
            <a:prstGeom prst="rect">
              <a:avLst/>
            </a:prstGeom>
          </p:spPr>
        </p:pic>
      </p:grpSp>
      <p:sp>
        <p:nvSpPr>
          <p:cNvPr id="11" name="object 11"/>
          <p:cNvSpPr txBox="1"/>
          <p:nvPr/>
        </p:nvSpPr>
        <p:spPr>
          <a:xfrm>
            <a:off x="1764885" y="2075646"/>
            <a:ext cx="4251703" cy="316173"/>
          </a:xfrm>
          <a:prstGeom prst="rect">
            <a:avLst/>
          </a:prstGeom>
        </p:spPr>
        <p:txBody>
          <a:bodyPr vert="horz" wrap="square" lIns="0" tIns="20062" rIns="0" bIns="0" rtlCol="0">
            <a:spAutoFit/>
          </a:bodyPr>
          <a:lstStyle/>
          <a:p>
            <a:pPr>
              <a:spcBef>
                <a:spcPts val="157"/>
              </a:spcBef>
            </a:pPr>
            <a:r>
              <a:rPr sz="1923" spc="7" dirty="0">
                <a:solidFill>
                  <a:srgbClr val="3C641E"/>
                </a:solidFill>
                <a:latin typeface="Franklin Gothic Book"/>
                <a:cs typeface="Franklin Gothic Book"/>
              </a:rPr>
              <a:t>Additional</a:t>
            </a:r>
            <a:r>
              <a:rPr sz="1923" spc="-27" dirty="0">
                <a:solidFill>
                  <a:srgbClr val="3C641E"/>
                </a:solidFill>
                <a:latin typeface="Franklin Gothic Book"/>
                <a:cs typeface="Franklin Gothic Book"/>
              </a:rPr>
              <a:t> </a:t>
            </a:r>
            <a:r>
              <a:rPr sz="1923" spc="7" dirty="0">
                <a:solidFill>
                  <a:srgbClr val="3C641E"/>
                </a:solidFill>
                <a:latin typeface="Franklin Gothic Book"/>
                <a:cs typeface="Franklin Gothic Book"/>
              </a:rPr>
              <a:t>detail</a:t>
            </a:r>
            <a:r>
              <a:rPr sz="1923" spc="-55" dirty="0">
                <a:solidFill>
                  <a:srgbClr val="3C641E"/>
                </a:solidFill>
                <a:latin typeface="Franklin Gothic Book"/>
                <a:cs typeface="Franklin Gothic Book"/>
              </a:rPr>
              <a:t> </a:t>
            </a:r>
            <a:r>
              <a:rPr sz="1923" spc="7" dirty="0">
                <a:latin typeface="Franklin Gothic Book"/>
                <a:cs typeface="Franklin Gothic Book"/>
              </a:rPr>
              <a:t>now</a:t>
            </a:r>
            <a:r>
              <a:rPr sz="1923" spc="-27" dirty="0">
                <a:latin typeface="Franklin Gothic Book"/>
                <a:cs typeface="Franklin Gothic Book"/>
              </a:rPr>
              <a:t> </a:t>
            </a:r>
            <a:r>
              <a:rPr sz="1923" spc="7" dirty="0">
                <a:latin typeface="Franklin Gothic Book"/>
                <a:cs typeface="Franklin Gothic Book"/>
              </a:rPr>
              <a:t>in</a:t>
            </a:r>
            <a:r>
              <a:rPr sz="1923" spc="-14" dirty="0">
                <a:latin typeface="Franklin Gothic Book"/>
                <a:cs typeface="Franklin Gothic Book"/>
              </a:rPr>
              <a:t> </a:t>
            </a:r>
            <a:r>
              <a:rPr sz="1923" spc="7" dirty="0">
                <a:latin typeface="Franklin Gothic Book"/>
                <a:cs typeface="Franklin Gothic Book"/>
              </a:rPr>
              <a:t>EC</a:t>
            </a:r>
            <a:r>
              <a:rPr sz="1923" spc="-7" dirty="0">
                <a:latin typeface="Franklin Gothic Book"/>
                <a:cs typeface="Franklin Gothic Book"/>
              </a:rPr>
              <a:t> </a:t>
            </a:r>
            <a:r>
              <a:rPr sz="1923" spc="7" dirty="0">
                <a:latin typeface="Franklin Gothic Book"/>
                <a:cs typeface="Franklin Gothic Book"/>
              </a:rPr>
              <a:t>instructions…</a:t>
            </a:r>
            <a:endParaRPr sz="1923">
              <a:latin typeface="Franklin Gothic Book"/>
              <a:cs typeface="Franklin Gothic Book"/>
            </a:endParaRPr>
          </a:p>
        </p:txBody>
      </p:sp>
      <p:sp>
        <p:nvSpPr>
          <p:cNvPr id="12" name="object 12"/>
          <p:cNvSpPr txBox="1"/>
          <p:nvPr/>
        </p:nvSpPr>
        <p:spPr>
          <a:xfrm>
            <a:off x="1764885" y="2496611"/>
            <a:ext cx="5055113" cy="3099952"/>
          </a:xfrm>
          <a:prstGeom prst="rect">
            <a:avLst/>
          </a:prstGeom>
        </p:spPr>
        <p:txBody>
          <a:bodyPr vert="horz" wrap="square" lIns="0" tIns="16574" rIns="0" bIns="0" rtlCol="0">
            <a:spAutoFit/>
          </a:bodyPr>
          <a:lstStyle/>
          <a:p>
            <a:pPr marL="333218" marR="300943" indent="-334089">
              <a:lnSpc>
                <a:spcPct val="109800"/>
              </a:lnSpc>
              <a:spcBef>
                <a:spcPts val="131"/>
              </a:spcBef>
              <a:buClr>
                <a:srgbClr val="8A8D90"/>
              </a:buClr>
              <a:buFont typeface="Wingdings"/>
              <a:buChar char=""/>
              <a:tabLst>
                <a:tab pos="337580" algn="l"/>
                <a:tab pos="338451" algn="l"/>
              </a:tabLst>
            </a:pPr>
            <a:r>
              <a:rPr sz="1923" dirty="0">
                <a:latin typeface="Franklin Gothic Book"/>
                <a:cs typeface="Franklin Gothic Book"/>
              </a:rPr>
              <a:t>Enter </a:t>
            </a:r>
            <a:r>
              <a:rPr sz="1923" spc="7" dirty="0">
                <a:latin typeface="Franklin Gothic Book"/>
                <a:cs typeface="Franklin Gothic Book"/>
              </a:rPr>
              <a:t>the </a:t>
            </a:r>
            <a:r>
              <a:rPr sz="1923" dirty="0">
                <a:latin typeface="Franklin Gothic Book"/>
                <a:cs typeface="Franklin Gothic Book"/>
              </a:rPr>
              <a:t>elevation </a:t>
            </a:r>
            <a:r>
              <a:rPr sz="1923" spc="7" dirty="0">
                <a:latin typeface="Franklin Gothic Book"/>
                <a:cs typeface="Franklin Gothic Book"/>
              </a:rPr>
              <a:t>measured at the </a:t>
            </a:r>
            <a:r>
              <a:rPr sz="1923" spc="-7" dirty="0">
                <a:latin typeface="Franklin Gothic Book"/>
                <a:cs typeface="Franklin Gothic Book"/>
              </a:rPr>
              <a:t>top </a:t>
            </a:r>
            <a:r>
              <a:rPr sz="1923" spc="7" dirty="0">
                <a:latin typeface="Franklin Gothic Book"/>
                <a:cs typeface="Franklin Gothic Book"/>
              </a:rPr>
              <a:t>of </a:t>
            </a:r>
            <a:r>
              <a:rPr sz="1923" spc="-460" dirty="0">
                <a:latin typeface="Franklin Gothic Book"/>
                <a:cs typeface="Franklin Gothic Book"/>
              </a:rPr>
              <a:t> </a:t>
            </a:r>
            <a:r>
              <a:rPr sz="1923" spc="7" dirty="0">
                <a:latin typeface="Franklin Gothic Book"/>
                <a:cs typeface="Franklin Gothic Book"/>
              </a:rPr>
              <a:t>the </a:t>
            </a:r>
            <a:r>
              <a:rPr sz="1923" dirty="0">
                <a:latin typeface="Franklin Gothic Book"/>
                <a:cs typeface="Franklin Gothic Book"/>
              </a:rPr>
              <a:t>bottom </a:t>
            </a:r>
            <a:r>
              <a:rPr sz="1923" spc="7" dirty="0">
                <a:latin typeface="Franklin Gothic Book"/>
                <a:cs typeface="Franklin Gothic Book"/>
              </a:rPr>
              <a:t>floor </a:t>
            </a:r>
            <a:r>
              <a:rPr sz="1923" dirty="0">
                <a:latin typeface="Franklin Gothic Book"/>
                <a:cs typeface="Franklin Gothic Book"/>
              </a:rPr>
              <a:t>(excluding </a:t>
            </a:r>
            <a:r>
              <a:rPr sz="1923" spc="7" dirty="0">
                <a:latin typeface="Franklin Gothic Book"/>
                <a:cs typeface="Franklin Gothic Book"/>
              </a:rPr>
              <a:t>the attached </a:t>
            </a:r>
            <a:r>
              <a:rPr sz="1923" spc="14" dirty="0">
                <a:latin typeface="Franklin Gothic Book"/>
                <a:cs typeface="Franklin Gothic Book"/>
              </a:rPr>
              <a:t> </a:t>
            </a:r>
            <a:r>
              <a:rPr sz="1923" dirty="0">
                <a:latin typeface="Franklin Gothic Book"/>
                <a:cs typeface="Franklin Gothic Book"/>
              </a:rPr>
              <a:t>garage)</a:t>
            </a:r>
            <a:r>
              <a:rPr sz="1923" spc="21" dirty="0">
                <a:latin typeface="Franklin Gothic Book"/>
                <a:cs typeface="Franklin Gothic Book"/>
              </a:rPr>
              <a:t> </a:t>
            </a:r>
            <a:r>
              <a:rPr sz="1923" dirty="0">
                <a:latin typeface="Franklin Gothic Book"/>
                <a:cs typeface="Franklin Gothic Book"/>
              </a:rPr>
              <a:t>indicated</a:t>
            </a:r>
            <a:r>
              <a:rPr sz="1923" spc="21" dirty="0">
                <a:latin typeface="Franklin Gothic Book"/>
                <a:cs typeface="Franklin Gothic Book"/>
              </a:rPr>
              <a:t> </a:t>
            </a:r>
            <a:r>
              <a:rPr sz="1923" spc="-7" dirty="0">
                <a:latin typeface="Franklin Gothic Book"/>
                <a:cs typeface="Franklin Gothic Book"/>
              </a:rPr>
              <a:t>by</a:t>
            </a:r>
            <a:r>
              <a:rPr sz="1923" dirty="0">
                <a:latin typeface="Franklin Gothic Book"/>
                <a:cs typeface="Franklin Gothic Book"/>
              </a:rPr>
              <a:t> </a:t>
            </a:r>
            <a:r>
              <a:rPr sz="1923" spc="7" dirty="0">
                <a:latin typeface="Franklin Gothic Book"/>
                <a:cs typeface="Franklin Gothic Book"/>
              </a:rPr>
              <a:t>the</a:t>
            </a:r>
            <a:r>
              <a:rPr sz="1923" spc="-14" dirty="0">
                <a:latin typeface="Franklin Gothic Book"/>
                <a:cs typeface="Franklin Gothic Book"/>
              </a:rPr>
              <a:t> </a:t>
            </a:r>
            <a:r>
              <a:rPr sz="1923" dirty="0">
                <a:latin typeface="Franklin Gothic Book"/>
                <a:cs typeface="Franklin Gothic Book"/>
              </a:rPr>
              <a:t>selected</a:t>
            </a:r>
            <a:r>
              <a:rPr sz="1923" spc="7" dirty="0">
                <a:latin typeface="Franklin Gothic Book"/>
                <a:cs typeface="Franklin Gothic Book"/>
              </a:rPr>
              <a:t> </a:t>
            </a:r>
            <a:r>
              <a:rPr sz="1923" dirty="0">
                <a:latin typeface="Franklin Gothic Book"/>
                <a:cs typeface="Franklin Gothic Book"/>
              </a:rPr>
              <a:t>Building </a:t>
            </a:r>
            <a:r>
              <a:rPr sz="1923" spc="7" dirty="0">
                <a:latin typeface="Franklin Gothic Book"/>
                <a:cs typeface="Franklin Gothic Book"/>
              </a:rPr>
              <a:t> Diagram.</a:t>
            </a:r>
            <a:endParaRPr sz="1923">
              <a:latin typeface="Franklin Gothic Book"/>
              <a:cs typeface="Franklin Gothic Book"/>
            </a:endParaRPr>
          </a:p>
          <a:p>
            <a:pPr marL="333218" marR="6978" indent="-334089">
              <a:lnSpc>
                <a:spcPct val="109600"/>
              </a:lnSpc>
              <a:spcBef>
                <a:spcPts val="968"/>
              </a:spcBef>
              <a:buClr>
                <a:srgbClr val="8A8D90"/>
              </a:buClr>
              <a:buFont typeface="Wingdings"/>
              <a:buChar char=""/>
              <a:tabLst>
                <a:tab pos="337580" algn="l"/>
                <a:tab pos="338451" algn="l"/>
              </a:tabLst>
            </a:pPr>
            <a:r>
              <a:rPr sz="1923" spc="-7" dirty="0">
                <a:latin typeface="Franklin Gothic Book"/>
                <a:cs typeface="Franklin Gothic Book"/>
              </a:rPr>
              <a:t>For</a:t>
            </a:r>
            <a:r>
              <a:rPr sz="1923" spc="7" dirty="0">
                <a:latin typeface="Franklin Gothic Book"/>
                <a:cs typeface="Franklin Gothic Book"/>
              </a:rPr>
              <a:t> </a:t>
            </a:r>
            <a:r>
              <a:rPr sz="1923" dirty="0">
                <a:latin typeface="Franklin Gothic Book"/>
                <a:cs typeface="Franklin Gothic Book"/>
              </a:rPr>
              <a:t>buildings</a:t>
            </a:r>
            <a:r>
              <a:rPr sz="1923" spc="48" dirty="0">
                <a:latin typeface="Franklin Gothic Book"/>
                <a:cs typeface="Franklin Gothic Book"/>
              </a:rPr>
              <a:t> </a:t>
            </a:r>
            <a:r>
              <a:rPr sz="1923" spc="-7" dirty="0">
                <a:latin typeface="Franklin Gothic Book"/>
                <a:cs typeface="Franklin Gothic Book"/>
              </a:rPr>
              <a:t>elevated</a:t>
            </a:r>
            <a:r>
              <a:rPr sz="1923" spc="7" dirty="0">
                <a:latin typeface="Franklin Gothic Book"/>
                <a:cs typeface="Franklin Gothic Book"/>
              </a:rPr>
              <a:t> on a</a:t>
            </a:r>
            <a:r>
              <a:rPr sz="1923" spc="21" dirty="0">
                <a:latin typeface="Franklin Gothic Book"/>
                <a:cs typeface="Franklin Gothic Book"/>
              </a:rPr>
              <a:t> </a:t>
            </a:r>
            <a:r>
              <a:rPr sz="1923" dirty="0">
                <a:latin typeface="Franklin Gothic Book"/>
                <a:cs typeface="Franklin Gothic Book"/>
              </a:rPr>
              <a:t>crawlspace,</a:t>
            </a:r>
            <a:r>
              <a:rPr sz="1923" spc="34" dirty="0">
                <a:latin typeface="Franklin Gothic Book"/>
                <a:cs typeface="Franklin Gothic Book"/>
              </a:rPr>
              <a:t> </a:t>
            </a:r>
            <a:r>
              <a:rPr sz="1923" dirty="0">
                <a:latin typeface="Franklin Gothic Book"/>
                <a:cs typeface="Franklin Gothic Book"/>
              </a:rPr>
              <a:t>enter </a:t>
            </a:r>
            <a:r>
              <a:rPr sz="1923" spc="-460" dirty="0">
                <a:latin typeface="Franklin Gothic Book"/>
                <a:cs typeface="Franklin Gothic Book"/>
              </a:rPr>
              <a:t> </a:t>
            </a:r>
            <a:r>
              <a:rPr sz="1923" spc="7" dirty="0">
                <a:latin typeface="Franklin Gothic Book"/>
                <a:cs typeface="Franklin Gothic Book"/>
              </a:rPr>
              <a:t>the </a:t>
            </a:r>
            <a:r>
              <a:rPr sz="1923" dirty="0">
                <a:latin typeface="Franklin Gothic Book"/>
                <a:cs typeface="Franklin Gothic Book"/>
              </a:rPr>
              <a:t>lowest elevation </a:t>
            </a:r>
            <a:r>
              <a:rPr sz="1923" spc="7" dirty="0">
                <a:latin typeface="Franklin Gothic Book"/>
                <a:cs typeface="Franklin Gothic Book"/>
              </a:rPr>
              <a:t>on the </a:t>
            </a:r>
            <a:r>
              <a:rPr sz="1923" spc="-7" dirty="0">
                <a:latin typeface="Franklin Gothic Book"/>
                <a:cs typeface="Franklin Gothic Book"/>
              </a:rPr>
              <a:t>top </a:t>
            </a:r>
            <a:r>
              <a:rPr sz="1923" spc="7" dirty="0">
                <a:latin typeface="Franklin Gothic Book"/>
                <a:cs typeface="Franklin Gothic Book"/>
              </a:rPr>
              <a:t>of the </a:t>
            </a:r>
            <a:r>
              <a:rPr sz="1923" spc="14" dirty="0">
                <a:latin typeface="Franklin Gothic Book"/>
                <a:cs typeface="Franklin Gothic Book"/>
              </a:rPr>
              <a:t> </a:t>
            </a:r>
            <a:r>
              <a:rPr sz="1923" spc="7" dirty="0">
                <a:latin typeface="Franklin Gothic Book"/>
                <a:cs typeface="Franklin Gothic Book"/>
              </a:rPr>
              <a:t>crawlspace</a:t>
            </a:r>
            <a:r>
              <a:rPr sz="1923" spc="-34" dirty="0">
                <a:latin typeface="Franklin Gothic Book"/>
                <a:cs typeface="Franklin Gothic Book"/>
              </a:rPr>
              <a:t> </a:t>
            </a:r>
            <a:r>
              <a:rPr sz="1923" spc="7" dirty="0">
                <a:latin typeface="Franklin Gothic Book"/>
                <a:cs typeface="Franklin Gothic Book"/>
              </a:rPr>
              <a:t>floor </a:t>
            </a:r>
            <a:r>
              <a:rPr sz="1923" dirty="0">
                <a:latin typeface="Franklin Gothic Book"/>
                <a:cs typeface="Franklin Gothic Book"/>
              </a:rPr>
              <a:t>in</a:t>
            </a:r>
            <a:r>
              <a:rPr sz="1923" spc="7" dirty="0">
                <a:latin typeface="Franklin Gothic Book"/>
                <a:cs typeface="Franklin Gothic Book"/>
              </a:rPr>
              <a:t> </a:t>
            </a:r>
            <a:r>
              <a:rPr sz="1923" dirty="0">
                <a:latin typeface="Franklin Gothic Book"/>
                <a:cs typeface="Franklin Gothic Book"/>
              </a:rPr>
              <a:t>Item</a:t>
            </a:r>
            <a:r>
              <a:rPr sz="1923" spc="7" dirty="0">
                <a:latin typeface="Franklin Gothic Book"/>
                <a:cs typeface="Franklin Gothic Book"/>
              </a:rPr>
              <a:t> C2.a.</a:t>
            </a:r>
            <a:endParaRPr sz="1923">
              <a:latin typeface="Franklin Gothic Book"/>
              <a:cs typeface="Franklin Gothic Book"/>
            </a:endParaRPr>
          </a:p>
          <a:p>
            <a:pPr marL="723136" marR="360260" lvl="1" indent="-277391">
              <a:lnSpc>
                <a:spcPct val="102400"/>
              </a:lnSpc>
              <a:spcBef>
                <a:spcPts val="1154"/>
              </a:spcBef>
              <a:buClr>
                <a:srgbClr val="8A8D90"/>
              </a:buClr>
              <a:buSzPct val="48000"/>
              <a:buFont typeface="Wingdings"/>
              <a:buChar char=""/>
              <a:tabLst>
                <a:tab pos="723136" algn="l"/>
                <a:tab pos="724009" algn="l"/>
              </a:tabLst>
            </a:pPr>
            <a:r>
              <a:rPr sz="1717" spc="7" dirty="0">
                <a:latin typeface="Franklin Gothic Book"/>
                <a:cs typeface="Franklin Gothic Book"/>
              </a:rPr>
              <a:t>Regardless</a:t>
            </a:r>
            <a:r>
              <a:rPr sz="1717" spc="-27" dirty="0">
                <a:latin typeface="Franklin Gothic Book"/>
                <a:cs typeface="Franklin Gothic Book"/>
              </a:rPr>
              <a:t> </a:t>
            </a:r>
            <a:r>
              <a:rPr sz="1717" spc="14" dirty="0">
                <a:latin typeface="Franklin Gothic Book"/>
                <a:cs typeface="Franklin Gothic Book"/>
              </a:rPr>
              <a:t>of</a:t>
            </a:r>
            <a:r>
              <a:rPr sz="1717" spc="7" dirty="0">
                <a:latin typeface="Franklin Gothic Book"/>
                <a:cs typeface="Franklin Gothic Book"/>
              </a:rPr>
              <a:t> </a:t>
            </a:r>
            <a:r>
              <a:rPr sz="1717" spc="14" dirty="0">
                <a:latin typeface="Franklin Gothic Book"/>
                <a:cs typeface="Franklin Gothic Book"/>
              </a:rPr>
              <a:t>whether</a:t>
            </a:r>
            <a:r>
              <a:rPr sz="171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crawlspace</a:t>
            </a:r>
            <a:r>
              <a:rPr sz="1717" spc="-21" dirty="0">
                <a:latin typeface="Franklin Gothic Book"/>
                <a:cs typeface="Franklin Gothic Book"/>
              </a:rPr>
              <a:t> </a:t>
            </a:r>
            <a:r>
              <a:rPr sz="1717" spc="14" dirty="0">
                <a:latin typeface="Franklin Gothic Book"/>
                <a:cs typeface="Franklin Gothic Book"/>
              </a:rPr>
              <a:t>has </a:t>
            </a:r>
            <a:r>
              <a:rPr sz="1717" spc="-405" dirty="0">
                <a:latin typeface="Franklin Gothic Book"/>
                <a:cs typeface="Franklin Gothic Book"/>
              </a:rPr>
              <a:t> </a:t>
            </a:r>
            <a:r>
              <a:rPr sz="1717" spc="14" dirty="0">
                <a:latin typeface="Franklin Gothic Book"/>
                <a:cs typeface="Franklin Gothic Book"/>
              </a:rPr>
              <a:t>permanent</a:t>
            </a:r>
            <a:r>
              <a:rPr sz="1717" spc="-14" dirty="0">
                <a:latin typeface="Franklin Gothic Book"/>
                <a:cs typeface="Franklin Gothic Book"/>
              </a:rPr>
              <a:t> </a:t>
            </a:r>
            <a:r>
              <a:rPr sz="1717" spc="14" dirty="0">
                <a:latin typeface="Franklin Gothic Book"/>
                <a:cs typeface="Franklin Gothic Book"/>
              </a:rPr>
              <a:t>flood</a:t>
            </a:r>
            <a:r>
              <a:rPr sz="1717" spc="-7" dirty="0">
                <a:latin typeface="Franklin Gothic Book"/>
                <a:cs typeface="Franklin Gothic Book"/>
              </a:rPr>
              <a:t> </a:t>
            </a:r>
            <a:r>
              <a:rPr sz="1717" spc="14" dirty="0">
                <a:latin typeface="Franklin Gothic Book"/>
                <a:cs typeface="Franklin Gothic Book"/>
              </a:rPr>
              <a:t>openings.</a:t>
            </a:r>
            <a:endParaRPr sz="1717">
              <a:latin typeface="Franklin Gothic Book"/>
              <a:cs typeface="Franklin Gothic Book"/>
            </a:endParaRPr>
          </a:p>
        </p:txBody>
      </p:sp>
      <p:sp>
        <p:nvSpPr>
          <p:cNvPr id="13" name="object 13"/>
          <p:cNvSpPr txBox="1">
            <a:spLocks noGrp="1"/>
          </p:cNvSpPr>
          <p:nvPr>
            <p:ph type="title"/>
          </p:nvPr>
        </p:nvSpPr>
        <p:spPr>
          <a:xfrm>
            <a:off x="1776398" y="1112618"/>
            <a:ext cx="4091196" cy="436075"/>
          </a:xfrm>
          <a:prstGeom prst="rect">
            <a:avLst/>
          </a:prstGeom>
        </p:spPr>
        <p:txBody>
          <a:bodyPr vert="horz" wrap="square" lIns="0" tIns="23553" rIns="0" bIns="0" rtlCol="0">
            <a:spAutoFit/>
          </a:bodyPr>
          <a:lstStyle/>
          <a:p>
            <a:pPr>
              <a:spcBef>
                <a:spcPts val="185"/>
              </a:spcBef>
            </a:pPr>
            <a:r>
              <a:rPr spc="14" dirty="0"/>
              <a:t>C2(a)</a:t>
            </a:r>
            <a:r>
              <a:rPr spc="-14" dirty="0"/>
              <a:t> </a:t>
            </a:r>
            <a:r>
              <a:rPr spc="27" dirty="0"/>
              <a:t>–</a:t>
            </a:r>
            <a:r>
              <a:rPr spc="-14" dirty="0"/>
              <a:t> </a:t>
            </a:r>
            <a:r>
              <a:rPr spc="-27" dirty="0"/>
              <a:t>Top</a:t>
            </a:r>
            <a:r>
              <a:rPr spc="-7" dirty="0"/>
              <a:t> </a:t>
            </a:r>
            <a:r>
              <a:rPr spc="21" dirty="0"/>
              <a:t>of</a:t>
            </a:r>
            <a:r>
              <a:rPr spc="-7" dirty="0"/>
              <a:t> </a:t>
            </a:r>
            <a:r>
              <a:rPr spc="7" dirty="0"/>
              <a:t>Bottom</a:t>
            </a:r>
            <a:r>
              <a:rPr spc="-27" dirty="0"/>
              <a:t> </a:t>
            </a:r>
            <a:r>
              <a:rPr spc="21" dirty="0"/>
              <a:t>Floor</a:t>
            </a:r>
          </a:p>
        </p:txBody>
      </p:sp>
      <p:grpSp>
        <p:nvGrpSpPr>
          <p:cNvPr id="14" name="object 14"/>
          <p:cNvGrpSpPr/>
          <p:nvPr/>
        </p:nvGrpSpPr>
        <p:grpSpPr>
          <a:xfrm>
            <a:off x="9472383" y="3936446"/>
            <a:ext cx="2730372" cy="1059873"/>
            <a:chOff x="6895338" y="3922776"/>
            <a:chExt cx="1987550" cy="771525"/>
          </a:xfrm>
        </p:grpSpPr>
        <p:pic>
          <p:nvPicPr>
            <p:cNvPr id="15" name="object 15"/>
            <p:cNvPicPr/>
            <p:nvPr/>
          </p:nvPicPr>
          <p:blipFill>
            <a:blip r:embed="rId7" cstate="print"/>
            <a:stretch>
              <a:fillRect/>
            </a:stretch>
          </p:blipFill>
          <p:spPr>
            <a:xfrm>
              <a:off x="6895338" y="3922776"/>
              <a:ext cx="1987295" cy="771144"/>
            </a:xfrm>
            <a:prstGeom prst="rect">
              <a:avLst/>
            </a:prstGeom>
          </p:spPr>
        </p:pic>
        <p:sp>
          <p:nvSpPr>
            <p:cNvPr id="16" name="object 16"/>
            <p:cNvSpPr/>
            <p:nvPr/>
          </p:nvSpPr>
          <p:spPr>
            <a:xfrm>
              <a:off x="7283196" y="4191262"/>
              <a:ext cx="1390015" cy="182245"/>
            </a:xfrm>
            <a:custGeom>
              <a:avLst/>
              <a:gdLst/>
              <a:ahLst/>
              <a:cxnLst/>
              <a:rect l="l" t="t" r="r" b="b"/>
              <a:pathLst>
                <a:path w="1390015" h="182245">
                  <a:moveTo>
                    <a:pt x="182284" y="17371"/>
                  </a:moveTo>
                  <a:lnTo>
                    <a:pt x="179831" y="9644"/>
                  </a:lnTo>
                  <a:lnTo>
                    <a:pt x="174247" y="3857"/>
                  </a:lnTo>
                  <a:lnTo>
                    <a:pt x="167163" y="500"/>
                  </a:lnTo>
                  <a:lnTo>
                    <a:pt x="159365" y="0"/>
                  </a:lnTo>
                  <a:lnTo>
                    <a:pt x="151637" y="2786"/>
                  </a:lnTo>
                  <a:lnTo>
                    <a:pt x="0" y="91178"/>
                  </a:lnTo>
                  <a:lnTo>
                    <a:pt x="40385" y="114719"/>
                  </a:lnTo>
                  <a:lnTo>
                    <a:pt x="40385" y="70604"/>
                  </a:lnTo>
                  <a:lnTo>
                    <a:pt x="115840" y="70604"/>
                  </a:lnTo>
                  <a:lnTo>
                    <a:pt x="172211" y="37838"/>
                  </a:lnTo>
                  <a:lnTo>
                    <a:pt x="178331" y="32254"/>
                  </a:lnTo>
                  <a:lnTo>
                    <a:pt x="181736" y="25169"/>
                  </a:lnTo>
                  <a:lnTo>
                    <a:pt x="182284" y="17371"/>
                  </a:lnTo>
                  <a:close/>
                </a:path>
                <a:path w="1390015" h="182245">
                  <a:moveTo>
                    <a:pt x="115840" y="70604"/>
                  </a:moveTo>
                  <a:lnTo>
                    <a:pt x="40385" y="70604"/>
                  </a:lnTo>
                  <a:lnTo>
                    <a:pt x="40385" y="110990"/>
                  </a:lnTo>
                  <a:lnTo>
                    <a:pt x="50292" y="110990"/>
                  </a:lnTo>
                  <a:lnTo>
                    <a:pt x="50292" y="73652"/>
                  </a:lnTo>
                  <a:lnTo>
                    <a:pt x="80444" y="91178"/>
                  </a:lnTo>
                  <a:lnTo>
                    <a:pt x="115840" y="70604"/>
                  </a:lnTo>
                  <a:close/>
                </a:path>
                <a:path w="1390015" h="182245">
                  <a:moveTo>
                    <a:pt x="182284" y="164556"/>
                  </a:moveTo>
                  <a:lnTo>
                    <a:pt x="181736" y="156805"/>
                  </a:lnTo>
                  <a:lnTo>
                    <a:pt x="178331" y="149768"/>
                  </a:lnTo>
                  <a:lnTo>
                    <a:pt x="172211" y="144518"/>
                  </a:lnTo>
                  <a:lnTo>
                    <a:pt x="114529" y="110990"/>
                  </a:lnTo>
                  <a:lnTo>
                    <a:pt x="40385" y="110990"/>
                  </a:lnTo>
                  <a:lnTo>
                    <a:pt x="40385" y="114719"/>
                  </a:lnTo>
                  <a:lnTo>
                    <a:pt x="151637" y="179570"/>
                  </a:lnTo>
                  <a:lnTo>
                    <a:pt x="159365" y="182022"/>
                  </a:lnTo>
                  <a:lnTo>
                    <a:pt x="167163" y="181475"/>
                  </a:lnTo>
                  <a:lnTo>
                    <a:pt x="174247" y="178069"/>
                  </a:lnTo>
                  <a:lnTo>
                    <a:pt x="179831" y="171950"/>
                  </a:lnTo>
                  <a:lnTo>
                    <a:pt x="182284" y="164556"/>
                  </a:lnTo>
                  <a:close/>
                </a:path>
                <a:path w="1390015" h="182245">
                  <a:moveTo>
                    <a:pt x="80444" y="91178"/>
                  </a:moveTo>
                  <a:lnTo>
                    <a:pt x="50292" y="73652"/>
                  </a:lnTo>
                  <a:lnTo>
                    <a:pt x="50292" y="108704"/>
                  </a:lnTo>
                  <a:lnTo>
                    <a:pt x="80444" y="91178"/>
                  </a:lnTo>
                  <a:close/>
                </a:path>
                <a:path w="1390015" h="182245">
                  <a:moveTo>
                    <a:pt x="114529" y="110990"/>
                  </a:moveTo>
                  <a:lnTo>
                    <a:pt x="80444" y="91178"/>
                  </a:lnTo>
                  <a:lnTo>
                    <a:pt x="50292" y="108704"/>
                  </a:lnTo>
                  <a:lnTo>
                    <a:pt x="50292" y="110990"/>
                  </a:lnTo>
                  <a:lnTo>
                    <a:pt x="114529" y="110990"/>
                  </a:lnTo>
                  <a:close/>
                </a:path>
                <a:path w="1390015" h="182245">
                  <a:moveTo>
                    <a:pt x="1389887" y="110990"/>
                  </a:moveTo>
                  <a:lnTo>
                    <a:pt x="1389887" y="70604"/>
                  </a:lnTo>
                  <a:lnTo>
                    <a:pt x="115840" y="70604"/>
                  </a:lnTo>
                  <a:lnTo>
                    <a:pt x="80444" y="91178"/>
                  </a:lnTo>
                  <a:lnTo>
                    <a:pt x="114529" y="110990"/>
                  </a:lnTo>
                  <a:lnTo>
                    <a:pt x="1389887" y="110990"/>
                  </a:lnTo>
                  <a:close/>
                </a:path>
              </a:pathLst>
            </a:custGeom>
            <a:solidFill>
              <a:srgbClr val="FFFF00"/>
            </a:solidFill>
          </p:spPr>
          <p:txBody>
            <a:bodyPr wrap="square" lIns="0" tIns="0" rIns="0" bIns="0" rtlCol="0"/>
            <a:lstStyle/>
            <a:p>
              <a:endParaRPr sz="2473"/>
            </a:p>
          </p:txBody>
        </p:sp>
      </p:grpSp>
      <p:sp>
        <p:nvSpPr>
          <p:cNvPr id="17" name="object 17"/>
          <p:cNvSpPr txBox="1"/>
          <p:nvPr/>
        </p:nvSpPr>
        <p:spPr>
          <a:xfrm>
            <a:off x="10083707" y="3906089"/>
            <a:ext cx="1886835" cy="276541"/>
          </a:xfrm>
          <a:prstGeom prst="rect">
            <a:avLst/>
          </a:prstGeom>
          <a:solidFill>
            <a:srgbClr val="FFFFFF"/>
          </a:solidFill>
        </p:spPr>
        <p:txBody>
          <a:bodyPr vert="horz" wrap="square" lIns="0" tIns="43616" rIns="0" bIns="0" rtlCol="0">
            <a:spAutoFit/>
          </a:bodyPr>
          <a:lstStyle/>
          <a:p>
            <a:pPr marL="88973">
              <a:spcBef>
                <a:spcPts val="343"/>
              </a:spcBef>
            </a:pPr>
            <a:r>
              <a:rPr sz="1511" spc="21" dirty="0">
                <a:solidFill>
                  <a:srgbClr val="3C3C3C"/>
                </a:solidFill>
                <a:latin typeface="Franklin Gothic Book"/>
                <a:cs typeface="Franklin Gothic Book"/>
              </a:rPr>
              <a:t>C2a</a:t>
            </a:r>
            <a:r>
              <a:rPr sz="1511" spc="-21" dirty="0">
                <a:solidFill>
                  <a:srgbClr val="3C3C3C"/>
                </a:solidFill>
                <a:latin typeface="Franklin Gothic Book"/>
                <a:cs typeface="Franklin Gothic Book"/>
              </a:rPr>
              <a:t> </a:t>
            </a:r>
            <a:r>
              <a:rPr sz="1511" spc="21" dirty="0">
                <a:solidFill>
                  <a:srgbClr val="3C3C3C"/>
                </a:solidFill>
                <a:latin typeface="Franklin Gothic Book"/>
                <a:cs typeface="Franklin Gothic Book"/>
              </a:rPr>
              <a:t>–</a:t>
            </a:r>
            <a:r>
              <a:rPr sz="1511" spc="-7" dirty="0">
                <a:solidFill>
                  <a:srgbClr val="3C3C3C"/>
                </a:solidFill>
                <a:latin typeface="Franklin Gothic Book"/>
                <a:cs typeface="Franklin Gothic Book"/>
              </a:rPr>
              <a:t> </a:t>
            </a:r>
            <a:r>
              <a:rPr sz="1511" spc="14" dirty="0">
                <a:solidFill>
                  <a:srgbClr val="3C3C3C"/>
                </a:solidFill>
                <a:latin typeface="Franklin Gothic Book"/>
                <a:cs typeface="Franklin Gothic Book"/>
              </a:rPr>
              <a:t>Bottom</a:t>
            </a:r>
            <a:r>
              <a:rPr sz="1511" spc="-21" dirty="0">
                <a:solidFill>
                  <a:srgbClr val="3C3C3C"/>
                </a:solidFill>
                <a:latin typeface="Franklin Gothic Book"/>
                <a:cs typeface="Franklin Gothic Book"/>
              </a:rPr>
              <a:t> </a:t>
            </a:r>
            <a:r>
              <a:rPr sz="1511" spc="14" dirty="0">
                <a:solidFill>
                  <a:srgbClr val="3C3C3C"/>
                </a:solidFill>
                <a:latin typeface="Franklin Gothic Book"/>
                <a:cs typeface="Franklin Gothic Book"/>
              </a:rPr>
              <a:t>Floor</a:t>
            </a:r>
            <a:endParaRPr sz="1511">
              <a:latin typeface="Franklin Gothic Book"/>
              <a:cs typeface="Franklin Gothic Book"/>
            </a:endParaRPr>
          </a:p>
        </p:txBody>
      </p:sp>
      <p:sp>
        <p:nvSpPr>
          <p:cNvPr id="18" name="object 18"/>
          <p:cNvSpPr txBox="1"/>
          <p:nvPr/>
        </p:nvSpPr>
        <p:spPr>
          <a:xfrm>
            <a:off x="11026863" y="4616184"/>
            <a:ext cx="922046" cy="181406"/>
          </a:xfrm>
          <a:prstGeom prst="rect">
            <a:avLst/>
          </a:prstGeom>
        </p:spPr>
        <p:txBody>
          <a:bodyPr vert="horz" wrap="square" lIns="0" tIns="22680" rIns="0" bIns="0" rtlCol="0">
            <a:spAutoFit/>
          </a:bodyPr>
          <a:lstStyle/>
          <a:p>
            <a:pPr>
              <a:spcBef>
                <a:spcPts val="179"/>
              </a:spcBef>
            </a:pPr>
            <a:r>
              <a:rPr sz="1030" spc="14" dirty="0">
                <a:solidFill>
                  <a:srgbClr val="FFFFFF"/>
                </a:solidFill>
                <a:latin typeface="Franklin Gothic Book"/>
                <a:cs typeface="Franklin Gothic Book"/>
              </a:rPr>
              <a:t>Photo:</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M.</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Paine</a:t>
            </a:r>
            <a:endParaRPr sz="1030">
              <a:latin typeface="Franklin Gothic Book"/>
              <a:cs typeface="Franklin Gothic Book"/>
            </a:endParaRPr>
          </a:p>
        </p:txBody>
      </p:sp>
      <p:pic>
        <p:nvPicPr>
          <p:cNvPr id="19" name="object 19"/>
          <p:cNvPicPr/>
          <p:nvPr/>
        </p:nvPicPr>
        <p:blipFill>
          <a:blip r:embed="rId8" cstate="print"/>
          <a:stretch>
            <a:fillRect/>
          </a:stretch>
        </p:blipFill>
        <p:spPr>
          <a:xfrm>
            <a:off x="6973702" y="4735145"/>
            <a:ext cx="3972943" cy="1711498"/>
          </a:xfrm>
          <a:prstGeom prst="rect">
            <a:avLst/>
          </a:prstGeom>
        </p:spPr>
      </p:pic>
      <p:sp>
        <p:nvSpPr>
          <p:cNvPr id="20" name="object 20"/>
          <p:cNvSpPr txBox="1"/>
          <p:nvPr/>
        </p:nvSpPr>
        <p:spPr>
          <a:xfrm>
            <a:off x="9946577" y="6198927"/>
            <a:ext cx="814750" cy="181406"/>
          </a:xfrm>
          <a:prstGeom prst="rect">
            <a:avLst/>
          </a:prstGeom>
        </p:spPr>
        <p:txBody>
          <a:bodyPr vert="horz" wrap="square" lIns="0" tIns="22680" rIns="0" bIns="0" rtlCol="0">
            <a:spAutoFit/>
          </a:bodyPr>
          <a:lstStyle/>
          <a:p>
            <a:pPr>
              <a:spcBef>
                <a:spcPts val="179"/>
              </a:spcBef>
            </a:pPr>
            <a:r>
              <a:rPr sz="1030" spc="14" dirty="0">
                <a:solidFill>
                  <a:srgbClr val="FFFFFF"/>
                </a:solidFill>
                <a:latin typeface="Franklin Gothic Book"/>
                <a:cs typeface="Franklin Gothic Book"/>
              </a:rPr>
              <a:t>Photo:</a:t>
            </a:r>
            <a:r>
              <a:rPr sz="1030" spc="-34" dirty="0">
                <a:solidFill>
                  <a:srgbClr val="FFFFFF"/>
                </a:solidFill>
                <a:latin typeface="Franklin Gothic Book"/>
                <a:cs typeface="Franklin Gothic Book"/>
              </a:rPr>
              <a:t> </a:t>
            </a:r>
            <a:r>
              <a:rPr sz="1030" spc="21" dirty="0">
                <a:solidFill>
                  <a:srgbClr val="FFFFFF"/>
                </a:solidFill>
                <a:latin typeface="Franklin Gothic Book"/>
                <a:cs typeface="Franklin Gothic Book"/>
              </a:rPr>
              <a:t>B</a:t>
            </a:r>
            <a:r>
              <a:rPr sz="1030" spc="-34" dirty="0">
                <a:solidFill>
                  <a:srgbClr val="FFFFFF"/>
                </a:solidFill>
                <a:latin typeface="Franklin Gothic Book"/>
                <a:cs typeface="Franklin Gothic Book"/>
              </a:rPr>
              <a:t> </a:t>
            </a:r>
            <a:r>
              <a:rPr sz="1030" spc="14" dirty="0">
                <a:solidFill>
                  <a:srgbClr val="FFFFFF"/>
                </a:solidFill>
                <a:latin typeface="Franklin Gothic Book"/>
                <a:cs typeface="Franklin Gothic Book"/>
              </a:rPr>
              <a:t>Croft</a:t>
            </a:r>
            <a:endParaRPr sz="1030">
              <a:latin typeface="Franklin Gothic Book"/>
              <a:cs typeface="Franklin Gothic Book"/>
            </a:endParaRPr>
          </a:p>
        </p:txBody>
      </p:sp>
      <p:grpSp>
        <p:nvGrpSpPr>
          <p:cNvPr id="21" name="object 21"/>
          <p:cNvGrpSpPr/>
          <p:nvPr/>
        </p:nvGrpSpPr>
        <p:grpSpPr>
          <a:xfrm>
            <a:off x="5394097" y="5636430"/>
            <a:ext cx="2571609" cy="1059873"/>
            <a:chOff x="3926585" y="5160264"/>
            <a:chExt cx="1871980" cy="771525"/>
          </a:xfrm>
        </p:grpSpPr>
        <p:pic>
          <p:nvPicPr>
            <p:cNvPr id="22" name="object 22"/>
            <p:cNvPicPr/>
            <p:nvPr/>
          </p:nvPicPr>
          <p:blipFill>
            <a:blip r:embed="rId9" cstate="print"/>
            <a:stretch>
              <a:fillRect/>
            </a:stretch>
          </p:blipFill>
          <p:spPr>
            <a:xfrm>
              <a:off x="3926585" y="5160264"/>
              <a:ext cx="1871472" cy="771144"/>
            </a:xfrm>
            <a:prstGeom prst="rect">
              <a:avLst/>
            </a:prstGeom>
          </p:spPr>
        </p:pic>
        <p:sp>
          <p:nvSpPr>
            <p:cNvPr id="23" name="object 23"/>
            <p:cNvSpPr/>
            <p:nvPr/>
          </p:nvSpPr>
          <p:spPr>
            <a:xfrm>
              <a:off x="4133087" y="5428321"/>
              <a:ext cx="1275715" cy="182245"/>
            </a:xfrm>
            <a:custGeom>
              <a:avLst/>
              <a:gdLst/>
              <a:ahLst/>
              <a:cxnLst/>
              <a:rect l="l" t="t" r="r" b="b"/>
              <a:pathLst>
                <a:path w="1275714" h="182245">
                  <a:moveTo>
                    <a:pt x="1194570" y="90844"/>
                  </a:moveTo>
                  <a:lnTo>
                    <a:pt x="1160698" y="71032"/>
                  </a:lnTo>
                  <a:lnTo>
                    <a:pt x="0" y="71032"/>
                  </a:lnTo>
                  <a:lnTo>
                    <a:pt x="0" y="111418"/>
                  </a:lnTo>
                  <a:lnTo>
                    <a:pt x="1159395" y="111418"/>
                  </a:lnTo>
                  <a:lnTo>
                    <a:pt x="1194570" y="90844"/>
                  </a:lnTo>
                  <a:close/>
                </a:path>
                <a:path w="1275714" h="182245">
                  <a:moveTo>
                    <a:pt x="1275588" y="90844"/>
                  </a:moveTo>
                  <a:lnTo>
                    <a:pt x="1123950" y="2452"/>
                  </a:lnTo>
                  <a:lnTo>
                    <a:pt x="1116222" y="0"/>
                  </a:lnTo>
                  <a:lnTo>
                    <a:pt x="1108424" y="547"/>
                  </a:lnTo>
                  <a:lnTo>
                    <a:pt x="1101340" y="3952"/>
                  </a:lnTo>
                  <a:lnTo>
                    <a:pt x="1095756" y="10072"/>
                  </a:lnTo>
                  <a:lnTo>
                    <a:pt x="1093303" y="17466"/>
                  </a:lnTo>
                  <a:lnTo>
                    <a:pt x="1093851" y="25217"/>
                  </a:lnTo>
                  <a:lnTo>
                    <a:pt x="1097256" y="32254"/>
                  </a:lnTo>
                  <a:lnTo>
                    <a:pt x="1103376" y="37504"/>
                  </a:lnTo>
                  <a:lnTo>
                    <a:pt x="1160698" y="71032"/>
                  </a:lnTo>
                  <a:lnTo>
                    <a:pt x="1235202" y="71032"/>
                  </a:lnTo>
                  <a:lnTo>
                    <a:pt x="1235202" y="114386"/>
                  </a:lnTo>
                  <a:lnTo>
                    <a:pt x="1275588" y="90844"/>
                  </a:lnTo>
                  <a:close/>
                </a:path>
                <a:path w="1275714" h="182245">
                  <a:moveTo>
                    <a:pt x="1235202" y="114386"/>
                  </a:moveTo>
                  <a:lnTo>
                    <a:pt x="1235202" y="111418"/>
                  </a:lnTo>
                  <a:lnTo>
                    <a:pt x="1159395" y="111418"/>
                  </a:lnTo>
                  <a:lnTo>
                    <a:pt x="1103376" y="144184"/>
                  </a:lnTo>
                  <a:lnTo>
                    <a:pt x="1097256" y="149768"/>
                  </a:lnTo>
                  <a:lnTo>
                    <a:pt x="1093851" y="156852"/>
                  </a:lnTo>
                  <a:lnTo>
                    <a:pt x="1093303" y="164651"/>
                  </a:lnTo>
                  <a:lnTo>
                    <a:pt x="1095756" y="172378"/>
                  </a:lnTo>
                  <a:lnTo>
                    <a:pt x="1101340" y="178165"/>
                  </a:lnTo>
                  <a:lnTo>
                    <a:pt x="1108424" y="181522"/>
                  </a:lnTo>
                  <a:lnTo>
                    <a:pt x="1116222" y="182022"/>
                  </a:lnTo>
                  <a:lnTo>
                    <a:pt x="1123950" y="179236"/>
                  </a:lnTo>
                  <a:lnTo>
                    <a:pt x="1235202" y="114386"/>
                  </a:lnTo>
                  <a:close/>
                </a:path>
                <a:path w="1275714" h="182245">
                  <a:moveTo>
                    <a:pt x="1224534" y="111418"/>
                  </a:moveTo>
                  <a:lnTo>
                    <a:pt x="1224534" y="108370"/>
                  </a:lnTo>
                  <a:lnTo>
                    <a:pt x="1194570" y="90844"/>
                  </a:lnTo>
                  <a:lnTo>
                    <a:pt x="1159395" y="111418"/>
                  </a:lnTo>
                  <a:lnTo>
                    <a:pt x="1224534" y="111418"/>
                  </a:lnTo>
                  <a:close/>
                </a:path>
                <a:path w="1275714" h="182245">
                  <a:moveTo>
                    <a:pt x="1235202" y="111418"/>
                  </a:moveTo>
                  <a:lnTo>
                    <a:pt x="1235202" y="71032"/>
                  </a:lnTo>
                  <a:lnTo>
                    <a:pt x="1160698" y="71032"/>
                  </a:lnTo>
                  <a:lnTo>
                    <a:pt x="1194570" y="90844"/>
                  </a:lnTo>
                  <a:lnTo>
                    <a:pt x="1224534" y="73318"/>
                  </a:lnTo>
                  <a:lnTo>
                    <a:pt x="1224534" y="111418"/>
                  </a:lnTo>
                  <a:lnTo>
                    <a:pt x="1235202" y="111418"/>
                  </a:lnTo>
                  <a:close/>
                </a:path>
                <a:path w="1275714" h="182245">
                  <a:moveTo>
                    <a:pt x="1224534" y="108370"/>
                  </a:moveTo>
                  <a:lnTo>
                    <a:pt x="1224534" y="73318"/>
                  </a:lnTo>
                  <a:lnTo>
                    <a:pt x="1194570" y="90844"/>
                  </a:lnTo>
                  <a:lnTo>
                    <a:pt x="1224534" y="108370"/>
                  </a:lnTo>
                  <a:close/>
                </a:path>
              </a:pathLst>
            </a:custGeom>
            <a:solidFill>
              <a:srgbClr val="FFFF00"/>
            </a:solidFill>
          </p:spPr>
          <p:txBody>
            <a:bodyPr wrap="square" lIns="0" tIns="0" rIns="0" bIns="0" rtlCol="0"/>
            <a:lstStyle/>
            <a:p>
              <a:endParaRPr sz="2473"/>
            </a:p>
          </p:txBody>
        </p:sp>
      </p:grpSp>
      <p:sp>
        <p:nvSpPr>
          <p:cNvPr id="24" name="object 24"/>
          <p:cNvSpPr txBox="1"/>
          <p:nvPr/>
        </p:nvSpPr>
        <p:spPr>
          <a:xfrm>
            <a:off x="5418173" y="5657364"/>
            <a:ext cx="1815305" cy="276541"/>
          </a:xfrm>
          <a:prstGeom prst="rect">
            <a:avLst/>
          </a:prstGeom>
          <a:solidFill>
            <a:srgbClr val="FFFFFF"/>
          </a:solidFill>
        </p:spPr>
        <p:txBody>
          <a:bodyPr vert="horz" wrap="square" lIns="0" tIns="43616" rIns="0" bIns="0" rtlCol="0">
            <a:spAutoFit/>
          </a:bodyPr>
          <a:lstStyle/>
          <a:p>
            <a:pPr marL="88973">
              <a:spcBef>
                <a:spcPts val="343"/>
              </a:spcBef>
            </a:pPr>
            <a:r>
              <a:rPr sz="1511" spc="21" dirty="0">
                <a:solidFill>
                  <a:srgbClr val="3C3C3C"/>
                </a:solidFill>
                <a:latin typeface="Franklin Gothic Book"/>
                <a:cs typeface="Franklin Gothic Book"/>
              </a:rPr>
              <a:t>C2a</a:t>
            </a:r>
            <a:r>
              <a:rPr sz="1511" spc="-21" dirty="0">
                <a:solidFill>
                  <a:srgbClr val="3C3C3C"/>
                </a:solidFill>
                <a:latin typeface="Franklin Gothic Book"/>
                <a:cs typeface="Franklin Gothic Book"/>
              </a:rPr>
              <a:t> </a:t>
            </a:r>
            <a:r>
              <a:rPr sz="1511" spc="21" dirty="0">
                <a:solidFill>
                  <a:srgbClr val="3C3C3C"/>
                </a:solidFill>
                <a:latin typeface="Franklin Gothic Book"/>
                <a:cs typeface="Franklin Gothic Book"/>
              </a:rPr>
              <a:t>–</a:t>
            </a:r>
            <a:r>
              <a:rPr sz="1511" spc="-7" dirty="0">
                <a:solidFill>
                  <a:srgbClr val="3C3C3C"/>
                </a:solidFill>
                <a:latin typeface="Franklin Gothic Book"/>
                <a:cs typeface="Franklin Gothic Book"/>
              </a:rPr>
              <a:t> </a:t>
            </a:r>
            <a:r>
              <a:rPr sz="1511" spc="14" dirty="0">
                <a:solidFill>
                  <a:srgbClr val="3C3C3C"/>
                </a:solidFill>
                <a:latin typeface="Franklin Gothic Book"/>
                <a:cs typeface="Franklin Gothic Book"/>
              </a:rPr>
              <a:t>Bottom</a:t>
            </a:r>
            <a:r>
              <a:rPr sz="1511" spc="-21" dirty="0">
                <a:solidFill>
                  <a:srgbClr val="3C3C3C"/>
                </a:solidFill>
                <a:latin typeface="Franklin Gothic Book"/>
                <a:cs typeface="Franklin Gothic Book"/>
              </a:rPr>
              <a:t> </a:t>
            </a:r>
            <a:r>
              <a:rPr sz="1511" spc="14" dirty="0">
                <a:solidFill>
                  <a:srgbClr val="3C3C3C"/>
                </a:solidFill>
                <a:latin typeface="Franklin Gothic Book"/>
                <a:cs typeface="Franklin Gothic Book"/>
              </a:rPr>
              <a:t>Floor</a:t>
            </a:r>
            <a:endParaRPr sz="1511">
              <a:latin typeface="Franklin Gothic Book"/>
              <a:cs typeface="Franklin Gothic Book"/>
            </a:endParaRPr>
          </a:p>
        </p:txBody>
      </p:sp>
      <p:sp>
        <p:nvSpPr>
          <p:cNvPr id="25" name="object 25"/>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9" name="Slide Number Placeholder 28">
            <a:extLst>
              <a:ext uri="{FF2B5EF4-FFF2-40B4-BE49-F238E27FC236}">
                <a16:creationId xmlns:a16="http://schemas.microsoft.com/office/drawing/2014/main" id="{77DB93BA-E371-7D72-5350-CB1759BD1090}"/>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49</a:t>
            </a:fld>
            <a:endParaRPr lang="en-US" spc="-2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5" name="object 5"/>
          <p:cNvSpPr txBox="1"/>
          <p:nvPr/>
        </p:nvSpPr>
        <p:spPr>
          <a:xfrm>
            <a:off x="8423502" y="6657542"/>
            <a:ext cx="2726882" cy="166712"/>
          </a:xfrm>
          <a:prstGeom prst="rect">
            <a:avLst/>
          </a:prstGeom>
        </p:spPr>
        <p:txBody>
          <a:bodyPr vert="horz" wrap="square" lIns="0" tIns="0" rIns="0" bIns="0" rtlCol="0">
            <a:spAutoFit/>
          </a:bodyPr>
          <a:lstStyle/>
          <a:p>
            <a:pPr>
              <a:lnSpc>
                <a:spcPts val="1291"/>
              </a:lnSpc>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grpSp>
        <p:nvGrpSpPr>
          <p:cNvPr id="6" name="object 6"/>
          <p:cNvGrpSpPr/>
          <p:nvPr/>
        </p:nvGrpSpPr>
        <p:grpSpPr>
          <a:xfrm>
            <a:off x="2454716" y="6470720"/>
            <a:ext cx="1243933" cy="332355"/>
            <a:chOff x="1786889" y="5767578"/>
            <a:chExt cx="905510" cy="241935"/>
          </a:xfrm>
        </p:grpSpPr>
        <p:pic>
          <p:nvPicPr>
            <p:cNvPr id="7" name="object 7"/>
            <p:cNvPicPr/>
            <p:nvPr/>
          </p:nvPicPr>
          <p:blipFill>
            <a:blip r:embed="rId3" cstate="print"/>
            <a:stretch>
              <a:fillRect/>
            </a:stretch>
          </p:blipFill>
          <p:spPr>
            <a:xfrm>
              <a:off x="1786889" y="5773674"/>
              <a:ext cx="162306" cy="235457"/>
            </a:xfrm>
            <a:prstGeom prst="rect">
              <a:avLst/>
            </a:prstGeom>
          </p:spPr>
        </p:pic>
        <p:pic>
          <p:nvPicPr>
            <p:cNvPr id="8" name="object 8"/>
            <p:cNvPicPr/>
            <p:nvPr/>
          </p:nvPicPr>
          <p:blipFill>
            <a:blip r:embed="rId4" cstate="print"/>
            <a:stretch>
              <a:fillRect/>
            </a:stretch>
          </p:blipFill>
          <p:spPr>
            <a:xfrm>
              <a:off x="1969769" y="5773674"/>
              <a:ext cx="165354" cy="235457"/>
            </a:xfrm>
            <a:prstGeom prst="rect">
              <a:avLst/>
            </a:prstGeom>
          </p:spPr>
        </p:pic>
        <p:sp>
          <p:nvSpPr>
            <p:cNvPr id="9" name="object 9"/>
            <p:cNvSpPr/>
            <p:nvPr/>
          </p:nvSpPr>
          <p:spPr>
            <a:xfrm>
              <a:off x="2152649"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10" name="object 10"/>
            <p:cNvPicPr/>
            <p:nvPr/>
          </p:nvPicPr>
          <p:blipFill>
            <a:blip r:embed="rId5" cstate="print"/>
            <a:stretch>
              <a:fillRect/>
            </a:stretch>
          </p:blipFill>
          <p:spPr>
            <a:xfrm>
              <a:off x="2471927" y="5767578"/>
              <a:ext cx="220218" cy="241554"/>
            </a:xfrm>
            <a:prstGeom prst="rect">
              <a:avLst/>
            </a:prstGeom>
          </p:spPr>
        </p:pic>
      </p:grpSp>
      <p:pic>
        <p:nvPicPr>
          <p:cNvPr id="11" name="object 11"/>
          <p:cNvPicPr/>
          <p:nvPr/>
        </p:nvPicPr>
        <p:blipFill>
          <a:blip r:embed="rId6" cstate="print"/>
          <a:stretch>
            <a:fillRect/>
          </a:stretch>
        </p:blipFill>
        <p:spPr>
          <a:xfrm>
            <a:off x="1593210" y="6255080"/>
            <a:ext cx="744265" cy="751592"/>
          </a:xfrm>
          <a:prstGeom prst="rect">
            <a:avLst/>
          </a:prstGeom>
        </p:spPr>
      </p:pic>
      <p:grpSp>
        <p:nvGrpSpPr>
          <p:cNvPr id="12" name="object 12"/>
          <p:cNvGrpSpPr/>
          <p:nvPr/>
        </p:nvGrpSpPr>
        <p:grpSpPr>
          <a:xfrm>
            <a:off x="7118593" y="4754423"/>
            <a:ext cx="5288023" cy="2112767"/>
            <a:chOff x="5181917" y="4518215"/>
            <a:chExt cx="3849370" cy="1537970"/>
          </a:xfrm>
        </p:grpSpPr>
        <p:pic>
          <p:nvPicPr>
            <p:cNvPr id="13" name="object 13"/>
            <p:cNvPicPr/>
            <p:nvPr/>
          </p:nvPicPr>
          <p:blipFill>
            <a:blip r:embed="rId7" cstate="print"/>
            <a:stretch>
              <a:fillRect/>
            </a:stretch>
          </p:blipFill>
          <p:spPr>
            <a:xfrm>
              <a:off x="5189219" y="4573329"/>
              <a:ext cx="3810718" cy="1475426"/>
            </a:xfrm>
            <a:prstGeom prst="rect">
              <a:avLst/>
            </a:prstGeom>
          </p:spPr>
        </p:pic>
        <p:sp>
          <p:nvSpPr>
            <p:cNvPr id="14" name="object 14"/>
            <p:cNvSpPr/>
            <p:nvPr/>
          </p:nvSpPr>
          <p:spPr>
            <a:xfrm>
              <a:off x="5185409" y="4521708"/>
              <a:ext cx="3842385" cy="1530985"/>
            </a:xfrm>
            <a:custGeom>
              <a:avLst/>
              <a:gdLst/>
              <a:ahLst/>
              <a:cxnLst/>
              <a:rect l="l" t="t" r="r" b="b"/>
              <a:pathLst>
                <a:path w="3842384" h="1530985">
                  <a:moveTo>
                    <a:pt x="0" y="1530858"/>
                  </a:moveTo>
                  <a:lnTo>
                    <a:pt x="0" y="0"/>
                  </a:lnTo>
                  <a:lnTo>
                    <a:pt x="3842003" y="0"/>
                  </a:lnTo>
                  <a:lnTo>
                    <a:pt x="3842003" y="1530858"/>
                  </a:lnTo>
                  <a:lnTo>
                    <a:pt x="0" y="1530858"/>
                  </a:lnTo>
                  <a:close/>
                </a:path>
              </a:pathLst>
            </a:custGeom>
            <a:ln w="6756">
              <a:solidFill>
                <a:srgbClr val="595B5D"/>
              </a:solidFill>
            </a:ln>
          </p:spPr>
          <p:txBody>
            <a:bodyPr wrap="square" lIns="0" tIns="0" rIns="0" bIns="0" rtlCol="0"/>
            <a:lstStyle/>
            <a:p>
              <a:endParaRPr sz="2473"/>
            </a:p>
          </p:txBody>
        </p:sp>
      </p:grpSp>
      <p:sp>
        <p:nvSpPr>
          <p:cNvPr id="15" name="object 15"/>
          <p:cNvSpPr txBox="1"/>
          <p:nvPr/>
        </p:nvSpPr>
        <p:spPr>
          <a:xfrm>
            <a:off x="976652" y="553227"/>
            <a:ext cx="11863596" cy="4278189"/>
          </a:xfrm>
          <a:prstGeom prst="rect">
            <a:avLst/>
          </a:prstGeom>
          <a:ln w="12953">
            <a:solidFill>
              <a:srgbClr val="000000"/>
            </a:solidFill>
          </a:ln>
        </p:spPr>
        <p:txBody>
          <a:bodyPr vert="horz" wrap="square" lIns="0" tIns="1745" rIns="0" bIns="0" rtlCol="0">
            <a:spAutoFit/>
          </a:bodyPr>
          <a:lstStyle/>
          <a:p>
            <a:pPr>
              <a:spcBef>
                <a:spcPts val="14"/>
              </a:spcBef>
            </a:pPr>
            <a:endParaRPr sz="4121" dirty="0">
              <a:latin typeface="Times New Roman"/>
              <a:cs typeface="Times New Roman"/>
            </a:endParaRPr>
          </a:p>
          <a:p>
            <a:pPr marL="799026"/>
            <a:r>
              <a:rPr sz="2679" spc="21" dirty="0">
                <a:solidFill>
                  <a:srgbClr val="005288"/>
                </a:solidFill>
                <a:latin typeface="Franklin Gothic Medium"/>
                <a:cs typeface="Franklin Gothic Medium"/>
              </a:rPr>
              <a:t>Updating</a:t>
            </a:r>
            <a:r>
              <a:rPr sz="2679" spc="14" dirty="0">
                <a:solidFill>
                  <a:srgbClr val="005288"/>
                </a:solidFill>
                <a:latin typeface="Franklin Gothic Medium"/>
                <a:cs typeface="Franklin Gothic Medium"/>
              </a:rPr>
              <a:t> the</a:t>
            </a:r>
            <a:r>
              <a:rPr sz="2679" spc="-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Elevation</a:t>
            </a:r>
            <a:r>
              <a:rPr sz="2679"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Certificate</a:t>
            </a:r>
            <a:r>
              <a:rPr sz="2679" spc="-14"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(EC)</a:t>
            </a:r>
            <a:endParaRPr sz="2679" dirty="0">
              <a:latin typeface="Franklin Gothic Medium"/>
              <a:cs typeface="Franklin Gothic Medium"/>
            </a:endParaRPr>
          </a:p>
          <a:p>
            <a:pPr>
              <a:spcBef>
                <a:spcPts val="21"/>
              </a:spcBef>
            </a:pPr>
            <a:endParaRPr sz="3434" dirty="0">
              <a:latin typeface="Franklin Gothic Medium"/>
              <a:cs typeface="Franklin Gothic Medium"/>
            </a:endParaRPr>
          </a:p>
          <a:p>
            <a:pPr marL="1137479" indent="-339325">
              <a:buClr>
                <a:srgbClr val="8A8D90"/>
              </a:buClr>
              <a:buFont typeface="Wingdings"/>
              <a:buChar char=""/>
              <a:tabLst>
                <a:tab pos="1137479" algn="l"/>
                <a:tab pos="1138351" algn="l"/>
              </a:tabLst>
            </a:pPr>
            <a:r>
              <a:rPr sz="2129" spc="-7" dirty="0">
                <a:latin typeface="Franklin Gothic Book"/>
                <a:cs typeface="Franklin Gothic Book"/>
              </a:rPr>
              <a:t>Updates </a:t>
            </a:r>
            <a:r>
              <a:rPr sz="2129" dirty="0">
                <a:latin typeface="Franklin Gothic Book"/>
                <a:cs typeface="Franklin Gothic Book"/>
              </a:rPr>
              <a:t>are</a:t>
            </a:r>
            <a:r>
              <a:rPr sz="2129" spc="-7" dirty="0">
                <a:latin typeface="Franklin Gothic Book"/>
                <a:cs typeface="Franklin Gothic Book"/>
              </a:rPr>
              <a:t> </a:t>
            </a:r>
            <a:r>
              <a:rPr sz="2129" spc="21" dirty="0">
                <a:latin typeface="Franklin Gothic Book"/>
                <a:cs typeface="Franklin Gothic Book"/>
              </a:rPr>
              <a:t>part</a:t>
            </a:r>
            <a:r>
              <a:rPr sz="2129" spc="-14" dirty="0">
                <a:latin typeface="Franklin Gothic Book"/>
                <a:cs typeface="Franklin Gothic Book"/>
              </a:rPr>
              <a:t> </a:t>
            </a:r>
            <a:r>
              <a:rPr sz="2129" dirty="0">
                <a:latin typeface="Franklin Gothic Book"/>
                <a:cs typeface="Franklin Gothic Book"/>
              </a:rPr>
              <a:t>of</a:t>
            </a:r>
            <a:r>
              <a:rPr sz="2129" spc="-7" dirty="0">
                <a:latin typeface="Franklin Gothic Book"/>
                <a:cs typeface="Franklin Gothic Book"/>
              </a:rPr>
              <a:t> </a:t>
            </a:r>
            <a:r>
              <a:rPr sz="2129" spc="7" dirty="0">
                <a:latin typeface="Franklin Gothic Book"/>
                <a:cs typeface="Franklin Gothic Book"/>
              </a:rPr>
              <a:t>a</a:t>
            </a:r>
            <a:r>
              <a:rPr sz="2129" dirty="0">
                <a:latin typeface="Franklin Gothic Book"/>
                <a:cs typeface="Franklin Gothic Book"/>
              </a:rPr>
              <a:t> routine</a:t>
            </a:r>
            <a:r>
              <a:rPr sz="2129" spc="-27" dirty="0">
                <a:latin typeface="Franklin Gothic Book"/>
                <a:cs typeface="Franklin Gothic Book"/>
              </a:rPr>
              <a:t> </a:t>
            </a:r>
            <a:r>
              <a:rPr sz="2129" spc="-7" dirty="0">
                <a:latin typeface="Franklin Gothic Book"/>
                <a:cs typeface="Franklin Gothic Book"/>
              </a:rPr>
              <a:t>cycle:</a:t>
            </a:r>
            <a:endParaRPr sz="2129" dirty="0">
              <a:latin typeface="Franklin Gothic Book"/>
              <a:cs typeface="Franklin Gothic Book"/>
            </a:endParaRPr>
          </a:p>
          <a:p>
            <a:pPr marL="1523035" lvl="1" indent="-278264">
              <a:spcBef>
                <a:spcPts val="1010"/>
              </a:spcBef>
              <a:buClr>
                <a:srgbClr val="8A8D90"/>
              </a:buClr>
              <a:buSzPct val="50000"/>
              <a:buFont typeface="Wingdings"/>
              <a:buChar char=""/>
              <a:tabLst>
                <a:tab pos="1523035" algn="l"/>
              </a:tabLst>
            </a:pPr>
            <a:r>
              <a:rPr sz="1923" dirty="0">
                <a:latin typeface="Franklin Gothic Book"/>
                <a:cs typeface="Franklin Gothic Book"/>
              </a:rPr>
              <a:t>New </a:t>
            </a:r>
            <a:r>
              <a:rPr sz="1923" spc="7" dirty="0">
                <a:latin typeface="Franklin Gothic Book"/>
                <a:cs typeface="Franklin Gothic Book"/>
              </a:rPr>
              <a:t>editions</a:t>
            </a:r>
            <a:r>
              <a:rPr sz="1923" spc="14" dirty="0">
                <a:latin typeface="Franklin Gothic Book"/>
                <a:cs typeface="Franklin Gothic Book"/>
              </a:rPr>
              <a:t> </a:t>
            </a:r>
            <a:r>
              <a:rPr sz="1923" spc="7" dirty="0">
                <a:latin typeface="Franklin Gothic Book"/>
                <a:cs typeface="Franklin Gothic Book"/>
              </a:rPr>
              <a:t>of</a:t>
            </a:r>
            <a:r>
              <a:rPr sz="1923" dirty="0">
                <a:latin typeface="Franklin Gothic Book"/>
                <a:cs typeface="Franklin Gothic Book"/>
              </a:rPr>
              <a:t> </a:t>
            </a:r>
            <a:r>
              <a:rPr sz="1923" spc="7" dirty="0">
                <a:latin typeface="Franklin Gothic Book"/>
                <a:cs typeface="Franklin Gothic Book"/>
              </a:rPr>
              <a:t>the</a:t>
            </a:r>
            <a:r>
              <a:rPr sz="1923" dirty="0">
                <a:latin typeface="Franklin Gothic Book"/>
                <a:cs typeface="Franklin Gothic Book"/>
              </a:rPr>
              <a:t> </a:t>
            </a:r>
            <a:r>
              <a:rPr sz="1923" spc="7" dirty="0">
                <a:latin typeface="Franklin Gothic Book"/>
                <a:cs typeface="Franklin Gothic Book"/>
              </a:rPr>
              <a:t>EC</a:t>
            </a:r>
            <a:r>
              <a:rPr sz="1923" spc="27" dirty="0">
                <a:latin typeface="Franklin Gothic Book"/>
                <a:cs typeface="Franklin Gothic Book"/>
              </a:rPr>
              <a:t> </a:t>
            </a:r>
            <a:r>
              <a:rPr sz="1923" spc="7" dirty="0">
                <a:latin typeface="Franklin Gothic Book"/>
                <a:cs typeface="Franklin Gothic Book"/>
              </a:rPr>
              <a:t>are</a:t>
            </a:r>
            <a:r>
              <a:rPr sz="1923" spc="-27" dirty="0">
                <a:latin typeface="Franklin Gothic Book"/>
                <a:cs typeface="Franklin Gothic Book"/>
              </a:rPr>
              <a:t> </a:t>
            </a:r>
            <a:r>
              <a:rPr sz="1923" spc="7" dirty="0">
                <a:latin typeface="Franklin Gothic Book"/>
                <a:cs typeface="Franklin Gothic Book"/>
              </a:rPr>
              <a:t>released </a:t>
            </a:r>
            <a:r>
              <a:rPr sz="1923" dirty="0">
                <a:latin typeface="Franklin Gothic Book"/>
                <a:cs typeface="Franklin Gothic Book"/>
              </a:rPr>
              <a:t>every</a:t>
            </a:r>
            <a:r>
              <a:rPr sz="1923" spc="7" dirty="0">
                <a:latin typeface="Franklin Gothic Book"/>
                <a:cs typeface="Franklin Gothic Book"/>
              </a:rPr>
              <a:t> </a:t>
            </a:r>
            <a:r>
              <a:rPr sz="1923" spc="-21" dirty="0">
                <a:latin typeface="Franklin Gothic Book"/>
                <a:cs typeface="Franklin Gothic Book"/>
              </a:rPr>
              <a:t>few</a:t>
            </a:r>
            <a:r>
              <a:rPr sz="1923" spc="-7" dirty="0">
                <a:latin typeface="Franklin Gothic Book"/>
                <a:cs typeface="Franklin Gothic Book"/>
              </a:rPr>
              <a:t> </a:t>
            </a:r>
            <a:r>
              <a:rPr sz="1923" dirty="0">
                <a:latin typeface="Franklin Gothic Book"/>
                <a:cs typeface="Franklin Gothic Book"/>
              </a:rPr>
              <a:t>years.</a:t>
            </a:r>
          </a:p>
          <a:p>
            <a:pPr marL="1523035" lvl="1" indent="-278264">
              <a:spcBef>
                <a:spcPts val="1010"/>
              </a:spcBef>
              <a:buClr>
                <a:srgbClr val="8A8D90"/>
              </a:buClr>
              <a:buSzPct val="50000"/>
              <a:buFont typeface="Wingdings"/>
              <a:buChar char=""/>
              <a:tabLst>
                <a:tab pos="1523035" algn="l"/>
              </a:tabLst>
            </a:pPr>
            <a:r>
              <a:rPr sz="1923" dirty="0">
                <a:latin typeface="Franklin Gothic Book"/>
                <a:cs typeface="Franklin Gothic Book"/>
              </a:rPr>
              <a:t>Updates</a:t>
            </a:r>
            <a:r>
              <a:rPr sz="1923" spc="7" dirty="0">
                <a:latin typeface="Franklin Gothic Book"/>
                <a:cs typeface="Franklin Gothic Book"/>
              </a:rPr>
              <a:t> address emerging</a:t>
            </a:r>
            <a:r>
              <a:rPr sz="1923" spc="34" dirty="0">
                <a:latin typeface="Franklin Gothic Book"/>
                <a:cs typeface="Franklin Gothic Book"/>
              </a:rPr>
              <a:t> </a:t>
            </a:r>
            <a:r>
              <a:rPr sz="1923" dirty="0">
                <a:latin typeface="Franklin Gothic Book"/>
                <a:cs typeface="Franklin Gothic Book"/>
              </a:rPr>
              <a:t>issues,</a:t>
            </a:r>
            <a:r>
              <a:rPr sz="1923" spc="21" dirty="0">
                <a:latin typeface="Franklin Gothic Book"/>
                <a:cs typeface="Franklin Gothic Book"/>
              </a:rPr>
              <a:t> </a:t>
            </a:r>
            <a:r>
              <a:rPr sz="1923" spc="-7" dirty="0">
                <a:latin typeface="Franklin Gothic Book"/>
                <a:cs typeface="Franklin Gothic Book"/>
              </a:rPr>
              <a:t>provide</a:t>
            </a:r>
            <a:r>
              <a:rPr sz="1923" dirty="0">
                <a:latin typeface="Franklin Gothic Book"/>
                <a:cs typeface="Franklin Gothic Book"/>
              </a:rPr>
              <a:t> </a:t>
            </a:r>
            <a:r>
              <a:rPr sz="1923" spc="7" dirty="0">
                <a:latin typeface="Franklin Gothic Book"/>
                <a:cs typeface="Franklin Gothic Book"/>
              </a:rPr>
              <a:t>clarification,</a:t>
            </a:r>
            <a:r>
              <a:rPr sz="1923" spc="48" dirty="0">
                <a:latin typeface="Franklin Gothic Book"/>
                <a:cs typeface="Franklin Gothic Book"/>
              </a:rPr>
              <a:t> </a:t>
            </a:r>
            <a:r>
              <a:rPr sz="1923" spc="7" dirty="0">
                <a:latin typeface="Franklin Gothic Book"/>
                <a:cs typeface="Franklin Gothic Book"/>
              </a:rPr>
              <a:t>and</a:t>
            </a:r>
            <a:r>
              <a:rPr sz="1923" spc="21" dirty="0">
                <a:latin typeface="Franklin Gothic Book"/>
                <a:cs typeface="Franklin Gothic Book"/>
              </a:rPr>
              <a:t> </a:t>
            </a:r>
            <a:r>
              <a:rPr sz="1923" spc="7" dirty="0">
                <a:latin typeface="Franklin Gothic Book"/>
                <a:cs typeface="Franklin Gothic Book"/>
              </a:rPr>
              <a:t>add</a:t>
            </a:r>
            <a:r>
              <a:rPr sz="1923" spc="14" dirty="0">
                <a:latin typeface="Franklin Gothic Book"/>
                <a:cs typeface="Franklin Gothic Book"/>
              </a:rPr>
              <a:t> </a:t>
            </a:r>
            <a:r>
              <a:rPr sz="1923" spc="7" dirty="0">
                <a:latin typeface="Franklin Gothic Book"/>
                <a:cs typeface="Franklin Gothic Book"/>
              </a:rPr>
              <a:t>more</a:t>
            </a:r>
            <a:r>
              <a:rPr sz="1923" dirty="0">
                <a:latin typeface="Franklin Gothic Book"/>
                <a:cs typeface="Franklin Gothic Book"/>
              </a:rPr>
              <a:t> </a:t>
            </a:r>
            <a:r>
              <a:rPr sz="1923" spc="7" dirty="0">
                <a:latin typeface="Franklin Gothic Book"/>
                <a:cs typeface="Franklin Gothic Book"/>
              </a:rPr>
              <a:t>detail.</a:t>
            </a:r>
            <a:endParaRPr sz="1923" dirty="0">
              <a:latin typeface="Franklin Gothic Book"/>
              <a:cs typeface="Franklin Gothic Book"/>
            </a:endParaRPr>
          </a:p>
          <a:p>
            <a:pPr marL="1523035" lvl="1" indent="-278264">
              <a:spcBef>
                <a:spcPts val="1003"/>
              </a:spcBef>
              <a:buClr>
                <a:srgbClr val="8A8D90"/>
              </a:buClr>
              <a:buSzPct val="50000"/>
              <a:buFont typeface="Wingdings"/>
              <a:buChar char=""/>
              <a:tabLst>
                <a:tab pos="1523035" algn="l"/>
              </a:tabLst>
            </a:pPr>
            <a:r>
              <a:rPr sz="1923" spc="7" dirty="0">
                <a:latin typeface="Franklin Gothic Book"/>
                <a:cs typeface="Franklin Gothic Book"/>
              </a:rPr>
              <a:t>The amount</a:t>
            </a:r>
            <a:r>
              <a:rPr sz="1923" spc="14" dirty="0">
                <a:latin typeface="Franklin Gothic Book"/>
                <a:cs typeface="Franklin Gothic Book"/>
              </a:rPr>
              <a:t> </a:t>
            </a:r>
            <a:r>
              <a:rPr sz="1923" spc="7" dirty="0">
                <a:latin typeface="Franklin Gothic Book"/>
                <a:cs typeface="Franklin Gothic Book"/>
              </a:rPr>
              <a:t>of</a:t>
            </a:r>
            <a:r>
              <a:rPr sz="1923" spc="14" dirty="0">
                <a:latin typeface="Franklin Gothic Book"/>
                <a:cs typeface="Franklin Gothic Book"/>
              </a:rPr>
              <a:t> </a:t>
            </a:r>
            <a:r>
              <a:rPr sz="1923" spc="7" dirty="0">
                <a:latin typeface="Franklin Gothic Book"/>
                <a:cs typeface="Franklin Gothic Book"/>
              </a:rPr>
              <a:t>change</a:t>
            </a:r>
            <a:r>
              <a:rPr sz="1923" spc="27" dirty="0">
                <a:latin typeface="Franklin Gothic Book"/>
                <a:cs typeface="Franklin Gothic Book"/>
              </a:rPr>
              <a:t> </a:t>
            </a:r>
            <a:r>
              <a:rPr sz="1923" dirty="0">
                <a:latin typeface="Franklin Gothic Book"/>
                <a:cs typeface="Franklin Gothic Book"/>
              </a:rPr>
              <a:t>varies</a:t>
            </a:r>
            <a:r>
              <a:rPr sz="1923" spc="27" dirty="0">
                <a:latin typeface="Franklin Gothic Book"/>
                <a:cs typeface="Franklin Gothic Book"/>
              </a:rPr>
              <a:t> </a:t>
            </a:r>
            <a:r>
              <a:rPr sz="1923" spc="-7" dirty="0">
                <a:latin typeface="Franklin Gothic Book"/>
                <a:cs typeface="Franklin Gothic Book"/>
              </a:rPr>
              <a:t>version</a:t>
            </a:r>
            <a:r>
              <a:rPr sz="1923" spc="21" dirty="0">
                <a:latin typeface="Franklin Gothic Book"/>
                <a:cs typeface="Franklin Gothic Book"/>
              </a:rPr>
              <a:t> </a:t>
            </a:r>
            <a:r>
              <a:rPr sz="1923" spc="-14" dirty="0">
                <a:latin typeface="Franklin Gothic Book"/>
                <a:cs typeface="Franklin Gothic Book"/>
              </a:rPr>
              <a:t>to</a:t>
            </a:r>
            <a:r>
              <a:rPr sz="1923" spc="7" dirty="0">
                <a:latin typeface="Franklin Gothic Book"/>
                <a:cs typeface="Franklin Gothic Book"/>
              </a:rPr>
              <a:t> </a:t>
            </a:r>
            <a:r>
              <a:rPr sz="1923" dirty="0">
                <a:latin typeface="Franklin Gothic Book"/>
                <a:cs typeface="Franklin Gothic Book"/>
              </a:rPr>
              <a:t>version</a:t>
            </a:r>
            <a:r>
              <a:rPr sz="1923" spc="34" dirty="0">
                <a:latin typeface="Franklin Gothic Book"/>
                <a:cs typeface="Franklin Gothic Book"/>
              </a:rPr>
              <a:t> </a:t>
            </a:r>
            <a:r>
              <a:rPr sz="1923" dirty="0">
                <a:latin typeface="Franklin Gothic Book"/>
                <a:cs typeface="Franklin Gothic Book"/>
              </a:rPr>
              <a:t>(minor</a:t>
            </a:r>
            <a:r>
              <a:rPr sz="1923" spc="21" dirty="0">
                <a:latin typeface="Franklin Gothic Book"/>
                <a:cs typeface="Franklin Gothic Book"/>
              </a:rPr>
              <a:t> </a:t>
            </a:r>
            <a:r>
              <a:rPr sz="1923" spc="7" dirty="0">
                <a:latin typeface="Franklin Gothic Book"/>
                <a:cs typeface="Franklin Gothic Book"/>
              </a:rPr>
              <a:t>or</a:t>
            </a:r>
            <a:r>
              <a:rPr sz="1923" spc="14" dirty="0">
                <a:latin typeface="Franklin Gothic Book"/>
                <a:cs typeface="Franklin Gothic Book"/>
              </a:rPr>
              <a:t> </a:t>
            </a:r>
            <a:r>
              <a:rPr sz="1923" spc="7" dirty="0">
                <a:latin typeface="Franklin Gothic Book"/>
                <a:cs typeface="Franklin Gothic Book"/>
              </a:rPr>
              <a:t>major).</a:t>
            </a:r>
            <a:endParaRPr sz="1923" dirty="0">
              <a:latin typeface="Franklin Gothic Book"/>
              <a:cs typeface="Franklin Gothic Book"/>
            </a:endParaRPr>
          </a:p>
          <a:p>
            <a:pPr marL="1133117" marR="1606776" indent="-334089">
              <a:lnSpc>
                <a:spcPct val="98900"/>
              </a:lnSpc>
              <a:spcBef>
                <a:spcPts val="975"/>
              </a:spcBef>
              <a:buClr>
                <a:srgbClr val="8A8D90"/>
              </a:buClr>
              <a:buFont typeface="Wingdings"/>
              <a:buChar char=""/>
              <a:tabLst>
                <a:tab pos="1137479" algn="l"/>
                <a:tab pos="1138351" algn="l"/>
              </a:tabLst>
            </a:pPr>
            <a:r>
              <a:rPr sz="2129" u="sng" spc="7" dirty="0">
                <a:uFill>
                  <a:solidFill>
                    <a:srgbClr val="000000"/>
                  </a:solidFill>
                </a:uFill>
                <a:latin typeface="Franklin Gothic Book"/>
                <a:cs typeface="Franklin Gothic Book"/>
              </a:rPr>
              <a:t>A </a:t>
            </a:r>
            <a:r>
              <a:rPr sz="2129" u="sng" spc="-7" dirty="0">
                <a:uFill>
                  <a:solidFill>
                    <a:srgbClr val="000000"/>
                  </a:solidFill>
                </a:uFill>
                <a:latin typeface="Franklin Gothic Book"/>
                <a:cs typeface="Franklin Gothic Book"/>
              </a:rPr>
              <a:t>completed</a:t>
            </a:r>
            <a:r>
              <a:rPr sz="2129" spc="7" dirty="0">
                <a:latin typeface="Franklin Gothic Book"/>
                <a:cs typeface="Franklin Gothic Book"/>
              </a:rPr>
              <a:t> </a:t>
            </a:r>
            <a:r>
              <a:rPr sz="2129" spc="-7" dirty="0">
                <a:latin typeface="Franklin Gothic Book"/>
                <a:cs typeface="Franklin Gothic Book"/>
              </a:rPr>
              <a:t>Elevation</a:t>
            </a:r>
            <a:r>
              <a:rPr sz="2129" spc="14" dirty="0">
                <a:latin typeface="Franklin Gothic Book"/>
                <a:cs typeface="Franklin Gothic Book"/>
              </a:rPr>
              <a:t> </a:t>
            </a:r>
            <a:r>
              <a:rPr sz="2129" dirty="0">
                <a:latin typeface="Franklin Gothic Book"/>
                <a:cs typeface="Franklin Gothic Book"/>
              </a:rPr>
              <a:t>Certificate</a:t>
            </a:r>
            <a:r>
              <a:rPr sz="2129" spc="7" dirty="0">
                <a:latin typeface="Franklin Gothic Book"/>
                <a:cs typeface="Franklin Gothic Book"/>
              </a:rPr>
              <a:t> </a:t>
            </a:r>
            <a:r>
              <a:rPr sz="2129" spc="-14" dirty="0">
                <a:latin typeface="Franklin Gothic Book"/>
                <a:cs typeface="Franklin Gothic Book"/>
              </a:rPr>
              <a:t>form</a:t>
            </a:r>
            <a:r>
              <a:rPr sz="2129" spc="7" dirty="0">
                <a:latin typeface="Franklin Gothic Book"/>
                <a:cs typeface="Franklin Gothic Book"/>
              </a:rPr>
              <a:t> </a:t>
            </a:r>
            <a:r>
              <a:rPr sz="2129" b="1" u="sng" spc="7" dirty="0">
                <a:uFill>
                  <a:solidFill>
                    <a:srgbClr val="000000"/>
                  </a:solidFill>
                </a:uFill>
                <a:latin typeface="Franklin Gothic Book"/>
                <a:cs typeface="Franklin Gothic Book"/>
              </a:rPr>
              <a:t>does</a:t>
            </a:r>
            <a:r>
              <a:rPr sz="2129" b="1" u="sng" spc="14" dirty="0">
                <a:uFill>
                  <a:solidFill>
                    <a:srgbClr val="000000"/>
                  </a:solidFill>
                </a:uFill>
                <a:latin typeface="Franklin Gothic Book"/>
                <a:cs typeface="Franklin Gothic Book"/>
              </a:rPr>
              <a:t> </a:t>
            </a:r>
            <a:r>
              <a:rPr sz="2129" b="1" u="sng" spc="-7" dirty="0">
                <a:uFill>
                  <a:solidFill>
                    <a:srgbClr val="000000"/>
                  </a:solidFill>
                </a:uFill>
                <a:latin typeface="Franklin Gothic Book"/>
                <a:cs typeface="Franklin Gothic Book"/>
              </a:rPr>
              <a:t>not</a:t>
            </a:r>
            <a:r>
              <a:rPr sz="2129" b="1" u="sng" spc="7" dirty="0">
                <a:uFill>
                  <a:solidFill>
                    <a:srgbClr val="000000"/>
                  </a:solidFill>
                </a:uFill>
                <a:latin typeface="Franklin Gothic Book"/>
                <a:cs typeface="Franklin Gothic Book"/>
              </a:rPr>
              <a:t> </a:t>
            </a:r>
            <a:r>
              <a:rPr sz="2129" b="1" u="sng" spc="-7" dirty="0">
                <a:uFill>
                  <a:solidFill>
                    <a:srgbClr val="000000"/>
                  </a:solidFill>
                </a:uFill>
                <a:latin typeface="Franklin Gothic Book"/>
                <a:cs typeface="Franklin Gothic Book"/>
              </a:rPr>
              <a:t>expire</a:t>
            </a:r>
            <a:r>
              <a:rPr sz="2129" spc="-7" dirty="0">
                <a:latin typeface="Franklin Gothic Book"/>
                <a:cs typeface="Franklin Gothic Book"/>
              </a:rPr>
              <a:t>,</a:t>
            </a:r>
            <a:r>
              <a:rPr sz="2129" spc="27" dirty="0">
                <a:latin typeface="Franklin Gothic Book"/>
                <a:cs typeface="Franklin Gothic Book"/>
              </a:rPr>
              <a:t> </a:t>
            </a:r>
            <a:r>
              <a:rPr sz="2129" dirty="0">
                <a:latin typeface="Franklin Gothic Book"/>
                <a:cs typeface="Franklin Gothic Book"/>
              </a:rPr>
              <a:t>unless</a:t>
            </a:r>
            <a:r>
              <a:rPr sz="2129" spc="7" dirty="0">
                <a:latin typeface="Franklin Gothic Book"/>
                <a:cs typeface="Franklin Gothic Book"/>
              </a:rPr>
              <a:t> </a:t>
            </a:r>
            <a:r>
              <a:rPr sz="2129" dirty="0">
                <a:latin typeface="Franklin Gothic Book"/>
                <a:cs typeface="Franklin Gothic Book"/>
              </a:rPr>
              <a:t>there</a:t>
            </a:r>
            <a:r>
              <a:rPr sz="2129" spc="34" dirty="0">
                <a:latin typeface="Franklin Gothic Book"/>
                <a:cs typeface="Franklin Gothic Book"/>
              </a:rPr>
              <a:t> </a:t>
            </a:r>
            <a:r>
              <a:rPr sz="2129" dirty="0">
                <a:latin typeface="Franklin Gothic Book"/>
                <a:cs typeface="Franklin Gothic Book"/>
              </a:rPr>
              <a:t>is</a:t>
            </a:r>
            <a:r>
              <a:rPr sz="2129" spc="14" dirty="0">
                <a:latin typeface="Franklin Gothic Book"/>
                <a:cs typeface="Franklin Gothic Book"/>
              </a:rPr>
              <a:t> </a:t>
            </a:r>
            <a:r>
              <a:rPr sz="2129" spc="7" dirty="0">
                <a:latin typeface="Franklin Gothic Book"/>
                <a:cs typeface="Franklin Gothic Book"/>
              </a:rPr>
              <a:t>a </a:t>
            </a:r>
            <a:r>
              <a:rPr sz="2129" spc="14" dirty="0">
                <a:latin typeface="Franklin Gothic Book"/>
                <a:cs typeface="Franklin Gothic Book"/>
              </a:rPr>
              <a:t> </a:t>
            </a:r>
            <a:r>
              <a:rPr sz="2129" dirty="0">
                <a:latin typeface="Franklin Gothic Book"/>
                <a:cs typeface="Franklin Gothic Book"/>
              </a:rPr>
              <a:t>physical </a:t>
            </a:r>
            <a:r>
              <a:rPr sz="2129" spc="7" dirty="0">
                <a:latin typeface="Franklin Gothic Book"/>
                <a:cs typeface="Franklin Gothic Book"/>
              </a:rPr>
              <a:t>change </a:t>
            </a:r>
            <a:r>
              <a:rPr sz="2129" spc="-14" dirty="0">
                <a:latin typeface="Franklin Gothic Book"/>
                <a:cs typeface="Franklin Gothic Book"/>
              </a:rPr>
              <a:t>to </a:t>
            </a:r>
            <a:r>
              <a:rPr sz="2129" spc="7" dirty="0">
                <a:latin typeface="Franklin Gothic Book"/>
                <a:cs typeface="Franklin Gothic Book"/>
              </a:rPr>
              <a:t>the </a:t>
            </a:r>
            <a:r>
              <a:rPr sz="2129" dirty="0">
                <a:latin typeface="Franklin Gothic Book"/>
                <a:cs typeface="Franklin Gothic Book"/>
              </a:rPr>
              <a:t>building </a:t>
            </a:r>
            <a:r>
              <a:rPr sz="2129" spc="7" dirty="0">
                <a:latin typeface="Franklin Gothic Book"/>
                <a:cs typeface="Franklin Gothic Book"/>
              </a:rPr>
              <a:t>that </a:t>
            </a:r>
            <a:r>
              <a:rPr sz="2129" spc="-7" dirty="0">
                <a:latin typeface="Franklin Gothic Book"/>
                <a:cs typeface="Franklin Gothic Book"/>
              </a:rPr>
              <a:t>invalidates </a:t>
            </a:r>
            <a:r>
              <a:rPr sz="2129" dirty="0">
                <a:latin typeface="Franklin Gothic Book"/>
                <a:cs typeface="Franklin Gothic Book"/>
              </a:rPr>
              <a:t>information in the </a:t>
            </a:r>
            <a:r>
              <a:rPr sz="2129" spc="-7" dirty="0">
                <a:latin typeface="Franklin Gothic Book"/>
                <a:cs typeface="Franklin Gothic Book"/>
              </a:rPr>
              <a:t>completed </a:t>
            </a:r>
            <a:r>
              <a:rPr sz="2129" spc="7" dirty="0">
                <a:latin typeface="Franklin Gothic Book"/>
                <a:cs typeface="Franklin Gothic Book"/>
              </a:rPr>
              <a:t>EC </a:t>
            </a:r>
            <a:r>
              <a:rPr sz="2129" spc="-515" dirty="0">
                <a:latin typeface="Franklin Gothic Book"/>
                <a:cs typeface="Franklin Gothic Book"/>
              </a:rPr>
              <a:t> </a:t>
            </a:r>
            <a:r>
              <a:rPr sz="2129" spc="-7" dirty="0">
                <a:latin typeface="Franklin Gothic Book"/>
                <a:cs typeface="Franklin Gothic Book"/>
              </a:rPr>
              <a:t>(Sections</a:t>
            </a:r>
            <a:r>
              <a:rPr sz="2129" spc="-14" dirty="0">
                <a:latin typeface="Franklin Gothic Book"/>
                <a:cs typeface="Franklin Gothic Book"/>
              </a:rPr>
              <a:t> </a:t>
            </a:r>
            <a:r>
              <a:rPr sz="2129" spc="14" dirty="0">
                <a:latin typeface="Franklin Gothic Book"/>
                <a:cs typeface="Franklin Gothic Book"/>
              </a:rPr>
              <a:t>A,</a:t>
            </a:r>
            <a:r>
              <a:rPr sz="2129" spc="7" dirty="0">
                <a:latin typeface="Franklin Gothic Book"/>
                <a:cs typeface="Franklin Gothic Book"/>
              </a:rPr>
              <a:t> </a:t>
            </a:r>
            <a:r>
              <a:rPr sz="2129" dirty="0">
                <a:latin typeface="Franklin Gothic Book"/>
                <a:cs typeface="Franklin Gothic Book"/>
              </a:rPr>
              <a:t>C,</a:t>
            </a:r>
            <a:r>
              <a:rPr sz="2129" spc="-7" dirty="0">
                <a:latin typeface="Franklin Gothic Book"/>
                <a:cs typeface="Franklin Gothic Book"/>
              </a:rPr>
              <a:t> </a:t>
            </a:r>
            <a:r>
              <a:rPr sz="2129" spc="7" dirty="0">
                <a:latin typeface="Franklin Gothic Book"/>
                <a:cs typeface="Franklin Gothic Book"/>
              </a:rPr>
              <a:t>E</a:t>
            </a:r>
            <a:r>
              <a:rPr sz="2129" spc="-7" dirty="0">
                <a:latin typeface="Franklin Gothic Book"/>
                <a:cs typeface="Franklin Gothic Book"/>
              </a:rPr>
              <a:t> </a:t>
            </a:r>
            <a:r>
              <a:rPr sz="2129" dirty="0">
                <a:latin typeface="Franklin Gothic Book"/>
                <a:cs typeface="Franklin Gothic Book"/>
              </a:rPr>
              <a:t>or</a:t>
            </a:r>
            <a:r>
              <a:rPr sz="2129" spc="-7" dirty="0">
                <a:latin typeface="Franklin Gothic Book"/>
                <a:cs typeface="Franklin Gothic Book"/>
              </a:rPr>
              <a:t> </a:t>
            </a:r>
            <a:r>
              <a:rPr sz="2129" dirty="0">
                <a:latin typeface="Franklin Gothic Book"/>
                <a:cs typeface="Franklin Gothic Book"/>
              </a:rPr>
              <a:t>H).</a:t>
            </a:r>
          </a:p>
        </p:txBody>
      </p:sp>
      <p:grpSp>
        <p:nvGrpSpPr>
          <p:cNvPr id="16" name="object 16"/>
          <p:cNvGrpSpPr/>
          <p:nvPr/>
        </p:nvGrpSpPr>
        <p:grpSpPr>
          <a:xfrm>
            <a:off x="4001416" y="5213072"/>
            <a:ext cx="7514192" cy="1746391"/>
            <a:chOff x="2912795" y="4852085"/>
            <a:chExt cx="5469890" cy="1271270"/>
          </a:xfrm>
        </p:grpSpPr>
        <p:pic>
          <p:nvPicPr>
            <p:cNvPr id="17" name="object 17"/>
            <p:cNvPicPr/>
            <p:nvPr/>
          </p:nvPicPr>
          <p:blipFill>
            <a:blip r:embed="rId8" cstate="print"/>
            <a:stretch>
              <a:fillRect/>
            </a:stretch>
          </p:blipFill>
          <p:spPr>
            <a:xfrm>
              <a:off x="4240530" y="4859273"/>
              <a:ext cx="4134612" cy="1091946"/>
            </a:xfrm>
            <a:prstGeom prst="rect">
              <a:avLst/>
            </a:prstGeom>
          </p:spPr>
        </p:pic>
        <p:sp>
          <p:nvSpPr>
            <p:cNvPr id="18" name="object 18"/>
            <p:cNvSpPr/>
            <p:nvPr/>
          </p:nvSpPr>
          <p:spPr>
            <a:xfrm>
              <a:off x="4237482" y="4855463"/>
              <a:ext cx="4141470" cy="1099820"/>
            </a:xfrm>
            <a:custGeom>
              <a:avLst/>
              <a:gdLst/>
              <a:ahLst/>
              <a:cxnLst/>
              <a:rect l="l" t="t" r="r" b="b"/>
              <a:pathLst>
                <a:path w="4141470" h="1099820">
                  <a:moveTo>
                    <a:pt x="0" y="1099566"/>
                  </a:moveTo>
                  <a:lnTo>
                    <a:pt x="0" y="0"/>
                  </a:lnTo>
                  <a:lnTo>
                    <a:pt x="4141469" y="0"/>
                  </a:lnTo>
                  <a:lnTo>
                    <a:pt x="4141469" y="1099565"/>
                  </a:lnTo>
                  <a:lnTo>
                    <a:pt x="0" y="1099566"/>
                  </a:lnTo>
                  <a:close/>
                </a:path>
              </a:pathLst>
            </a:custGeom>
            <a:ln w="6756">
              <a:solidFill>
                <a:srgbClr val="595B5D"/>
              </a:solidFill>
            </a:ln>
          </p:spPr>
          <p:txBody>
            <a:bodyPr wrap="square" lIns="0" tIns="0" rIns="0" bIns="0" rtlCol="0"/>
            <a:lstStyle/>
            <a:p>
              <a:endParaRPr sz="2473"/>
            </a:p>
          </p:txBody>
        </p:sp>
        <p:pic>
          <p:nvPicPr>
            <p:cNvPr id="19" name="object 19"/>
            <p:cNvPicPr/>
            <p:nvPr/>
          </p:nvPicPr>
          <p:blipFill>
            <a:blip r:embed="rId9" cstate="print"/>
            <a:stretch>
              <a:fillRect/>
            </a:stretch>
          </p:blipFill>
          <p:spPr>
            <a:xfrm>
              <a:off x="2919984" y="5164835"/>
              <a:ext cx="4413503" cy="950975"/>
            </a:xfrm>
            <a:prstGeom prst="rect">
              <a:avLst/>
            </a:prstGeom>
          </p:spPr>
        </p:pic>
        <p:sp>
          <p:nvSpPr>
            <p:cNvPr id="20" name="object 20"/>
            <p:cNvSpPr/>
            <p:nvPr/>
          </p:nvSpPr>
          <p:spPr>
            <a:xfrm>
              <a:off x="2916174" y="5161025"/>
              <a:ext cx="4420870" cy="958850"/>
            </a:xfrm>
            <a:custGeom>
              <a:avLst/>
              <a:gdLst/>
              <a:ahLst/>
              <a:cxnLst/>
              <a:rect l="l" t="t" r="r" b="b"/>
              <a:pathLst>
                <a:path w="4420870" h="958850">
                  <a:moveTo>
                    <a:pt x="0" y="958596"/>
                  </a:moveTo>
                  <a:lnTo>
                    <a:pt x="0" y="0"/>
                  </a:lnTo>
                  <a:lnTo>
                    <a:pt x="4420362" y="0"/>
                  </a:lnTo>
                  <a:lnTo>
                    <a:pt x="4420362" y="958596"/>
                  </a:lnTo>
                  <a:lnTo>
                    <a:pt x="0" y="958596"/>
                  </a:lnTo>
                  <a:close/>
                </a:path>
              </a:pathLst>
            </a:custGeom>
            <a:ln w="6756">
              <a:solidFill>
                <a:srgbClr val="595B5D"/>
              </a:solidFill>
            </a:ln>
          </p:spPr>
          <p:txBody>
            <a:bodyPr wrap="square" lIns="0" tIns="0" rIns="0" bIns="0" rtlCol="0"/>
            <a:lstStyle/>
            <a:p>
              <a:endParaRPr sz="2473"/>
            </a:p>
          </p:txBody>
        </p:sp>
      </p:grpSp>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4" name="Slide Number Placeholder 23">
            <a:extLst>
              <a:ext uri="{FF2B5EF4-FFF2-40B4-BE49-F238E27FC236}">
                <a16:creationId xmlns:a16="http://schemas.microsoft.com/office/drawing/2014/main" id="{16C951C3-FD6B-54D1-379E-8C3925EB6B81}"/>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a:t>
            </a:fld>
            <a:endParaRPr lang="en-US" spc="-2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1764885" y="2075646"/>
            <a:ext cx="4251703" cy="316173"/>
          </a:xfrm>
          <a:prstGeom prst="rect">
            <a:avLst/>
          </a:prstGeom>
        </p:spPr>
        <p:txBody>
          <a:bodyPr vert="horz" wrap="square" lIns="0" tIns="20062" rIns="0" bIns="0" rtlCol="0">
            <a:spAutoFit/>
          </a:bodyPr>
          <a:lstStyle/>
          <a:p>
            <a:pPr>
              <a:spcBef>
                <a:spcPts val="157"/>
              </a:spcBef>
            </a:pPr>
            <a:r>
              <a:rPr sz="1923" spc="7" dirty="0">
                <a:solidFill>
                  <a:srgbClr val="3C641E"/>
                </a:solidFill>
                <a:latin typeface="Franklin Gothic Book"/>
                <a:cs typeface="Franklin Gothic Book"/>
              </a:rPr>
              <a:t>Additional</a:t>
            </a:r>
            <a:r>
              <a:rPr sz="1923" spc="-27" dirty="0">
                <a:solidFill>
                  <a:srgbClr val="3C641E"/>
                </a:solidFill>
                <a:latin typeface="Franklin Gothic Book"/>
                <a:cs typeface="Franklin Gothic Book"/>
              </a:rPr>
              <a:t> </a:t>
            </a:r>
            <a:r>
              <a:rPr sz="1923" spc="7" dirty="0">
                <a:solidFill>
                  <a:srgbClr val="3C641E"/>
                </a:solidFill>
                <a:latin typeface="Franklin Gothic Book"/>
                <a:cs typeface="Franklin Gothic Book"/>
              </a:rPr>
              <a:t>detail</a:t>
            </a:r>
            <a:r>
              <a:rPr sz="1923" spc="-55" dirty="0">
                <a:solidFill>
                  <a:srgbClr val="3C641E"/>
                </a:solidFill>
                <a:latin typeface="Franklin Gothic Book"/>
                <a:cs typeface="Franklin Gothic Book"/>
              </a:rPr>
              <a:t> </a:t>
            </a:r>
            <a:r>
              <a:rPr sz="1923" spc="7" dirty="0">
                <a:latin typeface="Franklin Gothic Book"/>
                <a:cs typeface="Franklin Gothic Book"/>
              </a:rPr>
              <a:t>now</a:t>
            </a:r>
            <a:r>
              <a:rPr sz="1923" spc="-27" dirty="0">
                <a:latin typeface="Franklin Gothic Book"/>
                <a:cs typeface="Franklin Gothic Book"/>
              </a:rPr>
              <a:t> </a:t>
            </a:r>
            <a:r>
              <a:rPr sz="1923" spc="7" dirty="0">
                <a:latin typeface="Franklin Gothic Book"/>
                <a:cs typeface="Franklin Gothic Book"/>
              </a:rPr>
              <a:t>in</a:t>
            </a:r>
            <a:r>
              <a:rPr sz="1923" spc="-14" dirty="0">
                <a:latin typeface="Franklin Gothic Book"/>
                <a:cs typeface="Franklin Gothic Book"/>
              </a:rPr>
              <a:t> </a:t>
            </a:r>
            <a:r>
              <a:rPr sz="1923" spc="7" dirty="0">
                <a:latin typeface="Franklin Gothic Book"/>
                <a:cs typeface="Franklin Gothic Book"/>
              </a:rPr>
              <a:t>EC</a:t>
            </a:r>
            <a:r>
              <a:rPr sz="1923" spc="-7" dirty="0">
                <a:latin typeface="Franklin Gothic Book"/>
                <a:cs typeface="Franklin Gothic Book"/>
              </a:rPr>
              <a:t> </a:t>
            </a:r>
            <a:r>
              <a:rPr sz="1923" spc="7" dirty="0">
                <a:latin typeface="Franklin Gothic Book"/>
                <a:cs typeface="Franklin Gothic Book"/>
              </a:rPr>
              <a:t>instructions…</a:t>
            </a:r>
            <a:endParaRPr sz="1923">
              <a:latin typeface="Franklin Gothic Book"/>
              <a:cs typeface="Franklin Gothic Book"/>
            </a:endParaRPr>
          </a:p>
        </p:txBody>
      </p:sp>
      <p:sp>
        <p:nvSpPr>
          <p:cNvPr id="11" name="object 11"/>
          <p:cNvSpPr txBox="1"/>
          <p:nvPr/>
        </p:nvSpPr>
        <p:spPr>
          <a:xfrm>
            <a:off x="1764873" y="2491790"/>
            <a:ext cx="4860585" cy="3363760"/>
          </a:xfrm>
          <a:prstGeom prst="rect">
            <a:avLst/>
          </a:prstGeom>
        </p:spPr>
        <p:txBody>
          <a:bodyPr vert="horz" wrap="square" lIns="0" tIns="15702" rIns="0" bIns="0" rtlCol="0">
            <a:spAutoFit/>
          </a:bodyPr>
          <a:lstStyle/>
          <a:p>
            <a:pPr marL="333218" marR="6978" indent="-334089">
              <a:lnSpc>
                <a:spcPct val="122900"/>
              </a:lnSpc>
              <a:spcBef>
                <a:spcPts val="124"/>
              </a:spcBef>
              <a:buClr>
                <a:srgbClr val="8A8D90"/>
              </a:buClr>
              <a:buFont typeface="Wingdings"/>
              <a:buChar char=""/>
              <a:tabLst>
                <a:tab pos="337580" algn="l"/>
                <a:tab pos="338451" algn="l"/>
              </a:tabLst>
            </a:pPr>
            <a:r>
              <a:rPr sz="1717" dirty="0">
                <a:latin typeface="Franklin Gothic Book"/>
                <a:cs typeface="Franklin Gothic Book"/>
              </a:rPr>
              <a:t>For </a:t>
            </a:r>
            <a:r>
              <a:rPr sz="1717" spc="7" dirty="0">
                <a:latin typeface="Franklin Gothic Book"/>
                <a:cs typeface="Franklin Gothic Book"/>
              </a:rPr>
              <a:t>Building </a:t>
            </a:r>
            <a:r>
              <a:rPr sz="1717" spc="14" dirty="0">
                <a:latin typeface="Franklin Gothic Book"/>
                <a:cs typeface="Franklin Gothic Book"/>
              </a:rPr>
              <a:t>Diagrams 2A </a:t>
            </a:r>
            <a:r>
              <a:rPr sz="1717" spc="7" dirty="0">
                <a:latin typeface="Franklin Gothic Book"/>
                <a:cs typeface="Franklin Gothic Book"/>
              </a:rPr>
              <a:t>through </a:t>
            </a:r>
            <a:r>
              <a:rPr sz="1717" spc="21" dirty="0">
                <a:latin typeface="Franklin Gothic Book"/>
                <a:cs typeface="Franklin Gothic Book"/>
              </a:rPr>
              <a:t>9 </a:t>
            </a:r>
            <a:r>
              <a:rPr sz="1717" spc="7" dirty="0">
                <a:latin typeface="Franklin Gothic Book"/>
                <a:cs typeface="Franklin Gothic Book"/>
              </a:rPr>
              <a:t>in </a:t>
            </a:r>
            <a:r>
              <a:rPr sz="1717" dirty="0">
                <a:latin typeface="Franklin Gothic Book"/>
                <a:cs typeface="Franklin Gothic Book"/>
              </a:rPr>
              <a:t>any </a:t>
            </a:r>
            <a:r>
              <a:rPr sz="1717" spc="14" dirty="0">
                <a:latin typeface="Franklin Gothic Book"/>
                <a:cs typeface="Franklin Gothic Book"/>
              </a:rPr>
              <a:t>flood </a:t>
            </a:r>
            <a:r>
              <a:rPr sz="1717" spc="-412" dirty="0">
                <a:latin typeface="Franklin Gothic Book"/>
                <a:cs typeface="Franklin Gothic Book"/>
              </a:rPr>
              <a:t> </a:t>
            </a:r>
            <a:r>
              <a:rPr sz="1717" spc="7" dirty="0">
                <a:latin typeface="Franklin Gothic Book"/>
                <a:cs typeface="Franklin Gothic Book"/>
              </a:rPr>
              <a:t>zone, </a:t>
            </a:r>
            <a:r>
              <a:rPr sz="1717" u="sng" spc="7" dirty="0">
                <a:uFill>
                  <a:solidFill>
                    <a:srgbClr val="000000"/>
                  </a:solidFill>
                </a:uFill>
                <a:latin typeface="Franklin Gothic Book"/>
                <a:cs typeface="Franklin Gothic Book"/>
              </a:rPr>
              <a:t>including </a:t>
            </a:r>
            <a:r>
              <a:rPr sz="1717" u="sng" spc="14" dirty="0">
                <a:uFill>
                  <a:solidFill>
                    <a:srgbClr val="000000"/>
                  </a:solidFill>
                </a:uFill>
                <a:latin typeface="Franklin Gothic Book"/>
                <a:cs typeface="Franklin Gothic Book"/>
              </a:rPr>
              <a:t>Zones </a:t>
            </a:r>
            <a:r>
              <a:rPr sz="1717" u="sng" spc="7" dirty="0">
                <a:uFill>
                  <a:solidFill>
                    <a:srgbClr val="000000"/>
                  </a:solidFill>
                </a:uFill>
                <a:latin typeface="Franklin Gothic Book"/>
                <a:cs typeface="Franklin Gothic Book"/>
              </a:rPr>
              <a:t>B, C, </a:t>
            </a:r>
            <a:r>
              <a:rPr sz="1717" u="sng" spc="14" dirty="0">
                <a:uFill>
                  <a:solidFill>
                    <a:srgbClr val="000000"/>
                  </a:solidFill>
                </a:uFill>
                <a:latin typeface="Franklin Gothic Book"/>
                <a:cs typeface="Franklin Gothic Book"/>
              </a:rPr>
              <a:t>X, </a:t>
            </a:r>
            <a:r>
              <a:rPr sz="1717" u="sng" spc="21" dirty="0">
                <a:uFill>
                  <a:solidFill>
                    <a:srgbClr val="000000"/>
                  </a:solidFill>
                </a:uFill>
                <a:latin typeface="Franklin Gothic Book"/>
                <a:cs typeface="Franklin Gothic Book"/>
              </a:rPr>
              <a:t>and </a:t>
            </a:r>
            <a:r>
              <a:rPr sz="1717" u="sng" spc="14" dirty="0">
                <a:uFill>
                  <a:solidFill>
                    <a:srgbClr val="000000"/>
                  </a:solidFill>
                </a:uFill>
                <a:latin typeface="Franklin Gothic Book"/>
                <a:cs typeface="Franklin Gothic Book"/>
              </a:rPr>
              <a:t>D</a:t>
            </a:r>
            <a:r>
              <a:rPr sz="1717" spc="14" dirty="0">
                <a:latin typeface="Franklin Gothic Book"/>
                <a:cs typeface="Franklin Gothic Book"/>
              </a:rPr>
              <a:t>, </a:t>
            </a:r>
            <a:r>
              <a:rPr sz="1717" spc="7" dirty="0">
                <a:latin typeface="Franklin Gothic Book"/>
                <a:cs typeface="Franklin Gothic Book"/>
              </a:rPr>
              <a:t>enter </a:t>
            </a:r>
            <a:r>
              <a:rPr sz="1717" spc="14" dirty="0">
                <a:latin typeface="Franklin Gothic Book"/>
                <a:cs typeface="Franklin Gothic Book"/>
              </a:rPr>
              <a:t>the </a:t>
            </a:r>
            <a:r>
              <a:rPr sz="1717" spc="21" dirty="0">
                <a:latin typeface="Franklin Gothic Book"/>
                <a:cs typeface="Franklin Gothic Book"/>
              </a:rPr>
              <a:t> </a:t>
            </a:r>
            <a:r>
              <a:rPr sz="1717" spc="7" dirty="0">
                <a:latin typeface="Franklin Gothic Book"/>
                <a:cs typeface="Franklin Gothic Book"/>
              </a:rPr>
              <a:t>elevation</a:t>
            </a:r>
            <a:r>
              <a:rPr sz="1717" spc="-7" dirty="0">
                <a:latin typeface="Franklin Gothic Book"/>
                <a:cs typeface="Franklin Gothic Book"/>
              </a:rPr>
              <a:t> </a:t>
            </a:r>
            <a:r>
              <a:rPr sz="1717" spc="14" dirty="0">
                <a:latin typeface="Franklin Gothic Book"/>
                <a:cs typeface="Franklin Gothic Book"/>
              </a:rPr>
              <a:t>measured</a:t>
            </a:r>
            <a:r>
              <a:rPr sz="1717" spc="-7" dirty="0">
                <a:latin typeface="Franklin Gothic Book"/>
                <a:cs typeface="Franklin Gothic Book"/>
              </a:rPr>
              <a:t> </a:t>
            </a:r>
            <a:r>
              <a:rPr sz="1717" spc="14" dirty="0">
                <a:latin typeface="Franklin Gothic Book"/>
                <a:cs typeface="Franklin Gothic Book"/>
              </a:rPr>
              <a:t>at</a:t>
            </a:r>
            <a:r>
              <a:rPr sz="1717" spc="-7" dirty="0">
                <a:latin typeface="Franklin Gothic Book"/>
                <a:cs typeface="Franklin Gothic Book"/>
              </a:rPr>
              <a:t> </a:t>
            </a:r>
            <a:r>
              <a:rPr sz="1717" spc="14" dirty="0">
                <a:latin typeface="Franklin Gothic Book"/>
                <a:cs typeface="Franklin Gothic Book"/>
              </a:rPr>
              <a:t>the</a:t>
            </a:r>
            <a:r>
              <a:rPr sz="1717" spc="7" dirty="0">
                <a:latin typeface="Franklin Gothic Book"/>
                <a:cs typeface="Franklin Gothic Book"/>
              </a:rPr>
              <a:t> top</a:t>
            </a:r>
            <a:r>
              <a:rPr sz="1717" spc="-7" dirty="0">
                <a:latin typeface="Franklin Gothic Book"/>
                <a:cs typeface="Franklin Gothic Book"/>
              </a:rPr>
              <a:t> </a:t>
            </a:r>
            <a:r>
              <a:rPr sz="1717" spc="14" dirty="0">
                <a:latin typeface="Franklin Gothic Book"/>
                <a:cs typeface="Franklin Gothic Book"/>
              </a:rPr>
              <a:t>of</a:t>
            </a:r>
            <a:r>
              <a:rPr sz="1717" dirty="0">
                <a:latin typeface="Franklin Gothic Book"/>
                <a:cs typeface="Franklin Gothic Book"/>
              </a:rPr>
              <a:t> </a:t>
            </a:r>
            <a:r>
              <a:rPr sz="1717" spc="14" dirty="0">
                <a:latin typeface="Franklin Gothic Book"/>
                <a:cs typeface="Franklin Gothic Book"/>
              </a:rPr>
              <a:t>the</a:t>
            </a:r>
            <a:r>
              <a:rPr sz="1717" spc="7" dirty="0">
                <a:latin typeface="Franklin Gothic Book"/>
                <a:cs typeface="Franklin Gothic Book"/>
              </a:rPr>
              <a:t> next</a:t>
            </a:r>
            <a:r>
              <a:rPr sz="1717" spc="-7" dirty="0">
                <a:latin typeface="Franklin Gothic Book"/>
                <a:cs typeface="Franklin Gothic Book"/>
              </a:rPr>
              <a:t> </a:t>
            </a:r>
            <a:r>
              <a:rPr sz="1717" spc="14" dirty="0">
                <a:latin typeface="Franklin Gothic Book"/>
                <a:cs typeface="Franklin Gothic Book"/>
              </a:rPr>
              <a:t>higher </a:t>
            </a:r>
            <a:r>
              <a:rPr sz="1717" spc="-412" dirty="0">
                <a:latin typeface="Franklin Gothic Book"/>
                <a:cs typeface="Franklin Gothic Book"/>
              </a:rPr>
              <a:t> </a:t>
            </a:r>
            <a:r>
              <a:rPr sz="1717" spc="14" dirty="0">
                <a:latin typeface="Franklin Gothic Book"/>
                <a:cs typeface="Franklin Gothic Book"/>
              </a:rPr>
              <a:t>floor</a:t>
            </a:r>
            <a:r>
              <a:rPr sz="1717" spc="-7" dirty="0">
                <a:latin typeface="Franklin Gothic Book"/>
                <a:cs typeface="Franklin Gothic Book"/>
              </a:rPr>
              <a:t> </a:t>
            </a:r>
            <a:r>
              <a:rPr sz="1717" spc="7" dirty="0">
                <a:latin typeface="Franklin Gothic Book"/>
                <a:cs typeface="Franklin Gothic Book"/>
              </a:rPr>
              <a:t>(excluding</a:t>
            </a:r>
            <a:r>
              <a:rPr sz="171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attached</a:t>
            </a:r>
            <a:r>
              <a:rPr sz="1717" spc="-21" dirty="0">
                <a:latin typeface="Franklin Gothic Book"/>
                <a:cs typeface="Franklin Gothic Book"/>
              </a:rPr>
              <a:t> </a:t>
            </a:r>
            <a:r>
              <a:rPr sz="1717" spc="14" dirty="0">
                <a:latin typeface="Franklin Gothic Book"/>
                <a:cs typeface="Franklin Gothic Book"/>
              </a:rPr>
              <a:t>garage)</a:t>
            </a:r>
            <a:endParaRPr sz="1717">
              <a:latin typeface="Franklin Gothic Book"/>
              <a:cs typeface="Franklin Gothic Book"/>
            </a:endParaRPr>
          </a:p>
          <a:p>
            <a:pPr marL="333218" marR="45360" indent="-334089">
              <a:lnSpc>
                <a:spcPct val="122900"/>
              </a:lnSpc>
              <a:spcBef>
                <a:spcPts val="975"/>
              </a:spcBef>
              <a:buClr>
                <a:srgbClr val="8A8D90"/>
              </a:buClr>
              <a:buFont typeface="Wingdings"/>
              <a:buChar char=""/>
              <a:tabLst>
                <a:tab pos="337580" algn="l"/>
                <a:tab pos="338451" algn="l"/>
              </a:tabLst>
            </a:pPr>
            <a:r>
              <a:rPr sz="1717" dirty="0">
                <a:latin typeface="Franklin Gothic Book"/>
                <a:cs typeface="Franklin Gothic Book"/>
              </a:rPr>
              <a:t>For </a:t>
            </a:r>
            <a:r>
              <a:rPr sz="1717" spc="14" dirty="0">
                <a:latin typeface="Franklin Gothic Book"/>
                <a:cs typeface="Franklin Gothic Book"/>
              </a:rPr>
              <a:t>buildings </a:t>
            </a:r>
            <a:r>
              <a:rPr sz="1717" spc="7" dirty="0">
                <a:latin typeface="Franklin Gothic Book"/>
                <a:cs typeface="Franklin Gothic Book"/>
              </a:rPr>
              <a:t>requiring </a:t>
            </a:r>
            <a:r>
              <a:rPr sz="1717" spc="21" dirty="0">
                <a:latin typeface="Franklin Gothic Book"/>
                <a:cs typeface="Franklin Gothic Book"/>
              </a:rPr>
              <a:t>more </a:t>
            </a:r>
            <a:r>
              <a:rPr sz="1717" spc="14" dirty="0">
                <a:latin typeface="Franklin Gothic Book"/>
                <a:cs typeface="Franklin Gothic Book"/>
              </a:rPr>
              <a:t>than </a:t>
            </a:r>
            <a:r>
              <a:rPr sz="1717" spc="7" dirty="0">
                <a:latin typeface="Franklin Gothic Book"/>
                <a:cs typeface="Franklin Gothic Book"/>
              </a:rPr>
              <a:t>two </a:t>
            </a:r>
            <a:r>
              <a:rPr sz="1717" spc="14" dirty="0">
                <a:latin typeface="Franklin Gothic Book"/>
                <a:cs typeface="Franklin Gothic Book"/>
              </a:rPr>
              <a:t>floors or </a:t>
            </a:r>
            <a:r>
              <a:rPr sz="1717" spc="21" dirty="0">
                <a:latin typeface="Franklin Gothic Book"/>
                <a:cs typeface="Franklin Gothic Book"/>
              </a:rPr>
              <a:t> </a:t>
            </a:r>
            <a:r>
              <a:rPr sz="1717" dirty="0">
                <a:latin typeface="Franklin Gothic Book"/>
                <a:cs typeface="Franklin Gothic Book"/>
              </a:rPr>
              <a:t>levels to </a:t>
            </a:r>
            <a:r>
              <a:rPr sz="1717" spc="14" dirty="0">
                <a:latin typeface="Franklin Gothic Book"/>
                <a:cs typeface="Franklin Gothic Book"/>
              </a:rPr>
              <a:t>be </a:t>
            </a:r>
            <a:r>
              <a:rPr sz="1717" spc="7" dirty="0">
                <a:latin typeface="Franklin Gothic Book"/>
                <a:cs typeface="Franklin Gothic Book"/>
              </a:rPr>
              <a:t>surveyed, </a:t>
            </a:r>
            <a:r>
              <a:rPr sz="1717" spc="14" dirty="0">
                <a:latin typeface="Franklin Gothic Book"/>
                <a:cs typeface="Franklin Gothic Book"/>
              </a:rPr>
              <a:t>such as those with </a:t>
            </a:r>
            <a:r>
              <a:rPr sz="1717" spc="21" dirty="0">
                <a:latin typeface="Franklin Gothic Book"/>
                <a:cs typeface="Franklin Gothic Book"/>
              </a:rPr>
              <a:t> </a:t>
            </a:r>
            <a:r>
              <a:rPr sz="1717" spc="14" dirty="0">
                <a:latin typeface="Franklin Gothic Book"/>
                <a:cs typeface="Franklin Gothic Book"/>
              </a:rPr>
              <a:t>multiple floors or </a:t>
            </a:r>
            <a:r>
              <a:rPr sz="1717" spc="7" dirty="0">
                <a:latin typeface="Franklin Gothic Book"/>
                <a:cs typeface="Franklin Gothic Book"/>
              </a:rPr>
              <a:t>multi-level </a:t>
            </a:r>
            <a:r>
              <a:rPr sz="1717" spc="14" dirty="0">
                <a:latin typeface="Franklin Gothic Book"/>
                <a:cs typeface="Franklin Gothic Book"/>
              </a:rPr>
              <a:t>enclosures, </a:t>
            </a:r>
            <a:r>
              <a:rPr sz="1717" spc="7" dirty="0">
                <a:latin typeface="Franklin Gothic Book"/>
                <a:cs typeface="Franklin Gothic Book"/>
              </a:rPr>
              <a:t>enter </a:t>
            </a:r>
            <a:r>
              <a:rPr sz="1717" spc="14" dirty="0">
                <a:latin typeface="Franklin Gothic Book"/>
                <a:cs typeface="Franklin Gothic Book"/>
              </a:rPr>
              <a:t> the additional </a:t>
            </a:r>
            <a:r>
              <a:rPr sz="1717" spc="7" dirty="0">
                <a:latin typeface="Franklin Gothic Book"/>
                <a:cs typeface="Franklin Gothic Book"/>
              </a:rPr>
              <a:t>surveyed elevations </a:t>
            </a:r>
            <a:r>
              <a:rPr sz="1717" spc="21" dirty="0">
                <a:latin typeface="Franklin Gothic Book"/>
                <a:cs typeface="Franklin Gothic Book"/>
              </a:rPr>
              <a:t>and </a:t>
            </a:r>
            <a:r>
              <a:rPr sz="1717" spc="14" dirty="0">
                <a:latin typeface="Franklin Gothic Book"/>
                <a:cs typeface="Franklin Gothic Book"/>
              </a:rPr>
              <a:t>floor </a:t>
            </a:r>
            <a:r>
              <a:rPr sz="1717" spc="21" dirty="0">
                <a:latin typeface="Franklin Gothic Book"/>
                <a:cs typeface="Franklin Gothic Book"/>
              </a:rPr>
              <a:t> </a:t>
            </a:r>
            <a:r>
              <a:rPr sz="1717" spc="14" dirty="0">
                <a:latin typeface="Franklin Gothic Book"/>
                <a:cs typeface="Franklin Gothic Book"/>
              </a:rPr>
              <a:t>descriptions </a:t>
            </a:r>
            <a:r>
              <a:rPr sz="1717" spc="7" dirty="0">
                <a:latin typeface="Franklin Gothic Book"/>
                <a:cs typeface="Franklin Gothic Book"/>
              </a:rPr>
              <a:t>in </a:t>
            </a:r>
            <a:r>
              <a:rPr sz="1717" spc="14" dirty="0">
                <a:latin typeface="Franklin Gothic Book"/>
                <a:cs typeface="Franklin Gothic Book"/>
              </a:rPr>
              <a:t>the </a:t>
            </a:r>
            <a:r>
              <a:rPr sz="1717" spc="7" dirty="0">
                <a:latin typeface="Franklin Gothic Book"/>
                <a:cs typeface="Franklin Gothic Book"/>
              </a:rPr>
              <a:t>Section </a:t>
            </a:r>
            <a:r>
              <a:rPr sz="1717" spc="21" dirty="0">
                <a:latin typeface="Franklin Gothic Book"/>
                <a:cs typeface="Franklin Gothic Book"/>
              </a:rPr>
              <a:t>D </a:t>
            </a:r>
            <a:r>
              <a:rPr sz="1717" spc="14" dirty="0">
                <a:latin typeface="Franklin Gothic Book"/>
                <a:cs typeface="Franklin Gothic Book"/>
              </a:rPr>
              <a:t>Comments; clarify </a:t>
            </a:r>
            <a:r>
              <a:rPr sz="1717" spc="-412" dirty="0">
                <a:latin typeface="Franklin Gothic Book"/>
                <a:cs typeface="Franklin Gothic Book"/>
              </a:rPr>
              <a:t> </a:t>
            </a:r>
            <a:r>
              <a:rPr sz="1717" spc="14" dirty="0">
                <a:latin typeface="Franklin Gothic Book"/>
                <a:cs typeface="Franklin Gothic Book"/>
              </a:rPr>
              <a:t>which floors</a:t>
            </a:r>
            <a:r>
              <a:rPr sz="1717" dirty="0">
                <a:latin typeface="Franklin Gothic Book"/>
                <a:cs typeface="Franklin Gothic Book"/>
              </a:rPr>
              <a:t> </a:t>
            </a:r>
            <a:r>
              <a:rPr sz="1717" spc="14" dirty="0">
                <a:latin typeface="Franklin Gothic Book"/>
                <a:cs typeface="Franklin Gothic Book"/>
              </a:rPr>
              <a:t>are</a:t>
            </a:r>
            <a:r>
              <a:rPr sz="1717" dirty="0">
                <a:latin typeface="Franklin Gothic Book"/>
                <a:cs typeface="Franklin Gothic Book"/>
              </a:rPr>
              <a:t> </a:t>
            </a:r>
            <a:r>
              <a:rPr sz="1717" spc="7" dirty="0">
                <a:latin typeface="Franklin Gothic Book"/>
                <a:cs typeface="Franklin Gothic Book"/>
              </a:rPr>
              <a:t>entered </a:t>
            </a:r>
            <a:r>
              <a:rPr sz="1717" spc="14" dirty="0">
                <a:latin typeface="Franklin Gothic Book"/>
                <a:cs typeface="Franklin Gothic Book"/>
              </a:rPr>
              <a:t>as</a:t>
            </a:r>
            <a:r>
              <a:rPr sz="1717" dirty="0">
                <a:latin typeface="Franklin Gothic Book"/>
                <a:cs typeface="Franklin Gothic Book"/>
              </a:rPr>
              <a:t> </a:t>
            </a:r>
            <a:r>
              <a:rPr sz="1717" spc="7" dirty="0">
                <a:latin typeface="Franklin Gothic Book"/>
                <a:cs typeface="Franklin Gothic Book"/>
              </a:rPr>
              <a:t>Item</a:t>
            </a:r>
            <a:r>
              <a:rPr sz="1717" dirty="0">
                <a:latin typeface="Franklin Gothic Book"/>
                <a:cs typeface="Franklin Gothic Book"/>
              </a:rPr>
              <a:t> </a:t>
            </a:r>
            <a:r>
              <a:rPr sz="1717" spc="7" dirty="0">
                <a:latin typeface="Franklin Gothic Book"/>
                <a:cs typeface="Franklin Gothic Book"/>
              </a:rPr>
              <a:t>C2.a </a:t>
            </a:r>
            <a:r>
              <a:rPr sz="1717" spc="21" dirty="0">
                <a:latin typeface="Franklin Gothic Book"/>
                <a:cs typeface="Franklin Gothic Book"/>
              </a:rPr>
              <a:t>and</a:t>
            </a:r>
            <a:r>
              <a:rPr sz="1717" dirty="0">
                <a:latin typeface="Franklin Gothic Book"/>
                <a:cs typeface="Franklin Gothic Book"/>
              </a:rPr>
              <a:t> </a:t>
            </a:r>
            <a:r>
              <a:rPr sz="1717" spc="14" dirty="0">
                <a:latin typeface="Franklin Gothic Book"/>
                <a:cs typeface="Franklin Gothic Book"/>
              </a:rPr>
              <a:t>C2.b.</a:t>
            </a:r>
            <a:endParaRPr sz="1717">
              <a:latin typeface="Franklin Gothic Book"/>
              <a:cs typeface="Franklin Gothic Book"/>
            </a:endParaRPr>
          </a:p>
        </p:txBody>
      </p:sp>
      <p:sp>
        <p:nvSpPr>
          <p:cNvPr id="12" name="object 12"/>
          <p:cNvSpPr txBox="1">
            <a:spLocks noGrp="1"/>
          </p:cNvSpPr>
          <p:nvPr>
            <p:ph type="title"/>
          </p:nvPr>
        </p:nvSpPr>
        <p:spPr>
          <a:xfrm>
            <a:off x="1776398" y="1112618"/>
            <a:ext cx="3737905" cy="436075"/>
          </a:xfrm>
          <a:prstGeom prst="rect">
            <a:avLst/>
          </a:prstGeom>
        </p:spPr>
        <p:txBody>
          <a:bodyPr vert="horz" wrap="square" lIns="0" tIns="23553" rIns="0" bIns="0" rtlCol="0">
            <a:spAutoFit/>
          </a:bodyPr>
          <a:lstStyle/>
          <a:p>
            <a:pPr>
              <a:spcBef>
                <a:spcPts val="185"/>
              </a:spcBef>
            </a:pPr>
            <a:r>
              <a:rPr spc="14" dirty="0"/>
              <a:t>C2(b)</a:t>
            </a:r>
            <a:r>
              <a:rPr dirty="0"/>
              <a:t> </a:t>
            </a:r>
            <a:r>
              <a:rPr spc="27" dirty="0"/>
              <a:t>–</a:t>
            </a:r>
            <a:r>
              <a:rPr spc="-14" dirty="0"/>
              <a:t> </a:t>
            </a:r>
            <a:r>
              <a:rPr spc="7" dirty="0"/>
              <a:t>Next</a:t>
            </a:r>
            <a:r>
              <a:rPr spc="-21" dirty="0"/>
              <a:t> </a:t>
            </a:r>
            <a:r>
              <a:rPr spc="14" dirty="0"/>
              <a:t>Higher</a:t>
            </a:r>
            <a:r>
              <a:rPr spc="-14" dirty="0"/>
              <a:t> </a:t>
            </a:r>
            <a:r>
              <a:rPr spc="21" dirty="0"/>
              <a:t>Floor</a:t>
            </a:r>
          </a:p>
        </p:txBody>
      </p:sp>
      <p:grpSp>
        <p:nvGrpSpPr>
          <p:cNvPr id="13" name="object 13"/>
          <p:cNvGrpSpPr/>
          <p:nvPr/>
        </p:nvGrpSpPr>
        <p:grpSpPr>
          <a:xfrm>
            <a:off x="6943345" y="2055367"/>
            <a:ext cx="5259237" cy="2940602"/>
            <a:chOff x="5054346" y="2553461"/>
            <a:chExt cx="3828415" cy="2140585"/>
          </a:xfrm>
        </p:grpSpPr>
        <p:pic>
          <p:nvPicPr>
            <p:cNvPr id="14" name="object 14"/>
            <p:cNvPicPr/>
            <p:nvPr/>
          </p:nvPicPr>
          <p:blipFill>
            <a:blip r:embed="rId6" cstate="print"/>
            <a:stretch>
              <a:fillRect/>
            </a:stretch>
          </p:blipFill>
          <p:spPr>
            <a:xfrm>
              <a:off x="5054346" y="2553461"/>
              <a:ext cx="3739705" cy="2069592"/>
            </a:xfrm>
            <a:prstGeom prst="rect">
              <a:avLst/>
            </a:prstGeom>
          </p:spPr>
        </p:pic>
        <p:pic>
          <p:nvPicPr>
            <p:cNvPr id="15" name="object 15"/>
            <p:cNvPicPr/>
            <p:nvPr/>
          </p:nvPicPr>
          <p:blipFill>
            <a:blip r:embed="rId7" cstate="print"/>
            <a:stretch>
              <a:fillRect/>
            </a:stretch>
          </p:blipFill>
          <p:spPr>
            <a:xfrm>
              <a:off x="6895338" y="3922776"/>
              <a:ext cx="1987295" cy="771144"/>
            </a:xfrm>
            <a:prstGeom prst="rect">
              <a:avLst/>
            </a:prstGeom>
          </p:spPr>
        </p:pic>
        <p:sp>
          <p:nvSpPr>
            <p:cNvPr id="16" name="object 16"/>
            <p:cNvSpPr/>
            <p:nvPr/>
          </p:nvSpPr>
          <p:spPr>
            <a:xfrm>
              <a:off x="7283196" y="4191261"/>
              <a:ext cx="1390015" cy="182245"/>
            </a:xfrm>
            <a:custGeom>
              <a:avLst/>
              <a:gdLst/>
              <a:ahLst/>
              <a:cxnLst/>
              <a:rect l="l" t="t" r="r" b="b"/>
              <a:pathLst>
                <a:path w="1390015" h="182245">
                  <a:moveTo>
                    <a:pt x="182284" y="17371"/>
                  </a:moveTo>
                  <a:lnTo>
                    <a:pt x="179831" y="9644"/>
                  </a:lnTo>
                  <a:lnTo>
                    <a:pt x="174247" y="3857"/>
                  </a:lnTo>
                  <a:lnTo>
                    <a:pt x="167163" y="500"/>
                  </a:lnTo>
                  <a:lnTo>
                    <a:pt x="159365" y="0"/>
                  </a:lnTo>
                  <a:lnTo>
                    <a:pt x="151637" y="2786"/>
                  </a:lnTo>
                  <a:lnTo>
                    <a:pt x="0" y="91178"/>
                  </a:lnTo>
                  <a:lnTo>
                    <a:pt x="40385" y="114719"/>
                  </a:lnTo>
                  <a:lnTo>
                    <a:pt x="40385" y="70604"/>
                  </a:lnTo>
                  <a:lnTo>
                    <a:pt x="115840" y="70604"/>
                  </a:lnTo>
                  <a:lnTo>
                    <a:pt x="172211" y="37838"/>
                  </a:lnTo>
                  <a:lnTo>
                    <a:pt x="178331" y="32254"/>
                  </a:lnTo>
                  <a:lnTo>
                    <a:pt x="181736" y="25169"/>
                  </a:lnTo>
                  <a:lnTo>
                    <a:pt x="182284" y="17371"/>
                  </a:lnTo>
                  <a:close/>
                </a:path>
                <a:path w="1390015" h="182245">
                  <a:moveTo>
                    <a:pt x="115840" y="70604"/>
                  </a:moveTo>
                  <a:lnTo>
                    <a:pt x="40385" y="70604"/>
                  </a:lnTo>
                  <a:lnTo>
                    <a:pt x="40385" y="110990"/>
                  </a:lnTo>
                  <a:lnTo>
                    <a:pt x="50292" y="110990"/>
                  </a:lnTo>
                  <a:lnTo>
                    <a:pt x="50292" y="73652"/>
                  </a:lnTo>
                  <a:lnTo>
                    <a:pt x="80444" y="91178"/>
                  </a:lnTo>
                  <a:lnTo>
                    <a:pt x="115840" y="70604"/>
                  </a:lnTo>
                  <a:close/>
                </a:path>
                <a:path w="1390015" h="182245">
                  <a:moveTo>
                    <a:pt x="182284" y="164556"/>
                  </a:moveTo>
                  <a:lnTo>
                    <a:pt x="181736" y="156805"/>
                  </a:lnTo>
                  <a:lnTo>
                    <a:pt x="178331" y="149768"/>
                  </a:lnTo>
                  <a:lnTo>
                    <a:pt x="172211" y="144518"/>
                  </a:lnTo>
                  <a:lnTo>
                    <a:pt x="114529" y="110990"/>
                  </a:lnTo>
                  <a:lnTo>
                    <a:pt x="40385" y="110990"/>
                  </a:lnTo>
                  <a:lnTo>
                    <a:pt x="40385" y="114719"/>
                  </a:lnTo>
                  <a:lnTo>
                    <a:pt x="151637" y="179570"/>
                  </a:lnTo>
                  <a:lnTo>
                    <a:pt x="159365" y="182022"/>
                  </a:lnTo>
                  <a:lnTo>
                    <a:pt x="167163" y="181475"/>
                  </a:lnTo>
                  <a:lnTo>
                    <a:pt x="174247" y="178069"/>
                  </a:lnTo>
                  <a:lnTo>
                    <a:pt x="179831" y="171950"/>
                  </a:lnTo>
                  <a:lnTo>
                    <a:pt x="182284" y="164556"/>
                  </a:lnTo>
                  <a:close/>
                </a:path>
                <a:path w="1390015" h="182245">
                  <a:moveTo>
                    <a:pt x="80444" y="91178"/>
                  </a:moveTo>
                  <a:lnTo>
                    <a:pt x="50292" y="73652"/>
                  </a:lnTo>
                  <a:lnTo>
                    <a:pt x="50292" y="108704"/>
                  </a:lnTo>
                  <a:lnTo>
                    <a:pt x="80444" y="91178"/>
                  </a:lnTo>
                  <a:close/>
                </a:path>
                <a:path w="1390015" h="182245">
                  <a:moveTo>
                    <a:pt x="114529" y="110990"/>
                  </a:moveTo>
                  <a:lnTo>
                    <a:pt x="80444" y="91178"/>
                  </a:lnTo>
                  <a:lnTo>
                    <a:pt x="50292" y="108704"/>
                  </a:lnTo>
                  <a:lnTo>
                    <a:pt x="50292" y="110990"/>
                  </a:lnTo>
                  <a:lnTo>
                    <a:pt x="114529" y="110990"/>
                  </a:lnTo>
                  <a:close/>
                </a:path>
                <a:path w="1390015" h="182245">
                  <a:moveTo>
                    <a:pt x="1389887" y="110990"/>
                  </a:moveTo>
                  <a:lnTo>
                    <a:pt x="1389887" y="70604"/>
                  </a:lnTo>
                  <a:lnTo>
                    <a:pt x="115840" y="70604"/>
                  </a:lnTo>
                  <a:lnTo>
                    <a:pt x="80444" y="91178"/>
                  </a:lnTo>
                  <a:lnTo>
                    <a:pt x="114529" y="110990"/>
                  </a:lnTo>
                  <a:lnTo>
                    <a:pt x="1389887" y="110990"/>
                  </a:lnTo>
                  <a:close/>
                </a:path>
              </a:pathLst>
            </a:custGeom>
            <a:solidFill>
              <a:srgbClr val="FFFF00"/>
            </a:solidFill>
          </p:spPr>
          <p:txBody>
            <a:bodyPr wrap="square" lIns="0" tIns="0" rIns="0" bIns="0" rtlCol="0"/>
            <a:lstStyle/>
            <a:p>
              <a:endParaRPr sz="2473"/>
            </a:p>
          </p:txBody>
        </p:sp>
      </p:grpSp>
      <p:sp>
        <p:nvSpPr>
          <p:cNvPr id="17" name="object 17"/>
          <p:cNvSpPr txBox="1"/>
          <p:nvPr/>
        </p:nvSpPr>
        <p:spPr>
          <a:xfrm>
            <a:off x="10083707" y="3906089"/>
            <a:ext cx="1886835" cy="276541"/>
          </a:xfrm>
          <a:prstGeom prst="rect">
            <a:avLst/>
          </a:prstGeom>
          <a:solidFill>
            <a:srgbClr val="FFFFFF"/>
          </a:solidFill>
        </p:spPr>
        <p:txBody>
          <a:bodyPr vert="horz" wrap="square" lIns="0" tIns="43616" rIns="0" bIns="0" rtlCol="0">
            <a:spAutoFit/>
          </a:bodyPr>
          <a:lstStyle/>
          <a:p>
            <a:pPr marL="88973">
              <a:spcBef>
                <a:spcPts val="343"/>
              </a:spcBef>
            </a:pPr>
            <a:r>
              <a:rPr sz="1511" spc="21" dirty="0">
                <a:solidFill>
                  <a:srgbClr val="3C3C3C"/>
                </a:solidFill>
                <a:latin typeface="Franklin Gothic Book"/>
                <a:cs typeface="Franklin Gothic Book"/>
              </a:rPr>
              <a:t>C2a</a:t>
            </a:r>
            <a:r>
              <a:rPr sz="1511" spc="-21" dirty="0">
                <a:solidFill>
                  <a:srgbClr val="3C3C3C"/>
                </a:solidFill>
                <a:latin typeface="Franklin Gothic Book"/>
                <a:cs typeface="Franklin Gothic Book"/>
              </a:rPr>
              <a:t> </a:t>
            </a:r>
            <a:r>
              <a:rPr sz="1511" spc="21" dirty="0">
                <a:solidFill>
                  <a:srgbClr val="3C3C3C"/>
                </a:solidFill>
                <a:latin typeface="Franklin Gothic Book"/>
                <a:cs typeface="Franklin Gothic Book"/>
              </a:rPr>
              <a:t>–</a:t>
            </a:r>
            <a:r>
              <a:rPr sz="1511" spc="-7" dirty="0">
                <a:solidFill>
                  <a:srgbClr val="3C3C3C"/>
                </a:solidFill>
                <a:latin typeface="Franklin Gothic Book"/>
                <a:cs typeface="Franklin Gothic Book"/>
              </a:rPr>
              <a:t> </a:t>
            </a:r>
            <a:r>
              <a:rPr sz="1511" spc="14" dirty="0">
                <a:solidFill>
                  <a:srgbClr val="3C3C3C"/>
                </a:solidFill>
                <a:latin typeface="Franklin Gothic Book"/>
                <a:cs typeface="Franklin Gothic Book"/>
              </a:rPr>
              <a:t>Bottom</a:t>
            </a:r>
            <a:r>
              <a:rPr sz="1511" spc="-21" dirty="0">
                <a:solidFill>
                  <a:srgbClr val="3C3C3C"/>
                </a:solidFill>
                <a:latin typeface="Franklin Gothic Book"/>
                <a:cs typeface="Franklin Gothic Book"/>
              </a:rPr>
              <a:t> </a:t>
            </a:r>
            <a:r>
              <a:rPr sz="1511" spc="14" dirty="0">
                <a:solidFill>
                  <a:srgbClr val="3C3C3C"/>
                </a:solidFill>
                <a:latin typeface="Franklin Gothic Book"/>
                <a:cs typeface="Franklin Gothic Book"/>
              </a:rPr>
              <a:t>Floor</a:t>
            </a:r>
            <a:endParaRPr sz="1511">
              <a:latin typeface="Franklin Gothic Book"/>
              <a:cs typeface="Franklin Gothic Book"/>
            </a:endParaRPr>
          </a:p>
        </p:txBody>
      </p:sp>
      <p:sp>
        <p:nvSpPr>
          <p:cNvPr id="18" name="object 18"/>
          <p:cNvSpPr txBox="1"/>
          <p:nvPr/>
        </p:nvSpPr>
        <p:spPr>
          <a:xfrm>
            <a:off x="11026863" y="4616184"/>
            <a:ext cx="922046" cy="181406"/>
          </a:xfrm>
          <a:prstGeom prst="rect">
            <a:avLst/>
          </a:prstGeom>
        </p:spPr>
        <p:txBody>
          <a:bodyPr vert="horz" wrap="square" lIns="0" tIns="22680" rIns="0" bIns="0" rtlCol="0">
            <a:spAutoFit/>
          </a:bodyPr>
          <a:lstStyle/>
          <a:p>
            <a:pPr>
              <a:spcBef>
                <a:spcPts val="179"/>
              </a:spcBef>
            </a:pPr>
            <a:r>
              <a:rPr sz="1030" spc="14" dirty="0">
                <a:solidFill>
                  <a:srgbClr val="FFFFFF"/>
                </a:solidFill>
                <a:latin typeface="Franklin Gothic Book"/>
                <a:cs typeface="Franklin Gothic Book"/>
              </a:rPr>
              <a:t>Photo:</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M.</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Paine</a:t>
            </a:r>
            <a:endParaRPr sz="1030">
              <a:latin typeface="Franklin Gothic Book"/>
              <a:cs typeface="Franklin Gothic Book"/>
            </a:endParaRPr>
          </a:p>
        </p:txBody>
      </p:sp>
      <p:grpSp>
        <p:nvGrpSpPr>
          <p:cNvPr id="19" name="object 19"/>
          <p:cNvGrpSpPr/>
          <p:nvPr/>
        </p:nvGrpSpPr>
        <p:grpSpPr>
          <a:xfrm>
            <a:off x="6547657" y="2933621"/>
            <a:ext cx="2878667" cy="1107851"/>
            <a:chOff x="4766309" y="3192779"/>
            <a:chExt cx="2095500" cy="806450"/>
          </a:xfrm>
        </p:grpSpPr>
        <p:pic>
          <p:nvPicPr>
            <p:cNvPr id="20" name="object 20"/>
            <p:cNvPicPr/>
            <p:nvPr/>
          </p:nvPicPr>
          <p:blipFill>
            <a:blip r:embed="rId8" cstate="print"/>
            <a:stretch>
              <a:fillRect/>
            </a:stretch>
          </p:blipFill>
          <p:spPr>
            <a:xfrm>
              <a:off x="5148833" y="3227831"/>
              <a:ext cx="1712976" cy="771144"/>
            </a:xfrm>
            <a:prstGeom prst="rect">
              <a:avLst/>
            </a:prstGeom>
          </p:spPr>
        </p:pic>
        <p:sp>
          <p:nvSpPr>
            <p:cNvPr id="21" name="object 21"/>
            <p:cNvSpPr/>
            <p:nvPr/>
          </p:nvSpPr>
          <p:spPr>
            <a:xfrm>
              <a:off x="5354573" y="3496651"/>
              <a:ext cx="1121410" cy="182245"/>
            </a:xfrm>
            <a:custGeom>
              <a:avLst/>
              <a:gdLst/>
              <a:ahLst/>
              <a:cxnLst/>
              <a:rect l="l" t="t" r="r" b="b"/>
              <a:pathLst>
                <a:path w="1121410" h="182245">
                  <a:moveTo>
                    <a:pt x="1040457" y="90844"/>
                  </a:moveTo>
                  <a:lnTo>
                    <a:pt x="1005061" y="70270"/>
                  </a:lnTo>
                  <a:lnTo>
                    <a:pt x="0" y="70270"/>
                  </a:lnTo>
                  <a:lnTo>
                    <a:pt x="0" y="111418"/>
                  </a:lnTo>
                  <a:lnTo>
                    <a:pt x="1005061" y="111418"/>
                  </a:lnTo>
                  <a:lnTo>
                    <a:pt x="1040457" y="90844"/>
                  </a:lnTo>
                  <a:close/>
                </a:path>
                <a:path w="1121410" h="182245">
                  <a:moveTo>
                    <a:pt x="1120902" y="90844"/>
                  </a:moveTo>
                  <a:lnTo>
                    <a:pt x="969263" y="2452"/>
                  </a:lnTo>
                  <a:lnTo>
                    <a:pt x="961536" y="0"/>
                  </a:lnTo>
                  <a:lnTo>
                    <a:pt x="953738" y="547"/>
                  </a:lnTo>
                  <a:lnTo>
                    <a:pt x="946654" y="3952"/>
                  </a:lnTo>
                  <a:lnTo>
                    <a:pt x="941070" y="10072"/>
                  </a:lnTo>
                  <a:lnTo>
                    <a:pt x="938617" y="17359"/>
                  </a:lnTo>
                  <a:lnTo>
                    <a:pt x="939164" y="24931"/>
                  </a:lnTo>
                  <a:lnTo>
                    <a:pt x="942570" y="31932"/>
                  </a:lnTo>
                  <a:lnTo>
                    <a:pt x="948689" y="37504"/>
                  </a:lnTo>
                  <a:lnTo>
                    <a:pt x="1005061" y="70270"/>
                  </a:lnTo>
                  <a:lnTo>
                    <a:pt x="1080515" y="70270"/>
                  </a:lnTo>
                  <a:lnTo>
                    <a:pt x="1080515" y="114386"/>
                  </a:lnTo>
                  <a:lnTo>
                    <a:pt x="1120902" y="90844"/>
                  </a:lnTo>
                  <a:close/>
                </a:path>
                <a:path w="1121410" h="182245">
                  <a:moveTo>
                    <a:pt x="1080515" y="114386"/>
                  </a:moveTo>
                  <a:lnTo>
                    <a:pt x="1080515" y="111418"/>
                  </a:lnTo>
                  <a:lnTo>
                    <a:pt x="1005061" y="111418"/>
                  </a:lnTo>
                  <a:lnTo>
                    <a:pt x="948689" y="144184"/>
                  </a:lnTo>
                  <a:lnTo>
                    <a:pt x="942570" y="149756"/>
                  </a:lnTo>
                  <a:lnTo>
                    <a:pt x="939164" y="156757"/>
                  </a:lnTo>
                  <a:lnTo>
                    <a:pt x="938617" y="164330"/>
                  </a:lnTo>
                  <a:lnTo>
                    <a:pt x="941070" y="171616"/>
                  </a:lnTo>
                  <a:lnTo>
                    <a:pt x="946654" y="177736"/>
                  </a:lnTo>
                  <a:lnTo>
                    <a:pt x="953738" y="181141"/>
                  </a:lnTo>
                  <a:lnTo>
                    <a:pt x="961536" y="181689"/>
                  </a:lnTo>
                  <a:lnTo>
                    <a:pt x="969263" y="179236"/>
                  </a:lnTo>
                  <a:lnTo>
                    <a:pt x="1080515" y="114386"/>
                  </a:lnTo>
                  <a:close/>
                </a:path>
                <a:path w="1121410" h="182245">
                  <a:moveTo>
                    <a:pt x="1080515" y="111418"/>
                  </a:moveTo>
                  <a:lnTo>
                    <a:pt x="1080515" y="70270"/>
                  </a:lnTo>
                  <a:lnTo>
                    <a:pt x="1005061" y="70270"/>
                  </a:lnTo>
                  <a:lnTo>
                    <a:pt x="1040457" y="90844"/>
                  </a:lnTo>
                  <a:lnTo>
                    <a:pt x="1070610" y="73318"/>
                  </a:lnTo>
                  <a:lnTo>
                    <a:pt x="1070610" y="111418"/>
                  </a:lnTo>
                  <a:lnTo>
                    <a:pt x="1080515" y="111418"/>
                  </a:lnTo>
                  <a:close/>
                </a:path>
                <a:path w="1121410" h="182245">
                  <a:moveTo>
                    <a:pt x="1070610" y="111418"/>
                  </a:moveTo>
                  <a:lnTo>
                    <a:pt x="1070610" y="108370"/>
                  </a:lnTo>
                  <a:lnTo>
                    <a:pt x="1040457" y="90844"/>
                  </a:lnTo>
                  <a:lnTo>
                    <a:pt x="1005061" y="111418"/>
                  </a:lnTo>
                  <a:lnTo>
                    <a:pt x="1070610" y="111418"/>
                  </a:lnTo>
                  <a:close/>
                </a:path>
                <a:path w="1121410" h="182245">
                  <a:moveTo>
                    <a:pt x="1070610" y="108370"/>
                  </a:moveTo>
                  <a:lnTo>
                    <a:pt x="1070610" y="73318"/>
                  </a:lnTo>
                  <a:lnTo>
                    <a:pt x="1040457" y="90844"/>
                  </a:lnTo>
                  <a:lnTo>
                    <a:pt x="1070610" y="108370"/>
                  </a:lnTo>
                  <a:close/>
                </a:path>
              </a:pathLst>
            </a:custGeom>
            <a:solidFill>
              <a:srgbClr val="FFFF00"/>
            </a:solidFill>
          </p:spPr>
          <p:txBody>
            <a:bodyPr wrap="square" lIns="0" tIns="0" rIns="0" bIns="0" rtlCol="0"/>
            <a:lstStyle/>
            <a:p>
              <a:endParaRPr sz="2473"/>
            </a:p>
          </p:txBody>
        </p:sp>
        <p:sp>
          <p:nvSpPr>
            <p:cNvPr id="22" name="object 22"/>
            <p:cNvSpPr/>
            <p:nvPr/>
          </p:nvSpPr>
          <p:spPr>
            <a:xfrm>
              <a:off x="4766309" y="3192779"/>
              <a:ext cx="1559560" cy="240029"/>
            </a:xfrm>
            <a:custGeom>
              <a:avLst/>
              <a:gdLst/>
              <a:ahLst/>
              <a:cxnLst/>
              <a:rect l="l" t="t" r="r" b="b"/>
              <a:pathLst>
                <a:path w="1559560" h="240029">
                  <a:moveTo>
                    <a:pt x="1559052" y="240029"/>
                  </a:moveTo>
                  <a:lnTo>
                    <a:pt x="1559052" y="0"/>
                  </a:lnTo>
                  <a:lnTo>
                    <a:pt x="0" y="0"/>
                  </a:lnTo>
                  <a:lnTo>
                    <a:pt x="0" y="240030"/>
                  </a:lnTo>
                  <a:lnTo>
                    <a:pt x="1559052" y="240029"/>
                  </a:lnTo>
                  <a:close/>
                </a:path>
              </a:pathLst>
            </a:custGeom>
            <a:solidFill>
              <a:srgbClr val="FFFFFF"/>
            </a:solidFill>
          </p:spPr>
          <p:txBody>
            <a:bodyPr wrap="square" lIns="0" tIns="0" rIns="0" bIns="0" rtlCol="0"/>
            <a:lstStyle/>
            <a:p>
              <a:endParaRPr sz="2473"/>
            </a:p>
          </p:txBody>
        </p:sp>
      </p:grpSp>
      <p:sp>
        <p:nvSpPr>
          <p:cNvPr id="23" name="object 23"/>
          <p:cNvSpPr txBox="1"/>
          <p:nvPr/>
        </p:nvSpPr>
        <p:spPr>
          <a:xfrm>
            <a:off x="6636634" y="2953893"/>
            <a:ext cx="1943536" cy="255401"/>
          </a:xfrm>
          <a:prstGeom prst="rect">
            <a:avLst/>
          </a:prstGeom>
        </p:spPr>
        <p:txBody>
          <a:bodyPr vert="horz" wrap="square" lIns="0" tIns="22680" rIns="0" bIns="0" rtlCol="0">
            <a:spAutoFit/>
          </a:bodyPr>
          <a:lstStyle/>
          <a:p>
            <a:pPr>
              <a:spcBef>
                <a:spcPts val="179"/>
              </a:spcBef>
            </a:pPr>
            <a:r>
              <a:rPr sz="1511" spc="21" dirty="0">
                <a:solidFill>
                  <a:srgbClr val="3C3C3C"/>
                </a:solidFill>
                <a:latin typeface="Franklin Gothic Book"/>
                <a:cs typeface="Franklin Gothic Book"/>
              </a:rPr>
              <a:t>C2b</a:t>
            </a:r>
            <a:r>
              <a:rPr sz="1511" spc="-27" dirty="0">
                <a:solidFill>
                  <a:srgbClr val="3C3C3C"/>
                </a:solidFill>
                <a:latin typeface="Franklin Gothic Book"/>
                <a:cs typeface="Franklin Gothic Book"/>
              </a:rPr>
              <a:t> </a:t>
            </a:r>
            <a:r>
              <a:rPr sz="1511" spc="7" dirty="0">
                <a:solidFill>
                  <a:srgbClr val="3C3C3C"/>
                </a:solidFill>
                <a:latin typeface="Franklin Gothic Book"/>
                <a:cs typeface="Franklin Gothic Book"/>
              </a:rPr>
              <a:t>-</a:t>
            </a:r>
            <a:r>
              <a:rPr sz="1511" dirty="0">
                <a:solidFill>
                  <a:srgbClr val="3C3C3C"/>
                </a:solidFill>
                <a:latin typeface="Franklin Gothic Book"/>
                <a:cs typeface="Franklin Gothic Book"/>
              </a:rPr>
              <a:t> </a:t>
            </a:r>
            <a:r>
              <a:rPr sz="1511" spc="14" dirty="0">
                <a:solidFill>
                  <a:srgbClr val="3C3C3C"/>
                </a:solidFill>
                <a:latin typeface="Franklin Gothic Book"/>
                <a:cs typeface="Franklin Gothic Book"/>
              </a:rPr>
              <a:t>Next</a:t>
            </a:r>
            <a:r>
              <a:rPr sz="1511" spc="-27" dirty="0">
                <a:solidFill>
                  <a:srgbClr val="3C3C3C"/>
                </a:solidFill>
                <a:latin typeface="Franklin Gothic Book"/>
                <a:cs typeface="Franklin Gothic Book"/>
              </a:rPr>
              <a:t> </a:t>
            </a:r>
            <a:r>
              <a:rPr sz="1511" spc="21" dirty="0">
                <a:solidFill>
                  <a:srgbClr val="3C3C3C"/>
                </a:solidFill>
                <a:latin typeface="Franklin Gothic Book"/>
                <a:cs typeface="Franklin Gothic Book"/>
              </a:rPr>
              <a:t>Higher</a:t>
            </a:r>
            <a:r>
              <a:rPr sz="1511" spc="-21" dirty="0">
                <a:solidFill>
                  <a:srgbClr val="3C3C3C"/>
                </a:solidFill>
                <a:latin typeface="Franklin Gothic Book"/>
                <a:cs typeface="Franklin Gothic Book"/>
              </a:rPr>
              <a:t> </a:t>
            </a:r>
            <a:r>
              <a:rPr sz="1511" spc="14" dirty="0">
                <a:solidFill>
                  <a:srgbClr val="3C3C3C"/>
                </a:solidFill>
                <a:latin typeface="Franklin Gothic Book"/>
                <a:cs typeface="Franklin Gothic Book"/>
              </a:rPr>
              <a:t>Floor</a:t>
            </a:r>
            <a:endParaRPr sz="1511">
              <a:latin typeface="Franklin Gothic Book"/>
              <a:cs typeface="Franklin Gothic Book"/>
            </a:endParaRPr>
          </a:p>
        </p:txBody>
      </p:sp>
      <p:sp>
        <p:nvSpPr>
          <p:cNvPr id="24" name="object 24"/>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28" name="Slide Number Placeholder 27">
            <a:extLst>
              <a:ext uri="{FF2B5EF4-FFF2-40B4-BE49-F238E27FC236}">
                <a16:creationId xmlns:a16="http://schemas.microsoft.com/office/drawing/2014/main" id="{2C69F62B-9C76-3C1A-5272-1AF43D1EDE00}"/>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50</a:t>
            </a:fld>
            <a:endParaRPr lang="en-US" spc="-2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1777" y="-1413458"/>
            <a:ext cx="3031323" cy="291555"/>
          </a:xfrm>
          <a:prstGeom prst="rect">
            <a:avLst/>
          </a:prstGeom>
        </p:spPr>
        <p:txBody>
          <a:bodyPr vert="horz" wrap="square" lIns="0" tIns="16574" rIns="0" bIns="0" rtlCol="0">
            <a:spAutoFit/>
          </a:bodyPr>
          <a:lstStyle/>
          <a:p>
            <a:pPr marL="17446">
              <a:spcBef>
                <a:spcPts val="131"/>
              </a:spcBef>
            </a:pPr>
            <a:r>
              <a:rPr sz="1786" spc="-27" dirty="0">
                <a:latin typeface="Calibri"/>
                <a:cs typeface="Calibri"/>
              </a:rPr>
              <a:t>202</a:t>
            </a:r>
            <a:r>
              <a:rPr sz="1786" spc="-21" dirty="0">
                <a:latin typeface="Calibri"/>
                <a:cs typeface="Calibri"/>
              </a:rPr>
              <a:t>3</a:t>
            </a:r>
            <a:r>
              <a:rPr sz="1786" spc="-41" dirty="0">
                <a:latin typeface="Calibri"/>
                <a:cs typeface="Calibri"/>
              </a:rPr>
              <a:t> </a:t>
            </a:r>
            <a:r>
              <a:rPr sz="1786" spc="-21" dirty="0">
                <a:latin typeface="Calibri"/>
                <a:cs typeface="Calibri"/>
              </a:rPr>
              <a:t>El</a:t>
            </a:r>
            <a:r>
              <a:rPr sz="1786" spc="-41" dirty="0">
                <a:latin typeface="Calibri"/>
                <a:cs typeface="Calibri"/>
              </a:rPr>
              <a:t>e</a:t>
            </a:r>
            <a:r>
              <a:rPr sz="1786" spc="-48" dirty="0">
                <a:latin typeface="Calibri"/>
                <a:cs typeface="Calibri"/>
              </a:rPr>
              <a:t>va</a:t>
            </a:r>
            <a:r>
              <a:rPr sz="1786" spc="-27" dirty="0">
                <a:latin typeface="Calibri"/>
                <a:cs typeface="Calibri"/>
              </a:rPr>
              <a:t>tio</a:t>
            </a:r>
            <a:r>
              <a:rPr sz="1786" spc="-21" dirty="0">
                <a:latin typeface="Calibri"/>
                <a:cs typeface="Calibri"/>
              </a:rPr>
              <a:t>n</a:t>
            </a:r>
            <a:r>
              <a:rPr sz="1786" spc="-55" dirty="0">
                <a:latin typeface="Calibri"/>
                <a:cs typeface="Calibri"/>
              </a:rPr>
              <a:t> </a:t>
            </a:r>
            <a:r>
              <a:rPr sz="1786" spc="-21" dirty="0">
                <a:latin typeface="Calibri"/>
                <a:cs typeface="Calibri"/>
              </a:rPr>
              <a:t>C</a:t>
            </a:r>
            <a:r>
              <a:rPr sz="1786" spc="-27" dirty="0">
                <a:latin typeface="Calibri"/>
                <a:cs typeface="Calibri"/>
              </a:rPr>
              <a:t>e</a:t>
            </a:r>
            <a:r>
              <a:rPr sz="1786" spc="-34" dirty="0">
                <a:latin typeface="Calibri"/>
                <a:cs typeface="Calibri"/>
              </a:rPr>
              <a:t>r</a:t>
            </a:r>
            <a:r>
              <a:rPr sz="1786" spc="-27" dirty="0">
                <a:latin typeface="Calibri"/>
                <a:cs typeface="Calibri"/>
              </a:rPr>
              <a:t>ti</a:t>
            </a:r>
            <a:r>
              <a:rPr sz="1786" spc="-21" dirty="0">
                <a:latin typeface="Calibri"/>
                <a:cs typeface="Calibri"/>
              </a:rPr>
              <a:t>fi</a:t>
            </a:r>
            <a:r>
              <a:rPr sz="1786" spc="-41" dirty="0">
                <a:latin typeface="Calibri"/>
                <a:cs typeface="Calibri"/>
              </a:rPr>
              <a:t>cat</a:t>
            </a:r>
            <a:r>
              <a:rPr sz="1786" spc="-21" dirty="0">
                <a:latin typeface="Calibri"/>
                <a:cs typeface="Calibri"/>
              </a:rPr>
              <a:t>e</a:t>
            </a:r>
            <a:r>
              <a:rPr sz="1786" spc="-41" dirty="0">
                <a:latin typeface="Calibri"/>
                <a:cs typeface="Calibri"/>
              </a:rPr>
              <a:t> </a:t>
            </a:r>
            <a:r>
              <a:rPr sz="1786" spc="-21" dirty="0">
                <a:latin typeface="Calibri"/>
                <a:cs typeface="Calibri"/>
              </a:rPr>
              <a:t>U</a:t>
            </a:r>
            <a:r>
              <a:rPr sz="1786" spc="-41" dirty="0">
                <a:latin typeface="Calibri"/>
                <a:cs typeface="Calibri"/>
              </a:rPr>
              <a:t>pd</a:t>
            </a:r>
            <a:r>
              <a:rPr sz="1786" spc="-48" dirty="0">
                <a:latin typeface="Calibri"/>
                <a:cs typeface="Calibri"/>
              </a:rPr>
              <a:t>a</a:t>
            </a:r>
            <a:r>
              <a:rPr sz="1786" spc="-55" dirty="0">
                <a:latin typeface="Calibri"/>
                <a:cs typeface="Calibri"/>
              </a:rPr>
              <a:t>t</a:t>
            </a:r>
            <a:r>
              <a:rPr sz="1786" spc="-21" dirty="0">
                <a:latin typeface="Calibri"/>
                <a:cs typeface="Calibri"/>
              </a:rPr>
              <a:t>e</a:t>
            </a:r>
            <a:endParaRPr sz="1786">
              <a:latin typeface="Calibri"/>
              <a:cs typeface="Calibri"/>
            </a:endParaRPr>
          </a:p>
        </p:txBody>
      </p:sp>
      <p:sp>
        <p:nvSpPr>
          <p:cNvPr id="3" name="object 3"/>
          <p:cNvSpPr txBox="1"/>
          <p:nvPr/>
        </p:nvSpPr>
        <p:spPr>
          <a:xfrm>
            <a:off x="12557628" y="-1413458"/>
            <a:ext cx="1155828" cy="291555"/>
          </a:xfrm>
          <a:prstGeom prst="rect">
            <a:avLst/>
          </a:prstGeom>
        </p:spPr>
        <p:txBody>
          <a:bodyPr vert="horz" wrap="square" lIns="0" tIns="16574" rIns="0" bIns="0" rtlCol="0">
            <a:spAutoFit/>
          </a:bodyPr>
          <a:lstStyle/>
          <a:p>
            <a:pPr marL="17446">
              <a:spcBef>
                <a:spcPts val="131"/>
              </a:spcBef>
            </a:pPr>
            <a:r>
              <a:rPr sz="1786" spc="-27" dirty="0">
                <a:latin typeface="Calibri"/>
                <a:cs typeface="Calibri"/>
              </a:rPr>
              <a:t>Au</a:t>
            </a:r>
            <a:r>
              <a:rPr sz="1786" spc="-41" dirty="0">
                <a:latin typeface="Calibri"/>
                <a:cs typeface="Calibri"/>
              </a:rPr>
              <a:t>gus</a:t>
            </a:r>
            <a:r>
              <a:rPr sz="1786" spc="-14" dirty="0">
                <a:latin typeface="Calibri"/>
                <a:cs typeface="Calibri"/>
              </a:rPr>
              <a:t>t</a:t>
            </a:r>
            <a:r>
              <a:rPr sz="1786" spc="-48" dirty="0">
                <a:latin typeface="Calibri"/>
                <a:cs typeface="Calibri"/>
              </a:rPr>
              <a:t> </a:t>
            </a:r>
            <a:r>
              <a:rPr sz="1786" spc="-27" dirty="0">
                <a:latin typeface="Calibri"/>
                <a:cs typeface="Calibri"/>
              </a:rPr>
              <a:t>2023</a:t>
            </a:r>
            <a:endParaRPr sz="1786">
              <a:latin typeface="Calibri"/>
              <a:cs typeface="Calibri"/>
            </a:endParaRPr>
          </a:p>
        </p:txBody>
      </p:sp>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pic>
          <p:nvPicPr>
            <p:cNvPr id="10" name="object 10"/>
            <p:cNvPicPr/>
            <p:nvPr/>
          </p:nvPicPr>
          <p:blipFill>
            <a:blip r:embed="rId6" cstate="print"/>
            <a:stretch>
              <a:fillRect/>
            </a:stretch>
          </p:blipFill>
          <p:spPr>
            <a:xfrm>
              <a:off x="5054345" y="2553461"/>
              <a:ext cx="3739705" cy="2069592"/>
            </a:xfrm>
            <a:prstGeom prst="rect">
              <a:avLst/>
            </a:prstGeom>
          </p:spPr>
        </p:pic>
      </p:grpSp>
      <p:sp>
        <p:nvSpPr>
          <p:cNvPr id="11" name="object 11"/>
          <p:cNvSpPr txBox="1"/>
          <p:nvPr/>
        </p:nvSpPr>
        <p:spPr>
          <a:xfrm>
            <a:off x="2553352" y="2823523"/>
            <a:ext cx="1386994" cy="256480"/>
          </a:xfrm>
          <a:prstGeom prst="rect">
            <a:avLst/>
          </a:prstGeom>
        </p:spPr>
        <p:txBody>
          <a:bodyPr vert="horz" wrap="square" lIns="0" tIns="0" rIns="0" bIns="0" rtlCol="0">
            <a:spAutoFit/>
          </a:bodyPr>
          <a:lstStyle/>
          <a:p>
            <a:pPr>
              <a:lnSpc>
                <a:spcPts val="1951"/>
              </a:lnSpc>
            </a:pPr>
            <a:r>
              <a:rPr sz="1717" spc="7" dirty="0">
                <a:latin typeface="Franklin Gothic Book"/>
                <a:cs typeface="Franklin Gothic Book"/>
              </a:rPr>
              <a:t>“Only</a:t>
            </a:r>
            <a:r>
              <a:rPr sz="1717" spc="-21" dirty="0">
                <a:latin typeface="Franklin Gothic Book"/>
                <a:cs typeface="Franklin Gothic Book"/>
              </a:rPr>
              <a:t> </a:t>
            </a:r>
            <a:r>
              <a:rPr sz="1717" spc="21" dirty="0">
                <a:latin typeface="Franklin Gothic Book"/>
                <a:cs typeface="Franklin Gothic Book"/>
              </a:rPr>
              <a:t>V</a:t>
            </a:r>
            <a:r>
              <a:rPr sz="1717" spc="-21" dirty="0">
                <a:latin typeface="Franklin Gothic Book"/>
                <a:cs typeface="Franklin Gothic Book"/>
              </a:rPr>
              <a:t> </a:t>
            </a:r>
            <a:r>
              <a:rPr sz="1717" spc="14" dirty="0">
                <a:latin typeface="Franklin Gothic Book"/>
                <a:cs typeface="Franklin Gothic Book"/>
              </a:rPr>
              <a:t>Zones”</a:t>
            </a:r>
            <a:endParaRPr sz="1717">
              <a:latin typeface="Franklin Gothic Book"/>
              <a:cs typeface="Franklin Gothic Book"/>
            </a:endParaRPr>
          </a:p>
        </p:txBody>
      </p:sp>
      <p:sp>
        <p:nvSpPr>
          <p:cNvPr id="12" name="object 12"/>
          <p:cNvSpPr txBox="1"/>
          <p:nvPr/>
        </p:nvSpPr>
        <p:spPr>
          <a:xfrm>
            <a:off x="1764885" y="1911133"/>
            <a:ext cx="3704757" cy="1157983"/>
          </a:xfrm>
          <a:prstGeom prst="rect">
            <a:avLst/>
          </a:prstGeom>
        </p:spPr>
        <p:txBody>
          <a:bodyPr vert="horz" wrap="square" lIns="0" tIns="184060" rIns="0" bIns="0" rtlCol="0">
            <a:spAutoFit/>
          </a:bodyPr>
          <a:lstStyle/>
          <a:p>
            <a:pPr marL="337580" indent="-338451">
              <a:spcBef>
                <a:spcPts val="1449"/>
              </a:spcBef>
              <a:buClr>
                <a:srgbClr val="8A8D90"/>
              </a:buClr>
              <a:buFont typeface="Wingdings"/>
              <a:buChar char=""/>
              <a:tabLst>
                <a:tab pos="337580" algn="l"/>
                <a:tab pos="338451" algn="l"/>
              </a:tabLst>
            </a:pPr>
            <a:r>
              <a:rPr sz="1923" dirty="0">
                <a:latin typeface="Franklin Gothic Book"/>
                <a:cs typeface="Franklin Gothic Book"/>
              </a:rPr>
              <a:t>Required</a:t>
            </a:r>
            <a:r>
              <a:rPr sz="1923" spc="-21" dirty="0">
                <a:latin typeface="Franklin Gothic Book"/>
                <a:cs typeface="Franklin Gothic Book"/>
              </a:rPr>
              <a:t> </a:t>
            </a:r>
            <a:r>
              <a:rPr sz="1923" dirty="0">
                <a:latin typeface="Franklin Gothic Book"/>
                <a:cs typeface="Franklin Gothic Book"/>
              </a:rPr>
              <a:t>in</a:t>
            </a:r>
            <a:r>
              <a:rPr sz="1923" spc="-14" dirty="0">
                <a:latin typeface="Franklin Gothic Book"/>
                <a:cs typeface="Franklin Gothic Book"/>
              </a:rPr>
              <a:t> </a:t>
            </a:r>
            <a:r>
              <a:rPr sz="1923" spc="7" dirty="0">
                <a:latin typeface="Franklin Gothic Book"/>
                <a:cs typeface="Franklin Gothic Book"/>
              </a:rPr>
              <a:t>V</a:t>
            </a:r>
            <a:r>
              <a:rPr sz="1923" spc="-7" dirty="0">
                <a:latin typeface="Franklin Gothic Book"/>
                <a:cs typeface="Franklin Gothic Book"/>
              </a:rPr>
              <a:t> </a:t>
            </a:r>
            <a:r>
              <a:rPr sz="1923" spc="7" dirty="0">
                <a:latin typeface="Franklin Gothic Book"/>
                <a:cs typeface="Franklin Gothic Book"/>
              </a:rPr>
              <a:t>zones</a:t>
            </a:r>
            <a:endParaRPr sz="1923">
              <a:latin typeface="Franklin Gothic Book"/>
              <a:cs typeface="Franklin Gothic Book"/>
            </a:endParaRPr>
          </a:p>
          <a:p>
            <a:pPr marL="723136" marR="6978" lvl="1" indent="-277391">
              <a:lnSpc>
                <a:spcPct val="102000"/>
              </a:lnSpc>
              <a:spcBef>
                <a:spcPts val="1175"/>
              </a:spcBef>
              <a:buClr>
                <a:srgbClr val="8A8D90"/>
              </a:buClr>
              <a:buSzPct val="48000"/>
              <a:buFont typeface="Wingdings"/>
              <a:buChar char=""/>
              <a:tabLst>
                <a:tab pos="723136" algn="l"/>
                <a:tab pos="724009" algn="l"/>
                <a:tab pos="2230470" algn="l"/>
              </a:tabLst>
            </a:pPr>
            <a:r>
              <a:rPr sz="1717" spc="14" dirty="0">
                <a:latin typeface="Franklin Gothic Book"/>
                <a:cs typeface="Franklin Gothic Book"/>
              </a:rPr>
              <a:t>EC</a:t>
            </a:r>
            <a:r>
              <a:rPr sz="1717" spc="-14" dirty="0">
                <a:latin typeface="Franklin Gothic Book"/>
                <a:cs typeface="Franklin Gothic Book"/>
              </a:rPr>
              <a:t> </a:t>
            </a:r>
            <a:r>
              <a:rPr sz="1717" spc="7" dirty="0">
                <a:latin typeface="Franklin Gothic Book"/>
                <a:cs typeface="Franklin Gothic Book"/>
              </a:rPr>
              <a:t>form</a:t>
            </a:r>
            <a:r>
              <a:rPr sz="1717" spc="-27" dirty="0">
                <a:latin typeface="Franklin Gothic Book"/>
                <a:cs typeface="Franklin Gothic Book"/>
              </a:rPr>
              <a:t> </a:t>
            </a:r>
            <a:r>
              <a:rPr sz="1717" dirty="0">
                <a:latin typeface="Franklin Gothic Book"/>
                <a:cs typeface="Franklin Gothic Book"/>
              </a:rPr>
              <a:t>says</a:t>
            </a:r>
            <a:r>
              <a:rPr sz="1717" spc="-7" dirty="0">
                <a:latin typeface="Franklin Gothic Book"/>
                <a:cs typeface="Franklin Gothic Book"/>
              </a:rPr>
              <a:t> </a:t>
            </a:r>
            <a:r>
              <a:rPr sz="1717" spc="14" dirty="0">
                <a:solidFill>
                  <a:srgbClr val="3C641E"/>
                </a:solidFill>
                <a:latin typeface="Franklin Gothic Book"/>
                <a:cs typeface="Franklin Gothic Book"/>
              </a:rPr>
              <a:t>“See</a:t>
            </a:r>
            <a:r>
              <a:rPr sz="1717" spc="-21" dirty="0">
                <a:solidFill>
                  <a:srgbClr val="3C641E"/>
                </a:solidFill>
                <a:latin typeface="Franklin Gothic Book"/>
                <a:cs typeface="Franklin Gothic Book"/>
              </a:rPr>
              <a:t> </a:t>
            </a:r>
            <a:r>
              <a:rPr sz="1717" spc="14" dirty="0">
                <a:solidFill>
                  <a:srgbClr val="3C641E"/>
                </a:solidFill>
                <a:latin typeface="Franklin Gothic Book"/>
                <a:cs typeface="Franklin Gothic Book"/>
              </a:rPr>
              <a:t>Instructions” </a:t>
            </a:r>
            <a:r>
              <a:rPr sz="1717" spc="-405" dirty="0">
                <a:solidFill>
                  <a:srgbClr val="3C641E"/>
                </a:solidFill>
                <a:latin typeface="Franklin Gothic Book"/>
                <a:cs typeface="Franklin Gothic Book"/>
              </a:rPr>
              <a:t> </a:t>
            </a:r>
            <a:r>
              <a:rPr sz="1717" spc="7" dirty="0">
                <a:latin typeface="Franklin Gothic Book"/>
                <a:cs typeface="Franklin Gothic Book"/>
              </a:rPr>
              <a:t>(	</a:t>
            </a:r>
            <a:r>
              <a:rPr sz="1717" spc="14" dirty="0">
                <a:latin typeface="Franklin Gothic Book"/>
                <a:cs typeface="Franklin Gothic Book"/>
              </a:rPr>
              <a:t>was</a:t>
            </a:r>
            <a:r>
              <a:rPr sz="1717" spc="-21" dirty="0">
                <a:latin typeface="Franklin Gothic Book"/>
                <a:cs typeface="Franklin Gothic Book"/>
              </a:rPr>
              <a:t> </a:t>
            </a:r>
            <a:r>
              <a:rPr sz="1717" spc="7" dirty="0">
                <a:latin typeface="Franklin Gothic Book"/>
                <a:cs typeface="Franklin Gothic Book"/>
              </a:rPr>
              <a:t>removed}</a:t>
            </a:r>
            <a:endParaRPr sz="1717">
              <a:latin typeface="Franklin Gothic Book"/>
              <a:cs typeface="Franklin Gothic Book"/>
            </a:endParaRPr>
          </a:p>
        </p:txBody>
      </p:sp>
      <p:sp>
        <p:nvSpPr>
          <p:cNvPr id="13" name="object 13"/>
          <p:cNvSpPr txBox="1"/>
          <p:nvPr/>
        </p:nvSpPr>
        <p:spPr>
          <a:xfrm>
            <a:off x="1764884" y="3067053"/>
            <a:ext cx="4791670" cy="1128935"/>
          </a:xfrm>
          <a:prstGeom prst="rect">
            <a:avLst/>
          </a:prstGeom>
        </p:spPr>
        <p:txBody>
          <a:bodyPr vert="horz" wrap="square" lIns="0" tIns="134338" rIns="0" bIns="0" rtlCol="0">
            <a:spAutoFit/>
          </a:bodyPr>
          <a:lstStyle/>
          <a:p>
            <a:pPr marL="723136" indent="-278264">
              <a:spcBef>
                <a:spcPts val="1058"/>
              </a:spcBef>
              <a:buClr>
                <a:srgbClr val="8A8D90"/>
              </a:buClr>
              <a:buSzPct val="48000"/>
              <a:buFont typeface="Wingdings"/>
              <a:buChar char=""/>
              <a:tabLst>
                <a:tab pos="723136" algn="l"/>
                <a:tab pos="724009" algn="l"/>
              </a:tabLst>
            </a:pPr>
            <a:r>
              <a:rPr sz="1717" spc="7" dirty="0">
                <a:latin typeface="Franklin Gothic Book"/>
                <a:cs typeface="Franklin Gothic Book"/>
              </a:rPr>
              <a:t>Why?</a:t>
            </a:r>
            <a:r>
              <a:rPr sz="1717" spc="-7" dirty="0">
                <a:latin typeface="Franklin Gothic Book"/>
                <a:cs typeface="Franklin Gothic Book"/>
              </a:rPr>
              <a:t> </a:t>
            </a:r>
            <a:r>
              <a:rPr sz="1717" u="sng" spc="14" dirty="0">
                <a:uFill>
                  <a:solidFill>
                    <a:srgbClr val="000000"/>
                  </a:solidFill>
                </a:uFill>
                <a:latin typeface="Franklin Gothic Book"/>
                <a:cs typeface="Franklin Gothic Book"/>
              </a:rPr>
              <a:t>Coastal</a:t>
            </a:r>
            <a:r>
              <a:rPr sz="1717" u="sng" spc="-34" dirty="0">
                <a:uFill>
                  <a:solidFill>
                    <a:srgbClr val="000000"/>
                  </a:solidFill>
                </a:uFill>
                <a:latin typeface="Franklin Gothic Book"/>
                <a:cs typeface="Franklin Gothic Book"/>
              </a:rPr>
              <a:t> </a:t>
            </a:r>
            <a:r>
              <a:rPr sz="1717" u="sng" spc="21" dirty="0">
                <a:uFill>
                  <a:solidFill>
                    <a:srgbClr val="000000"/>
                  </a:solidFill>
                </a:uFill>
                <a:latin typeface="Franklin Gothic Book"/>
                <a:cs typeface="Franklin Gothic Book"/>
              </a:rPr>
              <a:t>A</a:t>
            </a:r>
            <a:r>
              <a:rPr sz="1717" u="sng" spc="-21" dirty="0">
                <a:uFill>
                  <a:solidFill>
                    <a:srgbClr val="000000"/>
                  </a:solidFill>
                </a:uFill>
                <a:latin typeface="Franklin Gothic Book"/>
                <a:cs typeface="Franklin Gothic Book"/>
              </a:rPr>
              <a:t> </a:t>
            </a:r>
            <a:r>
              <a:rPr sz="1717" u="sng" spc="14" dirty="0">
                <a:uFill>
                  <a:solidFill>
                    <a:srgbClr val="000000"/>
                  </a:solidFill>
                </a:uFill>
                <a:latin typeface="Franklin Gothic Book"/>
                <a:cs typeface="Franklin Gothic Book"/>
              </a:rPr>
              <a:t>Zones</a:t>
            </a:r>
            <a:endParaRPr sz="1717">
              <a:latin typeface="Franklin Gothic Book"/>
              <a:cs typeface="Franklin Gothic Book"/>
            </a:endParaRPr>
          </a:p>
          <a:p>
            <a:pPr marL="333218" marR="6978" indent="-334089">
              <a:lnSpc>
                <a:spcPct val="110000"/>
              </a:lnSpc>
              <a:spcBef>
                <a:spcPts val="769"/>
              </a:spcBef>
              <a:buClr>
                <a:srgbClr val="8A8D90"/>
              </a:buClr>
              <a:buFont typeface="Wingdings"/>
              <a:buChar char=""/>
              <a:tabLst>
                <a:tab pos="337580" algn="l"/>
                <a:tab pos="338451" algn="l"/>
              </a:tabLst>
            </a:pPr>
            <a:r>
              <a:rPr sz="1923" dirty="0">
                <a:latin typeface="Franklin Gothic Book"/>
                <a:cs typeface="Franklin Gothic Book"/>
              </a:rPr>
              <a:t>For </a:t>
            </a:r>
            <a:r>
              <a:rPr sz="1923" spc="7" dirty="0">
                <a:latin typeface="Franklin Gothic Book"/>
                <a:cs typeface="Franklin Gothic Book"/>
              </a:rPr>
              <a:t>Building </a:t>
            </a:r>
            <a:r>
              <a:rPr sz="1923" spc="14" dirty="0">
                <a:latin typeface="Franklin Gothic Book"/>
                <a:cs typeface="Franklin Gothic Book"/>
              </a:rPr>
              <a:t>Diagrams </a:t>
            </a:r>
            <a:r>
              <a:rPr sz="1923" spc="7" dirty="0">
                <a:latin typeface="Franklin Gothic Book"/>
                <a:cs typeface="Franklin Gothic Book"/>
              </a:rPr>
              <a:t>5 </a:t>
            </a:r>
            <a:r>
              <a:rPr sz="1923" spc="14" dirty="0">
                <a:latin typeface="Franklin Gothic Book"/>
                <a:cs typeface="Franklin Gothic Book"/>
              </a:rPr>
              <a:t>and </a:t>
            </a:r>
            <a:r>
              <a:rPr sz="1923" spc="7" dirty="0">
                <a:latin typeface="Franklin Gothic Book"/>
                <a:cs typeface="Franklin Gothic Book"/>
              </a:rPr>
              <a:t>6 </a:t>
            </a:r>
            <a:r>
              <a:rPr sz="1923" spc="14" dirty="0">
                <a:solidFill>
                  <a:srgbClr val="3C641E"/>
                </a:solidFill>
                <a:latin typeface="Franklin Gothic Book"/>
                <a:cs typeface="Franklin Gothic Book"/>
              </a:rPr>
              <a:t>and </a:t>
            </a:r>
            <a:r>
              <a:rPr sz="1923" spc="7" dirty="0">
                <a:solidFill>
                  <a:srgbClr val="3C641E"/>
                </a:solidFill>
                <a:latin typeface="Franklin Gothic Book"/>
                <a:cs typeface="Franklin Gothic Book"/>
              </a:rPr>
              <a:t>in </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regulated</a:t>
            </a:r>
            <a:r>
              <a:rPr sz="1923" spc="-27" dirty="0">
                <a:solidFill>
                  <a:srgbClr val="3C641E"/>
                </a:solidFill>
                <a:latin typeface="Franklin Gothic Book"/>
                <a:cs typeface="Franklin Gothic Book"/>
              </a:rPr>
              <a:t> </a:t>
            </a:r>
            <a:r>
              <a:rPr sz="1923" spc="14" dirty="0">
                <a:solidFill>
                  <a:srgbClr val="3C641E"/>
                </a:solidFill>
                <a:latin typeface="Franklin Gothic Book"/>
                <a:cs typeface="Franklin Gothic Book"/>
              </a:rPr>
              <a:t>areas</a:t>
            </a:r>
            <a:r>
              <a:rPr sz="1923" spc="-27" dirty="0">
                <a:solidFill>
                  <a:srgbClr val="3C641E"/>
                </a:solidFill>
                <a:latin typeface="Franklin Gothic Book"/>
                <a:cs typeface="Franklin Gothic Book"/>
              </a:rPr>
              <a:t> </a:t>
            </a:r>
            <a:r>
              <a:rPr sz="1923" spc="14" dirty="0">
                <a:solidFill>
                  <a:srgbClr val="3C641E"/>
                </a:solidFill>
                <a:latin typeface="Franklin Gothic Book"/>
                <a:cs typeface="Franklin Gothic Book"/>
              </a:rPr>
              <a:t>subject</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to</a:t>
            </a:r>
            <a:r>
              <a:rPr sz="1923" spc="-14" dirty="0">
                <a:solidFill>
                  <a:srgbClr val="3C641E"/>
                </a:solidFill>
                <a:latin typeface="Franklin Gothic Book"/>
                <a:cs typeface="Franklin Gothic Book"/>
              </a:rPr>
              <a:t> </a:t>
            </a:r>
            <a:r>
              <a:rPr sz="1923" spc="14" dirty="0">
                <a:solidFill>
                  <a:srgbClr val="3C641E"/>
                </a:solidFill>
                <a:latin typeface="Franklin Gothic Book"/>
                <a:cs typeface="Franklin Gothic Book"/>
              </a:rPr>
              <a:t>coastal</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flooding</a:t>
            </a:r>
            <a:endParaRPr sz="1923">
              <a:latin typeface="Franklin Gothic Book"/>
              <a:cs typeface="Franklin Gothic Book"/>
            </a:endParaRPr>
          </a:p>
        </p:txBody>
      </p:sp>
      <p:sp>
        <p:nvSpPr>
          <p:cNvPr id="14" name="object 14"/>
          <p:cNvSpPr txBox="1">
            <a:spLocks noGrp="1"/>
          </p:cNvSpPr>
          <p:nvPr>
            <p:ph type="title"/>
          </p:nvPr>
        </p:nvSpPr>
        <p:spPr>
          <a:xfrm>
            <a:off x="1776398" y="1112618"/>
            <a:ext cx="8222519" cy="436075"/>
          </a:xfrm>
          <a:prstGeom prst="rect">
            <a:avLst/>
          </a:prstGeom>
        </p:spPr>
        <p:txBody>
          <a:bodyPr vert="horz" wrap="square" lIns="0" tIns="23553" rIns="0" bIns="0" rtlCol="0">
            <a:spAutoFit/>
          </a:bodyPr>
          <a:lstStyle/>
          <a:p>
            <a:pPr>
              <a:spcBef>
                <a:spcPts val="185"/>
              </a:spcBef>
            </a:pPr>
            <a:r>
              <a:rPr spc="14" dirty="0"/>
              <a:t>C2(c)</a:t>
            </a:r>
            <a:r>
              <a:rPr spc="7" dirty="0"/>
              <a:t> </a:t>
            </a:r>
            <a:r>
              <a:rPr spc="27" dirty="0"/>
              <a:t>–</a:t>
            </a:r>
            <a:r>
              <a:rPr dirty="0"/>
              <a:t> </a:t>
            </a:r>
            <a:r>
              <a:rPr spc="7" dirty="0"/>
              <a:t>Bottom</a:t>
            </a:r>
            <a:r>
              <a:rPr spc="-7" dirty="0"/>
              <a:t> </a:t>
            </a:r>
            <a:r>
              <a:rPr spc="21" dirty="0"/>
              <a:t>of</a:t>
            </a:r>
            <a:r>
              <a:rPr spc="-7" dirty="0"/>
              <a:t> </a:t>
            </a:r>
            <a:r>
              <a:rPr spc="14" dirty="0"/>
              <a:t>Lowest</a:t>
            </a:r>
            <a:r>
              <a:rPr spc="-7" dirty="0"/>
              <a:t> </a:t>
            </a:r>
            <a:r>
              <a:rPr spc="14" dirty="0"/>
              <a:t>Horizontal</a:t>
            </a:r>
            <a:r>
              <a:rPr spc="-7" dirty="0"/>
              <a:t> </a:t>
            </a:r>
            <a:r>
              <a:rPr spc="14" dirty="0"/>
              <a:t>Structural</a:t>
            </a:r>
            <a:r>
              <a:rPr spc="-7" dirty="0"/>
              <a:t> </a:t>
            </a:r>
            <a:r>
              <a:rPr spc="27" dirty="0"/>
              <a:t>Member</a:t>
            </a:r>
          </a:p>
        </p:txBody>
      </p:sp>
      <p:grpSp>
        <p:nvGrpSpPr>
          <p:cNvPr id="15" name="object 15"/>
          <p:cNvGrpSpPr/>
          <p:nvPr/>
        </p:nvGrpSpPr>
        <p:grpSpPr>
          <a:xfrm>
            <a:off x="2567770" y="2914781"/>
            <a:ext cx="9634810" cy="2081363"/>
            <a:chOff x="1869185" y="3179064"/>
            <a:chExt cx="7013575" cy="1515110"/>
          </a:xfrm>
        </p:grpSpPr>
        <p:pic>
          <p:nvPicPr>
            <p:cNvPr id="16" name="object 16"/>
            <p:cNvPicPr/>
            <p:nvPr/>
          </p:nvPicPr>
          <p:blipFill>
            <a:blip r:embed="rId7" cstate="print"/>
            <a:stretch>
              <a:fillRect/>
            </a:stretch>
          </p:blipFill>
          <p:spPr>
            <a:xfrm>
              <a:off x="6895338" y="3922776"/>
              <a:ext cx="1987295" cy="771144"/>
            </a:xfrm>
            <a:prstGeom prst="rect">
              <a:avLst/>
            </a:prstGeom>
          </p:spPr>
        </p:pic>
        <p:sp>
          <p:nvSpPr>
            <p:cNvPr id="17" name="object 17"/>
            <p:cNvSpPr/>
            <p:nvPr/>
          </p:nvSpPr>
          <p:spPr>
            <a:xfrm>
              <a:off x="7283195" y="4191261"/>
              <a:ext cx="1390015" cy="182245"/>
            </a:xfrm>
            <a:custGeom>
              <a:avLst/>
              <a:gdLst/>
              <a:ahLst/>
              <a:cxnLst/>
              <a:rect l="l" t="t" r="r" b="b"/>
              <a:pathLst>
                <a:path w="1390015" h="182245">
                  <a:moveTo>
                    <a:pt x="182284" y="17371"/>
                  </a:moveTo>
                  <a:lnTo>
                    <a:pt x="179831" y="9644"/>
                  </a:lnTo>
                  <a:lnTo>
                    <a:pt x="174247" y="3857"/>
                  </a:lnTo>
                  <a:lnTo>
                    <a:pt x="167163" y="500"/>
                  </a:lnTo>
                  <a:lnTo>
                    <a:pt x="159365" y="0"/>
                  </a:lnTo>
                  <a:lnTo>
                    <a:pt x="151637" y="2786"/>
                  </a:lnTo>
                  <a:lnTo>
                    <a:pt x="0" y="91178"/>
                  </a:lnTo>
                  <a:lnTo>
                    <a:pt x="40385" y="114719"/>
                  </a:lnTo>
                  <a:lnTo>
                    <a:pt x="40385" y="70604"/>
                  </a:lnTo>
                  <a:lnTo>
                    <a:pt x="115840" y="70604"/>
                  </a:lnTo>
                  <a:lnTo>
                    <a:pt x="172211" y="37838"/>
                  </a:lnTo>
                  <a:lnTo>
                    <a:pt x="178331" y="32254"/>
                  </a:lnTo>
                  <a:lnTo>
                    <a:pt x="181736" y="25169"/>
                  </a:lnTo>
                  <a:lnTo>
                    <a:pt x="182284" y="17371"/>
                  </a:lnTo>
                  <a:close/>
                </a:path>
                <a:path w="1390015" h="182245">
                  <a:moveTo>
                    <a:pt x="115840" y="70604"/>
                  </a:moveTo>
                  <a:lnTo>
                    <a:pt x="40385" y="70604"/>
                  </a:lnTo>
                  <a:lnTo>
                    <a:pt x="40385" y="110990"/>
                  </a:lnTo>
                  <a:lnTo>
                    <a:pt x="50292" y="110990"/>
                  </a:lnTo>
                  <a:lnTo>
                    <a:pt x="50292" y="73652"/>
                  </a:lnTo>
                  <a:lnTo>
                    <a:pt x="80444" y="91178"/>
                  </a:lnTo>
                  <a:lnTo>
                    <a:pt x="115840" y="70604"/>
                  </a:lnTo>
                  <a:close/>
                </a:path>
                <a:path w="1390015" h="182245">
                  <a:moveTo>
                    <a:pt x="182284" y="164556"/>
                  </a:moveTo>
                  <a:lnTo>
                    <a:pt x="181736" y="156805"/>
                  </a:lnTo>
                  <a:lnTo>
                    <a:pt x="178331" y="149768"/>
                  </a:lnTo>
                  <a:lnTo>
                    <a:pt x="172211" y="144518"/>
                  </a:lnTo>
                  <a:lnTo>
                    <a:pt x="114529" y="110990"/>
                  </a:lnTo>
                  <a:lnTo>
                    <a:pt x="40385" y="110990"/>
                  </a:lnTo>
                  <a:lnTo>
                    <a:pt x="40385" y="114719"/>
                  </a:lnTo>
                  <a:lnTo>
                    <a:pt x="151637" y="179570"/>
                  </a:lnTo>
                  <a:lnTo>
                    <a:pt x="159365" y="182022"/>
                  </a:lnTo>
                  <a:lnTo>
                    <a:pt x="167163" y="181475"/>
                  </a:lnTo>
                  <a:lnTo>
                    <a:pt x="174247" y="178069"/>
                  </a:lnTo>
                  <a:lnTo>
                    <a:pt x="179831" y="171950"/>
                  </a:lnTo>
                  <a:lnTo>
                    <a:pt x="182284" y="164556"/>
                  </a:lnTo>
                  <a:close/>
                </a:path>
                <a:path w="1390015" h="182245">
                  <a:moveTo>
                    <a:pt x="80444" y="91178"/>
                  </a:moveTo>
                  <a:lnTo>
                    <a:pt x="50292" y="73652"/>
                  </a:lnTo>
                  <a:lnTo>
                    <a:pt x="50292" y="108704"/>
                  </a:lnTo>
                  <a:lnTo>
                    <a:pt x="80444" y="91178"/>
                  </a:lnTo>
                  <a:close/>
                </a:path>
                <a:path w="1390015" h="182245">
                  <a:moveTo>
                    <a:pt x="114529" y="110990"/>
                  </a:moveTo>
                  <a:lnTo>
                    <a:pt x="80444" y="91178"/>
                  </a:lnTo>
                  <a:lnTo>
                    <a:pt x="50292" y="108704"/>
                  </a:lnTo>
                  <a:lnTo>
                    <a:pt x="50292" y="110990"/>
                  </a:lnTo>
                  <a:lnTo>
                    <a:pt x="114529" y="110990"/>
                  </a:lnTo>
                  <a:close/>
                </a:path>
                <a:path w="1390015" h="182245">
                  <a:moveTo>
                    <a:pt x="1389887" y="110990"/>
                  </a:moveTo>
                  <a:lnTo>
                    <a:pt x="1389887" y="70604"/>
                  </a:lnTo>
                  <a:lnTo>
                    <a:pt x="115840" y="70604"/>
                  </a:lnTo>
                  <a:lnTo>
                    <a:pt x="80444" y="91178"/>
                  </a:lnTo>
                  <a:lnTo>
                    <a:pt x="114529" y="110990"/>
                  </a:lnTo>
                  <a:lnTo>
                    <a:pt x="1389887" y="110990"/>
                  </a:lnTo>
                  <a:close/>
                </a:path>
              </a:pathLst>
            </a:custGeom>
            <a:solidFill>
              <a:srgbClr val="FFFF00"/>
            </a:solidFill>
          </p:spPr>
          <p:txBody>
            <a:bodyPr wrap="square" lIns="0" tIns="0" rIns="0" bIns="0" rtlCol="0"/>
            <a:lstStyle/>
            <a:p>
              <a:endParaRPr sz="2473"/>
            </a:p>
          </p:txBody>
        </p:sp>
        <p:sp>
          <p:nvSpPr>
            <p:cNvPr id="18" name="object 18"/>
            <p:cNvSpPr/>
            <p:nvPr/>
          </p:nvSpPr>
          <p:spPr>
            <a:xfrm>
              <a:off x="7340345" y="3900678"/>
              <a:ext cx="1373505" cy="240029"/>
            </a:xfrm>
            <a:custGeom>
              <a:avLst/>
              <a:gdLst/>
              <a:ahLst/>
              <a:cxnLst/>
              <a:rect l="l" t="t" r="r" b="b"/>
              <a:pathLst>
                <a:path w="1373504" h="240029">
                  <a:moveTo>
                    <a:pt x="1373124" y="240029"/>
                  </a:moveTo>
                  <a:lnTo>
                    <a:pt x="1373124" y="0"/>
                  </a:lnTo>
                  <a:lnTo>
                    <a:pt x="0" y="0"/>
                  </a:lnTo>
                  <a:lnTo>
                    <a:pt x="0" y="240029"/>
                  </a:lnTo>
                  <a:lnTo>
                    <a:pt x="1373124" y="240029"/>
                  </a:lnTo>
                  <a:close/>
                </a:path>
              </a:pathLst>
            </a:custGeom>
            <a:solidFill>
              <a:srgbClr val="FFFFFF"/>
            </a:solidFill>
          </p:spPr>
          <p:txBody>
            <a:bodyPr wrap="square" lIns="0" tIns="0" rIns="0" bIns="0" rtlCol="0"/>
            <a:lstStyle/>
            <a:p>
              <a:endParaRPr sz="2473"/>
            </a:p>
          </p:txBody>
        </p:sp>
        <p:pic>
          <p:nvPicPr>
            <p:cNvPr id="19" name="object 19"/>
            <p:cNvPicPr/>
            <p:nvPr/>
          </p:nvPicPr>
          <p:blipFill>
            <a:blip r:embed="rId8" cstate="print"/>
            <a:stretch>
              <a:fillRect/>
            </a:stretch>
          </p:blipFill>
          <p:spPr>
            <a:xfrm>
              <a:off x="1869185" y="3179064"/>
              <a:ext cx="981455" cy="79247"/>
            </a:xfrm>
            <a:prstGeom prst="rect">
              <a:avLst/>
            </a:prstGeom>
          </p:spPr>
        </p:pic>
        <p:sp>
          <p:nvSpPr>
            <p:cNvPr id="20" name="object 20"/>
            <p:cNvSpPr/>
            <p:nvPr/>
          </p:nvSpPr>
          <p:spPr>
            <a:xfrm>
              <a:off x="1899665" y="3204972"/>
              <a:ext cx="910590" cy="0"/>
            </a:xfrm>
            <a:custGeom>
              <a:avLst/>
              <a:gdLst/>
              <a:ahLst/>
              <a:cxnLst/>
              <a:rect l="l" t="t" r="r" b="b"/>
              <a:pathLst>
                <a:path w="910589">
                  <a:moveTo>
                    <a:pt x="0" y="0"/>
                  </a:moveTo>
                  <a:lnTo>
                    <a:pt x="910590" y="0"/>
                  </a:lnTo>
                </a:path>
              </a:pathLst>
            </a:custGeom>
            <a:ln w="18021">
              <a:solidFill>
                <a:srgbClr val="C31230"/>
              </a:solidFill>
            </a:ln>
          </p:spPr>
          <p:txBody>
            <a:bodyPr wrap="square" lIns="0" tIns="0" rIns="0" bIns="0" rtlCol="0"/>
            <a:lstStyle/>
            <a:p>
              <a:endParaRPr sz="2473"/>
            </a:p>
          </p:txBody>
        </p:sp>
      </p:grpSp>
      <p:sp>
        <p:nvSpPr>
          <p:cNvPr id="21" name="object 21"/>
          <p:cNvSpPr txBox="1"/>
          <p:nvPr/>
        </p:nvSpPr>
        <p:spPr>
          <a:xfrm>
            <a:off x="11026863" y="4616184"/>
            <a:ext cx="922046" cy="181406"/>
          </a:xfrm>
          <a:prstGeom prst="rect">
            <a:avLst/>
          </a:prstGeom>
        </p:spPr>
        <p:txBody>
          <a:bodyPr vert="horz" wrap="square" lIns="0" tIns="22680" rIns="0" bIns="0" rtlCol="0">
            <a:spAutoFit/>
          </a:bodyPr>
          <a:lstStyle/>
          <a:p>
            <a:pPr>
              <a:spcBef>
                <a:spcPts val="179"/>
              </a:spcBef>
            </a:pPr>
            <a:r>
              <a:rPr sz="1030" spc="14" dirty="0">
                <a:solidFill>
                  <a:srgbClr val="FFFFFF"/>
                </a:solidFill>
                <a:latin typeface="Franklin Gothic Book"/>
                <a:cs typeface="Franklin Gothic Book"/>
              </a:rPr>
              <a:t>Photo:</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M.</a:t>
            </a:r>
            <a:r>
              <a:rPr sz="1030" spc="-27" dirty="0">
                <a:solidFill>
                  <a:srgbClr val="FFFFFF"/>
                </a:solidFill>
                <a:latin typeface="Franklin Gothic Book"/>
                <a:cs typeface="Franklin Gothic Book"/>
              </a:rPr>
              <a:t> </a:t>
            </a:r>
            <a:r>
              <a:rPr sz="1030" spc="14" dirty="0">
                <a:solidFill>
                  <a:srgbClr val="FFFFFF"/>
                </a:solidFill>
                <a:latin typeface="Franklin Gothic Book"/>
                <a:cs typeface="Franklin Gothic Book"/>
              </a:rPr>
              <a:t>Paine</a:t>
            </a:r>
            <a:endParaRPr sz="1030">
              <a:latin typeface="Franklin Gothic Book"/>
              <a:cs typeface="Franklin Gothic Book"/>
            </a:endParaRPr>
          </a:p>
        </p:txBody>
      </p:sp>
      <p:sp>
        <p:nvSpPr>
          <p:cNvPr id="22" name="object 22"/>
          <p:cNvSpPr txBox="1"/>
          <p:nvPr/>
        </p:nvSpPr>
        <p:spPr>
          <a:xfrm>
            <a:off x="10172685" y="3253741"/>
            <a:ext cx="1625138" cy="957826"/>
          </a:xfrm>
          <a:prstGeom prst="rect">
            <a:avLst/>
          </a:prstGeom>
        </p:spPr>
        <p:txBody>
          <a:bodyPr vert="horz" wrap="square" lIns="0" tIns="0" rIns="0" bIns="0" rtlCol="0">
            <a:spAutoFit/>
          </a:bodyPr>
          <a:lstStyle/>
          <a:p>
            <a:pPr marL="608865">
              <a:lnSpc>
                <a:spcPts val="1731"/>
              </a:lnSpc>
            </a:pPr>
            <a:r>
              <a:rPr sz="1511" spc="27" dirty="0">
                <a:solidFill>
                  <a:srgbClr val="3C3C3C"/>
                </a:solidFill>
                <a:latin typeface="Franklin Gothic Book"/>
                <a:cs typeface="Franklin Gothic Book"/>
              </a:rPr>
              <a:t>C2c</a:t>
            </a:r>
            <a:r>
              <a:rPr sz="1511" spc="-62" dirty="0">
                <a:solidFill>
                  <a:srgbClr val="3C3C3C"/>
                </a:solidFill>
                <a:latin typeface="Franklin Gothic Book"/>
                <a:cs typeface="Franklin Gothic Book"/>
              </a:rPr>
              <a:t> </a:t>
            </a:r>
            <a:r>
              <a:rPr sz="1511" spc="7" dirty="0">
                <a:solidFill>
                  <a:srgbClr val="3C3C3C"/>
                </a:solidFill>
                <a:latin typeface="Franklin Gothic Book"/>
                <a:cs typeface="Franklin Gothic Book"/>
              </a:rPr>
              <a:t>-</a:t>
            </a:r>
            <a:r>
              <a:rPr sz="1511" spc="-48" dirty="0">
                <a:solidFill>
                  <a:srgbClr val="3C3C3C"/>
                </a:solidFill>
                <a:latin typeface="Franklin Gothic Book"/>
                <a:cs typeface="Franklin Gothic Book"/>
              </a:rPr>
              <a:t> </a:t>
            </a:r>
            <a:r>
              <a:rPr sz="1511" spc="34" dirty="0">
                <a:solidFill>
                  <a:srgbClr val="3C3C3C"/>
                </a:solidFill>
                <a:latin typeface="Franklin Gothic Book"/>
                <a:cs typeface="Franklin Gothic Book"/>
              </a:rPr>
              <a:t>LHSM</a:t>
            </a:r>
            <a:endParaRPr sz="1511">
              <a:latin typeface="Franklin Gothic Book"/>
              <a:cs typeface="Franklin Gothic Book"/>
            </a:endParaRPr>
          </a:p>
          <a:p>
            <a:pPr>
              <a:lnSpc>
                <a:spcPct val="100000"/>
              </a:lnSpc>
            </a:pPr>
            <a:endParaRPr sz="1786">
              <a:latin typeface="Franklin Gothic Book"/>
              <a:cs typeface="Franklin Gothic Book"/>
            </a:endParaRPr>
          </a:p>
          <a:p>
            <a:pPr>
              <a:spcBef>
                <a:spcPts val="7"/>
              </a:spcBef>
            </a:pPr>
            <a:endParaRPr sz="1511">
              <a:latin typeface="Franklin Gothic Book"/>
              <a:cs typeface="Franklin Gothic Book"/>
            </a:endParaRPr>
          </a:p>
          <a:p>
            <a:pPr>
              <a:lnSpc>
                <a:spcPct val="100000"/>
              </a:lnSpc>
            </a:pPr>
            <a:r>
              <a:rPr sz="1511" spc="21" dirty="0">
                <a:solidFill>
                  <a:srgbClr val="3C3C3C"/>
                </a:solidFill>
                <a:latin typeface="Franklin Gothic Book"/>
                <a:cs typeface="Franklin Gothic Book"/>
              </a:rPr>
              <a:t>C2a</a:t>
            </a:r>
            <a:r>
              <a:rPr sz="1511" spc="-27" dirty="0">
                <a:solidFill>
                  <a:srgbClr val="3C3C3C"/>
                </a:solidFill>
                <a:latin typeface="Franklin Gothic Book"/>
                <a:cs typeface="Franklin Gothic Book"/>
              </a:rPr>
              <a:t> </a:t>
            </a:r>
            <a:r>
              <a:rPr sz="1511" spc="21" dirty="0">
                <a:solidFill>
                  <a:srgbClr val="3C3C3C"/>
                </a:solidFill>
                <a:latin typeface="Franklin Gothic Book"/>
                <a:cs typeface="Franklin Gothic Book"/>
              </a:rPr>
              <a:t>–</a:t>
            </a:r>
            <a:r>
              <a:rPr sz="1511" spc="-14" dirty="0">
                <a:solidFill>
                  <a:srgbClr val="3C3C3C"/>
                </a:solidFill>
                <a:latin typeface="Franklin Gothic Book"/>
                <a:cs typeface="Franklin Gothic Book"/>
              </a:rPr>
              <a:t> </a:t>
            </a:r>
            <a:r>
              <a:rPr sz="1511" spc="14" dirty="0">
                <a:solidFill>
                  <a:srgbClr val="3C3C3C"/>
                </a:solidFill>
                <a:latin typeface="Franklin Gothic Book"/>
                <a:cs typeface="Franklin Gothic Book"/>
              </a:rPr>
              <a:t>Bottom</a:t>
            </a:r>
            <a:r>
              <a:rPr sz="1511" spc="-27" dirty="0">
                <a:solidFill>
                  <a:srgbClr val="3C3C3C"/>
                </a:solidFill>
                <a:latin typeface="Franklin Gothic Book"/>
                <a:cs typeface="Franklin Gothic Book"/>
              </a:rPr>
              <a:t> </a:t>
            </a:r>
            <a:r>
              <a:rPr sz="1511" spc="14" dirty="0">
                <a:solidFill>
                  <a:srgbClr val="3C3C3C"/>
                </a:solidFill>
                <a:latin typeface="Franklin Gothic Book"/>
                <a:cs typeface="Franklin Gothic Book"/>
              </a:rPr>
              <a:t>Floor</a:t>
            </a:r>
            <a:endParaRPr sz="1511">
              <a:latin typeface="Franklin Gothic Book"/>
              <a:cs typeface="Franklin Gothic Book"/>
            </a:endParaRPr>
          </a:p>
        </p:txBody>
      </p:sp>
      <p:sp>
        <p:nvSpPr>
          <p:cNvPr id="23" name="object 23"/>
          <p:cNvSpPr/>
          <p:nvPr/>
        </p:nvSpPr>
        <p:spPr>
          <a:xfrm>
            <a:off x="10692938" y="3198459"/>
            <a:ext cx="1416653" cy="331483"/>
          </a:xfrm>
          <a:custGeom>
            <a:avLst/>
            <a:gdLst/>
            <a:ahLst/>
            <a:cxnLst/>
            <a:rect l="l" t="t" r="r" b="b"/>
            <a:pathLst>
              <a:path w="1031240" h="241300">
                <a:moveTo>
                  <a:pt x="1030985" y="240791"/>
                </a:moveTo>
                <a:lnTo>
                  <a:pt x="1030985" y="0"/>
                </a:lnTo>
                <a:lnTo>
                  <a:pt x="0" y="0"/>
                </a:lnTo>
                <a:lnTo>
                  <a:pt x="0" y="240791"/>
                </a:lnTo>
                <a:lnTo>
                  <a:pt x="1030985" y="240791"/>
                </a:lnTo>
                <a:close/>
              </a:path>
            </a:pathLst>
          </a:custGeom>
          <a:solidFill>
            <a:srgbClr val="FFFFFF"/>
          </a:solidFill>
        </p:spPr>
        <p:txBody>
          <a:bodyPr wrap="square" lIns="0" tIns="0" rIns="0" bIns="0" rtlCol="0"/>
          <a:lstStyle/>
          <a:p>
            <a:endParaRPr sz="2473"/>
          </a:p>
        </p:txBody>
      </p:sp>
      <p:grpSp>
        <p:nvGrpSpPr>
          <p:cNvPr id="24" name="object 24"/>
          <p:cNvGrpSpPr/>
          <p:nvPr/>
        </p:nvGrpSpPr>
        <p:grpSpPr>
          <a:xfrm>
            <a:off x="6554986" y="2933621"/>
            <a:ext cx="5840204" cy="1245678"/>
            <a:chOff x="4771644" y="3192779"/>
            <a:chExt cx="4251325" cy="906780"/>
          </a:xfrm>
        </p:grpSpPr>
        <p:pic>
          <p:nvPicPr>
            <p:cNvPr id="25" name="object 25"/>
            <p:cNvPicPr/>
            <p:nvPr/>
          </p:nvPicPr>
          <p:blipFill>
            <a:blip r:embed="rId9" cstate="print"/>
            <a:stretch>
              <a:fillRect/>
            </a:stretch>
          </p:blipFill>
          <p:spPr>
            <a:xfrm>
              <a:off x="7041642" y="3325367"/>
              <a:ext cx="1981200" cy="774191"/>
            </a:xfrm>
            <a:prstGeom prst="rect">
              <a:avLst/>
            </a:prstGeom>
          </p:spPr>
        </p:pic>
        <p:sp>
          <p:nvSpPr>
            <p:cNvPr id="26" name="object 26"/>
            <p:cNvSpPr/>
            <p:nvPr/>
          </p:nvSpPr>
          <p:spPr>
            <a:xfrm>
              <a:off x="7428738" y="3595377"/>
              <a:ext cx="1390015" cy="182245"/>
            </a:xfrm>
            <a:custGeom>
              <a:avLst/>
              <a:gdLst/>
              <a:ahLst/>
              <a:cxnLst/>
              <a:rect l="l" t="t" r="r" b="b"/>
              <a:pathLst>
                <a:path w="1390015" h="182245">
                  <a:moveTo>
                    <a:pt x="182284" y="17371"/>
                  </a:moveTo>
                  <a:lnTo>
                    <a:pt x="179831" y="9644"/>
                  </a:lnTo>
                  <a:lnTo>
                    <a:pt x="174247" y="3857"/>
                  </a:lnTo>
                  <a:lnTo>
                    <a:pt x="167163" y="500"/>
                  </a:lnTo>
                  <a:lnTo>
                    <a:pt x="159365" y="0"/>
                  </a:lnTo>
                  <a:lnTo>
                    <a:pt x="151637" y="2786"/>
                  </a:lnTo>
                  <a:lnTo>
                    <a:pt x="0" y="91178"/>
                  </a:lnTo>
                  <a:lnTo>
                    <a:pt x="40385" y="114719"/>
                  </a:lnTo>
                  <a:lnTo>
                    <a:pt x="40385" y="70604"/>
                  </a:lnTo>
                  <a:lnTo>
                    <a:pt x="116192" y="70604"/>
                  </a:lnTo>
                  <a:lnTo>
                    <a:pt x="172211" y="37838"/>
                  </a:lnTo>
                  <a:lnTo>
                    <a:pt x="178331" y="32254"/>
                  </a:lnTo>
                  <a:lnTo>
                    <a:pt x="181736" y="25169"/>
                  </a:lnTo>
                  <a:lnTo>
                    <a:pt x="182284" y="17371"/>
                  </a:lnTo>
                  <a:close/>
                </a:path>
                <a:path w="1390015" h="182245">
                  <a:moveTo>
                    <a:pt x="116192" y="70604"/>
                  </a:moveTo>
                  <a:lnTo>
                    <a:pt x="40385" y="70604"/>
                  </a:lnTo>
                  <a:lnTo>
                    <a:pt x="40385" y="110990"/>
                  </a:lnTo>
                  <a:lnTo>
                    <a:pt x="51053" y="110990"/>
                  </a:lnTo>
                  <a:lnTo>
                    <a:pt x="51053" y="73652"/>
                  </a:lnTo>
                  <a:lnTo>
                    <a:pt x="81017" y="91178"/>
                  </a:lnTo>
                  <a:lnTo>
                    <a:pt x="116192" y="70604"/>
                  </a:lnTo>
                  <a:close/>
                </a:path>
                <a:path w="1390015" h="182245">
                  <a:moveTo>
                    <a:pt x="182284" y="164556"/>
                  </a:moveTo>
                  <a:lnTo>
                    <a:pt x="181736" y="156805"/>
                  </a:lnTo>
                  <a:lnTo>
                    <a:pt x="178331" y="149768"/>
                  </a:lnTo>
                  <a:lnTo>
                    <a:pt x="172211" y="144518"/>
                  </a:lnTo>
                  <a:lnTo>
                    <a:pt x="114889" y="110990"/>
                  </a:lnTo>
                  <a:lnTo>
                    <a:pt x="40385" y="110990"/>
                  </a:lnTo>
                  <a:lnTo>
                    <a:pt x="40385" y="114719"/>
                  </a:lnTo>
                  <a:lnTo>
                    <a:pt x="151637" y="179570"/>
                  </a:lnTo>
                  <a:lnTo>
                    <a:pt x="159365" y="182022"/>
                  </a:lnTo>
                  <a:lnTo>
                    <a:pt x="167163" y="181475"/>
                  </a:lnTo>
                  <a:lnTo>
                    <a:pt x="174247" y="178069"/>
                  </a:lnTo>
                  <a:lnTo>
                    <a:pt x="179831" y="171950"/>
                  </a:lnTo>
                  <a:lnTo>
                    <a:pt x="182284" y="164556"/>
                  </a:lnTo>
                  <a:close/>
                </a:path>
                <a:path w="1390015" h="182245">
                  <a:moveTo>
                    <a:pt x="81017" y="91178"/>
                  </a:moveTo>
                  <a:lnTo>
                    <a:pt x="51053" y="73652"/>
                  </a:lnTo>
                  <a:lnTo>
                    <a:pt x="51053" y="108704"/>
                  </a:lnTo>
                  <a:lnTo>
                    <a:pt x="81017" y="91178"/>
                  </a:lnTo>
                  <a:close/>
                </a:path>
                <a:path w="1390015" h="182245">
                  <a:moveTo>
                    <a:pt x="114889" y="110990"/>
                  </a:moveTo>
                  <a:lnTo>
                    <a:pt x="81017" y="91178"/>
                  </a:lnTo>
                  <a:lnTo>
                    <a:pt x="51053" y="108704"/>
                  </a:lnTo>
                  <a:lnTo>
                    <a:pt x="51053" y="110990"/>
                  </a:lnTo>
                  <a:lnTo>
                    <a:pt x="114889" y="110990"/>
                  </a:lnTo>
                  <a:close/>
                </a:path>
                <a:path w="1390015" h="182245">
                  <a:moveTo>
                    <a:pt x="1389887" y="110990"/>
                  </a:moveTo>
                  <a:lnTo>
                    <a:pt x="1389887" y="70604"/>
                  </a:lnTo>
                  <a:lnTo>
                    <a:pt x="116192" y="70604"/>
                  </a:lnTo>
                  <a:lnTo>
                    <a:pt x="81017" y="91178"/>
                  </a:lnTo>
                  <a:lnTo>
                    <a:pt x="114889" y="110990"/>
                  </a:lnTo>
                  <a:lnTo>
                    <a:pt x="1389887" y="110990"/>
                  </a:lnTo>
                  <a:close/>
                </a:path>
              </a:pathLst>
            </a:custGeom>
            <a:solidFill>
              <a:srgbClr val="C31230"/>
            </a:solidFill>
          </p:spPr>
          <p:txBody>
            <a:bodyPr wrap="square" lIns="0" tIns="0" rIns="0" bIns="0" rtlCol="0"/>
            <a:lstStyle/>
            <a:p>
              <a:endParaRPr sz="2473"/>
            </a:p>
          </p:txBody>
        </p:sp>
        <p:pic>
          <p:nvPicPr>
            <p:cNvPr id="27" name="object 27"/>
            <p:cNvPicPr/>
            <p:nvPr/>
          </p:nvPicPr>
          <p:blipFill>
            <a:blip r:embed="rId10" cstate="print"/>
            <a:stretch>
              <a:fillRect/>
            </a:stretch>
          </p:blipFill>
          <p:spPr>
            <a:xfrm>
              <a:off x="5148834" y="3227831"/>
              <a:ext cx="1712976" cy="771144"/>
            </a:xfrm>
            <a:prstGeom prst="rect">
              <a:avLst/>
            </a:prstGeom>
          </p:spPr>
        </p:pic>
        <p:sp>
          <p:nvSpPr>
            <p:cNvPr id="28" name="object 28"/>
            <p:cNvSpPr/>
            <p:nvPr/>
          </p:nvSpPr>
          <p:spPr>
            <a:xfrm>
              <a:off x="5354574" y="3496651"/>
              <a:ext cx="1121410" cy="182245"/>
            </a:xfrm>
            <a:custGeom>
              <a:avLst/>
              <a:gdLst/>
              <a:ahLst/>
              <a:cxnLst/>
              <a:rect l="l" t="t" r="r" b="b"/>
              <a:pathLst>
                <a:path w="1121410" h="182245">
                  <a:moveTo>
                    <a:pt x="1040457" y="90844"/>
                  </a:moveTo>
                  <a:lnTo>
                    <a:pt x="1005061" y="70270"/>
                  </a:lnTo>
                  <a:lnTo>
                    <a:pt x="0" y="70270"/>
                  </a:lnTo>
                  <a:lnTo>
                    <a:pt x="0" y="111418"/>
                  </a:lnTo>
                  <a:lnTo>
                    <a:pt x="1005061" y="111418"/>
                  </a:lnTo>
                  <a:lnTo>
                    <a:pt x="1040457" y="90844"/>
                  </a:lnTo>
                  <a:close/>
                </a:path>
                <a:path w="1121410" h="182245">
                  <a:moveTo>
                    <a:pt x="1120902" y="90844"/>
                  </a:moveTo>
                  <a:lnTo>
                    <a:pt x="969263" y="2452"/>
                  </a:lnTo>
                  <a:lnTo>
                    <a:pt x="961536" y="0"/>
                  </a:lnTo>
                  <a:lnTo>
                    <a:pt x="953738" y="547"/>
                  </a:lnTo>
                  <a:lnTo>
                    <a:pt x="946654" y="3952"/>
                  </a:lnTo>
                  <a:lnTo>
                    <a:pt x="941070" y="10072"/>
                  </a:lnTo>
                  <a:lnTo>
                    <a:pt x="938617" y="17359"/>
                  </a:lnTo>
                  <a:lnTo>
                    <a:pt x="939164" y="24931"/>
                  </a:lnTo>
                  <a:lnTo>
                    <a:pt x="942570" y="31932"/>
                  </a:lnTo>
                  <a:lnTo>
                    <a:pt x="948689" y="37504"/>
                  </a:lnTo>
                  <a:lnTo>
                    <a:pt x="1005061" y="70270"/>
                  </a:lnTo>
                  <a:lnTo>
                    <a:pt x="1080515" y="70270"/>
                  </a:lnTo>
                  <a:lnTo>
                    <a:pt x="1080515" y="114386"/>
                  </a:lnTo>
                  <a:lnTo>
                    <a:pt x="1120902" y="90844"/>
                  </a:lnTo>
                  <a:close/>
                </a:path>
                <a:path w="1121410" h="182245">
                  <a:moveTo>
                    <a:pt x="1080515" y="114386"/>
                  </a:moveTo>
                  <a:lnTo>
                    <a:pt x="1080515" y="111418"/>
                  </a:lnTo>
                  <a:lnTo>
                    <a:pt x="1005061" y="111418"/>
                  </a:lnTo>
                  <a:lnTo>
                    <a:pt x="948689" y="144184"/>
                  </a:lnTo>
                  <a:lnTo>
                    <a:pt x="942570" y="149756"/>
                  </a:lnTo>
                  <a:lnTo>
                    <a:pt x="939164" y="156757"/>
                  </a:lnTo>
                  <a:lnTo>
                    <a:pt x="938617" y="164330"/>
                  </a:lnTo>
                  <a:lnTo>
                    <a:pt x="941070" y="171616"/>
                  </a:lnTo>
                  <a:lnTo>
                    <a:pt x="946654" y="177736"/>
                  </a:lnTo>
                  <a:lnTo>
                    <a:pt x="953738" y="181141"/>
                  </a:lnTo>
                  <a:lnTo>
                    <a:pt x="961536" y="181689"/>
                  </a:lnTo>
                  <a:lnTo>
                    <a:pt x="969263" y="179236"/>
                  </a:lnTo>
                  <a:lnTo>
                    <a:pt x="1080515" y="114386"/>
                  </a:lnTo>
                  <a:close/>
                </a:path>
                <a:path w="1121410" h="182245">
                  <a:moveTo>
                    <a:pt x="1080515" y="111418"/>
                  </a:moveTo>
                  <a:lnTo>
                    <a:pt x="1080515" y="70270"/>
                  </a:lnTo>
                  <a:lnTo>
                    <a:pt x="1005061" y="70270"/>
                  </a:lnTo>
                  <a:lnTo>
                    <a:pt x="1040457" y="90844"/>
                  </a:lnTo>
                  <a:lnTo>
                    <a:pt x="1070610" y="73318"/>
                  </a:lnTo>
                  <a:lnTo>
                    <a:pt x="1070610" y="111418"/>
                  </a:lnTo>
                  <a:lnTo>
                    <a:pt x="1080515" y="111418"/>
                  </a:lnTo>
                  <a:close/>
                </a:path>
                <a:path w="1121410" h="182245">
                  <a:moveTo>
                    <a:pt x="1070610" y="111418"/>
                  </a:moveTo>
                  <a:lnTo>
                    <a:pt x="1070610" y="108370"/>
                  </a:lnTo>
                  <a:lnTo>
                    <a:pt x="1040457" y="90844"/>
                  </a:lnTo>
                  <a:lnTo>
                    <a:pt x="1005061" y="111418"/>
                  </a:lnTo>
                  <a:lnTo>
                    <a:pt x="1070610" y="111418"/>
                  </a:lnTo>
                  <a:close/>
                </a:path>
                <a:path w="1121410" h="182245">
                  <a:moveTo>
                    <a:pt x="1070610" y="108370"/>
                  </a:moveTo>
                  <a:lnTo>
                    <a:pt x="1070610" y="73318"/>
                  </a:lnTo>
                  <a:lnTo>
                    <a:pt x="1040457" y="90844"/>
                  </a:lnTo>
                  <a:lnTo>
                    <a:pt x="1070610" y="108370"/>
                  </a:lnTo>
                  <a:close/>
                </a:path>
              </a:pathLst>
            </a:custGeom>
            <a:solidFill>
              <a:srgbClr val="FFFF00"/>
            </a:solidFill>
          </p:spPr>
          <p:txBody>
            <a:bodyPr wrap="square" lIns="0" tIns="0" rIns="0" bIns="0" rtlCol="0"/>
            <a:lstStyle/>
            <a:p>
              <a:endParaRPr sz="2473"/>
            </a:p>
          </p:txBody>
        </p:sp>
        <p:sp>
          <p:nvSpPr>
            <p:cNvPr id="29" name="object 29"/>
            <p:cNvSpPr/>
            <p:nvPr/>
          </p:nvSpPr>
          <p:spPr>
            <a:xfrm>
              <a:off x="4771644" y="3192779"/>
              <a:ext cx="1559560" cy="240029"/>
            </a:xfrm>
            <a:custGeom>
              <a:avLst/>
              <a:gdLst/>
              <a:ahLst/>
              <a:cxnLst/>
              <a:rect l="l" t="t" r="r" b="b"/>
              <a:pathLst>
                <a:path w="1559560" h="240029">
                  <a:moveTo>
                    <a:pt x="1559052" y="240029"/>
                  </a:moveTo>
                  <a:lnTo>
                    <a:pt x="1559052" y="0"/>
                  </a:lnTo>
                  <a:lnTo>
                    <a:pt x="0" y="0"/>
                  </a:lnTo>
                  <a:lnTo>
                    <a:pt x="0" y="240030"/>
                  </a:lnTo>
                  <a:lnTo>
                    <a:pt x="1559052" y="240029"/>
                  </a:lnTo>
                  <a:close/>
                </a:path>
              </a:pathLst>
            </a:custGeom>
            <a:solidFill>
              <a:srgbClr val="FFFFFF"/>
            </a:solidFill>
          </p:spPr>
          <p:txBody>
            <a:bodyPr wrap="square" lIns="0" tIns="0" rIns="0" bIns="0" rtlCol="0"/>
            <a:lstStyle/>
            <a:p>
              <a:endParaRPr sz="2473"/>
            </a:p>
          </p:txBody>
        </p:sp>
      </p:grpSp>
      <p:sp>
        <p:nvSpPr>
          <p:cNvPr id="30" name="object 30"/>
          <p:cNvSpPr txBox="1"/>
          <p:nvPr/>
        </p:nvSpPr>
        <p:spPr>
          <a:xfrm>
            <a:off x="6642916" y="2953893"/>
            <a:ext cx="1943536" cy="255401"/>
          </a:xfrm>
          <a:prstGeom prst="rect">
            <a:avLst/>
          </a:prstGeom>
        </p:spPr>
        <p:txBody>
          <a:bodyPr vert="horz" wrap="square" lIns="0" tIns="22680" rIns="0" bIns="0" rtlCol="0">
            <a:spAutoFit/>
          </a:bodyPr>
          <a:lstStyle/>
          <a:p>
            <a:pPr>
              <a:spcBef>
                <a:spcPts val="179"/>
              </a:spcBef>
            </a:pPr>
            <a:r>
              <a:rPr sz="1511" spc="21" dirty="0">
                <a:solidFill>
                  <a:srgbClr val="3C3C3C"/>
                </a:solidFill>
                <a:latin typeface="Franklin Gothic Book"/>
                <a:cs typeface="Franklin Gothic Book"/>
              </a:rPr>
              <a:t>C2b</a:t>
            </a:r>
            <a:r>
              <a:rPr sz="1511" spc="-27" dirty="0">
                <a:solidFill>
                  <a:srgbClr val="3C3C3C"/>
                </a:solidFill>
                <a:latin typeface="Franklin Gothic Book"/>
                <a:cs typeface="Franklin Gothic Book"/>
              </a:rPr>
              <a:t> </a:t>
            </a:r>
            <a:r>
              <a:rPr sz="1511" spc="7" dirty="0">
                <a:solidFill>
                  <a:srgbClr val="3C3C3C"/>
                </a:solidFill>
                <a:latin typeface="Franklin Gothic Book"/>
                <a:cs typeface="Franklin Gothic Book"/>
              </a:rPr>
              <a:t>-</a:t>
            </a:r>
            <a:r>
              <a:rPr sz="1511" dirty="0">
                <a:solidFill>
                  <a:srgbClr val="3C3C3C"/>
                </a:solidFill>
                <a:latin typeface="Franklin Gothic Book"/>
                <a:cs typeface="Franklin Gothic Book"/>
              </a:rPr>
              <a:t> </a:t>
            </a:r>
            <a:r>
              <a:rPr sz="1511" spc="14" dirty="0">
                <a:solidFill>
                  <a:srgbClr val="3C3C3C"/>
                </a:solidFill>
                <a:latin typeface="Franklin Gothic Book"/>
                <a:cs typeface="Franklin Gothic Book"/>
              </a:rPr>
              <a:t>Next</a:t>
            </a:r>
            <a:r>
              <a:rPr sz="1511" spc="-27" dirty="0">
                <a:solidFill>
                  <a:srgbClr val="3C3C3C"/>
                </a:solidFill>
                <a:latin typeface="Franklin Gothic Book"/>
                <a:cs typeface="Franklin Gothic Book"/>
              </a:rPr>
              <a:t> </a:t>
            </a:r>
            <a:r>
              <a:rPr sz="1511" spc="21" dirty="0">
                <a:solidFill>
                  <a:srgbClr val="3C3C3C"/>
                </a:solidFill>
                <a:latin typeface="Franklin Gothic Book"/>
                <a:cs typeface="Franklin Gothic Book"/>
              </a:rPr>
              <a:t>Higher</a:t>
            </a:r>
            <a:r>
              <a:rPr sz="1511" spc="-21" dirty="0">
                <a:solidFill>
                  <a:srgbClr val="3C3C3C"/>
                </a:solidFill>
                <a:latin typeface="Franklin Gothic Book"/>
                <a:cs typeface="Franklin Gothic Book"/>
              </a:rPr>
              <a:t> </a:t>
            </a:r>
            <a:r>
              <a:rPr sz="1511" spc="14" dirty="0">
                <a:solidFill>
                  <a:srgbClr val="3C3C3C"/>
                </a:solidFill>
                <a:latin typeface="Franklin Gothic Book"/>
                <a:cs typeface="Franklin Gothic Book"/>
              </a:rPr>
              <a:t>Floor</a:t>
            </a:r>
            <a:endParaRPr sz="1511">
              <a:latin typeface="Franklin Gothic Book"/>
              <a:cs typeface="Franklin Gothic Book"/>
            </a:endParaRPr>
          </a:p>
        </p:txBody>
      </p:sp>
      <p:sp>
        <p:nvSpPr>
          <p:cNvPr id="31" name="object 31"/>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33" name="object 33"/>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35" name="Slide Number Placeholder 34">
            <a:extLst>
              <a:ext uri="{FF2B5EF4-FFF2-40B4-BE49-F238E27FC236}">
                <a16:creationId xmlns:a16="http://schemas.microsoft.com/office/drawing/2014/main" id="{0A68D16F-E30A-D255-F707-8AAC26F51927}"/>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51</a:t>
            </a:fld>
            <a:endParaRPr lang="en-US" spc="-2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1777" y="-1413458"/>
            <a:ext cx="3031323" cy="291555"/>
          </a:xfrm>
          <a:prstGeom prst="rect">
            <a:avLst/>
          </a:prstGeom>
        </p:spPr>
        <p:txBody>
          <a:bodyPr vert="horz" wrap="square" lIns="0" tIns="16574" rIns="0" bIns="0" rtlCol="0">
            <a:spAutoFit/>
          </a:bodyPr>
          <a:lstStyle/>
          <a:p>
            <a:pPr marL="17446">
              <a:spcBef>
                <a:spcPts val="131"/>
              </a:spcBef>
            </a:pPr>
            <a:r>
              <a:rPr sz="1786" spc="-27" dirty="0">
                <a:latin typeface="Calibri"/>
                <a:cs typeface="Calibri"/>
              </a:rPr>
              <a:t>202</a:t>
            </a:r>
            <a:r>
              <a:rPr sz="1786" spc="-21" dirty="0">
                <a:latin typeface="Calibri"/>
                <a:cs typeface="Calibri"/>
              </a:rPr>
              <a:t>3</a:t>
            </a:r>
            <a:r>
              <a:rPr sz="1786" spc="-41" dirty="0">
                <a:latin typeface="Calibri"/>
                <a:cs typeface="Calibri"/>
              </a:rPr>
              <a:t> </a:t>
            </a:r>
            <a:r>
              <a:rPr sz="1786" spc="-21" dirty="0">
                <a:latin typeface="Calibri"/>
                <a:cs typeface="Calibri"/>
              </a:rPr>
              <a:t>El</a:t>
            </a:r>
            <a:r>
              <a:rPr sz="1786" spc="-41" dirty="0">
                <a:latin typeface="Calibri"/>
                <a:cs typeface="Calibri"/>
              </a:rPr>
              <a:t>e</a:t>
            </a:r>
            <a:r>
              <a:rPr sz="1786" spc="-48" dirty="0">
                <a:latin typeface="Calibri"/>
                <a:cs typeface="Calibri"/>
              </a:rPr>
              <a:t>va</a:t>
            </a:r>
            <a:r>
              <a:rPr sz="1786" spc="-27" dirty="0">
                <a:latin typeface="Calibri"/>
                <a:cs typeface="Calibri"/>
              </a:rPr>
              <a:t>tio</a:t>
            </a:r>
            <a:r>
              <a:rPr sz="1786" spc="-21" dirty="0">
                <a:latin typeface="Calibri"/>
                <a:cs typeface="Calibri"/>
              </a:rPr>
              <a:t>n</a:t>
            </a:r>
            <a:r>
              <a:rPr sz="1786" spc="-55" dirty="0">
                <a:latin typeface="Calibri"/>
                <a:cs typeface="Calibri"/>
              </a:rPr>
              <a:t> </a:t>
            </a:r>
            <a:r>
              <a:rPr sz="1786" spc="-21" dirty="0">
                <a:latin typeface="Calibri"/>
                <a:cs typeface="Calibri"/>
              </a:rPr>
              <a:t>C</a:t>
            </a:r>
            <a:r>
              <a:rPr sz="1786" spc="-27" dirty="0">
                <a:latin typeface="Calibri"/>
                <a:cs typeface="Calibri"/>
              </a:rPr>
              <a:t>e</a:t>
            </a:r>
            <a:r>
              <a:rPr sz="1786" spc="-34" dirty="0">
                <a:latin typeface="Calibri"/>
                <a:cs typeface="Calibri"/>
              </a:rPr>
              <a:t>r</a:t>
            </a:r>
            <a:r>
              <a:rPr sz="1786" spc="-27" dirty="0">
                <a:latin typeface="Calibri"/>
                <a:cs typeface="Calibri"/>
              </a:rPr>
              <a:t>ti</a:t>
            </a:r>
            <a:r>
              <a:rPr sz="1786" spc="-21" dirty="0">
                <a:latin typeface="Calibri"/>
                <a:cs typeface="Calibri"/>
              </a:rPr>
              <a:t>fi</a:t>
            </a:r>
            <a:r>
              <a:rPr sz="1786" spc="-41" dirty="0">
                <a:latin typeface="Calibri"/>
                <a:cs typeface="Calibri"/>
              </a:rPr>
              <a:t>cat</a:t>
            </a:r>
            <a:r>
              <a:rPr sz="1786" spc="-21" dirty="0">
                <a:latin typeface="Calibri"/>
                <a:cs typeface="Calibri"/>
              </a:rPr>
              <a:t>e</a:t>
            </a:r>
            <a:r>
              <a:rPr sz="1786" spc="-41" dirty="0">
                <a:latin typeface="Calibri"/>
                <a:cs typeface="Calibri"/>
              </a:rPr>
              <a:t> </a:t>
            </a:r>
            <a:r>
              <a:rPr sz="1786" spc="-21" dirty="0">
                <a:latin typeface="Calibri"/>
                <a:cs typeface="Calibri"/>
              </a:rPr>
              <a:t>U</a:t>
            </a:r>
            <a:r>
              <a:rPr sz="1786" spc="-41" dirty="0">
                <a:latin typeface="Calibri"/>
                <a:cs typeface="Calibri"/>
              </a:rPr>
              <a:t>pd</a:t>
            </a:r>
            <a:r>
              <a:rPr sz="1786" spc="-48" dirty="0">
                <a:latin typeface="Calibri"/>
                <a:cs typeface="Calibri"/>
              </a:rPr>
              <a:t>a</a:t>
            </a:r>
            <a:r>
              <a:rPr sz="1786" spc="-55" dirty="0">
                <a:latin typeface="Calibri"/>
                <a:cs typeface="Calibri"/>
              </a:rPr>
              <a:t>t</a:t>
            </a:r>
            <a:r>
              <a:rPr sz="1786" spc="-21" dirty="0">
                <a:latin typeface="Calibri"/>
                <a:cs typeface="Calibri"/>
              </a:rPr>
              <a:t>e</a:t>
            </a:r>
            <a:endParaRPr sz="1786">
              <a:latin typeface="Calibri"/>
              <a:cs typeface="Calibri"/>
            </a:endParaRPr>
          </a:p>
        </p:txBody>
      </p:sp>
      <p:sp>
        <p:nvSpPr>
          <p:cNvPr id="3" name="object 3"/>
          <p:cNvSpPr txBox="1"/>
          <p:nvPr/>
        </p:nvSpPr>
        <p:spPr>
          <a:xfrm>
            <a:off x="12557628" y="-1413458"/>
            <a:ext cx="1155828" cy="291555"/>
          </a:xfrm>
          <a:prstGeom prst="rect">
            <a:avLst/>
          </a:prstGeom>
        </p:spPr>
        <p:txBody>
          <a:bodyPr vert="horz" wrap="square" lIns="0" tIns="16574" rIns="0" bIns="0" rtlCol="0">
            <a:spAutoFit/>
          </a:bodyPr>
          <a:lstStyle/>
          <a:p>
            <a:pPr marL="17446">
              <a:spcBef>
                <a:spcPts val="131"/>
              </a:spcBef>
            </a:pPr>
            <a:r>
              <a:rPr sz="1786" spc="-27" dirty="0">
                <a:latin typeface="Calibri"/>
                <a:cs typeface="Calibri"/>
              </a:rPr>
              <a:t>Au</a:t>
            </a:r>
            <a:r>
              <a:rPr sz="1786" spc="-41" dirty="0">
                <a:latin typeface="Calibri"/>
                <a:cs typeface="Calibri"/>
              </a:rPr>
              <a:t>gus</a:t>
            </a:r>
            <a:r>
              <a:rPr sz="1786" spc="-14" dirty="0">
                <a:latin typeface="Calibri"/>
                <a:cs typeface="Calibri"/>
              </a:rPr>
              <a:t>t</a:t>
            </a:r>
            <a:r>
              <a:rPr sz="1786" spc="-48" dirty="0">
                <a:latin typeface="Calibri"/>
                <a:cs typeface="Calibri"/>
              </a:rPr>
              <a:t> </a:t>
            </a:r>
            <a:r>
              <a:rPr sz="1786" spc="-27" dirty="0">
                <a:latin typeface="Calibri"/>
                <a:cs typeface="Calibri"/>
              </a:rPr>
              <a:t>2023</a:t>
            </a:r>
            <a:endParaRPr sz="1786">
              <a:latin typeface="Calibri"/>
              <a:cs typeface="Calibri"/>
            </a:endParaRPr>
          </a:p>
        </p:txBody>
      </p:sp>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1776398" y="2485093"/>
            <a:ext cx="3040919" cy="2258609"/>
          </a:xfrm>
          <a:prstGeom prst="rect">
            <a:avLst/>
          </a:prstGeom>
        </p:spPr>
        <p:txBody>
          <a:bodyPr vert="horz" wrap="square" lIns="0" tIns="143933" rIns="0" bIns="0" rtlCol="0">
            <a:spAutoFit/>
          </a:bodyPr>
          <a:lstStyle/>
          <a:p>
            <a:pPr marL="337580" indent="-338451">
              <a:spcBef>
                <a:spcPts val="1133"/>
              </a:spcBef>
              <a:buClr>
                <a:srgbClr val="8A8D90"/>
              </a:buClr>
              <a:buFont typeface="Wingdings"/>
              <a:buChar char=""/>
              <a:tabLst>
                <a:tab pos="337580" algn="l"/>
                <a:tab pos="338451" algn="l"/>
              </a:tabLst>
            </a:pPr>
            <a:r>
              <a:rPr sz="1923" spc="7" dirty="0">
                <a:latin typeface="Franklin Gothic Book"/>
                <a:cs typeface="Franklin Gothic Book"/>
              </a:rPr>
              <a:t>Measured</a:t>
            </a:r>
            <a:r>
              <a:rPr sz="1923" dirty="0">
                <a:latin typeface="Franklin Gothic Book"/>
                <a:cs typeface="Franklin Gothic Book"/>
              </a:rPr>
              <a:t> </a:t>
            </a:r>
            <a:r>
              <a:rPr sz="1923" spc="-7" dirty="0">
                <a:latin typeface="Franklin Gothic Book"/>
                <a:cs typeface="Franklin Gothic Book"/>
              </a:rPr>
              <a:t>by</a:t>
            </a:r>
            <a:r>
              <a:rPr sz="1923" spc="-21" dirty="0">
                <a:latin typeface="Franklin Gothic Book"/>
                <a:cs typeface="Franklin Gothic Book"/>
              </a:rPr>
              <a:t> </a:t>
            </a:r>
            <a:r>
              <a:rPr sz="1923" spc="7" dirty="0">
                <a:latin typeface="Franklin Gothic Book"/>
                <a:cs typeface="Franklin Gothic Book"/>
              </a:rPr>
              <a:t>the</a:t>
            </a:r>
            <a:r>
              <a:rPr sz="1923" spc="-27" dirty="0">
                <a:latin typeface="Franklin Gothic Book"/>
                <a:cs typeface="Franklin Gothic Book"/>
              </a:rPr>
              <a:t> </a:t>
            </a:r>
            <a:r>
              <a:rPr sz="1923" dirty="0">
                <a:latin typeface="Franklin Gothic Book"/>
                <a:cs typeface="Franklin Gothic Book"/>
              </a:rPr>
              <a:t>surveyor</a:t>
            </a:r>
            <a:endParaRPr sz="1923">
              <a:latin typeface="Franklin Gothic Book"/>
              <a:cs typeface="Franklin Gothic Book"/>
            </a:endParaRPr>
          </a:p>
          <a:p>
            <a:pPr marL="333218" marR="161375" indent="-334089">
              <a:lnSpc>
                <a:spcPct val="101400"/>
              </a:lnSpc>
              <a:spcBef>
                <a:spcPts val="975"/>
              </a:spcBef>
              <a:buClr>
                <a:srgbClr val="8A8D90"/>
              </a:buClr>
              <a:buFont typeface="Wingdings"/>
              <a:buChar char=""/>
              <a:tabLst>
                <a:tab pos="337580" algn="l"/>
                <a:tab pos="338451" algn="l"/>
              </a:tabLst>
            </a:pPr>
            <a:r>
              <a:rPr sz="1923" dirty="0">
                <a:latin typeface="Franklin Gothic Book"/>
                <a:cs typeface="Franklin Gothic Book"/>
              </a:rPr>
              <a:t>The</a:t>
            </a:r>
            <a:r>
              <a:rPr sz="1923" spc="-21" dirty="0">
                <a:latin typeface="Franklin Gothic Book"/>
                <a:cs typeface="Franklin Gothic Book"/>
              </a:rPr>
              <a:t> </a:t>
            </a:r>
            <a:r>
              <a:rPr sz="1923" spc="7" dirty="0">
                <a:latin typeface="Franklin Gothic Book"/>
                <a:cs typeface="Franklin Gothic Book"/>
              </a:rPr>
              <a:t>floor</a:t>
            </a:r>
            <a:r>
              <a:rPr sz="1923" spc="-21" dirty="0">
                <a:latin typeface="Franklin Gothic Book"/>
                <a:cs typeface="Franklin Gothic Book"/>
              </a:rPr>
              <a:t> </a:t>
            </a:r>
            <a:r>
              <a:rPr sz="1923" spc="7" dirty="0">
                <a:latin typeface="Franklin Gothic Book"/>
                <a:cs typeface="Franklin Gothic Book"/>
              </a:rPr>
              <a:t>with</a:t>
            </a:r>
            <a:r>
              <a:rPr sz="1923" spc="-21" dirty="0">
                <a:latin typeface="Franklin Gothic Book"/>
                <a:cs typeface="Franklin Gothic Book"/>
              </a:rPr>
              <a:t> </a:t>
            </a:r>
            <a:r>
              <a:rPr sz="1923" spc="7" dirty="0">
                <a:latin typeface="Franklin Gothic Book"/>
                <a:cs typeface="Franklin Gothic Book"/>
              </a:rPr>
              <a:t>the</a:t>
            </a:r>
            <a:r>
              <a:rPr sz="1923" spc="-21" dirty="0">
                <a:latin typeface="Franklin Gothic Book"/>
                <a:cs typeface="Franklin Gothic Book"/>
              </a:rPr>
              <a:t> </a:t>
            </a:r>
            <a:r>
              <a:rPr sz="1923" dirty="0">
                <a:latin typeface="Franklin Gothic Book"/>
                <a:cs typeface="Franklin Gothic Book"/>
              </a:rPr>
              <a:t>lowest </a:t>
            </a:r>
            <a:r>
              <a:rPr sz="1923" spc="-460" dirty="0">
                <a:latin typeface="Franklin Gothic Book"/>
                <a:cs typeface="Franklin Gothic Book"/>
              </a:rPr>
              <a:t> </a:t>
            </a:r>
            <a:r>
              <a:rPr sz="1923" dirty="0">
                <a:latin typeface="Franklin Gothic Book"/>
                <a:cs typeface="Franklin Gothic Book"/>
              </a:rPr>
              <a:t>elevation</a:t>
            </a:r>
            <a:endParaRPr sz="1923">
              <a:latin typeface="Franklin Gothic Book"/>
              <a:cs typeface="Franklin Gothic Book"/>
            </a:endParaRPr>
          </a:p>
          <a:p>
            <a:pPr marL="723136" marR="413470" lvl="1" indent="-277391">
              <a:lnSpc>
                <a:spcPct val="102000"/>
              </a:lnSpc>
              <a:spcBef>
                <a:spcPts val="982"/>
              </a:spcBef>
              <a:buClr>
                <a:srgbClr val="8A8D90"/>
              </a:buClr>
              <a:buSzPct val="48000"/>
              <a:buFont typeface="Wingdings"/>
              <a:buChar char=""/>
              <a:tabLst>
                <a:tab pos="723136" algn="l"/>
                <a:tab pos="724009" algn="l"/>
              </a:tabLst>
            </a:pPr>
            <a:r>
              <a:rPr sz="1717" dirty="0">
                <a:latin typeface="Franklin Gothic Book"/>
                <a:cs typeface="Franklin Gothic Book"/>
              </a:rPr>
              <a:t>May</a:t>
            </a:r>
            <a:r>
              <a:rPr sz="1717" spc="-21" dirty="0">
                <a:latin typeface="Franklin Gothic Book"/>
                <a:cs typeface="Franklin Gothic Book"/>
              </a:rPr>
              <a:t> </a:t>
            </a:r>
            <a:r>
              <a:rPr sz="1717" spc="14" dirty="0">
                <a:latin typeface="Franklin Gothic Book"/>
                <a:cs typeface="Franklin Gothic Book"/>
              </a:rPr>
              <a:t>be</a:t>
            </a:r>
            <a:r>
              <a:rPr sz="1717" spc="-21" dirty="0">
                <a:latin typeface="Franklin Gothic Book"/>
                <a:cs typeface="Franklin Gothic Book"/>
              </a:rPr>
              <a:t> </a:t>
            </a:r>
            <a:r>
              <a:rPr sz="1717" spc="14" dirty="0">
                <a:latin typeface="Franklin Gothic Book"/>
                <a:cs typeface="Franklin Gothic Book"/>
              </a:rPr>
              <a:t>at,</a:t>
            </a:r>
            <a:r>
              <a:rPr sz="1717" spc="-14" dirty="0">
                <a:latin typeface="Franklin Gothic Book"/>
                <a:cs typeface="Franklin Gothic Book"/>
              </a:rPr>
              <a:t> </a:t>
            </a:r>
            <a:r>
              <a:rPr sz="1717" dirty="0">
                <a:latin typeface="Franklin Gothic Book"/>
                <a:cs typeface="Franklin Gothic Book"/>
              </a:rPr>
              <a:t>above,</a:t>
            </a:r>
            <a:r>
              <a:rPr sz="1717" spc="-21" dirty="0">
                <a:latin typeface="Franklin Gothic Book"/>
                <a:cs typeface="Franklin Gothic Book"/>
              </a:rPr>
              <a:t> </a:t>
            </a:r>
            <a:r>
              <a:rPr sz="1717" spc="14" dirty="0">
                <a:latin typeface="Franklin Gothic Book"/>
                <a:cs typeface="Franklin Gothic Book"/>
              </a:rPr>
              <a:t>or </a:t>
            </a:r>
            <a:r>
              <a:rPr sz="1717" spc="-405" dirty="0">
                <a:latin typeface="Franklin Gothic Book"/>
                <a:cs typeface="Franklin Gothic Book"/>
              </a:rPr>
              <a:t> </a:t>
            </a:r>
            <a:r>
              <a:rPr sz="1717" spc="7" dirty="0">
                <a:latin typeface="Franklin Gothic Book"/>
                <a:cs typeface="Franklin Gothic Book"/>
              </a:rPr>
              <a:t>below</a:t>
            </a:r>
            <a:r>
              <a:rPr sz="1717" dirty="0">
                <a:latin typeface="Franklin Gothic Book"/>
                <a:cs typeface="Franklin Gothic Book"/>
              </a:rPr>
              <a:t> </a:t>
            </a:r>
            <a:r>
              <a:rPr sz="1717" spc="7" dirty="0">
                <a:latin typeface="Franklin Gothic Book"/>
                <a:cs typeface="Franklin Gothic Book"/>
              </a:rPr>
              <a:t>grade</a:t>
            </a:r>
            <a:endParaRPr sz="1717">
              <a:latin typeface="Franklin Gothic Book"/>
              <a:cs typeface="Franklin Gothic Book"/>
            </a:endParaRPr>
          </a:p>
          <a:p>
            <a:pPr marL="337580" indent="-338451">
              <a:spcBef>
                <a:spcPts val="996"/>
              </a:spcBef>
              <a:buClr>
                <a:srgbClr val="8A8D90"/>
              </a:buClr>
              <a:buFont typeface="Wingdings"/>
              <a:buChar char=""/>
              <a:tabLst>
                <a:tab pos="337580" algn="l"/>
                <a:tab pos="338451" algn="l"/>
              </a:tabLst>
            </a:pPr>
            <a:r>
              <a:rPr sz="1923" dirty="0">
                <a:latin typeface="Franklin Gothic Book"/>
                <a:cs typeface="Franklin Gothic Book"/>
              </a:rPr>
              <a:t>C2.a</a:t>
            </a:r>
            <a:r>
              <a:rPr sz="1923" spc="7" dirty="0">
                <a:latin typeface="Franklin Gothic Book"/>
                <a:cs typeface="Franklin Gothic Book"/>
              </a:rPr>
              <a:t> or</a:t>
            </a:r>
            <a:r>
              <a:rPr sz="1923" spc="-7" dirty="0">
                <a:latin typeface="Franklin Gothic Book"/>
                <a:cs typeface="Franklin Gothic Book"/>
              </a:rPr>
              <a:t> </a:t>
            </a:r>
            <a:r>
              <a:rPr sz="1923" spc="7" dirty="0">
                <a:latin typeface="Franklin Gothic Book"/>
                <a:cs typeface="Franklin Gothic Book"/>
              </a:rPr>
              <a:t>E1</a:t>
            </a:r>
            <a:r>
              <a:rPr sz="1923" spc="14" dirty="0">
                <a:latin typeface="Franklin Gothic Book"/>
                <a:cs typeface="Franklin Gothic Book"/>
              </a:rPr>
              <a:t> </a:t>
            </a:r>
            <a:r>
              <a:rPr sz="1923" spc="7" dirty="0">
                <a:latin typeface="Franklin Gothic Book"/>
                <a:cs typeface="Franklin Gothic Book"/>
              </a:rPr>
              <a:t>on</a:t>
            </a:r>
            <a:r>
              <a:rPr sz="1923" spc="-7" dirty="0">
                <a:latin typeface="Franklin Gothic Book"/>
                <a:cs typeface="Franklin Gothic Book"/>
              </a:rPr>
              <a:t> </a:t>
            </a:r>
            <a:r>
              <a:rPr sz="1923" spc="7" dirty="0">
                <a:latin typeface="Franklin Gothic Book"/>
                <a:cs typeface="Franklin Gothic Book"/>
              </a:rPr>
              <a:t>the</a:t>
            </a:r>
            <a:r>
              <a:rPr sz="1923" dirty="0">
                <a:latin typeface="Franklin Gothic Book"/>
                <a:cs typeface="Franklin Gothic Book"/>
              </a:rPr>
              <a:t> </a:t>
            </a:r>
            <a:r>
              <a:rPr sz="1923" spc="7" dirty="0">
                <a:latin typeface="Franklin Gothic Book"/>
                <a:cs typeface="Franklin Gothic Book"/>
              </a:rPr>
              <a:t>EC</a:t>
            </a:r>
            <a:endParaRPr sz="1923">
              <a:latin typeface="Franklin Gothic Book"/>
              <a:cs typeface="Franklin Gothic Book"/>
            </a:endParaRPr>
          </a:p>
        </p:txBody>
      </p:sp>
      <p:sp>
        <p:nvSpPr>
          <p:cNvPr id="11" name="object 11"/>
          <p:cNvSpPr txBox="1"/>
          <p:nvPr/>
        </p:nvSpPr>
        <p:spPr>
          <a:xfrm>
            <a:off x="8889305" y="2078792"/>
            <a:ext cx="1831879" cy="316173"/>
          </a:xfrm>
          <a:prstGeom prst="rect">
            <a:avLst/>
          </a:prstGeom>
        </p:spPr>
        <p:txBody>
          <a:bodyPr vert="horz" wrap="square" lIns="0" tIns="20062" rIns="0" bIns="0" rtlCol="0">
            <a:spAutoFit/>
          </a:bodyPr>
          <a:lstStyle/>
          <a:p>
            <a:pPr>
              <a:spcBef>
                <a:spcPts val="157"/>
              </a:spcBef>
            </a:pPr>
            <a:r>
              <a:rPr sz="1923" spc="14" dirty="0">
                <a:latin typeface="Franklin Gothic Medium"/>
                <a:cs typeface="Franklin Gothic Medium"/>
              </a:rPr>
              <a:t>First</a:t>
            </a:r>
            <a:r>
              <a:rPr sz="1923" spc="-62" dirty="0">
                <a:latin typeface="Franklin Gothic Medium"/>
                <a:cs typeface="Franklin Gothic Medium"/>
              </a:rPr>
              <a:t> </a:t>
            </a:r>
            <a:r>
              <a:rPr sz="1923" spc="14" dirty="0">
                <a:latin typeface="Franklin Gothic Medium"/>
                <a:cs typeface="Franklin Gothic Medium"/>
              </a:rPr>
              <a:t>Floor</a:t>
            </a:r>
            <a:r>
              <a:rPr sz="1923" spc="-69" dirty="0">
                <a:latin typeface="Franklin Gothic Medium"/>
                <a:cs typeface="Franklin Gothic Medium"/>
              </a:rPr>
              <a:t> </a:t>
            </a:r>
            <a:r>
              <a:rPr sz="1923" spc="14" dirty="0">
                <a:latin typeface="Franklin Gothic Medium"/>
                <a:cs typeface="Franklin Gothic Medium"/>
              </a:rPr>
              <a:t>Height</a:t>
            </a:r>
            <a:endParaRPr sz="1923">
              <a:latin typeface="Franklin Gothic Medium"/>
              <a:cs typeface="Franklin Gothic Medium"/>
            </a:endParaRPr>
          </a:p>
        </p:txBody>
      </p:sp>
      <p:sp>
        <p:nvSpPr>
          <p:cNvPr id="12" name="object 12"/>
          <p:cNvSpPr txBox="1"/>
          <p:nvPr/>
        </p:nvSpPr>
        <p:spPr>
          <a:xfrm>
            <a:off x="8889306" y="2485109"/>
            <a:ext cx="2987707" cy="2598254"/>
          </a:xfrm>
          <a:prstGeom prst="rect">
            <a:avLst/>
          </a:prstGeom>
        </p:spPr>
        <p:txBody>
          <a:bodyPr vert="horz" wrap="square" lIns="0" tIns="143933" rIns="0" bIns="0" rtlCol="0">
            <a:spAutoFit/>
          </a:bodyPr>
          <a:lstStyle/>
          <a:p>
            <a:pPr marL="337580" indent="-338451">
              <a:spcBef>
                <a:spcPts val="1133"/>
              </a:spcBef>
              <a:buClr>
                <a:srgbClr val="8A8D90"/>
              </a:buClr>
              <a:buFont typeface="Wingdings"/>
              <a:buChar char=""/>
              <a:tabLst>
                <a:tab pos="337580" algn="l"/>
                <a:tab pos="338451" algn="l"/>
              </a:tabLst>
            </a:pPr>
            <a:r>
              <a:rPr sz="1923" spc="14" dirty="0">
                <a:solidFill>
                  <a:srgbClr val="3C641E"/>
                </a:solidFill>
                <a:latin typeface="Franklin Gothic Book"/>
                <a:cs typeface="Franklin Gothic Book"/>
              </a:rPr>
              <a:t>Used</a:t>
            </a:r>
            <a:r>
              <a:rPr sz="1923" spc="-48" dirty="0">
                <a:solidFill>
                  <a:srgbClr val="3C641E"/>
                </a:solidFill>
                <a:latin typeface="Franklin Gothic Book"/>
                <a:cs typeface="Franklin Gothic Book"/>
              </a:rPr>
              <a:t> </a:t>
            </a:r>
            <a:r>
              <a:rPr sz="1923" spc="-7" dirty="0">
                <a:solidFill>
                  <a:srgbClr val="3C641E"/>
                </a:solidFill>
                <a:latin typeface="Franklin Gothic Book"/>
                <a:cs typeface="Franklin Gothic Book"/>
              </a:rPr>
              <a:t>for</a:t>
            </a:r>
            <a:r>
              <a:rPr sz="1923" spc="-34" dirty="0">
                <a:solidFill>
                  <a:srgbClr val="3C641E"/>
                </a:solidFill>
                <a:latin typeface="Franklin Gothic Book"/>
                <a:cs typeface="Franklin Gothic Book"/>
              </a:rPr>
              <a:t> </a:t>
            </a:r>
            <a:r>
              <a:rPr sz="1923" spc="14" dirty="0">
                <a:solidFill>
                  <a:srgbClr val="3C641E"/>
                </a:solidFill>
                <a:latin typeface="Franklin Gothic Book"/>
                <a:cs typeface="Franklin Gothic Book"/>
              </a:rPr>
              <a:t>rating</a:t>
            </a:r>
            <a:r>
              <a:rPr sz="1923" spc="-34" dirty="0">
                <a:solidFill>
                  <a:srgbClr val="3C641E"/>
                </a:solidFill>
                <a:latin typeface="Franklin Gothic Book"/>
                <a:cs typeface="Franklin Gothic Book"/>
              </a:rPr>
              <a:t> </a:t>
            </a:r>
            <a:r>
              <a:rPr sz="1923" spc="14" dirty="0">
                <a:solidFill>
                  <a:srgbClr val="3C641E"/>
                </a:solidFill>
                <a:latin typeface="Franklin Gothic Book"/>
                <a:cs typeface="Franklin Gothic Book"/>
              </a:rPr>
              <a:t>insurance</a:t>
            </a:r>
            <a:endParaRPr sz="1923">
              <a:latin typeface="Franklin Gothic Book"/>
              <a:cs typeface="Franklin Gothic Book"/>
            </a:endParaRPr>
          </a:p>
          <a:p>
            <a:pPr marL="337580" indent="-338451">
              <a:spcBef>
                <a:spcPts val="1010"/>
              </a:spcBef>
              <a:buClr>
                <a:srgbClr val="8A8D90"/>
              </a:buClr>
              <a:buFont typeface="Wingdings"/>
              <a:buChar char=""/>
              <a:tabLst>
                <a:tab pos="337580" algn="l"/>
                <a:tab pos="338451" algn="l"/>
              </a:tabLst>
            </a:pPr>
            <a:r>
              <a:rPr sz="1923" u="sng" spc="-14" dirty="0">
                <a:solidFill>
                  <a:srgbClr val="3C641E"/>
                </a:solidFill>
                <a:uFill>
                  <a:solidFill>
                    <a:srgbClr val="3C641E"/>
                  </a:solidFill>
                </a:uFill>
                <a:latin typeface="Franklin Gothic Book"/>
                <a:cs typeface="Franklin Gothic Book"/>
              </a:rPr>
              <a:t>At </a:t>
            </a:r>
            <a:r>
              <a:rPr sz="1923" u="sng" spc="7" dirty="0">
                <a:solidFill>
                  <a:srgbClr val="3C641E"/>
                </a:solidFill>
                <a:uFill>
                  <a:solidFill>
                    <a:srgbClr val="3C641E"/>
                  </a:solidFill>
                </a:uFill>
                <a:latin typeface="Franklin Gothic Book"/>
                <a:cs typeface="Franklin Gothic Book"/>
              </a:rPr>
              <a:t>or</a:t>
            </a:r>
            <a:r>
              <a:rPr sz="1923" u="sng" spc="-14" dirty="0">
                <a:solidFill>
                  <a:srgbClr val="3C641E"/>
                </a:solidFill>
                <a:uFill>
                  <a:solidFill>
                    <a:srgbClr val="3C641E"/>
                  </a:solidFill>
                </a:uFill>
                <a:latin typeface="Franklin Gothic Book"/>
                <a:cs typeface="Franklin Gothic Book"/>
              </a:rPr>
              <a:t> </a:t>
            </a:r>
            <a:r>
              <a:rPr sz="1923" u="sng" dirty="0">
                <a:solidFill>
                  <a:srgbClr val="3C641E"/>
                </a:solidFill>
                <a:uFill>
                  <a:solidFill>
                    <a:srgbClr val="3C641E"/>
                  </a:solidFill>
                </a:uFill>
                <a:latin typeface="Franklin Gothic Book"/>
                <a:cs typeface="Franklin Gothic Book"/>
              </a:rPr>
              <a:t>above-grade</a:t>
            </a:r>
            <a:r>
              <a:rPr sz="1923" spc="7" dirty="0">
                <a:solidFill>
                  <a:srgbClr val="3C641E"/>
                </a:solidFill>
                <a:latin typeface="Franklin Gothic Book"/>
                <a:cs typeface="Franklin Gothic Book"/>
              </a:rPr>
              <a:t> only</a:t>
            </a:r>
            <a:endParaRPr sz="1923">
              <a:latin typeface="Franklin Gothic Book"/>
              <a:cs typeface="Franklin Gothic Book"/>
            </a:endParaRPr>
          </a:p>
          <a:p>
            <a:pPr marL="333218" marR="12212" indent="-334089">
              <a:lnSpc>
                <a:spcPct val="101400"/>
              </a:lnSpc>
              <a:spcBef>
                <a:spcPts val="975"/>
              </a:spcBef>
              <a:buClr>
                <a:srgbClr val="8A8D90"/>
              </a:buClr>
              <a:buFont typeface="Wingdings"/>
              <a:buChar char=""/>
              <a:tabLst>
                <a:tab pos="337580" algn="l"/>
                <a:tab pos="338451" algn="l"/>
              </a:tabLst>
            </a:pPr>
            <a:r>
              <a:rPr sz="1923" spc="-7" dirty="0">
                <a:latin typeface="Franklin Gothic Book"/>
                <a:cs typeface="Franklin Gothic Book"/>
              </a:rPr>
              <a:t>Varies</a:t>
            </a:r>
            <a:r>
              <a:rPr sz="1923" dirty="0">
                <a:latin typeface="Franklin Gothic Book"/>
                <a:cs typeface="Franklin Gothic Book"/>
              </a:rPr>
              <a:t> </a:t>
            </a:r>
            <a:r>
              <a:rPr sz="1923" spc="-7" dirty="0">
                <a:latin typeface="Franklin Gothic Book"/>
                <a:cs typeface="Franklin Gothic Book"/>
              </a:rPr>
              <a:t>by</a:t>
            </a:r>
            <a:r>
              <a:rPr sz="1923" spc="-14" dirty="0">
                <a:latin typeface="Franklin Gothic Book"/>
                <a:cs typeface="Franklin Gothic Book"/>
              </a:rPr>
              <a:t> </a:t>
            </a:r>
            <a:r>
              <a:rPr sz="1923" dirty="0">
                <a:latin typeface="Franklin Gothic Book"/>
                <a:cs typeface="Franklin Gothic Book"/>
              </a:rPr>
              <a:t>foundation</a:t>
            </a:r>
            <a:r>
              <a:rPr sz="1923" spc="14" dirty="0">
                <a:latin typeface="Franklin Gothic Book"/>
                <a:cs typeface="Franklin Gothic Book"/>
              </a:rPr>
              <a:t> </a:t>
            </a:r>
            <a:r>
              <a:rPr sz="1923" spc="7" dirty="0">
                <a:latin typeface="Franklin Gothic Book"/>
                <a:cs typeface="Franklin Gothic Book"/>
              </a:rPr>
              <a:t>type </a:t>
            </a:r>
            <a:r>
              <a:rPr sz="1923" spc="-460" dirty="0">
                <a:latin typeface="Franklin Gothic Book"/>
                <a:cs typeface="Franklin Gothic Book"/>
              </a:rPr>
              <a:t> </a:t>
            </a:r>
            <a:r>
              <a:rPr sz="1923" spc="7" dirty="0">
                <a:latin typeface="Franklin Gothic Book"/>
                <a:cs typeface="Franklin Gothic Book"/>
              </a:rPr>
              <a:t>and</a:t>
            </a:r>
            <a:r>
              <a:rPr sz="1923" dirty="0">
                <a:latin typeface="Franklin Gothic Book"/>
                <a:cs typeface="Franklin Gothic Book"/>
              </a:rPr>
              <a:t> </a:t>
            </a:r>
            <a:r>
              <a:rPr sz="1923" spc="7" dirty="0">
                <a:latin typeface="Franklin Gothic Book"/>
                <a:cs typeface="Franklin Gothic Book"/>
              </a:rPr>
              <a:t>building</a:t>
            </a:r>
            <a:r>
              <a:rPr sz="1923" spc="27" dirty="0">
                <a:latin typeface="Franklin Gothic Book"/>
                <a:cs typeface="Franklin Gothic Book"/>
              </a:rPr>
              <a:t> </a:t>
            </a:r>
            <a:r>
              <a:rPr sz="1923" spc="7" dirty="0">
                <a:latin typeface="Franklin Gothic Book"/>
                <a:cs typeface="Franklin Gothic Book"/>
              </a:rPr>
              <a:t>diagram</a:t>
            </a:r>
            <a:endParaRPr sz="1923">
              <a:latin typeface="Franklin Gothic Book"/>
              <a:cs typeface="Franklin Gothic Book"/>
            </a:endParaRPr>
          </a:p>
          <a:p>
            <a:pPr marL="333218" marR="264307" indent="-334089">
              <a:lnSpc>
                <a:spcPct val="101099"/>
              </a:lnSpc>
              <a:spcBef>
                <a:spcPts val="975"/>
              </a:spcBef>
              <a:buClr>
                <a:srgbClr val="8A8D90"/>
              </a:buClr>
              <a:buFont typeface="Wingdings"/>
              <a:buChar char=""/>
              <a:tabLst>
                <a:tab pos="337580" algn="l"/>
                <a:tab pos="338451" algn="l"/>
              </a:tabLst>
            </a:pPr>
            <a:r>
              <a:rPr sz="1923" dirty="0">
                <a:latin typeface="Franklin Gothic Book"/>
                <a:cs typeface="Franklin Gothic Book"/>
              </a:rPr>
              <a:t>Recorded</a:t>
            </a:r>
            <a:r>
              <a:rPr sz="1923" spc="-27" dirty="0">
                <a:latin typeface="Franklin Gothic Book"/>
                <a:cs typeface="Franklin Gothic Book"/>
              </a:rPr>
              <a:t> </a:t>
            </a:r>
            <a:r>
              <a:rPr sz="1923" dirty="0">
                <a:latin typeface="Franklin Gothic Book"/>
                <a:cs typeface="Franklin Gothic Book"/>
              </a:rPr>
              <a:t>in</a:t>
            </a:r>
            <a:r>
              <a:rPr sz="1923" spc="-21" dirty="0">
                <a:latin typeface="Franklin Gothic Book"/>
                <a:cs typeface="Franklin Gothic Book"/>
              </a:rPr>
              <a:t> </a:t>
            </a:r>
            <a:r>
              <a:rPr sz="1923" spc="7" dirty="0">
                <a:solidFill>
                  <a:srgbClr val="3C641E"/>
                </a:solidFill>
                <a:latin typeface="Franklin Gothic Book"/>
                <a:cs typeface="Franklin Gothic Book"/>
              </a:rPr>
              <a:t>Section</a:t>
            </a:r>
            <a:r>
              <a:rPr sz="1923" spc="-34" dirty="0">
                <a:solidFill>
                  <a:srgbClr val="3C641E"/>
                </a:solidFill>
                <a:latin typeface="Franklin Gothic Book"/>
                <a:cs typeface="Franklin Gothic Book"/>
              </a:rPr>
              <a:t> </a:t>
            </a:r>
            <a:r>
              <a:rPr sz="1923" spc="14" dirty="0">
                <a:solidFill>
                  <a:srgbClr val="3C641E"/>
                </a:solidFill>
                <a:latin typeface="Franklin Gothic Book"/>
                <a:cs typeface="Franklin Gothic Book"/>
              </a:rPr>
              <a:t>H, </a:t>
            </a:r>
            <a:r>
              <a:rPr sz="1923" spc="-460" dirty="0">
                <a:solidFill>
                  <a:srgbClr val="3C641E"/>
                </a:solidFill>
                <a:latin typeface="Franklin Gothic Book"/>
                <a:cs typeface="Franklin Gothic Book"/>
              </a:rPr>
              <a:t> </a:t>
            </a:r>
            <a:r>
              <a:rPr sz="1923" spc="7" dirty="0">
                <a:latin typeface="Franklin Gothic Book"/>
                <a:cs typeface="Franklin Gothic Book"/>
              </a:rPr>
              <a:t>or </a:t>
            </a:r>
            <a:r>
              <a:rPr sz="1923" dirty="0">
                <a:latin typeface="Franklin Gothic Book"/>
                <a:cs typeface="Franklin Gothic Book"/>
              </a:rPr>
              <a:t>interpreted from </a:t>
            </a:r>
            <a:r>
              <a:rPr sz="1923" spc="7" dirty="0">
                <a:latin typeface="Franklin Gothic Book"/>
                <a:cs typeface="Franklin Gothic Book"/>
              </a:rPr>
              <a:t> </a:t>
            </a:r>
            <a:r>
              <a:rPr sz="1923" dirty="0">
                <a:latin typeface="Franklin Gothic Book"/>
                <a:cs typeface="Franklin Gothic Book"/>
              </a:rPr>
              <a:t>Section </a:t>
            </a:r>
            <a:r>
              <a:rPr sz="1923" spc="7" dirty="0">
                <a:latin typeface="Franklin Gothic Book"/>
                <a:cs typeface="Franklin Gothic Book"/>
              </a:rPr>
              <a:t>C</a:t>
            </a:r>
            <a:r>
              <a:rPr sz="1923" dirty="0">
                <a:latin typeface="Franklin Gothic Book"/>
                <a:cs typeface="Franklin Gothic Book"/>
              </a:rPr>
              <a:t> </a:t>
            </a:r>
            <a:r>
              <a:rPr sz="1923" spc="7" dirty="0">
                <a:latin typeface="Franklin Gothic Book"/>
                <a:cs typeface="Franklin Gothic Book"/>
              </a:rPr>
              <a:t>or E</a:t>
            </a:r>
            <a:endParaRPr sz="1923">
              <a:latin typeface="Franklin Gothic Book"/>
              <a:cs typeface="Franklin Gothic Book"/>
            </a:endParaRPr>
          </a:p>
        </p:txBody>
      </p:sp>
      <p:sp>
        <p:nvSpPr>
          <p:cNvPr id="13" name="object 13"/>
          <p:cNvSpPr txBox="1"/>
          <p:nvPr/>
        </p:nvSpPr>
        <p:spPr>
          <a:xfrm>
            <a:off x="1750230" y="2078809"/>
            <a:ext cx="2427676" cy="316173"/>
          </a:xfrm>
          <a:prstGeom prst="rect">
            <a:avLst/>
          </a:prstGeom>
        </p:spPr>
        <p:txBody>
          <a:bodyPr vert="horz" wrap="square" lIns="0" tIns="20062" rIns="0" bIns="0" rtlCol="0">
            <a:spAutoFit/>
          </a:bodyPr>
          <a:lstStyle/>
          <a:p>
            <a:pPr>
              <a:spcBef>
                <a:spcPts val="157"/>
              </a:spcBef>
            </a:pPr>
            <a:r>
              <a:rPr sz="1923" spc="7" dirty="0">
                <a:latin typeface="Franklin Gothic Medium"/>
                <a:cs typeface="Franklin Gothic Medium"/>
              </a:rPr>
              <a:t>Bottom</a:t>
            </a:r>
            <a:r>
              <a:rPr sz="1923" spc="-62" dirty="0">
                <a:latin typeface="Franklin Gothic Medium"/>
                <a:cs typeface="Franklin Gothic Medium"/>
              </a:rPr>
              <a:t> </a:t>
            </a:r>
            <a:r>
              <a:rPr sz="1923" spc="14" dirty="0">
                <a:latin typeface="Franklin Gothic Medium"/>
                <a:cs typeface="Franklin Gothic Medium"/>
              </a:rPr>
              <a:t>Floor</a:t>
            </a:r>
            <a:r>
              <a:rPr sz="1923" spc="-62" dirty="0">
                <a:latin typeface="Franklin Gothic Medium"/>
                <a:cs typeface="Franklin Gothic Medium"/>
              </a:rPr>
              <a:t> </a:t>
            </a:r>
            <a:r>
              <a:rPr sz="1923" spc="7" dirty="0">
                <a:latin typeface="Franklin Gothic Medium"/>
                <a:cs typeface="Franklin Gothic Medium"/>
              </a:rPr>
              <a:t>Elevation</a:t>
            </a:r>
            <a:endParaRPr sz="1923">
              <a:latin typeface="Franklin Gothic Medium"/>
              <a:cs typeface="Franklin Gothic Medium"/>
            </a:endParaRPr>
          </a:p>
        </p:txBody>
      </p:sp>
      <p:sp>
        <p:nvSpPr>
          <p:cNvPr id="14" name="object 14"/>
          <p:cNvSpPr txBox="1">
            <a:spLocks noGrp="1"/>
          </p:cNvSpPr>
          <p:nvPr>
            <p:ph type="title"/>
          </p:nvPr>
        </p:nvSpPr>
        <p:spPr>
          <a:xfrm>
            <a:off x="1776398" y="1111571"/>
            <a:ext cx="4083345" cy="436075"/>
          </a:xfrm>
          <a:prstGeom prst="rect">
            <a:avLst/>
          </a:prstGeom>
        </p:spPr>
        <p:txBody>
          <a:bodyPr vert="horz" wrap="square" lIns="0" tIns="23553" rIns="0" bIns="0" rtlCol="0">
            <a:spAutoFit/>
          </a:bodyPr>
          <a:lstStyle/>
          <a:p>
            <a:pPr>
              <a:spcBef>
                <a:spcPts val="185"/>
              </a:spcBef>
            </a:pPr>
            <a:r>
              <a:rPr spc="27" dirty="0"/>
              <a:t>A</a:t>
            </a:r>
            <a:r>
              <a:rPr spc="-14" dirty="0"/>
              <a:t> </a:t>
            </a:r>
            <a:r>
              <a:rPr spc="14" dirty="0"/>
              <a:t>floor</a:t>
            </a:r>
            <a:r>
              <a:rPr spc="-7" dirty="0"/>
              <a:t> </a:t>
            </a:r>
            <a:r>
              <a:rPr spc="7" dirty="0"/>
              <a:t>by any</a:t>
            </a:r>
            <a:r>
              <a:rPr spc="-7" dirty="0"/>
              <a:t> </a:t>
            </a:r>
            <a:r>
              <a:rPr spc="14" dirty="0"/>
              <a:t>other</a:t>
            </a:r>
            <a:r>
              <a:rPr spc="-21" dirty="0"/>
              <a:t> </a:t>
            </a:r>
            <a:r>
              <a:rPr spc="27" dirty="0"/>
              <a:t>name…</a:t>
            </a:r>
          </a:p>
        </p:txBody>
      </p:sp>
      <p:sp>
        <p:nvSpPr>
          <p:cNvPr id="15" name="object 15"/>
          <p:cNvSpPr txBox="1"/>
          <p:nvPr/>
        </p:nvSpPr>
        <p:spPr>
          <a:xfrm>
            <a:off x="5219261" y="2463545"/>
            <a:ext cx="3293893" cy="3630559"/>
          </a:xfrm>
          <a:prstGeom prst="rect">
            <a:avLst/>
          </a:prstGeom>
        </p:spPr>
        <p:txBody>
          <a:bodyPr vert="horz" wrap="square" lIns="0" tIns="175337" rIns="0" bIns="0" rtlCol="0">
            <a:spAutoFit/>
          </a:bodyPr>
          <a:lstStyle/>
          <a:p>
            <a:pPr marL="337580" indent="-338451">
              <a:spcBef>
                <a:spcPts val="1381"/>
              </a:spcBef>
              <a:buClr>
                <a:srgbClr val="8A8D90"/>
              </a:buClr>
              <a:buFont typeface="Wingdings"/>
              <a:buChar char=""/>
              <a:tabLst>
                <a:tab pos="337580" algn="l"/>
                <a:tab pos="338451" algn="l"/>
              </a:tabLst>
            </a:pPr>
            <a:r>
              <a:rPr sz="1717" spc="7" dirty="0">
                <a:latin typeface="Franklin Gothic Book"/>
                <a:cs typeface="Franklin Gothic Book"/>
              </a:rPr>
              <a:t>Not</a:t>
            </a:r>
            <a:r>
              <a:rPr sz="1717" spc="-14" dirty="0">
                <a:latin typeface="Franklin Gothic Book"/>
                <a:cs typeface="Franklin Gothic Book"/>
              </a:rPr>
              <a:t> </a:t>
            </a:r>
            <a:r>
              <a:rPr sz="1717" spc="14" dirty="0">
                <a:latin typeface="Franklin Gothic Book"/>
                <a:cs typeface="Franklin Gothic Book"/>
              </a:rPr>
              <a:t>determined</a:t>
            </a:r>
            <a:r>
              <a:rPr sz="1717" spc="-21" dirty="0">
                <a:latin typeface="Franklin Gothic Book"/>
                <a:cs typeface="Franklin Gothic Book"/>
              </a:rPr>
              <a:t> </a:t>
            </a:r>
            <a:r>
              <a:rPr sz="1717" dirty="0">
                <a:latin typeface="Franklin Gothic Book"/>
                <a:cs typeface="Franklin Gothic Book"/>
              </a:rPr>
              <a:t>by</a:t>
            </a:r>
            <a:r>
              <a:rPr sz="1717" spc="-14" dirty="0">
                <a:latin typeface="Franklin Gothic Book"/>
                <a:cs typeface="Franklin Gothic Book"/>
              </a:rPr>
              <a:t> </a:t>
            </a:r>
            <a:r>
              <a:rPr sz="1717" spc="14" dirty="0">
                <a:latin typeface="Franklin Gothic Book"/>
                <a:cs typeface="Franklin Gothic Book"/>
              </a:rPr>
              <a:t>the</a:t>
            </a:r>
            <a:r>
              <a:rPr sz="1717" spc="-7" dirty="0">
                <a:latin typeface="Franklin Gothic Book"/>
                <a:cs typeface="Franklin Gothic Book"/>
              </a:rPr>
              <a:t> </a:t>
            </a:r>
            <a:r>
              <a:rPr sz="1717" spc="7" dirty="0">
                <a:latin typeface="Franklin Gothic Book"/>
                <a:cs typeface="Franklin Gothic Book"/>
              </a:rPr>
              <a:t>surveyor</a:t>
            </a:r>
            <a:endParaRPr sz="1717">
              <a:latin typeface="Franklin Gothic Book"/>
              <a:cs typeface="Franklin Gothic Book"/>
            </a:endParaRPr>
          </a:p>
          <a:p>
            <a:pPr marL="333218" marR="30530" indent="-334089">
              <a:lnSpc>
                <a:spcPct val="113199"/>
              </a:lnSpc>
              <a:spcBef>
                <a:spcPts val="982"/>
              </a:spcBef>
              <a:buClr>
                <a:srgbClr val="8A8D90"/>
              </a:buClr>
              <a:buFont typeface="Wingdings"/>
              <a:buChar char=""/>
              <a:tabLst>
                <a:tab pos="337580" algn="l"/>
                <a:tab pos="338451" algn="l"/>
              </a:tabLst>
            </a:pPr>
            <a:r>
              <a:rPr sz="1717" dirty="0">
                <a:latin typeface="Franklin Gothic Book"/>
                <a:cs typeface="Franklin Gothic Book"/>
              </a:rPr>
              <a:t>Interpreted by </a:t>
            </a:r>
            <a:r>
              <a:rPr sz="1717" spc="14" dirty="0">
                <a:latin typeface="Franklin Gothic Book"/>
                <a:cs typeface="Franklin Gothic Book"/>
              </a:rPr>
              <a:t>the community </a:t>
            </a:r>
            <a:r>
              <a:rPr sz="1717" spc="21" dirty="0">
                <a:latin typeface="Franklin Gothic Book"/>
                <a:cs typeface="Franklin Gothic Book"/>
              </a:rPr>
              <a:t> </a:t>
            </a:r>
            <a:r>
              <a:rPr sz="1717" spc="14" dirty="0">
                <a:latin typeface="Franklin Gothic Book"/>
                <a:cs typeface="Franklin Gothic Book"/>
              </a:rPr>
              <a:t>floodplain</a:t>
            </a:r>
            <a:r>
              <a:rPr sz="1717" spc="-48" dirty="0">
                <a:latin typeface="Franklin Gothic Book"/>
                <a:cs typeface="Franklin Gothic Book"/>
              </a:rPr>
              <a:t> </a:t>
            </a:r>
            <a:r>
              <a:rPr sz="1717" spc="14" dirty="0">
                <a:latin typeface="Franklin Gothic Book"/>
                <a:cs typeface="Franklin Gothic Book"/>
              </a:rPr>
              <a:t>administrator</a:t>
            </a:r>
            <a:r>
              <a:rPr sz="1717" spc="-55" dirty="0">
                <a:latin typeface="Franklin Gothic Book"/>
                <a:cs typeface="Franklin Gothic Book"/>
              </a:rPr>
              <a:t> </a:t>
            </a:r>
            <a:r>
              <a:rPr sz="1717" spc="7" dirty="0">
                <a:latin typeface="Franklin Gothic Book"/>
                <a:cs typeface="Franklin Gothic Book"/>
              </a:rPr>
              <a:t>in</a:t>
            </a:r>
            <a:r>
              <a:rPr sz="1717" spc="-27" dirty="0">
                <a:latin typeface="Franklin Gothic Book"/>
                <a:cs typeface="Franklin Gothic Book"/>
              </a:rPr>
              <a:t> </a:t>
            </a:r>
            <a:r>
              <a:rPr sz="1717" spc="21" dirty="0">
                <a:latin typeface="Franklin Gothic Book"/>
                <a:cs typeface="Franklin Gothic Book"/>
              </a:rPr>
              <a:t>G9a</a:t>
            </a:r>
            <a:endParaRPr sz="1717">
              <a:latin typeface="Franklin Gothic Book"/>
              <a:cs typeface="Franklin Gothic Book"/>
            </a:endParaRPr>
          </a:p>
          <a:p>
            <a:pPr marL="337580" indent="-338451">
              <a:spcBef>
                <a:spcPts val="1250"/>
              </a:spcBef>
              <a:buClr>
                <a:srgbClr val="8A8D90"/>
              </a:buClr>
              <a:buFont typeface="Wingdings"/>
              <a:buChar char=""/>
              <a:tabLst>
                <a:tab pos="337580" algn="l"/>
                <a:tab pos="338451" algn="l"/>
              </a:tabLst>
            </a:pPr>
            <a:r>
              <a:rPr sz="1717" spc="14" dirty="0">
                <a:latin typeface="Franklin Gothic Book"/>
                <a:cs typeface="Franklin Gothic Book"/>
              </a:rPr>
              <a:t>Based</a:t>
            </a:r>
            <a:r>
              <a:rPr sz="1717" spc="-27" dirty="0">
                <a:latin typeface="Franklin Gothic Book"/>
                <a:cs typeface="Franklin Gothic Book"/>
              </a:rPr>
              <a:t> </a:t>
            </a:r>
            <a:r>
              <a:rPr sz="1717" spc="14" dirty="0">
                <a:latin typeface="Franklin Gothic Book"/>
                <a:cs typeface="Franklin Gothic Book"/>
              </a:rPr>
              <a:t>on</a:t>
            </a:r>
            <a:r>
              <a:rPr sz="1717" spc="-14" dirty="0">
                <a:latin typeface="Franklin Gothic Book"/>
                <a:cs typeface="Franklin Gothic Book"/>
              </a:rPr>
              <a:t> </a:t>
            </a:r>
            <a:r>
              <a:rPr sz="1717" spc="14" dirty="0">
                <a:latin typeface="Franklin Gothic Book"/>
                <a:cs typeface="Franklin Gothic Book"/>
              </a:rPr>
              <a:t>multiple</a:t>
            </a:r>
            <a:r>
              <a:rPr sz="1717" spc="-21" dirty="0">
                <a:latin typeface="Franklin Gothic Book"/>
                <a:cs typeface="Franklin Gothic Book"/>
              </a:rPr>
              <a:t> </a:t>
            </a:r>
            <a:r>
              <a:rPr sz="1717" spc="7" dirty="0">
                <a:latin typeface="Franklin Gothic Book"/>
                <a:cs typeface="Franklin Gothic Book"/>
              </a:rPr>
              <a:t>factors</a:t>
            </a:r>
            <a:endParaRPr sz="1717">
              <a:latin typeface="Franklin Gothic Book"/>
              <a:cs typeface="Franklin Gothic Book"/>
            </a:endParaRPr>
          </a:p>
          <a:p>
            <a:pPr marL="337580" indent="-338451">
              <a:spcBef>
                <a:spcPts val="1257"/>
              </a:spcBef>
              <a:buClr>
                <a:srgbClr val="8A8D90"/>
              </a:buClr>
              <a:buFont typeface="Wingdings"/>
              <a:buChar char=""/>
              <a:tabLst>
                <a:tab pos="337580" algn="l"/>
                <a:tab pos="338451" algn="l"/>
              </a:tabLst>
            </a:pPr>
            <a:r>
              <a:rPr sz="1717" spc="7" dirty="0">
                <a:latin typeface="Franklin Gothic Book"/>
                <a:cs typeface="Franklin Gothic Book"/>
              </a:rPr>
              <a:t>Not</a:t>
            </a:r>
            <a:r>
              <a:rPr sz="1717" spc="-14" dirty="0">
                <a:latin typeface="Franklin Gothic Book"/>
                <a:cs typeface="Franklin Gothic Book"/>
              </a:rPr>
              <a:t> </a:t>
            </a:r>
            <a:r>
              <a:rPr sz="1717" spc="14" dirty="0">
                <a:latin typeface="Franklin Gothic Book"/>
                <a:cs typeface="Franklin Gothic Book"/>
              </a:rPr>
              <a:t>used</a:t>
            </a:r>
            <a:r>
              <a:rPr sz="1717" spc="-7" dirty="0">
                <a:latin typeface="Franklin Gothic Book"/>
                <a:cs typeface="Franklin Gothic Book"/>
              </a:rPr>
              <a:t> </a:t>
            </a:r>
            <a:r>
              <a:rPr sz="1717" dirty="0">
                <a:latin typeface="Franklin Gothic Book"/>
                <a:cs typeface="Franklin Gothic Book"/>
              </a:rPr>
              <a:t>for</a:t>
            </a:r>
            <a:r>
              <a:rPr sz="1717" spc="-14" dirty="0">
                <a:latin typeface="Franklin Gothic Book"/>
                <a:cs typeface="Franklin Gothic Book"/>
              </a:rPr>
              <a:t> </a:t>
            </a:r>
            <a:r>
              <a:rPr sz="1717" spc="14" dirty="0">
                <a:latin typeface="Franklin Gothic Book"/>
                <a:cs typeface="Franklin Gothic Book"/>
              </a:rPr>
              <a:t>rating</a:t>
            </a:r>
            <a:r>
              <a:rPr sz="1717" spc="-21" dirty="0">
                <a:latin typeface="Franklin Gothic Book"/>
                <a:cs typeface="Franklin Gothic Book"/>
              </a:rPr>
              <a:t> </a:t>
            </a:r>
            <a:r>
              <a:rPr sz="1717" spc="7" dirty="0">
                <a:latin typeface="Franklin Gothic Book"/>
                <a:cs typeface="Franklin Gothic Book"/>
              </a:rPr>
              <a:t>insurance</a:t>
            </a:r>
            <a:endParaRPr sz="1717">
              <a:latin typeface="Franklin Gothic Book"/>
              <a:cs typeface="Franklin Gothic Book"/>
            </a:endParaRPr>
          </a:p>
          <a:p>
            <a:pPr marL="333218" marR="137823" indent="-334089">
              <a:lnSpc>
                <a:spcPct val="113399"/>
              </a:lnSpc>
              <a:spcBef>
                <a:spcPts val="968"/>
              </a:spcBef>
              <a:buClr>
                <a:srgbClr val="8A8D90"/>
              </a:buClr>
              <a:buFont typeface="Wingdings"/>
              <a:buChar char=""/>
              <a:tabLst>
                <a:tab pos="337580" algn="l"/>
                <a:tab pos="338451" algn="l"/>
              </a:tabLst>
            </a:pPr>
            <a:r>
              <a:rPr sz="1717" spc="14" dirty="0">
                <a:latin typeface="Franklin Gothic Book"/>
                <a:cs typeface="Franklin Gothic Book"/>
              </a:rPr>
              <a:t>Determines </a:t>
            </a:r>
            <a:r>
              <a:rPr sz="1717" spc="7" dirty="0">
                <a:latin typeface="Franklin Gothic Book"/>
                <a:cs typeface="Franklin Gothic Book"/>
              </a:rPr>
              <a:t>whether structure </a:t>
            </a:r>
            <a:r>
              <a:rPr sz="1717" spc="-412" dirty="0">
                <a:latin typeface="Franklin Gothic Book"/>
                <a:cs typeface="Franklin Gothic Book"/>
              </a:rPr>
              <a:t> </a:t>
            </a:r>
            <a:r>
              <a:rPr sz="1717" spc="7" dirty="0">
                <a:latin typeface="Franklin Gothic Book"/>
                <a:cs typeface="Franklin Gothic Book"/>
              </a:rPr>
              <a:t>is </a:t>
            </a:r>
            <a:r>
              <a:rPr sz="1717" spc="14" dirty="0">
                <a:latin typeface="Franklin Gothic Book"/>
                <a:cs typeface="Franklin Gothic Book"/>
              </a:rPr>
              <a:t>compliant with local </a:t>
            </a:r>
            <a:r>
              <a:rPr sz="1717" spc="21" dirty="0">
                <a:latin typeface="Franklin Gothic Book"/>
                <a:cs typeface="Franklin Gothic Book"/>
              </a:rPr>
              <a:t> </a:t>
            </a:r>
            <a:r>
              <a:rPr sz="1717" spc="14" dirty="0">
                <a:latin typeface="Franklin Gothic Book"/>
                <a:cs typeface="Franklin Gothic Book"/>
              </a:rPr>
              <a:t>floodplain</a:t>
            </a:r>
            <a:r>
              <a:rPr sz="1717" spc="-21" dirty="0">
                <a:latin typeface="Franklin Gothic Book"/>
                <a:cs typeface="Franklin Gothic Book"/>
              </a:rPr>
              <a:t> </a:t>
            </a:r>
            <a:r>
              <a:rPr sz="1717" spc="14" dirty="0">
                <a:latin typeface="Franklin Gothic Book"/>
                <a:cs typeface="Franklin Gothic Book"/>
              </a:rPr>
              <a:t>ordinance:</a:t>
            </a:r>
            <a:endParaRPr sz="1717">
              <a:latin typeface="Franklin Gothic Book"/>
              <a:cs typeface="Franklin Gothic Book"/>
            </a:endParaRPr>
          </a:p>
          <a:p>
            <a:pPr marL="333218" marR="415215">
              <a:lnSpc>
                <a:spcPct val="113599"/>
              </a:lnSpc>
            </a:pPr>
            <a:r>
              <a:rPr sz="1717" i="1" spc="14" dirty="0">
                <a:latin typeface="Franklin Gothic Book"/>
                <a:cs typeface="Franklin Gothic Book"/>
              </a:rPr>
              <a:t>“Is</a:t>
            </a:r>
            <a:r>
              <a:rPr sz="1717" i="1" spc="-27" dirty="0">
                <a:latin typeface="Franklin Gothic Book"/>
                <a:cs typeface="Franklin Gothic Book"/>
              </a:rPr>
              <a:t> </a:t>
            </a:r>
            <a:r>
              <a:rPr sz="1717" i="1" spc="7" dirty="0">
                <a:latin typeface="Franklin Gothic Book"/>
                <a:cs typeface="Franklin Gothic Book"/>
              </a:rPr>
              <a:t>Lowest</a:t>
            </a:r>
            <a:r>
              <a:rPr sz="1717" i="1" spc="-41" dirty="0">
                <a:latin typeface="Franklin Gothic Book"/>
                <a:cs typeface="Franklin Gothic Book"/>
              </a:rPr>
              <a:t> </a:t>
            </a:r>
            <a:r>
              <a:rPr sz="1717" i="1" spc="14" dirty="0">
                <a:latin typeface="Franklin Gothic Book"/>
                <a:cs typeface="Franklin Gothic Book"/>
              </a:rPr>
              <a:t>Floor</a:t>
            </a:r>
            <a:r>
              <a:rPr sz="1717" i="1" spc="-41" dirty="0">
                <a:latin typeface="Franklin Gothic Book"/>
                <a:cs typeface="Franklin Gothic Book"/>
              </a:rPr>
              <a:t> </a:t>
            </a:r>
            <a:r>
              <a:rPr sz="1717" i="1" spc="7" dirty="0">
                <a:latin typeface="Franklin Gothic Book"/>
                <a:cs typeface="Franklin Gothic Book"/>
              </a:rPr>
              <a:t>above</a:t>
            </a:r>
            <a:r>
              <a:rPr sz="1717" i="1" spc="-34" dirty="0">
                <a:latin typeface="Franklin Gothic Book"/>
                <a:cs typeface="Franklin Gothic Book"/>
              </a:rPr>
              <a:t> </a:t>
            </a:r>
            <a:r>
              <a:rPr sz="1717" i="1" spc="21" dirty="0">
                <a:latin typeface="Franklin Gothic Book"/>
                <a:cs typeface="Franklin Gothic Book"/>
              </a:rPr>
              <a:t>BFE </a:t>
            </a:r>
            <a:r>
              <a:rPr sz="1717" i="1" spc="-412" dirty="0">
                <a:latin typeface="Franklin Gothic Book"/>
                <a:cs typeface="Franklin Gothic Book"/>
              </a:rPr>
              <a:t> </a:t>
            </a:r>
            <a:r>
              <a:rPr sz="1717" i="1" spc="14" dirty="0">
                <a:latin typeface="Franklin Gothic Book"/>
                <a:cs typeface="Franklin Gothic Book"/>
              </a:rPr>
              <a:t>(plus</a:t>
            </a:r>
            <a:r>
              <a:rPr sz="1717" i="1" spc="-21" dirty="0">
                <a:latin typeface="Franklin Gothic Book"/>
                <a:cs typeface="Franklin Gothic Book"/>
              </a:rPr>
              <a:t> </a:t>
            </a:r>
            <a:r>
              <a:rPr sz="1717" i="1" spc="7" dirty="0">
                <a:latin typeface="Franklin Gothic Book"/>
                <a:cs typeface="Franklin Gothic Book"/>
              </a:rPr>
              <a:t>freeboard)?”</a:t>
            </a:r>
            <a:endParaRPr sz="1717">
              <a:latin typeface="Franklin Gothic Book"/>
              <a:cs typeface="Franklin Gothic Book"/>
            </a:endParaRPr>
          </a:p>
        </p:txBody>
      </p:sp>
      <p:sp>
        <p:nvSpPr>
          <p:cNvPr id="16" name="object 16"/>
          <p:cNvSpPr txBox="1"/>
          <p:nvPr/>
        </p:nvSpPr>
        <p:spPr>
          <a:xfrm>
            <a:off x="5270577" y="2078787"/>
            <a:ext cx="2393654" cy="316173"/>
          </a:xfrm>
          <a:prstGeom prst="rect">
            <a:avLst/>
          </a:prstGeom>
        </p:spPr>
        <p:txBody>
          <a:bodyPr vert="horz" wrap="square" lIns="0" tIns="20062" rIns="0" bIns="0" rtlCol="0">
            <a:spAutoFit/>
          </a:bodyPr>
          <a:lstStyle/>
          <a:p>
            <a:pPr>
              <a:spcBef>
                <a:spcPts val="157"/>
              </a:spcBef>
            </a:pPr>
            <a:r>
              <a:rPr sz="1923" spc="7" dirty="0">
                <a:latin typeface="Franklin Gothic Medium"/>
                <a:cs typeface="Franklin Gothic Medium"/>
              </a:rPr>
              <a:t>Lowest</a:t>
            </a:r>
            <a:r>
              <a:rPr sz="1923" spc="-48" dirty="0">
                <a:latin typeface="Franklin Gothic Medium"/>
                <a:cs typeface="Franklin Gothic Medium"/>
              </a:rPr>
              <a:t> </a:t>
            </a:r>
            <a:r>
              <a:rPr sz="1923" spc="14" dirty="0">
                <a:latin typeface="Franklin Gothic Medium"/>
                <a:cs typeface="Franklin Gothic Medium"/>
              </a:rPr>
              <a:t>Floor</a:t>
            </a:r>
            <a:r>
              <a:rPr sz="1923" spc="-48" dirty="0">
                <a:latin typeface="Franklin Gothic Medium"/>
                <a:cs typeface="Franklin Gothic Medium"/>
              </a:rPr>
              <a:t> </a:t>
            </a:r>
            <a:r>
              <a:rPr sz="1923" spc="7" dirty="0">
                <a:latin typeface="Franklin Gothic Medium"/>
                <a:cs typeface="Franklin Gothic Medium"/>
              </a:rPr>
              <a:t>Elevation</a:t>
            </a:r>
            <a:endParaRPr sz="1923">
              <a:latin typeface="Franklin Gothic Medium"/>
              <a:cs typeface="Franklin Gothic Medium"/>
            </a:endParaRPr>
          </a:p>
        </p:txBody>
      </p:sp>
      <p:sp>
        <p:nvSpPr>
          <p:cNvPr id="17" name="object 17"/>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21" name="Slide Number Placeholder 20">
            <a:extLst>
              <a:ext uri="{FF2B5EF4-FFF2-40B4-BE49-F238E27FC236}">
                <a16:creationId xmlns:a16="http://schemas.microsoft.com/office/drawing/2014/main" id="{5AB65638-B4A9-B807-81B7-B5EEE0F9F116}"/>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52</a:t>
            </a:fld>
            <a:endParaRPr lang="en-US" spc="-2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pic>
          <p:nvPicPr>
            <p:cNvPr id="10" name="object 10"/>
            <p:cNvPicPr/>
            <p:nvPr/>
          </p:nvPicPr>
          <p:blipFill>
            <a:blip r:embed="rId6" cstate="print"/>
            <a:stretch>
              <a:fillRect/>
            </a:stretch>
          </p:blipFill>
          <p:spPr>
            <a:xfrm>
              <a:off x="1229106" y="3059430"/>
              <a:ext cx="3644176" cy="2229611"/>
            </a:xfrm>
            <a:prstGeom prst="rect">
              <a:avLst/>
            </a:prstGeom>
          </p:spPr>
        </p:pic>
      </p:grpSp>
      <p:sp>
        <p:nvSpPr>
          <p:cNvPr id="11" name="object 11"/>
          <p:cNvSpPr txBox="1"/>
          <p:nvPr/>
        </p:nvSpPr>
        <p:spPr>
          <a:xfrm>
            <a:off x="7218649" y="2078787"/>
            <a:ext cx="2644884" cy="316173"/>
          </a:xfrm>
          <a:prstGeom prst="rect">
            <a:avLst/>
          </a:prstGeom>
        </p:spPr>
        <p:txBody>
          <a:bodyPr vert="horz" wrap="square" lIns="0" tIns="20062" rIns="0" bIns="0" rtlCol="0">
            <a:spAutoFit/>
          </a:bodyPr>
          <a:lstStyle/>
          <a:p>
            <a:pPr>
              <a:spcBef>
                <a:spcPts val="157"/>
              </a:spcBef>
            </a:pPr>
            <a:r>
              <a:rPr sz="1923" spc="14" dirty="0">
                <a:latin typeface="Franklin Gothic Medium"/>
                <a:cs typeface="Franklin Gothic Medium"/>
              </a:rPr>
              <a:t>Attached</a:t>
            </a:r>
            <a:r>
              <a:rPr sz="1923" spc="-41" dirty="0">
                <a:latin typeface="Franklin Gothic Medium"/>
                <a:cs typeface="Franklin Gothic Medium"/>
              </a:rPr>
              <a:t> </a:t>
            </a:r>
            <a:r>
              <a:rPr sz="1923" spc="14" dirty="0">
                <a:latin typeface="Franklin Gothic Medium"/>
                <a:cs typeface="Franklin Gothic Medium"/>
              </a:rPr>
              <a:t>Garage</a:t>
            </a:r>
            <a:r>
              <a:rPr sz="1923" spc="-41" dirty="0">
                <a:latin typeface="Franklin Gothic Medium"/>
                <a:cs typeface="Franklin Gothic Medium"/>
              </a:rPr>
              <a:t> </a:t>
            </a:r>
            <a:r>
              <a:rPr sz="1923" spc="7" dirty="0">
                <a:latin typeface="Franklin Gothic Medium"/>
                <a:cs typeface="Franklin Gothic Medium"/>
              </a:rPr>
              <a:t>–</a:t>
            </a:r>
            <a:r>
              <a:rPr sz="1923" spc="-27" dirty="0">
                <a:latin typeface="Franklin Gothic Medium"/>
                <a:cs typeface="Franklin Gothic Medium"/>
              </a:rPr>
              <a:t> </a:t>
            </a:r>
            <a:r>
              <a:rPr sz="1923" spc="14" dirty="0">
                <a:latin typeface="Franklin Gothic Medium"/>
                <a:cs typeface="Franklin Gothic Medium"/>
              </a:rPr>
              <a:t>C2(d)</a:t>
            </a:r>
            <a:endParaRPr sz="1923">
              <a:latin typeface="Franklin Gothic Medium"/>
              <a:cs typeface="Franklin Gothic Medium"/>
            </a:endParaRPr>
          </a:p>
        </p:txBody>
      </p:sp>
      <p:pic>
        <p:nvPicPr>
          <p:cNvPr id="12" name="object 12"/>
          <p:cNvPicPr/>
          <p:nvPr/>
        </p:nvPicPr>
        <p:blipFill>
          <a:blip r:embed="rId7" cstate="print"/>
          <a:stretch>
            <a:fillRect/>
          </a:stretch>
        </p:blipFill>
        <p:spPr>
          <a:xfrm>
            <a:off x="7067910" y="2750436"/>
            <a:ext cx="4813147" cy="3062900"/>
          </a:xfrm>
          <a:prstGeom prst="rect">
            <a:avLst/>
          </a:prstGeom>
        </p:spPr>
      </p:pic>
      <p:sp>
        <p:nvSpPr>
          <p:cNvPr id="13" name="object 13"/>
          <p:cNvSpPr txBox="1"/>
          <p:nvPr/>
        </p:nvSpPr>
        <p:spPr>
          <a:xfrm>
            <a:off x="1750228" y="2078787"/>
            <a:ext cx="3118556" cy="316173"/>
          </a:xfrm>
          <a:prstGeom prst="rect">
            <a:avLst/>
          </a:prstGeom>
        </p:spPr>
        <p:txBody>
          <a:bodyPr vert="horz" wrap="square" lIns="0" tIns="20062" rIns="0" bIns="0" rtlCol="0">
            <a:spAutoFit/>
          </a:bodyPr>
          <a:lstStyle/>
          <a:p>
            <a:pPr>
              <a:spcBef>
                <a:spcPts val="157"/>
              </a:spcBef>
            </a:pPr>
            <a:r>
              <a:rPr sz="1923" spc="14" dirty="0">
                <a:latin typeface="Franklin Gothic Medium"/>
                <a:cs typeface="Franklin Gothic Medium"/>
              </a:rPr>
              <a:t>N/A;</a:t>
            </a:r>
            <a:r>
              <a:rPr sz="1923" spc="-21" dirty="0">
                <a:latin typeface="Franklin Gothic Medium"/>
                <a:cs typeface="Franklin Gothic Medium"/>
              </a:rPr>
              <a:t> </a:t>
            </a:r>
            <a:r>
              <a:rPr sz="1923" spc="14" dirty="0">
                <a:latin typeface="Franklin Gothic Medium"/>
                <a:cs typeface="Franklin Gothic Medium"/>
              </a:rPr>
              <a:t>not</a:t>
            </a:r>
            <a:r>
              <a:rPr sz="1923" spc="-14" dirty="0">
                <a:latin typeface="Franklin Gothic Medium"/>
                <a:cs typeface="Franklin Gothic Medium"/>
              </a:rPr>
              <a:t> </a:t>
            </a:r>
            <a:r>
              <a:rPr sz="1923" spc="14" dirty="0">
                <a:latin typeface="Franklin Gothic Medium"/>
                <a:cs typeface="Franklin Gothic Medium"/>
              </a:rPr>
              <a:t>an</a:t>
            </a:r>
            <a:r>
              <a:rPr sz="1923" spc="-7" dirty="0">
                <a:latin typeface="Franklin Gothic Medium"/>
                <a:cs typeface="Franklin Gothic Medium"/>
              </a:rPr>
              <a:t> </a:t>
            </a:r>
            <a:r>
              <a:rPr sz="1923" spc="14" dirty="0">
                <a:latin typeface="Franklin Gothic Medium"/>
                <a:cs typeface="Franklin Gothic Medium"/>
              </a:rPr>
              <a:t>attached</a:t>
            </a:r>
            <a:r>
              <a:rPr sz="1923" spc="-34" dirty="0">
                <a:latin typeface="Franklin Gothic Medium"/>
                <a:cs typeface="Franklin Gothic Medium"/>
              </a:rPr>
              <a:t> </a:t>
            </a:r>
            <a:r>
              <a:rPr sz="1923" spc="14" dirty="0">
                <a:latin typeface="Franklin Gothic Medium"/>
                <a:cs typeface="Franklin Gothic Medium"/>
              </a:rPr>
              <a:t>garage.</a:t>
            </a:r>
            <a:endParaRPr sz="1923">
              <a:latin typeface="Franklin Gothic Medium"/>
              <a:cs typeface="Franklin Gothic Medium"/>
            </a:endParaRPr>
          </a:p>
        </p:txBody>
      </p:sp>
      <p:sp>
        <p:nvSpPr>
          <p:cNvPr id="14" name="object 14"/>
          <p:cNvSpPr txBox="1">
            <a:spLocks noGrp="1"/>
          </p:cNvSpPr>
          <p:nvPr>
            <p:ph type="title"/>
          </p:nvPr>
        </p:nvSpPr>
        <p:spPr>
          <a:xfrm>
            <a:off x="1776398" y="1112618"/>
            <a:ext cx="6800632" cy="436075"/>
          </a:xfrm>
          <a:prstGeom prst="rect">
            <a:avLst/>
          </a:prstGeom>
        </p:spPr>
        <p:txBody>
          <a:bodyPr vert="horz" wrap="square" lIns="0" tIns="23553" rIns="0" bIns="0" rtlCol="0">
            <a:spAutoFit/>
          </a:bodyPr>
          <a:lstStyle/>
          <a:p>
            <a:pPr>
              <a:spcBef>
                <a:spcPts val="185"/>
              </a:spcBef>
            </a:pPr>
            <a:r>
              <a:rPr spc="21" dirty="0"/>
              <a:t>C2(d)</a:t>
            </a:r>
            <a:r>
              <a:rPr spc="14" dirty="0"/>
              <a:t> </a:t>
            </a:r>
            <a:r>
              <a:rPr spc="27" dirty="0"/>
              <a:t>–</a:t>
            </a:r>
            <a:r>
              <a:rPr spc="-7" dirty="0"/>
              <a:t> </a:t>
            </a:r>
            <a:r>
              <a:rPr spc="14" dirty="0"/>
              <a:t>Attached</a:t>
            </a:r>
            <a:r>
              <a:rPr spc="-21" dirty="0"/>
              <a:t> </a:t>
            </a:r>
            <a:r>
              <a:rPr spc="21" dirty="0"/>
              <a:t>Garage,</a:t>
            </a:r>
            <a:r>
              <a:rPr spc="-21" dirty="0"/>
              <a:t> </a:t>
            </a:r>
            <a:r>
              <a:rPr spc="21" dirty="0"/>
              <a:t>measure</a:t>
            </a:r>
            <a:r>
              <a:rPr spc="-21" dirty="0"/>
              <a:t> </a:t>
            </a:r>
            <a:r>
              <a:rPr spc="7" dirty="0"/>
              <a:t>top </a:t>
            </a:r>
            <a:r>
              <a:rPr spc="21" dirty="0"/>
              <a:t>of</a:t>
            </a:r>
            <a:r>
              <a:rPr dirty="0"/>
              <a:t> </a:t>
            </a:r>
            <a:r>
              <a:rPr spc="21" dirty="0"/>
              <a:t>slab</a:t>
            </a:r>
          </a:p>
        </p:txBody>
      </p:sp>
      <p:grpSp>
        <p:nvGrpSpPr>
          <p:cNvPr id="15" name="object 15"/>
          <p:cNvGrpSpPr/>
          <p:nvPr/>
        </p:nvGrpSpPr>
        <p:grpSpPr>
          <a:xfrm>
            <a:off x="9467062" y="4952790"/>
            <a:ext cx="914195" cy="381205"/>
            <a:chOff x="6891464" y="4662614"/>
            <a:chExt cx="665480" cy="277495"/>
          </a:xfrm>
        </p:grpSpPr>
        <p:sp>
          <p:nvSpPr>
            <p:cNvPr id="16" name="object 16"/>
            <p:cNvSpPr/>
            <p:nvPr/>
          </p:nvSpPr>
          <p:spPr>
            <a:xfrm>
              <a:off x="6900672" y="4671822"/>
              <a:ext cx="647065" cy="259079"/>
            </a:xfrm>
            <a:custGeom>
              <a:avLst/>
              <a:gdLst/>
              <a:ahLst/>
              <a:cxnLst/>
              <a:rect l="l" t="t" r="r" b="b"/>
              <a:pathLst>
                <a:path w="647065" h="259079">
                  <a:moveTo>
                    <a:pt x="646938" y="194310"/>
                  </a:moveTo>
                  <a:lnTo>
                    <a:pt x="646938" y="64770"/>
                  </a:lnTo>
                  <a:lnTo>
                    <a:pt x="129540" y="64770"/>
                  </a:lnTo>
                  <a:lnTo>
                    <a:pt x="129540" y="0"/>
                  </a:lnTo>
                  <a:lnTo>
                    <a:pt x="0" y="129540"/>
                  </a:lnTo>
                  <a:lnTo>
                    <a:pt x="129540" y="259080"/>
                  </a:lnTo>
                  <a:lnTo>
                    <a:pt x="129540" y="194310"/>
                  </a:lnTo>
                  <a:lnTo>
                    <a:pt x="646938" y="194310"/>
                  </a:lnTo>
                  <a:close/>
                </a:path>
              </a:pathLst>
            </a:custGeom>
            <a:solidFill>
              <a:srgbClr val="0078AE"/>
            </a:solidFill>
          </p:spPr>
          <p:txBody>
            <a:bodyPr wrap="square" lIns="0" tIns="0" rIns="0" bIns="0" rtlCol="0"/>
            <a:lstStyle/>
            <a:p>
              <a:endParaRPr sz="2473"/>
            </a:p>
          </p:txBody>
        </p:sp>
        <p:sp>
          <p:nvSpPr>
            <p:cNvPr id="17" name="object 17"/>
            <p:cNvSpPr/>
            <p:nvPr/>
          </p:nvSpPr>
          <p:spPr>
            <a:xfrm>
              <a:off x="6900672" y="4671822"/>
              <a:ext cx="647065" cy="259079"/>
            </a:xfrm>
            <a:custGeom>
              <a:avLst/>
              <a:gdLst/>
              <a:ahLst/>
              <a:cxnLst/>
              <a:rect l="l" t="t" r="r" b="b"/>
              <a:pathLst>
                <a:path w="647065" h="259079">
                  <a:moveTo>
                    <a:pt x="646938" y="194310"/>
                  </a:moveTo>
                  <a:lnTo>
                    <a:pt x="129540" y="194310"/>
                  </a:lnTo>
                  <a:lnTo>
                    <a:pt x="129540" y="259080"/>
                  </a:lnTo>
                  <a:lnTo>
                    <a:pt x="0" y="129540"/>
                  </a:lnTo>
                  <a:lnTo>
                    <a:pt x="129540" y="0"/>
                  </a:lnTo>
                  <a:lnTo>
                    <a:pt x="129540" y="64770"/>
                  </a:lnTo>
                  <a:lnTo>
                    <a:pt x="646938" y="64770"/>
                  </a:lnTo>
                  <a:lnTo>
                    <a:pt x="646938" y="194310"/>
                  </a:lnTo>
                  <a:close/>
                </a:path>
              </a:pathLst>
            </a:custGeom>
            <a:ln w="18021">
              <a:solidFill>
                <a:srgbClr val="35C0FF"/>
              </a:solidFill>
            </a:ln>
          </p:spPr>
          <p:txBody>
            <a:bodyPr wrap="square" lIns="0" tIns="0" rIns="0" bIns="0" rtlCol="0"/>
            <a:lstStyle/>
            <a:p>
              <a:endParaRPr sz="2473"/>
            </a:p>
          </p:txBody>
        </p:sp>
      </p:grpSp>
      <p:sp>
        <p:nvSpPr>
          <p:cNvPr id="18" name="object 18"/>
          <p:cNvSpPr txBox="1"/>
          <p:nvPr/>
        </p:nvSpPr>
        <p:spPr>
          <a:xfrm>
            <a:off x="10874033" y="5861862"/>
            <a:ext cx="922046" cy="181406"/>
          </a:xfrm>
          <a:prstGeom prst="rect">
            <a:avLst/>
          </a:prstGeom>
        </p:spPr>
        <p:txBody>
          <a:bodyPr vert="horz" wrap="square" lIns="0" tIns="22680" rIns="0" bIns="0" rtlCol="0">
            <a:spAutoFit/>
          </a:bodyPr>
          <a:lstStyle/>
          <a:p>
            <a:pPr>
              <a:spcBef>
                <a:spcPts val="179"/>
              </a:spcBef>
            </a:pPr>
            <a:r>
              <a:rPr sz="1030" spc="14" dirty="0">
                <a:latin typeface="Franklin Gothic Book"/>
                <a:cs typeface="Franklin Gothic Book"/>
              </a:rPr>
              <a:t>Photo:</a:t>
            </a:r>
            <a:r>
              <a:rPr sz="1030" spc="-27" dirty="0">
                <a:latin typeface="Franklin Gothic Book"/>
                <a:cs typeface="Franklin Gothic Book"/>
              </a:rPr>
              <a:t> </a:t>
            </a:r>
            <a:r>
              <a:rPr sz="1030" spc="14" dirty="0">
                <a:latin typeface="Franklin Gothic Book"/>
                <a:cs typeface="Franklin Gothic Book"/>
              </a:rPr>
              <a:t>M.</a:t>
            </a:r>
            <a:r>
              <a:rPr sz="1030" spc="-27" dirty="0">
                <a:latin typeface="Franklin Gothic Book"/>
                <a:cs typeface="Franklin Gothic Book"/>
              </a:rPr>
              <a:t> </a:t>
            </a:r>
            <a:r>
              <a:rPr sz="1030" spc="14" dirty="0">
                <a:latin typeface="Franklin Gothic Book"/>
                <a:cs typeface="Franklin Gothic Book"/>
              </a:rPr>
              <a:t>Paine</a:t>
            </a:r>
            <a:endParaRPr sz="1030">
              <a:latin typeface="Franklin Gothic Book"/>
              <a:cs typeface="Franklin Gothic Book"/>
            </a:endParaRPr>
          </a:p>
        </p:txBody>
      </p:sp>
      <p:sp>
        <p:nvSpPr>
          <p:cNvPr id="19" name="object 19"/>
          <p:cNvSpPr txBox="1"/>
          <p:nvPr/>
        </p:nvSpPr>
        <p:spPr>
          <a:xfrm>
            <a:off x="5601355" y="5890669"/>
            <a:ext cx="963045" cy="153888"/>
          </a:xfrm>
          <a:prstGeom prst="rect">
            <a:avLst/>
          </a:prstGeom>
        </p:spPr>
        <p:txBody>
          <a:bodyPr vert="horz" wrap="square" lIns="0" tIns="0" rIns="0" bIns="0" rtlCol="0">
            <a:spAutoFit/>
          </a:bodyPr>
          <a:lstStyle/>
          <a:p>
            <a:pPr>
              <a:lnSpc>
                <a:spcPts val="1188"/>
              </a:lnSpc>
            </a:pPr>
            <a:r>
              <a:rPr sz="1030" spc="14" dirty="0">
                <a:latin typeface="Franklin Gothic Book"/>
                <a:cs typeface="Franklin Gothic Book"/>
              </a:rPr>
              <a:t>Photo:</a:t>
            </a:r>
            <a:r>
              <a:rPr sz="1030" spc="-21" dirty="0">
                <a:latin typeface="Franklin Gothic Book"/>
                <a:cs typeface="Franklin Gothic Book"/>
              </a:rPr>
              <a:t> </a:t>
            </a:r>
            <a:r>
              <a:rPr sz="1030" spc="14" dirty="0">
                <a:latin typeface="Franklin Gothic Book"/>
                <a:cs typeface="Franklin Gothic Book"/>
              </a:rPr>
              <a:t>M.</a:t>
            </a:r>
            <a:r>
              <a:rPr sz="1030" spc="-14" dirty="0">
                <a:latin typeface="Franklin Gothic Book"/>
                <a:cs typeface="Franklin Gothic Book"/>
              </a:rPr>
              <a:t> </a:t>
            </a:r>
            <a:r>
              <a:rPr sz="1030" spc="14" dirty="0">
                <a:latin typeface="Franklin Gothic Book"/>
                <a:cs typeface="Franklin Gothic Book"/>
              </a:rPr>
              <a:t>Gilbert</a:t>
            </a:r>
            <a:endParaRPr sz="1030">
              <a:latin typeface="Franklin Gothic Book"/>
              <a:cs typeface="Franklin Gothic Book"/>
            </a:endParaRPr>
          </a:p>
        </p:txBody>
      </p:sp>
      <p:grpSp>
        <p:nvGrpSpPr>
          <p:cNvPr id="20" name="object 20"/>
          <p:cNvGrpSpPr/>
          <p:nvPr/>
        </p:nvGrpSpPr>
        <p:grpSpPr>
          <a:xfrm>
            <a:off x="967756" y="544329"/>
            <a:ext cx="11881042" cy="6682868"/>
            <a:chOff x="704469" y="1453514"/>
            <a:chExt cx="8648700" cy="4864735"/>
          </a:xfrm>
        </p:grpSpPr>
        <p:pic>
          <p:nvPicPr>
            <p:cNvPr id="21" name="object 21"/>
            <p:cNvPicPr/>
            <p:nvPr/>
          </p:nvPicPr>
          <p:blipFill>
            <a:blip r:embed="rId8" cstate="print"/>
            <a:stretch>
              <a:fillRect/>
            </a:stretch>
          </p:blipFill>
          <p:spPr>
            <a:xfrm>
              <a:off x="1024890" y="2871215"/>
              <a:ext cx="3956303" cy="2676144"/>
            </a:xfrm>
            <a:prstGeom prst="rect">
              <a:avLst/>
            </a:prstGeom>
          </p:spPr>
        </p:pic>
        <p:sp>
          <p:nvSpPr>
            <p:cNvPr id="22" name="object 22"/>
            <p:cNvSpPr/>
            <p:nvPr/>
          </p:nvSpPr>
          <p:spPr>
            <a:xfrm>
              <a:off x="1065276" y="2895600"/>
              <a:ext cx="3877945" cy="2598420"/>
            </a:xfrm>
            <a:custGeom>
              <a:avLst/>
              <a:gdLst/>
              <a:ahLst/>
              <a:cxnLst/>
              <a:rect l="l" t="t" r="r" b="b"/>
              <a:pathLst>
                <a:path w="3877945" h="2598420">
                  <a:moveTo>
                    <a:pt x="3877817" y="0"/>
                  </a:moveTo>
                  <a:lnTo>
                    <a:pt x="0" y="2598420"/>
                  </a:lnTo>
                </a:path>
              </a:pathLst>
            </a:custGeom>
            <a:ln w="18021">
              <a:solidFill>
                <a:srgbClr val="C31230"/>
              </a:solidFill>
            </a:ln>
          </p:spPr>
          <p:txBody>
            <a:bodyPr wrap="square" lIns="0" tIns="0" rIns="0" bIns="0" rtlCol="0"/>
            <a:lstStyle/>
            <a:p>
              <a:endParaRPr sz="2473"/>
            </a:p>
          </p:txBody>
        </p:sp>
        <p:sp>
          <p:nvSpPr>
            <p:cNvPr id="23" name="object 23"/>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25" name="object 25"/>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7" name="Slide Number Placeholder 26">
            <a:extLst>
              <a:ext uri="{FF2B5EF4-FFF2-40B4-BE49-F238E27FC236}">
                <a16:creationId xmlns:a16="http://schemas.microsoft.com/office/drawing/2014/main" id="{07956AE7-08EF-C476-5723-6CFBF52EAC52}"/>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53</a:t>
            </a:fld>
            <a:endParaRPr lang="en-US" spc="-2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grpSp>
        <p:nvGrpSpPr>
          <p:cNvPr id="10" name="object 10"/>
          <p:cNvGrpSpPr/>
          <p:nvPr/>
        </p:nvGrpSpPr>
        <p:grpSpPr>
          <a:xfrm>
            <a:off x="6803667" y="2078989"/>
            <a:ext cx="5461616" cy="3145598"/>
            <a:chOff x="4952669" y="2570657"/>
            <a:chExt cx="3975735" cy="2289810"/>
          </a:xfrm>
        </p:grpSpPr>
        <p:pic>
          <p:nvPicPr>
            <p:cNvPr id="11" name="object 11"/>
            <p:cNvPicPr/>
            <p:nvPr/>
          </p:nvPicPr>
          <p:blipFill>
            <a:blip r:embed="rId6" cstate="print"/>
            <a:stretch>
              <a:fillRect/>
            </a:stretch>
          </p:blipFill>
          <p:spPr>
            <a:xfrm>
              <a:off x="4956809" y="2572512"/>
              <a:ext cx="3968496" cy="2282951"/>
            </a:xfrm>
            <a:prstGeom prst="rect">
              <a:avLst/>
            </a:prstGeom>
          </p:spPr>
        </p:pic>
        <p:sp>
          <p:nvSpPr>
            <p:cNvPr id="12" name="object 12"/>
            <p:cNvSpPr/>
            <p:nvPr/>
          </p:nvSpPr>
          <p:spPr>
            <a:xfrm>
              <a:off x="4956047" y="2574036"/>
              <a:ext cx="3968750" cy="2283460"/>
            </a:xfrm>
            <a:custGeom>
              <a:avLst/>
              <a:gdLst/>
              <a:ahLst/>
              <a:cxnLst/>
              <a:rect l="l" t="t" r="r" b="b"/>
              <a:pathLst>
                <a:path w="3968750" h="2283460">
                  <a:moveTo>
                    <a:pt x="0" y="2282952"/>
                  </a:moveTo>
                  <a:lnTo>
                    <a:pt x="0" y="0"/>
                  </a:lnTo>
                  <a:lnTo>
                    <a:pt x="3968496" y="0"/>
                  </a:lnTo>
                  <a:lnTo>
                    <a:pt x="3968496" y="2282952"/>
                  </a:lnTo>
                  <a:lnTo>
                    <a:pt x="0" y="2282952"/>
                  </a:lnTo>
                  <a:close/>
                </a:path>
              </a:pathLst>
            </a:custGeom>
            <a:ln w="6756">
              <a:solidFill>
                <a:srgbClr val="0D0D0D"/>
              </a:solidFill>
            </a:ln>
          </p:spPr>
          <p:txBody>
            <a:bodyPr wrap="square" lIns="0" tIns="0" rIns="0" bIns="0" rtlCol="0"/>
            <a:lstStyle/>
            <a:p>
              <a:endParaRPr sz="2473"/>
            </a:p>
          </p:txBody>
        </p:sp>
        <p:pic>
          <p:nvPicPr>
            <p:cNvPr id="13" name="object 13"/>
            <p:cNvPicPr/>
            <p:nvPr/>
          </p:nvPicPr>
          <p:blipFill>
            <a:blip r:embed="rId7" cstate="print"/>
            <a:stretch>
              <a:fillRect/>
            </a:stretch>
          </p:blipFill>
          <p:spPr>
            <a:xfrm>
              <a:off x="5161025" y="4166616"/>
              <a:ext cx="2176272" cy="173736"/>
            </a:xfrm>
            <a:prstGeom prst="rect">
              <a:avLst/>
            </a:prstGeom>
          </p:spPr>
        </p:pic>
      </p:grpSp>
      <p:sp>
        <p:nvSpPr>
          <p:cNvPr id="14" name="object 14"/>
          <p:cNvSpPr txBox="1"/>
          <p:nvPr/>
        </p:nvSpPr>
        <p:spPr>
          <a:xfrm>
            <a:off x="976652" y="553227"/>
            <a:ext cx="11863596" cy="5448975"/>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14" dirty="0">
                <a:solidFill>
                  <a:srgbClr val="005288"/>
                </a:solidFill>
                <a:latin typeface="Franklin Gothic Medium"/>
                <a:cs typeface="Franklin Gothic Medium"/>
              </a:rPr>
              <a:t>C2(e)</a:t>
            </a:r>
            <a:r>
              <a:rPr sz="2679"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a:t>
            </a:r>
            <a:r>
              <a:rPr sz="2679" spc="7"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Machinery</a:t>
            </a:r>
            <a:r>
              <a:rPr sz="2679" spc="-1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and</a:t>
            </a:r>
            <a:r>
              <a:rPr sz="2679" spc="1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Equipment</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(M&amp;E)</a:t>
            </a:r>
            <a:endParaRPr sz="2679">
              <a:latin typeface="Franklin Gothic Medium"/>
              <a:cs typeface="Franklin Gothic Medium"/>
            </a:endParaRPr>
          </a:p>
          <a:p>
            <a:pPr>
              <a:spcBef>
                <a:spcPts val="55"/>
              </a:spcBef>
            </a:pPr>
            <a:endParaRPr sz="3778">
              <a:latin typeface="Franklin Gothic Medium"/>
              <a:cs typeface="Franklin Gothic Medium"/>
            </a:endParaRPr>
          </a:p>
          <a:p>
            <a:pPr marL="1126139" indent="-339325">
              <a:spcBef>
                <a:spcPts val="7"/>
              </a:spcBef>
              <a:buClr>
                <a:srgbClr val="8A8D90"/>
              </a:buClr>
              <a:buFont typeface="Wingdings"/>
              <a:buChar char=""/>
              <a:tabLst>
                <a:tab pos="1126139" algn="l"/>
                <a:tab pos="1127010" algn="l"/>
              </a:tabLst>
            </a:pPr>
            <a:r>
              <a:rPr sz="1923" dirty="0">
                <a:latin typeface="Franklin Gothic Book"/>
                <a:cs typeface="Franklin Gothic Book"/>
              </a:rPr>
              <a:t>Prompt</a:t>
            </a:r>
            <a:r>
              <a:rPr sz="1923" spc="-21" dirty="0">
                <a:latin typeface="Franklin Gothic Book"/>
                <a:cs typeface="Franklin Gothic Book"/>
              </a:rPr>
              <a:t> </a:t>
            </a:r>
            <a:r>
              <a:rPr sz="1923" spc="-14" dirty="0">
                <a:latin typeface="Franklin Gothic Book"/>
                <a:cs typeface="Franklin Gothic Book"/>
              </a:rPr>
              <a:t>to</a:t>
            </a:r>
            <a:r>
              <a:rPr sz="1923" spc="14" dirty="0">
                <a:latin typeface="Franklin Gothic Book"/>
                <a:cs typeface="Franklin Gothic Book"/>
              </a:rPr>
              <a:t> </a:t>
            </a:r>
            <a:r>
              <a:rPr sz="1923" spc="7" dirty="0">
                <a:latin typeface="Franklin Gothic Book"/>
                <a:cs typeface="Franklin Gothic Book"/>
              </a:rPr>
              <a:t>describe</a:t>
            </a:r>
            <a:r>
              <a:rPr sz="1923" spc="14" dirty="0">
                <a:latin typeface="Franklin Gothic Book"/>
                <a:cs typeface="Franklin Gothic Book"/>
              </a:rPr>
              <a:t> </a:t>
            </a:r>
            <a:r>
              <a:rPr sz="1923" dirty="0">
                <a:latin typeface="Franklin Gothic Book"/>
                <a:cs typeface="Franklin Gothic Book"/>
              </a:rPr>
              <a:t>in</a:t>
            </a:r>
            <a:r>
              <a:rPr sz="1923" spc="7" dirty="0">
                <a:latin typeface="Franklin Gothic Book"/>
                <a:cs typeface="Franklin Gothic Book"/>
              </a:rPr>
              <a:t> </a:t>
            </a:r>
            <a:r>
              <a:rPr sz="1923" dirty="0">
                <a:latin typeface="Franklin Gothic Book"/>
                <a:cs typeface="Franklin Gothic Book"/>
              </a:rPr>
              <a:t>Section</a:t>
            </a:r>
            <a:r>
              <a:rPr sz="1923" spc="7" dirty="0">
                <a:latin typeface="Franklin Gothic Book"/>
                <a:cs typeface="Franklin Gothic Book"/>
              </a:rPr>
              <a:t> </a:t>
            </a:r>
            <a:r>
              <a:rPr sz="1923" spc="14" dirty="0">
                <a:latin typeface="Franklin Gothic Book"/>
                <a:cs typeface="Franklin Gothic Book"/>
              </a:rPr>
              <a:t>D </a:t>
            </a:r>
            <a:r>
              <a:rPr sz="1923" spc="7" dirty="0">
                <a:latin typeface="Franklin Gothic Book"/>
                <a:cs typeface="Franklin Gothic Book"/>
              </a:rPr>
              <a:t>Comments</a:t>
            </a:r>
            <a:endParaRPr sz="1923">
              <a:latin typeface="Franklin Gothic Book"/>
              <a:cs typeface="Franklin Gothic Book"/>
            </a:endParaRPr>
          </a:p>
          <a:p>
            <a:pPr marL="1126139" indent="-339325">
              <a:spcBef>
                <a:spcPts val="1202"/>
              </a:spcBef>
              <a:buClr>
                <a:srgbClr val="8A8D90"/>
              </a:buClr>
              <a:buFont typeface="Wingdings"/>
              <a:buChar char=""/>
              <a:tabLst>
                <a:tab pos="1126139" algn="l"/>
                <a:tab pos="1127010" algn="l"/>
              </a:tabLst>
            </a:pPr>
            <a:r>
              <a:rPr sz="1923" spc="7" dirty="0">
                <a:solidFill>
                  <a:srgbClr val="3C641E"/>
                </a:solidFill>
                <a:latin typeface="Franklin Gothic Book"/>
                <a:cs typeface="Franklin Gothic Book"/>
              </a:rPr>
              <a:t>Additional</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notes</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in Instructions</a:t>
            </a:r>
            <a:r>
              <a:rPr sz="1923" dirty="0">
                <a:latin typeface="Franklin Gothic Book"/>
                <a:cs typeface="Franklin Gothic Book"/>
              </a:rPr>
              <a:t>:</a:t>
            </a:r>
            <a:endParaRPr sz="1923">
              <a:latin typeface="Franklin Gothic Book"/>
              <a:cs typeface="Franklin Gothic Book"/>
            </a:endParaRPr>
          </a:p>
          <a:p>
            <a:pPr marL="1510823" marR="6585861" lvl="1" indent="-277391">
              <a:lnSpc>
                <a:spcPct val="102099"/>
              </a:lnSpc>
              <a:spcBef>
                <a:spcPts val="1161"/>
              </a:spcBef>
              <a:buClr>
                <a:srgbClr val="8A8D90"/>
              </a:buClr>
              <a:buSzPct val="48000"/>
              <a:buFont typeface="Wingdings"/>
              <a:buChar char=""/>
              <a:tabLst>
                <a:tab pos="1510823" algn="l"/>
                <a:tab pos="1511695" algn="l"/>
              </a:tabLst>
            </a:pPr>
            <a:r>
              <a:rPr sz="1717" spc="7" dirty="0">
                <a:latin typeface="Franklin Gothic Book"/>
                <a:cs typeface="Franklin Gothic Book"/>
              </a:rPr>
              <a:t>Requirements</a:t>
            </a:r>
            <a:r>
              <a:rPr sz="1717" spc="-34" dirty="0">
                <a:latin typeface="Franklin Gothic Book"/>
                <a:cs typeface="Franklin Gothic Book"/>
              </a:rPr>
              <a:t> </a:t>
            </a:r>
            <a:r>
              <a:rPr sz="1717" dirty="0">
                <a:latin typeface="Franklin Gothic Book"/>
                <a:cs typeface="Franklin Gothic Book"/>
              </a:rPr>
              <a:t>for</a:t>
            </a:r>
            <a:r>
              <a:rPr sz="1717" spc="-7" dirty="0">
                <a:latin typeface="Franklin Gothic Book"/>
                <a:cs typeface="Franklin Gothic Book"/>
              </a:rPr>
              <a:t> </a:t>
            </a:r>
            <a:r>
              <a:rPr sz="1717" spc="21" dirty="0">
                <a:latin typeface="Franklin Gothic Book"/>
                <a:cs typeface="Franklin Gothic Book"/>
              </a:rPr>
              <a:t>M&amp;E</a:t>
            </a:r>
            <a:r>
              <a:rPr sz="1717" spc="-7" dirty="0">
                <a:latin typeface="Franklin Gothic Book"/>
                <a:cs typeface="Franklin Gothic Book"/>
              </a:rPr>
              <a:t> </a:t>
            </a:r>
            <a:r>
              <a:rPr sz="1717" spc="21" dirty="0">
                <a:latin typeface="Franklin Gothic Book"/>
                <a:cs typeface="Franklin Gothic Book"/>
              </a:rPr>
              <a:t>and</a:t>
            </a:r>
            <a:r>
              <a:rPr sz="1717" spc="-14" dirty="0">
                <a:latin typeface="Franklin Gothic Book"/>
                <a:cs typeface="Franklin Gothic Book"/>
              </a:rPr>
              <a:t> </a:t>
            </a:r>
            <a:r>
              <a:rPr sz="1717" spc="7" dirty="0">
                <a:latin typeface="Franklin Gothic Book"/>
                <a:cs typeface="Franklin Gothic Book"/>
              </a:rPr>
              <a:t>elevation</a:t>
            </a:r>
            <a:r>
              <a:rPr sz="1717" spc="-21" dirty="0">
                <a:latin typeface="Franklin Gothic Book"/>
                <a:cs typeface="Franklin Gothic Book"/>
              </a:rPr>
              <a:t> </a:t>
            </a:r>
            <a:r>
              <a:rPr sz="1717" dirty="0">
                <a:latin typeface="Franklin Gothic Book"/>
                <a:cs typeface="Franklin Gothic Book"/>
              </a:rPr>
              <a:t>for </a:t>
            </a:r>
            <a:r>
              <a:rPr sz="1717" spc="-412" dirty="0">
                <a:latin typeface="Franklin Gothic Book"/>
                <a:cs typeface="Franklin Gothic Book"/>
              </a:rPr>
              <a:t> </a:t>
            </a:r>
            <a:r>
              <a:rPr sz="1717" spc="14" dirty="0">
                <a:latin typeface="Franklin Gothic Book"/>
                <a:cs typeface="Franklin Gothic Book"/>
              </a:rPr>
              <a:t>floodplain </a:t>
            </a:r>
            <a:r>
              <a:rPr sz="1717" spc="21" dirty="0">
                <a:latin typeface="Franklin Gothic Book"/>
                <a:cs typeface="Franklin Gothic Book"/>
              </a:rPr>
              <a:t>management </a:t>
            </a:r>
            <a:r>
              <a:rPr sz="1717" spc="14" dirty="0">
                <a:latin typeface="Franklin Gothic Book"/>
                <a:cs typeface="Franklin Gothic Book"/>
              </a:rPr>
              <a:t>compliance</a:t>
            </a:r>
            <a:r>
              <a:rPr sz="1717" spc="14" dirty="0">
                <a:solidFill>
                  <a:srgbClr val="C31230"/>
                </a:solidFill>
                <a:latin typeface="Franklin Gothic Book"/>
                <a:cs typeface="Franklin Gothic Book"/>
              </a:rPr>
              <a:t> </a:t>
            </a:r>
            <a:r>
              <a:rPr sz="1717" u="sng" spc="21" dirty="0">
                <a:solidFill>
                  <a:srgbClr val="C31230"/>
                </a:solidFill>
                <a:uFill>
                  <a:solidFill>
                    <a:srgbClr val="C31230"/>
                  </a:solidFill>
                </a:uFill>
                <a:latin typeface="Franklin Gothic Book"/>
                <a:cs typeface="Franklin Gothic Book"/>
              </a:rPr>
              <a:t>are </a:t>
            </a:r>
            <a:r>
              <a:rPr sz="1717" spc="-412" dirty="0">
                <a:solidFill>
                  <a:srgbClr val="C31230"/>
                </a:solidFill>
                <a:latin typeface="Franklin Gothic Book"/>
                <a:cs typeface="Franklin Gothic Book"/>
              </a:rPr>
              <a:t> </a:t>
            </a:r>
            <a:r>
              <a:rPr sz="1717" u="sng" spc="14" dirty="0">
                <a:solidFill>
                  <a:srgbClr val="C31230"/>
                </a:solidFill>
                <a:uFill>
                  <a:solidFill>
                    <a:srgbClr val="C31230"/>
                  </a:solidFill>
                </a:uFill>
                <a:latin typeface="Franklin Gothic Book"/>
                <a:cs typeface="Franklin Gothic Book"/>
              </a:rPr>
              <a:t>different </a:t>
            </a:r>
            <a:r>
              <a:rPr sz="1717" u="sng" spc="21" dirty="0">
                <a:solidFill>
                  <a:srgbClr val="C31230"/>
                </a:solidFill>
                <a:uFill>
                  <a:solidFill>
                    <a:srgbClr val="C31230"/>
                  </a:solidFill>
                </a:uFill>
                <a:latin typeface="Franklin Gothic Book"/>
                <a:cs typeface="Franklin Gothic Book"/>
              </a:rPr>
              <a:t>than</a:t>
            </a:r>
            <a:r>
              <a:rPr sz="1717" spc="21" dirty="0">
                <a:solidFill>
                  <a:srgbClr val="C31230"/>
                </a:solidFill>
                <a:latin typeface="Franklin Gothic Book"/>
                <a:cs typeface="Franklin Gothic Book"/>
              </a:rPr>
              <a:t> </a:t>
            </a:r>
            <a:r>
              <a:rPr sz="1717" spc="14" dirty="0">
                <a:latin typeface="Franklin Gothic Book"/>
                <a:cs typeface="Franklin Gothic Book"/>
              </a:rPr>
              <a:t>the NFIP </a:t>
            </a:r>
            <a:r>
              <a:rPr sz="1717" spc="7" dirty="0">
                <a:latin typeface="Franklin Gothic Book"/>
                <a:cs typeface="Franklin Gothic Book"/>
              </a:rPr>
              <a:t>insurance </a:t>
            </a:r>
            <a:r>
              <a:rPr sz="1717" spc="21" dirty="0">
                <a:latin typeface="Franklin Gothic Book"/>
                <a:cs typeface="Franklin Gothic Book"/>
              </a:rPr>
              <a:t>M&amp;E </a:t>
            </a:r>
            <a:r>
              <a:rPr sz="1717" spc="27" dirty="0">
                <a:latin typeface="Franklin Gothic Book"/>
                <a:cs typeface="Franklin Gothic Book"/>
              </a:rPr>
              <a:t> </a:t>
            </a:r>
            <a:r>
              <a:rPr sz="1717" spc="14" dirty="0">
                <a:latin typeface="Franklin Gothic Book"/>
                <a:cs typeface="Franklin Gothic Book"/>
              </a:rPr>
              <a:t>discount</a:t>
            </a:r>
            <a:r>
              <a:rPr sz="1717" spc="-14" dirty="0">
                <a:latin typeface="Franklin Gothic Book"/>
                <a:cs typeface="Franklin Gothic Book"/>
              </a:rPr>
              <a:t> </a:t>
            </a:r>
            <a:r>
              <a:rPr sz="1717" spc="7" dirty="0">
                <a:latin typeface="Franklin Gothic Book"/>
                <a:cs typeface="Franklin Gothic Book"/>
              </a:rPr>
              <a:t>eligibility</a:t>
            </a:r>
            <a:r>
              <a:rPr sz="1717" spc="-7" dirty="0">
                <a:latin typeface="Franklin Gothic Book"/>
                <a:cs typeface="Franklin Gothic Book"/>
              </a:rPr>
              <a:t> </a:t>
            </a:r>
            <a:r>
              <a:rPr sz="1717" spc="14" dirty="0">
                <a:latin typeface="Franklin Gothic Book"/>
                <a:cs typeface="Franklin Gothic Book"/>
              </a:rPr>
              <a:t>considerations.</a:t>
            </a:r>
            <a:endParaRPr sz="1717">
              <a:latin typeface="Franklin Gothic Book"/>
              <a:cs typeface="Franklin Gothic Book"/>
            </a:endParaRPr>
          </a:p>
          <a:p>
            <a:pPr marL="1510823" marR="6520439" lvl="1" indent="-277391">
              <a:lnSpc>
                <a:spcPct val="101600"/>
              </a:lnSpc>
              <a:spcBef>
                <a:spcPts val="989"/>
              </a:spcBef>
              <a:buClr>
                <a:srgbClr val="8A8D90"/>
              </a:buClr>
              <a:buSzPct val="48000"/>
              <a:buFont typeface="Wingdings"/>
              <a:buChar char=""/>
              <a:tabLst>
                <a:tab pos="1510823" algn="l"/>
                <a:tab pos="1511695" algn="l"/>
              </a:tabLst>
            </a:pPr>
            <a:r>
              <a:rPr sz="1717" dirty="0">
                <a:latin typeface="Franklin Gothic Book"/>
                <a:cs typeface="Franklin Gothic Book"/>
              </a:rPr>
              <a:t>Refer to </a:t>
            </a:r>
            <a:r>
              <a:rPr sz="1717" spc="21" dirty="0">
                <a:latin typeface="Franklin Gothic Book"/>
                <a:cs typeface="Franklin Gothic Book"/>
              </a:rPr>
              <a:t>FEMA </a:t>
            </a:r>
            <a:r>
              <a:rPr sz="1717" spc="7" dirty="0">
                <a:latin typeface="Franklin Gothic Book"/>
                <a:cs typeface="Franklin Gothic Book"/>
              </a:rPr>
              <a:t>P-348, Protecting Building </a:t>
            </a:r>
            <a:r>
              <a:rPr sz="1717" spc="-412" dirty="0">
                <a:latin typeface="Franklin Gothic Book"/>
                <a:cs typeface="Franklin Gothic Book"/>
              </a:rPr>
              <a:t> </a:t>
            </a:r>
            <a:r>
              <a:rPr sz="1717" spc="7" dirty="0">
                <a:latin typeface="Franklin Gothic Book"/>
                <a:cs typeface="Franklin Gothic Book"/>
              </a:rPr>
              <a:t>Utility</a:t>
            </a:r>
            <a:r>
              <a:rPr sz="1717" spc="-7" dirty="0">
                <a:latin typeface="Franklin Gothic Book"/>
                <a:cs typeface="Franklin Gothic Book"/>
              </a:rPr>
              <a:t> </a:t>
            </a:r>
            <a:r>
              <a:rPr sz="1717" spc="14" dirty="0">
                <a:latin typeface="Franklin Gothic Book"/>
                <a:cs typeface="Franklin Gothic Book"/>
              </a:rPr>
              <a:t>Systems</a:t>
            </a:r>
            <a:r>
              <a:rPr sz="1717" dirty="0">
                <a:latin typeface="Franklin Gothic Book"/>
                <a:cs typeface="Franklin Gothic Book"/>
              </a:rPr>
              <a:t> </a:t>
            </a:r>
            <a:r>
              <a:rPr sz="1717" spc="7" dirty="0">
                <a:latin typeface="Franklin Gothic Book"/>
                <a:cs typeface="Franklin Gothic Book"/>
              </a:rPr>
              <a:t>from</a:t>
            </a:r>
            <a:r>
              <a:rPr sz="1717" spc="-7" dirty="0">
                <a:latin typeface="Franklin Gothic Book"/>
                <a:cs typeface="Franklin Gothic Book"/>
              </a:rPr>
              <a:t> </a:t>
            </a:r>
            <a:r>
              <a:rPr sz="1717" spc="14" dirty="0">
                <a:latin typeface="Franklin Gothic Book"/>
                <a:cs typeface="Franklin Gothic Book"/>
              </a:rPr>
              <a:t>Flood</a:t>
            </a:r>
            <a:r>
              <a:rPr sz="1717" dirty="0">
                <a:latin typeface="Franklin Gothic Book"/>
                <a:cs typeface="Franklin Gothic Book"/>
              </a:rPr>
              <a:t> </a:t>
            </a:r>
            <a:r>
              <a:rPr sz="1717" spc="21" dirty="0">
                <a:latin typeface="Franklin Gothic Book"/>
                <a:cs typeface="Franklin Gothic Book"/>
              </a:rPr>
              <a:t>Damage</a:t>
            </a:r>
            <a:endParaRPr sz="1717">
              <a:latin typeface="Franklin Gothic Book"/>
              <a:cs typeface="Franklin Gothic Book"/>
            </a:endParaRPr>
          </a:p>
          <a:p>
            <a:pPr>
              <a:lnSpc>
                <a:spcPct val="100000"/>
              </a:lnSpc>
            </a:pPr>
            <a:endParaRPr sz="1923">
              <a:latin typeface="Franklin Gothic Book"/>
              <a:cs typeface="Franklin Gothic Book"/>
            </a:endParaRPr>
          </a:p>
          <a:p>
            <a:pPr>
              <a:lnSpc>
                <a:spcPct val="100000"/>
              </a:lnSpc>
            </a:pPr>
            <a:endParaRPr sz="1923">
              <a:latin typeface="Franklin Gothic Book"/>
              <a:cs typeface="Franklin Gothic Book"/>
            </a:endParaRPr>
          </a:p>
          <a:p>
            <a:pPr>
              <a:spcBef>
                <a:spcPts val="34"/>
              </a:spcBef>
            </a:pPr>
            <a:endParaRPr sz="2335">
              <a:latin typeface="Franklin Gothic Book"/>
              <a:cs typeface="Franklin Gothic Book"/>
            </a:endParaRPr>
          </a:p>
          <a:p>
            <a:pPr marL="2494777"/>
            <a:r>
              <a:rPr sz="1511" u="sng" spc="14" dirty="0">
                <a:solidFill>
                  <a:srgbClr val="005188"/>
                </a:solidFill>
                <a:uFill>
                  <a:solidFill>
                    <a:srgbClr val="005188"/>
                  </a:solidFill>
                </a:uFill>
                <a:latin typeface="Franklin Gothic Book"/>
                <a:cs typeface="Franklin Gothic Book"/>
                <a:hlinkClick r:id="rId8"/>
              </a:rPr>
              <a:t>https://www.fema.gov/sites/default/files/documents/fema_discount-Explanation-Guide.pdf</a:t>
            </a:r>
            <a:endParaRPr sz="1511">
              <a:latin typeface="Franklin Gothic Book"/>
              <a:cs typeface="Franklin Gothic Book"/>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8" name="Slide Number Placeholder 17">
            <a:extLst>
              <a:ext uri="{FF2B5EF4-FFF2-40B4-BE49-F238E27FC236}">
                <a16:creationId xmlns:a16="http://schemas.microsoft.com/office/drawing/2014/main" id="{BAFFEA81-250D-F7D8-C53C-DA17A802E5E7}"/>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54</a:t>
            </a:fld>
            <a:endParaRPr lang="en-US" spc="-2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grpSp>
        <p:nvGrpSpPr>
          <p:cNvPr id="10" name="object 10"/>
          <p:cNvGrpSpPr/>
          <p:nvPr/>
        </p:nvGrpSpPr>
        <p:grpSpPr>
          <a:xfrm>
            <a:off x="6803510" y="2078833"/>
            <a:ext cx="5461616" cy="3146470"/>
            <a:chOff x="4952555" y="2570543"/>
            <a:chExt cx="3975735" cy="2290445"/>
          </a:xfrm>
        </p:grpSpPr>
        <p:pic>
          <p:nvPicPr>
            <p:cNvPr id="11" name="object 11"/>
            <p:cNvPicPr/>
            <p:nvPr/>
          </p:nvPicPr>
          <p:blipFill>
            <a:blip r:embed="rId6" cstate="print"/>
            <a:stretch>
              <a:fillRect/>
            </a:stretch>
          </p:blipFill>
          <p:spPr>
            <a:xfrm>
              <a:off x="4956809" y="2572512"/>
              <a:ext cx="3968496" cy="2282951"/>
            </a:xfrm>
            <a:prstGeom prst="rect">
              <a:avLst/>
            </a:prstGeom>
          </p:spPr>
        </p:pic>
        <p:sp>
          <p:nvSpPr>
            <p:cNvPr id="12" name="object 12"/>
            <p:cNvSpPr/>
            <p:nvPr/>
          </p:nvSpPr>
          <p:spPr>
            <a:xfrm>
              <a:off x="4956047" y="2574035"/>
              <a:ext cx="3968750" cy="2283460"/>
            </a:xfrm>
            <a:custGeom>
              <a:avLst/>
              <a:gdLst/>
              <a:ahLst/>
              <a:cxnLst/>
              <a:rect l="l" t="t" r="r" b="b"/>
              <a:pathLst>
                <a:path w="3968750" h="2283460">
                  <a:moveTo>
                    <a:pt x="0" y="2282952"/>
                  </a:moveTo>
                  <a:lnTo>
                    <a:pt x="0" y="0"/>
                  </a:lnTo>
                  <a:lnTo>
                    <a:pt x="3968496" y="0"/>
                  </a:lnTo>
                  <a:lnTo>
                    <a:pt x="3968496" y="2282952"/>
                  </a:lnTo>
                  <a:lnTo>
                    <a:pt x="0" y="2282952"/>
                  </a:lnTo>
                  <a:close/>
                </a:path>
              </a:pathLst>
            </a:custGeom>
            <a:ln w="6756">
              <a:solidFill>
                <a:srgbClr val="0D0D0D"/>
              </a:solidFill>
            </a:ln>
          </p:spPr>
          <p:txBody>
            <a:bodyPr wrap="square" lIns="0" tIns="0" rIns="0" bIns="0" rtlCol="0"/>
            <a:lstStyle/>
            <a:p>
              <a:endParaRPr sz="2473"/>
            </a:p>
          </p:txBody>
        </p:sp>
      </p:grpSp>
      <p:sp>
        <p:nvSpPr>
          <p:cNvPr id="13" name="object 13"/>
          <p:cNvSpPr txBox="1"/>
          <p:nvPr/>
        </p:nvSpPr>
        <p:spPr>
          <a:xfrm>
            <a:off x="976652" y="553227"/>
            <a:ext cx="11863596" cy="3963184"/>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21" dirty="0">
                <a:solidFill>
                  <a:srgbClr val="005288"/>
                </a:solidFill>
                <a:latin typeface="Franklin Gothic Medium"/>
                <a:cs typeface="Franklin Gothic Medium"/>
              </a:rPr>
              <a:t>Adjacent</a:t>
            </a:r>
            <a:r>
              <a:rPr sz="2679"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Grades</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C2(f) </a:t>
            </a:r>
            <a:r>
              <a:rPr sz="2679" spc="27" dirty="0">
                <a:solidFill>
                  <a:srgbClr val="005288"/>
                </a:solidFill>
                <a:latin typeface="Franklin Gothic Medium"/>
                <a:cs typeface="Franklin Gothic Medium"/>
              </a:rPr>
              <a:t>–</a:t>
            </a:r>
            <a:r>
              <a:rPr sz="2679" spc="7"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C2(g); Attached</a:t>
            </a:r>
            <a:r>
              <a:rPr sz="2679" spc="-14"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Decks/Stairs</a:t>
            </a:r>
            <a:r>
              <a:rPr sz="2679" spc="-7" dirty="0">
                <a:solidFill>
                  <a:srgbClr val="005288"/>
                </a:solidFill>
                <a:latin typeface="Franklin Gothic Medium"/>
                <a:cs typeface="Franklin Gothic Medium"/>
              </a:rPr>
              <a:t> </a:t>
            </a:r>
            <a:r>
              <a:rPr sz="2679" spc="21" dirty="0">
                <a:solidFill>
                  <a:srgbClr val="005288"/>
                </a:solidFill>
                <a:latin typeface="Franklin Gothic Medium"/>
                <a:cs typeface="Franklin Gothic Medium"/>
              </a:rPr>
              <a:t>C2(h)</a:t>
            </a:r>
            <a:endParaRPr sz="2679">
              <a:latin typeface="Franklin Gothic Medium"/>
              <a:cs typeface="Franklin Gothic Medium"/>
            </a:endParaRPr>
          </a:p>
          <a:p>
            <a:pPr>
              <a:spcBef>
                <a:spcPts val="55"/>
              </a:spcBef>
            </a:pPr>
            <a:endParaRPr sz="3778">
              <a:latin typeface="Franklin Gothic Medium"/>
              <a:cs typeface="Franklin Gothic Medium"/>
            </a:endParaRPr>
          </a:p>
          <a:p>
            <a:pPr marL="1126139" indent="-339325">
              <a:spcBef>
                <a:spcPts val="7"/>
              </a:spcBef>
              <a:buClr>
                <a:srgbClr val="8A8D90"/>
              </a:buClr>
              <a:buFont typeface="Wingdings"/>
              <a:buChar char=""/>
              <a:tabLst>
                <a:tab pos="1126139" algn="l"/>
                <a:tab pos="1127010" algn="l"/>
              </a:tabLst>
            </a:pPr>
            <a:r>
              <a:rPr sz="1923" spc="7" dirty="0">
                <a:latin typeface="Franklin Gothic Book"/>
                <a:cs typeface="Franklin Gothic Book"/>
              </a:rPr>
              <a:t>C2(f)</a:t>
            </a:r>
            <a:r>
              <a:rPr sz="1923" dirty="0">
                <a:latin typeface="Franklin Gothic Book"/>
                <a:cs typeface="Franklin Gothic Book"/>
              </a:rPr>
              <a:t> </a:t>
            </a:r>
            <a:r>
              <a:rPr sz="1923" spc="7" dirty="0">
                <a:latin typeface="Franklin Gothic Book"/>
                <a:cs typeface="Franklin Gothic Book"/>
              </a:rPr>
              <a:t>–</a:t>
            </a:r>
            <a:r>
              <a:rPr sz="1923" spc="-7" dirty="0">
                <a:latin typeface="Franklin Gothic Book"/>
                <a:cs typeface="Franklin Gothic Book"/>
              </a:rPr>
              <a:t> </a:t>
            </a:r>
            <a:r>
              <a:rPr sz="1923" dirty="0">
                <a:latin typeface="Franklin Gothic Book"/>
                <a:cs typeface="Franklin Gothic Book"/>
              </a:rPr>
              <a:t>Lowest</a:t>
            </a:r>
            <a:r>
              <a:rPr sz="1923" spc="-27" dirty="0">
                <a:latin typeface="Franklin Gothic Book"/>
                <a:cs typeface="Franklin Gothic Book"/>
              </a:rPr>
              <a:t> </a:t>
            </a:r>
            <a:r>
              <a:rPr sz="1923" spc="7" dirty="0">
                <a:latin typeface="Franklin Gothic Book"/>
                <a:cs typeface="Franklin Gothic Book"/>
              </a:rPr>
              <a:t>Adjacent</a:t>
            </a:r>
            <a:r>
              <a:rPr sz="1923" dirty="0">
                <a:latin typeface="Franklin Gothic Book"/>
                <a:cs typeface="Franklin Gothic Book"/>
              </a:rPr>
              <a:t> </a:t>
            </a:r>
            <a:r>
              <a:rPr sz="1923" spc="7" dirty="0">
                <a:latin typeface="Franklin Gothic Book"/>
                <a:cs typeface="Franklin Gothic Book"/>
              </a:rPr>
              <a:t>Grade</a:t>
            </a:r>
            <a:endParaRPr sz="1923">
              <a:latin typeface="Franklin Gothic Book"/>
              <a:cs typeface="Franklin Gothic Book"/>
            </a:endParaRPr>
          </a:p>
          <a:p>
            <a:pPr marL="1126139" indent="-339325">
              <a:spcBef>
                <a:spcPts val="1202"/>
              </a:spcBef>
              <a:buClr>
                <a:srgbClr val="8A8D90"/>
              </a:buClr>
              <a:buFont typeface="Wingdings"/>
              <a:buChar char=""/>
              <a:tabLst>
                <a:tab pos="1126139" algn="l"/>
                <a:tab pos="1127010" algn="l"/>
              </a:tabLst>
            </a:pPr>
            <a:r>
              <a:rPr sz="1923" dirty="0">
                <a:latin typeface="Franklin Gothic Book"/>
                <a:cs typeface="Franklin Gothic Book"/>
              </a:rPr>
              <a:t>C2(g)</a:t>
            </a:r>
            <a:r>
              <a:rPr sz="1923" spc="14" dirty="0">
                <a:latin typeface="Franklin Gothic Book"/>
                <a:cs typeface="Franklin Gothic Book"/>
              </a:rPr>
              <a:t> </a:t>
            </a:r>
            <a:r>
              <a:rPr sz="1923" spc="7" dirty="0">
                <a:latin typeface="Franklin Gothic Book"/>
                <a:cs typeface="Franklin Gothic Book"/>
              </a:rPr>
              <a:t>–</a:t>
            </a:r>
            <a:r>
              <a:rPr sz="1923" dirty="0">
                <a:latin typeface="Franklin Gothic Book"/>
                <a:cs typeface="Franklin Gothic Book"/>
              </a:rPr>
              <a:t> Highest </a:t>
            </a:r>
            <a:r>
              <a:rPr sz="1923" spc="7" dirty="0">
                <a:latin typeface="Franklin Gothic Book"/>
                <a:cs typeface="Franklin Gothic Book"/>
              </a:rPr>
              <a:t>Adjacent</a:t>
            </a:r>
            <a:r>
              <a:rPr sz="1923" spc="14" dirty="0">
                <a:latin typeface="Franklin Gothic Book"/>
                <a:cs typeface="Franklin Gothic Book"/>
              </a:rPr>
              <a:t> </a:t>
            </a:r>
            <a:r>
              <a:rPr sz="1923" spc="7" dirty="0">
                <a:latin typeface="Franklin Gothic Book"/>
                <a:cs typeface="Franklin Gothic Book"/>
              </a:rPr>
              <a:t>Grade</a:t>
            </a:r>
            <a:endParaRPr sz="1923">
              <a:latin typeface="Franklin Gothic Book"/>
              <a:cs typeface="Franklin Gothic Book"/>
            </a:endParaRPr>
          </a:p>
          <a:p>
            <a:pPr marL="1126139" indent="-339325">
              <a:spcBef>
                <a:spcPts val="1194"/>
              </a:spcBef>
              <a:buClr>
                <a:srgbClr val="8A8D90"/>
              </a:buClr>
              <a:buFont typeface="Wingdings"/>
              <a:buChar char=""/>
              <a:tabLst>
                <a:tab pos="1126139" algn="l"/>
                <a:tab pos="1127010" algn="l"/>
              </a:tabLst>
            </a:pPr>
            <a:r>
              <a:rPr sz="1923" dirty="0">
                <a:latin typeface="Franklin Gothic Book"/>
                <a:cs typeface="Franklin Gothic Book"/>
              </a:rPr>
              <a:t>C2(f)</a:t>
            </a:r>
            <a:r>
              <a:rPr sz="1923" spc="7" dirty="0">
                <a:latin typeface="Franklin Gothic Book"/>
                <a:cs typeface="Franklin Gothic Book"/>
              </a:rPr>
              <a:t> and</a:t>
            </a:r>
            <a:r>
              <a:rPr sz="1923" spc="14" dirty="0">
                <a:latin typeface="Franklin Gothic Book"/>
                <a:cs typeface="Franklin Gothic Book"/>
              </a:rPr>
              <a:t> </a:t>
            </a:r>
            <a:r>
              <a:rPr sz="1923" dirty="0">
                <a:latin typeface="Franklin Gothic Book"/>
                <a:cs typeface="Franklin Gothic Book"/>
              </a:rPr>
              <a:t>C2(g)</a:t>
            </a:r>
            <a:r>
              <a:rPr sz="1923" spc="7" dirty="0">
                <a:latin typeface="Franklin Gothic Book"/>
                <a:cs typeface="Franklin Gothic Book"/>
              </a:rPr>
              <a:t> </a:t>
            </a:r>
            <a:r>
              <a:rPr sz="1923" spc="-14" dirty="0">
                <a:latin typeface="Franklin Gothic Book"/>
                <a:cs typeface="Franklin Gothic Book"/>
              </a:rPr>
              <a:t>have</a:t>
            </a:r>
            <a:r>
              <a:rPr sz="1923" spc="21" dirty="0">
                <a:latin typeface="Franklin Gothic Book"/>
                <a:cs typeface="Franklin Gothic Book"/>
              </a:rPr>
              <a:t> </a:t>
            </a:r>
            <a:r>
              <a:rPr sz="1923" dirty="0">
                <a:solidFill>
                  <a:srgbClr val="3C641E"/>
                </a:solidFill>
                <a:latin typeface="Franklin Gothic Book"/>
                <a:cs typeface="Franklin Gothic Book"/>
              </a:rPr>
              <a:t>new </a:t>
            </a:r>
            <a:r>
              <a:rPr sz="1923" dirty="0">
                <a:latin typeface="Franklin Gothic Book"/>
                <a:cs typeface="Franklin Gothic Book"/>
              </a:rPr>
              <a:t>checkboxes:</a:t>
            </a:r>
            <a:endParaRPr sz="1923">
              <a:latin typeface="Franklin Gothic Book"/>
              <a:cs typeface="Franklin Gothic Book"/>
            </a:endParaRPr>
          </a:p>
          <a:p>
            <a:pPr marL="1510823" lvl="1" indent="-278264">
              <a:spcBef>
                <a:spcPts val="1209"/>
              </a:spcBef>
              <a:buClr>
                <a:srgbClr val="8A8D90"/>
              </a:buClr>
              <a:buSzPct val="48000"/>
              <a:buFont typeface="Wingdings"/>
              <a:buChar char=""/>
              <a:tabLst>
                <a:tab pos="1510823" algn="l"/>
                <a:tab pos="1511695" algn="l"/>
              </a:tabLst>
            </a:pPr>
            <a:r>
              <a:rPr sz="1717" spc="14" dirty="0">
                <a:latin typeface="Franklin Gothic Book"/>
                <a:cs typeface="Franklin Gothic Book"/>
              </a:rPr>
              <a:t>Is</a:t>
            </a:r>
            <a:r>
              <a:rPr sz="1717" spc="-7" dirty="0">
                <a:latin typeface="Franklin Gothic Book"/>
                <a:cs typeface="Franklin Gothic Book"/>
              </a:rPr>
              <a:t> </a:t>
            </a:r>
            <a:r>
              <a:rPr sz="1717" spc="14" dirty="0">
                <a:latin typeface="Franklin Gothic Book"/>
                <a:cs typeface="Franklin Gothic Book"/>
              </a:rPr>
              <a:t>the</a:t>
            </a:r>
            <a:r>
              <a:rPr sz="1717" dirty="0">
                <a:latin typeface="Franklin Gothic Book"/>
                <a:cs typeface="Franklin Gothic Book"/>
              </a:rPr>
              <a:t> </a:t>
            </a:r>
            <a:r>
              <a:rPr sz="1717" spc="14" dirty="0">
                <a:latin typeface="Franklin Gothic Book"/>
                <a:cs typeface="Franklin Gothic Book"/>
              </a:rPr>
              <a:t>adjacent</a:t>
            </a:r>
            <a:r>
              <a:rPr sz="1717" spc="-21" dirty="0">
                <a:latin typeface="Franklin Gothic Book"/>
                <a:cs typeface="Franklin Gothic Book"/>
              </a:rPr>
              <a:t> </a:t>
            </a:r>
            <a:r>
              <a:rPr sz="1717" spc="14" dirty="0">
                <a:latin typeface="Franklin Gothic Book"/>
                <a:cs typeface="Franklin Gothic Book"/>
              </a:rPr>
              <a:t>grade</a:t>
            </a:r>
            <a:r>
              <a:rPr sz="1717" dirty="0">
                <a:latin typeface="Franklin Gothic Book"/>
                <a:cs typeface="Franklin Gothic Book"/>
              </a:rPr>
              <a:t> </a:t>
            </a:r>
            <a:r>
              <a:rPr sz="1717" spc="7" dirty="0">
                <a:latin typeface="Franklin Gothic Book"/>
                <a:cs typeface="Franklin Gothic Book"/>
              </a:rPr>
              <a:t>Natural</a:t>
            </a:r>
            <a:r>
              <a:rPr sz="1717" spc="-14" dirty="0">
                <a:latin typeface="Franklin Gothic Book"/>
                <a:cs typeface="Franklin Gothic Book"/>
              </a:rPr>
              <a:t> </a:t>
            </a:r>
            <a:r>
              <a:rPr sz="1717" spc="14" dirty="0">
                <a:latin typeface="Franklin Gothic Book"/>
                <a:cs typeface="Franklin Gothic Book"/>
              </a:rPr>
              <a:t>or</a:t>
            </a:r>
            <a:r>
              <a:rPr sz="1717" dirty="0">
                <a:latin typeface="Franklin Gothic Book"/>
                <a:cs typeface="Franklin Gothic Book"/>
              </a:rPr>
              <a:t> </a:t>
            </a:r>
            <a:r>
              <a:rPr sz="1717" spc="14" dirty="0">
                <a:latin typeface="Franklin Gothic Book"/>
                <a:cs typeface="Franklin Gothic Book"/>
              </a:rPr>
              <a:t>Finished?</a:t>
            </a:r>
            <a:endParaRPr sz="1717">
              <a:latin typeface="Franklin Gothic Book"/>
              <a:cs typeface="Franklin Gothic Book"/>
            </a:endParaRPr>
          </a:p>
          <a:p>
            <a:pPr marL="1121777" marR="6605924" indent="-334089">
              <a:lnSpc>
                <a:spcPct val="110000"/>
              </a:lnSpc>
              <a:spcBef>
                <a:spcPts val="776"/>
              </a:spcBef>
              <a:buClr>
                <a:srgbClr val="8A8D90"/>
              </a:buClr>
              <a:buFont typeface="Wingdings"/>
              <a:buChar char=""/>
              <a:tabLst>
                <a:tab pos="1126139" algn="l"/>
                <a:tab pos="1127010" algn="l"/>
              </a:tabLst>
            </a:pPr>
            <a:r>
              <a:rPr sz="1923" dirty="0">
                <a:latin typeface="Franklin Gothic Book"/>
                <a:cs typeface="Franklin Gothic Book"/>
              </a:rPr>
              <a:t>C2(h)</a:t>
            </a:r>
            <a:r>
              <a:rPr sz="1923" spc="14" dirty="0">
                <a:latin typeface="Franklin Gothic Book"/>
                <a:cs typeface="Franklin Gothic Book"/>
              </a:rPr>
              <a:t> </a:t>
            </a:r>
            <a:r>
              <a:rPr sz="1923" dirty="0">
                <a:latin typeface="Franklin Gothic Book"/>
                <a:cs typeface="Franklin Gothic Book"/>
              </a:rPr>
              <a:t>clarifies</a:t>
            </a:r>
            <a:r>
              <a:rPr sz="1923" spc="27" dirty="0">
                <a:solidFill>
                  <a:srgbClr val="3C641E"/>
                </a:solidFill>
                <a:latin typeface="Franklin Gothic Book"/>
                <a:cs typeface="Franklin Gothic Book"/>
              </a:rPr>
              <a:t> </a:t>
            </a:r>
            <a:r>
              <a:rPr sz="1923" u="sng" dirty="0">
                <a:solidFill>
                  <a:srgbClr val="3C641E"/>
                </a:solidFill>
                <a:uFill>
                  <a:solidFill>
                    <a:srgbClr val="3C641E"/>
                  </a:solidFill>
                </a:uFill>
                <a:latin typeface="Franklin Gothic Book"/>
                <a:cs typeface="Franklin Gothic Book"/>
              </a:rPr>
              <a:t>Finished</a:t>
            </a:r>
            <a:r>
              <a:rPr sz="1923" spc="14" dirty="0">
                <a:solidFill>
                  <a:srgbClr val="3C641E"/>
                </a:solidFill>
                <a:latin typeface="Franklin Gothic Book"/>
                <a:cs typeface="Franklin Gothic Book"/>
              </a:rPr>
              <a:t> </a:t>
            </a:r>
            <a:r>
              <a:rPr sz="1923" spc="-7" dirty="0">
                <a:latin typeface="Franklin Gothic Book"/>
                <a:cs typeface="Franklin Gothic Book"/>
              </a:rPr>
              <a:t>LAG</a:t>
            </a:r>
            <a:r>
              <a:rPr sz="1923" dirty="0">
                <a:latin typeface="Franklin Gothic Book"/>
                <a:cs typeface="Franklin Gothic Book"/>
              </a:rPr>
              <a:t> </a:t>
            </a:r>
            <a:r>
              <a:rPr sz="1923" spc="7" dirty="0">
                <a:latin typeface="Franklin Gothic Book"/>
                <a:cs typeface="Franklin Gothic Book"/>
              </a:rPr>
              <a:t>at attached </a:t>
            </a:r>
            <a:r>
              <a:rPr sz="1923" spc="-460" dirty="0">
                <a:latin typeface="Franklin Gothic Book"/>
                <a:cs typeface="Franklin Gothic Book"/>
              </a:rPr>
              <a:t> </a:t>
            </a:r>
            <a:r>
              <a:rPr sz="1923" spc="7" dirty="0">
                <a:latin typeface="Franklin Gothic Book"/>
                <a:cs typeface="Franklin Gothic Book"/>
              </a:rPr>
              <a:t>deck</a:t>
            </a:r>
            <a:r>
              <a:rPr sz="1923" dirty="0">
                <a:latin typeface="Franklin Gothic Book"/>
                <a:cs typeface="Franklin Gothic Book"/>
              </a:rPr>
              <a:t> </a:t>
            </a:r>
            <a:r>
              <a:rPr sz="1923" spc="7" dirty="0">
                <a:latin typeface="Franklin Gothic Book"/>
                <a:cs typeface="Franklin Gothic Book"/>
              </a:rPr>
              <a:t>or stairs</a:t>
            </a:r>
            <a:endParaRPr sz="1923">
              <a:latin typeface="Franklin Gothic Book"/>
              <a:cs typeface="Franklin Gothic Book"/>
            </a:endParaRPr>
          </a:p>
        </p:txBody>
      </p:sp>
      <p:grpSp>
        <p:nvGrpSpPr>
          <p:cNvPr id="14" name="object 14"/>
          <p:cNvGrpSpPr/>
          <p:nvPr/>
        </p:nvGrpSpPr>
        <p:grpSpPr>
          <a:xfrm>
            <a:off x="7152702" y="4476588"/>
            <a:ext cx="2923155" cy="578350"/>
            <a:chOff x="5206746" y="4315967"/>
            <a:chExt cx="2127885" cy="421005"/>
          </a:xfrm>
        </p:grpSpPr>
        <p:pic>
          <p:nvPicPr>
            <p:cNvPr id="15" name="object 15"/>
            <p:cNvPicPr/>
            <p:nvPr/>
          </p:nvPicPr>
          <p:blipFill>
            <a:blip r:embed="rId7" cstate="print"/>
            <a:stretch>
              <a:fillRect/>
            </a:stretch>
          </p:blipFill>
          <p:spPr>
            <a:xfrm>
              <a:off x="6547866" y="4315967"/>
              <a:ext cx="786383" cy="310895"/>
            </a:xfrm>
            <a:prstGeom prst="rect">
              <a:avLst/>
            </a:prstGeom>
          </p:spPr>
        </p:pic>
        <p:pic>
          <p:nvPicPr>
            <p:cNvPr id="16" name="object 16"/>
            <p:cNvPicPr/>
            <p:nvPr/>
          </p:nvPicPr>
          <p:blipFill>
            <a:blip r:embed="rId8" cstate="print"/>
            <a:stretch>
              <a:fillRect/>
            </a:stretch>
          </p:blipFill>
          <p:spPr>
            <a:xfrm>
              <a:off x="5206746" y="4602479"/>
              <a:ext cx="408431" cy="134112"/>
            </a:xfrm>
            <a:prstGeom prst="rect">
              <a:avLst/>
            </a:prstGeom>
          </p:spPr>
        </p:pic>
      </p:gr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0" name="Slide Number Placeholder 19">
            <a:extLst>
              <a:ext uri="{FF2B5EF4-FFF2-40B4-BE49-F238E27FC236}">
                <a16:creationId xmlns:a16="http://schemas.microsoft.com/office/drawing/2014/main" id="{C27C8BF8-7E71-6670-A4CE-C256298AB9EA}"/>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55</a:t>
            </a:fld>
            <a:endParaRPr lang="en-US" spc="-2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675820" y="1796723"/>
            <a:ext cx="10467006" cy="5192939"/>
            <a:chOff x="1219898" y="2365184"/>
            <a:chExt cx="7619365" cy="3780154"/>
          </a:xfrm>
        </p:grpSpPr>
        <p:sp>
          <p:nvSpPr>
            <p:cNvPr id="5" name="object 5"/>
            <p:cNvSpPr/>
            <p:nvPr/>
          </p:nvSpPr>
          <p:spPr>
            <a:xfrm>
              <a:off x="1229106" y="2374392"/>
              <a:ext cx="7600950"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pic>
          <p:nvPicPr>
            <p:cNvPr id="6" name="object 6"/>
            <p:cNvPicPr/>
            <p:nvPr/>
          </p:nvPicPr>
          <p:blipFill>
            <a:blip r:embed="rId3" cstate="print"/>
            <a:stretch>
              <a:fillRect/>
            </a:stretch>
          </p:blipFill>
          <p:spPr>
            <a:xfrm>
              <a:off x="1792986" y="5806439"/>
              <a:ext cx="313181" cy="207263"/>
            </a:xfrm>
            <a:prstGeom prst="rect">
              <a:avLst/>
            </a:prstGeom>
          </p:spPr>
        </p:pic>
        <p:sp>
          <p:nvSpPr>
            <p:cNvPr id="7" name="object 7"/>
            <p:cNvSpPr/>
            <p:nvPr/>
          </p:nvSpPr>
          <p:spPr>
            <a:xfrm>
              <a:off x="2121408"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2" y="5801106"/>
              <a:ext cx="198120" cy="212598"/>
            </a:xfrm>
            <a:prstGeom prst="rect">
              <a:avLst/>
            </a:prstGeom>
          </p:spPr>
        </p:pic>
        <p:pic>
          <p:nvPicPr>
            <p:cNvPr id="9" name="object 9"/>
            <p:cNvPicPr/>
            <p:nvPr/>
          </p:nvPicPr>
          <p:blipFill>
            <a:blip r:embed="rId5" cstate="print"/>
            <a:stretch>
              <a:fillRect/>
            </a:stretch>
          </p:blipFill>
          <p:spPr>
            <a:xfrm>
              <a:off x="1229106" y="5663183"/>
              <a:ext cx="486918" cy="481584"/>
            </a:xfrm>
            <a:prstGeom prst="rect">
              <a:avLst/>
            </a:prstGeom>
          </p:spPr>
        </p:pic>
      </p:grpSp>
      <p:sp>
        <p:nvSpPr>
          <p:cNvPr id="10" name="object 10"/>
          <p:cNvSpPr txBox="1"/>
          <p:nvPr/>
        </p:nvSpPr>
        <p:spPr>
          <a:xfrm>
            <a:off x="1764885" y="2048590"/>
            <a:ext cx="4780331" cy="2073581"/>
          </a:xfrm>
          <a:prstGeom prst="rect">
            <a:avLst/>
          </a:prstGeom>
        </p:spPr>
        <p:txBody>
          <a:bodyPr vert="horz" wrap="square" lIns="0" tIns="16574" rIns="0" bIns="0" rtlCol="0">
            <a:spAutoFit/>
          </a:bodyPr>
          <a:lstStyle/>
          <a:p>
            <a:pPr marL="333218" marR="6978" indent="-334089">
              <a:lnSpc>
                <a:spcPct val="110000"/>
              </a:lnSpc>
              <a:spcBef>
                <a:spcPts val="131"/>
              </a:spcBef>
              <a:buClr>
                <a:srgbClr val="8A8D90"/>
              </a:buClr>
              <a:buFont typeface="Wingdings"/>
              <a:buChar char=""/>
              <a:tabLst>
                <a:tab pos="337580" algn="l"/>
                <a:tab pos="338451" algn="l"/>
              </a:tabLst>
            </a:pPr>
            <a:r>
              <a:rPr sz="1923" spc="14" dirty="0">
                <a:latin typeface="Franklin Gothic Book"/>
                <a:cs typeface="Franklin Gothic Book"/>
              </a:rPr>
              <a:t>Supporting </a:t>
            </a:r>
            <a:r>
              <a:rPr sz="1923" spc="7" dirty="0">
                <a:latin typeface="Franklin Gothic Book"/>
                <a:cs typeface="Franklin Gothic Book"/>
              </a:rPr>
              <a:t>a request </a:t>
            </a:r>
            <a:r>
              <a:rPr sz="1923" spc="-7" dirty="0">
                <a:latin typeface="Franklin Gothic Book"/>
                <a:cs typeface="Franklin Gothic Book"/>
              </a:rPr>
              <a:t>for </a:t>
            </a:r>
            <a:r>
              <a:rPr sz="1923" spc="7" dirty="0">
                <a:latin typeface="Franklin Gothic Book"/>
                <a:cs typeface="Franklin Gothic Book"/>
              </a:rPr>
              <a:t>a LOMA, CLOMA, </a:t>
            </a:r>
            <a:r>
              <a:rPr sz="1923" spc="14" dirty="0">
                <a:latin typeface="Franklin Gothic Book"/>
                <a:cs typeface="Franklin Gothic Book"/>
              </a:rPr>
              <a:t> </a:t>
            </a:r>
            <a:r>
              <a:rPr sz="1923" spc="-27" dirty="0">
                <a:latin typeface="Franklin Gothic Book"/>
                <a:cs typeface="Franklin Gothic Book"/>
              </a:rPr>
              <a:t>LOMR-F,</a:t>
            </a:r>
            <a:r>
              <a:rPr sz="1923" dirty="0">
                <a:latin typeface="Franklin Gothic Book"/>
                <a:cs typeface="Franklin Gothic Book"/>
              </a:rPr>
              <a:t> </a:t>
            </a:r>
            <a:r>
              <a:rPr sz="1923" spc="7" dirty="0">
                <a:latin typeface="Franklin Gothic Book"/>
                <a:cs typeface="Franklin Gothic Book"/>
              </a:rPr>
              <a:t>or</a:t>
            </a:r>
            <a:r>
              <a:rPr sz="1923" spc="14" dirty="0">
                <a:latin typeface="Franklin Gothic Book"/>
                <a:cs typeface="Franklin Gothic Book"/>
              </a:rPr>
              <a:t> </a:t>
            </a:r>
            <a:r>
              <a:rPr sz="1923" dirty="0">
                <a:latin typeface="Franklin Gothic Book"/>
                <a:cs typeface="Franklin Gothic Book"/>
              </a:rPr>
              <a:t>CLOMR-F?</a:t>
            </a:r>
            <a:r>
              <a:rPr sz="1923" spc="7" dirty="0">
                <a:latin typeface="Franklin Gothic Book"/>
                <a:cs typeface="Franklin Gothic Book"/>
              </a:rPr>
              <a:t> </a:t>
            </a:r>
            <a:r>
              <a:rPr sz="1923" dirty="0">
                <a:solidFill>
                  <a:srgbClr val="3C641E"/>
                </a:solidFill>
                <a:latin typeface="Franklin Gothic Book"/>
                <a:cs typeface="Franklin Gothic Book"/>
              </a:rPr>
              <a:t>Complete</a:t>
            </a:r>
            <a:r>
              <a:rPr sz="1923" spc="-21" dirty="0">
                <a:solidFill>
                  <a:srgbClr val="3C641E"/>
                </a:solidFill>
                <a:latin typeface="Franklin Gothic Book"/>
                <a:cs typeface="Franklin Gothic Book"/>
              </a:rPr>
              <a:t> </a:t>
            </a:r>
            <a:r>
              <a:rPr sz="1923" spc="7" dirty="0">
                <a:solidFill>
                  <a:srgbClr val="3C641E"/>
                </a:solidFill>
                <a:latin typeface="Franklin Gothic Book"/>
                <a:cs typeface="Franklin Gothic Book"/>
              </a:rPr>
              <a:t>Section</a:t>
            </a:r>
            <a:r>
              <a:rPr sz="1923" spc="-7" dirty="0">
                <a:solidFill>
                  <a:srgbClr val="3C641E"/>
                </a:solidFill>
                <a:latin typeface="Franklin Gothic Book"/>
                <a:cs typeface="Franklin Gothic Book"/>
              </a:rPr>
              <a:t> </a:t>
            </a:r>
            <a:r>
              <a:rPr sz="1923" spc="14" dirty="0">
                <a:solidFill>
                  <a:srgbClr val="3C641E"/>
                </a:solidFill>
                <a:latin typeface="Franklin Gothic Book"/>
                <a:cs typeface="Franklin Gothic Book"/>
              </a:rPr>
              <a:t>C!</a:t>
            </a:r>
            <a:endParaRPr sz="1923">
              <a:latin typeface="Franklin Gothic Book"/>
              <a:cs typeface="Franklin Gothic Book"/>
            </a:endParaRPr>
          </a:p>
          <a:p>
            <a:pPr marL="333218" marR="28786" indent="-334089">
              <a:lnSpc>
                <a:spcPct val="109800"/>
              </a:lnSpc>
              <a:spcBef>
                <a:spcPts val="968"/>
              </a:spcBef>
              <a:buClr>
                <a:srgbClr val="8A8D90"/>
              </a:buClr>
              <a:buFont typeface="Wingdings"/>
              <a:buChar char=""/>
              <a:tabLst>
                <a:tab pos="337580" algn="l"/>
                <a:tab pos="338451" algn="l"/>
              </a:tabLst>
            </a:pPr>
            <a:r>
              <a:rPr sz="1923" dirty="0">
                <a:solidFill>
                  <a:srgbClr val="3C641E"/>
                </a:solidFill>
                <a:latin typeface="Franklin Gothic Book"/>
                <a:cs typeface="Franklin Gothic Book"/>
              </a:rPr>
              <a:t>Note: Section </a:t>
            </a:r>
            <a:r>
              <a:rPr sz="1923" spc="7" dirty="0">
                <a:solidFill>
                  <a:srgbClr val="3C641E"/>
                </a:solidFill>
                <a:latin typeface="Franklin Gothic Book"/>
                <a:cs typeface="Franklin Gothic Book"/>
              </a:rPr>
              <a:t>C </a:t>
            </a:r>
            <a:r>
              <a:rPr sz="1923" spc="-7" dirty="0">
                <a:solidFill>
                  <a:srgbClr val="3C641E"/>
                </a:solidFill>
                <a:latin typeface="Franklin Gothic Book"/>
                <a:cs typeface="Franklin Gothic Book"/>
              </a:rPr>
              <a:t>may </a:t>
            </a:r>
            <a:r>
              <a:rPr sz="1923" spc="7" dirty="0">
                <a:solidFill>
                  <a:srgbClr val="3C641E"/>
                </a:solidFill>
                <a:latin typeface="Franklin Gothic Book"/>
                <a:cs typeface="Franklin Gothic Book"/>
              </a:rPr>
              <a:t>also be </a:t>
            </a:r>
            <a:r>
              <a:rPr sz="1923" dirty="0">
                <a:solidFill>
                  <a:srgbClr val="3C641E"/>
                </a:solidFill>
                <a:latin typeface="Franklin Gothic Book"/>
                <a:cs typeface="Franklin Gothic Book"/>
              </a:rPr>
              <a:t>completed </a:t>
            </a:r>
            <a:r>
              <a:rPr sz="1923" spc="-7" dirty="0">
                <a:solidFill>
                  <a:srgbClr val="3C641E"/>
                </a:solidFill>
                <a:latin typeface="Franklin Gothic Book"/>
                <a:cs typeface="Franklin Gothic Book"/>
              </a:rPr>
              <a:t>for </a:t>
            </a:r>
            <a:r>
              <a:rPr sz="1923" spc="-460" dirty="0">
                <a:solidFill>
                  <a:srgbClr val="3C641E"/>
                </a:solidFill>
                <a:latin typeface="Franklin Gothic Book"/>
                <a:cs typeface="Franklin Gothic Book"/>
              </a:rPr>
              <a:t> </a:t>
            </a:r>
            <a:r>
              <a:rPr sz="1923" dirty="0">
                <a:solidFill>
                  <a:srgbClr val="3C641E"/>
                </a:solidFill>
                <a:latin typeface="Franklin Gothic Book"/>
                <a:cs typeface="Franklin Gothic Book"/>
              </a:rPr>
              <a:t>insurance</a:t>
            </a:r>
            <a:r>
              <a:rPr sz="1923" spc="34" dirty="0">
                <a:solidFill>
                  <a:srgbClr val="3C641E"/>
                </a:solidFill>
                <a:latin typeface="Franklin Gothic Book"/>
                <a:cs typeface="Franklin Gothic Book"/>
              </a:rPr>
              <a:t> </a:t>
            </a:r>
            <a:r>
              <a:rPr sz="1923" dirty="0">
                <a:solidFill>
                  <a:srgbClr val="3C641E"/>
                </a:solidFill>
                <a:latin typeface="Franklin Gothic Book"/>
                <a:cs typeface="Franklin Gothic Book"/>
              </a:rPr>
              <a:t>purposes, </a:t>
            </a:r>
            <a:r>
              <a:rPr sz="1923" spc="-14" dirty="0">
                <a:solidFill>
                  <a:srgbClr val="3C641E"/>
                </a:solidFill>
                <a:latin typeface="Franklin Gothic Book"/>
                <a:cs typeface="Franklin Gothic Book"/>
              </a:rPr>
              <a:t>to</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determine </a:t>
            </a:r>
            <a:r>
              <a:rPr sz="1923" spc="7" dirty="0">
                <a:solidFill>
                  <a:srgbClr val="3C641E"/>
                </a:solidFill>
                <a:latin typeface="Franklin Gothic Book"/>
                <a:cs typeface="Franklin Gothic Book"/>
              </a:rPr>
              <a:t>the </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building's</a:t>
            </a:r>
            <a:r>
              <a:rPr sz="1923" spc="27" dirty="0">
                <a:solidFill>
                  <a:srgbClr val="3C641E"/>
                </a:solidFill>
                <a:latin typeface="Franklin Gothic Book"/>
                <a:cs typeface="Franklin Gothic Book"/>
              </a:rPr>
              <a:t> </a:t>
            </a:r>
            <a:r>
              <a:rPr sz="1923" spc="7" dirty="0">
                <a:solidFill>
                  <a:srgbClr val="3C641E"/>
                </a:solidFill>
                <a:latin typeface="Franklin Gothic Book"/>
                <a:cs typeface="Franklin Gothic Book"/>
              </a:rPr>
              <a:t>First Floor</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Height </a:t>
            </a:r>
            <a:r>
              <a:rPr sz="1923" dirty="0">
                <a:solidFill>
                  <a:srgbClr val="3C641E"/>
                </a:solidFill>
                <a:latin typeface="Franklin Gothic Book"/>
                <a:cs typeface="Franklin Gothic Book"/>
              </a:rPr>
              <a:t>in </a:t>
            </a:r>
            <a:r>
              <a:rPr sz="1923" spc="-7" dirty="0">
                <a:solidFill>
                  <a:srgbClr val="3C641E"/>
                </a:solidFill>
                <a:latin typeface="Franklin Gothic Book"/>
                <a:cs typeface="Franklin Gothic Book"/>
              </a:rPr>
              <a:t>any</a:t>
            </a:r>
            <a:r>
              <a:rPr sz="1923" spc="7" dirty="0">
                <a:solidFill>
                  <a:srgbClr val="3C641E"/>
                </a:solidFill>
                <a:latin typeface="Franklin Gothic Book"/>
                <a:cs typeface="Franklin Gothic Book"/>
              </a:rPr>
              <a:t> flood </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zone (including</a:t>
            </a:r>
            <a:r>
              <a:rPr sz="1923" spc="41" dirty="0">
                <a:solidFill>
                  <a:srgbClr val="3C641E"/>
                </a:solidFill>
                <a:latin typeface="Franklin Gothic Book"/>
                <a:cs typeface="Franklin Gothic Book"/>
              </a:rPr>
              <a:t> </a:t>
            </a:r>
            <a:r>
              <a:rPr sz="1923" spc="7" dirty="0">
                <a:solidFill>
                  <a:srgbClr val="3C641E"/>
                </a:solidFill>
                <a:latin typeface="Franklin Gothic Book"/>
                <a:cs typeface="Franklin Gothic Book"/>
              </a:rPr>
              <a:t>Zones </a:t>
            </a:r>
            <a:r>
              <a:rPr sz="1923" dirty="0">
                <a:solidFill>
                  <a:srgbClr val="3C641E"/>
                </a:solidFill>
                <a:latin typeface="Franklin Gothic Book"/>
                <a:cs typeface="Franklin Gothic Book"/>
              </a:rPr>
              <a:t>B,</a:t>
            </a:r>
            <a:r>
              <a:rPr sz="1923" spc="7" dirty="0">
                <a:solidFill>
                  <a:srgbClr val="3C641E"/>
                </a:solidFill>
                <a:latin typeface="Franklin Gothic Book"/>
                <a:cs typeface="Franklin Gothic Book"/>
              </a:rPr>
              <a:t> C, X</a:t>
            </a:r>
            <a:r>
              <a:rPr sz="1923" dirty="0">
                <a:solidFill>
                  <a:srgbClr val="3C641E"/>
                </a:solidFill>
                <a:latin typeface="Franklin Gothic Book"/>
                <a:cs typeface="Franklin Gothic Book"/>
              </a:rPr>
              <a:t> </a:t>
            </a:r>
            <a:r>
              <a:rPr sz="1923" spc="7" dirty="0">
                <a:solidFill>
                  <a:srgbClr val="3C641E"/>
                </a:solidFill>
                <a:latin typeface="Franklin Gothic Book"/>
                <a:cs typeface="Franklin Gothic Book"/>
              </a:rPr>
              <a:t>and D).</a:t>
            </a:r>
            <a:endParaRPr sz="1923">
              <a:latin typeface="Franklin Gothic Book"/>
              <a:cs typeface="Franklin Gothic Book"/>
            </a:endParaRPr>
          </a:p>
        </p:txBody>
      </p:sp>
      <p:sp>
        <p:nvSpPr>
          <p:cNvPr id="11" name="object 11"/>
          <p:cNvSpPr txBox="1"/>
          <p:nvPr/>
        </p:nvSpPr>
        <p:spPr>
          <a:xfrm>
            <a:off x="7210256" y="2048590"/>
            <a:ext cx="4819586" cy="2223348"/>
          </a:xfrm>
          <a:prstGeom prst="rect">
            <a:avLst/>
          </a:prstGeom>
        </p:spPr>
        <p:txBody>
          <a:bodyPr vert="horz" wrap="square" lIns="0" tIns="17446" rIns="0" bIns="0" rtlCol="0">
            <a:spAutoFit/>
          </a:bodyPr>
          <a:lstStyle/>
          <a:p>
            <a:pPr marL="333218" marR="6978" indent="-334089">
              <a:lnSpc>
                <a:spcPct val="109800"/>
              </a:lnSpc>
              <a:spcBef>
                <a:spcPts val="137"/>
              </a:spcBef>
              <a:buClr>
                <a:srgbClr val="8A8D90"/>
              </a:buClr>
              <a:buFont typeface="Wingdings"/>
              <a:buChar char=""/>
              <a:tabLst>
                <a:tab pos="337580" algn="l"/>
                <a:tab pos="338451" algn="l"/>
              </a:tabLst>
            </a:pPr>
            <a:r>
              <a:rPr sz="1923" spc="7" dirty="0">
                <a:solidFill>
                  <a:srgbClr val="3C641E"/>
                </a:solidFill>
                <a:latin typeface="Franklin Gothic Book"/>
                <a:cs typeface="Franklin Gothic Book"/>
              </a:rPr>
              <a:t>Additional</a:t>
            </a:r>
            <a:r>
              <a:rPr sz="1923" spc="14" dirty="0">
                <a:solidFill>
                  <a:srgbClr val="3C641E"/>
                </a:solidFill>
                <a:latin typeface="Franklin Gothic Book"/>
                <a:cs typeface="Franklin Gothic Book"/>
              </a:rPr>
              <a:t> </a:t>
            </a:r>
            <a:r>
              <a:rPr sz="1923" dirty="0">
                <a:solidFill>
                  <a:srgbClr val="3C641E"/>
                </a:solidFill>
                <a:latin typeface="Franklin Gothic Book"/>
                <a:cs typeface="Franklin Gothic Book"/>
              </a:rPr>
              <a:t>instructions</a:t>
            </a:r>
            <a:r>
              <a:rPr sz="1923" spc="27" dirty="0">
                <a:solidFill>
                  <a:srgbClr val="3C641E"/>
                </a:solidFill>
                <a:latin typeface="Franklin Gothic Book"/>
                <a:cs typeface="Franklin Gothic Book"/>
              </a:rPr>
              <a:t> </a:t>
            </a:r>
            <a:r>
              <a:rPr sz="1923" spc="7" dirty="0">
                <a:latin typeface="Franklin Gothic Book"/>
                <a:cs typeface="Franklin Gothic Book"/>
              </a:rPr>
              <a:t>on</a:t>
            </a:r>
            <a:r>
              <a:rPr sz="1923" dirty="0">
                <a:latin typeface="Franklin Gothic Book"/>
                <a:cs typeface="Franklin Gothic Book"/>
              </a:rPr>
              <a:t> </a:t>
            </a:r>
            <a:r>
              <a:rPr sz="1923" spc="7" dirty="0">
                <a:latin typeface="Franklin Gothic Book"/>
                <a:cs typeface="Franklin Gothic Book"/>
              </a:rPr>
              <a:t>procedures</a:t>
            </a:r>
            <a:r>
              <a:rPr sz="1923" dirty="0">
                <a:latin typeface="Franklin Gothic Book"/>
                <a:cs typeface="Franklin Gothic Book"/>
              </a:rPr>
              <a:t> </a:t>
            </a:r>
            <a:r>
              <a:rPr sz="1923" spc="-14" dirty="0">
                <a:latin typeface="Franklin Gothic Book"/>
                <a:cs typeface="Franklin Gothic Book"/>
              </a:rPr>
              <a:t>to </a:t>
            </a:r>
            <a:r>
              <a:rPr sz="1923" spc="-7" dirty="0">
                <a:latin typeface="Franklin Gothic Book"/>
                <a:cs typeface="Franklin Gothic Book"/>
              </a:rPr>
              <a:t> follow </a:t>
            </a:r>
            <a:r>
              <a:rPr sz="1923" dirty="0">
                <a:latin typeface="Franklin Gothic Book"/>
                <a:cs typeface="Franklin Gothic Book"/>
              </a:rPr>
              <a:t>if</a:t>
            </a:r>
            <a:r>
              <a:rPr sz="1923" spc="-14" dirty="0">
                <a:latin typeface="Franklin Gothic Book"/>
                <a:cs typeface="Franklin Gothic Book"/>
              </a:rPr>
              <a:t> </a:t>
            </a:r>
            <a:r>
              <a:rPr sz="1923" spc="7" dirty="0">
                <a:latin typeface="Franklin Gothic Book"/>
                <a:cs typeface="Franklin Gothic Book"/>
              </a:rPr>
              <a:t>access</a:t>
            </a:r>
            <a:r>
              <a:rPr sz="1923" spc="21" dirty="0">
                <a:latin typeface="Franklin Gothic Book"/>
                <a:cs typeface="Franklin Gothic Book"/>
              </a:rPr>
              <a:t> </a:t>
            </a:r>
            <a:r>
              <a:rPr sz="1923" spc="-14" dirty="0">
                <a:latin typeface="Franklin Gothic Book"/>
                <a:cs typeface="Franklin Gothic Book"/>
              </a:rPr>
              <a:t>to</a:t>
            </a:r>
            <a:r>
              <a:rPr sz="1923" dirty="0">
                <a:latin typeface="Franklin Gothic Book"/>
                <a:cs typeface="Franklin Gothic Book"/>
              </a:rPr>
              <a:t> </a:t>
            </a:r>
            <a:r>
              <a:rPr sz="1923" spc="7" dirty="0">
                <a:latin typeface="Franklin Gothic Book"/>
                <a:cs typeface="Franklin Gothic Book"/>
              </a:rPr>
              <a:t>the</a:t>
            </a:r>
            <a:r>
              <a:rPr sz="1923" spc="-7" dirty="0">
                <a:latin typeface="Franklin Gothic Book"/>
                <a:cs typeface="Franklin Gothic Book"/>
              </a:rPr>
              <a:t> </a:t>
            </a:r>
            <a:r>
              <a:rPr sz="1923" dirty="0">
                <a:latin typeface="Franklin Gothic Book"/>
                <a:cs typeface="Franklin Gothic Book"/>
              </a:rPr>
              <a:t>crawlspace</a:t>
            </a:r>
            <a:r>
              <a:rPr sz="1923" spc="21" dirty="0">
                <a:latin typeface="Franklin Gothic Book"/>
                <a:cs typeface="Franklin Gothic Book"/>
              </a:rPr>
              <a:t> </a:t>
            </a:r>
            <a:r>
              <a:rPr sz="1923" dirty="0">
                <a:latin typeface="Franklin Gothic Book"/>
                <a:cs typeface="Franklin Gothic Book"/>
              </a:rPr>
              <a:t>is</a:t>
            </a:r>
            <a:r>
              <a:rPr sz="1923" spc="-7" dirty="0">
                <a:latin typeface="Franklin Gothic Book"/>
                <a:cs typeface="Franklin Gothic Book"/>
              </a:rPr>
              <a:t> </a:t>
            </a:r>
            <a:r>
              <a:rPr sz="1923" dirty="0">
                <a:latin typeface="Franklin Gothic Book"/>
                <a:cs typeface="Franklin Gothic Book"/>
              </a:rPr>
              <a:t>limited </a:t>
            </a:r>
            <a:r>
              <a:rPr sz="1923" spc="-460" dirty="0">
                <a:latin typeface="Franklin Gothic Book"/>
                <a:cs typeface="Franklin Gothic Book"/>
              </a:rPr>
              <a:t> </a:t>
            </a:r>
            <a:r>
              <a:rPr sz="1923" spc="7" dirty="0">
                <a:latin typeface="Franklin Gothic Book"/>
                <a:cs typeface="Franklin Gothic Book"/>
              </a:rPr>
              <a:t>or</a:t>
            </a:r>
            <a:r>
              <a:rPr sz="1923" dirty="0">
                <a:latin typeface="Franklin Gothic Book"/>
                <a:cs typeface="Franklin Gothic Book"/>
              </a:rPr>
              <a:t> </a:t>
            </a:r>
            <a:r>
              <a:rPr sz="1923" spc="7" dirty="0">
                <a:latin typeface="Franklin Gothic Book"/>
                <a:cs typeface="Franklin Gothic Book"/>
              </a:rPr>
              <a:t>cannot</a:t>
            </a:r>
            <a:r>
              <a:rPr sz="1923" spc="21" dirty="0">
                <a:latin typeface="Franklin Gothic Book"/>
                <a:cs typeface="Franklin Gothic Book"/>
              </a:rPr>
              <a:t> </a:t>
            </a:r>
            <a:r>
              <a:rPr sz="1923" spc="7" dirty="0">
                <a:latin typeface="Franklin Gothic Book"/>
                <a:cs typeface="Franklin Gothic Book"/>
              </a:rPr>
              <a:t>be</a:t>
            </a:r>
            <a:r>
              <a:rPr sz="1923" spc="-7" dirty="0">
                <a:latin typeface="Franklin Gothic Book"/>
                <a:cs typeface="Franklin Gothic Book"/>
              </a:rPr>
              <a:t> </a:t>
            </a:r>
            <a:r>
              <a:rPr sz="1923" spc="7" dirty="0">
                <a:latin typeface="Franklin Gothic Book"/>
                <a:cs typeface="Franklin Gothic Book"/>
              </a:rPr>
              <a:t>gained.</a:t>
            </a:r>
            <a:endParaRPr sz="1923">
              <a:latin typeface="Franklin Gothic Book"/>
              <a:cs typeface="Franklin Gothic Book"/>
            </a:endParaRPr>
          </a:p>
          <a:p>
            <a:pPr marL="333218" marR="385556" indent="-334089">
              <a:lnSpc>
                <a:spcPct val="109600"/>
              </a:lnSpc>
              <a:spcBef>
                <a:spcPts val="982"/>
              </a:spcBef>
              <a:buClr>
                <a:srgbClr val="8A8D90"/>
              </a:buClr>
              <a:buFont typeface="Wingdings"/>
              <a:buChar char=""/>
              <a:tabLst>
                <a:tab pos="337580" algn="l"/>
                <a:tab pos="338451" algn="l"/>
              </a:tabLst>
            </a:pPr>
            <a:r>
              <a:rPr sz="1923" spc="-7" dirty="0">
                <a:solidFill>
                  <a:srgbClr val="3C641E"/>
                </a:solidFill>
                <a:latin typeface="Franklin Gothic Book"/>
                <a:cs typeface="Franklin Gothic Book"/>
              </a:rPr>
              <a:t>Note: </a:t>
            </a:r>
            <a:r>
              <a:rPr sz="1923" dirty="0">
                <a:solidFill>
                  <a:srgbClr val="3C641E"/>
                </a:solidFill>
                <a:latin typeface="Franklin Gothic Book"/>
                <a:cs typeface="Franklin Gothic Book"/>
              </a:rPr>
              <a:t>If </a:t>
            </a:r>
            <a:r>
              <a:rPr sz="1923" spc="-7" dirty="0">
                <a:solidFill>
                  <a:srgbClr val="3C641E"/>
                </a:solidFill>
                <a:latin typeface="Franklin Gothic Book"/>
                <a:cs typeface="Franklin Gothic Book"/>
              </a:rPr>
              <a:t>any</a:t>
            </a:r>
            <a:r>
              <a:rPr sz="1923" dirty="0">
                <a:solidFill>
                  <a:srgbClr val="3C641E"/>
                </a:solidFill>
                <a:latin typeface="Franklin Gothic Book"/>
                <a:cs typeface="Franklin Gothic Book"/>
              </a:rPr>
              <a:t> item </a:t>
            </a:r>
            <a:r>
              <a:rPr sz="1923" spc="7" dirty="0">
                <a:solidFill>
                  <a:srgbClr val="3C641E"/>
                </a:solidFill>
                <a:latin typeface="Franklin Gothic Book"/>
                <a:cs typeface="Franklin Gothic Book"/>
              </a:rPr>
              <a:t>does</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not </a:t>
            </a:r>
            <a:r>
              <a:rPr sz="1923" spc="7" dirty="0">
                <a:solidFill>
                  <a:srgbClr val="3C641E"/>
                </a:solidFill>
                <a:latin typeface="Franklin Gothic Book"/>
                <a:cs typeface="Franklin Gothic Book"/>
              </a:rPr>
              <a:t>apply</a:t>
            </a:r>
            <a:r>
              <a:rPr sz="1923" dirty="0">
                <a:solidFill>
                  <a:srgbClr val="3C641E"/>
                </a:solidFill>
                <a:latin typeface="Franklin Gothic Book"/>
                <a:cs typeface="Franklin Gothic Book"/>
              </a:rPr>
              <a:t> </a:t>
            </a:r>
            <a:r>
              <a:rPr sz="1923" spc="-14" dirty="0">
                <a:solidFill>
                  <a:srgbClr val="3C641E"/>
                </a:solidFill>
                <a:latin typeface="Franklin Gothic Book"/>
                <a:cs typeface="Franklin Gothic Book"/>
              </a:rPr>
              <a:t>to</a:t>
            </a:r>
            <a:r>
              <a:rPr sz="1923" spc="7" dirty="0">
                <a:solidFill>
                  <a:srgbClr val="3C641E"/>
                </a:solidFill>
                <a:latin typeface="Franklin Gothic Book"/>
                <a:cs typeface="Franklin Gothic Book"/>
              </a:rPr>
              <a:t> the </a:t>
            </a:r>
            <a:r>
              <a:rPr sz="1923" spc="14" dirty="0">
                <a:solidFill>
                  <a:srgbClr val="3C641E"/>
                </a:solidFill>
                <a:latin typeface="Franklin Gothic Book"/>
                <a:cs typeface="Franklin Gothic Book"/>
              </a:rPr>
              <a:t> </a:t>
            </a:r>
            <a:r>
              <a:rPr sz="1923" spc="7" dirty="0">
                <a:solidFill>
                  <a:srgbClr val="3C641E"/>
                </a:solidFill>
                <a:latin typeface="Franklin Gothic Book"/>
                <a:cs typeface="Franklin Gothic Book"/>
              </a:rPr>
              <a:t>building,</a:t>
            </a:r>
            <a:r>
              <a:rPr sz="1923" spc="27" dirty="0">
                <a:solidFill>
                  <a:srgbClr val="3C641E"/>
                </a:solidFill>
                <a:latin typeface="Franklin Gothic Book"/>
                <a:cs typeface="Franklin Gothic Book"/>
              </a:rPr>
              <a:t> </a:t>
            </a:r>
            <a:r>
              <a:rPr sz="1923" dirty="0">
                <a:solidFill>
                  <a:srgbClr val="3C641E"/>
                </a:solidFill>
                <a:latin typeface="Franklin Gothic Book"/>
                <a:cs typeface="Franklin Gothic Book"/>
              </a:rPr>
              <a:t>enter </a:t>
            </a:r>
            <a:r>
              <a:rPr sz="1923" spc="-21" dirty="0">
                <a:solidFill>
                  <a:srgbClr val="3C641E"/>
                </a:solidFill>
                <a:latin typeface="Franklin Gothic Book"/>
                <a:cs typeface="Franklin Gothic Book"/>
              </a:rPr>
              <a:t>“N/A”</a:t>
            </a:r>
            <a:r>
              <a:rPr sz="1923" spc="-7" dirty="0">
                <a:solidFill>
                  <a:srgbClr val="3C641E"/>
                </a:solidFill>
                <a:latin typeface="Franklin Gothic Book"/>
                <a:cs typeface="Franklin Gothic Book"/>
              </a:rPr>
              <a:t> for</a:t>
            </a:r>
            <a:r>
              <a:rPr sz="1923" spc="7" dirty="0">
                <a:solidFill>
                  <a:srgbClr val="3C641E"/>
                </a:solidFill>
                <a:latin typeface="Franklin Gothic Book"/>
                <a:cs typeface="Franklin Gothic Book"/>
              </a:rPr>
              <a:t> </a:t>
            </a:r>
            <a:r>
              <a:rPr sz="1923" dirty="0">
                <a:solidFill>
                  <a:srgbClr val="3C641E"/>
                </a:solidFill>
                <a:latin typeface="Franklin Gothic Book"/>
                <a:cs typeface="Franklin Gothic Book"/>
              </a:rPr>
              <a:t>not </a:t>
            </a:r>
            <a:r>
              <a:rPr sz="1923" spc="7" dirty="0">
                <a:solidFill>
                  <a:srgbClr val="3C641E"/>
                </a:solidFill>
                <a:latin typeface="Franklin Gothic Book"/>
                <a:cs typeface="Franklin Gothic Book"/>
              </a:rPr>
              <a:t>applicable.</a:t>
            </a:r>
            <a:endParaRPr sz="1923">
              <a:latin typeface="Franklin Gothic Book"/>
              <a:cs typeface="Franklin Gothic Book"/>
            </a:endParaRPr>
          </a:p>
          <a:p>
            <a:pPr marL="337580" indent="-338451">
              <a:spcBef>
                <a:spcPts val="1195"/>
              </a:spcBef>
              <a:buClr>
                <a:srgbClr val="8A8D90"/>
              </a:buClr>
              <a:buFont typeface="Wingdings"/>
              <a:buChar char=""/>
              <a:tabLst>
                <a:tab pos="337580" algn="l"/>
                <a:tab pos="338451" algn="l"/>
              </a:tabLst>
            </a:pPr>
            <a:r>
              <a:rPr sz="1923" spc="7" dirty="0">
                <a:latin typeface="Franklin Gothic Book"/>
                <a:cs typeface="Franklin Gothic Book"/>
              </a:rPr>
              <a:t>Use</a:t>
            </a:r>
            <a:r>
              <a:rPr sz="1923" dirty="0">
                <a:latin typeface="Franklin Gothic Book"/>
                <a:cs typeface="Franklin Gothic Book"/>
              </a:rPr>
              <a:t> </a:t>
            </a:r>
            <a:r>
              <a:rPr sz="1923" spc="7" dirty="0">
                <a:latin typeface="Franklin Gothic Book"/>
                <a:cs typeface="Franklin Gothic Book"/>
              </a:rPr>
              <a:t>the Comments</a:t>
            </a:r>
            <a:r>
              <a:rPr sz="1923" dirty="0">
                <a:latin typeface="Franklin Gothic Book"/>
                <a:cs typeface="Franklin Gothic Book"/>
              </a:rPr>
              <a:t> </a:t>
            </a:r>
            <a:r>
              <a:rPr sz="1923" spc="7" dirty="0">
                <a:latin typeface="Franklin Gothic Book"/>
                <a:cs typeface="Franklin Gothic Book"/>
              </a:rPr>
              <a:t>area of</a:t>
            </a:r>
            <a:r>
              <a:rPr sz="1923" dirty="0">
                <a:latin typeface="Franklin Gothic Book"/>
                <a:cs typeface="Franklin Gothic Book"/>
              </a:rPr>
              <a:t> Section</a:t>
            </a:r>
            <a:r>
              <a:rPr sz="1923" spc="7" dirty="0">
                <a:latin typeface="Franklin Gothic Book"/>
                <a:cs typeface="Franklin Gothic Book"/>
              </a:rPr>
              <a:t> </a:t>
            </a:r>
            <a:r>
              <a:rPr sz="1923" spc="14" dirty="0">
                <a:latin typeface="Franklin Gothic Book"/>
                <a:cs typeface="Franklin Gothic Book"/>
              </a:rPr>
              <a:t>D</a:t>
            </a:r>
            <a:endParaRPr sz="1923">
              <a:latin typeface="Franklin Gothic Book"/>
              <a:cs typeface="Franklin Gothic Book"/>
            </a:endParaRPr>
          </a:p>
        </p:txBody>
      </p:sp>
      <p:sp>
        <p:nvSpPr>
          <p:cNvPr id="12" name="object 12"/>
          <p:cNvSpPr txBox="1">
            <a:spLocks noGrp="1"/>
          </p:cNvSpPr>
          <p:nvPr>
            <p:ph type="title"/>
          </p:nvPr>
        </p:nvSpPr>
        <p:spPr>
          <a:xfrm>
            <a:off x="1776398" y="1111571"/>
            <a:ext cx="4853606" cy="436075"/>
          </a:xfrm>
          <a:prstGeom prst="rect">
            <a:avLst/>
          </a:prstGeom>
        </p:spPr>
        <p:txBody>
          <a:bodyPr vert="horz" wrap="square" lIns="0" tIns="23553" rIns="0" bIns="0" rtlCol="0">
            <a:spAutoFit/>
          </a:bodyPr>
          <a:lstStyle/>
          <a:p>
            <a:pPr>
              <a:spcBef>
                <a:spcPts val="185"/>
              </a:spcBef>
            </a:pPr>
            <a:r>
              <a:rPr spc="14" dirty="0"/>
              <a:t>Section</a:t>
            </a:r>
            <a:r>
              <a:rPr spc="-34" dirty="0"/>
              <a:t> </a:t>
            </a:r>
            <a:r>
              <a:rPr spc="27" dirty="0"/>
              <a:t>C</a:t>
            </a:r>
            <a:r>
              <a:rPr dirty="0"/>
              <a:t> </a:t>
            </a:r>
            <a:r>
              <a:rPr spc="27" dirty="0"/>
              <a:t>–</a:t>
            </a:r>
            <a:r>
              <a:rPr spc="-21" dirty="0"/>
              <a:t> </a:t>
            </a:r>
            <a:r>
              <a:rPr spc="14" dirty="0"/>
              <a:t>Updated</a:t>
            </a:r>
            <a:r>
              <a:rPr dirty="0"/>
              <a:t> </a:t>
            </a:r>
            <a:r>
              <a:rPr spc="21" dirty="0"/>
              <a:t>Instructions</a:t>
            </a:r>
          </a:p>
        </p:txBody>
      </p:sp>
      <p:sp>
        <p:nvSpPr>
          <p:cNvPr id="13" name="object 13"/>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7" name="Slide Number Placeholder 16">
            <a:extLst>
              <a:ext uri="{FF2B5EF4-FFF2-40B4-BE49-F238E27FC236}">
                <a16:creationId xmlns:a16="http://schemas.microsoft.com/office/drawing/2014/main" id="{4CA259B3-E21C-5EB7-723B-1C6055F77DAC}"/>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56</a:t>
            </a:fld>
            <a:endParaRPr lang="en-US" spc="-2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 name="object 4"/>
          <p:cNvSpPr txBox="1"/>
          <p:nvPr/>
        </p:nvSpPr>
        <p:spPr>
          <a:xfrm>
            <a:off x="976652" y="553226"/>
            <a:ext cx="11863596" cy="3698448"/>
          </a:xfrm>
          <a:prstGeom prst="rect">
            <a:avLst/>
          </a:prstGeom>
          <a:solidFill>
            <a:srgbClr val="005288"/>
          </a:solidFill>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14" dirty="0">
                <a:solidFill>
                  <a:srgbClr val="FFFFFF"/>
                </a:solidFill>
                <a:latin typeface="Franklin Gothic Medium"/>
                <a:cs typeface="Franklin Gothic Medium"/>
              </a:rPr>
              <a:t>Section</a:t>
            </a:r>
            <a:r>
              <a:rPr sz="3846" spc="-41" dirty="0">
                <a:solidFill>
                  <a:srgbClr val="FFFFFF"/>
                </a:solidFill>
                <a:latin typeface="Franklin Gothic Medium"/>
                <a:cs typeface="Franklin Gothic Medium"/>
              </a:rPr>
              <a:t> </a:t>
            </a:r>
            <a:r>
              <a:rPr sz="3846" spc="27" dirty="0">
                <a:solidFill>
                  <a:srgbClr val="FFFFFF"/>
                </a:solidFill>
                <a:latin typeface="Franklin Gothic Medium"/>
                <a:cs typeface="Franklin Gothic Medium"/>
              </a:rPr>
              <a:t>D</a:t>
            </a:r>
            <a:endParaRPr sz="3846">
              <a:latin typeface="Franklin Gothic Medium"/>
              <a:cs typeface="Franklin Gothic Medium"/>
            </a:endParaRPr>
          </a:p>
          <a:p>
            <a:pPr marL="806877">
              <a:spcBef>
                <a:spcPts val="859"/>
              </a:spcBef>
            </a:pPr>
            <a:r>
              <a:rPr sz="1923" spc="-7" dirty="0">
                <a:solidFill>
                  <a:srgbClr val="FFFFFF"/>
                </a:solidFill>
                <a:latin typeface="Franklin Gothic Medium"/>
                <a:cs typeface="Franklin Gothic Medium"/>
              </a:rPr>
              <a:t>Surveyor,</a:t>
            </a:r>
            <a:r>
              <a:rPr sz="1923" spc="21" dirty="0">
                <a:solidFill>
                  <a:srgbClr val="FFFFFF"/>
                </a:solidFill>
                <a:latin typeface="Franklin Gothic Medium"/>
                <a:cs typeface="Franklin Gothic Medium"/>
              </a:rPr>
              <a:t> </a:t>
            </a:r>
            <a:r>
              <a:rPr sz="1923" dirty="0">
                <a:solidFill>
                  <a:srgbClr val="FFFFFF"/>
                </a:solidFill>
                <a:latin typeface="Franklin Gothic Medium"/>
                <a:cs typeface="Franklin Gothic Medium"/>
              </a:rPr>
              <a:t>Engineer,</a:t>
            </a:r>
            <a:r>
              <a:rPr sz="1923" spc="21" dirty="0">
                <a:solidFill>
                  <a:srgbClr val="FFFFFF"/>
                </a:solidFill>
                <a:latin typeface="Franklin Gothic Medium"/>
                <a:cs typeface="Franklin Gothic Medium"/>
              </a:rPr>
              <a:t> </a:t>
            </a:r>
            <a:r>
              <a:rPr sz="1923" spc="7" dirty="0">
                <a:solidFill>
                  <a:srgbClr val="FFFFFF"/>
                </a:solidFill>
                <a:latin typeface="Franklin Gothic Medium"/>
                <a:cs typeface="Franklin Gothic Medium"/>
              </a:rPr>
              <a:t>or </a:t>
            </a:r>
            <a:r>
              <a:rPr sz="1923" dirty="0">
                <a:solidFill>
                  <a:srgbClr val="FFFFFF"/>
                </a:solidFill>
                <a:latin typeface="Franklin Gothic Medium"/>
                <a:cs typeface="Franklin Gothic Medium"/>
              </a:rPr>
              <a:t>Architect</a:t>
            </a:r>
            <a:r>
              <a:rPr sz="1923" spc="21" dirty="0">
                <a:solidFill>
                  <a:srgbClr val="FFFFFF"/>
                </a:solidFill>
                <a:latin typeface="Franklin Gothic Medium"/>
                <a:cs typeface="Franklin Gothic Medium"/>
              </a:rPr>
              <a:t> </a:t>
            </a:r>
            <a:r>
              <a:rPr sz="1923" spc="7" dirty="0">
                <a:solidFill>
                  <a:srgbClr val="FFFFFF"/>
                </a:solidFill>
                <a:latin typeface="Franklin Gothic Medium"/>
                <a:cs typeface="Franklin Gothic Medium"/>
              </a:rPr>
              <a:t>Certification</a:t>
            </a:r>
            <a:endParaRPr sz="1923">
              <a:latin typeface="Franklin Gothic Medium"/>
              <a:cs typeface="Franklin Gothic Medium"/>
            </a:endParaRPr>
          </a:p>
        </p:txBody>
      </p:sp>
      <p:sp>
        <p:nvSpPr>
          <p:cNvPr id="8" name="Slide Number Placeholder 7">
            <a:extLst>
              <a:ext uri="{FF2B5EF4-FFF2-40B4-BE49-F238E27FC236}">
                <a16:creationId xmlns:a16="http://schemas.microsoft.com/office/drawing/2014/main" id="{E1147C66-91A9-ACFC-E7BB-4A526BC99497}"/>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57</a:t>
            </a:fld>
            <a:endParaRPr lang="en-US" spc="-2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63091" y="6516777"/>
            <a:ext cx="1118317" cy="292228"/>
            <a:chOff x="1792985" y="5801105"/>
            <a:chExt cx="814069" cy="212725"/>
          </a:xfrm>
        </p:grpSpPr>
        <p:pic>
          <p:nvPicPr>
            <p:cNvPr id="6" name="object 6"/>
            <p:cNvPicPr/>
            <p:nvPr/>
          </p:nvPicPr>
          <p:blipFill>
            <a:blip r:embed="rId3" cstate="print"/>
            <a:stretch>
              <a:fillRect/>
            </a:stretch>
          </p:blipFill>
          <p:spPr>
            <a:xfrm>
              <a:off x="1792985" y="5806439"/>
              <a:ext cx="313181" cy="207263"/>
            </a:xfrm>
            <a:prstGeom prst="rect">
              <a:avLst/>
            </a:prstGeom>
          </p:spPr>
        </p:pic>
        <p:sp>
          <p:nvSpPr>
            <p:cNvPr id="7" name="object 7"/>
            <p:cNvSpPr/>
            <p:nvPr/>
          </p:nvSpPr>
          <p:spPr>
            <a:xfrm>
              <a:off x="2121407" y="5806439"/>
              <a:ext cx="269875" cy="207645"/>
            </a:xfrm>
            <a:custGeom>
              <a:avLst/>
              <a:gdLst/>
              <a:ahLst/>
              <a:cxnLst/>
              <a:rect l="l" t="t" r="r" b="b"/>
              <a:pathLst>
                <a:path w="269875" h="207645">
                  <a:moveTo>
                    <a:pt x="269748" y="207263"/>
                  </a:moveTo>
                  <a:lnTo>
                    <a:pt x="269748" y="189737"/>
                  </a:lnTo>
                  <a:lnTo>
                    <a:pt x="241554" y="189737"/>
                  </a:lnTo>
                  <a:lnTo>
                    <a:pt x="241554" y="17525"/>
                  </a:lnTo>
                  <a:lnTo>
                    <a:pt x="269748" y="17525"/>
                  </a:lnTo>
                  <a:lnTo>
                    <a:pt x="269748" y="0"/>
                  </a:lnTo>
                  <a:lnTo>
                    <a:pt x="201167" y="0"/>
                  </a:lnTo>
                  <a:lnTo>
                    <a:pt x="201168" y="17525"/>
                  </a:lnTo>
                  <a:lnTo>
                    <a:pt x="134874" y="156209"/>
                  </a:lnTo>
                  <a:lnTo>
                    <a:pt x="67055" y="17525"/>
                  </a:lnTo>
                  <a:lnTo>
                    <a:pt x="67055" y="0"/>
                  </a:lnTo>
                  <a:lnTo>
                    <a:pt x="0" y="0"/>
                  </a:lnTo>
                  <a:lnTo>
                    <a:pt x="0" y="17525"/>
                  </a:lnTo>
                  <a:lnTo>
                    <a:pt x="28955" y="17525"/>
                  </a:lnTo>
                  <a:lnTo>
                    <a:pt x="28956" y="189737"/>
                  </a:lnTo>
                  <a:lnTo>
                    <a:pt x="0" y="189737"/>
                  </a:lnTo>
                  <a:lnTo>
                    <a:pt x="0" y="207263"/>
                  </a:lnTo>
                  <a:lnTo>
                    <a:pt x="76962" y="207263"/>
                  </a:lnTo>
                  <a:lnTo>
                    <a:pt x="76962" y="189737"/>
                  </a:lnTo>
                  <a:lnTo>
                    <a:pt x="48006" y="189737"/>
                  </a:lnTo>
                  <a:lnTo>
                    <a:pt x="48005" y="51053"/>
                  </a:lnTo>
                  <a:lnTo>
                    <a:pt x="48767" y="51053"/>
                  </a:lnTo>
                  <a:lnTo>
                    <a:pt x="123444" y="207263"/>
                  </a:lnTo>
                  <a:lnTo>
                    <a:pt x="131064" y="207263"/>
                  </a:lnTo>
                  <a:lnTo>
                    <a:pt x="206502" y="48005"/>
                  </a:lnTo>
                  <a:lnTo>
                    <a:pt x="207264" y="48005"/>
                  </a:lnTo>
                  <a:lnTo>
                    <a:pt x="207264" y="189737"/>
                  </a:lnTo>
                  <a:lnTo>
                    <a:pt x="178308" y="189737"/>
                  </a:lnTo>
                  <a:lnTo>
                    <a:pt x="178308" y="207263"/>
                  </a:lnTo>
                  <a:lnTo>
                    <a:pt x="269748" y="207263"/>
                  </a:lnTo>
                  <a:close/>
                </a:path>
              </a:pathLst>
            </a:custGeom>
            <a:solidFill>
              <a:srgbClr val="015287"/>
            </a:solidFill>
          </p:spPr>
          <p:txBody>
            <a:bodyPr wrap="square" lIns="0" tIns="0" rIns="0" bIns="0" rtlCol="0"/>
            <a:lstStyle/>
            <a:p>
              <a:endParaRPr sz="2473"/>
            </a:p>
          </p:txBody>
        </p:sp>
        <p:pic>
          <p:nvPicPr>
            <p:cNvPr id="8" name="object 8"/>
            <p:cNvPicPr/>
            <p:nvPr/>
          </p:nvPicPr>
          <p:blipFill>
            <a:blip r:embed="rId4" cstate="print"/>
            <a:stretch>
              <a:fillRect/>
            </a:stretch>
          </p:blipFill>
          <p:spPr>
            <a:xfrm>
              <a:off x="2408681" y="5801105"/>
              <a:ext cx="198120" cy="212598"/>
            </a:xfrm>
            <a:prstGeom prst="rect">
              <a:avLst/>
            </a:prstGeom>
          </p:spPr>
        </p:pic>
      </p:grpSp>
      <p:pic>
        <p:nvPicPr>
          <p:cNvPr id="9" name="object 9"/>
          <p:cNvPicPr/>
          <p:nvPr/>
        </p:nvPicPr>
        <p:blipFill>
          <a:blip r:embed="rId5" cstate="print"/>
          <a:stretch>
            <a:fillRect/>
          </a:stretch>
        </p:blipFill>
        <p:spPr>
          <a:xfrm>
            <a:off x="1688468" y="6327309"/>
            <a:ext cx="668897" cy="661570"/>
          </a:xfrm>
          <a:prstGeom prst="rect">
            <a:avLst/>
          </a:prstGeom>
        </p:spPr>
      </p:pic>
      <p:pic>
        <p:nvPicPr>
          <p:cNvPr id="10" name="object 10"/>
          <p:cNvPicPr/>
          <p:nvPr/>
        </p:nvPicPr>
        <p:blipFill>
          <a:blip r:embed="rId6" cstate="print"/>
          <a:stretch>
            <a:fillRect/>
          </a:stretch>
        </p:blipFill>
        <p:spPr>
          <a:xfrm>
            <a:off x="1760697" y="2436399"/>
            <a:ext cx="5255206" cy="2979157"/>
          </a:xfrm>
          <a:prstGeom prst="rect">
            <a:avLst/>
          </a:prstGeom>
        </p:spPr>
      </p:pic>
      <p:sp>
        <p:nvSpPr>
          <p:cNvPr id="11" name="object 11"/>
          <p:cNvSpPr txBox="1"/>
          <p:nvPr/>
        </p:nvSpPr>
        <p:spPr>
          <a:xfrm>
            <a:off x="976652" y="553227"/>
            <a:ext cx="11863596" cy="5622804"/>
          </a:xfrm>
          <a:prstGeom prst="rect">
            <a:avLst/>
          </a:prstGeom>
          <a:ln w="12953">
            <a:solidFill>
              <a:srgbClr val="000000"/>
            </a:solidFill>
          </a:ln>
        </p:spPr>
        <p:txBody>
          <a:bodyPr vert="horz" wrap="square" lIns="0" tIns="872" rIns="0" bIns="0" rtlCol="0">
            <a:spAutoFit/>
          </a:bodyPr>
          <a:lstStyle/>
          <a:p>
            <a:pPr>
              <a:spcBef>
                <a:spcPts val="7"/>
              </a:spcBef>
            </a:pPr>
            <a:endParaRPr sz="3984">
              <a:latin typeface="Times New Roman"/>
              <a:cs typeface="Times New Roman"/>
            </a:endParaRPr>
          </a:p>
          <a:p>
            <a:pPr marL="799026"/>
            <a:r>
              <a:rPr sz="2679" spc="14" dirty="0">
                <a:solidFill>
                  <a:srgbClr val="005288"/>
                </a:solidFill>
                <a:latin typeface="Franklin Gothic Medium"/>
                <a:cs typeface="Franklin Gothic Medium"/>
              </a:rPr>
              <a:t>Section</a:t>
            </a:r>
            <a:r>
              <a:rPr sz="2679" spc="-62" dirty="0">
                <a:solidFill>
                  <a:srgbClr val="005288"/>
                </a:solidFill>
                <a:latin typeface="Franklin Gothic Medium"/>
                <a:cs typeface="Franklin Gothic Medium"/>
              </a:rPr>
              <a:t> </a:t>
            </a:r>
            <a:r>
              <a:rPr sz="2679" spc="27" dirty="0">
                <a:solidFill>
                  <a:srgbClr val="005288"/>
                </a:solidFill>
                <a:latin typeface="Franklin Gothic Medium"/>
                <a:cs typeface="Franklin Gothic Medium"/>
              </a:rPr>
              <a:t>D</a:t>
            </a:r>
            <a:endParaRPr sz="2679">
              <a:latin typeface="Franklin Gothic Medium"/>
              <a:cs typeface="Franklin Gothic Medium"/>
            </a:endParaRPr>
          </a:p>
          <a:p>
            <a:pPr>
              <a:spcBef>
                <a:spcPts val="21"/>
              </a:spcBef>
            </a:pPr>
            <a:endParaRPr sz="4052">
              <a:latin typeface="Franklin Gothic Medium"/>
              <a:cs typeface="Franklin Gothic Medium"/>
            </a:endParaRPr>
          </a:p>
          <a:p>
            <a:pPr marL="6571032" indent="-339325" algn="just">
              <a:buClr>
                <a:srgbClr val="8A8D90"/>
              </a:buClr>
              <a:buFont typeface="Wingdings"/>
              <a:buChar char=""/>
              <a:tabLst>
                <a:tab pos="6571904" algn="l"/>
              </a:tabLst>
            </a:pPr>
            <a:r>
              <a:rPr sz="1648" spc="7" dirty="0">
                <a:latin typeface="Franklin Gothic Book"/>
                <a:cs typeface="Franklin Gothic Book"/>
              </a:rPr>
              <a:t>Certifies</a:t>
            </a:r>
            <a:r>
              <a:rPr sz="1648" spc="-27" dirty="0">
                <a:latin typeface="Franklin Gothic Book"/>
                <a:cs typeface="Franklin Gothic Book"/>
              </a:rPr>
              <a:t> </a:t>
            </a:r>
            <a:r>
              <a:rPr sz="1648" spc="7" dirty="0">
                <a:latin typeface="Franklin Gothic Book"/>
                <a:cs typeface="Franklin Gothic Book"/>
              </a:rPr>
              <a:t>the</a:t>
            </a:r>
            <a:r>
              <a:rPr sz="1648" spc="-21" dirty="0">
                <a:latin typeface="Franklin Gothic Book"/>
                <a:cs typeface="Franklin Gothic Book"/>
              </a:rPr>
              <a:t> </a:t>
            </a:r>
            <a:r>
              <a:rPr sz="1648" dirty="0">
                <a:latin typeface="Franklin Gothic Book"/>
                <a:cs typeface="Franklin Gothic Book"/>
              </a:rPr>
              <a:t>surveyed</a:t>
            </a:r>
            <a:r>
              <a:rPr sz="1648" spc="-21" dirty="0">
                <a:latin typeface="Franklin Gothic Book"/>
                <a:cs typeface="Franklin Gothic Book"/>
              </a:rPr>
              <a:t> </a:t>
            </a:r>
            <a:r>
              <a:rPr sz="1648" dirty="0">
                <a:latin typeface="Franklin Gothic Book"/>
                <a:cs typeface="Franklin Gothic Book"/>
              </a:rPr>
              <a:t>information</a:t>
            </a:r>
            <a:r>
              <a:rPr sz="1648" spc="-27" dirty="0">
                <a:latin typeface="Franklin Gothic Book"/>
                <a:cs typeface="Franklin Gothic Book"/>
              </a:rPr>
              <a:t> </a:t>
            </a:r>
            <a:r>
              <a:rPr sz="1648" dirty="0">
                <a:latin typeface="Franklin Gothic Book"/>
                <a:cs typeface="Franklin Gothic Book"/>
              </a:rPr>
              <a:t>in</a:t>
            </a:r>
            <a:r>
              <a:rPr sz="1648" spc="-7" dirty="0">
                <a:latin typeface="Franklin Gothic Book"/>
                <a:cs typeface="Franklin Gothic Book"/>
              </a:rPr>
              <a:t> </a:t>
            </a:r>
            <a:r>
              <a:rPr sz="1648" dirty="0">
                <a:latin typeface="Franklin Gothic Book"/>
                <a:cs typeface="Franklin Gothic Book"/>
              </a:rPr>
              <a:t>Section</a:t>
            </a:r>
            <a:r>
              <a:rPr sz="1648" spc="-27" dirty="0">
                <a:latin typeface="Franklin Gothic Book"/>
                <a:cs typeface="Franklin Gothic Book"/>
              </a:rPr>
              <a:t> </a:t>
            </a:r>
            <a:r>
              <a:rPr sz="1648" dirty="0">
                <a:latin typeface="Franklin Gothic Book"/>
                <a:cs typeface="Franklin Gothic Book"/>
              </a:rPr>
              <a:t>C.</a:t>
            </a:r>
            <a:endParaRPr sz="1648">
              <a:latin typeface="Franklin Gothic Book"/>
              <a:cs typeface="Franklin Gothic Book"/>
            </a:endParaRPr>
          </a:p>
          <a:p>
            <a:pPr marL="6566671" marR="872300" indent="-334089">
              <a:lnSpc>
                <a:spcPct val="127899"/>
              </a:lnSpc>
              <a:spcBef>
                <a:spcPts val="982"/>
              </a:spcBef>
              <a:buClr>
                <a:srgbClr val="8A8D90"/>
              </a:buClr>
              <a:buFont typeface="Wingdings"/>
              <a:buChar char=""/>
              <a:tabLst>
                <a:tab pos="6571032" algn="l"/>
                <a:tab pos="6571904" algn="l"/>
              </a:tabLst>
            </a:pPr>
            <a:r>
              <a:rPr sz="1648" dirty="0">
                <a:latin typeface="Franklin Gothic Book"/>
                <a:cs typeface="Franklin Gothic Book"/>
              </a:rPr>
              <a:t>Must be signed </a:t>
            </a:r>
            <a:r>
              <a:rPr sz="1648" spc="-14" dirty="0">
                <a:latin typeface="Franklin Gothic Book"/>
                <a:cs typeface="Franklin Gothic Book"/>
              </a:rPr>
              <a:t>by </a:t>
            </a:r>
            <a:r>
              <a:rPr sz="1648" dirty="0">
                <a:latin typeface="Franklin Gothic Book"/>
                <a:cs typeface="Franklin Gothic Book"/>
              </a:rPr>
              <a:t>a </a:t>
            </a:r>
            <a:r>
              <a:rPr sz="1648" spc="-7" dirty="0">
                <a:latin typeface="Franklin Gothic Book"/>
                <a:cs typeface="Franklin Gothic Book"/>
              </a:rPr>
              <a:t>Registered Professional Land </a:t>
            </a:r>
            <a:r>
              <a:rPr sz="1648" spc="-392" dirty="0">
                <a:latin typeface="Franklin Gothic Book"/>
                <a:cs typeface="Franklin Gothic Book"/>
              </a:rPr>
              <a:t> </a:t>
            </a:r>
            <a:r>
              <a:rPr sz="1648" spc="-21" dirty="0">
                <a:latin typeface="Franklin Gothic Book"/>
                <a:cs typeface="Franklin Gothic Book"/>
              </a:rPr>
              <a:t>Surveyor,</a:t>
            </a:r>
            <a:r>
              <a:rPr sz="1648" spc="27" dirty="0">
                <a:latin typeface="Franklin Gothic Book"/>
                <a:cs typeface="Franklin Gothic Book"/>
              </a:rPr>
              <a:t> </a:t>
            </a:r>
            <a:r>
              <a:rPr sz="1648" spc="-14" dirty="0">
                <a:latin typeface="Franklin Gothic Book"/>
                <a:cs typeface="Franklin Gothic Book"/>
              </a:rPr>
              <a:t>Engineer,</a:t>
            </a:r>
            <a:r>
              <a:rPr sz="1648" spc="21" dirty="0">
                <a:latin typeface="Franklin Gothic Book"/>
                <a:cs typeface="Franklin Gothic Book"/>
              </a:rPr>
              <a:t> </a:t>
            </a:r>
            <a:r>
              <a:rPr sz="1648" dirty="0">
                <a:latin typeface="Franklin Gothic Book"/>
                <a:cs typeface="Franklin Gothic Book"/>
              </a:rPr>
              <a:t>or</a:t>
            </a:r>
            <a:r>
              <a:rPr sz="1648" spc="21" dirty="0">
                <a:latin typeface="Franklin Gothic Book"/>
                <a:cs typeface="Franklin Gothic Book"/>
              </a:rPr>
              <a:t> </a:t>
            </a:r>
            <a:r>
              <a:rPr sz="1648" spc="-7" dirty="0">
                <a:latin typeface="Franklin Gothic Book"/>
                <a:cs typeface="Franklin Gothic Book"/>
              </a:rPr>
              <a:t>Architect</a:t>
            </a:r>
            <a:r>
              <a:rPr sz="1648" spc="-14" dirty="0">
                <a:latin typeface="Franklin Gothic Book"/>
                <a:cs typeface="Franklin Gothic Book"/>
              </a:rPr>
              <a:t> </a:t>
            </a:r>
            <a:r>
              <a:rPr sz="1648" spc="-7" dirty="0">
                <a:latin typeface="Franklin Gothic Book"/>
                <a:cs typeface="Franklin Gothic Book"/>
              </a:rPr>
              <a:t>(state</a:t>
            </a:r>
            <a:r>
              <a:rPr sz="1648" spc="27" dirty="0">
                <a:latin typeface="Franklin Gothic Book"/>
                <a:cs typeface="Franklin Gothic Book"/>
              </a:rPr>
              <a:t> </a:t>
            </a:r>
            <a:r>
              <a:rPr sz="1648" dirty="0">
                <a:latin typeface="Franklin Gothic Book"/>
                <a:cs typeface="Franklin Gothic Book"/>
              </a:rPr>
              <a:t>dependent)</a:t>
            </a:r>
            <a:endParaRPr sz="1648">
              <a:latin typeface="Franklin Gothic Book"/>
              <a:cs typeface="Franklin Gothic Book"/>
            </a:endParaRPr>
          </a:p>
          <a:p>
            <a:pPr marL="6571032" indent="-338451" algn="just">
              <a:spcBef>
                <a:spcPts val="1532"/>
              </a:spcBef>
              <a:buClr>
                <a:srgbClr val="8A8D90"/>
              </a:buClr>
              <a:buFont typeface="Wingdings"/>
              <a:buChar char=""/>
              <a:tabLst>
                <a:tab pos="6571904" algn="l"/>
              </a:tabLst>
            </a:pPr>
            <a:r>
              <a:rPr sz="1648" spc="-7" dirty="0">
                <a:solidFill>
                  <a:srgbClr val="3C641E"/>
                </a:solidFill>
                <a:latin typeface="Franklin Gothic Book"/>
                <a:cs typeface="Franklin Gothic Book"/>
              </a:rPr>
              <a:t>Email</a:t>
            </a:r>
            <a:r>
              <a:rPr sz="1648" spc="-14" dirty="0">
                <a:solidFill>
                  <a:srgbClr val="3C641E"/>
                </a:solidFill>
                <a:latin typeface="Franklin Gothic Book"/>
                <a:cs typeface="Franklin Gothic Book"/>
              </a:rPr>
              <a:t> </a:t>
            </a:r>
            <a:r>
              <a:rPr sz="1648" dirty="0">
                <a:solidFill>
                  <a:srgbClr val="3C641E"/>
                </a:solidFill>
                <a:latin typeface="Franklin Gothic Book"/>
                <a:cs typeface="Franklin Gothic Book"/>
              </a:rPr>
              <a:t>address</a:t>
            </a:r>
            <a:r>
              <a:rPr sz="1648" spc="-14" dirty="0">
                <a:solidFill>
                  <a:srgbClr val="3C641E"/>
                </a:solidFill>
                <a:latin typeface="Franklin Gothic Book"/>
                <a:cs typeface="Franklin Gothic Book"/>
              </a:rPr>
              <a:t> </a:t>
            </a:r>
            <a:r>
              <a:rPr sz="1648" dirty="0">
                <a:solidFill>
                  <a:srgbClr val="3C641E"/>
                </a:solidFill>
                <a:latin typeface="Franklin Gothic Book"/>
                <a:cs typeface="Franklin Gothic Book"/>
              </a:rPr>
              <a:t>field</a:t>
            </a:r>
            <a:r>
              <a:rPr sz="1648" spc="-7" dirty="0">
                <a:solidFill>
                  <a:srgbClr val="3C641E"/>
                </a:solidFill>
                <a:latin typeface="Franklin Gothic Book"/>
                <a:cs typeface="Franklin Gothic Book"/>
              </a:rPr>
              <a:t> added</a:t>
            </a:r>
            <a:endParaRPr sz="1648">
              <a:latin typeface="Franklin Gothic Book"/>
              <a:cs typeface="Franklin Gothic Book"/>
            </a:endParaRPr>
          </a:p>
          <a:p>
            <a:pPr marL="6566671" marR="1038036" indent="-334089" algn="just">
              <a:lnSpc>
                <a:spcPct val="127899"/>
              </a:lnSpc>
              <a:spcBef>
                <a:spcPts val="975"/>
              </a:spcBef>
              <a:buClr>
                <a:srgbClr val="8A8D90"/>
              </a:buClr>
              <a:buFont typeface="Wingdings"/>
              <a:buChar char=""/>
              <a:tabLst>
                <a:tab pos="6571904" algn="l"/>
              </a:tabLst>
            </a:pPr>
            <a:r>
              <a:rPr sz="1648" spc="-7" dirty="0">
                <a:latin typeface="Franklin Gothic Book"/>
                <a:cs typeface="Franklin Gothic Book"/>
              </a:rPr>
              <a:t>The </a:t>
            </a:r>
            <a:r>
              <a:rPr sz="1648" dirty="0">
                <a:latin typeface="Franklin Gothic Book"/>
                <a:cs typeface="Franklin Gothic Book"/>
              </a:rPr>
              <a:t>certification </a:t>
            </a:r>
            <a:r>
              <a:rPr sz="1648" spc="-14" dirty="0">
                <a:latin typeface="Franklin Gothic Book"/>
                <a:cs typeface="Franklin Gothic Book"/>
              </a:rPr>
              <a:t>box </a:t>
            </a:r>
            <a:r>
              <a:rPr sz="1648" dirty="0">
                <a:latin typeface="Franklin Gothic Book"/>
                <a:cs typeface="Franklin Gothic Book"/>
              </a:rPr>
              <a:t>must </a:t>
            </a:r>
            <a:r>
              <a:rPr sz="1648" spc="-7" dirty="0">
                <a:latin typeface="Franklin Gothic Book"/>
                <a:cs typeface="Franklin Gothic Book"/>
              </a:rPr>
              <a:t>include </a:t>
            </a:r>
            <a:r>
              <a:rPr sz="1648" dirty="0">
                <a:latin typeface="Franklin Gothic Book"/>
                <a:cs typeface="Franklin Gothic Book"/>
              </a:rPr>
              <a:t>the certifier’s </a:t>
            </a:r>
            <a:r>
              <a:rPr sz="1648" spc="7" dirty="0">
                <a:latin typeface="Franklin Gothic Book"/>
                <a:cs typeface="Franklin Gothic Book"/>
              </a:rPr>
              <a:t> </a:t>
            </a:r>
            <a:r>
              <a:rPr sz="1648" dirty="0">
                <a:latin typeface="Franklin Gothic Book"/>
                <a:cs typeface="Franklin Gothic Book"/>
              </a:rPr>
              <a:t>seal </a:t>
            </a:r>
            <a:r>
              <a:rPr sz="1648" spc="-7" dirty="0">
                <a:latin typeface="Franklin Gothic Book"/>
                <a:cs typeface="Franklin Gothic Book"/>
              </a:rPr>
              <a:t>if Section </a:t>
            </a:r>
            <a:r>
              <a:rPr sz="1648" dirty="0">
                <a:latin typeface="Franklin Gothic Book"/>
                <a:cs typeface="Franklin Gothic Book"/>
              </a:rPr>
              <a:t>C </a:t>
            </a:r>
            <a:r>
              <a:rPr sz="1648" spc="-7" dirty="0">
                <a:latin typeface="Franklin Gothic Book"/>
                <a:cs typeface="Franklin Gothic Book"/>
              </a:rPr>
              <a:t>was completed </a:t>
            </a:r>
            <a:r>
              <a:rPr sz="1648" spc="-14" dirty="0">
                <a:latin typeface="Franklin Gothic Book"/>
                <a:cs typeface="Franklin Gothic Book"/>
              </a:rPr>
              <a:t>by </a:t>
            </a:r>
            <a:r>
              <a:rPr sz="1648" dirty="0">
                <a:latin typeface="Franklin Gothic Book"/>
                <a:cs typeface="Franklin Gothic Book"/>
              </a:rPr>
              <a:t>a </a:t>
            </a:r>
            <a:r>
              <a:rPr sz="1648" spc="-7" dirty="0">
                <a:latin typeface="Franklin Gothic Book"/>
                <a:cs typeface="Franklin Gothic Book"/>
              </a:rPr>
              <a:t>surveyor </a:t>
            </a:r>
            <a:r>
              <a:rPr sz="1648" dirty="0">
                <a:latin typeface="Franklin Gothic Book"/>
                <a:cs typeface="Franklin Gothic Book"/>
              </a:rPr>
              <a:t>or </a:t>
            </a:r>
            <a:r>
              <a:rPr sz="1648" spc="-392" dirty="0">
                <a:latin typeface="Franklin Gothic Book"/>
                <a:cs typeface="Franklin Gothic Book"/>
              </a:rPr>
              <a:t> </a:t>
            </a:r>
            <a:r>
              <a:rPr sz="1648" dirty="0">
                <a:latin typeface="Franklin Gothic Book"/>
                <a:cs typeface="Franklin Gothic Book"/>
              </a:rPr>
              <a:t>engineer</a:t>
            </a:r>
            <a:endParaRPr sz="1648">
              <a:latin typeface="Franklin Gothic Book"/>
              <a:cs typeface="Franklin Gothic Book"/>
            </a:endParaRPr>
          </a:p>
          <a:p>
            <a:pPr marL="6566671" marR="672542" indent="-334089">
              <a:lnSpc>
                <a:spcPct val="128099"/>
              </a:lnSpc>
              <a:spcBef>
                <a:spcPts val="968"/>
              </a:spcBef>
              <a:buClr>
                <a:srgbClr val="8A8D90"/>
              </a:buClr>
              <a:buFont typeface="Wingdings"/>
              <a:buChar char=""/>
              <a:tabLst>
                <a:tab pos="6571032" algn="l"/>
                <a:tab pos="6571904" algn="l"/>
              </a:tabLst>
            </a:pPr>
            <a:r>
              <a:rPr sz="1648" dirty="0">
                <a:solidFill>
                  <a:srgbClr val="3C641E"/>
                </a:solidFill>
                <a:latin typeface="Franklin Gothic Book"/>
                <a:cs typeface="Franklin Gothic Book"/>
              </a:rPr>
              <a:t>Additional</a:t>
            </a:r>
            <a:r>
              <a:rPr sz="1648" spc="7" dirty="0">
                <a:solidFill>
                  <a:srgbClr val="3C641E"/>
                </a:solidFill>
                <a:latin typeface="Franklin Gothic Book"/>
                <a:cs typeface="Franklin Gothic Book"/>
              </a:rPr>
              <a:t> </a:t>
            </a:r>
            <a:r>
              <a:rPr sz="1648" spc="-7" dirty="0">
                <a:solidFill>
                  <a:srgbClr val="3C641E"/>
                </a:solidFill>
                <a:latin typeface="Franklin Gothic Book"/>
                <a:cs typeface="Franklin Gothic Book"/>
              </a:rPr>
              <a:t>instructions</a:t>
            </a:r>
            <a:r>
              <a:rPr sz="1648" spc="7" dirty="0">
                <a:solidFill>
                  <a:srgbClr val="3C641E"/>
                </a:solidFill>
                <a:latin typeface="Franklin Gothic Book"/>
                <a:cs typeface="Franklin Gothic Book"/>
              </a:rPr>
              <a:t> </a:t>
            </a:r>
            <a:r>
              <a:rPr sz="1648" spc="-14" dirty="0">
                <a:solidFill>
                  <a:srgbClr val="3C641E"/>
                </a:solidFill>
                <a:latin typeface="Franklin Gothic Book"/>
                <a:cs typeface="Franklin Gothic Book"/>
              </a:rPr>
              <a:t>now</a:t>
            </a:r>
            <a:r>
              <a:rPr sz="1648" spc="7" dirty="0">
                <a:solidFill>
                  <a:srgbClr val="3C641E"/>
                </a:solidFill>
                <a:latin typeface="Franklin Gothic Book"/>
                <a:cs typeface="Franklin Gothic Book"/>
              </a:rPr>
              <a:t> </a:t>
            </a:r>
            <a:r>
              <a:rPr sz="1648" spc="-14" dirty="0">
                <a:solidFill>
                  <a:srgbClr val="3C641E"/>
                </a:solidFill>
                <a:latin typeface="Franklin Gothic Book"/>
                <a:cs typeface="Franklin Gothic Book"/>
              </a:rPr>
              <a:t>provide</a:t>
            </a:r>
            <a:r>
              <a:rPr sz="1648" spc="7" dirty="0">
                <a:solidFill>
                  <a:srgbClr val="3C641E"/>
                </a:solidFill>
                <a:latin typeface="Franklin Gothic Book"/>
                <a:cs typeface="Franklin Gothic Book"/>
              </a:rPr>
              <a:t> </a:t>
            </a:r>
            <a:r>
              <a:rPr sz="1648" spc="-7" dirty="0">
                <a:solidFill>
                  <a:srgbClr val="3C641E"/>
                </a:solidFill>
                <a:latin typeface="Franklin Gothic Book"/>
                <a:cs typeface="Franklin Gothic Book"/>
              </a:rPr>
              <a:t>clarity/examples </a:t>
            </a:r>
            <a:r>
              <a:rPr sz="1648" spc="-392" dirty="0">
                <a:solidFill>
                  <a:srgbClr val="3C641E"/>
                </a:solidFill>
                <a:latin typeface="Franklin Gothic Book"/>
                <a:cs typeface="Franklin Gothic Book"/>
              </a:rPr>
              <a:t> </a:t>
            </a:r>
            <a:r>
              <a:rPr sz="1648" spc="-21" dirty="0">
                <a:solidFill>
                  <a:srgbClr val="3C641E"/>
                </a:solidFill>
                <a:latin typeface="Franklin Gothic Book"/>
                <a:cs typeface="Franklin Gothic Book"/>
              </a:rPr>
              <a:t>for</a:t>
            </a:r>
            <a:r>
              <a:rPr sz="1648" spc="14" dirty="0">
                <a:solidFill>
                  <a:srgbClr val="3C641E"/>
                </a:solidFill>
                <a:latin typeface="Franklin Gothic Book"/>
                <a:cs typeface="Franklin Gothic Book"/>
              </a:rPr>
              <a:t> </a:t>
            </a:r>
            <a:r>
              <a:rPr sz="1648" dirty="0">
                <a:solidFill>
                  <a:srgbClr val="3C641E"/>
                </a:solidFill>
                <a:latin typeface="Franklin Gothic Book"/>
                <a:cs typeface="Franklin Gothic Book"/>
              </a:rPr>
              <a:t>using </a:t>
            </a:r>
            <a:r>
              <a:rPr sz="1648" spc="7" dirty="0">
                <a:solidFill>
                  <a:srgbClr val="3C641E"/>
                </a:solidFill>
                <a:latin typeface="Franklin Gothic Book"/>
                <a:cs typeface="Franklin Gothic Book"/>
              </a:rPr>
              <a:t>Comments</a:t>
            </a:r>
            <a:r>
              <a:rPr sz="1648" spc="-21" dirty="0">
                <a:solidFill>
                  <a:srgbClr val="3C641E"/>
                </a:solidFill>
                <a:latin typeface="Franklin Gothic Book"/>
                <a:cs typeface="Franklin Gothic Book"/>
              </a:rPr>
              <a:t> </a:t>
            </a:r>
            <a:r>
              <a:rPr sz="1648" spc="7" dirty="0">
                <a:solidFill>
                  <a:srgbClr val="3C641E"/>
                </a:solidFill>
                <a:latin typeface="Franklin Gothic Book"/>
                <a:cs typeface="Franklin Gothic Book"/>
              </a:rPr>
              <a:t>area</a:t>
            </a:r>
            <a:r>
              <a:rPr sz="1648" spc="-21" dirty="0">
                <a:solidFill>
                  <a:srgbClr val="3C641E"/>
                </a:solidFill>
                <a:latin typeface="Franklin Gothic Book"/>
                <a:cs typeface="Franklin Gothic Book"/>
              </a:rPr>
              <a:t> </a:t>
            </a:r>
            <a:r>
              <a:rPr sz="1648" dirty="0">
                <a:solidFill>
                  <a:srgbClr val="3C641E"/>
                </a:solidFill>
                <a:latin typeface="Franklin Gothic Book"/>
                <a:cs typeface="Franklin Gothic Book"/>
              </a:rPr>
              <a:t>of</a:t>
            </a:r>
            <a:r>
              <a:rPr sz="1648" spc="14" dirty="0">
                <a:solidFill>
                  <a:srgbClr val="3C641E"/>
                </a:solidFill>
                <a:latin typeface="Franklin Gothic Book"/>
                <a:cs typeface="Franklin Gothic Book"/>
              </a:rPr>
              <a:t> </a:t>
            </a:r>
            <a:r>
              <a:rPr sz="1648" spc="-7" dirty="0">
                <a:solidFill>
                  <a:srgbClr val="3C641E"/>
                </a:solidFill>
                <a:latin typeface="Franklin Gothic Book"/>
                <a:cs typeface="Franklin Gothic Book"/>
              </a:rPr>
              <a:t>Section </a:t>
            </a:r>
            <a:r>
              <a:rPr sz="1648" dirty="0">
                <a:solidFill>
                  <a:srgbClr val="3C641E"/>
                </a:solidFill>
                <a:latin typeface="Franklin Gothic Book"/>
                <a:cs typeface="Franklin Gothic Book"/>
              </a:rPr>
              <a:t>D </a:t>
            </a:r>
            <a:r>
              <a:rPr sz="1648" spc="-14" dirty="0">
                <a:latin typeface="Franklin Gothic Book"/>
                <a:cs typeface="Franklin Gothic Book"/>
              </a:rPr>
              <a:t>to</a:t>
            </a:r>
            <a:r>
              <a:rPr sz="1648" dirty="0">
                <a:latin typeface="Franklin Gothic Book"/>
                <a:cs typeface="Franklin Gothic Book"/>
              </a:rPr>
              <a:t> </a:t>
            </a:r>
            <a:r>
              <a:rPr sz="1648" spc="-14" dirty="0">
                <a:latin typeface="Franklin Gothic Book"/>
                <a:cs typeface="Franklin Gothic Book"/>
              </a:rPr>
              <a:t>provide </a:t>
            </a:r>
            <a:r>
              <a:rPr sz="1648" spc="-7" dirty="0">
                <a:latin typeface="Franklin Gothic Book"/>
                <a:cs typeface="Franklin Gothic Book"/>
              </a:rPr>
              <a:t> relevant</a:t>
            </a:r>
            <a:r>
              <a:rPr sz="1648" dirty="0">
                <a:latin typeface="Franklin Gothic Book"/>
                <a:cs typeface="Franklin Gothic Book"/>
              </a:rPr>
              <a:t> and clarifying</a:t>
            </a:r>
            <a:r>
              <a:rPr sz="1648" spc="14" dirty="0">
                <a:latin typeface="Franklin Gothic Book"/>
                <a:cs typeface="Franklin Gothic Book"/>
              </a:rPr>
              <a:t> </a:t>
            </a:r>
            <a:r>
              <a:rPr sz="1648" spc="-7" dirty="0">
                <a:latin typeface="Franklin Gothic Book"/>
                <a:cs typeface="Franklin Gothic Book"/>
              </a:rPr>
              <a:t>information</a:t>
            </a:r>
            <a:r>
              <a:rPr sz="1648" spc="27" dirty="0">
                <a:latin typeface="Franklin Gothic Book"/>
                <a:cs typeface="Franklin Gothic Book"/>
              </a:rPr>
              <a:t> </a:t>
            </a:r>
            <a:r>
              <a:rPr sz="1648" spc="-7" dirty="0">
                <a:latin typeface="Franklin Gothic Book"/>
                <a:cs typeface="Franklin Gothic Book"/>
              </a:rPr>
              <a:t>not</a:t>
            </a:r>
            <a:r>
              <a:rPr sz="1648" spc="14" dirty="0">
                <a:latin typeface="Franklin Gothic Book"/>
                <a:cs typeface="Franklin Gothic Book"/>
              </a:rPr>
              <a:t> </a:t>
            </a:r>
            <a:r>
              <a:rPr sz="1648" dirty="0">
                <a:latin typeface="Franklin Gothic Book"/>
                <a:cs typeface="Franklin Gothic Book"/>
              </a:rPr>
              <a:t>specified </a:t>
            </a:r>
            <a:r>
              <a:rPr sz="1648" spc="7" dirty="0">
                <a:latin typeface="Franklin Gothic Book"/>
                <a:cs typeface="Franklin Gothic Book"/>
              </a:rPr>
              <a:t> </a:t>
            </a:r>
            <a:r>
              <a:rPr sz="1648" dirty="0">
                <a:latin typeface="Franklin Gothic Book"/>
                <a:cs typeface="Franklin Gothic Book"/>
              </a:rPr>
              <a:t>elsewhere</a:t>
            </a:r>
            <a:r>
              <a:rPr sz="1648" spc="-21" dirty="0">
                <a:latin typeface="Franklin Gothic Book"/>
                <a:cs typeface="Franklin Gothic Book"/>
              </a:rPr>
              <a:t> </a:t>
            </a:r>
            <a:r>
              <a:rPr sz="1648" dirty="0">
                <a:latin typeface="Franklin Gothic Book"/>
                <a:cs typeface="Franklin Gothic Book"/>
              </a:rPr>
              <a:t>on</a:t>
            </a:r>
            <a:r>
              <a:rPr sz="1648" spc="7" dirty="0">
                <a:latin typeface="Franklin Gothic Book"/>
                <a:cs typeface="Franklin Gothic Book"/>
              </a:rPr>
              <a:t> </a:t>
            </a:r>
            <a:r>
              <a:rPr sz="1648" dirty="0">
                <a:latin typeface="Franklin Gothic Book"/>
                <a:cs typeface="Franklin Gothic Book"/>
              </a:rPr>
              <a:t>the</a:t>
            </a:r>
            <a:r>
              <a:rPr sz="1648" spc="-7" dirty="0">
                <a:latin typeface="Franklin Gothic Book"/>
                <a:cs typeface="Franklin Gothic Book"/>
              </a:rPr>
              <a:t> </a:t>
            </a:r>
            <a:r>
              <a:rPr sz="1648" dirty="0">
                <a:latin typeface="Franklin Gothic Book"/>
                <a:cs typeface="Franklin Gothic Book"/>
              </a:rPr>
              <a:t>EC,</a:t>
            </a:r>
            <a:endParaRPr sz="1648">
              <a:latin typeface="Franklin Gothic Book"/>
              <a:cs typeface="Franklin Gothic Book"/>
            </a:endParaRPr>
          </a:p>
        </p:txBody>
      </p:sp>
      <p:grpSp>
        <p:nvGrpSpPr>
          <p:cNvPr id="12" name="object 12"/>
          <p:cNvGrpSpPr/>
          <p:nvPr/>
        </p:nvGrpSpPr>
        <p:grpSpPr>
          <a:xfrm>
            <a:off x="5987539" y="3634883"/>
            <a:ext cx="687391" cy="661221"/>
            <a:chOff x="4358576" y="3703256"/>
            <a:chExt cx="500380" cy="481330"/>
          </a:xfrm>
        </p:grpSpPr>
        <p:pic>
          <p:nvPicPr>
            <p:cNvPr id="13" name="object 13"/>
            <p:cNvPicPr/>
            <p:nvPr/>
          </p:nvPicPr>
          <p:blipFill>
            <a:blip r:embed="rId7" cstate="print"/>
            <a:stretch>
              <a:fillRect/>
            </a:stretch>
          </p:blipFill>
          <p:spPr>
            <a:xfrm>
              <a:off x="4367784" y="3872738"/>
              <a:ext cx="481583" cy="259080"/>
            </a:xfrm>
            <a:prstGeom prst="rect">
              <a:avLst/>
            </a:prstGeom>
          </p:spPr>
        </p:pic>
        <p:pic>
          <p:nvPicPr>
            <p:cNvPr id="14" name="object 14"/>
            <p:cNvPicPr/>
            <p:nvPr/>
          </p:nvPicPr>
          <p:blipFill>
            <a:blip r:embed="rId8" cstate="print"/>
            <a:stretch>
              <a:fillRect/>
            </a:stretch>
          </p:blipFill>
          <p:spPr>
            <a:xfrm>
              <a:off x="4431792" y="3713988"/>
              <a:ext cx="353568" cy="116839"/>
            </a:xfrm>
            <a:prstGeom prst="rect">
              <a:avLst/>
            </a:prstGeom>
          </p:spPr>
        </p:pic>
        <p:sp>
          <p:nvSpPr>
            <p:cNvPr id="15" name="object 15"/>
            <p:cNvSpPr/>
            <p:nvPr/>
          </p:nvSpPr>
          <p:spPr>
            <a:xfrm>
              <a:off x="4367784" y="3712464"/>
              <a:ext cx="481965" cy="462915"/>
            </a:xfrm>
            <a:custGeom>
              <a:avLst/>
              <a:gdLst/>
              <a:ahLst/>
              <a:cxnLst/>
              <a:rect l="l" t="t" r="r" b="b"/>
              <a:pathLst>
                <a:path w="481964" h="462914">
                  <a:moveTo>
                    <a:pt x="0" y="160020"/>
                  </a:moveTo>
                  <a:lnTo>
                    <a:pt x="66294" y="115824"/>
                  </a:lnTo>
                  <a:lnTo>
                    <a:pt x="91439" y="44196"/>
                  </a:lnTo>
                  <a:lnTo>
                    <a:pt x="174498" y="44196"/>
                  </a:lnTo>
                  <a:lnTo>
                    <a:pt x="240792" y="0"/>
                  </a:lnTo>
                  <a:lnTo>
                    <a:pt x="307086" y="44196"/>
                  </a:lnTo>
                  <a:lnTo>
                    <a:pt x="390144" y="44196"/>
                  </a:lnTo>
                  <a:lnTo>
                    <a:pt x="415290" y="115824"/>
                  </a:lnTo>
                  <a:lnTo>
                    <a:pt x="481584" y="160020"/>
                  </a:lnTo>
                  <a:lnTo>
                    <a:pt x="456438" y="230886"/>
                  </a:lnTo>
                  <a:lnTo>
                    <a:pt x="481584" y="302514"/>
                  </a:lnTo>
                  <a:lnTo>
                    <a:pt x="415290" y="346710"/>
                  </a:lnTo>
                  <a:lnTo>
                    <a:pt x="390144" y="418338"/>
                  </a:lnTo>
                  <a:lnTo>
                    <a:pt x="307086" y="418338"/>
                  </a:lnTo>
                  <a:lnTo>
                    <a:pt x="240792" y="462534"/>
                  </a:lnTo>
                  <a:lnTo>
                    <a:pt x="174498" y="418338"/>
                  </a:lnTo>
                  <a:lnTo>
                    <a:pt x="91440" y="418338"/>
                  </a:lnTo>
                  <a:lnTo>
                    <a:pt x="66294" y="346710"/>
                  </a:lnTo>
                  <a:lnTo>
                    <a:pt x="0" y="302514"/>
                  </a:lnTo>
                  <a:lnTo>
                    <a:pt x="25146" y="230886"/>
                  </a:lnTo>
                  <a:lnTo>
                    <a:pt x="0" y="160020"/>
                  </a:lnTo>
                  <a:close/>
                </a:path>
              </a:pathLst>
            </a:custGeom>
            <a:ln w="18021">
              <a:solidFill>
                <a:srgbClr val="FF9900"/>
              </a:solidFill>
            </a:ln>
          </p:spPr>
          <p:txBody>
            <a:bodyPr wrap="square" lIns="0" tIns="0" rIns="0" bIns="0" rtlCol="0"/>
            <a:lstStyle/>
            <a:p>
              <a:endParaRPr sz="2473"/>
            </a:p>
          </p:txBody>
        </p:sp>
      </p:grpSp>
      <p:sp>
        <p:nvSpPr>
          <p:cNvPr id="16" name="object 16"/>
          <p:cNvSpPr txBox="1"/>
          <p:nvPr/>
        </p:nvSpPr>
        <p:spPr>
          <a:xfrm>
            <a:off x="1756510" y="2431165"/>
            <a:ext cx="5256620" cy="1704441"/>
          </a:xfrm>
          <a:prstGeom prst="rect">
            <a:avLst/>
          </a:prstGeom>
          <a:ln w="6756">
            <a:solidFill>
              <a:srgbClr val="0D0D0D"/>
            </a:solidFill>
          </a:ln>
        </p:spPr>
        <p:txBody>
          <a:bodyPr vert="horz" wrap="square" lIns="0" tIns="0" rIns="0" bIns="0" rtlCol="0">
            <a:spAutoFit/>
          </a:bodyPr>
          <a:lstStyle/>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lnSpc>
                <a:spcPct val="100000"/>
              </a:lnSpc>
            </a:pPr>
            <a:endParaRPr sz="687">
              <a:latin typeface="Times New Roman"/>
              <a:cs typeface="Times New Roman"/>
            </a:endParaRPr>
          </a:p>
          <a:p>
            <a:pPr>
              <a:spcBef>
                <a:spcPts val="69"/>
              </a:spcBef>
            </a:pPr>
            <a:endParaRPr sz="824">
              <a:latin typeface="Times New Roman"/>
              <a:cs typeface="Times New Roman"/>
            </a:endParaRPr>
          </a:p>
          <a:p>
            <a:pPr marL="4502810"/>
            <a:r>
              <a:rPr sz="687" spc="-7" dirty="0">
                <a:latin typeface="Franklin Gothic Book"/>
                <a:cs typeface="Franklin Gothic Book"/>
              </a:rPr>
              <a:t>PLS</a:t>
            </a:r>
            <a:endParaRPr sz="687">
              <a:latin typeface="Franklin Gothic Book"/>
              <a:cs typeface="Franklin Gothic Book"/>
            </a:endParaRPr>
          </a:p>
          <a:p>
            <a:pPr marL="4484492">
              <a:spcBef>
                <a:spcPts val="41"/>
              </a:spcBef>
            </a:pPr>
            <a:r>
              <a:rPr sz="549" spc="21" dirty="0">
                <a:latin typeface="Franklin Gothic Book"/>
                <a:cs typeface="Franklin Gothic Book"/>
              </a:rPr>
              <a:t>####</a:t>
            </a:r>
            <a:endParaRPr sz="549">
              <a:latin typeface="Franklin Gothic Book"/>
              <a:cs typeface="Franklin Gothic Book"/>
            </a:endParaRPr>
          </a:p>
        </p:txBody>
      </p:sp>
      <p:pic>
        <p:nvPicPr>
          <p:cNvPr id="17" name="object 17"/>
          <p:cNvPicPr/>
          <p:nvPr/>
        </p:nvPicPr>
        <p:blipFill>
          <a:blip r:embed="rId9" cstate="print"/>
          <a:stretch>
            <a:fillRect/>
          </a:stretch>
        </p:blipFill>
        <p:spPr>
          <a:xfrm>
            <a:off x="3706676" y="4472401"/>
            <a:ext cx="1993083" cy="221919"/>
          </a:xfrm>
          <a:prstGeom prst="rect">
            <a:avLst/>
          </a:prstGeom>
        </p:spPr>
      </p:pic>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1" name="Slide Number Placeholder 20">
            <a:extLst>
              <a:ext uri="{FF2B5EF4-FFF2-40B4-BE49-F238E27FC236}">
                <a16:creationId xmlns:a16="http://schemas.microsoft.com/office/drawing/2014/main" id="{4AACE054-91DA-04B7-2B5B-2C9C0764D592}"/>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58</a:t>
            </a:fld>
            <a:endParaRPr lang="en-US" spc="-2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 name="object 4"/>
          <p:cNvSpPr txBox="1"/>
          <p:nvPr/>
        </p:nvSpPr>
        <p:spPr>
          <a:xfrm>
            <a:off x="976652" y="553226"/>
            <a:ext cx="11863596" cy="3287118"/>
          </a:xfrm>
          <a:prstGeom prst="rect">
            <a:avLst/>
          </a:prstGeom>
          <a:solidFill>
            <a:srgbClr val="005288"/>
          </a:solidFill>
          <a:ln w="12953">
            <a:solidFill>
              <a:srgbClr val="000000"/>
            </a:solidFill>
          </a:ln>
        </p:spPr>
        <p:txBody>
          <a:bodyPr vert="horz" wrap="square" lIns="0" tIns="0" rIns="0" bIns="0" rtlCol="0">
            <a:spAutoFit/>
          </a:bodyPr>
          <a:lstStyle/>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lnSpc>
                <a:spcPct val="100000"/>
              </a:lnSpc>
            </a:pPr>
            <a:endParaRPr sz="4396">
              <a:latin typeface="Times New Roman"/>
              <a:cs typeface="Times New Roman"/>
            </a:endParaRPr>
          </a:p>
          <a:p>
            <a:pPr>
              <a:spcBef>
                <a:spcPts val="27"/>
              </a:spcBef>
            </a:pPr>
            <a:endParaRPr sz="4327">
              <a:latin typeface="Times New Roman"/>
              <a:cs typeface="Times New Roman"/>
            </a:endParaRPr>
          </a:p>
          <a:p>
            <a:pPr marL="799026"/>
            <a:r>
              <a:rPr sz="3846" spc="21" dirty="0">
                <a:solidFill>
                  <a:srgbClr val="FFFFFF"/>
                </a:solidFill>
                <a:latin typeface="Franklin Gothic Medium"/>
                <a:cs typeface="Franklin Gothic Medium"/>
              </a:rPr>
              <a:t>Which</a:t>
            </a:r>
            <a:r>
              <a:rPr sz="3846" spc="-27" dirty="0">
                <a:solidFill>
                  <a:srgbClr val="FFFFFF"/>
                </a:solidFill>
                <a:latin typeface="Franklin Gothic Medium"/>
                <a:cs typeface="Franklin Gothic Medium"/>
              </a:rPr>
              <a:t> </a:t>
            </a:r>
            <a:r>
              <a:rPr sz="3846" spc="14" dirty="0">
                <a:solidFill>
                  <a:srgbClr val="FFFFFF"/>
                </a:solidFill>
                <a:latin typeface="Franklin Gothic Medium"/>
                <a:cs typeface="Franklin Gothic Medium"/>
              </a:rPr>
              <a:t>section(s)</a:t>
            </a:r>
            <a:r>
              <a:rPr sz="3846" spc="-21" dirty="0">
                <a:solidFill>
                  <a:srgbClr val="FFFFFF"/>
                </a:solidFill>
                <a:latin typeface="Franklin Gothic Medium"/>
                <a:cs typeface="Franklin Gothic Medium"/>
              </a:rPr>
              <a:t> to</a:t>
            </a:r>
            <a:r>
              <a:rPr sz="3846" spc="-27" dirty="0">
                <a:solidFill>
                  <a:srgbClr val="FFFFFF"/>
                </a:solidFill>
                <a:latin typeface="Franklin Gothic Medium"/>
                <a:cs typeface="Franklin Gothic Medium"/>
              </a:rPr>
              <a:t> </a:t>
            </a:r>
            <a:r>
              <a:rPr sz="3846" spc="14" dirty="0">
                <a:solidFill>
                  <a:srgbClr val="FFFFFF"/>
                </a:solidFill>
                <a:latin typeface="Franklin Gothic Medium"/>
                <a:cs typeface="Franklin Gothic Medium"/>
              </a:rPr>
              <a:t>complete?</a:t>
            </a:r>
            <a:endParaRPr sz="3846">
              <a:latin typeface="Franklin Gothic Medium"/>
              <a:cs typeface="Franklin Gothic Medium"/>
            </a:endParaRPr>
          </a:p>
        </p:txBody>
      </p:sp>
      <p:sp>
        <p:nvSpPr>
          <p:cNvPr id="8" name="Slide Number Placeholder 7">
            <a:extLst>
              <a:ext uri="{FF2B5EF4-FFF2-40B4-BE49-F238E27FC236}">
                <a16:creationId xmlns:a16="http://schemas.microsoft.com/office/drawing/2014/main" id="{679876CE-8C09-6B60-61B2-A0CB8DF6F818}"/>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59</a:t>
            </a:fld>
            <a:endParaRPr lang="en-US" spc="-21" dirty="0"/>
          </a:p>
        </p:txBody>
      </p:sp>
    </p:spTree>
    <p:extLst>
      <p:ext uri="{BB962C8B-B14F-4D97-AF65-F5344CB8AC3E}">
        <p14:creationId xmlns:p14="http://schemas.microsoft.com/office/powerpoint/2010/main" val="100532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54716" y="6470720"/>
            <a:ext cx="1243933" cy="332355"/>
            <a:chOff x="1786889" y="5767578"/>
            <a:chExt cx="905510" cy="241935"/>
          </a:xfrm>
        </p:grpSpPr>
        <p:pic>
          <p:nvPicPr>
            <p:cNvPr id="6" name="object 6"/>
            <p:cNvPicPr/>
            <p:nvPr/>
          </p:nvPicPr>
          <p:blipFill>
            <a:blip r:embed="rId2" cstate="print"/>
            <a:stretch>
              <a:fillRect/>
            </a:stretch>
          </p:blipFill>
          <p:spPr>
            <a:xfrm>
              <a:off x="1786889" y="5773674"/>
              <a:ext cx="162306" cy="235457"/>
            </a:xfrm>
            <a:prstGeom prst="rect">
              <a:avLst/>
            </a:prstGeom>
          </p:spPr>
        </p:pic>
        <p:pic>
          <p:nvPicPr>
            <p:cNvPr id="7" name="object 7"/>
            <p:cNvPicPr/>
            <p:nvPr/>
          </p:nvPicPr>
          <p:blipFill>
            <a:blip r:embed="rId3" cstate="print"/>
            <a:stretch>
              <a:fillRect/>
            </a:stretch>
          </p:blipFill>
          <p:spPr>
            <a:xfrm>
              <a:off x="1969769" y="5773674"/>
              <a:ext cx="165354" cy="235457"/>
            </a:xfrm>
            <a:prstGeom prst="rect">
              <a:avLst/>
            </a:prstGeom>
          </p:spPr>
        </p:pic>
        <p:sp>
          <p:nvSpPr>
            <p:cNvPr id="8" name="object 8"/>
            <p:cNvSpPr/>
            <p:nvPr/>
          </p:nvSpPr>
          <p:spPr>
            <a:xfrm>
              <a:off x="2152649"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p:cNvPicPr/>
            <p:nvPr/>
          </p:nvPicPr>
          <p:blipFill>
            <a:blip r:embed="rId4" cstate="print"/>
            <a:stretch>
              <a:fillRect/>
            </a:stretch>
          </p:blipFill>
          <p:spPr>
            <a:xfrm>
              <a:off x="2471927" y="5767578"/>
              <a:ext cx="220218" cy="241554"/>
            </a:xfrm>
            <a:prstGeom prst="rect">
              <a:avLst/>
            </a:prstGeom>
          </p:spPr>
        </p:pic>
      </p:grpSp>
      <p:pic>
        <p:nvPicPr>
          <p:cNvPr id="10" name="object 10"/>
          <p:cNvPicPr/>
          <p:nvPr/>
        </p:nvPicPr>
        <p:blipFill>
          <a:blip r:embed="rId5" cstate="print"/>
          <a:stretch>
            <a:fillRect/>
          </a:stretch>
        </p:blipFill>
        <p:spPr>
          <a:xfrm>
            <a:off x="1593210" y="6255080"/>
            <a:ext cx="744265" cy="751592"/>
          </a:xfrm>
          <a:prstGeom prst="rect">
            <a:avLst/>
          </a:prstGeom>
        </p:spPr>
      </p:pic>
      <p:sp>
        <p:nvSpPr>
          <p:cNvPr id="11" name="object 11"/>
          <p:cNvSpPr txBox="1"/>
          <p:nvPr/>
        </p:nvSpPr>
        <p:spPr>
          <a:xfrm>
            <a:off x="976652" y="553226"/>
            <a:ext cx="11863596" cy="6460999"/>
          </a:xfrm>
          <a:prstGeom prst="rect">
            <a:avLst/>
          </a:prstGeom>
          <a:ln w="12953">
            <a:solidFill>
              <a:srgbClr val="000000"/>
            </a:solidFill>
          </a:ln>
        </p:spPr>
        <p:txBody>
          <a:bodyPr vert="horz" wrap="square" lIns="0" tIns="0" rIns="0" bIns="0" rtlCol="0">
            <a:spAutoFit/>
          </a:bodyPr>
          <a:lstStyle/>
          <a:p>
            <a:pPr>
              <a:lnSpc>
                <a:spcPct val="100000"/>
              </a:lnSpc>
            </a:pPr>
            <a:endParaRPr sz="3984" dirty="0">
              <a:latin typeface="Times New Roman"/>
              <a:cs typeface="Times New Roman"/>
            </a:endParaRPr>
          </a:p>
          <a:p>
            <a:pPr marL="799026"/>
            <a:r>
              <a:rPr sz="2679" spc="21" dirty="0">
                <a:solidFill>
                  <a:srgbClr val="005288"/>
                </a:solidFill>
                <a:latin typeface="Franklin Gothic Medium"/>
                <a:cs typeface="Franklin Gothic Medium"/>
              </a:rPr>
              <a:t>Updating</a:t>
            </a:r>
            <a:r>
              <a:rPr sz="2679" spc="14" dirty="0">
                <a:solidFill>
                  <a:srgbClr val="005288"/>
                </a:solidFill>
                <a:latin typeface="Franklin Gothic Medium"/>
                <a:cs typeface="Franklin Gothic Medium"/>
              </a:rPr>
              <a:t> the</a:t>
            </a:r>
            <a:r>
              <a:rPr sz="2679" spc="-7"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Elevation</a:t>
            </a:r>
            <a:r>
              <a:rPr sz="2679"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Certificate</a:t>
            </a:r>
            <a:r>
              <a:rPr sz="2679" spc="-14" dirty="0">
                <a:solidFill>
                  <a:srgbClr val="005288"/>
                </a:solidFill>
                <a:latin typeface="Franklin Gothic Medium"/>
                <a:cs typeface="Franklin Gothic Medium"/>
              </a:rPr>
              <a:t> </a:t>
            </a:r>
            <a:r>
              <a:rPr sz="2679" spc="14" dirty="0">
                <a:solidFill>
                  <a:srgbClr val="005288"/>
                </a:solidFill>
                <a:latin typeface="Franklin Gothic Medium"/>
                <a:cs typeface="Franklin Gothic Medium"/>
              </a:rPr>
              <a:t>(EC)</a:t>
            </a:r>
            <a:endParaRPr sz="2679" dirty="0">
              <a:latin typeface="Franklin Gothic Medium"/>
              <a:cs typeface="Franklin Gothic Medium"/>
            </a:endParaRPr>
          </a:p>
          <a:p>
            <a:pPr>
              <a:spcBef>
                <a:spcPts val="34"/>
              </a:spcBef>
            </a:pPr>
            <a:endParaRPr sz="3572" dirty="0">
              <a:latin typeface="Franklin Gothic Medium"/>
              <a:cs typeface="Franklin Gothic Medium"/>
            </a:endParaRPr>
          </a:p>
          <a:p>
            <a:pPr marL="1137479" indent="-339325">
              <a:buClr>
                <a:srgbClr val="8A8D90"/>
              </a:buClr>
              <a:buFont typeface="Wingdings"/>
              <a:buChar char=""/>
              <a:tabLst>
                <a:tab pos="1137479" algn="l"/>
                <a:tab pos="1138351" algn="l"/>
              </a:tabLst>
            </a:pPr>
            <a:r>
              <a:rPr sz="2129" dirty="0">
                <a:latin typeface="Franklin Gothic Book"/>
                <a:cs typeface="Franklin Gothic Book"/>
              </a:rPr>
              <a:t>Changes</a:t>
            </a:r>
            <a:r>
              <a:rPr sz="2129" spc="7" dirty="0">
                <a:latin typeface="Franklin Gothic Book"/>
                <a:cs typeface="Franklin Gothic Book"/>
              </a:rPr>
              <a:t> </a:t>
            </a:r>
            <a:r>
              <a:rPr sz="2129" spc="-14" dirty="0">
                <a:latin typeface="Franklin Gothic Book"/>
                <a:cs typeface="Franklin Gothic Book"/>
              </a:rPr>
              <a:t>to</a:t>
            </a:r>
            <a:r>
              <a:rPr sz="2129" spc="-7" dirty="0">
                <a:latin typeface="Franklin Gothic Book"/>
                <a:cs typeface="Franklin Gothic Book"/>
              </a:rPr>
              <a:t> </a:t>
            </a:r>
            <a:r>
              <a:rPr sz="2129" dirty="0">
                <a:latin typeface="Franklin Gothic Book"/>
                <a:cs typeface="Franklin Gothic Book"/>
              </a:rPr>
              <a:t>the</a:t>
            </a:r>
            <a:r>
              <a:rPr sz="2129" spc="14" dirty="0">
                <a:latin typeface="Franklin Gothic Book"/>
                <a:cs typeface="Franklin Gothic Book"/>
              </a:rPr>
              <a:t> </a:t>
            </a:r>
            <a:r>
              <a:rPr sz="2129" spc="7" dirty="0">
                <a:latin typeface="Franklin Gothic Book"/>
                <a:cs typeface="Franklin Gothic Book"/>
              </a:rPr>
              <a:t>EC </a:t>
            </a:r>
            <a:r>
              <a:rPr sz="2129" spc="-14" dirty="0">
                <a:latin typeface="Franklin Gothic Book"/>
                <a:cs typeface="Franklin Gothic Book"/>
              </a:rPr>
              <a:t>form</a:t>
            </a:r>
            <a:r>
              <a:rPr sz="2129" dirty="0">
                <a:latin typeface="Franklin Gothic Book"/>
                <a:cs typeface="Franklin Gothic Book"/>
              </a:rPr>
              <a:t> in</a:t>
            </a:r>
            <a:r>
              <a:rPr sz="2129" spc="-21" dirty="0">
                <a:latin typeface="Franklin Gothic Book"/>
                <a:cs typeface="Franklin Gothic Book"/>
              </a:rPr>
              <a:t> </a:t>
            </a:r>
            <a:r>
              <a:rPr sz="2129" dirty="0">
                <a:latin typeface="Franklin Gothic Book"/>
                <a:cs typeface="Franklin Gothic Book"/>
              </a:rPr>
              <a:t>2023</a:t>
            </a:r>
            <a:r>
              <a:rPr sz="2129" spc="7" dirty="0">
                <a:latin typeface="Franklin Gothic Book"/>
                <a:cs typeface="Franklin Gothic Book"/>
              </a:rPr>
              <a:t> </a:t>
            </a:r>
            <a:r>
              <a:rPr sz="2129" dirty="0">
                <a:latin typeface="Franklin Gothic Book"/>
                <a:cs typeface="Franklin Gothic Book"/>
              </a:rPr>
              <a:t>address</a:t>
            </a:r>
            <a:r>
              <a:rPr sz="2129" spc="14" dirty="0">
                <a:latin typeface="Franklin Gothic Book"/>
                <a:cs typeface="Franklin Gothic Book"/>
              </a:rPr>
              <a:t> </a:t>
            </a:r>
            <a:r>
              <a:rPr sz="2129" spc="-7" dirty="0">
                <a:latin typeface="Franklin Gothic Book"/>
                <a:cs typeface="Franklin Gothic Book"/>
              </a:rPr>
              <a:t>several</a:t>
            </a:r>
            <a:r>
              <a:rPr sz="2129" spc="7" dirty="0">
                <a:latin typeface="Franklin Gothic Book"/>
                <a:cs typeface="Franklin Gothic Book"/>
              </a:rPr>
              <a:t> </a:t>
            </a:r>
            <a:r>
              <a:rPr sz="2129" spc="-27" dirty="0">
                <a:latin typeface="Franklin Gothic Book"/>
                <a:cs typeface="Franklin Gothic Book"/>
              </a:rPr>
              <a:t>key</a:t>
            </a:r>
            <a:r>
              <a:rPr sz="2129" spc="14" dirty="0">
                <a:latin typeface="Franklin Gothic Book"/>
                <a:cs typeface="Franklin Gothic Book"/>
              </a:rPr>
              <a:t> </a:t>
            </a:r>
            <a:r>
              <a:rPr sz="2129" spc="-7" dirty="0">
                <a:latin typeface="Franklin Gothic Book"/>
                <a:cs typeface="Franklin Gothic Book"/>
              </a:rPr>
              <a:t>issues.</a:t>
            </a:r>
            <a:endParaRPr sz="2129" dirty="0">
              <a:latin typeface="Franklin Gothic Book"/>
              <a:cs typeface="Franklin Gothic Book"/>
            </a:endParaRPr>
          </a:p>
          <a:p>
            <a:pPr marL="1523035" lvl="1" indent="-278264">
              <a:spcBef>
                <a:spcPts val="1017"/>
              </a:spcBef>
              <a:buClr>
                <a:srgbClr val="8A8D90"/>
              </a:buClr>
              <a:buSzPct val="50000"/>
              <a:buFont typeface="Wingdings"/>
              <a:buChar char=""/>
              <a:tabLst>
                <a:tab pos="1523035" algn="l"/>
              </a:tabLst>
            </a:pPr>
            <a:r>
              <a:rPr sz="1923" spc="-7" dirty="0">
                <a:latin typeface="Franklin Gothic Book"/>
                <a:cs typeface="Franklin Gothic Book"/>
              </a:rPr>
              <a:t>Improves</a:t>
            </a:r>
            <a:r>
              <a:rPr sz="1923" dirty="0">
                <a:latin typeface="Franklin Gothic Book"/>
                <a:cs typeface="Franklin Gothic Book"/>
              </a:rPr>
              <a:t> </a:t>
            </a:r>
            <a:r>
              <a:rPr sz="1923" spc="7" dirty="0">
                <a:latin typeface="Franklin Gothic Book"/>
                <a:cs typeface="Franklin Gothic Book"/>
              </a:rPr>
              <a:t>alignment</a:t>
            </a:r>
            <a:r>
              <a:rPr sz="1923" spc="34" dirty="0">
                <a:latin typeface="Franklin Gothic Book"/>
                <a:cs typeface="Franklin Gothic Book"/>
              </a:rPr>
              <a:t> </a:t>
            </a:r>
            <a:r>
              <a:rPr sz="1923" spc="7" dirty="0">
                <a:latin typeface="Franklin Gothic Book"/>
                <a:cs typeface="Franklin Gothic Book"/>
              </a:rPr>
              <a:t>with the</a:t>
            </a:r>
            <a:r>
              <a:rPr sz="1923" dirty="0">
                <a:latin typeface="Franklin Gothic Book"/>
                <a:cs typeface="Franklin Gothic Book"/>
              </a:rPr>
              <a:t> NFIP </a:t>
            </a:r>
            <a:r>
              <a:rPr sz="1923" spc="7" dirty="0">
                <a:latin typeface="Franklin Gothic Book"/>
                <a:cs typeface="Franklin Gothic Book"/>
              </a:rPr>
              <a:t>flood</a:t>
            </a:r>
            <a:r>
              <a:rPr sz="1923" spc="14" dirty="0">
                <a:latin typeface="Franklin Gothic Book"/>
                <a:cs typeface="Franklin Gothic Book"/>
              </a:rPr>
              <a:t> </a:t>
            </a:r>
            <a:r>
              <a:rPr sz="1923" dirty="0">
                <a:latin typeface="Franklin Gothic Book"/>
                <a:cs typeface="Franklin Gothic Book"/>
              </a:rPr>
              <a:t>insurance</a:t>
            </a:r>
            <a:r>
              <a:rPr sz="1923" spc="34" dirty="0">
                <a:latin typeface="Franklin Gothic Book"/>
                <a:cs typeface="Franklin Gothic Book"/>
              </a:rPr>
              <a:t> </a:t>
            </a:r>
            <a:r>
              <a:rPr sz="1923" spc="7" dirty="0">
                <a:latin typeface="Franklin Gothic Book"/>
                <a:cs typeface="Franklin Gothic Book"/>
              </a:rPr>
              <a:t>rating</a:t>
            </a:r>
            <a:r>
              <a:rPr sz="1923" spc="27" dirty="0">
                <a:latin typeface="Franklin Gothic Book"/>
                <a:cs typeface="Franklin Gothic Book"/>
              </a:rPr>
              <a:t> </a:t>
            </a:r>
            <a:r>
              <a:rPr sz="1923" spc="7" dirty="0">
                <a:latin typeface="Franklin Gothic Book"/>
                <a:cs typeface="Franklin Gothic Book"/>
              </a:rPr>
              <a:t>methodology</a:t>
            </a:r>
            <a:endParaRPr sz="1923" dirty="0">
              <a:latin typeface="Franklin Gothic Book"/>
              <a:cs typeface="Franklin Gothic Book"/>
            </a:endParaRPr>
          </a:p>
          <a:p>
            <a:pPr marL="1912953" lvl="2" indent="-224181">
              <a:spcBef>
                <a:spcPts val="1023"/>
              </a:spcBef>
              <a:buFont typeface="Arial"/>
              <a:buChar char="•"/>
              <a:tabLst>
                <a:tab pos="1913825" algn="l"/>
              </a:tabLst>
            </a:pPr>
            <a:r>
              <a:rPr sz="1717" spc="14" dirty="0">
                <a:latin typeface="Franklin Gothic Book"/>
                <a:cs typeface="Franklin Gothic Book"/>
              </a:rPr>
              <a:t>Reduces</a:t>
            </a:r>
            <a:r>
              <a:rPr sz="1717" spc="7" dirty="0">
                <a:latin typeface="Franklin Gothic Book"/>
                <a:cs typeface="Franklin Gothic Book"/>
              </a:rPr>
              <a:t> </a:t>
            </a:r>
            <a:r>
              <a:rPr sz="1717" spc="14" dirty="0">
                <a:latin typeface="Franklin Gothic Book"/>
                <a:cs typeface="Franklin Gothic Book"/>
              </a:rPr>
              <a:t>the</a:t>
            </a:r>
            <a:r>
              <a:rPr sz="1717" spc="7" dirty="0">
                <a:latin typeface="Franklin Gothic Book"/>
                <a:cs typeface="Franklin Gothic Book"/>
              </a:rPr>
              <a:t> </a:t>
            </a:r>
            <a:r>
              <a:rPr sz="1717" spc="14" dirty="0">
                <a:latin typeface="Franklin Gothic Book"/>
                <a:cs typeface="Franklin Gothic Book"/>
              </a:rPr>
              <a:t>burden</a:t>
            </a:r>
            <a:r>
              <a:rPr sz="1717" spc="7" dirty="0">
                <a:latin typeface="Franklin Gothic Book"/>
                <a:cs typeface="Franklin Gothic Book"/>
              </a:rPr>
              <a:t> </a:t>
            </a:r>
            <a:r>
              <a:rPr sz="1717" spc="14" dirty="0">
                <a:latin typeface="Franklin Gothic Book"/>
                <a:cs typeface="Franklin Gothic Book"/>
              </a:rPr>
              <a:t>on</a:t>
            </a:r>
            <a:r>
              <a:rPr sz="1717" spc="27" dirty="0">
                <a:latin typeface="Franklin Gothic Book"/>
                <a:cs typeface="Franklin Gothic Book"/>
              </a:rPr>
              <a:t> </a:t>
            </a:r>
            <a:r>
              <a:rPr sz="1717" spc="14" dirty="0">
                <a:latin typeface="Franklin Gothic Book"/>
                <a:cs typeface="Franklin Gothic Book"/>
              </a:rPr>
              <a:t>property</a:t>
            </a:r>
            <a:r>
              <a:rPr sz="1717" spc="7" dirty="0">
                <a:latin typeface="Franklin Gothic Book"/>
                <a:cs typeface="Franklin Gothic Book"/>
              </a:rPr>
              <a:t> </a:t>
            </a:r>
            <a:r>
              <a:rPr sz="1717" spc="14" dirty="0">
                <a:latin typeface="Franklin Gothic Book"/>
                <a:cs typeface="Franklin Gothic Book"/>
              </a:rPr>
              <a:t>owners</a:t>
            </a:r>
            <a:r>
              <a:rPr sz="1717" spc="7" dirty="0">
                <a:latin typeface="Franklin Gothic Book"/>
                <a:cs typeface="Franklin Gothic Book"/>
              </a:rPr>
              <a:t> </a:t>
            </a:r>
            <a:r>
              <a:rPr sz="1717" dirty="0">
                <a:latin typeface="Franklin Gothic Book"/>
                <a:cs typeface="Franklin Gothic Book"/>
              </a:rPr>
              <a:t>to</a:t>
            </a:r>
            <a:r>
              <a:rPr sz="1717" spc="-27" dirty="0">
                <a:latin typeface="Franklin Gothic Book"/>
                <a:cs typeface="Franklin Gothic Book"/>
              </a:rPr>
              <a:t> </a:t>
            </a:r>
            <a:r>
              <a:rPr sz="1717" spc="14" dirty="0">
                <a:latin typeface="Franklin Gothic Book"/>
                <a:cs typeface="Franklin Gothic Book"/>
              </a:rPr>
              <a:t>obtain</a:t>
            </a:r>
            <a:r>
              <a:rPr sz="1717" dirty="0">
                <a:latin typeface="Franklin Gothic Book"/>
                <a:cs typeface="Franklin Gothic Book"/>
              </a:rPr>
              <a:t> </a:t>
            </a:r>
            <a:r>
              <a:rPr sz="1717" spc="7" dirty="0">
                <a:latin typeface="Franklin Gothic Book"/>
                <a:cs typeface="Franklin Gothic Book"/>
              </a:rPr>
              <a:t>elevation</a:t>
            </a:r>
            <a:r>
              <a:rPr sz="1717" spc="-7" dirty="0">
                <a:latin typeface="Franklin Gothic Book"/>
                <a:cs typeface="Franklin Gothic Book"/>
              </a:rPr>
              <a:t> </a:t>
            </a:r>
            <a:r>
              <a:rPr sz="1717" spc="7" dirty="0">
                <a:latin typeface="Franklin Gothic Book"/>
                <a:cs typeface="Franklin Gothic Book"/>
              </a:rPr>
              <a:t>information</a:t>
            </a:r>
            <a:r>
              <a:rPr sz="1717" spc="-7" dirty="0">
                <a:latin typeface="Franklin Gothic Book"/>
                <a:cs typeface="Franklin Gothic Book"/>
              </a:rPr>
              <a:t> </a:t>
            </a:r>
            <a:r>
              <a:rPr sz="1717" dirty="0">
                <a:latin typeface="Franklin Gothic Book"/>
                <a:cs typeface="Franklin Gothic Book"/>
              </a:rPr>
              <a:t>for</a:t>
            </a:r>
            <a:r>
              <a:rPr sz="1717" spc="-7" dirty="0">
                <a:latin typeface="Franklin Gothic Book"/>
                <a:cs typeface="Franklin Gothic Book"/>
              </a:rPr>
              <a:t> </a:t>
            </a:r>
            <a:r>
              <a:rPr sz="1717" spc="7" dirty="0">
                <a:latin typeface="Franklin Gothic Book"/>
                <a:cs typeface="Franklin Gothic Book"/>
              </a:rPr>
              <a:t>insurance</a:t>
            </a:r>
            <a:endParaRPr sz="1717" dirty="0">
              <a:latin typeface="Franklin Gothic Book"/>
              <a:cs typeface="Franklin Gothic Book"/>
            </a:endParaRPr>
          </a:p>
          <a:p>
            <a:pPr marL="1523035" lvl="1" indent="-278264">
              <a:spcBef>
                <a:spcPts val="996"/>
              </a:spcBef>
              <a:buClr>
                <a:srgbClr val="8A8D90"/>
              </a:buClr>
              <a:buSzPct val="50000"/>
              <a:buFont typeface="Wingdings"/>
              <a:buChar char=""/>
              <a:tabLst>
                <a:tab pos="1523035" algn="l"/>
              </a:tabLst>
            </a:pPr>
            <a:r>
              <a:rPr sz="1923" spc="-7" dirty="0">
                <a:latin typeface="Franklin Gothic Book"/>
                <a:cs typeface="Franklin Gothic Book"/>
              </a:rPr>
              <a:t>Provides</a:t>
            </a:r>
            <a:r>
              <a:rPr sz="1923" spc="21" dirty="0">
                <a:latin typeface="Franklin Gothic Book"/>
                <a:cs typeface="Franklin Gothic Book"/>
              </a:rPr>
              <a:t> </a:t>
            </a:r>
            <a:r>
              <a:rPr sz="1923" spc="7" dirty="0">
                <a:latin typeface="Franklin Gothic Book"/>
                <a:cs typeface="Franklin Gothic Book"/>
              </a:rPr>
              <a:t>more</a:t>
            </a:r>
            <a:r>
              <a:rPr sz="1923" spc="21" dirty="0">
                <a:latin typeface="Franklin Gothic Book"/>
                <a:cs typeface="Franklin Gothic Book"/>
              </a:rPr>
              <a:t> </a:t>
            </a:r>
            <a:r>
              <a:rPr sz="1923" spc="7" dirty="0">
                <a:latin typeface="Franklin Gothic Book"/>
                <a:cs typeface="Franklin Gothic Book"/>
              </a:rPr>
              <a:t>clarity</a:t>
            </a:r>
            <a:r>
              <a:rPr sz="1923" spc="34" dirty="0">
                <a:latin typeface="Franklin Gothic Book"/>
                <a:cs typeface="Franklin Gothic Book"/>
              </a:rPr>
              <a:t> </a:t>
            </a:r>
            <a:r>
              <a:rPr sz="1923" spc="7" dirty="0">
                <a:latin typeface="Franklin Gothic Book"/>
                <a:cs typeface="Franklin Gothic Book"/>
              </a:rPr>
              <a:t>and</a:t>
            </a:r>
            <a:r>
              <a:rPr sz="1923" spc="21" dirty="0">
                <a:latin typeface="Franklin Gothic Book"/>
                <a:cs typeface="Franklin Gothic Book"/>
              </a:rPr>
              <a:t> </a:t>
            </a:r>
            <a:r>
              <a:rPr sz="1923" spc="7" dirty="0">
                <a:latin typeface="Franklin Gothic Book"/>
                <a:cs typeface="Franklin Gothic Book"/>
              </a:rPr>
              <a:t>detail</a:t>
            </a:r>
            <a:r>
              <a:rPr sz="1923" spc="21" dirty="0">
                <a:latin typeface="Franklin Gothic Book"/>
                <a:cs typeface="Franklin Gothic Book"/>
              </a:rPr>
              <a:t> </a:t>
            </a:r>
            <a:r>
              <a:rPr sz="1923" spc="-14" dirty="0">
                <a:latin typeface="Franklin Gothic Book"/>
                <a:cs typeface="Franklin Gothic Book"/>
              </a:rPr>
              <a:t>to</a:t>
            </a:r>
            <a:r>
              <a:rPr sz="1923" spc="21" dirty="0">
                <a:latin typeface="Franklin Gothic Book"/>
                <a:cs typeface="Franklin Gothic Book"/>
              </a:rPr>
              <a:t> </a:t>
            </a:r>
            <a:r>
              <a:rPr sz="1923" dirty="0">
                <a:latin typeface="Franklin Gothic Book"/>
                <a:cs typeface="Franklin Gothic Book"/>
              </a:rPr>
              <a:t>floodplain</a:t>
            </a:r>
            <a:r>
              <a:rPr sz="1923" spc="41" dirty="0">
                <a:latin typeface="Franklin Gothic Book"/>
                <a:cs typeface="Franklin Gothic Book"/>
              </a:rPr>
              <a:t> </a:t>
            </a:r>
            <a:r>
              <a:rPr sz="1923" spc="7" dirty="0">
                <a:latin typeface="Franklin Gothic Book"/>
                <a:cs typeface="Franklin Gothic Book"/>
              </a:rPr>
              <a:t>managers</a:t>
            </a:r>
            <a:r>
              <a:rPr sz="1923" spc="34" dirty="0">
                <a:latin typeface="Franklin Gothic Book"/>
                <a:cs typeface="Franklin Gothic Book"/>
              </a:rPr>
              <a:t> </a:t>
            </a:r>
            <a:r>
              <a:rPr sz="1923" spc="7" dirty="0">
                <a:latin typeface="Franklin Gothic Book"/>
                <a:cs typeface="Franklin Gothic Book"/>
              </a:rPr>
              <a:t>when</a:t>
            </a:r>
            <a:r>
              <a:rPr sz="1923" spc="14" dirty="0">
                <a:latin typeface="Franklin Gothic Book"/>
                <a:cs typeface="Franklin Gothic Book"/>
              </a:rPr>
              <a:t> </a:t>
            </a:r>
            <a:r>
              <a:rPr sz="1923" spc="7" dirty="0">
                <a:latin typeface="Franklin Gothic Book"/>
                <a:cs typeface="Franklin Gothic Book"/>
              </a:rPr>
              <a:t>regulating</a:t>
            </a:r>
            <a:r>
              <a:rPr sz="1923" spc="48" dirty="0">
                <a:latin typeface="Franklin Gothic Book"/>
                <a:cs typeface="Franklin Gothic Book"/>
              </a:rPr>
              <a:t> </a:t>
            </a:r>
            <a:r>
              <a:rPr sz="1923" dirty="0">
                <a:latin typeface="Franklin Gothic Book"/>
                <a:cs typeface="Franklin Gothic Book"/>
              </a:rPr>
              <a:t>development</a:t>
            </a:r>
          </a:p>
          <a:p>
            <a:pPr marL="1522163" marR="1342469" lvl="1" indent="-277391">
              <a:lnSpc>
                <a:spcPct val="101400"/>
              </a:lnSpc>
              <a:spcBef>
                <a:spcPts val="968"/>
              </a:spcBef>
              <a:buClr>
                <a:srgbClr val="8A8D90"/>
              </a:buClr>
              <a:buSzPct val="50000"/>
              <a:buFont typeface="Wingdings"/>
              <a:buChar char=""/>
              <a:tabLst>
                <a:tab pos="1523035" algn="l"/>
              </a:tabLst>
            </a:pPr>
            <a:r>
              <a:rPr sz="1923" spc="-7" dirty="0">
                <a:latin typeface="Franklin Gothic Book"/>
                <a:cs typeface="Franklin Gothic Book"/>
              </a:rPr>
              <a:t>Provides</a:t>
            </a:r>
            <a:r>
              <a:rPr sz="1923" spc="7" dirty="0">
                <a:latin typeface="Franklin Gothic Book"/>
                <a:cs typeface="Franklin Gothic Book"/>
              </a:rPr>
              <a:t> more</a:t>
            </a:r>
            <a:r>
              <a:rPr sz="1923" spc="14" dirty="0">
                <a:latin typeface="Franklin Gothic Book"/>
                <a:cs typeface="Franklin Gothic Book"/>
              </a:rPr>
              <a:t> </a:t>
            </a:r>
            <a:r>
              <a:rPr sz="1923" dirty="0">
                <a:latin typeface="Franklin Gothic Book"/>
                <a:cs typeface="Franklin Gothic Book"/>
              </a:rPr>
              <a:t>specificity</a:t>
            </a:r>
            <a:r>
              <a:rPr sz="1923" spc="27" dirty="0">
                <a:latin typeface="Franklin Gothic Book"/>
                <a:cs typeface="Franklin Gothic Book"/>
              </a:rPr>
              <a:t> </a:t>
            </a:r>
            <a:r>
              <a:rPr sz="1923" spc="-7" dirty="0">
                <a:latin typeface="Franklin Gothic Book"/>
                <a:cs typeface="Franklin Gothic Book"/>
              </a:rPr>
              <a:t>for</a:t>
            </a:r>
            <a:r>
              <a:rPr sz="1923" spc="14" dirty="0">
                <a:latin typeface="Franklin Gothic Book"/>
                <a:cs typeface="Franklin Gothic Book"/>
              </a:rPr>
              <a:t> </a:t>
            </a:r>
            <a:r>
              <a:rPr sz="1923" dirty="0">
                <a:latin typeface="Franklin Gothic Book"/>
                <a:cs typeface="Franklin Gothic Book"/>
              </a:rPr>
              <a:t>buildings</a:t>
            </a:r>
            <a:r>
              <a:rPr sz="1923" spc="48" dirty="0">
                <a:latin typeface="Franklin Gothic Book"/>
                <a:cs typeface="Franklin Gothic Book"/>
              </a:rPr>
              <a:t> </a:t>
            </a:r>
            <a:r>
              <a:rPr sz="1923" dirty="0">
                <a:latin typeface="Franklin Gothic Book"/>
                <a:cs typeface="Franklin Gothic Book"/>
              </a:rPr>
              <a:t>with</a:t>
            </a:r>
            <a:r>
              <a:rPr sz="1923" spc="27" dirty="0">
                <a:latin typeface="Franklin Gothic Book"/>
                <a:cs typeface="Franklin Gothic Book"/>
              </a:rPr>
              <a:t> </a:t>
            </a:r>
            <a:r>
              <a:rPr sz="1923" spc="7" dirty="0">
                <a:latin typeface="Franklin Gothic Book"/>
                <a:cs typeface="Franklin Gothic Book"/>
              </a:rPr>
              <a:t>a</a:t>
            </a:r>
            <a:r>
              <a:rPr sz="1923" spc="21" dirty="0">
                <a:latin typeface="Franklin Gothic Book"/>
                <a:cs typeface="Franklin Gothic Book"/>
              </a:rPr>
              <a:t> </a:t>
            </a:r>
            <a:r>
              <a:rPr sz="1923" spc="7" dirty="0">
                <a:latin typeface="Franklin Gothic Book"/>
                <a:cs typeface="Franklin Gothic Book"/>
              </a:rPr>
              <a:t>combination</a:t>
            </a:r>
            <a:r>
              <a:rPr sz="1923" spc="27" dirty="0">
                <a:latin typeface="Franklin Gothic Book"/>
                <a:cs typeface="Franklin Gothic Book"/>
              </a:rPr>
              <a:t> </a:t>
            </a:r>
            <a:r>
              <a:rPr sz="1923" spc="7" dirty="0">
                <a:latin typeface="Franklin Gothic Book"/>
                <a:cs typeface="Franklin Gothic Book"/>
              </a:rPr>
              <a:t>of</a:t>
            </a:r>
            <a:r>
              <a:rPr sz="1923" spc="21" dirty="0">
                <a:latin typeface="Franklin Gothic Book"/>
                <a:cs typeface="Franklin Gothic Book"/>
              </a:rPr>
              <a:t> </a:t>
            </a:r>
            <a:r>
              <a:rPr sz="1923" spc="7" dirty="0">
                <a:latin typeface="Franklin Gothic Book"/>
                <a:cs typeface="Franklin Gothic Book"/>
              </a:rPr>
              <a:t>both</a:t>
            </a:r>
            <a:r>
              <a:rPr sz="1923" spc="21" dirty="0">
                <a:latin typeface="Franklin Gothic Book"/>
                <a:cs typeface="Franklin Gothic Book"/>
              </a:rPr>
              <a:t> </a:t>
            </a:r>
            <a:r>
              <a:rPr sz="1923" spc="7" dirty="0">
                <a:latin typeface="Franklin Gothic Book"/>
                <a:cs typeface="Franklin Gothic Book"/>
              </a:rPr>
              <a:t>engineered</a:t>
            </a:r>
            <a:r>
              <a:rPr sz="1923" spc="34" dirty="0">
                <a:latin typeface="Franklin Gothic Book"/>
                <a:cs typeface="Franklin Gothic Book"/>
              </a:rPr>
              <a:t> </a:t>
            </a:r>
            <a:r>
              <a:rPr sz="1923" spc="7" dirty="0">
                <a:latin typeface="Franklin Gothic Book"/>
                <a:cs typeface="Franklin Gothic Book"/>
              </a:rPr>
              <a:t>and</a:t>
            </a:r>
            <a:r>
              <a:rPr sz="1923" spc="14" dirty="0">
                <a:latin typeface="Franklin Gothic Book"/>
                <a:cs typeface="Franklin Gothic Book"/>
              </a:rPr>
              <a:t> </a:t>
            </a:r>
            <a:r>
              <a:rPr sz="1923" spc="7" dirty="0">
                <a:latin typeface="Franklin Gothic Book"/>
                <a:cs typeface="Franklin Gothic Book"/>
              </a:rPr>
              <a:t>non- </a:t>
            </a:r>
            <a:r>
              <a:rPr sz="1923" spc="-460" dirty="0">
                <a:latin typeface="Franklin Gothic Book"/>
                <a:cs typeface="Franklin Gothic Book"/>
              </a:rPr>
              <a:t> </a:t>
            </a:r>
            <a:r>
              <a:rPr sz="1923" spc="7" dirty="0">
                <a:latin typeface="Franklin Gothic Book"/>
                <a:cs typeface="Franklin Gothic Book"/>
              </a:rPr>
              <a:t>engineered</a:t>
            </a:r>
            <a:r>
              <a:rPr sz="1923" dirty="0">
                <a:latin typeface="Franklin Gothic Book"/>
                <a:cs typeface="Franklin Gothic Book"/>
              </a:rPr>
              <a:t> </a:t>
            </a:r>
            <a:r>
              <a:rPr sz="1923" spc="7" dirty="0">
                <a:latin typeface="Franklin Gothic Book"/>
                <a:cs typeface="Franklin Gothic Book"/>
              </a:rPr>
              <a:t>flood openings</a:t>
            </a:r>
            <a:endParaRPr sz="1923" dirty="0">
              <a:latin typeface="Franklin Gothic Book"/>
              <a:cs typeface="Franklin Gothic Book"/>
            </a:endParaRPr>
          </a:p>
          <a:p>
            <a:pPr marL="1523035" lvl="1" indent="-278264">
              <a:spcBef>
                <a:spcPts val="1003"/>
              </a:spcBef>
              <a:buClr>
                <a:srgbClr val="8A8D90"/>
              </a:buClr>
              <a:buSzPct val="50000"/>
              <a:buFont typeface="Wingdings"/>
              <a:buChar char=""/>
              <a:tabLst>
                <a:tab pos="1523035" algn="l"/>
              </a:tabLst>
            </a:pPr>
            <a:r>
              <a:rPr sz="1923" dirty="0">
                <a:latin typeface="Franklin Gothic Book"/>
                <a:cs typeface="Franklin Gothic Book"/>
              </a:rPr>
              <a:t>Updates outdated phone</a:t>
            </a:r>
            <a:r>
              <a:rPr sz="1923" spc="7" dirty="0">
                <a:latin typeface="Franklin Gothic Book"/>
                <a:cs typeface="Franklin Gothic Book"/>
              </a:rPr>
              <a:t> numbers</a:t>
            </a:r>
            <a:r>
              <a:rPr sz="1923" spc="21" dirty="0">
                <a:latin typeface="Franklin Gothic Book"/>
                <a:cs typeface="Franklin Gothic Book"/>
              </a:rPr>
              <a:t> </a:t>
            </a:r>
            <a:r>
              <a:rPr sz="1923" spc="7" dirty="0">
                <a:latin typeface="Franklin Gothic Book"/>
                <a:cs typeface="Franklin Gothic Book"/>
              </a:rPr>
              <a:t>and </a:t>
            </a:r>
            <a:r>
              <a:rPr sz="1923" dirty="0">
                <a:latin typeface="Franklin Gothic Book"/>
                <a:cs typeface="Franklin Gothic Book"/>
              </a:rPr>
              <a:t>web </a:t>
            </a:r>
            <a:r>
              <a:rPr sz="1923" spc="7" dirty="0">
                <a:latin typeface="Franklin Gothic Book"/>
                <a:cs typeface="Franklin Gothic Book"/>
              </a:rPr>
              <a:t>addresses</a:t>
            </a:r>
            <a:endParaRPr sz="1923" dirty="0">
              <a:latin typeface="Franklin Gothic Book"/>
              <a:cs typeface="Franklin Gothic Book"/>
            </a:endParaRPr>
          </a:p>
          <a:p>
            <a:pPr>
              <a:lnSpc>
                <a:spcPct val="100000"/>
              </a:lnSpc>
            </a:pPr>
            <a:endParaRPr sz="2198" dirty="0">
              <a:latin typeface="Franklin Gothic Book"/>
              <a:cs typeface="Franklin Gothic Book"/>
            </a:endParaRPr>
          </a:p>
          <a:p>
            <a:pPr marL="204990" algn="ctr">
              <a:spcBef>
                <a:spcPts val="1813"/>
              </a:spcBef>
            </a:pPr>
            <a:r>
              <a:rPr sz="1923" i="1" spc="7" dirty="0">
                <a:latin typeface="Franklin Gothic Book"/>
                <a:cs typeface="Franklin Gothic Book"/>
              </a:rPr>
              <a:t>All</a:t>
            </a:r>
            <a:r>
              <a:rPr sz="1923" i="1" spc="-14" dirty="0">
                <a:latin typeface="Franklin Gothic Book"/>
                <a:cs typeface="Franklin Gothic Book"/>
              </a:rPr>
              <a:t> </a:t>
            </a:r>
            <a:r>
              <a:rPr sz="1923" i="1" spc="7" dirty="0">
                <a:latin typeface="Franklin Gothic Book"/>
                <a:cs typeface="Franklin Gothic Book"/>
              </a:rPr>
              <a:t>new</a:t>
            </a:r>
            <a:r>
              <a:rPr sz="1923" i="1" spc="-14" dirty="0">
                <a:latin typeface="Franklin Gothic Book"/>
                <a:cs typeface="Franklin Gothic Book"/>
              </a:rPr>
              <a:t> </a:t>
            </a:r>
            <a:r>
              <a:rPr sz="1923" i="1" spc="14" dirty="0">
                <a:latin typeface="Franklin Gothic Book"/>
                <a:cs typeface="Franklin Gothic Book"/>
              </a:rPr>
              <a:t>ECs</a:t>
            </a:r>
            <a:r>
              <a:rPr sz="1923" i="1" spc="-14" dirty="0">
                <a:latin typeface="Franklin Gothic Book"/>
                <a:cs typeface="Franklin Gothic Book"/>
              </a:rPr>
              <a:t> </a:t>
            </a:r>
            <a:r>
              <a:rPr sz="1923" i="1" spc="14" dirty="0">
                <a:latin typeface="Franklin Gothic Book"/>
                <a:cs typeface="Franklin Gothic Book"/>
              </a:rPr>
              <a:t>on</a:t>
            </a:r>
            <a:r>
              <a:rPr sz="1923" i="1" dirty="0">
                <a:latin typeface="Franklin Gothic Book"/>
                <a:cs typeface="Franklin Gothic Book"/>
              </a:rPr>
              <a:t> </a:t>
            </a:r>
            <a:r>
              <a:rPr sz="1923" i="1" spc="7" dirty="0">
                <a:latin typeface="Franklin Gothic Book"/>
                <a:cs typeface="Franklin Gothic Book"/>
              </a:rPr>
              <a:t>or</a:t>
            </a:r>
            <a:r>
              <a:rPr sz="1923" i="1" spc="-14" dirty="0">
                <a:latin typeface="Franklin Gothic Book"/>
                <a:cs typeface="Franklin Gothic Book"/>
              </a:rPr>
              <a:t> </a:t>
            </a:r>
            <a:r>
              <a:rPr sz="1923" i="1" spc="14" dirty="0">
                <a:latin typeface="Franklin Gothic Book"/>
                <a:cs typeface="Franklin Gothic Book"/>
              </a:rPr>
              <a:t>after</a:t>
            </a:r>
            <a:r>
              <a:rPr sz="1923" i="1" spc="-14" dirty="0">
                <a:latin typeface="Franklin Gothic Book"/>
                <a:cs typeface="Franklin Gothic Book"/>
              </a:rPr>
              <a:t> </a:t>
            </a:r>
            <a:r>
              <a:rPr lang="en-US" sz="1923" i="1" spc="14" dirty="0">
                <a:latin typeface="Franklin Gothic Book"/>
                <a:cs typeface="Franklin Gothic Book"/>
              </a:rPr>
              <a:t>November 1</a:t>
            </a:r>
            <a:r>
              <a:rPr sz="1923" i="1" spc="7" dirty="0">
                <a:latin typeface="Franklin Gothic Book"/>
                <a:cs typeface="Franklin Gothic Book"/>
              </a:rPr>
              <a:t>,</a:t>
            </a:r>
            <a:r>
              <a:rPr sz="1923" i="1" spc="-7" dirty="0">
                <a:latin typeface="Franklin Gothic Book"/>
                <a:cs typeface="Franklin Gothic Book"/>
              </a:rPr>
              <a:t> </a:t>
            </a:r>
            <a:r>
              <a:rPr sz="1923" i="1" spc="7" dirty="0">
                <a:latin typeface="Franklin Gothic Book"/>
                <a:cs typeface="Franklin Gothic Book"/>
              </a:rPr>
              <a:t>2023,</a:t>
            </a:r>
            <a:r>
              <a:rPr sz="1923" i="1" spc="-7" dirty="0">
                <a:latin typeface="Franklin Gothic Book"/>
                <a:cs typeface="Franklin Gothic Book"/>
              </a:rPr>
              <a:t> </a:t>
            </a:r>
            <a:r>
              <a:rPr lang="en-US" sz="1923" i="1" spc="7" dirty="0">
                <a:latin typeface="Franklin Gothic Book"/>
                <a:cs typeface="Franklin Gothic Book"/>
              </a:rPr>
              <a:t>are required to use the new form</a:t>
            </a:r>
            <a:r>
              <a:rPr sz="1923" i="1" spc="7" dirty="0">
                <a:latin typeface="Franklin Gothic Book"/>
                <a:cs typeface="Franklin Gothic Book"/>
              </a:rPr>
              <a:t>.</a:t>
            </a:r>
            <a:endParaRPr sz="1923" dirty="0">
              <a:latin typeface="Franklin Gothic Book"/>
              <a:cs typeface="Franklin Gothic Book"/>
            </a:endParaRPr>
          </a:p>
          <a:p>
            <a:pPr>
              <a:lnSpc>
                <a:spcPct val="100000"/>
              </a:lnSpc>
            </a:pPr>
            <a:endParaRPr sz="2198" dirty="0">
              <a:latin typeface="Franklin Gothic Book"/>
              <a:cs typeface="Franklin Gothic Book"/>
            </a:endParaRPr>
          </a:p>
          <a:p>
            <a:pPr>
              <a:lnSpc>
                <a:spcPct val="100000"/>
              </a:lnSpc>
            </a:pPr>
            <a:endParaRPr sz="2198" dirty="0">
              <a:latin typeface="Franklin Gothic Book"/>
              <a:cs typeface="Franklin Gothic Book"/>
            </a:endParaRPr>
          </a:p>
          <a:p>
            <a:pPr>
              <a:spcBef>
                <a:spcPts val="55"/>
              </a:spcBef>
            </a:pPr>
            <a:endParaRPr sz="2816" dirty="0">
              <a:latin typeface="Franklin Gothic Book"/>
              <a:cs typeface="Franklin Gothic Book"/>
            </a:endParaRPr>
          </a:p>
          <a:p>
            <a:pPr marL="7445949"/>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dirty="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5" name="Slide Number Placeholder 14">
            <a:extLst>
              <a:ext uri="{FF2B5EF4-FFF2-40B4-BE49-F238E27FC236}">
                <a16:creationId xmlns:a16="http://schemas.microsoft.com/office/drawing/2014/main" id="{FE8B1D41-9177-2072-F9D8-BB9D3144B34B}"/>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a:t>
            </a:fld>
            <a:endParaRPr lang="en-US" spc="-21" dirty="0"/>
          </a:p>
        </p:txBody>
      </p:sp>
      <p:sp>
        <p:nvSpPr>
          <p:cNvPr id="2" name="TextBox 1">
            <a:extLst>
              <a:ext uri="{FF2B5EF4-FFF2-40B4-BE49-F238E27FC236}">
                <a16:creationId xmlns:a16="http://schemas.microsoft.com/office/drawing/2014/main" id="{A0265A7A-1CD3-87FD-E3CF-FC64771E3821}"/>
              </a:ext>
            </a:extLst>
          </p:cNvPr>
          <p:cNvSpPr txBox="1"/>
          <p:nvPr/>
        </p:nvSpPr>
        <p:spPr>
          <a:xfrm>
            <a:off x="3547038" y="5885748"/>
            <a:ext cx="6572263" cy="400110"/>
          </a:xfrm>
          <a:prstGeom prst="rect">
            <a:avLst/>
          </a:prstGeom>
          <a:solidFill>
            <a:srgbClr val="FFFF00"/>
          </a:solidFill>
        </p:spPr>
        <p:txBody>
          <a:bodyPr wrap="square" rtlCol="0">
            <a:spAutoFit/>
          </a:bodyPr>
          <a:lstStyle/>
          <a:p>
            <a:r>
              <a:rPr lang="en-US" sz="2000" b="1" dirty="0">
                <a:solidFill>
                  <a:srgbClr val="C00000"/>
                </a:solidFill>
              </a:rPr>
              <a:t>Always download and use the latest version of the EC form!</a:t>
            </a:r>
            <a:endParaRPr lang="en-US" sz="2000" b="1" i="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5" name="object 5"/>
          <p:cNvSpPr txBox="1"/>
          <p:nvPr/>
        </p:nvSpPr>
        <p:spPr>
          <a:xfrm>
            <a:off x="8423502" y="6626017"/>
            <a:ext cx="2744329" cy="197346"/>
          </a:xfrm>
          <a:prstGeom prst="rect">
            <a:avLst/>
          </a:prstGeom>
        </p:spPr>
        <p:txBody>
          <a:bodyPr vert="horz" wrap="square" lIns="0" tIns="17446" rIns="0" bIns="0" rtlCol="0">
            <a:spAutoFit/>
          </a:bodyPr>
          <a:lstStyle/>
          <a:p>
            <a:pPr>
              <a:spcBef>
                <a:spcPts val="137"/>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grpSp>
        <p:nvGrpSpPr>
          <p:cNvPr id="6" name="object 6"/>
          <p:cNvGrpSpPr/>
          <p:nvPr/>
        </p:nvGrpSpPr>
        <p:grpSpPr>
          <a:xfrm>
            <a:off x="1593210" y="6255079"/>
            <a:ext cx="2105788" cy="751943"/>
            <a:chOff x="1159763" y="5610605"/>
            <a:chExt cx="1532890" cy="547370"/>
          </a:xfrm>
        </p:grpSpPr>
        <p:pic>
          <p:nvPicPr>
            <p:cNvPr id="7" name="object 7"/>
            <p:cNvPicPr/>
            <p:nvPr/>
          </p:nvPicPr>
          <p:blipFill>
            <a:blip r:embed="rId3" cstate="print"/>
            <a:stretch>
              <a:fillRect/>
            </a:stretch>
          </p:blipFill>
          <p:spPr>
            <a:xfrm>
              <a:off x="1786890" y="5773673"/>
              <a:ext cx="162306" cy="235457"/>
            </a:xfrm>
            <a:prstGeom prst="rect">
              <a:avLst/>
            </a:prstGeom>
          </p:spPr>
        </p:pic>
        <p:pic>
          <p:nvPicPr>
            <p:cNvPr id="8" name="object 8"/>
            <p:cNvPicPr/>
            <p:nvPr/>
          </p:nvPicPr>
          <p:blipFill>
            <a:blip r:embed="rId4" cstate="print"/>
            <a:stretch>
              <a:fillRect/>
            </a:stretch>
          </p:blipFill>
          <p:spPr>
            <a:xfrm>
              <a:off x="1969769" y="5773673"/>
              <a:ext cx="165354" cy="235457"/>
            </a:xfrm>
            <a:prstGeom prst="rect">
              <a:avLst/>
            </a:prstGeom>
          </p:spPr>
        </p:pic>
        <p:sp>
          <p:nvSpPr>
            <p:cNvPr id="9" name="object 9"/>
            <p:cNvSpPr/>
            <p:nvPr/>
          </p:nvSpPr>
          <p:spPr>
            <a:xfrm>
              <a:off x="2152650" y="5773673"/>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10" name="object 10"/>
            <p:cNvPicPr/>
            <p:nvPr/>
          </p:nvPicPr>
          <p:blipFill>
            <a:blip r:embed="rId5" cstate="print"/>
            <a:stretch>
              <a:fillRect/>
            </a:stretch>
          </p:blipFill>
          <p:spPr>
            <a:xfrm>
              <a:off x="2471927" y="5767577"/>
              <a:ext cx="220218" cy="241554"/>
            </a:xfrm>
            <a:prstGeom prst="rect">
              <a:avLst/>
            </a:prstGeom>
          </p:spPr>
        </p:pic>
        <p:pic>
          <p:nvPicPr>
            <p:cNvPr id="11" name="object 11"/>
            <p:cNvPicPr/>
            <p:nvPr/>
          </p:nvPicPr>
          <p:blipFill>
            <a:blip r:embed="rId6" cstate="print"/>
            <a:stretch>
              <a:fillRect/>
            </a:stretch>
          </p:blipFill>
          <p:spPr>
            <a:xfrm>
              <a:off x="1159763" y="5610605"/>
              <a:ext cx="541781" cy="547115"/>
            </a:xfrm>
            <a:prstGeom prst="rect">
              <a:avLst/>
            </a:prstGeom>
          </p:spPr>
        </p:pic>
      </p:grpSp>
      <p:sp>
        <p:nvSpPr>
          <p:cNvPr id="12" name="object 12"/>
          <p:cNvSpPr txBox="1">
            <a:spLocks noGrp="1"/>
          </p:cNvSpPr>
          <p:nvPr>
            <p:ph type="body" idx="1"/>
          </p:nvPr>
        </p:nvSpPr>
        <p:spPr>
          <a:xfrm>
            <a:off x="4407505" y="1923820"/>
            <a:ext cx="8150123" cy="4049859"/>
          </a:xfrm>
          <a:prstGeom prst="rect">
            <a:avLst/>
          </a:prstGeom>
        </p:spPr>
        <p:txBody>
          <a:bodyPr vert="horz" wrap="square" lIns="0" tIns="137827" rIns="0" bIns="0" rtlCol="0">
            <a:spAutoFit/>
          </a:bodyPr>
          <a:lstStyle/>
          <a:p>
            <a:pPr marL="337580" indent="-338451">
              <a:spcBef>
                <a:spcPts val="1085"/>
              </a:spcBef>
              <a:buClr>
                <a:srgbClr val="8A8D90"/>
              </a:buClr>
              <a:buFont typeface="Wingdings"/>
              <a:buChar char=""/>
              <a:tabLst>
                <a:tab pos="337580" algn="l"/>
                <a:tab pos="338451" algn="l"/>
              </a:tabLst>
            </a:pPr>
            <a:r>
              <a:rPr dirty="0"/>
              <a:t>Section</a:t>
            </a:r>
            <a:r>
              <a:rPr spc="-21" dirty="0"/>
              <a:t> </a:t>
            </a:r>
            <a:r>
              <a:rPr spc="7" dirty="0"/>
              <a:t>A</a:t>
            </a:r>
            <a:r>
              <a:rPr spc="-14" dirty="0"/>
              <a:t> </a:t>
            </a:r>
            <a:r>
              <a:rPr spc="7" dirty="0"/>
              <a:t>–</a:t>
            </a:r>
            <a:r>
              <a:rPr spc="-7" dirty="0"/>
              <a:t> </a:t>
            </a:r>
            <a:r>
              <a:rPr spc="7" dirty="0"/>
              <a:t>Property</a:t>
            </a:r>
            <a:r>
              <a:rPr spc="-14" dirty="0"/>
              <a:t> </a:t>
            </a:r>
            <a:r>
              <a:rPr spc="-7" dirty="0"/>
              <a:t>Information</a:t>
            </a:r>
          </a:p>
          <a:p>
            <a:pPr marL="337580" indent="-338451">
              <a:spcBef>
                <a:spcPts val="962"/>
              </a:spcBef>
              <a:buClr>
                <a:srgbClr val="8A8D90"/>
              </a:buClr>
              <a:buFont typeface="Wingdings"/>
              <a:buChar char=""/>
              <a:tabLst>
                <a:tab pos="337580" algn="l"/>
                <a:tab pos="338451" algn="l"/>
              </a:tabLst>
            </a:pPr>
            <a:r>
              <a:rPr dirty="0"/>
              <a:t>Section</a:t>
            </a:r>
            <a:r>
              <a:rPr spc="-21" dirty="0"/>
              <a:t> </a:t>
            </a:r>
            <a:r>
              <a:rPr spc="7" dirty="0"/>
              <a:t>B</a:t>
            </a:r>
            <a:r>
              <a:rPr spc="-21" dirty="0"/>
              <a:t> </a:t>
            </a:r>
            <a:r>
              <a:rPr spc="7" dirty="0"/>
              <a:t>–</a:t>
            </a:r>
            <a:r>
              <a:rPr spc="-14" dirty="0"/>
              <a:t> </a:t>
            </a:r>
            <a:r>
              <a:rPr dirty="0"/>
              <a:t>FIRM </a:t>
            </a:r>
            <a:r>
              <a:rPr spc="-7" dirty="0"/>
              <a:t>Information</a:t>
            </a:r>
          </a:p>
          <a:p>
            <a:pPr marL="337580" indent="-338451">
              <a:spcBef>
                <a:spcPts val="948"/>
              </a:spcBef>
              <a:buClr>
                <a:srgbClr val="8A8D90"/>
              </a:buClr>
              <a:buFont typeface="Wingdings"/>
              <a:buChar char=""/>
              <a:tabLst>
                <a:tab pos="337580" algn="l"/>
                <a:tab pos="338451" algn="l"/>
              </a:tabLst>
            </a:pPr>
            <a:r>
              <a:rPr dirty="0"/>
              <a:t>Section</a:t>
            </a:r>
            <a:r>
              <a:rPr spc="-21" dirty="0"/>
              <a:t> </a:t>
            </a:r>
            <a:r>
              <a:rPr spc="7" dirty="0"/>
              <a:t>C</a:t>
            </a:r>
            <a:r>
              <a:rPr spc="-14" dirty="0"/>
              <a:t> </a:t>
            </a:r>
            <a:r>
              <a:rPr spc="7" dirty="0"/>
              <a:t>–</a:t>
            </a:r>
            <a:r>
              <a:rPr spc="-14" dirty="0"/>
              <a:t> </a:t>
            </a:r>
            <a:r>
              <a:rPr dirty="0"/>
              <a:t>Building</a:t>
            </a:r>
            <a:r>
              <a:rPr spc="-27" dirty="0"/>
              <a:t> </a:t>
            </a:r>
            <a:r>
              <a:rPr spc="-7" dirty="0"/>
              <a:t>Elevations</a:t>
            </a:r>
            <a:r>
              <a:rPr spc="-14" dirty="0"/>
              <a:t> </a:t>
            </a:r>
            <a:r>
              <a:rPr dirty="0"/>
              <a:t>(Survey</a:t>
            </a:r>
            <a:r>
              <a:rPr spc="-14" dirty="0"/>
              <a:t> </a:t>
            </a:r>
            <a:r>
              <a:rPr dirty="0"/>
              <a:t>needed)</a:t>
            </a:r>
          </a:p>
          <a:p>
            <a:pPr marL="337580" indent="-338451">
              <a:spcBef>
                <a:spcPts val="955"/>
              </a:spcBef>
              <a:buClr>
                <a:srgbClr val="8A8D90"/>
              </a:buClr>
              <a:buFont typeface="Wingdings"/>
              <a:buChar char=""/>
              <a:tabLst>
                <a:tab pos="337580" algn="l"/>
                <a:tab pos="338451" algn="l"/>
              </a:tabLst>
            </a:pPr>
            <a:r>
              <a:rPr dirty="0"/>
              <a:t>Section</a:t>
            </a:r>
            <a:r>
              <a:rPr spc="-14" dirty="0"/>
              <a:t> </a:t>
            </a:r>
            <a:r>
              <a:rPr spc="7" dirty="0"/>
              <a:t>D</a:t>
            </a:r>
            <a:r>
              <a:rPr spc="-14" dirty="0"/>
              <a:t> </a:t>
            </a:r>
            <a:r>
              <a:rPr spc="7" dirty="0"/>
              <a:t>–</a:t>
            </a:r>
            <a:r>
              <a:rPr spc="-14" dirty="0"/>
              <a:t> </a:t>
            </a:r>
            <a:r>
              <a:rPr spc="-7" dirty="0"/>
              <a:t>Surveyor</a:t>
            </a:r>
            <a:r>
              <a:rPr spc="-14" dirty="0"/>
              <a:t> </a:t>
            </a:r>
            <a:r>
              <a:rPr spc="7" dirty="0"/>
              <a:t>Certification</a:t>
            </a:r>
            <a:r>
              <a:rPr spc="-34" dirty="0"/>
              <a:t> </a:t>
            </a:r>
            <a:r>
              <a:rPr spc="-14" dirty="0"/>
              <a:t>(for</a:t>
            </a:r>
            <a:r>
              <a:rPr spc="-7" dirty="0"/>
              <a:t> </a:t>
            </a:r>
            <a:r>
              <a:rPr dirty="0"/>
              <a:t>Section</a:t>
            </a:r>
            <a:r>
              <a:rPr spc="-7" dirty="0"/>
              <a:t> </a:t>
            </a:r>
            <a:r>
              <a:rPr dirty="0"/>
              <a:t>C)</a:t>
            </a:r>
          </a:p>
          <a:p>
            <a:pPr marL="337580" indent="-338451">
              <a:spcBef>
                <a:spcPts val="948"/>
              </a:spcBef>
              <a:buClr>
                <a:srgbClr val="8A8D90"/>
              </a:buClr>
              <a:buFont typeface="Wingdings"/>
              <a:buChar char=""/>
              <a:tabLst>
                <a:tab pos="337580" algn="l"/>
                <a:tab pos="338451" algn="l"/>
              </a:tabLst>
            </a:pPr>
            <a:r>
              <a:rPr dirty="0"/>
              <a:t>Section</a:t>
            </a:r>
            <a:r>
              <a:rPr spc="-21" dirty="0"/>
              <a:t> </a:t>
            </a:r>
            <a:r>
              <a:rPr spc="7" dirty="0"/>
              <a:t>E</a:t>
            </a:r>
            <a:r>
              <a:rPr spc="-14" dirty="0"/>
              <a:t> </a:t>
            </a:r>
            <a:r>
              <a:rPr spc="7" dirty="0"/>
              <a:t>–</a:t>
            </a:r>
            <a:r>
              <a:rPr dirty="0"/>
              <a:t> Building</a:t>
            </a:r>
            <a:r>
              <a:rPr spc="-27" dirty="0"/>
              <a:t> </a:t>
            </a:r>
            <a:r>
              <a:rPr dirty="0"/>
              <a:t>Measurements (Survey</a:t>
            </a:r>
            <a:r>
              <a:rPr spc="-21" dirty="0"/>
              <a:t> </a:t>
            </a:r>
            <a:r>
              <a:rPr spc="-7" dirty="0"/>
              <a:t>not</a:t>
            </a:r>
            <a:r>
              <a:rPr spc="-14" dirty="0"/>
              <a:t> </a:t>
            </a:r>
            <a:r>
              <a:rPr dirty="0"/>
              <a:t>needed)</a:t>
            </a:r>
          </a:p>
          <a:p>
            <a:pPr marL="337580" indent="-338451">
              <a:spcBef>
                <a:spcPts val="948"/>
              </a:spcBef>
              <a:buClr>
                <a:srgbClr val="8A8D90"/>
              </a:buClr>
              <a:buFont typeface="Wingdings"/>
              <a:buChar char=""/>
              <a:tabLst>
                <a:tab pos="337580" algn="l"/>
                <a:tab pos="338451" algn="l"/>
              </a:tabLst>
            </a:pPr>
            <a:r>
              <a:rPr dirty="0"/>
              <a:t>Section</a:t>
            </a:r>
            <a:r>
              <a:rPr spc="-14" dirty="0"/>
              <a:t> </a:t>
            </a:r>
            <a:r>
              <a:rPr spc="7" dirty="0"/>
              <a:t>F</a:t>
            </a:r>
            <a:r>
              <a:rPr spc="-14" dirty="0"/>
              <a:t> </a:t>
            </a:r>
            <a:r>
              <a:rPr spc="7" dirty="0"/>
              <a:t>–</a:t>
            </a:r>
            <a:r>
              <a:rPr spc="-7" dirty="0"/>
              <a:t> </a:t>
            </a:r>
            <a:r>
              <a:rPr dirty="0"/>
              <a:t>Owner</a:t>
            </a:r>
            <a:r>
              <a:rPr spc="-14" dirty="0"/>
              <a:t> </a:t>
            </a:r>
            <a:r>
              <a:rPr dirty="0"/>
              <a:t>or</a:t>
            </a:r>
            <a:r>
              <a:rPr spc="-7" dirty="0"/>
              <a:t> Representative</a:t>
            </a:r>
            <a:r>
              <a:rPr spc="7" dirty="0"/>
              <a:t> Certification</a:t>
            </a:r>
            <a:r>
              <a:rPr spc="-34" dirty="0"/>
              <a:t> </a:t>
            </a:r>
            <a:r>
              <a:rPr spc="-14" dirty="0"/>
              <a:t>(for</a:t>
            </a:r>
            <a:r>
              <a:rPr spc="-7" dirty="0"/>
              <a:t> </a:t>
            </a:r>
            <a:r>
              <a:rPr dirty="0"/>
              <a:t>Section</a:t>
            </a:r>
            <a:r>
              <a:rPr spc="-14" dirty="0"/>
              <a:t> </a:t>
            </a:r>
            <a:r>
              <a:rPr dirty="0"/>
              <a:t>E)</a:t>
            </a:r>
          </a:p>
          <a:p>
            <a:pPr marL="337580" indent="-338451">
              <a:spcBef>
                <a:spcPts val="948"/>
              </a:spcBef>
              <a:buClr>
                <a:srgbClr val="8A8D90"/>
              </a:buClr>
              <a:buFont typeface="Wingdings"/>
              <a:buChar char=""/>
              <a:tabLst>
                <a:tab pos="337580" algn="l"/>
                <a:tab pos="338451" algn="l"/>
              </a:tabLst>
            </a:pPr>
            <a:r>
              <a:rPr dirty="0"/>
              <a:t>Section</a:t>
            </a:r>
            <a:r>
              <a:rPr spc="-7" dirty="0"/>
              <a:t> </a:t>
            </a:r>
            <a:r>
              <a:rPr spc="7" dirty="0"/>
              <a:t>G –</a:t>
            </a:r>
            <a:r>
              <a:rPr dirty="0"/>
              <a:t> Community</a:t>
            </a:r>
            <a:r>
              <a:rPr spc="-14" dirty="0"/>
              <a:t> </a:t>
            </a:r>
            <a:r>
              <a:rPr spc="-7" dirty="0"/>
              <a:t>Information</a:t>
            </a:r>
            <a:r>
              <a:rPr spc="-14" dirty="0"/>
              <a:t> </a:t>
            </a:r>
            <a:r>
              <a:rPr dirty="0"/>
              <a:t>(Recommended)</a:t>
            </a:r>
          </a:p>
          <a:p>
            <a:pPr marL="337580" indent="-338451">
              <a:spcBef>
                <a:spcPts val="955"/>
              </a:spcBef>
              <a:buClr>
                <a:srgbClr val="8A8D90"/>
              </a:buClr>
              <a:buFont typeface="Wingdings"/>
              <a:buChar char=""/>
              <a:tabLst>
                <a:tab pos="337580" algn="l"/>
                <a:tab pos="338451" algn="l"/>
              </a:tabLst>
            </a:pPr>
            <a:r>
              <a:rPr dirty="0">
                <a:solidFill>
                  <a:srgbClr val="3C641E"/>
                </a:solidFill>
              </a:rPr>
              <a:t>Section</a:t>
            </a:r>
            <a:r>
              <a:rPr spc="-7" dirty="0">
                <a:solidFill>
                  <a:srgbClr val="3C641E"/>
                </a:solidFill>
              </a:rPr>
              <a:t> </a:t>
            </a:r>
            <a:r>
              <a:rPr spc="7" dirty="0">
                <a:solidFill>
                  <a:srgbClr val="3C641E"/>
                </a:solidFill>
              </a:rPr>
              <a:t>H –</a:t>
            </a:r>
            <a:r>
              <a:rPr spc="21" dirty="0">
                <a:solidFill>
                  <a:srgbClr val="3C641E"/>
                </a:solidFill>
              </a:rPr>
              <a:t> </a:t>
            </a:r>
            <a:r>
              <a:rPr dirty="0">
                <a:solidFill>
                  <a:srgbClr val="3C641E"/>
                </a:solidFill>
              </a:rPr>
              <a:t>First</a:t>
            </a:r>
            <a:r>
              <a:rPr spc="-7" dirty="0">
                <a:solidFill>
                  <a:srgbClr val="3C641E"/>
                </a:solidFill>
              </a:rPr>
              <a:t> </a:t>
            </a:r>
            <a:r>
              <a:rPr dirty="0">
                <a:solidFill>
                  <a:srgbClr val="3C641E"/>
                </a:solidFill>
              </a:rPr>
              <a:t>Floor Height</a:t>
            </a:r>
            <a:r>
              <a:rPr spc="7" dirty="0">
                <a:solidFill>
                  <a:srgbClr val="3C641E"/>
                </a:solidFill>
              </a:rPr>
              <a:t> </a:t>
            </a:r>
            <a:r>
              <a:rPr spc="-7" dirty="0">
                <a:solidFill>
                  <a:srgbClr val="3C641E"/>
                </a:solidFill>
              </a:rPr>
              <a:t>(insurance;</a:t>
            </a:r>
            <a:r>
              <a:rPr dirty="0">
                <a:solidFill>
                  <a:srgbClr val="3C641E"/>
                </a:solidFill>
              </a:rPr>
              <a:t> survey</a:t>
            </a:r>
            <a:r>
              <a:rPr spc="7" dirty="0">
                <a:solidFill>
                  <a:srgbClr val="3C641E"/>
                </a:solidFill>
              </a:rPr>
              <a:t> </a:t>
            </a:r>
            <a:r>
              <a:rPr spc="-7" dirty="0">
                <a:solidFill>
                  <a:srgbClr val="3C641E"/>
                </a:solidFill>
              </a:rPr>
              <a:t>not</a:t>
            </a:r>
            <a:r>
              <a:rPr dirty="0">
                <a:solidFill>
                  <a:srgbClr val="3C641E"/>
                </a:solidFill>
              </a:rPr>
              <a:t> </a:t>
            </a:r>
            <a:r>
              <a:rPr spc="-7" dirty="0">
                <a:solidFill>
                  <a:srgbClr val="3C641E"/>
                </a:solidFill>
              </a:rPr>
              <a:t>required)</a:t>
            </a:r>
          </a:p>
          <a:p>
            <a:pPr marL="337580" indent="-338451">
              <a:spcBef>
                <a:spcPts val="948"/>
              </a:spcBef>
              <a:buClr>
                <a:srgbClr val="8A8D90"/>
              </a:buClr>
              <a:buFont typeface="Wingdings"/>
              <a:buChar char=""/>
              <a:tabLst>
                <a:tab pos="337580" algn="l"/>
                <a:tab pos="338451" algn="l"/>
              </a:tabLst>
            </a:pPr>
            <a:r>
              <a:rPr dirty="0">
                <a:solidFill>
                  <a:srgbClr val="3C641E"/>
                </a:solidFill>
              </a:rPr>
              <a:t>Section</a:t>
            </a:r>
            <a:r>
              <a:rPr spc="-7" dirty="0">
                <a:solidFill>
                  <a:srgbClr val="3C641E"/>
                </a:solidFill>
              </a:rPr>
              <a:t> </a:t>
            </a:r>
            <a:r>
              <a:rPr dirty="0">
                <a:solidFill>
                  <a:srgbClr val="3C641E"/>
                </a:solidFill>
              </a:rPr>
              <a:t>I </a:t>
            </a:r>
            <a:r>
              <a:rPr spc="7" dirty="0">
                <a:solidFill>
                  <a:srgbClr val="3C641E"/>
                </a:solidFill>
              </a:rPr>
              <a:t>–</a:t>
            </a:r>
            <a:r>
              <a:rPr spc="-14" dirty="0">
                <a:solidFill>
                  <a:srgbClr val="3C641E"/>
                </a:solidFill>
              </a:rPr>
              <a:t> </a:t>
            </a:r>
            <a:r>
              <a:rPr spc="7" dirty="0">
                <a:solidFill>
                  <a:srgbClr val="3C641E"/>
                </a:solidFill>
              </a:rPr>
              <a:t>Owner</a:t>
            </a:r>
            <a:r>
              <a:rPr dirty="0">
                <a:solidFill>
                  <a:srgbClr val="3C641E"/>
                </a:solidFill>
              </a:rPr>
              <a:t> or</a:t>
            </a:r>
            <a:r>
              <a:rPr spc="-7" dirty="0">
                <a:solidFill>
                  <a:srgbClr val="3C641E"/>
                </a:solidFill>
              </a:rPr>
              <a:t> Representative</a:t>
            </a:r>
            <a:r>
              <a:rPr dirty="0">
                <a:solidFill>
                  <a:srgbClr val="3C641E"/>
                </a:solidFill>
              </a:rPr>
              <a:t> </a:t>
            </a:r>
            <a:r>
              <a:rPr spc="7" dirty="0">
                <a:solidFill>
                  <a:srgbClr val="3C641E"/>
                </a:solidFill>
              </a:rPr>
              <a:t>Certification</a:t>
            </a:r>
            <a:r>
              <a:rPr spc="-34" dirty="0">
                <a:solidFill>
                  <a:srgbClr val="3C641E"/>
                </a:solidFill>
              </a:rPr>
              <a:t> </a:t>
            </a:r>
            <a:r>
              <a:rPr spc="-14" dirty="0">
                <a:solidFill>
                  <a:srgbClr val="3C641E"/>
                </a:solidFill>
              </a:rPr>
              <a:t>(for</a:t>
            </a:r>
            <a:r>
              <a:rPr dirty="0">
                <a:solidFill>
                  <a:srgbClr val="3C641E"/>
                </a:solidFill>
              </a:rPr>
              <a:t> Section</a:t>
            </a:r>
            <a:r>
              <a:rPr spc="-27" dirty="0">
                <a:solidFill>
                  <a:srgbClr val="3C641E"/>
                </a:solidFill>
              </a:rPr>
              <a:t> </a:t>
            </a:r>
            <a:r>
              <a:rPr dirty="0">
                <a:solidFill>
                  <a:srgbClr val="3C641E"/>
                </a:solidFill>
              </a:rPr>
              <a:t>H)</a:t>
            </a:r>
          </a:p>
        </p:txBody>
      </p:sp>
      <p:sp>
        <p:nvSpPr>
          <p:cNvPr id="13" name="object 13"/>
          <p:cNvSpPr txBox="1">
            <a:spLocks noGrp="1"/>
          </p:cNvSpPr>
          <p:nvPr>
            <p:ph type="title"/>
          </p:nvPr>
        </p:nvSpPr>
        <p:spPr>
          <a:xfrm>
            <a:off x="1776398" y="1111571"/>
            <a:ext cx="8598490" cy="436075"/>
          </a:xfrm>
          <a:prstGeom prst="rect">
            <a:avLst/>
          </a:prstGeom>
        </p:spPr>
        <p:txBody>
          <a:bodyPr vert="horz" wrap="square" lIns="0" tIns="23553" rIns="0" bIns="0" rtlCol="0">
            <a:spAutoFit/>
          </a:bodyPr>
          <a:lstStyle/>
          <a:p>
            <a:pPr>
              <a:spcBef>
                <a:spcPts val="185"/>
              </a:spcBef>
            </a:pPr>
            <a:r>
              <a:rPr spc="14" dirty="0"/>
              <a:t>Sections</a:t>
            </a:r>
            <a:r>
              <a:rPr spc="7" dirty="0"/>
              <a:t> </a:t>
            </a:r>
            <a:r>
              <a:rPr spc="21" dirty="0"/>
              <a:t>of</a:t>
            </a:r>
            <a:r>
              <a:rPr spc="7" dirty="0"/>
              <a:t> </a:t>
            </a:r>
            <a:r>
              <a:rPr spc="14" dirty="0"/>
              <a:t>the</a:t>
            </a:r>
            <a:r>
              <a:rPr spc="7" dirty="0"/>
              <a:t> Elevation</a:t>
            </a:r>
            <a:r>
              <a:rPr spc="-14" dirty="0"/>
              <a:t> </a:t>
            </a:r>
            <a:r>
              <a:rPr spc="14" dirty="0"/>
              <a:t>Certificate</a:t>
            </a:r>
            <a:r>
              <a:rPr spc="-21" dirty="0"/>
              <a:t> </a:t>
            </a:r>
            <a:r>
              <a:rPr spc="27" dirty="0"/>
              <a:t>–</a:t>
            </a:r>
            <a:r>
              <a:rPr spc="14" dirty="0"/>
              <a:t> </a:t>
            </a:r>
            <a:r>
              <a:rPr spc="27" dirty="0"/>
              <a:t>Who</a:t>
            </a:r>
            <a:r>
              <a:rPr spc="7" dirty="0"/>
              <a:t> </a:t>
            </a:r>
            <a:r>
              <a:rPr spc="21" dirty="0"/>
              <a:t>can</a:t>
            </a:r>
            <a:r>
              <a:rPr spc="7" dirty="0"/>
              <a:t> </a:t>
            </a:r>
            <a:r>
              <a:rPr spc="14" dirty="0"/>
              <a:t>complete?</a:t>
            </a:r>
          </a:p>
        </p:txBody>
      </p:sp>
      <p:grpSp>
        <p:nvGrpSpPr>
          <p:cNvPr id="14" name="object 14"/>
          <p:cNvGrpSpPr/>
          <p:nvPr/>
        </p:nvGrpSpPr>
        <p:grpSpPr>
          <a:xfrm>
            <a:off x="1854907" y="1973718"/>
            <a:ext cx="1264869" cy="4068516"/>
            <a:chOff x="1350263" y="2494026"/>
            <a:chExt cx="920750" cy="2961640"/>
          </a:xfrm>
        </p:grpSpPr>
        <p:sp>
          <p:nvSpPr>
            <p:cNvPr id="15" name="object 15"/>
            <p:cNvSpPr/>
            <p:nvPr/>
          </p:nvSpPr>
          <p:spPr>
            <a:xfrm>
              <a:off x="1354074" y="2494025"/>
              <a:ext cx="916940" cy="669290"/>
            </a:xfrm>
            <a:custGeom>
              <a:avLst/>
              <a:gdLst/>
              <a:ahLst/>
              <a:cxnLst/>
              <a:rect l="l" t="t" r="r" b="b"/>
              <a:pathLst>
                <a:path w="916939" h="669289">
                  <a:moveTo>
                    <a:pt x="916686" y="167640"/>
                  </a:moveTo>
                  <a:lnTo>
                    <a:pt x="749046" y="0"/>
                  </a:lnTo>
                  <a:lnTo>
                    <a:pt x="749046" y="83820"/>
                  </a:lnTo>
                  <a:lnTo>
                    <a:pt x="0" y="83820"/>
                  </a:lnTo>
                  <a:lnTo>
                    <a:pt x="0" y="251460"/>
                  </a:lnTo>
                  <a:lnTo>
                    <a:pt x="749046" y="251460"/>
                  </a:lnTo>
                  <a:lnTo>
                    <a:pt x="749046" y="332994"/>
                  </a:lnTo>
                  <a:lnTo>
                    <a:pt x="749046" y="336042"/>
                  </a:lnTo>
                  <a:lnTo>
                    <a:pt x="749046" y="416814"/>
                  </a:lnTo>
                  <a:lnTo>
                    <a:pt x="0" y="416814"/>
                  </a:lnTo>
                  <a:lnTo>
                    <a:pt x="0" y="585216"/>
                  </a:lnTo>
                  <a:lnTo>
                    <a:pt x="749046" y="585216"/>
                  </a:lnTo>
                  <a:lnTo>
                    <a:pt x="749046" y="669036"/>
                  </a:lnTo>
                  <a:lnTo>
                    <a:pt x="916686" y="501396"/>
                  </a:lnTo>
                  <a:lnTo>
                    <a:pt x="750557" y="334518"/>
                  </a:lnTo>
                  <a:lnTo>
                    <a:pt x="916686" y="167640"/>
                  </a:lnTo>
                  <a:close/>
                </a:path>
              </a:pathLst>
            </a:custGeom>
            <a:solidFill>
              <a:srgbClr val="595B5D"/>
            </a:solidFill>
          </p:spPr>
          <p:txBody>
            <a:bodyPr wrap="square" lIns="0" tIns="0" rIns="0" bIns="0" rtlCol="0"/>
            <a:lstStyle/>
            <a:p>
              <a:endParaRPr sz="2473"/>
            </a:p>
          </p:txBody>
        </p:sp>
        <p:sp>
          <p:nvSpPr>
            <p:cNvPr id="16" name="object 16"/>
            <p:cNvSpPr/>
            <p:nvPr/>
          </p:nvSpPr>
          <p:spPr>
            <a:xfrm>
              <a:off x="1354074" y="3164585"/>
              <a:ext cx="916940" cy="662305"/>
            </a:xfrm>
            <a:custGeom>
              <a:avLst/>
              <a:gdLst/>
              <a:ahLst/>
              <a:cxnLst/>
              <a:rect l="l" t="t" r="r" b="b"/>
              <a:pathLst>
                <a:path w="916939" h="662304">
                  <a:moveTo>
                    <a:pt x="916686" y="167640"/>
                  </a:moveTo>
                  <a:lnTo>
                    <a:pt x="749046" y="0"/>
                  </a:lnTo>
                  <a:lnTo>
                    <a:pt x="749046" y="83820"/>
                  </a:lnTo>
                  <a:lnTo>
                    <a:pt x="0" y="83820"/>
                  </a:lnTo>
                  <a:lnTo>
                    <a:pt x="0" y="252222"/>
                  </a:lnTo>
                  <a:lnTo>
                    <a:pt x="749046" y="252222"/>
                  </a:lnTo>
                  <a:lnTo>
                    <a:pt x="749046" y="326136"/>
                  </a:lnTo>
                  <a:lnTo>
                    <a:pt x="749046" y="336042"/>
                  </a:lnTo>
                  <a:lnTo>
                    <a:pt x="749046" y="409956"/>
                  </a:lnTo>
                  <a:lnTo>
                    <a:pt x="0" y="409956"/>
                  </a:lnTo>
                  <a:lnTo>
                    <a:pt x="0" y="577596"/>
                  </a:lnTo>
                  <a:lnTo>
                    <a:pt x="749046" y="577596"/>
                  </a:lnTo>
                  <a:lnTo>
                    <a:pt x="749046" y="662178"/>
                  </a:lnTo>
                  <a:lnTo>
                    <a:pt x="916686" y="493776"/>
                  </a:lnTo>
                  <a:lnTo>
                    <a:pt x="753986" y="331089"/>
                  </a:lnTo>
                  <a:lnTo>
                    <a:pt x="916686" y="167640"/>
                  </a:lnTo>
                  <a:close/>
                </a:path>
              </a:pathLst>
            </a:custGeom>
            <a:solidFill>
              <a:srgbClr val="005188"/>
            </a:solidFill>
          </p:spPr>
          <p:txBody>
            <a:bodyPr wrap="square" lIns="0" tIns="0" rIns="0" bIns="0" rtlCol="0"/>
            <a:lstStyle/>
            <a:p>
              <a:endParaRPr sz="2473"/>
            </a:p>
          </p:txBody>
        </p:sp>
        <p:sp>
          <p:nvSpPr>
            <p:cNvPr id="17" name="object 17"/>
            <p:cNvSpPr/>
            <p:nvPr/>
          </p:nvSpPr>
          <p:spPr>
            <a:xfrm>
              <a:off x="1354073" y="4794504"/>
              <a:ext cx="916940" cy="336550"/>
            </a:xfrm>
            <a:custGeom>
              <a:avLst/>
              <a:gdLst/>
              <a:ahLst/>
              <a:cxnLst/>
              <a:rect l="l" t="t" r="r" b="b"/>
              <a:pathLst>
                <a:path w="916939" h="336550">
                  <a:moveTo>
                    <a:pt x="916686" y="168402"/>
                  </a:moveTo>
                  <a:lnTo>
                    <a:pt x="749046" y="0"/>
                  </a:lnTo>
                  <a:lnTo>
                    <a:pt x="749046" y="84582"/>
                  </a:lnTo>
                  <a:lnTo>
                    <a:pt x="0" y="84582"/>
                  </a:lnTo>
                  <a:lnTo>
                    <a:pt x="0" y="252222"/>
                  </a:lnTo>
                  <a:lnTo>
                    <a:pt x="749046" y="252222"/>
                  </a:lnTo>
                  <a:lnTo>
                    <a:pt x="749046" y="336042"/>
                  </a:lnTo>
                  <a:lnTo>
                    <a:pt x="916686" y="168402"/>
                  </a:lnTo>
                  <a:close/>
                </a:path>
              </a:pathLst>
            </a:custGeom>
            <a:solidFill>
              <a:srgbClr val="595B5D"/>
            </a:solidFill>
          </p:spPr>
          <p:txBody>
            <a:bodyPr wrap="square" lIns="0" tIns="0" rIns="0" bIns="0" rtlCol="0"/>
            <a:lstStyle/>
            <a:p>
              <a:endParaRPr sz="2473"/>
            </a:p>
          </p:txBody>
        </p:sp>
        <p:sp>
          <p:nvSpPr>
            <p:cNvPr id="18" name="object 18"/>
            <p:cNvSpPr/>
            <p:nvPr/>
          </p:nvSpPr>
          <p:spPr>
            <a:xfrm>
              <a:off x="1354073" y="4469130"/>
              <a:ext cx="916940" cy="336550"/>
            </a:xfrm>
            <a:custGeom>
              <a:avLst/>
              <a:gdLst/>
              <a:ahLst/>
              <a:cxnLst/>
              <a:rect l="l" t="t" r="r" b="b"/>
              <a:pathLst>
                <a:path w="916939" h="336550">
                  <a:moveTo>
                    <a:pt x="916686" y="167640"/>
                  </a:moveTo>
                  <a:lnTo>
                    <a:pt x="749046" y="0"/>
                  </a:lnTo>
                  <a:lnTo>
                    <a:pt x="749046" y="83820"/>
                  </a:lnTo>
                  <a:lnTo>
                    <a:pt x="0" y="83820"/>
                  </a:lnTo>
                  <a:lnTo>
                    <a:pt x="0" y="251460"/>
                  </a:lnTo>
                  <a:lnTo>
                    <a:pt x="749046" y="251460"/>
                  </a:lnTo>
                  <a:lnTo>
                    <a:pt x="749046" y="336042"/>
                  </a:lnTo>
                  <a:lnTo>
                    <a:pt x="916686" y="167640"/>
                  </a:lnTo>
                  <a:close/>
                </a:path>
              </a:pathLst>
            </a:custGeom>
            <a:solidFill>
              <a:srgbClr val="0078AE"/>
            </a:solidFill>
          </p:spPr>
          <p:txBody>
            <a:bodyPr wrap="square" lIns="0" tIns="0" rIns="0" bIns="0" rtlCol="0"/>
            <a:lstStyle/>
            <a:p>
              <a:endParaRPr sz="2473"/>
            </a:p>
          </p:txBody>
        </p:sp>
        <p:sp>
          <p:nvSpPr>
            <p:cNvPr id="19" name="object 19"/>
            <p:cNvSpPr/>
            <p:nvPr/>
          </p:nvSpPr>
          <p:spPr>
            <a:xfrm>
              <a:off x="1350264" y="3801617"/>
              <a:ext cx="920750" cy="1653539"/>
            </a:xfrm>
            <a:custGeom>
              <a:avLst/>
              <a:gdLst/>
              <a:ahLst/>
              <a:cxnLst/>
              <a:rect l="l" t="t" r="r" b="b"/>
              <a:pathLst>
                <a:path w="920750" h="1653539">
                  <a:moveTo>
                    <a:pt x="916686" y="1485900"/>
                  </a:moveTo>
                  <a:lnTo>
                    <a:pt x="749046" y="1317498"/>
                  </a:lnTo>
                  <a:lnTo>
                    <a:pt x="749046" y="1401318"/>
                  </a:lnTo>
                  <a:lnTo>
                    <a:pt x="0" y="1401318"/>
                  </a:lnTo>
                  <a:lnTo>
                    <a:pt x="0" y="1569720"/>
                  </a:lnTo>
                  <a:lnTo>
                    <a:pt x="749046" y="1569720"/>
                  </a:lnTo>
                  <a:lnTo>
                    <a:pt x="749046" y="1653540"/>
                  </a:lnTo>
                  <a:lnTo>
                    <a:pt x="916686" y="1485900"/>
                  </a:lnTo>
                  <a:close/>
                </a:path>
                <a:path w="920750" h="1653539">
                  <a:moveTo>
                    <a:pt x="920496" y="496062"/>
                  </a:moveTo>
                  <a:lnTo>
                    <a:pt x="754380" y="329946"/>
                  </a:lnTo>
                  <a:lnTo>
                    <a:pt x="916686" y="167640"/>
                  </a:lnTo>
                  <a:lnTo>
                    <a:pt x="749046" y="0"/>
                  </a:lnTo>
                  <a:lnTo>
                    <a:pt x="749046" y="83820"/>
                  </a:lnTo>
                  <a:lnTo>
                    <a:pt x="0" y="83820"/>
                  </a:lnTo>
                  <a:lnTo>
                    <a:pt x="0" y="251460"/>
                  </a:lnTo>
                  <a:lnTo>
                    <a:pt x="749046" y="251460"/>
                  </a:lnTo>
                  <a:lnTo>
                    <a:pt x="749046" y="335280"/>
                  </a:lnTo>
                  <a:lnTo>
                    <a:pt x="752856" y="331470"/>
                  </a:lnTo>
                  <a:lnTo>
                    <a:pt x="752856" y="412242"/>
                  </a:lnTo>
                  <a:lnTo>
                    <a:pt x="3810" y="412242"/>
                  </a:lnTo>
                  <a:lnTo>
                    <a:pt x="3810" y="579882"/>
                  </a:lnTo>
                  <a:lnTo>
                    <a:pt x="752856" y="579882"/>
                  </a:lnTo>
                  <a:lnTo>
                    <a:pt x="752856" y="664464"/>
                  </a:lnTo>
                  <a:lnTo>
                    <a:pt x="920496" y="496062"/>
                  </a:lnTo>
                  <a:close/>
                </a:path>
              </a:pathLst>
            </a:custGeom>
            <a:solidFill>
              <a:srgbClr val="595B5D"/>
            </a:solidFill>
          </p:spPr>
          <p:txBody>
            <a:bodyPr wrap="square" lIns="0" tIns="0" rIns="0" bIns="0" rtlCol="0"/>
            <a:lstStyle/>
            <a:p>
              <a:endParaRPr sz="2473"/>
            </a:p>
          </p:txBody>
        </p:sp>
      </p:grpSp>
      <p:sp>
        <p:nvSpPr>
          <p:cNvPr id="20" name="object 20"/>
          <p:cNvSpPr txBox="1"/>
          <p:nvPr/>
        </p:nvSpPr>
        <p:spPr>
          <a:xfrm>
            <a:off x="1963772" y="2045285"/>
            <a:ext cx="954322" cy="3860188"/>
          </a:xfrm>
          <a:prstGeom prst="rect">
            <a:avLst/>
          </a:prstGeom>
        </p:spPr>
        <p:txBody>
          <a:bodyPr vert="horz" wrap="square" lIns="0" tIns="21808" rIns="0" bIns="0" rtlCol="0">
            <a:spAutoFit/>
          </a:bodyPr>
          <a:lstStyle/>
          <a:p>
            <a:pPr marL="128228">
              <a:spcBef>
                <a:spcPts val="172"/>
              </a:spcBef>
            </a:pPr>
            <a:r>
              <a:rPr sz="1717" dirty="0">
                <a:solidFill>
                  <a:srgbClr val="FFFFFF"/>
                </a:solidFill>
                <a:latin typeface="Franklin Gothic Book"/>
                <a:cs typeface="Franklin Gothic Book"/>
              </a:rPr>
              <a:t>Anyone</a:t>
            </a:r>
            <a:endParaRPr sz="1717" dirty="0">
              <a:latin typeface="Franklin Gothic Book"/>
              <a:cs typeface="Franklin Gothic Book"/>
            </a:endParaRPr>
          </a:p>
          <a:p>
            <a:pPr marL="128228">
              <a:spcBef>
                <a:spcPts val="1545"/>
              </a:spcBef>
            </a:pPr>
            <a:r>
              <a:rPr sz="1717" dirty="0">
                <a:solidFill>
                  <a:srgbClr val="FFFFFF"/>
                </a:solidFill>
                <a:latin typeface="Franklin Gothic Book"/>
                <a:cs typeface="Franklin Gothic Book"/>
              </a:rPr>
              <a:t>Anyone</a:t>
            </a:r>
            <a:endParaRPr sz="1717" dirty="0">
              <a:latin typeface="Franklin Gothic Book"/>
              <a:cs typeface="Franklin Gothic Book"/>
            </a:endParaRPr>
          </a:p>
          <a:p>
            <a:pPr marR="6978">
              <a:lnSpc>
                <a:spcPts val="3530"/>
              </a:lnSpc>
              <a:spcBef>
                <a:spcPts val="343"/>
              </a:spcBef>
            </a:pP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 </a:t>
            </a:r>
            <a:r>
              <a:rPr sz="1305" spc="-302" dirty="0">
                <a:solidFill>
                  <a:srgbClr val="FFFFFF"/>
                </a:solidFill>
                <a:latin typeface="Franklin Gothic Book"/>
                <a:cs typeface="Franklin Gothic Book"/>
              </a:rPr>
              <a:t> </a:t>
            </a: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a:t>
            </a:r>
            <a:endParaRPr sz="1305" dirty="0">
              <a:latin typeface="Franklin Gothic Book"/>
              <a:cs typeface="Franklin Gothic Book"/>
            </a:endParaRPr>
          </a:p>
          <a:p>
            <a:pPr marL="122994">
              <a:spcBef>
                <a:spcPts val="1065"/>
              </a:spcBef>
            </a:pPr>
            <a:r>
              <a:rPr sz="1717" dirty="0">
                <a:solidFill>
                  <a:srgbClr val="FFFFFF"/>
                </a:solidFill>
                <a:latin typeface="Franklin Gothic Book"/>
                <a:cs typeface="Franklin Gothic Book"/>
              </a:rPr>
              <a:t>Anyone</a:t>
            </a:r>
            <a:endParaRPr sz="1717" dirty="0">
              <a:latin typeface="Franklin Gothic Book"/>
              <a:cs typeface="Franklin Gothic Book"/>
            </a:endParaRPr>
          </a:p>
          <a:p>
            <a:pPr marL="128228">
              <a:spcBef>
                <a:spcPts val="1490"/>
              </a:spcBef>
            </a:pPr>
            <a:r>
              <a:rPr sz="1717" dirty="0">
                <a:solidFill>
                  <a:srgbClr val="FFFFFF"/>
                </a:solidFill>
                <a:latin typeface="Franklin Gothic Book"/>
                <a:cs typeface="Franklin Gothic Book"/>
              </a:rPr>
              <a:t>Anyone</a:t>
            </a:r>
            <a:endParaRPr sz="1717" dirty="0">
              <a:latin typeface="Franklin Gothic Book"/>
              <a:cs typeface="Franklin Gothic Book"/>
            </a:endParaRPr>
          </a:p>
          <a:p>
            <a:pPr>
              <a:spcBef>
                <a:spcPts val="7"/>
              </a:spcBef>
            </a:pPr>
            <a:endParaRPr sz="1717" dirty="0">
              <a:latin typeface="Franklin Gothic Book"/>
              <a:cs typeface="Franklin Gothic Book"/>
            </a:endParaRPr>
          </a:p>
          <a:p>
            <a:pPr marL="62806"/>
            <a:r>
              <a:rPr sz="1168" dirty="0">
                <a:solidFill>
                  <a:srgbClr val="FFFFFF"/>
                </a:solidFill>
                <a:latin typeface="Franklin Gothic Book"/>
                <a:cs typeface="Franklin Gothic Book"/>
              </a:rPr>
              <a:t>Local</a:t>
            </a:r>
            <a:r>
              <a:rPr sz="1168" spc="-48" dirty="0">
                <a:solidFill>
                  <a:srgbClr val="FFFFFF"/>
                </a:solidFill>
                <a:latin typeface="Franklin Gothic Book"/>
                <a:cs typeface="Franklin Gothic Book"/>
              </a:rPr>
              <a:t> </a:t>
            </a:r>
            <a:r>
              <a:rPr sz="1168" dirty="0">
                <a:solidFill>
                  <a:srgbClr val="FFFFFF"/>
                </a:solidFill>
                <a:latin typeface="Franklin Gothic Book"/>
                <a:cs typeface="Franklin Gothic Book"/>
              </a:rPr>
              <a:t>Official</a:t>
            </a:r>
            <a:endParaRPr sz="1168" dirty="0">
              <a:latin typeface="Franklin Gothic Book"/>
              <a:cs typeface="Franklin Gothic Book"/>
            </a:endParaRPr>
          </a:p>
          <a:p>
            <a:pPr marL="122994" marR="136951" indent="5234">
              <a:lnSpc>
                <a:spcPct val="170400"/>
              </a:lnSpc>
              <a:spcBef>
                <a:spcPts val="330"/>
              </a:spcBef>
            </a:pPr>
            <a:r>
              <a:rPr sz="1717" spc="14" dirty="0">
                <a:solidFill>
                  <a:srgbClr val="FFFFFF"/>
                </a:solidFill>
                <a:latin typeface="Franklin Gothic Book"/>
                <a:cs typeface="Franklin Gothic Book"/>
              </a:rPr>
              <a:t>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  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a:t>
            </a:r>
            <a:endParaRPr sz="1717" dirty="0">
              <a:latin typeface="Franklin Gothic Book"/>
              <a:cs typeface="Franklin Gothic Book"/>
            </a:endParaRPr>
          </a:p>
        </p:txBody>
      </p:sp>
      <p:sp>
        <p:nvSpPr>
          <p:cNvPr id="21" name="object 21"/>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5" name="Slide Number Placeholder 24">
            <a:extLst>
              <a:ext uri="{FF2B5EF4-FFF2-40B4-BE49-F238E27FC236}">
                <a16:creationId xmlns:a16="http://schemas.microsoft.com/office/drawing/2014/main" id="{DF222107-D729-FFFD-C0B4-905D82CC41F9}"/>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60</a:t>
            </a:fld>
            <a:endParaRPr lang="en-US" spc="-21" dirty="0"/>
          </a:p>
        </p:txBody>
      </p:sp>
    </p:spTree>
    <p:extLst>
      <p:ext uri="{BB962C8B-B14F-4D97-AF65-F5344CB8AC3E}">
        <p14:creationId xmlns:p14="http://schemas.microsoft.com/office/powerpoint/2010/main" val="1655915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5" name="object 5"/>
          <p:cNvSpPr txBox="1"/>
          <p:nvPr/>
        </p:nvSpPr>
        <p:spPr>
          <a:xfrm>
            <a:off x="8423502" y="6627064"/>
            <a:ext cx="2744329" cy="197346"/>
          </a:xfrm>
          <a:prstGeom prst="rect">
            <a:avLst/>
          </a:prstGeom>
        </p:spPr>
        <p:txBody>
          <a:bodyPr vert="horz" wrap="square" lIns="0" tIns="17446" rIns="0" bIns="0" rtlCol="0">
            <a:spAutoFit/>
          </a:bodyPr>
          <a:lstStyle/>
          <a:p>
            <a:pPr>
              <a:spcBef>
                <a:spcPts val="137"/>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grpSp>
        <p:nvGrpSpPr>
          <p:cNvPr id="6" name="object 6"/>
          <p:cNvGrpSpPr/>
          <p:nvPr/>
        </p:nvGrpSpPr>
        <p:grpSpPr>
          <a:xfrm>
            <a:off x="1593210" y="6255079"/>
            <a:ext cx="2105788" cy="751943"/>
            <a:chOff x="1159763" y="5610605"/>
            <a:chExt cx="1532890" cy="547370"/>
          </a:xfrm>
        </p:grpSpPr>
        <p:pic>
          <p:nvPicPr>
            <p:cNvPr id="7" name="object 7"/>
            <p:cNvPicPr/>
            <p:nvPr/>
          </p:nvPicPr>
          <p:blipFill>
            <a:blip r:embed="rId3" cstate="print"/>
            <a:stretch>
              <a:fillRect/>
            </a:stretch>
          </p:blipFill>
          <p:spPr>
            <a:xfrm>
              <a:off x="1786890" y="5773673"/>
              <a:ext cx="162306" cy="235457"/>
            </a:xfrm>
            <a:prstGeom prst="rect">
              <a:avLst/>
            </a:prstGeom>
          </p:spPr>
        </p:pic>
        <p:pic>
          <p:nvPicPr>
            <p:cNvPr id="8" name="object 8"/>
            <p:cNvPicPr/>
            <p:nvPr/>
          </p:nvPicPr>
          <p:blipFill>
            <a:blip r:embed="rId4" cstate="print"/>
            <a:stretch>
              <a:fillRect/>
            </a:stretch>
          </p:blipFill>
          <p:spPr>
            <a:xfrm>
              <a:off x="1969769" y="5773673"/>
              <a:ext cx="165354" cy="235457"/>
            </a:xfrm>
            <a:prstGeom prst="rect">
              <a:avLst/>
            </a:prstGeom>
          </p:spPr>
        </p:pic>
        <p:sp>
          <p:nvSpPr>
            <p:cNvPr id="9" name="object 9"/>
            <p:cNvSpPr/>
            <p:nvPr/>
          </p:nvSpPr>
          <p:spPr>
            <a:xfrm>
              <a:off x="2152650" y="5773673"/>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10" name="object 10"/>
            <p:cNvPicPr/>
            <p:nvPr/>
          </p:nvPicPr>
          <p:blipFill>
            <a:blip r:embed="rId5" cstate="print"/>
            <a:stretch>
              <a:fillRect/>
            </a:stretch>
          </p:blipFill>
          <p:spPr>
            <a:xfrm>
              <a:off x="2471927" y="5767577"/>
              <a:ext cx="220218" cy="241554"/>
            </a:xfrm>
            <a:prstGeom prst="rect">
              <a:avLst/>
            </a:prstGeom>
          </p:spPr>
        </p:pic>
        <p:pic>
          <p:nvPicPr>
            <p:cNvPr id="11" name="object 11"/>
            <p:cNvPicPr/>
            <p:nvPr/>
          </p:nvPicPr>
          <p:blipFill>
            <a:blip r:embed="rId6" cstate="print"/>
            <a:stretch>
              <a:fillRect/>
            </a:stretch>
          </p:blipFill>
          <p:spPr>
            <a:xfrm>
              <a:off x="1159763" y="5610605"/>
              <a:ext cx="541781" cy="547115"/>
            </a:xfrm>
            <a:prstGeom prst="rect">
              <a:avLst/>
            </a:prstGeom>
          </p:spPr>
        </p:pic>
      </p:grpSp>
      <p:sp>
        <p:nvSpPr>
          <p:cNvPr id="12" name="object 12"/>
          <p:cNvSpPr txBox="1"/>
          <p:nvPr/>
        </p:nvSpPr>
        <p:spPr>
          <a:xfrm>
            <a:off x="8789041" y="2974178"/>
            <a:ext cx="293101" cy="763671"/>
          </a:xfrm>
          <a:prstGeom prst="rect">
            <a:avLst/>
          </a:prstGeom>
        </p:spPr>
        <p:txBody>
          <a:bodyPr vert="horz" wrap="square" lIns="0" tIns="0" rIns="0" bIns="0" rtlCol="0">
            <a:spAutoFit/>
          </a:bodyPr>
          <a:lstStyle/>
          <a:p>
            <a:pPr marR="55827" algn="r">
              <a:lnSpc>
                <a:spcPts val="2389"/>
              </a:lnSpc>
            </a:pPr>
            <a:r>
              <a:rPr sz="2129" spc="-7" dirty="0">
                <a:latin typeface="Franklin Gothic Book"/>
                <a:cs typeface="Franklin Gothic Book"/>
              </a:rPr>
              <a:t>d)</a:t>
            </a:r>
            <a:endParaRPr sz="2129">
              <a:latin typeface="Franklin Gothic Book"/>
              <a:cs typeface="Franklin Gothic Book"/>
            </a:endParaRPr>
          </a:p>
          <a:p>
            <a:pPr algn="r">
              <a:spcBef>
                <a:spcPts val="955"/>
              </a:spcBef>
            </a:pPr>
            <a:r>
              <a:rPr sz="2129" dirty="0">
                <a:latin typeface="Franklin Gothic Book"/>
                <a:cs typeface="Franklin Gothic Book"/>
              </a:rPr>
              <a:t>)</a:t>
            </a:r>
            <a:endParaRPr sz="2129">
              <a:latin typeface="Franklin Gothic Book"/>
              <a:cs typeface="Franklin Gothic Book"/>
            </a:endParaRPr>
          </a:p>
        </p:txBody>
      </p:sp>
      <p:sp>
        <p:nvSpPr>
          <p:cNvPr id="13" name="object 13"/>
          <p:cNvSpPr txBox="1"/>
          <p:nvPr/>
        </p:nvSpPr>
        <p:spPr>
          <a:xfrm>
            <a:off x="10786573" y="4310911"/>
            <a:ext cx="80252" cy="307777"/>
          </a:xfrm>
          <a:prstGeom prst="rect">
            <a:avLst/>
          </a:prstGeom>
        </p:spPr>
        <p:txBody>
          <a:bodyPr vert="horz" wrap="square" lIns="0" tIns="0" rIns="0" bIns="0" rtlCol="0">
            <a:spAutoFit/>
          </a:bodyPr>
          <a:lstStyle/>
          <a:p>
            <a:pPr>
              <a:lnSpc>
                <a:spcPts val="2389"/>
              </a:lnSpc>
            </a:pPr>
            <a:r>
              <a:rPr sz="2129" dirty="0">
                <a:latin typeface="Franklin Gothic Book"/>
                <a:cs typeface="Franklin Gothic Book"/>
              </a:rPr>
              <a:t>)</a:t>
            </a:r>
            <a:endParaRPr sz="2129">
              <a:latin typeface="Franklin Gothic Book"/>
              <a:cs typeface="Franklin Gothic Book"/>
            </a:endParaRPr>
          </a:p>
        </p:txBody>
      </p:sp>
      <p:sp>
        <p:nvSpPr>
          <p:cNvPr id="14" name="object 14"/>
          <p:cNvSpPr txBox="1"/>
          <p:nvPr/>
        </p:nvSpPr>
        <p:spPr>
          <a:xfrm>
            <a:off x="3208404" y="1923821"/>
            <a:ext cx="7633701" cy="4062683"/>
          </a:xfrm>
          <a:prstGeom prst="rect">
            <a:avLst/>
          </a:prstGeom>
        </p:spPr>
        <p:txBody>
          <a:bodyPr vert="horz" wrap="square" lIns="0" tIns="137827" rIns="0" bIns="0" rtlCol="0">
            <a:spAutoFit/>
          </a:bodyPr>
          <a:lstStyle/>
          <a:p>
            <a:pPr marL="337580" indent="-338451">
              <a:spcBef>
                <a:spcPts val="1085"/>
              </a:spcBef>
              <a:buClr>
                <a:srgbClr val="8A8D90"/>
              </a:buClr>
              <a:buFont typeface="Wingdings"/>
              <a:buChar char=""/>
              <a:tabLst>
                <a:tab pos="337580" algn="l"/>
                <a:tab pos="338451" algn="l"/>
              </a:tabLst>
            </a:pPr>
            <a:r>
              <a:rPr sz="2129" dirty="0">
                <a:latin typeface="Franklin Gothic Book"/>
                <a:cs typeface="Franklin Gothic Book"/>
              </a:rPr>
              <a:t>Section</a:t>
            </a:r>
            <a:r>
              <a:rPr sz="2129" spc="-21" dirty="0">
                <a:latin typeface="Franklin Gothic Book"/>
                <a:cs typeface="Franklin Gothic Book"/>
              </a:rPr>
              <a:t> </a:t>
            </a:r>
            <a:r>
              <a:rPr sz="2129" spc="7" dirty="0">
                <a:latin typeface="Franklin Gothic Book"/>
                <a:cs typeface="Franklin Gothic Book"/>
              </a:rPr>
              <a:t>A</a:t>
            </a:r>
            <a:r>
              <a:rPr sz="2129" spc="-14" dirty="0">
                <a:latin typeface="Franklin Gothic Book"/>
                <a:cs typeface="Franklin Gothic Book"/>
              </a:rPr>
              <a:t> </a:t>
            </a:r>
            <a:r>
              <a:rPr sz="2129" spc="7" dirty="0">
                <a:latin typeface="Franklin Gothic Book"/>
                <a:cs typeface="Franklin Gothic Book"/>
              </a:rPr>
              <a:t>–</a:t>
            </a:r>
            <a:r>
              <a:rPr sz="2129" spc="-7" dirty="0">
                <a:latin typeface="Franklin Gothic Book"/>
                <a:cs typeface="Franklin Gothic Book"/>
              </a:rPr>
              <a:t> </a:t>
            </a:r>
            <a:r>
              <a:rPr sz="2129" spc="7" dirty="0">
                <a:latin typeface="Franklin Gothic Book"/>
                <a:cs typeface="Franklin Gothic Book"/>
              </a:rPr>
              <a:t>Property</a:t>
            </a:r>
            <a:r>
              <a:rPr sz="2129" spc="-14" dirty="0">
                <a:latin typeface="Franklin Gothic Book"/>
                <a:cs typeface="Franklin Gothic Book"/>
              </a:rPr>
              <a:t> </a:t>
            </a:r>
            <a:r>
              <a:rPr sz="2129" spc="-7" dirty="0">
                <a:latin typeface="Franklin Gothic Book"/>
                <a:cs typeface="Franklin Gothic Book"/>
              </a:rPr>
              <a:t>Information</a:t>
            </a:r>
            <a:endParaRPr sz="2129">
              <a:latin typeface="Franklin Gothic Book"/>
              <a:cs typeface="Franklin Gothic Book"/>
            </a:endParaRPr>
          </a:p>
          <a:p>
            <a:pPr marL="337580" indent="-338451">
              <a:spcBef>
                <a:spcPts val="962"/>
              </a:spcBef>
              <a:buClr>
                <a:srgbClr val="8A8D90"/>
              </a:buClr>
              <a:buFont typeface="Wingdings"/>
              <a:buChar char=""/>
              <a:tabLst>
                <a:tab pos="337580" algn="l"/>
                <a:tab pos="338451" algn="l"/>
              </a:tabLst>
            </a:pPr>
            <a:r>
              <a:rPr sz="2129" dirty="0">
                <a:latin typeface="Franklin Gothic Book"/>
                <a:cs typeface="Franklin Gothic Book"/>
              </a:rPr>
              <a:t>Section</a:t>
            </a:r>
            <a:r>
              <a:rPr sz="2129" spc="-21" dirty="0">
                <a:latin typeface="Franklin Gothic Book"/>
                <a:cs typeface="Franklin Gothic Book"/>
              </a:rPr>
              <a:t> </a:t>
            </a:r>
            <a:r>
              <a:rPr sz="2129" spc="7" dirty="0">
                <a:latin typeface="Franklin Gothic Book"/>
                <a:cs typeface="Franklin Gothic Book"/>
              </a:rPr>
              <a:t>B</a:t>
            </a:r>
            <a:r>
              <a:rPr sz="2129" spc="-21" dirty="0">
                <a:latin typeface="Franklin Gothic Book"/>
                <a:cs typeface="Franklin Gothic Book"/>
              </a:rPr>
              <a:t> </a:t>
            </a:r>
            <a:r>
              <a:rPr sz="2129" spc="7" dirty="0">
                <a:latin typeface="Franklin Gothic Book"/>
                <a:cs typeface="Franklin Gothic Book"/>
              </a:rPr>
              <a:t>–</a:t>
            </a:r>
            <a:r>
              <a:rPr sz="2129" spc="-14" dirty="0">
                <a:latin typeface="Franklin Gothic Book"/>
                <a:cs typeface="Franklin Gothic Book"/>
              </a:rPr>
              <a:t> </a:t>
            </a:r>
            <a:r>
              <a:rPr sz="2129" dirty="0">
                <a:latin typeface="Franklin Gothic Book"/>
                <a:cs typeface="Franklin Gothic Book"/>
              </a:rPr>
              <a:t>FIRM </a:t>
            </a:r>
            <a:r>
              <a:rPr sz="2129" spc="-7" dirty="0">
                <a:latin typeface="Franklin Gothic Book"/>
                <a:cs typeface="Franklin Gothic Book"/>
              </a:rPr>
              <a:t>Information</a:t>
            </a:r>
            <a:endParaRPr sz="2129">
              <a:latin typeface="Franklin Gothic Book"/>
              <a:cs typeface="Franklin Gothic Book"/>
            </a:endParaRPr>
          </a:p>
          <a:p>
            <a:pPr marL="337580" indent="-338451">
              <a:spcBef>
                <a:spcPts val="948"/>
              </a:spcBef>
              <a:buClr>
                <a:srgbClr val="8A8D90"/>
              </a:buClr>
              <a:buFont typeface="Wingdings"/>
              <a:buChar char=""/>
              <a:tabLst>
                <a:tab pos="337580" algn="l"/>
                <a:tab pos="338451" algn="l"/>
              </a:tabLst>
            </a:pPr>
            <a:r>
              <a:rPr sz="2129" dirty="0">
                <a:latin typeface="Franklin Gothic Book"/>
                <a:cs typeface="Franklin Gothic Book"/>
              </a:rPr>
              <a:t>Section</a:t>
            </a:r>
            <a:r>
              <a:rPr sz="2129" spc="-14" dirty="0">
                <a:latin typeface="Franklin Gothic Book"/>
                <a:cs typeface="Franklin Gothic Book"/>
              </a:rPr>
              <a:t> </a:t>
            </a:r>
            <a:r>
              <a:rPr sz="2129" spc="7" dirty="0">
                <a:latin typeface="Franklin Gothic Book"/>
                <a:cs typeface="Franklin Gothic Book"/>
              </a:rPr>
              <a:t>C</a:t>
            </a:r>
            <a:r>
              <a:rPr sz="2129" spc="-14" dirty="0">
                <a:latin typeface="Franklin Gothic Book"/>
                <a:cs typeface="Franklin Gothic Book"/>
              </a:rPr>
              <a:t> </a:t>
            </a:r>
            <a:r>
              <a:rPr sz="2129" spc="7" dirty="0">
                <a:latin typeface="Franklin Gothic Book"/>
                <a:cs typeface="Franklin Gothic Book"/>
              </a:rPr>
              <a:t>–</a:t>
            </a:r>
            <a:r>
              <a:rPr sz="2129" spc="-21" dirty="0">
                <a:latin typeface="Franklin Gothic Book"/>
                <a:cs typeface="Franklin Gothic Book"/>
              </a:rPr>
              <a:t> </a:t>
            </a:r>
            <a:r>
              <a:rPr sz="2129" dirty="0">
                <a:latin typeface="Franklin Gothic Book"/>
                <a:cs typeface="Franklin Gothic Book"/>
              </a:rPr>
              <a:t>Building</a:t>
            </a:r>
            <a:r>
              <a:rPr sz="2129" spc="-21" dirty="0">
                <a:latin typeface="Franklin Gothic Book"/>
                <a:cs typeface="Franklin Gothic Book"/>
              </a:rPr>
              <a:t> </a:t>
            </a:r>
            <a:r>
              <a:rPr sz="2129" spc="-7" dirty="0">
                <a:latin typeface="Franklin Gothic Book"/>
                <a:cs typeface="Franklin Gothic Book"/>
              </a:rPr>
              <a:t>Elevations</a:t>
            </a:r>
            <a:r>
              <a:rPr sz="2129" spc="-14" dirty="0">
                <a:latin typeface="Franklin Gothic Book"/>
                <a:cs typeface="Franklin Gothic Book"/>
              </a:rPr>
              <a:t> </a:t>
            </a:r>
            <a:r>
              <a:rPr sz="2129" dirty="0">
                <a:latin typeface="Franklin Gothic Book"/>
                <a:cs typeface="Franklin Gothic Book"/>
              </a:rPr>
              <a:t>(Survey</a:t>
            </a:r>
            <a:r>
              <a:rPr sz="2129" spc="-14" dirty="0">
                <a:latin typeface="Franklin Gothic Book"/>
                <a:cs typeface="Franklin Gothic Book"/>
              </a:rPr>
              <a:t> </a:t>
            </a:r>
            <a:r>
              <a:rPr sz="2129" dirty="0">
                <a:latin typeface="Franklin Gothic Book"/>
                <a:cs typeface="Franklin Gothic Book"/>
              </a:rPr>
              <a:t>neede</a:t>
            </a:r>
            <a:endParaRPr sz="2129">
              <a:latin typeface="Franklin Gothic Book"/>
              <a:cs typeface="Franklin Gothic Book"/>
            </a:endParaRPr>
          </a:p>
          <a:p>
            <a:pPr marL="337580" indent="-338451">
              <a:spcBef>
                <a:spcPts val="955"/>
              </a:spcBef>
              <a:buClr>
                <a:srgbClr val="8A8D90"/>
              </a:buClr>
              <a:buFont typeface="Wingdings"/>
              <a:buChar char=""/>
              <a:tabLst>
                <a:tab pos="337580" algn="l"/>
                <a:tab pos="338451" algn="l"/>
              </a:tabLst>
            </a:pPr>
            <a:r>
              <a:rPr sz="2129" dirty="0">
                <a:latin typeface="Franklin Gothic Book"/>
                <a:cs typeface="Franklin Gothic Book"/>
              </a:rPr>
              <a:t>Section</a:t>
            </a:r>
            <a:r>
              <a:rPr sz="2129" spc="-14" dirty="0">
                <a:latin typeface="Franklin Gothic Book"/>
                <a:cs typeface="Franklin Gothic Book"/>
              </a:rPr>
              <a:t> </a:t>
            </a:r>
            <a:r>
              <a:rPr sz="2129" spc="7" dirty="0">
                <a:latin typeface="Franklin Gothic Book"/>
                <a:cs typeface="Franklin Gothic Book"/>
              </a:rPr>
              <a:t>D</a:t>
            </a:r>
            <a:r>
              <a:rPr sz="2129" spc="-14" dirty="0">
                <a:latin typeface="Franklin Gothic Book"/>
                <a:cs typeface="Franklin Gothic Book"/>
              </a:rPr>
              <a:t> </a:t>
            </a:r>
            <a:r>
              <a:rPr sz="2129" spc="7" dirty="0">
                <a:latin typeface="Franklin Gothic Book"/>
                <a:cs typeface="Franklin Gothic Book"/>
              </a:rPr>
              <a:t>–</a:t>
            </a:r>
            <a:r>
              <a:rPr sz="2129" spc="-14" dirty="0">
                <a:latin typeface="Franklin Gothic Book"/>
                <a:cs typeface="Franklin Gothic Book"/>
              </a:rPr>
              <a:t> </a:t>
            </a:r>
            <a:r>
              <a:rPr sz="2129" spc="-7" dirty="0">
                <a:latin typeface="Franklin Gothic Book"/>
                <a:cs typeface="Franklin Gothic Book"/>
              </a:rPr>
              <a:t>Surveyor</a:t>
            </a:r>
            <a:r>
              <a:rPr sz="2129" spc="-21" dirty="0">
                <a:latin typeface="Franklin Gothic Book"/>
                <a:cs typeface="Franklin Gothic Book"/>
              </a:rPr>
              <a:t> </a:t>
            </a:r>
            <a:r>
              <a:rPr sz="2129" spc="7" dirty="0">
                <a:latin typeface="Franklin Gothic Book"/>
                <a:cs typeface="Franklin Gothic Book"/>
              </a:rPr>
              <a:t>Certification</a:t>
            </a:r>
            <a:r>
              <a:rPr sz="2129" spc="-34" dirty="0">
                <a:latin typeface="Franklin Gothic Book"/>
                <a:cs typeface="Franklin Gothic Book"/>
              </a:rPr>
              <a:t> </a:t>
            </a:r>
            <a:r>
              <a:rPr sz="2129" spc="-14" dirty="0">
                <a:latin typeface="Franklin Gothic Book"/>
                <a:cs typeface="Franklin Gothic Book"/>
              </a:rPr>
              <a:t>(for</a:t>
            </a:r>
            <a:r>
              <a:rPr sz="2129" spc="-7" dirty="0">
                <a:latin typeface="Franklin Gothic Book"/>
                <a:cs typeface="Franklin Gothic Book"/>
              </a:rPr>
              <a:t> </a:t>
            </a:r>
            <a:r>
              <a:rPr sz="2129" dirty="0">
                <a:latin typeface="Franklin Gothic Book"/>
                <a:cs typeface="Franklin Gothic Book"/>
              </a:rPr>
              <a:t>Section</a:t>
            </a:r>
            <a:r>
              <a:rPr sz="2129" spc="-14" dirty="0">
                <a:latin typeface="Franklin Gothic Book"/>
                <a:cs typeface="Franklin Gothic Book"/>
              </a:rPr>
              <a:t> </a:t>
            </a:r>
            <a:r>
              <a:rPr sz="2129" spc="7" dirty="0">
                <a:latin typeface="Franklin Gothic Book"/>
                <a:cs typeface="Franklin Gothic Book"/>
              </a:rPr>
              <a:t>C</a:t>
            </a:r>
            <a:endParaRPr sz="2129">
              <a:latin typeface="Franklin Gothic Book"/>
              <a:cs typeface="Franklin Gothic Book"/>
            </a:endParaRPr>
          </a:p>
          <a:p>
            <a:pPr marL="337580" indent="-338451">
              <a:spcBef>
                <a:spcPts val="948"/>
              </a:spcBef>
              <a:buClr>
                <a:srgbClr val="8A8D90"/>
              </a:buClr>
              <a:buFont typeface="Wingdings"/>
              <a:buChar char=""/>
              <a:tabLst>
                <a:tab pos="337580" algn="l"/>
                <a:tab pos="338451" algn="l"/>
              </a:tabLst>
            </a:pPr>
            <a:r>
              <a:rPr sz="2129" dirty="0">
                <a:latin typeface="Franklin Gothic Book"/>
                <a:cs typeface="Franklin Gothic Book"/>
              </a:rPr>
              <a:t>Section</a:t>
            </a:r>
            <a:r>
              <a:rPr sz="2129" spc="-21" dirty="0">
                <a:latin typeface="Franklin Gothic Book"/>
                <a:cs typeface="Franklin Gothic Book"/>
              </a:rPr>
              <a:t> </a:t>
            </a:r>
            <a:r>
              <a:rPr sz="2129" spc="7" dirty="0">
                <a:latin typeface="Franklin Gothic Book"/>
                <a:cs typeface="Franklin Gothic Book"/>
              </a:rPr>
              <a:t>E</a:t>
            </a:r>
            <a:r>
              <a:rPr sz="2129" spc="-14" dirty="0">
                <a:latin typeface="Franklin Gothic Book"/>
                <a:cs typeface="Franklin Gothic Book"/>
              </a:rPr>
              <a:t> </a:t>
            </a:r>
            <a:r>
              <a:rPr sz="2129" spc="7" dirty="0">
                <a:latin typeface="Franklin Gothic Book"/>
                <a:cs typeface="Franklin Gothic Book"/>
              </a:rPr>
              <a:t>–</a:t>
            </a:r>
            <a:r>
              <a:rPr sz="2129" dirty="0">
                <a:latin typeface="Franklin Gothic Book"/>
                <a:cs typeface="Franklin Gothic Book"/>
              </a:rPr>
              <a:t> Building</a:t>
            </a:r>
            <a:r>
              <a:rPr sz="2129" spc="-27" dirty="0">
                <a:latin typeface="Franklin Gothic Book"/>
                <a:cs typeface="Franklin Gothic Book"/>
              </a:rPr>
              <a:t> </a:t>
            </a:r>
            <a:r>
              <a:rPr sz="2129" dirty="0">
                <a:latin typeface="Franklin Gothic Book"/>
                <a:cs typeface="Franklin Gothic Book"/>
              </a:rPr>
              <a:t>Measurements (Survey</a:t>
            </a:r>
            <a:r>
              <a:rPr sz="2129" spc="-21" dirty="0">
                <a:latin typeface="Franklin Gothic Book"/>
                <a:cs typeface="Franklin Gothic Book"/>
              </a:rPr>
              <a:t> </a:t>
            </a:r>
            <a:r>
              <a:rPr sz="2129" spc="-7" dirty="0">
                <a:latin typeface="Franklin Gothic Book"/>
                <a:cs typeface="Franklin Gothic Book"/>
              </a:rPr>
              <a:t>not</a:t>
            </a:r>
            <a:r>
              <a:rPr sz="2129" spc="-14" dirty="0">
                <a:latin typeface="Franklin Gothic Book"/>
                <a:cs typeface="Franklin Gothic Book"/>
              </a:rPr>
              <a:t> </a:t>
            </a:r>
            <a:r>
              <a:rPr sz="2129" dirty="0">
                <a:latin typeface="Franklin Gothic Book"/>
                <a:cs typeface="Franklin Gothic Book"/>
              </a:rPr>
              <a:t>needed)</a:t>
            </a:r>
            <a:endParaRPr sz="2129">
              <a:latin typeface="Franklin Gothic Book"/>
              <a:cs typeface="Franklin Gothic Book"/>
            </a:endParaRPr>
          </a:p>
          <a:p>
            <a:pPr marL="337580" indent="-338451">
              <a:spcBef>
                <a:spcPts val="955"/>
              </a:spcBef>
              <a:buClr>
                <a:srgbClr val="8A8D90"/>
              </a:buClr>
              <a:buFont typeface="Wingdings"/>
              <a:buChar char=""/>
              <a:tabLst>
                <a:tab pos="337580" algn="l"/>
                <a:tab pos="338451" algn="l"/>
              </a:tabLst>
            </a:pPr>
            <a:r>
              <a:rPr sz="2129" dirty="0">
                <a:latin typeface="Franklin Gothic Book"/>
                <a:cs typeface="Franklin Gothic Book"/>
              </a:rPr>
              <a:t>Section</a:t>
            </a:r>
            <a:r>
              <a:rPr sz="2129" spc="-14" dirty="0">
                <a:latin typeface="Franklin Gothic Book"/>
                <a:cs typeface="Franklin Gothic Book"/>
              </a:rPr>
              <a:t> </a:t>
            </a:r>
            <a:r>
              <a:rPr sz="2129" spc="7" dirty="0">
                <a:latin typeface="Franklin Gothic Book"/>
                <a:cs typeface="Franklin Gothic Book"/>
              </a:rPr>
              <a:t>F</a:t>
            </a:r>
            <a:r>
              <a:rPr sz="2129" spc="-14" dirty="0">
                <a:latin typeface="Franklin Gothic Book"/>
                <a:cs typeface="Franklin Gothic Book"/>
              </a:rPr>
              <a:t> </a:t>
            </a:r>
            <a:r>
              <a:rPr sz="2129" spc="7" dirty="0">
                <a:latin typeface="Franklin Gothic Book"/>
                <a:cs typeface="Franklin Gothic Book"/>
              </a:rPr>
              <a:t>–</a:t>
            </a:r>
            <a:r>
              <a:rPr sz="2129" spc="-14" dirty="0">
                <a:latin typeface="Franklin Gothic Book"/>
                <a:cs typeface="Franklin Gothic Book"/>
              </a:rPr>
              <a:t> </a:t>
            </a:r>
            <a:r>
              <a:rPr sz="2129" dirty="0">
                <a:latin typeface="Franklin Gothic Book"/>
                <a:cs typeface="Franklin Gothic Book"/>
              </a:rPr>
              <a:t>Owner</a:t>
            </a:r>
            <a:r>
              <a:rPr sz="2129" spc="-7" dirty="0">
                <a:latin typeface="Franklin Gothic Book"/>
                <a:cs typeface="Franklin Gothic Book"/>
              </a:rPr>
              <a:t> </a:t>
            </a:r>
            <a:r>
              <a:rPr sz="2129" dirty="0">
                <a:latin typeface="Franklin Gothic Book"/>
                <a:cs typeface="Franklin Gothic Book"/>
              </a:rPr>
              <a:t>or</a:t>
            </a:r>
            <a:r>
              <a:rPr sz="2129" spc="-14" dirty="0">
                <a:latin typeface="Franklin Gothic Book"/>
                <a:cs typeface="Franklin Gothic Book"/>
              </a:rPr>
              <a:t> </a:t>
            </a:r>
            <a:r>
              <a:rPr sz="2129" spc="-7" dirty="0">
                <a:latin typeface="Franklin Gothic Book"/>
                <a:cs typeface="Franklin Gothic Book"/>
              </a:rPr>
              <a:t>Representative</a:t>
            </a:r>
            <a:r>
              <a:rPr sz="2129" spc="7" dirty="0">
                <a:latin typeface="Franklin Gothic Book"/>
                <a:cs typeface="Franklin Gothic Book"/>
              </a:rPr>
              <a:t> Certification</a:t>
            </a:r>
            <a:r>
              <a:rPr sz="2129" spc="-27" dirty="0">
                <a:latin typeface="Franklin Gothic Book"/>
                <a:cs typeface="Franklin Gothic Book"/>
              </a:rPr>
              <a:t> </a:t>
            </a:r>
            <a:r>
              <a:rPr sz="2129" spc="-14" dirty="0">
                <a:latin typeface="Franklin Gothic Book"/>
                <a:cs typeface="Franklin Gothic Book"/>
              </a:rPr>
              <a:t>(for </a:t>
            </a:r>
            <a:r>
              <a:rPr sz="2129" dirty="0">
                <a:latin typeface="Franklin Gothic Book"/>
                <a:cs typeface="Franklin Gothic Book"/>
              </a:rPr>
              <a:t>Section</a:t>
            </a:r>
            <a:r>
              <a:rPr sz="2129" spc="-14" dirty="0">
                <a:latin typeface="Franklin Gothic Book"/>
                <a:cs typeface="Franklin Gothic Book"/>
              </a:rPr>
              <a:t> </a:t>
            </a:r>
            <a:r>
              <a:rPr sz="2129" spc="7" dirty="0">
                <a:latin typeface="Franklin Gothic Book"/>
                <a:cs typeface="Franklin Gothic Book"/>
              </a:rPr>
              <a:t>E</a:t>
            </a:r>
            <a:endParaRPr sz="2129">
              <a:latin typeface="Franklin Gothic Book"/>
              <a:cs typeface="Franklin Gothic Book"/>
            </a:endParaRPr>
          </a:p>
          <a:p>
            <a:pPr marL="337580" indent="-338451">
              <a:spcBef>
                <a:spcPts val="948"/>
              </a:spcBef>
              <a:buClr>
                <a:srgbClr val="8A8D90"/>
              </a:buClr>
              <a:buFont typeface="Wingdings"/>
              <a:buChar char=""/>
              <a:tabLst>
                <a:tab pos="337580" algn="l"/>
                <a:tab pos="338451" algn="l"/>
              </a:tabLst>
            </a:pPr>
            <a:r>
              <a:rPr sz="2129" dirty="0">
                <a:latin typeface="Franklin Gothic Book"/>
                <a:cs typeface="Franklin Gothic Book"/>
              </a:rPr>
              <a:t>Section</a:t>
            </a:r>
            <a:r>
              <a:rPr sz="2129" spc="-7" dirty="0">
                <a:latin typeface="Franklin Gothic Book"/>
                <a:cs typeface="Franklin Gothic Book"/>
              </a:rPr>
              <a:t> </a:t>
            </a:r>
            <a:r>
              <a:rPr sz="2129" spc="7" dirty="0">
                <a:latin typeface="Franklin Gothic Book"/>
                <a:cs typeface="Franklin Gothic Book"/>
              </a:rPr>
              <a:t>G –</a:t>
            </a:r>
            <a:r>
              <a:rPr sz="2129" dirty="0">
                <a:latin typeface="Franklin Gothic Book"/>
                <a:cs typeface="Franklin Gothic Book"/>
              </a:rPr>
              <a:t> Community</a:t>
            </a:r>
            <a:r>
              <a:rPr sz="2129" spc="-14" dirty="0">
                <a:latin typeface="Franklin Gothic Book"/>
                <a:cs typeface="Franklin Gothic Book"/>
              </a:rPr>
              <a:t> </a:t>
            </a:r>
            <a:r>
              <a:rPr sz="2129" spc="-7" dirty="0">
                <a:latin typeface="Franklin Gothic Book"/>
                <a:cs typeface="Franklin Gothic Book"/>
              </a:rPr>
              <a:t>Information</a:t>
            </a:r>
            <a:r>
              <a:rPr sz="2129" spc="-14" dirty="0">
                <a:latin typeface="Franklin Gothic Book"/>
                <a:cs typeface="Franklin Gothic Book"/>
              </a:rPr>
              <a:t> </a:t>
            </a:r>
            <a:r>
              <a:rPr sz="2129" dirty="0">
                <a:latin typeface="Franklin Gothic Book"/>
                <a:cs typeface="Franklin Gothic Book"/>
              </a:rPr>
              <a:t>(Recommended)</a:t>
            </a:r>
            <a:endParaRPr sz="2129">
              <a:latin typeface="Franklin Gothic Book"/>
              <a:cs typeface="Franklin Gothic Book"/>
            </a:endParaRPr>
          </a:p>
          <a:p>
            <a:pPr marL="337580" indent="-338451">
              <a:spcBef>
                <a:spcPts val="955"/>
              </a:spcBef>
              <a:buClr>
                <a:srgbClr val="8A8D90"/>
              </a:buClr>
              <a:buFont typeface="Wingdings"/>
              <a:buChar char=""/>
              <a:tabLst>
                <a:tab pos="337580" algn="l"/>
                <a:tab pos="338451" algn="l"/>
              </a:tabLst>
            </a:pPr>
            <a:r>
              <a:rPr sz="2129" dirty="0">
                <a:solidFill>
                  <a:srgbClr val="3C641E"/>
                </a:solidFill>
                <a:latin typeface="Franklin Gothic Book"/>
                <a:cs typeface="Franklin Gothic Book"/>
              </a:rPr>
              <a:t>Section</a:t>
            </a:r>
            <a:r>
              <a:rPr sz="2129" spc="-7" dirty="0">
                <a:solidFill>
                  <a:srgbClr val="3C641E"/>
                </a:solidFill>
                <a:latin typeface="Franklin Gothic Book"/>
                <a:cs typeface="Franklin Gothic Book"/>
              </a:rPr>
              <a:t> </a:t>
            </a:r>
            <a:r>
              <a:rPr sz="2129" spc="7" dirty="0">
                <a:solidFill>
                  <a:srgbClr val="3C641E"/>
                </a:solidFill>
                <a:latin typeface="Franklin Gothic Book"/>
                <a:cs typeface="Franklin Gothic Book"/>
              </a:rPr>
              <a:t>H –</a:t>
            </a:r>
            <a:r>
              <a:rPr sz="2129" spc="21" dirty="0">
                <a:solidFill>
                  <a:srgbClr val="3C641E"/>
                </a:solidFill>
                <a:latin typeface="Franklin Gothic Book"/>
                <a:cs typeface="Franklin Gothic Book"/>
              </a:rPr>
              <a:t> </a:t>
            </a:r>
            <a:r>
              <a:rPr sz="2129" dirty="0">
                <a:solidFill>
                  <a:srgbClr val="3C641E"/>
                </a:solidFill>
                <a:latin typeface="Franklin Gothic Book"/>
                <a:cs typeface="Franklin Gothic Book"/>
              </a:rPr>
              <a:t>First</a:t>
            </a:r>
            <a:r>
              <a:rPr sz="2129" spc="-7" dirty="0">
                <a:solidFill>
                  <a:srgbClr val="3C641E"/>
                </a:solidFill>
                <a:latin typeface="Franklin Gothic Book"/>
                <a:cs typeface="Franklin Gothic Book"/>
              </a:rPr>
              <a:t> </a:t>
            </a:r>
            <a:r>
              <a:rPr sz="2129" dirty="0">
                <a:solidFill>
                  <a:srgbClr val="3C641E"/>
                </a:solidFill>
                <a:latin typeface="Franklin Gothic Book"/>
                <a:cs typeface="Franklin Gothic Book"/>
              </a:rPr>
              <a:t>Floor Height</a:t>
            </a:r>
            <a:r>
              <a:rPr sz="2129" spc="7" dirty="0">
                <a:solidFill>
                  <a:srgbClr val="3C641E"/>
                </a:solidFill>
                <a:latin typeface="Franklin Gothic Book"/>
                <a:cs typeface="Franklin Gothic Book"/>
              </a:rPr>
              <a:t> </a:t>
            </a:r>
            <a:r>
              <a:rPr sz="2129" spc="-7" dirty="0">
                <a:solidFill>
                  <a:srgbClr val="3C641E"/>
                </a:solidFill>
                <a:latin typeface="Franklin Gothic Book"/>
                <a:cs typeface="Franklin Gothic Book"/>
              </a:rPr>
              <a:t>(insurance;</a:t>
            </a:r>
            <a:r>
              <a:rPr sz="2129" dirty="0">
                <a:solidFill>
                  <a:srgbClr val="3C641E"/>
                </a:solidFill>
                <a:latin typeface="Franklin Gothic Book"/>
                <a:cs typeface="Franklin Gothic Book"/>
              </a:rPr>
              <a:t> survey</a:t>
            </a:r>
            <a:r>
              <a:rPr sz="2129" spc="7" dirty="0">
                <a:solidFill>
                  <a:srgbClr val="3C641E"/>
                </a:solidFill>
                <a:latin typeface="Franklin Gothic Book"/>
                <a:cs typeface="Franklin Gothic Book"/>
              </a:rPr>
              <a:t> </a:t>
            </a:r>
            <a:r>
              <a:rPr sz="2129" spc="-7" dirty="0">
                <a:solidFill>
                  <a:srgbClr val="3C641E"/>
                </a:solidFill>
                <a:latin typeface="Franklin Gothic Book"/>
                <a:cs typeface="Franklin Gothic Book"/>
              </a:rPr>
              <a:t>not</a:t>
            </a:r>
            <a:r>
              <a:rPr sz="2129" dirty="0">
                <a:solidFill>
                  <a:srgbClr val="3C641E"/>
                </a:solidFill>
                <a:latin typeface="Franklin Gothic Book"/>
                <a:cs typeface="Franklin Gothic Book"/>
              </a:rPr>
              <a:t> </a:t>
            </a:r>
            <a:r>
              <a:rPr sz="2129" spc="-7" dirty="0">
                <a:solidFill>
                  <a:srgbClr val="3C641E"/>
                </a:solidFill>
                <a:latin typeface="Franklin Gothic Book"/>
                <a:cs typeface="Franklin Gothic Book"/>
              </a:rPr>
              <a:t>required)</a:t>
            </a:r>
            <a:endParaRPr sz="2129">
              <a:latin typeface="Franklin Gothic Book"/>
              <a:cs typeface="Franklin Gothic Book"/>
            </a:endParaRPr>
          </a:p>
          <a:p>
            <a:pPr marL="337580" indent="-338451">
              <a:spcBef>
                <a:spcPts val="948"/>
              </a:spcBef>
              <a:buClr>
                <a:srgbClr val="8A8D90"/>
              </a:buClr>
              <a:buFont typeface="Wingdings"/>
              <a:buChar char=""/>
              <a:tabLst>
                <a:tab pos="337580" algn="l"/>
                <a:tab pos="338451" algn="l"/>
              </a:tabLst>
            </a:pPr>
            <a:r>
              <a:rPr sz="2129" dirty="0">
                <a:solidFill>
                  <a:srgbClr val="3C641E"/>
                </a:solidFill>
                <a:latin typeface="Franklin Gothic Book"/>
                <a:cs typeface="Franklin Gothic Book"/>
              </a:rPr>
              <a:t>Section</a:t>
            </a:r>
            <a:r>
              <a:rPr sz="2129" spc="-7" dirty="0">
                <a:solidFill>
                  <a:srgbClr val="3C641E"/>
                </a:solidFill>
                <a:latin typeface="Franklin Gothic Book"/>
                <a:cs typeface="Franklin Gothic Book"/>
              </a:rPr>
              <a:t> </a:t>
            </a:r>
            <a:r>
              <a:rPr sz="2129" dirty="0">
                <a:solidFill>
                  <a:srgbClr val="3C641E"/>
                </a:solidFill>
                <a:latin typeface="Franklin Gothic Book"/>
                <a:cs typeface="Franklin Gothic Book"/>
              </a:rPr>
              <a:t>I</a:t>
            </a:r>
            <a:r>
              <a:rPr sz="2129" spc="-7" dirty="0">
                <a:solidFill>
                  <a:srgbClr val="3C641E"/>
                </a:solidFill>
                <a:latin typeface="Franklin Gothic Book"/>
                <a:cs typeface="Franklin Gothic Book"/>
              </a:rPr>
              <a:t> </a:t>
            </a:r>
            <a:r>
              <a:rPr sz="2129" spc="7" dirty="0">
                <a:solidFill>
                  <a:srgbClr val="3C641E"/>
                </a:solidFill>
                <a:latin typeface="Franklin Gothic Book"/>
                <a:cs typeface="Franklin Gothic Book"/>
              </a:rPr>
              <a:t>–</a:t>
            </a:r>
            <a:r>
              <a:rPr sz="2129" spc="-7" dirty="0">
                <a:solidFill>
                  <a:srgbClr val="3C641E"/>
                </a:solidFill>
                <a:latin typeface="Franklin Gothic Book"/>
                <a:cs typeface="Franklin Gothic Book"/>
              </a:rPr>
              <a:t> </a:t>
            </a:r>
            <a:r>
              <a:rPr sz="2129" spc="7" dirty="0">
                <a:solidFill>
                  <a:srgbClr val="3C641E"/>
                </a:solidFill>
                <a:latin typeface="Franklin Gothic Book"/>
                <a:cs typeface="Franklin Gothic Book"/>
              </a:rPr>
              <a:t>Owner</a:t>
            </a:r>
            <a:r>
              <a:rPr sz="2129" spc="-7" dirty="0">
                <a:solidFill>
                  <a:srgbClr val="3C641E"/>
                </a:solidFill>
                <a:latin typeface="Franklin Gothic Book"/>
                <a:cs typeface="Franklin Gothic Book"/>
              </a:rPr>
              <a:t> </a:t>
            </a:r>
            <a:r>
              <a:rPr sz="2129" dirty="0">
                <a:solidFill>
                  <a:srgbClr val="3C641E"/>
                </a:solidFill>
                <a:latin typeface="Franklin Gothic Book"/>
                <a:cs typeface="Franklin Gothic Book"/>
              </a:rPr>
              <a:t>or </a:t>
            </a:r>
            <a:r>
              <a:rPr sz="2129" spc="-7" dirty="0">
                <a:solidFill>
                  <a:srgbClr val="3C641E"/>
                </a:solidFill>
                <a:latin typeface="Franklin Gothic Book"/>
                <a:cs typeface="Franklin Gothic Book"/>
              </a:rPr>
              <a:t>Representative </a:t>
            </a:r>
            <a:r>
              <a:rPr sz="2129" spc="7" dirty="0">
                <a:solidFill>
                  <a:srgbClr val="3C641E"/>
                </a:solidFill>
                <a:latin typeface="Franklin Gothic Book"/>
                <a:cs typeface="Franklin Gothic Book"/>
              </a:rPr>
              <a:t>Certification</a:t>
            </a:r>
            <a:r>
              <a:rPr sz="2129" spc="-27" dirty="0">
                <a:solidFill>
                  <a:srgbClr val="3C641E"/>
                </a:solidFill>
                <a:latin typeface="Franklin Gothic Book"/>
                <a:cs typeface="Franklin Gothic Book"/>
              </a:rPr>
              <a:t> </a:t>
            </a:r>
            <a:r>
              <a:rPr sz="2129" spc="-14" dirty="0">
                <a:solidFill>
                  <a:srgbClr val="3C641E"/>
                </a:solidFill>
                <a:latin typeface="Franklin Gothic Book"/>
                <a:cs typeface="Franklin Gothic Book"/>
              </a:rPr>
              <a:t>(for</a:t>
            </a:r>
            <a:r>
              <a:rPr sz="2129" spc="-7" dirty="0">
                <a:solidFill>
                  <a:srgbClr val="3C641E"/>
                </a:solidFill>
                <a:latin typeface="Franklin Gothic Book"/>
                <a:cs typeface="Franklin Gothic Book"/>
              </a:rPr>
              <a:t> </a:t>
            </a:r>
            <a:r>
              <a:rPr sz="2129" dirty="0">
                <a:solidFill>
                  <a:srgbClr val="3C641E"/>
                </a:solidFill>
                <a:latin typeface="Franklin Gothic Book"/>
                <a:cs typeface="Franklin Gothic Book"/>
              </a:rPr>
              <a:t>Section</a:t>
            </a:r>
            <a:r>
              <a:rPr sz="2129" spc="-21" dirty="0">
                <a:solidFill>
                  <a:srgbClr val="3C641E"/>
                </a:solidFill>
                <a:latin typeface="Franklin Gothic Book"/>
                <a:cs typeface="Franklin Gothic Book"/>
              </a:rPr>
              <a:t> </a:t>
            </a:r>
            <a:r>
              <a:rPr sz="2129" dirty="0">
                <a:solidFill>
                  <a:srgbClr val="3C641E"/>
                </a:solidFill>
                <a:latin typeface="Franklin Gothic Book"/>
                <a:cs typeface="Franklin Gothic Book"/>
              </a:rPr>
              <a:t>H)</a:t>
            </a:r>
            <a:endParaRPr sz="2129">
              <a:latin typeface="Franklin Gothic Book"/>
              <a:cs typeface="Franklin Gothic Book"/>
            </a:endParaRPr>
          </a:p>
        </p:txBody>
      </p:sp>
      <p:sp>
        <p:nvSpPr>
          <p:cNvPr id="15" name="object 15"/>
          <p:cNvSpPr txBox="1">
            <a:spLocks noGrp="1"/>
          </p:cNvSpPr>
          <p:nvPr>
            <p:ph type="title"/>
          </p:nvPr>
        </p:nvSpPr>
        <p:spPr>
          <a:xfrm>
            <a:off x="1776398" y="1112618"/>
            <a:ext cx="8847975" cy="436075"/>
          </a:xfrm>
          <a:prstGeom prst="rect">
            <a:avLst/>
          </a:prstGeom>
        </p:spPr>
        <p:txBody>
          <a:bodyPr vert="horz" wrap="square" lIns="0" tIns="23553" rIns="0" bIns="0" rtlCol="0">
            <a:spAutoFit/>
          </a:bodyPr>
          <a:lstStyle/>
          <a:p>
            <a:pPr>
              <a:spcBef>
                <a:spcPts val="185"/>
              </a:spcBef>
            </a:pPr>
            <a:r>
              <a:rPr dirty="0"/>
              <a:t>For</a:t>
            </a:r>
            <a:r>
              <a:rPr spc="-7" dirty="0"/>
              <a:t> </a:t>
            </a:r>
            <a:r>
              <a:rPr spc="14" dirty="0"/>
              <a:t>Compliance</a:t>
            </a:r>
            <a:r>
              <a:rPr spc="-7" dirty="0"/>
              <a:t> </a:t>
            </a:r>
            <a:r>
              <a:rPr spc="21" dirty="0"/>
              <a:t>with</a:t>
            </a:r>
            <a:r>
              <a:rPr spc="-7" dirty="0"/>
              <a:t> </a:t>
            </a:r>
            <a:r>
              <a:rPr spc="21" dirty="0"/>
              <a:t>Floodplain</a:t>
            </a:r>
            <a:r>
              <a:rPr spc="14" dirty="0"/>
              <a:t> </a:t>
            </a:r>
            <a:r>
              <a:rPr spc="27" dirty="0"/>
              <a:t>Management</a:t>
            </a:r>
            <a:r>
              <a:rPr spc="-14" dirty="0"/>
              <a:t> </a:t>
            </a:r>
            <a:r>
              <a:rPr spc="14" dirty="0"/>
              <a:t>Regulations…</a:t>
            </a:r>
          </a:p>
        </p:txBody>
      </p:sp>
      <p:grpSp>
        <p:nvGrpSpPr>
          <p:cNvPr id="16" name="object 16"/>
          <p:cNvGrpSpPr/>
          <p:nvPr/>
        </p:nvGrpSpPr>
        <p:grpSpPr>
          <a:xfrm>
            <a:off x="1327328" y="1973718"/>
            <a:ext cx="1792624" cy="3175257"/>
            <a:chOff x="966216" y="2494026"/>
            <a:chExt cx="1304925" cy="2311400"/>
          </a:xfrm>
        </p:grpSpPr>
        <p:sp>
          <p:nvSpPr>
            <p:cNvPr id="17" name="object 17"/>
            <p:cNvSpPr/>
            <p:nvPr/>
          </p:nvSpPr>
          <p:spPr>
            <a:xfrm>
              <a:off x="1354074" y="2494025"/>
              <a:ext cx="916940" cy="669290"/>
            </a:xfrm>
            <a:custGeom>
              <a:avLst/>
              <a:gdLst/>
              <a:ahLst/>
              <a:cxnLst/>
              <a:rect l="l" t="t" r="r" b="b"/>
              <a:pathLst>
                <a:path w="916939" h="669289">
                  <a:moveTo>
                    <a:pt x="916686" y="167640"/>
                  </a:moveTo>
                  <a:lnTo>
                    <a:pt x="749046" y="0"/>
                  </a:lnTo>
                  <a:lnTo>
                    <a:pt x="749046" y="83820"/>
                  </a:lnTo>
                  <a:lnTo>
                    <a:pt x="0" y="83820"/>
                  </a:lnTo>
                  <a:lnTo>
                    <a:pt x="0" y="251460"/>
                  </a:lnTo>
                  <a:lnTo>
                    <a:pt x="749046" y="251460"/>
                  </a:lnTo>
                  <a:lnTo>
                    <a:pt x="749046" y="332994"/>
                  </a:lnTo>
                  <a:lnTo>
                    <a:pt x="749046" y="336042"/>
                  </a:lnTo>
                  <a:lnTo>
                    <a:pt x="749046" y="416814"/>
                  </a:lnTo>
                  <a:lnTo>
                    <a:pt x="0" y="416814"/>
                  </a:lnTo>
                  <a:lnTo>
                    <a:pt x="0" y="585216"/>
                  </a:lnTo>
                  <a:lnTo>
                    <a:pt x="749046" y="585216"/>
                  </a:lnTo>
                  <a:lnTo>
                    <a:pt x="749046" y="669036"/>
                  </a:lnTo>
                  <a:lnTo>
                    <a:pt x="916686" y="501396"/>
                  </a:lnTo>
                  <a:lnTo>
                    <a:pt x="750557" y="334518"/>
                  </a:lnTo>
                  <a:lnTo>
                    <a:pt x="916686" y="167640"/>
                  </a:lnTo>
                  <a:close/>
                </a:path>
              </a:pathLst>
            </a:custGeom>
            <a:solidFill>
              <a:srgbClr val="595B5D"/>
            </a:solidFill>
          </p:spPr>
          <p:txBody>
            <a:bodyPr wrap="square" lIns="0" tIns="0" rIns="0" bIns="0" rtlCol="0"/>
            <a:lstStyle/>
            <a:p>
              <a:endParaRPr sz="2473"/>
            </a:p>
          </p:txBody>
        </p:sp>
        <p:sp>
          <p:nvSpPr>
            <p:cNvPr id="18" name="object 18"/>
            <p:cNvSpPr/>
            <p:nvPr/>
          </p:nvSpPr>
          <p:spPr>
            <a:xfrm>
              <a:off x="966216" y="3164585"/>
              <a:ext cx="916940" cy="662305"/>
            </a:xfrm>
            <a:custGeom>
              <a:avLst/>
              <a:gdLst/>
              <a:ahLst/>
              <a:cxnLst/>
              <a:rect l="l" t="t" r="r" b="b"/>
              <a:pathLst>
                <a:path w="916939" h="662304">
                  <a:moveTo>
                    <a:pt x="916686" y="167640"/>
                  </a:moveTo>
                  <a:lnTo>
                    <a:pt x="749046" y="0"/>
                  </a:lnTo>
                  <a:lnTo>
                    <a:pt x="749046" y="83820"/>
                  </a:lnTo>
                  <a:lnTo>
                    <a:pt x="0" y="83820"/>
                  </a:lnTo>
                  <a:lnTo>
                    <a:pt x="0" y="252222"/>
                  </a:lnTo>
                  <a:lnTo>
                    <a:pt x="749046" y="252222"/>
                  </a:lnTo>
                  <a:lnTo>
                    <a:pt x="749046" y="326136"/>
                  </a:lnTo>
                  <a:lnTo>
                    <a:pt x="749046" y="336042"/>
                  </a:lnTo>
                  <a:lnTo>
                    <a:pt x="749046" y="409956"/>
                  </a:lnTo>
                  <a:lnTo>
                    <a:pt x="0" y="409956"/>
                  </a:lnTo>
                  <a:lnTo>
                    <a:pt x="0" y="577596"/>
                  </a:lnTo>
                  <a:lnTo>
                    <a:pt x="749046" y="577596"/>
                  </a:lnTo>
                  <a:lnTo>
                    <a:pt x="749046" y="662178"/>
                  </a:lnTo>
                  <a:lnTo>
                    <a:pt x="916686" y="493776"/>
                  </a:lnTo>
                  <a:lnTo>
                    <a:pt x="753986" y="331089"/>
                  </a:lnTo>
                  <a:lnTo>
                    <a:pt x="916686" y="167640"/>
                  </a:lnTo>
                  <a:close/>
                </a:path>
              </a:pathLst>
            </a:custGeom>
            <a:solidFill>
              <a:srgbClr val="005188"/>
            </a:solidFill>
          </p:spPr>
          <p:txBody>
            <a:bodyPr wrap="square" lIns="0" tIns="0" rIns="0" bIns="0" rtlCol="0"/>
            <a:lstStyle/>
            <a:p>
              <a:endParaRPr sz="2473"/>
            </a:p>
          </p:txBody>
        </p:sp>
        <p:sp>
          <p:nvSpPr>
            <p:cNvPr id="19" name="object 19"/>
            <p:cNvSpPr/>
            <p:nvPr/>
          </p:nvSpPr>
          <p:spPr>
            <a:xfrm>
              <a:off x="1354074" y="4469130"/>
              <a:ext cx="916940" cy="336550"/>
            </a:xfrm>
            <a:custGeom>
              <a:avLst/>
              <a:gdLst/>
              <a:ahLst/>
              <a:cxnLst/>
              <a:rect l="l" t="t" r="r" b="b"/>
              <a:pathLst>
                <a:path w="916939" h="336550">
                  <a:moveTo>
                    <a:pt x="916686" y="167640"/>
                  </a:moveTo>
                  <a:lnTo>
                    <a:pt x="749046" y="0"/>
                  </a:lnTo>
                  <a:lnTo>
                    <a:pt x="749046" y="83820"/>
                  </a:lnTo>
                  <a:lnTo>
                    <a:pt x="0" y="83820"/>
                  </a:lnTo>
                  <a:lnTo>
                    <a:pt x="0" y="251460"/>
                  </a:lnTo>
                  <a:lnTo>
                    <a:pt x="749046" y="251460"/>
                  </a:lnTo>
                  <a:lnTo>
                    <a:pt x="749046" y="336042"/>
                  </a:lnTo>
                  <a:lnTo>
                    <a:pt x="916686" y="167640"/>
                  </a:lnTo>
                  <a:close/>
                </a:path>
              </a:pathLst>
            </a:custGeom>
            <a:solidFill>
              <a:srgbClr val="0078AE"/>
            </a:solidFill>
          </p:spPr>
          <p:txBody>
            <a:bodyPr wrap="square" lIns="0" tIns="0" rIns="0" bIns="0" rtlCol="0"/>
            <a:lstStyle/>
            <a:p>
              <a:endParaRPr sz="2473"/>
            </a:p>
          </p:txBody>
        </p:sp>
      </p:grpSp>
      <p:sp>
        <p:nvSpPr>
          <p:cNvPr id="20" name="object 20"/>
          <p:cNvSpPr txBox="1"/>
          <p:nvPr/>
        </p:nvSpPr>
        <p:spPr>
          <a:xfrm>
            <a:off x="2026581" y="4805653"/>
            <a:ext cx="828707" cy="197346"/>
          </a:xfrm>
          <a:prstGeom prst="rect">
            <a:avLst/>
          </a:prstGeom>
        </p:spPr>
        <p:txBody>
          <a:bodyPr vert="horz" wrap="square" lIns="0" tIns="17446" rIns="0" bIns="0" rtlCol="0">
            <a:spAutoFit/>
          </a:bodyPr>
          <a:lstStyle/>
          <a:p>
            <a:pPr>
              <a:spcBef>
                <a:spcPts val="137"/>
              </a:spcBef>
            </a:pPr>
            <a:r>
              <a:rPr sz="1168" dirty="0">
                <a:solidFill>
                  <a:srgbClr val="FFFFFF"/>
                </a:solidFill>
                <a:latin typeface="Franklin Gothic Book"/>
                <a:cs typeface="Franklin Gothic Book"/>
              </a:rPr>
              <a:t>Local</a:t>
            </a:r>
            <a:r>
              <a:rPr sz="1168" spc="-62" dirty="0">
                <a:solidFill>
                  <a:srgbClr val="FFFFFF"/>
                </a:solidFill>
                <a:latin typeface="Franklin Gothic Book"/>
                <a:cs typeface="Franklin Gothic Book"/>
              </a:rPr>
              <a:t> </a:t>
            </a:r>
            <a:r>
              <a:rPr sz="1168" dirty="0">
                <a:solidFill>
                  <a:srgbClr val="FFFFFF"/>
                </a:solidFill>
                <a:latin typeface="Franklin Gothic Book"/>
                <a:cs typeface="Franklin Gothic Book"/>
              </a:rPr>
              <a:t>Official</a:t>
            </a:r>
            <a:endParaRPr sz="1168">
              <a:latin typeface="Franklin Gothic Book"/>
              <a:cs typeface="Franklin Gothic Book"/>
            </a:endParaRPr>
          </a:p>
        </p:txBody>
      </p:sp>
      <p:sp>
        <p:nvSpPr>
          <p:cNvPr id="21" name="object 21"/>
          <p:cNvSpPr/>
          <p:nvPr/>
        </p:nvSpPr>
        <p:spPr>
          <a:xfrm>
            <a:off x="1322093" y="3779427"/>
            <a:ext cx="1264869" cy="913322"/>
          </a:xfrm>
          <a:custGeom>
            <a:avLst/>
            <a:gdLst/>
            <a:ahLst/>
            <a:cxnLst/>
            <a:rect l="l" t="t" r="r" b="b"/>
            <a:pathLst>
              <a:path w="920750" h="664845">
                <a:moveTo>
                  <a:pt x="920496" y="496824"/>
                </a:moveTo>
                <a:lnTo>
                  <a:pt x="754761" y="330352"/>
                </a:lnTo>
                <a:lnTo>
                  <a:pt x="917448" y="168402"/>
                </a:lnTo>
                <a:lnTo>
                  <a:pt x="749046" y="0"/>
                </a:lnTo>
                <a:lnTo>
                  <a:pt x="749046" y="84582"/>
                </a:lnTo>
                <a:lnTo>
                  <a:pt x="0" y="84582"/>
                </a:lnTo>
                <a:lnTo>
                  <a:pt x="0" y="252222"/>
                </a:lnTo>
                <a:lnTo>
                  <a:pt x="749046" y="252222"/>
                </a:lnTo>
                <a:lnTo>
                  <a:pt x="749046" y="336042"/>
                </a:lnTo>
                <a:lnTo>
                  <a:pt x="752856" y="332257"/>
                </a:lnTo>
                <a:lnTo>
                  <a:pt x="752856" y="413004"/>
                </a:lnTo>
                <a:lnTo>
                  <a:pt x="3810" y="413004"/>
                </a:lnTo>
                <a:lnTo>
                  <a:pt x="3810" y="580644"/>
                </a:lnTo>
                <a:lnTo>
                  <a:pt x="752856" y="580644"/>
                </a:lnTo>
                <a:lnTo>
                  <a:pt x="752856" y="664464"/>
                </a:lnTo>
                <a:lnTo>
                  <a:pt x="920496" y="496824"/>
                </a:lnTo>
                <a:close/>
              </a:path>
            </a:pathLst>
          </a:custGeom>
          <a:solidFill>
            <a:srgbClr val="595B5D"/>
          </a:solidFill>
        </p:spPr>
        <p:txBody>
          <a:bodyPr wrap="square" lIns="0" tIns="0" rIns="0" bIns="0" rtlCol="0"/>
          <a:lstStyle/>
          <a:p>
            <a:endParaRPr sz="2473"/>
          </a:p>
        </p:txBody>
      </p:sp>
      <p:sp>
        <p:nvSpPr>
          <p:cNvPr id="22" name="object 22"/>
          <p:cNvSpPr txBox="1"/>
          <p:nvPr/>
        </p:nvSpPr>
        <p:spPr>
          <a:xfrm>
            <a:off x="1430958" y="2045285"/>
            <a:ext cx="1356463" cy="2550405"/>
          </a:xfrm>
          <a:prstGeom prst="rect">
            <a:avLst/>
          </a:prstGeom>
        </p:spPr>
        <p:txBody>
          <a:bodyPr vert="horz" wrap="square" lIns="0" tIns="21808" rIns="0" bIns="0" rtlCol="0">
            <a:spAutoFit/>
          </a:bodyPr>
          <a:lstStyle/>
          <a:p>
            <a:pPr marL="661203">
              <a:spcBef>
                <a:spcPts val="172"/>
              </a:spcBef>
            </a:pPr>
            <a:r>
              <a:rPr sz="1717" spc="14" dirty="0">
                <a:solidFill>
                  <a:srgbClr val="FFFFFF"/>
                </a:solidFill>
                <a:latin typeface="Franklin Gothic Book"/>
                <a:cs typeface="Franklin Gothic Book"/>
              </a:rPr>
              <a:t>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a:t>
            </a:r>
            <a:endParaRPr sz="1717">
              <a:latin typeface="Franklin Gothic Book"/>
              <a:cs typeface="Franklin Gothic Book"/>
            </a:endParaRPr>
          </a:p>
          <a:p>
            <a:pPr marL="661203">
              <a:spcBef>
                <a:spcPts val="1552"/>
              </a:spcBef>
            </a:pPr>
            <a:r>
              <a:rPr sz="1717" spc="14" dirty="0">
                <a:solidFill>
                  <a:srgbClr val="FFFFFF"/>
                </a:solidFill>
                <a:latin typeface="Franklin Gothic Book"/>
                <a:cs typeface="Franklin Gothic Book"/>
              </a:rPr>
              <a:t>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a:t>
            </a:r>
            <a:endParaRPr sz="1717">
              <a:latin typeface="Franklin Gothic Book"/>
              <a:cs typeface="Franklin Gothic Book"/>
            </a:endParaRPr>
          </a:p>
          <a:p>
            <a:pPr marR="409108" algn="ctr">
              <a:lnSpc>
                <a:spcPts val="3517"/>
              </a:lnSpc>
              <a:spcBef>
                <a:spcPts val="349"/>
              </a:spcBef>
            </a:pP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 </a:t>
            </a:r>
            <a:r>
              <a:rPr sz="1305" spc="-302" dirty="0">
                <a:solidFill>
                  <a:srgbClr val="FFFFFF"/>
                </a:solidFill>
                <a:latin typeface="Franklin Gothic Book"/>
                <a:cs typeface="Franklin Gothic Book"/>
              </a:rPr>
              <a:t> </a:t>
            </a: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a:t>
            </a:r>
            <a:endParaRPr sz="1305">
              <a:latin typeface="Franklin Gothic Book"/>
              <a:cs typeface="Franklin Gothic Book"/>
            </a:endParaRPr>
          </a:p>
          <a:p>
            <a:pPr marL="122994" marR="539081" indent="-5234" algn="ctr">
              <a:lnSpc>
                <a:spcPts val="3558"/>
              </a:lnSpc>
            </a:pPr>
            <a:r>
              <a:rPr sz="1717" spc="14" dirty="0">
                <a:solidFill>
                  <a:srgbClr val="FFFFFF"/>
                </a:solidFill>
                <a:latin typeface="Franklin Gothic Book"/>
                <a:cs typeface="Franklin Gothic Book"/>
              </a:rPr>
              <a:t>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  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a:t>
            </a:r>
            <a:endParaRPr sz="1717">
              <a:latin typeface="Franklin Gothic Book"/>
              <a:cs typeface="Franklin Gothic Book"/>
            </a:endParaRPr>
          </a:p>
        </p:txBody>
      </p:sp>
      <p:pic>
        <p:nvPicPr>
          <p:cNvPr id="23" name="object 23"/>
          <p:cNvPicPr/>
          <p:nvPr/>
        </p:nvPicPr>
        <p:blipFill>
          <a:blip r:embed="rId7" cstate="print"/>
          <a:stretch>
            <a:fillRect/>
          </a:stretch>
        </p:blipFill>
        <p:spPr>
          <a:xfrm>
            <a:off x="11239360" y="4170927"/>
            <a:ext cx="1440380" cy="226105"/>
          </a:xfrm>
          <a:prstGeom prst="rect">
            <a:avLst/>
          </a:prstGeom>
        </p:spPr>
      </p:pic>
      <p:sp>
        <p:nvSpPr>
          <p:cNvPr id="24" name="object 24"/>
          <p:cNvSpPr txBox="1"/>
          <p:nvPr/>
        </p:nvSpPr>
        <p:spPr>
          <a:xfrm>
            <a:off x="11258203" y="4098033"/>
            <a:ext cx="1415781" cy="255401"/>
          </a:xfrm>
          <a:prstGeom prst="rect">
            <a:avLst/>
          </a:prstGeom>
        </p:spPr>
        <p:txBody>
          <a:bodyPr vert="horz" wrap="square" lIns="0" tIns="22680" rIns="0" bIns="0" rtlCol="0">
            <a:spAutoFit/>
          </a:bodyPr>
          <a:lstStyle/>
          <a:p>
            <a:pPr>
              <a:spcBef>
                <a:spcPts val="179"/>
              </a:spcBef>
            </a:pPr>
            <a:r>
              <a:rPr sz="1511" spc="14" dirty="0">
                <a:latin typeface="Franklin Gothic Book"/>
                <a:cs typeface="Franklin Gothic Book"/>
              </a:rPr>
              <a:t>Only</a:t>
            </a:r>
            <a:r>
              <a:rPr sz="1511" spc="-14" dirty="0">
                <a:latin typeface="Franklin Gothic Book"/>
                <a:cs typeface="Franklin Gothic Book"/>
              </a:rPr>
              <a:t> </a:t>
            </a:r>
            <a:r>
              <a:rPr sz="1511" dirty="0">
                <a:latin typeface="Franklin Gothic Book"/>
                <a:cs typeface="Franklin Gothic Book"/>
              </a:rPr>
              <a:t>AO,</a:t>
            </a:r>
            <a:r>
              <a:rPr sz="1511" spc="-7" dirty="0">
                <a:latin typeface="Franklin Gothic Book"/>
                <a:cs typeface="Franklin Gothic Book"/>
              </a:rPr>
              <a:t> </a:t>
            </a:r>
            <a:r>
              <a:rPr sz="1511" spc="21" dirty="0">
                <a:latin typeface="Franklin Gothic Book"/>
                <a:cs typeface="Franklin Gothic Book"/>
              </a:rPr>
              <a:t>A</a:t>
            </a:r>
            <a:r>
              <a:rPr sz="1511" spc="-7" dirty="0">
                <a:latin typeface="Franklin Gothic Book"/>
                <a:cs typeface="Franklin Gothic Book"/>
              </a:rPr>
              <a:t> </a:t>
            </a:r>
            <a:r>
              <a:rPr sz="1511" spc="14" dirty="0">
                <a:latin typeface="Franklin Gothic Book"/>
                <a:cs typeface="Franklin Gothic Book"/>
              </a:rPr>
              <a:t>Zones</a:t>
            </a:r>
            <a:endParaRPr sz="1511">
              <a:latin typeface="Franklin Gothic Book"/>
              <a:cs typeface="Franklin Gothic Book"/>
            </a:endParaRPr>
          </a:p>
        </p:txBody>
      </p:sp>
      <p:pic>
        <p:nvPicPr>
          <p:cNvPr id="25" name="object 25"/>
          <p:cNvPicPr/>
          <p:nvPr/>
        </p:nvPicPr>
        <p:blipFill>
          <a:blip r:embed="rId8" cstate="print"/>
          <a:stretch>
            <a:fillRect/>
          </a:stretch>
        </p:blipFill>
        <p:spPr>
          <a:xfrm>
            <a:off x="9501693" y="3265455"/>
            <a:ext cx="1498999" cy="207612"/>
          </a:xfrm>
          <a:prstGeom prst="rect">
            <a:avLst/>
          </a:prstGeom>
        </p:spPr>
      </p:pic>
      <p:sp>
        <p:nvSpPr>
          <p:cNvPr id="26" name="object 26"/>
          <p:cNvSpPr txBox="1"/>
          <p:nvPr/>
        </p:nvSpPr>
        <p:spPr>
          <a:xfrm>
            <a:off x="9517395" y="3199889"/>
            <a:ext cx="1484694" cy="255401"/>
          </a:xfrm>
          <a:prstGeom prst="rect">
            <a:avLst/>
          </a:prstGeom>
        </p:spPr>
        <p:txBody>
          <a:bodyPr vert="horz" wrap="square" lIns="0" tIns="22680" rIns="0" bIns="0" rtlCol="0">
            <a:spAutoFit/>
          </a:bodyPr>
          <a:lstStyle/>
          <a:p>
            <a:pPr>
              <a:spcBef>
                <a:spcPts val="179"/>
              </a:spcBef>
            </a:pPr>
            <a:r>
              <a:rPr sz="1511" spc="14" dirty="0">
                <a:latin typeface="Franklin Gothic Book"/>
                <a:cs typeface="Franklin Gothic Book"/>
              </a:rPr>
              <a:t>In</a:t>
            </a:r>
            <a:r>
              <a:rPr sz="1511" spc="-21" dirty="0">
                <a:latin typeface="Franklin Gothic Book"/>
                <a:cs typeface="Franklin Gothic Book"/>
              </a:rPr>
              <a:t> </a:t>
            </a:r>
            <a:r>
              <a:rPr sz="1511" spc="7" dirty="0">
                <a:latin typeface="Franklin Gothic Book"/>
                <a:cs typeface="Franklin Gothic Book"/>
              </a:rPr>
              <a:t>All</a:t>
            </a:r>
            <a:r>
              <a:rPr sz="1511" spc="-14" dirty="0">
                <a:latin typeface="Franklin Gothic Book"/>
                <a:cs typeface="Franklin Gothic Book"/>
              </a:rPr>
              <a:t> </a:t>
            </a:r>
            <a:r>
              <a:rPr sz="1511" spc="14" dirty="0">
                <a:latin typeface="Franklin Gothic Book"/>
                <a:cs typeface="Franklin Gothic Book"/>
              </a:rPr>
              <a:t>Flood</a:t>
            </a:r>
            <a:r>
              <a:rPr sz="1511" spc="-7" dirty="0">
                <a:latin typeface="Franklin Gothic Book"/>
                <a:cs typeface="Franklin Gothic Book"/>
              </a:rPr>
              <a:t> </a:t>
            </a:r>
            <a:r>
              <a:rPr sz="1511" spc="14" dirty="0">
                <a:latin typeface="Franklin Gothic Book"/>
                <a:cs typeface="Franklin Gothic Book"/>
              </a:rPr>
              <a:t>Zones</a:t>
            </a:r>
            <a:endParaRPr sz="1511">
              <a:latin typeface="Franklin Gothic Book"/>
              <a:cs typeface="Franklin Gothic Book"/>
            </a:endParaRPr>
          </a:p>
        </p:txBody>
      </p:sp>
      <p:grpSp>
        <p:nvGrpSpPr>
          <p:cNvPr id="27" name="object 27"/>
          <p:cNvGrpSpPr/>
          <p:nvPr/>
        </p:nvGrpSpPr>
        <p:grpSpPr>
          <a:xfrm>
            <a:off x="967756" y="544329"/>
            <a:ext cx="11881042" cy="6682868"/>
            <a:chOff x="704469" y="1453514"/>
            <a:chExt cx="8648700" cy="4864735"/>
          </a:xfrm>
        </p:grpSpPr>
        <p:pic>
          <p:nvPicPr>
            <p:cNvPr id="28" name="object 28"/>
            <p:cNvPicPr/>
            <p:nvPr/>
          </p:nvPicPr>
          <p:blipFill>
            <a:blip r:embed="rId9" cstate="print"/>
            <a:stretch>
              <a:fillRect/>
            </a:stretch>
          </p:blipFill>
          <p:spPr>
            <a:xfrm>
              <a:off x="1872233" y="3176016"/>
              <a:ext cx="432816" cy="670559"/>
            </a:xfrm>
            <a:prstGeom prst="rect">
              <a:avLst/>
            </a:prstGeom>
          </p:spPr>
        </p:pic>
        <p:sp>
          <p:nvSpPr>
            <p:cNvPr id="29" name="object 29"/>
            <p:cNvSpPr/>
            <p:nvPr/>
          </p:nvSpPr>
          <p:spPr>
            <a:xfrm>
              <a:off x="1912619" y="3201923"/>
              <a:ext cx="358140" cy="592455"/>
            </a:xfrm>
            <a:custGeom>
              <a:avLst/>
              <a:gdLst/>
              <a:ahLst/>
              <a:cxnLst/>
              <a:rect l="l" t="t" r="r" b="b"/>
              <a:pathLst>
                <a:path w="358139" h="592454">
                  <a:moveTo>
                    <a:pt x="358139" y="592074"/>
                  </a:moveTo>
                  <a:lnTo>
                    <a:pt x="288369" y="589668"/>
                  </a:lnTo>
                  <a:lnTo>
                    <a:pt x="231457" y="583120"/>
                  </a:lnTo>
                  <a:lnTo>
                    <a:pt x="193119" y="573428"/>
                  </a:lnTo>
                  <a:lnTo>
                    <a:pt x="179069" y="325374"/>
                  </a:lnTo>
                  <a:lnTo>
                    <a:pt x="165020" y="313979"/>
                  </a:lnTo>
                  <a:lnTo>
                    <a:pt x="126682" y="304514"/>
                  </a:lnTo>
                  <a:lnTo>
                    <a:pt x="69770" y="298049"/>
                  </a:lnTo>
                  <a:lnTo>
                    <a:pt x="0" y="295656"/>
                  </a:lnTo>
                  <a:lnTo>
                    <a:pt x="69770" y="293370"/>
                  </a:lnTo>
                  <a:lnTo>
                    <a:pt x="126682" y="287083"/>
                  </a:lnTo>
                  <a:lnTo>
                    <a:pt x="165020" y="277653"/>
                  </a:lnTo>
                  <a:lnTo>
                    <a:pt x="179069" y="265938"/>
                  </a:lnTo>
                  <a:lnTo>
                    <a:pt x="179069" y="29718"/>
                  </a:lnTo>
                  <a:lnTo>
                    <a:pt x="193119" y="18002"/>
                  </a:lnTo>
                  <a:lnTo>
                    <a:pt x="231457" y="8572"/>
                  </a:lnTo>
                  <a:lnTo>
                    <a:pt x="288369" y="2286"/>
                  </a:lnTo>
                  <a:lnTo>
                    <a:pt x="358139" y="0"/>
                  </a:lnTo>
                </a:path>
              </a:pathLst>
            </a:custGeom>
            <a:ln w="18021">
              <a:solidFill>
                <a:srgbClr val="0078AE"/>
              </a:solidFill>
            </a:ln>
          </p:spPr>
          <p:txBody>
            <a:bodyPr wrap="square" lIns="0" tIns="0" rIns="0" bIns="0" rtlCol="0"/>
            <a:lstStyle/>
            <a:p>
              <a:endParaRPr sz="2473"/>
            </a:p>
          </p:txBody>
        </p:sp>
        <p:pic>
          <p:nvPicPr>
            <p:cNvPr id="30" name="object 30"/>
            <p:cNvPicPr/>
            <p:nvPr/>
          </p:nvPicPr>
          <p:blipFill>
            <a:blip r:embed="rId10" cstate="print"/>
            <a:stretch>
              <a:fillRect/>
            </a:stretch>
          </p:blipFill>
          <p:spPr>
            <a:xfrm>
              <a:off x="1875282" y="3822191"/>
              <a:ext cx="432816" cy="673608"/>
            </a:xfrm>
            <a:prstGeom prst="rect">
              <a:avLst/>
            </a:prstGeom>
          </p:spPr>
        </p:pic>
        <p:sp>
          <p:nvSpPr>
            <p:cNvPr id="31" name="object 31"/>
            <p:cNvSpPr/>
            <p:nvPr/>
          </p:nvSpPr>
          <p:spPr>
            <a:xfrm>
              <a:off x="1915668" y="3848861"/>
              <a:ext cx="359410" cy="592455"/>
            </a:xfrm>
            <a:custGeom>
              <a:avLst/>
              <a:gdLst/>
              <a:ahLst/>
              <a:cxnLst/>
              <a:rect l="l" t="t" r="r" b="b"/>
              <a:pathLst>
                <a:path w="359410" h="592454">
                  <a:moveTo>
                    <a:pt x="358901" y="592074"/>
                  </a:moveTo>
                  <a:lnTo>
                    <a:pt x="289131" y="589668"/>
                  </a:lnTo>
                  <a:lnTo>
                    <a:pt x="232219" y="583120"/>
                  </a:lnTo>
                  <a:lnTo>
                    <a:pt x="193881" y="573428"/>
                  </a:lnTo>
                  <a:lnTo>
                    <a:pt x="179831" y="325374"/>
                  </a:lnTo>
                  <a:lnTo>
                    <a:pt x="165663" y="313979"/>
                  </a:lnTo>
                  <a:lnTo>
                    <a:pt x="127063" y="304514"/>
                  </a:lnTo>
                  <a:lnTo>
                    <a:pt x="69889" y="298049"/>
                  </a:lnTo>
                  <a:lnTo>
                    <a:pt x="0" y="295656"/>
                  </a:lnTo>
                  <a:lnTo>
                    <a:pt x="69889" y="293370"/>
                  </a:lnTo>
                  <a:lnTo>
                    <a:pt x="127063" y="287083"/>
                  </a:lnTo>
                  <a:lnTo>
                    <a:pt x="165663" y="277653"/>
                  </a:lnTo>
                  <a:lnTo>
                    <a:pt x="179831" y="265938"/>
                  </a:lnTo>
                  <a:lnTo>
                    <a:pt x="179831" y="29718"/>
                  </a:lnTo>
                  <a:lnTo>
                    <a:pt x="193881" y="18002"/>
                  </a:lnTo>
                  <a:lnTo>
                    <a:pt x="232219" y="8572"/>
                  </a:lnTo>
                  <a:lnTo>
                    <a:pt x="289131" y="2286"/>
                  </a:lnTo>
                  <a:lnTo>
                    <a:pt x="358901" y="0"/>
                  </a:lnTo>
                </a:path>
              </a:pathLst>
            </a:custGeom>
            <a:ln w="18021">
              <a:solidFill>
                <a:srgbClr val="0078AE"/>
              </a:solidFill>
            </a:ln>
          </p:spPr>
          <p:txBody>
            <a:bodyPr wrap="square" lIns="0" tIns="0" rIns="0" bIns="0" rtlCol="0"/>
            <a:lstStyle/>
            <a:p>
              <a:endParaRPr sz="2473"/>
            </a:p>
          </p:txBody>
        </p:sp>
        <p:pic>
          <p:nvPicPr>
            <p:cNvPr id="32" name="object 32"/>
            <p:cNvPicPr/>
            <p:nvPr/>
          </p:nvPicPr>
          <p:blipFill>
            <a:blip r:embed="rId11" cstate="print"/>
            <a:stretch>
              <a:fillRect/>
            </a:stretch>
          </p:blipFill>
          <p:spPr>
            <a:xfrm>
              <a:off x="6511290" y="3176016"/>
              <a:ext cx="359663" cy="670559"/>
            </a:xfrm>
            <a:prstGeom prst="rect">
              <a:avLst/>
            </a:prstGeom>
          </p:spPr>
        </p:pic>
        <p:sp>
          <p:nvSpPr>
            <p:cNvPr id="33" name="object 33"/>
            <p:cNvSpPr/>
            <p:nvPr/>
          </p:nvSpPr>
          <p:spPr>
            <a:xfrm>
              <a:off x="6542532" y="3201923"/>
              <a:ext cx="287020" cy="592455"/>
            </a:xfrm>
            <a:custGeom>
              <a:avLst/>
              <a:gdLst/>
              <a:ahLst/>
              <a:cxnLst/>
              <a:rect l="l" t="t" r="r" b="b"/>
              <a:pathLst>
                <a:path w="287020" h="592454">
                  <a:moveTo>
                    <a:pt x="0" y="592074"/>
                  </a:moveTo>
                  <a:lnTo>
                    <a:pt x="55816" y="590192"/>
                  </a:lnTo>
                  <a:lnTo>
                    <a:pt x="101345" y="585025"/>
                  </a:lnTo>
                  <a:lnTo>
                    <a:pt x="132016" y="577286"/>
                  </a:lnTo>
                  <a:lnTo>
                    <a:pt x="143256" y="567690"/>
                  </a:lnTo>
                  <a:lnTo>
                    <a:pt x="143255" y="320040"/>
                  </a:lnTo>
                  <a:lnTo>
                    <a:pt x="154495" y="310443"/>
                  </a:lnTo>
                  <a:lnTo>
                    <a:pt x="185165" y="302704"/>
                  </a:lnTo>
                  <a:lnTo>
                    <a:pt x="230695" y="297537"/>
                  </a:lnTo>
                  <a:lnTo>
                    <a:pt x="286512" y="295656"/>
                  </a:lnTo>
                  <a:lnTo>
                    <a:pt x="230695" y="293786"/>
                  </a:lnTo>
                  <a:lnTo>
                    <a:pt x="185165" y="288702"/>
                  </a:lnTo>
                  <a:lnTo>
                    <a:pt x="154495" y="281189"/>
                  </a:lnTo>
                  <a:lnTo>
                    <a:pt x="143255" y="272034"/>
                  </a:lnTo>
                  <a:lnTo>
                    <a:pt x="143255" y="23622"/>
                  </a:lnTo>
                  <a:lnTo>
                    <a:pt x="132016" y="14466"/>
                  </a:lnTo>
                  <a:lnTo>
                    <a:pt x="101345" y="6953"/>
                  </a:lnTo>
                  <a:lnTo>
                    <a:pt x="55816" y="1869"/>
                  </a:lnTo>
                  <a:lnTo>
                    <a:pt x="0" y="0"/>
                  </a:lnTo>
                </a:path>
              </a:pathLst>
            </a:custGeom>
            <a:ln w="18021">
              <a:solidFill>
                <a:srgbClr val="0078AE"/>
              </a:solidFill>
            </a:ln>
          </p:spPr>
          <p:txBody>
            <a:bodyPr wrap="square" lIns="0" tIns="0" rIns="0" bIns="0" rtlCol="0"/>
            <a:lstStyle/>
            <a:p>
              <a:endParaRPr sz="2473"/>
            </a:p>
          </p:txBody>
        </p:sp>
        <p:pic>
          <p:nvPicPr>
            <p:cNvPr id="34" name="object 34"/>
            <p:cNvPicPr/>
            <p:nvPr/>
          </p:nvPicPr>
          <p:blipFill>
            <a:blip r:embed="rId12" cstate="print"/>
            <a:stretch>
              <a:fillRect/>
            </a:stretch>
          </p:blipFill>
          <p:spPr>
            <a:xfrm>
              <a:off x="7812786" y="3822191"/>
              <a:ext cx="316991" cy="673608"/>
            </a:xfrm>
            <a:prstGeom prst="rect">
              <a:avLst/>
            </a:prstGeom>
          </p:spPr>
        </p:pic>
        <p:sp>
          <p:nvSpPr>
            <p:cNvPr id="35" name="object 35"/>
            <p:cNvSpPr/>
            <p:nvPr/>
          </p:nvSpPr>
          <p:spPr>
            <a:xfrm>
              <a:off x="7844789" y="3848861"/>
              <a:ext cx="246379" cy="592455"/>
            </a:xfrm>
            <a:custGeom>
              <a:avLst/>
              <a:gdLst/>
              <a:ahLst/>
              <a:cxnLst/>
              <a:rect l="l" t="t" r="r" b="b"/>
              <a:pathLst>
                <a:path w="246379" h="592454">
                  <a:moveTo>
                    <a:pt x="0" y="592074"/>
                  </a:moveTo>
                  <a:lnTo>
                    <a:pt x="47779" y="590466"/>
                  </a:lnTo>
                  <a:lnTo>
                    <a:pt x="86772" y="586073"/>
                  </a:lnTo>
                  <a:lnTo>
                    <a:pt x="113049" y="579536"/>
                  </a:lnTo>
                  <a:lnTo>
                    <a:pt x="122682" y="571500"/>
                  </a:lnTo>
                  <a:lnTo>
                    <a:pt x="122681" y="316230"/>
                  </a:lnTo>
                  <a:lnTo>
                    <a:pt x="132433" y="308193"/>
                  </a:lnTo>
                  <a:lnTo>
                    <a:pt x="158972" y="301656"/>
                  </a:lnTo>
                  <a:lnTo>
                    <a:pt x="198227" y="297263"/>
                  </a:lnTo>
                  <a:lnTo>
                    <a:pt x="246126" y="295656"/>
                  </a:lnTo>
                  <a:lnTo>
                    <a:pt x="198227" y="294048"/>
                  </a:lnTo>
                  <a:lnTo>
                    <a:pt x="158972" y="289655"/>
                  </a:lnTo>
                  <a:lnTo>
                    <a:pt x="132433" y="283118"/>
                  </a:lnTo>
                  <a:lnTo>
                    <a:pt x="122681" y="275082"/>
                  </a:lnTo>
                  <a:lnTo>
                    <a:pt x="122681" y="20574"/>
                  </a:lnTo>
                  <a:lnTo>
                    <a:pt x="113049" y="12537"/>
                  </a:lnTo>
                  <a:lnTo>
                    <a:pt x="86772" y="6000"/>
                  </a:lnTo>
                  <a:lnTo>
                    <a:pt x="47779" y="1607"/>
                  </a:lnTo>
                  <a:lnTo>
                    <a:pt x="0" y="0"/>
                  </a:lnTo>
                </a:path>
              </a:pathLst>
            </a:custGeom>
            <a:ln w="18021">
              <a:solidFill>
                <a:srgbClr val="0078AE"/>
              </a:solidFill>
            </a:ln>
          </p:spPr>
          <p:txBody>
            <a:bodyPr wrap="square" lIns="0" tIns="0" rIns="0" bIns="0" rtlCol="0"/>
            <a:lstStyle/>
            <a:p>
              <a:endParaRPr sz="2473"/>
            </a:p>
          </p:txBody>
        </p:sp>
        <p:sp>
          <p:nvSpPr>
            <p:cNvPr id="36" name="object 36"/>
            <p:cNvSpPr/>
            <p:nvPr/>
          </p:nvSpPr>
          <p:spPr>
            <a:xfrm>
              <a:off x="710946" y="1459991"/>
              <a:ext cx="8636000" cy="4852035"/>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grpSp>
      <p:sp>
        <p:nvSpPr>
          <p:cNvPr id="38" name="object 38"/>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40" name="Slide Number Placeholder 39">
            <a:extLst>
              <a:ext uri="{FF2B5EF4-FFF2-40B4-BE49-F238E27FC236}">
                <a16:creationId xmlns:a16="http://schemas.microsoft.com/office/drawing/2014/main" id="{20B91700-C91C-0DBA-EA22-B944E0160E04}"/>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61</a:t>
            </a:fld>
            <a:endParaRPr lang="en-US" spc="-21" dirty="0"/>
          </a:p>
        </p:txBody>
      </p:sp>
    </p:spTree>
    <p:extLst>
      <p:ext uri="{BB962C8B-B14F-4D97-AF65-F5344CB8AC3E}">
        <p14:creationId xmlns:p14="http://schemas.microsoft.com/office/powerpoint/2010/main" val="1193048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5" name="object 5"/>
          <p:cNvSpPr txBox="1"/>
          <p:nvPr/>
        </p:nvSpPr>
        <p:spPr>
          <a:xfrm>
            <a:off x="8423502" y="6627064"/>
            <a:ext cx="2744329" cy="197346"/>
          </a:xfrm>
          <a:prstGeom prst="rect">
            <a:avLst/>
          </a:prstGeom>
        </p:spPr>
        <p:txBody>
          <a:bodyPr vert="horz" wrap="square" lIns="0" tIns="17446" rIns="0" bIns="0" rtlCol="0">
            <a:spAutoFit/>
          </a:bodyPr>
          <a:lstStyle/>
          <a:p>
            <a:pPr>
              <a:spcBef>
                <a:spcPts val="137"/>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grpSp>
        <p:nvGrpSpPr>
          <p:cNvPr id="6" name="object 6"/>
          <p:cNvGrpSpPr/>
          <p:nvPr/>
        </p:nvGrpSpPr>
        <p:grpSpPr>
          <a:xfrm>
            <a:off x="1593210" y="6255079"/>
            <a:ext cx="2105788" cy="751943"/>
            <a:chOff x="1159763" y="5610605"/>
            <a:chExt cx="1532890" cy="547370"/>
          </a:xfrm>
        </p:grpSpPr>
        <p:pic>
          <p:nvPicPr>
            <p:cNvPr id="7" name="object 7"/>
            <p:cNvPicPr/>
            <p:nvPr/>
          </p:nvPicPr>
          <p:blipFill>
            <a:blip r:embed="rId3" cstate="print"/>
            <a:stretch>
              <a:fillRect/>
            </a:stretch>
          </p:blipFill>
          <p:spPr>
            <a:xfrm>
              <a:off x="1786890" y="5773673"/>
              <a:ext cx="162306" cy="235457"/>
            </a:xfrm>
            <a:prstGeom prst="rect">
              <a:avLst/>
            </a:prstGeom>
          </p:spPr>
        </p:pic>
        <p:pic>
          <p:nvPicPr>
            <p:cNvPr id="8" name="object 8"/>
            <p:cNvPicPr/>
            <p:nvPr/>
          </p:nvPicPr>
          <p:blipFill>
            <a:blip r:embed="rId4" cstate="print"/>
            <a:stretch>
              <a:fillRect/>
            </a:stretch>
          </p:blipFill>
          <p:spPr>
            <a:xfrm>
              <a:off x="1969769" y="5773673"/>
              <a:ext cx="165354" cy="235457"/>
            </a:xfrm>
            <a:prstGeom prst="rect">
              <a:avLst/>
            </a:prstGeom>
          </p:spPr>
        </p:pic>
        <p:sp>
          <p:nvSpPr>
            <p:cNvPr id="9" name="object 9"/>
            <p:cNvSpPr/>
            <p:nvPr/>
          </p:nvSpPr>
          <p:spPr>
            <a:xfrm>
              <a:off x="2152650" y="5773673"/>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10" name="object 10"/>
            <p:cNvPicPr/>
            <p:nvPr/>
          </p:nvPicPr>
          <p:blipFill>
            <a:blip r:embed="rId5" cstate="print"/>
            <a:stretch>
              <a:fillRect/>
            </a:stretch>
          </p:blipFill>
          <p:spPr>
            <a:xfrm>
              <a:off x="2471927" y="5767577"/>
              <a:ext cx="220218" cy="241554"/>
            </a:xfrm>
            <a:prstGeom prst="rect">
              <a:avLst/>
            </a:prstGeom>
          </p:spPr>
        </p:pic>
        <p:pic>
          <p:nvPicPr>
            <p:cNvPr id="11" name="object 11"/>
            <p:cNvPicPr/>
            <p:nvPr/>
          </p:nvPicPr>
          <p:blipFill>
            <a:blip r:embed="rId6" cstate="print"/>
            <a:stretch>
              <a:fillRect/>
            </a:stretch>
          </p:blipFill>
          <p:spPr>
            <a:xfrm>
              <a:off x="1159763" y="5610605"/>
              <a:ext cx="541781" cy="547115"/>
            </a:xfrm>
            <a:prstGeom prst="rect">
              <a:avLst/>
            </a:prstGeom>
          </p:spPr>
        </p:pic>
      </p:grpSp>
      <p:sp>
        <p:nvSpPr>
          <p:cNvPr id="12" name="object 12"/>
          <p:cNvSpPr txBox="1">
            <a:spLocks noGrp="1"/>
          </p:cNvSpPr>
          <p:nvPr>
            <p:ph type="body" idx="1"/>
          </p:nvPr>
        </p:nvSpPr>
        <p:spPr>
          <a:xfrm>
            <a:off x="4407505" y="1923820"/>
            <a:ext cx="10544220" cy="4062683"/>
          </a:xfrm>
          <a:prstGeom prst="rect">
            <a:avLst/>
          </a:prstGeom>
        </p:spPr>
        <p:txBody>
          <a:bodyPr vert="horz" wrap="square" lIns="0" tIns="137827" rIns="0" bIns="0" rtlCol="0">
            <a:spAutoFit/>
          </a:bodyPr>
          <a:lstStyle/>
          <a:p>
            <a:pPr marL="337580" indent="-338451">
              <a:spcBef>
                <a:spcPts val="1085"/>
              </a:spcBef>
              <a:buClr>
                <a:srgbClr val="8A8D90"/>
              </a:buClr>
              <a:buFont typeface="Wingdings"/>
              <a:buChar char=""/>
              <a:tabLst>
                <a:tab pos="337580" algn="l"/>
                <a:tab pos="338451" algn="l"/>
              </a:tabLst>
            </a:pPr>
            <a:r>
              <a:rPr dirty="0"/>
              <a:t>Section</a:t>
            </a:r>
            <a:r>
              <a:rPr spc="-21" dirty="0"/>
              <a:t> </a:t>
            </a:r>
            <a:r>
              <a:rPr spc="7" dirty="0"/>
              <a:t>A</a:t>
            </a:r>
            <a:r>
              <a:rPr spc="-14" dirty="0"/>
              <a:t> </a:t>
            </a:r>
            <a:r>
              <a:rPr spc="7" dirty="0"/>
              <a:t>–</a:t>
            </a:r>
            <a:r>
              <a:rPr spc="-7" dirty="0"/>
              <a:t> </a:t>
            </a:r>
            <a:r>
              <a:rPr spc="7" dirty="0"/>
              <a:t>Property</a:t>
            </a:r>
            <a:r>
              <a:rPr spc="-14" dirty="0"/>
              <a:t> </a:t>
            </a:r>
            <a:r>
              <a:rPr spc="-7" dirty="0"/>
              <a:t>Information</a:t>
            </a:r>
          </a:p>
          <a:p>
            <a:pPr marL="337580" indent="-338451">
              <a:spcBef>
                <a:spcPts val="962"/>
              </a:spcBef>
              <a:buClr>
                <a:srgbClr val="8A8D90"/>
              </a:buClr>
              <a:buFont typeface="Wingdings"/>
              <a:buChar char=""/>
              <a:tabLst>
                <a:tab pos="337580" algn="l"/>
                <a:tab pos="338451" algn="l"/>
              </a:tabLst>
            </a:pPr>
            <a:r>
              <a:rPr dirty="0"/>
              <a:t>Section</a:t>
            </a:r>
            <a:r>
              <a:rPr spc="-21" dirty="0"/>
              <a:t> </a:t>
            </a:r>
            <a:r>
              <a:rPr spc="7" dirty="0"/>
              <a:t>B</a:t>
            </a:r>
            <a:r>
              <a:rPr spc="-21" dirty="0"/>
              <a:t> </a:t>
            </a:r>
            <a:r>
              <a:rPr spc="7" dirty="0"/>
              <a:t>–</a:t>
            </a:r>
            <a:r>
              <a:rPr spc="-14" dirty="0"/>
              <a:t> </a:t>
            </a:r>
            <a:r>
              <a:rPr dirty="0"/>
              <a:t>FIRM </a:t>
            </a:r>
            <a:r>
              <a:rPr spc="-7" dirty="0"/>
              <a:t>Information</a:t>
            </a:r>
          </a:p>
          <a:p>
            <a:pPr marL="337580" indent="-338451">
              <a:spcBef>
                <a:spcPts val="948"/>
              </a:spcBef>
              <a:buClr>
                <a:srgbClr val="8A8D90"/>
              </a:buClr>
              <a:buFont typeface="Wingdings"/>
              <a:buChar char=""/>
              <a:tabLst>
                <a:tab pos="337580" algn="l"/>
                <a:tab pos="338451" algn="l"/>
              </a:tabLst>
            </a:pPr>
            <a:r>
              <a:rPr dirty="0"/>
              <a:t>Section</a:t>
            </a:r>
            <a:r>
              <a:rPr spc="-21" dirty="0"/>
              <a:t> </a:t>
            </a:r>
            <a:r>
              <a:rPr spc="7" dirty="0"/>
              <a:t>C</a:t>
            </a:r>
            <a:r>
              <a:rPr spc="-14" dirty="0"/>
              <a:t> </a:t>
            </a:r>
            <a:r>
              <a:rPr spc="7" dirty="0"/>
              <a:t>–</a:t>
            </a:r>
            <a:r>
              <a:rPr spc="-14" dirty="0"/>
              <a:t> </a:t>
            </a:r>
            <a:r>
              <a:rPr dirty="0"/>
              <a:t>Building</a:t>
            </a:r>
            <a:r>
              <a:rPr spc="-27" dirty="0"/>
              <a:t> </a:t>
            </a:r>
            <a:r>
              <a:rPr spc="-7" dirty="0"/>
              <a:t>Elevations</a:t>
            </a:r>
            <a:r>
              <a:rPr spc="-14" dirty="0"/>
              <a:t> </a:t>
            </a:r>
            <a:r>
              <a:rPr dirty="0"/>
              <a:t>(Survey</a:t>
            </a:r>
            <a:r>
              <a:rPr spc="-14" dirty="0"/>
              <a:t> </a:t>
            </a:r>
            <a:r>
              <a:rPr dirty="0"/>
              <a:t>needed)</a:t>
            </a:r>
          </a:p>
          <a:p>
            <a:pPr marL="337580" indent="-338451">
              <a:spcBef>
                <a:spcPts val="955"/>
              </a:spcBef>
              <a:buClr>
                <a:srgbClr val="8A8D90"/>
              </a:buClr>
              <a:buFont typeface="Wingdings"/>
              <a:buChar char=""/>
              <a:tabLst>
                <a:tab pos="337580" algn="l"/>
                <a:tab pos="338451" algn="l"/>
              </a:tabLst>
            </a:pPr>
            <a:r>
              <a:rPr dirty="0"/>
              <a:t>Section</a:t>
            </a:r>
            <a:r>
              <a:rPr spc="-14" dirty="0"/>
              <a:t> </a:t>
            </a:r>
            <a:r>
              <a:rPr spc="7" dirty="0"/>
              <a:t>D</a:t>
            </a:r>
            <a:r>
              <a:rPr spc="-14" dirty="0"/>
              <a:t> </a:t>
            </a:r>
            <a:r>
              <a:rPr spc="7" dirty="0"/>
              <a:t>–</a:t>
            </a:r>
            <a:r>
              <a:rPr spc="-14" dirty="0"/>
              <a:t> </a:t>
            </a:r>
            <a:r>
              <a:rPr spc="-7" dirty="0"/>
              <a:t>Surveyor</a:t>
            </a:r>
            <a:r>
              <a:rPr spc="-14" dirty="0"/>
              <a:t> </a:t>
            </a:r>
            <a:r>
              <a:rPr spc="7" dirty="0"/>
              <a:t>Certification</a:t>
            </a:r>
            <a:r>
              <a:rPr spc="-34" dirty="0"/>
              <a:t> </a:t>
            </a:r>
            <a:r>
              <a:rPr spc="-14" dirty="0"/>
              <a:t>(for</a:t>
            </a:r>
            <a:r>
              <a:rPr spc="-7" dirty="0"/>
              <a:t> </a:t>
            </a:r>
            <a:r>
              <a:rPr dirty="0"/>
              <a:t>Section</a:t>
            </a:r>
            <a:r>
              <a:rPr spc="-7" dirty="0"/>
              <a:t> </a:t>
            </a:r>
            <a:r>
              <a:rPr dirty="0"/>
              <a:t>C)</a:t>
            </a:r>
          </a:p>
          <a:p>
            <a:pPr marL="337580" indent="-338451">
              <a:spcBef>
                <a:spcPts val="948"/>
              </a:spcBef>
              <a:buClr>
                <a:srgbClr val="8A8D90"/>
              </a:buClr>
              <a:buFont typeface="Wingdings"/>
              <a:buChar char=""/>
              <a:tabLst>
                <a:tab pos="337580" algn="l"/>
                <a:tab pos="338451" algn="l"/>
              </a:tabLst>
            </a:pPr>
            <a:r>
              <a:rPr dirty="0"/>
              <a:t>Section</a:t>
            </a:r>
            <a:r>
              <a:rPr spc="-21" dirty="0"/>
              <a:t> </a:t>
            </a:r>
            <a:r>
              <a:rPr spc="7" dirty="0"/>
              <a:t>E</a:t>
            </a:r>
            <a:r>
              <a:rPr spc="-14" dirty="0"/>
              <a:t> </a:t>
            </a:r>
            <a:r>
              <a:rPr spc="7" dirty="0"/>
              <a:t>–</a:t>
            </a:r>
            <a:r>
              <a:rPr dirty="0"/>
              <a:t> Building</a:t>
            </a:r>
            <a:r>
              <a:rPr spc="-27" dirty="0"/>
              <a:t> </a:t>
            </a:r>
            <a:r>
              <a:rPr dirty="0"/>
              <a:t>Measurements (Survey</a:t>
            </a:r>
            <a:r>
              <a:rPr spc="-21" dirty="0"/>
              <a:t> </a:t>
            </a:r>
            <a:r>
              <a:rPr spc="-7" dirty="0"/>
              <a:t>not</a:t>
            </a:r>
            <a:r>
              <a:rPr spc="-14" dirty="0"/>
              <a:t> </a:t>
            </a:r>
            <a:r>
              <a:rPr dirty="0"/>
              <a:t>needed)</a:t>
            </a:r>
          </a:p>
          <a:p>
            <a:pPr marL="337580" indent="-338451">
              <a:spcBef>
                <a:spcPts val="955"/>
              </a:spcBef>
              <a:buClr>
                <a:srgbClr val="8A8D90"/>
              </a:buClr>
              <a:buFont typeface="Wingdings"/>
              <a:buChar char=""/>
              <a:tabLst>
                <a:tab pos="337580" algn="l"/>
                <a:tab pos="338451" algn="l"/>
              </a:tabLst>
            </a:pPr>
            <a:r>
              <a:rPr dirty="0"/>
              <a:t>Section</a:t>
            </a:r>
            <a:r>
              <a:rPr spc="-14" dirty="0"/>
              <a:t> </a:t>
            </a:r>
            <a:r>
              <a:rPr spc="7" dirty="0"/>
              <a:t>F</a:t>
            </a:r>
            <a:r>
              <a:rPr spc="-14" dirty="0"/>
              <a:t> </a:t>
            </a:r>
            <a:r>
              <a:rPr spc="7" dirty="0"/>
              <a:t>–</a:t>
            </a:r>
            <a:r>
              <a:rPr spc="-7" dirty="0"/>
              <a:t> </a:t>
            </a:r>
            <a:r>
              <a:rPr dirty="0"/>
              <a:t>Owner</a:t>
            </a:r>
            <a:r>
              <a:rPr spc="-14" dirty="0"/>
              <a:t> </a:t>
            </a:r>
            <a:r>
              <a:rPr dirty="0"/>
              <a:t>or</a:t>
            </a:r>
            <a:r>
              <a:rPr spc="-7" dirty="0"/>
              <a:t> Representative</a:t>
            </a:r>
            <a:r>
              <a:rPr spc="7" dirty="0"/>
              <a:t> Certification</a:t>
            </a:r>
            <a:r>
              <a:rPr spc="-34" dirty="0"/>
              <a:t> </a:t>
            </a:r>
            <a:r>
              <a:rPr spc="-14" dirty="0"/>
              <a:t>(for</a:t>
            </a:r>
            <a:r>
              <a:rPr spc="-7" dirty="0"/>
              <a:t> </a:t>
            </a:r>
            <a:r>
              <a:rPr dirty="0"/>
              <a:t>Section</a:t>
            </a:r>
            <a:r>
              <a:rPr spc="-14" dirty="0"/>
              <a:t> </a:t>
            </a:r>
            <a:r>
              <a:rPr dirty="0"/>
              <a:t>E)</a:t>
            </a:r>
          </a:p>
          <a:p>
            <a:pPr marL="337580" indent="-338451">
              <a:spcBef>
                <a:spcPts val="948"/>
              </a:spcBef>
              <a:buClr>
                <a:srgbClr val="8A8D90"/>
              </a:buClr>
              <a:buFont typeface="Wingdings"/>
              <a:buChar char=""/>
              <a:tabLst>
                <a:tab pos="337580" algn="l"/>
                <a:tab pos="338451" algn="l"/>
              </a:tabLst>
            </a:pPr>
            <a:r>
              <a:rPr dirty="0"/>
              <a:t>Section</a:t>
            </a:r>
            <a:r>
              <a:rPr spc="-7" dirty="0"/>
              <a:t> </a:t>
            </a:r>
            <a:r>
              <a:rPr spc="7" dirty="0"/>
              <a:t>G –</a:t>
            </a:r>
            <a:r>
              <a:rPr dirty="0"/>
              <a:t> Community</a:t>
            </a:r>
            <a:r>
              <a:rPr spc="-14" dirty="0"/>
              <a:t> </a:t>
            </a:r>
            <a:r>
              <a:rPr spc="-7" dirty="0"/>
              <a:t>Information</a:t>
            </a:r>
            <a:r>
              <a:rPr spc="-14" dirty="0"/>
              <a:t> </a:t>
            </a:r>
            <a:r>
              <a:rPr dirty="0"/>
              <a:t>(Recommended)</a:t>
            </a:r>
          </a:p>
          <a:p>
            <a:pPr marL="337580" indent="-338451">
              <a:spcBef>
                <a:spcPts val="955"/>
              </a:spcBef>
              <a:buClr>
                <a:srgbClr val="8A8D90"/>
              </a:buClr>
              <a:buFont typeface="Wingdings"/>
              <a:buChar char=""/>
              <a:tabLst>
                <a:tab pos="337580" algn="l"/>
                <a:tab pos="338451" algn="l"/>
              </a:tabLst>
            </a:pPr>
            <a:r>
              <a:rPr dirty="0">
                <a:solidFill>
                  <a:srgbClr val="3C641E"/>
                </a:solidFill>
              </a:rPr>
              <a:t>Section</a:t>
            </a:r>
            <a:r>
              <a:rPr spc="-7" dirty="0">
                <a:solidFill>
                  <a:srgbClr val="3C641E"/>
                </a:solidFill>
              </a:rPr>
              <a:t> </a:t>
            </a:r>
            <a:r>
              <a:rPr spc="7" dirty="0">
                <a:solidFill>
                  <a:srgbClr val="3C641E"/>
                </a:solidFill>
              </a:rPr>
              <a:t>H –</a:t>
            </a:r>
            <a:r>
              <a:rPr spc="21" dirty="0">
                <a:solidFill>
                  <a:srgbClr val="3C641E"/>
                </a:solidFill>
              </a:rPr>
              <a:t> </a:t>
            </a:r>
            <a:r>
              <a:rPr dirty="0">
                <a:solidFill>
                  <a:srgbClr val="3C641E"/>
                </a:solidFill>
              </a:rPr>
              <a:t>First</a:t>
            </a:r>
            <a:r>
              <a:rPr spc="-7" dirty="0">
                <a:solidFill>
                  <a:srgbClr val="3C641E"/>
                </a:solidFill>
              </a:rPr>
              <a:t> </a:t>
            </a:r>
            <a:r>
              <a:rPr dirty="0">
                <a:solidFill>
                  <a:srgbClr val="3C641E"/>
                </a:solidFill>
              </a:rPr>
              <a:t>Floor Height</a:t>
            </a:r>
            <a:r>
              <a:rPr spc="7" dirty="0">
                <a:solidFill>
                  <a:srgbClr val="3C641E"/>
                </a:solidFill>
              </a:rPr>
              <a:t> </a:t>
            </a:r>
            <a:r>
              <a:rPr spc="-7" dirty="0">
                <a:solidFill>
                  <a:srgbClr val="3C641E"/>
                </a:solidFill>
              </a:rPr>
              <a:t>(insurance;</a:t>
            </a:r>
            <a:r>
              <a:rPr dirty="0">
                <a:solidFill>
                  <a:srgbClr val="3C641E"/>
                </a:solidFill>
              </a:rPr>
              <a:t> survey</a:t>
            </a:r>
            <a:r>
              <a:rPr spc="7" dirty="0">
                <a:solidFill>
                  <a:srgbClr val="3C641E"/>
                </a:solidFill>
              </a:rPr>
              <a:t> </a:t>
            </a:r>
            <a:r>
              <a:rPr spc="-7" dirty="0">
                <a:solidFill>
                  <a:srgbClr val="3C641E"/>
                </a:solidFill>
              </a:rPr>
              <a:t>not</a:t>
            </a:r>
            <a:r>
              <a:rPr dirty="0">
                <a:solidFill>
                  <a:srgbClr val="3C641E"/>
                </a:solidFill>
              </a:rPr>
              <a:t> </a:t>
            </a:r>
            <a:r>
              <a:rPr spc="-7" dirty="0">
                <a:solidFill>
                  <a:srgbClr val="3C641E"/>
                </a:solidFill>
              </a:rPr>
              <a:t>required)</a:t>
            </a:r>
          </a:p>
          <a:p>
            <a:pPr marL="337580" indent="-338451">
              <a:spcBef>
                <a:spcPts val="948"/>
              </a:spcBef>
              <a:buClr>
                <a:srgbClr val="8A8D90"/>
              </a:buClr>
              <a:buFont typeface="Wingdings"/>
              <a:buChar char=""/>
              <a:tabLst>
                <a:tab pos="337580" algn="l"/>
                <a:tab pos="338451" algn="l"/>
              </a:tabLst>
            </a:pPr>
            <a:r>
              <a:rPr dirty="0">
                <a:solidFill>
                  <a:srgbClr val="3C641E"/>
                </a:solidFill>
              </a:rPr>
              <a:t>Section</a:t>
            </a:r>
            <a:r>
              <a:rPr spc="-7" dirty="0">
                <a:solidFill>
                  <a:srgbClr val="3C641E"/>
                </a:solidFill>
              </a:rPr>
              <a:t> </a:t>
            </a:r>
            <a:r>
              <a:rPr dirty="0">
                <a:solidFill>
                  <a:srgbClr val="3C641E"/>
                </a:solidFill>
              </a:rPr>
              <a:t>I </a:t>
            </a:r>
            <a:r>
              <a:rPr spc="7" dirty="0">
                <a:solidFill>
                  <a:srgbClr val="3C641E"/>
                </a:solidFill>
              </a:rPr>
              <a:t>–</a:t>
            </a:r>
            <a:r>
              <a:rPr spc="-14" dirty="0">
                <a:solidFill>
                  <a:srgbClr val="3C641E"/>
                </a:solidFill>
              </a:rPr>
              <a:t> </a:t>
            </a:r>
            <a:r>
              <a:rPr spc="7" dirty="0">
                <a:solidFill>
                  <a:srgbClr val="3C641E"/>
                </a:solidFill>
              </a:rPr>
              <a:t>Owner</a:t>
            </a:r>
            <a:r>
              <a:rPr dirty="0">
                <a:solidFill>
                  <a:srgbClr val="3C641E"/>
                </a:solidFill>
              </a:rPr>
              <a:t> or</a:t>
            </a:r>
            <a:r>
              <a:rPr spc="-7" dirty="0">
                <a:solidFill>
                  <a:srgbClr val="3C641E"/>
                </a:solidFill>
              </a:rPr>
              <a:t> Representative</a:t>
            </a:r>
            <a:r>
              <a:rPr dirty="0">
                <a:solidFill>
                  <a:srgbClr val="3C641E"/>
                </a:solidFill>
              </a:rPr>
              <a:t> </a:t>
            </a:r>
            <a:r>
              <a:rPr spc="7" dirty="0">
                <a:solidFill>
                  <a:srgbClr val="3C641E"/>
                </a:solidFill>
              </a:rPr>
              <a:t>Certification</a:t>
            </a:r>
            <a:r>
              <a:rPr spc="-34" dirty="0">
                <a:solidFill>
                  <a:srgbClr val="3C641E"/>
                </a:solidFill>
              </a:rPr>
              <a:t> </a:t>
            </a:r>
            <a:r>
              <a:rPr spc="-14" dirty="0">
                <a:solidFill>
                  <a:srgbClr val="3C641E"/>
                </a:solidFill>
              </a:rPr>
              <a:t>(for</a:t>
            </a:r>
            <a:r>
              <a:rPr dirty="0">
                <a:solidFill>
                  <a:srgbClr val="3C641E"/>
                </a:solidFill>
              </a:rPr>
              <a:t> Section</a:t>
            </a:r>
            <a:r>
              <a:rPr spc="-27" dirty="0">
                <a:solidFill>
                  <a:srgbClr val="3C641E"/>
                </a:solidFill>
              </a:rPr>
              <a:t> </a:t>
            </a:r>
            <a:r>
              <a:rPr dirty="0">
                <a:solidFill>
                  <a:srgbClr val="3C641E"/>
                </a:solidFill>
              </a:rPr>
              <a:t>H)</a:t>
            </a:r>
          </a:p>
        </p:txBody>
      </p:sp>
      <p:sp>
        <p:nvSpPr>
          <p:cNvPr id="13" name="object 13"/>
          <p:cNvSpPr txBox="1">
            <a:spLocks noGrp="1"/>
          </p:cNvSpPr>
          <p:nvPr>
            <p:ph type="title"/>
          </p:nvPr>
        </p:nvSpPr>
        <p:spPr>
          <a:xfrm>
            <a:off x="1776398" y="1112618"/>
            <a:ext cx="5282789" cy="436075"/>
          </a:xfrm>
          <a:prstGeom prst="rect">
            <a:avLst/>
          </a:prstGeom>
        </p:spPr>
        <p:txBody>
          <a:bodyPr vert="horz" wrap="square" lIns="0" tIns="23553" rIns="0" bIns="0" rtlCol="0">
            <a:spAutoFit/>
          </a:bodyPr>
          <a:lstStyle/>
          <a:p>
            <a:pPr>
              <a:spcBef>
                <a:spcPts val="185"/>
              </a:spcBef>
            </a:pPr>
            <a:r>
              <a:rPr dirty="0"/>
              <a:t>For</a:t>
            </a:r>
            <a:r>
              <a:rPr spc="-14" dirty="0"/>
              <a:t> </a:t>
            </a:r>
            <a:r>
              <a:rPr spc="21" dirty="0"/>
              <a:t>Flood</a:t>
            </a:r>
            <a:r>
              <a:rPr spc="-7" dirty="0"/>
              <a:t> </a:t>
            </a:r>
            <a:r>
              <a:rPr spc="21" dirty="0"/>
              <a:t>Insurance</a:t>
            </a:r>
            <a:r>
              <a:rPr spc="-7" dirty="0"/>
              <a:t> </a:t>
            </a:r>
            <a:r>
              <a:rPr spc="21" dirty="0"/>
              <a:t>Reasons</a:t>
            </a:r>
            <a:r>
              <a:rPr spc="-7" dirty="0"/>
              <a:t> </a:t>
            </a:r>
            <a:r>
              <a:rPr spc="21" dirty="0"/>
              <a:t>Only…</a:t>
            </a:r>
          </a:p>
        </p:txBody>
      </p:sp>
      <p:grpSp>
        <p:nvGrpSpPr>
          <p:cNvPr id="14" name="object 14"/>
          <p:cNvGrpSpPr/>
          <p:nvPr/>
        </p:nvGrpSpPr>
        <p:grpSpPr>
          <a:xfrm>
            <a:off x="1860142" y="1973719"/>
            <a:ext cx="1259635" cy="3621886"/>
            <a:chOff x="1354074" y="2494026"/>
            <a:chExt cx="916940" cy="2636520"/>
          </a:xfrm>
        </p:grpSpPr>
        <p:sp>
          <p:nvSpPr>
            <p:cNvPr id="15" name="object 15"/>
            <p:cNvSpPr/>
            <p:nvPr/>
          </p:nvSpPr>
          <p:spPr>
            <a:xfrm>
              <a:off x="1354074" y="2494025"/>
              <a:ext cx="916940" cy="2636520"/>
            </a:xfrm>
            <a:custGeom>
              <a:avLst/>
              <a:gdLst/>
              <a:ahLst/>
              <a:cxnLst/>
              <a:rect l="l" t="t" r="r" b="b"/>
              <a:pathLst>
                <a:path w="916939" h="2636520">
                  <a:moveTo>
                    <a:pt x="916686" y="2468880"/>
                  </a:moveTo>
                  <a:lnTo>
                    <a:pt x="749046" y="2300478"/>
                  </a:lnTo>
                  <a:lnTo>
                    <a:pt x="749046" y="2385060"/>
                  </a:lnTo>
                  <a:lnTo>
                    <a:pt x="0" y="2385060"/>
                  </a:lnTo>
                  <a:lnTo>
                    <a:pt x="0" y="2552700"/>
                  </a:lnTo>
                  <a:lnTo>
                    <a:pt x="749046" y="2552700"/>
                  </a:lnTo>
                  <a:lnTo>
                    <a:pt x="749046" y="2636520"/>
                  </a:lnTo>
                  <a:lnTo>
                    <a:pt x="916686" y="2468880"/>
                  </a:lnTo>
                  <a:close/>
                </a:path>
                <a:path w="916939" h="2636520">
                  <a:moveTo>
                    <a:pt x="916686" y="167640"/>
                  </a:moveTo>
                  <a:lnTo>
                    <a:pt x="749046" y="0"/>
                  </a:lnTo>
                  <a:lnTo>
                    <a:pt x="749046" y="83820"/>
                  </a:lnTo>
                  <a:lnTo>
                    <a:pt x="0" y="83820"/>
                  </a:lnTo>
                  <a:lnTo>
                    <a:pt x="0" y="251460"/>
                  </a:lnTo>
                  <a:lnTo>
                    <a:pt x="749046" y="251460"/>
                  </a:lnTo>
                  <a:lnTo>
                    <a:pt x="749046" y="332994"/>
                  </a:lnTo>
                  <a:lnTo>
                    <a:pt x="749046" y="336042"/>
                  </a:lnTo>
                  <a:lnTo>
                    <a:pt x="749046" y="416814"/>
                  </a:lnTo>
                  <a:lnTo>
                    <a:pt x="0" y="416814"/>
                  </a:lnTo>
                  <a:lnTo>
                    <a:pt x="0" y="585216"/>
                  </a:lnTo>
                  <a:lnTo>
                    <a:pt x="749046" y="585216"/>
                  </a:lnTo>
                  <a:lnTo>
                    <a:pt x="749046" y="669036"/>
                  </a:lnTo>
                  <a:lnTo>
                    <a:pt x="916686" y="501396"/>
                  </a:lnTo>
                  <a:lnTo>
                    <a:pt x="750557" y="334518"/>
                  </a:lnTo>
                  <a:lnTo>
                    <a:pt x="916686" y="167640"/>
                  </a:lnTo>
                  <a:close/>
                </a:path>
              </a:pathLst>
            </a:custGeom>
            <a:solidFill>
              <a:srgbClr val="595B5D"/>
            </a:solidFill>
          </p:spPr>
          <p:txBody>
            <a:bodyPr wrap="square" lIns="0" tIns="0" rIns="0" bIns="0" rtlCol="0"/>
            <a:lstStyle/>
            <a:p>
              <a:endParaRPr sz="2473"/>
            </a:p>
          </p:txBody>
        </p:sp>
        <p:sp>
          <p:nvSpPr>
            <p:cNvPr id="16" name="object 16"/>
            <p:cNvSpPr/>
            <p:nvPr/>
          </p:nvSpPr>
          <p:spPr>
            <a:xfrm>
              <a:off x="1354074" y="4469130"/>
              <a:ext cx="916940" cy="336550"/>
            </a:xfrm>
            <a:custGeom>
              <a:avLst/>
              <a:gdLst/>
              <a:ahLst/>
              <a:cxnLst/>
              <a:rect l="l" t="t" r="r" b="b"/>
              <a:pathLst>
                <a:path w="916940" h="336550">
                  <a:moveTo>
                    <a:pt x="916686" y="167640"/>
                  </a:moveTo>
                  <a:lnTo>
                    <a:pt x="749046" y="0"/>
                  </a:lnTo>
                  <a:lnTo>
                    <a:pt x="749046" y="83820"/>
                  </a:lnTo>
                  <a:lnTo>
                    <a:pt x="0" y="83820"/>
                  </a:lnTo>
                  <a:lnTo>
                    <a:pt x="0" y="251460"/>
                  </a:lnTo>
                  <a:lnTo>
                    <a:pt x="749046" y="251460"/>
                  </a:lnTo>
                  <a:lnTo>
                    <a:pt x="749046" y="336042"/>
                  </a:lnTo>
                  <a:lnTo>
                    <a:pt x="916686" y="167640"/>
                  </a:lnTo>
                  <a:close/>
                </a:path>
              </a:pathLst>
            </a:custGeom>
            <a:solidFill>
              <a:srgbClr val="0078AE"/>
            </a:solidFill>
          </p:spPr>
          <p:txBody>
            <a:bodyPr wrap="square" lIns="0" tIns="0" rIns="0" bIns="0" rtlCol="0"/>
            <a:lstStyle/>
            <a:p>
              <a:endParaRPr sz="2473"/>
            </a:p>
          </p:txBody>
        </p:sp>
      </p:grpSp>
      <p:sp>
        <p:nvSpPr>
          <p:cNvPr id="17" name="object 17"/>
          <p:cNvSpPr txBox="1"/>
          <p:nvPr/>
        </p:nvSpPr>
        <p:spPr>
          <a:xfrm>
            <a:off x="2026581" y="4805653"/>
            <a:ext cx="828707" cy="197346"/>
          </a:xfrm>
          <a:prstGeom prst="rect">
            <a:avLst/>
          </a:prstGeom>
        </p:spPr>
        <p:txBody>
          <a:bodyPr vert="horz" wrap="square" lIns="0" tIns="17446" rIns="0" bIns="0" rtlCol="0">
            <a:spAutoFit/>
          </a:bodyPr>
          <a:lstStyle/>
          <a:p>
            <a:pPr>
              <a:spcBef>
                <a:spcPts val="137"/>
              </a:spcBef>
            </a:pPr>
            <a:r>
              <a:rPr sz="1168" dirty="0">
                <a:solidFill>
                  <a:srgbClr val="FFFFFF"/>
                </a:solidFill>
                <a:latin typeface="Franklin Gothic Book"/>
                <a:cs typeface="Franklin Gothic Book"/>
              </a:rPr>
              <a:t>Local</a:t>
            </a:r>
            <a:r>
              <a:rPr sz="1168" spc="-62" dirty="0">
                <a:solidFill>
                  <a:srgbClr val="FFFFFF"/>
                </a:solidFill>
                <a:latin typeface="Franklin Gothic Book"/>
                <a:cs typeface="Franklin Gothic Book"/>
              </a:rPr>
              <a:t> </a:t>
            </a:r>
            <a:r>
              <a:rPr sz="1168" dirty="0">
                <a:solidFill>
                  <a:srgbClr val="FFFFFF"/>
                </a:solidFill>
                <a:latin typeface="Franklin Gothic Book"/>
                <a:cs typeface="Franklin Gothic Book"/>
              </a:rPr>
              <a:t>Official</a:t>
            </a:r>
            <a:endParaRPr sz="1168">
              <a:latin typeface="Franklin Gothic Book"/>
              <a:cs typeface="Franklin Gothic Book"/>
            </a:endParaRPr>
          </a:p>
        </p:txBody>
      </p:sp>
      <p:sp>
        <p:nvSpPr>
          <p:cNvPr id="18" name="object 18"/>
          <p:cNvSpPr/>
          <p:nvPr/>
        </p:nvSpPr>
        <p:spPr>
          <a:xfrm>
            <a:off x="1854907" y="5579902"/>
            <a:ext cx="1259635" cy="462331"/>
          </a:xfrm>
          <a:custGeom>
            <a:avLst/>
            <a:gdLst/>
            <a:ahLst/>
            <a:cxnLst/>
            <a:rect l="l" t="t" r="r" b="b"/>
            <a:pathLst>
              <a:path w="916939" h="336550">
                <a:moveTo>
                  <a:pt x="916686" y="168401"/>
                </a:moveTo>
                <a:lnTo>
                  <a:pt x="749046" y="0"/>
                </a:lnTo>
                <a:lnTo>
                  <a:pt x="749046" y="83819"/>
                </a:lnTo>
                <a:lnTo>
                  <a:pt x="0" y="83819"/>
                </a:lnTo>
                <a:lnTo>
                  <a:pt x="0" y="252221"/>
                </a:lnTo>
                <a:lnTo>
                  <a:pt x="749046" y="252221"/>
                </a:lnTo>
                <a:lnTo>
                  <a:pt x="749046" y="336041"/>
                </a:lnTo>
                <a:lnTo>
                  <a:pt x="916686" y="168401"/>
                </a:lnTo>
                <a:close/>
              </a:path>
            </a:pathLst>
          </a:custGeom>
          <a:solidFill>
            <a:srgbClr val="595B5D"/>
          </a:solidFill>
        </p:spPr>
        <p:txBody>
          <a:bodyPr wrap="square" lIns="0" tIns="0" rIns="0" bIns="0" rtlCol="0"/>
          <a:lstStyle/>
          <a:p>
            <a:endParaRPr sz="2473"/>
          </a:p>
        </p:txBody>
      </p:sp>
      <p:sp>
        <p:nvSpPr>
          <p:cNvPr id="19" name="object 19"/>
          <p:cNvSpPr txBox="1"/>
          <p:nvPr/>
        </p:nvSpPr>
        <p:spPr>
          <a:xfrm>
            <a:off x="2087294" y="5205538"/>
            <a:ext cx="700476" cy="730035"/>
          </a:xfrm>
          <a:prstGeom prst="rect">
            <a:avLst/>
          </a:prstGeom>
        </p:spPr>
        <p:txBody>
          <a:bodyPr vert="horz" wrap="square" lIns="0" tIns="21808" rIns="0" bIns="0" rtlCol="0">
            <a:spAutoFit/>
          </a:bodyPr>
          <a:lstStyle/>
          <a:p>
            <a:pPr marL="4361">
              <a:spcBef>
                <a:spcPts val="172"/>
              </a:spcBef>
            </a:pPr>
            <a:r>
              <a:rPr sz="1717" dirty="0">
                <a:solidFill>
                  <a:srgbClr val="FFFFFF"/>
                </a:solidFill>
                <a:latin typeface="Franklin Gothic Book"/>
                <a:cs typeface="Franklin Gothic Book"/>
              </a:rPr>
              <a:t>Anyone</a:t>
            </a:r>
            <a:endParaRPr sz="1717">
              <a:latin typeface="Franklin Gothic Book"/>
              <a:cs typeface="Franklin Gothic Book"/>
            </a:endParaRPr>
          </a:p>
          <a:p>
            <a:pPr>
              <a:spcBef>
                <a:spcPts val="1449"/>
              </a:spcBef>
            </a:pPr>
            <a:r>
              <a:rPr sz="1717" dirty="0">
                <a:solidFill>
                  <a:srgbClr val="FFFFFF"/>
                </a:solidFill>
                <a:latin typeface="Franklin Gothic Book"/>
                <a:cs typeface="Franklin Gothic Book"/>
              </a:rPr>
              <a:t>Anyone</a:t>
            </a:r>
            <a:endParaRPr sz="1717">
              <a:latin typeface="Franklin Gothic Book"/>
              <a:cs typeface="Franklin Gothic Book"/>
            </a:endParaRPr>
          </a:p>
        </p:txBody>
      </p:sp>
      <p:sp>
        <p:nvSpPr>
          <p:cNvPr id="20" name="object 20"/>
          <p:cNvSpPr/>
          <p:nvPr/>
        </p:nvSpPr>
        <p:spPr>
          <a:xfrm>
            <a:off x="1327327" y="2894891"/>
            <a:ext cx="1259635" cy="909833"/>
          </a:xfrm>
          <a:custGeom>
            <a:avLst/>
            <a:gdLst/>
            <a:ahLst/>
            <a:cxnLst/>
            <a:rect l="l" t="t" r="r" b="b"/>
            <a:pathLst>
              <a:path w="916939" h="662304">
                <a:moveTo>
                  <a:pt x="916686" y="167640"/>
                </a:moveTo>
                <a:lnTo>
                  <a:pt x="749046" y="0"/>
                </a:lnTo>
                <a:lnTo>
                  <a:pt x="749046" y="83820"/>
                </a:lnTo>
                <a:lnTo>
                  <a:pt x="0" y="83820"/>
                </a:lnTo>
                <a:lnTo>
                  <a:pt x="0" y="252222"/>
                </a:lnTo>
                <a:lnTo>
                  <a:pt x="749046" y="252222"/>
                </a:lnTo>
                <a:lnTo>
                  <a:pt x="749046" y="326136"/>
                </a:lnTo>
                <a:lnTo>
                  <a:pt x="749046" y="336042"/>
                </a:lnTo>
                <a:lnTo>
                  <a:pt x="749046" y="409956"/>
                </a:lnTo>
                <a:lnTo>
                  <a:pt x="0" y="409956"/>
                </a:lnTo>
                <a:lnTo>
                  <a:pt x="0" y="577596"/>
                </a:lnTo>
                <a:lnTo>
                  <a:pt x="749046" y="577596"/>
                </a:lnTo>
                <a:lnTo>
                  <a:pt x="749046" y="662178"/>
                </a:lnTo>
                <a:lnTo>
                  <a:pt x="916686" y="493776"/>
                </a:lnTo>
                <a:lnTo>
                  <a:pt x="753986" y="331089"/>
                </a:lnTo>
                <a:lnTo>
                  <a:pt x="916686" y="167640"/>
                </a:lnTo>
                <a:close/>
              </a:path>
            </a:pathLst>
          </a:custGeom>
          <a:solidFill>
            <a:srgbClr val="005188"/>
          </a:solidFill>
        </p:spPr>
        <p:txBody>
          <a:bodyPr wrap="square" lIns="0" tIns="0" rIns="0" bIns="0" rtlCol="0"/>
          <a:lstStyle/>
          <a:p>
            <a:endParaRPr sz="2473"/>
          </a:p>
        </p:txBody>
      </p:sp>
      <p:sp>
        <p:nvSpPr>
          <p:cNvPr id="21" name="object 21"/>
          <p:cNvSpPr txBox="1"/>
          <p:nvPr/>
        </p:nvSpPr>
        <p:spPr>
          <a:xfrm>
            <a:off x="1430958" y="2045285"/>
            <a:ext cx="1356463" cy="1592451"/>
          </a:xfrm>
          <a:prstGeom prst="rect">
            <a:avLst/>
          </a:prstGeom>
        </p:spPr>
        <p:txBody>
          <a:bodyPr vert="horz" wrap="square" lIns="0" tIns="21808" rIns="0" bIns="0" rtlCol="0">
            <a:spAutoFit/>
          </a:bodyPr>
          <a:lstStyle/>
          <a:p>
            <a:pPr marL="661203">
              <a:spcBef>
                <a:spcPts val="172"/>
              </a:spcBef>
            </a:pPr>
            <a:r>
              <a:rPr sz="1717" spc="14" dirty="0">
                <a:solidFill>
                  <a:srgbClr val="FFFFFF"/>
                </a:solidFill>
                <a:latin typeface="Franklin Gothic Book"/>
                <a:cs typeface="Franklin Gothic Book"/>
              </a:rPr>
              <a:t>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a:t>
            </a:r>
            <a:endParaRPr sz="1717">
              <a:latin typeface="Franklin Gothic Book"/>
              <a:cs typeface="Franklin Gothic Book"/>
            </a:endParaRPr>
          </a:p>
          <a:p>
            <a:pPr marL="661203">
              <a:spcBef>
                <a:spcPts val="1552"/>
              </a:spcBef>
            </a:pPr>
            <a:r>
              <a:rPr sz="1717" spc="14" dirty="0">
                <a:solidFill>
                  <a:srgbClr val="FFFFFF"/>
                </a:solidFill>
                <a:latin typeface="Franklin Gothic Book"/>
                <a:cs typeface="Franklin Gothic Book"/>
              </a:rPr>
              <a:t>A</a:t>
            </a:r>
            <a:r>
              <a:rPr sz="1717" spc="-21" dirty="0">
                <a:solidFill>
                  <a:srgbClr val="FFFFFF"/>
                </a:solidFill>
                <a:latin typeface="Franklin Gothic Book"/>
                <a:cs typeface="Franklin Gothic Book"/>
              </a:rPr>
              <a:t>ny</a:t>
            </a:r>
            <a:r>
              <a:rPr sz="1717" spc="14" dirty="0">
                <a:solidFill>
                  <a:srgbClr val="FFFFFF"/>
                </a:solidFill>
                <a:latin typeface="Franklin Gothic Book"/>
                <a:cs typeface="Franklin Gothic Book"/>
              </a:rPr>
              <a:t>o</a:t>
            </a:r>
            <a:r>
              <a:rPr sz="1717" spc="7" dirty="0">
                <a:solidFill>
                  <a:srgbClr val="FFFFFF"/>
                </a:solidFill>
                <a:latin typeface="Franklin Gothic Book"/>
                <a:cs typeface="Franklin Gothic Book"/>
              </a:rPr>
              <a:t>ne</a:t>
            </a:r>
            <a:endParaRPr sz="1717">
              <a:latin typeface="Franklin Gothic Book"/>
              <a:cs typeface="Franklin Gothic Book"/>
            </a:endParaRPr>
          </a:p>
          <a:p>
            <a:pPr marR="409108">
              <a:lnSpc>
                <a:spcPts val="3517"/>
              </a:lnSpc>
              <a:spcBef>
                <a:spcPts val="76"/>
              </a:spcBef>
            </a:pP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 </a:t>
            </a:r>
            <a:r>
              <a:rPr sz="1305" spc="-302" dirty="0">
                <a:solidFill>
                  <a:srgbClr val="FFFFFF"/>
                </a:solidFill>
                <a:latin typeface="Franklin Gothic Book"/>
                <a:cs typeface="Franklin Gothic Book"/>
              </a:rPr>
              <a:t> </a:t>
            </a: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a:t>
            </a:r>
            <a:endParaRPr sz="1305">
              <a:latin typeface="Franklin Gothic Book"/>
              <a:cs typeface="Franklin Gothic Book"/>
            </a:endParaRPr>
          </a:p>
        </p:txBody>
      </p:sp>
      <p:grpSp>
        <p:nvGrpSpPr>
          <p:cNvPr id="22" name="object 22"/>
          <p:cNvGrpSpPr/>
          <p:nvPr/>
        </p:nvGrpSpPr>
        <p:grpSpPr>
          <a:xfrm>
            <a:off x="9476570" y="2843600"/>
            <a:ext cx="2797541" cy="1093021"/>
            <a:chOff x="6898385" y="3127248"/>
            <a:chExt cx="2036445" cy="795655"/>
          </a:xfrm>
        </p:grpSpPr>
        <p:pic>
          <p:nvPicPr>
            <p:cNvPr id="23" name="object 23"/>
            <p:cNvPicPr/>
            <p:nvPr/>
          </p:nvPicPr>
          <p:blipFill>
            <a:blip r:embed="rId7" cstate="print"/>
            <a:stretch>
              <a:fillRect/>
            </a:stretch>
          </p:blipFill>
          <p:spPr>
            <a:xfrm>
              <a:off x="6898385" y="3127248"/>
              <a:ext cx="2036064" cy="795527"/>
            </a:xfrm>
            <a:prstGeom prst="rect">
              <a:avLst/>
            </a:prstGeom>
          </p:spPr>
        </p:pic>
        <p:sp>
          <p:nvSpPr>
            <p:cNvPr id="24" name="object 24"/>
            <p:cNvSpPr/>
            <p:nvPr/>
          </p:nvSpPr>
          <p:spPr>
            <a:xfrm>
              <a:off x="6938771" y="3163062"/>
              <a:ext cx="108585" cy="648970"/>
            </a:xfrm>
            <a:custGeom>
              <a:avLst/>
              <a:gdLst/>
              <a:ahLst/>
              <a:cxnLst/>
              <a:rect l="l" t="t" r="r" b="b"/>
              <a:pathLst>
                <a:path w="108584" h="648970">
                  <a:moveTo>
                    <a:pt x="108203" y="648462"/>
                  </a:moveTo>
                  <a:lnTo>
                    <a:pt x="66222" y="640020"/>
                  </a:lnTo>
                  <a:lnTo>
                    <a:pt x="31813" y="616934"/>
                  </a:lnTo>
                  <a:lnTo>
                    <a:pt x="8548" y="582560"/>
                  </a:lnTo>
                  <a:lnTo>
                    <a:pt x="0" y="540258"/>
                  </a:lnTo>
                  <a:lnTo>
                    <a:pt x="0" y="108204"/>
                  </a:lnTo>
                  <a:lnTo>
                    <a:pt x="8548" y="66222"/>
                  </a:lnTo>
                  <a:lnTo>
                    <a:pt x="31813" y="31813"/>
                  </a:lnTo>
                  <a:lnTo>
                    <a:pt x="66222" y="8548"/>
                  </a:lnTo>
                  <a:lnTo>
                    <a:pt x="108203" y="0"/>
                  </a:lnTo>
                </a:path>
              </a:pathLst>
            </a:custGeom>
            <a:ln w="18021">
              <a:solidFill>
                <a:srgbClr val="005188"/>
              </a:solidFill>
            </a:ln>
          </p:spPr>
          <p:txBody>
            <a:bodyPr wrap="square" lIns="0" tIns="0" rIns="0" bIns="0" rtlCol="0"/>
            <a:lstStyle/>
            <a:p>
              <a:endParaRPr sz="2473"/>
            </a:p>
          </p:txBody>
        </p:sp>
        <p:sp>
          <p:nvSpPr>
            <p:cNvPr id="25" name="object 25"/>
            <p:cNvSpPr/>
            <p:nvPr/>
          </p:nvSpPr>
          <p:spPr>
            <a:xfrm>
              <a:off x="8782050" y="3163062"/>
              <a:ext cx="108585" cy="648970"/>
            </a:xfrm>
            <a:custGeom>
              <a:avLst/>
              <a:gdLst/>
              <a:ahLst/>
              <a:cxnLst/>
              <a:rect l="l" t="t" r="r" b="b"/>
              <a:pathLst>
                <a:path w="108584" h="648970">
                  <a:moveTo>
                    <a:pt x="0" y="0"/>
                  </a:moveTo>
                  <a:lnTo>
                    <a:pt x="41981" y="8548"/>
                  </a:lnTo>
                  <a:lnTo>
                    <a:pt x="76390" y="31813"/>
                  </a:lnTo>
                  <a:lnTo>
                    <a:pt x="99655" y="66222"/>
                  </a:lnTo>
                  <a:lnTo>
                    <a:pt x="108204" y="108204"/>
                  </a:lnTo>
                  <a:lnTo>
                    <a:pt x="108204" y="540258"/>
                  </a:lnTo>
                  <a:lnTo>
                    <a:pt x="99655" y="582560"/>
                  </a:lnTo>
                  <a:lnTo>
                    <a:pt x="76390" y="616934"/>
                  </a:lnTo>
                  <a:lnTo>
                    <a:pt x="41981" y="640020"/>
                  </a:lnTo>
                  <a:lnTo>
                    <a:pt x="0" y="648462"/>
                  </a:lnTo>
                </a:path>
              </a:pathLst>
            </a:custGeom>
            <a:ln w="18021">
              <a:solidFill>
                <a:srgbClr val="005188"/>
              </a:solidFill>
            </a:ln>
          </p:spPr>
          <p:txBody>
            <a:bodyPr wrap="square" lIns="0" tIns="0" rIns="0" bIns="0" rtlCol="0"/>
            <a:lstStyle/>
            <a:p>
              <a:endParaRPr sz="2473"/>
            </a:p>
          </p:txBody>
        </p:sp>
      </p:grpSp>
      <p:sp>
        <p:nvSpPr>
          <p:cNvPr id="26" name="object 26"/>
          <p:cNvSpPr txBox="1"/>
          <p:nvPr/>
        </p:nvSpPr>
        <p:spPr>
          <a:xfrm>
            <a:off x="9775955" y="2912025"/>
            <a:ext cx="2206978" cy="808556"/>
          </a:xfrm>
          <a:prstGeom prst="rect">
            <a:avLst/>
          </a:prstGeom>
        </p:spPr>
        <p:txBody>
          <a:bodyPr vert="horz" wrap="square" lIns="0" tIns="16574" rIns="0" bIns="0" rtlCol="0">
            <a:spAutoFit/>
          </a:bodyPr>
          <a:lstStyle/>
          <a:p>
            <a:pPr marR="6978" algn="ctr">
              <a:lnSpc>
                <a:spcPct val="102200"/>
              </a:lnSpc>
              <a:spcBef>
                <a:spcPts val="131"/>
              </a:spcBef>
            </a:pPr>
            <a:r>
              <a:rPr sz="1717" spc="7" dirty="0">
                <a:latin typeface="Franklin Gothic Book"/>
                <a:cs typeface="Franklin Gothic Book"/>
              </a:rPr>
              <a:t>Section </a:t>
            </a:r>
            <a:r>
              <a:rPr sz="1717" spc="21" dirty="0">
                <a:latin typeface="Franklin Gothic Book"/>
                <a:cs typeface="Franklin Gothic Book"/>
              </a:rPr>
              <a:t>C </a:t>
            </a:r>
            <a:r>
              <a:rPr sz="1717" spc="14" dirty="0">
                <a:latin typeface="Franklin Gothic Book"/>
                <a:cs typeface="Franklin Gothic Book"/>
              </a:rPr>
              <a:t>supersedes </a:t>
            </a:r>
            <a:r>
              <a:rPr sz="1717" spc="21" dirty="0">
                <a:latin typeface="Franklin Gothic Book"/>
                <a:cs typeface="Franklin Gothic Book"/>
              </a:rPr>
              <a:t> </a:t>
            </a:r>
            <a:r>
              <a:rPr sz="1717" spc="7" dirty="0">
                <a:latin typeface="Franklin Gothic Book"/>
                <a:cs typeface="Franklin Gothic Book"/>
              </a:rPr>
              <a:t>Section </a:t>
            </a:r>
            <a:r>
              <a:rPr sz="1717" spc="21" dirty="0">
                <a:latin typeface="Franklin Gothic Book"/>
                <a:cs typeface="Franklin Gothic Book"/>
              </a:rPr>
              <a:t>H </a:t>
            </a:r>
            <a:r>
              <a:rPr sz="1717" dirty="0">
                <a:latin typeface="Franklin Gothic Book"/>
                <a:cs typeface="Franklin Gothic Book"/>
              </a:rPr>
              <a:t>for </a:t>
            </a:r>
            <a:r>
              <a:rPr sz="1717" spc="7" dirty="0">
                <a:latin typeface="Franklin Gothic Book"/>
                <a:cs typeface="Franklin Gothic Book"/>
              </a:rPr>
              <a:t>insurance </a:t>
            </a:r>
            <a:r>
              <a:rPr sz="1717" spc="-412" dirty="0">
                <a:latin typeface="Franklin Gothic Book"/>
                <a:cs typeface="Franklin Gothic Book"/>
              </a:rPr>
              <a:t> </a:t>
            </a:r>
            <a:r>
              <a:rPr sz="1717" dirty="0">
                <a:latin typeface="Franklin Gothic Book"/>
                <a:cs typeface="Franklin Gothic Book"/>
              </a:rPr>
              <a:t>if</a:t>
            </a:r>
            <a:r>
              <a:rPr sz="1717" spc="-7" dirty="0">
                <a:latin typeface="Franklin Gothic Book"/>
                <a:cs typeface="Franklin Gothic Book"/>
              </a:rPr>
              <a:t> </a:t>
            </a:r>
            <a:r>
              <a:rPr sz="1717" spc="7" dirty="0">
                <a:latin typeface="Franklin Gothic Book"/>
                <a:cs typeface="Franklin Gothic Book"/>
              </a:rPr>
              <a:t>both</a:t>
            </a:r>
            <a:r>
              <a:rPr sz="1717" spc="-7" dirty="0">
                <a:latin typeface="Franklin Gothic Book"/>
                <a:cs typeface="Franklin Gothic Book"/>
              </a:rPr>
              <a:t> </a:t>
            </a:r>
            <a:r>
              <a:rPr sz="1717" spc="14" dirty="0">
                <a:latin typeface="Franklin Gothic Book"/>
                <a:cs typeface="Franklin Gothic Book"/>
              </a:rPr>
              <a:t>are</a:t>
            </a:r>
            <a:r>
              <a:rPr sz="1717" dirty="0">
                <a:latin typeface="Franklin Gothic Book"/>
                <a:cs typeface="Franklin Gothic Book"/>
              </a:rPr>
              <a:t> </a:t>
            </a:r>
            <a:r>
              <a:rPr sz="1717" spc="7" dirty="0">
                <a:latin typeface="Franklin Gothic Book"/>
                <a:cs typeface="Franklin Gothic Book"/>
              </a:rPr>
              <a:t>filled</a:t>
            </a:r>
            <a:r>
              <a:rPr sz="1717" spc="-7" dirty="0">
                <a:latin typeface="Franklin Gothic Book"/>
                <a:cs typeface="Franklin Gothic Book"/>
              </a:rPr>
              <a:t> </a:t>
            </a:r>
            <a:r>
              <a:rPr sz="1717" spc="14" dirty="0">
                <a:latin typeface="Franklin Gothic Book"/>
                <a:cs typeface="Franklin Gothic Book"/>
              </a:rPr>
              <a:t>out</a:t>
            </a:r>
            <a:endParaRPr sz="1717">
              <a:latin typeface="Franklin Gothic Book"/>
              <a:cs typeface="Franklin Gothic Book"/>
            </a:endParaRPr>
          </a:p>
        </p:txBody>
      </p:sp>
      <p:grpSp>
        <p:nvGrpSpPr>
          <p:cNvPr id="27" name="object 27"/>
          <p:cNvGrpSpPr/>
          <p:nvPr/>
        </p:nvGrpSpPr>
        <p:grpSpPr>
          <a:xfrm>
            <a:off x="1253005" y="4652449"/>
            <a:ext cx="711814" cy="1093021"/>
            <a:chOff x="912113" y="4443984"/>
            <a:chExt cx="518159" cy="795655"/>
          </a:xfrm>
        </p:grpSpPr>
        <p:pic>
          <p:nvPicPr>
            <p:cNvPr id="28" name="object 28"/>
            <p:cNvPicPr/>
            <p:nvPr/>
          </p:nvPicPr>
          <p:blipFill>
            <a:blip r:embed="rId8" cstate="print"/>
            <a:stretch>
              <a:fillRect/>
            </a:stretch>
          </p:blipFill>
          <p:spPr>
            <a:xfrm>
              <a:off x="912113" y="4443984"/>
              <a:ext cx="518159" cy="795527"/>
            </a:xfrm>
            <a:prstGeom prst="rect">
              <a:avLst/>
            </a:prstGeom>
          </p:spPr>
        </p:pic>
        <p:sp>
          <p:nvSpPr>
            <p:cNvPr id="29" name="object 29"/>
            <p:cNvSpPr/>
            <p:nvPr/>
          </p:nvSpPr>
          <p:spPr>
            <a:xfrm>
              <a:off x="953261" y="4473702"/>
              <a:ext cx="367665" cy="662305"/>
            </a:xfrm>
            <a:custGeom>
              <a:avLst/>
              <a:gdLst/>
              <a:ahLst/>
              <a:cxnLst/>
              <a:rect l="l" t="t" r="r" b="b"/>
              <a:pathLst>
                <a:path w="367665" h="662304">
                  <a:moveTo>
                    <a:pt x="367284" y="662177"/>
                  </a:moveTo>
                  <a:lnTo>
                    <a:pt x="295834" y="659772"/>
                  </a:lnTo>
                  <a:lnTo>
                    <a:pt x="237458" y="653224"/>
                  </a:lnTo>
                  <a:lnTo>
                    <a:pt x="198084" y="643532"/>
                  </a:lnTo>
                  <a:lnTo>
                    <a:pt x="183642" y="368807"/>
                  </a:lnTo>
                  <a:lnTo>
                    <a:pt x="169199" y="356973"/>
                  </a:lnTo>
                  <a:lnTo>
                    <a:pt x="129825" y="347281"/>
                  </a:lnTo>
                  <a:lnTo>
                    <a:pt x="71449" y="340733"/>
                  </a:lnTo>
                  <a:lnTo>
                    <a:pt x="0" y="338327"/>
                  </a:lnTo>
                  <a:lnTo>
                    <a:pt x="71449" y="335922"/>
                  </a:lnTo>
                  <a:lnTo>
                    <a:pt x="129825" y="329374"/>
                  </a:lnTo>
                  <a:lnTo>
                    <a:pt x="169199" y="319682"/>
                  </a:lnTo>
                  <a:lnTo>
                    <a:pt x="183642" y="307847"/>
                  </a:lnTo>
                  <a:lnTo>
                    <a:pt x="183641" y="30479"/>
                  </a:lnTo>
                  <a:lnTo>
                    <a:pt x="198084" y="18645"/>
                  </a:lnTo>
                  <a:lnTo>
                    <a:pt x="237458" y="8953"/>
                  </a:lnTo>
                  <a:lnTo>
                    <a:pt x="295834" y="2405"/>
                  </a:lnTo>
                  <a:lnTo>
                    <a:pt x="367284" y="0"/>
                  </a:lnTo>
                </a:path>
              </a:pathLst>
            </a:custGeom>
            <a:ln w="18021">
              <a:solidFill>
                <a:srgbClr val="0078AE"/>
              </a:solidFill>
            </a:ln>
          </p:spPr>
          <p:txBody>
            <a:bodyPr wrap="square" lIns="0" tIns="0" rIns="0" bIns="0" rtlCol="0"/>
            <a:lstStyle/>
            <a:p>
              <a:endParaRPr sz="2473"/>
            </a:p>
          </p:txBody>
        </p:sp>
      </p:grpSp>
      <p:sp>
        <p:nvSpPr>
          <p:cNvPr id="30" name="object 30"/>
          <p:cNvSpPr txBox="1"/>
          <p:nvPr/>
        </p:nvSpPr>
        <p:spPr>
          <a:xfrm>
            <a:off x="1662298" y="4721922"/>
            <a:ext cx="142189" cy="808556"/>
          </a:xfrm>
          <a:prstGeom prst="rect">
            <a:avLst/>
          </a:prstGeom>
        </p:spPr>
        <p:txBody>
          <a:bodyPr vert="horz" wrap="square" lIns="0" tIns="16574" rIns="0" bIns="0" rtlCol="0">
            <a:spAutoFit/>
          </a:bodyPr>
          <a:lstStyle/>
          <a:p>
            <a:pPr marR="6978" algn="just">
              <a:lnSpc>
                <a:spcPct val="102200"/>
              </a:lnSpc>
              <a:spcBef>
                <a:spcPts val="131"/>
              </a:spcBef>
            </a:pPr>
            <a:r>
              <a:rPr sz="1717" spc="14" dirty="0">
                <a:latin typeface="Franklin Gothic Book"/>
                <a:cs typeface="Franklin Gothic Book"/>
              </a:rPr>
              <a:t>F  P  A</a:t>
            </a:r>
            <a:endParaRPr sz="1717">
              <a:latin typeface="Franklin Gothic Book"/>
              <a:cs typeface="Franklin Gothic Book"/>
            </a:endParaRPr>
          </a:p>
        </p:txBody>
      </p:sp>
      <p:sp>
        <p:nvSpPr>
          <p:cNvPr id="31" name="object 31"/>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33" name="object 33"/>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35" name="Slide Number Placeholder 34">
            <a:extLst>
              <a:ext uri="{FF2B5EF4-FFF2-40B4-BE49-F238E27FC236}">
                <a16:creationId xmlns:a16="http://schemas.microsoft.com/office/drawing/2014/main" id="{BE5E48C6-85B8-5897-11B3-372F0C52EFAF}"/>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62</a:t>
            </a:fld>
            <a:endParaRPr lang="en-US" spc="-21" dirty="0"/>
          </a:p>
        </p:txBody>
      </p:sp>
    </p:spTree>
    <p:extLst>
      <p:ext uri="{BB962C8B-B14F-4D97-AF65-F5344CB8AC3E}">
        <p14:creationId xmlns:p14="http://schemas.microsoft.com/office/powerpoint/2010/main" val="3233570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sp>
        <p:nvSpPr>
          <p:cNvPr id="5" name="object 5"/>
          <p:cNvSpPr txBox="1"/>
          <p:nvPr/>
        </p:nvSpPr>
        <p:spPr>
          <a:xfrm>
            <a:off x="8423502" y="6626017"/>
            <a:ext cx="2744329" cy="197346"/>
          </a:xfrm>
          <a:prstGeom prst="rect">
            <a:avLst/>
          </a:prstGeom>
        </p:spPr>
        <p:txBody>
          <a:bodyPr vert="horz" wrap="square" lIns="0" tIns="17446" rIns="0" bIns="0" rtlCol="0">
            <a:spAutoFit/>
          </a:bodyPr>
          <a:lstStyle/>
          <a:p>
            <a:pPr>
              <a:spcBef>
                <a:spcPts val="137"/>
              </a:spcBef>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grpSp>
        <p:nvGrpSpPr>
          <p:cNvPr id="6" name="object 6"/>
          <p:cNvGrpSpPr/>
          <p:nvPr/>
        </p:nvGrpSpPr>
        <p:grpSpPr>
          <a:xfrm>
            <a:off x="1593210" y="6255079"/>
            <a:ext cx="2105788" cy="751943"/>
            <a:chOff x="1159763" y="5610605"/>
            <a:chExt cx="1532890" cy="547370"/>
          </a:xfrm>
        </p:grpSpPr>
        <p:pic>
          <p:nvPicPr>
            <p:cNvPr id="7" name="object 7"/>
            <p:cNvPicPr/>
            <p:nvPr/>
          </p:nvPicPr>
          <p:blipFill>
            <a:blip r:embed="rId3" cstate="print"/>
            <a:stretch>
              <a:fillRect/>
            </a:stretch>
          </p:blipFill>
          <p:spPr>
            <a:xfrm>
              <a:off x="1786890" y="5773673"/>
              <a:ext cx="162306" cy="235457"/>
            </a:xfrm>
            <a:prstGeom prst="rect">
              <a:avLst/>
            </a:prstGeom>
          </p:spPr>
        </p:pic>
        <p:pic>
          <p:nvPicPr>
            <p:cNvPr id="8" name="object 8"/>
            <p:cNvPicPr/>
            <p:nvPr/>
          </p:nvPicPr>
          <p:blipFill>
            <a:blip r:embed="rId4" cstate="print"/>
            <a:stretch>
              <a:fillRect/>
            </a:stretch>
          </p:blipFill>
          <p:spPr>
            <a:xfrm>
              <a:off x="1969769" y="5773673"/>
              <a:ext cx="165354" cy="235457"/>
            </a:xfrm>
            <a:prstGeom prst="rect">
              <a:avLst/>
            </a:prstGeom>
          </p:spPr>
        </p:pic>
        <p:sp>
          <p:nvSpPr>
            <p:cNvPr id="9" name="object 9"/>
            <p:cNvSpPr/>
            <p:nvPr/>
          </p:nvSpPr>
          <p:spPr>
            <a:xfrm>
              <a:off x="2152650" y="5773673"/>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10" name="object 10"/>
            <p:cNvPicPr/>
            <p:nvPr/>
          </p:nvPicPr>
          <p:blipFill>
            <a:blip r:embed="rId5" cstate="print"/>
            <a:stretch>
              <a:fillRect/>
            </a:stretch>
          </p:blipFill>
          <p:spPr>
            <a:xfrm>
              <a:off x="2471927" y="5767577"/>
              <a:ext cx="220218" cy="241554"/>
            </a:xfrm>
            <a:prstGeom prst="rect">
              <a:avLst/>
            </a:prstGeom>
          </p:spPr>
        </p:pic>
        <p:pic>
          <p:nvPicPr>
            <p:cNvPr id="11" name="object 11"/>
            <p:cNvPicPr/>
            <p:nvPr/>
          </p:nvPicPr>
          <p:blipFill>
            <a:blip r:embed="rId6" cstate="print"/>
            <a:stretch>
              <a:fillRect/>
            </a:stretch>
          </p:blipFill>
          <p:spPr>
            <a:xfrm>
              <a:off x="1159763" y="5610605"/>
              <a:ext cx="541781" cy="547115"/>
            </a:xfrm>
            <a:prstGeom prst="rect">
              <a:avLst/>
            </a:prstGeom>
          </p:spPr>
        </p:pic>
      </p:grpSp>
      <p:sp>
        <p:nvSpPr>
          <p:cNvPr id="12" name="object 12"/>
          <p:cNvSpPr txBox="1">
            <a:spLocks noGrp="1"/>
          </p:cNvSpPr>
          <p:nvPr>
            <p:ph type="body" idx="1"/>
          </p:nvPr>
        </p:nvSpPr>
        <p:spPr>
          <a:xfrm>
            <a:off x="4407505" y="1923820"/>
            <a:ext cx="10544220" cy="4049859"/>
          </a:xfrm>
          <a:prstGeom prst="rect">
            <a:avLst/>
          </a:prstGeom>
        </p:spPr>
        <p:txBody>
          <a:bodyPr vert="horz" wrap="square" lIns="0" tIns="137827" rIns="0" bIns="0" rtlCol="0">
            <a:spAutoFit/>
          </a:bodyPr>
          <a:lstStyle/>
          <a:p>
            <a:pPr marL="337580" indent="-338451">
              <a:spcBef>
                <a:spcPts val="1085"/>
              </a:spcBef>
              <a:buClr>
                <a:srgbClr val="8A8D90"/>
              </a:buClr>
              <a:buFont typeface="Wingdings"/>
              <a:buChar char=""/>
              <a:tabLst>
                <a:tab pos="337580" algn="l"/>
                <a:tab pos="338451" algn="l"/>
              </a:tabLst>
            </a:pPr>
            <a:r>
              <a:rPr dirty="0"/>
              <a:t>Section</a:t>
            </a:r>
            <a:r>
              <a:rPr spc="-21" dirty="0"/>
              <a:t> </a:t>
            </a:r>
            <a:r>
              <a:rPr spc="7" dirty="0"/>
              <a:t>A</a:t>
            </a:r>
            <a:r>
              <a:rPr spc="-14" dirty="0"/>
              <a:t> </a:t>
            </a:r>
            <a:r>
              <a:rPr spc="7" dirty="0"/>
              <a:t>–</a:t>
            </a:r>
            <a:r>
              <a:rPr spc="-7" dirty="0"/>
              <a:t> </a:t>
            </a:r>
            <a:r>
              <a:rPr spc="7" dirty="0"/>
              <a:t>Property</a:t>
            </a:r>
            <a:r>
              <a:rPr spc="-14" dirty="0"/>
              <a:t> </a:t>
            </a:r>
            <a:r>
              <a:rPr spc="-7" dirty="0"/>
              <a:t>Information</a:t>
            </a:r>
          </a:p>
          <a:p>
            <a:pPr marL="337580" indent="-338451">
              <a:spcBef>
                <a:spcPts val="962"/>
              </a:spcBef>
              <a:buClr>
                <a:srgbClr val="8A8D90"/>
              </a:buClr>
              <a:buFont typeface="Wingdings"/>
              <a:buChar char=""/>
              <a:tabLst>
                <a:tab pos="337580" algn="l"/>
                <a:tab pos="338451" algn="l"/>
              </a:tabLst>
            </a:pPr>
            <a:r>
              <a:rPr dirty="0"/>
              <a:t>Section</a:t>
            </a:r>
            <a:r>
              <a:rPr spc="-21" dirty="0"/>
              <a:t> </a:t>
            </a:r>
            <a:r>
              <a:rPr spc="7" dirty="0"/>
              <a:t>B</a:t>
            </a:r>
            <a:r>
              <a:rPr spc="-21" dirty="0"/>
              <a:t> </a:t>
            </a:r>
            <a:r>
              <a:rPr spc="7" dirty="0"/>
              <a:t>–</a:t>
            </a:r>
            <a:r>
              <a:rPr spc="-14" dirty="0"/>
              <a:t> </a:t>
            </a:r>
            <a:r>
              <a:rPr dirty="0"/>
              <a:t>FIRM </a:t>
            </a:r>
            <a:r>
              <a:rPr spc="-7" dirty="0"/>
              <a:t>Information</a:t>
            </a:r>
          </a:p>
          <a:p>
            <a:pPr marL="337580" indent="-338451">
              <a:spcBef>
                <a:spcPts val="948"/>
              </a:spcBef>
              <a:buClr>
                <a:srgbClr val="8A8D90"/>
              </a:buClr>
              <a:buFont typeface="Wingdings"/>
              <a:buChar char=""/>
              <a:tabLst>
                <a:tab pos="337580" algn="l"/>
                <a:tab pos="338451" algn="l"/>
              </a:tabLst>
            </a:pPr>
            <a:r>
              <a:rPr dirty="0"/>
              <a:t>Section</a:t>
            </a:r>
            <a:r>
              <a:rPr spc="-21" dirty="0"/>
              <a:t> </a:t>
            </a:r>
            <a:r>
              <a:rPr spc="7" dirty="0"/>
              <a:t>C</a:t>
            </a:r>
            <a:r>
              <a:rPr spc="-14" dirty="0"/>
              <a:t> </a:t>
            </a:r>
            <a:r>
              <a:rPr spc="7" dirty="0"/>
              <a:t>–</a:t>
            </a:r>
            <a:r>
              <a:rPr spc="-14" dirty="0"/>
              <a:t> </a:t>
            </a:r>
            <a:r>
              <a:rPr dirty="0"/>
              <a:t>Building</a:t>
            </a:r>
            <a:r>
              <a:rPr spc="-27" dirty="0"/>
              <a:t> </a:t>
            </a:r>
            <a:r>
              <a:rPr spc="-7" dirty="0"/>
              <a:t>Elevations</a:t>
            </a:r>
            <a:r>
              <a:rPr spc="-14" dirty="0"/>
              <a:t> </a:t>
            </a:r>
            <a:r>
              <a:rPr dirty="0"/>
              <a:t>(Survey</a:t>
            </a:r>
            <a:r>
              <a:rPr spc="-14" dirty="0"/>
              <a:t> </a:t>
            </a:r>
            <a:r>
              <a:rPr dirty="0"/>
              <a:t>needed)</a:t>
            </a:r>
          </a:p>
          <a:p>
            <a:pPr marL="337580" indent="-338451">
              <a:spcBef>
                <a:spcPts val="955"/>
              </a:spcBef>
              <a:buClr>
                <a:srgbClr val="8A8D90"/>
              </a:buClr>
              <a:buFont typeface="Wingdings"/>
              <a:buChar char=""/>
              <a:tabLst>
                <a:tab pos="337580" algn="l"/>
                <a:tab pos="338451" algn="l"/>
              </a:tabLst>
            </a:pPr>
            <a:r>
              <a:rPr dirty="0"/>
              <a:t>Section</a:t>
            </a:r>
            <a:r>
              <a:rPr spc="-14" dirty="0"/>
              <a:t> </a:t>
            </a:r>
            <a:r>
              <a:rPr spc="7" dirty="0"/>
              <a:t>D</a:t>
            </a:r>
            <a:r>
              <a:rPr spc="-14" dirty="0"/>
              <a:t> </a:t>
            </a:r>
            <a:r>
              <a:rPr spc="7" dirty="0"/>
              <a:t>–</a:t>
            </a:r>
            <a:r>
              <a:rPr spc="-14" dirty="0"/>
              <a:t> </a:t>
            </a:r>
            <a:r>
              <a:rPr spc="-7" dirty="0"/>
              <a:t>Surveyor</a:t>
            </a:r>
            <a:r>
              <a:rPr spc="-14" dirty="0"/>
              <a:t> </a:t>
            </a:r>
            <a:r>
              <a:rPr spc="7" dirty="0"/>
              <a:t>Certification</a:t>
            </a:r>
            <a:r>
              <a:rPr spc="-34" dirty="0"/>
              <a:t> </a:t>
            </a:r>
            <a:r>
              <a:rPr spc="-14" dirty="0"/>
              <a:t>(for</a:t>
            </a:r>
            <a:r>
              <a:rPr spc="-7" dirty="0"/>
              <a:t> </a:t>
            </a:r>
            <a:r>
              <a:rPr dirty="0"/>
              <a:t>Section</a:t>
            </a:r>
            <a:r>
              <a:rPr spc="-7" dirty="0"/>
              <a:t> </a:t>
            </a:r>
            <a:r>
              <a:rPr dirty="0"/>
              <a:t>C)</a:t>
            </a:r>
          </a:p>
          <a:p>
            <a:pPr marL="337580" indent="-338451">
              <a:spcBef>
                <a:spcPts val="948"/>
              </a:spcBef>
              <a:buClr>
                <a:srgbClr val="8A8D90"/>
              </a:buClr>
              <a:buFont typeface="Wingdings"/>
              <a:buChar char=""/>
              <a:tabLst>
                <a:tab pos="337580" algn="l"/>
                <a:tab pos="338451" algn="l"/>
              </a:tabLst>
            </a:pPr>
            <a:r>
              <a:rPr dirty="0"/>
              <a:t>Section</a:t>
            </a:r>
            <a:r>
              <a:rPr spc="-21" dirty="0"/>
              <a:t> </a:t>
            </a:r>
            <a:r>
              <a:rPr spc="7" dirty="0"/>
              <a:t>E</a:t>
            </a:r>
            <a:r>
              <a:rPr spc="-14" dirty="0"/>
              <a:t> </a:t>
            </a:r>
            <a:r>
              <a:rPr spc="7" dirty="0"/>
              <a:t>–</a:t>
            </a:r>
            <a:r>
              <a:rPr dirty="0"/>
              <a:t> Building</a:t>
            </a:r>
            <a:r>
              <a:rPr spc="-27" dirty="0"/>
              <a:t> </a:t>
            </a:r>
            <a:r>
              <a:rPr dirty="0"/>
              <a:t>Measurements (Survey</a:t>
            </a:r>
            <a:r>
              <a:rPr spc="-21" dirty="0"/>
              <a:t> </a:t>
            </a:r>
            <a:r>
              <a:rPr spc="-7" dirty="0"/>
              <a:t>not</a:t>
            </a:r>
            <a:r>
              <a:rPr spc="-14" dirty="0"/>
              <a:t> </a:t>
            </a:r>
            <a:r>
              <a:rPr dirty="0"/>
              <a:t>needed)</a:t>
            </a:r>
          </a:p>
          <a:p>
            <a:pPr marL="337580" indent="-338451">
              <a:spcBef>
                <a:spcPts val="948"/>
              </a:spcBef>
              <a:buClr>
                <a:srgbClr val="8A8D90"/>
              </a:buClr>
              <a:buFont typeface="Wingdings"/>
              <a:buChar char=""/>
              <a:tabLst>
                <a:tab pos="337580" algn="l"/>
                <a:tab pos="338451" algn="l"/>
              </a:tabLst>
            </a:pPr>
            <a:r>
              <a:rPr dirty="0"/>
              <a:t>Section</a:t>
            </a:r>
            <a:r>
              <a:rPr spc="-14" dirty="0"/>
              <a:t> </a:t>
            </a:r>
            <a:r>
              <a:rPr spc="7" dirty="0"/>
              <a:t>F</a:t>
            </a:r>
            <a:r>
              <a:rPr spc="-14" dirty="0"/>
              <a:t> </a:t>
            </a:r>
            <a:r>
              <a:rPr spc="7" dirty="0"/>
              <a:t>–</a:t>
            </a:r>
            <a:r>
              <a:rPr spc="-7" dirty="0"/>
              <a:t> </a:t>
            </a:r>
            <a:r>
              <a:rPr dirty="0"/>
              <a:t>Owner</a:t>
            </a:r>
            <a:r>
              <a:rPr spc="-14" dirty="0"/>
              <a:t> </a:t>
            </a:r>
            <a:r>
              <a:rPr dirty="0"/>
              <a:t>or</a:t>
            </a:r>
            <a:r>
              <a:rPr spc="-7" dirty="0"/>
              <a:t> Representative</a:t>
            </a:r>
            <a:r>
              <a:rPr spc="7" dirty="0"/>
              <a:t> Certification</a:t>
            </a:r>
            <a:r>
              <a:rPr spc="-34" dirty="0"/>
              <a:t> </a:t>
            </a:r>
            <a:r>
              <a:rPr spc="-14" dirty="0"/>
              <a:t>(for</a:t>
            </a:r>
            <a:r>
              <a:rPr spc="-7" dirty="0"/>
              <a:t> </a:t>
            </a:r>
            <a:r>
              <a:rPr dirty="0"/>
              <a:t>Section</a:t>
            </a:r>
            <a:r>
              <a:rPr spc="-14" dirty="0"/>
              <a:t> </a:t>
            </a:r>
            <a:r>
              <a:rPr dirty="0"/>
              <a:t>E)</a:t>
            </a:r>
          </a:p>
          <a:p>
            <a:pPr marL="337580" indent="-338451">
              <a:spcBef>
                <a:spcPts val="948"/>
              </a:spcBef>
              <a:buClr>
                <a:srgbClr val="8A8D90"/>
              </a:buClr>
              <a:buFont typeface="Wingdings"/>
              <a:buChar char=""/>
              <a:tabLst>
                <a:tab pos="337580" algn="l"/>
                <a:tab pos="338451" algn="l"/>
              </a:tabLst>
            </a:pPr>
            <a:r>
              <a:rPr dirty="0"/>
              <a:t>Section</a:t>
            </a:r>
            <a:r>
              <a:rPr spc="-7" dirty="0"/>
              <a:t> </a:t>
            </a:r>
            <a:r>
              <a:rPr spc="7" dirty="0"/>
              <a:t>G –</a:t>
            </a:r>
            <a:r>
              <a:rPr dirty="0"/>
              <a:t> Community</a:t>
            </a:r>
            <a:r>
              <a:rPr spc="-14" dirty="0"/>
              <a:t> </a:t>
            </a:r>
            <a:r>
              <a:rPr spc="-7" dirty="0"/>
              <a:t>Information</a:t>
            </a:r>
            <a:r>
              <a:rPr spc="-14" dirty="0"/>
              <a:t> </a:t>
            </a:r>
            <a:r>
              <a:rPr dirty="0"/>
              <a:t>(Recommended)</a:t>
            </a:r>
          </a:p>
          <a:p>
            <a:pPr marL="337580" indent="-338451">
              <a:spcBef>
                <a:spcPts val="955"/>
              </a:spcBef>
              <a:buClr>
                <a:srgbClr val="8A8D90"/>
              </a:buClr>
              <a:buFont typeface="Wingdings"/>
              <a:buChar char=""/>
              <a:tabLst>
                <a:tab pos="337580" algn="l"/>
                <a:tab pos="338451" algn="l"/>
              </a:tabLst>
            </a:pPr>
            <a:r>
              <a:rPr dirty="0">
                <a:solidFill>
                  <a:srgbClr val="3C641E"/>
                </a:solidFill>
              </a:rPr>
              <a:t>Section</a:t>
            </a:r>
            <a:r>
              <a:rPr spc="-7" dirty="0">
                <a:solidFill>
                  <a:srgbClr val="3C641E"/>
                </a:solidFill>
              </a:rPr>
              <a:t> </a:t>
            </a:r>
            <a:r>
              <a:rPr spc="7" dirty="0">
                <a:solidFill>
                  <a:srgbClr val="3C641E"/>
                </a:solidFill>
              </a:rPr>
              <a:t>H –</a:t>
            </a:r>
            <a:r>
              <a:rPr spc="21" dirty="0">
                <a:solidFill>
                  <a:srgbClr val="3C641E"/>
                </a:solidFill>
              </a:rPr>
              <a:t> </a:t>
            </a:r>
            <a:r>
              <a:rPr dirty="0">
                <a:solidFill>
                  <a:srgbClr val="3C641E"/>
                </a:solidFill>
              </a:rPr>
              <a:t>First</a:t>
            </a:r>
            <a:r>
              <a:rPr spc="-7" dirty="0">
                <a:solidFill>
                  <a:srgbClr val="3C641E"/>
                </a:solidFill>
              </a:rPr>
              <a:t> </a:t>
            </a:r>
            <a:r>
              <a:rPr dirty="0">
                <a:solidFill>
                  <a:srgbClr val="3C641E"/>
                </a:solidFill>
              </a:rPr>
              <a:t>Floor Height</a:t>
            </a:r>
            <a:r>
              <a:rPr spc="7" dirty="0">
                <a:solidFill>
                  <a:srgbClr val="3C641E"/>
                </a:solidFill>
              </a:rPr>
              <a:t> </a:t>
            </a:r>
            <a:r>
              <a:rPr spc="-7" dirty="0">
                <a:solidFill>
                  <a:srgbClr val="3C641E"/>
                </a:solidFill>
              </a:rPr>
              <a:t>(insurance;</a:t>
            </a:r>
            <a:r>
              <a:rPr dirty="0">
                <a:solidFill>
                  <a:srgbClr val="3C641E"/>
                </a:solidFill>
              </a:rPr>
              <a:t> survey</a:t>
            </a:r>
            <a:r>
              <a:rPr spc="7" dirty="0">
                <a:solidFill>
                  <a:srgbClr val="3C641E"/>
                </a:solidFill>
              </a:rPr>
              <a:t> </a:t>
            </a:r>
            <a:r>
              <a:rPr spc="-7" dirty="0">
                <a:solidFill>
                  <a:srgbClr val="3C641E"/>
                </a:solidFill>
              </a:rPr>
              <a:t>not</a:t>
            </a:r>
            <a:r>
              <a:rPr dirty="0">
                <a:solidFill>
                  <a:srgbClr val="3C641E"/>
                </a:solidFill>
              </a:rPr>
              <a:t> </a:t>
            </a:r>
            <a:r>
              <a:rPr spc="-7" dirty="0">
                <a:solidFill>
                  <a:srgbClr val="3C641E"/>
                </a:solidFill>
              </a:rPr>
              <a:t>required)</a:t>
            </a:r>
          </a:p>
          <a:p>
            <a:pPr marL="337580" indent="-338451">
              <a:spcBef>
                <a:spcPts val="948"/>
              </a:spcBef>
              <a:buClr>
                <a:srgbClr val="8A8D90"/>
              </a:buClr>
              <a:buFont typeface="Wingdings"/>
              <a:buChar char=""/>
              <a:tabLst>
                <a:tab pos="337580" algn="l"/>
                <a:tab pos="338451" algn="l"/>
              </a:tabLst>
            </a:pPr>
            <a:r>
              <a:rPr dirty="0">
                <a:solidFill>
                  <a:srgbClr val="3C641E"/>
                </a:solidFill>
              </a:rPr>
              <a:t>Section</a:t>
            </a:r>
            <a:r>
              <a:rPr spc="-7" dirty="0">
                <a:solidFill>
                  <a:srgbClr val="3C641E"/>
                </a:solidFill>
              </a:rPr>
              <a:t> </a:t>
            </a:r>
            <a:r>
              <a:rPr dirty="0">
                <a:solidFill>
                  <a:srgbClr val="3C641E"/>
                </a:solidFill>
              </a:rPr>
              <a:t>I </a:t>
            </a:r>
            <a:r>
              <a:rPr spc="7" dirty="0">
                <a:solidFill>
                  <a:srgbClr val="3C641E"/>
                </a:solidFill>
              </a:rPr>
              <a:t>–</a:t>
            </a:r>
            <a:r>
              <a:rPr spc="-14" dirty="0">
                <a:solidFill>
                  <a:srgbClr val="3C641E"/>
                </a:solidFill>
              </a:rPr>
              <a:t> </a:t>
            </a:r>
            <a:r>
              <a:rPr spc="7" dirty="0">
                <a:solidFill>
                  <a:srgbClr val="3C641E"/>
                </a:solidFill>
              </a:rPr>
              <a:t>Owner</a:t>
            </a:r>
            <a:r>
              <a:rPr dirty="0">
                <a:solidFill>
                  <a:srgbClr val="3C641E"/>
                </a:solidFill>
              </a:rPr>
              <a:t> or</a:t>
            </a:r>
            <a:r>
              <a:rPr spc="-7" dirty="0">
                <a:solidFill>
                  <a:srgbClr val="3C641E"/>
                </a:solidFill>
              </a:rPr>
              <a:t> Representative</a:t>
            </a:r>
            <a:r>
              <a:rPr dirty="0">
                <a:solidFill>
                  <a:srgbClr val="3C641E"/>
                </a:solidFill>
              </a:rPr>
              <a:t> </a:t>
            </a:r>
            <a:r>
              <a:rPr spc="7" dirty="0">
                <a:solidFill>
                  <a:srgbClr val="3C641E"/>
                </a:solidFill>
              </a:rPr>
              <a:t>Certification</a:t>
            </a:r>
            <a:r>
              <a:rPr spc="-34" dirty="0">
                <a:solidFill>
                  <a:srgbClr val="3C641E"/>
                </a:solidFill>
              </a:rPr>
              <a:t> </a:t>
            </a:r>
            <a:r>
              <a:rPr spc="-14" dirty="0">
                <a:solidFill>
                  <a:srgbClr val="3C641E"/>
                </a:solidFill>
              </a:rPr>
              <a:t>(for</a:t>
            </a:r>
            <a:r>
              <a:rPr dirty="0">
                <a:solidFill>
                  <a:srgbClr val="3C641E"/>
                </a:solidFill>
              </a:rPr>
              <a:t> Section</a:t>
            </a:r>
            <a:r>
              <a:rPr spc="-27" dirty="0">
                <a:solidFill>
                  <a:srgbClr val="3C641E"/>
                </a:solidFill>
              </a:rPr>
              <a:t> </a:t>
            </a:r>
            <a:r>
              <a:rPr dirty="0">
                <a:solidFill>
                  <a:srgbClr val="3C641E"/>
                </a:solidFill>
              </a:rPr>
              <a:t>H)</a:t>
            </a:r>
          </a:p>
        </p:txBody>
      </p:sp>
      <p:sp>
        <p:nvSpPr>
          <p:cNvPr id="13" name="object 13"/>
          <p:cNvSpPr txBox="1">
            <a:spLocks noGrp="1"/>
          </p:cNvSpPr>
          <p:nvPr>
            <p:ph type="title"/>
          </p:nvPr>
        </p:nvSpPr>
        <p:spPr>
          <a:xfrm>
            <a:off x="1776398" y="1111571"/>
            <a:ext cx="4018793" cy="436075"/>
          </a:xfrm>
          <a:prstGeom prst="rect">
            <a:avLst/>
          </a:prstGeom>
        </p:spPr>
        <p:txBody>
          <a:bodyPr vert="horz" wrap="square" lIns="0" tIns="23553" rIns="0" bIns="0" rtlCol="0">
            <a:spAutoFit/>
          </a:bodyPr>
          <a:lstStyle/>
          <a:p>
            <a:pPr>
              <a:spcBef>
                <a:spcPts val="185"/>
              </a:spcBef>
            </a:pPr>
            <a:r>
              <a:rPr dirty="0"/>
              <a:t>For</a:t>
            </a:r>
            <a:r>
              <a:rPr spc="-21" dirty="0"/>
              <a:t> </a:t>
            </a:r>
            <a:r>
              <a:rPr spc="7" dirty="0"/>
              <a:t>Letter</a:t>
            </a:r>
            <a:r>
              <a:rPr spc="-34" dirty="0"/>
              <a:t> </a:t>
            </a:r>
            <a:r>
              <a:rPr spc="21" dirty="0"/>
              <a:t>of</a:t>
            </a:r>
            <a:r>
              <a:rPr spc="-21" dirty="0"/>
              <a:t> </a:t>
            </a:r>
            <a:r>
              <a:rPr spc="27" dirty="0"/>
              <a:t>Map</a:t>
            </a:r>
            <a:r>
              <a:rPr spc="-14" dirty="0"/>
              <a:t> </a:t>
            </a:r>
            <a:r>
              <a:rPr spc="21" dirty="0"/>
              <a:t>Change…</a:t>
            </a:r>
          </a:p>
        </p:txBody>
      </p:sp>
      <p:grpSp>
        <p:nvGrpSpPr>
          <p:cNvPr id="14" name="object 14"/>
          <p:cNvGrpSpPr/>
          <p:nvPr/>
        </p:nvGrpSpPr>
        <p:grpSpPr>
          <a:xfrm>
            <a:off x="1860142" y="1973718"/>
            <a:ext cx="1259635" cy="3175257"/>
            <a:chOff x="1354074" y="2494026"/>
            <a:chExt cx="916940" cy="2311400"/>
          </a:xfrm>
        </p:grpSpPr>
        <p:sp>
          <p:nvSpPr>
            <p:cNvPr id="15" name="object 15"/>
            <p:cNvSpPr/>
            <p:nvPr/>
          </p:nvSpPr>
          <p:spPr>
            <a:xfrm>
              <a:off x="1354074" y="2494025"/>
              <a:ext cx="916940" cy="669290"/>
            </a:xfrm>
            <a:custGeom>
              <a:avLst/>
              <a:gdLst/>
              <a:ahLst/>
              <a:cxnLst/>
              <a:rect l="l" t="t" r="r" b="b"/>
              <a:pathLst>
                <a:path w="916939" h="669289">
                  <a:moveTo>
                    <a:pt x="916686" y="167640"/>
                  </a:moveTo>
                  <a:lnTo>
                    <a:pt x="749046" y="0"/>
                  </a:lnTo>
                  <a:lnTo>
                    <a:pt x="749046" y="83820"/>
                  </a:lnTo>
                  <a:lnTo>
                    <a:pt x="0" y="83820"/>
                  </a:lnTo>
                  <a:lnTo>
                    <a:pt x="0" y="251460"/>
                  </a:lnTo>
                  <a:lnTo>
                    <a:pt x="749046" y="251460"/>
                  </a:lnTo>
                  <a:lnTo>
                    <a:pt x="749046" y="332994"/>
                  </a:lnTo>
                  <a:lnTo>
                    <a:pt x="749046" y="336042"/>
                  </a:lnTo>
                  <a:lnTo>
                    <a:pt x="749046" y="416814"/>
                  </a:lnTo>
                  <a:lnTo>
                    <a:pt x="0" y="416814"/>
                  </a:lnTo>
                  <a:lnTo>
                    <a:pt x="0" y="585216"/>
                  </a:lnTo>
                  <a:lnTo>
                    <a:pt x="749046" y="585216"/>
                  </a:lnTo>
                  <a:lnTo>
                    <a:pt x="749046" y="669036"/>
                  </a:lnTo>
                  <a:lnTo>
                    <a:pt x="916686" y="501396"/>
                  </a:lnTo>
                  <a:lnTo>
                    <a:pt x="750557" y="334518"/>
                  </a:lnTo>
                  <a:lnTo>
                    <a:pt x="916686" y="167640"/>
                  </a:lnTo>
                  <a:close/>
                </a:path>
              </a:pathLst>
            </a:custGeom>
            <a:solidFill>
              <a:srgbClr val="595B5D"/>
            </a:solidFill>
          </p:spPr>
          <p:txBody>
            <a:bodyPr wrap="square" lIns="0" tIns="0" rIns="0" bIns="0" rtlCol="0"/>
            <a:lstStyle/>
            <a:p>
              <a:endParaRPr sz="2473"/>
            </a:p>
          </p:txBody>
        </p:sp>
        <p:sp>
          <p:nvSpPr>
            <p:cNvPr id="16" name="object 16"/>
            <p:cNvSpPr/>
            <p:nvPr/>
          </p:nvSpPr>
          <p:spPr>
            <a:xfrm>
              <a:off x="1354074" y="3164585"/>
              <a:ext cx="916940" cy="662305"/>
            </a:xfrm>
            <a:custGeom>
              <a:avLst/>
              <a:gdLst/>
              <a:ahLst/>
              <a:cxnLst/>
              <a:rect l="l" t="t" r="r" b="b"/>
              <a:pathLst>
                <a:path w="916939" h="662304">
                  <a:moveTo>
                    <a:pt x="916686" y="167640"/>
                  </a:moveTo>
                  <a:lnTo>
                    <a:pt x="749046" y="0"/>
                  </a:lnTo>
                  <a:lnTo>
                    <a:pt x="749046" y="83820"/>
                  </a:lnTo>
                  <a:lnTo>
                    <a:pt x="0" y="83820"/>
                  </a:lnTo>
                  <a:lnTo>
                    <a:pt x="0" y="252222"/>
                  </a:lnTo>
                  <a:lnTo>
                    <a:pt x="749046" y="252222"/>
                  </a:lnTo>
                  <a:lnTo>
                    <a:pt x="749046" y="326136"/>
                  </a:lnTo>
                  <a:lnTo>
                    <a:pt x="749046" y="336042"/>
                  </a:lnTo>
                  <a:lnTo>
                    <a:pt x="749046" y="409956"/>
                  </a:lnTo>
                  <a:lnTo>
                    <a:pt x="0" y="409956"/>
                  </a:lnTo>
                  <a:lnTo>
                    <a:pt x="0" y="577596"/>
                  </a:lnTo>
                  <a:lnTo>
                    <a:pt x="749046" y="577596"/>
                  </a:lnTo>
                  <a:lnTo>
                    <a:pt x="749046" y="662178"/>
                  </a:lnTo>
                  <a:lnTo>
                    <a:pt x="916686" y="493776"/>
                  </a:lnTo>
                  <a:lnTo>
                    <a:pt x="753986" y="331089"/>
                  </a:lnTo>
                  <a:lnTo>
                    <a:pt x="916686" y="167640"/>
                  </a:lnTo>
                  <a:close/>
                </a:path>
              </a:pathLst>
            </a:custGeom>
            <a:solidFill>
              <a:srgbClr val="005188"/>
            </a:solidFill>
          </p:spPr>
          <p:txBody>
            <a:bodyPr wrap="square" lIns="0" tIns="0" rIns="0" bIns="0" rtlCol="0"/>
            <a:lstStyle/>
            <a:p>
              <a:endParaRPr sz="2473"/>
            </a:p>
          </p:txBody>
        </p:sp>
        <p:sp>
          <p:nvSpPr>
            <p:cNvPr id="17" name="object 17"/>
            <p:cNvSpPr/>
            <p:nvPr/>
          </p:nvSpPr>
          <p:spPr>
            <a:xfrm>
              <a:off x="1354074" y="4469130"/>
              <a:ext cx="916940" cy="336550"/>
            </a:xfrm>
            <a:custGeom>
              <a:avLst/>
              <a:gdLst/>
              <a:ahLst/>
              <a:cxnLst/>
              <a:rect l="l" t="t" r="r" b="b"/>
              <a:pathLst>
                <a:path w="916940" h="336550">
                  <a:moveTo>
                    <a:pt x="916686" y="167640"/>
                  </a:moveTo>
                  <a:lnTo>
                    <a:pt x="749046" y="0"/>
                  </a:lnTo>
                  <a:lnTo>
                    <a:pt x="749046" y="83820"/>
                  </a:lnTo>
                  <a:lnTo>
                    <a:pt x="0" y="83820"/>
                  </a:lnTo>
                  <a:lnTo>
                    <a:pt x="0" y="251460"/>
                  </a:lnTo>
                  <a:lnTo>
                    <a:pt x="749046" y="251460"/>
                  </a:lnTo>
                  <a:lnTo>
                    <a:pt x="749046" y="336042"/>
                  </a:lnTo>
                  <a:lnTo>
                    <a:pt x="916686" y="167640"/>
                  </a:lnTo>
                  <a:close/>
                </a:path>
              </a:pathLst>
            </a:custGeom>
            <a:solidFill>
              <a:srgbClr val="0078AE"/>
            </a:solidFill>
          </p:spPr>
          <p:txBody>
            <a:bodyPr wrap="square" lIns="0" tIns="0" rIns="0" bIns="0" rtlCol="0"/>
            <a:lstStyle/>
            <a:p>
              <a:endParaRPr sz="2473"/>
            </a:p>
          </p:txBody>
        </p:sp>
      </p:grpSp>
      <p:sp>
        <p:nvSpPr>
          <p:cNvPr id="18" name="object 18"/>
          <p:cNvSpPr txBox="1"/>
          <p:nvPr/>
        </p:nvSpPr>
        <p:spPr>
          <a:xfrm>
            <a:off x="1963772" y="2045286"/>
            <a:ext cx="954322" cy="3034064"/>
          </a:xfrm>
          <a:prstGeom prst="rect">
            <a:avLst/>
          </a:prstGeom>
        </p:spPr>
        <p:txBody>
          <a:bodyPr vert="horz" wrap="square" lIns="0" tIns="21808" rIns="0" bIns="0" rtlCol="0">
            <a:spAutoFit/>
          </a:bodyPr>
          <a:lstStyle/>
          <a:p>
            <a:pPr marR="8723" algn="ctr">
              <a:spcBef>
                <a:spcPts val="172"/>
              </a:spcBef>
            </a:pPr>
            <a:r>
              <a:rPr sz="1717" dirty="0">
                <a:solidFill>
                  <a:srgbClr val="FFFFFF"/>
                </a:solidFill>
                <a:latin typeface="Franklin Gothic Book"/>
                <a:cs typeface="Franklin Gothic Book"/>
              </a:rPr>
              <a:t>Anyone</a:t>
            </a:r>
            <a:endParaRPr sz="1717">
              <a:latin typeface="Franklin Gothic Book"/>
              <a:cs typeface="Franklin Gothic Book"/>
            </a:endParaRPr>
          </a:p>
          <a:p>
            <a:pPr marR="8723" algn="ctr">
              <a:spcBef>
                <a:spcPts val="1545"/>
              </a:spcBef>
            </a:pPr>
            <a:r>
              <a:rPr sz="1717" dirty="0">
                <a:solidFill>
                  <a:srgbClr val="FFFFFF"/>
                </a:solidFill>
                <a:latin typeface="Franklin Gothic Book"/>
                <a:cs typeface="Franklin Gothic Book"/>
              </a:rPr>
              <a:t>Anyone</a:t>
            </a:r>
            <a:endParaRPr sz="1717">
              <a:latin typeface="Franklin Gothic Book"/>
              <a:cs typeface="Franklin Gothic Book"/>
            </a:endParaRPr>
          </a:p>
          <a:p>
            <a:pPr marR="6978" algn="ctr">
              <a:lnSpc>
                <a:spcPts val="3530"/>
              </a:lnSpc>
              <a:spcBef>
                <a:spcPts val="343"/>
              </a:spcBef>
            </a:pP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 </a:t>
            </a:r>
            <a:r>
              <a:rPr sz="1305" spc="-302" dirty="0">
                <a:solidFill>
                  <a:srgbClr val="FFFFFF"/>
                </a:solidFill>
                <a:latin typeface="Franklin Gothic Book"/>
                <a:cs typeface="Franklin Gothic Book"/>
              </a:rPr>
              <a:t> </a:t>
            </a:r>
            <a:r>
              <a:rPr sz="1305" spc="21" dirty="0">
                <a:solidFill>
                  <a:srgbClr val="FFFFFF"/>
                </a:solidFill>
                <a:latin typeface="Franklin Gothic Book"/>
                <a:cs typeface="Franklin Gothic Book"/>
              </a:rPr>
              <a:t>Licensed</a:t>
            </a:r>
            <a:r>
              <a:rPr sz="1305" spc="-69" dirty="0">
                <a:solidFill>
                  <a:srgbClr val="FFFFFF"/>
                </a:solidFill>
                <a:latin typeface="Franklin Gothic Book"/>
                <a:cs typeface="Franklin Gothic Book"/>
              </a:rPr>
              <a:t> </a:t>
            </a:r>
            <a:r>
              <a:rPr sz="1305" spc="14" dirty="0">
                <a:solidFill>
                  <a:srgbClr val="FFFFFF"/>
                </a:solidFill>
                <a:latin typeface="Franklin Gothic Book"/>
                <a:cs typeface="Franklin Gothic Book"/>
              </a:rPr>
              <a:t>Pro</a:t>
            </a:r>
            <a:endParaRPr sz="1305">
              <a:latin typeface="Franklin Gothic Book"/>
              <a:cs typeface="Franklin Gothic Book"/>
            </a:endParaRPr>
          </a:p>
          <a:p>
            <a:pPr>
              <a:lnSpc>
                <a:spcPct val="100000"/>
              </a:lnSpc>
            </a:pPr>
            <a:endParaRPr sz="1511">
              <a:latin typeface="Franklin Gothic Book"/>
              <a:cs typeface="Franklin Gothic Book"/>
            </a:endParaRPr>
          </a:p>
          <a:p>
            <a:pPr>
              <a:lnSpc>
                <a:spcPct val="100000"/>
              </a:lnSpc>
            </a:pPr>
            <a:endParaRPr sz="1511">
              <a:latin typeface="Franklin Gothic Book"/>
              <a:cs typeface="Franklin Gothic Book"/>
            </a:endParaRPr>
          </a:p>
          <a:p>
            <a:pPr>
              <a:lnSpc>
                <a:spcPct val="100000"/>
              </a:lnSpc>
            </a:pPr>
            <a:endParaRPr sz="1511">
              <a:latin typeface="Franklin Gothic Book"/>
              <a:cs typeface="Franklin Gothic Book"/>
            </a:endParaRPr>
          </a:p>
          <a:p>
            <a:pPr>
              <a:lnSpc>
                <a:spcPct val="100000"/>
              </a:lnSpc>
            </a:pPr>
            <a:endParaRPr sz="1511">
              <a:latin typeface="Franklin Gothic Book"/>
              <a:cs typeface="Franklin Gothic Book"/>
            </a:endParaRPr>
          </a:p>
          <a:p>
            <a:pPr>
              <a:spcBef>
                <a:spcPts val="62"/>
              </a:spcBef>
            </a:pPr>
            <a:endParaRPr sz="1511">
              <a:latin typeface="Franklin Gothic Book"/>
              <a:cs typeface="Franklin Gothic Book"/>
            </a:endParaRPr>
          </a:p>
          <a:p>
            <a:pPr marR="6978" algn="ctr"/>
            <a:r>
              <a:rPr sz="1168" dirty="0">
                <a:solidFill>
                  <a:srgbClr val="FFFFFF"/>
                </a:solidFill>
                <a:latin typeface="Franklin Gothic Book"/>
                <a:cs typeface="Franklin Gothic Book"/>
              </a:rPr>
              <a:t>Local</a:t>
            </a:r>
            <a:r>
              <a:rPr sz="1168" spc="-48" dirty="0">
                <a:solidFill>
                  <a:srgbClr val="FFFFFF"/>
                </a:solidFill>
                <a:latin typeface="Franklin Gothic Book"/>
                <a:cs typeface="Franklin Gothic Book"/>
              </a:rPr>
              <a:t> </a:t>
            </a:r>
            <a:r>
              <a:rPr sz="1168" dirty="0">
                <a:solidFill>
                  <a:srgbClr val="FFFFFF"/>
                </a:solidFill>
                <a:latin typeface="Franklin Gothic Book"/>
                <a:cs typeface="Franklin Gothic Book"/>
              </a:rPr>
              <a:t>Official</a:t>
            </a:r>
            <a:endParaRPr sz="1168">
              <a:latin typeface="Franklin Gothic Book"/>
              <a:cs typeface="Franklin Gothic Book"/>
            </a:endParaRPr>
          </a:p>
        </p:txBody>
      </p:sp>
      <p:sp>
        <p:nvSpPr>
          <p:cNvPr id="19" name="object 19"/>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23" name="Slide Number Placeholder 22">
            <a:extLst>
              <a:ext uri="{FF2B5EF4-FFF2-40B4-BE49-F238E27FC236}">
                <a16:creationId xmlns:a16="http://schemas.microsoft.com/office/drawing/2014/main" id="{2E0FF761-C016-CC30-C5B3-9AFED4F3F60F}"/>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63</a:t>
            </a:fld>
            <a:endParaRPr lang="en-US" spc="-21" dirty="0"/>
          </a:p>
        </p:txBody>
      </p:sp>
    </p:spTree>
    <p:extLst>
      <p:ext uri="{BB962C8B-B14F-4D97-AF65-F5344CB8AC3E}">
        <p14:creationId xmlns:p14="http://schemas.microsoft.com/office/powerpoint/2010/main" val="3483263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688468" y="1809373"/>
            <a:ext cx="10441709" cy="0"/>
          </a:xfrm>
          <a:custGeom>
            <a:avLst/>
            <a:gdLst/>
            <a:ahLst/>
            <a:cxnLst/>
            <a:rect l="l" t="t" r="r" b="b"/>
            <a:pathLst>
              <a:path w="7600950">
                <a:moveTo>
                  <a:pt x="0" y="0"/>
                </a:moveTo>
                <a:lnTo>
                  <a:pt x="7600950" y="0"/>
                </a:lnTo>
              </a:path>
            </a:pathLst>
          </a:custGeom>
          <a:ln w="18021">
            <a:solidFill>
              <a:srgbClr val="8A8C8F"/>
            </a:solidFill>
          </a:ln>
        </p:spPr>
        <p:txBody>
          <a:bodyPr wrap="square" lIns="0" tIns="0" rIns="0" bIns="0" rtlCol="0"/>
          <a:lstStyle/>
          <a:p>
            <a:endParaRPr sz="2473"/>
          </a:p>
        </p:txBody>
      </p:sp>
      <p:grpSp>
        <p:nvGrpSpPr>
          <p:cNvPr id="5" name="object 5"/>
          <p:cNvGrpSpPr/>
          <p:nvPr/>
        </p:nvGrpSpPr>
        <p:grpSpPr>
          <a:xfrm>
            <a:off x="2454716" y="6470720"/>
            <a:ext cx="1243933" cy="332355"/>
            <a:chOff x="1786889" y="5767578"/>
            <a:chExt cx="905510" cy="241935"/>
          </a:xfrm>
        </p:grpSpPr>
        <p:pic>
          <p:nvPicPr>
            <p:cNvPr id="6" name="object 6"/>
            <p:cNvPicPr/>
            <p:nvPr/>
          </p:nvPicPr>
          <p:blipFill>
            <a:blip r:embed="rId3" cstate="print"/>
            <a:stretch>
              <a:fillRect/>
            </a:stretch>
          </p:blipFill>
          <p:spPr>
            <a:xfrm>
              <a:off x="1786889" y="5773674"/>
              <a:ext cx="162306" cy="235457"/>
            </a:xfrm>
            <a:prstGeom prst="rect">
              <a:avLst/>
            </a:prstGeom>
          </p:spPr>
        </p:pic>
        <p:pic>
          <p:nvPicPr>
            <p:cNvPr id="7" name="object 7"/>
            <p:cNvPicPr/>
            <p:nvPr/>
          </p:nvPicPr>
          <p:blipFill>
            <a:blip r:embed="rId4" cstate="print"/>
            <a:stretch>
              <a:fillRect/>
            </a:stretch>
          </p:blipFill>
          <p:spPr>
            <a:xfrm>
              <a:off x="1969769" y="5773674"/>
              <a:ext cx="165354" cy="235457"/>
            </a:xfrm>
            <a:prstGeom prst="rect">
              <a:avLst/>
            </a:prstGeom>
          </p:spPr>
        </p:pic>
        <p:sp>
          <p:nvSpPr>
            <p:cNvPr id="8" name="object 8"/>
            <p:cNvSpPr/>
            <p:nvPr/>
          </p:nvSpPr>
          <p:spPr>
            <a:xfrm>
              <a:off x="2152649" y="5773674"/>
              <a:ext cx="299720" cy="235585"/>
            </a:xfrm>
            <a:custGeom>
              <a:avLst/>
              <a:gdLst/>
              <a:ahLst/>
              <a:cxnLst/>
              <a:rect l="l" t="t" r="r" b="b"/>
              <a:pathLst>
                <a:path w="299719" h="235585">
                  <a:moveTo>
                    <a:pt x="299466" y="235458"/>
                  </a:moveTo>
                  <a:lnTo>
                    <a:pt x="299466" y="215646"/>
                  </a:lnTo>
                  <a:lnTo>
                    <a:pt x="268224" y="215646"/>
                  </a:lnTo>
                  <a:lnTo>
                    <a:pt x="268224" y="19812"/>
                  </a:lnTo>
                  <a:lnTo>
                    <a:pt x="299466" y="19812"/>
                  </a:lnTo>
                  <a:lnTo>
                    <a:pt x="299466" y="0"/>
                  </a:lnTo>
                  <a:lnTo>
                    <a:pt x="223265" y="0"/>
                  </a:lnTo>
                  <a:lnTo>
                    <a:pt x="223265" y="19812"/>
                  </a:lnTo>
                  <a:lnTo>
                    <a:pt x="149352" y="177546"/>
                  </a:lnTo>
                  <a:lnTo>
                    <a:pt x="74675" y="19812"/>
                  </a:lnTo>
                  <a:lnTo>
                    <a:pt x="74675" y="0"/>
                  </a:lnTo>
                  <a:lnTo>
                    <a:pt x="0" y="0"/>
                  </a:lnTo>
                  <a:lnTo>
                    <a:pt x="0" y="19812"/>
                  </a:lnTo>
                  <a:lnTo>
                    <a:pt x="32003" y="19812"/>
                  </a:lnTo>
                  <a:lnTo>
                    <a:pt x="32004" y="215646"/>
                  </a:lnTo>
                  <a:lnTo>
                    <a:pt x="0" y="215646"/>
                  </a:lnTo>
                  <a:lnTo>
                    <a:pt x="0" y="235458"/>
                  </a:lnTo>
                  <a:lnTo>
                    <a:pt x="85344" y="235458"/>
                  </a:lnTo>
                  <a:lnTo>
                    <a:pt x="85344" y="215646"/>
                  </a:lnTo>
                  <a:lnTo>
                    <a:pt x="53340" y="215646"/>
                  </a:lnTo>
                  <a:lnTo>
                    <a:pt x="53339" y="57912"/>
                  </a:lnTo>
                  <a:lnTo>
                    <a:pt x="54101" y="57912"/>
                  </a:lnTo>
                  <a:lnTo>
                    <a:pt x="137160" y="235458"/>
                  </a:lnTo>
                  <a:lnTo>
                    <a:pt x="145542" y="235458"/>
                  </a:lnTo>
                  <a:lnTo>
                    <a:pt x="229361" y="54102"/>
                  </a:lnTo>
                  <a:lnTo>
                    <a:pt x="230124" y="54102"/>
                  </a:lnTo>
                  <a:lnTo>
                    <a:pt x="230124" y="215646"/>
                  </a:lnTo>
                  <a:lnTo>
                    <a:pt x="198120" y="215646"/>
                  </a:lnTo>
                  <a:lnTo>
                    <a:pt x="198120" y="235458"/>
                  </a:lnTo>
                  <a:lnTo>
                    <a:pt x="299466" y="235458"/>
                  </a:lnTo>
                  <a:close/>
                </a:path>
              </a:pathLst>
            </a:custGeom>
            <a:solidFill>
              <a:srgbClr val="224F8A"/>
            </a:solidFill>
          </p:spPr>
          <p:txBody>
            <a:bodyPr wrap="square" lIns="0" tIns="0" rIns="0" bIns="0" rtlCol="0"/>
            <a:lstStyle/>
            <a:p>
              <a:endParaRPr sz="2473"/>
            </a:p>
          </p:txBody>
        </p:sp>
        <p:pic>
          <p:nvPicPr>
            <p:cNvPr id="9" name="object 9"/>
            <p:cNvPicPr/>
            <p:nvPr/>
          </p:nvPicPr>
          <p:blipFill>
            <a:blip r:embed="rId5" cstate="print"/>
            <a:stretch>
              <a:fillRect/>
            </a:stretch>
          </p:blipFill>
          <p:spPr>
            <a:xfrm>
              <a:off x="2471927" y="5767578"/>
              <a:ext cx="220218" cy="241554"/>
            </a:xfrm>
            <a:prstGeom prst="rect">
              <a:avLst/>
            </a:prstGeom>
          </p:spPr>
        </p:pic>
      </p:grpSp>
      <p:pic>
        <p:nvPicPr>
          <p:cNvPr id="10" name="object 10"/>
          <p:cNvPicPr/>
          <p:nvPr/>
        </p:nvPicPr>
        <p:blipFill>
          <a:blip r:embed="rId6" cstate="print"/>
          <a:stretch>
            <a:fillRect/>
          </a:stretch>
        </p:blipFill>
        <p:spPr>
          <a:xfrm>
            <a:off x="1593210" y="6255080"/>
            <a:ext cx="744265" cy="751592"/>
          </a:xfrm>
          <a:prstGeom prst="rect">
            <a:avLst/>
          </a:prstGeom>
        </p:spPr>
      </p:pic>
      <p:sp>
        <p:nvSpPr>
          <p:cNvPr id="11" name="object 11"/>
          <p:cNvSpPr txBox="1"/>
          <p:nvPr/>
        </p:nvSpPr>
        <p:spPr>
          <a:xfrm>
            <a:off x="976652" y="553226"/>
            <a:ext cx="11863596" cy="6417654"/>
          </a:xfrm>
          <a:prstGeom prst="rect">
            <a:avLst/>
          </a:prstGeom>
          <a:ln w="12953">
            <a:solidFill>
              <a:srgbClr val="000000"/>
            </a:solidFill>
          </a:ln>
        </p:spPr>
        <p:txBody>
          <a:bodyPr vert="horz" wrap="square" lIns="0" tIns="0" rIns="0" bIns="0" rtlCol="0">
            <a:spAutoFit/>
          </a:bodyPr>
          <a:lstStyle/>
          <a:p>
            <a:pPr>
              <a:lnSpc>
                <a:spcPct val="100000"/>
              </a:lnSpc>
            </a:pPr>
            <a:endParaRPr sz="3984">
              <a:latin typeface="Times New Roman"/>
              <a:cs typeface="Times New Roman"/>
            </a:endParaRPr>
          </a:p>
          <a:p>
            <a:pPr marL="799026"/>
            <a:r>
              <a:rPr sz="2679" spc="27" dirty="0">
                <a:solidFill>
                  <a:srgbClr val="005288"/>
                </a:solidFill>
                <a:latin typeface="Franklin Gothic Medium"/>
                <a:cs typeface="Franklin Gothic Medium"/>
              </a:rPr>
              <a:t>Summary</a:t>
            </a:r>
            <a:endParaRPr sz="2679">
              <a:latin typeface="Franklin Gothic Medium"/>
              <a:cs typeface="Franklin Gothic Medium"/>
            </a:endParaRPr>
          </a:p>
          <a:p>
            <a:pPr>
              <a:spcBef>
                <a:spcPts val="34"/>
              </a:spcBef>
            </a:pPr>
            <a:endParaRPr sz="3572">
              <a:latin typeface="Franklin Gothic Medium"/>
              <a:cs typeface="Franklin Gothic Medium"/>
            </a:endParaRPr>
          </a:p>
          <a:p>
            <a:pPr marL="1137479" indent="-339325">
              <a:buClr>
                <a:srgbClr val="8A8D90"/>
              </a:buClr>
              <a:buFont typeface="Wingdings"/>
              <a:buChar char=""/>
              <a:tabLst>
                <a:tab pos="1137479" algn="l"/>
                <a:tab pos="1138351" algn="l"/>
              </a:tabLst>
            </a:pPr>
            <a:r>
              <a:rPr sz="2129" spc="-55" dirty="0">
                <a:latin typeface="Franklin Gothic Book"/>
                <a:cs typeface="Franklin Gothic Book"/>
              </a:rPr>
              <a:t>Two</a:t>
            </a:r>
            <a:r>
              <a:rPr sz="2129" spc="-7" dirty="0">
                <a:latin typeface="Franklin Gothic Book"/>
                <a:cs typeface="Franklin Gothic Book"/>
              </a:rPr>
              <a:t> new</a:t>
            </a:r>
            <a:r>
              <a:rPr sz="2129" dirty="0">
                <a:latin typeface="Franklin Gothic Book"/>
                <a:cs typeface="Franklin Gothic Book"/>
              </a:rPr>
              <a:t> </a:t>
            </a:r>
            <a:r>
              <a:rPr sz="2129" spc="-14" dirty="0">
                <a:latin typeface="Franklin Gothic Book"/>
                <a:cs typeface="Franklin Gothic Book"/>
              </a:rPr>
              <a:t>form</a:t>
            </a:r>
            <a:r>
              <a:rPr sz="2129" spc="-7" dirty="0">
                <a:latin typeface="Franklin Gothic Book"/>
                <a:cs typeface="Franklin Gothic Book"/>
              </a:rPr>
              <a:t> </a:t>
            </a:r>
            <a:r>
              <a:rPr sz="2129" dirty="0">
                <a:latin typeface="Franklin Gothic Book"/>
                <a:cs typeface="Franklin Gothic Book"/>
              </a:rPr>
              <a:t>sections (H</a:t>
            </a:r>
            <a:r>
              <a:rPr sz="2129" spc="7" dirty="0">
                <a:latin typeface="Franklin Gothic Book"/>
                <a:cs typeface="Franklin Gothic Book"/>
              </a:rPr>
              <a:t> and</a:t>
            </a:r>
            <a:r>
              <a:rPr sz="2129" dirty="0">
                <a:latin typeface="Franklin Gothic Book"/>
                <a:cs typeface="Franklin Gothic Book"/>
              </a:rPr>
              <a:t> I)</a:t>
            </a:r>
            <a:r>
              <a:rPr sz="2129" spc="14" dirty="0">
                <a:latin typeface="Franklin Gothic Book"/>
                <a:cs typeface="Franklin Gothic Book"/>
              </a:rPr>
              <a:t> </a:t>
            </a:r>
            <a:r>
              <a:rPr sz="2129" spc="7" dirty="0">
                <a:latin typeface="Franklin Gothic Book"/>
                <a:cs typeface="Franklin Gothic Book"/>
              </a:rPr>
              <a:t>can</a:t>
            </a:r>
            <a:r>
              <a:rPr sz="2129" spc="-7" dirty="0">
                <a:latin typeface="Franklin Gothic Book"/>
                <a:cs typeface="Franklin Gothic Book"/>
              </a:rPr>
              <a:t> </a:t>
            </a:r>
            <a:r>
              <a:rPr sz="2129" dirty="0">
                <a:latin typeface="Franklin Gothic Book"/>
                <a:cs typeface="Franklin Gothic Book"/>
              </a:rPr>
              <a:t>be</a:t>
            </a:r>
            <a:r>
              <a:rPr sz="2129" spc="7" dirty="0">
                <a:latin typeface="Franklin Gothic Book"/>
                <a:cs typeface="Franklin Gothic Book"/>
              </a:rPr>
              <a:t> used</a:t>
            </a:r>
            <a:r>
              <a:rPr sz="2129" spc="14" dirty="0">
                <a:latin typeface="Franklin Gothic Book"/>
                <a:cs typeface="Franklin Gothic Book"/>
              </a:rPr>
              <a:t> </a:t>
            </a:r>
            <a:r>
              <a:rPr sz="2129" spc="-14" dirty="0">
                <a:latin typeface="Franklin Gothic Book"/>
                <a:cs typeface="Franklin Gothic Book"/>
              </a:rPr>
              <a:t>for</a:t>
            </a:r>
            <a:r>
              <a:rPr sz="2129" spc="-7" dirty="0">
                <a:latin typeface="Franklin Gothic Book"/>
                <a:cs typeface="Franklin Gothic Book"/>
              </a:rPr>
              <a:t> </a:t>
            </a:r>
            <a:r>
              <a:rPr sz="2129" dirty="0">
                <a:latin typeface="Franklin Gothic Book"/>
                <a:cs typeface="Franklin Gothic Book"/>
              </a:rPr>
              <a:t>NFIP</a:t>
            </a:r>
            <a:r>
              <a:rPr sz="2129" spc="7" dirty="0">
                <a:latin typeface="Franklin Gothic Book"/>
                <a:cs typeface="Franklin Gothic Book"/>
              </a:rPr>
              <a:t> </a:t>
            </a:r>
            <a:r>
              <a:rPr sz="2129" dirty="0">
                <a:latin typeface="Franklin Gothic Book"/>
                <a:cs typeface="Franklin Gothic Book"/>
              </a:rPr>
              <a:t>insurance</a:t>
            </a:r>
            <a:r>
              <a:rPr sz="2129" spc="-14" dirty="0">
                <a:latin typeface="Franklin Gothic Book"/>
                <a:cs typeface="Franklin Gothic Book"/>
              </a:rPr>
              <a:t> </a:t>
            </a:r>
            <a:r>
              <a:rPr sz="2129" spc="-7" dirty="0">
                <a:latin typeface="Franklin Gothic Book"/>
                <a:cs typeface="Franklin Gothic Book"/>
              </a:rPr>
              <a:t>policy </a:t>
            </a:r>
            <a:r>
              <a:rPr sz="2129" dirty="0">
                <a:latin typeface="Franklin Gothic Book"/>
                <a:cs typeface="Franklin Gothic Book"/>
              </a:rPr>
              <a:t>rating.</a:t>
            </a:r>
            <a:endParaRPr sz="2129">
              <a:latin typeface="Franklin Gothic Book"/>
              <a:cs typeface="Franklin Gothic Book"/>
            </a:endParaRPr>
          </a:p>
          <a:p>
            <a:pPr marL="1137479" indent="-339325">
              <a:spcBef>
                <a:spcPts val="955"/>
              </a:spcBef>
              <a:buClr>
                <a:srgbClr val="8A8D90"/>
              </a:buClr>
              <a:buFont typeface="Wingdings"/>
              <a:buChar char=""/>
              <a:tabLst>
                <a:tab pos="1137479" algn="l"/>
                <a:tab pos="1138351" algn="l"/>
              </a:tabLst>
            </a:pPr>
            <a:r>
              <a:rPr sz="2129" dirty="0">
                <a:latin typeface="Franklin Gothic Book"/>
                <a:cs typeface="Franklin Gothic Book"/>
              </a:rPr>
              <a:t>Expanded</a:t>
            </a:r>
            <a:r>
              <a:rPr sz="2129" spc="7" dirty="0">
                <a:latin typeface="Franklin Gothic Book"/>
                <a:cs typeface="Franklin Gothic Book"/>
              </a:rPr>
              <a:t> </a:t>
            </a:r>
            <a:r>
              <a:rPr sz="2129" dirty="0">
                <a:latin typeface="Franklin Gothic Book"/>
                <a:cs typeface="Franklin Gothic Book"/>
              </a:rPr>
              <a:t>sections</a:t>
            </a:r>
            <a:r>
              <a:rPr sz="2129" spc="-14" dirty="0">
                <a:latin typeface="Franklin Gothic Book"/>
                <a:cs typeface="Franklin Gothic Book"/>
              </a:rPr>
              <a:t> </a:t>
            </a:r>
            <a:r>
              <a:rPr sz="2129" dirty="0">
                <a:latin typeface="Franklin Gothic Book"/>
                <a:cs typeface="Franklin Gothic Book"/>
              </a:rPr>
              <a:t>capture</a:t>
            </a:r>
            <a:r>
              <a:rPr sz="2129" spc="-7" dirty="0">
                <a:latin typeface="Franklin Gothic Book"/>
                <a:cs typeface="Franklin Gothic Book"/>
              </a:rPr>
              <a:t> </a:t>
            </a:r>
            <a:r>
              <a:rPr sz="2129" dirty="0">
                <a:latin typeface="Franklin Gothic Book"/>
                <a:cs typeface="Franklin Gothic Book"/>
              </a:rPr>
              <a:t>additional</a:t>
            </a:r>
            <a:r>
              <a:rPr sz="2129" spc="-14" dirty="0">
                <a:latin typeface="Franklin Gothic Book"/>
                <a:cs typeface="Franklin Gothic Book"/>
              </a:rPr>
              <a:t> </a:t>
            </a:r>
            <a:r>
              <a:rPr sz="2129" dirty="0">
                <a:latin typeface="Franklin Gothic Book"/>
                <a:cs typeface="Franklin Gothic Book"/>
              </a:rPr>
              <a:t>detail</a:t>
            </a:r>
            <a:r>
              <a:rPr sz="2129" spc="-21" dirty="0">
                <a:latin typeface="Franklin Gothic Book"/>
                <a:cs typeface="Franklin Gothic Book"/>
              </a:rPr>
              <a:t> </a:t>
            </a:r>
            <a:r>
              <a:rPr sz="2129" spc="7" dirty="0">
                <a:latin typeface="Franklin Gothic Book"/>
                <a:cs typeface="Franklin Gothic Book"/>
              </a:rPr>
              <a:t>and</a:t>
            </a:r>
            <a:r>
              <a:rPr sz="2129" spc="-7" dirty="0">
                <a:latin typeface="Franklin Gothic Book"/>
                <a:cs typeface="Franklin Gothic Book"/>
              </a:rPr>
              <a:t> </a:t>
            </a:r>
            <a:r>
              <a:rPr sz="2129" spc="-14" dirty="0">
                <a:latin typeface="Franklin Gothic Book"/>
                <a:cs typeface="Franklin Gothic Book"/>
              </a:rPr>
              <a:t>clarity.</a:t>
            </a:r>
            <a:endParaRPr sz="2129">
              <a:latin typeface="Franklin Gothic Book"/>
              <a:cs typeface="Franklin Gothic Book"/>
            </a:endParaRPr>
          </a:p>
          <a:p>
            <a:pPr marL="1133117" marR="1386084" indent="-334089">
              <a:lnSpc>
                <a:spcPts val="2541"/>
              </a:lnSpc>
              <a:spcBef>
                <a:spcPts val="1044"/>
              </a:spcBef>
              <a:buClr>
                <a:srgbClr val="8A8D90"/>
              </a:buClr>
              <a:buFont typeface="Wingdings"/>
              <a:buChar char=""/>
              <a:tabLst>
                <a:tab pos="1137479" algn="l"/>
                <a:tab pos="1138351" algn="l"/>
              </a:tabLst>
            </a:pPr>
            <a:r>
              <a:rPr sz="2129" dirty="0">
                <a:latin typeface="Franklin Gothic Book"/>
                <a:cs typeface="Franklin Gothic Book"/>
              </a:rPr>
              <a:t>Section</a:t>
            </a:r>
            <a:r>
              <a:rPr sz="2129" spc="-7" dirty="0">
                <a:latin typeface="Franklin Gothic Book"/>
                <a:cs typeface="Franklin Gothic Book"/>
              </a:rPr>
              <a:t> </a:t>
            </a:r>
            <a:r>
              <a:rPr sz="2129" spc="7" dirty="0">
                <a:latin typeface="Franklin Gothic Book"/>
                <a:cs typeface="Franklin Gothic Book"/>
              </a:rPr>
              <a:t>G </a:t>
            </a:r>
            <a:r>
              <a:rPr sz="2129" spc="-14" dirty="0">
                <a:latin typeface="Franklin Gothic Book"/>
                <a:cs typeface="Franklin Gothic Book"/>
              </a:rPr>
              <a:t>(for</a:t>
            </a:r>
            <a:r>
              <a:rPr sz="2129" spc="7" dirty="0">
                <a:latin typeface="Franklin Gothic Book"/>
                <a:cs typeface="Franklin Gothic Book"/>
              </a:rPr>
              <a:t> community</a:t>
            </a:r>
            <a:r>
              <a:rPr sz="2129" spc="-14" dirty="0">
                <a:latin typeface="Franklin Gothic Book"/>
                <a:cs typeface="Franklin Gothic Book"/>
              </a:rPr>
              <a:t> </a:t>
            </a:r>
            <a:r>
              <a:rPr sz="2129" spc="7" dirty="0">
                <a:latin typeface="Franklin Gothic Book"/>
                <a:cs typeface="Franklin Gothic Book"/>
              </a:rPr>
              <a:t>officials)</a:t>
            </a:r>
            <a:r>
              <a:rPr sz="2129" spc="-7" dirty="0">
                <a:latin typeface="Franklin Gothic Book"/>
                <a:cs typeface="Franklin Gothic Book"/>
              </a:rPr>
              <a:t> </a:t>
            </a:r>
            <a:r>
              <a:rPr sz="2129" dirty="0">
                <a:latin typeface="Franklin Gothic Book"/>
                <a:cs typeface="Franklin Gothic Book"/>
              </a:rPr>
              <a:t>connects the</a:t>
            </a:r>
            <a:r>
              <a:rPr sz="2129" spc="14" dirty="0">
                <a:latin typeface="Franklin Gothic Book"/>
                <a:cs typeface="Franklin Gothic Book"/>
              </a:rPr>
              <a:t> </a:t>
            </a:r>
            <a:r>
              <a:rPr sz="2129" spc="-14" dirty="0">
                <a:latin typeface="Franklin Gothic Book"/>
                <a:cs typeface="Franklin Gothic Book"/>
              </a:rPr>
              <a:t>form</a:t>
            </a:r>
            <a:r>
              <a:rPr sz="2129" dirty="0">
                <a:latin typeface="Franklin Gothic Book"/>
                <a:cs typeface="Franklin Gothic Book"/>
              </a:rPr>
              <a:t> </a:t>
            </a:r>
            <a:r>
              <a:rPr sz="2129" spc="-14" dirty="0">
                <a:latin typeface="Franklin Gothic Book"/>
                <a:cs typeface="Franklin Gothic Book"/>
              </a:rPr>
              <a:t>to</a:t>
            </a:r>
            <a:r>
              <a:rPr sz="2129" dirty="0">
                <a:latin typeface="Franklin Gothic Book"/>
                <a:cs typeface="Franklin Gothic Book"/>
              </a:rPr>
              <a:t> </a:t>
            </a:r>
            <a:r>
              <a:rPr sz="2129" spc="-7" dirty="0">
                <a:latin typeface="Franklin Gothic Book"/>
                <a:cs typeface="Franklin Gothic Book"/>
              </a:rPr>
              <a:t>local</a:t>
            </a:r>
            <a:r>
              <a:rPr sz="2129" dirty="0">
                <a:latin typeface="Franklin Gothic Book"/>
                <a:cs typeface="Franklin Gothic Book"/>
              </a:rPr>
              <a:t> permit </a:t>
            </a:r>
            <a:r>
              <a:rPr sz="2129" spc="7" dirty="0">
                <a:latin typeface="Franklin Gothic Book"/>
                <a:cs typeface="Franklin Gothic Book"/>
              </a:rPr>
              <a:t>and</a:t>
            </a:r>
            <a:r>
              <a:rPr sz="2129" dirty="0">
                <a:latin typeface="Franklin Gothic Book"/>
                <a:cs typeface="Franklin Gothic Book"/>
              </a:rPr>
              <a:t> variance </a:t>
            </a:r>
            <a:r>
              <a:rPr sz="2129" spc="-515" dirty="0">
                <a:latin typeface="Franklin Gothic Book"/>
                <a:cs typeface="Franklin Gothic Book"/>
              </a:rPr>
              <a:t> </a:t>
            </a:r>
            <a:r>
              <a:rPr sz="2129" dirty="0">
                <a:latin typeface="Franklin Gothic Book"/>
                <a:cs typeface="Franklin Gothic Book"/>
              </a:rPr>
              <a:t>decisions,</a:t>
            </a:r>
            <a:r>
              <a:rPr sz="2129" spc="-7" dirty="0">
                <a:latin typeface="Franklin Gothic Book"/>
                <a:cs typeface="Franklin Gothic Book"/>
              </a:rPr>
              <a:t> </a:t>
            </a:r>
            <a:r>
              <a:rPr sz="2129" spc="7" dirty="0">
                <a:latin typeface="Franklin Gothic Book"/>
                <a:cs typeface="Franklin Gothic Book"/>
              </a:rPr>
              <a:t>and</a:t>
            </a:r>
            <a:r>
              <a:rPr sz="2129" spc="-7" dirty="0">
                <a:latin typeface="Franklin Gothic Book"/>
                <a:cs typeface="Franklin Gothic Book"/>
              </a:rPr>
              <a:t> </a:t>
            </a:r>
            <a:r>
              <a:rPr sz="2129" spc="7" dirty="0">
                <a:latin typeface="Franklin Gothic Book"/>
                <a:cs typeface="Franklin Gothic Book"/>
              </a:rPr>
              <a:t>documents</a:t>
            </a:r>
            <a:r>
              <a:rPr sz="2129" spc="-7" dirty="0">
                <a:latin typeface="Franklin Gothic Book"/>
                <a:cs typeface="Franklin Gothic Book"/>
              </a:rPr>
              <a:t> </a:t>
            </a:r>
            <a:r>
              <a:rPr sz="2129" dirty="0">
                <a:latin typeface="Franklin Gothic Book"/>
                <a:cs typeface="Franklin Gothic Book"/>
              </a:rPr>
              <a:t>compliance</a:t>
            </a:r>
            <a:r>
              <a:rPr sz="2129" spc="-7" dirty="0">
                <a:latin typeface="Franklin Gothic Book"/>
                <a:cs typeface="Franklin Gothic Book"/>
              </a:rPr>
              <a:t> </a:t>
            </a:r>
            <a:r>
              <a:rPr sz="2129" dirty="0">
                <a:latin typeface="Franklin Gothic Book"/>
                <a:cs typeface="Franklin Gothic Book"/>
              </a:rPr>
              <a:t>with</a:t>
            </a:r>
            <a:r>
              <a:rPr sz="2129" spc="-7" dirty="0">
                <a:latin typeface="Franklin Gothic Book"/>
                <a:cs typeface="Franklin Gothic Book"/>
              </a:rPr>
              <a:t> </a:t>
            </a:r>
            <a:r>
              <a:rPr sz="2129" dirty="0">
                <a:latin typeface="Franklin Gothic Book"/>
                <a:cs typeface="Franklin Gothic Book"/>
              </a:rPr>
              <a:t>higher</a:t>
            </a:r>
            <a:r>
              <a:rPr sz="2129" spc="-7" dirty="0">
                <a:latin typeface="Franklin Gothic Book"/>
                <a:cs typeface="Franklin Gothic Book"/>
              </a:rPr>
              <a:t> </a:t>
            </a:r>
            <a:r>
              <a:rPr sz="2129" dirty="0">
                <a:latin typeface="Franklin Gothic Book"/>
                <a:cs typeface="Franklin Gothic Book"/>
              </a:rPr>
              <a:t>standards.</a:t>
            </a:r>
            <a:endParaRPr sz="2129">
              <a:latin typeface="Franklin Gothic Book"/>
              <a:cs typeface="Franklin Gothic Book"/>
            </a:endParaRPr>
          </a:p>
          <a:p>
            <a:pPr marL="1133117" marR="2142368" indent="-334089">
              <a:lnSpc>
                <a:spcPts val="2541"/>
              </a:lnSpc>
              <a:spcBef>
                <a:spcPts val="962"/>
              </a:spcBef>
              <a:buClr>
                <a:srgbClr val="8A8D90"/>
              </a:buClr>
              <a:buFont typeface="Wingdings"/>
              <a:buChar char=""/>
              <a:tabLst>
                <a:tab pos="1137479" algn="l"/>
                <a:tab pos="1138351" algn="l"/>
              </a:tabLst>
            </a:pPr>
            <a:r>
              <a:rPr sz="2129" dirty="0">
                <a:latin typeface="Franklin Gothic Book"/>
                <a:cs typeface="Franklin Gothic Book"/>
              </a:rPr>
              <a:t>More</a:t>
            </a:r>
            <a:r>
              <a:rPr sz="2129" spc="7" dirty="0">
                <a:latin typeface="Franklin Gothic Book"/>
                <a:cs typeface="Franklin Gothic Book"/>
              </a:rPr>
              <a:t> </a:t>
            </a:r>
            <a:r>
              <a:rPr sz="2129" dirty="0">
                <a:latin typeface="Franklin Gothic Book"/>
                <a:cs typeface="Franklin Gothic Book"/>
              </a:rPr>
              <a:t>photographs</a:t>
            </a:r>
            <a:r>
              <a:rPr sz="2129" spc="14" dirty="0">
                <a:latin typeface="Franklin Gothic Book"/>
                <a:cs typeface="Franklin Gothic Book"/>
              </a:rPr>
              <a:t> </a:t>
            </a:r>
            <a:r>
              <a:rPr sz="2129" dirty="0">
                <a:latin typeface="Franklin Gothic Book"/>
                <a:cs typeface="Franklin Gothic Book"/>
              </a:rPr>
              <a:t>capture</a:t>
            </a:r>
            <a:r>
              <a:rPr sz="2129" spc="14" dirty="0">
                <a:latin typeface="Franklin Gothic Book"/>
                <a:cs typeface="Franklin Gothic Book"/>
              </a:rPr>
              <a:t> </a:t>
            </a:r>
            <a:r>
              <a:rPr sz="2129" dirty="0">
                <a:latin typeface="Franklin Gothic Book"/>
                <a:cs typeface="Franklin Gothic Book"/>
              </a:rPr>
              <a:t>additional</a:t>
            </a:r>
            <a:r>
              <a:rPr sz="2129" spc="-7" dirty="0">
                <a:latin typeface="Franklin Gothic Book"/>
                <a:cs typeface="Franklin Gothic Book"/>
              </a:rPr>
              <a:t> building</a:t>
            </a:r>
            <a:r>
              <a:rPr sz="2129" spc="-14" dirty="0">
                <a:latin typeface="Franklin Gothic Book"/>
                <a:cs typeface="Franklin Gothic Book"/>
              </a:rPr>
              <a:t> </a:t>
            </a:r>
            <a:r>
              <a:rPr sz="2129" dirty="0">
                <a:latin typeface="Franklin Gothic Book"/>
                <a:cs typeface="Franklin Gothic Book"/>
              </a:rPr>
              <a:t>details</a:t>
            </a:r>
            <a:r>
              <a:rPr sz="2129" spc="21" dirty="0">
                <a:latin typeface="Franklin Gothic Book"/>
                <a:cs typeface="Franklin Gothic Book"/>
              </a:rPr>
              <a:t> </a:t>
            </a:r>
            <a:r>
              <a:rPr sz="2129" spc="7" dirty="0">
                <a:latin typeface="Franklin Gothic Book"/>
                <a:cs typeface="Franklin Gothic Book"/>
              </a:rPr>
              <a:t>and</a:t>
            </a:r>
            <a:r>
              <a:rPr sz="2129" spc="21" dirty="0">
                <a:latin typeface="Franklin Gothic Book"/>
                <a:cs typeface="Franklin Gothic Book"/>
              </a:rPr>
              <a:t> </a:t>
            </a:r>
            <a:r>
              <a:rPr sz="2129" dirty="0">
                <a:latin typeface="Franklin Gothic Book"/>
                <a:cs typeface="Franklin Gothic Book"/>
              </a:rPr>
              <a:t>are</a:t>
            </a:r>
            <a:r>
              <a:rPr sz="2129" spc="21" dirty="0">
                <a:latin typeface="Franklin Gothic Book"/>
                <a:cs typeface="Franklin Gothic Book"/>
              </a:rPr>
              <a:t> </a:t>
            </a:r>
            <a:r>
              <a:rPr sz="2129" spc="-7" dirty="0">
                <a:latin typeface="Franklin Gothic Book"/>
                <a:cs typeface="Franklin Gothic Book"/>
              </a:rPr>
              <a:t>now</a:t>
            </a:r>
            <a:r>
              <a:rPr sz="2129" dirty="0">
                <a:latin typeface="Franklin Gothic Book"/>
                <a:cs typeface="Franklin Gothic Book"/>
              </a:rPr>
              <a:t> </a:t>
            </a:r>
            <a:r>
              <a:rPr sz="2129" spc="-7" dirty="0">
                <a:latin typeface="Franklin Gothic Book"/>
                <a:cs typeface="Franklin Gothic Book"/>
              </a:rPr>
              <a:t>required </a:t>
            </a:r>
            <a:r>
              <a:rPr sz="2129" spc="-515" dirty="0">
                <a:latin typeface="Franklin Gothic Book"/>
                <a:cs typeface="Franklin Gothic Book"/>
              </a:rPr>
              <a:t> </a:t>
            </a:r>
            <a:r>
              <a:rPr sz="2129" dirty="0">
                <a:latin typeface="Franklin Gothic Book"/>
                <a:cs typeface="Franklin Gothic Book"/>
              </a:rPr>
              <a:t>regardless</a:t>
            </a:r>
            <a:r>
              <a:rPr sz="2129" spc="-7" dirty="0">
                <a:latin typeface="Franklin Gothic Book"/>
                <a:cs typeface="Franklin Gothic Book"/>
              </a:rPr>
              <a:t> </a:t>
            </a:r>
            <a:r>
              <a:rPr sz="2129" dirty="0">
                <a:latin typeface="Franklin Gothic Book"/>
                <a:cs typeface="Franklin Gothic Book"/>
              </a:rPr>
              <a:t>of</a:t>
            </a:r>
            <a:r>
              <a:rPr sz="2129" spc="7" dirty="0">
                <a:latin typeface="Franklin Gothic Book"/>
                <a:cs typeface="Franklin Gothic Book"/>
              </a:rPr>
              <a:t> </a:t>
            </a:r>
            <a:r>
              <a:rPr sz="2129" dirty="0">
                <a:latin typeface="Franklin Gothic Book"/>
                <a:cs typeface="Franklin Gothic Book"/>
              </a:rPr>
              <a:t>the</a:t>
            </a:r>
            <a:r>
              <a:rPr sz="2129" spc="7" dirty="0">
                <a:latin typeface="Franklin Gothic Book"/>
                <a:cs typeface="Franklin Gothic Book"/>
              </a:rPr>
              <a:t> </a:t>
            </a:r>
            <a:r>
              <a:rPr sz="2129" spc="-7" dirty="0">
                <a:latin typeface="Franklin Gothic Book"/>
                <a:cs typeface="Franklin Gothic Book"/>
              </a:rPr>
              <a:t>intended</a:t>
            </a:r>
            <a:r>
              <a:rPr sz="2129" dirty="0">
                <a:latin typeface="Franklin Gothic Book"/>
                <a:cs typeface="Franklin Gothic Book"/>
              </a:rPr>
              <a:t> </a:t>
            </a:r>
            <a:r>
              <a:rPr sz="2129" spc="7" dirty="0">
                <a:latin typeface="Franklin Gothic Book"/>
                <a:cs typeface="Franklin Gothic Book"/>
              </a:rPr>
              <a:t>use </a:t>
            </a:r>
            <a:r>
              <a:rPr sz="2129" dirty="0">
                <a:latin typeface="Franklin Gothic Book"/>
                <a:cs typeface="Franklin Gothic Book"/>
              </a:rPr>
              <a:t>of</a:t>
            </a:r>
            <a:r>
              <a:rPr sz="2129" spc="7" dirty="0">
                <a:latin typeface="Franklin Gothic Book"/>
                <a:cs typeface="Franklin Gothic Book"/>
              </a:rPr>
              <a:t> </a:t>
            </a:r>
            <a:r>
              <a:rPr sz="2129" dirty="0">
                <a:latin typeface="Franklin Gothic Book"/>
                <a:cs typeface="Franklin Gothic Book"/>
              </a:rPr>
              <a:t>the</a:t>
            </a:r>
            <a:r>
              <a:rPr sz="2129" spc="7" dirty="0">
                <a:latin typeface="Franklin Gothic Book"/>
                <a:cs typeface="Franklin Gothic Book"/>
              </a:rPr>
              <a:t> EC</a:t>
            </a:r>
            <a:r>
              <a:rPr sz="2129" dirty="0">
                <a:latin typeface="Franklin Gothic Book"/>
                <a:cs typeface="Franklin Gothic Book"/>
              </a:rPr>
              <a:t> </a:t>
            </a:r>
            <a:r>
              <a:rPr sz="2129" spc="-7" dirty="0">
                <a:latin typeface="Franklin Gothic Book"/>
                <a:cs typeface="Franklin Gothic Book"/>
              </a:rPr>
              <a:t>form.</a:t>
            </a:r>
            <a:endParaRPr sz="2129">
              <a:latin typeface="Franklin Gothic Book"/>
              <a:cs typeface="Franklin Gothic Book"/>
            </a:endParaRPr>
          </a:p>
          <a:p>
            <a:pPr marL="1133117" marR="1249132" indent="-334089">
              <a:lnSpc>
                <a:spcPts val="2526"/>
              </a:lnSpc>
              <a:spcBef>
                <a:spcPts val="962"/>
              </a:spcBef>
              <a:buClr>
                <a:srgbClr val="8A8D90"/>
              </a:buClr>
              <a:buFont typeface="Wingdings"/>
              <a:buChar char=""/>
              <a:tabLst>
                <a:tab pos="1137479" algn="l"/>
                <a:tab pos="1138351" algn="l"/>
              </a:tabLst>
            </a:pPr>
            <a:r>
              <a:rPr sz="2129" spc="7" dirty="0">
                <a:latin typeface="Franklin Gothic Book"/>
                <a:cs typeface="Franklin Gothic Book"/>
              </a:rPr>
              <a:t>More </a:t>
            </a:r>
            <a:r>
              <a:rPr sz="2129" dirty="0">
                <a:latin typeface="Franklin Gothic Book"/>
                <a:cs typeface="Franklin Gothic Book"/>
              </a:rPr>
              <a:t>detailed</a:t>
            </a:r>
            <a:r>
              <a:rPr sz="2129" spc="27" dirty="0">
                <a:latin typeface="Franklin Gothic Book"/>
                <a:cs typeface="Franklin Gothic Book"/>
              </a:rPr>
              <a:t> </a:t>
            </a:r>
            <a:r>
              <a:rPr sz="2129" spc="-7" dirty="0">
                <a:latin typeface="Franklin Gothic Book"/>
                <a:cs typeface="Franklin Gothic Book"/>
              </a:rPr>
              <a:t>instructions </a:t>
            </a:r>
            <a:r>
              <a:rPr sz="2129" dirty="0">
                <a:latin typeface="Franklin Gothic Book"/>
                <a:cs typeface="Franklin Gothic Book"/>
              </a:rPr>
              <a:t>pages</a:t>
            </a:r>
            <a:r>
              <a:rPr sz="2129" spc="21" dirty="0">
                <a:latin typeface="Franklin Gothic Book"/>
                <a:cs typeface="Franklin Gothic Book"/>
              </a:rPr>
              <a:t> </a:t>
            </a:r>
            <a:r>
              <a:rPr sz="2129" spc="-14" dirty="0">
                <a:latin typeface="Franklin Gothic Book"/>
                <a:cs typeface="Franklin Gothic Book"/>
              </a:rPr>
              <a:t>provide</a:t>
            </a:r>
            <a:r>
              <a:rPr sz="2129" spc="7" dirty="0">
                <a:latin typeface="Franklin Gothic Book"/>
                <a:cs typeface="Franklin Gothic Book"/>
              </a:rPr>
              <a:t> </a:t>
            </a:r>
            <a:r>
              <a:rPr sz="2129" spc="-7" dirty="0">
                <a:latin typeface="Franklin Gothic Book"/>
                <a:cs typeface="Franklin Gothic Book"/>
              </a:rPr>
              <a:t>better</a:t>
            </a:r>
            <a:r>
              <a:rPr sz="2129" spc="27" dirty="0">
                <a:latin typeface="Franklin Gothic Book"/>
                <a:cs typeface="Franklin Gothic Book"/>
              </a:rPr>
              <a:t> </a:t>
            </a:r>
            <a:r>
              <a:rPr sz="2129" dirty="0">
                <a:latin typeface="Franklin Gothic Book"/>
                <a:cs typeface="Franklin Gothic Book"/>
              </a:rPr>
              <a:t>clarity</a:t>
            </a:r>
            <a:r>
              <a:rPr sz="2129" spc="7" dirty="0">
                <a:latin typeface="Franklin Gothic Book"/>
                <a:cs typeface="Franklin Gothic Book"/>
              </a:rPr>
              <a:t> on </a:t>
            </a:r>
            <a:r>
              <a:rPr sz="2129" spc="-7" dirty="0">
                <a:latin typeface="Franklin Gothic Book"/>
                <a:cs typeface="Franklin Gothic Book"/>
              </a:rPr>
              <a:t>how</a:t>
            </a:r>
            <a:r>
              <a:rPr sz="2129" spc="7" dirty="0">
                <a:latin typeface="Franklin Gothic Book"/>
                <a:cs typeface="Franklin Gothic Book"/>
              </a:rPr>
              <a:t> </a:t>
            </a:r>
            <a:r>
              <a:rPr sz="2129" spc="-14" dirty="0">
                <a:latin typeface="Franklin Gothic Book"/>
                <a:cs typeface="Franklin Gothic Book"/>
              </a:rPr>
              <a:t>to</a:t>
            </a:r>
            <a:r>
              <a:rPr sz="2129" spc="7" dirty="0">
                <a:latin typeface="Franklin Gothic Book"/>
                <a:cs typeface="Franklin Gothic Book"/>
              </a:rPr>
              <a:t> </a:t>
            </a:r>
            <a:r>
              <a:rPr sz="2129" dirty="0">
                <a:latin typeface="Franklin Gothic Book"/>
                <a:cs typeface="Franklin Gothic Book"/>
              </a:rPr>
              <a:t>properly</a:t>
            </a:r>
            <a:r>
              <a:rPr sz="2129" spc="7" dirty="0">
                <a:latin typeface="Franklin Gothic Book"/>
                <a:cs typeface="Franklin Gothic Book"/>
              </a:rPr>
              <a:t> </a:t>
            </a:r>
            <a:r>
              <a:rPr sz="2129" spc="-7" dirty="0">
                <a:latin typeface="Franklin Gothic Book"/>
                <a:cs typeface="Franklin Gothic Book"/>
              </a:rPr>
              <a:t>complete </a:t>
            </a:r>
            <a:r>
              <a:rPr sz="2129" spc="-515" dirty="0">
                <a:latin typeface="Franklin Gothic Book"/>
                <a:cs typeface="Franklin Gothic Book"/>
              </a:rPr>
              <a:t> </a:t>
            </a:r>
            <a:r>
              <a:rPr sz="2129" dirty="0">
                <a:latin typeface="Franklin Gothic Book"/>
                <a:cs typeface="Franklin Gothic Book"/>
              </a:rPr>
              <a:t>the </a:t>
            </a:r>
            <a:r>
              <a:rPr sz="2129" spc="7" dirty="0">
                <a:latin typeface="Franklin Gothic Book"/>
                <a:cs typeface="Franklin Gothic Book"/>
              </a:rPr>
              <a:t>EC </a:t>
            </a:r>
            <a:r>
              <a:rPr sz="2129" spc="-7" dirty="0">
                <a:latin typeface="Franklin Gothic Book"/>
                <a:cs typeface="Franklin Gothic Book"/>
              </a:rPr>
              <a:t>form.</a:t>
            </a:r>
            <a:endParaRPr sz="2129">
              <a:latin typeface="Franklin Gothic Book"/>
              <a:cs typeface="Franklin Gothic Book"/>
            </a:endParaRPr>
          </a:p>
          <a:p>
            <a:pPr marR="277391" algn="ctr">
              <a:spcBef>
                <a:spcPts val="1676"/>
              </a:spcBef>
            </a:pPr>
            <a:r>
              <a:rPr sz="1923" spc="14" dirty="0">
                <a:solidFill>
                  <a:srgbClr val="005188"/>
                </a:solidFill>
                <a:latin typeface="Franklin Gothic Book"/>
                <a:cs typeface="Franklin Gothic Book"/>
              </a:rPr>
              <a:t>Email</a:t>
            </a:r>
            <a:r>
              <a:rPr sz="1923" spc="7" dirty="0">
                <a:solidFill>
                  <a:srgbClr val="005188"/>
                </a:solidFill>
                <a:latin typeface="Franklin Gothic Book"/>
                <a:cs typeface="Franklin Gothic Book"/>
              </a:rPr>
              <a:t> your</a:t>
            </a:r>
            <a:r>
              <a:rPr sz="1923" spc="14" dirty="0">
                <a:solidFill>
                  <a:srgbClr val="005188"/>
                </a:solidFill>
                <a:latin typeface="Franklin Gothic Book"/>
                <a:cs typeface="Franklin Gothic Book"/>
              </a:rPr>
              <a:t> </a:t>
            </a:r>
            <a:r>
              <a:rPr sz="1923" spc="7" dirty="0">
                <a:solidFill>
                  <a:srgbClr val="005188"/>
                </a:solidFill>
                <a:latin typeface="Franklin Gothic Book"/>
                <a:cs typeface="Franklin Gothic Book"/>
              </a:rPr>
              <a:t>questions</a:t>
            </a:r>
            <a:r>
              <a:rPr sz="1923" dirty="0">
                <a:solidFill>
                  <a:srgbClr val="005188"/>
                </a:solidFill>
                <a:latin typeface="Franklin Gothic Book"/>
                <a:cs typeface="Franklin Gothic Book"/>
              </a:rPr>
              <a:t> </a:t>
            </a:r>
            <a:r>
              <a:rPr sz="1923" spc="14" dirty="0">
                <a:solidFill>
                  <a:srgbClr val="005188"/>
                </a:solidFill>
                <a:latin typeface="Franklin Gothic Book"/>
                <a:cs typeface="Franklin Gothic Book"/>
              </a:rPr>
              <a:t>about the </a:t>
            </a:r>
            <a:r>
              <a:rPr sz="1923" dirty="0">
                <a:solidFill>
                  <a:srgbClr val="005188"/>
                </a:solidFill>
                <a:latin typeface="Franklin Gothic Book"/>
                <a:cs typeface="Franklin Gothic Book"/>
              </a:rPr>
              <a:t>new</a:t>
            </a:r>
            <a:r>
              <a:rPr sz="1923" spc="14" dirty="0">
                <a:solidFill>
                  <a:srgbClr val="005188"/>
                </a:solidFill>
                <a:latin typeface="Franklin Gothic Book"/>
                <a:cs typeface="Franklin Gothic Book"/>
              </a:rPr>
              <a:t> </a:t>
            </a:r>
            <a:r>
              <a:rPr sz="1923" dirty="0">
                <a:solidFill>
                  <a:srgbClr val="005188"/>
                </a:solidFill>
                <a:latin typeface="Franklin Gothic Book"/>
                <a:cs typeface="Franklin Gothic Book"/>
              </a:rPr>
              <a:t>form</a:t>
            </a:r>
            <a:r>
              <a:rPr sz="1923" spc="7" dirty="0">
                <a:solidFill>
                  <a:srgbClr val="005188"/>
                </a:solidFill>
                <a:latin typeface="Franklin Gothic Book"/>
                <a:cs typeface="Franklin Gothic Book"/>
              </a:rPr>
              <a:t> </a:t>
            </a:r>
            <a:r>
              <a:rPr sz="1923" spc="-7" dirty="0">
                <a:solidFill>
                  <a:srgbClr val="005188"/>
                </a:solidFill>
                <a:latin typeface="Franklin Gothic Book"/>
                <a:cs typeface="Franklin Gothic Book"/>
              </a:rPr>
              <a:t>to</a:t>
            </a:r>
            <a:r>
              <a:rPr sz="1923" spc="21" dirty="0">
                <a:solidFill>
                  <a:srgbClr val="005188"/>
                </a:solidFill>
                <a:latin typeface="Franklin Gothic Book"/>
                <a:cs typeface="Franklin Gothic Book"/>
              </a:rPr>
              <a:t> </a:t>
            </a:r>
            <a:r>
              <a:rPr sz="1923" u="sng" dirty="0">
                <a:solidFill>
                  <a:srgbClr val="005188"/>
                </a:solidFill>
                <a:uFill>
                  <a:solidFill>
                    <a:srgbClr val="005188"/>
                  </a:solidFill>
                </a:uFill>
                <a:latin typeface="Franklin Gothic Book"/>
                <a:cs typeface="Franklin Gothic Book"/>
                <a:hlinkClick r:id="rId7"/>
              </a:rPr>
              <a:t>nfipunderwritingmailbox@fema.dhs.gov</a:t>
            </a:r>
            <a:r>
              <a:rPr sz="1923" dirty="0">
                <a:solidFill>
                  <a:srgbClr val="005188"/>
                </a:solidFill>
                <a:latin typeface="Franklin Gothic Book"/>
                <a:cs typeface="Franklin Gothic Book"/>
                <a:hlinkClick r:id="rId7"/>
              </a:rPr>
              <a:t>.</a:t>
            </a:r>
            <a:endParaRPr sz="1923">
              <a:latin typeface="Franklin Gothic Book"/>
              <a:cs typeface="Franklin Gothic Book"/>
            </a:endParaRPr>
          </a:p>
          <a:p>
            <a:pPr>
              <a:lnSpc>
                <a:spcPct val="100000"/>
              </a:lnSpc>
            </a:pPr>
            <a:endParaRPr sz="2198">
              <a:latin typeface="Franklin Gothic Book"/>
              <a:cs typeface="Franklin Gothic Book"/>
            </a:endParaRPr>
          </a:p>
          <a:p>
            <a:pPr>
              <a:lnSpc>
                <a:spcPct val="100000"/>
              </a:lnSpc>
            </a:pPr>
            <a:endParaRPr sz="2198">
              <a:latin typeface="Franklin Gothic Book"/>
              <a:cs typeface="Franklin Gothic Book"/>
            </a:endParaRPr>
          </a:p>
          <a:p>
            <a:pPr>
              <a:spcBef>
                <a:spcPts val="48"/>
              </a:spcBef>
            </a:pPr>
            <a:endParaRPr sz="2473">
              <a:latin typeface="Franklin Gothic Book"/>
              <a:cs typeface="Franklin Gothic Book"/>
            </a:endParaRPr>
          </a:p>
          <a:p>
            <a:pPr marL="7445949"/>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5" name="Slide Number Placeholder 14">
            <a:extLst>
              <a:ext uri="{FF2B5EF4-FFF2-40B4-BE49-F238E27FC236}">
                <a16:creationId xmlns:a16="http://schemas.microsoft.com/office/drawing/2014/main" id="{EE90EB05-BEC5-2068-F73E-56F3446F5FA2}"/>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64</a:t>
            </a:fld>
            <a:endParaRPr lang="en-US" spc="-21" dirty="0"/>
          </a:p>
        </p:txBody>
      </p:sp>
    </p:spTree>
    <p:extLst>
      <p:ext uri="{BB962C8B-B14F-4D97-AF65-F5344CB8AC3E}">
        <p14:creationId xmlns:p14="http://schemas.microsoft.com/office/powerpoint/2010/main" val="3860072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423502" y="6657542"/>
            <a:ext cx="2726882" cy="166712"/>
          </a:xfrm>
          <a:prstGeom prst="rect">
            <a:avLst/>
          </a:prstGeom>
        </p:spPr>
        <p:txBody>
          <a:bodyPr vert="horz" wrap="square" lIns="0" tIns="0" rIns="0" bIns="0" rtlCol="0">
            <a:spAutoFit/>
          </a:bodyPr>
          <a:lstStyle/>
          <a:p>
            <a:pPr>
              <a:lnSpc>
                <a:spcPts val="1291"/>
              </a:lnSpc>
            </a:pPr>
            <a:r>
              <a:rPr sz="1168" dirty="0">
                <a:solidFill>
                  <a:srgbClr val="5A5B5D"/>
                </a:solidFill>
                <a:latin typeface="Arial"/>
                <a:cs typeface="Arial"/>
              </a:rPr>
              <a:t>Federal</a:t>
            </a:r>
            <a:r>
              <a:rPr sz="1168" spc="-21" dirty="0">
                <a:solidFill>
                  <a:srgbClr val="5A5B5D"/>
                </a:solidFill>
                <a:latin typeface="Arial"/>
                <a:cs typeface="Arial"/>
              </a:rPr>
              <a:t> </a:t>
            </a:r>
            <a:r>
              <a:rPr sz="1168" dirty="0">
                <a:solidFill>
                  <a:srgbClr val="5A5B5D"/>
                </a:solidFill>
                <a:latin typeface="Arial"/>
                <a:cs typeface="Arial"/>
              </a:rPr>
              <a:t>E</a:t>
            </a:r>
            <a:r>
              <a:rPr sz="1168" spc="-7" dirty="0">
                <a:solidFill>
                  <a:srgbClr val="5A5B5D"/>
                </a:solidFill>
                <a:latin typeface="Arial"/>
                <a:cs typeface="Arial"/>
              </a:rPr>
              <a:t>mergenc</a:t>
            </a:r>
            <a:r>
              <a:rPr sz="1168" dirty="0">
                <a:solidFill>
                  <a:srgbClr val="5A5B5D"/>
                </a:solidFill>
                <a:latin typeface="Arial"/>
                <a:cs typeface="Arial"/>
              </a:rPr>
              <a:t>y</a:t>
            </a:r>
            <a:r>
              <a:rPr sz="1168" spc="-21" dirty="0">
                <a:solidFill>
                  <a:srgbClr val="5A5B5D"/>
                </a:solidFill>
                <a:latin typeface="Arial"/>
                <a:cs typeface="Arial"/>
              </a:rPr>
              <a:t> </a:t>
            </a:r>
            <a:r>
              <a:rPr sz="1168" spc="-7" dirty="0">
                <a:solidFill>
                  <a:srgbClr val="5A5B5D"/>
                </a:solidFill>
                <a:latin typeface="Arial"/>
                <a:cs typeface="Arial"/>
              </a:rPr>
              <a:t>Manag</a:t>
            </a:r>
            <a:r>
              <a:rPr sz="1168" spc="-14" dirty="0">
                <a:solidFill>
                  <a:srgbClr val="5A5B5D"/>
                </a:solidFill>
                <a:latin typeface="Arial"/>
                <a:cs typeface="Arial"/>
              </a:rPr>
              <a:t>e</a:t>
            </a:r>
            <a:r>
              <a:rPr sz="1168" spc="-7" dirty="0">
                <a:solidFill>
                  <a:srgbClr val="5A5B5D"/>
                </a:solidFill>
                <a:latin typeface="Arial"/>
                <a:cs typeface="Arial"/>
              </a:rPr>
              <a:t>me</a:t>
            </a:r>
            <a:r>
              <a:rPr sz="1168" spc="-14" dirty="0">
                <a:solidFill>
                  <a:srgbClr val="5A5B5D"/>
                </a:solidFill>
                <a:latin typeface="Arial"/>
                <a:cs typeface="Arial"/>
              </a:rPr>
              <a:t>n</a:t>
            </a:r>
            <a:r>
              <a:rPr sz="1168" dirty="0">
                <a:solidFill>
                  <a:srgbClr val="5A5B5D"/>
                </a:solidFill>
                <a:latin typeface="Arial"/>
                <a:cs typeface="Arial"/>
              </a:rPr>
              <a:t>t</a:t>
            </a:r>
            <a:r>
              <a:rPr sz="1168" spc="-82" dirty="0">
                <a:solidFill>
                  <a:srgbClr val="5A5B5D"/>
                </a:solidFill>
                <a:latin typeface="Arial"/>
                <a:cs typeface="Arial"/>
              </a:rPr>
              <a:t> </a:t>
            </a:r>
            <a:r>
              <a:rPr sz="1168" dirty="0">
                <a:solidFill>
                  <a:srgbClr val="5A5B5D"/>
                </a:solidFill>
                <a:latin typeface="Arial"/>
                <a:cs typeface="Arial"/>
              </a:rPr>
              <a:t>A</a:t>
            </a:r>
            <a:r>
              <a:rPr sz="1168" spc="-7" dirty="0">
                <a:solidFill>
                  <a:srgbClr val="5A5B5D"/>
                </a:solidFill>
                <a:latin typeface="Arial"/>
                <a:cs typeface="Arial"/>
              </a:rPr>
              <a:t>gency</a:t>
            </a:r>
            <a:endParaRPr sz="1168">
              <a:latin typeface="Arial"/>
              <a:cs typeface="Arial"/>
            </a:endParaRPr>
          </a:p>
        </p:txBody>
      </p:sp>
      <p:sp>
        <p:nvSpPr>
          <p:cNvPr id="5" name="object 5"/>
          <p:cNvSpPr/>
          <p:nvPr/>
        </p:nvSpPr>
        <p:spPr>
          <a:xfrm>
            <a:off x="968279" y="6088640"/>
            <a:ext cx="11881042" cy="1139254"/>
          </a:xfrm>
          <a:custGeom>
            <a:avLst/>
            <a:gdLst/>
            <a:ahLst/>
            <a:cxnLst/>
            <a:rect l="l" t="t" r="r" b="b"/>
            <a:pathLst>
              <a:path w="8648700" h="829310">
                <a:moveTo>
                  <a:pt x="8648700" y="0"/>
                </a:moveTo>
                <a:lnTo>
                  <a:pt x="8449056" y="0"/>
                </a:lnTo>
                <a:lnTo>
                  <a:pt x="8449056" y="323850"/>
                </a:lnTo>
                <a:lnTo>
                  <a:pt x="8449056" y="685038"/>
                </a:lnTo>
                <a:lnTo>
                  <a:pt x="1341120" y="685038"/>
                </a:lnTo>
                <a:lnTo>
                  <a:pt x="1341120" y="323850"/>
                </a:lnTo>
                <a:lnTo>
                  <a:pt x="8449056" y="323850"/>
                </a:lnTo>
                <a:lnTo>
                  <a:pt x="8449056" y="0"/>
                </a:lnTo>
                <a:lnTo>
                  <a:pt x="0" y="0"/>
                </a:lnTo>
                <a:lnTo>
                  <a:pt x="0" y="323850"/>
                </a:lnTo>
                <a:lnTo>
                  <a:pt x="0" y="685038"/>
                </a:lnTo>
                <a:lnTo>
                  <a:pt x="0" y="829056"/>
                </a:lnTo>
                <a:lnTo>
                  <a:pt x="8648700" y="829056"/>
                </a:lnTo>
                <a:lnTo>
                  <a:pt x="8648700" y="685038"/>
                </a:lnTo>
                <a:lnTo>
                  <a:pt x="8648700" y="323850"/>
                </a:lnTo>
                <a:lnTo>
                  <a:pt x="8648700" y="0"/>
                </a:lnTo>
                <a:close/>
              </a:path>
            </a:pathLst>
          </a:custGeom>
          <a:solidFill>
            <a:srgbClr val="FFFFFF"/>
          </a:solidFill>
        </p:spPr>
        <p:txBody>
          <a:bodyPr wrap="square" lIns="0" tIns="0" rIns="0" bIns="0" rtlCol="0"/>
          <a:lstStyle/>
          <a:p>
            <a:endParaRPr sz="2473"/>
          </a:p>
        </p:txBody>
      </p:sp>
      <p:sp>
        <p:nvSpPr>
          <p:cNvPr id="6" name="object 6"/>
          <p:cNvSpPr txBox="1">
            <a:spLocks noGrp="1"/>
          </p:cNvSpPr>
          <p:nvPr>
            <p:ph type="title"/>
          </p:nvPr>
        </p:nvSpPr>
        <p:spPr>
          <a:xfrm>
            <a:off x="1318254" y="777646"/>
            <a:ext cx="5400553" cy="436075"/>
          </a:xfrm>
          <a:prstGeom prst="rect">
            <a:avLst/>
          </a:prstGeom>
        </p:spPr>
        <p:txBody>
          <a:bodyPr vert="horz" wrap="square" lIns="0" tIns="23553" rIns="0" bIns="0" rtlCol="0">
            <a:spAutoFit/>
          </a:bodyPr>
          <a:lstStyle/>
          <a:p>
            <a:pPr marL="17446">
              <a:spcBef>
                <a:spcPts val="185"/>
              </a:spcBef>
            </a:pPr>
            <a:r>
              <a:rPr spc="21" dirty="0"/>
              <a:t>Which</a:t>
            </a:r>
            <a:r>
              <a:rPr spc="-7" dirty="0"/>
              <a:t> </a:t>
            </a:r>
            <a:r>
              <a:rPr spc="14" dirty="0"/>
              <a:t>form</a:t>
            </a:r>
            <a:r>
              <a:rPr dirty="0"/>
              <a:t> </a:t>
            </a:r>
            <a:r>
              <a:rPr spc="14" dirty="0"/>
              <a:t>sections</a:t>
            </a:r>
            <a:r>
              <a:rPr spc="-7" dirty="0"/>
              <a:t> </a:t>
            </a:r>
            <a:r>
              <a:rPr spc="21" dirty="0"/>
              <a:t>can</a:t>
            </a:r>
            <a:r>
              <a:rPr spc="-7" dirty="0"/>
              <a:t> </a:t>
            </a:r>
            <a:r>
              <a:rPr spc="7" dirty="0"/>
              <a:t>I</a:t>
            </a:r>
            <a:r>
              <a:rPr dirty="0"/>
              <a:t> </a:t>
            </a:r>
            <a:r>
              <a:rPr spc="21" dirty="0"/>
              <a:t>use</a:t>
            </a:r>
            <a:r>
              <a:rPr spc="7" dirty="0"/>
              <a:t> </a:t>
            </a:r>
            <a:r>
              <a:rPr spc="14" dirty="0"/>
              <a:t>for…?</a:t>
            </a:r>
          </a:p>
        </p:txBody>
      </p:sp>
      <p:sp>
        <p:nvSpPr>
          <p:cNvPr id="7" name="object 7"/>
          <p:cNvSpPr txBox="1"/>
          <p:nvPr/>
        </p:nvSpPr>
        <p:spPr>
          <a:xfrm>
            <a:off x="4577254" y="1254960"/>
            <a:ext cx="7942503" cy="286260"/>
          </a:xfrm>
          <a:prstGeom prst="rect">
            <a:avLst/>
          </a:prstGeom>
        </p:spPr>
        <p:txBody>
          <a:bodyPr vert="horz" wrap="square" lIns="0" tIns="21808" rIns="0" bIns="0" rtlCol="0">
            <a:spAutoFit/>
          </a:bodyPr>
          <a:lstStyle/>
          <a:p>
            <a:pPr marL="247733" indent="-213713">
              <a:spcBef>
                <a:spcPts val="172"/>
              </a:spcBef>
              <a:buSzPct val="131578"/>
              <a:buFont typeface="Wingdings"/>
              <a:buChar char=""/>
              <a:tabLst>
                <a:tab pos="248605" algn="l"/>
              </a:tabLst>
            </a:pPr>
            <a:r>
              <a:rPr sz="1305" b="1" spc="27" dirty="0">
                <a:solidFill>
                  <a:srgbClr val="36571D"/>
                </a:solidFill>
                <a:latin typeface="Calibri"/>
                <a:cs typeface="Calibri"/>
              </a:rPr>
              <a:t>Minimum</a:t>
            </a:r>
            <a:r>
              <a:rPr sz="1305" b="1" spc="21" dirty="0">
                <a:solidFill>
                  <a:srgbClr val="36571D"/>
                </a:solidFill>
                <a:latin typeface="Calibri"/>
                <a:cs typeface="Calibri"/>
              </a:rPr>
              <a:t> Requirement</a:t>
            </a:r>
            <a:r>
              <a:rPr sz="1305" b="1" dirty="0">
                <a:solidFill>
                  <a:srgbClr val="36571D"/>
                </a:solidFill>
                <a:latin typeface="Calibri"/>
                <a:cs typeface="Calibri"/>
              </a:rPr>
              <a:t> </a:t>
            </a:r>
            <a:r>
              <a:rPr sz="1717" spc="14" dirty="0">
                <a:latin typeface="Franklin Gothic Book"/>
                <a:cs typeface="Franklin Gothic Book"/>
              </a:rPr>
              <a:t>|</a:t>
            </a:r>
            <a:r>
              <a:rPr sz="1717" spc="7" dirty="0">
                <a:latin typeface="Franklin Gothic Book"/>
                <a:cs typeface="Franklin Gothic Book"/>
              </a:rPr>
              <a:t> </a:t>
            </a:r>
            <a:r>
              <a:rPr sz="1717" spc="21" dirty="0">
                <a:solidFill>
                  <a:srgbClr val="005288"/>
                </a:solidFill>
                <a:latin typeface="Franklin Gothic Book"/>
                <a:cs typeface="Franklin Gothic Book"/>
              </a:rPr>
              <a:t>O</a:t>
            </a:r>
            <a:r>
              <a:rPr sz="1717" spc="-124" dirty="0">
                <a:solidFill>
                  <a:srgbClr val="005288"/>
                </a:solidFill>
                <a:latin typeface="Franklin Gothic Book"/>
                <a:cs typeface="Franklin Gothic Book"/>
              </a:rPr>
              <a:t> </a:t>
            </a:r>
            <a:r>
              <a:rPr sz="1305" b="1" spc="21" dirty="0">
                <a:solidFill>
                  <a:srgbClr val="005288"/>
                </a:solidFill>
                <a:latin typeface="Calibri"/>
                <a:cs typeface="Calibri"/>
              </a:rPr>
              <a:t>Optional</a:t>
            </a:r>
            <a:r>
              <a:rPr sz="1305" b="1" spc="14" dirty="0">
                <a:solidFill>
                  <a:srgbClr val="005288"/>
                </a:solidFill>
                <a:latin typeface="Calibri"/>
                <a:cs typeface="Calibri"/>
              </a:rPr>
              <a:t> </a:t>
            </a:r>
            <a:r>
              <a:rPr sz="1305" b="1" spc="27" dirty="0">
                <a:solidFill>
                  <a:srgbClr val="005288"/>
                </a:solidFill>
                <a:latin typeface="Calibri"/>
                <a:cs typeface="Calibri"/>
              </a:rPr>
              <a:t>Use</a:t>
            </a:r>
            <a:r>
              <a:rPr sz="1305" b="1" spc="14" dirty="0">
                <a:solidFill>
                  <a:srgbClr val="005288"/>
                </a:solidFill>
                <a:latin typeface="Calibri"/>
                <a:cs typeface="Calibri"/>
              </a:rPr>
              <a:t> </a:t>
            </a:r>
            <a:r>
              <a:rPr sz="1717" spc="14" dirty="0">
                <a:latin typeface="Franklin Gothic Book"/>
                <a:cs typeface="Franklin Gothic Book"/>
              </a:rPr>
              <a:t>|</a:t>
            </a:r>
            <a:r>
              <a:rPr sz="1717" spc="-124" dirty="0">
                <a:latin typeface="Franklin Gothic Book"/>
                <a:cs typeface="Franklin Gothic Book"/>
              </a:rPr>
              <a:t> </a:t>
            </a:r>
            <a:r>
              <a:rPr sz="1717" spc="21" dirty="0">
                <a:solidFill>
                  <a:srgbClr val="005288"/>
                </a:solidFill>
                <a:latin typeface="Franklin Gothic Book"/>
                <a:cs typeface="Franklin Gothic Book"/>
              </a:rPr>
              <a:t>R</a:t>
            </a:r>
            <a:r>
              <a:rPr sz="1717" spc="-34" dirty="0">
                <a:solidFill>
                  <a:srgbClr val="005288"/>
                </a:solidFill>
                <a:latin typeface="Franklin Gothic Book"/>
                <a:cs typeface="Franklin Gothic Book"/>
              </a:rPr>
              <a:t> </a:t>
            </a:r>
            <a:r>
              <a:rPr sz="1305" b="1" spc="27" dirty="0">
                <a:solidFill>
                  <a:srgbClr val="005288"/>
                </a:solidFill>
                <a:latin typeface="Calibri"/>
                <a:cs typeface="Calibri"/>
              </a:rPr>
              <a:t>Recommended</a:t>
            </a:r>
            <a:r>
              <a:rPr sz="1305" b="1" spc="-7" dirty="0">
                <a:solidFill>
                  <a:srgbClr val="005288"/>
                </a:solidFill>
                <a:latin typeface="Calibri"/>
                <a:cs typeface="Calibri"/>
              </a:rPr>
              <a:t> </a:t>
            </a:r>
            <a:r>
              <a:rPr sz="1305" b="1" spc="27" dirty="0">
                <a:solidFill>
                  <a:srgbClr val="005288"/>
                </a:solidFill>
                <a:latin typeface="Calibri"/>
                <a:cs typeface="Calibri"/>
              </a:rPr>
              <a:t>Use</a:t>
            </a:r>
            <a:r>
              <a:rPr sz="1305" b="1" spc="14" dirty="0">
                <a:solidFill>
                  <a:srgbClr val="005288"/>
                </a:solidFill>
                <a:latin typeface="Calibri"/>
                <a:cs typeface="Calibri"/>
              </a:rPr>
              <a:t> </a:t>
            </a:r>
            <a:r>
              <a:rPr sz="1717" spc="14" dirty="0">
                <a:latin typeface="Franklin Gothic Book"/>
                <a:cs typeface="Franklin Gothic Book"/>
              </a:rPr>
              <a:t>| </a:t>
            </a:r>
            <a:r>
              <a:rPr sz="1717" spc="14" dirty="0">
                <a:solidFill>
                  <a:srgbClr val="005288"/>
                </a:solidFill>
                <a:latin typeface="Franklin Gothic Book"/>
                <a:cs typeface="Franklin Gothic Book"/>
              </a:rPr>
              <a:t>R</a:t>
            </a:r>
            <a:r>
              <a:rPr sz="1751" spc="21" baseline="26143" dirty="0">
                <a:solidFill>
                  <a:srgbClr val="005288"/>
                </a:solidFill>
                <a:latin typeface="Franklin Gothic Book"/>
                <a:cs typeface="Franklin Gothic Book"/>
              </a:rPr>
              <a:t>*</a:t>
            </a:r>
            <a:r>
              <a:rPr sz="1751" spc="133" baseline="26143" dirty="0">
                <a:solidFill>
                  <a:srgbClr val="005288"/>
                </a:solidFill>
                <a:latin typeface="Franklin Gothic Book"/>
                <a:cs typeface="Franklin Gothic Book"/>
              </a:rPr>
              <a:t> </a:t>
            </a:r>
            <a:r>
              <a:rPr sz="1305" b="1" spc="14" dirty="0">
                <a:solidFill>
                  <a:srgbClr val="005288"/>
                </a:solidFill>
                <a:latin typeface="Calibri"/>
                <a:cs typeface="Calibri"/>
              </a:rPr>
              <a:t>Required</a:t>
            </a:r>
            <a:r>
              <a:rPr sz="1305" b="1" spc="-7" dirty="0">
                <a:solidFill>
                  <a:srgbClr val="005288"/>
                </a:solidFill>
                <a:latin typeface="Calibri"/>
                <a:cs typeface="Calibri"/>
              </a:rPr>
              <a:t> </a:t>
            </a:r>
            <a:r>
              <a:rPr sz="1305" b="1" spc="14" dirty="0">
                <a:solidFill>
                  <a:srgbClr val="005288"/>
                </a:solidFill>
                <a:latin typeface="Calibri"/>
                <a:cs typeface="Calibri"/>
              </a:rPr>
              <a:t>for</a:t>
            </a:r>
            <a:r>
              <a:rPr sz="1305" b="1" spc="7" dirty="0">
                <a:solidFill>
                  <a:srgbClr val="005288"/>
                </a:solidFill>
                <a:latin typeface="Calibri"/>
                <a:cs typeface="Calibri"/>
              </a:rPr>
              <a:t> </a:t>
            </a:r>
            <a:r>
              <a:rPr sz="1305" b="1" spc="21" dirty="0">
                <a:solidFill>
                  <a:srgbClr val="005288"/>
                </a:solidFill>
                <a:latin typeface="Calibri"/>
                <a:cs typeface="Calibri"/>
              </a:rPr>
              <a:t>CRS </a:t>
            </a:r>
            <a:r>
              <a:rPr sz="1717" spc="14" dirty="0">
                <a:latin typeface="Franklin Gothic Book"/>
                <a:cs typeface="Franklin Gothic Book"/>
              </a:rPr>
              <a:t>|</a:t>
            </a:r>
            <a:r>
              <a:rPr sz="1717" spc="7" dirty="0">
                <a:latin typeface="Franklin Gothic Book"/>
                <a:cs typeface="Franklin Gothic Book"/>
              </a:rPr>
              <a:t> </a:t>
            </a:r>
            <a:r>
              <a:rPr sz="1717" spc="21" dirty="0">
                <a:solidFill>
                  <a:srgbClr val="C41230"/>
                </a:solidFill>
                <a:latin typeface="Wingdings"/>
                <a:cs typeface="Wingdings"/>
              </a:rPr>
              <a:t></a:t>
            </a:r>
            <a:r>
              <a:rPr sz="1717" spc="-34" dirty="0">
                <a:solidFill>
                  <a:srgbClr val="C41230"/>
                </a:solidFill>
                <a:latin typeface="Times New Roman"/>
                <a:cs typeface="Times New Roman"/>
              </a:rPr>
              <a:t> </a:t>
            </a:r>
            <a:r>
              <a:rPr sz="1305" b="1" spc="27" dirty="0">
                <a:solidFill>
                  <a:srgbClr val="C41230"/>
                </a:solidFill>
                <a:latin typeface="Calibri"/>
                <a:cs typeface="Calibri"/>
              </a:rPr>
              <a:t>Do</a:t>
            </a:r>
            <a:r>
              <a:rPr sz="1305" b="1" spc="14" dirty="0">
                <a:solidFill>
                  <a:srgbClr val="C41230"/>
                </a:solidFill>
                <a:latin typeface="Calibri"/>
                <a:cs typeface="Calibri"/>
              </a:rPr>
              <a:t> </a:t>
            </a:r>
            <a:r>
              <a:rPr sz="1305" b="1" spc="27" dirty="0">
                <a:solidFill>
                  <a:srgbClr val="C41230"/>
                </a:solidFill>
                <a:latin typeface="Calibri"/>
                <a:cs typeface="Calibri"/>
              </a:rPr>
              <a:t>Not</a:t>
            </a:r>
            <a:r>
              <a:rPr sz="1305" b="1" spc="14" dirty="0">
                <a:solidFill>
                  <a:srgbClr val="C41230"/>
                </a:solidFill>
                <a:latin typeface="Calibri"/>
                <a:cs typeface="Calibri"/>
              </a:rPr>
              <a:t> </a:t>
            </a:r>
            <a:r>
              <a:rPr sz="1305" b="1" spc="27" dirty="0">
                <a:solidFill>
                  <a:srgbClr val="C41230"/>
                </a:solidFill>
                <a:latin typeface="Calibri"/>
                <a:cs typeface="Calibri"/>
              </a:rPr>
              <a:t>Use</a:t>
            </a:r>
            <a:endParaRPr sz="1305">
              <a:latin typeface="Calibri"/>
              <a:cs typeface="Calibri"/>
            </a:endParaRPr>
          </a:p>
        </p:txBody>
      </p:sp>
      <p:graphicFrame>
        <p:nvGraphicFramePr>
          <p:cNvPr id="8" name="object 8"/>
          <p:cNvGraphicFramePr>
            <a:graphicFrameLocks noGrp="1"/>
          </p:cNvGraphicFramePr>
          <p:nvPr>
            <p:extLst>
              <p:ext uri="{D42A27DB-BD31-4B8C-83A1-F6EECF244321}">
                <p14:modId xmlns:p14="http://schemas.microsoft.com/office/powerpoint/2010/main" val="2780097594"/>
              </p:ext>
            </p:extLst>
          </p:nvPr>
        </p:nvGraphicFramePr>
        <p:xfrm>
          <a:off x="1244726" y="1573940"/>
          <a:ext cx="11326242" cy="5443299"/>
        </p:xfrm>
        <a:graphic>
          <a:graphicData uri="http://schemas.openxmlformats.org/drawingml/2006/table">
            <a:tbl>
              <a:tblPr firstRow="1" bandRow="1">
                <a:tableStyleId>{2D5ABB26-0587-4C30-8999-92F81FD0307C}</a:tableStyleId>
              </a:tblPr>
              <a:tblGrid>
                <a:gridCol w="1559714">
                  <a:extLst>
                    <a:ext uri="{9D8B030D-6E8A-4147-A177-3AD203B41FA5}">
                      <a16:colId xmlns:a16="http://schemas.microsoft.com/office/drawing/2014/main" val="20000"/>
                    </a:ext>
                  </a:extLst>
                </a:gridCol>
                <a:gridCol w="3041791">
                  <a:extLst>
                    <a:ext uri="{9D8B030D-6E8A-4147-A177-3AD203B41FA5}">
                      <a16:colId xmlns:a16="http://schemas.microsoft.com/office/drawing/2014/main" val="20001"/>
                    </a:ext>
                  </a:extLst>
                </a:gridCol>
                <a:gridCol w="747581">
                  <a:extLst>
                    <a:ext uri="{9D8B030D-6E8A-4147-A177-3AD203B41FA5}">
                      <a16:colId xmlns:a16="http://schemas.microsoft.com/office/drawing/2014/main" val="20002"/>
                    </a:ext>
                  </a:extLst>
                </a:gridCol>
                <a:gridCol w="746709">
                  <a:extLst>
                    <a:ext uri="{9D8B030D-6E8A-4147-A177-3AD203B41FA5}">
                      <a16:colId xmlns:a16="http://schemas.microsoft.com/office/drawing/2014/main" val="20003"/>
                    </a:ext>
                  </a:extLst>
                </a:gridCol>
                <a:gridCol w="747581">
                  <a:extLst>
                    <a:ext uri="{9D8B030D-6E8A-4147-A177-3AD203B41FA5}">
                      <a16:colId xmlns:a16="http://schemas.microsoft.com/office/drawing/2014/main" val="20004"/>
                    </a:ext>
                  </a:extLst>
                </a:gridCol>
                <a:gridCol w="747581">
                  <a:extLst>
                    <a:ext uri="{9D8B030D-6E8A-4147-A177-3AD203B41FA5}">
                      <a16:colId xmlns:a16="http://schemas.microsoft.com/office/drawing/2014/main" val="20005"/>
                    </a:ext>
                  </a:extLst>
                </a:gridCol>
                <a:gridCol w="746709">
                  <a:extLst>
                    <a:ext uri="{9D8B030D-6E8A-4147-A177-3AD203B41FA5}">
                      <a16:colId xmlns:a16="http://schemas.microsoft.com/office/drawing/2014/main" val="20006"/>
                    </a:ext>
                  </a:extLst>
                </a:gridCol>
                <a:gridCol w="747581">
                  <a:extLst>
                    <a:ext uri="{9D8B030D-6E8A-4147-A177-3AD203B41FA5}">
                      <a16:colId xmlns:a16="http://schemas.microsoft.com/office/drawing/2014/main" val="20007"/>
                    </a:ext>
                  </a:extLst>
                </a:gridCol>
                <a:gridCol w="746707">
                  <a:extLst>
                    <a:ext uri="{9D8B030D-6E8A-4147-A177-3AD203B41FA5}">
                      <a16:colId xmlns:a16="http://schemas.microsoft.com/office/drawing/2014/main" val="20008"/>
                    </a:ext>
                  </a:extLst>
                </a:gridCol>
                <a:gridCol w="747581">
                  <a:extLst>
                    <a:ext uri="{9D8B030D-6E8A-4147-A177-3AD203B41FA5}">
                      <a16:colId xmlns:a16="http://schemas.microsoft.com/office/drawing/2014/main" val="20009"/>
                    </a:ext>
                  </a:extLst>
                </a:gridCol>
                <a:gridCol w="746707">
                  <a:extLst>
                    <a:ext uri="{9D8B030D-6E8A-4147-A177-3AD203B41FA5}">
                      <a16:colId xmlns:a16="http://schemas.microsoft.com/office/drawing/2014/main" val="20010"/>
                    </a:ext>
                  </a:extLst>
                </a:gridCol>
              </a:tblGrid>
              <a:tr h="432672">
                <a:tc rowSpan="2">
                  <a:txBody>
                    <a:bodyPr/>
                    <a:lstStyle/>
                    <a:p>
                      <a:pPr>
                        <a:lnSpc>
                          <a:spcPct val="100000"/>
                        </a:lnSpc>
                        <a:spcBef>
                          <a:spcPts val="35"/>
                        </a:spcBef>
                      </a:pPr>
                      <a:endParaRPr sz="1900">
                        <a:latin typeface="Times New Roman"/>
                        <a:cs typeface="Times New Roman"/>
                      </a:endParaRPr>
                    </a:p>
                    <a:p>
                      <a:pPr marL="280670">
                        <a:lnSpc>
                          <a:spcPct val="100000"/>
                        </a:lnSpc>
                      </a:pPr>
                      <a:r>
                        <a:rPr sz="1700" spc="10" dirty="0">
                          <a:solidFill>
                            <a:srgbClr val="FFFFFF"/>
                          </a:solidFill>
                          <a:latin typeface="Franklin Gothic Medium"/>
                          <a:cs typeface="Franklin Gothic Medium"/>
                        </a:rPr>
                        <a:t>Purpose</a:t>
                      </a:r>
                      <a:endParaRPr sz="1700">
                        <a:latin typeface="Franklin Gothic Medium"/>
                        <a:cs typeface="Franklin Gothic Medium"/>
                      </a:endParaRPr>
                    </a:p>
                  </a:txBody>
                  <a:tcPr marL="0" marR="0" marT="6106"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0078AE"/>
                    </a:solidFill>
                  </a:tcPr>
                </a:tc>
                <a:tc rowSpan="2">
                  <a:txBody>
                    <a:bodyPr/>
                    <a:lstStyle/>
                    <a:p>
                      <a:pPr>
                        <a:lnSpc>
                          <a:spcPct val="100000"/>
                        </a:lnSpc>
                        <a:spcBef>
                          <a:spcPts val="35"/>
                        </a:spcBef>
                      </a:pPr>
                      <a:endParaRPr sz="1900">
                        <a:latin typeface="Times New Roman"/>
                        <a:cs typeface="Times New Roman"/>
                      </a:endParaRPr>
                    </a:p>
                    <a:p>
                      <a:pPr marL="722630">
                        <a:lnSpc>
                          <a:spcPct val="100000"/>
                        </a:lnSpc>
                      </a:pPr>
                      <a:r>
                        <a:rPr sz="1700" spc="10" dirty="0">
                          <a:solidFill>
                            <a:srgbClr val="FFFFFF"/>
                          </a:solidFill>
                          <a:latin typeface="Franklin Gothic Medium"/>
                          <a:cs typeface="Franklin Gothic Medium"/>
                        </a:rPr>
                        <a:t>Flood</a:t>
                      </a:r>
                      <a:r>
                        <a:rPr sz="1700" spc="-30" dirty="0">
                          <a:solidFill>
                            <a:srgbClr val="FFFFFF"/>
                          </a:solidFill>
                          <a:latin typeface="Franklin Gothic Medium"/>
                          <a:cs typeface="Franklin Gothic Medium"/>
                        </a:rPr>
                        <a:t> </a:t>
                      </a:r>
                      <a:r>
                        <a:rPr sz="1700" spc="10" dirty="0">
                          <a:solidFill>
                            <a:srgbClr val="FFFFFF"/>
                          </a:solidFill>
                          <a:latin typeface="Franklin Gothic Medium"/>
                          <a:cs typeface="Franklin Gothic Medium"/>
                        </a:rPr>
                        <a:t>Zone</a:t>
                      </a:r>
                      <a:endParaRPr sz="1700">
                        <a:latin typeface="Franklin Gothic Medium"/>
                        <a:cs typeface="Franklin Gothic Medium"/>
                      </a:endParaRPr>
                    </a:p>
                  </a:txBody>
                  <a:tcPr marL="0" marR="0" marT="6106" marB="0">
                    <a:lnL w="9525">
                      <a:solidFill>
                        <a:srgbClr val="FFFFFF"/>
                      </a:solidFill>
                      <a:prstDash val="solid"/>
                    </a:lnL>
                    <a:lnR w="28575">
                      <a:solidFill>
                        <a:srgbClr val="FFFFFF"/>
                      </a:solidFill>
                      <a:prstDash val="solid"/>
                    </a:lnR>
                    <a:lnT w="9525">
                      <a:solidFill>
                        <a:srgbClr val="FFFFFF"/>
                      </a:solidFill>
                      <a:prstDash val="solid"/>
                    </a:lnT>
                    <a:lnB w="28575">
                      <a:solidFill>
                        <a:srgbClr val="000000"/>
                      </a:solidFill>
                      <a:prstDash val="solid"/>
                    </a:lnB>
                    <a:solidFill>
                      <a:srgbClr val="0078AE"/>
                    </a:solidFill>
                  </a:tcPr>
                </a:tc>
                <a:tc gridSpan="9">
                  <a:txBody>
                    <a:bodyPr/>
                    <a:lstStyle/>
                    <a:p>
                      <a:pPr algn="ctr">
                        <a:lnSpc>
                          <a:spcPct val="100000"/>
                        </a:lnSpc>
                        <a:spcBef>
                          <a:spcPts val="459"/>
                        </a:spcBef>
                      </a:pPr>
                      <a:r>
                        <a:rPr sz="1700" spc="15" dirty="0">
                          <a:solidFill>
                            <a:srgbClr val="FFFFFF"/>
                          </a:solidFill>
                          <a:latin typeface="Franklin Gothic Medium"/>
                          <a:cs typeface="Franklin Gothic Medium"/>
                        </a:rPr>
                        <a:t>EC</a:t>
                      </a:r>
                      <a:r>
                        <a:rPr sz="1700" spc="-15" dirty="0">
                          <a:solidFill>
                            <a:srgbClr val="FFFFFF"/>
                          </a:solidFill>
                          <a:latin typeface="Franklin Gothic Medium"/>
                          <a:cs typeface="Franklin Gothic Medium"/>
                        </a:rPr>
                        <a:t> </a:t>
                      </a:r>
                      <a:r>
                        <a:rPr sz="1700" spc="5" dirty="0">
                          <a:solidFill>
                            <a:srgbClr val="FFFFFF"/>
                          </a:solidFill>
                          <a:latin typeface="Franklin Gothic Medium"/>
                          <a:cs typeface="Franklin Gothic Medium"/>
                        </a:rPr>
                        <a:t>Form</a:t>
                      </a:r>
                      <a:r>
                        <a:rPr sz="1700" spc="-30" dirty="0">
                          <a:solidFill>
                            <a:srgbClr val="FFFFFF"/>
                          </a:solidFill>
                          <a:latin typeface="Franklin Gothic Medium"/>
                          <a:cs typeface="Franklin Gothic Medium"/>
                        </a:rPr>
                        <a:t> </a:t>
                      </a:r>
                      <a:r>
                        <a:rPr sz="1700" spc="5" dirty="0">
                          <a:solidFill>
                            <a:srgbClr val="FFFFFF"/>
                          </a:solidFill>
                          <a:latin typeface="Franklin Gothic Medium"/>
                          <a:cs typeface="Franklin Gothic Medium"/>
                        </a:rPr>
                        <a:t>Section</a:t>
                      </a:r>
                      <a:endParaRPr sz="1700">
                        <a:latin typeface="Franklin Gothic Medium"/>
                        <a:cs typeface="Franklin Gothic Medium"/>
                      </a:endParaRPr>
                    </a:p>
                  </a:txBody>
                  <a:tcPr marL="0" marR="0" marT="80252" marB="0">
                    <a:lnL w="28575" cap="flat" cmpd="sng" algn="ctr">
                      <a:solidFill>
                        <a:srgbClr val="FFFFFF"/>
                      </a:solidFill>
                      <a:prstDash val="solid"/>
                      <a:round/>
                      <a:headEnd type="none" w="med" len="med"/>
                      <a:tailEnd type="none" w="med" len="med"/>
                    </a:lnL>
                    <a:lnR w="9525">
                      <a:solidFill>
                        <a:srgbClr val="FFFFFF"/>
                      </a:solidFill>
                      <a:prstDash val="solid"/>
                    </a:lnR>
                    <a:lnT w="9525">
                      <a:solidFill>
                        <a:srgbClr val="FFFFFF"/>
                      </a:solidFill>
                      <a:prstDash val="solid"/>
                    </a:lnT>
                    <a:lnB w="28575">
                      <a:solidFill>
                        <a:srgbClr val="FFFFFF"/>
                      </a:solidFill>
                      <a:prstDash val="solid"/>
                    </a:lnB>
                    <a:solidFill>
                      <a:srgbClr val="0078AE"/>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14354">
                <a:tc vMerge="1">
                  <a:txBody>
                    <a:bodyPr/>
                    <a:lstStyle/>
                    <a:p>
                      <a:endParaRPr/>
                    </a:p>
                  </a:txBody>
                  <a:tcPr marL="0" marR="0" marT="4445"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0078AE"/>
                    </a:solidFill>
                  </a:tcPr>
                </a:tc>
                <a:tc vMerge="1">
                  <a:txBody>
                    <a:bodyPr/>
                    <a:lstStyle/>
                    <a:p>
                      <a:endParaRPr/>
                    </a:p>
                  </a:txBody>
                  <a:tcPr marL="0" marR="0" marT="4445" marB="0">
                    <a:lnL w="9525">
                      <a:solidFill>
                        <a:srgbClr val="FFFFFF"/>
                      </a:solidFill>
                      <a:prstDash val="solid"/>
                    </a:lnL>
                    <a:lnR w="28575">
                      <a:solidFill>
                        <a:srgbClr val="FFFFFF"/>
                      </a:solidFill>
                      <a:prstDash val="solid"/>
                    </a:lnR>
                    <a:lnT w="9525">
                      <a:solidFill>
                        <a:srgbClr val="FFFFFF"/>
                      </a:solidFill>
                      <a:prstDash val="solid"/>
                    </a:lnT>
                    <a:lnB w="28575">
                      <a:solidFill>
                        <a:srgbClr val="000000"/>
                      </a:solidFill>
                      <a:prstDash val="solid"/>
                    </a:lnB>
                    <a:solidFill>
                      <a:srgbClr val="0078AE"/>
                    </a:solidFill>
                  </a:tcPr>
                </a:tc>
                <a:tc>
                  <a:txBody>
                    <a:bodyPr/>
                    <a:lstStyle/>
                    <a:p>
                      <a:pPr marL="222885">
                        <a:lnSpc>
                          <a:spcPct val="100000"/>
                        </a:lnSpc>
                        <a:spcBef>
                          <a:spcPts val="405"/>
                        </a:spcBef>
                      </a:pPr>
                      <a:r>
                        <a:rPr sz="1700" dirty="0">
                          <a:solidFill>
                            <a:srgbClr val="FFFFFF"/>
                          </a:solidFill>
                          <a:latin typeface="Franklin Gothic Medium"/>
                          <a:cs typeface="Franklin Gothic Medium"/>
                        </a:rPr>
                        <a:t>A</a:t>
                      </a:r>
                      <a:endParaRPr sz="1700">
                        <a:latin typeface="Franklin Gothic Medium"/>
                        <a:cs typeface="Franklin Gothic Medium"/>
                      </a:endParaRPr>
                    </a:p>
                  </a:txBody>
                  <a:tcPr marL="0" marR="0" marT="70658" marB="0">
                    <a:lnL w="2857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algn="ctr">
                        <a:lnSpc>
                          <a:spcPct val="100000"/>
                        </a:lnSpc>
                        <a:spcBef>
                          <a:spcPts val="405"/>
                        </a:spcBef>
                      </a:pPr>
                      <a:r>
                        <a:rPr sz="1700" dirty="0">
                          <a:solidFill>
                            <a:srgbClr val="FFFFFF"/>
                          </a:solidFill>
                          <a:latin typeface="Franklin Gothic Medium"/>
                          <a:cs typeface="Franklin Gothic Medium"/>
                        </a:rPr>
                        <a:t>B</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algn="ctr">
                        <a:lnSpc>
                          <a:spcPct val="100000"/>
                        </a:lnSpc>
                        <a:spcBef>
                          <a:spcPts val="405"/>
                        </a:spcBef>
                      </a:pPr>
                      <a:r>
                        <a:rPr sz="1700" dirty="0">
                          <a:solidFill>
                            <a:srgbClr val="FFFFFF"/>
                          </a:solidFill>
                          <a:latin typeface="Franklin Gothic Medium"/>
                          <a:cs typeface="Franklin Gothic Medium"/>
                        </a:rPr>
                        <a:t>C</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marL="217804">
                        <a:lnSpc>
                          <a:spcPct val="100000"/>
                        </a:lnSpc>
                        <a:spcBef>
                          <a:spcPts val="405"/>
                        </a:spcBef>
                      </a:pPr>
                      <a:r>
                        <a:rPr sz="1700" dirty="0">
                          <a:solidFill>
                            <a:srgbClr val="FFFFFF"/>
                          </a:solidFill>
                          <a:latin typeface="Franklin Gothic Medium"/>
                          <a:cs typeface="Franklin Gothic Medium"/>
                        </a:rPr>
                        <a:t>D</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marR="220345" algn="r">
                        <a:lnSpc>
                          <a:spcPct val="100000"/>
                        </a:lnSpc>
                        <a:spcBef>
                          <a:spcPts val="405"/>
                        </a:spcBef>
                      </a:pPr>
                      <a:r>
                        <a:rPr sz="1700" dirty="0">
                          <a:solidFill>
                            <a:srgbClr val="FFFFFF"/>
                          </a:solidFill>
                          <a:latin typeface="Franklin Gothic Medium"/>
                          <a:cs typeface="Franklin Gothic Medium"/>
                        </a:rPr>
                        <a:t>E</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algn="ctr">
                        <a:lnSpc>
                          <a:spcPct val="100000"/>
                        </a:lnSpc>
                        <a:spcBef>
                          <a:spcPts val="405"/>
                        </a:spcBef>
                      </a:pPr>
                      <a:r>
                        <a:rPr sz="1700" dirty="0">
                          <a:solidFill>
                            <a:srgbClr val="FFFFFF"/>
                          </a:solidFill>
                          <a:latin typeface="Franklin Gothic Medium"/>
                          <a:cs typeface="Franklin Gothic Medium"/>
                        </a:rPr>
                        <a:t>F</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algn="ctr">
                        <a:lnSpc>
                          <a:spcPct val="100000"/>
                        </a:lnSpc>
                        <a:spcBef>
                          <a:spcPts val="405"/>
                        </a:spcBef>
                      </a:pPr>
                      <a:r>
                        <a:rPr sz="1700" dirty="0">
                          <a:solidFill>
                            <a:srgbClr val="FFFFFF"/>
                          </a:solidFill>
                          <a:latin typeface="Franklin Gothic Medium"/>
                          <a:cs typeface="Franklin Gothic Medium"/>
                        </a:rPr>
                        <a:t>G</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marR="213360" algn="r">
                        <a:lnSpc>
                          <a:spcPct val="100000"/>
                        </a:lnSpc>
                        <a:spcBef>
                          <a:spcPts val="405"/>
                        </a:spcBef>
                      </a:pPr>
                      <a:r>
                        <a:rPr sz="1700" dirty="0">
                          <a:solidFill>
                            <a:srgbClr val="FFFFFF"/>
                          </a:solidFill>
                          <a:latin typeface="Franklin Gothic Medium"/>
                          <a:cs typeface="Franklin Gothic Medium"/>
                        </a:rPr>
                        <a:t>H</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tc>
                  <a:txBody>
                    <a:bodyPr/>
                    <a:lstStyle/>
                    <a:p>
                      <a:pPr algn="ctr">
                        <a:lnSpc>
                          <a:spcPct val="100000"/>
                        </a:lnSpc>
                        <a:spcBef>
                          <a:spcPts val="405"/>
                        </a:spcBef>
                      </a:pPr>
                      <a:r>
                        <a:rPr sz="1700" dirty="0">
                          <a:solidFill>
                            <a:srgbClr val="FFFFFF"/>
                          </a:solidFill>
                          <a:latin typeface="Franklin Gothic Medium"/>
                          <a:cs typeface="Franklin Gothic Medium"/>
                        </a:rPr>
                        <a:t>I</a:t>
                      </a:r>
                      <a:endParaRPr sz="1700">
                        <a:latin typeface="Franklin Gothic Medium"/>
                        <a:cs typeface="Franklin Gothic Medium"/>
                      </a:endParaRPr>
                    </a:p>
                  </a:txBody>
                  <a:tcPr marL="0" marR="0" marT="70658" marB="0">
                    <a:lnL w="9525">
                      <a:solidFill>
                        <a:srgbClr val="FFFFFF"/>
                      </a:solidFill>
                      <a:prstDash val="solid"/>
                    </a:lnL>
                    <a:lnR w="9525">
                      <a:solidFill>
                        <a:srgbClr val="FFFFFF"/>
                      </a:solidFill>
                      <a:prstDash val="solid"/>
                    </a:lnR>
                    <a:lnT w="28575">
                      <a:solidFill>
                        <a:srgbClr val="FFFFFF"/>
                      </a:solidFill>
                      <a:prstDash val="solid"/>
                    </a:lnT>
                    <a:lnB w="28575">
                      <a:solidFill>
                        <a:srgbClr val="000000"/>
                      </a:solidFill>
                      <a:prstDash val="solid"/>
                    </a:lnB>
                    <a:solidFill>
                      <a:srgbClr val="005A82"/>
                    </a:solidFill>
                  </a:tcPr>
                </a:tc>
                <a:extLst>
                  <a:ext uri="{0D108BD9-81ED-4DB2-BD59-A6C34878D82A}">
                    <a16:rowId xmlns:a16="http://schemas.microsoft.com/office/drawing/2014/main" val="10001"/>
                  </a:ext>
                </a:extLst>
              </a:tr>
              <a:tr h="540840">
                <a:tc rowSpan="3">
                  <a:txBody>
                    <a:bodyPr/>
                    <a:lstStyle/>
                    <a:p>
                      <a:pPr>
                        <a:lnSpc>
                          <a:spcPct val="100000"/>
                        </a:lnSpc>
                      </a:pPr>
                      <a:endParaRPr sz="1900">
                        <a:latin typeface="Times New Roman"/>
                        <a:cs typeface="Times New Roman"/>
                      </a:endParaRPr>
                    </a:p>
                    <a:p>
                      <a:pPr>
                        <a:lnSpc>
                          <a:spcPct val="100000"/>
                        </a:lnSpc>
                      </a:pPr>
                      <a:endParaRPr sz="1800">
                        <a:latin typeface="Times New Roman"/>
                        <a:cs typeface="Times New Roman"/>
                      </a:endParaRPr>
                    </a:p>
                    <a:p>
                      <a:pPr marL="225425">
                        <a:lnSpc>
                          <a:spcPct val="100000"/>
                        </a:lnSpc>
                      </a:pPr>
                      <a:r>
                        <a:rPr sz="1700" spc="10" dirty="0">
                          <a:latin typeface="Franklin Gothic Medium"/>
                          <a:cs typeface="Franklin Gothic Medium"/>
                        </a:rPr>
                        <a:t>Insurance</a:t>
                      </a:r>
                      <a:endParaRPr sz="1700">
                        <a:latin typeface="Franklin Gothic Medium"/>
                        <a:cs typeface="Franklin Gothic Medium"/>
                      </a:endParaRPr>
                    </a:p>
                  </a:txBody>
                  <a:tcPr marL="0" marR="0" marT="0" marB="0">
                    <a:lnL w="9525">
                      <a:solidFill>
                        <a:srgbClr val="FFFFFF"/>
                      </a:solidFill>
                      <a:prstDash val="solid"/>
                    </a:lnL>
                    <a:lnR w="9525">
                      <a:solidFill>
                        <a:srgbClr val="FFFFFF"/>
                      </a:solidFill>
                      <a:prstDash val="solid"/>
                    </a:lnR>
                    <a:lnT w="28575">
                      <a:solidFill>
                        <a:srgbClr val="000000"/>
                      </a:solidFill>
                      <a:prstDash val="solid"/>
                    </a:lnT>
                    <a:lnB w="28575">
                      <a:solidFill>
                        <a:srgbClr val="000000"/>
                      </a:solidFill>
                      <a:prstDash val="solid"/>
                    </a:lnB>
                    <a:solidFill>
                      <a:srgbClr val="E7ECF2"/>
                    </a:solidFill>
                  </a:tcPr>
                </a:tc>
                <a:tc>
                  <a:txBody>
                    <a:bodyPr/>
                    <a:lstStyle/>
                    <a:p>
                      <a:pPr marL="63500">
                        <a:lnSpc>
                          <a:spcPct val="100000"/>
                        </a:lnSpc>
                        <a:spcBef>
                          <a:spcPts val="970"/>
                        </a:spcBef>
                      </a:pPr>
                      <a:r>
                        <a:rPr sz="1300" i="1" spc="20" dirty="0">
                          <a:latin typeface="Franklin Gothic Book"/>
                          <a:cs typeface="Franklin Gothic Book"/>
                        </a:rPr>
                        <a:t>A</a:t>
                      </a:r>
                      <a:r>
                        <a:rPr sz="1300" i="1" spc="-10" dirty="0">
                          <a:latin typeface="Franklin Gothic Book"/>
                          <a:cs typeface="Franklin Gothic Book"/>
                        </a:rPr>
                        <a:t> </a:t>
                      </a:r>
                      <a:r>
                        <a:rPr sz="1300" i="1" spc="15" dirty="0">
                          <a:latin typeface="Franklin Gothic Book"/>
                          <a:cs typeface="Franklin Gothic Book"/>
                        </a:rPr>
                        <a:t>with</a:t>
                      </a:r>
                      <a:r>
                        <a:rPr sz="1300" i="1" spc="-5" dirty="0">
                          <a:latin typeface="Franklin Gothic Book"/>
                          <a:cs typeface="Franklin Gothic Book"/>
                        </a:rPr>
                        <a:t> </a:t>
                      </a:r>
                      <a:r>
                        <a:rPr sz="1300" i="1" spc="20" dirty="0">
                          <a:latin typeface="Franklin Gothic Book"/>
                          <a:cs typeface="Franklin Gothic Book"/>
                        </a:rPr>
                        <a:t>BFE</a:t>
                      </a:r>
                      <a:endParaRPr sz="1300" dirty="0">
                        <a:latin typeface="Franklin Gothic Book"/>
                        <a:cs typeface="Franklin Gothic Book"/>
                      </a:endParaRPr>
                    </a:p>
                  </a:txBody>
                  <a:tcPr marL="0" marR="0" marT="16923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186690">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475"/>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202565">
                        <a:lnSpc>
                          <a:spcPct val="100000"/>
                        </a:lnSpc>
                        <a:spcBef>
                          <a:spcPts val="475"/>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gridSpan="2">
                  <a:txBody>
                    <a:bodyPr/>
                    <a:lstStyle/>
                    <a:p>
                      <a:pPr marL="49530" algn="ctr">
                        <a:lnSpc>
                          <a:spcPts val="790"/>
                        </a:lnSpc>
                        <a:spcBef>
                          <a:spcPts val="740"/>
                        </a:spcBef>
                      </a:pPr>
                      <a:r>
                        <a:rPr sz="1200" dirty="0">
                          <a:latin typeface="Franklin Gothic Book"/>
                          <a:cs typeface="Franklin Gothic Book"/>
                        </a:rPr>
                        <a:t>Use</a:t>
                      </a:r>
                      <a:r>
                        <a:rPr sz="1200" spc="-20" dirty="0">
                          <a:latin typeface="Franklin Gothic Book"/>
                          <a:cs typeface="Franklin Gothic Book"/>
                        </a:rPr>
                        <a:t> </a:t>
                      </a:r>
                      <a:r>
                        <a:rPr sz="1200" dirty="0">
                          <a:latin typeface="Franklin Gothic Book"/>
                          <a:cs typeface="Franklin Gothic Book"/>
                        </a:rPr>
                        <a:t>H</a:t>
                      </a:r>
                      <a:r>
                        <a:rPr sz="1200" spc="-15" dirty="0">
                          <a:latin typeface="Franklin Gothic Book"/>
                          <a:cs typeface="Franklin Gothic Book"/>
                        </a:rPr>
                        <a:t> </a:t>
                      </a:r>
                      <a:r>
                        <a:rPr sz="1200" dirty="0">
                          <a:latin typeface="Franklin Gothic Book"/>
                          <a:cs typeface="Franklin Gothic Book"/>
                        </a:rPr>
                        <a:t>or</a:t>
                      </a:r>
                      <a:r>
                        <a:rPr sz="1200" spc="-20" dirty="0">
                          <a:latin typeface="Franklin Gothic Book"/>
                          <a:cs typeface="Franklin Gothic Book"/>
                        </a:rPr>
                        <a:t> </a:t>
                      </a:r>
                      <a:r>
                        <a:rPr sz="1200" dirty="0">
                          <a:latin typeface="Franklin Gothic Book"/>
                          <a:cs typeface="Franklin Gothic Book"/>
                        </a:rPr>
                        <a:t>C</a:t>
                      </a:r>
                      <a:r>
                        <a:rPr sz="1200" spc="-15" dirty="0">
                          <a:latin typeface="Franklin Gothic Book"/>
                          <a:cs typeface="Franklin Gothic Book"/>
                        </a:rPr>
                        <a:t> </a:t>
                      </a:r>
                      <a:r>
                        <a:rPr sz="1200" spc="-5" dirty="0">
                          <a:latin typeface="Franklin Gothic Book"/>
                          <a:cs typeface="Franklin Gothic Book"/>
                        </a:rPr>
                        <a:t>instead</a:t>
                      </a:r>
                      <a:endParaRPr sz="1200" dirty="0">
                        <a:latin typeface="Franklin Gothic Book"/>
                        <a:cs typeface="Franklin Gothic Book"/>
                      </a:endParaRPr>
                    </a:p>
                    <a:p>
                      <a:pPr algn="ctr">
                        <a:lnSpc>
                          <a:spcPts val="1270"/>
                        </a:lnSpc>
                      </a:pPr>
                      <a:r>
                        <a:rPr sz="1700" dirty="0">
                          <a:latin typeface="Franklin Gothic Book"/>
                          <a:cs typeface="Franklin Gothic Book"/>
                        </a:rPr>
                        <a:t>↔</a:t>
                      </a:r>
                    </a:p>
                  </a:txBody>
                  <a:tcPr marL="0" marR="0" marT="129104"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hMerge="1">
                  <a:txBody>
                    <a:bodyPr/>
                    <a:lstStyle/>
                    <a:p>
                      <a:endParaRPr/>
                    </a:p>
                  </a:txBody>
                  <a:tcPr marL="0" marR="0" marT="0" marB="0"/>
                </a:tc>
                <a:tc>
                  <a:txBody>
                    <a:bodyPr/>
                    <a:lstStyle/>
                    <a:p>
                      <a:pPr algn="ctr">
                        <a:lnSpc>
                          <a:spcPct val="100000"/>
                        </a:lnSpc>
                        <a:spcBef>
                          <a:spcPts val="475"/>
                        </a:spcBef>
                      </a:pPr>
                      <a:r>
                        <a:rPr sz="2300" dirty="0">
                          <a:solidFill>
                            <a:srgbClr val="005288"/>
                          </a:solidFill>
                          <a:latin typeface="Franklin Gothic Book"/>
                          <a:cs typeface="Franklin Gothic Book"/>
                        </a:rPr>
                        <a:t>R</a:t>
                      </a:r>
                      <a:endParaRPr sz="2300">
                        <a:latin typeface="Franklin Gothic Book"/>
                        <a:cs typeface="Franklin Gothic Book"/>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R="180340" algn="r">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extLst>
                  <a:ext uri="{0D108BD9-81ED-4DB2-BD59-A6C34878D82A}">
                    <a16:rowId xmlns:a16="http://schemas.microsoft.com/office/drawing/2014/main" val="10002"/>
                  </a:ext>
                </a:extLst>
              </a:tr>
              <a:tr h="541713">
                <a:tc vMerge="1">
                  <a:txBody>
                    <a:bodyPr/>
                    <a:lstStyle/>
                    <a:p>
                      <a:endParaRPr/>
                    </a:p>
                  </a:txBody>
                  <a:tcPr marL="0" marR="0" marT="0" marB="0">
                    <a:lnL w="9525">
                      <a:solidFill>
                        <a:srgbClr val="FFFFFF"/>
                      </a:solidFill>
                      <a:prstDash val="solid"/>
                    </a:lnL>
                    <a:lnR w="9525">
                      <a:solidFill>
                        <a:srgbClr val="FFFFFF"/>
                      </a:solidFill>
                      <a:prstDash val="solid"/>
                    </a:lnR>
                    <a:lnT w="28575">
                      <a:solidFill>
                        <a:srgbClr val="000000"/>
                      </a:solidFill>
                      <a:prstDash val="solid"/>
                    </a:lnT>
                    <a:lnB w="28575">
                      <a:solidFill>
                        <a:srgbClr val="000000"/>
                      </a:solidFill>
                      <a:prstDash val="solid"/>
                    </a:lnB>
                    <a:solidFill>
                      <a:srgbClr val="E7ECF2"/>
                    </a:solidFill>
                  </a:tcPr>
                </a:tc>
                <a:tc>
                  <a:txBody>
                    <a:bodyPr/>
                    <a:lstStyle/>
                    <a:p>
                      <a:pPr marL="63500">
                        <a:lnSpc>
                          <a:spcPct val="100000"/>
                        </a:lnSpc>
                        <a:spcBef>
                          <a:spcPts val="969"/>
                        </a:spcBef>
                      </a:pPr>
                      <a:r>
                        <a:rPr sz="1300" i="1" spc="20" dirty="0">
                          <a:latin typeface="Franklin Gothic Book"/>
                          <a:cs typeface="Franklin Gothic Book"/>
                        </a:rPr>
                        <a:t>A</a:t>
                      </a:r>
                      <a:r>
                        <a:rPr sz="1300" i="1" spc="-5" dirty="0">
                          <a:latin typeface="Franklin Gothic Book"/>
                          <a:cs typeface="Franklin Gothic Book"/>
                        </a:rPr>
                        <a:t> </a:t>
                      </a:r>
                      <a:r>
                        <a:rPr sz="1300" i="1" spc="15" dirty="0">
                          <a:latin typeface="Franklin Gothic Book"/>
                          <a:cs typeface="Franklin Gothic Book"/>
                        </a:rPr>
                        <a:t>without</a:t>
                      </a:r>
                      <a:r>
                        <a:rPr sz="1300" i="1" spc="-10" dirty="0">
                          <a:latin typeface="Franklin Gothic Book"/>
                          <a:cs typeface="Franklin Gothic Book"/>
                        </a:rPr>
                        <a:t> </a:t>
                      </a:r>
                      <a:r>
                        <a:rPr sz="1300" i="1" spc="20" dirty="0">
                          <a:latin typeface="Franklin Gothic Book"/>
                          <a:cs typeface="Franklin Gothic Book"/>
                        </a:rPr>
                        <a:t>BFE</a:t>
                      </a:r>
                      <a:endParaRPr sz="1300" dirty="0">
                        <a:latin typeface="Franklin Gothic Book"/>
                        <a:cs typeface="Franklin Gothic Book"/>
                      </a:endParaRPr>
                    </a:p>
                  </a:txBody>
                  <a:tcPr marL="0" marR="0" marT="169229"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L="186690">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475"/>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L="202565">
                        <a:lnSpc>
                          <a:spcPct val="100000"/>
                        </a:lnSpc>
                        <a:spcBef>
                          <a:spcPts val="475"/>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gridSpan="2">
                  <a:txBody>
                    <a:bodyPr/>
                    <a:lstStyle/>
                    <a:p>
                      <a:pPr marL="49530" algn="ctr">
                        <a:lnSpc>
                          <a:spcPts val="790"/>
                        </a:lnSpc>
                        <a:spcBef>
                          <a:spcPts val="740"/>
                        </a:spcBef>
                      </a:pPr>
                      <a:r>
                        <a:rPr lang="en-US" sz="1200" dirty="0">
                          <a:latin typeface="Franklin Gothic Book"/>
                          <a:cs typeface="Franklin Gothic Book"/>
                        </a:rPr>
                        <a:t>Use</a:t>
                      </a:r>
                      <a:r>
                        <a:rPr lang="en-US" sz="1200" spc="-20" dirty="0">
                          <a:latin typeface="Franklin Gothic Book"/>
                          <a:cs typeface="Franklin Gothic Book"/>
                        </a:rPr>
                        <a:t> </a:t>
                      </a:r>
                      <a:r>
                        <a:rPr lang="en-US" sz="1200" dirty="0">
                          <a:latin typeface="Franklin Gothic Book"/>
                          <a:cs typeface="Franklin Gothic Book"/>
                        </a:rPr>
                        <a:t>H</a:t>
                      </a:r>
                      <a:r>
                        <a:rPr lang="en-US" sz="1200" spc="-15" dirty="0">
                          <a:latin typeface="Franklin Gothic Book"/>
                          <a:cs typeface="Franklin Gothic Book"/>
                        </a:rPr>
                        <a:t> </a:t>
                      </a:r>
                      <a:r>
                        <a:rPr lang="en-US" sz="1200" dirty="0">
                          <a:latin typeface="Franklin Gothic Book"/>
                          <a:cs typeface="Franklin Gothic Book"/>
                        </a:rPr>
                        <a:t>or</a:t>
                      </a:r>
                      <a:r>
                        <a:rPr lang="en-US" sz="1200" spc="-20" dirty="0">
                          <a:latin typeface="Franklin Gothic Book"/>
                          <a:cs typeface="Franklin Gothic Book"/>
                        </a:rPr>
                        <a:t> </a:t>
                      </a:r>
                      <a:r>
                        <a:rPr lang="en-US" sz="1200" dirty="0">
                          <a:latin typeface="Franklin Gothic Book"/>
                          <a:cs typeface="Franklin Gothic Book"/>
                        </a:rPr>
                        <a:t>C</a:t>
                      </a:r>
                      <a:r>
                        <a:rPr lang="en-US" sz="1200" spc="-15" dirty="0">
                          <a:latin typeface="Franklin Gothic Book"/>
                          <a:cs typeface="Franklin Gothic Book"/>
                        </a:rPr>
                        <a:t> </a:t>
                      </a:r>
                      <a:r>
                        <a:rPr lang="en-US" sz="1200" spc="-5" dirty="0">
                          <a:latin typeface="Franklin Gothic Book"/>
                          <a:cs typeface="Franklin Gothic Book"/>
                        </a:rPr>
                        <a:t>instead</a:t>
                      </a:r>
                      <a:endParaRPr lang="en-US" sz="1200" dirty="0">
                        <a:latin typeface="Franklin Gothic Book"/>
                        <a:cs typeface="Franklin Gothic Book"/>
                      </a:endParaRPr>
                    </a:p>
                    <a:p>
                      <a:pPr algn="ctr">
                        <a:lnSpc>
                          <a:spcPts val="1270"/>
                        </a:lnSpc>
                      </a:pPr>
                      <a:r>
                        <a:rPr lang="en-US" sz="1700" dirty="0">
                          <a:latin typeface="Franklin Gothic Book"/>
                          <a:cs typeface="Franklin Gothic Book"/>
                        </a:rPr>
                        <a:t>↔</a:t>
                      </a: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hMerge="1">
                  <a:txBody>
                    <a:bodyPr/>
                    <a:lstStyle/>
                    <a:p>
                      <a:endParaRPr/>
                    </a:p>
                  </a:txBody>
                  <a:tcPr marL="0" marR="0" marT="0" marB="0"/>
                </a:tc>
                <a:tc>
                  <a:txBody>
                    <a:bodyPr/>
                    <a:lstStyle/>
                    <a:p>
                      <a:pPr algn="ctr">
                        <a:lnSpc>
                          <a:spcPct val="100000"/>
                        </a:lnSpc>
                        <a:spcBef>
                          <a:spcPts val="475"/>
                        </a:spcBef>
                      </a:pPr>
                      <a:r>
                        <a:rPr sz="2300" dirty="0">
                          <a:solidFill>
                            <a:srgbClr val="005288"/>
                          </a:solidFill>
                          <a:latin typeface="Franklin Gothic Book"/>
                          <a:cs typeface="Franklin Gothic Book"/>
                        </a:rPr>
                        <a:t>R</a:t>
                      </a:r>
                      <a:endParaRPr sz="2300">
                        <a:latin typeface="Franklin Gothic Book"/>
                        <a:cs typeface="Franklin Gothic Book"/>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R="180340" algn="r">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475"/>
                        </a:spcBef>
                      </a:pPr>
                      <a:r>
                        <a:rPr sz="2300" dirty="0">
                          <a:solidFill>
                            <a:srgbClr val="36571D"/>
                          </a:solidFill>
                          <a:latin typeface="Wingdings"/>
                          <a:cs typeface="Wingdings"/>
                        </a:rPr>
                        <a:t></a:t>
                      </a:r>
                      <a:endParaRPr sz="2300">
                        <a:latin typeface="Wingdings"/>
                        <a:cs typeface="Wingdings"/>
                      </a:endParaRPr>
                    </a:p>
                  </a:txBody>
                  <a:tcPr marL="0" marR="0" marT="82871"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extLst>
                  <a:ext uri="{0D108BD9-81ED-4DB2-BD59-A6C34878D82A}">
                    <a16:rowId xmlns:a16="http://schemas.microsoft.com/office/drawing/2014/main" val="10003"/>
                  </a:ext>
                </a:extLst>
              </a:tr>
              <a:tr h="540840">
                <a:tc vMerge="1">
                  <a:txBody>
                    <a:bodyPr/>
                    <a:lstStyle/>
                    <a:p>
                      <a:endParaRPr/>
                    </a:p>
                  </a:txBody>
                  <a:tcPr marL="0" marR="0" marT="0" marB="0">
                    <a:lnL w="9525">
                      <a:solidFill>
                        <a:srgbClr val="FFFFFF"/>
                      </a:solidFill>
                      <a:prstDash val="solid"/>
                    </a:lnL>
                    <a:lnR w="9525">
                      <a:solidFill>
                        <a:srgbClr val="FFFFFF"/>
                      </a:solidFill>
                      <a:prstDash val="solid"/>
                    </a:lnR>
                    <a:lnT w="28575">
                      <a:solidFill>
                        <a:srgbClr val="000000"/>
                      </a:solidFill>
                      <a:prstDash val="solid"/>
                    </a:lnT>
                    <a:lnB w="28575">
                      <a:solidFill>
                        <a:srgbClr val="000000"/>
                      </a:solidFill>
                      <a:prstDash val="solid"/>
                    </a:lnB>
                    <a:solidFill>
                      <a:srgbClr val="E7ECF2"/>
                    </a:solidFill>
                  </a:tcPr>
                </a:tc>
                <a:tc>
                  <a:txBody>
                    <a:bodyPr/>
                    <a:lstStyle/>
                    <a:p>
                      <a:pPr marL="63500">
                        <a:lnSpc>
                          <a:spcPct val="100000"/>
                        </a:lnSpc>
                        <a:spcBef>
                          <a:spcPts val="965"/>
                        </a:spcBef>
                      </a:pPr>
                      <a:r>
                        <a:rPr sz="1300" i="1" spc="15" dirty="0">
                          <a:latin typeface="Franklin Gothic Book"/>
                          <a:cs typeface="Franklin Gothic Book"/>
                        </a:rPr>
                        <a:t>Outside</a:t>
                      </a:r>
                      <a:r>
                        <a:rPr sz="1300" i="1" spc="-20" dirty="0">
                          <a:latin typeface="Franklin Gothic Book"/>
                          <a:cs typeface="Franklin Gothic Book"/>
                        </a:rPr>
                        <a:t> </a:t>
                      </a:r>
                      <a:r>
                        <a:rPr sz="1300" i="1" spc="20" dirty="0">
                          <a:latin typeface="Franklin Gothic Book"/>
                          <a:cs typeface="Franklin Gothic Book"/>
                        </a:rPr>
                        <a:t>SFHA</a:t>
                      </a:r>
                      <a:endParaRPr sz="1300">
                        <a:latin typeface="Franklin Gothic Book"/>
                        <a:cs typeface="Franklin Gothic Book"/>
                      </a:endParaRPr>
                    </a:p>
                  </a:txBody>
                  <a:tcPr marL="0" marR="0" marT="16835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a:txBody>
                    <a:bodyPr/>
                    <a:lstStyle/>
                    <a:p>
                      <a:pPr marL="186690">
                        <a:lnSpc>
                          <a:spcPct val="100000"/>
                        </a:lnSpc>
                        <a:spcBef>
                          <a:spcPts val="470"/>
                        </a:spcBef>
                      </a:pPr>
                      <a:r>
                        <a:rPr sz="2300" dirty="0">
                          <a:solidFill>
                            <a:srgbClr val="36571D"/>
                          </a:solidFill>
                          <a:latin typeface="Wingdings"/>
                          <a:cs typeface="Wingdings"/>
                        </a:rPr>
                        <a:t></a:t>
                      </a:r>
                      <a:endParaRPr sz="2300">
                        <a:latin typeface="Wingdings"/>
                        <a:cs typeface="Wingdings"/>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a:txBody>
                    <a:bodyPr/>
                    <a:lstStyle/>
                    <a:p>
                      <a:pPr algn="ctr">
                        <a:lnSpc>
                          <a:spcPct val="100000"/>
                        </a:lnSpc>
                        <a:spcBef>
                          <a:spcPts val="470"/>
                        </a:spcBef>
                      </a:pPr>
                      <a:r>
                        <a:rPr sz="2300" dirty="0">
                          <a:solidFill>
                            <a:srgbClr val="36571D"/>
                          </a:solidFill>
                          <a:latin typeface="Wingdings"/>
                          <a:cs typeface="Wingdings"/>
                        </a:rPr>
                        <a:t></a:t>
                      </a:r>
                      <a:endParaRPr sz="2300">
                        <a:latin typeface="Wingdings"/>
                        <a:cs typeface="Wingdings"/>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a:txBody>
                    <a:bodyPr/>
                    <a:lstStyle/>
                    <a:p>
                      <a:pPr algn="ctr">
                        <a:lnSpc>
                          <a:spcPct val="100000"/>
                        </a:lnSpc>
                        <a:spcBef>
                          <a:spcPts val="470"/>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a:txBody>
                    <a:bodyPr/>
                    <a:lstStyle/>
                    <a:p>
                      <a:pPr marL="202565">
                        <a:lnSpc>
                          <a:spcPct val="100000"/>
                        </a:lnSpc>
                        <a:spcBef>
                          <a:spcPts val="470"/>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gridSpan="2">
                  <a:txBody>
                    <a:bodyPr/>
                    <a:lstStyle/>
                    <a:p>
                      <a:pPr marL="49530" algn="ctr">
                        <a:lnSpc>
                          <a:spcPts val="790"/>
                        </a:lnSpc>
                        <a:spcBef>
                          <a:spcPts val="740"/>
                        </a:spcBef>
                      </a:pPr>
                      <a:r>
                        <a:rPr lang="en-US" sz="1200" dirty="0">
                          <a:latin typeface="Franklin Gothic Book"/>
                          <a:cs typeface="Franklin Gothic Book"/>
                        </a:rPr>
                        <a:t>Use</a:t>
                      </a:r>
                      <a:r>
                        <a:rPr lang="en-US" sz="1200" spc="-20" dirty="0">
                          <a:latin typeface="Franklin Gothic Book"/>
                          <a:cs typeface="Franklin Gothic Book"/>
                        </a:rPr>
                        <a:t> </a:t>
                      </a:r>
                      <a:r>
                        <a:rPr lang="en-US" sz="1200" dirty="0">
                          <a:latin typeface="Franklin Gothic Book"/>
                          <a:cs typeface="Franklin Gothic Book"/>
                        </a:rPr>
                        <a:t>H</a:t>
                      </a:r>
                      <a:r>
                        <a:rPr lang="en-US" sz="1200" spc="-15" dirty="0">
                          <a:latin typeface="Franklin Gothic Book"/>
                          <a:cs typeface="Franklin Gothic Book"/>
                        </a:rPr>
                        <a:t> </a:t>
                      </a:r>
                      <a:r>
                        <a:rPr lang="en-US" sz="1200" dirty="0">
                          <a:latin typeface="Franklin Gothic Book"/>
                          <a:cs typeface="Franklin Gothic Book"/>
                        </a:rPr>
                        <a:t>or</a:t>
                      </a:r>
                      <a:r>
                        <a:rPr lang="en-US" sz="1200" spc="-20" dirty="0">
                          <a:latin typeface="Franklin Gothic Book"/>
                          <a:cs typeface="Franklin Gothic Book"/>
                        </a:rPr>
                        <a:t> </a:t>
                      </a:r>
                      <a:r>
                        <a:rPr lang="en-US" sz="1200" dirty="0">
                          <a:latin typeface="Franklin Gothic Book"/>
                          <a:cs typeface="Franklin Gothic Book"/>
                        </a:rPr>
                        <a:t>C</a:t>
                      </a:r>
                      <a:r>
                        <a:rPr lang="en-US" sz="1200" spc="-15" dirty="0">
                          <a:latin typeface="Franklin Gothic Book"/>
                          <a:cs typeface="Franklin Gothic Book"/>
                        </a:rPr>
                        <a:t> </a:t>
                      </a:r>
                      <a:r>
                        <a:rPr lang="en-US" sz="1200" spc="-5" dirty="0">
                          <a:latin typeface="Franklin Gothic Book"/>
                          <a:cs typeface="Franklin Gothic Book"/>
                        </a:rPr>
                        <a:t>instead</a:t>
                      </a:r>
                      <a:endParaRPr lang="en-US" sz="1200" dirty="0">
                        <a:latin typeface="Franklin Gothic Book"/>
                        <a:cs typeface="Franklin Gothic Book"/>
                      </a:endParaRPr>
                    </a:p>
                    <a:p>
                      <a:pPr algn="ctr">
                        <a:lnSpc>
                          <a:spcPts val="1270"/>
                        </a:lnSpc>
                      </a:pPr>
                      <a:r>
                        <a:rPr lang="en-US" sz="1700" dirty="0">
                          <a:latin typeface="Franklin Gothic Book"/>
                          <a:cs typeface="Franklin Gothic Book"/>
                        </a:rPr>
                        <a:t>↔</a:t>
                      </a:r>
                    </a:p>
                  </a:txBody>
                  <a:tcPr marL="0" marR="0" marT="91594"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hMerge="1">
                  <a:txBody>
                    <a:bodyPr/>
                    <a:lstStyle/>
                    <a:p>
                      <a:endParaRPr/>
                    </a:p>
                  </a:txBody>
                  <a:tcPr marL="0" marR="0" marT="0" marB="0"/>
                </a:tc>
                <a:tc>
                  <a:txBody>
                    <a:bodyPr/>
                    <a:lstStyle/>
                    <a:p>
                      <a:pPr algn="ctr">
                        <a:lnSpc>
                          <a:spcPct val="100000"/>
                        </a:lnSpc>
                        <a:spcBef>
                          <a:spcPts val="470"/>
                        </a:spcBef>
                      </a:pPr>
                      <a:r>
                        <a:rPr sz="2300" dirty="0">
                          <a:solidFill>
                            <a:srgbClr val="005288"/>
                          </a:solidFill>
                          <a:latin typeface="Franklin Gothic Book"/>
                          <a:cs typeface="Franklin Gothic Book"/>
                        </a:rPr>
                        <a:t>R</a:t>
                      </a:r>
                      <a:endParaRPr sz="2300" dirty="0">
                        <a:latin typeface="Franklin Gothic Book"/>
                        <a:cs typeface="Franklin Gothic Book"/>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a:txBody>
                    <a:bodyPr/>
                    <a:lstStyle/>
                    <a:p>
                      <a:pPr marR="180340" algn="r">
                        <a:lnSpc>
                          <a:spcPct val="100000"/>
                        </a:lnSpc>
                        <a:spcBef>
                          <a:spcPts val="470"/>
                        </a:spcBef>
                      </a:pPr>
                      <a:r>
                        <a:rPr sz="2300" dirty="0">
                          <a:solidFill>
                            <a:srgbClr val="36571D"/>
                          </a:solidFill>
                          <a:latin typeface="Wingdings"/>
                          <a:cs typeface="Wingdings"/>
                        </a:rPr>
                        <a:t></a:t>
                      </a:r>
                      <a:endParaRPr sz="2300">
                        <a:latin typeface="Wingdings"/>
                        <a:cs typeface="Wingdings"/>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tc>
                  <a:txBody>
                    <a:bodyPr/>
                    <a:lstStyle/>
                    <a:p>
                      <a:pPr algn="ctr">
                        <a:lnSpc>
                          <a:spcPct val="100000"/>
                        </a:lnSpc>
                        <a:spcBef>
                          <a:spcPts val="470"/>
                        </a:spcBef>
                      </a:pPr>
                      <a:r>
                        <a:rPr sz="2300" dirty="0">
                          <a:solidFill>
                            <a:srgbClr val="36571D"/>
                          </a:solidFill>
                          <a:latin typeface="Wingdings"/>
                          <a:cs typeface="Wingdings"/>
                        </a:rPr>
                        <a:t></a:t>
                      </a:r>
                      <a:endParaRPr sz="2300">
                        <a:latin typeface="Wingdings"/>
                        <a:cs typeface="Wingdings"/>
                      </a:endParaRPr>
                    </a:p>
                  </a:txBody>
                  <a:tcPr marL="0" marR="0" marT="8199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E7ECF2"/>
                    </a:solidFill>
                  </a:tcPr>
                </a:tc>
                <a:extLst>
                  <a:ext uri="{0D108BD9-81ED-4DB2-BD59-A6C34878D82A}">
                    <a16:rowId xmlns:a16="http://schemas.microsoft.com/office/drawing/2014/main" val="10004"/>
                  </a:ext>
                </a:extLst>
              </a:tr>
              <a:tr h="495480">
                <a:tc rowSpan="3">
                  <a:txBody>
                    <a:bodyPr/>
                    <a:lstStyle/>
                    <a:p>
                      <a:pPr>
                        <a:lnSpc>
                          <a:spcPct val="100000"/>
                        </a:lnSpc>
                        <a:spcBef>
                          <a:spcPts val="15"/>
                        </a:spcBef>
                      </a:pPr>
                      <a:endParaRPr sz="2300" dirty="0">
                        <a:latin typeface="Times New Roman"/>
                        <a:cs typeface="Times New Roman"/>
                      </a:endParaRPr>
                    </a:p>
                    <a:p>
                      <a:pPr marL="303530" marR="95250" indent="-201930">
                        <a:lnSpc>
                          <a:spcPct val="102200"/>
                        </a:lnSpc>
                      </a:pPr>
                      <a:r>
                        <a:rPr sz="1700" spc="5" dirty="0">
                          <a:latin typeface="Franklin Gothic Medium"/>
                          <a:cs typeface="Franklin Gothic Medium"/>
                        </a:rPr>
                        <a:t>Letter</a:t>
                      </a:r>
                      <a:r>
                        <a:rPr sz="1700" spc="-40" dirty="0">
                          <a:latin typeface="Franklin Gothic Medium"/>
                          <a:cs typeface="Franklin Gothic Medium"/>
                        </a:rPr>
                        <a:t> </a:t>
                      </a:r>
                      <a:r>
                        <a:rPr sz="1700" spc="10" dirty="0">
                          <a:latin typeface="Franklin Gothic Medium"/>
                          <a:cs typeface="Franklin Gothic Medium"/>
                        </a:rPr>
                        <a:t>of</a:t>
                      </a:r>
                      <a:r>
                        <a:rPr sz="1700" spc="-35" dirty="0">
                          <a:latin typeface="Franklin Gothic Medium"/>
                          <a:cs typeface="Franklin Gothic Medium"/>
                        </a:rPr>
                        <a:t> </a:t>
                      </a:r>
                      <a:r>
                        <a:rPr sz="1700" spc="15" dirty="0">
                          <a:latin typeface="Franklin Gothic Medium"/>
                          <a:cs typeface="Franklin Gothic Medium"/>
                        </a:rPr>
                        <a:t>Map </a:t>
                      </a:r>
                      <a:r>
                        <a:rPr sz="1700" spc="-300" dirty="0">
                          <a:latin typeface="Franklin Gothic Medium"/>
                          <a:cs typeface="Franklin Gothic Medium"/>
                        </a:rPr>
                        <a:t> </a:t>
                      </a:r>
                      <a:r>
                        <a:rPr sz="1700" spc="10" dirty="0">
                          <a:latin typeface="Franklin Gothic Medium"/>
                          <a:cs typeface="Franklin Gothic Medium"/>
                        </a:rPr>
                        <a:t>Change </a:t>
                      </a:r>
                      <a:r>
                        <a:rPr sz="1700" spc="15" dirty="0">
                          <a:latin typeface="Franklin Gothic Medium"/>
                          <a:cs typeface="Franklin Gothic Medium"/>
                        </a:rPr>
                        <a:t> </a:t>
                      </a:r>
                      <a:r>
                        <a:rPr sz="1700" spc="5" dirty="0">
                          <a:latin typeface="Franklin Gothic Medium"/>
                          <a:cs typeface="Franklin Gothic Medium"/>
                        </a:rPr>
                        <a:t>(LOMC)</a:t>
                      </a:r>
                      <a:endParaRPr sz="1700" dirty="0">
                        <a:latin typeface="Franklin Gothic Medium"/>
                        <a:cs typeface="Franklin Gothic Medium"/>
                      </a:endParaRPr>
                    </a:p>
                  </a:txBody>
                  <a:tcPr marL="0" marR="0" marT="2617" marB="0">
                    <a:lnL w="9525">
                      <a:solidFill>
                        <a:srgbClr val="FFFFFF"/>
                      </a:solidFill>
                      <a:prstDash val="solid"/>
                    </a:lnL>
                    <a:lnR w="9525">
                      <a:solidFill>
                        <a:srgbClr val="FFFFFF"/>
                      </a:solidFill>
                      <a:prstDash val="solid"/>
                    </a:lnR>
                    <a:lnT w="28575">
                      <a:solidFill>
                        <a:srgbClr val="000000"/>
                      </a:solidFill>
                      <a:prstDash val="solid"/>
                    </a:lnT>
                    <a:lnB w="28575">
                      <a:solidFill>
                        <a:srgbClr val="000000"/>
                      </a:solidFill>
                      <a:prstDash val="solid"/>
                    </a:lnB>
                    <a:solidFill>
                      <a:srgbClr val="CBD6E3"/>
                    </a:solidFill>
                  </a:tcPr>
                </a:tc>
                <a:tc>
                  <a:txBody>
                    <a:bodyPr/>
                    <a:lstStyle/>
                    <a:p>
                      <a:pPr marL="63500">
                        <a:lnSpc>
                          <a:spcPct val="100000"/>
                        </a:lnSpc>
                        <a:spcBef>
                          <a:spcPts val="835"/>
                        </a:spcBef>
                      </a:pPr>
                      <a:r>
                        <a:rPr sz="1300" i="1" spc="20" dirty="0">
                          <a:latin typeface="Franklin Gothic Book"/>
                          <a:cs typeface="Franklin Gothic Book"/>
                        </a:rPr>
                        <a:t>A</a:t>
                      </a:r>
                      <a:r>
                        <a:rPr sz="1300" i="1" spc="-10" dirty="0">
                          <a:latin typeface="Franklin Gothic Book"/>
                          <a:cs typeface="Franklin Gothic Book"/>
                        </a:rPr>
                        <a:t> </a:t>
                      </a:r>
                      <a:r>
                        <a:rPr sz="1300" i="1" spc="15" dirty="0">
                          <a:latin typeface="Franklin Gothic Book"/>
                          <a:cs typeface="Franklin Gothic Book"/>
                        </a:rPr>
                        <a:t>with</a:t>
                      </a:r>
                      <a:r>
                        <a:rPr sz="1300" i="1" spc="-5" dirty="0">
                          <a:latin typeface="Franklin Gothic Book"/>
                          <a:cs typeface="Franklin Gothic Book"/>
                        </a:rPr>
                        <a:t> </a:t>
                      </a:r>
                      <a:r>
                        <a:rPr sz="1300" i="1" spc="20" dirty="0">
                          <a:latin typeface="Franklin Gothic Book"/>
                          <a:cs typeface="Franklin Gothic Book"/>
                        </a:rPr>
                        <a:t>BFE</a:t>
                      </a:r>
                      <a:endParaRPr sz="1300" dirty="0">
                        <a:latin typeface="Franklin Gothic Book"/>
                        <a:cs typeface="Franklin Gothic Book"/>
                      </a:endParaRPr>
                    </a:p>
                  </a:txBody>
                  <a:tcPr marL="0" marR="0" marT="145678"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marL="186690">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marL="186055">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marR="19494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005288"/>
                          </a:solidFill>
                          <a:latin typeface="Franklin Gothic Book"/>
                          <a:cs typeface="Franklin Gothic Book"/>
                        </a:rPr>
                        <a:t>R</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marR="196215" algn="r">
                        <a:lnSpc>
                          <a:spcPct val="100000"/>
                        </a:lnSpc>
                        <a:spcBef>
                          <a:spcPts val="345"/>
                        </a:spcBef>
                      </a:pPr>
                      <a:r>
                        <a:rPr sz="2300" dirty="0">
                          <a:solidFill>
                            <a:srgbClr val="C41230"/>
                          </a:solidFill>
                          <a:latin typeface="Wingdings"/>
                          <a:cs typeface="Wingdings"/>
                        </a:rPr>
                        <a:t></a:t>
                      </a:r>
                      <a:endParaRPr sz="2300" dirty="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CBD6E3"/>
                    </a:solidFill>
                  </a:tcPr>
                </a:tc>
                <a:extLst>
                  <a:ext uri="{0D108BD9-81ED-4DB2-BD59-A6C34878D82A}">
                    <a16:rowId xmlns:a16="http://schemas.microsoft.com/office/drawing/2014/main" val="10005"/>
                  </a:ext>
                </a:extLst>
              </a:tr>
              <a:tr h="495480">
                <a:tc vMerge="1">
                  <a:txBody>
                    <a:bodyPr/>
                    <a:lstStyle/>
                    <a:p>
                      <a:endParaRPr/>
                    </a:p>
                  </a:txBody>
                  <a:tcPr marL="0" marR="0" marT="1905" marB="0">
                    <a:lnL w="9525">
                      <a:solidFill>
                        <a:srgbClr val="FFFFFF"/>
                      </a:solidFill>
                      <a:prstDash val="solid"/>
                    </a:lnL>
                    <a:lnR w="9525">
                      <a:solidFill>
                        <a:srgbClr val="FFFFFF"/>
                      </a:solidFill>
                      <a:prstDash val="solid"/>
                    </a:lnR>
                    <a:lnT w="28575">
                      <a:solidFill>
                        <a:srgbClr val="000000"/>
                      </a:solidFill>
                      <a:prstDash val="solid"/>
                    </a:lnT>
                    <a:lnB w="28575">
                      <a:solidFill>
                        <a:srgbClr val="000000"/>
                      </a:solidFill>
                      <a:prstDash val="solid"/>
                    </a:lnB>
                    <a:solidFill>
                      <a:srgbClr val="CBD6E3"/>
                    </a:solidFill>
                  </a:tcPr>
                </a:tc>
                <a:tc>
                  <a:txBody>
                    <a:bodyPr/>
                    <a:lstStyle/>
                    <a:p>
                      <a:pPr marL="63500">
                        <a:lnSpc>
                          <a:spcPct val="100000"/>
                        </a:lnSpc>
                        <a:spcBef>
                          <a:spcPts val="835"/>
                        </a:spcBef>
                      </a:pPr>
                      <a:r>
                        <a:rPr sz="1300" i="1" spc="20" dirty="0">
                          <a:latin typeface="Franklin Gothic Book"/>
                          <a:cs typeface="Franklin Gothic Book"/>
                        </a:rPr>
                        <a:t>A</a:t>
                      </a:r>
                      <a:r>
                        <a:rPr sz="1300" i="1" spc="-5" dirty="0">
                          <a:latin typeface="Franklin Gothic Book"/>
                          <a:cs typeface="Franklin Gothic Book"/>
                        </a:rPr>
                        <a:t> </a:t>
                      </a:r>
                      <a:r>
                        <a:rPr sz="1300" i="1" spc="15" dirty="0">
                          <a:latin typeface="Franklin Gothic Book"/>
                          <a:cs typeface="Franklin Gothic Book"/>
                        </a:rPr>
                        <a:t>without</a:t>
                      </a:r>
                      <a:r>
                        <a:rPr sz="1300" i="1" spc="-10" dirty="0">
                          <a:latin typeface="Franklin Gothic Book"/>
                          <a:cs typeface="Franklin Gothic Book"/>
                        </a:rPr>
                        <a:t> </a:t>
                      </a:r>
                      <a:r>
                        <a:rPr sz="1300" i="1" spc="20" dirty="0">
                          <a:latin typeface="Franklin Gothic Book"/>
                          <a:cs typeface="Franklin Gothic Book"/>
                        </a:rPr>
                        <a:t>BFE</a:t>
                      </a:r>
                      <a:endParaRPr sz="1300" dirty="0">
                        <a:latin typeface="Franklin Gothic Book"/>
                        <a:cs typeface="Franklin Gothic Book"/>
                      </a:endParaRPr>
                    </a:p>
                  </a:txBody>
                  <a:tcPr marL="0" marR="0" marT="14567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L="186690">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L="186055">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R="19494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005288"/>
                          </a:solidFill>
                          <a:latin typeface="Franklin Gothic Book"/>
                          <a:cs typeface="Franklin Gothic Book"/>
                        </a:rPr>
                        <a:t>R</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R="19621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extLst>
                  <a:ext uri="{0D108BD9-81ED-4DB2-BD59-A6C34878D82A}">
                    <a16:rowId xmlns:a16="http://schemas.microsoft.com/office/drawing/2014/main" val="10006"/>
                  </a:ext>
                </a:extLst>
              </a:tr>
              <a:tr h="495480">
                <a:tc vMerge="1">
                  <a:txBody>
                    <a:bodyPr/>
                    <a:lstStyle/>
                    <a:p>
                      <a:endParaRPr/>
                    </a:p>
                  </a:txBody>
                  <a:tcPr marL="0" marR="0" marT="1905" marB="0">
                    <a:lnL w="9525">
                      <a:solidFill>
                        <a:srgbClr val="FFFFFF"/>
                      </a:solidFill>
                      <a:prstDash val="solid"/>
                    </a:lnL>
                    <a:lnR w="9525">
                      <a:solidFill>
                        <a:srgbClr val="FFFFFF"/>
                      </a:solidFill>
                      <a:prstDash val="solid"/>
                    </a:lnR>
                    <a:lnT w="28575">
                      <a:solidFill>
                        <a:srgbClr val="000000"/>
                      </a:solidFill>
                      <a:prstDash val="solid"/>
                    </a:lnT>
                    <a:lnB w="28575">
                      <a:solidFill>
                        <a:srgbClr val="000000"/>
                      </a:solidFill>
                      <a:prstDash val="solid"/>
                    </a:lnB>
                    <a:solidFill>
                      <a:srgbClr val="CBD6E3"/>
                    </a:solidFill>
                  </a:tcPr>
                </a:tc>
                <a:tc>
                  <a:txBody>
                    <a:bodyPr/>
                    <a:lstStyle/>
                    <a:p>
                      <a:pPr marL="63500">
                        <a:lnSpc>
                          <a:spcPct val="100000"/>
                        </a:lnSpc>
                        <a:spcBef>
                          <a:spcPts val="835"/>
                        </a:spcBef>
                      </a:pPr>
                      <a:r>
                        <a:rPr sz="1300" i="1" spc="15" dirty="0">
                          <a:latin typeface="Franklin Gothic Book"/>
                          <a:cs typeface="Franklin Gothic Book"/>
                        </a:rPr>
                        <a:t>Outside</a:t>
                      </a:r>
                      <a:r>
                        <a:rPr sz="1300" i="1" spc="-20" dirty="0">
                          <a:latin typeface="Franklin Gothic Book"/>
                          <a:cs typeface="Franklin Gothic Book"/>
                        </a:rPr>
                        <a:t> </a:t>
                      </a:r>
                      <a:r>
                        <a:rPr sz="1300" i="1" spc="20" dirty="0">
                          <a:latin typeface="Franklin Gothic Book"/>
                          <a:cs typeface="Franklin Gothic Book"/>
                        </a:rPr>
                        <a:t>SFHA</a:t>
                      </a:r>
                      <a:endParaRPr sz="1300">
                        <a:latin typeface="Franklin Gothic Book"/>
                        <a:cs typeface="Franklin Gothic Book"/>
                      </a:endParaRPr>
                    </a:p>
                  </a:txBody>
                  <a:tcPr marL="0" marR="0" marT="145678"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marL="244475">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algn="ct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algn="ct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marL="243840">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marR="237490" algn="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algn="ct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algn="ct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marR="237490" algn="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tc>
                  <a:txBody>
                    <a:bodyPr/>
                    <a:lstStyle/>
                    <a:p>
                      <a:pPr algn="ctr">
                        <a:lnSpc>
                          <a:spcPct val="100000"/>
                        </a:lnSpc>
                        <a:spcBef>
                          <a:spcPts val="345"/>
                        </a:spcBef>
                      </a:pPr>
                      <a:r>
                        <a:rPr sz="2300" dirty="0">
                          <a:latin typeface="Franklin Gothic Book"/>
                          <a:cs typeface="Franklin Gothic Book"/>
                        </a:rPr>
                        <a:t>-</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28575">
                      <a:solidFill>
                        <a:srgbClr val="000000"/>
                      </a:solidFill>
                      <a:prstDash val="solid"/>
                    </a:lnB>
                    <a:solidFill>
                      <a:srgbClr val="CBD6E3"/>
                    </a:solidFill>
                  </a:tcPr>
                </a:tc>
                <a:extLst>
                  <a:ext uri="{0D108BD9-81ED-4DB2-BD59-A6C34878D82A}">
                    <a16:rowId xmlns:a16="http://schemas.microsoft.com/office/drawing/2014/main" val="10007"/>
                  </a:ext>
                </a:extLst>
              </a:tr>
              <a:tr h="495480">
                <a:tc rowSpan="3">
                  <a:txBody>
                    <a:bodyPr/>
                    <a:lstStyle/>
                    <a:p>
                      <a:pPr>
                        <a:lnSpc>
                          <a:spcPct val="100000"/>
                        </a:lnSpc>
                        <a:spcBef>
                          <a:spcPts val="10"/>
                        </a:spcBef>
                      </a:pPr>
                      <a:endParaRPr sz="2300" dirty="0">
                        <a:latin typeface="Times New Roman"/>
                        <a:cs typeface="Times New Roman"/>
                      </a:endParaRPr>
                    </a:p>
                    <a:p>
                      <a:pPr marL="101600" marR="96520" indent="102870">
                        <a:lnSpc>
                          <a:spcPct val="102400"/>
                        </a:lnSpc>
                        <a:spcBef>
                          <a:spcPts val="5"/>
                        </a:spcBef>
                      </a:pPr>
                      <a:r>
                        <a:rPr sz="1700" spc="10" dirty="0">
                          <a:latin typeface="Franklin Gothic Medium"/>
                          <a:cs typeface="Franklin Gothic Medium"/>
                        </a:rPr>
                        <a:t>Floodplain </a:t>
                      </a:r>
                      <a:r>
                        <a:rPr sz="1700" spc="15" dirty="0">
                          <a:latin typeface="Franklin Gothic Medium"/>
                          <a:cs typeface="Franklin Gothic Medium"/>
                        </a:rPr>
                        <a:t> </a:t>
                      </a:r>
                      <a:r>
                        <a:rPr sz="1700" spc="-5" dirty="0">
                          <a:latin typeface="Franklin Gothic Medium"/>
                          <a:cs typeface="Franklin Gothic Medium"/>
                        </a:rPr>
                        <a:t>Management</a:t>
                      </a:r>
                      <a:endParaRPr sz="1700" dirty="0">
                        <a:latin typeface="Franklin Gothic Medium"/>
                        <a:cs typeface="Franklin Gothic Medium"/>
                      </a:endParaRPr>
                    </a:p>
                  </a:txBody>
                  <a:tcPr marL="0" marR="0" marT="1745"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63500">
                        <a:lnSpc>
                          <a:spcPct val="100000"/>
                        </a:lnSpc>
                        <a:spcBef>
                          <a:spcPts val="835"/>
                        </a:spcBef>
                      </a:pPr>
                      <a:r>
                        <a:rPr sz="1300" i="1" spc="20" dirty="0">
                          <a:latin typeface="Franklin Gothic Book"/>
                          <a:cs typeface="Franklin Gothic Book"/>
                        </a:rPr>
                        <a:t>A</a:t>
                      </a:r>
                      <a:r>
                        <a:rPr sz="1300" i="1" spc="-10" dirty="0">
                          <a:latin typeface="Franklin Gothic Book"/>
                          <a:cs typeface="Franklin Gothic Book"/>
                        </a:rPr>
                        <a:t> </a:t>
                      </a:r>
                      <a:r>
                        <a:rPr sz="1300" i="1" spc="15" dirty="0">
                          <a:latin typeface="Franklin Gothic Book"/>
                          <a:cs typeface="Franklin Gothic Book"/>
                        </a:rPr>
                        <a:t>with</a:t>
                      </a:r>
                      <a:r>
                        <a:rPr sz="1300" i="1" spc="-5" dirty="0">
                          <a:latin typeface="Franklin Gothic Book"/>
                          <a:cs typeface="Franklin Gothic Book"/>
                        </a:rPr>
                        <a:t> </a:t>
                      </a:r>
                      <a:r>
                        <a:rPr sz="1300" i="1" spc="20" dirty="0">
                          <a:latin typeface="Franklin Gothic Book"/>
                          <a:cs typeface="Franklin Gothic Book"/>
                        </a:rPr>
                        <a:t>BFE</a:t>
                      </a:r>
                      <a:endParaRPr sz="1300" dirty="0">
                        <a:latin typeface="Franklin Gothic Book"/>
                        <a:cs typeface="Franklin Gothic Book"/>
                      </a:endParaRPr>
                    </a:p>
                  </a:txBody>
                  <a:tcPr marL="0" marR="0" marT="145678"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186690">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186055">
                        <a:lnSpc>
                          <a:spcPct val="100000"/>
                        </a:lnSpc>
                        <a:spcBef>
                          <a:spcPts val="345"/>
                        </a:spcBef>
                      </a:pPr>
                      <a:r>
                        <a:rPr sz="2300" dirty="0">
                          <a:solidFill>
                            <a:srgbClr val="36571D"/>
                          </a:solidFill>
                          <a:highlight>
                            <a:srgbClr val="FFFF00"/>
                          </a:highlight>
                          <a:latin typeface="Wingdings"/>
                          <a:cs typeface="Wingdings"/>
                        </a:rPr>
                        <a:t></a:t>
                      </a:r>
                      <a:endParaRPr sz="2300" dirty="0">
                        <a:highlight>
                          <a:srgbClr val="FFFF00"/>
                        </a:highlight>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R="19494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ts val="1875"/>
                        </a:lnSpc>
                      </a:pPr>
                      <a:r>
                        <a:rPr sz="3500" spc="15" baseline="-16339" dirty="0">
                          <a:solidFill>
                            <a:srgbClr val="005288"/>
                          </a:solidFill>
                          <a:latin typeface="Franklin Gothic Book"/>
                          <a:cs typeface="Franklin Gothic Book"/>
                        </a:rPr>
                        <a:t>R</a:t>
                      </a:r>
                      <a:r>
                        <a:rPr sz="1500" spc="10" dirty="0">
                          <a:solidFill>
                            <a:srgbClr val="005288"/>
                          </a:solidFill>
                          <a:latin typeface="Franklin Gothic Book"/>
                          <a:cs typeface="Franklin Gothic Book"/>
                        </a:rPr>
                        <a:t>*</a:t>
                      </a:r>
                      <a:endParaRPr sz="1500">
                        <a:latin typeface="Franklin Gothic Book"/>
                        <a:cs typeface="Franklin Gothic Book"/>
                      </a:endParaRPr>
                    </a:p>
                  </a:txBody>
                  <a:tcPr marL="0" marR="0" marT="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R="19621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extLst>
                  <a:ext uri="{0D108BD9-81ED-4DB2-BD59-A6C34878D82A}">
                    <a16:rowId xmlns:a16="http://schemas.microsoft.com/office/drawing/2014/main" val="10008"/>
                  </a:ext>
                </a:extLst>
              </a:tr>
              <a:tr h="495480">
                <a:tc vMerge="1">
                  <a:txBody>
                    <a:bodyPr/>
                    <a:lstStyle/>
                    <a:p>
                      <a:endParaRPr/>
                    </a:p>
                  </a:txBody>
                  <a:tcPr marL="0" marR="0" marT="127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63500">
                        <a:lnSpc>
                          <a:spcPct val="100000"/>
                        </a:lnSpc>
                        <a:spcBef>
                          <a:spcPts val="835"/>
                        </a:spcBef>
                      </a:pPr>
                      <a:r>
                        <a:rPr sz="1300" i="1" spc="20" dirty="0">
                          <a:latin typeface="Franklin Gothic Book"/>
                          <a:cs typeface="Franklin Gothic Book"/>
                        </a:rPr>
                        <a:t>A</a:t>
                      </a:r>
                      <a:r>
                        <a:rPr sz="1300" i="1" spc="-5" dirty="0">
                          <a:latin typeface="Franklin Gothic Book"/>
                          <a:cs typeface="Franklin Gothic Book"/>
                        </a:rPr>
                        <a:t> </a:t>
                      </a:r>
                      <a:r>
                        <a:rPr sz="1300" i="1" spc="15" dirty="0">
                          <a:latin typeface="Franklin Gothic Book"/>
                          <a:cs typeface="Franklin Gothic Book"/>
                        </a:rPr>
                        <a:t>without</a:t>
                      </a:r>
                      <a:r>
                        <a:rPr sz="1300" i="1" spc="-10" dirty="0">
                          <a:latin typeface="Franklin Gothic Book"/>
                          <a:cs typeface="Franklin Gothic Book"/>
                        </a:rPr>
                        <a:t> </a:t>
                      </a:r>
                      <a:r>
                        <a:rPr sz="1300" i="1" spc="20" dirty="0">
                          <a:latin typeface="Franklin Gothic Book"/>
                          <a:cs typeface="Franklin Gothic Book"/>
                        </a:rPr>
                        <a:t>BFE</a:t>
                      </a:r>
                      <a:endParaRPr sz="1300" dirty="0">
                        <a:latin typeface="Franklin Gothic Book"/>
                        <a:cs typeface="Franklin Gothic Book"/>
                      </a:endParaRPr>
                    </a:p>
                  </a:txBody>
                  <a:tcPr marL="0" marR="0" marT="14567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L="186690">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L="202565">
                        <a:lnSpc>
                          <a:spcPct val="100000"/>
                        </a:lnSpc>
                        <a:spcBef>
                          <a:spcPts val="345"/>
                        </a:spcBef>
                      </a:pPr>
                      <a:r>
                        <a:rPr sz="2300" dirty="0">
                          <a:solidFill>
                            <a:srgbClr val="005288"/>
                          </a:solidFill>
                          <a:latin typeface="Franklin Gothic Book"/>
                          <a:cs typeface="Franklin Gothic Book"/>
                        </a:rPr>
                        <a:t>O</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R="179705" algn="r">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ts val="1875"/>
                        </a:lnSpc>
                      </a:pPr>
                      <a:r>
                        <a:rPr sz="3500" spc="15" baseline="-16339" dirty="0">
                          <a:solidFill>
                            <a:srgbClr val="005288"/>
                          </a:solidFill>
                          <a:latin typeface="Franklin Gothic Book"/>
                          <a:cs typeface="Franklin Gothic Book"/>
                        </a:rPr>
                        <a:t>R</a:t>
                      </a:r>
                      <a:r>
                        <a:rPr sz="1500" spc="10" dirty="0">
                          <a:solidFill>
                            <a:srgbClr val="005288"/>
                          </a:solidFill>
                          <a:latin typeface="Franklin Gothic Book"/>
                          <a:cs typeface="Franklin Gothic Book"/>
                        </a:rPr>
                        <a:t>*</a:t>
                      </a:r>
                      <a:endParaRPr sz="1500">
                        <a:latin typeface="Franklin Gothic Book"/>
                        <a:cs typeface="Franklin Gothic Book"/>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marR="19621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tc>
                  <a:txBody>
                    <a:bodyPr/>
                    <a:lstStyle/>
                    <a:p>
                      <a:pPr algn="ct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BD6E3"/>
                    </a:solidFill>
                  </a:tcPr>
                </a:tc>
                <a:extLst>
                  <a:ext uri="{0D108BD9-81ED-4DB2-BD59-A6C34878D82A}">
                    <a16:rowId xmlns:a16="http://schemas.microsoft.com/office/drawing/2014/main" val="10009"/>
                  </a:ext>
                </a:extLst>
              </a:tr>
              <a:tr h="495480">
                <a:tc vMerge="1">
                  <a:txBody>
                    <a:bodyPr/>
                    <a:lstStyle/>
                    <a:p>
                      <a:endParaRPr/>
                    </a:p>
                  </a:txBody>
                  <a:tcPr marL="0" marR="0" marT="1270" marB="0">
                    <a:lnL w="9525">
                      <a:solidFill>
                        <a:srgbClr val="FFFFFF"/>
                      </a:solidFill>
                      <a:prstDash val="solid"/>
                    </a:lnL>
                    <a:lnR w="9525">
                      <a:solidFill>
                        <a:srgbClr val="FFFFFF"/>
                      </a:solidFill>
                      <a:prstDash val="solid"/>
                    </a:lnR>
                    <a:lnT w="28575">
                      <a:solidFill>
                        <a:srgbClr val="000000"/>
                      </a:solidFill>
                      <a:prstDash val="solid"/>
                    </a:lnT>
                    <a:lnB w="9525">
                      <a:solidFill>
                        <a:srgbClr val="FFFFFF"/>
                      </a:solidFill>
                      <a:prstDash val="solid"/>
                    </a:lnB>
                    <a:solidFill>
                      <a:srgbClr val="E7ECF2"/>
                    </a:solidFill>
                  </a:tcPr>
                </a:tc>
                <a:tc>
                  <a:txBody>
                    <a:bodyPr/>
                    <a:lstStyle/>
                    <a:p>
                      <a:pPr marL="63500">
                        <a:lnSpc>
                          <a:spcPct val="100000"/>
                        </a:lnSpc>
                        <a:spcBef>
                          <a:spcPts val="835"/>
                        </a:spcBef>
                      </a:pPr>
                      <a:r>
                        <a:rPr sz="1300" i="1" spc="15" dirty="0">
                          <a:latin typeface="Franklin Gothic Book"/>
                          <a:cs typeface="Franklin Gothic Book"/>
                        </a:rPr>
                        <a:t>Outside</a:t>
                      </a:r>
                      <a:r>
                        <a:rPr sz="1300" i="1" spc="5" dirty="0">
                          <a:latin typeface="Franklin Gothic Book"/>
                          <a:cs typeface="Franklin Gothic Book"/>
                        </a:rPr>
                        <a:t> </a:t>
                      </a:r>
                      <a:r>
                        <a:rPr sz="1300" i="1" spc="20" dirty="0">
                          <a:latin typeface="Franklin Gothic Book"/>
                          <a:cs typeface="Franklin Gothic Book"/>
                        </a:rPr>
                        <a:t>SFHA</a:t>
                      </a:r>
                      <a:r>
                        <a:rPr sz="1300" i="1" spc="15" dirty="0">
                          <a:latin typeface="Franklin Gothic Book"/>
                          <a:cs typeface="Franklin Gothic Book"/>
                        </a:rPr>
                        <a:t> </a:t>
                      </a:r>
                      <a:r>
                        <a:rPr sz="1300" i="1" spc="5" dirty="0">
                          <a:latin typeface="Franklin Gothic Book"/>
                          <a:cs typeface="Franklin Gothic Book"/>
                        </a:rPr>
                        <a:t>(if</a:t>
                      </a:r>
                      <a:r>
                        <a:rPr sz="1300" i="1" spc="20" dirty="0">
                          <a:latin typeface="Franklin Gothic Book"/>
                          <a:cs typeface="Franklin Gothic Book"/>
                        </a:rPr>
                        <a:t> </a:t>
                      </a:r>
                      <a:r>
                        <a:rPr sz="1300" i="1" spc="10" dirty="0">
                          <a:latin typeface="Franklin Gothic Book"/>
                          <a:cs typeface="Franklin Gothic Book"/>
                        </a:rPr>
                        <a:t>regulated)</a:t>
                      </a:r>
                      <a:endParaRPr sz="1300">
                        <a:latin typeface="Franklin Gothic Book"/>
                        <a:cs typeface="Franklin Gothic Book"/>
                      </a:endParaRPr>
                    </a:p>
                  </a:txBody>
                  <a:tcPr marL="0" marR="0" marT="145678"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L="186690">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005188"/>
                          </a:solidFill>
                          <a:latin typeface="Franklin Gothic Book"/>
                          <a:cs typeface="Franklin Gothic Book"/>
                        </a:rPr>
                        <a:t>O</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L="202565">
                        <a:lnSpc>
                          <a:spcPct val="100000"/>
                        </a:lnSpc>
                        <a:spcBef>
                          <a:spcPts val="345"/>
                        </a:spcBef>
                      </a:pPr>
                      <a:r>
                        <a:rPr sz="2300" dirty="0">
                          <a:solidFill>
                            <a:srgbClr val="005188"/>
                          </a:solidFill>
                          <a:latin typeface="Franklin Gothic Book"/>
                          <a:cs typeface="Franklin Gothic Book"/>
                        </a:rPr>
                        <a:t>O</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R="179705" algn="r">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36571D"/>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R="79375" algn="ctr">
                        <a:lnSpc>
                          <a:spcPct val="100000"/>
                        </a:lnSpc>
                        <a:spcBef>
                          <a:spcPts val="345"/>
                        </a:spcBef>
                      </a:pPr>
                      <a:r>
                        <a:rPr sz="2300" dirty="0">
                          <a:solidFill>
                            <a:srgbClr val="005288"/>
                          </a:solidFill>
                          <a:latin typeface="Franklin Gothic Book"/>
                          <a:cs typeface="Franklin Gothic Book"/>
                        </a:rPr>
                        <a:t>R</a:t>
                      </a:r>
                      <a:endParaRPr sz="2300">
                        <a:latin typeface="Franklin Gothic Book"/>
                        <a:cs typeface="Franklin Gothic Book"/>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marR="196215" algn="r">
                        <a:lnSpc>
                          <a:spcPct val="100000"/>
                        </a:lnSpc>
                        <a:spcBef>
                          <a:spcPts val="345"/>
                        </a:spcBef>
                      </a:pPr>
                      <a:r>
                        <a:rPr sz="2300" dirty="0">
                          <a:solidFill>
                            <a:srgbClr val="C41230"/>
                          </a:solidFill>
                          <a:latin typeface="Wingdings"/>
                          <a:cs typeface="Wingdings"/>
                        </a:rPr>
                        <a:t></a:t>
                      </a:r>
                      <a:endParaRPr sz="230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tc>
                  <a:txBody>
                    <a:bodyPr/>
                    <a:lstStyle/>
                    <a:p>
                      <a:pPr algn="ctr">
                        <a:lnSpc>
                          <a:spcPct val="100000"/>
                        </a:lnSpc>
                        <a:spcBef>
                          <a:spcPts val="345"/>
                        </a:spcBef>
                      </a:pPr>
                      <a:r>
                        <a:rPr sz="2300" dirty="0">
                          <a:solidFill>
                            <a:srgbClr val="C41230"/>
                          </a:solidFill>
                          <a:latin typeface="Wingdings"/>
                          <a:cs typeface="Wingdings"/>
                        </a:rPr>
                        <a:t></a:t>
                      </a:r>
                      <a:endParaRPr sz="2300" dirty="0">
                        <a:latin typeface="Wingdings"/>
                        <a:cs typeface="Wingdings"/>
                      </a:endParaRPr>
                    </a:p>
                  </a:txBody>
                  <a:tcPr marL="0" marR="0" marT="6019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E7ECF2"/>
                    </a:solidFill>
                  </a:tcPr>
                </a:tc>
                <a:extLst>
                  <a:ext uri="{0D108BD9-81ED-4DB2-BD59-A6C34878D82A}">
                    <a16:rowId xmlns:a16="http://schemas.microsoft.com/office/drawing/2014/main" val="10010"/>
                  </a:ext>
                </a:extLst>
              </a:tr>
            </a:tbl>
          </a:graphicData>
        </a:graphic>
      </p:graphicFrame>
      <p:sp>
        <p:nvSpPr>
          <p:cNvPr id="9" name="object 9"/>
          <p:cNvSpPr/>
          <p:nvPr/>
        </p:nvSpPr>
        <p:spPr>
          <a:xfrm>
            <a:off x="976652" y="553227"/>
            <a:ext cx="11863596" cy="6665422"/>
          </a:xfrm>
          <a:custGeom>
            <a:avLst/>
            <a:gdLst/>
            <a:ahLst/>
            <a:cxnLst/>
            <a:rect l="l" t="t" r="r" b="b"/>
            <a:pathLst>
              <a:path w="8636000" h="4852035">
                <a:moveTo>
                  <a:pt x="8635746" y="4851654"/>
                </a:moveTo>
                <a:lnTo>
                  <a:pt x="8635746" y="0"/>
                </a:lnTo>
                <a:lnTo>
                  <a:pt x="0" y="0"/>
                </a:lnTo>
                <a:lnTo>
                  <a:pt x="0" y="4851654"/>
                </a:lnTo>
                <a:lnTo>
                  <a:pt x="8635746" y="4851654"/>
                </a:lnTo>
                <a:close/>
              </a:path>
            </a:pathLst>
          </a:custGeom>
          <a:ln w="12954">
            <a:solidFill>
              <a:srgbClr val="000000"/>
            </a:solidFill>
          </a:ln>
        </p:spPr>
        <p:txBody>
          <a:bodyPr wrap="square" lIns="0" tIns="0" rIns="0" bIns="0" rtlCol="0"/>
          <a:lstStyle/>
          <a:p>
            <a:endParaRPr sz="2473"/>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7446">
              <a:lnSpc>
                <a:spcPts val="1834"/>
              </a:lnSpc>
            </a:pPr>
            <a:r>
              <a:rPr lang="en-US" spc="-34"/>
              <a:t>WV Surveyor Training</a:t>
            </a:r>
            <a:endParaRPr spc="-34" dirty="0"/>
          </a:p>
        </p:txBody>
      </p:sp>
      <p:sp>
        <p:nvSpPr>
          <p:cNvPr id="13" name="Slide Number Placeholder 12">
            <a:extLst>
              <a:ext uri="{FF2B5EF4-FFF2-40B4-BE49-F238E27FC236}">
                <a16:creationId xmlns:a16="http://schemas.microsoft.com/office/drawing/2014/main" id="{7B3EF227-1E04-691B-C0A5-25AB15E84776}"/>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65</a:t>
            </a:fld>
            <a:endParaRPr lang="en-US" spc="-21" dirty="0"/>
          </a:p>
        </p:txBody>
      </p:sp>
    </p:spTree>
    <p:extLst>
      <p:ext uri="{BB962C8B-B14F-4D97-AF65-F5344CB8AC3E}">
        <p14:creationId xmlns:p14="http://schemas.microsoft.com/office/powerpoint/2010/main" val="238282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p:nvPr/>
        </p:nvSpPr>
        <p:spPr>
          <a:xfrm>
            <a:off x="589423" y="246016"/>
            <a:ext cx="13106400" cy="7279878"/>
          </a:xfrm>
          <a:prstGeom prst="rect">
            <a:avLst/>
          </a:prstGeom>
          <a:ln w="12953">
            <a:solidFill>
              <a:srgbClr val="000000"/>
            </a:solidFill>
          </a:ln>
        </p:spPr>
        <p:txBody>
          <a:bodyPr vert="horz" wrap="square" lIns="0" tIns="0" rIns="0" bIns="0" rtlCol="0">
            <a:spAutoFit/>
          </a:bodyPr>
          <a:lstStyle/>
          <a:p>
            <a:pPr>
              <a:lnSpc>
                <a:spcPct val="100000"/>
              </a:lnSpc>
            </a:pPr>
            <a:endParaRPr sz="3984" dirty="0">
              <a:latin typeface="Times New Roman"/>
              <a:cs typeface="Times New Roman"/>
            </a:endParaRPr>
          </a:p>
          <a:p>
            <a:pPr marL="799026"/>
            <a:r>
              <a:rPr lang="en-US" sz="2679" spc="21" dirty="0">
                <a:solidFill>
                  <a:srgbClr val="005288"/>
                </a:solidFill>
                <a:latin typeface="Franklin Gothic Medium"/>
                <a:cs typeface="Franklin Gothic Medium"/>
              </a:rPr>
              <a:t>National Flood Insurance Program (</a:t>
            </a:r>
            <a:r>
              <a:rPr sz="2679" spc="21" dirty="0">
                <a:solidFill>
                  <a:srgbClr val="005288"/>
                </a:solidFill>
                <a:latin typeface="Franklin Gothic Medium"/>
                <a:cs typeface="Franklin Gothic Medium"/>
              </a:rPr>
              <a:t>NFIP</a:t>
            </a:r>
            <a:r>
              <a:rPr lang="en-US" sz="2679" spc="21" dirty="0">
                <a:solidFill>
                  <a:srgbClr val="005288"/>
                </a:solidFill>
                <a:latin typeface="Franklin Gothic Medium"/>
                <a:cs typeface="Franklin Gothic Medium"/>
              </a:rPr>
              <a:t>)</a:t>
            </a:r>
            <a:r>
              <a:rPr sz="2679" spc="-14" dirty="0">
                <a:solidFill>
                  <a:srgbClr val="005288"/>
                </a:solidFill>
                <a:latin typeface="Franklin Gothic Medium"/>
                <a:cs typeface="Franklin Gothic Medium"/>
              </a:rPr>
              <a:t> Key</a:t>
            </a:r>
            <a:r>
              <a:rPr sz="2679" spc="-21" dirty="0">
                <a:solidFill>
                  <a:srgbClr val="005288"/>
                </a:solidFill>
                <a:latin typeface="Franklin Gothic Medium"/>
                <a:cs typeface="Franklin Gothic Medium"/>
              </a:rPr>
              <a:t> </a:t>
            </a:r>
            <a:r>
              <a:rPr sz="2679" spc="-7" dirty="0">
                <a:solidFill>
                  <a:srgbClr val="005288"/>
                </a:solidFill>
                <a:latin typeface="Franklin Gothic Medium"/>
                <a:cs typeface="Franklin Gothic Medium"/>
              </a:rPr>
              <a:t>Terms</a:t>
            </a:r>
            <a:endParaRPr sz="2679" dirty="0">
              <a:latin typeface="Franklin Gothic Medium"/>
              <a:cs typeface="Franklin Gothic Medium"/>
            </a:endParaRPr>
          </a:p>
          <a:p>
            <a:pPr>
              <a:spcBef>
                <a:spcPts val="14"/>
              </a:spcBef>
            </a:pPr>
            <a:endParaRPr sz="2747" dirty="0">
              <a:latin typeface="Franklin Gothic Medium"/>
              <a:cs typeface="Franklin Gothic Medium"/>
            </a:endParaRPr>
          </a:p>
          <a:p>
            <a:pPr marL="799026" marR="7151111">
              <a:lnSpc>
                <a:spcPct val="137400"/>
              </a:lnSpc>
            </a:pPr>
            <a:r>
              <a:rPr sz="2129" spc="7" dirty="0">
                <a:latin typeface="Franklin Gothic Book"/>
                <a:cs typeface="Franklin Gothic Book"/>
              </a:rPr>
              <a:t>FIRM = </a:t>
            </a:r>
            <a:r>
              <a:rPr sz="2129" dirty="0">
                <a:latin typeface="Franklin Gothic Book"/>
                <a:cs typeface="Franklin Gothic Book"/>
              </a:rPr>
              <a:t>Flood Insurance </a:t>
            </a:r>
            <a:r>
              <a:rPr sz="2129" spc="-7" dirty="0">
                <a:latin typeface="Franklin Gothic Book"/>
                <a:cs typeface="Franklin Gothic Book"/>
              </a:rPr>
              <a:t>Rate </a:t>
            </a:r>
            <a:r>
              <a:rPr sz="2129" dirty="0">
                <a:latin typeface="Franklin Gothic Book"/>
                <a:cs typeface="Franklin Gothic Book"/>
              </a:rPr>
              <a:t>Map</a:t>
            </a:r>
            <a:endParaRPr lang="en-US" sz="2129" dirty="0">
              <a:latin typeface="Franklin Gothic Book"/>
              <a:cs typeface="Franklin Gothic Book"/>
            </a:endParaRPr>
          </a:p>
          <a:p>
            <a:pPr marL="799026" marR="7151111">
              <a:lnSpc>
                <a:spcPct val="137400"/>
              </a:lnSpc>
            </a:pPr>
            <a:r>
              <a:rPr lang="en-US" sz="2129" dirty="0">
                <a:latin typeface="Franklin Gothic Book"/>
                <a:cs typeface="Franklin Gothic Book"/>
              </a:rPr>
              <a:t>Flood </a:t>
            </a:r>
            <a:r>
              <a:rPr sz="2129" dirty="0">
                <a:latin typeface="Franklin Gothic Book"/>
                <a:cs typeface="Franklin Gothic Book"/>
              </a:rPr>
              <a:t>Insurance</a:t>
            </a:r>
            <a:r>
              <a:rPr sz="2129" spc="-7" dirty="0">
                <a:latin typeface="Franklin Gothic Book"/>
                <a:cs typeface="Franklin Gothic Book"/>
              </a:rPr>
              <a:t> Study</a:t>
            </a:r>
            <a:r>
              <a:rPr lang="en-US" sz="2129" spc="-7" dirty="0">
                <a:latin typeface="Franklin Gothic Book"/>
                <a:cs typeface="Franklin Gothic Book"/>
              </a:rPr>
              <a:t> </a:t>
            </a:r>
            <a:endParaRPr sz="2129" dirty="0">
              <a:latin typeface="Franklin Gothic Book"/>
              <a:cs typeface="Franklin Gothic Book"/>
            </a:endParaRPr>
          </a:p>
          <a:p>
            <a:pPr marL="799026">
              <a:spcBef>
                <a:spcPts val="948"/>
              </a:spcBef>
            </a:pPr>
            <a:r>
              <a:rPr sz="2129" dirty="0">
                <a:latin typeface="Franklin Gothic Book"/>
                <a:cs typeface="Franklin Gothic Book"/>
              </a:rPr>
              <a:t>BFE</a:t>
            </a:r>
            <a:r>
              <a:rPr sz="2129" spc="-21" dirty="0">
                <a:latin typeface="Franklin Gothic Book"/>
                <a:cs typeface="Franklin Gothic Book"/>
              </a:rPr>
              <a:t> </a:t>
            </a:r>
            <a:r>
              <a:rPr sz="2129" spc="7" dirty="0">
                <a:latin typeface="Franklin Gothic Book"/>
                <a:cs typeface="Franklin Gothic Book"/>
              </a:rPr>
              <a:t>=</a:t>
            </a:r>
            <a:r>
              <a:rPr sz="2129" spc="-21" dirty="0">
                <a:latin typeface="Franklin Gothic Book"/>
                <a:cs typeface="Franklin Gothic Book"/>
              </a:rPr>
              <a:t> </a:t>
            </a:r>
            <a:r>
              <a:rPr sz="2129" dirty="0">
                <a:latin typeface="Franklin Gothic Book"/>
                <a:cs typeface="Franklin Gothic Book"/>
              </a:rPr>
              <a:t>Base Flood</a:t>
            </a:r>
            <a:r>
              <a:rPr sz="2129" spc="-14" dirty="0">
                <a:latin typeface="Franklin Gothic Book"/>
                <a:cs typeface="Franklin Gothic Book"/>
              </a:rPr>
              <a:t> Elevation</a:t>
            </a:r>
            <a:r>
              <a:rPr lang="en-US" sz="2129" spc="-14" dirty="0">
                <a:latin typeface="Franklin Gothic Book"/>
                <a:cs typeface="Franklin Gothic Book"/>
              </a:rPr>
              <a:t> </a:t>
            </a:r>
            <a:endParaRPr lang="en-US" sz="2129" dirty="0">
              <a:latin typeface="Franklin Gothic Book"/>
              <a:cs typeface="Franklin Gothic Book"/>
            </a:endParaRPr>
          </a:p>
          <a:p>
            <a:pPr marL="799026" marR="4069277">
              <a:lnSpc>
                <a:spcPct val="137100"/>
              </a:lnSpc>
              <a:spcBef>
                <a:spcPts val="7"/>
              </a:spcBef>
            </a:pPr>
            <a:r>
              <a:rPr lang="en-US" sz="2129" dirty="0">
                <a:latin typeface="Franklin Gothic Book"/>
                <a:cs typeface="Franklin Gothic Book"/>
              </a:rPr>
              <a:t>SFHA</a:t>
            </a:r>
            <a:r>
              <a:rPr lang="en-US" sz="2129" spc="-14" dirty="0">
                <a:latin typeface="Franklin Gothic Book"/>
                <a:cs typeface="Franklin Gothic Book"/>
              </a:rPr>
              <a:t> </a:t>
            </a:r>
            <a:r>
              <a:rPr lang="en-US" sz="2129" spc="7" dirty="0">
                <a:latin typeface="Franklin Gothic Book"/>
                <a:cs typeface="Franklin Gothic Book"/>
              </a:rPr>
              <a:t>=</a:t>
            </a:r>
            <a:r>
              <a:rPr lang="en-US" sz="2129" spc="14" dirty="0">
                <a:latin typeface="Franklin Gothic Book"/>
                <a:cs typeface="Franklin Gothic Book"/>
              </a:rPr>
              <a:t> </a:t>
            </a:r>
            <a:r>
              <a:rPr lang="en-US" sz="2129" dirty="0">
                <a:latin typeface="Franklin Gothic Book"/>
                <a:cs typeface="Franklin Gothic Book"/>
              </a:rPr>
              <a:t>Special</a:t>
            </a:r>
            <a:r>
              <a:rPr lang="en-US" sz="2129" spc="7" dirty="0">
                <a:latin typeface="Franklin Gothic Book"/>
                <a:cs typeface="Franklin Gothic Book"/>
              </a:rPr>
              <a:t> </a:t>
            </a:r>
            <a:r>
              <a:rPr lang="en-US" sz="2129" dirty="0">
                <a:latin typeface="Franklin Gothic Book"/>
                <a:cs typeface="Franklin Gothic Book"/>
              </a:rPr>
              <a:t>Flood</a:t>
            </a:r>
            <a:r>
              <a:rPr lang="en-US" sz="2129" spc="-21" dirty="0">
                <a:latin typeface="Franklin Gothic Book"/>
                <a:cs typeface="Franklin Gothic Book"/>
              </a:rPr>
              <a:t> </a:t>
            </a:r>
            <a:r>
              <a:rPr lang="en-US" sz="2129" dirty="0">
                <a:latin typeface="Franklin Gothic Book"/>
                <a:cs typeface="Franklin Gothic Book"/>
              </a:rPr>
              <a:t>Hazard</a:t>
            </a:r>
            <a:r>
              <a:rPr lang="en-US" sz="2129" spc="7" dirty="0">
                <a:latin typeface="Franklin Gothic Book"/>
                <a:cs typeface="Franklin Gothic Book"/>
              </a:rPr>
              <a:t> </a:t>
            </a:r>
            <a:r>
              <a:rPr lang="en-US" sz="2129" dirty="0">
                <a:latin typeface="Franklin Gothic Book"/>
                <a:cs typeface="Franklin Gothic Book"/>
              </a:rPr>
              <a:t>Area</a:t>
            </a:r>
            <a:r>
              <a:rPr lang="en-US" sz="2129" spc="14" dirty="0">
                <a:latin typeface="Franklin Gothic Book"/>
                <a:cs typeface="Franklin Gothic Book"/>
              </a:rPr>
              <a:t> </a:t>
            </a:r>
            <a:r>
              <a:rPr lang="en-US" sz="2129" dirty="0">
                <a:latin typeface="Franklin Gothic Book"/>
                <a:cs typeface="Franklin Gothic Book"/>
              </a:rPr>
              <a:t>(1%</a:t>
            </a:r>
            <a:r>
              <a:rPr lang="en-US" sz="2129" spc="7" dirty="0">
                <a:latin typeface="Franklin Gothic Book"/>
                <a:cs typeface="Franklin Gothic Book"/>
              </a:rPr>
              <a:t> </a:t>
            </a:r>
            <a:r>
              <a:rPr lang="en-US" sz="2129" dirty="0">
                <a:latin typeface="Franklin Gothic Book"/>
                <a:cs typeface="Franklin Gothic Book"/>
              </a:rPr>
              <a:t>Annual</a:t>
            </a:r>
            <a:r>
              <a:rPr lang="en-US" sz="2129" spc="-7" dirty="0">
                <a:latin typeface="Franklin Gothic Book"/>
                <a:cs typeface="Franklin Gothic Book"/>
              </a:rPr>
              <a:t> </a:t>
            </a:r>
            <a:r>
              <a:rPr lang="en-US" sz="2129" dirty="0">
                <a:latin typeface="Franklin Gothic Book"/>
                <a:cs typeface="Franklin Gothic Book"/>
              </a:rPr>
              <a:t>Chance</a:t>
            </a:r>
            <a:r>
              <a:rPr lang="en-US" sz="2129" spc="7" dirty="0">
                <a:latin typeface="Franklin Gothic Book"/>
                <a:cs typeface="Franklin Gothic Book"/>
              </a:rPr>
              <a:t> </a:t>
            </a:r>
            <a:r>
              <a:rPr lang="en-US" sz="2129" spc="-7" dirty="0">
                <a:latin typeface="Franklin Gothic Book"/>
                <a:cs typeface="Franklin Gothic Book"/>
              </a:rPr>
              <a:t>Flood) </a:t>
            </a:r>
          </a:p>
          <a:p>
            <a:pPr marL="799026" marR="4069277">
              <a:lnSpc>
                <a:spcPct val="137100"/>
              </a:lnSpc>
              <a:spcBef>
                <a:spcPts val="7"/>
              </a:spcBef>
            </a:pPr>
            <a:r>
              <a:rPr lang="en-US" sz="2129" spc="-508" dirty="0">
                <a:latin typeface="Franklin Gothic Book"/>
                <a:cs typeface="Franklin Gothic Book"/>
              </a:rPr>
              <a:t> </a:t>
            </a:r>
            <a:r>
              <a:rPr lang="en-US" sz="2129" spc="-21" dirty="0">
                <a:latin typeface="Franklin Gothic Book"/>
                <a:cs typeface="Franklin Gothic Book"/>
              </a:rPr>
              <a:t>LAG</a:t>
            </a:r>
            <a:r>
              <a:rPr lang="en-US" sz="2129" dirty="0">
                <a:latin typeface="Franklin Gothic Book"/>
                <a:cs typeface="Franklin Gothic Book"/>
              </a:rPr>
              <a:t> </a:t>
            </a:r>
            <a:r>
              <a:rPr lang="en-US" sz="2129" spc="7" dirty="0">
                <a:latin typeface="Franklin Gothic Book"/>
                <a:cs typeface="Franklin Gothic Book"/>
              </a:rPr>
              <a:t>=</a:t>
            </a:r>
            <a:r>
              <a:rPr lang="en-US" sz="2129" dirty="0">
                <a:latin typeface="Franklin Gothic Book"/>
                <a:cs typeface="Franklin Gothic Book"/>
              </a:rPr>
              <a:t> </a:t>
            </a:r>
            <a:r>
              <a:rPr lang="en-US" sz="2129" spc="-7" dirty="0">
                <a:latin typeface="Franklin Gothic Book"/>
                <a:cs typeface="Franklin Gothic Book"/>
              </a:rPr>
              <a:t>Lowest Adjacent</a:t>
            </a:r>
            <a:r>
              <a:rPr lang="en-US" sz="2129" spc="7" dirty="0">
                <a:latin typeface="Franklin Gothic Book"/>
                <a:cs typeface="Franklin Gothic Book"/>
              </a:rPr>
              <a:t> </a:t>
            </a:r>
            <a:r>
              <a:rPr lang="en-US" sz="2129" dirty="0">
                <a:latin typeface="Franklin Gothic Book"/>
                <a:cs typeface="Franklin Gothic Book"/>
              </a:rPr>
              <a:t>Grade     </a:t>
            </a:r>
          </a:p>
          <a:p>
            <a:pPr marL="799026" marR="7568943">
              <a:lnSpc>
                <a:spcPct val="137100"/>
              </a:lnSpc>
            </a:pPr>
            <a:r>
              <a:rPr sz="2129" spc="-14" dirty="0">
                <a:latin typeface="Franklin Gothic Book"/>
                <a:cs typeface="Franklin Gothic Book"/>
              </a:rPr>
              <a:t>HAG </a:t>
            </a:r>
            <a:r>
              <a:rPr sz="2129" spc="7" dirty="0">
                <a:latin typeface="Franklin Gothic Book"/>
                <a:cs typeface="Franklin Gothic Book"/>
              </a:rPr>
              <a:t>= </a:t>
            </a:r>
            <a:r>
              <a:rPr sz="2129" dirty="0">
                <a:latin typeface="Franklin Gothic Book"/>
                <a:cs typeface="Franklin Gothic Book"/>
              </a:rPr>
              <a:t>Highest </a:t>
            </a:r>
            <a:r>
              <a:rPr sz="2129" spc="-7" dirty="0">
                <a:latin typeface="Franklin Gothic Book"/>
                <a:cs typeface="Franklin Gothic Book"/>
              </a:rPr>
              <a:t>Adjacent </a:t>
            </a:r>
            <a:r>
              <a:rPr sz="2129" dirty="0">
                <a:latin typeface="Franklin Gothic Book"/>
                <a:cs typeface="Franklin Gothic Book"/>
              </a:rPr>
              <a:t>Grade</a:t>
            </a:r>
            <a:endParaRPr lang="en-US" sz="2129" dirty="0">
              <a:latin typeface="Franklin Gothic Book"/>
              <a:cs typeface="Franklin Gothic Book"/>
            </a:endParaRPr>
          </a:p>
          <a:p>
            <a:pPr marL="799026" marR="7568943">
              <a:lnSpc>
                <a:spcPct val="137100"/>
              </a:lnSpc>
            </a:pPr>
            <a:r>
              <a:rPr sz="2129" spc="-515" dirty="0">
                <a:latin typeface="Franklin Gothic Book"/>
                <a:cs typeface="Franklin Gothic Book"/>
              </a:rPr>
              <a:t> </a:t>
            </a:r>
            <a:r>
              <a:rPr sz="2129" spc="-7" dirty="0">
                <a:latin typeface="Franklin Gothic Book"/>
                <a:cs typeface="Franklin Gothic Book"/>
              </a:rPr>
              <a:t>Bottom</a:t>
            </a:r>
            <a:r>
              <a:rPr sz="2129" spc="-27" dirty="0">
                <a:latin typeface="Franklin Gothic Book"/>
                <a:cs typeface="Franklin Gothic Book"/>
              </a:rPr>
              <a:t> </a:t>
            </a:r>
            <a:r>
              <a:rPr sz="2129" dirty="0">
                <a:latin typeface="Franklin Gothic Book"/>
                <a:cs typeface="Franklin Gothic Book"/>
              </a:rPr>
              <a:t>Floor</a:t>
            </a:r>
            <a:r>
              <a:rPr sz="2129" spc="-21" dirty="0">
                <a:latin typeface="Franklin Gothic Book"/>
                <a:cs typeface="Franklin Gothic Book"/>
              </a:rPr>
              <a:t> </a:t>
            </a:r>
            <a:r>
              <a:rPr sz="2129" spc="-7" dirty="0">
                <a:latin typeface="Franklin Gothic Book"/>
                <a:cs typeface="Franklin Gothic Book"/>
              </a:rPr>
              <a:t>Elevation</a:t>
            </a:r>
            <a:endParaRPr lang="en-US" sz="2129" dirty="0">
              <a:latin typeface="Franklin Gothic Book"/>
              <a:cs typeface="Franklin Gothic Book"/>
            </a:endParaRPr>
          </a:p>
          <a:p>
            <a:pPr marL="799026" marR="8498814">
              <a:lnSpc>
                <a:spcPct val="137100"/>
              </a:lnSpc>
              <a:spcBef>
                <a:spcPts val="7"/>
              </a:spcBef>
            </a:pPr>
            <a:br>
              <a:rPr lang="en-US" sz="2129" spc="-7" dirty="0">
                <a:latin typeface="Franklin Gothic Book"/>
                <a:cs typeface="Franklin Gothic Book"/>
              </a:rPr>
            </a:br>
            <a:r>
              <a:rPr lang="en-US" sz="2129" spc="-7" dirty="0">
                <a:latin typeface="Franklin Gothic Book"/>
                <a:cs typeface="Franklin Gothic Book"/>
              </a:rPr>
              <a:t>Lowest </a:t>
            </a:r>
            <a:r>
              <a:rPr lang="en-US" sz="2129" dirty="0">
                <a:latin typeface="Franklin Gothic Book"/>
                <a:cs typeface="Franklin Gothic Book"/>
              </a:rPr>
              <a:t>Floor </a:t>
            </a:r>
            <a:r>
              <a:rPr lang="en-US" sz="2129" spc="-14" dirty="0">
                <a:latin typeface="Franklin Gothic Book"/>
                <a:cs typeface="Franklin Gothic Book"/>
              </a:rPr>
              <a:t>Elevation</a:t>
            </a:r>
          </a:p>
          <a:p>
            <a:pPr marL="799026" marR="8498814">
              <a:lnSpc>
                <a:spcPct val="137100"/>
              </a:lnSpc>
              <a:spcBef>
                <a:spcPts val="7"/>
              </a:spcBef>
            </a:pPr>
            <a:br>
              <a:rPr lang="en-US" sz="2129" spc="-515" dirty="0">
                <a:latin typeface="Franklin Gothic Book"/>
                <a:cs typeface="Franklin Gothic Book"/>
              </a:rPr>
            </a:br>
            <a:br>
              <a:rPr lang="en-US" sz="2129" spc="-515" dirty="0">
                <a:latin typeface="Franklin Gothic Book"/>
                <a:cs typeface="Franklin Gothic Book"/>
              </a:rPr>
            </a:br>
            <a:r>
              <a:rPr sz="2129" spc="-515" dirty="0">
                <a:latin typeface="Franklin Gothic Book"/>
                <a:cs typeface="Franklin Gothic Book"/>
              </a:rPr>
              <a:t> </a:t>
            </a:r>
            <a:r>
              <a:rPr sz="2129" spc="82" dirty="0">
                <a:solidFill>
                  <a:srgbClr val="3C641E"/>
                </a:solidFill>
                <a:latin typeface="Franklin Gothic Book"/>
                <a:cs typeface="Franklin Gothic Book"/>
              </a:rPr>
              <a:t>First</a:t>
            </a:r>
            <a:r>
              <a:rPr sz="2129" spc="165" dirty="0">
                <a:solidFill>
                  <a:srgbClr val="3C641E"/>
                </a:solidFill>
                <a:latin typeface="Franklin Gothic Book"/>
                <a:cs typeface="Franklin Gothic Book"/>
              </a:rPr>
              <a:t> </a:t>
            </a:r>
            <a:r>
              <a:rPr sz="2129" spc="82" dirty="0">
                <a:solidFill>
                  <a:srgbClr val="3C641E"/>
                </a:solidFill>
                <a:latin typeface="Franklin Gothic Book"/>
                <a:cs typeface="Franklin Gothic Book"/>
              </a:rPr>
              <a:t>Floor</a:t>
            </a:r>
            <a:r>
              <a:rPr sz="2129" spc="165" dirty="0">
                <a:solidFill>
                  <a:srgbClr val="3C641E"/>
                </a:solidFill>
                <a:latin typeface="Franklin Gothic Book"/>
                <a:cs typeface="Franklin Gothic Book"/>
              </a:rPr>
              <a:t> </a:t>
            </a:r>
            <a:r>
              <a:rPr sz="2129" spc="89" dirty="0">
                <a:solidFill>
                  <a:srgbClr val="3C641E"/>
                </a:solidFill>
                <a:latin typeface="Franklin Gothic Book"/>
                <a:cs typeface="Franklin Gothic Book"/>
              </a:rPr>
              <a:t>Height</a:t>
            </a:r>
            <a:endParaRPr sz="2473" dirty="0">
              <a:latin typeface="Franklin Gothic Book"/>
              <a:cs typeface="Franklin Gothic Book"/>
            </a:endParaRPr>
          </a:p>
          <a:p>
            <a:pPr marL="7445949"/>
            <a:endParaRPr sz="1168" dirty="0">
              <a:latin typeface="Arial"/>
              <a:cs typeface="Arial"/>
            </a:endParaRPr>
          </a:p>
          <a:p>
            <a:pPr marL="4754905">
              <a:spcBef>
                <a:spcPts val="268"/>
              </a:spcBef>
            </a:pPr>
            <a:r>
              <a:rPr sz="1511" i="1" spc="14" dirty="0">
                <a:solidFill>
                  <a:srgbClr val="467026"/>
                </a:solidFill>
                <a:latin typeface="Franklin Gothic Book"/>
                <a:cs typeface="Franklin Gothic Book"/>
              </a:rPr>
              <a:t>**Legend:</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dark</a:t>
            </a:r>
            <a:r>
              <a:rPr sz="1511" i="1" spc="27"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green</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font </a:t>
            </a:r>
            <a:r>
              <a:rPr sz="1511" i="1" spc="7" dirty="0">
                <a:solidFill>
                  <a:srgbClr val="467026"/>
                </a:solidFill>
                <a:latin typeface="Franklin Gothic Book"/>
                <a:cs typeface="Franklin Gothic Book"/>
              </a:rPr>
              <a:t>indicates</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new</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or</a:t>
            </a:r>
            <a:r>
              <a:rPr sz="1511" i="1" spc="21"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changed</a:t>
            </a:r>
            <a:r>
              <a:rPr sz="1511" i="1" spc="34" dirty="0">
                <a:solidFill>
                  <a:srgbClr val="467026"/>
                </a:solidFill>
                <a:latin typeface="Franklin Gothic Book"/>
                <a:cs typeface="Franklin Gothic Book"/>
              </a:rPr>
              <a:t> </a:t>
            </a:r>
            <a:r>
              <a:rPr sz="1511" i="1" spc="14" dirty="0">
                <a:solidFill>
                  <a:srgbClr val="467026"/>
                </a:solidFill>
                <a:latin typeface="Franklin Gothic Book"/>
                <a:cs typeface="Franklin Gothic Book"/>
              </a:rPr>
              <a:t>information</a:t>
            </a:r>
            <a:endParaRPr sz="1511" dirty="0">
              <a:latin typeface="Franklin Gothic Book"/>
              <a:cs typeface="Franklin Gothic Book"/>
            </a:endParaRPr>
          </a:p>
        </p:txBody>
      </p:sp>
      <p:sp>
        <p:nvSpPr>
          <p:cNvPr id="13" name="object 13"/>
          <p:cNvSpPr txBox="1">
            <a:spLocks noGrp="1"/>
          </p:cNvSpPr>
          <p:nvPr>
            <p:ph type="ftr" sz="quarter" idx="5"/>
          </p:nvPr>
        </p:nvSpPr>
        <p:spPr>
          <a:xfrm>
            <a:off x="604872" y="7523109"/>
            <a:ext cx="3673353" cy="220510"/>
          </a:xfrm>
          <a:prstGeom prst="rect">
            <a:avLst/>
          </a:prstGeom>
        </p:spPr>
        <p:txBody>
          <a:bodyPr vert="horz" wrap="square" lIns="0" tIns="0" rIns="0" bIns="0" rtlCol="0">
            <a:spAutoFit/>
          </a:bodyPr>
          <a:lstStyle/>
          <a:p>
            <a:pPr marL="17446">
              <a:lnSpc>
                <a:spcPts val="1834"/>
              </a:lnSpc>
            </a:pPr>
            <a:r>
              <a:rPr lang="en-US" spc="-34" dirty="0"/>
              <a:t>WV Surveyor Training</a:t>
            </a:r>
            <a:endParaRPr spc="-34" dirty="0"/>
          </a:p>
        </p:txBody>
      </p:sp>
      <p:sp>
        <p:nvSpPr>
          <p:cNvPr id="15" name="Slide Number Placeholder 14">
            <a:extLst>
              <a:ext uri="{FF2B5EF4-FFF2-40B4-BE49-F238E27FC236}">
                <a16:creationId xmlns:a16="http://schemas.microsoft.com/office/drawing/2014/main" id="{A9180059-9A7C-342D-86D0-291F14EF7612}"/>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7</a:t>
            </a:fld>
            <a:endParaRPr lang="en-US" spc="-21" dirty="0"/>
          </a:p>
        </p:txBody>
      </p:sp>
      <p:sp>
        <p:nvSpPr>
          <p:cNvPr id="3" name="TextBox 2">
            <a:extLst>
              <a:ext uri="{FF2B5EF4-FFF2-40B4-BE49-F238E27FC236}">
                <a16:creationId xmlns:a16="http://schemas.microsoft.com/office/drawing/2014/main" id="{F246F27D-841B-0F89-A91D-710C3B732E42}"/>
              </a:ext>
            </a:extLst>
          </p:cNvPr>
          <p:cNvSpPr txBox="1"/>
          <p:nvPr/>
        </p:nvSpPr>
        <p:spPr>
          <a:xfrm>
            <a:off x="4085557" y="4419600"/>
            <a:ext cx="8978601" cy="646331"/>
          </a:xfrm>
          <a:prstGeom prst="rect">
            <a:avLst/>
          </a:prstGeom>
          <a:noFill/>
        </p:spPr>
        <p:txBody>
          <a:bodyPr wrap="square" rtlCol="0">
            <a:spAutoFit/>
          </a:bodyPr>
          <a:lstStyle/>
          <a:p>
            <a:r>
              <a:rPr lang="en-US" b="1" dirty="0">
                <a:solidFill>
                  <a:srgbClr val="C00000"/>
                </a:solidFill>
              </a:rPr>
              <a:t>Lowest enclosed area (basement, crawlspace, slab, garage enclosure). </a:t>
            </a:r>
            <a:br>
              <a:rPr lang="en-US" b="1" dirty="0">
                <a:solidFill>
                  <a:srgbClr val="C00000"/>
                </a:solidFill>
              </a:rPr>
            </a:br>
            <a:r>
              <a:rPr lang="en-US" b="1" i="1" dirty="0">
                <a:solidFill>
                  <a:srgbClr val="C00000"/>
                </a:solidFill>
              </a:rPr>
              <a:t>Recorded elevations by Surveyor in Section C of Elevation Certificate. </a:t>
            </a:r>
          </a:p>
        </p:txBody>
      </p:sp>
      <p:sp>
        <p:nvSpPr>
          <p:cNvPr id="14" name="TextBox 13">
            <a:extLst>
              <a:ext uri="{FF2B5EF4-FFF2-40B4-BE49-F238E27FC236}">
                <a16:creationId xmlns:a16="http://schemas.microsoft.com/office/drawing/2014/main" id="{FEDFFC86-4692-94A7-A38E-246B9BC37E42}"/>
              </a:ext>
            </a:extLst>
          </p:cNvPr>
          <p:cNvSpPr txBox="1"/>
          <p:nvPr/>
        </p:nvSpPr>
        <p:spPr>
          <a:xfrm>
            <a:off x="4085557" y="6628779"/>
            <a:ext cx="9142620" cy="369332"/>
          </a:xfrm>
          <a:prstGeom prst="rect">
            <a:avLst/>
          </a:prstGeom>
          <a:noFill/>
        </p:spPr>
        <p:txBody>
          <a:bodyPr wrap="square" rtlCol="0">
            <a:spAutoFit/>
          </a:bodyPr>
          <a:lstStyle/>
          <a:p>
            <a:r>
              <a:rPr lang="en-US" b="1" dirty="0">
                <a:solidFill>
                  <a:srgbClr val="C00000"/>
                </a:solidFill>
              </a:rPr>
              <a:t>First living floor of the building at or above grade.  </a:t>
            </a:r>
            <a:r>
              <a:rPr lang="en-US" b="1" i="1" dirty="0">
                <a:solidFill>
                  <a:srgbClr val="C00000"/>
                </a:solidFill>
              </a:rPr>
              <a:t>Used for rating flood insurance in Section H.</a:t>
            </a:r>
          </a:p>
        </p:txBody>
      </p:sp>
      <p:sp>
        <p:nvSpPr>
          <p:cNvPr id="16" name="Right Bracket 15">
            <a:extLst>
              <a:ext uri="{FF2B5EF4-FFF2-40B4-BE49-F238E27FC236}">
                <a16:creationId xmlns:a16="http://schemas.microsoft.com/office/drawing/2014/main" id="{EAAC2049-E6C6-05D2-FA4E-5ED7E97BD0B0}"/>
              </a:ext>
            </a:extLst>
          </p:cNvPr>
          <p:cNvSpPr/>
          <p:nvPr/>
        </p:nvSpPr>
        <p:spPr>
          <a:xfrm>
            <a:off x="5384801" y="3565086"/>
            <a:ext cx="152400" cy="731117"/>
          </a:xfrm>
          <a:prstGeom prst="rightBracket">
            <a:avLst/>
          </a:prstGeom>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b="1" dirty="0">
              <a:solidFill>
                <a:srgbClr val="C00000"/>
              </a:solidFill>
            </a:endParaRPr>
          </a:p>
        </p:txBody>
      </p:sp>
      <p:sp>
        <p:nvSpPr>
          <p:cNvPr id="17" name="TextBox 16">
            <a:extLst>
              <a:ext uri="{FF2B5EF4-FFF2-40B4-BE49-F238E27FC236}">
                <a16:creationId xmlns:a16="http://schemas.microsoft.com/office/drawing/2014/main" id="{F791B017-4F67-4881-A9A8-EC7AEB0AE7B1}"/>
              </a:ext>
            </a:extLst>
          </p:cNvPr>
          <p:cNvSpPr txBox="1"/>
          <p:nvPr/>
        </p:nvSpPr>
        <p:spPr>
          <a:xfrm>
            <a:off x="5593379" y="3595969"/>
            <a:ext cx="8097221" cy="646331"/>
          </a:xfrm>
          <a:prstGeom prst="rect">
            <a:avLst/>
          </a:prstGeom>
          <a:noFill/>
        </p:spPr>
        <p:txBody>
          <a:bodyPr wrap="square" rtlCol="0">
            <a:spAutoFit/>
          </a:bodyPr>
          <a:lstStyle/>
          <a:p>
            <a:r>
              <a:rPr lang="en-US" b="1" dirty="0">
                <a:solidFill>
                  <a:srgbClr val="C00000"/>
                </a:solidFill>
              </a:rPr>
              <a:t>Measured immediately next to the building  where the foundation or building support touches the ground</a:t>
            </a:r>
          </a:p>
        </p:txBody>
      </p:sp>
      <p:sp>
        <p:nvSpPr>
          <p:cNvPr id="18" name="TextBox 17">
            <a:extLst>
              <a:ext uri="{FF2B5EF4-FFF2-40B4-BE49-F238E27FC236}">
                <a16:creationId xmlns:a16="http://schemas.microsoft.com/office/drawing/2014/main" id="{600885EC-07AE-3951-2AB2-2A693E61F718}"/>
              </a:ext>
            </a:extLst>
          </p:cNvPr>
          <p:cNvSpPr txBox="1"/>
          <p:nvPr/>
        </p:nvSpPr>
        <p:spPr>
          <a:xfrm>
            <a:off x="5520225" y="1752600"/>
            <a:ext cx="4538050" cy="369332"/>
          </a:xfrm>
          <a:prstGeom prst="rect">
            <a:avLst/>
          </a:prstGeom>
          <a:noFill/>
        </p:spPr>
        <p:txBody>
          <a:bodyPr wrap="square" rtlCol="0">
            <a:spAutoFit/>
          </a:bodyPr>
          <a:lstStyle/>
          <a:p>
            <a:r>
              <a:rPr lang="en-US" b="1" dirty="0">
                <a:solidFill>
                  <a:srgbClr val="C00000"/>
                </a:solidFill>
              </a:rPr>
              <a:t>Depicts Community’s Flood Zones and Risk </a:t>
            </a:r>
          </a:p>
        </p:txBody>
      </p:sp>
      <p:sp>
        <p:nvSpPr>
          <p:cNvPr id="19" name="TextBox 18">
            <a:extLst>
              <a:ext uri="{FF2B5EF4-FFF2-40B4-BE49-F238E27FC236}">
                <a16:creationId xmlns:a16="http://schemas.microsoft.com/office/drawing/2014/main" id="{7C02957F-0067-E571-5C56-EF0C07B6D60F}"/>
              </a:ext>
            </a:extLst>
          </p:cNvPr>
          <p:cNvSpPr txBox="1"/>
          <p:nvPr/>
        </p:nvSpPr>
        <p:spPr>
          <a:xfrm>
            <a:off x="8356600" y="3068186"/>
            <a:ext cx="3662556" cy="369332"/>
          </a:xfrm>
          <a:prstGeom prst="rect">
            <a:avLst/>
          </a:prstGeom>
          <a:noFill/>
        </p:spPr>
        <p:txBody>
          <a:bodyPr wrap="square" rtlCol="0">
            <a:spAutoFit/>
          </a:bodyPr>
          <a:lstStyle/>
          <a:p>
            <a:r>
              <a:rPr lang="en-US" b="1" dirty="0">
                <a:solidFill>
                  <a:srgbClr val="C00000"/>
                </a:solidFill>
              </a:rPr>
              <a:t>Area expected during 100-yr Event</a:t>
            </a:r>
          </a:p>
        </p:txBody>
      </p:sp>
      <p:sp>
        <p:nvSpPr>
          <p:cNvPr id="20" name="TextBox 19">
            <a:extLst>
              <a:ext uri="{FF2B5EF4-FFF2-40B4-BE49-F238E27FC236}">
                <a16:creationId xmlns:a16="http://schemas.microsoft.com/office/drawing/2014/main" id="{7D0BBA07-B85C-EDF0-0FBB-026BB8D0B5F6}"/>
              </a:ext>
            </a:extLst>
          </p:cNvPr>
          <p:cNvSpPr txBox="1"/>
          <p:nvPr/>
        </p:nvSpPr>
        <p:spPr>
          <a:xfrm>
            <a:off x="5520225" y="2221468"/>
            <a:ext cx="7560775" cy="369332"/>
          </a:xfrm>
          <a:prstGeom prst="rect">
            <a:avLst/>
          </a:prstGeom>
          <a:noFill/>
        </p:spPr>
        <p:txBody>
          <a:bodyPr wrap="square" rtlCol="0">
            <a:spAutoFit/>
          </a:bodyPr>
          <a:lstStyle/>
          <a:p>
            <a:r>
              <a:rPr lang="en-US" b="1" dirty="0">
                <a:solidFill>
                  <a:srgbClr val="C00000"/>
                </a:solidFill>
              </a:rPr>
              <a:t>Details history of community’s flooding and more detailed info than on FIRM</a:t>
            </a:r>
          </a:p>
        </p:txBody>
      </p:sp>
      <p:sp>
        <p:nvSpPr>
          <p:cNvPr id="21" name="TextBox 20">
            <a:extLst>
              <a:ext uri="{FF2B5EF4-FFF2-40B4-BE49-F238E27FC236}">
                <a16:creationId xmlns:a16="http://schemas.microsoft.com/office/drawing/2014/main" id="{8F67FDC5-EFA9-2B9B-EA42-312ED9DF9EBD}"/>
              </a:ext>
            </a:extLst>
          </p:cNvPr>
          <p:cNvSpPr txBox="1"/>
          <p:nvPr/>
        </p:nvSpPr>
        <p:spPr>
          <a:xfrm>
            <a:off x="5520225" y="2640722"/>
            <a:ext cx="8991599" cy="369332"/>
          </a:xfrm>
          <a:prstGeom prst="rect">
            <a:avLst/>
          </a:prstGeom>
          <a:noFill/>
        </p:spPr>
        <p:txBody>
          <a:bodyPr wrap="square" rtlCol="0">
            <a:spAutoFit/>
          </a:bodyPr>
          <a:lstStyle/>
          <a:p>
            <a:r>
              <a:rPr lang="en-US" b="1" dirty="0">
                <a:solidFill>
                  <a:srgbClr val="C00000"/>
                </a:solidFill>
              </a:rPr>
              <a:t>Surface Water Elevation of a 1% chance flood occurring in any given year</a:t>
            </a:r>
          </a:p>
        </p:txBody>
      </p:sp>
      <p:sp>
        <p:nvSpPr>
          <p:cNvPr id="22" name="TextBox 21">
            <a:extLst>
              <a:ext uri="{FF2B5EF4-FFF2-40B4-BE49-F238E27FC236}">
                <a16:creationId xmlns:a16="http://schemas.microsoft.com/office/drawing/2014/main" id="{17C3AEEA-276A-D839-225F-B5FF93207765}"/>
              </a:ext>
            </a:extLst>
          </p:cNvPr>
          <p:cNvSpPr txBox="1"/>
          <p:nvPr/>
        </p:nvSpPr>
        <p:spPr>
          <a:xfrm>
            <a:off x="4054455" y="5241419"/>
            <a:ext cx="9435801" cy="923330"/>
          </a:xfrm>
          <a:prstGeom prst="rect">
            <a:avLst/>
          </a:prstGeom>
          <a:noFill/>
        </p:spPr>
        <p:txBody>
          <a:bodyPr wrap="square" rtlCol="0">
            <a:spAutoFit/>
          </a:bodyPr>
          <a:lstStyle/>
          <a:p>
            <a:r>
              <a:rPr lang="en-US" b="1" u="sng" dirty="0">
                <a:solidFill>
                  <a:srgbClr val="C00000"/>
                </a:solidFill>
              </a:rPr>
              <a:t>Before Construction</a:t>
            </a:r>
            <a:r>
              <a:rPr lang="en-US" b="1" dirty="0">
                <a:solidFill>
                  <a:srgbClr val="C00000"/>
                </a:solidFill>
              </a:rPr>
              <a:t>:  Minimum building flood elevation level (BFE + Freeboard) for permit. </a:t>
            </a:r>
          </a:p>
          <a:p>
            <a:r>
              <a:rPr lang="en-US" b="1" u="sng" dirty="0">
                <a:solidFill>
                  <a:srgbClr val="C00000"/>
                </a:solidFill>
              </a:rPr>
              <a:t>As-Built</a:t>
            </a:r>
            <a:r>
              <a:rPr lang="en-US" b="1" dirty="0">
                <a:solidFill>
                  <a:srgbClr val="C00000"/>
                </a:solidFill>
              </a:rPr>
              <a:t>:  Elevation of the lowest floor (including basement) of the finished construction in accordance with the permit.  </a:t>
            </a:r>
            <a:r>
              <a:rPr lang="en-US" b="1" i="1" dirty="0">
                <a:solidFill>
                  <a:srgbClr val="C00000"/>
                </a:solidFill>
              </a:rPr>
              <a:t>Interpreted by Floodplain Administrator in Section G.</a:t>
            </a:r>
            <a:endParaRPr 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animBg="1"/>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319AA6-2CF2-1A73-9E8C-F3172A54036C}"/>
              </a:ext>
            </a:extLst>
          </p:cNvPr>
          <p:cNvSpPr>
            <a:spLocks noGrp="1"/>
          </p:cNvSpPr>
          <p:nvPr>
            <p:ph type="ftr" sz="quarter" idx="5"/>
          </p:nvPr>
        </p:nvSpPr>
        <p:spPr/>
        <p:txBody>
          <a:bodyPr/>
          <a:lstStyle/>
          <a:p>
            <a:pPr marL="17446">
              <a:lnSpc>
                <a:spcPts val="1834"/>
              </a:lnSpc>
            </a:pPr>
            <a:r>
              <a:rPr lang="en-US" spc="-34"/>
              <a:t>WV Surveyor Training</a:t>
            </a:r>
            <a:endParaRPr lang="en-US" spc="-34" dirty="0"/>
          </a:p>
        </p:txBody>
      </p:sp>
      <p:sp>
        <p:nvSpPr>
          <p:cNvPr id="3" name="Slide Number Placeholder 2">
            <a:extLst>
              <a:ext uri="{FF2B5EF4-FFF2-40B4-BE49-F238E27FC236}">
                <a16:creationId xmlns:a16="http://schemas.microsoft.com/office/drawing/2014/main" id="{69409CF1-5C0A-AEE9-5E59-281177D45CFE}"/>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8</a:t>
            </a:fld>
            <a:endParaRPr lang="en-US" spc="-21" dirty="0"/>
          </a:p>
        </p:txBody>
      </p:sp>
      <p:pic>
        <p:nvPicPr>
          <p:cNvPr id="1026" name="Picture 2">
            <a:extLst>
              <a:ext uri="{FF2B5EF4-FFF2-40B4-BE49-F238E27FC236}">
                <a16:creationId xmlns:a16="http://schemas.microsoft.com/office/drawing/2014/main" id="{D8D2ADC8-2965-86ED-9A34-A8C529F99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219200"/>
            <a:ext cx="12192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39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D6306-BE4C-9A44-C467-5C463CB069F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42B989-029E-01F5-50AD-8C75F15DE72A}"/>
              </a:ext>
            </a:extLst>
          </p:cNvPr>
          <p:cNvSpPr>
            <a:spLocks noGrp="1"/>
          </p:cNvSpPr>
          <p:nvPr>
            <p:ph type="ftr" sz="quarter" idx="5"/>
          </p:nvPr>
        </p:nvSpPr>
        <p:spPr/>
        <p:txBody>
          <a:bodyPr/>
          <a:lstStyle/>
          <a:p>
            <a:pPr marL="17446">
              <a:lnSpc>
                <a:spcPts val="1834"/>
              </a:lnSpc>
            </a:pPr>
            <a:r>
              <a:rPr lang="en-US" spc="-34"/>
              <a:t>WV Surveyor Training</a:t>
            </a:r>
            <a:endParaRPr lang="en-US" spc="-34" dirty="0"/>
          </a:p>
        </p:txBody>
      </p:sp>
      <p:sp>
        <p:nvSpPr>
          <p:cNvPr id="3" name="Slide Number Placeholder 2">
            <a:extLst>
              <a:ext uri="{FF2B5EF4-FFF2-40B4-BE49-F238E27FC236}">
                <a16:creationId xmlns:a16="http://schemas.microsoft.com/office/drawing/2014/main" id="{4062F244-E48E-2C88-1916-EB80113E4FE4}"/>
              </a:ext>
            </a:extLst>
          </p:cNvPr>
          <p:cNvSpPr>
            <a:spLocks noGrp="1"/>
          </p:cNvSpPr>
          <p:nvPr>
            <p:ph type="sldNum" sz="quarter" idx="7"/>
          </p:nvPr>
        </p:nvSpPr>
        <p:spPr/>
        <p:txBody>
          <a:bodyPr/>
          <a:lstStyle/>
          <a:p>
            <a:pPr marL="52338">
              <a:lnSpc>
                <a:spcPts val="1834"/>
              </a:lnSpc>
            </a:pPr>
            <a:fld id="{81D60167-4931-47E6-BA6A-407CBD079E47}" type="slidenum">
              <a:rPr lang="en-US" spc="-21" smtClean="0"/>
              <a:pPr marL="52338">
                <a:lnSpc>
                  <a:spcPts val="1834"/>
                </a:lnSpc>
              </a:pPr>
              <a:t>9</a:t>
            </a:fld>
            <a:endParaRPr lang="en-US" spc="-21" dirty="0"/>
          </a:p>
        </p:txBody>
      </p:sp>
      <p:pic>
        <p:nvPicPr>
          <p:cNvPr id="2050" name="Picture 2">
            <a:extLst>
              <a:ext uri="{FF2B5EF4-FFF2-40B4-BE49-F238E27FC236}">
                <a16:creationId xmlns:a16="http://schemas.microsoft.com/office/drawing/2014/main" id="{DB50D9E5-579A-A7F1-DC2B-5AE5FEB7C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99" y="838200"/>
            <a:ext cx="13508827" cy="636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73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1987</TotalTime>
  <Words>8947</Words>
  <Application>Microsoft Office PowerPoint</Application>
  <PresentationFormat>Custom</PresentationFormat>
  <Paragraphs>1141</Paragraphs>
  <Slides>65</Slides>
  <Notes>57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Aptos</vt:lpstr>
      <vt:lpstr>Aptos Body</vt:lpstr>
      <vt:lpstr>Arial</vt:lpstr>
      <vt:lpstr>ArialMT</vt:lpstr>
      <vt:lpstr>Calibri</vt:lpstr>
      <vt:lpstr>Franklin Gothic Book</vt:lpstr>
      <vt:lpstr>Franklin Gothic Medium</vt:lpstr>
      <vt:lpstr>Symbol</vt:lpstr>
      <vt:lpstr>Times New Roman</vt:lpstr>
      <vt:lpstr>Wingdings</vt:lpstr>
      <vt:lpstr>Office Theme</vt:lpstr>
      <vt:lpstr>PowerPoint Presentation</vt:lpstr>
      <vt:lpstr>PowerPoint Presentation</vt:lpstr>
      <vt:lpstr>PowerPoint Presentation</vt:lpstr>
      <vt:lpstr>Many uses (and users) of the Elevation Certificate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NFIP Flood Insurance Rating Methodology</vt:lpstr>
      <vt:lpstr>Structural Variables: Building Characteristics</vt:lpstr>
      <vt:lpstr>6 Foundation Types (Section H)</vt:lpstr>
      <vt:lpstr>Mitigation Discounts</vt:lpstr>
      <vt:lpstr>Mitigation Discounts</vt:lpstr>
      <vt:lpstr>PowerPoint Presentation</vt:lpstr>
      <vt:lpstr>PowerPoint Presentation</vt:lpstr>
      <vt:lpstr>Overview of Changes to the Sections of the EC</vt:lpstr>
      <vt:lpstr>PowerPoint Presentation</vt:lpstr>
      <vt:lpstr>PowerPoint Presentation</vt:lpstr>
      <vt:lpstr>11 Building Diagrams: Clarification on Diagram 7 and 8</vt:lpstr>
      <vt:lpstr>Building Diagrams: Clarification on Diagram 7 and 8</vt:lpstr>
      <vt:lpstr>PowerPoint Presentation</vt:lpstr>
      <vt:lpstr>A9 – Attached Garage</vt:lpstr>
      <vt:lpstr>A8 / A9 and Flood Openings</vt:lpstr>
      <vt:lpstr>PowerPoint Presentation</vt:lpstr>
      <vt:lpstr>PowerPoint Presentation</vt:lpstr>
      <vt:lpstr>PowerPoint Presentation</vt:lpstr>
      <vt:lpstr>A8 or A9 (c) – What type of flood openings? How many of each?</vt:lpstr>
      <vt:lpstr>PowerPoint Presentation</vt:lpstr>
      <vt:lpstr>PowerPoint Presentation</vt:lpstr>
      <vt:lpstr>Section A – Updated Instructions</vt:lpstr>
      <vt:lpstr>PowerPoint Presentation</vt:lpstr>
      <vt:lpstr>PowerPoint Presentation</vt:lpstr>
      <vt:lpstr>Section B – Updated Instructions</vt:lpstr>
      <vt:lpstr>FIRM Info: Typical FIRM Panel and Flood Zones</vt:lpstr>
      <vt:lpstr>Floodplain Map Overview</vt:lpstr>
      <vt:lpstr>Floodplain Map Overview</vt:lpstr>
      <vt:lpstr>WV Flood Tool</vt:lpstr>
      <vt:lpstr>PowerPoint Presentation</vt:lpstr>
      <vt:lpstr>PowerPoint Presentation</vt:lpstr>
      <vt:lpstr>PowerPoint Presentation</vt:lpstr>
      <vt:lpstr>PowerPoint Presentation</vt:lpstr>
      <vt:lpstr>Section B – Updated Instructions</vt:lpstr>
      <vt:lpstr>PowerPoint Presentation</vt:lpstr>
      <vt:lpstr>PowerPoint Presentation</vt:lpstr>
      <vt:lpstr>PowerPoint Presentation</vt:lpstr>
      <vt:lpstr>C2(a) – Top of Bottom Floor</vt:lpstr>
      <vt:lpstr>C2(b) – Next Higher Floor</vt:lpstr>
      <vt:lpstr>C2(c) – Bottom of Lowest Horizontal Structural Member</vt:lpstr>
      <vt:lpstr>A floor by any other name…</vt:lpstr>
      <vt:lpstr>C2(d) – Attached Garage, measure top of slab</vt:lpstr>
      <vt:lpstr>PowerPoint Presentation</vt:lpstr>
      <vt:lpstr>PowerPoint Presentation</vt:lpstr>
      <vt:lpstr>Section C – Updated Instructions</vt:lpstr>
      <vt:lpstr>PowerPoint Presentation</vt:lpstr>
      <vt:lpstr>PowerPoint Presentation</vt:lpstr>
      <vt:lpstr>PowerPoint Presentation</vt:lpstr>
      <vt:lpstr>Sections of the Elevation Certificate – Who can complete?</vt:lpstr>
      <vt:lpstr>For Compliance with Floodplain Management Regulations…</vt:lpstr>
      <vt:lpstr>For Flood Insurance Reasons Only…</vt:lpstr>
      <vt:lpstr>For Letter of Map Change…</vt:lpstr>
      <vt:lpstr>PowerPoint Presentation</vt:lpstr>
      <vt:lpstr>Which form sections can I use for…?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2023 Elevation Certificate_July2023_FINAL_Slides</dc:title>
  <dc:creator>FEMA</dc:creator>
  <cp:lastModifiedBy>Kurt Donaldson</cp:lastModifiedBy>
  <cp:revision>20</cp:revision>
  <dcterms:created xsi:type="dcterms:W3CDTF">2025-04-03T02:53:52Z</dcterms:created>
  <dcterms:modified xsi:type="dcterms:W3CDTF">2025-04-05T10:15:46Z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2023-08-17T00:00:00Z</vt:filetime>
  </property>
  <property fmtid="{D5CDD505-2E9C-101B-9397-08002B2CF9AE}" pid="3" name="Creator">
    <vt:lpwstr>PScript5.dll Version 5.2.2</vt:lpwstr>
  </property>
  <property fmtid="{D5CDD505-2E9C-101B-9397-08002B2CF9AE}" pid="4" name="LastSaved">
    <vt:filetime>2025-04-03T00:00:00Z</vt:filetime>
  </property>
</Properties>
</file>