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3" r:id="rId2"/>
    <p:sldId id="330" r:id="rId3"/>
    <p:sldId id="324" r:id="rId4"/>
    <p:sldId id="325" r:id="rId5"/>
    <p:sldId id="322" r:id="rId6"/>
    <p:sldId id="331" r:id="rId7"/>
    <p:sldId id="334" r:id="rId8"/>
    <p:sldId id="332" r:id="rId9"/>
    <p:sldId id="333" r:id="rId10"/>
    <p:sldId id="335" r:id="rId11"/>
    <p:sldId id="336" r:id="rId12"/>
    <p:sldId id="291" r:id="rId13"/>
    <p:sldId id="327" r:id="rId14"/>
    <p:sldId id="328" r:id="rId15"/>
    <p:sldId id="32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6600"/>
    <a:srgbClr val="0B3041"/>
    <a:srgbClr val="F7F708"/>
    <a:srgbClr val="572309"/>
    <a:srgbClr val="DEE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6" y="10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CD08C-A8E4-463E-BE6E-6203A68839A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28897-73A8-46F8-8CD7-5CF29F703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66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28897-73A8-46F8-8CD7-5CF29F7032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32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634D7-34FE-3B6A-2014-626B0036B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B87335-BB78-CE4D-2888-1BFCC5BB22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870DA4-CB27-F713-EC06-BE14F7435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2F1CE-6465-C74B-505F-437824B0F2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28897-73A8-46F8-8CD7-5CF29F7032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43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F647F-E358-C623-0263-7B49CDCDD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FA088B-F9D9-45DE-B104-22A2513DB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27FD75-647C-7F15-641D-81990D626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846E8-18D7-A1B9-04EA-81403842C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28897-73A8-46F8-8CD7-5CF29F7032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09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2D68D-E58E-5829-400B-175620163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68F151-0712-0BDC-5A6C-8937136B66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8F002A-9679-4755-3A20-552C7356FE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0009E-A1C5-8FCC-5B22-2D284F7729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28897-73A8-46F8-8CD7-5CF29F7032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48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2EBB5-B0EC-29FD-2114-06842ACA1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4DB10E-0DE2-3A71-ECA2-E9579C17A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D18BF7-B14D-63ED-B169-481B9B146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E45D6-5AD9-31F1-EA90-D422B85556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28897-73A8-46F8-8CD7-5CF29F7032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5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BBC0F-CD2F-E995-BA58-E8F065147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24322A-695E-4B44-8642-4EF6FB8D8C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55010C-AF9E-050F-5BCE-E70780520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5E487-2EC6-5F0F-18B6-BF16AE9EF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28897-73A8-46F8-8CD7-5CF29F7032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74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926E0-8AD0-8485-39F5-500F1011F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290F1F-8BEE-ABD7-F873-3177D1F17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6963BE-A41D-7BFE-EB77-5446C9F6F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590AC-F649-7069-9FA6-93A0200446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28897-73A8-46F8-8CD7-5CF29F7032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9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EEF9-D988-5E12-0071-C5DB421C3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EFBDE-DA37-E1D4-6DA7-DE587157E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498B1-A60B-24EF-D5C0-56319CF2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1DCD8-8DFE-92D6-C0A9-391BB17EB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1DB19-17D5-EEB8-020E-D4527E68F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3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6EBC8-587D-4D8A-D44C-4E4D48AB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BFB14-90FF-7885-5213-41BA328E0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1D518-1957-519A-137E-0B50738FF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C3CF1-3DA0-93B3-D8BE-9D1F62E21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F14F9-9E3A-1A31-AB34-E2DECE58D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62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2406C9-6A76-EA8B-CB19-AC0B57004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E3318-E67B-0703-9D5C-66B74043A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6B609-C846-0F3E-195E-0D4751493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1E47A-AF78-B8F5-1E28-65F71C2B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DE0D-E10F-6234-ED0E-2538B81A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1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D2402-FDF6-9A2B-9F73-044CF410F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0F3DB-E683-93B4-2C07-2FAB26AD1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7EC8B-1331-1426-F032-7C3E59671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8C4D3-E788-6218-EBCC-1B8C91C7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AAFD-F189-49F9-24F9-7816044F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8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F9AE0-391D-9B77-4024-EDE14A615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F4C81-F45F-E54B-EFEA-072D44B55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A0F44-4772-8508-35FD-897CD79C4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BF8E9-6EC0-9332-88DB-8B979644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5CF78-CF0D-3CAC-0736-81247B20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1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6B3CA-0542-AFCB-F8A0-2F93A65BF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D13A0-0059-4EF5-BFFF-E64ECFDEC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67275-0699-4282-DBFD-A5A7D97BE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D6239-B3A4-94C3-86EB-C302D0DB3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99D6B-3F7A-97C5-7AFE-0D1FA1730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C7A4B-4166-8E5A-9120-98EF2750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3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1716-8C56-C655-64B4-0F92D8CE3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F6ED0-E519-5654-AB24-E01C0CB8F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B0A11-6A21-BD47-F9F1-9FDA8CDFE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5959CC-8D77-0B50-56E5-F5AA177EF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B63E3D-E2B4-3789-0563-2B4A294E0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573466-8204-3725-F107-AD0503CA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CBC52D-ACBE-A5C7-B09B-D7B4FD97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B4A4E4-1F8A-E522-9B79-D25A8A80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67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7CDFD-826F-32BF-8830-65639156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E7C83-0E4C-74AF-32F0-0E4E18E81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5ED690-429E-A6CF-B76B-12EF3355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FE3FD-70BC-F2D4-05E0-DFA2D8DE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2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DA5DE-8459-4721-616E-55E011977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F2A981-CAAF-961A-B8F2-3BCD166C0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7BDFE-AB26-C4EC-C27F-83808382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4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9C99-5782-6528-9A3B-CEBD4E74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B7263-7D2C-BAA5-385D-CA818F266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C0F2F-9F9A-F8B4-2D22-148D5B5F1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9A3A8-5B40-2E1D-A903-9F49309B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317C9-0FB1-F24A-5384-FFB4C821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0F830-0EC6-B977-EF2D-87B547D7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1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8FE46-1E1B-33BA-6C92-BBD0CBBA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CD890-CE02-B7E6-88D4-9CD6B00C44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16EF1-C5A3-5F46-9F82-82804BBC1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EB4CD-A23A-EDE0-8E9B-47259B8F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A9185-BC07-0A52-0E9A-3B2443544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E8FAA-2CF3-0CB8-4B3E-9E6E3B37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9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86B8E-408F-F437-0EAF-EE39075A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D6D34-9FB7-A262-3C0D-6FC20ADCD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82D41-D864-AF4D-1B13-755FB6FEA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0D20C5-A381-4A29-9C1C-68DC944876CF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D5D1E-504C-5B24-F75C-98729E5E8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E1004-1B13-6C2A-4981-CFC3D607D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8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9087372&amp;y=4629591&amp;l=12&amp;v=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238A56D-ED3B-5F1E-31AC-09910BAA3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38" y="-8490"/>
            <a:ext cx="11471262" cy="6865470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4A4BF9-7D4A-D54C-0401-74508387589F}"/>
              </a:ext>
            </a:extLst>
          </p:cNvPr>
          <p:cNvSpPr txBox="1">
            <a:spLocks/>
          </p:cNvSpPr>
          <p:nvPr/>
        </p:nvSpPr>
        <p:spPr>
          <a:xfrm rot="16200000">
            <a:off x="-2548698" y="3298251"/>
            <a:ext cx="6105527" cy="1013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 Profile</a:t>
            </a:r>
          </a:p>
        </p:txBody>
      </p:sp>
      <p:pic>
        <p:nvPicPr>
          <p:cNvPr id="4" name="Picture 3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E3B82ECB-E64B-3667-9A7F-3E45878BF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"/>
            <a:ext cx="1010665" cy="95045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61D1F79-8156-05F6-23C8-F100C19E8AA3}"/>
              </a:ext>
            </a:extLst>
          </p:cNvPr>
          <p:cNvSpPr/>
          <p:nvPr/>
        </p:nvSpPr>
        <p:spPr>
          <a:xfrm>
            <a:off x="2226703" y="6108560"/>
            <a:ext cx="72189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Saint Francis Hospital</a:t>
            </a:r>
          </a:p>
        </p:txBody>
      </p:sp>
    </p:spTree>
    <p:extLst>
      <p:ext uri="{BB962C8B-B14F-4D97-AF65-F5344CB8AC3E}">
        <p14:creationId xmlns:p14="http://schemas.microsoft.com/office/powerpoint/2010/main" val="161464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732C0-B748-1BB8-77AF-5788C4F47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F330622-91EA-D1E9-A6E9-13423F34A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633" y="50901"/>
            <a:ext cx="10021686" cy="6798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FF076E-01E7-B5C1-F1CD-FAD0EEE9E72D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A54108-5310-4946-0DFE-C0FAAFD8459B}"/>
              </a:ext>
            </a:extLst>
          </p:cNvPr>
          <p:cNvSpPr/>
          <p:nvPr/>
        </p:nvSpPr>
        <p:spPr>
          <a:xfrm>
            <a:off x="22349140" y="784724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C0F90E-D5F0-B513-D351-5FA5574D45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D556D8DB-C2A6-1BEC-A6FC-A6FEA0710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3" y="5576318"/>
            <a:ext cx="1098460" cy="1033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9785B4-171E-011F-D026-9C07479B55DE}"/>
              </a:ext>
            </a:extLst>
          </p:cNvPr>
          <p:cNvSpPr txBox="1"/>
          <p:nvPr/>
        </p:nvSpPr>
        <p:spPr>
          <a:xfrm>
            <a:off x="4388204" y="6173455"/>
            <a:ext cx="312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First Street Foundation (FSF,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B1C8D-84A8-BB25-5C35-FC1457828FB8}"/>
              </a:ext>
            </a:extLst>
          </p:cNvPr>
          <p:cNvSpPr txBox="1"/>
          <p:nvPr/>
        </p:nvSpPr>
        <p:spPr>
          <a:xfrm>
            <a:off x="1797603" y="6185098"/>
            <a:ext cx="208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2008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1C2AF-6EAE-139E-FA2E-B217E162EC58}"/>
              </a:ext>
            </a:extLst>
          </p:cNvPr>
          <p:cNvSpPr/>
          <p:nvPr/>
        </p:nvSpPr>
        <p:spPr>
          <a:xfrm>
            <a:off x="7970214" y="6185098"/>
            <a:ext cx="2446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1861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347292-95EC-2CC6-CA57-EEE09D8D6DC9}"/>
              </a:ext>
            </a:extLst>
          </p:cNvPr>
          <p:cNvSpPr/>
          <p:nvPr/>
        </p:nvSpPr>
        <p:spPr>
          <a:xfrm>
            <a:off x="3688858" y="6229417"/>
            <a:ext cx="426068" cy="1883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096FA5-C8D0-1FBB-AC37-DE0339581A56}"/>
              </a:ext>
            </a:extLst>
          </p:cNvPr>
          <p:cNvSpPr/>
          <p:nvPr/>
        </p:nvSpPr>
        <p:spPr>
          <a:xfrm>
            <a:off x="7325172" y="6244805"/>
            <a:ext cx="426068" cy="18836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305727-9A76-A4EF-B9E5-E4EAC878F494}"/>
              </a:ext>
            </a:extLst>
          </p:cNvPr>
          <p:cNvSpPr/>
          <p:nvPr/>
        </p:nvSpPr>
        <p:spPr>
          <a:xfrm>
            <a:off x="10453030" y="6240176"/>
            <a:ext cx="426068" cy="188361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" name="Rectangular Callout 27">
            <a:extLst>
              <a:ext uri="{FF2B5EF4-FFF2-40B4-BE49-F238E27FC236}">
                <a16:creationId xmlns:a16="http://schemas.microsoft.com/office/drawing/2014/main" id="{76C7D659-AED8-8ECC-0D6C-A3957C05C220}"/>
              </a:ext>
            </a:extLst>
          </p:cNvPr>
          <p:cNvSpPr/>
          <p:nvPr/>
        </p:nvSpPr>
        <p:spPr>
          <a:xfrm rot="10800000" flipV="1">
            <a:off x="9064467" y="2781301"/>
            <a:ext cx="2777121" cy="647699"/>
          </a:xfrm>
          <a:prstGeom prst="wedgeRectCallout">
            <a:avLst>
              <a:gd name="adj1" fmla="val 134267"/>
              <a:gd name="adj2" fmla="val -119691"/>
            </a:avLst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36.5 ft. Water Depth (Summersville Dam Failure)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4FAF94-1F51-1BE0-A610-D497ED19161A}"/>
              </a:ext>
            </a:extLst>
          </p:cNvPr>
          <p:cNvSpPr txBox="1"/>
          <p:nvPr/>
        </p:nvSpPr>
        <p:spPr>
          <a:xfrm>
            <a:off x="9213580" y="6499323"/>
            <a:ext cx="123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Dam Failure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B51032-06C5-2FE6-26DC-17FD9CB45580}"/>
              </a:ext>
            </a:extLst>
          </p:cNvPr>
          <p:cNvSpPr/>
          <p:nvPr/>
        </p:nvSpPr>
        <p:spPr>
          <a:xfrm>
            <a:off x="10453030" y="6553717"/>
            <a:ext cx="426068" cy="188361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" name="Rectangular Callout 27">
            <a:extLst>
              <a:ext uri="{FF2B5EF4-FFF2-40B4-BE49-F238E27FC236}">
                <a16:creationId xmlns:a16="http://schemas.microsoft.com/office/drawing/2014/main" id="{46E05D72-C6BB-3517-9513-716FF0A5A660}"/>
              </a:ext>
            </a:extLst>
          </p:cNvPr>
          <p:cNvSpPr/>
          <p:nvPr/>
        </p:nvSpPr>
        <p:spPr>
          <a:xfrm>
            <a:off x="175627" y="4145036"/>
            <a:ext cx="2777121" cy="396725"/>
          </a:xfrm>
          <a:prstGeom prst="wedgeRectCallout">
            <a:avLst>
              <a:gd name="adj1" fmla="val 144827"/>
              <a:gd name="adj2" fmla="val -11939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10’ ft (FEMA 0.2% / 500-Yr) </a:t>
            </a:r>
          </a:p>
        </p:txBody>
      </p:sp>
      <p:sp>
        <p:nvSpPr>
          <p:cNvPr id="28" name="Rectangular Callout 27">
            <a:extLst>
              <a:ext uri="{FF2B5EF4-FFF2-40B4-BE49-F238E27FC236}">
                <a16:creationId xmlns:a16="http://schemas.microsoft.com/office/drawing/2014/main" id="{196B28E3-0ABB-67CC-1FA8-CEA07EDDAD28}"/>
              </a:ext>
            </a:extLst>
          </p:cNvPr>
          <p:cNvSpPr/>
          <p:nvPr/>
        </p:nvSpPr>
        <p:spPr>
          <a:xfrm>
            <a:off x="175627" y="4632476"/>
            <a:ext cx="2777120" cy="396725"/>
          </a:xfrm>
          <a:prstGeom prst="wedgeRectCallout">
            <a:avLst>
              <a:gd name="adj1" fmla="val 143112"/>
              <a:gd name="adj2" fmla="val -26345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0’ft  (FEMA 1% / 100-Yr) </a:t>
            </a:r>
          </a:p>
        </p:txBody>
      </p:sp>
      <p:sp>
        <p:nvSpPr>
          <p:cNvPr id="29" name="Rectangular Callout 27">
            <a:extLst>
              <a:ext uri="{FF2B5EF4-FFF2-40B4-BE49-F238E27FC236}">
                <a16:creationId xmlns:a16="http://schemas.microsoft.com/office/drawing/2014/main" id="{21581652-F353-0872-28C4-92DC3E533C45}"/>
              </a:ext>
            </a:extLst>
          </p:cNvPr>
          <p:cNvSpPr/>
          <p:nvPr/>
        </p:nvSpPr>
        <p:spPr>
          <a:xfrm>
            <a:off x="175627" y="3688635"/>
            <a:ext cx="3148597" cy="396725"/>
          </a:xfrm>
          <a:prstGeom prst="wedgeRectCallout">
            <a:avLst>
              <a:gd name="adj1" fmla="val 120428"/>
              <a:gd name="adj2" fmla="val 81696"/>
            </a:avLst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11.5’ ft (1861 High Water Mark) </a:t>
            </a:r>
          </a:p>
        </p:txBody>
      </p:sp>
      <p:sp>
        <p:nvSpPr>
          <p:cNvPr id="30" name="Rectangular Callout 27">
            <a:extLst>
              <a:ext uri="{FF2B5EF4-FFF2-40B4-BE49-F238E27FC236}">
                <a16:creationId xmlns:a16="http://schemas.microsoft.com/office/drawing/2014/main" id="{7B74882E-A29B-3A50-B31A-8CB91539191F}"/>
              </a:ext>
            </a:extLst>
          </p:cNvPr>
          <p:cNvSpPr/>
          <p:nvPr/>
        </p:nvSpPr>
        <p:spPr>
          <a:xfrm rot="10800000" flipV="1">
            <a:off x="9048747" y="4343397"/>
            <a:ext cx="2777121" cy="571503"/>
          </a:xfrm>
          <a:prstGeom prst="wedgeRectCallout">
            <a:avLst>
              <a:gd name="adj1" fmla="val 123263"/>
              <a:gd name="adj2" fmla="val -48489"/>
            </a:avLst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 ft. Water Depth (Sutton Dam Failure) </a:t>
            </a:r>
          </a:p>
        </p:txBody>
      </p:sp>
      <p:sp>
        <p:nvSpPr>
          <p:cNvPr id="31" name="Rectangular Callout 27">
            <a:extLst>
              <a:ext uri="{FF2B5EF4-FFF2-40B4-BE49-F238E27FC236}">
                <a16:creationId xmlns:a16="http://schemas.microsoft.com/office/drawing/2014/main" id="{EC79243A-BD0F-3AE1-EC38-7C9462802F0A}"/>
              </a:ext>
            </a:extLst>
          </p:cNvPr>
          <p:cNvSpPr/>
          <p:nvPr/>
        </p:nvSpPr>
        <p:spPr>
          <a:xfrm>
            <a:off x="175626" y="2680306"/>
            <a:ext cx="3148597" cy="396725"/>
          </a:xfrm>
          <a:prstGeom prst="wedgeRectCallout">
            <a:avLst>
              <a:gd name="adj1" fmla="val 138227"/>
              <a:gd name="adj2" fmla="val 88824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21.1’ ft (FSF 0.2% / 500-Yr) </a:t>
            </a:r>
          </a:p>
        </p:txBody>
      </p:sp>
      <p:sp>
        <p:nvSpPr>
          <p:cNvPr id="32" name="Rectangular Callout 27">
            <a:extLst>
              <a:ext uri="{FF2B5EF4-FFF2-40B4-BE49-F238E27FC236}">
                <a16:creationId xmlns:a16="http://schemas.microsoft.com/office/drawing/2014/main" id="{ECC6B2E5-7BD3-C240-5E5F-594C42260C92}"/>
              </a:ext>
            </a:extLst>
          </p:cNvPr>
          <p:cNvSpPr/>
          <p:nvPr/>
        </p:nvSpPr>
        <p:spPr>
          <a:xfrm>
            <a:off x="175626" y="3201194"/>
            <a:ext cx="2919999" cy="396725"/>
          </a:xfrm>
          <a:prstGeom prst="wedgeRectCallout">
            <a:avLst>
              <a:gd name="adj1" fmla="val 153652"/>
              <a:gd name="adj2" fmla="val 34554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15.5’ ft (FSF 1% / 100-Yr)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DD14DEC-1083-CA9B-1907-F75F0D696CFD}"/>
              </a:ext>
            </a:extLst>
          </p:cNvPr>
          <p:cNvGrpSpPr/>
          <p:nvPr/>
        </p:nvGrpSpPr>
        <p:grpSpPr>
          <a:xfrm>
            <a:off x="5952133" y="1630197"/>
            <a:ext cx="1432508" cy="702130"/>
            <a:chOff x="5542332" y="1444070"/>
            <a:chExt cx="1432508" cy="70213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B6781C5-27FC-6366-9DC7-23AE27D5790C}"/>
                </a:ext>
              </a:extLst>
            </p:cNvPr>
            <p:cNvSpPr txBox="1"/>
            <p:nvPr/>
          </p:nvSpPr>
          <p:spPr>
            <a:xfrm>
              <a:off x="5669332" y="1444070"/>
              <a:ext cx="1305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Flood Level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EFB761C-20E9-82A2-5FC0-C636DFD3C8C9}"/>
                </a:ext>
              </a:extLst>
            </p:cNvPr>
            <p:cNvGrpSpPr/>
            <p:nvPr/>
          </p:nvGrpSpPr>
          <p:grpSpPr>
            <a:xfrm>
              <a:off x="5542332" y="1782013"/>
              <a:ext cx="1369008" cy="364187"/>
              <a:chOff x="5542332" y="1782013"/>
              <a:chExt cx="1369008" cy="364187"/>
            </a:xfrm>
          </p:grpSpPr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A5648E9D-FC4F-653E-8DCA-28BDBA0278CF}"/>
                  </a:ext>
                </a:extLst>
              </p:cNvPr>
              <p:cNvSpPr/>
              <p:nvPr/>
            </p:nvSpPr>
            <p:spPr>
              <a:xfrm rot="10800000">
                <a:off x="5542332" y="1973655"/>
                <a:ext cx="254000" cy="172545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32AB4AE-5BC3-EC2C-2E2E-17D1DD2FFB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9332" y="1782013"/>
                <a:ext cx="124200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46EEB9B-E0B5-FCFA-E852-68E0B553B6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9332" y="1782013"/>
                <a:ext cx="0" cy="35512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3837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F3272-18C5-B806-0481-5CBEC946D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0AECA44F-38EB-DD03-F013-60E99C29BF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2"/>
          <a:stretch/>
        </p:blipFill>
        <p:spPr>
          <a:xfrm>
            <a:off x="1155700" y="50901"/>
            <a:ext cx="10007618" cy="68494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C6F28-4614-8BC7-B1C5-537FE11D2ABA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B94A773-D156-62F9-20DC-1FAD8EEB2567}"/>
              </a:ext>
            </a:extLst>
          </p:cNvPr>
          <p:cNvSpPr/>
          <p:nvPr/>
        </p:nvSpPr>
        <p:spPr>
          <a:xfrm>
            <a:off x="22349140" y="784724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0B409FC-5001-D66D-1D53-A8EC9D9970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CB238FD2-385D-A071-046F-98207B8CE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3" y="5576318"/>
            <a:ext cx="1098460" cy="1033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345355-D150-9494-A978-B1675A570310}"/>
              </a:ext>
            </a:extLst>
          </p:cNvPr>
          <p:cNvSpPr txBox="1"/>
          <p:nvPr/>
        </p:nvSpPr>
        <p:spPr>
          <a:xfrm>
            <a:off x="4388204" y="6173455"/>
            <a:ext cx="312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First Street Foundation (FSF,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BB9D5-EF38-0A44-B54B-5B6387BF7E77}"/>
              </a:ext>
            </a:extLst>
          </p:cNvPr>
          <p:cNvSpPr txBox="1"/>
          <p:nvPr/>
        </p:nvSpPr>
        <p:spPr>
          <a:xfrm>
            <a:off x="1797603" y="6185098"/>
            <a:ext cx="208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2008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BC2B41-0F04-775F-1C25-F14B48386CBA}"/>
              </a:ext>
            </a:extLst>
          </p:cNvPr>
          <p:cNvSpPr/>
          <p:nvPr/>
        </p:nvSpPr>
        <p:spPr>
          <a:xfrm>
            <a:off x="7970214" y="6185098"/>
            <a:ext cx="2446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1861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C233F8-1DEA-3B6D-65CA-133CE6D1F65D}"/>
              </a:ext>
            </a:extLst>
          </p:cNvPr>
          <p:cNvSpPr/>
          <p:nvPr/>
        </p:nvSpPr>
        <p:spPr>
          <a:xfrm>
            <a:off x="3688858" y="6229417"/>
            <a:ext cx="426068" cy="1883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38EA74-A300-501E-BCCD-9A43219CB735}"/>
              </a:ext>
            </a:extLst>
          </p:cNvPr>
          <p:cNvSpPr/>
          <p:nvPr/>
        </p:nvSpPr>
        <p:spPr>
          <a:xfrm>
            <a:off x="7325172" y="6244805"/>
            <a:ext cx="426068" cy="18836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8F6E83-77C0-08C5-0194-81FB5A62D4A6}"/>
              </a:ext>
            </a:extLst>
          </p:cNvPr>
          <p:cNvSpPr/>
          <p:nvPr/>
        </p:nvSpPr>
        <p:spPr>
          <a:xfrm>
            <a:off x="10453030" y="6240176"/>
            <a:ext cx="426068" cy="188361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8" name="Rectangular Callout 27">
            <a:extLst>
              <a:ext uri="{FF2B5EF4-FFF2-40B4-BE49-F238E27FC236}">
                <a16:creationId xmlns:a16="http://schemas.microsoft.com/office/drawing/2014/main" id="{276A115F-6C25-CB1A-4BB4-FDF409A3DD06}"/>
              </a:ext>
            </a:extLst>
          </p:cNvPr>
          <p:cNvSpPr/>
          <p:nvPr/>
        </p:nvSpPr>
        <p:spPr>
          <a:xfrm rot="10800000" flipV="1">
            <a:off x="9076031" y="1876196"/>
            <a:ext cx="2777121" cy="571503"/>
          </a:xfrm>
          <a:prstGeom prst="wedgeRectCallout">
            <a:avLst>
              <a:gd name="adj1" fmla="val 126697"/>
              <a:gd name="adj2" fmla="val -76665"/>
            </a:avLst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43.8 ft. Water Depth (Bluestone Dam Failure)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C1CCB5-53ED-AA19-7C43-94E43772BCC8}"/>
              </a:ext>
            </a:extLst>
          </p:cNvPr>
          <p:cNvSpPr txBox="1"/>
          <p:nvPr/>
        </p:nvSpPr>
        <p:spPr>
          <a:xfrm>
            <a:off x="9213580" y="6499323"/>
            <a:ext cx="123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Dam Failure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52E6BE-D3CD-7CF6-43D6-6945B211DBE9}"/>
              </a:ext>
            </a:extLst>
          </p:cNvPr>
          <p:cNvSpPr/>
          <p:nvPr/>
        </p:nvSpPr>
        <p:spPr>
          <a:xfrm>
            <a:off x="10453030" y="6553717"/>
            <a:ext cx="426068" cy="188361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" name="Rectangular Callout 27">
            <a:extLst>
              <a:ext uri="{FF2B5EF4-FFF2-40B4-BE49-F238E27FC236}">
                <a16:creationId xmlns:a16="http://schemas.microsoft.com/office/drawing/2014/main" id="{9B483AE1-D92C-51F9-6918-1BAF7299AF3F}"/>
              </a:ext>
            </a:extLst>
          </p:cNvPr>
          <p:cNvSpPr/>
          <p:nvPr/>
        </p:nvSpPr>
        <p:spPr>
          <a:xfrm>
            <a:off x="175627" y="4145036"/>
            <a:ext cx="2777121" cy="396725"/>
          </a:xfrm>
          <a:prstGeom prst="wedgeRectCallout">
            <a:avLst>
              <a:gd name="adj1" fmla="val 144827"/>
              <a:gd name="adj2" fmla="val -11939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10’ ft (FEMA 0.2% / 500-Yr) </a:t>
            </a:r>
          </a:p>
        </p:txBody>
      </p:sp>
      <p:sp>
        <p:nvSpPr>
          <p:cNvPr id="28" name="Rectangular Callout 27">
            <a:extLst>
              <a:ext uri="{FF2B5EF4-FFF2-40B4-BE49-F238E27FC236}">
                <a16:creationId xmlns:a16="http://schemas.microsoft.com/office/drawing/2014/main" id="{19A42F1E-5C05-395C-F6B6-079F9165E351}"/>
              </a:ext>
            </a:extLst>
          </p:cNvPr>
          <p:cNvSpPr/>
          <p:nvPr/>
        </p:nvSpPr>
        <p:spPr>
          <a:xfrm>
            <a:off x="175627" y="4632476"/>
            <a:ext cx="2777120" cy="396725"/>
          </a:xfrm>
          <a:prstGeom prst="wedgeRectCallout">
            <a:avLst>
              <a:gd name="adj1" fmla="val 143112"/>
              <a:gd name="adj2" fmla="val -26345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0’ft  (FEMA 1% / 100-Yr) </a:t>
            </a:r>
          </a:p>
        </p:txBody>
      </p:sp>
      <p:sp>
        <p:nvSpPr>
          <p:cNvPr id="29" name="Rectangular Callout 27">
            <a:extLst>
              <a:ext uri="{FF2B5EF4-FFF2-40B4-BE49-F238E27FC236}">
                <a16:creationId xmlns:a16="http://schemas.microsoft.com/office/drawing/2014/main" id="{4A7C4C25-793D-DAD3-B698-08C96CDD7FC7}"/>
              </a:ext>
            </a:extLst>
          </p:cNvPr>
          <p:cNvSpPr/>
          <p:nvPr/>
        </p:nvSpPr>
        <p:spPr>
          <a:xfrm>
            <a:off x="175627" y="3688635"/>
            <a:ext cx="3148597" cy="396725"/>
          </a:xfrm>
          <a:prstGeom prst="wedgeRectCallout">
            <a:avLst>
              <a:gd name="adj1" fmla="val 120428"/>
              <a:gd name="adj2" fmla="val 81696"/>
            </a:avLst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11.5’ ft (1861 High Water Mark) </a:t>
            </a:r>
          </a:p>
        </p:txBody>
      </p:sp>
      <p:sp>
        <p:nvSpPr>
          <p:cNvPr id="30" name="Rectangular Callout 27">
            <a:extLst>
              <a:ext uri="{FF2B5EF4-FFF2-40B4-BE49-F238E27FC236}">
                <a16:creationId xmlns:a16="http://schemas.microsoft.com/office/drawing/2014/main" id="{1F175C3E-8832-83D4-B1D1-FF9D73FD27E2}"/>
              </a:ext>
            </a:extLst>
          </p:cNvPr>
          <p:cNvSpPr/>
          <p:nvPr/>
        </p:nvSpPr>
        <p:spPr>
          <a:xfrm rot="10800000" flipV="1">
            <a:off x="9048747" y="4343397"/>
            <a:ext cx="2777121" cy="571503"/>
          </a:xfrm>
          <a:prstGeom prst="wedgeRectCallout">
            <a:avLst>
              <a:gd name="adj1" fmla="val 123263"/>
              <a:gd name="adj2" fmla="val -48489"/>
            </a:avLst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 ft. Water Depth (Sutton Dam Failure) </a:t>
            </a:r>
          </a:p>
        </p:txBody>
      </p:sp>
      <p:sp>
        <p:nvSpPr>
          <p:cNvPr id="31" name="Rectangular Callout 27">
            <a:extLst>
              <a:ext uri="{FF2B5EF4-FFF2-40B4-BE49-F238E27FC236}">
                <a16:creationId xmlns:a16="http://schemas.microsoft.com/office/drawing/2014/main" id="{B9CE3066-B794-ABCF-BD5A-53DB9141BD42}"/>
              </a:ext>
            </a:extLst>
          </p:cNvPr>
          <p:cNvSpPr/>
          <p:nvPr/>
        </p:nvSpPr>
        <p:spPr>
          <a:xfrm rot="10800000" flipV="1">
            <a:off x="9064467" y="2781301"/>
            <a:ext cx="2777121" cy="647699"/>
          </a:xfrm>
          <a:prstGeom prst="wedgeRectCallout">
            <a:avLst>
              <a:gd name="adj1" fmla="val 134267"/>
              <a:gd name="adj2" fmla="val -119691"/>
            </a:avLst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36.5 ft. Water Depth (Summersville Dam Failure) </a:t>
            </a:r>
          </a:p>
        </p:txBody>
      </p:sp>
      <p:sp>
        <p:nvSpPr>
          <p:cNvPr id="32" name="Rectangular Callout 27">
            <a:extLst>
              <a:ext uri="{FF2B5EF4-FFF2-40B4-BE49-F238E27FC236}">
                <a16:creationId xmlns:a16="http://schemas.microsoft.com/office/drawing/2014/main" id="{AB97E8AE-4DF9-A064-7804-3DF4A2AC6F4D}"/>
              </a:ext>
            </a:extLst>
          </p:cNvPr>
          <p:cNvSpPr/>
          <p:nvPr/>
        </p:nvSpPr>
        <p:spPr>
          <a:xfrm>
            <a:off x="175626" y="2680306"/>
            <a:ext cx="3148597" cy="396725"/>
          </a:xfrm>
          <a:prstGeom prst="wedgeRectCallout">
            <a:avLst>
              <a:gd name="adj1" fmla="val 138227"/>
              <a:gd name="adj2" fmla="val 88824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21.1’ ft (FSF 0.2% / 500-Yr) </a:t>
            </a:r>
          </a:p>
        </p:txBody>
      </p:sp>
      <p:sp>
        <p:nvSpPr>
          <p:cNvPr id="35" name="Rectangular Callout 27">
            <a:extLst>
              <a:ext uri="{FF2B5EF4-FFF2-40B4-BE49-F238E27FC236}">
                <a16:creationId xmlns:a16="http://schemas.microsoft.com/office/drawing/2014/main" id="{7F6BFA7B-8F73-3C0D-96C1-66F8C2A0B176}"/>
              </a:ext>
            </a:extLst>
          </p:cNvPr>
          <p:cNvSpPr/>
          <p:nvPr/>
        </p:nvSpPr>
        <p:spPr>
          <a:xfrm>
            <a:off x="175626" y="3201194"/>
            <a:ext cx="2919999" cy="396725"/>
          </a:xfrm>
          <a:prstGeom prst="wedgeRectCallout">
            <a:avLst>
              <a:gd name="adj1" fmla="val 153652"/>
              <a:gd name="adj2" fmla="val 34554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15.5’ ft (FSF 1% / 100-Yr)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4A69732-B410-25C5-BAA2-4C83E17FCC1E}"/>
              </a:ext>
            </a:extLst>
          </p:cNvPr>
          <p:cNvGrpSpPr/>
          <p:nvPr/>
        </p:nvGrpSpPr>
        <p:grpSpPr>
          <a:xfrm>
            <a:off x="5952133" y="965699"/>
            <a:ext cx="1432508" cy="702130"/>
            <a:chOff x="5542332" y="1444070"/>
            <a:chExt cx="1432508" cy="70213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3CCAA0-6E24-9F5C-4A20-6777880BBB74}"/>
                </a:ext>
              </a:extLst>
            </p:cNvPr>
            <p:cNvSpPr txBox="1"/>
            <p:nvPr/>
          </p:nvSpPr>
          <p:spPr>
            <a:xfrm>
              <a:off x="5669332" y="1444070"/>
              <a:ext cx="1305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Flood Level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79FC55D-0236-0755-B81D-5DBA7D324B0E}"/>
                </a:ext>
              </a:extLst>
            </p:cNvPr>
            <p:cNvGrpSpPr/>
            <p:nvPr/>
          </p:nvGrpSpPr>
          <p:grpSpPr>
            <a:xfrm>
              <a:off x="5542332" y="1782013"/>
              <a:ext cx="1369008" cy="364187"/>
              <a:chOff x="5542332" y="1782013"/>
              <a:chExt cx="1369008" cy="364187"/>
            </a:xfrm>
          </p:grpSpPr>
          <p:sp>
            <p:nvSpPr>
              <p:cNvPr id="43" name="Isosceles Triangle 42">
                <a:extLst>
                  <a:ext uri="{FF2B5EF4-FFF2-40B4-BE49-F238E27FC236}">
                    <a16:creationId xmlns:a16="http://schemas.microsoft.com/office/drawing/2014/main" id="{04964C15-7AB9-D4A6-093D-AC2220B3EB86}"/>
                  </a:ext>
                </a:extLst>
              </p:cNvPr>
              <p:cNvSpPr/>
              <p:nvPr/>
            </p:nvSpPr>
            <p:spPr>
              <a:xfrm rot="10800000">
                <a:off x="5542332" y="1973655"/>
                <a:ext cx="254000" cy="172545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D194D8B-86C7-1CCE-FF4C-02A8C5747E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9332" y="1782013"/>
                <a:ext cx="124200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ED912BE-8446-9CFF-FB3C-9F899188D2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9332" y="1782013"/>
                <a:ext cx="0" cy="35512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7063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September 1861 Flood</a:t>
            </a:r>
          </a:p>
        </p:txBody>
      </p:sp>
      <p:pic>
        <p:nvPicPr>
          <p:cNvPr id="4" name="Picture 3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003107AD-14E7-766F-D1C2-13DF9F719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99623-7061-D8DE-1AA4-A356957C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773" y="1150187"/>
            <a:ext cx="5541590" cy="14404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D187D8C-91AC-6066-1A33-8017CBD23CD6}"/>
              </a:ext>
            </a:extLst>
          </p:cNvPr>
          <p:cNvGrpSpPr/>
          <p:nvPr/>
        </p:nvGrpSpPr>
        <p:grpSpPr>
          <a:xfrm>
            <a:off x="6635347" y="2707809"/>
            <a:ext cx="5396984" cy="3599274"/>
            <a:chOff x="5715000" y="2736323"/>
            <a:chExt cx="6020008" cy="40147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049652-2E1C-C558-F161-C912E0907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5000" y="2736323"/>
              <a:ext cx="6020008" cy="40147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620B64-FFD0-D800-FFAD-42858A090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3860" t="78226" r="52076"/>
            <a:stretch/>
          </p:blipFill>
          <p:spPr>
            <a:xfrm>
              <a:off x="8439150" y="5786224"/>
              <a:ext cx="1190626" cy="874170"/>
            </a:xfrm>
            <a:prstGeom prst="rect">
              <a:avLst/>
            </a:prstGeom>
          </p:spPr>
        </p:pic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5142CD2-E289-F623-AEAB-457F349598A7}"/>
              </a:ext>
            </a:extLst>
          </p:cNvPr>
          <p:cNvCxnSpPr/>
          <p:nvPr/>
        </p:nvCxnSpPr>
        <p:spPr>
          <a:xfrm flipH="1">
            <a:off x="9946549" y="4670175"/>
            <a:ext cx="498474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9F6D9EA-0F8F-2FEC-9EB7-14FB602C898D}"/>
              </a:ext>
            </a:extLst>
          </p:cNvPr>
          <p:cNvSpPr txBox="1"/>
          <p:nvPr/>
        </p:nvSpPr>
        <p:spPr>
          <a:xfrm>
            <a:off x="9023995" y="4554615"/>
            <a:ext cx="1028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Gauge Location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E07023-01CE-2AAB-FAC1-155CAA18B8E6}"/>
              </a:ext>
            </a:extLst>
          </p:cNvPr>
          <p:cNvSpPr txBox="1"/>
          <p:nvPr/>
        </p:nvSpPr>
        <p:spPr>
          <a:xfrm>
            <a:off x="413673" y="5766015"/>
            <a:ext cx="6091903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U.S. Weather Bureau gage at river mile 58.5 on the Kanawha River reached an elevation of 605.5 feet, 5.3 feet higher than the second-highest flood of record at Charleston, which occurred in September 1878 (USACE 1958). </a:t>
            </a:r>
            <a:endParaRPr lang="en-US" sz="1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FAB45B-7433-EEB2-4DAE-7729D5556809}"/>
              </a:ext>
            </a:extLst>
          </p:cNvPr>
          <p:cNvSpPr txBox="1"/>
          <p:nvPr/>
        </p:nvSpPr>
        <p:spPr>
          <a:xfrm>
            <a:off x="6581773" y="6347704"/>
            <a:ext cx="539698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Sources: FEMA Kanawha County Flood Insurance Study Report (Effective 2008; Revised 2023)</a:t>
            </a:r>
            <a:endParaRPr lang="en-US" sz="105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F474AF-EC84-953B-326C-FD1D37C3256E}"/>
              </a:ext>
            </a:extLst>
          </p:cNvPr>
          <p:cNvGrpSpPr/>
          <p:nvPr/>
        </p:nvGrpSpPr>
        <p:grpSpPr>
          <a:xfrm>
            <a:off x="381208" y="1150187"/>
            <a:ext cx="6124367" cy="4498668"/>
            <a:chOff x="2693843" y="1481410"/>
            <a:chExt cx="5753041" cy="422591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0B6F48F-948D-EAD0-96CF-70D1561F7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286" t="16112"/>
            <a:stretch/>
          </p:blipFill>
          <p:spPr>
            <a:xfrm rot="5400000">
              <a:off x="3457408" y="717845"/>
              <a:ext cx="4225911" cy="5753041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F1F20-8637-88DA-1804-1C2502942B97}"/>
                </a:ext>
              </a:extLst>
            </p:cNvPr>
            <p:cNvSpPr/>
            <p:nvPr/>
          </p:nvSpPr>
          <p:spPr>
            <a:xfrm>
              <a:off x="3784172" y="1493310"/>
              <a:ext cx="4519648" cy="292094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A45A801-4594-5210-8895-77D3B60E23FB}"/>
                </a:ext>
              </a:extLst>
            </p:cNvPr>
            <p:cNvCxnSpPr>
              <a:cxnSpLocks/>
            </p:cNvCxnSpPr>
            <p:nvPr/>
          </p:nvCxnSpPr>
          <p:spPr>
            <a:xfrm>
              <a:off x="2841773" y="4923271"/>
              <a:ext cx="510063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B92901D-49D1-3078-A241-BFC6BB6AA24A}"/>
              </a:ext>
            </a:extLst>
          </p:cNvPr>
          <p:cNvSpPr txBox="1"/>
          <p:nvPr/>
        </p:nvSpPr>
        <p:spPr>
          <a:xfrm>
            <a:off x="305011" y="1177808"/>
            <a:ext cx="1943100" cy="292388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USGS, 1952</a:t>
            </a:r>
            <a:endParaRPr lang="en-US" sz="13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00714C-CB48-75AC-724E-AFD4E4A9055A}"/>
              </a:ext>
            </a:extLst>
          </p:cNvPr>
          <p:cNvSpPr/>
          <p:nvPr/>
        </p:nvSpPr>
        <p:spPr>
          <a:xfrm>
            <a:off x="549230" y="4705350"/>
            <a:ext cx="5956346" cy="9548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0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DB44A-B036-CF59-2C2F-EB9D40571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F5C5258-3F7B-466E-5EAD-4A221BB73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r="428"/>
          <a:stretch/>
        </p:blipFill>
        <p:spPr>
          <a:xfrm>
            <a:off x="6153151" y="1305304"/>
            <a:ext cx="6029242" cy="43570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B30548-0515-15FE-8881-F6F3D2ACE391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394FE1-9CA3-CB8E-96A4-BDA00DA826A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Sutton Dam Maximum Height</a:t>
            </a:r>
          </a:p>
        </p:txBody>
      </p:sp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1ACDF74-AB1E-DCEB-01AF-CF98148E3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7FFF55-85C0-1011-CB95-457CE234B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r="7423"/>
          <a:stretch/>
        </p:blipFill>
        <p:spPr>
          <a:xfrm>
            <a:off x="0" y="1305240"/>
            <a:ext cx="6047773" cy="435715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93EF1AB-5717-7C8E-52B0-DC46C1D474B9}"/>
              </a:ext>
            </a:extLst>
          </p:cNvPr>
          <p:cNvSpPr txBox="1"/>
          <p:nvPr/>
        </p:nvSpPr>
        <p:spPr>
          <a:xfrm>
            <a:off x="236758" y="6335436"/>
            <a:ext cx="11718483" cy="27699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High (MH) is the pool level near the top of dam resulting from water flowing into the reservoir from heavy rainfall, snowmelt, or other significant high-water events.</a:t>
            </a:r>
            <a:endParaRPr lang="en-US" sz="12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276B9C-2A22-7C2A-9A6C-293B0725F513}"/>
              </a:ext>
            </a:extLst>
          </p:cNvPr>
          <p:cNvSpPr txBox="1"/>
          <p:nvPr/>
        </p:nvSpPr>
        <p:spPr>
          <a:xfrm rot="20794001">
            <a:off x="7118560" y="2595080"/>
            <a:ext cx="1020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Kanawha River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F08FF1-F915-33BC-F7B5-60762D999AA5}"/>
              </a:ext>
            </a:extLst>
          </p:cNvPr>
          <p:cNvSpPr txBox="1"/>
          <p:nvPr/>
        </p:nvSpPr>
        <p:spPr>
          <a:xfrm rot="1005782">
            <a:off x="11058787" y="3279918"/>
            <a:ext cx="1020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 River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486574-2625-D09B-F39C-B38308D18968}"/>
              </a:ext>
            </a:extLst>
          </p:cNvPr>
          <p:cNvSpPr txBox="1"/>
          <p:nvPr/>
        </p:nvSpPr>
        <p:spPr>
          <a:xfrm>
            <a:off x="0" y="5654594"/>
            <a:ext cx="496901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extent of the inundated area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583A4E-9903-AFAB-0A1B-1901B6EF5AA1}"/>
              </a:ext>
            </a:extLst>
          </p:cNvPr>
          <p:cNvSpPr txBox="1"/>
          <p:nvPr/>
        </p:nvSpPr>
        <p:spPr>
          <a:xfrm>
            <a:off x="7013851" y="5654594"/>
            <a:ext cx="5168542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Water Height</a:t>
            </a: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C6291906-C15C-77D6-C299-F9D7D370D40D}"/>
              </a:ext>
            </a:extLst>
          </p:cNvPr>
          <p:cNvSpPr/>
          <p:nvPr/>
        </p:nvSpPr>
        <p:spPr>
          <a:xfrm>
            <a:off x="4930499" y="5474211"/>
            <a:ext cx="3289576" cy="73009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15847-3522-8A6C-E0BD-2D12DC034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1E7F00D-DEFA-A1E5-B59A-F06420167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7553"/>
          <a:stretch/>
        </p:blipFill>
        <p:spPr>
          <a:xfrm>
            <a:off x="6153151" y="1305304"/>
            <a:ext cx="6029242" cy="43570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170D41-EF92-927C-9BED-09AC23131811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CE7963-F5ED-A6EE-8C97-170D965FFC52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latin typeface="+mn-lt"/>
              </a:rPr>
              <a:t>Summersville Dam Maximum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Height</a:t>
            </a:r>
          </a:p>
        </p:txBody>
      </p:sp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4FE77684-6575-69FE-B701-07FBAA9C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E8E46D-0B16-0819-53F5-CC5020817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r="7423"/>
          <a:stretch/>
        </p:blipFill>
        <p:spPr>
          <a:xfrm>
            <a:off x="0" y="1305240"/>
            <a:ext cx="6047773" cy="435715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C1ABEC1-5562-A12D-D6F1-C235BE067E76}"/>
              </a:ext>
            </a:extLst>
          </p:cNvPr>
          <p:cNvSpPr txBox="1"/>
          <p:nvPr/>
        </p:nvSpPr>
        <p:spPr>
          <a:xfrm>
            <a:off x="236758" y="6335436"/>
            <a:ext cx="11718483" cy="27699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High (MH) is the pool level near the top of dam resulting from water flowing into the reservoir from heavy rainfall, snowmelt, or other significant high-water events.</a:t>
            </a:r>
            <a:endParaRPr lang="en-US" sz="12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9823C-E161-D0AB-AA64-451364EE2D0C}"/>
              </a:ext>
            </a:extLst>
          </p:cNvPr>
          <p:cNvSpPr txBox="1"/>
          <p:nvPr/>
        </p:nvSpPr>
        <p:spPr>
          <a:xfrm rot="20794001">
            <a:off x="7118560" y="2595080"/>
            <a:ext cx="1020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Kanawha River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1F48FC-2D2E-BFEF-CCE1-A71D90B6E994}"/>
              </a:ext>
            </a:extLst>
          </p:cNvPr>
          <p:cNvSpPr txBox="1"/>
          <p:nvPr/>
        </p:nvSpPr>
        <p:spPr>
          <a:xfrm rot="1005782">
            <a:off x="11058787" y="3279918"/>
            <a:ext cx="1020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 River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86D474-6181-A14B-50E5-674AA04F38A6}"/>
              </a:ext>
            </a:extLst>
          </p:cNvPr>
          <p:cNvSpPr txBox="1"/>
          <p:nvPr/>
        </p:nvSpPr>
        <p:spPr>
          <a:xfrm>
            <a:off x="0" y="5654594"/>
            <a:ext cx="496901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extent of the inundated area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4C9AFA-D4AC-FB72-1BE2-B639096D6171}"/>
              </a:ext>
            </a:extLst>
          </p:cNvPr>
          <p:cNvSpPr txBox="1"/>
          <p:nvPr/>
        </p:nvSpPr>
        <p:spPr>
          <a:xfrm>
            <a:off x="7013851" y="5654594"/>
            <a:ext cx="5168542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Water Height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D161992-62A3-A40C-0A8A-35DFE4C81BE7}"/>
              </a:ext>
            </a:extLst>
          </p:cNvPr>
          <p:cNvSpPr/>
          <p:nvPr/>
        </p:nvSpPr>
        <p:spPr>
          <a:xfrm>
            <a:off x="4930499" y="5474211"/>
            <a:ext cx="3289576" cy="73009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A7378-60E2-8E2A-CA67-DA42A2FAC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E8C6E3B-A81A-7B59-CD1E-7515CF969DE8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888F90-F48F-07B0-4A9D-72F5C667E99A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400" dirty="0"/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Bluestone Dam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Maximum Height</a:t>
            </a:r>
          </a:p>
        </p:txBody>
      </p:sp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F39C9360-2984-6960-6981-054B0B1A7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5EF2C7-6CF8-BA80-AB28-62F147277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r="7423"/>
          <a:stretch/>
        </p:blipFill>
        <p:spPr>
          <a:xfrm>
            <a:off x="0" y="1318591"/>
            <a:ext cx="6029242" cy="4343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7592A0-7514-1C2E-535B-729F9DAB1425}"/>
              </a:ext>
            </a:extLst>
          </p:cNvPr>
          <p:cNvSpPr txBox="1"/>
          <p:nvPr/>
        </p:nvSpPr>
        <p:spPr>
          <a:xfrm rot="20794001">
            <a:off x="7118560" y="2595080"/>
            <a:ext cx="1020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Kanawha River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C84471-8201-027F-DF68-7477C6CD8F9E}"/>
              </a:ext>
            </a:extLst>
          </p:cNvPr>
          <p:cNvSpPr txBox="1"/>
          <p:nvPr/>
        </p:nvSpPr>
        <p:spPr>
          <a:xfrm rot="1005782">
            <a:off x="11058787" y="3279918"/>
            <a:ext cx="1020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 River</a:t>
            </a:r>
          </a:p>
        </p:txBody>
      </p:sp>
      <p:pic>
        <p:nvPicPr>
          <p:cNvPr id="12" name="Picture 11" descr="A map of a city&#10;&#10;AI-generated content may be incorrect.">
            <a:extLst>
              <a:ext uri="{FF2B5EF4-FFF2-40B4-BE49-F238E27FC236}">
                <a16:creationId xmlns:a16="http://schemas.microsoft.com/office/drawing/2014/main" id="{BAC4E8F5-0EF3-BEF9-B426-53EFFC54F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5"/>
          <a:stretch/>
        </p:blipFill>
        <p:spPr>
          <a:xfrm>
            <a:off x="6153151" y="1305304"/>
            <a:ext cx="6029242" cy="43570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4B7737-9ED1-B30F-9465-9387B7EC249D}"/>
              </a:ext>
            </a:extLst>
          </p:cNvPr>
          <p:cNvSpPr txBox="1"/>
          <p:nvPr/>
        </p:nvSpPr>
        <p:spPr>
          <a:xfrm>
            <a:off x="0" y="5654594"/>
            <a:ext cx="496901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extent of the inundated area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DCB657-4BE2-3C72-7610-ACA1798B3B9A}"/>
              </a:ext>
            </a:extLst>
          </p:cNvPr>
          <p:cNvSpPr txBox="1"/>
          <p:nvPr/>
        </p:nvSpPr>
        <p:spPr>
          <a:xfrm>
            <a:off x="7013851" y="5654594"/>
            <a:ext cx="5168542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Water Height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79B9D1C-7A0B-96AE-9125-6EC23BC25357}"/>
              </a:ext>
            </a:extLst>
          </p:cNvPr>
          <p:cNvSpPr/>
          <p:nvPr/>
        </p:nvSpPr>
        <p:spPr>
          <a:xfrm>
            <a:off x="4930499" y="5474211"/>
            <a:ext cx="3289576" cy="73009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2AB156-1170-270A-9F56-9C1CA0F5F5B0}"/>
              </a:ext>
            </a:extLst>
          </p:cNvPr>
          <p:cNvSpPr txBox="1"/>
          <p:nvPr/>
        </p:nvSpPr>
        <p:spPr>
          <a:xfrm>
            <a:off x="236758" y="6335436"/>
            <a:ext cx="11718483" cy="27699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High (MH) is the pool level near the top of dam resulting from water flowing into the reservoir from heavy rainfall, snowmelt, or other significant high-water events.</a:t>
            </a:r>
            <a:endParaRPr lang="en-US" sz="12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65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5B6AB-9C88-7EC8-0FD8-8BA12F39C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B07B82-AF7E-5689-EE27-A862F44B8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8" y="0"/>
            <a:ext cx="12139906" cy="685698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57FF2A6-6027-5ADC-5D8A-9A098A4A85BD}"/>
              </a:ext>
            </a:extLst>
          </p:cNvPr>
          <p:cNvSpPr txBox="1"/>
          <p:nvPr/>
        </p:nvSpPr>
        <p:spPr>
          <a:xfrm>
            <a:off x="1106394" y="709067"/>
            <a:ext cx="31496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i="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20-11-0009-0017-0000_333</a:t>
            </a:r>
            <a:endParaRPr lang="en-US" sz="2000" b="1" u="sng" dirty="0">
              <a:ln w="0"/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93A35F-87A0-7EBE-E03E-82BBC313909A}"/>
              </a:ext>
            </a:extLst>
          </p:cNvPr>
          <p:cNvSpPr txBox="1"/>
          <p:nvPr/>
        </p:nvSpPr>
        <p:spPr>
          <a:xfrm>
            <a:off x="1106394" y="202167"/>
            <a:ext cx="43704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333 LAIDLEY ST, Charleston, WV, 25301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7B4D37-4249-90EA-061E-9B8B7B946365}"/>
              </a:ext>
            </a:extLst>
          </p:cNvPr>
          <p:cNvSpPr txBox="1">
            <a:spLocks/>
          </p:cNvSpPr>
          <p:nvPr/>
        </p:nvSpPr>
        <p:spPr>
          <a:xfrm rot="16200000">
            <a:off x="-2548698" y="3298251"/>
            <a:ext cx="6105527" cy="1013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 Profile</a:t>
            </a:r>
          </a:p>
        </p:txBody>
      </p:sp>
      <p:pic>
        <p:nvPicPr>
          <p:cNvPr id="4" name="Picture 3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CB3DE4A-5CEB-C363-D1F3-E1AD74052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"/>
            <a:ext cx="1010665" cy="95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0F4B2-8364-2931-9032-3DCA5945E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D2B6067-6FD6-9A4F-91A9-498DF329245A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0C9832-15B5-26DF-7153-A718263581DA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Probability and Height of Flood in a year</a:t>
            </a:r>
          </a:p>
        </p:txBody>
      </p:sp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E5AB2478-9A10-CF39-DABA-4F9661F55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B4A587-70E7-3998-250F-5FF8FBF60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660" y="1038100"/>
            <a:ext cx="8994392" cy="58199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5C9ACB-FF26-9924-30F4-6665D53B1CFC}"/>
              </a:ext>
            </a:extLst>
          </p:cNvPr>
          <p:cNvCxnSpPr>
            <a:cxnSpLocks/>
          </p:cNvCxnSpPr>
          <p:nvPr/>
        </p:nvCxnSpPr>
        <p:spPr>
          <a:xfrm flipH="1">
            <a:off x="3164120" y="1295325"/>
            <a:ext cx="6404" cy="4901255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14451403-7047-2570-969D-B40897DECC15}"/>
              </a:ext>
            </a:extLst>
          </p:cNvPr>
          <p:cNvSpPr/>
          <p:nvPr/>
        </p:nvSpPr>
        <p:spPr>
          <a:xfrm>
            <a:off x="3037581" y="1957996"/>
            <a:ext cx="265887" cy="206399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ular Callout 7">
            <a:extLst>
              <a:ext uri="{FF2B5EF4-FFF2-40B4-BE49-F238E27FC236}">
                <a16:creationId xmlns:a16="http://schemas.microsoft.com/office/drawing/2014/main" id="{AFF1E980-746E-781A-6DB7-C1482A342AE9}"/>
              </a:ext>
            </a:extLst>
          </p:cNvPr>
          <p:cNvSpPr/>
          <p:nvPr/>
        </p:nvSpPr>
        <p:spPr>
          <a:xfrm>
            <a:off x="160211" y="1917748"/>
            <a:ext cx="2511132" cy="400536"/>
          </a:xfrm>
          <a:prstGeom prst="wedgeRectCallout">
            <a:avLst>
              <a:gd name="adj1" fmla="val 68015"/>
              <a:gd name="adj2" fmla="val -15834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57230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Building’s Elevation: 595.4 ft</a:t>
            </a:r>
          </a:p>
        </p:txBody>
      </p:sp>
      <p:sp>
        <p:nvSpPr>
          <p:cNvPr id="12" name="Rectangular Callout 7">
            <a:extLst>
              <a:ext uri="{FF2B5EF4-FFF2-40B4-BE49-F238E27FC236}">
                <a16:creationId xmlns:a16="http://schemas.microsoft.com/office/drawing/2014/main" id="{EF62E32E-2DB3-2C61-1CAC-75A93755BC21}"/>
              </a:ext>
            </a:extLst>
          </p:cNvPr>
          <p:cNvSpPr/>
          <p:nvPr/>
        </p:nvSpPr>
        <p:spPr>
          <a:xfrm>
            <a:off x="147403" y="1271702"/>
            <a:ext cx="2130809" cy="463484"/>
          </a:xfrm>
          <a:prstGeom prst="wedgeRectCallout">
            <a:avLst>
              <a:gd name="adj1" fmla="val 91491"/>
              <a:gd name="adj2" fmla="val 14749"/>
            </a:avLst>
          </a:prstGeom>
          <a:solidFill>
            <a:srgbClr val="5B9BD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latin typeface="Arial Narrow" panose="020B06060202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2372A9-A3E3-75A0-432C-0C9DF43EFA8C}"/>
              </a:ext>
            </a:extLst>
          </p:cNvPr>
          <p:cNvSpPr txBox="1"/>
          <p:nvPr/>
        </p:nvSpPr>
        <p:spPr>
          <a:xfrm>
            <a:off x="110388" y="1256169"/>
            <a:ext cx="26107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00" b="1" dirty="0">
                <a:solidFill>
                  <a:schemeClr val="lt1"/>
                </a:solidFill>
              </a:rPr>
              <a:t>FEMA (2008) 500-year Flood Elevation: 604 ft </a:t>
            </a:r>
          </a:p>
        </p:txBody>
      </p:sp>
      <p:sp>
        <p:nvSpPr>
          <p:cNvPr id="15" name="Rectangular Callout 7">
            <a:extLst>
              <a:ext uri="{FF2B5EF4-FFF2-40B4-BE49-F238E27FC236}">
                <a16:creationId xmlns:a16="http://schemas.microsoft.com/office/drawing/2014/main" id="{4C0A069B-627E-2FE9-C328-2F2904650FA5}"/>
              </a:ext>
            </a:extLst>
          </p:cNvPr>
          <p:cNvSpPr/>
          <p:nvPr/>
        </p:nvSpPr>
        <p:spPr>
          <a:xfrm>
            <a:off x="147403" y="2464203"/>
            <a:ext cx="2545862" cy="489478"/>
          </a:xfrm>
          <a:prstGeom prst="wedgeRectCallout">
            <a:avLst>
              <a:gd name="adj1" fmla="val 68788"/>
              <a:gd name="adj2" fmla="val -115066"/>
            </a:avLst>
          </a:prstGeom>
          <a:solidFill>
            <a:srgbClr val="5B9BD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/>
              <a:t>FEMA (2008)100-year Flood Elevation: 594 ft</a:t>
            </a:r>
          </a:p>
        </p:txBody>
      </p:sp>
      <p:sp>
        <p:nvSpPr>
          <p:cNvPr id="20" name="Rectangular Callout 7">
            <a:extLst>
              <a:ext uri="{FF2B5EF4-FFF2-40B4-BE49-F238E27FC236}">
                <a16:creationId xmlns:a16="http://schemas.microsoft.com/office/drawing/2014/main" id="{C5DF1B08-BD8A-92BD-DBA4-BC3A83863D18}"/>
              </a:ext>
            </a:extLst>
          </p:cNvPr>
          <p:cNvSpPr/>
          <p:nvPr/>
        </p:nvSpPr>
        <p:spPr>
          <a:xfrm rot="10800000">
            <a:off x="3997449" y="1328614"/>
            <a:ext cx="1990622" cy="463484"/>
          </a:xfrm>
          <a:prstGeom prst="wedgeRectCallout">
            <a:avLst>
              <a:gd name="adj1" fmla="val 91491"/>
              <a:gd name="adj2" fmla="val 14749"/>
            </a:avLst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latin typeface="Arial Narrow" panose="020B0606020202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5B521F-01F0-3EE2-1E66-A080CAEDF04E}"/>
              </a:ext>
            </a:extLst>
          </p:cNvPr>
          <p:cNvSpPr txBox="1"/>
          <p:nvPr/>
        </p:nvSpPr>
        <p:spPr>
          <a:xfrm>
            <a:off x="4098871" y="1329543"/>
            <a:ext cx="1869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00" b="1" dirty="0">
                <a:solidFill>
                  <a:schemeClr val="lt1"/>
                </a:solidFill>
              </a:rPr>
              <a:t>1861 Flood High Water Mark: 605.5 ft</a:t>
            </a:r>
          </a:p>
        </p:txBody>
      </p:sp>
    </p:spTree>
    <p:extLst>
      <p:ext uri="{BB962C8B-B14F-4D97-AF65-F5344CB8AC3E}">
        <p14:creationId xmlns:p14="http://schemas.microsoft.com/office/powerpoint/2010/main" val="15427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14E85-3D4E-C385-794D-D03F7A53C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high angle view of a flooded city&#10;&#10;AI-generated content may be incorrect.">
            <a:extLst>
              <a:ext uri="{FF2B5EF4-FFF2-40B4-BE49-F238E27FC236}">
                <a16:creationId xmlns:a16="http://schemas.microsoft.com/office/drawing/2014/main" id="{2C0A03E9-392E-26E0-1D38-0108A81531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69" r="19267" b="-2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pic>
        <p:nvPicPr>
          <p:cNvPr id="17" name="Picture 16" descr="Aerial view of a city&#10;&#10;AI-generated content may be incorrect.">
            <a:extLst>
              <a:ext uri="{FF2B5EF4-FFF2-40B4-BE49-F238E27FC236}">
                <a16:creationId xmlns:a16="http://schemas.microsoft.com/office/drawing/2014/main" id="{77642968-A394-042F-36D2-D877963B1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6" r="21072" b="1"/>
          <a:stretch>
            <a:fillRect/>
          </a:stretch>
        </p:blipFill>
        <p:spPr>
          <a:xfrm>
            <a:off x="650070" y="643467"/>
            <a:ext cx="5129784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9B530D-9029-CA78-2370-F3D78B4ED993}"/>
              </a:ext>
            </a:extLst>
          </p:cNvPr>
          <p:cNvSpPr txBox="1"/>
          <p:nvPr/>
        </p:nvSpPr>
        <p:spPr>
          <a:xfrm>
            <a:off x="6663435" y="5742239"/>
            <a:ext cx="488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FEMA 0.2% Annual Chance (500-year) Flood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31E2D6-70D4-6BF4-256B-B6B3638BB611}"/>
              </a:ext>
            </a:extLst>
          </p:cNvPr>
          <p:cNvSpPr txBox="1"/>
          <p:nvPr/>
        </p:nvSpPr>
        <p:spPr>
          <a:xfrm>
            <a:off x="4098543" y="55364"/>
            <a:ext cx="4887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Saint Francis Hospital, Charleston, WV</a:t>
            </a:r>
          </a:p>
        </p:txBody>
      </p:sp>
    </p:spTree>
    <p:extLst>
      <p:ext uri="{BB962C8B-B14F-4D97-AF65-F5344CB8AC3E}">
        <p14:creationId xmlns:p14="http://schemas.microsoft.com/office/powerpoint/2010/main" val="361167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C78DDC9-4E79-6147-DC43-5BEA893EE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6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349140" y="784724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743C9488-99B8-BD97-8289-688A4320C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3" y="5576318"/>
            <a:ext cx="1098460" cy="1033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62684A-105A-362B-FD0B-0042F7C4CA3B}"/>
              </a:ext>
            </a:extLst>
          </p:cNvPr>
          <p:cNvSpPr txBox="1"/>
          <p:nvPr/>
        </p:nvSpPr>
        <p:spPr>
          <a:xfrm>
            <a:off x="4388204" y="6173455"/>
            <a:ext cx="312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First Street Foundation (FSF,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0C27B1-95CB-7109-7CFF-AD39C3ACEFA2}"/>
              </a:ext>
            </a:extLst>
          </p:cNvPr>
          <p:cNvSpPr txBox="1"/>
          <p:nvPr/>
        </p:nvSpPr>
        <p:spPr>
          <a:xfrm>
            <a:off x="1797603" y="6185098"/>
            <a:ext cx="208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2008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AB517E-158F-4D59-00CD-53A43FBA1B14}"/>
              </a:ext>
            </a:extLst>
          </p:cNvPr>
          <p:cNvSpPr/>
          <p:nvPr/>
        </p:nvSpPr>
        <p:spPr>
          <a:xfrm>
            <a:off x="7970214" y="6185098"/>
            <a:ext cx="2446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1861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07D967-32E5-B22E-4448-CD861CC9743E}"/>
              </a:ext>
            </a:extLst>
          </p:cNvPr>
          <p:cNvSpPr/>
          <p:nvPr/>
        </p:nvSpPr>
        <p:spPr>
          <a:xfrm>
            <a:off x="3688858" y="6229417"/>
            <a:ext cx="426068" cy="1883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6E5FE6-AF91-7DE1-CB75-C294F4EF6CA3}"/>
              </a:ext>
            </a:extLst>
          </p:cNvPr>
          <p:cNvSpPr/>
          <p:nvPr/>
        </p:nvSpPr>
        <p:spPr>
          <a:xfrm>
            <a:off x="7325172" y="6244805"/>
            <a:ext cx="426068" cy="18836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289574-37AF-E05E-007C-4164326F574F}"/>
              </a:ext>
            </a:extLst>
          </p:cNvPr>
          <p:cNvSpPr/>
          <p:nvPr/>
        </p:nvSpPr>
        <p:spPr>
          <a:xfrm>
            <a:off x="10453030" y="6240176"/>
            <a:ext cx="426068" cy="188361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6" name="Rectangular Callout 27">
            <a:extLst>
              <a:ext uri="{FF2B5EF4-FFF2-40B4-BE49-F238E27FC236}">
                <a16:creationId xmlns:a16="http://schemas.microsoft.com/office/drawing/2014/main" id="{D00DFA13-BCBD-EFF5-AC1E-41DDDC5FA605}"/>
              </a:ext>
            </a:extLst>
          </p:cNvPr>
          <p:cNvSpPr/>
          <p:nvPr/>
        </p:nvSpPr>
        <p:spPr>
          <a:xfrm>
            <a:off x="140150" y="4632476"/>
            <a:ext cx="2488749" cy="396725"/>
          </a:xfrm>
          <a:prstGeom prst="wedgeRectCallout">
            <a:avLst>
              <a:gd name="adj1" fmla="val 122876"/>
              <a:gd name="adj2" fmla="val -23944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0’ft  (FEMA 1% / 100-Yr)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06AE3D-0466-B29D-079C-21737505E2C2}"/>
              </a:ext>
            </a:extLst>
          </p:cNvPr>
          <p:cNvSpPr txBox="1"/>
          <p:nvPr/>
        </p:nvSpPr>
        <p:spPr>
          <a:xfrm>
            <a:off x="9213580" y="6499323"/>
            <a:ext cx="123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Dam Failure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8B140B5-4086-C4D9-0FB6-E6DCB5E5779A}"/>
              </a:ext>
            </a:extLst>
          </p:cNvPr>
          <p:cNvSpPr/>
          <p:nvPr/>
        </p:nvSpPr>
        <p:spPr>
          <a:xfrm>
            <a:off x="10453030" y="6553717"/>
            <a:ext cx="426068" cy="188361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826698-4441-0163-A571-46433E1DE09A}"/>
              </a:ext>
            </a:extLst>
          </p:cNvPr>
          <p:cNvGrpSpPr/>
          <p:nvPr/>
        </p:nvGrpSpPr>
        <p:grpSpPr>
          <a:xfrm>
            <a:off x="7970214" y="4011359"/>
            <a:ext cx="1432508" cy="702130"/>
            <a:chOff x="5542332" y="1444070"/>
            <a:chExt cx="1432508" cy="7021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6B8597-CC27-1078-5C2B-C0D9C4B92B2E}"/>
                </a:ext>
              </a:extLst>
            </p:cNvPr>
            <p:cNvSpPr txBox="1"/>
            <p:nvPr/>
          </p:nvSpPr>
          <p:spPr>
            <a:xfrm>
              <a:off x="5669332" y="1444070"/>
              <a:ext cx="1305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Flood Level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DCBE020-EB69-0722-02D6-5031F2090922}"/>
                </a:ext>
              </a:extLst>
            </p:cNvPr>
            <p:cNvGrpSpPr/>
            <p:nvPr/>
          </p:nvGrpSpPr>
          <p:grpSpPr>
            <a:xfrm>
              <a:off x="5542332" y="1782013"/>
              <a:ext cx="1369008" cy="364187"/>
              <a:chOff x="5542332" y="1782013"/>
              <a:chExt cx="1369008" cy="364187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B43D78A8-D69F-1401-6480-FC056F20361F}"/>
                  </a:ext>
                </a:extLst>
              </p:cNvPr>
              <p:cNvSpPr/>
              <p:nvPr/>
            </p:nvSpPr>
            <p:spPr>
              <a:xfrm rot="10800000">
                <a:off x="5542332" y="1973655"/>
                <a:ext cx="254000" cy="172545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788F088-22D8-47B7-E95C-6D16100959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9332" y="1782013"/>
                <a:ext cx="124200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1D04DFD-405B-5E96-CBBE-6AB785D126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9332" y="1782013"/>
                <a:ext cx="0" cy="35512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155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D4818-DCB5-8E0B-83C5-F76C11925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B83D60-2D52-D93D-5286-68DE264A79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9"/>
          <a:stretch/>
        </p:blipFill>
        <p:spPr>
          <a:xfrm>
            <a:off x="970035" y="-1"/>
            <a:ext cx="10269463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965EEE-F30D-95A3-6CF8-BBE5A761074C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7ACCC0-ECE8-8B44-D56B-A0D26D19EF83}"/>
              </a:ext>
            </a:extLst>
          </p:cNvPr>
          <p:cNvSpPr/>
          <p:nvPr/>
        </p:nvSpPr>
        <p:spPr>
          <a:xfrm>
            <a:off x="22349140" y="784724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4D296D2-C3DB-86F9-442C-BB852A1B3B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90BBDF53-917A-078C-72D4-6F55FEE94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3" y="5576318"/>
            <a:ext cx="1098460" cy="1033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7D36D-A3C9-D9ED-D8DE-B4B0438C9546}"/>
              </a:ext>
            </a:extLst>
          </p:cNvPr>
          <p:cNvSpPr txBox="1"/>
          <p:nvPr/>
        </p:nvSpPr>
        <p:spPr>
          <a:xfrm>
            <a:off x="4388204" y="6173455"/>
            <a:ext cx="312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First Street Foundation (FSF,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0C224-5F45-6892-A1AE-F6B7DFA3BFFA}"/>
              </a:ext>
            </a:extLst>
          </p:cNvPr>
          <p:cNvSpPr txBox="1"/>
          <p:nvPr/>
        </p:nvSpPr>
        <p:spPr>
          <a:xfrm>
            <a:off x="1797603" y="6185098"/>
            <a:ext cx="208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2008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48C784-32BB-D37A-66D8-5326ECF3568B}"/>
              </a:ext>
            </a:extLst>
          </p:cNvPr>
          <p:cNvSpPr/>
          <p:nvPr/>
        </p:nvSpPr>
        <p:spPr>
          <a:xfrm>
            <a:off x="7970214" y="6185098"/>
            <a:ext cx="2446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1861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723CAB-B318-5D3A-6711-CA36C98327F3}"/>
              </a:ext>
            </a:extLst>
          </p:cNvPr>
          <p:cNvSpPr/>
          <p:nvPr/>
        </p:nvSpPr>
        <p:spPr>
          <a:xfrm>
            <a:off x="3688858" y="6229417"/>
            <a:ext cx="426068" cy="1883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A4EE57-44E8-8B80-A996-D71E5442B0B3}"/>
              </a:ext>
            </a:extLst>
          </p:cNvPr>
          <p:cNvSpPr/>
          <p:nvPr/>
        </p:nvSpPr>
        <p:spPr>
          <a:xfrm>
            <a:off x="7325172" y="6244805"/>
            <a:ext cx="426068" cy="18836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F6DCCA-320B-A50B-7005-F401B03D96CB}"/>
              </a:ext>
            </a:extLst>
          </p:cNvPr>
          <p:cNvSpPr/>
          <p:nvPr/>
        </p:nvSpPr>
        <p:spPr>
          <a:xfrm>
            <a:off x="10453030" y="6240176"/>
            <a:ext cx="426068" cy="188361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3" name="Rectangular Callout 27">
            <a:extLst>
              <a:ext uri="{FF2B5EF4-FFF2-40B4-BE49-F238E27FC236}">
                <a16:creationId xmlns:a16="http://schemas.microsoft.com/office/drawing/2014/main" id="{2E5AE186-5F7C-7DB3-9213-B492D35FF467}"/>
              </a:ext>
            </a:extLst>
          </p:cNvPr>
          <p:cNvSpPr/>
          <p:nvPr/>
        </p:nvSpPr>
        <p:spPr>
          <a:xfrm>
            <a:off x="140150" y="4632476"/>
            <a:ext cx="2488749" cy="396725"/>
          </a:xfrm>
          <a:prstGeom prst="wedgeRectCallout">
            <a:avLst>
              <a:gd name="adj1" fmla="val 122876"/>
              <a:gd name="adj2" fmla="val -23944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0’ft  (FEMA 1% / 100-Yr) </a:t>
            </a:r>
          </a:p>
        </p:txBody>
      </p:sp>
      <p:sp>
        <p:nvSpPr>
          <p:cNvPr id="14" name="Rectangular Callout 27">
            <a:extLst>
              <a:ext uri="{FF2B5EF4-FFF2-40B4-BE49-F238E27FC236}">
                <a16:creationId xmlns:a16="http://schemas.microsoft.com/office/drawing/2014/main" id="{64619211-ECAB-3A34-C8CB-E619A21E0CD5}"/>
              </a:ext>
            </a:extLst>
          </p:cNvPr>
          <p:cNvSpPr/>
          <p:nvPr/>
        </p:nvSpPr>
        <p:spPr>
          <a:xfrm>
            <a:off x="140149" y="4145036"/>
            <a:ext cx="2812599" cy="396725"/>
          </a:xfrm>
          <a:prstGeom prst="wedgeRectCallout">
            <a:avLst>
              <a:gd name="adj1" fmla="val 122876"/>
              <a:gd name="adj2" fmla="val -14239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10’ ft (FEMA 0.2% / 500-Yr)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836D76-7CB5-467A-DAC2-4888C51A5FA9}"/>
              </a:ext>
            </a:extLst>
          </p:cNvPr>
          <p:cNvSpPr txBox="1"/>
          <p:nvPr/>
        </p:nvSpPr>
        <p:spPr>
          <a:xfrm>
            <a:off x="9213580" y="6499323"/>
            <a:ext cx="123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Dam Failure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20FEDA-B933-2085-432B-9BF7EDE581A4}"/>
              </a:ext>
            </a:extLst>
          </p:cNvPr>
          <p:cNvSpPr/>
          <p:nvPr/>
        </p:nvSpPr>
        <p:spPr>
          <a:xfrm>
            <a:off x="10453030" y="6553717"/>
            <a:ext cx="426068" cy="188361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7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2DC26-32EE-9C8F-D985-E7BD989C9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C9FFA58-55B4-39EF-A379-E0D130A95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388687-8B0A-A456-7849-8DB6EA3E1C80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11CBE2F-819A-3E48-2470-8EC123D93C36}"/>
              </a:ext>
            </a:extLst>
          </p:cNvPr>
          <p:cNvSpPr/>
          <p:nvPr/>
        </p:nvSpPr>
        <p:spPr>
          <a:xfrm>
            <a:off x="22349140" y="784724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219CE75-5941-27C4-0A8D-60E6B0D268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57840348-B90E-DD06-23EB-4968506EE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3" y="5576318"/>
            <a:ext cx="1098460" cy="1033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601D1C-E39B-CEC2-1B47-204E2D6336F1}"/>
              </a:ext>
            </a:extLst>
          </p:cNvPr>
          <p:cNvSpPr txBox="1"/>
          <p:nvPr/>
        </p:nvSpPr>
        <p:spPr>
          <a:xfrm>
            <a:off x="4388204" y="6173455"/>
            <a:ext cx="312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First Street Foundation (FSF,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4F654-A80B-BBC2-C8CB-F22BD01B4187}"/>
              </a:ext>
            </a:extLst>
          </p:cNvPr>
          <p:cNvSpPr txBox="1"/>
          <p:nvPr/>
        </p:nvSpPr>
        <p:spPr>
          <a:xfrm>
            <a:off x="1797603" y="6185098"/>
            <a:ext cx="208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2008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DED17A-9E01-06CC-73F1-7713586FC45C}"/>
              </a:ext>
            </a:extLst>
          </p:cNvPr>
          <p:cNvSpPr/>
          <p:nvPr/>
        </p:nvSpPr>
        <p:spPr>
          <a:xfrm>
            <a:off x="7970214" y="6185098"/>
            <a:ext cx="2446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1861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245E71-7A95-76FB-A7FF-6009FE301103}"/>
              </a:ext>
            </a:extLst>
          </p:cNvPr>
          <p:cNvSpPr/>
          <p:nvPr/>
        </p:nvSpPr>
        <p:spPr>
          <a:xfrm>
            <a:off x="3688858" y="6229417"/>
            <a:ext cx="426068" cy="1883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71E415-84FE-B728-E468-B65402A0A6CF}"/>
              </a:ext>
            </a:extLst>
          </p:cNvPr>
          <p:cNvSpPr/>
          <p:nvPr/>
        </p:nvSpPr>
        <p:spPr>
          <a:xfrm>
            <a:off x="7325172" y="6244805"/>
            <a:ext cx="426068" cy="18836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84F96-8365-233C-C8E7-553DDBD69E74}"/>
              </a:ext>
            </a:extLst>
          </p:cNvPr>
          <p:cNvSpPr/>
          <p:nvPr/>
        </p:nvSpPr>
        <p:spPr>
          <a:xfrm>
            <a:off x="10453030" y="6240176"/>
            <a:ext cx="426068" cy="188361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" name="Rectangular Callout 27">
            <a:extLst>
              <a:ext uri="{FF2B5EF4-FFF2-40B4-BE49-F238E27FC236}">
                <a16:creationId xmlns:a16="http://schemas.microsoft.com/office/drawing/2014/main" id="{EF47605C-F0CA-7869-0451-E9F5DEE5150E}"/>
              </a:ext>
            </a:extLst>
          </p:cNvPr>
          <p:cNvSpPr/>
          <p:nvPr/>
        </p:nvSpPr>
        <p:spPr>
          <a:xfrm>
            <a:off x="175627" y="4145036"/>
            <a:ext cx="2777121" cy="396725"/>
          </a:xfrm>
          <a:prstGeom prst="wedgeRectCallout">
            <a:avLst>
              <a:gd name="adj1" fmla="val 144827"/>
              <a:gd name="adj2" fmla="val -11939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10’ ft (FEMA 0.2% / 500-Yr) </a:t>
            </a:r>
          </a:p>
        </p:txBody>
      </p:sp>
      <p:sp>
        <p:nvSpPr>
          <p:cNvPr id="4" name="Rectangular Callout 27">
            <a:extLst>
              <a:ext uri="{FF2B5EF4-FFF2-40B4-BE49-F238E27FC236}">
                <a16:creationId xmlns:a16="http://schemas.microsoft.com/office/drawing/2014/main" id="{9060112A-0B6B-6FCB-428E-A1964103A768}"/>
              </a:ext>
            </a:extLst>
          </p:cNvPr>
          <p:cNvSpPr/>
          <p:nvPr/>
        </p:nvSpPr>
        <p:spPr>
          <a:xfrm>
            <a:off x="175627" y="4632476"/>
            <a:ext cx="2777120" cy="396725"/>
          </a:xfrm>
          <a:prstGeom prst="wedgeRectCallout">
            <a:avLst>
              <a:gd name="adj1" fmla="val 143112"/>
              <a:gd name="adj2" fmla="val -26345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0’ft  (FEMA 1% / 100-Yr) </a:t>
            </a:r>
          </a:p>
        </p:txBody>
      </p:sp>
      <p:sp>
        <p:nvSpPr>
          <p:cNvPr id="13" name="Rectangular Callout 27">
            <a:extLst>
              <a:ext uri="{FF2B5EF4-FFF2-40B4-BE49-F238E27FC236}">
                <a16:creationId xmlns:a16="http://schemas.microsoft.com/office/drawing/2014/main" id="{CE573138-3BC9-DE1D-5C03-F9870C9F7A98}"/>
              </a:ext>
            </a:extLst>
          </p:cNvPr>
          <p:cNvSpPr/>
          <p:nvPr/>
        </p:nvSpPr>
        <p:spPr>
          <a:xfrm>
            <a:off x="175627" y="3688635"/>
            <a:ext cx="3148597" cy="396725"/>
          </a:xfrm>
          <a:prstGeom prst="wedgeRectCallout">
            <a:avLst>
              <a:gd name="adj1" fmla="val 120428"/>
              <a:gd name="adj2" fmla="val 81696"/>
            </a:avLst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11.5’ ft (1861 High Water Mark) </a:t>
            </a:r>
          </a:p>
        </p:txBody>
      </p:sp>
      <p:sp>
        <p:nvSpPr>
          <p:cNvPr id="14" name="Rectangular Callout 27">
            <a:extLst>
              <a:ext uri="{FF2B5EF4-FFF2-40B4-BE49-F238E27FC236}">
                <a16:creationId xmlns:a16="http://schemas.microsoft.com/office/drawing/2014/main" id="{1764B2DD-A18D-D14E-046E-D5512721A5F2}"/>
              </a:ext>
            </a:extLst>
          </p:cNvPr>
          <p:cNvSpPr/>
          <p:nvPr/>
        </p:nvSpPr>
        <p:spPr>
          <a:xfrm rot="10800000" flipV="1">
            <a:off x="9048747" y="4343397"/>
            <a:ext cx="2777121" cy="571503"/>
          </a:xfrm>
          <a:prstGeom prst="wedgeRectCallout">
            <a:avLst>
              <a:gd name="adj1" fmla="val 123263"/>
              <a:gd name="adj2" fmla="val -48489"/>
            </a:avLst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 ft. Water Depth (Sutton Dam Failure)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8A614E-BB65-63A1-3A4B-841F5E40457E}"/>
              </a:ext>
            </a:extLst>
          </p:cNvPr>
          <p:cNvSpPr txBox="1"/>
          <p:nvPr/>
        </p:nvSpPr>
        <p:spPr>
          <a:xfrm>
            <a:off x="9213580" y="6499323"/>
            <a:ext cx="123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Dam Failure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4426E0-CEE0-BE7A-6699-DAD72C27BF61}"/>
              </a:ext>
            </a:extLst>
          </p:cNvPr>
          <p:cNvSpPr/>
          <p:nvPr/>
        </p:nvSpPr>
        <p:spPr>
          <a:xfrm>
            <a:off x="10453030" y="6553717"/>
            <a:ext cx="426068" cy="188361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D40CD1-F3A4-A30A-1D55-644BD0193D90}"/>
              </a:ext>
            </a:extLst>
          </p:cNvPr>
          <p:cNvGrpSpPr/>
          <p:nvPr/>
        </p:nvGrpSpPr>
        <p:grpSpPr>
          <a:xfrm>
            <a:off x="7954172" y="3641267"/>
            <a:ext cx="1432508" cy="702130"/>
            <a:chOff x="5542332" y="1444070"/>
            <a:chExt cx="1432508" cy="7021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D8CD52-29AA-0D29-035D-42F59F2E9FB2}"/>
                </a:ext>
              </a:extLst>
            </p:cNvPr>
            <p:cNvSpPr txBox="1"/>
            <p:nvPr/>
          </p:nvSpPr>
          <p:spPr>
            <a:xfrm>
              <a:off x="5669332" y="1444070"/>
              <a:ext cx="1305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Flood Level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FD88E30-B953-030B-7777-DD4102053FD0}"/>
                </a:ext>
              </a:extLst>
            </p:cNvPr>
            <p:cNvGrpSpPr/>
            <p:nvPr/>
          </p:nvGrpSpPr>
          <p:grpSpPr>
            <a:xfrm>
              <a:off x="5542332" y="1782013"/>
              <a:ext cx="1369008" cy="364187"/>
              <a:chOff x="5542332" y="1782013"/>
              <a:chExt cx="1369008" cy="364187"/>
            </a:xfrm>
          </p:grpSpPr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33305486-EFDF-7E41-BDC7-A12BADA07D2F}"/>
                  </a:ext>
                </a:extLst>
              </p:cNvPr>
              <p:cNvSpPr/>
              <p:nvPr/>
            </p:nvSpPr>
            <p:spPr>
              <a:xfrm rot="10800000">
                <a:off x="5542332" y="1973655"/>
                <a:ext cx="254000" cy="172545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A437747-2569-B3D2-3A0C-F79649117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9332" y="1782013"/>
                <a:ext cx="124200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CF5AC78-BBF1-BD10-0A44-C160627241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9332" y="1782013"/>
                <a:ext cx="0" cy="35512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8725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8EAF2-E257-829B-D982-3B8A55EC6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33B8041-78FC-7695-F2B9-14AE47B6E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65" y="-34809"/>
            <a:ext cx="10104322" cy="68609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E149EB-F4EF-7A52-0CD1-F9218C0A1EFF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033909-5D8C-70F7-0B1F-11E912464100}"/>
              </a:ext>
            </a:extLst>
          </p:cNvPr>
          <p:cNvSpPr/>
          <p:nvPr/>
        </p:nvSpPr>
        <p:spPr>
          <a:xfrm>
            <a:off x="22349140" y="784724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BE80B0-CBA2-7B9A-6F59-4CFAFC66BA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066CAE73-EF7B-2FE5-9C4F-5F618AD3F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3" y="5576318"/>
            <a:ext cx="1098460" cy="1033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1F27C7-9221-DB03-D0F1-67EAAD7A5EFE}"/>
              </a:ext>
            </a:extLst>
          </p:cNvPr>
          <p:cNvSpPr txBox="1"/>
          <p:nvPr/>
        </p:nvSpPr>
        <p:spPr>
          <a:xfrm>
            <a:off x="4388204" y="6173455"/>
            <a:ext cx="312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First Street Foundation (FSF,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28F4D5-9105-93E5-F6E0-C605CBBE84E3}"/>
              </a:ext>
            </a:extLst>
          </p:cNvPr>
          <p:cNvSpPr txBox="1"/>
          <p:nvPr/>
        </p:nvSpPr>
        <p:spPr>
          <a:xfrm>
            <a:off x="1797603" y="6185098"/>
            <a:ext cx="208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2008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E822F1-E4BF-9CF1-2CDA-38005D45CFD2}"/>
              </a:ext>
            </a:extLst>
          </p:cNvPr>
          <p:cNvSpPr/>
          <p:nvPr/>
        </p:nvSpPr>
        <p:spPr>
          <a:xfrm>
            <a:off x="7970214" y="6185098"/>
            <a:ext cx="2446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1861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7798EE-1851-294D-8F0D-EDBF297578CE}"/>
              </a:ext>
            </a:extLst>
          </p:cNvPr>
          <p:cNvSpPr/>
          <p:nvPr/>
        </p:nvSpPr>
        <p:spPr>
          <a:xfrm>
            <a:off x="3688858" y="6229417"/>
            <a:ext cx="426068" cy="1883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F2F4AE-B073-EB2E-1616-3C4A4A822C61}"/>
              </a:ext>
            </a:extLst>
          </p:cNvPr>
          <p:cNvSpPr/>
          <p:nvPr/>
        </p:nvSpPr>
        <p:spPr>
          <a:xfrm>
            <a:off x="7325172" y="6244805"/>
            <a:ext cx="426068" cy="18836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55F665-61EB-4BE6-198F-46CBDAF17A0E}"/>
              </a:ext>
            </a:extLst>
          </p:cNvPr>
          <p:cNvSpPr/>
          <p:nvPr/>
        </p:nvSpPr>
        <p:spPr>
          <a:xfrm>
            <a:off x="10453030" y="6240176"/>
            <a:ext cx="426068" cy="188361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" name="Rectangular Callout 27">
            <a:extLst>
              <a:ext uri="{FF2B5EF4-FFF2-40B4-BE49-F238E27FC236}">
                <a16:creationId xmlns:a16="http://schemas.microsoft.com/office/drawing/2014/main" id="{FB143739-69B4-0227-5E8A-E9BEBAA4372D}"/>
              </a:ext>
            </a:extLst>
          </p:cNvPr>
          <p:cNvSpPr/>
          <p:nvPr/>
        </p:nvSpPr>
        <p:spPr>
          <a:xfrm>
            <a:off x="175626" y="3201194"/>
            <a:ext cx="2919999" cy="396725"/>
          </a:xfrm>
          <a:prstGeom prst="wedgeRectCallout">
            <a:avLst>
              <a:gd name="adj1" fmla="val 153652"/>
              <a:gd name="adj2" fmla="val 34554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15.5’ ft (FSF 1% / 100-Yr)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E67FBB-4A87-7856-098D-64719FB60F2A}"/>
              </a:ext>
            </a:extLst>
          </p:cNvPr>
          <p:cNvSpPr txBox="1"/>
          <p:nvPr/>
        </p:nvSpPr>
        <p:spPr>
          <a:xfrm>
            <a:off x="9213580" y="6499323"/>
            <a:ext cx="123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Dam Failure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20266D-E183-51A2-F7AE-BA3FABD96ED7}"/>
              </a:ext>
            </a:extLst>
          </p:cNvPr>
          <p:cNvSpPr/>
          <p:nvPr/>
        </p:nvSpPr>
        <p:spPr>
          <a:xfrm>
            <a:off x="10453030" y="6553717"/>
            <a:ext cx="426068" cy="188361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9" name="Rectangular Callout 27">
            <a:extLst>
              <a:ext uri="{FF2B5EF4-FFF2-40B4-BE49-F238E27FC236}">
                <a16:creationId xmlns:a16="http://schemas.microsoft.com/office/drawing/2014/main" id="{43B3D5FD-855D-7EB0-1792-FDC482C0E7FF}"/>
              </a:ext>
            </a:extLst>
          </p:cNvPr>
          <p:cNvSpPr/>
          <p:nvPr/>
        </p:nvSpPr>
        <p:spPr>
          <a:xfrm>
            <a:off x="175627" y="4145036"/>
            <a:ext cx="2777121" cy="396725"/>
          </a:xfrm>
          <a:prstGeom prst="wedgeRectCallout">
            <a:avLst>
              <a:gd name="adj1" fmla="val 144827"/>
              <a:gd name="adj2" fmla="val -11939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10’ ft (FEMA 0.2% / 500-Yr) </a:t>
            </a:r>
          </a:p>
        </p:txBody>
      </p:sp>
      <p:sp>
        <p:nvSpPr>
          <p:cNvPr id="21" name="Rectangular Callout 27">
            <a:extLst>
              <a:ext uri="{FF2B5EF4-FFF2-40B4-BE49-F238E27FC236}">
                <a16:creationId xmlns:a16="http://schemas.microsoft.com/office/drawing/2014/main" id="{CE3D1589-2E7D-A2E7-E754-2579E70A1E7B}"/>
              </a:ext>
            </a:extLst>
          </p:cNvPr>
          <p:cNvSpPr/>
          <p:nvPr/>
        </p:nvSpPr>
        <p:spPr>
          <a:xfrm>
            <a:off x="175627" y="4632476"/>
            <a:ext cx="2777120" cy="396725"/>
          </a:xfrm>
          <a:prstGeom prst="wedgeRectCallout">
            <a:avLst>
              <a:gd name="adj1" fmla="val 143112"/>
              <a:gd name="adj2" fmla="val -26345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0’ft  (FEMA 1% / 100-Yr) </a:t>
            </a:r>
          </a:p>
        </p:txBody>
      </p:sp>
      <p:sp>
        <p:nvSpPr>
          <p:cNvPr id="23" name="Rectangular Callout 27">
            <a:extLst>
              <a:ext uri="{FF2B5EF4-FFF2-40B4-BE49-F238E27FC236}">
                <a16:creationId xmlns:a16="http://schemas.microsoft.com/office/drawing/2014/main" id="{590E3E87-77AB-2CEF-3181-1CAF3763914F}"/>
              </a:ext>
            </a:extLst>
          </p:cNvPr>
          <p:cNvSpPr/>
          <p:nvPr/>
        </p:nvSpPr>
        <p:spPr>
          <a:xfrm>
            <a:off x="175627" y="3688635"/>
            <a:ext cx="3148597" cy="396725"/>
          </a:xfrm>
          <a:prstGeom prst="wedgeRectCallout">
            <a:avLst>
              <a:gd name="adj1" fmla="val 120428"/>
              <a:gd name="adj2" fmla="val 81696"/>
            </a:avLst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11.5’ ft (1861 High Water Mark) </a:t>
            </a:r>
          </a:p>
        </p:txBody>
      </p:sp>
      <p:sp>
        <p:nvSpPr>
          <p:cNvPr id="24" name="Rectangular Callout 27">
            <a:extLst>
              <a:ext uri="{FF2B5EF4-FFF2-40B4-BE49-F238E27FC236}">
                <a16:creationId xmlns:a16="http://schemas.microsoft.com/office/drawing/2014/main" id="{FB3F53B7-D20D-C4F1-A9D1-2B9887C8E4A5}"/>
              </a:ext>
            </a:extLst>
          </p:cNvPr>
          <p:cNvSpPr/>
          <p:nvPr/>
        </p:nvSpPr>
        <p:spPr>
          <a:xfrm rot="10800000" flipV="1">
            <a:off x="9048747" y="4343397"/>
            <a:ext cx="2777121" cy="571503"/>
          </a:xfrm>
          <a:prstGeom prst="wedgeRectCallout">
            <a:avLst>
              <a:gd name="adj1" fmla="val 123263"/>
              <a:gd name="adj2" fmla="val -48489"/>
            </a:avLst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 ft. Water Depth (Sutton Dam Failure)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C1E3C6A-FFE5-AEE0-162B-96B82D134DBE}"/>
              </a:ext>
            </a:extLst>
          </p:cNvPr>
          <p:cNvGrpSpPr/>
          <p:nvPr/>
        </p:nvGrpSpPr>
        <p:grpSpPr>
          <a:xfrm>
            <a:off x="5542332" y="2693540"/>
            <a:ext cx="1432508" cy="702130"/>
            <a:chOff x="5542332" y="1444070"/>
            <a:chExt cx="1432508" cy="70213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A820A77-E154-24B7-10CF-954E09DA8910}"/>
                </a:ext>
              </a:extLst>
            </p:cNvPr>
            <p:cNvSpPr txBox="1"/>
            <p:nvPr/>
          </p:nvSpPr>
          <p:spPr>
            <a:xfrm>
              <a:off x="5669332" y="1444070"/>
              <a:ext cx="1305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Flood Level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DB31FAA-B2DC-8A85-2099-6EF3683C9DC7}"/>
                </a:ext>
              </a:extLst>
            </p:cNvPr>
            <p:cNvGrpSpPr/>
            <p:nvPr/>
          </p:nvGrpSpPr>
          <p:grpSpPr>
            <a:xfrm>
              <a:off x="5542332" y="1782013"/>
              <a:ext cx="1369008" cy="364187"/>
              <a:chOff x="5542332" y="1782013"/>
              <a:chExt cx="1369008" cy="364187"/>
            </a:xfrm>
          </p:grpSpPr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D3609179-41DC-0EFD-9806-694230B29B9C}"/>
                  </a:ext>
                </a:extLst>
              </p:cNvPr>
              <p:cNvSpPr/>
              <p:nvPr/>
            </p:nvSpPr>
            <p:spPr>
              <a:xfrm rot="10800000">
                <a:off x="5542332" y="1973655"/>
                <a:ext cx="254000" cy="172545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087F957-E51B-DD19-C646-781E2F32E4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9332" y="1782013"/>
                <a:ext cx="124200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F71CA9D-BCB6-82ED-81AD-9E8D9B4167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9332" y="1782013"/>
                <a:ext cx="0" cy="35512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805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73D57-CD1D-0479-8253-8D190F595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CE24BA6-7062-D78F-03D0-5ED46DE8B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508" y="39411"/>
            <a:ext cx="10004193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20AC66-7DA8-FD9A-244A-6F8E2B4BF6F4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7FBF16-366F-DB65-BB19-31414D408F04}"/>
              </a:ext>
            </a:extLst>
          </p:cNvPr>
          <p:cNvSpPr/>
          <p:nvPr/>
        </p:nvSpPr>
        <p:spPr>
          <a:xfrm>
            <a:off x="22349140" y="784724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F43BAB-45E8-9B56-FDDB-8BCF14C96F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7B4BA9D-BDFA-BC8F-355C-7D66F7276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3" y="5576318"/>
            <a:ext cx="1098460" cy="1033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948415-3FF8-55A3-652C-03342054551E}"/>
              </a:ext>
            </a:extLst>
          </p:cNvPr>
          <p:cNvSpPr txBox="1"/>
          <p:nvPr/>
        </p:nvSpPr>
        <p:spPr>
          <a:xfrm>
            <a:off x="4388204" y="6173455"/>
            <a:ext cx="312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First Street Foundation (FSF,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1420C6-63EA-30D1-C654-30AF50DFBA17}"/>
              </a:ext>
            </a:extLst>
          </p:cNvPr>
          <p:cNvSpPr txBox="1"/>
          <p:nvPr/>
        </p:nvSpPr>
        <p:spPr>
          <a:xfrm>
            <a:off x="1797603" y="6185098"/>
            <a:ext cx="208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2008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08C463-4195-2750-A840-B3F804989908}"/>
              </a:ext>
            </a:extLst>
          </p:cNvPr>
          <p:cNvSpPr/>
          <p:nvPr/>
        </p:nvSpPr>
        <p:spPr>
          <a:xfrm>
            <a:off x="7970214" y="6185098"/>
            <a:ext cx="2446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1861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842679-C353-464C-FB79-48252F95EF60}"/>
              </a:ext>
            </a:extLst>
          </p:cNvPr>
          <p:cNvSpPr/>
          <p:nvPr/>
        </p:nvSpPr>
        <p:spPr>
          <a:xfrm>
            <a:off x="3688858" y="6229417"/>
            <a:ext cx="426068" cy="1883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FE4F72-D117-0332-92B9-E8F248F0DEFF}"/>
              </a:ext>
            </a:extLst>
          </p:cNvPr>
          <p:cNvSpPr/>
          <p:nvPr/>
        </p:nvSpPr>
        <p:spPr>
          <a:xfrm>
            <a:off x="7325172" y="6244805"/>
            <a:ext cx="426068" cy="18836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5C2848-8BA6-A1B9-25FF-053856C41D28}"/>
              </a:ext>
            </a:extLst>
          </p:cNvPr>
          <p:cNvSpPr/>
          <p:nvPr/>
        </p:nvSpPr>
        <p:spPr>
          <a:xfrm>
            <a:off x="10453030" y="6240176"/>
            <a:ext cx="426068" cy="188361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6" name="Rectangular Callout 27">
            <a:extLst>
              <a:ext uri="{FF2B5EF4-FFF2-40B4-BE49-F238E27FC236}">
                <a16:creationId xmlns:a16="http://schemas.microsoft.com/office/drawing/2014/main" id="{B3FB3E81-A98B-06DB-A338-6611BD58C758}"/>
              </a:ext>
            </a:extLst>
          </p:cNvPr>
          <p:cNvSpPr/>
          <p:nvPr/>
        </p:nvSpPr>
        <p:spPr>
          <a:xfrm>
            <a:off x="175626" y="2680306"/>
            <a:ext cx="3148597" cy="396725"/>
          </a:xfrm>
          <a:prstGeom prst="wedgeRectCallout">
            <a:avLst>
              <a:gd name="adj1" fmla="val 138227"/>
              <a:gd name="adj2" fmla="val 88824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21.1’ ft (FSF 0.2% / 500-Yr)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1EED52-A50B-BEEE-F06A-7764B7EC2C91}"/>
              </a:ext>
            </a:extLst>
          </p:cNvPr>
          <p:cNvSpPr txBox="1"/>
          <p:nvPr/>
        </p:nvSpPr>
        <p:spPr>
          <a:xfrm>
            <a:off x="9213580" y="6499323"/>
            <a:ext cx="123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Dam Failure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E8F490-795E-7E19-DFA2-3B4D50CCF736}"/>
              </a:ext>
            </a:extLst>
          </p:cNvPr>
          <p:cNvSpPr/>
          <p:nvPr/>
        </p:nvSpPr>
        <p:spPr>
          <a:xfrm>
            <a:off x="10453030" y="6553717"/>
            <a:ext cx="426068" cy="188361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8" name="Rectangular Callout 27">
            <a:extLst>
              <a:ext uri="{FF2B5EF4-FFF2-40B4-BE49-F238E27FC236}">
                <a16:creationId xmlns:a16="http://schemas.microsoft.com/office/drawing/2014/main" id="{DDCFF810-DE94-8B06-3CA7-3F6DB8E7B075}"/>
              </a:ext>
            </a:extLst>
          </p:cNvPr>
          <p:cNvSpPr/>
          <p:nvPr/>
        </p:nvSpPr>
        <p:spPr>
          <a:xfrm>
            <a:off x="175627" y="4145036"/>
            <a:ext cx="2777121" cy="396725"/>
          </a:xfrm>
          <a:prstGeom prst="wedgeRectCallout">
            <a:avLst>
              <a:gd name="adj1" fmla="val 144827"/>
              <a:gd name="adj2" fmla="val -11939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10’ ft (FEMA 0.2% / 500-Yr) </a:t>
            </a:r>
          </a:p>
        </p:txBody>
      </p:sp>
      <p:sp>
        <p:nvSpPr>
          <p:cNvPr id="23" name="Rectangular Callout 27">
            <a:extLst>
              <a:ext uri="{FF2B5EF4-FFF2-40B4-BE49-F238E27FC236}">
                <a16:creationId xmlns:a16="http://schemas.microsoft.com/office/drawing/2014/main" id="{DDA27F58-9DF7-9556-7163-2AF841F8498D}"/>
              </a:ext>
            </a:extLst>
          </p:cNvPr>
          <p:cNvSpPr/>
          <p:nvPr/>
        </p:nvSpPr>
        <p:spPr>
          <a:xfrm>
            <a:off x="175627" y="4632476"/>
            <a:ext cx="2777120" cy="396725"/>
          </a:xfrm>
          <a:prstGeom prst="wedgeRectCallout">
            <a:avLst>
              <a:gd name="adj1" fmla="val 143112"/>
              <a:gd name="adj2" fmla="val -26345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0’ft  (FEMA 1% / 100-Yr) </a:t>
            </a:r>
          </a:p>
        </p:txBody>
      </p:sp>
      <p:sp>
        <p:nvSpPr>
          <p:cNvPr id="24" name="Rectangular Callout 27">
            <a:extLst>
              <a:ext uri="{FF2B5EF4-FFF2-40B4-BE49-F238E27FC236}">
                <a16:creationId xmlns:a16="http://schemas.microsoft.com/office/drawing/2014/main" id="{F5056DF1-C318-F1B3-CDBA-78870179170C}"/>
              </a:ext>
            </a:extLst>
          </p:cNvPr>
          <p:cNvSpPr/>
          <p:nvPr/>
        </p:nvSpPr>
        <p:spPr>
          <a:xfrm>
            <a:off x="175627" y="3688635"/>
            <a:ext cx="3148597" cy="396725"/>
          </a:xfrm>
          <a:prstGeom prst="wedgeRectCallout">
            <a:avLst>
              <a:gd name="adj1" fmla="val 120428"/>
              <a:gd name="adj2" fmla="val 81696"/>
            </a:avLst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11.5’ ft (1861 High Water Mark) </a:t>
            </a:r>
          </a:p>
        </p:txBody>
      </p:sp>
      <p:sp>
        <p:nvSpPr>
          <p:cNvPr id="25" name="Rectangular Callout 27">
            <a:extLst>
              <a:ext uri="{FF2B5EF4-FFF2-40B4-BE49-F238E27FC236}">
                <a16:creationId xmlns:a16="http://schemas.microsoft.com/office/drawing/2014/main" id="{CDA6ACB2-2FC4-DAA3-291C-1FEE9EAD933D}"/>
              </a:ext>
            </a:extLst>
          </p:cNvPr>
          <p:cNvSpPr/>
          <p:nvPr/>
        </p:nvSpPr>
        <p:spPr>
          <a:xfrm rot="10800000" flipV="1">
            <a:off x="9048747" y="4343397"/>
            <a:ext cx="2777121" cy="571503"/>
          </a:xfrm>
          <a:prstGeom prst="wedgeRectCallout">
            <a:avLst>
              <a:gd name="adj1" fmla="val 123263"/>
              <a:gd name="adj2" fmla="val -48489"/>
            </a:avLst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 ft. Water Depth (Sutton Dam Failure) </a:t>
            </a:r>
          </a:p>
        </p:txBody>
      </p:sp>
      <p:sp>
        <p:nvSpPr>
          <p:cNvPr id="32" name="Rectangular Callout 27">
            <a:extLst>
              <a:ext uri="{FF2B5EF4-FFF2-40B4-BE49-F238E27FC236}">
                <a16:creationId xmlns:a16="http://schemas.microsoft.com/office/drawing/2014/main" id="{DD56A562-08B6-645D-5B70-149D93F476D8}"/>
              </a:ext>
            </a:extLst>
          </p:cNvPr>
          <p:cNvSpPr/>
          <p:nvPr/>
        </p:nvSpPr>
        <p:spPr>
          <a:xfrm>
            <a:off x="175626" y="3201194"/>
            <a:ext cx="2919999" cy="396725"/>
          </a:xfrm>
          <a:prstGeom prst="wedgeRectCallout">
            <a:avLst>
              <a:gd name="adj1" fmla="val 153652"/>
              <a:gd name="adj2" fmla="val 34554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15.5’ ft (FSF 1% / 100-Yr)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AA4841B-2C83-3C56-F8CB-91F3978CDB7C}"/>
              </a:ext>
            </a:extLst>
          </p:cNvPr>
          <p:cNvGrpSpPr/>
          <p:nvPr/>
        </p:nvGrpSpPr>
        <p:grpSpPr>
          <a:xfrm>
            <a:off x="5952133" y="2463243"/>
            <a:ext cx="1432508" cy="702130"/>
            <a:chOff x="5542332" y="1444070"/>
            <a:chExt cx="1432508" cy="70213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A34FA62-DF2B-C7AD-535D-044048867E17}"/>
                </a:ext>
              </a:extLst>
            </p:cNvPr>
            <p:cNvSpPr txBox="1"/>
            <p:nvPr/>
          </p:nvSpPr>
          <p:spPr>
            <a:xfrm>
              <a:off x="5669332" y="1444070"/>
              <a:ext cx="1305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Flood Level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053AE0C-9215-F43A-6BF8-F46A46520FCD}"/>
                </a:ext>
              </a:extLst>
            </p:cNvPr>
            <p:cNvGrpSpPr/>
            <p:nvPr/>
          </p:nvGrpSpPr>
          <p:grpSpPr>
            <a:xfrm>
              <a:off x="5542332" y="1782013"/>
              <a:ext cx="1369008" cy="364187"/>
              <a:chOff x="5542332" y="1782013"/>
              <a:chExt cx="1369008" cy="364187"/>
            </a:xfrm>
          </p:grpSpPr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819F13D9-E955-0E2B-FB23-4630E9DA9865}"/>
                  </a:ext>
                </a:extLst>
              </p:cNvPr>
              <p:cNvSpPr/>
              <p:nvPr/>
            </p:nvSpPr>
            <p:spPr>
              <a:xfrm rot="10800000">
                <a:off x="5542332" y="1973655"/>
                <a:ext cx="254000" cy="172545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830A402-BF9A-82E5-9B86-9DB3DE7B8B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9332" y="1782013"/>
                <a:ext cx="124200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4A0C02A-6FA8-07F4-76E9-B594CC05C4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9332" y="1782013"/>
                <a:ext cx="0" cy="35512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952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4803</TotalTime>
  <Words>755</Words>
  <Application>Microsoft Office PowerPoint</Application>
  <PresentationFormat>Widescreen</PresentationFormat>
  <Paragraphs>109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Arial Black</vt:lpstr>
      <vt:lpstr>Arial Narrow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Anahita Mahmoudi</dc:creator>
  <cp:lastModifiedBy>Anahita Mahmoudi</cp:lastModifiedBy>
  <cp:revision>124</cp:revision>
  <dcterms:created xsi:type="dcterms:W3CDTF">2024-07-31T20:19:41Z</dcterms:created>
  <dcterms:modified xsi:type="dcterms:W3CDTF">2025-07-31T05:37:55Z</dcterms:modified>
</cp:coreProperties>
</file>