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23" r:id="rId2"/>
    <p:sldId id="330" r:id="rId3"/>
    <p:sldId id="324" r:id="rId4"/>
    <p:sldId id="337" r:id="rId5"/>
    <p:sldId id="331" r:id="rId6"/>
    <p:sldId id="322" r:id="rId7"/>
    <p:sldId id="338" r:id="rId8"/>
    <p:sldId id="334" r:id="rId9"/>
    <p:sldId id="339" r:id="rId10"/>
    <p:sldId id="332" r:id="rId11"/>
    <p:sldId id="335" r:id="rId12"/>
    <p:sldId id="336" r:id="rId13"/>
    <p:sldId id="291" r:id="rId14"/>
    <p:sldId id="327" r:id="rId15"/>
    <p:sldId id="328" r:id="rId16"/>
    <p:sldId id="32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6600"/>
    <a:srgbClr val="0B3041"/>
    <a:srgbClr val="F7F708"/>
    <a:srgbClr val="572309"/>
    <a:srgbClr val="DEEA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4CD08C-A8E4-463E-BE6E-6203A68839AE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28897-73A8-46F8-8CD7-5CF29F7032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366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F634D7-34FE-3B6A-2014-626B0036B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B87335-BB78-CE4D-2888-1BFCC5BB22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870DA4-CB27-F713-EC06-BE14F74354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D2F1CE-6465-C74B-505F-437824B0F2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28897-73A8-46F8-8CD7-5CF29F70326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343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28897-73A8-46F8-8CD7-5CF29F70326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032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B8327-CEEB-8684-D332-3BFCE46A2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146DC1-8C6C-6F70-3E7A-49876258F8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FB9D1D-0D98-8807-86D1-4EF0D969D3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A8EA68-6F22-1B1D-FE78-E8261A1975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28897-73A8-46F8-8CD7-5CF29F70326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062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DF647F-E358-C623-0263-7B49CDCDD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FA088B-F9D9-45DE-B104-22A2513DBD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27FD75-647C-7F15-641D-81990D6263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1846E8-18D7-A1B9-04EA-81403842C2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28897-73A8-46F8-8CD7-5CF29F70326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809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FE27B-D8E3-7DF9-7C68-A4BC29F75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A35C23-0DC9-B7D5-FD10-043C4FB6D6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E1D48B-EDC5-8C52-15F0-2D996DDAC4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7A1F22-88E3-EF72-9F99-139AA77FA7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28897-73A8-46F8-8CD7-5CF29F70326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841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2D68D-E58E-5829-400B-175620163F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68F151-0712-0BDC-5A6C-8937136B66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8F002A-9679-4755-3A20-552C7356FE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0009E-A1C5-8FCC-5B22-2D284F7729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28897-73A8-46F8-8CD7-5CF29F70326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7486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2BBC0F-CD2F-E995-BA58-E8F065147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24322A-695E-4B44-8642-4EF6FB8D8C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55010C-AF9E-050F-5BCE-E70780520D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45E487-2EC6-5F0F-18B6-BF16AE9EFA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28897-73A8-46F8-8CD7-5CF29F70326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2746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A926E0-8AD0-8485-39F5-500F1011F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290F1F-8BEE-ABD7-F873-3177D1F17E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6963BE-A41D-7BFE-EB77-5446C9F6F4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B590AC-F649-7069-9FA6-93A0200446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28897-73A8-46F8-8CD7-5CF29F70326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296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7EEF9-D988-5E12-0071-C5DB421C39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CEFBDE-DA37-E1D4-6DA7-DE587157E0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F498B1-A60B-24EF-D5C0-56319CF29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D20C5-A381-4A29-9C1C-68DC944876CF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91DCD8-8DFE-92D6-C0A9-391BB17EB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1DB19-17D5-EEB8-020E-D4527E68F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35C79-B2D4-4189-ABF9-C3BF0BE77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838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6EBC8-587D-4D8A-D44C-4E4D48AB2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BBFB14-90FF-7885-5213-41BA328E0B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81D518-1957-519A-137E-0B50738FF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D20C5-A381-4A29-9C1C-68DC944876CF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7C3CF1-3DA0-93B3-D8BE-9D1F62E21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F14F9-9E3A-1A31-AB34-E2DECE58D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35C79-B2D4-4189-ABF9-C3BF0BE77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962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2406C9-6A76-EA8B-CB19-AC0B57004B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AE3318-E67B-0703-9D5C-66B74043A5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06B609-C846-0F3E-195E-0D4751493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D20C5-A381-4A29-9C1C-68DC944876CF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01E47A-AF78-B8F5-1E28-65F71C2BF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C9DE0D-E10F-6234-ED0E-2538B81AA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35C79-B2D4-4189-ABF9-C3BF0BE77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115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D2402-FDF6-9A2B-9F73-044CF410F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0F3DB-E683-93B4-2C07-2FAB26AD12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C7EC8B-1331-1426-F032-7C3E59671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D20C5-A381-4A29-9C1C-68DC944876CF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A8C4D3-E788-6218-EBCC-1B8C91C7C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AFAAFD-F189-49F9-24F9-7816044F9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35C79-B2D4-4189-ABF9-C3BF0BE77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684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F9AE0-391D-9B77-4024-EDE14A615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7F4C81-F45F-E54B-EFEA-072D44B55B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0A0F44-4772-8508-35FD-897CD79C4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D20C5-A381-4A29-9C1C-68DC944876CF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BF8E9-6EC0-9332-88DB-8B979644B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25CF78-CF0D-3CAC-0736-81247B200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35C79-B2D4-4189-ABF9-C3BF0BE77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017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6B3CA-0542-AFCB-F8A0-2F93A65BF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0D13A0-0059-4EF5-BFFF-E64ECFDEC5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D67275-0699-4282-DBFD-A5A7D97BE9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ED6239-B3A4-94C3-86EB-C302D0DB3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D20C5-A381-4A29-9C1C-68DC944876CF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999D6B-3F7A-97C5-7AFE-0D1FA1730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5C7A4B-4166-8E5A-9120-98EF27505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35C79-B2D4-4189-ABF9-C3BF0BE77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037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E1716-8C56-C655-64B4-0F92D8CE3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F6ED0-E519-5654-AB24-E01C0CB8FA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B0A11-6A21-BD47-F9F1-9FDA8CDFEC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5959CC-8D77-0B50-56E5-F5AA177EF1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B63E3D-E2B4-3789-0563-2B4A294E0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573466-8204-3725-F107-AD0503CAD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D20C5-A381-4A29-9C1C-68DC944876CF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CBC52D-ACBE-A5C7-B09B-D7B4FD97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B4A4E4-1F8A-E522-9B79-D25A8A800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35C79-B2D4-4189-ABF9-C3BF0BE77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567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7CDFD-826F-32BF-8830-65639156D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3E7C83-0E4C-74AF-32F0-0E4E18E81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D20C5-A381-4A29-9C1C-68DC944876CF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5ED690-429E-A6CF-B76B-12EF3355B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1FE3FD-70BC-F2D4-05E0-DFA2D8DEC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35C79-B2D4-4189-ABF9-C3BF0BE77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024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BDA5DE-8459-4721-616E-55E011977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D20C5-A381-4A29-9C1C-68DC944876CF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F2A981-CAAF-961A-B8F2-3BCD166C0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A7BDFE-AB26-C4EC-C27F-838083821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35C79-B2D4-4189-ABF9-C3BF0BE77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84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99C99-5782-6528-9A3B-CEBD4E74A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B7263-7D2C-BAA5-385D-CA818F266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3C0F2F-9F9A-F8B4-2D22-148D5B5F1B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39A3A8-5B40-2E1D-A903-9F49309B6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D20C5-A381-4A29-9C1C-68DC944876CF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4317C9-0FB1-F24A-5384-FFB4C8212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B0F830-0EC6-B977-EF2D-87B547D7C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35C79-B2D4-4189-ABF9-C3BF0BE77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114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8FE46-1E1B-33BA-6C92-BBD0CBBAE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3CD890-CE02-B7E6-88D4-9CD6B00C44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B16EF1-C5A3-5F46-9F82-82804BBC14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5EB4CD-A23A-EDE0-8E9B-47259B8F6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D20C5-A381-4A29-9C1C-68DC944876CF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7A9185-BC07-0A52-0E9A-3B2443544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4E8FAA-2CF3-0CB8-4B3E-9E6E3B379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35C79-B2D4-4189-ABF9-C3BF0BE77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292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D86B8E-408F-F437-0EAF-EE39075AA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2D6D34-9FB7-A262-3C0D-6FC20ADCD9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382D41-D864-AF4D-1B13-755FB6FEA7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50D20C5-A381-4A29-9C1C-68DC944876CF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AD5D1E-504C-5B24-F75C-98729E5E81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E1004-1B13-6C2A-4981-CFC3D607D8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835C79-B2D4-4189-ABF9-C3BF0BE77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189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wv.gov/flood/map/?wkid=102100&amp;x=-9087956&amp;y=4630271&amp;l=11&amp;v=2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573E16-17CB-92ED-0E88-85B661EF2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2" t="4861" r="7128" b="3195"/>
          <a:stretch/>
        </p:blipFill>
        <p:spPr>
          <a:xfrm>
            <a:off x="1784350" y="-2741"/>
            <a:ext cx="9658349" cy="681644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74A4BF9-7D4A-D54C-0401-74508387589F}"/>
              </a:ext>
            </a:extLst>
          </p:cNvPr>
          <p:cNvSpPr txBox="1">
            <a:spLocks/>
          </p:cNvSpPr>
          <p:nvPr/>
        </p:nvSpPr>
        <p:spPr>
          <a:xfrm rot="16200000">
            <a:off x="-2548698" y="3298251"/>
            <a:ext cx="6105527" cy="10139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Flood Profile</a:t>
            </a:r>
          </a:p>
        </p:txBody>
      </p:sp>
      <p:pic>
        <p:nvPicPr>
          <p:cNvPr id="4" name="Picture 3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E3B82ECB-E64B-3667-9A7F-3E45878BF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0"/>
            <a:ext cx="1010665" cy="95045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61D1F79-8156-05F6-23C8-F100C19E8AA3}"/>
              </a:ext>
            </a:extLst>
          </p:cNvPr>
          <p:cNvSpPr/>
          <p:nvPr/>
        </p:nvSpPr>
        <p:spPr>
          <a:xfrm>
            <a:off x="4362270" y="5679935"/>
            <a:ext cx="648670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fontAlgn="base"/>
            <a:r>
              <a:rPr lang="en-US" sz="3600" b="1" i="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Women and Children’s Hospital</a:t>
            </a:r>
          </a:p>
        </p:txBody>
      </p:sp>
    </p:spTree>
    <p:extLst>
      <p:ext uri="{BB962C8B-B14F-4D97-AF65-F5344CB8AC3E}">
        <p14:creationId xmlns:p14="http://schemas.microsoft.com/office/powerpoint/2010/main" val="161464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8EAF2-E257-829B-D982-3B8A55EC6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B4518494-D017-9B89-0178-9F75A28EE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8" r="7568"/>
          <a:stretch/>
        </p:blipFill>
        <p:spPr>
          <a:xfrm>
            <a:off x="863600" y="-2741"/>
            <a:ext cx="10439400" cy="68607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BE149EB-F4EF-7A52-0CD1-F9218C0A1EFF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A033909-5D8C-70F7-0B1F-11E912464100}"/>
              </a:ext>
            </a:extLst>
          </p:cNvPr>
          <p:cNvSpPr/>
          <p:nvPr/>
        </p:nvSpPr>
        <p:spPr>
          <a:xfrm>
            <a:off x="22349140" y="784724"/>
            <a:ext cx="2213393" cy="18097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0BE80B0-CBA2-7B9A-6F59-4CFAFC66BA7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066CAE73-EF7B-2FE5-9C4F-5F618AD3FF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83" y="5576318"/>
            <a:ext cx="1098460" cy="1033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1F27C7-9221-DB03-D0F1-67EAAD7A5EFE}"/>
              </a:ext>
            </a:extLst>
          </p:cNvPr>
          <p:cNvSpPr txBox="1"/>
          <p:nvPr/>
        </p:nvSpPr>
        <p:spPr>
          <a:xfrm>
            <a:off x="4388204" y="6173455"/>
            <a:ext cx="31278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First Street Foundation (FSF, 2022)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28F4D5-9105-93E5-F6E0-C605CBBE84E3}"/>
              </a:ext>
            </a:extLst>
          </p:cNvPr>
          <p:cNvSpPr txBox="1"/>
          <p:nvPr/>
        </p:nvSpPr>
        <p:spPr>
          <a:xfrm>
            <a:off x="1797603" y="6185098"/>
            <a:ext cx="2086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FEMA, Effective 2008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E822F1-E4BF-9CF1-2CDA-38005D45CFD2}"/>
              </a:ext>
            </a:extLst>
          </p:cNvPr>
          <p:cNvSpPr/>
          <p:nvPr/>
        </p:nvSpPr>
        <p:spPr>
          <a:xfrm>
            <a:off x="7970214" y="6185098"/>
            <a:ext cx="24466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1861 Flood High Water Mark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7798EE-1851-294D-8F0D-EDBF297578CE}"/>
              </a:ext>
            </a:extLst>
          </p:cNvPr>
          <p:cNvSpPr/>
          <p:nvPr/>
        </p:nvSpPr>
        <p:spPr>
          <a:xfrm>
            <a:off x="3688858" y="6229417"/>
            <a:ext cx="426068" cy="188361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BF2F4AE-B073-EB2E-1616-3C4A4A822C61}"/>
              </a:ext>
            </a:extLst>
          </p:cNvPr>
          <p:cNvSpPr/>
          <p:nvPr/>
        </p:nvSpPr>
        <p:spPr>
          <a:xfrm>
            <a:off x="7325172" y="6244805"/>
            <a:ext cx="426068" cy="188361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D55F665-61EB-4BE6-198F-46CBDAF17A0E}"/>
              </a:ext>
            </a:extLst>
          </p:cNvPr>
          <p:cNvSpPr/>
          <p:nvPr/>
        </p:nvSpPr>
        <p:spPr>
          <a:xfrm>
            <a:off x="10453030" y="6240176"/>
            <a:ext cx="426068" cy="188361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E67FBB-4A87-7856-098D-64719FB60F2A}"/>
              </a:ext>
            </a:extLst>
          </p:cNvPr>
          <p:cNvSpPr txBox="1"/>
          <p:nvPr/>
        </p:nvSpPr>
        <p:spPr>
          <a:xfrm>
            <a:off x="9213580" y="6499323"/>
            <a:ext cx="1239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Dam Failure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220266D-E183-51A2-F7AE-BA3FABD96ED7}"/>
              </a:ext>
            </a:extLst>
          </p:cNvPr>
          <p:cNvSpPr/>
          <p:nvPr/>
        </p:nvSpPr>
        <p:spPr>
          <a:xfrm>
            <a:off x="10453030" y="6553717"/>
            <a:ext cx="426068" cy="188361"/>
          </a:xfrm>
          <a:prstGeom prst="rect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BF96985-51FE-3309-6FF4-97097E363900}"/>
              </a:ext>
            </a:extLst>
          </p:cNvPr>
          <p:cNvGrpSpPr/>
          <p:nvPr/>
        </p:nvGrpSpPr>
        <p:grpSpPr>
          <a:xfrm>
            <a:off x="6083300" y="3181970"/>
            <a:ext cx="1432508" cy="702130"/>
            <a:chOff x="5542332" y="1444070"/>
            <a:chExt cx="1432508" cy="70213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219B2F6-6D08-3383-1D0B-56BCAD544695}"/>
                </a:ext>
              </a:extLst>
            </p:cNvPr>
            <p:cNvSpPr txBox="1"/>
            <p:nvPr/>
          </p:nvSpPr>
          <p:spPr>
            <a:xfrm>
              <a:off x="5669332" y="1444070"/>
              <a:ext cx="13055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Flood Level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37C3536-61E5-8850-F75B-E7323EE33416}"/>
                </a:ext>
              </a:extLst>
            </p:cNvPr>
            <p:cNvGrpSpPr/>
            <p:nvPr/>
          </p:nvGrpSpPr>
          <p:grpSpPr>
            <a:xfrm>
              <a:off x="5542332" y="1782013"/>
              <a:ext cx="1369008" cy="364187"/>
              <a:chOff x="5542332" y="1782013"/>
              <a:chExt cx="1369008" cy="364187"/>
            </a:xfrm>
          </p:grpSpPr>
          <p:sp>
            <p:nvSpPr>
              <p:cNvPr id="15" name="Isosceles Triangle 14">
                <a:extLst>
                  <a:ext uri="{FF2B5EF4-FFF2-40B4-BE49-F238E27FC236}">
                    <a16:creationId xmlns:a16="http://schemas.microsoft.com/office/drawing/2014/main" id="{912CC07F-D04A-E960-554F-B9458F27B0B9}"/>
                  </a:ext>
                </a:extLst>
              </p:cNvPr>
              <p:cNvSpPr/>
              <p:nvPr/>
            </p:nvSpPr>
            <p:spPr>
              <a:xfrm rot="10800000">
                <a:off x="5542332" y="1973655"/>
                <a:ext cx="254000" cy="172545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DBFA1BBB-4F5D-3CD1-D3FD-85A40C93C1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69332" y="1782013"/>
                <a:ext cx="1242008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6C27FA0B-236C-E439-5562-42C0E18321D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69332" y="1782013"/>
                <a:ext cx="0" cy="35512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8" name="Rectangular Callout 27">
            <a:extLst>
              <a:ext uri="{FF2B5EF4-FFF2-40B4-BE49-F238E27FC236}">
                <a16:creationId xmlns:a16="http://schemas.microsoft.com/office/drawing/2014/main" id="{7496D83B-1013-27CC-D3A1-A4A13864CA7D}"/>
              </a:ext>
            </a:extLst>
          </p:cNvPr>
          <p:cNvSpPr/>
          <p:nvPr/>
        </p:nvSpPr>
        <p:spPr>
          <a:xfrm>
            <a:off x="140150" y="3441098"/>
            <a:ext cx="2853321" cy="396725"/>
          </a:xfrm>
          <a:prstGeom prst="wedgeRectCallout">
            <a:avLst>
              <a:gd name="adj1" fmla="val 127469"/>
              <a:gd name="adj2" fmla="val 204143"/>
            </a:avLst>
          </a:prstGeom>
          <a:solidFill>
            <a:schemeClr val="tx2">
              <a:lumMod val="25000"/>
              <a:lumOff val="75000"/>
            </a:scheme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7.8’ ft (FEMA 0.2% / 500-Yr) </a:t>
            </a:r>
          </a:p>
        </p:txBody>
      </p:sp>
      <p:sp>
        <p:nvSpPr>
          <p:cNvPr id="29" name="Rectangular Callout 27">
            <a:extLst>
              <a:ext uri="{FF2B5EF4-FFF2-40B4-BE49-F238E27FC236}">
                <a16:creationId xmlns:a16="http://schemas.microsoft.com/office/drawing/2014/main" id="{D1E95D19-FC96-125C-7013-6BD4431B91AD}"/>
              </a:ext>
            </a:extLst>
          </p:cNvPr>
          <p:cNvSpPr/>
          <p:nvPr/>
        </p:nvSpPr>
        <p:spPr>
          <a:xfrm>
            <a:off x="140151" y="2796157"/>
            <a:ext cx="3317424" cy="464319"/>
          </a:xfrm>
          <a:prstGeom prst="wedgeRectCallout">
            <a:avLst>
              <a:gd name="adj1" fmla="val 120528"/>
              <a:gd name="adj2" fmla="val 241016"/>
            </a:avLst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8.8’ ft (1861 High Water Mark) </a:t>
            </a:r>
          </a:p>
        </p:txBody>
      </p:sp>
      <p:sp>
        <p:nvSpPr>
          <p:cNvPr id="35" name="Rectangular Callout 27">
            <a:extLst>
              <a:ext uri="{FF2B5EF4-FFF2-40B4-BE49-F238E27FC236}">
                <a16:creationId xmlns:a16="http://schemas.microsoft.com/office/drawing/2014/main" id="{50E89964-5250-AFA3-2CD9-645996E43D8C}"/>
              </a:ext>
            </a:extLst>
          </p:cNvPr>
          <p:cNvSpPr/>
          <p:nvPr/>
        </p:nvSpPr>
        <p:spPr>
          <a:xfrm>
            <a:off x="140150" y="4632476"/>
            <a:ext cx="2488749" cy="396725"/>
          </a:xfrm>
          <a:prstGeom prst="wedgeRectCallout">
            <a:avLst>
              <a:gd name="adj1" fmla="val 125811"/>
              <a:gd name="adj2" fmla="val 72092"/>
            </a:avLst>
          </a:prstGeom>
          <a:solidFill>
            <a:schemeClr val="tx2">
              <a:lumMod val="25000"/>
              <a:lumOff val="75000"/>
            </a:scheme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0’ft  (FEMA 1% / 100-Yr) </a:t>
            </a:r>
          </a:p>
        </p:txBody>
      </p:sp>
      <p:sp>
        <p:nvSpPr>
          <p:cNvPr id="3" name="Rectangular Callout 27">
            <a:extLst>
              <a:ext uri="{FF2B5EF4-FFF2-40B4-BE49-F238E27FC236}">
                <a16:creationId xmlns:a16="http://schemas.microsoft.com/office/drawing/2014/main" id="{FB143739-69B4-0227-5E8A-E9BEBAA4372D}"/>
              </a:ext>
            </a:extLst>
          </p:cNvPr>
          <p:cNvSpPr/>
          <p:nvPr/>
        </p:nvSpPr>
        <p:spPr>
          <a:xfrm>
            <a:off x="149019" y="4005955"/>
            <a:ext cx="2919999" cy="396725"/>
          </a:xfrm>
          <a:prstGeom prst="wedgeRectCallout">
            <a:avLst>
              <a:gd name="adj1" fmla="val 110268"/>
              <a:gd name="adj2" fmla="val 157001"/>
            </a:avLst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6.5’ ft (FSF 1% / 100-Yr) </a:t>
            </a:r>
          </a:p>
        </p:txBody>
      </p:sp>
      <p:sp>
        <p:nvSpPr>
          <p:cNvPr id="37" name="Rectangular Callout 27">
            <a:extLst>
              <a:ext uri="{FF2B5EF4-FFF2-40B4-BE49-F238E27FC236}">
                <a16:creationId xmlns:a16="http://schemas.microsoft.com/office/drawing/2014/main" id="{396772B2-F69F-0BAA-6AF1-6107FA054215}"/>
              </a:ext>
            </a:extLst>
          </p:cNvPr>
          <p:cNvSpPr/>
          <p:nvPr/>
        </p:nvSpPr>
        <p:spPr>
          <a:xfrm>
            <a:off x="140150" y="2169637"/>
            <a:ext cx="3148597" cy="396725"/>
          </a:xfrm>
          <a:prstGeom prst="wedgeRectCallout">
            <a:avLst>
              <a:gd name="adj1" fmla="val 140949"/>
              <a:gd name="adj2" fmla="val 378534"/>
            </a:avLst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12.7’ ft (FSF 0.2% / 500-Yr) </a:t>
            </a:r>
          </a:p>
        </p:txBody>
      </p:sp>
      <p:sp>
        <p:nvSpPr>
          <p:cNvPr id="49" name="Rectangular Callout 27">
            <a:extLst>
              <a:ext uri="{FF2B5EF4-FFF2-40B4-BE49-F238E27FC236}">
                <a16:creationId xmlns:a16="http://schemas.microsoft.com/office/drawing/2014/main" id="{B3C3E4D8-BE55-FD5C-1767-F66137ADBA6D}"/>
              </a:ext>
            </a:extLst>
          </p:cNvPr>
          <p:cNvSpPr/>
          <p:nvPr/>
        </p:nvSpPr>
        <p:spPr>
          <a:xfrm rot="10800000" flipV="1">
            <a:off x="9277502" y="3913738"/>
            <a:ext cx="2527903" cy="571503"/>
          </a:xfrm>
          <a:prstGeom prst="wedgeRectCallout">
            <a:avLst>
              <a:gd name="adj1" fmla="val 129208"/>
              <a:gd name="adj2" fmla="val -35156"/>
            </a:avLst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11.1 ft. Water Depth (Sutton Dam Failure) </a:t>
            </a:r>
          </a:p>
        </p:txBody>
      </p:sp>
    </p:spTree>
    <p:extLst>
      <p:ext uri="{BB962C8B-B14F-4D97-AF65-F5344CB8AC3E}">
        <p14:creationId xmlns:p14="http://schemas.microsoft.com/office/powerpoint/2010/main" val="388051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732C0-B748-1BB8-77AF-5788C4F47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F9AE315A-7741-C6CB-169C-17773A435B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8" r="7568"/>
          <a:stretch/>
        </p:blipFill>
        <p:spPr>
          <a:xfrm>
            <a:off x="863600" y="-2741"/>
            <a:ext cx="10439400" cy="68607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AFF076E-01E7-B5C1-F1CD-FAD0EEE9E72D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EA54108-5310-4946-0DFE-C0FAAFD8459B}"/>
              </a:ext>
            </a:extLst>
          </p:cNvPr>
          <p:cNvSpPr/>
          <p:nvPr/>
        </p:nvSpPr>
        <p:spPr>
          <a:xfrm>
            <a:off x="22349140" y="784724"/>
            <a:ext cx="2213393" cy="18097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9C0F90E-D5F0-B513-D351-5FA5574D454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D556D8DB-C2A6-1BEC-A6FC-A6FEA0710F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83" y="5576318"/>
            <a:ext cx="1098460" cy="1033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9785B4-171E-011F-D026-9C07479B55DE}"/>
              </a:ext>
            </a:extLst>
          </p:cNvPr>
          <p:cNvSpPr txBox="1"/>
          <p:nvPr/>
        </p:nvSpPr>
        <p:spPr>
          <a:xfrm>
            <a:off x="4388204" y="6173455"/>
            <a:ext cx="31278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First Street Foundation (FSF, 2022)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7B1C8D-84A8-BB25-5C35-FC1457828FB8}"/>
              </a:ext>
            </a:extLst>
          </p:cNvPr>
          <p:cNvSpPr txBox="1"/>
          <p:nvPr/>
        </p:nvSpPr>
        <p:spPr>
          <a:xfrm>
            <a:off x="1797603" y="6185098"/>
            <a:ext cx="2086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FEMA, Effective 2008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51C2AF-6EAE-139E-FA2E-B217E162EC58}"/>
              </a:ext>
            </a:extLst>
          </p:cNvPr>
          <p:cNvSpPr/>
          <p:nvPr/>
        </p:nvSpPr>
        <p:spPr>
          <a:xfrm>
            <a:off x="7970214" y="6185098"/>
            <a:ext cx="24466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1861 Flood High Water Mark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347292-95EC-2CC6-CA57-EEE09D8D6DC9}"/>
              </a:ext>
            </a:extLst>
          </p:cNvPr>
          <p:cNvSpPr/>
          <p:nvPr/>
        </p:nvSpPr>
        <p:spPr>
          <a:xfrm>
            <a:off x="3688858" y="6229417"/>
            <a:ext cx="426068" cy="188361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D096FA5-C8D0-1FBB-AC37-DE0339581A56}"/>
              </a:ext>
            </a:extLst>
          </p:cNvPr>
          <p:cNvSpPr/>
          <p:nvPr/>
        </p:nvSpPr>
        <p:spPr>
          <a:xfrm>
            <a:off x="7325172" y="6244805"/>
            <a:ext cx="426068" cy="188361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D305727-9A76-A4EF-B9E5-E4EAC878F494}"/>
              </a:ext>
            </a:extLst>
          </p:cNvPr>
          <p:cNvSpPr/>
          <p:nvPr/>
        </p:nvSpPr>
        <p:spPr>
          <a:xfrm>
            <a:off x="10453030" y="6240176"/>
            <a:ext cx="426068" cy="188361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10" name="Rectangular Callout 27">
            <a:extLst>
              <a:ext uri="{FF2B5EF4-FFF2-40B4-BE49-F238E27FC236}">
                <a16:creationId xmlns:a16="http://schemas.microsoft.com/office/drawing/2014/main" id="{76C7D659-AED8-8ECC-0D6C-A3957C05C220}"/>
              </a:ext>
            </a:extLst>
          </p:cNvPr>
          <p:cNvSpPr/>
          <p:nvPr/>
        </p:nvSpPr>
        <p:spPr>
          <a:xfrm rot="10800000" flipV="1">
            <a:off x="9028285" y="2566362"/>
            <a:ext cx="2777121" cy="647699"/>
          </a:xfrm>
          <a:prstGeom prst="wedgeRectCallout">
            <a:avLst>
              <a:gd name="adj1" fmla="val 135182"/>
              <a:gd name="adj2" fmla="val -86358"/>
            </a:avLst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26 ft. Water Depth (Summersville Dam Failure)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4FAF94-1F51-1BE0-A610-D497ED19161A}"/>
              </a:ext>
            </a:extLst>
          </p:cNvPr>
          <p:cNvSpPr txBox="1"/>
          <p:nvPr/>
        </p:nvSpPr>
        <p:spPr>
          <a:xfrm>
            <a:off x="9213580" y="6499323"/>
            <a:ext cx="1239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Dam Failure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CB51032-06C5-2FE6-26DC-17FD9CB45580}"/>
              </a:ext>
            </a:extLst>
          </p:cNvPr>
          <p:cNvSpPr/>
          <p:nvPr/>
        </p:nvSpPr>
        <p:spPr>
          <a:xfrm>
            <a:off x="10453030" y="6553717"/>
            <a:ext cx="426068" cy="188361"/>
          </a:xfrm>
          <a:prstGeom prst="rect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DD14DEC-1083-CA9B-1907-F75F0D696CFD}"/>
              </a:ext>
            </a:extLst>
          </p:cNvPr>
          <p:cNvGrpSpPr/>
          <p:nvPr/>
        </p:nvGrpSpPr>
        <p:grpSpPr>
          <a:xfrm rot="10800000">
            <a:off x="5379746" y="2367999"/>
            <a:ext cx="1432508" cy="702130"/>
            <a:chOff x="5542332" y="1444070"/>
            <a:chExt cx="1432508" cy="702130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B6781C5-27FC-6366-9DC7-23AE27D5790C}"/>
                </a:ext>
              </a:extLst>
            </p:cNvPr>
            <p:cNvSpPr txBox="1"/>
            <p:nvPr/>
          </p:nvSpPr>
          <p:spPr>
            <a:xfrm rot="10800000">
              <a:off x="5669332" y="1444070"/>
              <a:ext cx="13055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Flood Level</a:t>
              </a: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1EFB761C-20E9-82A2-5FC0-C636DFD3C8C9}"/>
                </a:ext>
              </a:extLst>
            </p:cNvPr>
            <p:cNvGrpSpPr/>
            <p:nvPr/>
          </p:nvGrpSpPr>
          <p:grpSpPr>
            <a:xfrm>
              <a:off x="5542332" y="1782013"/>
              <a:ext cx="1369008" cy="364187"/>
              <a:chOff x="5542332" y="1782013"/>
              <a:chExt cx="1369008" cy="364187"/>
            </a:xfrm>
          </p:grpSpPr>
          <p:sp>
            <p:nvSpPr>
              <p:cNvPr id="48" name="Isosceles Triangle 47">
                <a:extLst>
                  <a:ext uri="{FF2B5EF4-FFF2-40B4-BE49-F238E27FC236}">
                    <a16:creationId xmlns:a16="http://schemas.microsoft.com/office/drawing/2014/main" id="{A5648E9D-FC4F-653E-8DCA-28BDBA0278CF}"/>
                  </a:ext>
                </a:extLst>
              </p:cNvPr>
              <p:cNvSpPr/>
              <p:nvPr/>
            </p:nvSpPr>
            <p:spPr>
              <a:xfrm rot="10800000">
                <a:off x="5542332" y="1973655"/>
                <a:ext cx="254000" cy="172545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032AB4AE-5BC3-EC2C-2E2E-17D1DD2FFB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69332" y="1782013"/>
                <a:ext cx="1242008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F46EEB9B-E0B5-FCFA-E852-68E0B553B6B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69332" y="1782013"/>
                <a:ext cx="0" cy="35512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" name="Rectangular Callout 27">
            <a:extLst>
              <a:ext uri="{FF2B5EF4-FFF2-40B4-BE49-F238E27FC236}">
                <a16:creationId xmlns:a16="http://schemas.microsoft.com/office/drawing/2014/main" id="{50D42AAE-3141-BEEE-BEBF-D8E1990CB2DA}"/>
              </a:ext>
            </a:extLst>
          </p:cNvPr>
          <p:cNvSpPr/>
          <p:nvPr/>
        </p:nvSpPr>
        <p:spPr>
          <a:xfrm>
            <a:off x="140150" y="3441098"/>
            <a:ext cx="2853321" cy="396725"/>
          </a:xfrm>
          <a:prstGeom prst="wedgeRectCallout">
            <a:avLst>
              <a:gd name="adj1" fmla="val 127469"/>
              <a:gd name="adj2" fmla="val 204143"/>
            </a:avLst>
          </a:prstGeom>
          <a:solidFill>
            <a:schemeClr val="tx2">
              <a:lumMod val="25000"/>
              <a:lumOff val="75000"/>
            </a:scheme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7.8’ ft (FEMA 0.2% / 500-Yr) </a:t>
            </a:r>
          </a:p>
        </p:txBody>
      </p:sp>
      <p:sp>
        <p:nvSpPr>
          <p:cNvPr id="16" name="Rectangular Callout 27">
            <a:extLst>
              <a:ext uri="{FF2B5EF4-FFF2-40B4-BE49-F238E27FC236}">
                <a16:creationId xmlns:a16="http://schemas.microsoft.com/office/drawing/2014/main" id="{F05F02DF-B458-9C71-793A-4789F80FF0AB}"/>
              </a:ext>
            </a:extLst>
          </p:cNvPr>
          <p:cNvSpPr/>
          <p:nvPr/>
        </p:nvSpPr>
        <p:spPr>
          <a:xfrm>
            <a:off x="140151" y="2796157"/>
            <a:ext cx="3317424" cy="464319"/>
          </a:xfrm>
          <a:prstGeom prst="wedgeRectCallout">
            <a:avLst>
              <a:gd name="adj1" fmla="val 120528"/>
              <a:gd name="adj2" fmla="val 241016"/>
            </a:avLst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8.8’ ft (1861 High Water Mark) </a:t>
            </a:r>
          </a:p>
        </p:txBody>
      </p:sp>
      <p:sp>
        <p:nvSpPr>
          <p:cNvPr id="17" name="Rectangular Callout 27">
            <a:extLst>
              <a:ext uri="{FF2B5EF4-FFF2-40B4-BE49-F238E27FC236}">
                <a16:creationId xmlns:a16="http://schemas.microsoft.com/office/drawing/2014/main" id="{A5AA136A-E684-4990-4EC9-205019178BF4}"/>
              </a:ext>
            </a:extLst>
          </p:cNvPr>
          <p:cNvSpPr/>
          <p:nvPr/>
        </p:nvSpPr>
        <p:spPr>
          <a:xfrm>
            <a:off x="140150" y="4632476"/>
            <a:ext cx="2488749" cy="396725"/>
          </a:xfrm>
          <a:prstGeom prst="wedgeRectCallout">
            <a:avLst>
              <a:gd name="adj1" fmla="val 125811"/>
              <a:gd name="adj2" fmla="val 72092"/>
            </a:avLst>
          </a:prstGeom>
          <a:solidFill>
            <a:schemeClr val="tx2">
              <a:lumMod val="25000"/>
              <a:lumOff val="75000"/>
            </a:scheme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0’ft  (FEMA 1% / 100-Yr) </a:t>
            </a:r>
          </a:p>
        </p:txBody>
      </p:sp>
      <p:sp>
        <p:nvSpPr>
          <p:cNvPr id="21" name="Rectangular Callout 27">
            <a:extLst>
              <a:ext uri="{FF2B5EF4-FFF2-40B4-BE49-F238E27FC236}">
                <a16:creationId xmlns:a16="http://schemas.microsoft.com/office/drawing/2014/main" id="{FF81993E-55BC-09F2-D702-34E2D208B73B}"/>
              </a:ext>
            </a:extLst>
          </p:cNvPr>
          <p:cNvSpPr/>
          <p:nvPr/>
        </p:nvSpPr>
        <p:spPr>
          <a:xfrm>
            <a:off x="149019" y="4005955"/>
            <a:ext cx="2919999" cy="396725"/>
          </a:xfrm>
          <a:prstGeom prst="wedgeRectCallout">
            <a:avLst>
              <a:gd name="adj1" fmla="val 110268"/>
              <a:gd name="adj2" fmla="val 157001"/>
            </a:avLst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6.5’ ft (FSF 1% / 100-Yr) </a:t>
            </a:r>
          </a:p>
        </p:txBody>
      </p:sp>
      <p:sp>
        <p:nvSpPr>
          <p:cNvPr id="23" name="Rectangular Callout 27">
            <a:extLst>
              <a:ext uri="{FF2B5EF4-FFF2-40B4-BE49-F238E27FC236}">
                <a16:creationId xmlns:a16="http://schemas.microsoft.com/office/drawing/2014/main" id="{4ACA2A1F-63FB-0D3D-9B38-49A9ABC7D34E}"/>
              </a:ext>
            </a:extLst>
          </p:cNvPr>
          <p:cNvSpPr/>
          <p:nvPr/>
        </p:nvSpPr>
        <p:spPr>
          <a:xfrm>
            <a:off x="140150" y="2169637"/>
            <a:ext cx="3148597" cy="396725"/>
          </a:xfrm>
          <a:prstGeom prst="wedgeRectCallout">
            <a:avLst>
              <a:gd name="adj1" fmla="val 138529"/>
              <a:gd name="adj2" fmla="val 324113"/>
            </a:avLst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12.7’ ft (FSF 0.2% / 500-Yr) </a:t>
            </a:r>
          </a:p>
        </p:txBody>
      </p:sp>
      <p:sp>
        <p:nvSpPr>
          <p:cNvPr id="26" name="Rectangular Callout 27">
            <a:extLst>
              <a:ext uri="{FF2B5EF4-FFF2-40B4-BE49-F238E27FC236}">
                <a16:creationId xmlns:a16="http://schemas.microsoft.com/office/drawing/2014/main" id="{A4FCF7E0-57F5-1A35-01E9-AE0892B36991}"/>
              </a:ext>
            </a:extLst>
          </p:cNvPr>
          <p:cNvSpPr/>
          <p:nvPr/>
        </p:nvSpPr>
        <p:spPr>
          <a:xfrm rot="10800000" flipV="1">
            <a:off x="9277502" y="3913738"/>
            <a:ext cx="2527903" cy="571503"/>
          </a:xfrm>
          <a:prstGeom prst="wedgeRectCallout">
            <a:avLst>
              <a:gd name="adj1" fmla="val 129208"/>
              <a:gd name="adj2" fmla="val -35156"/>
            </a:avLst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11.1 ft. Water Depth (Sutton Dam Failure) </a:t>
            </a:r>
          </a:p>
        </p:txBody>
      </p:sp>
    </p:spTree>
    <p:extLst>
      <p:ext uri="{BB962C8B-B14F-4D97-AF65-F5344CB8AC3E}">
        <p14:creationId xmlns:p14="http://schemas.microsoft.com/office/powerpoint/2010/main" val="53837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F3272-18C5-B806-0481-5CBEC946DE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824B4B4-4A15-9144-FBE5-120D9AC370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8" r="7568"/>
          <a:stretch/>
        </p:blipFill>
        <p:spPr>
          <a:xfrm>
            <a:off x="863600" y="-2741"/>
            <a:ext cx="10439400" cy="68607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FC6F28-4614-8BC7-B1C5-537FE11D2ABA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B94A773-D156-62F9-20DC-1FAD8EEB2567}"/>
              </a:ext>
            </a:extLst>
          </p:cNvPr>
          <p:cNvSpPr/>
          <p:nvPr/>
        </p:nvSpPr>
        <p:spPr>
          <a:xfrm>
            <a:off x="22349140" y="784724"/>
            <a:ext cx="2213393" cy="18097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0B409FC-5001-D66D-1D53-A8EC9D99700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CB238FD2-385D-A071-046F-98207B8CE1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83" y="5576318"/>
            <a:ext cx="1098460" cy="1033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345355-D150-9494-A978-B1675A570310}"/>
              </a:ext>
            </a:extLst>
          </p:cNvPr>
          <p:cNvSpPr txBox="1"/>
          <p:nvPr/>
        </p:nvSpPr>
        <p:spPr>
          <a:xfrm>
            <a:off x="4388204" y="6173455"/>
            <a:ext cx="31278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First Street Foundation (FSF, 2022)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7BB9D5-EF38-0A44-B54B-5B6387BF7E77}"/>
              </a:ext>
            </a:extLst>
          </p:cNvPr>
          <p:cNvSpPr txBox="1"/>
          <p:nvPr/>
        </p:nvSpPr>
        <p:spPr>
          <a:xfrm>
            <a:off x="1797603" y="6185098"/>
            <a:ext cx="2086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FEMA, Effective 2008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BC2B41-0F04-775F-1C25-F14B48386CBA}"/>
              </a:ext>
            </a:extLst>
          </p:cNvPr>
          <p:cNvSpPr/>
          <p:nvPr/>
        </p:nvSpPr>
        <p:spPr>
          <a:xfrm>
            <a:off x="7970214" y="6185098"/>
            <a:ext cx="24466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1861 Flood High Water Mark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C233F8-1DEA-3B6D-65CA-133CE6D1F65D}"/>
              </a:ext>
            </a:extLst>
          </p:cNvPr>
          <p:cNvSpPr/>
          <p:nvPr/>
        </p:nvSpPr>
        <p:spPr>
          <a:xfrm>
            <a:off x="3688858" y="6229417"/>
            <a:ext cx="426068" cy="188361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38EA74-A300-501E-BCCD-9A43219CB735}"/>
              </a:ext>
            </a:extLst>
          </p:cNvPr>
          <p:cNvSpPr/>
          <p:nvPr/>
        </p:nvSpPr>
        <p:spPr>
          <a:xfrm>
            <a:off x="7325172" y="6244805"/>
            <a:ext cx="426068" cy="188361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28F6E83-77C0-08C5-0194-81FB5A62D4A6}"/>
              </a:ext>
            </a:extLst>
          </p:cNvPr>
          <p:cNvSpPr/>
          <p:nvPr/>
        </p:nvSpPr>
        <p:spPr>
          <a:xfrm>
            <a:off x="10453030" y="6240176"/>
            <a:ext cx="426068" cy="188361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18" name="Rectangular Callout 27">
            <a:extLst>
              <a:ext uri="{FF2B5EF4-FFF2-40B4-BE49-F238E27FC236}">
                <a16:creationId xmlns:a16="http://schemas.microsoft.com/office/drawing/2014/main" id="{276A115F-6C25-CB1A-4BB4-FDF409A3DD06}"/>
              </a:ext>
            </a:extLst>
          </p:cNvPr>
          <p:cNvSpPr/>
          <p:nvPr/>
        </p:nvSpPr>
        <p:spPr>
          <a:xfrm rot="10800000" flipV="1">
            <a:off x="9193528" y="866505"/>
            <a:ext cx="2611878" cy="674475"/>
          </a:xfrm>
          <a:prstGeom prst="wedgeRectCallout">
            <a:avLst>
              <a:gd name="adj1" fmla="val 219531"/>
              <a:gd name="adj2" fmla="val 119161"/>
            </a:avLst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34 ft. Water Depth (Bluestone Dam Failure)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C1CCB5-53ED-AA19-7C43-94E43772BCC8}"/>
              </a:ext>
            </a:extLst>
          </p:cNvPr>
          <p:cNvSpPr txBox="1"/>
          <p:nvPr/>
        </p:nvSpPr>
        <p:spPr>
          <a:xfrm>
            <a:off x="9213580" y="6499323"/>
            <a:ext cx="1239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Dam Failure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652E6BE-D3CD-7CF6-43D6-6945B211DBE9}"/>
              </a:ext>
            </a:extLst>
          </p:cNvPr>
          <p:cNvSpPr/>
          <p:nvPr/>
        </p:nvSpPr>
        <p:spPr>
          <a:xfrm>
            <a:off x="10453030" y="6553717"/>
            <a:ext cx="426068" cy="188361"/>
          </a:xfrm>
          <a:prstGeom prst="rect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6" name="Rectangular Callout 27">
            <a:extLst>
              <a:ext uri="{FF2B5EF4-FFF2-40B4-BE49-F238E27FC236}">
                <a16:creationId xmlns:a16="http://schemas.microsoft.com/office/drawing/2014/main" id="{D383C169-7353-208C-EDB7-510EF29C836A}"/>
              </a:ext>
            </a:extLst>
          </p:cNvPr>
          <p:cNvSpPr/>
          <p:nvPr/>
        </p:nvSpPr>
        <p:spPr>
          <a:xfrm>
            <a:off x="140150" y="3441098"/>
            <a:ext cx="2853321" cy="396725"/>
          </a:xfrm>
          <a:prstGeom prst="wedgeRectCallout">
            <a:avLst>
              <a:gd name="adj1" fmla="val 127469"/>
              <a:gd name="adj2" fmla="val 204143"/>
            </a:avLst>
          </a:prstGeom>
          <a:solidFill>
            <a:schemeClr val="tx2">
              <a:lumMod val="25000"/>
              <a:lumOff val="75000"/>
            </a:scheme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7.8’ ft (FEMA 0.2% / 500-Yr) </a:t>
            </a:r>
          </a:p>
        </p:txBody>
      </p:sp>
      <p:sp>
        <p:nvSpPr>
          <p:cNvPr id="10" name="Rectangular Callout 27">
            <a:extLst>
              <a:ext uri="{FF2B5EF4-FFF2-40B4-BE49-F238E27FC236}">
                <a16:creationId xmlns:a16="http://schemas.microsoft.com/office/drawing/2014/main" id="{325FA3B1-FEAE-45F1-BA64-AB7255C684DD}"/>
              </a:ext>
            </a:extLst>
          </p:cNvPr>
          <p:cNvSpPr/>
          <p:nvPr/>
        </p:nvSpPr>
        <p:spPr>
          <a:xfrm>
            <a:off x="140151" y="2796157"/>
            <a:ext cx="3317424" cy="464319"/>
          </a:xfrm>
          <a:prstGeom prst="wedgeRectCallout">
            <a:avLst>
              <a:gd name="adj1" fmla="val 120528"/>
              <a:gd name="adj2" fmla="val 241016"/>
            </a:avLst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8.8’ ft (1861 High Water Mark) </a:t>
            </a:r>
          </a:p>
        </p:txBody>
      </p:sp>
      <p:sp>
        <p:nvSpPr>
          <p:cNvPr id="12" name="Rectangular Callout 27">
            <a:extLst>
              <a:ext uri="{FF2B5EF4-FFF2-40B4-BE49-F238E27FC236}">
                <a16:creationId xmlns:a16="http://schemas.microsoft.com/office/drawing/2014/main" id="{F3B4E4A6-44D9-130F-CACB-E7E2EB1D987D}"/>
              </a:ext>
            </a:extLst>
          </p:cNvPr>
          <p:cNvSpPr/>
          <p:nvPr/>
        </p:nvSpPr>
        <p:spPr>
          <a:xfrm>
            <a:off x="140150" y="4632476"/>
            <a:ext cx="2488749" cy="396725"/>
          </a:xfrm>
          <a:prstGeom prst="wedgeRectCallout">
            <a:avLst>
              <a:gd name="adj1" fmla="val 125811"/>
              <a:gd name="adj2" fmla="val 72092"/>
            </a:avLst>
          </a:prstGeom>
          <a:solidFill>
            <a:schemeClr val="tx2">
              <a:lumMod val="25000"/>
              <a:lumOff val="75000"/>
            </a:scheme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0’ft  (FEMA 1% / 100-Yr) </a:t>
            </a:r>
          </a:p>
        </p:txBody>
      </p:sp>
      <p:sp>
        <p:nvSpPr>
          <p:cNvPr id="13" name="Rectangular Callout 27">
            <a:extLst>
              <a:ext uri="{FF2B5EF4-FFF2-40B4-BE49-F238E27FC236}">
                <a16:creationId xmlns:a16="http://schemas.microsoft.com/office/drawing/2014/main" id="{03C4C409-9097-7C3C-462E-D6DAA5BC4C5B}"/>
              </a:ext>
            </a:extLst>
          </p:cNvPr>
          <p:cNvSpPr/>
          <p:nvPr/>
        </p:nvSpPr>
        <p:spPr>
          <a:xfrm>
            <a:off x="149019" y="4005955"/>
            <a:ext cx="2919999" cy="396725"/>
          </a:xfrm>
          <a:prstGeom prst="wedgeRectCallout">
            <a:avLst>
              <a:gd name="adj1" fmla="val 110268"/>
              <a:gd name="adj2" fmla="val 157001"/>
            </a:avLst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6.5’ ft (FSF 1% / 100-Yr) </a:t>
            </a:r>
          </a:p>
        </p:txBody>
      </p:sp>
      <p:sp>
        <p:nvSpPr>
          <p:cNvPr id="14" name="Rectangular Callout 27">
            <a:extLst>
              <a:ext uri="{FF2B5EF4-FFF2-40B4-BE49-F238E27FC236}">
                <a16:creationId xmlns:a16="http://schemas.microsoft.com/office/drawing/2014/main" id="{FC2D58B3-8CF7-647B-2CBF-A817771C4F70}"/>
              </a:ext>
            </a:extLst>
          </p:cNvPr>
          <p:cNvSpPr/>
          <p:nvPr/>
        </p:nvSpPr>
        <p:spPr>
          <a:xfrm>
            <a:off x="140150" y="2169637"/>
            <a:ext cx="3148597" cy="396725"/>
          </a:xfrm>
          <a:prstGeom prst="wedgeRectCallout">
            <a:avLst>
              <a:gd name="adj1" fmla="val 138529"/>
              <a:gd name="adj2" fmla="val 324113"/>
            </a:avLst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12.7’ ft (FSF 0.2% / 500-Yr) </a:t>
            </a:r>
          </a:p>
        </p:txBody>
      </p:sp>
      <p:sp>
        <p:nvSpPr>
          <p:cNvPr id="15" name="Rectangular Callout 27">
            <a:extLst>
              <a:ext uri="{FF2B5EF4-FFF2-40B4-BE49-F238E27FC236}">
                <a16:creationId xmlns:a16="http://schemas.microsoft.com/office/drawing/2014/main" id="{88077034-E037-7C53-CED1-DF890644B40E}"/>
              </a:ext>
            </a:extLst>
          </p:cNvPr>
          <p:cNvSpPr/>
          <p:nvPr/>
        </p:nvSpPr>
        <p:spPr>
          <a:xfrm rot="10800000" flipV="1">
            <a:off x="9277502" y="3913738"/>
            <a:ext cx="2527903" cy="571503"/>
          </a:xfrm>
          <a:prstGeom prst="wedgeRectCallout">
            <a:avLst>
              <a:gd name="adj1" fmla="val 129208"/>
              <a:gd name="adj2" fmla="val -55156"/>
            </a:avLst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11.1 ft. Water Depth (Sutton Dam Failure) </a:t>
            </a:r>
          </a:p>
        </p:txBody>
      </p:sp>
      <p:sp>
        <p:nvSpPr>
          <p:cNvPr id="17" name="Rectangular Callout 27">
            <a:extLst>
              <a:ext uri="{FF2B5EF4-FFF2-40B4-BE49-F238E27FC236}">
                <a16:creationId xmlns:a16="http://schemas.microsoft.com/office/drawing/2014/main" id="{C8ACB445-13EB-8AF3-07A1-6A7B9DAEA59C}"/>
              </a:ext>
            </a:extLst>
          </p:cNvPr>
          <p:cNvSpPr/>
          <p:nvPr/>
        </p:nvSpPr>
        <p:spPr>
          <a:xfrm rot="10800000" flipV="1">
            <a:off x="9028285" y="2566362"/>
            <a:ext cx="2777121" cy="647699"/>
          </a:xfrm>
          <a:prstGeom prst="wedgeRectCallout">
            <a:avLst>
              <a:gd name="adj1" fmla="val 123749"/>
              <a:gd name="adj2" fmla="val -78515"/>
            </a:avLst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26 ft. Water Depth (Summersville Dam Failure)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EE4BC0F-1046-8147-2D10-211FCBC8BE63}"/>
              </a:ext>
            </a:extLst>
          </p:cNvPr>
          <p:cNvGrpSpPr/>
          <p:nvPr/>
        </p:nvGrpSpPr>
        <p:grpSpPr>
          <a:xfrm rot="10800000">
            <a:off x="5235879" y="2058952"/>
            <a:ext cx="1432508" cy="702130"/>
            <a:chOff x="5542332" y="1444070"/>
            <a:chExt cx="1432508" cy="70213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06AF17E-BD26-9384-3622-51C91D7BD1BE}"/>
                </a:ext>
              </a:extLst>
            </p:cNvPr>
            <p:cNvSpPr txBox="1"/>
            <p:nvPr/>
          </p:nvSpPr>
          <p:spPr>
            <a:xfrm rot="10800000">
              <a:off x="5669332" y="1444070"/>
              <a:ext cx="13055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Flood Level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6AFF38D-D060-9D9D-93D1-F4067AF3B80C}"/>
                </a:ext>
              </a:extLst>
            </p:cNvPr>
            <p:cNvGrpSpPr/>
            <p:nvPr/>
          </p:nvGrpSpPr>
          <p:grpSpPr>
            <a:xfrm>
              <a:off x="5542332" y="1782013"/>
              <a:ext cx="1369008" cy="364187"/>
              <a:chOff x="5542332" y="1782013"/>
              <a:chExt cx="1369008" cy="364187"/>
            </a:xfrm>
          </p:grpSpPr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E14E116F-A8CC-1206-D260-AC2707F06C0F}"/>
                  </a:ext>
                </a:extLst>
              </p:cNvPr>
              <p:cNvSpPr/>
              <p:nvPr/>
            </p:nvSpPr>
            <p:spPr>
              <a:xfrm rot="10800000">
                <a:off x="5542332" y="1973655"/>
                <a:ext cx="254000" cy="172545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9F4A3098-BE75-D3BD-D556-E8986316F1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69332" y="1782013"/>
                <a:ext cx="1242008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DE6DFAE9-310A-1D69-2B56-08F4652E25F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69332" y="1782013"/>
                <a:ext cx="0" cy="35512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47063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57A9AB4-A6E6-1E57-98A6-0073167BF727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tx1"/>
          </a:solidFill>
          <a:ln w="28575">
            <a:solidFill>
              <a:srgbClr val="FFC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September 1861 Flood</a:t>
            </a:r>
          </a:p>
        </p:txBody>
      </p:sp>
      <p:pic>
        <p:nvPicPr>
          <p:cNvPr id="4" name="Picture 3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003107AD-14E7-766F-D1C2-13DF9F719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8460" cy="10330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E99623-7061-D8DE-1AA4-A356957C0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773" y="1150187"/>
            <a:ext cx="5541590" cy="144046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D187D8C-91AC-6066-1A33-8017CBD23CD6}"/>
              </a:ext>
            </a:extLst>
          </p:cNvPr>
          <p:cNvGrpSpPr/>
          <p:nvPr/>
        </p:nvGrpSpPr>
        <p:grpSpPr>
          <a:xfrm>
            <a:off x="6635347" y="2707809"/>
            <a:ext cx="5396984" cy="3599274"/>
            <a:chOff x="5715000" y="2736323"/>
            <a:chExt cx="6020008" cy="401477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E049652-2E1C-C558-F161-C912E0907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15000" y="2736323"/>
              <a:ext cx="6020008" cy="401477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3620B64-FFD0-D800-FFAD-42858A090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3860" t="78226" r="52076"/>
            <a:stretch/>
          </p:blipFill>
          <p:spPr>
            <a:xfrm>
              <a:off x="8439150" y="5786224"/>
              <a:ext cx="1190626" cy="874170"/>
            </a:xfrm>
            <a:prstGeom prst="rect">
              <a:avLst/>
            </a:prstGeom>
          </p:spPr>
        </p:pic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5142CD2-E289-F623-AEAB-457F349598A7}"/>
              </a:ext>
            </a:extLst>
          </p:cNvPr>
          <p:cNvCxnSpPr/>
          <p:nvPr/>
        </p:nvCxnSpPr>
        <p:spPr>
          <a:xfrm flipH="1">
            <a:off x="9946549" y="4670175"/>
            <a:ext cx="498474" cy="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9F6D9EA-0F8F-2FEC-9EB7-14FB602C898D}"/>
              </a:ext>
            </a:extLst>
          </p:cNvPr>
          <p:cNvSpPr txBox="1"/>
          <p:nvPr/>
        </p:nvSpPr>
        <p:spPr>
          <a:xfrm>
            <a:off x="9023995" y="4554615"/>
            <a:ext cx="1028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Gauge Location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9E07023-01CE-2AAB-FAC1-155CAA18B8E6}"/>
              </a:ext>
            </a:extLst>
          </p:cNvPr>
          <p:cNvSpPr txBox="1"/>
          <p:nvPr/>
        </p:nvSpPr>
        <p:spPr>
          <a:xfrm>
            <a:off x="413673" y="5766015"/>
            <a:ext cx="6091903" cy="101566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15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The U.S. Weather Bureau gage at river mile 58.5 on the Kanawha River reached an elevation of 605.5 feet, 5.3 feet higher than the second-highest flood of record at Charleston, which occurred in September 1878 (USACE 1958). </a:t>
            </a:r>
            <a:endParaRPr lang="en-US" sz="15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CFAB45B-7433-EEB2-4DAE-7729D5556809}"/>
              </a:ext>
            </a:extLst>
          </p:cNvPr>
          <p:cNvSpPr txBox="1"/>
          <p:nvPr/>
        </p:nvSpPr>
        <p:spPr>
          <a:xfrm>
            <a:off x="6581773" y="6347704"/>
            <a:ext cx="539698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Sources: FEMA Kanawha County Flood Insurance Study Report (Effective 2008; Revised 2023)</a:t>
            </a:r>
            <a:endParaRPr lang="en-US" sz="1050" b="1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6F474AF-EC84-953B-326C-FD1D37C3256E}"/>
              </a:ext>
            </a:extLst>
          </p:cNvPr>
          <p:cNvGrpSpPr/>
          <p:nvPr/>
        </p:nvGrpSpPr>
        <p:grpSpPr>
          <a:xfrm>
            <a:off x="381208" y="1150187"/>
            <a:ext cx="6124367" cy="4498668"/>
            <a:chOff x="2693843" y="1481410"/>
            <a:chExt cx="5753041" cy="4225911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0B6F48F-948D-EAD0-96CF-70D1561F7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2286" t="16112"/>
            <a:stretch/>
          </p:blipFill>
          <p:spPr>
            <a:xfrm rot="5400000">
              <a:off x="3457408" y="717845"/>
              <a:ext cx="4225911" cy="5753041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88F1F20-8637-88DA-1804-1C2502942B97}"/>
                </a:ext>
              </a:extLst>
            </p:cNvPr>
            <p:cNvSpPr/>
            <p:nvPr/>
          </p:nvSpPr>
          <p:spPr>
            <a:xfrm>
              <a:off x="3784172" y="1493310"/>
              <a:ext cx="4519648" cy="292094"/>
            </a:xfrm>
            <a:prstGeom prst="rect">
              <a:avLst/>
            </a:prstGeom>
            <a:noFill/>
            <a:ln w="38100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A45A801-4594-5210-8895-77D3B60E23FB}"/>
                </a:ext>
              </a:extLst>
            </p:cNvPr>
            <p:cNvCxnSpPr>
              <a:cxnSpLocks/>
            </p:cNvCxnSpPr>
            <p:nvPr/>
          </p:nvCxnSpPr>
          <p:spPr>
            <a:xfrm>
              <a:off x="2841773" y="4923271"/>
              <a:ext cx="5100637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B92901D-49D1-3078-A241-BFC6BB6AA24A}"/>
              </a:ext>
            </a:extLst>
          </p:cNvPr>
          <p:cNvSpPr txBox="1"/>
          <p:nvPr/>
        </p:nvSpPr>
        <p:spPr>
          <a:xfrm>
            <a:off x="305011" y="1177808"/>
            <a:ext cx="1943100" cy="292388"/>
          </a:xfrm>
          <a:prstGeom prst="rect">
            <a:avLst/>
          </a:prstGeom>
          <a:solidFill>
            <a:schemeClr val="tx1"/>
          </a:solidFill>
          <a:ln w="2857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en-US" sz="13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According to USGS, 1952</a:t>
            </a:r>
            <a:endParaRPr lang="en-US" sz="13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000714C-CB48-75AC-724E-AFD4E4A9055A}"/>
              </a:ext>
            </a:extLst>
          </p:cNvPr>
          <p:cNvSpPr/>
          <p:nvPr/>
        </p:nvSpPr>
        <p:spPr>
          <a:xfrm>
            <a:off x="549230" y="4705350"/>
            <a:ext cx="5956346" cy="95486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40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DB44A-B036-CF59-2C2F-EB9D40571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3F5C5258-3F7B-466E-5EAD-4A221BB73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8" r="15248"/>
          <a:stretch/>
        </p:blipFill>
        <p:spPr>
          <a:xfrm>
            <a:off x="6153151" y="1305304"/>
            <a:ext cx="6029242" cy="43570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5B30548-0515-15FE-8881-F6F3D2ACE391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F394FE1-9CA3-CB8E-96A4-BDA00DA826A0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Sutton Dam Maximum Height</a:t>
            </a:r>
          </a:p>
        </p:txBody>
      </p:sp>
      <p:pic>
        <p:nvPicPr>
          <p:cNvPr id="6" name="Picture 5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11ACDF74-AB1E-DCEB-01AF-CF98148E3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8460" cy="10330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F7FFF55-85C0-1011-CB95-457CE234B4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4" r="9964"/>
          <a:stretch/>
        </p:blipFill>
        <p:spPr>
          <a:xfrm>
            <a:off x="0" y="1305240"/>
            <a:ext cx="6047773" cy="435715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93EF1AB-5717-7C8E-52B0-DC46C1D474B9}"/>
              </a:ext>
            </a:extLst>
          </p:cNvPr>
          <p:cNvSpPr txBox="1"/>
          <p:nvPr/>
        </p:nvSpPr>
        <p:spPr>
          <a:xfrm>
            <a:off x="236758" y="6335436"/>
            <a:ext cx="11718483" cy="276999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12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Maximum High (MH) is the pool level near the top of dam resulting from water flowing into the reservoir from heavy rainfall, snowmelt, or other significant high-water events.</a:t>
            </a:r>
            <a:endParaRPr lang="en-US" sz="1200" b="1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7276B9C-2A22-7C2A-9A6C-293B0725F513}"/>
              </a:ext>
            </a:extLst>
          </p:cNvPr>
          <p:cNvSpPr txBox="1"/>
          <p:nvPr/>
        </p:nvSpPr>
        <p:spPr>
          <a:xfrm rot="20794001">
            <a:off x="7118560" y="2595080"/>
            <a:ext cx="10205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Kanawha River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9F08FF1-F915-33BC-F7B5-60762D999AA5}"/>
              </a:ext>
            </a:extLst>
          </p:cNvPr>
          <p:cNvSpPr txBox="1"/>
          <p:nvPr/>
        </p:nvSpPr>
        <p:spPr>
          <a:xfrm rot="1005782">
            <a:off x="11058787" y="3279918"/>
            <a:ext cx="10205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Elk River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E486574-2625-D09B-F39C-B38308D18968}"/>
              </a:ext>
            </a:extLst>
          </p:cNvPr>
          <p:cNvSpPr txBox="1"/>
          <p:nvPr/>
        </p:nvSpPr>
        <p:spPr>
          <a:xfrm>
            <a:off x="0" y="5654594"/>
            <a:ext cx="4969014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The extent of the inundated area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9583A4E-9903-AFAB-0A1B-1901B6EF5AA1}"/>
              </a:ext>
            </a:extLst>
          </p:cNvPr>
          <p:cNvSpPr txBox="1"/>
          <p:nvPr/>
        </p:nvSpPr>
        <p:spPr>
          <a:xfrm>
            <a:off x="7013851" y="5654594"/>
            <a:ext cx="5168542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/>
              <a:t>Water Height</a:t>
            </a:r>
          </a:p>
        </p:txBody>
      </p:sp>
      <p:sp>
        <p:nvSpPr>
          <p:cNvPr id="50" name="Arrow: Right 49">
            <a:extLst>
              <a:ext uri="{FF2B5EF4-FFF2-40B4-BE49-F238E27FC236}">
                <a16:creationId xmlns:a16="http://schemas.microsoft.com/office/drawing/2014/main" id="{C6291906-C15C-77D6-C299-F9D7D370D40D}"/>
              </a:ext>
            </a:extLst>
          </p:cNvPr>
          <p:cNvSpPr/>
          <p:nvPr/>
        </p:nvSpPr>
        <p:spPr>
          <a:xfrm>
            <a:off x="4930499" y="5474211"/>
            <a:ext cx="3289576" cy="730099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0E8D36-FF84-8E55-36B3-A01A6A7C3470}"/>
              </a:ext>
            </a:extLst>
          </p:cNvPr>
          <p:cNvSpPr txBox="1"/>
          <p:nvPr/>
        </p:nvSpPr>
        <p:spPr>
          <a:xfrm rot="1700465">
            <a:off x="2655585" y="469925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Elk River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F19132-FEFF-5F4F-1260-0D4291FD80F7}"/>
              </a:ext>
            </a:extLst>
          </p:cNvPr>
          <p:cNvSpPr txBox="1"/>
          <p:nvPr/>
        </p:nvSpPr>
        <p:spPr>
          <a:xfrm rot="1700465">
            <a:off x="8481972" y="4400079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Elk River</a:t>
            </a:r>
          </a:p>
        </p:txBody>
      </p:sp>
    </p:spTree>
    <p:extLst>
      <p:ext uri="{BB962C8B-B14F-4D97-AF65-F5344CB8AC3E}">
        <p14:creationId xmlns:p14="http://schemas.microsoft.com/office/powerpoint/2010/main" val="35895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E15847-3522-8A6C-E0BD-2D12DC034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1E7F00D-DEFA-A1E5-B59A-F06420167A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8" r="15248"/>
          <a:stretch/>
        </p:blipFill>
        <p:spPr>
          <a:xfrm>
            <a:off x="6153151" y="1305304"/>
            <a:ext cx="6029242" cy="43570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170D41-EF92-927C-9BED-09AC23131811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3CE7963-F5ED-A6EE-8C97-170D965FFC52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latin typeface="+mn-lt"/>
              </a:rPr>
              <a:t>Summersville Dam Maximum </a:t>
            </a: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Height</a:t>
            </a:r>
          </a:p>
        </p:txBody>
      </p:sp>
      <p:pic>
        <p:nvPicPr>
          <p:cNvPr id="6" name="Picture 5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4FE77684-6575-69FE-B701-07FBAA9C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8460" cy="10330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1E8E46D-0B16-0819-53F5-CC50208172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7" r="14317"/>
          <a:stretch/>
        </p:blipFill>
        <p:spPr>
          <a:xfrm>
            <a:off x="0" y="1305240"/>
            <a:ext cx="6047773" cy="435715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C1ABEC1-5562-A12D-D6F1-C235BE067E76}"/>
              </a:ext>
            </a:extLst>
          </p:cNvPr>
          <p:cNvSpPr txBox="1"/>
          <p:nvPr/>
        </p:nvSpPr>
        <p:spPr>
          <a:xfrm>
            <a:off x="236758" y="6335436"/>
            <a:ext cx="11718483" cy="276999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12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Maximum High (MH) is the pool level near the top of dam resulting from water flowing into the reservoir from heavy rainfall, snowmelt, or other significant high-water events.</a:t>
            </a:r>
            <a:endParaRPr lang="en-US" sz="1200" b="1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1F48FC-2D2E-BFEF-CCE1-A71D90B6E994}"/>
              </a:ext>
            </a:extLst>
          </p:cNvPr>
          <p:cNvSpPr txBox="1"/>
          <p:nvPr/>
        </p:nvSpPr>
        <p:spPr>
          <a:xfrm rot="1005782">
            <a:off x="11058787" y="3279918"/>
            <a:ext cx="10205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Elk River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86D474-6181-A14B-50E5-674AA04F38A6}"/>
              </a:ext>
            </a:extLst>
          </p:cNvPr>
          <p:cNvSpPr txBox="1"/>
          <p:nvPr/>
        </p:nvSpPr>
        <p:spPr>
          <a:xfrm>
            <a:off x="0" y="5654594"/>
            <a:ext cx="4969014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The extent of the inundated area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D4C9AFA-D4AC-FB72-1BE2-B639096D6171}"/>
              </a:ext>
            </a:extLst>
          </p:cNvPr>
          <p:cNvSpPr txBox="1"/>
          <p:nvPr/>
        </p:nvSpPr>
        <p:spPr>
          <a:xfrm>
            <a:off x="7013851" y="5654594"/>
            <a:ext cx="5168542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/>
              <a:t>Water Height</a:t>
            </a: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4D161992-62A3-A40C-0A8A-35DFE4C81BE7}"/>
              </a:ext>
            </a:extLst>
          </p:cNvPr>
          <p:cNvSpPr/>
          <p:nvPr/>
        </p:nvSpPr>
        <p:spPr>
          <a:xfrm>
            <a:off x="4930499" y="5474211"/>
            <a:ext cx="3289576" cy="730099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4E3ABD-BD14-F209-F470-56A351B3B528}"/>
              </a:ext>
            </a:extLst>
          </p:cNvPr>
          <p:cNvSpPr txBox="1"/>
          <p:nvPr/>
        </p:nvSpPr>
        <p:spPr>
          <a:xfrm rot="1700465">
            <a:off x="2655585" y="469925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Elk River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F7AE12-E976-A6A7-6DF5-54C7832AD465}"/>
              </a:ext>
            </a:extLst>
          </p:cNvPr>
          <p:cNvSpPr txBox="1"/>
          <p:nvPr/>
        </p:nvSpPr>
        <p:spPr>
          <a:xfrm rot="1700465">
            <a:off x="8481972" y="4400079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Elk River</a:t>
            </a:r>
          </a:p>
        </p:txBody>
      </p:sp>
    </p:spTree>
    <p:extLst>
      <p:ext uri="{BB962C8B-B14F-4D97-AF65-F5344CB8AC3E}">
        <p14:creationId xmlns:p14="http://schemas.microsoft.com/office/powerpoint/2010/main" val="327486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A7378-60E2-8E2A-CA67-DA42A2FAC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E8C6E3B-A81A-7B59-CD1E-7515CF969DE8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B888F90-F48F-07B0-4A9D-72F5C667E99A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br>
              <a:rPr lang="en-US" sz="1400" dirty="0"/>
            </a:br>
            <a:r>
              <a:rPr lang="en-US" sz="3600" b="1" dirty="0">
                <a:solidFill>
                  <a:schemeClr val="bg1"/>
                </a:solidFill>
                <a:latin typeface="+mn-lt"/>
              </a:rPr>
              <a:t>Bluestone Dam </a:t>
            </a: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Maximum Height</a:t>
            </a:r>
          </a:p>
        </p:txBody>
      </p:sp>
      <p:pic>
        <p:nvPicPr>
          <p:cNvPr id="6" name="Picture 5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F39C9360-2984-6960-6981-054B0B1A71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8460" cy="10330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15EF2C7-6CF8-BA80-AB28-62F1472771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2" r="14402"/>
          <a:stretch/>
        </p:blipFill>
        <p:spPr>
          <a:xfrm>
            <a:off x="0" y="1318591"/>
            <a:ext cx="6029242" cy="4343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7592A0-7514-1C2E-535B-729F9DAB1425}"/>
              </a:ext>
            </a:extLst>
          </p:cNvPr>
          <p:cNvSpPr txBox="1"/>
          <p:nvPr/>
        </p:nvSpPr>
        <p:spPr>
          <a:xfrm rot="20794001">
            <a:off x="7118560" y="2595080"/>
            <a:ext cx="10205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Kanawha River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C84471-8201-027F-DF68-7477C6CD8F9E}"/>
              </a:ext>
            </a:extLst>
          </p:cNvPr>
          <p:cNvSpPr txBox="1"/>
          <p:nvPr/>
        </p:nvSpPr>
        <p:spPr>
          <a:xfrm rot="1005782">
            <a:off x="11058787" y="3279918"/>
            <a:ext cx="10205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Elk River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AC4E8F5-0EF3-BEF9-B426-53EFFC54FA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8" r="14988"/>
          <a:stretch/>
        </p:blipFill>
        <p:spPr>
          <a:xfrm>
            <a:off x="6153151" y="1305304"/>
            <a:ext cx="6029242" cy="43570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24B7737-9ED1-B30F-9465-9387B7EC249D}"/>
              </a:ext>
            </a:extLst>
          </p:cNvPr>
          <p:cNvSpPr txBox="1"/>
          <p:nvPr/>
        </p:nvSpPr>
        <p:spPr>
          <a:xfrm>
            <a:off x="0" y="5654594"/>
            <a:ext cx="4969014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The extent of the inundated area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DCB657-4BE2-3C72-7610-ACA1798B3B9A}"/>
              </a:ext>
            </a:extLst>
          </p:cNvPr>
          <p:cNvSpPr txBox="1"/>
          <p:nvPr/>
        </p:nvSpPr>
        <p:spPr>
          <a:xfrm>
            <a:off x="7013851" y="5654594"/>
            <a:ext cx="5168542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/>
              <a:t>Water Height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079B9D1C-7A0B-96AE-9125-6EC23BC25357}"/>
              </a:ext>
            </a:extLst>
          </p:cNvPr>
          <p:cNvSpPr/>
          <p:nvPr/>
        </p:nvSpPr>
        <p:spPr>
          <a:xfrm>
            <a:off x="4930499" y="5474211"/>
            <a:ext cx="3289576" cy="730099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2AB156-1170-270A-9F56-9C1CA0F5F5B0}"/>
              </a:ext>
            </a:extLst>
          </p:cNvPr>
          <p:cNvSpPr txBox="1"/>
          <p:nvPr/>
        </p:nvSpPr>
        <p:spPr>
          <a:xfrm>
            <a:off x="236758" y="6335436"/>
            <a:ext cx="11718483" cy="276999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12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Maximum High (MH) is the pool level near the top of dam resulting from water flowing into the reservoir from heavy rainfall, snowmelt, or other significant high-water events.</a:t>
            </a:r>
            <a:endParaRPr lang="en-US" sz="1200" b="1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F3CA6D-A57C-18FC-B9C9-58252F5914A6}"/>
              </a:ext>
            </a:extLst>
          </p:cNvPr>
          <p:cNvSpPr txBox="1"/>
          <p:nvPr/>
        </p:nvSpPr>
        <p:spPr>
          <a:xfrm rot="1700465">
            <a:off x="2655585" y="4699256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Elk River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4EAE53-E387-629A-F0AE-1EC705747625}"/>
              </a:ext>
            </a:extLst>
          </p:cNvPr>
          <p:cNvSpPr txBox="1"/>
          <p:nvPr/>
        </p:nvSpPr>
        <p:spPr>
          <a:xfrm rot="1700465">
            <a:off x="8481972" y="4400079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Elk River</a:t>
            </a:r>
          </a:p>
        </p:txBody>
      </p:sp>
    </p:spTree>
    <p:extLst>
      <p:ext uri="{BB962C8B-B14F-4D97-AF65-F5344CB8AC3E}">
        <p14:creationId xmlns:p14="http://schemas.microsoft.com/office/powerpoint/2010/main" val="168565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5B6AB-9C88-7EC8-0FD8-8BA12F39C3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1CF1C5B-E903-741B-2085-0C4EE28237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45" t="3707" r="2157" b="3744"/>
          <a:stretch/>
        </p:blipFill>
        <p:spPr>
          <a:xfrm>
            <a:off x="1371600" y="-2741"/>
            <a:ext cx="10439400" cy="686074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057FF2A6-6027-5ADC-5D8A-9A098A4A85BD}"/>
              </a:ext>
            </a:extLst>
          </p:cNvPr>
          <p:cNvSpPr txBox="1"/>
          <p:nvPr/>
        </p:nvSpPr>
        <p:spPr>
          <a:xfrm>
            <a:off x="1766794" y="752475"/>
            <a:ext cx="31496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20-12-0027-0400-0000_800</a:t>
            </a:r>
            <a:endParaRPr lang="en-US" sz="2000" b="1" u="sng" dirty="0">
              <a:ln w="0"/>
              <a:effectLst>
                <a:reflection blurRad="6350" stA="53000" endA="300" endPos="35500" dir="5400000" sy="-90000" algn="bl" rotWithShape="0"/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393A35F-87A0-7EBE-E03E-82BBC313909A}"/>
              </a:ext>
            </a:extLst>
          </p:cNvPr>
          <p:cNvSpPr txBox="1"/>
          <p:nvPr/>
        </p:nvSpPr>
        <p:spPr>
          <a:xfrm>
            <a:off x="1766794" y="245575"/>
            <a:ext cx="611990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800 Pennsylvania Avenue, Charleston, Kanawha, WV, 25302</a:t>
            </a:r>
            <a:endParaRPr lang="en-US" b="1" dirty="0">
              <a:ln w="12700">
                <a:solidFill>
                  <a:schemeClr val="accent5"/>
                </a:solidFill>
                <a:prstDash val="solid"/>
              </a:ln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B7B4D37-4249-90EA-061E-9B8B7B946365}"/>
              </a:ext>
            </a:extLst>
          </p:cNvPr>
          <p:cNvSpPr txBox="1">
            <a:spLocks/>
          </p:cNvSpPr>
          <p:nvPr/>
        </p:nvSpPr>
        <p:spPr>
          <a:xfrm rot="16200000">
            <a:off x="-2548698" y="3298251"/>
            <a:ext cx="6105527" cy="10139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Flood Profile</a:t>
            </a:r>
          </a:p>
        </p:txBody>
      </p:sp>
      <p:pic>
        <p:nvPicPr>
          <p:cNvPr id="4" name="Picture 3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1CB3DE4A-5CEB-C363-D1F3-E1AD74052E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0"/>
            <a:ext cx="1010665" cy="95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6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0F4B2-8364-2931-9032-3DCA5945E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7ED42AF-A72F-7C25-263A-F57E20CE7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408" y="1061535"/>
            <a:ext cx="9095137" cy="57964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D2B6067-6FD6-9A4F-91A9-498DF329245A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20C9832-15B5-26DF-7153-A718263581DA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Probability and Height of Flood in a year</a:t>
            </a:r>
          </a:p>
        </p:txBody>
      </p:sp>
      <p:pic>
        <p:nvPicPr>
          <p:cNvPr id="6" name="Picture 5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E5AB2478-9A10-CF39-DABA-4F9661F552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8460" cy="1033024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75C9ACB-FF26-9924-30F4-6665D53B1CFC}"/>
              </a:ext>
            </a:extLst>
          </p:cNvPr>
          <p:cNvCxnSpPr>
            <a:cxnSpLocks/>
          </p:cNvCxnSpPr>
          <p:nvPr/>
        </p:nvCxnSpPr>
        <p:spPr>
          <a:xfrm flipH="1">
            <a:off x="3917099" y="1498199"/>
            <a:ext cx="6404" cy="4901255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" name="Multiplication Sign 8">
            <a:extLst>
              <a:ext uri="{FF2B5EF4-FFF2-40B4-BE49-F238E27FC236}">
                <a16:creationId xmlns:a16="http://schemas.microsoft.com/office/drawing/2014/main" id="{14451403-7047-2570-969D-B40897DECC15}"/>
              </a:ext>
            </a:extLst>
          </p:cNvPr>
          <p:cNvSpPr/>
          <p:nvPr/>
        </p:nvSpPr>
        <p:spPr>
          <a:xfrm>
            <a:off x="3790559" y="3092370"/>
            <a:ext cx="265887" cy="206399"/>
          </a:xfrm>
          <a:prstGeom prst="mathMultiply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ular Callout 7">
            <a:extLst>
              <a:ext uri="{FF2B5EF4-FFF2-40B4-BE49-F238E27FC236}">
                <a16:creationId xmlns:a16="http://schemas.microsoft.com/office/drawing/2014/main" id="{AFF1E980-746E-781A-6DB7-C1482A342AE9}"/>
              </a:ext>
            </a:extLst>
          </p:cNvPr>
          <p:cNvSpPr/>
          <p:nvPr/>
        </p:nvSpPr>
        <p:spPr>
          <a:xfrm>
            <a:off x="212143" y="2909173"/>
            <a:ext cx="2111947" cy="400536"/>
          </a:xfrm>
          <a:prstGeom prst="wedgeRectCallout">
            <a:avLst>
              <a:gd name="adj1" fmla="val 130424"/>
              <a:gd name="adj2" fmla="val 23800"/>
            </a:avLst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572309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Building’s Elevation: 596.7 ft</a:t>
            </a:r>
          </a:p>
        </p:txBody>
      </p:sp>
      <p:sp>
        <p:nvSpPr>
          <p:cNvPr id="12" name="Rectangular Callout 7">
            <a:extLst>
              <a:ext uri="{FF2B5EF4-FFF2-40B4-BE49-F238E27FC236}">
                <a16:creationId xmlns:a16="http://schemas.microsoft.com/office/drawing/2014/main" id="{EF62E32E-2DB3-2C61-1CAC-75A93755BC21}"/>
              </a:ext>
            </a:extLst>
          </p:cNvPr>
          <p:cNvSpPr/>
          <p:nvPr/>
        </p:nvSpPr>
        <p:spPr>
          <a:xfrm>
            <a:off x="193282" y="2247108"/>
            <a:ext cx="2130809" cy="463484"/>
          </a:xfrm>
          <a:prstGeom prst="wedgeRectCallout">
            <a:avLst>
              <a:gd name="adj1" fmla="val 124927"/>
              <a:gd name="adj2" fmla="val 47631"/>
            </a:avLst>
          </a:prstGeom>
          <a:solidFill>
            <a:srgbClr val="5B9BD5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00">
              <a:latin typeface="Arial Narrow" panose="020B0606020202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2372A9-A3E3-75A0-432C-0C9DF43EFA8C}"/>
              </a:ext>
            </a:extLst>
          </p:cNvPr>
          <p:cNvSpPr txBox="1"/>
          <p:nvPr/>
        </p:nvSpPr>
        <p:spPr>
          <a:xfrm>
            <a:off x="189964" y="2247108"/>
            <a:ext cx="261077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300" b="1" dirty="0">
                <a:solidFill>
                  <a:schemeClr val="lt1"/>
                </a:solidFill>
              </a:rPr>
              <a:t>FEMA (2008) 500-year Flood Elevation: 604.5 ft </a:t>
            </a:r>
          </a:p>
        </p:txBody>
      </p:sp>
      <p:sp>
        <p:nvSpPr>
          <p:cNvPr id="15" name="Rectangular Callout 7">
            <a:extLst>
              <a:ext uri="{FF2B5EF4-FFF2-40B4-BE49-F238E27FC236}">
                <a16:creationId xmlns:a16="http://schemas.microsoft.com/office/drawing/2014/main" id="{4C0A069B-627E-2FE9-C328-2F2904650FA5}"/>
              </a:ext>
            </a:extLst>
          </p:cNvPr>
          <p:cNvSpPr/>
          <p:nvPr/>
        </p:nvSpPr>
        <p:spPr>
          <a:xfrm>
            <a:off x="212144" y="3799403"/>
            <a:ext cx="2394648" cy="400535"/>
          </a:xfrm>
          <a:prstGeom prst="wedgeRectCallout">
            <a:avLst>
              <a:gd name="adj1" fmla="val 103793"/>
              <a:gd name="adj2" fmla="val -170276"/>
            </a:avLst>
          </a:prstGeom>
          <a:solidFill>
            <a:srgbClr val="5B9BD5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b="1" dirty="0"/>
              <a:t>FEMA (2008)100-year Flood Elevation: 594 ft</a:t>
            </a:r>
          </a:p>
        </p:txBody>
      </p:sp>
      <p:sp>
        <p:nvSpPr>
          <p:cNvPr id="20" name="Rectangular Callout 7">
            <a:extLst>
              <a:ext uri="{FF2B5EF4-FFF2-40B4-BE49-F238E27FC236}">
                <a16:creationId xmlns:a16="http://schemas.microsoft.com/office/drawing/2014/main" id="{C5DF1B08-BD8A-92BD-DBA4-BC3A83863D18}"/>
              </a:ext>
            </a:extLst>
          </p:cNvPr>
          <p:cNvSpPr/>
          <p:nvPr/>
        </p:nvSpPr>
        <p:spPr>
          <a:xfrm rot="10800000">
            <a:off x="258852" y="1564760"/>
            <a:ext cx="2032187" cy="492443"/>
          </a:xfrm>
          <a:prstGeom prst="wedgeRectCallout">
            <a:avLst>
              <a:gd name="adj1" fmla="val -127128"/>
              <a:gd name="adj2" fmla="val -168759"/>
            </a:avLst>
          </a:prstGeom>
          <a:solidFill>
            <a:schemeClr val="tx1"/>
          </a:solidFill>
          <a:ln w="28575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00">
              <a:latin typeface="Arial Narrow" panose="020B0606020202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5B521F-01F0-3EE2-1E66-A080CAEDF04E}"/>
              </a:ext>
            </a:extLst>
          </p:cNvPr>
          <p:cNvSpPr txBox="1"/>
          <p:nvPr/>
        </p:nvSpPr>
        <p:spPr>
          <a:xfrm>
            <a:off x="281816" y="1581812"/>
            <a:ext cx="20514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300" b="1" dirty="0">
                <a:solidFill>
                  <a:schemeClr val="lt1"/>
                </a:solidFill>
              </a:rPr>
              <a:t>1861 Flood High Water Mark: 605.5 ft</a:t>
            </a:r>
          </a:p>
        </p:txBody>
      </p:sp>
    </p:spTree>
    <p:extLst>
      <p:ext uri="{BB962C8B-B14F-4D97-AF65-F5344CB8AC3E}">
        <p14:creationId xmlns:p14="http://schemas.microsoft.com/office/powerpoint/2010/main" val="154274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1C865B-AD0A-D849-0B15-249D16B7F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6F5E5FCE-8097-F29E-5553-E5DE3D283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429" y="0"/>
            <a:ext cx="9775141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1A68F48-CB3C-A713-E811-AD335FF67B7A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C314665-68E6-7542-94D6-15FA2AAA7C46}"/>
              </a:ext>
            </a:extLst>
          </p:cNvPr>
          <p:cNvGrpSpPr/>
          <p:nvPr/>
        </p:nvGrpSpPr>
        <p:grpSpPr>
          <a:xfrm>
            <a:off x="6283325" y="1392534"/>
            <a:ext cx="5930899" cy="4273550"/>
            <a:chOff x="5526326" y="643467"/>
            <a:chExt cx="6034184" cy="4347972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76AD2C67-EA2C-4FE8-D8AD-8AA90EF972A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9"/>
            <a:stretch/>
          </p:blipFill>
          <p:spPr bwMode="auto">
            <a:xfrm>
              <a:off x="5526326" y="643467"/>
              <a:ext cx="6034184" cy="4347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29B530D-9029-CA78-2370-F3D78B4ED993}"/>
                </a:ext>
              </a:extLst>
            </p:cNvPr>
            <p:cNvSpPr txBox="1"/>
            <p:nvPr/>
          </p:nvSpPr>
          <p:spPr>
            <a:xfrm>
              <a:off x="6032214" y="4424639"/>
              <a:ext cx="5387509" cy="375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FEMA 0.2% Annual Chance (500-year) Flood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8721979-D7B1-032E-DE66-DBBE5248A8B9}"/>
              </a:ext>
            </a:extLst>
          </p:cNvPr>
          <p:cNvSpPr/>
          <p:nvPr/>
        </p:nvSpPr>
        <p:spPr>
          <a:xfrm>
            <a:off x="4124538" y="690737"/>
            <a:ext cx="467656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fontAlgn="base"/>
            <a:r>
              <a:rPr lang="en-US" sz="24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Women and Children’s Hospital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F4BDD5E-97E1-AD11-8458-CA1D0EBC0C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3ACF463-D9AF-F5FA-E206-4E509EAF431C}"/>
              </a:ext>
            </a:extLst>
          </p:cNvPr>
          <p:cNvGrpSpPr/>
          <p:nvPr/>
        </p:nvGrpSpPr>
        <p:grpSpPr>
          <a:xfrm>
            <a:off x="-9525" y="1386334"/>
            <a:ext cx="6342379" cy="4273550"/>
            <a:chOff x="-9524" y="1386334"/>
            <a:chExt cx="6342379" cy="427355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304B119-55A8-438B-F664-7A4394D5D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6619" r="5647"/>
            <a:stretch/>
          </p:blipFill>
          <p:spPr>
            <a:xfrm>
              <a:off x="-9524" y="1386334"/>
              <a:ext cx="6339840" cy="427355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D759F9E-A667-BC67-1A8E-8BD9C0236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86023" t="87025" r="4670" b="6021"/>
            <a:stretch/>
          </p:blipFill>
          <p:spPr>
            <a:xfrm>
              <a:off x="5660390" y="5315758"/>
              <a:ext cx="672465" cy="297180"/>
            </a:xfrm>
            <a:prstGeom prst="rect">
              <a:avLst/>
            </a:prstGeom>
          </p:spPr>
        </p:pic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695ECA7D-F8F2-8686-AE52-241ECF1FBCBA}"/>
              </a:ext>
            </a:extLst>
          </p:cNvPr>
          <p:cNvSpPr/>
          <p:nvPr/>
        </p:nvSpPr>
        <p:spPr>
          <a:xfrm>
            <a:off x="0" y="1416493"/>
            <a:ext cx="12204699" cy="426735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68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D4818-DCB5-8E0B-83C5-F76C11925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088793-BB9E-F4F9-B934-2E1C408E5D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545" t="3707" r="2157" b="3744"/>
          <a:stretch/>
        </p:blipFill>
        <p:spPr>
          <a:xfrm>
            <a:off x="863600" y="-2741"/>
            <a:ext cx="10439400" cy="68607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965EEE-F30D-95A3-6CF8-BBE5A761074C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47ACCC0-ECE8-8B44-D56B-A0D26D19EF83}"/>
              </a:ext>
            </a:extLst>
          </p:cNvPr>
          <p:cNvSpPr/>
          <p:nvPr/>
        </p:nvSpPr>
        <p:spPr>
          <a:xfrm>
            <a:off x="22349140" y="784724"/>
            <a:ext cx="2213393" cy="18097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4D296D2-C3DB-86F9-442C-BB852A1B3B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87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2075624-DBD5-A144-7B5B-52BC961A17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8" r="7568"/>
          <a:stretch/>
        </p:blipFill>
        <p:spPr>
          <a:xfrm>
            <a:off x="863600" y="-2741"/>
            <a:ext cx="10439400" cy="68607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2349140" y="784724"/>
            <a:ext cx="2213393" cy="18097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55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1EFDBB-27CA-059D-ADD9-6B6203A1B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BCB6AA5-93AA-E669-A1D0-F0B6823B2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8" r="7568"/>
          <a:stretch/>
        </p:blipFill>
        <p:spPr>
          <a:xfrm>
            <a:off x="863600" y="-2741"/>
            <a:ext cx="10439400" cy="68607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8AC31E2-BC4F-D704-DF09-863918E7A63D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BB9D7A7-F4C3-D607-A882-19026A1147A7}"/>
              </a:ext>
            </a:extLst>
          </p:cNvPr>
          <p:cNvSpPr/>
          <p:nvPr/>
        </p:nvSpPr>
        <p:spPr>
          <a:xfrm>
            <a:off x="22349140" y="784724"/>
            <a:ext cx="2213393" cy="18097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E72425D-9DC8-AD96-D01B-9D4D84D3D23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9AFD80CC-644E-D045-A179-BEBB2F8485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83" y="5576318"/>
            <a:ext cx="1098460" cy="1033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748210-DF22-39A2-F438-E8CE0EC73369}"/>
              </a:ext>
            </a:extLst>
          </p:cNvPr>
          <p:cNvSpPr txBox="1"/>
          <p:nvPr/>
        </p:nvSpPr>
        <p:spPr>
          <a:xfrm>
            <a:off x="4388204" y="6173455"/>
            <a:ext cx="31278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First Street Foundation (FSF, 2022)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B97F19-CDFB-3B9B-AE69-597DE7CA895F}"/>
              </a:ext>
            </a:extLst>
          </p:cNvPr>
          <p:cNvSpPr txBox="1"/>
          <p:nvPr/>
        </p:nvSpPr>
        <p:spPr>
          <a:xfrm>
            <a:off x="1797603" y="6185098"/>
            <a:ext cx="2086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FEMA, Effective 2008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4D564D-B960-0A51-79D1-9DD12C79D6BA}"/>
              </a:ext>
            </a:extLst>
          </p:cNvPr>
          <p:cNvSpPr/>
          <p:nvPr/>
        </p:nvSpPr>
        <p:spPr>
          <a:xfrm>
            <a:off x="7970214" y="6185098"/>
            <a:ext cx="24466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1861 Flood High Water Mark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C4974C-40C8-3562-3B07-DB1E829C85DB}"/>
              </a:ext>
            </a:extLst>
          </p:cNvPr>
          <p:cNvSpPr/>
          <p:nvPr/>
        </p:nvSpPr>
        <p:spPr>
          <a:xfrm>
            <a:off x="3688858" y="6229417"/>
            <a:ext cx="426068" cy="188361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019C81F-15D9-620F-E53E-FABC627709EA}"/>
              </a:ext>
            </a:extLst>
          </p:cNvPr>
          <p:cNvSpPr/>
          <p:nvPr/>
        </p:nvSpPr>
        <p:spPr>
          <a:xfrm>
            <a:off x="7325172" y="6244805"/>
            <a:ext cx="426068" cy="188361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E449112-C5AE-C1F6-9DFD-3E5DB6067F36}"/>
              </a:ext>
            </a:extLst>
          </p:cNvPr>
          <p:cNvSpPr/>
          <p:nvPr/>
        </p:nvSpPr>
        <p:spPr>
          <a:xfrm>
            <a:off x="10453030" y="6240176"/>
            <a:ext cx="426068" cy="188361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6" name="Rectangular Callout 27">
            <a:extLst>
              <a:ext uri="{FF2B5EF4-FFF2-40B4-BE49-F238E27FC236}">
                <a16:creationId xmlns:a16="http://schemas.microsoft.com/office/drawing/2014/main" id="{729758C4-DC6B-B58B-2931-0635FC595BA5}"/>
              </a:ext>
            </a:extLst>
          </p:cNvPr>
          <p:cNvSpPr/>
          <p:nvPr/>
        </p:nvSpPr>
        <p:spPr>
          <a:xfrm>
            <a:off x="140150" y="4632476"/>
            <a:ext cx="2488749" cy="396725"/>
          </a:xfrm>
          <a:prstGeom prst="wedgeRectCallout">
            <a:avLst>
              <a:gd name="adj1" fmla="val 126193"/>
              <a:gd name="adj2" fmla="val 72092"/>
            </a:avLst>
          </a:prstGeom>
          <a:solidFill>
            <a:schemeClr val="tx2">
              <a:lumMod val="25000"/>
              <a:lumOff val="75000"/>
            </a:scheme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0’ft  (FEMA 1% / 100-Yr)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84163BA-680F-2BCE-658F-CB5C9DD5B18B}"/>
              </a:ext>
            </a:extLst>
          </p:cNvPr>
          <p:cNvSpPr txBox="1"/>
          <p:nvPr/>
        </p:nvSpPr>
        <p:spPr>
          <a:xfrm>
            <a:off x="9213580" y="6499323"/>
            <a:ext cx="1239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Dam Failure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D463D6B-2514-F18A-1C92-66D223F2EB81}"/>
              </a:ext>
            </a:extLst>
          </p:cNvPr>
          <p:cNvSpPr/>
          <p:nvPr/>
        </p:nvSpPr>
        <p:spPr>
          <a:xfrm>
            <a:off x="10453030" y="6553717"/>
            <a:ext cx="426068" cy="188361"/>
          </a:xfrm>
          <a:prstGeom prst="rect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478F2DD-89EE-90B9-49C6-1D683A7F37B2}"/>
              </a:ext>
            </a:extLst>
          </p:cNvPr>
          <p:cNvGrpSpPr/>
          <p:nvPr/>
        </p:nvGrpSpPr>
        <p:grpSpPr>
          <a:xfrm>
            <a:off x="7970214" y="4281411"/>
            <a:ext cx="1432508" cy="702130"/>
            <a:chOff x="5542332" y="1444070"/>
            <a:chExt cx="1432508" cy="70213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8082099-2CE5-633C-E86C-D90083716333}"/>
                </a:ext>
              </a:extLst>
            </p:cNvPr>
            <p:cNvSpPr txBox="1"/>
            <p:nvPr/>
          </p:nvSpPr>
          <p:spPr>
            <a:xfrm>
              <a:off x="5669332" y="1444070"/>
              <a:ext cx="13055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Flood Level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D14CEF2-E905-AB28-87A7-F95EB63D1E5B}"/>
                </a:ext>
              </a:extLst>
            </p:cNvPr>
            <p:cNvGrpSpPr/>
            <p:nvPr/>
          </p:nvGrpSpPr>
          <p:grpSpPr>
            <a:xfrm>
              <a:off x="5542332" y="1782013"/>
              <a:ext cx="1369008" cy="364187"/>
              <a:chOff x="5542332" y="1782013"/>
              <a:chExt cx="1369008" cy="364187"/>
            </a:xfrm>
          </p:grpSpPr>
          <p:sp>
            <p:nvSpPr>
              <p:cNvPr id="10" name="Isosceles Triangle 9">
                <a:extLst>
                  <a:ext uri="{FF2B5EF4-FFF2-40B4-BE49-F238E27FC236}">
                    <a16:creationId xmlns:a16="http://schemas.microsoft.com/office/drawing/2014/main" id="{FE4AD6D4-AE51-3129-34D8-6C23D95BBD51}"/>
                  </a:ext>
                </a:extLst>
              </p:cNvPr>
              <p:cNvSpPr/>
              <p:nvPr/>
            </p:nvSpPr>
            <p:spPr>
              <a:xfrm rot="10800000">
                <a:off x="5542332" y="1973655"/>
                <a:ext cx="254000" cy="172545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4BBE50B3-6400-7A25-FEF0-7FF0AAB1BC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69332" y="1782013"/>
                <a:ext cx="1242008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21647AE6-CC53-9410-435B-0D04B4468CE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69332" y="1782013"/>
                <a:ext cx="0" cy="35512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89445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72DC26-32EE-9C8F-D985-E7BD989C9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6FE5CF85-E715-062E-AC9B-FF05643AE6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8" r="7568"/>
          <a:stretch/>
        </p:blipFill>
        <p:spPr>
          <a:xfrm>
            <a:off x="863600" y="-2741"/>
            <a:ext cx="10439400" cy="68607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E388687-8B0A-A456-7849-8DB6EA3E1C80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11CBE2F-819A-3E48-2470-8EC123D93C36}"/>
              </a:ext>
            </a:extLst>
          </p:cNvPr>
          <p:cNvSpPr/>
          <p:nvPr/>
        </p:nvSpPr>
        <p:spPr>
          <a:xfrm>
            <a:off x="22349140" y="784724"/>
            <a:ext cx="2213393" cy="18097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219CE75-5941-27C4-0A8D-60E6B0D2687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57840348-B90E-DD06-23EB-4968506EE5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83" y="5576318"/>
            <a:ext cx="1098460" cy="1033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601D1C-E39B-CEC2-1B47-204E2D6336F1}"/>
              </a:ext>
            </a:extLst>
          </p:cNvPr>
          <p:cNvSpPr txBox="1"/>
          <p:nvPr/>
        </p:nvSpPr>
        <p:spPr>
          <a:xfrm>
            <a:off x="4388204" y="6173455"/>
            <a:ext cx="31278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First Street Foundation (FSF, 2022)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F4F654-A80B-BBC2-C8CB-F22BD01B4187}"/>
              </a:ext>
            </a:extLst>
          </p:cNvPr>
          <p:cNvSpPr txBox="1"/>
          <p:nvPr/>
        </p:nvSpPr>
        <p:spPr>
          <a:xfrm>
            <a:off x="1797603" y="6185098"/>
            <a:ext cx="2086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FEMA, Effective 2008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DED17A-9E01-06CC-73F1-7713586FC45C}"/>
              </a:ext>
            </a:extLst>
          </p:cNvPr>
          <p:cNvSpPr/>
          <p:nvPr/>
        </p:nvSpPr>
        <p:spPr>
          <a:xfrm>
            <a:off x="7970214" y="6185098"/>
            <a:ext cx="24466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1861 Flood High Water Mark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245E71-7A95-76FB-A7FF-6009FE301103}"/>
              </a:ext>
            </a:extLst>
          </p:cNvPr>
          <p:cNvSpPr/>
          <p:nvPr/>
        </p:nvSpPr>
        <p:spPr>
          <a:xfrm>
            <a:off x="3688858" y="6229417"/>
            <a:ext cx="426068" cy="188361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71E415-84FE-B728-E468-B65402A0A6CF}"/>
              </a:ext>
            </a:extLst>
          </p:cNvPr>
          <p:cNvSpPr/>
          <p:nvPr/>
        </p:nvSpPr>
        <p:spPr>
          <a:xfrm>
            <a:off x="7325172" y="6244805"/>
            <a:ext cx="426068" cy="188361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AD84F96-8365-233C-C8E7-553DDBD69E74}"/>
              </a:ext>
            </a:extLst>
          </p:cNvPr>
          <p:cNvSpPr/>
          <p:nvPr/>
        </p:nvSpPr>
        <p:spPr>
          <a:xfrm>
            <a:off x="10453030" y="6240176"/>
            <a:ext cx="426068" cy="188361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3" name="Rectangular Callout 27">
            <a:extLst>
              <a:ext uri="{FF2B5EF4-FFF2-40B4-BE49-F238E27FC236}">
                <a16:creationId xmlns:a16="http://schemas.microsoft.com/office/drawing/2014/main" id="{EF47605C-F0CA-7869-0451-E9F5DEE5150E}"/>
              </a:ext>
            </a:extLst>
          </p:cNvPr>
          <p:cNvSpPr/>
          <p:nvPr/>
        </p:nvSpPr>
        <p:spPr>
          <a:xfrm>
            <a:off x="148353" y="3972489"/>
            <a:ext cx="2853321" cy="396725"/>
          </a:xfrm>
          <a:prstGeom prst="wedgeRectCallout">
            <a:avLst>
              <a:gd name="adj1" fmla="val 121794"/>
              <a:gd name="adj2" fmla="val 64890"/>
            </a:avLst>
          </a:prstGeom>
          <a:solidFill>
            <a:schemeClr val="tx2">
              <a:lumMod val="25000"/>
              <a:lumOff val="75000"/>
            </a:scheme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7.8’ ft (FEMA 0.2% / 500-Yr) </a:t>
            </a:r>
          </a:p>
        </p:txBody>
      </p:sp>
      <p:sp>
        <p:nvSpPr>
          <p:cNvPr id="13" name="Rectangular Callout 27">
            <a:extLst>
              <a:ext uri="{FF2B5EF4-FFF2-40B4-BE49-F238E27FC236}">
                <a16:creationId xmlns:a16="http://schemas.microsoft.com/office/drawing/2014/main" id="{CE573138-3BC9-DE1D-5C03-F9870C9F7A98}"/>
              </a:ext>
            </a:extLst>
          </p:cNvPr>
          <p:cNvSpPr/>
          <p:nvPr/>
        </p:nvSpPr>
        <p:spPr>
          <a:xfrm>
            <a:off x="148353" y="3516088"/>
            <a:ext cx="3148597" cy="396725"/>
          </a:xfrm>
          <a:prstGeom prst="wedgeRectCallout">
            <a:avLst>
              <a:gd name="adj1" fmla="val 110143"/>
              <a:gd name="adj2" fmla="val 141719"/>
            </a:avLst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8.8’ ft (1861 High Water Mark)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8A614E-BB65-63A1-3A4B-841F5E40457E}"/>
              </a:ext>
            </a:extLst>
          </p:cNvPr>
          <p:cNvSpPr txBox="1"/>
          <p:nvPr/>
        </p:nvSpPr>
        <p:spPr>
          <a:xfrm>
            <a:off x="9213580" y="6499323"/>
            <a:ext cx="1239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Dam Failure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54426E0-CEE0-BE7A-6699-DAD72C27BF61}"/>
              </a:ext>
            </a:extLst>
          </p:cNvPr>
          <p:cNvSpPr/>
          <p:nvPr/>
        </p:nvSpPr>
        <p:spPr>
          <a:xfrm>
            <a:off x="10453030" y="6553717"/>
            <a:ext cx="426068" cy="188361"/>
          </a:xfrm>
          <a:prstGeom prst="rect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8D40CD1-F3A4-A30A-1D55-644BD0193D90}"/>
              </a:ext>
            </a:extLst>
          </p:cNvPr>
          <p:cNvGrpSpPr/>
          <p:nvPr/>
        </p:nvGrpSpPr>
        <p:grpSpPr>
          <a:xfrm>
            <a:off x="7970214" y="3533035"/>
            <a:ext cx="1432508" cy="702130"/>
            <a:chOff x="5542332" y="1444070"/>
            <a:chExt cx="1432508" cy="70213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4D8CD52-29AA-0D29-035D-42F59F2E9FB2}"/>
                </a:ext>
              </a:extLst>
            </p:cNvPr>
            <p:cNvSpPr txBox="1"/>
            <p:nvPr/>
          </p:nvSpPr>
          <p:spPr>
            <a:xfrm>
              <a:off x="5669332" y="1444070"/>
              <a:ext cx="13055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Flood Level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FD88E30-B953-030B-7777-DD4102053FD0}"/>
                </a:ext>
              </a:extLst>
            </p:cNvPr>
            <p:cNvGrpSpPr/>
            <p:nvPr/>
          </p:nvGrpSpPr>
          <p:grpSpPr>
            <a:xfrm>
              <a:off x="5542332" y="1782013"/>
              <a:ext cx="1369008" cy="364187"/>
              <a:chOff x="5542332" y="1782013"/>
              <a:chExt cx="1369008" cy="364187"/>
            </a:xfrm>
          </p:grpSpPr>
          <p:sp>
            <p:nvSpPr>
              <p:cNvPr id="19" name="Isosceles Triangle 18">
                <a:extLst>
                  <a:ext uri="{FF2B5EF4-FFF2-40B4-BE49-F238E27FC236}">
                    <a16:creationId xmlns:a16="http://schemas.microsoft.com/office/drawing/2014/main" id="{33305486-EFDF-7E41-BDC7-A12BADA07D2F}"/>
                  </a:ext>
                </a:extLst>
              </p:cNvPr>
              <p:cNvSpPr/>
              <p:nvPr/>
            </p:nvSpPr>
            <p:spPr>
              <a:xfrm rot="10800000">
                <a:off x="5542332" y="1973655"/>
                <a:ext cx="254000" cy="172545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BA437747-2569-B3D2-3A0C-F79649117E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69332" y="1782013"/>
                <a:ext cx="1242008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CF5AC78-BBF1-BD10-0A44-C1606272414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69332" y="1782013"/>
                <a:ext cx="0" cy="35512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4" name="Rectangular Callout 27">
            <a:extLst>
              <a:ext uri="{FF2B5EF4-FFF2-40B4-BE49-F238E27FC236}">
                <a16:creationId xmlns:a16="http://schemas.microsoft.com/office/drawing/2014/main" id="{ECA7ACD4-9DB6-63B2-439E-C3D47D094B81}"/>
              </a:ext>
            </a:extLst>
          </p:cNvPr>
          <p:cNvSpPr/>
          <p:nvPr/>
        </p:nvSpPr>
        <p:spPr>
          <a:xfrm>
            <a:off x="140150" y="4632476"/>
            <a:ext cx="2488749" cy="396725"/>
          </a:xfrm>
          <a:prstGeom prst="wedgeRectCallout">
            <a:avLst>
              <a:gd name="adj1" fmla="val 125811"/>
              <a:gd name="adj2" fmla="val 72092"/>
            </a:avLst>
          </a:prstGeom>
          <a:solidFill>
            <a:schemeClr val="tx2">
              <a:lumMod val="25000"/>
              <a:lumOff val="75000"/>
            </a:scheme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0’ft  (FEMA 1% / 100-Yr) </a:t>
            </a:r>
          </a:p>
        </p:txBody>
      </p:sp>
    </p:spTree>
    <p:extLst>
      <p:ext uri="{BB962C8B-B14F-4D97-AF65-F5344CB8AC3E}">
        <p14:creationId xmlns:p14="http://schemas.microsoft.com/office/powerpoint/2010/main" val="308725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2CD32A-37E2-8FAE-D322-1D354F67E7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B4445257-E391-9901-38EF-8A228E5CF4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8" r="7568"/>
          <a:stretch/>
        </p:blipFill>
        <p:spPr>
          <a:xfrm>
            <a:off x="863600" y="-2741"/>
            <a:ext cx="10439400" cy="68607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3221FC1-89D7-DDCD-759D-7E3D5E4D2733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140C1FF-8F54-EE01-5C47-F7E4B27A7ED5}"/>
              </a:ext>
            </a:extLst>
          </p:cNvPr>
          <p:cNvSpPr/>
          <p:nvPr/>
        </p:nvSpPr>
        <p:spPr>
          <a:xfrm>
            <a:off x="22349140" y="784724"/>
            <a:ext cx="2213393" cy="18097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B527C13-6529-640A-83A4-CF41BE93F1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92809D15-7348-2F88-2AFA-84429ADB86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83" y="5576318"/>
            <a:ext cx="1098460" cy="1033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350E4F-D27A-CFF7-2A47-4F24316BCC08}"/>
              </a:ext>
            </a:extLst>
          </p:cNvPr>
          <p:cNvSpPr txBox="1"/>
          <p:nvPr/>
        </p:nvSpPr>
        <p:spPr>
          <a:xfrm>
            <a:off x="4388204" y="6173455"/>
            <a:ext cx="31278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First Street Foundation (FSF, 2022)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475090-629F-B28E-38DD-FB3A9065CCE6}"/>
              </a:ext>
            </a:extLst>
          </p:cNvPr>
          <p:cNvSpPr txBox="1"/>
          <p:nvPr/>
        </p:nvSpPr>
        <p:spPr>
          <a:xfrm>
            <a:off x="1797603" y="6185098"/>
            <a:ext cx="2086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FEMA, Effective 2008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3B2826-50D4-331A-5CC3-D68BBC448ABF}"/>
              </a:ext>
            </a:extLst>
          </p:cNvPr>
          <p:cNvSpPr/>
          <p:nvPr/>
        </p:nvSpPr>
        <p:spPr>
          <a:xfrm>
            <a:off x="7970214" y="6185098"/>
            <a:ext cx="24466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1861 Flood High Water Mark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BA1F91-270F-3529-3251-A9AD503EDC5B}"/>
              </a:ext>
            </a:extLst>
          </p:cNvPr>
          <p:cNvSpPr/>
          <p:nvPr/>
        </p:nvSpPr>
        <p:spPr>
          <a:xfrm>
            <a:off x="3688858" y="6229417"/>
            <a:ext cx="426068" cy="188361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E9588E9-7801-239E-7B7F-238820907843}"/>
              </a:ext>
            </a:extLst>
          </p:cNvPr>
          <p:cNvSpPr/>
          <p:nvPr/>
        </p:nvSpPr>
        <p:spPr>
          <a:xfrm>
            <a:off x="7325172" y="6244805"/>
            <a:ext cx="426068" cy="188361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4D70C0B-9CB7-3DC6-62D6-905BF7AB08EB}"/>
              </a:ext>
            </a:extLst>
          </p:cNvPr>
          <p:cNvSpPr/>
          <p:nvPr/>
        </p:nvSpPr>
        <p:spPr>
          <a:xfrm>
            <a:off x="10453030" y="6240176"/>
            <a:ext cx="426068" cy="188361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3" name="Rectangular Callout 27">
            <a:extLst>
              <a:ext uri="{FF2B5EF4-FFF2-40B4-BE49-F238E27FC236}">
                <a16:creationId xmlns:a16="http://schemas.microsoft.com/office/drawing/2014/main" id="{55BB461A-8380-AB2D-97D6-E3307E497B2F}"/>
              </a:ext>
            </a:extLst>
          </p:cNvPr>
          <p:cNvSpPr/>
          <p:nvPr/>
        </p:nvSpPr>
        <p:spPr>
          <a:xfrm>
            <a:off x="148353" y="3972489"/>
            <a:ext cx="2853321" cy="396725"/>
          </a:xfrm>
          <a:prstGeom prst="wedgeRectCallout">
            <a:avLst>
              <a:gd name="adj1" fmla="val 121794"/>
              <a:gd name="adj2" fmla="val 64890"/>
            </a:avLst>
          </a:prstGeom>
          <a:solidFill>
            <a:schemeClr val="tx2">
              <a:lumMod val="25000"/>
              <a:lumOff val="75000"/>
            </a:scheme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7.8’ ft (FEMA 0.2% / 500-Yr) </a:t>
            </a:r>
          </a:p>
        </p:txBody>
      </p:sp>
      <p:sp>
        <p:nvSpPr>
          <p:cNvPr id="13" name="Rectangular Callout 27">
            <a:extLst>
              <a:ext uri="{FF2B5EF4-FFF2-40B4-BE49-F238E27FC236}">
                <a16:creationId xmlns:a16="http://schemas.microsoft.com/office/drawing/2014/main" id="{255935D5-3638-6542-9621-1ED4E99A4583}"/>
              </a:ext>
            </a:extLst>
          </p:cNvPr>
          <p:cNvSpPr/>
          <p:nvPr/>
        </p:nvSpPr>
        <p:spPr>
          <a:xfrm>
            <a:off x="148353" y="3516088"/>
            <a:ext cx="3148597" cy="396725"/>
          </a:xfrm>
          <a:prstGeom prst="wedgeRectCallout">
            <a:avLst>
              <a:gd name="adj1" fmla="val 110143"/>
              <a:gd name="adj2" fmla="val 141719"/>
            </a:avLst>
          </a:prstGeom>
          <a:solidFill>
            <a:schemeClr val="tx1"/>
          </a:solidFill>
          <a:ln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8.8’ ft (1861 High Water Mark)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4DAF5D-6CE3-9186-FDFB-12AF29970320}"/>
              </a:ext>
            </a:extLst>
          </p:cNvPr>
          <p:cNvSpPr txBox="1"/>
          <p:nvPr/>
        </p:nvSpPr>
        <p:spPr>
          <a:xfrm>
            <a:off x="9213580" y="6499323"/>
            <a:ext cx="1239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Dam Failure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A2B6D03-0B67-7341-469A-664DFB811805}"/>
              </a:ext>
            </a:extLst>
          </p:cNvPr>
          <p:cNvSpPr/>
          <p:nvPr/>
        </p:nvSpPr>
        <p:spPr>
          <a:xfrm>
            <a:off x="10453030" y="6553717"/>
            <a:ext cx="426068" cy="188361"/>
          </a:xfrm>
          <a:prstGeom prst="rect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79A52E9-83AA-347E-3F64-0FFC22C63038}"/>
              </a:ext>
            </a:extLst>
          </p:cNvPr>
          <p:cNvGrpSpPr/>
          <p:nvPr/>
        </p:nvGrpSpPr>
        <p:grpSpPr>
          <a:xfrm>
            <a:off x="7970214" y="3211608"/>
            <a:ext cx="1432508" cy="702130"/>
            <a:chOff x="5542332" y="1444070"/>
            <a:chExt cx="1432508" cy="70213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3452BB8-1EB2-80E1-C924-8E1DEDCEB083}"/>
                </a:ext>
              </a:extLst>
            </p:cNvPr>
            <p:cNvSpPr txBox="1"/>
            <p:nvPr/>
          </p:nvSpPr>
          <p:spPr>
            <a:xfrm>
              <a:off x="5669332" y="1444070"/>
              <a:ext cx="13055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Flood Level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C13180A-441F-70FB-485B-94AD6A4A3590}"/>
                </a:ext>
              </a:extLst>
            </p:cNvPr>
            <p:cNvGrpSpPr/>
            <p:nvPr/>
          </p:nvGrpSpPr>
          <p:grpSpPr>
            <a:xfrm>
              <a:off x="5542332" y="1782013"/>
              <a:ext cx="1369008" cy="364187"/>
              <a:chOff x="5542332" y="1782013"/>
              <a:chExt cx="1369008" cy="364187"/>
            </a:xfrm>
          </p:grpSpPr>
          <p:sp>
            <p:nvSpPr>
              <p:cNvPr id="19" name="Isosceles Triangle 18">
                <a:extLst>
                  <a:ext uri="{FF2B5EF4-FFF2-40B4-BE49-F238E27FC236}">
                    <a16:creationId xmlns:a16="http://schemas.microsoft.com/office/drawing/2014/main" id="{F14CB0FC-8C7F-5D26-5CEF-776E80464E6C}"/>
                  </a:ext>
                </a:extLst>
              </p:cNvPr>
              <p:cNvSpPr/>
              <p:nvPr/>
            </p:nvSpPr>
            <p:spPr>
              <a:xfrm rot="10800000">
                <a:off x="5542332" y="1973655"/>
                <a:ext cx="254000" cy="172545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C27D8EE-A8F4-F712-4FAC-4A8D84C6A7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69332" y="1782013"/>
                <a:ext cx="1242008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75765F05-9A29-8A7F-9F71-8083E476CE3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69332" y="1782013"/>
                <a:ext cx="0" cy="35512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4" name="Rectangular Callout 27">
            <a:extLst>
              <a:ext uri="{FF2B5EF4-FFF2-40B4-BE49-F238E27FC236}">
                <a16:creationId xmlns:a16="http://schemas.microsoft.com/office/drawing/2014/main" id="{688F1415-C142-C53A-1B54-5FAC438CDC7B}"/>
              </a:ext>
            </a:extLst>
          </p:cNvPr>
          <p:cNvSpPr/>
          <p:nvPr/>
        </p:nvSpPr>
        <p:spPr>
          <a:xfrm>
            <a:off x="140150" y="4632476"/>
            <a:ext cx="2488749" cy="396725"/>
          </a:xfrm>
          <a:prstGeom prst="wedgeRectCallout">
            <a:avLst>
              <a:gd name="adj1" fmla="val 125811"/>
              <a:gd name="adj2" fmla="val 72092"/>
            </a:avLst>
          </a:prstGeom>
          <a:solidFill>
            <a:schemeClr val="tx2">
              <a:lumMod val="25000"/>
              <a:lumOff val="75000"/>
            </a:scheme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0’ft  (FEMA 1% / 100-Yr) </a:t>
            </a:r>
          </a:p>
        </p:txBody>
      </p:sp>
      <p:sp>
        <p:nvSpPr>
          <p:cNvPr id="4" name="Rectangular Callout 27">
            <a:extLst>
              <a:ext uri="{FF2B5EF4-FFF2-40B4-BE49-F238E27FC236}">
                <a16:creationId xmlns:a16="http://schemas.microsoft.com/office/drawing/2014/main" id="{01BB1C9B-17A8-D11D-43C4-7CD152F59A82}"/>
              </a:ext>
            </a:extLst>
          </p:cNvPr>
          <p:cNvSpPr/>
          <p:nvPr/>
        </p:nvSpPr>
        <p:spPr>
          <a:xfrm rot="10800000" flipV="1">
            <a:off x="9277502" y="3913738"/>
            <a:ext cx="2527903" cy="571503"/>
          </a:xfrm>
          <a:prstGeom prst="wedgeRectCallout">
            <a:avLst>
              <a:gd name="adj1" fmla="val 129208"/>
              <a:gd name="adj2" fmla="val -35156"/>
            </a:avLst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11.1 ft. Water Depth (Sutton Dam Failure) </a:t>
            </a:r>
          </a:p>
        </p:txBody>
      </p:sp>
    </p:spTree>
    <p:extLst>
      <p:ext uri="{BB962C8B-B14F-4D97-AF65-F5344CB8AC3E}">
        <p14:creationId xmlns:p14="http://schemas.microsoft.com/office/powerpoint/2010/main" val="357996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12371</TotalTime>
  <Words>709</Words>
  <Application>Microsoft Office PowerPoint</Application>
  <PresentationFormat>Widescreen</PresentationFormat>
  <Paragraphs>107</Paragraphs>
  <Slides>16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Aptos</vt:lpstr>
      <vt:lpstr>Aptos Display</vt:lpstr>
      <vt:lpstr>Arial</vt:lpstr>
      <vt:lpstr>Arial Narrow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Anahita Mahmoudi</dc:creator>
  <cp:lastModifiedBy>Anahita Mahmoudi</cp:lastModifiedBy>
  <cp:revision>194</cp:revision>
  <dcterms:created xsi:type="dcterms:W3CDTF">2024-07-31T20:19:41Z</dcterms:created>
  <dcterms:modified xsi:type="dcterms:W3CDTF">2025-09-16T16:33:02Z</dcterms:modified>
</cp:coreProperties>
</file>