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3" r:id="rId2"/>
    <p:sldId id="325" r:id="rId3"/>
    <p:sldId id="288" r:id="rId4"/>
    <p:sldId id="289" r:id="rId5"/>
    <p:sldId id="291" r:id="rId6"/>
    <p:sldId id="293" r:id="rId7"/>
    <p:sldId id="32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DEEAF6"/>
    <a:srgbClr val="F7F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5393E-A80B-4E02-B78C-793CD867EF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D7030-34BD-4DB8-B396-EFB0C561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0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7030-34BD-4DB8-B396-EFB0C561B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7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8806E-1F67-8C09-1197-AFED1F385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CAFA1-CD71-0F60-8691-AC218FFB3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B2F22-593E-3424-D6B7-EB521B0C6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EDFD7-23FD-477C-AFB4-550F6EDF9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7030-34BD-4DB8-B396-EFB0C561BF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5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EEF9-D988-5E12-0071-C5DB421C3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EFBDE-DA37-E1D4-6DA7-DE587157E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498B1-A60B-24EF-D5C0-56319CF2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1DCD8-8DFE-92D6-C0A9-391BB17E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1DB19-17D5-EEB8-020E-D4527E68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3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EBC8-587D-4D8A-D44C-4E4D48AB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BFB14-90FF-7885-5213-41BA328E0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1D518-1957-519A-137E-0B50738F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C3CF1-3DA0-93B3-D8BE-9D1F62E2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F14F9-9E3A-1A31-AB34-E2DECE58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406C9-6A76-EA8B-CB19-AC0B57004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E3318-E67B-0703-9D5C-66B74043A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6B609-C846-0F3E-195E-0D475149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1E47A-AF78-B8F5-1E28-65F71C2B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DE0D-E10F-6234-ED0E-2538B81A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2402-FDF6-9A2B-9F73-044CF410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0F3DB-E683-93B4-2C07-2FAB26AD1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7EC8B-1331-1426-F032-7C3E5967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8C4D3-E788-6218-EBCC-1B8C91C7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AAFD-F189-49F9-24F9-7816044F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9AE0-391D-9B77-4024-EDE14A61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F4C81-F45F-E54B-EFEA-072D44B55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A0F44-4772-8508-35FD-897CD79C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BF8E9-6EC0-9332-88DB-8B979644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5CF78-CF0D-3CAC-0736-81247B20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B3CA-0542-AFCB-F8A0-2F93A65B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D13A0-0059-4EF5-BFFF-E64ECFDEC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67275-0699-4282-DBFD-A5A7D97BE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D6239-B3A4-94C3-86EB-C302D0DB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99D6B-3F7A-97C5-7AFE-0D1FA173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C7A4B-4166-8E5A-9120-98EF2750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3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1716-8C56-C655-64B4-0F92D8CE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F6ED0-E519-5654-AB24-E01C0CB8F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B0A11-6A21-BD47-F9F1-9FDA8CDFE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959CC-8D77-0B50-56E5-F5AA177EF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63E3D-E2B4-3789-0563-2B4A294E0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73466-8204-3725-F107-AD0503CA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BC52D-ACBE-A5C7-B09B-D7B4FD97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4A4E4-1F8A-E522-9B79-D25A8A80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6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CDFD-826F-32BF-8830-65639156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E7C83-0E4C-74AF-32F0-0E4E18E8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ED690-429E-A6CF-B76B-12EF3355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FE3FD-70BC-F2D4-05E0-DFA2D8DE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DA5DE-8459-4721-616E-55E01197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2A981-CAAF-961A-B8F2-3BCD166C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7BDFE-AB26-C4EC-C27F-83808382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9C99-5782-6528-9A3B-CEBD4E74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B7263-7D2C-BAA5-385D-CA818F266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C0F2F-9F9A-F8B4-2D22-148D5B5F1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9A3A8-5B40-2E1D-A903-9F49309B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317C9-0FB1-F24A-5384-FFB4C821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0F830-0EC6-B977-EF2D-87B547D7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1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FE46-1E1B-33BA-6C92-BBD0CBBA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CD890-CE02-B7E6-88D4-9CD6B00C4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16EF1-C5A3-5F46-9F82-82804BBC1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EB4CD-A23A-EDE0-8E9B-47259B8F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A9185-BC07-0A52-0E9A-3B244354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E8FAA-2CF3-0CB8-4B3E-9E6E3B37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9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86B8E-408F-F437-0EAF-EE39075A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D6D34-9FB7-A262-3C0D-6FC20ADCD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82D41-D864-AF4D-1B13-755FB6FEA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0D20C5-A381-4A29-9C1C-68DC944876C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5D1E-504C-5B24-F75C-98729E5E8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1004-1B13-6C2A-4981-CFC3D607D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835C79-B2D4-4189-ABF9-C3BF0BE7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8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2A2FF3-5BE2-0E57-9B3C-BB71089D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5"/>
          <a:stretch/>
        </p:blipFill>
        <p:spPr>
          <a:xfrm>
            <a:off x="1088512" y="99828"/>
            <a:ext cx="11020426" cy="66583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74A4BF9-7D4A-D54C-0401-74508387589F}"/>
              </a:ext>
            </a:extLst>
          </p:cNvPr>
          <p:cNvSpPr txBox="1">
            <a:spLocks/>
          </p:cNvSpPr>
          <p:nvPr/>
        </p:nvSpPr>
        <p:spPr>
          <a:xfrm rot="16200000">
            <a:off x="-2548188" y="3297741"/>
            <a:ext cx="6104507" cy="10139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</a:t>
            </a:r>
          </a:p>
        </p:txBody>
      </p:sp>
      <p:pic>
        <p:nvPicPr>
          <p:cNvPr id="4" name="Picture 3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E3B82ECB-E64B-3667-9A7F-3E45878BF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"/>
            <a:ext cx="1010665" cy="95045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729458" y="122306"/>
            <a:ext cx="25987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Clendenin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395557" y="5926890"/>
            <a:ext cx="4203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effectLst/>
                <a:latin typeface="Helvetica Neue"/>
              </a:rPr>
              <a:t>405 Koontz Ave, Clendenin, WV, 25045</a:t>
            </a:r>
            <a:endParaRPr lang="en-US" sz="16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9C5F-BE0F-0E3E-AB56-533B5EC285C5}"/>
              </a:ext>
            </a:extLst>
          </p:cNvPr>
          <p:cNvSpPr txBox="1"/>
          <p:nvPr/>
        </p:nvSpPr>
        <p:spPr>
          <a:xfrm>
            <a:off x="2395557" y="6265444"/>
            <a:ext cx="888497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DEEAF6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Building-scale flood visualizations </a:t>
            </a:r>
            <a:r>
              <a:rPr lang="en-US" b="1" dirty="0">
                <a:solidFill>
                  <a:srgbClr val="000000"/>
                </a:solidFill>
                <a:highlight>
                  <a:srgbClr val="DEEAF6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DEEAF6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different flood frequencies and magnitudes</a:t>
            </a:r>
            <a:endParaRPr lang="en-US" sz="1400" dirty="0">
              <a:effectLst/>
              <a:highlight>
                <a:srgbClr val="DEEAF6"/>
              </a:highlight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9D402BD-6FE2-88F9-313D-D714B1258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22258"/>
              </p:ext>
            </p:extLst>
          </p:nvPr>
        </p:nvGraphicFramePr>
        <p:xfrm>
          <a:off x="8373257" y="5882963"/>
          <a:ext cx="2458866" cy="378566"/>
        </p:xfrm>
        <a:graphic>
          <a:graphicData uri="http://schemas.openxmlformats.org/drawingml/2006/table">
            <a:tbl>
              <a:tblPr/>
              <a:tblGrid>
                <a:gridCol w="2458866">
                  <a:extLst>
                    <a:ext uri="{9D8B030D-6E8A-4147-A177-3AD203B41FA5}">
                      <a16:colId xmlns:a16="http://schemas.microsoft.com/office/drawing/2014/main" val="1132595257"/>
                    </a:ext>
                  </a:extLst>
                </a:gridCol>
              </a:tblGrid>
              <a:tr h="378566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20-02-0007-0026-0000_405</a:t>
                      </a:r>
                      <a:endParaRPr lang="en-US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6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4D82-2CD9-328E-B150-59553290D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D55BFB5-A9CF-55A9-8111-3F294E936274}"/>
              </a:ext>
            </a:extLst>
          </p:cNvPr>
          <p:cNvSpPr/>
          <p:nvPr/>
        </p:nvSpPr>
        <p:spPr>
          <a:xfrm>
            <a:off x="5403850" y="476250"/>
            <a:ext cx="2851150" cy="28511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40989-5DC7-E59D-FE67-6EBBE5175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3178" y="-64"/>
            <a:ext cx="10285568" cy="68570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E81D79-9D75-1726-CB88-731695E88846}"/>
              </a:ext>
            </a:extLst>
          </p:cNvPr>
          <p:cNvSpPr txBox="1">
            <a:spLocks/>
          </p:cNvSpPr>
          <p:nvPr/>
        </p:nvSpPr>
        <p:spPr>
          <a:xfrm rot="16200000">
            <a:off x="-2548188" y="3297741"/>
            <a:ext cx="6104507" cy="10139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</a:t>
            </a:r>
          </a:p>
        </p:txBody>
      </p:sp>
      <p:pic>
        <p:nvPicPr>
          <p:cNvPr id="4" name="Picture 3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9663C3A9-5720-2FC6-A9E2-A5551E1D6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"/>
            <a:ext cx="1010665" cy="95045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C1DD0BC-567B-296E-06D4-16D4DB71AC08}"/>
              </a:ext>
            </a:extLst>
          </p:cNvPr>
          <p:cNvSpPr/>
          <p:nvPr/>
        </p:nvSpPr>
        <p:spPr>
          <a:xfrm>
            <a:off x="1729458" y="122306"/>
            <a:ext cx="25987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Clendenin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FEA70A-027B-E66F-112E-FF49AE132F32}"/>
              </a:ext>
            </a:extLst>
          </p:cNvPr>
          <p:cNvSpPr txBox="1"/>
          <p:nvPr/>
        </p:nvSpPr>
        <p:spPr>
          <a:xfrm>
            <a:off x="2395557" y="5926890"/>
            <a:ext cx="4203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effectLst/>
                <a:latin typeface="Helvetica Neue"/>
              </a:rPr>
              <a:t>405 Koontz Ave, Clendenin, WV, 25045</a:t>
            </a:r>
            <a:endParaRPr lang="en-US" sz="16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1E44F-3936-50DD-6C91-69CB259AA0D3}"/>
              </a:ext>
            </a:extLst>
          </p:cNvPr>
          <p:cNvSpPr txBox="1"/>
          <p:nvPr/>
        </p:nvSpPr>
        <p:spPr>
          <a:xfrm>
            <a:off x="2395557" y="6265444"/>
            <a:ext cx="888497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DEEAF6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Building-scale flood visualizations </a:t>
            </a:r>
            <a:r>
              <a:rPr lang="en-US" b="1" dirty="0">
                <a:solidFill>
                  <a:srgbClr val="000000"/>
                </a:solidFill>
                <a:highlight>
                  <a:srgbClr val="DEEAF6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DEEAF6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different flood frequencies and magnitudes</a:t>
            </a:r>
            <a:endParaRPr lang="en-US" sz="1400" dirty="0">
              <a:effectLst/>
              <a:highlight>
                <a:srgbClr val="DEEAF6"/>
              </a:highlight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59EAC8-673B-F6BC-33E5-89C0CE060C5A}"/>
              </a:ext>
            </a:extLst>
          </p:cNvPr>
          <p:cNvGraphicFramePr>
            <a:graphicFrameLocks noGrp="1"/>
          </p:cNvGraphicFramePr>
          <p:nvPr/>
        </p:nvGraphicFramePr>
        <p:xfrm>
          <a:off x="8373257" y="5882963"/>
          <a:ext cx="2458866" cy="378566"/>
        </p:xfrm>
        <a:graphic>
          <a:graphicData uri="http://schemas.openxmlformats.org/drawingml/2006/table">
            <a:tbl>
              <a:tblPr/>
              <a:tblGrid>
                <a:gridCol w="2458866">
                  <a:extLst>
                    <a:ext uri="{9D8B030D-6E8A-4147-A177-3AD203B41FA5}">
                      <a16:colId xmlns:a16="http://schemas.microsoft.com/office/drawing/2014/main" val="1132595257"/>
                    </a:ext>
                  </a:extLst>
                </a:gridCol>
              </a:tblGrid>
              <a:tr h="378566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20-02-0007-0026-0000_405</a:t>
                      </a:r>
                      <a:endParaRPr lang="en-US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5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5" r="10053" b="28800"/>
          <a:stretch/>
        </p:blipFill>
        <p:spPr>
          <a:xfrm>
            <a:off x="-692150" y="-322699"/>
            <a:ext cx="12884150" cy="7180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8726" y="1242981"/>
            <a:ext cx="8118473" cy="5412316"/>
          </a:xfrm>
          <a:prstGeom prst="rect">
            <a:avLst/>
          </a:prstGeom>
        </p:spPr>
      </p:pic>
      <p:pic>
        <p:nvPicPr>
          <p:cNvPr id="6" name="Picture 5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AA2CC93B-72A2-E6B7-3F6F-BEA63C081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E277F6-9023-A3BA-26C9-703E9B349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565" b="1154"/>
          <a:stretch/>
        </p:blipFill>
        <p:spPr>
          <a:xfrm>
            <a:off x="540121" y="1142440"/>
            <a:ext cx="3144808" cy="56133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443890" y="2237942"/>
            <a:ext cx="1680602" cy="452048"/>
            <a:chOff x="5672567" y="2641848"/>
            <a:chExt cx="2214123" cy="307777"/>
          </a:xfrm>
        </p:grpSpPr>
        <p:sp>
          <p:nvSpPr>
            <p:cNvPr id="7" name="Rectangular Callout 7">
              <a:extLst>
                <a:ext uri="{FF2B5EF4-FFF2-40B4-BE49-F238E27FC236}">
                  <a16:creationId xmlns:a16="http://schemas.microsoft.com/office/drawing/2014/main" id="{29F22F9B-2E28-B90B-5B75-309EAE03215F}"/>
                </a:ext>
              </a:extLst>
            </p:cNvPr>
            <p:cNvSpPr/>
            <p:nvPr/>
          </p:nvSpPr>
          <p:spPr>
            <a:xfrm>
              <a:off x="5672567" y="2651086"/>
              <a:ext cx="2155345" cy="298539"/>
            </a:xfrm>
            <a:prstGeom prst="wedgeRectCallout">
              <a:avLst>
                <a:gd name="adj1" fmla="val 68267"/>
                <a:gd name="adj2" fmla="val -3062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BEA62F-DF91-532C-90CC-EEE9FCA33FBD}"/>
                </a:ext>
              </a:extLst>
            </p:cNvPr>
            <p:cNvSpPr txBox="1"/>
            <p:nvPr/>
          </p:nvSpPr>
          <p:spPr>
            <a:xfrm>
              <a:off x="5731345" y="2641848"/>
              <a:ext cx="21553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72768">
                <a:spcAft>
                  <a:spcPts val="6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Building’s Ground Elevation</a:t>
              </a:r>
              <a:endParaRPr lang="en-US" sz="8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3890" y="1556615"/>
            <a:ext cx="1922820" cy="321863"/>
            <a:chOff x="6684840" y="1149568"/>
            <a:chExt cx="2171860" cy="219140"/>
          </a:xfrm>
        </p:grpSpPr>
        <p:sp>
          <p:nvSpPr>
            <p:cNvPr id="4" name="Rectangular Callout 7">
              <a:extLst>
                <a:ext uri="{FF2B5EF4-FFF2-40B4-BE49-F238E27FC236}">
                  <a16:creationId xmlns:a16="http://schemas.microsoft.com/office/drawing/2014/main" id="{48A19F05-4026-452F-BEF7-1077E4EF32D8}"/>
                </a:ext>
              </a:extLst>
            </p:cNvPr>
            <p:cNvSpPr/>
            <p:nvPr/>
          </p:nvSpPr>
          <p:spPr>
            <a:xfrm>
              <a:off x="6709802" y="1159158"/>
              <a:ext cx="2121934" cy="209550"/>
            </a:xfrm>
            <a:prstGeom prst="wedgeRectCallout">
              <a:avLst>
                <a:gd name="adj1" fmla="val 54452"/>
                <a:gd name="adj2" fmla="val 142994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D57B31-FE26-4B3E-C36F-AD76EC4D5893}"/>
                </a:ext>
              </a:extLst>
            </p:cNvPr>
            <p:cNvSpPr txBox="1"/>
            <p:nvPr/>
          </p:nvSpPr>
          <p:spPr>
            <a:xfrm>
              <a:off x="6684840" y="1149568"/>
              <a:ext cx="2171860" cy="20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2.4’ (FEMA 2% / 50-Yr)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1098460" y="2"/>
            <a:ext cx="1109354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2% Probability of Flood in a year (50-year flood)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0C2F3C-E1E6-0573-9A9E-C5672CA36391}"/>
              </a:ext>
            </a:extLst>
          </p:cNvPr>
          <p:cNvCxnSpPr>
            <a:cxnSpLocks/>
          </p:cNvCxnSpPr>
          <p:nvPr/>
        </p:nvCxnSpPr>
        <p:spPr>
          <a:xfrm>
            <a:off x="2470150" y="2212219"/>
            <a:ext cx="0" cy="272808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069D79B6-B704-8083-3D0C-4A06B271CCB2}"/>
              </a:ext>
            </a:extLst>
          </p:cNvPr>
          <p:cNvSpPr/>
          <p:nvPr/>
        </p:nvSpPr>
        <p:spPr>
          <a:xfrm>
            <a:off x="2366710" y="2212219"/>
            <a:ext cx="225341" cy="228702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5" r="10053" b="28800"/>
          <a:stretch/>
        </p:blipFill>
        <p:spPr>
          <a:xfrm>
            <a:off x="-692150" y="-315440"/>
            <a:ext cx="12884150" cy="71806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1% Probability of Flood in a year (100-year flood)</a:t>
            </a:r>
          </a:p>
        </p:txBody>
      </p:sp>
      <p:pic>
        <p:nvPicPr>
          <p:cNvPr id="6" name="Picture 5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F8BD0069-CD6B-6FC2-E9D4-D93D3680D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B5DDE-FC10-2958-D5C7-2F636851C3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565" b="1154"/>
          <a:stretch/>
        </p:blipFill>
        <p:spPr>
          <a:xfrm>
            <a:off x="540121" y="1142440"/>
            <a:ext cx="3144808" cy="56133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717DA67-BE3F-B152-BDA3-4697BEB55B34}"/>
              </a:ext>
            </a:extLst>
          </p:cNvPr>
          <p:cNvGrpSpPr/>
          <p:nvPr/>
        </p:nvGrpSpPr>
        <p:grpSpPr>
          <a:xfrm>
            <a:off x="410106" y="1348467"/>
            <a:ext cx="1990385" cy="328865"/>
            <a:chOff x="6646680" y="1144801"/>
            <a:chExt cx="2248176" cy="223907"/>
          </a:xfrm>
        </p:grpSpPr>
        <p:sp>
          <p:nvSpPr>
            <p:cNvPr id="16" name="Rectangular Callout 7">
              <a:extLst>
                <a:ext uri="{FF2B5EF4-FFF2-40B4-BE49-F238E27FC236}">
                  <a16:creationId xmlns:a16="http://schemas.microsoft.com/office/drawing/2014/main" id="{36AD5B63-E7DB-765E-2842-8E499227A6C5}"/>
                </a:ext>
              </a:extLst>
            </p:cNvPr>
            <p:cNvSpPr/>
            <p:nvPr/>
          </p:nvSpPr>
          <p:spPr>
            <a:xfrm>
              <a:off x="6709802" y="1159158"/>
              <a:ext cx="2121934" cy="209550"/>
            </a:xfrm>
            <a:prstGeom prst="wedgeRectCallout">
              <a:avLst>
                <a:gd name="adj1" fmla="val 54452"/>
                <a:gd name="adj2" fmla="val 142994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838285-C637-AFC8-65F1-135CEC0829D8}"/>
                </a:ext>
              </a:extLst>
            </p:cNvPr>
            <p:cNvSpPr txBox="1"/>
            <p:nvPr/>
          </p:nvSpPr>
          <p:spPr>
            <a:xfrm>
              <a:off x="6646680" y="1144801"/>
              <a:ext cx="2248176" cy="20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5.3’ (FEMA 1% / 100-Yr)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61E67-8838-1A25-614F-2FEF36E4A8FA}"/>
              </a:ext>
            </a:extLst>
          </p:cNvPr>
          <p:cNvCxnSpPr>
            <a:cxnSpLocks/>
          </p:cNvCxnSpPr>
          <p:nvPr/>
        </p:nvCxnSpPr>
        <p:spPr>
          <a:xfrm>
            <a:off x="2470150" y="1987550"/>
            <a:ext cx="0" cy="29527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8AFCE2A4-E0AD-223F-CAE7-E0447BD62F7A}"/>
              </a:ext>
            </a:extLst>
          </p:cNvPr>
          <p:cNvSpPr/>
          <p:nvPr/>
        </p:nvSpPr>
        <p:spPr>
          <a:xfrm>
            <a:off x="2366710" y="2212219"/>
            <a:ext cx="225341" cy="228702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6531DE-0E30-8AD9-D7A1-8633041C1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452" y="1252506"/>
            <a:ext cx="8096170" cy="54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676DC5F-A40A-702B-94A7-0D900B33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65" b="1154"/>
          <a:stretch/>
        </p:blipFill>
        <p:spPr>
          <a:xfrm>
            <a:off x="540121" y="1142440"/>
            <a:ext cx="3144808" cy="56133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5" r="10053" b="28800"/>
          <a:stretch/>
        </p:blipFill>
        <p:spPr>
          <a:xfrm>
            <a:off x="-593665" y="-322697"/>
            <a:ext cx="12884150" cy="71806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2016 High Watermark</a:t>
            </a:r>
          </a:p>
        </p:txBody>
      </p:sp>
      <p:pic>
        <p:nvPicPr>
          <p:cNvPr id="4" name="Picture 3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003107AD-14E7-766F-D1C2-13DF9F719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4DC20B-60E7-CEC0-50F2-1302B3583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3946" y="1252506"/>
            <a:ext cx="8085182" cy="541231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537829" y="508959"/>
            <a:ext cx="2214540" cy="2240634"/>
            <a:chOff x="10478106" y="1638690"/>
            <a:chExt cx="2214540" cy="2240634"/>
          </a:xfrm>
        </p:grpSpPr>
        <p:pic>
          <p:nvPicPr>
            <p:cNvPr id="17" name="Picture 2" descr="13,500+ Green Post It Notes Stock Photos, Pictures &amp; Royalty-Free Images -  iStock">
              <a:extLst>
                <a:ext uri="{FF2B5EF4-FFF2-40B4-BE49-F238E27FC236}">
                  <a16:creationId xmlns:a16="http://schemas.microsoft.com/office/drawing/2014/main" id="{6E434E23-8084-7396-A717-F4DFA1349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3" t="3704" r="15024" b="23082"/>
            <a:stretch/>
          </p:blipFill>
          <p:spPr bwMode="auto">
            <a:xfrm>
              <a:off x="10478106" y="1638690"/>
              <a:ext cx="2034007" cy="2240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1A63CF-3771-8257-3CA0-33FE0EC21222}"/>
                </a:ext>
              </a:extLst>
            </p:cNvPr>
            <p:cNvSpPr txBox="1"/>
            <p:nvPr/>
          </p:nvSpPr>
          <p:spPr>
            <a:xfrm rot="21371672">
              <a:off x="10488134" y="2464657"/>
              <a:ext cx="22045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Ink Free" panose="03080402000500000000" pitchFamily="66" charset="0"/>
                  <a:cs typeface="Aharoni" panose="02010803020104030203" pitchFamily="2" charset="-79"/>
                </a:rPr>
                <a:t>High Watermark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D57B31-FE26-4B3E-C36F-AD76EC4D5893}"/>
              </a:ext>
            </a:extLst>
          </p:cNvPr>
          <p:cNvSpPr txBox="1"/>
          <p:nvPr/>
        </p:nvSpPr>
        <p:spPr>
          <a:xfrm>
            <a:off x="549299" y="1999573"/>
            <a:ext cx="1939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9.5’ (FEMA 2% / 50-Yr)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1E7E4EB-7EF9-8A39-5809-159E17DB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65" b="1154"/>
          <a:stretch/>
        </p:blipFill>
        <p:spPr>
          <a:xfrm>
            <a:off x="549299" y="1174780"/>
            <a:ext cx="3144808" cy="56133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D9BFC5-353E-FFE0-4421-BB5450ED4990}"/>
              </a:ext>
            </a:extLst>
          </p:cNvPr>
          <p:cNvCxnSpPr>
            <a:cxnSpLocks/>
          </p:cNvCxnSpPr>
          <p:nvPr/>
        </p:nvCxnSpPr>
        <p:spPr>
          <a:xfrm>
            <a:off x="2479328" y="1755803"/>
            <a:ext cx="0" cy="321683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521C74DD-0107-BCC5-96BA-24AF8C325F99}"/>
              </a:ext>
            </a:extLst>
          </p:cNvPr>
          <p:cNvSpPr/>
          <p:nvPr/>
        </p:nvSpPr>
        <p:spPr>
          <a:xfrm>
            <a:off x="2375888" y="2244559"/>
            <a:ext cx="225341" cy="228702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ular Callout 7">
            <a:extLst>
              <a:ext uri="{FF2B5EF4-FFF2-40B4-BE49-F238E27FC236}">
                <a16:creationId xmlns:a16="http://schemas.microsoft.com/office/drawing/2014/main" id="{54A74E35-10E3-65E4-3610-017EF777FA15}"/>
              </a:ext>
            </a:extLst>
          </p:cNvPr>
          <p:cNvSpPr/>
          <p:nvPr/>
        </p:nvSpPr>
        <p:spPr>
          <a:xfrm flipH="1">
            <a:off x="640367" y="1584130"/>
            <a:ext cx="1547190" cy="293558"/>
          </a:xfrm>
          <a:prstGeom prst="wedgeRectCallout">
            <a:avLst>
              <a:gd name="adj1" fmla="val -67805"/>
              <a:gd name="adj2" fmla="val 15017"/>
            </a:avLst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C570C5-4CE9-1636-5896-0196C30F64C8}"/>
              </a:ext>
            </a:extLst>
          </p:cNvPr>
          <p:cNvSpPr txBox="1"/>
          <p:nvPr/>
        </p:nvSpPr>
        <p:spPr>
          <a:xfrm>
            <a:off x="627581" y="1600688"/>
            <a:ext cx="154719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6.2’ (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 High Water</a:t>
            </a:r>
            <a:r>
              <a:rPr lang="en-US" sz="12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34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5" r="10053" b="28800"/>
          <a:stretch/>
        </p:blipFill>
        <p:spPr>
          <a:xfrm>
            <a:off x="-692150" y="-315440"/>
            <a:ext cx="12884150" cy="71806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1098460" y="-25400"/>
            <a:ext cx="1109354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1%+ Probability of Flood in a year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(100-year Plus flood)</a:t>
            </a:r>
          </a:p>
        </p:txBody>
      </p:sp>
      <p:pic>
        <p:nvPicPr>
          <p:cNvPr id="2" name="Picture 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5D947C0A-D474-1B37-FC82-F5A8F20F1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71E37-4260-03F1-BF5C-D908194207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565" b="1154"/>
          <a:stretch/>
        </p:blipFill>
        <p:spPr>
          <a:xfrm>
            <a:off x="540121" y="1142440"/>
            <a:ext cx="3144808" cy="56133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C0D1456-8868-6782-5279-E69620F7AE62}"/>
              </a:ext>
            </a:extLst>
          </p:cNvPr>
          <p:cNvGrpSpPr/>
          <p:nvPr/>
        </p:nvGrpSpPr>
        <p:grpSpPr>
          <a:xfrm>
            <a:off x="443889" y="1194710"/>
            <a:ext cx="2148162" cy="321864"/>
            <a:chOff x="6684839" y="1040023"/>
            <a:chExt cx="2426388" cy="219140"/>
          </a:xfrm>
        </p:grpSpPr>
        <p:sp>
          <p:nvSpPr>
            <p:cNvPr id="8" name="Rectangular Callout 7">
              <a:extLst>
                <a:ext uri="{FF2B5EF4-FFF2-40B4-BE49-F238E27FC236}">
                  <a16:creationId xmlns:a16="http://schemas.microsoft.com/office/drawing/2014/main" id="{2EF2DDF1-E1C3-558A-3F50-3D98645F32DD}"/>
                </a:ext>
              </a:extLst>
            </p:cNvPr>
            <p:cNvSpPr/>
            <p:nvPr/>
          </p:nvSpPr>
          <p:spPr>
            <a:xfrm>
              <a:off x="6709802" y="1049613"/>
              <a:ext cx="2263733" cy="209550"/>
            </a:xfrm>
            <a:prstGeom prst="wedgeRectCallout">
              <a:avLst>
                <a:gd name="adj1" fmla="val 46967"/>
                <a:gd name="adj2" fmla="val 114110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301701-D50C-CB7F-074C-CCB431CCA7CC}"/>
                </a:ext>
              </a:extLst>
            </p:cNvPr>
            <p:cNvSpPr txBox="1"/>
            <p:nvPr/>
          </p:nvSpPr>
          <p:spPr>
            <a:xfrm>
              <a:off x="6684839" y="1040023"/>
              <a:ext cx="2426388" cy="20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9.4’ (FEMA 1+% / 100-Yr)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F2F010-F3D5-9833-6BF0-CEC5D708DF93}"/>
              </a:ext>
            </a:extLst>
          </p:cNvPr>
          <p:cNvCxnSpPr>
            <a:cxnSpLocks/>
          </p:cNvCxnSpPr>
          <p:nvPr/>
        </p:nvCxnSpPr>
        <p:spPr>
          <a:xfrm>
            <a:off x="2470150" y="1707356"/>
            <a:ext cx="0" cy="323294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1E84DD9B-6448-FA42-D62E-ECF27E8B6DBA}"/>
              </a:ext>
            </a:extLst>
          </p:cNvPr>
          <p:cNvSpPr/>
          <p:nvPr/>
        </p:nvSpPr>
        <p:spPr>
          <a:xfrm>
            <a:off x="2366710" y="2212219"/>
            <a:ext cx="225341" cy="228702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A473C5-4C21-CDA3-2C6B-9F1F5CE3E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8214" y="1252506"/>
            <a:ext cx="8056646" cy="54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F8CC-D092-8FF9-9C2E-82BE1797C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5A1DF62-F348-CA90-E319-E93ECB404B1D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A20DF2-7296-315A-63A8-069C624DA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5" r="10053" b="28800"/>
          <a:stretch/>
        </p:blipFill>
        <p:spPr>
          <a:xfrm>
            <a:off x="-692150" y="-315440"/>
            <a:ext cx="12884150" cy="71806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A0D0B4-CB00-21BC-4D42-D29630815865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    0.2% Probability of Flood in a year (500-year flood)</a:t>
            </a:r>
          </a:p>
        </p:txBody>
      </p:sp>
      <p:pic>
        <p:nvPicPr>
          <p:cNvPr id="2" name="Picture 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FF3E8913-B2EF-71A3-D679-4BF766BFE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460" cy="1033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EFB14C-26A0-659F-4EA4-0A530B686B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565" b="1154"/>
          <a:stretch/>
        </p:blipFill>
        <p:spPr>
          <a:xfrm>
            <a:off x="540121" y="1142440"/>
            <a:ext cx="3144808" cy="56133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2637EC5-1BF1-6DBF-B1B1-2AFEF21CE01A}"/>
              </a:ext>
            </a:extLst>
          </p:cNvPr>
          <p:cNvGrpSpPr/>
          <p:nvPr/>
        </p:nvGrpSpPr>
        <p:grpSpPr>
          <a:xfrm>
            <a:off x="259218" y="1360905"/>
            <a:ext cx="2148161" cy="316426"/>
            <a:chOff x="6476251" y="1153270"/>
            <a:chExt cx="2426387" cy="215438"/>
          </a:xfrm>
        </p:grpSpPr>
        <p:sp>
          <p:nvSpPr>
            <p:cNvPr id="8" name="Rectangular Callout 7">
              <a:extLst>
                <a:ext uri="{FF2B5EF4-FFF2-40B4-BE49-F238E27FC236}">
                  <a16:creationId xmlns:a16="http://schemas.microsoft.com/office/drawing/2014/main" id="{8C46281F-2DE9-6BAD-4B91-0ABE4D986D74}"/>
                </a:ext>
              </a:extLst>
            </p:cNvPr>
            <p:cNvSpPr/>
            <p:nvPr/>
          </p:nvSpPr>
          <p:spPr>
            <a:xfrm>
              <a:off x="6499827" y="1159158"/>
              <a:ext cx="2331910" cy="209550"/>
            </a:xfrm>
            <a:prstGeom prst="wedgeRectCallout">
              <a:avLst>
                <a:gd name="adj1" fmla="val 55375"/>
                <a:gd name="adj2" fmla="val -8649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2E5BAC-D7C4-1A66-67BF-DE314663495F}"/>
                </a:ext>
              </a:extLst>
            </p:cNvPr>
            <p:cNvSpPr txBox="1"/>
            <p:nvPr/>
          </p:nvSpPr>
          <p:spPr>
            <a:xfrm>
              <a:off x="6476251" y="1153270"/>
              <a:ext cx="2426387" cy="20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12’ (FEMA 0.2% / 500-Yr)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F8320F-B4D7-0860-87ED-E3CA4668E7C6}"/>
              </a:ext>
            </a:extLst>
          </p:cNvPr>
          <p:cNvCxnSpPr>
            <a:cxnSpLocks/>
          </p:cNvCxnSpPr>
          <p:nvPr/>
        </p:nvCxnSpPr>
        <p:spPr>
          <a:xfrm>
            <a:off x="2470150" y="1500188"/>
            <a:ext cx="0" cy="344011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85E905A5-6597-A67D-34BA-804486343F3D}"/>
              </a:ext>
            </a:extLst>
          </p:cNvPr>
          <p:cNvSpPr/>
          <p:nvPr/>
        </p:nvSpPr>
        <p:spPr>
          <a:xfrm>
            <a:off x="2366710" y="2212219"/>
            <a:ext cx="225341" cy="228702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4C165F-9A5A-4302-72D7-C1FF9F8D4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9640" y="1242981"/>
            <a:ext cx="8056644" cy="54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27646</TotalTime>
  <Words>159</Words>
  <Application>Microsoft Office PowerPoint</Application>
  <PresentationFormat>Widescreen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Arial Narrow</vt:lpstr>
      <vt:lpstr>Calibri</vt:lpstr>
      <vt:lpstr>Helvetica Neue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Annie Mahmoudi</cp:lastModifiedBy>
  <cp:revision>42</cp:revision>
  <dcterms:created xsi:type="dcterms:W3CDTF">2024-07-31T20:19:41Z</dcterms:created>
  <dcterms:modified xsi:type="dcterms:W3CDTF">2025-06-12T01:49:22Z</dcterms:modified>
</cp:coreProperties>
</file>