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2" r:id="rId3"/>
    <p:sldId id="267" r:id="rId4"/>
    <p:sldId id="268" r:id="rId5"/>
    <p:sldId id="269" r:id="rId6"/>
    <p:sldId id="27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1D"/>
    <a:srgbClr val="EF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63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3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1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7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A8A6-69A0-47A6-8113-1CCA6BDB649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river flowing through a forest">
            <a:extLst>
              <a:ext uri="{FF2B5EF4-FFF2-40B4-BE49-F238E27FC236}">
                <a16:creationId xmlns:a16="http://schemas.microsoft.com/office/drawing/2014/main" id="{96190250-CC4B-0C48-2572-5B972FEE4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686"/>
            <a:ext cx="9144000" cy="344462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7EC3CEE-FF58-DD0B-B779-427A3A747473}"/>
              </a:ext>
            </a:extLst>
          </p:cNvPr>
          <p:cNvGrpSpPr/>
          <p:nvPr/>
        </p:nvGrpSpPr>
        <p:grpSpPr>
          <a:xfrm>
            <a:off x="17124" y="4388877"/>
            <a:ext cx="602840" cy="734073"/>
            <a:chOff x="642554" y="5737481"/>
            <a:chExt cx="602840" cy="73407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1CF51F-2AF9-E8F9-7AE5-8347BB6E4702}"/>
                </a:ext>
              </a:extLst>
            </p:cNvPr>
            <p:cNvSpPr/>
            <p:nvPr/>
          </p:nvSpPr>
          <p:spPr>
            <a:xfrm>
              <a:off x="642554" y="5911341"/>
              <a:ext cx="602840" cy="56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DF89D6-4663-D7D0-E17E-8A764BAF7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9774" b="6734"/>
            <a:stretch/>
          </p:blipFill>
          <p:spPr>
            <a:xfrm rot="213108">
              <a:off x="669925" y="5912266"/>
              <a:ext cx="526450" cy="54418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E75966-41CC-3BA2-AB8E-CAB719D85E80}"/>
                </a:ext>
              </a:extLst>
            </p:cNvPr>
            <p:cNvSpPr txBox="1"/>
            <p:nvPr/>
          </p:nvSpPr>
          <p:spPr>
            <a:xfrm>
              <a:off x="642554" y="5737481"/>
              <a:ext cx="602840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defTabSz="744538">
                <a:tabLst>
                  <a:tab pos="685800" algn="l"/>
                </a:tabLst>
              </a:pPr>
              <a:r>
                <a:rPr lang="en-US" sz="800" b="1" dirty="0">
                  <a:solidFill>
                    <a:srgbClr val="FFE91D"/>
                  </a:solidFill>
                  <a:latin typeface="Arial Black" panose="020B0A04020102020204" pitchFamily="34" charset="0"/>
                </a:rPr>
                <a:t>North</a:t>
              </a:r>
              <a:endParaRPr lang="en-US" sz="1100" b="1" dirty="0">
                <a:solidFill>
                  <a:srgbClr val="FFE91D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B14105E-574F-CB7A-CF10-841845F2E9BD}"/>
              </a:ext>
            </a:extLst>
          </p:cNvPr>
          <p:cNvSpPr txBox="1"/>
          <p:nvPr/>
        </p:nvSpPr>
        <p:spPr>
          <a:xfrm>
            <a:off x="114300" y="1824289"/>
            <a:ext cx="457200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4538">
              <a:tabLst>
                <a:tab pos="685800" algn="l"/>
              </a:tabLst>
            </a:pPr>
            <a:r>
              <a:rPr lang="en-US" sz="1100" b="1" dirty="0">
                <a:solidFill>
                  <a:srgbClr val="FFE91D"/>
                </a:solidFill>
              </a:rPr>
              <a:t>A Bird’s view over:</a:t>
            </a:r>
          </a:p>
          <a:p>
            <a:r>
              <a:rPr lang="en-US" b="1" dirty="0">
                <a:solidFill>
                  <a:srgbClr val="FFE91D"/>
                </a:solidFill>
              </a:rPr>
              <a:t>Clendenin, WV</a:t>
            </a:r>
          </a:p>
        </p:txBody>
      </p:sp>
    </p:spTree>
    <p:extLst>
      <p:ext uri="{BB962C8B-B14F-4D97-AF65-F5344CB8AC3E}">
        <p14:creationId xmlns:p14="http://schemas.microsoft.com/office/powerpoint/2010/main" val="2400529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97827-7CF0-A7C3-7CED-581E0CFB8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9175B36-5272-AF00-4942-708296D45BD1}"/>
              </a:ext>
            </a:extLst>
          </p:cNvPr>
          <p:cNvSpPr txBox="1"/>
          <p:nvPr/>
        </p:nvSpPr>
        <p:spPr>
          <a:xfrm>
            <a:off x="5761097" y="463374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EF68CD-33B4-6CBC-7E0D-7D91E6FA07E4}"/>
              </a:ext>
            </a:extLst>
          </p:cNvPr>
          <p:cNvSpPr txBox="1"/>
          <p:nvPr/>
        </p:nvSpPr>
        <p:spPr>
          <a:xfrm>
            <a:off x="810560" y="360985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Pre-Disaster Aerial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DC7474-CADD-6FFF-95FB-AD2FDC5BADC9}"/>
              </a:ext>
            </a:extLst>
          </p:cNvPr>
          <p:cNvSpPr txBox="1"/>
          <p:nvPr/>
        </p:nvSpPr>
        <p:spPr>
          <a:xfrm rot="5400000">
            <a:off x="2303589" y="4096752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7th St.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78F527-B2C9-25DA-5B9D-5EADF8B5CE8D}"/>
              </a:ext>
            </a:extLst>
          </p:cNvPr>
          <p:cNvSpPr txBox="1"/>
          <p:nvPr/>
        </p:nvSpPr>
        <p:spPr>
          <a:xfrm rot="5045703">
            <a:off x="3899234" y="4096751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6th 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8E4C2-1395-E9AA-E2B0-95CD2F565FD0}"/>
              </a:ext>
            </a:extLst>
          </p:cNvPr>
          <p:cNvSpPr txBox="1"/>
          <p:nvPr/>
        </p:nvSpPr>
        <p:spPr>
          <a:xfrm rot="4692447">
            <a:off x="5392215" y="4012209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5th 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1C19F-2C88-4B08-6156-41AD561E5767}"/>
              </a:ext>
            </a:extLst>
          </p:cNvPr>
          <p:cNvSpPr txBox="1"/>
          <p:nvPr/>
        </p:nvSpPr>
        <p:spPr>
          <a:xfrm rot="6072831">
            <a:off x="736450" y="4107913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8th St.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094209-0344-B8F8-7BC7-57E443CF413B}"/>
              </a:ext>
            </a:extLst>
          </p:cNvPr>
          <p:cNvGrpSpPr/>
          <p:nvPr/>
        </p:nvGrpSpPr>
        <p:grpSpPr>
          <a:xfrm>
            <a:off x="5550" y="5498432"/>
            <a:ext cx="4872305" cy="887995"/>
            <a:chOff x="138956" y="6205209"/>
            <a:chExt cx="3160503" cy="576013"/>
          </a:xfrm>
        </p:grpSpPr>
        <p:pic>
          <p:nvPicPr>
            <p:cNvPr id="20" name="Picture 1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C5F433BA-5785-890A-CF88-F841AEDD8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0A08DC-75E1-4785-898E-9DFEC7D201E2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pic>
        <p:nvPicPr>
          <p:cNvPr id="4" name="Picture 3" descr="Aerial view of a river and a city&#10;&#10;AI-generated content may be incorrect.">
            <a:extLst>
              <a:ext uri="{FF2B5EF4-FFF2-40B4-BE49-F238E27FC236}">
                <a16:creationId xmlns:a16="http://schemas.microsoft.com/office/drawing/2014/main" id="{46735405-C1C6-4A55-3EAD-575AFC408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686"/>
            <a:ext cx="9144000" cy="34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25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824668" y="379210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Removed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8D114-CEC4-D1B6-0621-0400D3E7F25D}"/>
              </a:ext>
            </a:extLst>
          </p:cNvPr>
          <p:cNvSpPr txBox="1"/>
          <p:nvPr/>
        </p:nvSpPr>
        <p:spPr>
          <a:xfrm>
            <a:off x="6287869" y="4737753"/>
            <a:ext cx="2697976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Building REMOVED (Vacant Parcel)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4A5835-B7EB-173E-9FE2-62A3594A7788}"/>
              </a:ext>
            </a:extLst>
          </p:cNvPr>
          <p:cNvGrpSpPr/>
          <p:nvPr/>
        </p:nvGrpSpPr>
        <p:grpSpPr>
          <a:xfrm>
            <a:off x="5550" y="5498432"/>
            <a:ext cx="4872305" cy="887995"/>
            <a:chOff x="138956" y="6205209"/>
            <a:chExt cx="3160503" cy="576013"/>
          </a:xfrm>
        </p:grpSpPr>
        <p:pic>
          <p:nvPicPr>
            <p:cNvPr id="9" name="Picture 8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FF4BD8FB-1945-4EFD-5D2B-71D7B7F35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2A7E89-4FFD-5C77-2C7B-5E0B3F858A39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pic>
        <p:nvPicPr>
          <p:cNvPr id="16" name="Picture 15" descr="A aerial view of a river&#10;&#10;AI-generated content may be incorrect.">
            <a:extLst>
              <a:ext uri="{FF2B5EF4-FFF2-40B4-BE49-F238E27FC236}">
                <a16:creationId xmlns:a16="http://schemas.microsoft.com/office/drawing/2014/main" id="{95E8F03E-C19D-DF74-9461-2718A0A99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686"/>
            <a:ext cx="9144000" cy="34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8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erial view of a road and trees">
            <a:extLst>
              <a:ext uri="{FF2B5EF4-FFF2-40B4-BE49-F238E27FC236}">
                <a16:creationId xmlns:a16="http://schemas.microsoft.com/office/drawing/2014/main" id="{7D2DF95A-9B31-2CA3-147B-6E04AA194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686"/>
            <a:ext cx="9144000" cy="34446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825268" y="365449"/>
            <a:ext cx="422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Deed-Restricted Buyout Parcels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25190-FBE8-AE36-F397-8E5369826AC2}"/>
              </a:ext>
            </a:extLst>
          </p:cNvPr>
          <p:cNvSpPr txBox="1"/>
          <p:nvPr/>
        </p:nvSpPr>
        <p:spPr>
          <a:xfrm>
            <a:off x="6440804" y="4755802"/>
            <a:ext cx="2581137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ACQUISITION or Buyout Property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5DBED6-F637-AA87-8487-267018914839}"/>
              </a:ext>
            </a:extLst>
          </p:cNvPr>
          <p:cNvGrpSpPr/>
          <p:nvPr/>
        </p:nvGrpSpPr>
        <p:grpSpPr>
          <a:xfrm>
            <a:off x="5550" y="5498432"/>
            <a:ext cx="4872305" cy="887995"/>
            <a:chOff x="138956" y="6205209"/>
            <a:chExt cx="3160503" cy="576013"/>
          </a:xfrm>
        </p:grpSpPr>
        <p:pic>
          <p:nvPicPr>
            <p:cNvPr id="9" name="Picture 8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BBA95077-F9B4-95C0-82CE-CB2FE0BF3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D5C1B9-0BDC-4AFC-87B8-9962A558F27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87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aerial view of a city">
            <a:extLst>
              <a:ext uri="{FF2B5EF4-FFF2-40B4-BE49-F238E27FC236}">
                <a16:creationId xmlns:a16="http://schemas.microsoft.com/office/drawing/2014/main" id="{8E48A1AB-D8F0-6C11-8C87-8A982D2B7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686"/>
            <a:ext cx="9144000" cy="34446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0" y="88780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819516" y="354427"/>
            <a:ext cx="593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Mitigated </a:t>
            </a:r>
            <a:r>
              <a:rPr lang="en-US" sz="2400" b="1" baseline="0" dirty="0">
                <a:solidFill>
                  <a:schemeClr val="bg1"/>
                </a:solidFill>
              </a:rPr>
              <a:t>Structures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by Elevating to Design Flood Elevation (DFE)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769DC-AEE4-4ABB-9D9A-D540CBE4834E}"/>
              </a:ext>
            </a:extLst>
          </p:cNvPr>
          <p:cNvSpPr txBox="1"/>
          <p:nvPr/>
        </p:nvSpPr>
        <p:spPr>
          <a:xfrm>
            <a:off x="6584921" y="4695642"/>
            <a:ext cx="2382878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Mitigation RECONSTRUCTION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4EA621-098A-8F44-7FA8-ECE10DA75E12}"/>
              </a:ext>
            </a:extLst>
          </p:cNvPr>
          <p:cNvGrpSpPr/>
          <p:nvPr/>
        </p:nvGrpSpPr>
        <p:grpSpPr>
          <a:xfrm>
            <a:off x="5550" y="5498432"/>
            <a:ext cx="4872305" cy="887995"/>
            <a:chOff x="138956" y="6205209"/>
            <a:chExt cx="3160503" cy="576013"/>
          </a:xfrm>
        </p:grpSpPr>
        <p:pic>
          <p:nvPicPr>
            <p:cNvPr id="9" name="Picture 8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4D171E5-42A0-75FE-35F9-7E7744E4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9206F0-C68D-7165-D9CD-99B300EDAFD4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1709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91A93FC-F960-E9E3-3856-33958BE0D8EC}"/>
              </a:ext>
            </a:extLst>
          </p:cNvPr>
          <p:cNvGrpSpPr/>
          <p:nvPr/>
        </p:nvGrpSpPr>
        <p:grpSpPr>
          <a:xfrm>
            <a:off x="5005183" y="5161107"/>
            <a:ext cx="4133267" cy="915944"/>
            <a:chOff x="4676265" y="5103911"/>
            <a:chExt cx="4133267" cy="9159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0BB98A-5786-EB8F-9BB3-5F891CCB645A}"/>
                </a:ext>
              </a:extLst>
            </p:cNvPr>
            <p:cNvGrpSpPr/>
            <p:nvPr/>
          </p:nvGrpSpPr>
          <p:grpSpPr>
            <a:xfrm>
              <a:off x="4676265" y="5103911"/>
              <a:ext cx="4133267" cy="307777"/>
              <a:chOff x="3018030" y="625151"/>
              <a:chExt cx="4849097" cy="30777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A6384D-407A-A54C-8A51-350EE4265999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9837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Building REMOVED (Vacant Parcel)</a:t>
                </a:r>
              </a:p>
            </p:txBody>
          </p:sp>
          <p:pic>
            <p:nvPicPr>
              <p:cNvPr id="23" name="Picture 22" descr="Shape&#10;&#10;Description automatically generated">
                <a:extLst>
                  <a:ext uri="{FF2B5EF4-FFF2-40B4-BE49-F238E27FC236}">
                    <a16:creationId xmlns:a16="http://schemas.microsoft.com/office/drawing/2014/main" id="{43204199-11C2-ED60-2F31-A21FBD6AF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030" y="625152"/>
                <a:ext cx="283484" cy="30777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59422A-217C-1D91-E602-BD4A4FD0FEB6}"/>
                </a:ext>
              </a:extLst>
            </p:cNvPr>
            <p:cNvGrpSpPr/>
            <p:nvPr/>
          </p:nvGrpSpPr>
          <p:grpSpPr>
            <a:xfrm>
              <a:off x="4677362" y="5408704"/>
              <a:ext cx="4132169" cy="308195"/>
              <a:chOff x="3018030" y="625150"/>
              <a:chExt cx="4847810" cy="3081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63792-A36B-9EE6-0F79-0BDD37245D14}"/>
                  </a:ext>
                </a:extLst>
              </p:cNvPr>
              <p:cNvSpPr txBox="1"/>
              <p:nvPr/>
            </p:nvSpPr>
            <p:spPr>
              <a:xfrm>
                <a:off x="3247292" y="625151"/>
                <a:ext cx="4618548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ACQUISITION or Buyout Property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A8F4430-63A4-99F1-105C-6FA32455A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8030" y="625150"/>
                <a:ext cx="301932" cy="30819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89B6F0-C474-3CE4-1598-3811472FF948}"/>
                </a:ext>
              </a:extLst>
            </p:cNvPr>
            <p:cNvGrpSpPr/>
            <p:nvPr/>
          </p:nvGrpSpPr>
          <p:grpSpPr>
            <a:xfrm>
              <a:off x="4676861" y="5711903"/>
              <a:ext cx="4132670" cy="307952"/>
              <a:chOff x="4763090" y="318900"/>
              <a:chExt cx="4848396" cy="30795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136BA5-DAA0-08FA-EC74-A6488EF98ABA}"/>
                  </a:ext>
                </a:extLst>
              </p:cNvPr>
              <p:cNvSpPr txBox="1"/>
              <p:nvPr/>
            </p:nvSpPr>
            <p:spPr>
              <a:xfrm>
                <a:off x="5067160" y="319075"/>
                <a:ext cx="4544326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Mitigation RECONSTRUCTION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424A0C2-5767-4E2F-13B1-ADAB792A0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3090" y="318900"/>
                <a:ext cx="312020" cy="307952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0FC302-982B-FC68-E9A4-B2F434AF236A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October 2024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1CA6A1-CA46-3F6F-B27B-B653FF839D0D}"/>
              </a:ext>
            </a:extLst>
          </p:cNvPr>
          <p:cNvGrpSpPr/>
          <p:nvPr/>
        </p:nvGrpSpPr>
        <p:grpSpPr>
          <a:xfrm>
            <a:off x="5550" y="5498432"/>
            <a:ext cx="4872305" cy="887995"/>
            <a:chOff x="138956" y="6205209"/>
            <a:chExt cx="3160503" cy="576013"/>
          </a:xfrm>
        </p:grpSpPr>
        <p:pic>
          <p:nvPicPr>
            <p:cNvPr id="24" name="Picture 2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0D0E18E2-2962-9C4A-7401-C4E8E9815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70D299-598A-9116-6772-ED573FC8600F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pic>
        <p:nvPicPr>
          <p:cNvPr id="27" name="Picture 26" descr="A river flowing through a forest&#10;&#10;AI-generated content may be incorrect.">
            <a:extLst>
              <a:ext uri="{FF2B5EF4-FFF2-40B4-BE49-F238E27FC236}">
                <a16:creationId xmlns:a16="http://schemas.microsoft.com/office/drawing/2014/main" id="{EF1348E8-A795-1C8B-97AD-29D03B4EE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686"/>
            <a:ext cx="9144000" cy="34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31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1604</TotalTime>
  <Words>114</Words>
  <Application>Microsoft Office PowerPoint</Application>
  <PresentationFormat>On-screen Show (4:3)</PresentationFormat>
  <Paragraphs>28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Behrang Bidadian</cp:lastModifiedBy>
  <cp:revision>75</cp:revision>
  <dcterms:created xsi:type="dcterms:W3CDTF">2023-03-08T22:14:38Z</dcterms:created>
  <dcterms:modified xsi:type="dcterms:W3CDTF">2025-06-05T21:05:44Z</dcterms:modified>
</cp:coreProperties>
</file>