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03" r:id="rId2"/>
    <p:sldId id="321" r:id="rId3"/>
    <p:sldId id="323" r:id="rId4"/>
    <p:sldId id="324" r:id="rId5"/>
    <p:sldId id="322" r:id="rId6"/>
    <p:sldId id="304" r:id="rId7"/>
    <p:sldId id="325" r:id="rId8"/>
    <p:sldId id="331" r:id="rId9"/>
    <p:sldId id="326" r:id="rId10"/>
    <p:sldId id="300" r:id="rId11"/>
    <p:sldId id="301" r:id="rId12"/>
    <p:sldId id="302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32" r:id="rId24"/>
    <p:sldId id="315" r:id="rId25"/>
    <p:sldId id="316" r:id="rId26"/>
    <p:sldId id="318" r:id="rId27"/>
    <p:sldId id="317" r:id="rId28"/>
    <p:sldId id="329" r:id="rId29"/>
    <p:sldId id="319" r:id="rId30"/>
    <p:sldId id="333" r:id="rId31"/>
    <p:sldId id="320" r:id="rId32"/>
    <p:sldId id="327" r:id="rId33"/>
    <p:sldId id="330" r:id="rId34"/>
    <p:sldId id="334" r:id="rId35"/>
    <p:sldId id="335" r:id="rId36"/>
    <p:sldId id="336" r:id="rId37"/>
    <p:sldId id="337" r:id="rId38"/>
    <p:sldId id="32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976"/>
    <a:srgbClr val="89A98B"/>
    <a:srgbClr val="B45210"/>
    <a:srgbClr val="9A0000"/>
    <a:srgbClr val="628864"/>
    <a:srgbClr val="E3EBDD"/>
    <a:srgbClr val="837645"/>
    <a:srgbClr val="5A7C5C"/>
    <a:srgbClr val="9C8C52"/>
    <a:srgbClr val="B0A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6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alds\Desktop\NSF%20Docs\EXPOSURE\Building%20Values\Building%20value%20floodplain%20Rainelle-WSS%20chart%20and%20graph%202022111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Cumulative Building Values in Floodplain (2015-2022)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Graph!$A$5</c:f>
              <c:strCache>
                <c:ptCount val="1"/>
                <c:pt idx="0">
                  <c:v>White Sulphur Springs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Graph!$B$4:$I$4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Graph!$B$5:$I$5</c:f>
              <c:numCache>
                <c:formatCode>#.0,,\ "Million"</c:formatCode>
                <c:ptCount val="8"/>
                <c:pt idx="0">
                  <c:v>22597283.333333328</c:v>
                </c:pt>
                <c:pt idx="1">
                  <c:v>23033150.000000004</c:v>
                </c:pt>
                <c:pt idx="2">
                  <c:v>13433616.666666668</c:v>
                </c:pt>
                <c:pt idx="3">
                  <c:v>21459933.333333332</c:v>
                </c:pt>
                <c:pt idx="4">
                  <c:v>22383366.666666668</c:v>
                </c:pt>
                <c:pt idx="5">
                  <c:v>22912900</c:v>
                </c:pt>
                <c:pt idx="6">
                  <c:v>26221233.333333332</c:v>
                </c:pt>
                <c:pt idx="7">
                  <c:v>29151350.000000004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83-4A03-9805-E89F001CC4A3}"/>
            </c:ext>
          </c:extLst>
        </c:ser>
        <c:ser>
          <c:idx val="1"/>
          <c:order val="1"/>
          <c:tx>
            <c:strRef>
              <c:f>Graph!$A$6</c:f>
              <c:strCache>
                <c:ptCount val="1"/>
                <c:pt idx="0">
                  <c:v>Rainelle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Graph!$B$4:$I$4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Graph!$B$6:$I$6</c:f>
              <c:numCache>
                <c:formatCode>#.0,,\ "Million"</c:formatCode>
                <c:ptCount val="8"/>
                <c:pt idx="0">
                  <c:v>13098033.333333336</c:v>
                </c:pt>
                <c:pt idx="1">
                  <c:v>13256766.666666666</c:v>
                </c:pt>
                <c:pt idx="2">
                  <c:v>5003433.333333334</c:v>
                </c:pt>
                <c:pt idx="3">
                  <c:v>9445883.3333333321</c:v>
                </c:pt>
                <c:pt idx="4">
                  <c:v>11004566.666666666</c:v>
                </c:pt>
                <c:pt idx="5">
                  <c:v>11092116.666666666</c:v>
                </c:pt>
                <c:pt idx="6">
                  <c:v>11349883.333333334</c:v>
                </c:pt>
                <c:pt idx="7">
                  <c:v>12304966.666666666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83-4A03-9805-E89F001CC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982992"/>
        <c:axId val="404983648"/>
      </c:lineChart>
      <c:catAx>
        <c:axId val="404982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Tax Assessment Year</a:t>
                </a:r>
              </a:p>
            </c:rich>
          </c:tx>
          <c:layout>
            <c:manualLayout>
              <c:xMode val="edge"/>
              <c:yMode val="edge"/>
              <c:x val="0.40892960587011085"/>
              <c:y val="0.898662414058774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83648"/>
        <c:crosses val="autoZero"/>
        <c:auto val="1"/>
        <c:lblAlgn val="ctr"/>
        <c:lblOffset val="100"/>
        <c:noMultiLvlLbl val="0"/>
      </c:catAx>
      <c:valAx>
        <c:axId val="404983648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Building Value</a:t>
                </a:r>
              </a:p>
            </c:rich>
          </c:tx>
          <c:layout>
            <c:manualLayout>
              <c:xMode val="edge"/>
              <c:yMode val="edge"/>
              <c:x val="1.2761552216331525E-2"/>
              <c:y val="0.37238867083631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.0,,\ &quot;Million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8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508127900906124"/>
          <c:y val="0.87864663224123718"/>
          <c:w val="0.26687063299648855"/>
          <c:h val="0.12094367438558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DC6D4-F6D5-4FE4-8B90-6D72AAAABE9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1F862-4F65-4921-8157-1B3AE444A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8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14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16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7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95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24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73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0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3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8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7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08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7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73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5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06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46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66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0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79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1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3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1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39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3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1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8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9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5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8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5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7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2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3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9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7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791E1-4214-4A53-A041-ECA0A480359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4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hyperlink" Target="https://www.mapwv.gov/flood/map/?wkid=102100&amp;x=-8990932&amp;y=4575020&amp;l=11&amp;v=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hyperlink" Target="https://www.mapwv.gov/flood/map/?wkid=102100&amp;x=-8938734&amp;y=4550388&amp;l=11&amp;v=2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ster-herald.com/flood/gallery-white-sulphur-springs-flood-of-2016/collection_cdf2d4b0-56d9-11e7-a382-7b8f9ba26dee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90378&amp;y=4575561&amp;l=14&amp;v=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hyperlink" Target="https://www.mapwv.gov/flood/map/?wkid=102100&amp;x=-8938668&amp;y=4550500&amp;l=14&amp;v=2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mapwv.gov/flood/map/?wkid=102100&amp;x=-8990877&amp;y=4575135&amp;l=8&amp;v=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38995&amp;y=4550869&amp;l=12&amp;v=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hyperlink" Target="https://www.mapwv.gov/flood/map/?wkid=102100&amp;x=-8990605&amp;y=4575720&amp;l=12&amp;v=2" TargetMode="Externa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oodsmart.gov/flood-insuranc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https://www.mapwv.gov/flood/map/?wkid=102100&amp;x=-8939505&amp;y=4550361&amp;l=11&amp;v=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documents/Region_III_WV_FloodReport.pdf" TargetMode="External"/><Relationship Id="rId7" Type="http://schemas.openxmlformats.org/officeDocument/2006/relationships/hyperlink" Target="http://www.mapwv.gov/flood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ema.gov/sites/default/files/2020-07/fema_mitsaves-factsheet_2018.pdf" TargetMode="External"/><Relationship Id="rId5" Type="http://schemas.openxmlformats.org/officeDocument/2006/relationships/hyperlink" Target="https://www.fema.gov/sites/default/files/2020-07/fema_P1037_reducing_flood_risk_residential_buildings_cannot_be_elevated_2015.pdf" TargetMode="External"/><Relationship Id="rId4" Type="http://schemas.openxmlformats.org/officeDocument/2006/relationships/hyperlink" Target="https://www.floodsmart.gov/first-prepare-flood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hyperlink" Target="https://www.mapwv.gov/flood/map/?wkid=102100&amp;x=-8990644&amp;y=4575309&amp;l=11&amp;v=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register-herald.com/flood/gallery-white-sulphur-springs-flood-of-2016/collection_cdf2d4b0-56d9-11e7-a382-7b8f9ba26dee.html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hyperlink" Target="https://www.mapwv.gov/flood/map/?wkid=102100&amp;x=-8939193&amp;y=4550260&amp;l=12&amp;v=2" TargetMode="External"/><Relationship Id="rId12" Type="http://schemas.openxmlformats.org/officeDocument/2006/relationships/hyperlink" Target="https://www.mapwv.gov/flood/map/?wkid=102100&amp;x=-8990398&amp;y=4575218&amp;l=12&amp;v=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8938412&amp;y=4550486&amp;l=13&amp;v=2" TargetMode="External"/><Relationship Id="rId11" Type="http://schemas.openxmlformats.org/officeDocument/2006/relationships/hyperlink" Target="https://www.mapwv.gov/flood/map/?wkid=102100&amp;x=-8991685&amp;y=4574649&amp;l=12&amp;v=2" TargetMode="External"/><Relationship Id="rId5" Type="http://schemas.openxmlformats.org/officeDocument/2006/relationships/image" Target="../media/image11.JPG"/><Relationship Id="rId10" Type="http://schemas.openxmlformats.org/officeDocument/2006/relationships/image" Target="../media/image13.JP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oodsmart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egister-herald.com/flood/gallery-white-sulphur-springs-flood-of-2016/collection_cdf2d4b0-56d9-11e7-a382-7b8f9ba26dee.html" TargetMode="Externa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975E-FBED-4ED0-B8F6-3E26A72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438" y="2766219"/>
            <a:ext cx="595312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97738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706544"/>
            <a:ext cx="11887200" cy="4463076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4DED6F-C16F-4934-AC45-C6446068DA74}"/>
              </a:ext>
            </a:extLst>
          </p:cNvPr>
          <p:cNvGrpSpPr/>
          <p:nvPr/>
        </p:nvGrpSpPr>
        <p:grpSpPr>
          <a:xfrm>
            <a:off x="1035041" y="4127215"/>
            <a:ext cx="9391693" cy="2025458"/>
            <a:chOff x="53965" y="4127215"/>
            <a:chExt cx="9391693" cy="202545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0384C2-EDD9-431B-8162-9309951E3763}"/>
                </a:ext>
              </a:extLst>
            </p:cNvPr>
            <p:cNvGrpSpPr/>
            <p:nvPr/>
          </p:nvGrpSpPr>
          <p:grpSpPr>
            <a:xfrm>
              <a:off x="53965" y="4127215"/>
              <a:ext cx="9391693" cy="2025458"/>
              <a:chOff x="-650915" y="4053238"/>
              <a:chExt cx="10013992" cy="229409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F409A2E-8ACF-4A19-B8FD-1D447C16C981}"/>
                  </a:ext>
                </a:extLst>
              </p:cNvPr>
              <p:cNvGrpSpPr/>
              <p:nvPr/>
            </p:nvGrpSpPr>
            <p:grpSpPr>
              <a:xfrm>
                <a:off x="-650915" y="4053238"/>
                <a:ext cx="10013992" cy="2239748"/>
                <a:chOff x="-441899" y="4201291"/>
                <a:chExt cx="10013992" cy="2239748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68DCC92-CB9E-4F8C-9C6F-B28F49ABEB56}"/>
                    </a:ext>
                  </a:extLst>
                </p:cNvPr>
                <p:cNvGrpSpPr/>
                <p:nvPr/>
              </p:nvGrpSpPr>
              <p:grpSpPr>
                <a:xfrm>
                  <a:off x="850901" y="4201291"/>
                  <a:ext cx="7442197" cy="2239748"/>
                  <a:chOff x="850901" y="4201291"/>
                  <a:chExt cx="7442197" cy="2239748"/>
                </a:xfrm>
              </p:grpSpPr>
              <p:pic>
                <p:nvPicPr>
                  <p:cNvPr id="3" name="Picture 2" descr="A picture containing aerial photography, map, bird's-eye view, text&#10;&#10;Description automatically generated">
                    <a:extLst>
                      <a:ext uri="{FF2B5EF4-FFF2-40B4-BE49-F238E27FC236}">
                        <a16:creationId xmlns:a16="http://schemas.microsoft.com/office/drawing/2014/main" id="{1F780E20-34BA-438D-810E-4EFE3CE6F5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6835" b="14079"/>
                  <a:stretch/>
                </p:blipFill>
                <p:spPr>
                  <a:xfrm>
                    <a:off x="850901" y="4201291"/>
                    <a:ext cx="7442197" cy="2239748"/>
                  </a:xfrm>
                  <a:prstGeom prst="rect">
                    <a:avLst/>
                  </a:prstGeom>
                </p:spPr>
              </p:pic>
              <p:sp>
                <p:nvSpPr>
                  <p:cNvPr id="22" name="Text Box 2">
                    <a:extLst>
                      <a:ext uri="{FF2B5EF4-FFF2-40B4-BE49-F238E27FC236}">
                        <a16:creationId xmlns:a16="http://schemas.microsoft.com/office/drawing/2014/main" id="{5485F7A6-79B5-4379-97FC-C1ECD651F4C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81718" y="4296115"/>
                    <a:ext cx="777279" cy="2855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Bef>
                        <a:spcPts val="50"/>
                      </a:spcBef>
                    </a:pPr>
                    <a:r>
                      <a:rPr lang="en-US" sz="1000" b="1" dirty="0"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Rainelle</a:t>
                    </a:r>
                  </a:p>
                </p:txBody>
              </p:sp>
              <p:sp>
                <p:nvSpPr>
                  <p:cNvPr id="20" name="Text Box 2">
                    <a:extLst>
                      <a:ext uri="{FF2B5EF4-FFF2-40B4-BE49-F238E27FC236}">
                        <a16:creationId xmlns:a16="http://schemas.microsoft.com/office/drawing/2014/main" id="{AEC85E98-CA3A-49B6-A9F9-3B761E938AE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7233" y="4746013"/>
                    <a:ext cx="1644064" cy="4390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Bef>
                        <a:spcPts val="50"/>
                      </a:spcBef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Rainelle Police Department </a:t>
                    </a:r>
                  </a:p>
                </p:txBody>
              </p:sp>
              <p:sp>
                <p:nvSpPr>
                  <p:cNvPr id="21" name="Text Box 2">
                    <a:extLst>
                      <a:ext uri="{FF2B5EF4-FFF2-40B4-BE49-F238E27FC236}">
                        <a16:creationId xmlns:a16="http://schemas.microsoft.com/office/drawing/2014/main" id="{B017EBF5-842B-4CF0-A22A-3EEBD612561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69388" y="4788116"/>
                    <a:ext cx="1510897" cy="4390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Bef>
                        <a:spcPts val="50"/>
                      </a:spcBef>
                    </a:pPr>
                    <a:r>
                      <a:rPr lang="en-US" sz="800" b="1" dirty="0"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Rainelle Volunteer Fire Department </a:t>
                    </a:r>
                  </a:p>
                </p:txBody>
              </p:sp>
            </p:grpSp>
            <p:pic>
              <p:nvPicPr>
                <p:cNvPr id="24" name="Picture 23" descr="A picture containing outdoor, grass, building, tree&#10;&#10;Description automatically generated">
                  <a:extLst>
                    <a:ext uri="{FF2B5EF4-FFF2-40B4-BE49-F238E27FC236}">
                      <a16:creationId xmlns:a16="http://schemas.microsoft.com/office/drawing/2014/main" id="{DDAE6CDB-237B-4ADA-A431-952FBC0A5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14" t="7632" b="13898"/>
                <a:stretch/>
              </p:blipFill>
              <p:spPr>
                <a:xfrm>
                  <a:off x="-441899" y="4959164"/>
                  <a:ext cx="2435105" cy="89504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6" name="Picture 25" descr="A picture containing outdoor, tree, property, building&#10;&#10;Description automatically generated">
                  <a:extLst>
                    <a:ext uri="{FF2B5EF4-FFF2-40B4-BE49-F238E27FC236}">
                      <a16:creationId xmlns:a16="http://schemas.microsoft.com/office/drawing/2014/main" id="{B21B47DD-EA8B-4122-8D3B-6E15EBDAD7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7017"/>
                <a:stretch/>
              </p:blipFill>
              <p:spPr>
                <a:xfrm>
                  <a:off x="6971920" y="5613744"/>
                  <a:ext cx="2600173" cy="7483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07A058BF-A7C8-40D8-8C79-89891D080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884" y="6050410"/>
                <a:ext cx="6005367" cy="296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spcBef>
                    <a:spcPts val="50"/>
                  </a:spcBef>
                </a:pPr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Flood Tool Link: </a:t>
                </a:r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https://www.mapwv.gov/flood/map/?wkid=102100&amp;x=-8990932&amp;y=4575020&amp;l=11&amp;v=2</a:t>
                </a:r>
                <a:endPara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50"/>
                  </a:spcBef>
                </a:pPr>
                <a:endParaRPr lang="en-US" sz="900" dirty="0"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EF9BB37-E9CF-40C3-ACA0-9DAC8B3DAB6F}"/>
                </a:ext>
              </a:extLst>
            </p:cNvPr>
            <p:cNvSpPr/>
            <p:nvPr/>
          </p:nvSpPr>
          <p:spPr>
            <a:xfrm>
              <a:off x="2303336" y="4249749"/>
              <a:ext cx="567793" cy="567793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D5C057-02AC-4B16-B723-4084D94F2C33}"/>
                </a:ext>
              </a:extLst>
            </p:cNvPr>
            <p:cNvSpPr/>
            <p:nvPr/>
          </p:nvSpPr>
          <p:spPr>
            <a:xfrm>
              <a:off x="6880648" y="4603600"/>
              <a:ext cx="820935" cy="820935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6210010"/>
            <a:ext cx="11887200" cy="587140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Plan to relocated out of high-risk floodplains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Facilities in the Moderate Risk (0.2%-Annual-Chance) Floodplain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057450"/>
            <a:ext cx="11887200" cy="583335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Providing emergency services during a flood; Used as shelters; Immobile patients or residents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106058-6A5F-43FC-920C-32984CC81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89" y="489601"/>
            <a:ext cx="5279086" cy="83488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089DC35-C49F-4FEF-9380-357EC8201253}"/>
              </a:ext>
            </a:extLst>
          </p:cNvPr>
          <p:cNvGrpSpPr/>
          <p:nvPr/>
        </p:nvGrpSpPr>
        <p:grpSpPr>
          <a:xfrm>
            <a:off x="1290065" y="1777304"/>
            <a:ext cx="7937155" cy="2323196"/>
            <a:chOff x="308989" y="1777304"/>
            <a:chExt cx="7937155" cy="23231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BEA35D-0340-44C3-A963-6FDEE6ABF7FC}"/>
                </a:ext>
              </a:extLst>
            </p:cNvPr>
            <p:cNvGrpSpPr/>
            <p:nvPr/>
          </p:nvGrpSpPr>
          <p:grpSpPr>
            <a:xfrm>
              <a:off x="308989" y="1777304"/>
              <a:ext cx="7937155" cy="2323196"/>
              <a:chOff x="-378993" y="1077954"/>
              <a:chExt cx="8463075" cy="263131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F3056D0-879B-4B54-ADB3-668A7D4CF5D9}"/>
                  </a:ext>
                </a:extLst>
              </p:cNvPr>
              <p:cNvGrpSpPr/>
              <p:nvPr/>
            </p:nvGrpSpPr>
            <p:grpSpPr>
              <a:xfrm>
                <a:off x="-378993" y="1077954"/>
                <a:ext cx="8463075" cy="2559175"/>
                <a:chOff x="-169977" y="1278258"/>
                <a:chExt cx="8463075" cy="2559175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4A71C0A-3043-4D40-84A9-9DCCC534BBCB}"/>
                    </a:ext>
                  </a:extLst>
                </p:cNvPr>
                <p:cNvGrpSpPr/>
                <p:nvPr/>
              </p:nvGrpSpPr>
              <p:grpSpPr>
                <a:xfrm>
                  <a:off x="677698" y="1278258"/>
                  <a:ext cx="7615400" cy="2559175"/>
                  <a:chOff x="677698" y="1278258"/>
                  <a:chExt cx="7615400" cy="2559175"/>
                </a:xfrm>
              </p:grpSpPr>
              <p:pic>
                <p:nvPicPr>
                  <p:cNvPr id="5" name="Picture 4" descr="An aerial view of a road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83F7202C-5B1D-4DE7-AFA9-6957F06916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0900" y="1278258"/>
                    <a:ext cx="7442198" cy="2559175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 Box 2">
                    <a:extLst>
                      <a:ext uri="{FF2B5EF4-FFF2-40B4-BE49-F238E27FC236}">
                        <a16:creationId xmlns:a16="http://schemas.microsoft.com/office/drawing/2014/main" id="{505C0155-24AC-4520-B7B6-53BAC129F6D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81528" y="1356524"/>
                    <a:ext cx="1682688" cy="28559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Bef>
                        <a:spcPts val="50"/>
                      </a:spcBef>
                    </a:pPr>
                    <a:r>
                      <a:rPr lang="en-US" sz="1000" b="1" dirty="0"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White Sulphur Springs</a:t>
                    </a:r>
                  </a:p>
                </p:txBody>
              </p:sp>
              <p:sp>
                <p:nvSpPr>
                  <p:cNvPr id="16" name="Text Box 2">
                    <a:extLst>
                      <a:ext uri="{FF2B5EF4-FFF2-40B4-BE49-F238E27FC236}">
                        <a16:creationId xmlns:a16="http://schemas.microsoft.com/office/drawing/2014/main" id="{6323B6BF-A2C9-4124-800C-B260F251A1C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50110" y="2203321"/>
                    <a:ext cx="1438182" cy="4390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Bef>
                        <a:spcPts val="50"/>
                      </a:spcBef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White Sulphur Elementary School </a:t>
                    </a:r>
                  </a:p>
                </p:txBody>
              </p:sp>
              <p:sp>
                <p:nvSpPr>
                  <p:cNvPr id="17" name="Text Box 2">
                    <a:extLst>
                      <a:ext uri="{FF2B5EF4-FFF2-40B4-BE49-F238E27FC236}">
                        <a16:creationId xmlns:a16="http://schemas.microsoft.com/office/drawing/2014/main" id="{3F880AC4-19DE-4444-A7A3-C4DD02D0641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7698" y="2941083"/>
                    <a:ext cx="1644064" cy="4390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spcBef>
                        <a:spcPts val="50"/>
                      </a:spcBef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White Sulphur Springs Police Department</a:t>
                    </a:r>
                  </a:p>
                </p:txBody>
              </p:sp>
            </p:grpSp>
            <p:pic>
              <p:nvPicPr>
                <p:cNvPr id="28" name="Picture 27" descr="A picture containing outdoor, building, sky, property&#10;&#10;Description automatically generated">
                  <a:extLst>
                    <a:ext uri="{FF2B5EF4-FFF2-40B4-BE49-F238E27FC236}">
                      <a16:creationId xmlns:a16="http://schemas.microsoft.com/office/drawing/2014/main" id="{03A273DB-4F1B-4439-87D4-93B2DDECBA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9977" y="1849172"/>
                  <a:ext cx="2085806" cy="86989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C0CC9C47-1D50-43F4-8BF7-8C9C928739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884" y="3420451"/>
                <a:ext cx="6990225" cy="288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spcBef>
                    <a:spcPts val="50"/>
                  </a:spcBef>
                </a:pPr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Flood Tool Link: </a:t>
                </a:r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https://www.mapwv.gov/flood/map/?wkid=102100&amp;x=-8938734&amp;y=4550388&amp;l=11&amp;v=2</a:t>
                </a:r>
                <a:endPara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50"/>
                  </a:spcBef>
                </a:pPr>
                <a:endParaRPr lang="en-US" sz="900" dirty="0"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945DF6-F593-414F-909D-C957AA1FCE05}"/>
                </a:ext>
              </a:extLst>
            </p:cNvPr>
            <p:cNvSpPr/>
            <p:nvPr/>
          </p:nvSpPr>
          <p:spPr>
            <a:xfrm>
              <a:off x="6878822" y="1780917"/>
              <a:ext cx="1347542" cy="1347542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E94BC95-0CEA-4229-9E8D-F2D205F8825A}"/>
                </a:ext>
              </a:extLst>
            </p:cNvPr>
            <p:cNvSpPr/>
            <p:nvPr/>
          </p:nvSpPr>
          <p:spPr>
            <a:xfrm>
              <a:off x="1506167" y="3407915"/>
              <a:ext cx="485999" cy="485999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Explosion: 8 Points 44">
            <a:extLst>
              <a:ext uri="{FF2B5EF4-FFF2-40B4-BE49-F238E27FC236}">
                <a16:creationId xmlns:a16="http://schemas.microsoft.com/office/drawing/2014/main" id="{2DCC341E-0403-495E-9843-332D946E01FA}"/>
              </a:ext>
            </a:extLst>
          </p:cNvPr>
          <p:cNvSpPr/>
          <p:nvPr/>
        </p:nvSpPr>
        <p:spPr>
          <a:xfrm>
            <a:off x="9586000" y="1813725"/>
            <a:ext cx="2369371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Significant Structures at Risk</a:t>
            </a:r>
          </a:p>
        </p:txBody>
      </p:sp>
    </p:spTree>
    <p:extLst>
      <p:ext uri="{BB962C8B-B14F-4D97-AF65-F5344CB8AC3E}">
        <p14:creationId xmlns:p14="http://schemas.microsoft.com/office/powerpoint/2010/main" val="154109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169690"/>
            <a:ext cx="11887200" cy="4907260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23% of the Total Road Network Mileage including U.S. 60 inundated to 1 ft or higher; 3 bridges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36% of the Total Road Network Mileage including U.S. 60 inundated to 1 ft or higher;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 bridges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6139372"/>
            <a:ext cx="11887200" cy="657779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 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Pre-disaster planning should consider how road closures affect disaster response and recovery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Transportation: Inundated Roads &amp; Bridges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3"/>
            <a:ext cx="11887200" cy="583335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1 ft: Vehicles start floating &amp; roads impassable; 3 ft: Need to high-profile vehicles for rescues</a:t>
            </a:r>
          </a:p>
        </p:txBody>
      </p:sp>
      <p:pic>
        <p:nvPicPr>
          <p:cNvPr id="27" name="Picture 26" descr="Diagram, map&#10;&#10;Description automatically generated">
            <a:extLst>
              <a:ext uri="{FF2B5EF4-FFF2-40B4-BE49-F238E27FC236}">
                <a16:creationId xmlns:a16="http://schemas.microsoft.com/office/drawing/2014/main" id="{E81482A9-A141-4BFF-B8ED-6CE3D1684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9" y="2274148"/>
            <a:ext cx="4810334" cy="3717076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CF0301CC-AA54-4A76-BEF8-4BF8755A1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62" y="2274149"/>
            <a:ext cx="4810334" cy="3717076"/>
          </a:xfrm>
          <a:prstGeom prst="rect">
            <a:avLst/>
          </a:prstGeom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94E9AACE-6C74-4CE5-98E0-F87FA6898817}"/>
              </a:ext>
            </a:extLst>
          </p:cNvPr>
          <p:cNvSpPr/>
          <p:nvPr/>
        </p:nvSpPr>
        <p:spPr>
          <a:xfrm>
            <a:off x="9562200" y="1687467"/>
            <a:ext cx="2369371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 for Road Closures</a:t>
            </a:r>
          </a:p>
        </p:txBody>
      </p:sp>
    </p:spTree>
    <p:extLst>
      <p:ext uri="{BB962C8B-B14F-4D97-AF65-F5344CB8AC3E}">
        <p14:creationId xmlns:p14="http://schemas.microsoft.com/office/powerpoint/2010/main" val="386061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169689"/>
            <a:ext cx="11896725" cy="4991166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39% of the total population (n=1,026)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43% of the total population (n= 582)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Ratio for all incorporated areas in the state: 10%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4" y="6210010"/>
            <a:ext cx="11896725" cy="587140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Plan for more effective acquisition and relocation out of high-risk floodplains including early warning systems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Population Residing in High-Risk Flood Zones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3"/>
            <a:ext cx="11896725" cy="583335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More people residing in floodplains, higher human exposure to floods and higher human loss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465F4C5-269D-452B-97D0-7781E2627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499" y="5887980"/>
            <a:ext cx="8439150" cy="3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The Register Herald at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https://www.register-herald.com/flood/gallery-white-sulphur-springs-flood-of-2016/collection_cdf2d4b0-56d9-11e7-a382-7b8f9ba26dee.html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50"/>
              </a:spcBef>
            </a:pP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DBFC3C-0616-47DA-B454-D512392DCB10}"/>
              </a:ext>
            </a:extLst>
          </p:cNvPr>
          <p:cNvGrpSpPr/>
          <p:nvPr/>
        </p:nvGrpSpPr>
        <p:grpSpPr>
          <a:xfrm>
            <a:off x="5324475" y="2295525"/>
            <a:ext cx="5314950" cy="3543300"/>
            <a:chOff x="1914525" y="2295525"/>
            <a:chExt cx="5314950" cy="3543300"/>
          </a:xfrm>
        </p:grpSpPr>
        <p:pic>
          <p:nvPicPr>
            <p:cNvPr id="3" name="Picture 2" descr="A picture containing outdoor, clothing, tree, footwear&#10;&#10;Description automatically generated">
              <a:extLst>
                <a:ext uri="{FF2B5EF4-FFF2-40B4-BE49-F238E27FC236}">
                  <a16:creationId xmlns:a16="http://schemas.microsoft.com/office/drawing/2014/main" id="{C2398912-ED5F-4301-9AA8-F0D1C17D1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25" y="2295525"/>
              <a:ext cx="5314950" cy="3543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102C9966-20BE-4ED8-A82A-27C6A40A79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300" y="5478549"/>
              <a:ext cx="1932709" cy="2521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White Sulphur Springs, 2016</a:t>
              </a:r>
            </a:p>
          </p:txBody>
        </p:sp>
      </p:grp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AD36482F-141B-49EB-81BB-6FB22FB3F028}"/>
              </a:ext>
            </a:extLst>
          </p:cNvPr>
          <p:cNvSpPr/>
          <p:nvPr/>
        </p:nvSpPr>
        <p:spPr>
          <a:xfrm>
            <a:off x="1181101" y="2865350"/>
            <a:ext cx="2563402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High Population at Risk</a:t>
            </a:r>
          </a:p>
        </p:txBody>
      </p:sp>
    </p:spTree>
    <p:extLst>
      <p:ext uri="{BB962C8B-B14F-4D97-AF65-F5344CB8AC3E}">
        <p14:creationId xmlns:p14="http://schemas.microsoft.com/office/powerpoint/2010/main" val="165598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975E-FBED-4ED0-B8F6-3E26A72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438" y="2766219"/>
            <a:ext cx="5953125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/ Physical Vulnerability</a:t>
            </a:r>
          </a:p>
        </p:txBody>
      </p:sp>
    </p:spTree>
    <p:extLst>
      <p:ext uri="{BB962C8B-B14F-4D97-AF65-F5344CB8AC3E}">
        <p14:creationId xmlns:p14="http://schemas.microsoft.com/office/powerpoint/2010/main" val="4115394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1414973"/>
            <a:ext cx="11887200" cy="4745882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6210010"/>
            <a:ext cx="11887200" cy="587140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Economic development incentives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Vulnerability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523932"/>
            <a:ext cx="11887200" cy="82861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Demographic and socioeconomic characteristics can make some groups of people more susceptible to hazards, affecting their ability to anticipate, respond to, and recover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C47DDC-2641-4B38-B5DB-0963EC8CF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823023"/>
              </p:ext>
            </p:extLst>
          </p:nvPr>
        </p:nvGraphicFramePr>
        <p:xfrm>
          <a:off x="4061237" y="1492388"/>
          <a:ext cx="7134225" cy="4591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707">
                  <a:extLst>
                    <a:ext uri="{9D8B030D-6E8A-4147-A177-3AD203B41FA5}">
                      <a16:colId xmlns:a16="http://schemas.microsoft.com/office/drawing/2014/main" val="1264197615"/>
                    </a:ext>
                  </a:extLst>
                </a:gridCol>
                <a:gridCol w="2291306">
                  <a:extLst>
                    <a:ext uri="{9D8B030D-6E8A-4147-A177-3AD203B41FA5}">
                      <a16:colId xmlns:a16="http://schemas.microsoft.com/office/drawing/2014/main" val="1438507270"/>
                    </a:ext>
                  </a:extLst>
                </a:gridCol>
                <a:gridCol w="1116172">
                  <a:extLst>
                    <a:ext uri="{9D8B030D-6E8A-4147-A177-3AD203B41FA5}">
                      <a16:colId xmlns:a16="http://schemas.microsoft.com/office/drawing/2014/main" val="1218352812"/>
                    </a:ext>
                  </a:extLst>
                </a:gridCol>
                <a:gridCol w="1152180">
                  <a:extLst>
                    <a:ext uri="{9D8B030D-6E8A-4147-A177-3AD203B41FA5}">
                      <a16:colId xmlns:a16="http://schemas.microsoft.com/office/drawing/2014/main" val="796239596"/>
                    </a:ext>
                  </a:extLst>
                </a:gridCol>
                <a:gridCol w="1058564">
                  <a:extLst>
                    <a:ext uri="{9D8B030D-6E8A-4147-A177-3AD203B41FA5}">
                      <a16:colId xmlns:a16="http://schemas.microsoft.com/office/drawing/2014/main" val="717488461"/>
                    </a:ext>
                  </a:extLst>
                </a:gridCol>
                <a:gridCol w="988296">
                  <a:extLst>
                    <a:ext uri="{9D8B030D-6E8A-4147-A177-3AD203B41FA5}">
                      <a16:colId xmlns:a16="http://schemas.microsoft.com/office/drawing/2014/main" val="1301006452"/>
                    </a:ext>
                  </a:extLst>
                </a:gridCol>
              </a:tblGrid>
              <a:tr h="7383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Vulnerability Indicators</a:t>
                      </a:r>
                    </a:p>
                  </a:txBody>
                  <a:tcPr marL="84930" marR="84930" marT="42465" marB="42465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White Sulphur Springs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Rainelle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State Ratio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National Ratio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940923"/>
                  </a:ext>
                </a:extLst>
              </a:tr>
              <a:tr h="51981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Poverty Rate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5B739B"/>
                          </a:solidFill>
                        </a:rPr>
                        <a:t>14.4%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37.0%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17.3%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12.9%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377285"/>
                  </a:ext>
                </a:extLst>
              </a:tr>
              <a:tr h="51981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Unemployment Rate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5B739B"/>
                          </a:solidFill>
                        </a:rPr>
                        <a:t>21.4%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33.6%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23.8%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14.7%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225796"/>
                  </a:ext>
                </a:extLst>
              </a:tr>
              <a:tr h="51981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Vulnerable Ages Ratio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41.7%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39.8%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30.8%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28.3%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388248"/>
                  </a:ext>
                </a:extLst>
              </a:tr>
              <a:tr h="51981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Disability Ratio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5B739B"/>
                          </a:solidFill>
                        </a:rPr>
                        <a:t>17.8%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26.9%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18.7%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13.0%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948193"/>
                  </a:ext>
                </a:extLst>
              </a:tr>
              <a:tr h="51981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Population Growth Ratio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-9.1%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-20.9%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-3.2%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7.4%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55087"/>
                  </a:ext>
                </a:extLst>
              </a:tr>
              <a:tr h="51981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Renter-Occupied Ratio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42.8%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43.0%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26.8%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36.0%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70460"/>
                  </a:ext>
                </a:extLst>
              </a:tr>
              <a:tr h="733876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2834" marR="72834" marT="36418" marB="36418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Housing Values Less than $50K</a:t>
                      </a:r>
                    </a:p>
                    <a:p>
                      <a:pPr algn="l"/>
                      <a:endParaRPr lang="en-US" sz="400" b="1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Housing Median Value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5B739B"/>
                          </a:solidFill>
                        </a:rPr>
                        <a:t>3.9%</a:t>
                      </a:r>
                    </a:p>
                    <a:p>
                      <a:pPr algn="ctr"/>
                      <a:endParaRPr lang="en-US" sz="400" b="1" dirty="0">
                        <a:solidFill>
                          <a:srgbClr val="5B739B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5B739B"/>
                          </a:solidFill>
                        </a:rPr>
                        <a:t>$125,700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37.5%</a:t>
                      </a:r>
                    </a:p>
                    <a:p>
                      <a:pPr algn="ctr"/>
                      <a:endParaRPr lang="en-US" sz="4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$59,400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16.9%</a:t>
                      </a:r>
                    </a:p>
                    <a:p>
                      <a:pPr algn="ctr"/>
                      <a:endParaRPr lang="en-US" sz="400" b="0" dirty="0">
                        <a:solidFill>
                          <a:srgbClr val="5B739B"/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$119,600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6.6%</a:t>
                      </a:r>
                    </a:p>
                    <a:p>
                      <a:pPr algn="ctr"/>
                      <a:endParaRPr lang="en-US" sz="400" b="0" dirty="0">
                        <a:solidFill>
                          <a:srgbClr val="5B739B"/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rgbClr val="5B739B"/>
                          </a:solidFill>
                        </a:rPr>
                        <a:t>$229,800</a:t>
                      </a:r>
                    </a:p>
                  </a:txBody>
                  <a:tcPr marL="72834" marR="72834" marT="36418" marB="3641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26867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A4C4-908F-416D-85E0-7283265CF363}"/>
              </a:ext>
            </a:extLst>
          </p:cNvPr>
          <p:cNvGrpSpPr/>
          <p:nvPr/>
        </p:nvGrpSpPr>
        <p:grpSpPr>
          <a:xfrm>
            <a:off x="4118387" y="2295525"/>
            <a:ext cx="431293" cy="3620414"/>
            <a:chOff x="318874" y="2074538"/>
            <a:chExt cx="532585" cy="4483865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90C2A66-F60D-4F7E-A0FB-3BA3962F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3354432"/>
              <a:ext cx="523875" cy="52387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CB06BF0-D9D0-45D4-A399-05012EE79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2074538"/>
              <a:ext cx="523875" cy="523875"/>
            </a:xfrm>
            <a:prstGeom prst="rect">
              <a:avLst/>
            </a:prstGeom>
          </p:spPr>
        </p:pic>
        <p:pic>
          <p:nvPicPr>
            <p:cNvPr id="20" name="Picture 19" descr="Logo, icon&#10;&#10;Description automatically generated">
              <a:extLst>
                <a:ext uri="{FF2B5EF4-FFF2-40B4-BE49-F238E27FC236}">
                  <a16:creationId xmlns:a16="http://schemas.microsoft.com/office/drawing/2014/main" id="{048DC1AF-3B8F-4A0E-B956-2B2B9308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2708635"/>
              <a:ext cx="523875" cy="52387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D20F7541-60E5-4D0B-9D89-E67EB04C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3991520"/>
              <a:ext cx="523875" cy="52387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CF835739-C494-4155-AB24-F7599CD4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4637318"/>
              <a:ext cx="523875" cy="523875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7DC66417-4AA2-453C-82FA-6161FEACB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5274407"/>
              <a:ext cx="532585" cy="532585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CCBC065A-6ECC-4E91-A1CC-F41D5267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4" y="6025818"/>
              <a:ext cx="532585" cy="532585"/>
            </a:xfrm>
            <a:prstGeom prst="rect">
              <a:avLst/>
            </a:prstGeom>
          </p:spPr>
        </p:pic>
      </p:grp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65CB4AB6-9FEB-49AD-B49E-7159D8C76179}"/>
              </a:ext>
            </a:extLst>
          </p:cNvPr>
          <p:cNvSpPr/>
          <p:nvPr/>
        </p:nvSpPr>
        <p:spPr>
          <a:xfrm>
            <a:off x="800101" y="2713835"/>
            <a:ext cx="2613436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High Social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31401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414973"/>
            <a:ext cx="11877675" cy="4500052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5% of the total buildings in floodplain (n=20)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17% of the total buildings in floodplain (n=56)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Median ratio for all incorporated areas (with more than 50 buildings in the high-risk floodplain) statewide: 4%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6" y="5977448"/>
            <a:ext cx="11877674" cy="819702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Acquisition and demolition of red tag structures in floodplain for community recovery and resilience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Tag Structures 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77675" cy="82861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Dilapidated, vacant, or low-valued structures (&lt;=$10K) may be more vulnerable to floods in terms of building quality.  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5CABDFEA-283B-48BC-B340-314D6D710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684" y="5299739"/>
            <a:ext cx="2602868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13-13-0001-0176-0000_214</a:t>
            </a:r>
          </a:p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Flood Tool Link</a:t>
            </a:r>
            <a:endParaRPr lang="en-US" sz="1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E49FBF6E-8905-4D46-B23D-7E95A605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63" y="5281404"/>
            <a:ext cx="5303379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IDs: 13-17-0009-0270-0000_208  &amp;  13-17-0009-0269-0000_196</a:t>
            </a:r>
          </a:p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Flood Tool Link</a:t>
            </a:r>
            <a:endParaRPr lang="en-US" sz="1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DCB06F-3E1B-4208-85C6-A103EBD3C79C}"/>
              </a:ext>
            </a:extLst>
          </p:cNvPr>
          <p:cNvGrpSpPr/>
          <p:nvPr/>
        </p:nvGrpSpPr>
        <p:grpSpPr>
          <a:xfrm>
            <a:off x="793281" y="2853060"/>
            <a:ext cx="4482756" cy="2446679"/>
            <a:chOff x="367105" y="2834009"/>
            <a:chExt cx="4482756" cy="2446679"/>
          </a:xfrm>
        </p:grpSpPr>
        <p:pic>
          <p:nvPicPr>
            <p:cNvPr id="15" name="Picture 14" descr="A picture containing grass, tree, outdoor, house&#10;&#10;Description automatically generated">
              <a:extLst>
                <a:ext uri="{FF2B5EF4-FFF2-40B4-BE49-F238E27FC236}">
                  <a16:creationId xmlns:a16="http://schemas.microsoft.com/office/drawing/2014/main" id="{BC61DE9D-1C4A-471E-82C7-672AF1D41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05" y="2834009"/>
              <a:ext cx="4482756" cy="24466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BB70E7E5-DC36-4C57-9D41-4417FE879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111" y="4912938"/>
              <a:ext cx="1578121" cy="2521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White Sulphur Springs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BFBF726-80FF-42B8-BC1A-5AF58DAF08FB}"/>
              </a:ext>
            </a:extLst>
          </p:cNvPr>
          <p:cNvGrpSpPr/>
          <p:nvPr/>
        </p:nvGrpSpPr>
        <p:grpSpPr>
          <a:xfrm>
            <a:off x="5574092" y="2852345"/>
            <a:ext cx="3690052" cy="2446679"/>
            <a:chOff x="5049878" y="2834009"/>
            <a:chExt cx="3690052" cy="2446679"/>
          </a:xfrm>
        </p:grpSpPr>
        <p:pic>
          <p:nvPicPr>
            <p:cNvPr id="25" name="Picture 24" descr="A picture containing grass, tree, outdoor, house&#10;&#10;Description automatically generated">
              <a:extLst>
                <a:ext uri="{FF2B5EF4-FFF2-40B4-BE49-F238E27FC236}">
                  <a16:creationId xmlns:a16="http://schemas.microsoft.com/office/drawing/2014/main" id="{8B55E4D6-F541-45F6-82EE-96984BCB1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1" b="6973"/>
            <a:stretch/>
          </p:blipFill>
          <p:spPr>
            <a:xfrm>
              <a:off x="5049878" y="2834009"/>
              <a:ext cx="3690052" cy="24466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2F96B1AA-D402-4BB8-BACB-D261764CA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1248" y="4912938"/>
              <a:ext cx="728977" cy="2521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Rainelle</a:t>
              </a:r>
            </a:p>
          </p:txBody>
        </p:sp>
      </p:grp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B43FF8D6-2163-4DED-B1FD-7975B626C147}"/>
              </a:ext>
            </a:extLst>
          </p:cNvPr>
          <p:cNvSpPr/>
          <p:nvPr/>
        </p:nvSpPr>
        <p:spPr>
          <a:xfrm>
            <a:off x="9503518" y="2508242"/>
            <a:ext cx="2369371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Low-Value Structures</a:t>
            </a:r>
          </a:p>
        </p:txBody>
      </p:sp>
    </p:spTree>
    <p:extLst>
      <p:ext uri="{BB962C8B-B14F-4D97-AF65-F5344CB8AC3E}">
        <p14:creationId xmlns:p14="http://schemas.microsoft.com/office/powerpoint/2010/main" val="248376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975E-FBED-4ED0-B8F6-3E26A72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438" y="2766219"/>
            <a:ext cx="5953125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Loss Estimates</a:t>
            </a:r>
          </a:p>
        </p:txBody>
      </p:sp>
    </p:spTree>
    <p:extLst>
      <p:ext uri="{BB962C8B-B14F-4D97-AF65-F5344CB8AC3E}">
        <p14:creationId xmlns:p14="http://schemas.microsoft.com/office/powerpoint/2010/main" val="123322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1414973"/>
            <a:ext cx="11896724" cy="5385877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endParaRPr lang="en-US" sz="1400" b="1" dirty="0">
              <a:solidFill>
                <a:srgbClr val="837645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89 substantial &amp;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98 moderate damages by the 2016 flood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Substantial Damage (2016)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3932"/>
            <a:ext cx="11896725" cy="82861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Substantial damage: Equal to or greater than 50% of the structure market value before flooding Moderate damage: Between 10% and 50% of the structure market value before flooding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46C74-61B9-40CF-9E9F-DBECCB8DD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1018" r="657" b="888"/>
          <a:stretch/>
        </p:blipFill>
        <p:spPr>
          <a:xfrm>
            <a:off x="4427976" y="1504287"/>
            <a:ext cx="6773424" cy="5207247"/>
          </a:xfrm>
          <a:prstGeom prst="rect">
            <a:avLst/>
          </a:prstGeom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75B80B4E-C31F-4362-BFE5-54954FAB798B}"/>
              </a:ext>
            </a:extLst>
          </p:cNvPr>
          <p:cNvSpPr/>
          <p:nvPr/>
        </p:nvSpPr>
        <p:spPr>
          <a:xfrm>
            <a:off x="642364" y="2981325"/>
            <a:ext cx="3086100" cy="269557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2016 Substantial Damage Surveys</a:t>
            </a:r>
          </a:p>
        </p:txBody>
      </p:sp>
    </p:spTree>
    <p:extLst>
      <p:ext uri="{BB962C8B-B14F-4D97-AF65-F5344CB8AC3E}">
        <p14:creationId xmlns:p14="http://schemas.microsoft.com/office/powerpoint/2010/main" val="921814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71501"/>
            <a:ext cx="11896725" cy="5589355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</a:t>
            </a:r>
          </a:p>
          <a:p>
            <a:pPr>
              <a:spcBef>
                <a:spcPts val="50"/>
              </a:spcBef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126 estimated substantial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damages</a:t>
            </a: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4" y="6210010"/>
            <a:ext cx="11896725" cy="587140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Priority for risk communications and flood reduction efforts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3A44BB-D64B-43DC-99D6-D71A954FEDC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Substantial Damage (by 500-Year flood)</a:t>
            </a:r>
          </a:p>
        </p:txBody>
      </p:sp>
      <p:pic>
        <p:nvPicPr>
          <p:cNvPr id="5" name="Picture 4" descr="A map of a neighborhood&#10;&#10;Description automatically generated with low confidence">
            <a:extLst>
              <a:ext uri="{FF2B5EF4-FFF2-40B4-BE49-F238E27FC236}">
                <a16:creationId xmlns:a16="http://schemas.microsoft.com/office/drawing/2014/main" id="{53986189-DE30-4030-BC67-5F065D5CD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27" y="651553"/>
            <a:ext cx="7026088" cy="5429250"/>
          </a:xfrm>
          <a:prstGeom prst="rect">
            <a:avLst/>
          </a:prstGeom>
        </p:spPr>
      </p:pic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71654678-37CC-4C8E-89AD-FA5927B27633}"/>
              </a:ext>
            </a:extLst>
          </p:cNvPr>
          <p:cNvSpPr/>
          <p:nvPr/>
        </p:nvSpPr>
        <p:spPr>
          <a:xfrm>
            <a:off x="619124" y="1486223"/>
            <a:ext cx="3448049" cy="269557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Substantial</a:t>
            </a:r>
          </a:p>
          <a:p>
            <a:pPr algn="ctr"/>
            <a:r>
              <a:rPr lang="en-US" b="1" dirty="0"/>
              <a:t>Damage Estimates (500-yr)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C35A14DE-1548-47C9-8DA8-2B12B2687325}"/>
              </a:ext>
            </a:extLst>
          </p:cNvPr>
          <p:cNvSpPr/>
          <p:nvPr/>
        </p:nvSpPr>
        <p:spPr>
          <a:xfrm>
            <a:off x="1047749" y="4909805"/>
            <a:ext cx="2590800" cy="104045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Survey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44% experienced complete destruction of their residences by 2016 flood</a:t>
            </a:r>
          </a:p>
        </p:txBody>
      </p:sp>
    </p:spTree>
    <p:extLst>
      <p:ext uri="{BB962C8B-B14F-4D97-AF65-F5344CB8AC3E}">
        <p14:creationId xmlns:p14="http://schemas.microsoft.com/office/powerpoint/2010/main" val="72001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1195898"/>
            <a:ext cx="11906250" cy="4747702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450 ton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809 ton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Median for all incorporated areas in the state: 165 ton</a:t>
            </a: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06024"/>
            <a:ext cx="11906250" cy="791127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Estimates should be incorporated into debris removal plans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Debris Removal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523933"/>
            <a:ext cx="11906250" cy="609543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A significant costly problem for recovery after floods </a:t>
            </a:r>
          </a:p>
        </p:txBody>
      </p:sp>
      <p:pic>
        <p:nvPicPr>
          <p:cNvPr id="5" name="Picture 4" descr="A picture containing outdoor, land vehicle, vehicle, ground&#10;&#10;Description automatically generated">
            <a:extLst>
              <a:ext uri="{FF2B5EF4-FFF2-40B4-BE49-F238E27FC236}">
                <a16:creationId xmlns:a16="http://schemas.microsoft.com/office/drawing/2014/main" id="{B411D2E7-1517-415F-B918-B3009689D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68"/>
          <a:stretch/>
        </p:blipFill>
        <p:spPr>
          <a:xfrm>
            <a:off x="960943" y="2638425"/>
            <a:ext cx="4201502" cy="2748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2E268-FCA0-4913-A613-BC9EB1C0D2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22" r="13986"/>
          <a:stretch/>
        </p:blipFill>
        <p:spPr>
          <a:xfrm>
            <a:off x="5296006" y="2638424"/>
            <a:ext cx="4201502" cy="2748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CC80B6AE-706B-4A67-992C-C605E6937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1" y="2718124"/>
            <a:ext cx="1932709" cy="2521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Springs, 2016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214397D1-726F-485D-A476-CDF793EF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132" y="5033696"/>
            <a:ext cx="1032924" cy="2521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Rainelle, 2016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6B67B4DB-AF86-45CB-83F2-C343CB5B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89" y="5387339"/>
            <a:ext cx="3895438" cy="3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CNN at </a:t>
            </a:r>
          </a:p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https://www.cnn.com/2016/06/24/us/west-virginia-flooding-deaths/index.html</a:t>
            </a: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8180E40-1B84-4D1C-AFB8-089AF98C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387339"/>
            <a:ext cx="3088878" cy="37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Keep-N-up W/Jones', clipped from a video at </a:t>
            </a:r>
          </a:p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https://www.youtube.com/watch?v=BCoNA2szDok</a:t>
            </a: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8F938BA1-91F5-4344-9FFD-0662F285FFDF}"/>
              </a:ext>
            </a:extLst>
          </p:cNvPr>
          <p:cNvSpPr/>
          <p:nvPr/>
        </p:nvSpPr>
        <p:spPr>
          <a:xfrm>
            <a:off x="9605112" y="1263635"/>
            <a:ext cx="2369371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Debris Removal</a:t>
            </a:r>
          </a:p>
        </p:txBody>
      </p:sp>
    </p:spTree>
    <p:extLst>
      <p:ext uri="{BB962C8B-B14F-4D97-AF65-F5344CB8AC3E}">
        <p14:creationId xmlns:p14="http://schemas.microsoft.com/office/powerpoint/2010/main" val="282632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Zone Measurements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55" y="523932"/>
            <a:ext cx="11895908" cy="621976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1%-Annual-Chance Flood Zone or Special Flood Hazard Area (SFHA):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21.9% of the community area; 266 acres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31.1% of the community area; 223 acres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Median ratio for all incorporated areas in the state: 10.2%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Historical Flood Information (2016 event):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Similarities to a 500-year event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Between a 1%-annual chance (100-yr) and 0.2% chance (500-yr) flood event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2016 high-water marks: 2,396 ft; 100-year BFE: 2,393; 500-year flood depth: 2,399 ft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Large destructive event but not a 1000-year flood (0.1%) as erroneously publicized in the media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Active Flood Studies &amp; Mapping: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A significant SFHA increase in the new maps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(July 2023) due to the 2012 inaccurate effective floodplain maps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currently in use 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BCB76A-DD85-4C97-B6CE-D56CD2F200ED}"/>
              </a:ext>
            </a:extLst>
          </p:cNvPr>
          <p:cNvGrpSpPr/>
          <p:nvPr/>
        </p:nvGrpSpPr>
        <p:grpSpPr>
          <a:xfrm>
            <a:off x="6096000" y="3124201"/>
            <a:ext cx="5849228" cy="3541939"/>
            <a:chOff x="1310366" y="2417591"/>
            <a:chExt cx="6723561" cy="4071383"/>
          </a:xfrm>
        </p:grpSpPr>
        <p:pic>
          <p:nvPicPr>
            <p:cNvPr id="9" name="Picture 8" descr="A picture containing map, text, atlas&#10;&#10;Description automatically generated">
              <a:extLst>
                <a:ext uri="{FF2B5EF4-FFF2-40B4-BE49-F238E27FC236}">
                  <a16:creationId xmlns:a16="http://schemas.microsoft.com/office/drawing/2014/main" id="{BA92EF21-B6BD-4508-BBB8-905C31826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366" y="2417591"/>
              <a:ext cx="6723561" cy="40713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A picture containing text, font, screenshot&#10;&#10;Description automatically generated">
              <a:extLst>
                <a:ext uri="{FF2B5EF4-FFF2-40B4-BE49-F238E27FC236}">
                  <a16:creationId xmlns:a16="http://schemas.microsoft.com/office/drawing/2014/main" id="{0258983A-0DCC-499E-9320-AF6223F68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393" y="2559231"/>
              <a:ext cx="2179533" cy="9329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 Box 2">
            <a:extLst>
              <a:ext uri="{FF2B5EF4-FFF2-40B4-BE49-F238E27FC236}">
                <a16:creationId xmlns:a16="http://schemas.microsoft.com/office/drawing/2014/main" id="{DDF1C412-DA8C-4BA6-AEBA-DEF1FFFFF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6470622"/>
            <a:ext cx="5540513" cy="27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800" dirty="0">
                <a:latin typeface="Arial" panose="020B0604020202020204" pitchFamily="34" charset="0"/>
                <a:cs typeface="Times New Roman" panose="02020603050405020304" pitchFamily="18" charset="0"/>
              </a:rPr>
              <a:t>Flood Tool Link: </a:t>
            </a:r>
            <a:r>
              <a:rPr lang="en-US" sz="800" dirty="0"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https://www.mapwv.gov/flood/map/?wkid=102100&amp;x=-8990877&amp;y=4575135&amp;l=8&amp;v=0</a:t>
            </a:r>
            <a:endParaRPr lang="en-US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414972"/>
            <a:ext cx="11953874" cy="4490528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Displacement Estimates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17% of the community population (n=462, Rank: 17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36% of the community population (n= 487, Rank: 16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Average ratio in all incorporated areas in the state: 13%</a:t>
            </a: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Shelter Needs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23% of the displaced population; (n=104, Rank: 18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25% of the displaced population; (n= 123, Rank: 14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Average ratio in all incorporated areas in the state: 24%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" y="5967922"/>
            <a:ext cx="11953874" cy="82922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Estimates should be incorporated into disaster emergency and evacuation plans.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Development of pet-friendly shelters in safe areas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Population &amp; Short-Term Shelter Needs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23932"/>
            <a:ext cx="11953874" cy="82861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Short-term displacement estimates due to damage to residential units or inundation blocking access can indicate evacuation needs; A percentage of displaced people in need of shelters 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eople inflatable raft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80F5D9FA-CD01-4F40-A973-EDFBBBB44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39" y="3769571"/>
            <a:ext cx="2941172" cy="1859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ED8D184B-B817-490C-BB74-D833ACF9D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185" y="5653042"/>
            <a:ext cx="8439150" cy="3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The Register Herald at https://www.register-herald.com/flood/gallery-rainelle-flood-of-2016/collection_59999528-56d8-11e7-9c45-5b4aa2a44464.html</a:t>
            </a: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in a raft in a flooded area&#10;&#10;Description automatically generated with low confidence">
            <a:extLst>
              <a:ext uri="{FF2B5EF4-FFF2-40B4-BE49-F238E27FC236}">
                <a16:creationId xmlns:a16="http://schemas.microsoft.com/office/drawing/2014/main" id="{2382A517-041A-43CB-BA3E-76F3855C3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" b="6580"/>
          <a:stretch/>
        </p:blipFill>
        <p:spPr>
          <a:xfrm>
            <a:off x="2281090" y="3787140"/>
            <a:ext cx="3144277" cy="1841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65989EF7-1CBB-4221-8632-7D3E7CCE0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090" y="5262661"/>
            <a:ext cx="1032924" cy="2521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Rainelle, 2016</a:t>
            </a: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4D72B3A6-ED20-4D2E-9527-7164F90FA6B3}"/>
              </a:ext>
            </a:extLst>
          </p:cNvPr>
          <p:cNvSpPr/>
          <p:nvPr/>
        </p:nvSpPr>
        <p:spPr>
          <a:xfrm>
            <a:off x="9258301" y="1535089"/>
            <a:ext cx="2670584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Population Displacement</a:t>
            </a:r>
          </a:p>
        </p:txBody>
      </p:sp>
    </p:spTree>
    <p:extLst>
      <p:ext uri="{BB962C8B-B14F-4D97-AF65-F5344CB8AC3E}">
        <p14:creationId xmlns:p14="http://schemas.microsoft.com/office/powerpoint/2010/main" val="1254066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975E-FBED-4ED0-B8F6-3E26A72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295" y="287297"/>
            <a:ext cx="5953125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Mitigation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EDCCA-A14C-4BF2-B253-F15197AA2316}"/>
              </a:ext>
            </a:extLst>
          </p:cNvPr>
          <p:cNvGrpSpPr/>
          <p:nvPr/>
        </p:nvGrpSpPr>
        <p:grpSpPr>
          <a:xfrm>
            <a:off x="3497032" y="1847813"/>
            <a:ext cx="5197936" cy="4223592"/>
            <a:chOff x="2872648" y="900225"/>
            <a:chExt cx="5804821" cy="464719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A53DF248-143E-49CA-B8DB-4EB0B93876FD}"/>
                </a:ext>
              </a:extLst>
            </p:cNvPr>
            <p:cNvSpPr/>
            <p:nvPr/>
          </p:nvSpPr>
          <p:spPr>
            <a:xfrm>
              <a:off x="2872648" y="957532"/>
              <a:ext cx="5804821" cy="4071668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91F706-7BA2-44E4-9B4D-BD72A4C47E22}"/>
                </a:ext>
              </a:extLst>
            </p:cNvPr>
            <p:cNvSpPr txBox="1"/>
            <p:nvPr/>
          </p:nvSpPr>
          <p:spPr>
            <a:xfrm>
              <a:off x="4764711" y="3084545"/>
              <a:ext cx="1975449" cy="1117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NFIP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C1BF63-EE6C-4D2C-9FDF-0F078C43F0B9}"/>
                </a:ext>
              </a:extLst>
            </p:cNvPr>
            <p:cNvSpPr txBox="1"/>
            <p:nvPr/>
          </p:nvSpPr>
          <p:spPr>
            <a:xfrm rot="18328104">
              <a:off x="2166375" y="2594666"/>
              <a:ext cx="3839779" cy="5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HAZARD IDENTIFICATION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14893A-C4C5-432F-BF05-542E4AAC3CC9}"/>
                </a:ext>
              </a:extLst>
            </p:cNvPr>
            <p:cNvSpPr txBox="1"/>
            <p:nvPr/>
          </p:nvSpPr>
          <p:spPr>
            <a:xfrm rot="3282962">
              <a:off x="5451744" y="2776155"/>
              <a:ext cx="4267427" cy="51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FLOODPLAIN MANAGEMENT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FB1FC8-E378-4C49-A256-CA276D553FE3}"/>
                </a:ext>
              </a:extLst>
            </p:cNvPr>
            <p:cNvSpPr txBox="1"/>
            <p:nvPr/>
          </p:nvSpPr>
          <p:spPr>
            <a:xfrm>
              <a:off x="4198184" y="5039455"/>
              <a:ext cx="3153747" cy="50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FLOOD INSURANCE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349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409700"/>
            <a:ext cx="11953874" cy="5267325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59% of residential structures in 100-year floodplain elevated to DFE (n=217, res./non-res.)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35% of residential structures in 100-year floodplain elevated to DFE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(n=87, res./non-res.)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 Structures to Design Flood Elevation (DFE)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23933"/>
            <a:ext cx="11953874" cy="836611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How communities have applied flood adaptive measures in response to major flood events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DFE: 100-Year or Base Flood Elevation (BFE) + 2 feet </a:t>
            </a: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89697C99-D007-4FF4-9614-D3996479E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784" y="5744201"/>
            <a:ext cx="3206616" cy="3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13-17-0008-0152-0000_195</a:t>
            </a:r>
          </a:p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Flood Tool Link</a:t>
            </a:r>
            <a:endParaRPr lang="en-US" sz="1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4B182A-1B34-498D-BE7D-4C1163588C7C}"/>
              </a:ext>
            </a:extLst>
          </p:cNvPr>
          <p:cNvGrpSpPr/>
          <p:nvPr/>
        </p:nvGrpSpPr>
        <p:grpSpPr>
          <a:xfrm>
            <a:off x="5620355" y="3136689"/>
            <a:ext cx="4120969" cy="2608112"/>
            <a:chOff x="4698990" y="2850939"/>
            <a:chExt cx="4120969" cy="2608112"/>
          </a:xfrm>
        </p:grpSpPr>
        <p:pic>
          <p:nvPicPr>
            <p:cNvPr id="48" name="Picture 47" descr="A picture containing grass, outdoor, house, building&#10;&#10;Description automatically generated">
              <a:extLst>
                <a:ext uri="{FF2B5EF4-FFF2-40B4-BE49-F238E27FC236}">
                  <a16:creationId xmlns:a16="http://schemas.microsoft.com/office/drawing/2014/main" id="{794EA7B6-F9AD-40CF-8FF8-EE56D2DAB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9" b="19868"/>
            <a:stretch/>
          </p:blipFill>
          <p:spPr>
            <a:xfrm>
              <a:off x="4698990" y="2850939"/>
              <a:ext cx="4120969" cy="26081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Text Box 2">
              <a:extLst>
                <a:ext uri="{FF2B5EF4-FFF2-40B4-BE49-F238E27FC236}">
                  <a16:creationId xmlns:a16="http://schemas.microsoft.com/office/drawing/2014/main" id="{985C7657-20AA-464F-B404-275EB8458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009" y="5141476"/>
              <a:ext cx="1578121" cy="252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White Sulphur Springs</a:t>
              </a:r>
            </a:p>
          </p:txBody>
        </p:sp>
      </p:grpSp>
      <p:sp>
        <p:nvSpPr>
          <p:cNvPr id="51" name="Text Box 2">
            <a:extLst>
              <a:ext uri="{FF2B5EF4-FFF2-40B4-BE49-F238E27FC236}">
                <a16:creationId xmlns:a16="http://schemas.microsoft.com/office/drawing/2014/main" id="{87C17BB5-CC7F-4824-BDA0-4B3B37355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184" y="5744201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13-13-0001-0069-0000_108</a:t>
            </a:r>
          </a:p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Flood Tool Link</a:t>
            </a:r>
            <a:endParaRPr lang="en-US" sz="1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BBB5C0-7805-4CA7-98E1-34F3CBD4B9AD}"/>
              </a:ext>
            </a:extLst>
          </p:cNvPr>
          <p:cNvGrpSpPr/>
          <p:nvPr/>
        </p:nvGrpSpPr>
        <p:grpSpPr>
          <a:xfrm>
            <a:off x="997756" y="3133726"/>
            <a:ext cx="4145475" cy="2610475"/>
            <a:chOff x="324041" y="2847975"/>
            <a:chExt cx="4145475" cy="2610475"/>
          </a:xfrm>
        </p:grpSpPr>
        <p:pic>
          <p:nvPicPr>
            <p:cNvPr id="50" name="Picture 49" descr="A picture containing outdoor, grass, tree, sky&#10;&#10;Description automatically generated">
              <a:extLst>
                <a:ext uri="{FF2B5EF4-FFF2-40B4-BE49-F238E27FC236}">
                  <a16:creationId xmlns:a16="http://schemas.microsoft.com/office/drawing/2014/main" id="{EA3D0860-3F52-4032-8FE7-E39EFDAE3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6" t="3459" r="16952" b="6084"/>
            <a:stretch/>
          </p:blipFill>
          <p:spPr>
            <a:xfrm>
              <a:off x="324041" y="2847975"/>
              <a:ext cx="4145475" cy="2610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2" name="Text Box 2">
              <a:extLst>
                <a:ext uri="{FF2B5EF4-FFF2-40B4-BE49-F238E27FC236}">
                  <a16:creationId xmlns:a16="http://schemas.microsoft.com/office/drawing/2014/main" id="{7ADCFB3C-5358-44C5-9182-54D2FBA7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981" y="2945911"/>
              <a:ext cx="728977" cy="2521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Rainelle</a:t>
              </a:r>
            </a:p>
          </p:txBody>
        </p:sp>
      </p:grpSp>
      <p:sp>
        <p:nvSpPr>
          <p:cNvPr id="54" name="Text Box 2">
            <a:extLst>
              <a:ext uri="{FF2B5EF4-FFF2-40B4-BE49-F238E27FC236}">
                <a16:creationId xmlns:a16="http://schemas.microsoft.com/office/drawing/2014/main" id="{07CCE214-1BD4-4070-8CD4-2EA8577FD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911" y="6200776"/>
            <a:ext cx="3487584" cy="2914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Examples of Mitigation Reconstruction</a:t>
            </a: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E0635042-B755-4D17-B649-57CEF45AD394}"/>
              </a:ext>
            </a:extLst>
          </p:cNvPr>
          <p:cNvSpPr/>
          <p:nvPr/>
        </p:nvSpPr>
        <p:spPr>
          <a:xfrm>
            <a:off x="8896350" y="1868472"/>
            <a:ext cx="2912526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Mitigation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271961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61976"/>
            <a:ext cx="11953874" cy="6158452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 Still At Risk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1D9694-EE27-41B9-A2C1-3203B7FFB791}"/>
              </a:ext>
            </a:extLst>
          </p:cNvPr>
          <p:cNvGrpSpPr/>
          <p:nvPr/>
        </p:nvGrpSpPr>
        <p:grpSpPr>
          <a:xfrm>
            <a:off x="1232280" y="766161"/>
            <a:ext cx="9727440" cy="5750082"/>
            <a:chOff x="33010" y="699514"/>
            <a:chExt cx="9727440" cy="575008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16C4A29-8AC6-4391-879F-FADC17C4A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79" t="-8919" r="20410" b="29121"/>
            <a:stretch/>
          </p:blipFill>
          <p:spPr>
            <a:xfrm>
              <a:off x="33010" y="699514"/>
              <a:ext cx="9727440" cy="5750082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F9C172-3DD8-4971-9B3D-4984880E4DEC}"/>
                </a:ext>
              </a:extLst>
            </p:cNvPr>
            <p:cNvSpPr/>
            <p:nvPr/>
          </p:nvSpPr>
          <p:spPr>
            <a:xfrm>
              <a:off x="1760131" y="5113733"/>
              <a:ext cx="6617426" cy="4571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55FDB3-E7A6-4083-B821-59E1DA9F9EB2}"/>
                </a:ext>
              </a:extLst>
            </p:cNvPr>
            <p:cNvSpPr/>
            <p:nvPr/>
          </p:nvSpPr>
          <p:spPr>
            <a:xfrm>
              <a:off x="189684" y="5088501"/>
              <a:ext cx="2256677" cy="28842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rial Narrow" panose="020B0606020202030204" pitchFamily="34" charset="0"/>
                </a:rPr>
                <a:t>3.9’   (FEMA 1% / 100-Yr)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89D7210-F50B-4EB7-9713-2191BF518814}"/>
                </a:ext>
              </a:extLst>
            </p:cNvPr>
            <p:cNvSpPr/>
            <p:nvPr/>
          </p:nvSpPr>
          <p:spPr>
            <a:xfrm>
              <a:off x="1755723" y="4664862"/>
              <a:ext cx="6617426" cy="457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696142-0D2A-4BAE-A658-59C214408DD3}"/>
                </a:ext>
              </a:extLst>
            </p:cNvPr>
            <p:cNvSpPr/>
            <p:nvPr/>
          </p:nvSpPr>
          <p:spPr>
            <a:xfrm>
              <a:off x="185276" y="4606216"/>
              <a:ext cx="2261084" cy="264815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Arial Narrow" panose="020B0606020202030204" pitchFamily="34" charset="0"/>
                </a:rPr>
                <a:t>6.5’   (2016 High Water)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279191-7B5F-4837-A467-03E6FC67BA39}"/>
                </a:ext>
              </a:extLst>
            </p:cNvPr>
            <p:cNvSpPr/>
            <p:nvPr/>
          </p:nvSpPr>
          <p:spPr>
            <a:xfrm>
              <a:off x="1755152" y="4046402"/>
              <a:ext cx="6617426" cy="415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7A8F7E2-2805-4E15-B6D5-18228CDF5334}"/>
                </a:ext>
              </a:extLst>
            </p:cNvPr>
            <p:cNvSpPr/>
            <p:nvPr/>
          </p:nvSpPr>
          <p:spPr>
            <a:xfrm>
              <a:off x="185276" y="3980549"/>
              <a:ext cx="2261085" cy="241767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 Narrow" panose="020B0606020202030204" pitchFamily="34" charset="0"/>
                </a:rPr>
                <a:t>9.9’ (FEMA; 0.2% / 500-Yr)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F4F43D6-BDFF-419B-844D-62E69D22214B}"/>
                </a:ext>
              </a:extLst>
            </p:cNvPr>
            <p:cNvSpPr/>
            <p:nvPr/>
          </p:nvSpPr>
          <p:spPr>
            <a:xfrm>
              <a:off x="1755152" y="3905478"/>
              <a:ext cx="6617426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D959AC9-670A-4118-BEFF-9A71226F1D06}"/>
                </a:ext>
              </a:extLst>
            </p:cNvPr>
            <p:cNvSpPr/>
            <p:nvPr/>
          </p:nvSpPr>
          <p:spPr>
            <a:xfrm>
              <a:off x="184706" y="3697787"/>
              <a:ext cx="2261655" cy="24176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 Narrow" panose="020B0606020202030204" pitchFamily="34" charset="0"/>
                </a:rPr>
                <a:t>12.2’ (FSF 0.2% / 500-Yr 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EE502B-2B6B-4924-B08B-911184E22D62}"/>
                </a:ext>
              </a:extLst>
            </p:cNvPr>
            <p:cNvSpPr txBox="1"/>
            <p:nvPr/>
          </p:nvSpPr>
          <p:spPr>
            <a:xfrm>
              <a:off x="598074" y="818413"/>
              <a:ext cx="859731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First Floor Height BELOW:  FEMA/FSF 0.2-percent chance (500-yr) floods</a:t>
              </a:r>
              <a:endParaRPr lang="en-US" sz="105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668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23876"/>
            <a:ext cx="11887202" cy="5391151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964184"/>
            <a:ext cx="11887202" cy="832967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65% of the residential structures in Rainelle and 41% of the structures in White Sulphur Springs should be elevated above the base flood elevation, especially substantially damaged buildings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3D110-D84B-47F9-88D6-B3CDFD56F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"/>
          <a:stretch/>
        </p:blipFill>
        <p:spPr>
          <a:xfrm>
            <a:off x="982532" y="583377"/>
            <a:ext cx="4463284" cy="2695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54BA5-E316-4169-854C-795F1E1D5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616" y="583377"/>
            <a:ext cx="3890402" cy="2695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B58C6E3-65D7-4368-8ABA-5E35BBCCB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32" y="3379843"/>
            <a:ext cx="4463284" cy="24973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644E940-9CB5-48D3-B3D6-13AC21EEBDE1}"/>
              </a:ext>
            </a:extLst>
          </p:cNvPr>
          <p:cNvGrpSpPr/>
          <p:nvPr/>
        </p:nvGrpSpPr>
        <p:grpSpPr>
          <a:xfrm>
            <a:off x="5623617" y="3379844"/>
            <a:ext cx="3942659" cy="2535183"/>
            <a:chOff x="4947341" y="3379843"/>
            <a:chExt cx="3942659" cy="253518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E36C309-8B9E-40D2-8EF2-E50730A81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216"/>
            <a:stretch/>
          </p:blipFill>
          <p:spPr>
            <a:xfrm>
              <a:off x="4947341" y="3379843"/>
              <a:ext cx="3890402" cy="24973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C4DFB7E-F3BC-4731-B881-79FC72EB8D3C}"/>
                </a:ext>
              </a:extLst>
            </p:cNvPr>
            <p:cNvSpPr txBox="1"/>
            <p:nvPr/>
          </p:nvSpPr>
          <p:spPr>
            <a:xfrm>
              <a:off x="6286500" y="5699582"/>
              <a:ext cx="2603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190 Crescent Avenue, White Sulphur Springs, WV, 24986</a:t>
              </a:r>
            </a:p>
          </p:txBody>
        </p:sp>
      </p:grp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13603848-28E8-4B24-9A14-4B433AB73858}"/>
              </a:ext>
            </a:extLst>
          </p:cNvPr>
          <p:cNvSpPr/>
          <p:nvPr/>
        </p:nvSpPr>
        <p:spPr>
          <a:xfrm>
            <a:off x="9592123" y="1931164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Residential Mitigation</a:t>
            </a:r>
          </a:p>
        </p:txBody>
      </p:sp>
    </p:spTree>
    <p:extLst>
      <p:ext uri="{BB962C8B-B14F-4D97-AF65-F5344CB8AC3E}">
        <p14:creationId xmlns:p14="http://schemas.microsoft.com/office/powerpoint/2010/main" val="2402135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409700"/>
            <a:ext cx="11911012" cy="5353050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Net Value 2016-2022 Tax Assessment Value: + $6.1M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Net Value 2016-2022 Tax Assessment Value: - $1.0M</a:t>
            </a: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 after 2016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3"/>
            <a:ext cx="11911012" cy="836611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Net cumulative tax assessment of floodplain building values pre- and post-disaster indicating community’s recovery and resiliency to future floods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5C866D5-720D-44EA-BA36-3E607720C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42139"/>
              </p:ext>
            </p:extLst>
          </p:nvPr>
        </p:nvGraphicFramePr>
        <p:xfrm>
          <a:off x="2114550" y="6049908"/>
          <a:ext cx="7915275" cy="648333"/>
        </p:xfrm>
        <a:graphic>
          <a:graphicData uri="http://schemas.openxmlformats.org/drawingml/2006/table">
            <a:tbl>
              <a:tblPr/>
              <a:tblGrid>
                <a:gridCol w="1714587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75086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2161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21611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21611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5D0C0F7-0EF8-4662-8FE4-A0094D1A8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925667"/>
              </p:ext>
            </p:extLst>
          </p:nvPr>
        </p:nvGraphicFramePr>
        <p:xfrm>
          <a:off x="3000375" y="2228850"/>
          <a:ext cx="6237364" cy="374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DA50D5F3-7EAA-4CBA-8D71-910819FAF5A2}"/>
              </a:ext>
            </a:extLst>
          </p:cNvPr>
          <p:cNvSpPr/>
          <p:nvPr/>
        </p:nvSpPr>
        <p:spPr>
          <a:xfrm>
            <a:off x="9470652" y="1564439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Economic Recovery</a:t>
            </a:r>
          </a:p>
        </p:txBody>
      </p:sp>
    </p:spTree>
    <p:extLst>
      <p:ext uri="{BB962C8B-B14F-4D97-AF65-F5344CB8AC3E}">
        <p14:creationId xmlns:p14="http://schemas.microsoft.com/office/powerpoint/2010/main" val="425029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233998"/>
            <a:ext cx="11911012" cy="4681029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2.6% of the high-risk floodplain (SFHA); 5 acres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4.5% of the high-risk floodplain (SFHA); 3 acres</a:t>
            </a:r>
          </a:p>
          <a:p>
            <a:pPr>
              <a:spcBef>
                <a:spcPts val="50"/>
              </a:spcBef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Average ratio for all incorporated areas in the state: 5%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4" y="5964184"/>
            <a:ext cx="11911012" cy="832967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Planning and Investing in development of green spaces in floodplains by consolidating deed-restricted buyout parcels to restore floodplains to their natural state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Space Preservation (OSP)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3"/>
            <a:ext cx="11911012" cy="647643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Restoring floodplains to their natural functions of slowing down runoff and storing floodwater</a:t>
            </a:r>
          </a:p>
        </p:txBody>
      </p:sp>
      <p:pic>
        <p:nvPicPr>
          <p:cNvPr id="9" name="Picture 8" descr="A picture containing grass, tree, sky, outdoor&#10;&#10;Description automatically generated">
            <a:extLst>
              <a:ext uri="{FF2B5EF4-FFF2-40B4-BE49-F238E27FC236}">
                <a16:creationId xmlns:a16="http://schemas.microsoft.com/office/drawing/2014/main" id="{1C3CAD01-5E6E-4C1B-8601-62222A986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6"/>
          <a:stretch/>
        </p:blipFill>
        <p:spPr>
          <a:xfrm>
            <a:off x="1844675" y="2344123"/>
            <a:ext cx="2634168" cy="1642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C96D5-77A5-4886-9508-00F9F94349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4674" y="4337440"/>
            <a:ext cx="2637212" cy="1521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C8185283-0195-4EBD-AAD5-86CC19A7E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036135"/>
            <a:ext cx="1578121" cy="2521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</a:t>
            </a:r>
          </a:p>
        </p:txBody>
      </p:sp>
      <p:pic>
        <p:nvPicPr>
          <p:cNvPr id="5" name="Picture 4" descr="Aerial view of a baseball field&#10;&#10;Description automatically generated with low confidence">
            <a:extLst>
              <a:ext uri="{FF2B5EF4-FFF2-40B4-BE49-F238E27FC236}">
                <a16:creationId xmlns:a16="http://schemas.microsoft.com/office/drawing/2014/main" id="{12142457-000F-4813-B736-E0BA8BD7E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46" y="2601738"/>
            <a:ext cx="4486129" cy="3257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629A1A5B-2D99-45DC-AF62-77314E82B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803" y="2326880"/>
            <a:ext cx="707747" cy="2521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</a:t>
            </a: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723DE9A2-A6D4-4355-8D1B-6CE4EBC297A5}"/>
              </a:ext>
            </a:extLst>
          </p:cNvPr>
          <p:cNvSpPr/>
          <p:nvPr/>
        </p:nvSpPr>
        <p:spPr>
          <a:xfrm>
            <a:off x="9458325" y="1370271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Open Space Mitigation</a:t>
            </a:r>
          </a:p>
        </p:txBody>
      </p:sp>
    </p:spTree>
    <p:extLst>
      <p:ext uri="{BB962C8B-B14F-4D97-AF65-F5344CB8AC3E}">
        <p14:creationId xmlns:p14="http://schemas.microsoft.com/office/powerpoint/2010/main" val="3600085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409700"/>
            <a:ext cx="11911012" cy="5314950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$2.6M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Avoidance 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3"/>
            <a:ext cx="11911012" cy="836611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Difference between loss estimates for buildings with a first-floor height of 1 ft and elevated to DFE or removed entirely;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The losses avoided by federally funded riverine flood mitigation projects far exceeds the money spent (7x return on investment)*</a:t>
            </a:r>
            <a:endParaRPr lang="en-US" sz="1600" i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7B51F2-D10B-4092-93CB-232C44876157}"/>
              </a:ext>
            </a:extLst>
          </p:cNvPr>
          <p:cNvGrpSpPr/>
          <p:nvPr/>
        </p:nvGrpSpPr>
        <p:grpSpPr>
          <a:xfrm>
            <a:off x="452656" y="2032461"/>
            <a:ext cx="9605743" cy="4626985"/>
            <a:chOff x="347882" y="2264642"/>
            <a:chExt cx="8448236" cy="40694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B6D0D6-7D35-44CB-8F55-88F1BA914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82" y="2264642"/>
              <a:ext cx="8448236" cy="4069426"/>
            </a:xfrm>
            <a:prstGeom prst="rect">
              <a:avLst/>
            </a:prstGeom>
          </p:spPr>
        </p:pic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88318D3F-CE80-458A-94CE-87E6FAEE2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599" y="5781114"/>
              <a:ext cx="879231" cy="2521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dirty="0">
                  <a:latin typeface="Arial" panose="020B0604020202020204" pitchFamily="34" charset="0"/>
                  <a:cs typeface="Times New Roman" panose="02020603050405020304" pitchFamily="18" charset="0"/>
                </a:rPr>
                <a:t>Central Ave.</a:t>
              </a:r>
            </a:p>
          </p:txBody>
        </p:sp>
      </p:grp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027086FD-E7EC-4A8B-A19B-64F3939A155E}"/>
              </a:ext>
            </a:extLst>
          </p:cNvPr>
          <p:cNvSpPr/>
          <p:nvPr/>
        </p:nvSpPr>
        <p:spPr>
          <a:xfrm>
            <a:off x="9660704" y="1422967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Mitigation Saves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45042DE-C0A1-4CDC-BB6C-07179F09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399" y="5982276"/>
            <a:ext cx="2222981" cy="7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*FEMA. </a:t>
            </a:r>
            <a:r>
              <a:rPr lang="en-US" sz="1400" i="1" dirty="0">
                <a:latin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1400" i="1" dirty="0"/>
              <a:t>Natural Hazard Mitigation Saves Interim Report</a:t>
            </a:r>
            <a:r>
              <a:rPr lang="en-US" sz="1400" i="1" dirty="0"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800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52450"/>
            <a:ext cx="11953874" cy="5362576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$2.3M</a:t>
            </a: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964184"/>
            <a:ext cx="11953874" cy="832967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Mitigation efforts of elevating buildings above the base flood and buyouts should be considered as investment not cost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Avoidance…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0118C-F2AB-4A7A-A2C6-995EAAEA049C}"/>
              </a:ext>
            </a:extLst>
          </p:cNvPr>
          <p:cNvGrpSpPr/>
          <p:nvPr/>
        </p:nvGrpSpPr>
        <p:grpSpPr>
          <a:xfrm>
            <a:off x="352425" y="942973"/>
            <a:ext cx="10141682" cy="4885141"/>
            <a:chOff x="308585" y="1375358"/>
            <a:chExt cx="8526830" cy="41072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863594-643B-4959-9BBC-47C96E1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85" y="1375358"/>
              <a:ext cx="8526830" cy="4107284"/>
            </a:xfrm>
            <a:prstGeom prst="rect">
              <a:avLst/>
            </a:prstGeom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7841C3A7-D77F-4871-B10E-21270DEA9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7745" y="1567254"/>
              <a:ext cx="516256" cy="2521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50"/>
                </a:spcBef>
              </a:pPr>
              <a:r>
                <a:rPr lang="en-US" sz="1000" dirty="0">
                  <a:latin typeface="Arial" panose="020B0604020202020204" pitchFamily="34" charset="0"/>
                  <a:cs typeface="Times New Roman" panose="02020603050405020304" pitchFamily="18" charset="0"/>
                </a:rPr>
                <a:t>7</a:t>
              </a:r>
              <a:r>
                <a:rPr lang="en-US" sz="1000" baseline="30000" dirty="0">
                  <a:latin typeface="Arial" panose="020B0604020202020204" pitchFamily="34" charset="0"/>
                  <a:cs typeface="Times New Roman" panose="02020603050405020304" pitchFamily="18" charset="0"/>
                </a:rPr>
                <a:t>th</a:t>
              </a:r>
              <a:r>
                <a:rPr lang="en-US" sz="1000" dirty="0">
                  <a:latin typeface="Arial" panose="020B0604020202020204" pitchFamily="34" charset="0"/>
                  <a:cs typeface="Times New Roman" panose="02020603050405020304" pitchFamily="18" charset="0"/>
                </a:rPr>
                <a:t> St.</a:t>
              </a:r>
            </a:p>
          </p:txBody>
        </p:sp>
      </p:grp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D3EF534D-A393-49C4-BF90-6BD2FDE52301}"/>
              </a:ext>
            </a:extLst>
          </p:cNvPr>
          <p:cNvSpPr/>
          <p:nvPr/>
        </p:nvSpPr>
        <p:spPr>
          <a:xfrm>
            <a:off x="9542783" y="1956367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Mitigation Saves</a:t>
            </a:r>
          </a:p>
        </p:txBody>
      </p:sp>
    </p:spTree>
    <p:extLst>
      <p:ext uri="{BB962C8B-B14F-4D97-AF65-F5344CB8AC3E}">
        <p14:creationId xmlns:p14="http://schemas.microsoft.com/office/powerpoint/2010/main" val="2911262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1409700"/>
            <a:ext cx="11937079" cy="4505326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16% of the primary structures in the high-risk floodplain; 67 policies in force (2023)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11% of the primary structures in the high-risk floodplain; 36 policies in force (2023)</a:t>
            </a:r>
          </a:p>
          <a:p>
            <a:pPr>
              <a:spcBef>
                <a:spcPts val="50"/>
              </a:spcBef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National average ratio: 30%</a:t>
            </a:r>
          </a:p>
          <a:p>
            <a:pPr>
              <a:spcBef>
                <a:spcPts val="50"/>
              </a:spcBef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23% of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insurance claims of the 2016 event in the affected counties were outside the SFHA; Had to apply for FEMA’s Individual Assistance (IA) program providing a small amount of grant funding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64184"/>
            <a:ext cx="11937079" cy="832967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Risk communication with community residents and encouraging to buy flood insurance even not in the high-risk zones;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Consult with floodsmart.gov    </a:t>
            </a: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“Buying a Policy”   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https://www.floodsmart.gov/flood-insurance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Insurance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523933"/>
            <a:ext cx="11937080" cy="836611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Reducing financial risk and allowing homeowners and businesses to protect themselves and recover more quickly after a flood</a:t>
            </a: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3EB662AB-1D66-44E0-887B-CCB3C8F843EC}"/>
              </a:ext>
            </a:extLst>
          </p:cNvPr>
          <p:cNvSpPr/>
          <p:nvPr/>
        </p:nvSpPr>
        <p:spPr>
          <a:xfrm>
            <a:off x="9370575" y="3282935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Flood Insurance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B412E0F5-9EB8-4DD1-BC36-83E2F5EE542F}"/>
              </a:ext>
            </a:extLst>
          </p:cNvPr>
          <p:cNvSpPr/>
          <p:nvPr/>
        </p:nvSpPr>
        <p:spPr>
          <a:xfrm>
            <a:off x="1602223" y="4092486"/>
            <a:ext cx="2590800" cy="104045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Survey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84% knew that their residences were in a flood zone before the 2016 flood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ED69FD99-490D-4ABB-9D21-20BB454BF66E}"/>
              </a:ext>
            </a:extLst>
          </p:cNvPr>
          <p:cNvSpPr/>
          <p:nvPr/>
        </p:nvSpPr>
        <p:spPr>
          <a:xfrm>
            <a:off x="4762498" y="4092486"/>
            <a:ext cx="3314701" cy="104045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Survey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46% of the participants didn’t purchase flood insurance, although are very concerned about the next major flood </a:t>
            </a:r>
          </a:p>
        </p:txBody>
      </p:sp>
    </p:spTree>
    <p:extLst>
      <p:ext uri="{BB962C8B-B14F-4D97-AF65-F5344CB8AC3E}">
        <p14:creationId xmlns:p14="http://schemas.microsoft.com/office/powerpoint/2010/main" val="304566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extLst>
              <a:ext uri="{FF2B5EF4-FFF2-40B4-BE49-F238E27FC236}">
                <a16:creationId xmlns:a16="http://schemas.microsoft.com/office/drawing/2014/main" id="{C19BD6F9-13C7-41A6-AD6A-6D022DC9D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55" y="523932"/>
            <a:ext cx="11895908" cy="621976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Map Conditions, White Sulphur Springs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1ABCE1-211C-4268-883D-8D926678D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064" y="577326"/>
            <a:ext cx="7919437" cy="61195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42477-77A0-4A7C-BDD7-17FA19D340A9}"/>
              </a:ext>
            </a:extLst>
          </p:cNvPr>
          <p:cNvSpPr txBox="1"/>
          <p:nvPr/>
        </p:nvSpPr>
        <p:spPr>
          <a:xfrm>
            <a:off x="4079285" y="1215538"/>
            <a:ext cx="455295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defRPr/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Buildings “Mapped In” SFHA: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75 (Rank: 11th)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Average in all incorporated areas in the state: 19</a:t>
            </a:r>
          </a:p>
          <a:p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Buildings “Mapped In” Floodway: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Buildings Mapped from SFHA to Floodway: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AF9EF6-C849-4446-9C6C-721E1C447386}"/>
              </a:ext>
            </a:extLst>
          </p:cNvPr>
          <p:cNvGrpSpPr/>
          <p:nvPr/>
        </p:nvGrpSpPr>
        <p:grpSpPr>
          <a:xfrm>
            <a:off x="7128557" y="2345653"/>
            <a:ext cx="2625043" cy="2874668"/>
            <a:chOff x="4647041" y="2381629"/>
            <a:chExt cx="2625043" cy="28746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3C40E1-95DC-452E-AD60-6F71BB594E54}"/>
                </a:ext>
              </a:extLst>
            </p:cNvPr>
            <p:cNvSpPr/>
            <p:nvPr/>
          </p:nvSpPr>
          <p:spPr>
            <a:xfrm>
              <a:off x="6310059" y="2951651"/>
              <a:ext cx="962025" cy="5133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33246B-F7DE-4A4D-91D4-B2E734C2D1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7041" y="2381629"/>
              <a:ext cx="1663018" cy="56626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61774B1-DC00-41CA-B6CB-059A794367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7041" y="3464976"/>
              <a:ext cx="1663018" cy="17913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2">
            <a:extLst>
              <a:ext uri="{FF2B5EF4-FFF2-40B4-BE49-F238E27FC236}">
                <a16:creationId xmlns:a16="http://schemas.microsoft.com/office/drawing/2014/main" id="{365AC624-A2AD-4560-A5E6-F32EDE8CD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41" y="5220321"/>
            <a:ext cx="4286250" cy="27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600" dirty="0">
                <a:latin typeface="Arial" panose="020B0604020202020204" pitchFamily="34" charset="0"/>
                <a:cs typeface="Times New Roman" panose="02020603050405020304" pitchFamily="18" charset="0"/>
              </a:rPr>
              <a:t>Flood Tool Link: </a:t>
            </a:r>
            <a:r>
              <a:rPr lang="en-US" sz="600" dirty="0"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https://www.mapwv.gov/flood/map/?wkid=102100&amp;x=-8939505&amp;y=4550361&amp;l=11&amp;v=2</a:t>
            </a:r>
            <a:endParaRPr 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fabric, text, pattern, screenshot&#10;&#10;Description automatically generated">
            <a:extLst>
              <a:ext uri="{FF2B5EF4-FFF2-40B4-BE49-F238E27FC236}">
                <a16:creationId xmlns:a16="http://schemas.microsoft.com/office/drawing/2014/main" id="{154430FE-EC7F-456D-A0F4-72A12D243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5" y="2345653"/>
            <a:ext cx="6697622" cy="2865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4755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Mitigation Interest (AoMI) 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523933"/>
            <a:ext cx="11877675" cy="6248342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Identifying priority zones for mitigation: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2F48B0A5-2117-4B69-AC2E-8622D8C2EF05}"/>
              </a:ext>
            </a:extLst>
          </p:cNvPr>
          <p:cNvSpPr/>
          <p:nvPr/>
        </p:nvSpPr>
        <p:spPr>
          <a:xfrm>
            <a:off x="626625" y="2565421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Mitigation Priorities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FFDCF-1092-4B47-A676-22606300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49" y="1109662"/>
            <a:ext cx="7134225" cy="53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47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1" y="533400"/>
            <a:ext cx="11877674" cy="6210301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Mitigation Interest (AoMI)…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0B579-00DB-40BB-B713-1124CCA5F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20" y="723899"/>
            <a:ext cx="7571280" cy="5850535"/>
          </a:xfrm>
          <a:prstGeom prst="rect">
            <a:avLst/>
          </a:prstGeom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2F48B0A5-2117-4B69-AC2E-8622D8C2EF05}"/>
              </a:ext>
            </a:extLst>
          </p:cNvPr>
          <p:cNvSpPr/>
          <p:nvPr/>
        </p:nvSpPr>
        <p:spPr>
          <a:xfrm>
            <a:off x="779024" y="2703721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Mitigation Priorities</a:t>
            </a:r>
          </a:p>
        </p:txBody>
      </p:sp>
    </p:spTree>
    <p:extLst>
      <p:ext uri="{BB962C8B-B14F-4D97-AF65-F5344CB8AC3E}">
        <p14:creationId xmlns:p14="http://schemas.microsoft.com/office/powerpoint/2010/main" val="233195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1"/>
            <a:ext cx="11906249" cy="5572124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62676"/>
            <a:ext cx="11906249" cy="634475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Mitigation plans should correspond to the AoMI priorities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Mitigation Interest (AoMI)…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9D6D0-940E-4CA6-8E48-C39E7431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6" y="600282"/>
            <a:ext cx="7018803" cy="5423621"/>
          </a:xfrm>
          <a:prstGeom prst="rect">
            <a:avLst/>
          </a:prstGeom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2E440BFF-1B5C-43B5-86A1-45A29A7A002C}"/>
              </a:ext>
            </a:extLst>
          </p:cNvPr>
          <p:cNvSpPr/>
          <p:nvPr/>
        </p:nvSpPr>
        <p:spPr>
          <a:xfrm>
            <a:off x="462020" y="2346317"/>
            <a:ext cx="236937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Mitigation Priorities</a:t>
            </a:r>
          </a:p>
        </p:txBody>
      </p:sp>
    </p:spTree>
    <p:extLst>
      <p:ext uri="{BB962C8B-B14F-4D97-AF65-F5344CB8AC3E}">
        <p14:creationId xmlns:p14="http://schemas.microsoft.com/office/powerpoint/2010/main" val="1652311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Floodplain Management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96725" cy="621976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6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Pre-Disaster Planning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Risk Communication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Ensure the public is informed of the risk in your community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Community Rating System (CRS)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Participate in CRS, a voluntary incentive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program that recognizes and encourages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community floodplain management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practices that exceed the minimum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requirements of the National Flood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Insurance Program (NFIP).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Flood Warning Systems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Outreach / Community Engagement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Substantial Damage Estimate (SDE)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Letters of Future Map Conditions</a:t>
            </a:r>
          </a:p>
          <a:p>
            <a:pPr>
              <a:spcBef>
                <a:spcPts val="50"/>
              </a:spcBef>
            </a:pPr>
            <a:endParaRPr lang="en-US" sz="1600" b="1" dirty="0">
              <a:solidFill>
                <a:srgbClr val="628864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58D82B-A01E-4658-8847-2591AB39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22" y="1552792"/>
            <a:ext cx="3915158" cy="5092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294B9E-4DA1-494E-9AC9-B4E0E18BA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153" y="1552790"/>
            <a:ext cx="3926424" cy="5092522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78325654-85FC-4741-B60A-7E1FBF52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714" y="930530"/>
            <a:ext cx="3150878" cy="523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Example of “Mapped In” Letters, White Sulphur Springs</a:t>
            </a: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3C3FB388-9A72-45C4-922C-F07CBE4C7C88}"/>
              </a:ext>
            </a:extLst>
          </p:cNvPr>
          <p:cNvSpPr/>
          <p:nvPr/>
        </p:nvSpPr>
        <p:spPr>
          <a:xfrm>
            <a:off x="653999" y="4341855"/>
            <a:ext cx="2640891" cy="2165365"/>
          </a:xfrm>
          <a:prstGeom prst="irregularSeal1">
            <a:avLst/>
          </a:prstGeom>
          <a:solidFill>
            <a:srgbClr val="73997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Floodplain Management</a:t>
            </a:r>
          </a:p>
        </p:txBody>
      </p:sp>
    </p:spTree>
    <p:extLst>
      <p:ext uri="{BB962C8B-B14F-4D97-AF65-F5344CB8AC3E}">
        <p14:creationId xmlns:p14="http://schemas.microsoft.com/office/powerpoint/2010/main" val="1027300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Floodplain Management…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96725" cy="621976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b="1" dirty="0">
              <a:solidFill>
                <a:srgbClr val="628864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1B8861-7C1C-4549-8449-F7E97BC0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96" y="1314390"/>
            <a:ext cx="3888247" cy="50794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75AF62-B604-4F5F-B575-4306A3B8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534" y="1314392"/>
            <a:ext cx="3905103" cy="5079444"/>
          </a:xfrm>
          <a:prstGeom prst="rect">
            <a:avLst/>
          </a:prstGeom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A752C93-58EA-41E5-B0A5-8E0F81508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57225"/>
            <a:ext cx="3578745" cy="523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Example of “Mapped In Floodway” Letters, White Sulphur Springs</a:t>
            </a:r>
          </a:p>
        </p:txBody>
      </p:sp>
    </p:spTree>
    <p:extLst>
      <p:ext uri="{BB962C8B-B14F-4D97-AF65-F5344CB8AC3E}">
        <p14:creationId xmlns:p14="http://schemas.microsoft.com/office/powerpoint/2010/main" val="443655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Floodplain Management…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96725" cy="621976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b="1" dirty="0">
              <a:solidFill>
                <a:srgbClr val="628864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A752C93-58EA-41E5-B0A5-8E0F81508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57225"/>
            <a:ext cx="3305175" cy="523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Example of “Mapped Out” Letters, White Sulphur Springs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5246B-DDCC-4930-9139-2F9606C0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735" y="1314390"/>
            <a:ext cx="3892552" cy="507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21522-D851-4141-AC6A-1663EA38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19" y="1314392"/>
            <a:ext cx="3909427" cy="50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3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Floodplain Management…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96725" cy="621976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b="1" dirty="0">
              <a:solidFill>
                <a:srgbClr val="628864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A752C93-58EA-41E5-B0A5-8E0F81508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57225"/>
            <a:ext cx="3305175" cy="523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Risk &amp; Mitigation Dashboards, </a:t>
            </a:r>
          </a:p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2C35A-7BBF-4D65-9017-52777AF2E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651411"/>
            <a:ext cx="5815012" cy="435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56776-0E6A-4BDE-8C7E-35E00557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1651423"/>
            <a:ext cx="5815013" cy="43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57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Floodplain Management…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96725" cy="621976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b="1" dirty="0">
              <a:solidFill>
                <a:srgbClr val="628864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A752C93-58EA-41E5-B0A5-8E0F81508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57225"/>
            <a:ext cx="3305175" cy="523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Risk &amp; Mitigation Dashboards, </a:t>
            </a:r>
          </a:p>
          <a:p>
            <a:pPr>
              <a:spcBef>
                <a:spcPts val="50"/>
              </a:spcBef>
            </a:pP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Rainelle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4803C-1551-49B8-9D80-4EC2D8AB7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7" y="1651411"/>
            <a:ext cx="5798134" cy="433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13195-0DF5-49A5-8957-6FA4BAC6F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" y="1651411"/>
            <a:ext cx="5815012" cy="436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73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03B56DA-763B-4455-828D-FF7628C4A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23932"/>
            <a:ext cx="11877675" cy="62197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Federal Emergency Management Agency (FEMA). </a:t>
            </a: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Understanding flood dangers in central West Virginia: Lessons learned from the June 2016 flood.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https://www.fema.gov/sites/default/files/documents/Region_III_WV_FloodReport.pdf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Federal Emergency Management Agency (FEMA).</a:t>
            </a: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 What to do before a flood.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https://www.floodsmart.gov/first-prepare-flooding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Federal Emergency Management Agency (FEMA). </a:t>
            </a: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Reducing Flood Risk to Residential Buildings That Cannot Be Elevated.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https://www.fema.gov/sites/default/files/2020-07/fema_P1037_reducing_flood_risk_residential_buildings_cannot_be_elevated_2015.pdf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Federal Emergency Management Agency (FEMA). </a:t>
            </a: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Natural Hazard Mitigation Saves Interim Report.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6"/>
              </a:rPr>
              <a:t>https://www.fema.gov/sites/default/files/2020-07/fema_mitsaves-factsheet_2018.pdf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West Virginia GIS Tech Center. </a:t>
            </a: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WV Flood Tool.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http://www.mapwv.gov/flood/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"/>
              </a:spcBef>
              <a:buFont typeface="Arial" panose="020B0604020202020204" pitchFamily="34" charset="0"/>
              <a:buChar char="•"/>
            </a:pPr>
            <a:endParaRPr lang="en-US" sz="1600" i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8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extLst>
              <a:ext uri="{FF2B5EF4-FFF2-40B4-BE49-F238E27FC236}">
                <a16:creationId xmlns:a16="http://schemas.microsoft.com/office/drawing/2014/main" id="{ACD5B64D-F2DB-4DA5-9293-728D61433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55" y="523932"/>
            <a:ext cx="11895908" cy="621976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6F563-2171-4085-8306-212072180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489" y="588158"/>
            <a:ext cx="7907532" cy="61103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Map Conditions, Rainelle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42477-77A0-4A7C-BDD7-17FA19D340A9}"/>
              </a:ext>
            </a:extLst>
          </p:cNvPr>
          <p:cNvSpPr txBox="1"/>
          <p:nvPr/>
        </p:nvSpPr>
        <p:spPr>
          <a:xfrm>
            <a:off x="4157500" y="1232697"/>
            <a:ext cx="4552950" cy="1090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defRPr/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Buildings “Mapped In” SFHA: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325 (Rank: 3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50"/>
              </a:spcBef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Average in all incorporated areas in the state: 19</a:t>
            </a:r>
          </a:p>
          <a:p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Buildings “Mapped In” Floodway: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  <a:p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Buildings Mapped from SFHA to Floodway: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AF9EF6-C849-4446-9C6C-721E1C447386}"/>
              </a:ext>
            </a:extLst>
          </p:cNvPr>
          <p:cNvGrpSpPr/>
          <p:nvPr/>
        </p:nvGrpSpPr>
        <p:grpSpPr>
          <a:xfrm>
            <a:off x="7732768" y="2385161"/>
            <a:ext cx="2176510" cy="3275691"/>
            <a:chOff x="4413833" y="2817491"/>
            <a:chExt cx="2176510" cy="32756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3C40E1-95DC-452E-AD60-6F71BB594E54}"/>
                </a:ext>
              </a:extLst>
            </p:cNvPr>
            <p:cNvSpPr/>
            <p:nvPr/>
          </p:nvSpPr>
          <p:spPr>
            <a:xfrm>
              <a:off x="5520264" y="2963183"/>
              <a:ext cx="1070079" cy="6258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33246B-F7DE-4A4D-91D4-B2E734C2D1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13833" y="2817491"/>
              <a:ext cx="1106431" cy="14569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61774B1-DC00-41CA-B6CB-059A794367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3833" y="3589015"/>
              <a:ext cx="1106431" cy="250416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2">
            <a:extLst>
              <a:ext uri="{FF2B5EF4-FFF2-40B4-BE49-F238E27FC236}">
                <a16:creationId xmlns:a16="http://schemas.microsoft.com/office/drawing/2014/main" id="{2B0E8264-0E3E-41EE-9FB1-51841E70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26" y="5660852"/>
            <a:ext cx="4286250" cy="27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600" dirty="0">
                <a:latin typeface="Arial" panose="020B0604020202020204" pitchFamily="34" charset="0"/>
                <a:cs typeface="Times New Roman" panose="02020603050405020304" pitchFamily="18" charset="0"/>
              </a:rPr>
              <a:t>Flood Tool Link: </a:t>
            </a:r>
            <a:r>
              <a:rPr lang="en-US" sz="600" dirty="0"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https://www.mapwv.gov/flood/map/?wkid=102100&amp;x=-8990644&amp;y=4575309&amp;l=11&amp;v=2</a:t>
            </a:r>
            <a:endParaRPr 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ap of a neighborhood&#10;&#10;Description automatically generated with low confidence">
            <a:extLst>
              <a:ext uri="{FF2B5EF4-FFF2-40B4-BE49-F238E27FC236}">
                <a16:creationId xmlns:a16="http://schemas.microsoft.com/office/drawing/2014/main" id="{0D7E7921-E022-432C-8498-93698459F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6" y="2385161"/>
            <a:ext cx="7449842" cy="3281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45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80559E42-2CEC-4811-A77E-86EB714C1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55" y="523932"/>
            <a:ext cx="11895908" cy="621976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White Sulphur Springs: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Higher flood velocity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Rainelle: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Higher flood depths; Higher frequency; Longer duration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Concerns</a:t>
            </a:r>
          </a:p>
        </p:txBody>
      </p:sp>
      <p:pic>
        <p:nvPicPr>
          <p:cNvPr id="12" name="Picture 11" descr="A picture containing outdoor, house, tree, grass&#10;&#10;Description automatically generated">
            <a:extLst>
              <a:ext uri="{FF2B5EF4-FFF2-40B4-BE49-F238E27FC236}">
                <a16:creationId xmlns:a16="http://schemas.microsoft.com/office/drawing/2014/main" id="{DF76CA5E-B856-4212-A593-77BF312D9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09" y="1009287"/>
            <a:ext cx="3257954" cy="2171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outdoor, building, water, bridge&#10;&#10;Description automatically generated">
            <a:extLst>
              <a:ext uri="{FF2B5EF4-FFF2-40B4-BE49-F238E27FC236}">
                <a16:creationId xmlns:a16="http://schemas.microsoft.com/office/drawing/2014/main" id="{93E09486-2F5F-486F-BA1D-39D6349BB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39" y="1009285"/>
            <a:ext cx="3257955" cy="2171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1EA1B6A7-25F2-4AD7-B606-A0CE3D96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373" y="3181256"/>
            <a:ext cx="7454537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The Register Herald at </a:t>
            </a:r>
          </a:p>
          <a:p>
            <a:pPr algn="ctr"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https://www.register-herald.com/flood/gallery-white-sulphur-springs-flood-of-2016/collection_cdf2d4b0-56d9-11e7-a382-7b8f9ba26dee.html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50"/>
              </a:spcBef>
            </a:pP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9EDACB-208A-4B24-B5D7-80F630482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6" t="7573" r="1920" b="34568"/>
          <a:stretch/>
        </p:blipFill>
        <p:spPr>
          <a:xfrm>
            <a:off x="3126591" y="3988400"/>
            <a:ext cx="5938819" cy="2428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F3A6F3A3-D76F-4945-9577-FCABAB336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813" y="6479143"/>
            <a:ext cx="5984650" cy="24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Elevated Media, clipped from a video at https://www.youtube.com/watch?v=FmZBWNUwms8</a:t>
            </a:r>
          </a:p>
        </p:txBody>
      </p:sp>
    </p:spTree>
    <p:extLst>
      <p:ext uri="{BB962C8B-B14F-4D97-AF65-F5344CB8AC3E}">
        <p14:creationId xmlns:p14="http://schemas.microsoft.com/office/powerpoint/2010/main" val="402957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975E-FBED-4ED0-B8F6-3E26A72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438" y="2766219"/>
            <a:ext cx="5953125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/ Human Exposure</a:t>
            </a:r>
          </a:p>
        </p:txBody>
      </p:sp>
    </p:spTree>
    <p:extLst>
      <p:ext uri="{BB962C8B-B14F-4D97-AF65-F5344CB8AC3E}">
        <p14:creationId xmlns:p14="http://schemas.microsoft.com/office/powerpoint/2010/main" val="261844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1419225"/>
            <a:ext cx="11896725" cy="4667250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26% of total buildings in the community (n=425, Rank: 12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ts val="50"/>
              </a:spcBef>
            </a:pPr>
            <a:endParaRPr lang="en-US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0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34% of total buildings in the community (n=338, Rank: 18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Median ratio for all incorporated areas in the state: 9%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8" y="6155022"/>
            <a:ext cx="11896725" cy="64212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Community-level management: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Regulations limiting development in floodplains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Primary Buildings in Floodplain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23932"/>
            <a:ext cx="11896725" cy="84613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The number of structures located in floodplain indicates the level of physical and human exposure, as elements of flood risk, in a community. </a:t>
            </a:r>
          </a:p>
        </p:txBody>
      </p:sp>
      <p:pic>
        <p:nvPicPr>
          <p:cNvPr id="12" name="Picture 11" descr="A picture containing text, grass, outdoor, road&#10;&#10;Description automatically generated">
            <a:extLst>
              <a:ext uri="{FF2B5EF4-FFF2-40B4-BE49-F238E27FC236}">
                <a16:creationId xmlns:a16="http://schemas.microsoft.com/office/drawing/2014/main" id="{B470B5B0-2A2E-4637-B7F3-185E5C3C4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5" r="4287"/>
          <a:stretch/>
        </p:blipFill>
        <p:spPr>
          <a:xfrm>
            <a:off x="4736133" y="2001489"/>
            <a:ext cx="4720182" cy="1334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text, grass, outdoor, tree&#10;&#10;Description automatically generated">
            <a:extLst>
              <a:ext uri="{FF2B5EF4-FFF2-40B4-BE49-F238E27FC236}">
                <a16:creationId xmlns:a16="http://schemas.microsoft.com/office/drawing/2014/main" id="{E97E51C6-85E9-44C2-9FC9-26F1BEF572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66" r="5306" b="16387"/>
          <a:stretch/>
        </p:blipFill>
        <p:spPr>
          <a:xfrm>
            <a:off x="854669" y="2001489"/>
            <a:ext cx="3771766" cy="1334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6A603FFB-0930-408B-85B8-EC722712E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394" y="3361532"/>
            <a:ext cx="3579740" cy="2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13-17-0009-0342-0000_150   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6"/>
              </a:rPr>
              <a:t>Flood Tool Link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E0CB1644-C8BC-46C3-B3C0-62AC27B95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682" y="3361532"/>
            <a:ext cx="3579740" cy="2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13-17-0011-0246-0000_559   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Flood Tool Link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7911C9-B9A7-4C0E-82E0-D3A88E5223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2" r="9407"/>
          <a:stretch/>
        </p:blipFill>
        <p:spPr>
          <a:xfrm>
            <a:off x="854669" y="3960566"/>
            <a:ext cx="5044218" cy="1334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0B2F0-C20C-41C0-B544-F15DCB22C2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2"/>
          <a:stretch/>
        </p:blipFill>
        <p:spPr>
          <a:xfrm>
            <a:off x="6215793" y="3937233"/>
            <a:ext cx="3235588" cy="1334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BE7101BA-E362-4C9E-A254-88BCFBDFA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416" y="5294837"/>
            <a:ext cx="3512979" cy="2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13-13-0004-0194-0000_506   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11"/>
              </a:rPr>
              <a:t>Flood Tool Link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980661FC-211F-456A-9D64-8F0168DD0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098" y="5265987"/>
            <a:ext cx="3512979" cy="2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13-13-0005-0341-0000_249   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  <a:hlinkClick r:id="rId12"/>
              </a:rPr>
              <a:t>Flood Tool Link</a:t>
            </a: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229C6D19-FEF6-45F9-9DA1-C87A663D1EE2}"/>
              </a:ext>
            </a:extLst>
          </p:cNvPr>
          <p:cNvSpPr/>
          <p:nvPr/>
        </p:nvSpPr>
        <p:spPr>
          <a:xfrm>
            <a:off x="9565454" y="1530335"/>
            <a:ext cx="2369371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High % Buildings in Floodplain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5086BB1F-56E1-4A86-8D9A-2B77CE42E6F7}"/>
              </a:ext>
            </a:extLst>
          </p:cNvPr>
          <p:cNvSpPr/>
          <p:nvPr/>
        </p:nvSpPr>
        <p:spPr>
          <a:xfrm>
            <a:off x="9883969" y="4871834"/>
            <a:ext cx="1871263" cy="104045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Survey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75% primary residences affected by 2016 flood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99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8" y="1432492"/>
            <a:ext cx="11896725" cy="5364658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Building-level by owners: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Purchase flood Insurance;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Elevate buildings;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Provide flood openings;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Seal foundations;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Elevate and anchor utilities; 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Protect valuable possessions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https://www.floodsmart.gov</a:t>
            </a: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r>
              <a:rPr 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“What to do before a flood”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Primary Buildings in Floodplain…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23932"/>
            <a:ext cx="11896725" cy="84613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The number of structures located in floodplain indicates the level of physical and human exposure, as elements of flood risk, in a community.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CA9AE-2954-4D67-984D-E8745B782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93" y="1556096"/>
            <a:ext cx="7863393" cy="5084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1D75A442-6F11-4848-880F-2DBD0AED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8" y="6113122"/>
            <a:ext cx="3512979" cy="61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000" dirty="0">
                <a:latin typeface="Arial" panose="020B0604020202020204" pitchFamily="34" charset="0"/>
                <a:cs typeface="Times New Roman" panose="02020603050405020304" pitchFamily="18" charset="0"/>
              </a:rPr>
              <a:t>Retrieved from: FEMA. </a:t>
            </a:r>
            <a:r>
              <a:rPr lang="en-US" sz="1000" i="1" dirty="0">
                <a:latin typeface="Arial" panose="020B0604020202020204" pitchFamily="34" charset="0"/>
                <a:cs typeface="Times New Roman" panose="02020603050405020304" pitchFamily="18" charset="0"/>
              </a:rPr>
              <a:t>Understanding Flood Dangers</a:t>
            </a:r>
          </a:p>
          <a:p>
            <a:pPr>
              <a:spcBef>
                <a:spcPts val="50"/>
              </a:spcBef>
            </a:pPr>
            <a:r>
              <a:rPr lang="en-US" sz="1000" i="1" dirty="0">
                <a:latin typeface="Arial" panose="020B0604020202020204" pitchFamily="34" charset="0"/>
                <a:cs typeface="Times New Roman" panose="02020603050405020304" pitchFamily="18" charset="0"/>
              </a:rPr>
              <a:t>in Central West Virginia: LESSONS LEARNED FROM THE JUNE 2016 FLOOD</a:t>
            </a:r>
          </a:p>
        </p:txBody>
      </p:sp>
    </p:spTree>
    <p:extLst>
      <p:ext uri="{BB962C8B-B14F-4D97-AF65-F5344CB8AC3E}">
        <p14:creationId xmlns:p14="http://schemas.microsoft.com/office/powerpoint/2010/main" val="208174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>
            <a:extLst>
              <a:ext uri="{FF2B5EF4-FFF2-40B4-BE49-F238E27FC236}">
                <a16:creationId xmlns:a16="http://schemas.microsoft.com/office/drawing/2014/main" id="{00C40D7C-1C49-4097-9D18-484446D1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34279"/>
            <a:ext cx="11887200" cy="4467225"/>
          </a:xfrm>
          <a:prstGeom prst="rect">
            <a:avLst/>
          </a:prstGeom>
          <a:solidFill>
            <a:srgbClr val="FFF2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83764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Findings: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105 (Rank: 6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); 25% of SFHA buildings in floodway</a:t>
            </a:r>
          </a:p>
          <a:p>
            <a:pPr>
              <a:spcBef>
                <a:spcPts val="50"/>
              </a:spcBef>
            </a:pPr>
            <a:r>
              <a:rPr 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Rainelle: 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47 (Rank: 18</a:t>
            </a:r>
            <a:r>
              <a:rPr 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); 14% of SFHA buildings in floodway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Median ratio for all incorporated areas in the state: 8%</a:t>
            </a:r>
          </a:p>
          <a:p>
            <a:pPr>
              <a:spcBef>
                <a:spcPts val="50"/>
              </a:spcBef>
            </a:pPr>
            <a:endParaRPr 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sz="1600" i="1" dirty="0">
              <a:solidFill>
                <a:srgbClr val="1F4E7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BE77D32-4FAA-4175-A4F9-1E3ED006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1" y="5935606"/>
            <a:ext cx="11887200" cy="861545"/>
          </a:xfrm>
          <a:prstGeom prst="rect">
            <a:avLst/>
          </a:prstGeom>
          <a:solidFill>
            <a:srgbClr val="E3EBDD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6288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Should be a priority for mitigation efforts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Stricter engineering development standards should be applied: No expansion on building footprint; “No-Rise/No Impact” cert.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"/>
            <a:ext cx="12192000" cy="461508"/>
          </a:xfrm>
          <a:prstGeom prst="rect">
            <a:avLst/>
          </a:prstGeom>
          <a:solidFill>
            <a:srgbClr val="1F4E7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Buildings in Floodway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B82586BC-5B26-476B-97E6-EB5FD0D92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1" y="523932"/>
            <a:ext cx="11887200" cy="846138"/>
          </a:xfrm>
          <a:prstGeom prst="rect">
            <a:avLst/>
          </a:prstGeom>
          <a:solidFill>
            <a:srgbClr val="DCE2E4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4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Buildings in the floodway channel of a stream or close to the flood source, will be subject to the greatest flood depths, highest velocities, and greatest debris potential.</a:t>
            </a:r>
          </a:p>
        </p:txBody>
      </p:sp>
      <p:pic>
        <p:nvPicPr>
          <p:cNvPr id="5" name="Picture 4" descr="A picture containing outdoor, window, tree, home&#10;&#10;Description automatically generated">
            <a:extLst>
              <a:ext uri="{FF2B5EF4-FFF2-40B4-BE49-F238E27FC236}">
                <a16:creationId xmlns:a16="http://schemas.microsoft.com/office/drawing/2014/main" id="{6BDC623F-D56E-45AB-B21D-EC773AD42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876550"/>
            <a:ext cx="4200525" cy="2800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house destroyed by a tornado&#10;&#10;Description automatically generated with low confidence">
            <a:extLst>
              <a:ext uri="{FF2B5EF4-FFF2-40B4-BE49-F238E27FC236}">
                <a16:creationId xmlns:a16="http://schemas.microsoft.com/office/drawing/2014/main" id="{427AD84D-536C-4387-821D-B68A74FE7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4" y="2876550"/>
            <a:ext cx="4200525" cy="2800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8557CFA6-A0A0-4B04-B39D-F86BFDBA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145" y="2592766"/>
            <a:ext cx="1932709" cy="2521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000" b="1" dirty="0">
                <a:latin typeface="Arial" panose="020B0604020202020204" pitchFamily="34" charset="0"/>
                <a:cs typeface="Times New Roman" panose="02020603050405020304" pitchFamily="18" charset="0"/>
              </a:rPr>
              <a:t>White Sulphur Springs, 2016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6A393E37-F88A-418D-B5BD-A189D989E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5668282"/>
            <a:ext cx="8439150" cy="3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Image courtesy of The Register Herald at 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https://www.register-herald.com/flood/gallery-white-sulphur-springs-flood-of-2016/collection_cdf2d4b0-56d9-11e7-a382-7b8f9ba26dee.html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50"/>
              </a:spcBef>
            </a:pPr>
            <a:endParaRPr lang="en-US" sz="9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B23EB952-034A-4026-9263-C300DDE5DA9B}"/>
              </a:ext>
            </a:extLst>
          </p:cNvPr>
          <p:cNvSpPr/>
          <p:nvPr/>
        </p:nvSpPr>
        <p:spPr>
          <a:xfrm>
            <a:off x="8877301" y="1506523"/>
            <a:ext cx="3086100" cy="2165365"/>
          </a:xfrm>
          <a:prstGeom prst="irregularSeal1">
            <a:avLst/>
          </a:prstGeom>
          <a:solidFill>
            <a:srgbClr val="B4521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Structures exposed to High Velocity Flows</a:t>
            </a:r>
          </a:p>
        </p:txBody>
      </p:sp>
    </p:spTree>
    <p:extLst>
      <p:ext uri="{BB962C8B-B14F-4D97-AF65-F5344CB8AC3E}">
        <p14:creationId xmlns:p14="http://schemas.microsoft.com/office/powerpoint/2010/main" val="424180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18801</TotalTime>
  <Words>2965</Words>
  <Application>Microsoft Office PowerPoint</Application>
  <PresentationFormat>Widescreen</PresentationFormat>
  <Paragraphs>481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Narrow</vt:lpstr>
      <vt:lpstr>Calibri</vt:lpstr>
      <vt:lpstr>Calibri Light</vt:lpstr>
      <vt:lpstr>Office Theme</vt:lpstr>
      <vt:lpstr>Flood Characteristics</vt:lpstr>
      <vt:lpstr>PowerPoint Presentation</vt:lpstr>
      <vt:lpstr>PowerPoint Presentation</vt:lpstr>
      <vt:lpstr>PowerPoint Presentation</vt:lpstr>
      <vt:lpstr>PowerPoint Presentation</vt:lpstr>
      <vt:lpstr>Physical / Human Exposure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/ Physical Vulnerability</vt:lpstr>
      <vt:lpstr>PowerPoint Presentation</vt:lpstr>
      <vt:lpstr>PowerPoint Presentation</vt:lpstr>
      <vt:lpstr>Flood Loss Estimates</vt:lpstr>
      <vt:lpstr>PowerPoint Presentation</vt:lpstr>
      <vt:lpstr>PowerPoint Presentation</vt:lpstr>
      <vt:lpstr>PowerPoint Presentation</vt:lpstr>
      <vt:lpstr>PowerPoint Presentation</vt:lpstr>
      <vt:lpstr>Flood Mitigation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Behrang Bidadian</cp:lastModifiedBy>
  <cp:revision>1119</cp:revision>
  <cp:lastPrinted>2022-11-15T20:52:39Z</cp:lastPrinted>
  <dcterms:created xsi:type="dcterms:W3CDTF">2019-08-23T20:01:46Z</dcterms:created>
  <dcterms:modified xsi:type="dcterms:W3CDTF">2023-06-01T15:07:17Z</dcterms:modified>
</cp:coreProperties>
</file>