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7" r:id="rId2"/>
    <p:sldId id="275" r:id="rId3"/>
    <p:sldId id="256" r:id="rId4"/>
    <p:sldId id="276" r:id="rId5"/>
    <p:sldId id="266" r:id="rId6"/>
    <p:sldId id="262" r:id="rId7"/>
    <p:sldId id="280" r:id="rId8"/>
    <p:sldId id="257" r:id="rId9"/>
    <p:sldId id="285" r:id="rId10"/>
    <p:sldId id="282" r:id="rId11"/>
    <p:sldId id="272" r:id="rId12"/>
    <p:sldId id="284" r:id="rId13"/>
    <p:sldId id="265" r:id="rId14"/>
    <p:sldId id="287" r:id="rId15"/>
    <p:sldId id="286" r:id="rId16"/>
    <p:sldId id="271" r:id="rId17"/>
    <p:sldId id="261" r:id="rId18"/>
    <p:sldId id="277" r:id="rId19"/>
    <p:sldId id="269" r:id="rId20"/>
    <p:sldId id="278" r:id="rId21"/>
    <p:sldId id="288" r:id="rId22"/>
    <p:sldId id="28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3" autoAdjust="0"/>
    <p:restoredTop sz="94660"/>
  </p:normalViewPr>
  <p:slideViewPr>
    <p:cSldViewPr snapToGrid="0">
      <p:cViewPr varScale="1">
        <p:scale>
          <a:sx n="109" d="100"/>
          <a:sy n="109" d="100"/>
        </p:scale>
        <p:origin x="55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F415A1-9796-4B66-9A6A-CA42B54F025B}"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6A799-A763-4604-A9BE-F909BF426287}" type="slidenum">
              <a:rPr lang="en-US" smtClean="0"/>
              <a:t>‹#›</a:t>
            </a:fld>
            <a:endParaRPr lang="en-US"/>
          </a:p>
        </p:txBody>
      </p:sp>
    </p:spTree>
    <p:extLst>
      <p:ext uri="{BB962C8B-B14F-4D97-AF65-F5344CB8AC3E}">
        <p14:creationId xmlns:p14="http://schemas.microsoft.com/office/powerpoint/2010/main" val="1870565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a:t>
            </a:fld>
            <a:endParaRPr lang="en-US"/>
          </a:p>
        </p:txBody>
      </p:sp>
    </p:spTree>
    <p:extLst>
      <p:ext uri="{BB962C8B-B14F-4D97-AF65-F5344CB8AC3E}">
        <p14:creationId xmlns:p14="http://schemas.microsoft.com/office/powerpoint/2010/main" val="3725236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607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960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54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11</a:t>
            </a:fld>
            <a:endParaRPr lang="en-US"/>
          </a:p>
        </p:txBody>
      </p:sp>
    </p:spTree>
    <p:extLst>
      <p:ext uri="{BB962C8B-B14F-4D97-AF65-F5344CB8AC3E}">
        <p14:creationId xmlns:p14="http://schemas.microsoft.com/office/powerpoint/2010/main" val="403171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19</a:t>
            </a:fld>
            <a:endParaRPr lang="en-US"/>
          </a:p>
        </p:txBody>
      </p:sp>
    </p:spTree>
    <p:extLst>
      <p:ext uri="{BB962C8B-B14F-4D97-AF65-F5344CB8AC3E}">
        <p14:creationId xmlns:p14="http://schemas.microsoft.com/office/powerpoint/2010/main" val="932437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20</a:t>
            </a:fld>
            <a:endParaRPr lang="en-US"/>
          </a:p>
        </p:txBody>
      </p:sp>
    </p:spTree>
    <p:extLst>
      <p:ext uri="{BB962C8B-B14F-4D97-AF65-F5344CB8AC3E}">
        <p14:creationId xmlns:p14="http://schemas.microsoft.com/office/powerpoint/2010/main" val="1039397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21</a:t>
            </a:fld>
            <a:endParaRPr lang="en-US"/>
          </a:p>
        </p:txBody>
      </p:sp>
    </p:spTree>
    <p:extLst>
      <p:ext uri="{BB962C8B-B14F-4D97-AF65-F5344CB8AC3E}">
        <p14:creationId xmlns:p14="http://schemas.microsoft.com/office/powerpoint/2010/main" val="1851152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7F4965-F987-4A94-928F-8192A8872FDA}"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158496969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F4965-F987-4A94-928F-8192A8872FDA}"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404292991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F4965-F987-4A94-928F-8192A8872FDA}"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41562092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F4965-F987-4A94-928F-8192A8872FDA}"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4039485269"/>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7F4965-F987-4A94-928F-8192A8872FDA}"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1351604316"/>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7F4965-F987-4A94-928F-8192A8872FDA}"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84812641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7F4965-F987-4A94-928F-8192A8872FDA}" type="datetimeFigureOut">
              <a:rPr lang="en-US" smtClean="0"/>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241206156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7F4965-F987-4A94-928F-8192A8872FDA}"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280349701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7F4965-F987-4A94-928F-8192A8872FDA}" type="datetimeFigureOut">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267513608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7F4965-F987-4A94-928F-8192A8872FDA}"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94780109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7F4965-F987-4A94-928F-8192A8872FDA}"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206686106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7F4965-F987-4A94-928F-8192A8872FDA}" type="datetimeFigureOut">
              <a:rPr lang="en-US" smtClean="0"/>
              <a:t>4/18/2024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92002-0645-420E-A037-98D43ED15130}" type="slidenum">
              <a:rPr lang="en-US" smtClean="0"/>
              <a:t>‹#›</a:t>
            </a:fld>
            <a:endParaRPr lang="en-US"/>
          </a:p>
        </p:txBody>
      </p:sp>
    </p:spTree>
    <p:extLst>
      <p:ext uri="{BB962C8B-B14F-4D97-AF65-F5344CB8AC3E}">
        <p14:creationId xmlns:p14="http://schemas.microsoft.com/office/powerpoint/2010/main" val="976955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0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www.mapwv.gov/flood/map/?wkid=102100&amp;x=-8764770&amp;y=4781465&amp;l=11&amp;v=2" TargetMode="External"/><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www.mapwv.gov/flood/map/?wkid=102100&amp;x=-8764056&amp;y=4781293&amp;l=13&amp;v=2"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emd.wv.gov/MitigationRecovery/Documents/Floodplain%20Management%20in%20WV%20Quick%20Guide.pdf"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hyperlink" Target="https://www.mapwv.gov/flood/map/?wkid=102100&amp;x=-8762752&amp;y=4782737&amp;l=13&amp;v=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data.wvgis.wvu.edu/pub/RA/_engage/Local/SDE" TargetMode="External"/><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data.wvgis.wvu.edu/pub/RA/State/BL/BLRA/WV/" TargetMode="External"/><Relationship Id="rId7" Type="http://schemas.openxmlformats.org/officeDocument/2006/relationships/hyperlink" Target="https://data.wvgis.wvu.edu/pub/RA/State/CL/Matrix/"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data.wvgis.wvu.edu/pub/RA/State/BL/Top-List/Top100/" TargetMode="External"/><Relationship Id="rId5" Type="http://schemas.openxmlformats.org/officeDocument/2006/relationships/hyperlink" Target="https://data.wvgis.wvu.edu/pub/RA/State/BL/Extract/" TargetMode="External"/><Relationship Id="rId4" Type="http://schemas.openxmlformats.org/officeDocument/2006/relationships/hyperlink" Target="https://data.wvgis.wvu.edu/pub/RA/State/BL/BLR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data.wvgis.wvu.edu/pub/RA/_engage/Local/SFHA_Change" TargetMode="External"/><Relationship Id="rId5" Type="http://schemas.openxmlformats.org/officeDocument/2006/relationships/hyperlink" Target="https://data.wvgis.wvu.edu/pub/RA/_engage/Local/SFHA_Change/FEMA_R3_Local_Officials_Toolkit.pdf"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hyperlink" Target="https://www.mapwv.gov/flood/map/?wkid=102100&amp;x=-8759773&amp;y=4786197&amp;l=12&amp;v=2" TargetMode="Externa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mapwv.gov/flood/map/?wkid=102100&amp;x=-8757538&amp;y=4741650&amp;l=12&amp;v=2" TargetMode="External"/><Relationship Id="rId5" Type="http://schemas.openxmlformats.org/officeDocument/2006/relationships/image" Target="../media/image12.png"/><Relationship Id="rId4" Type="http://schemas.openxmlformats.org/officeDocument/2006/relationships/hyperlink" Target="https://www.mapwv.gov/flood/map/?wkid=102100&amp;x=-8730693&amp;y=4764263&amp;l=12&amp;v=2" TargetMode="Externa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mapwv.gov/flood/map/?wkid=102100&amp;x=-8756022&amp;y=4767114&amp;l=12&amp;v=2" TargetMode="External"/><Relationship Id="rId7" Type="http://schemas.openxmlformats.org/officeDocument/2006/relationships/hyperlink" Target="https://www.mapwv.gov/flood/map/?wkid=102100&amp;x=-8751786&amp;y=4797761&amp;l=14&amp;v=2"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hyperlink" Target="https://www.mapwv.gov/flood/map/?wkid=102100&amp;x=-8756000&amp;y=4765596&amp;l=12&amp;v=2" TargetMode="External"/><Relationship Id="rId10" Type="http://schemas.openxmlformats.org/officeDocument/2006/relationships/hyperlink" Target="https://www.mapwv.gov/flood/map/?wkid=102100&amp;x=-8751821&amp;y=4797865&amp;l=13&amp;v=2" TargetMode="External"/><Relationship Id="rId4" Type="http://schemas.openxmlformats.org/officeDocument/2006/relationships/image" Target="../media/image18.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MAP (Hampshire Co. Preliminary Flood Maps)</a:t>
            </a:r>
          </a:p>
        </p:txBody>
      </p:sp>
      <p:pic>
        <p:nvPicPr>
          <p:cNvPr id="4" name="Picture 3" descr="A hexagon with a yellow house and a river&#10;&#10;Description automatically generated">
            <a:extLst>
              <a:ext uri="{FF2B5EF4-FFF2-40B4-BE49-F238E27FC236}">
                <a16:creationId xmlns:a16="http://schemas.microsoft.com/office/drawing/2014/main" id="{2EFE2B28-9168-C111-235F-594F7F3236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855" y="5924704"/>
            <a:ext cx="854241" cy="779435"/>
          </a:xfrm>
          <a:prstGeom prst="rect">
            <a:avLst/>
          </a:prstGeom>
        </p:spPr>
      </p:pic>
      <p:pic>
        <p:nvPicPr>
          <p:cNvPr id="12" name="Picture 11"/>
          <p:cNvPicPr>
            <a:picLocks noChangeAspect="1"/>
          </p:cNvPicPr>
          <p:nvPr/>
        </p:nvPicPr>
        <p:blipFill>
          <a:blip r:embed="rId3"/>
          <a:stretch>
            <a:fillRect/>
          </a:stretch>
        </p:blipFill>
        <p:spPr>
          <a:xfrm>
            <a:off x="10562882" y="6272826"/>
            <a:ext cx="1382162" cy="43131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360200472"/>
              </p:ext>
            </p:extLst>
          </p:nvPr>
        </p:nvGraphicFramePr>
        <p:xfrm>
          <a:off x="427121" y="1266051"/>
          <a:ext cx="3324747" cy="3403600"/>
        </p:xfrm>
        <a:graphic>
          <a:graphicData uri="http://schemas.openxmlformats.org/drawingml/2006/table">
            <a:tbl>
              <a:tblPr firstRow="1" bandRow="1">
                <a:tableStyleId>{7DF18680-E054-41AD-8BC1-D1AEF772440D}</a:tableStyleId>
              </a:tblPr>
              <a:tblGrid>
                <a:gridCol w="3324747">
                  <a:extLst>
                    <a:ext uri="{9D8B030D-6E8A-4147-A177-3AD203B41FA5}">
                      <a16:colId xmlns:a16="http://schemas.microsoft.com/office/drawing/2014/main" val="3092337256"/>
                    </a:ext>
                  </a:extLst>
                </a:gridCol>
              </a:tblGrid>
              <a:tr h="370840">
                <a:tc>
                  <a:txBody>
                    <a:bodyPr/>
                    <a:lstStyle/>
                    <a:p>
                      <a:r>
                        <a:rPr lang="en-US" dirty="0"/>
                        <a:t>Risk </a:t>
                      </a:r>
                      <a:r>
                        <a:rPr lang="en-US" u="sng" dirty="0">
                          <a:solidFill>
                            <a:srgbClr val="FFFF00"/>
                          </a:solidFill>
                        </a:rPr>
                        <a:t>M</a:t>
                      </a:r>
                      <a:r>
                        <a:rPr lang="en-US" dirty="0"/>
                        <a:t>apping</a:t>
                      </a:r>
                    </a:p>
                    <a:p>
                      <a:r>
                        <a:rPr lang="en-US" dirty="0"/>
                        <a:t>(New Preliminary Flood Maps)</a:t>
                      </a:r>
                    </a:p>
                  </a:txBody>
                  <a:tcPr/>
                </a:tc>
                <a:extLst>
                  <a:ext uri="{0D108BD9-81ED-4DB2-BD59-A6C34878D82A}">
                    <a16:rowId xmlns:a16="http://schemas.microsoft.com/office/drawing/2014/main" val="42347380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Understand Flood Map Changes (BFEs, Floodplains/Floodways)</a:t>
                      </a:r>
                      <a:endParaRPr lang="en-US" dirty="0"/>
                    </a:p>
                  </a:txBody>
                  <a:tcPr/>
                </a:tc>
                <a:extLst>
                  <a:ext uri="{0D108BD9-81ED-4DB2-BD59-A6C34878D82A}">
                    <a16:rowId xmlns:a16="http://schemas.microsoft.com/office/drawing/2014/main" val="34337028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Floodplain</a:t>
                      </a:r>
                      <a:r>
                        <a:rPr lang="en-US" baseline="0" dirty="0"/>
                        <a:t> Building Counts</a:t>
                      </a:r>
                      <a:endParaRPr lang="en-US" dirty="0"/>
                    </a:p>
                  </a:txBody>
                  <a:tcPr/>
                </a:tc>
                <a:extLst>
                  <a:ext uri="{0D108BD9-81ED-4DB2-BD59-A6C34878D82A}">
                    <a16:rowId xmlns:a16="http://schemas.microsoft.com/office/drawing/2014/main" val="28069190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SFHA Building</a:t>
                      </a:r>
                      <a:r>
                        <a:rPr lang="en-US" baseline="0" dirty="0"/>
                        <a:t> Changes and </a:t>
                      </a:r>
                      <a:r>
                        <a:rPr lang="en-US" dirty="0"/>
                        <a:t>Outreach Letters</a:t>
                      </a:r>
                    </a:p>
                  </a:txBody>
                  <a:tcPr/>
                </a:tc>
                <a:extLst>
                  <a:ext uri="{0D108BD9-81ED-4DB2-BD59-A6C34878D82A}">
                    <a16:rowId xmlns:a16="http://schemas.microsoft.com/office/drawing/2014/main" val="23437375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LOMAs</a:t>
                      </a:r>
                      <a:r>
                        <a:rPr lang="en-US" baseline="0" dirty="0"/>
                        <a:t> (SFHA mapped out)</a:t>
                      </a:r>
                      <a:endParaRPr lang="en-US" dirty="0"/>
                    </a:p>
                  </a:txBody>
                  <a:tcPr/>
                </a:tc>
                <a:extLst>
                  <a:ext uri="{0D108BD9-81ED-4DB2-BD59-A6C34878D82A}">
                    <a16:rowId xmlns:a16="http://schemas.microsoft.com/office/drawing/2014/main" val="3465043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Essential Facilities mapped</a:t>
                      </a:r>
                      <a:r>
                        <a:rPr lang="en-US" baseline="0" dirty="0"/>
                        <a:t> out</a:t>
                      </a:r>
                      <a:endParaRPr lang="en-US" dirty="0"/>
                    </a:p>
                  </a:txBody>
                  <a:tcPr/>
                </a:tc>
                <a:extLst>
                  <a:ext uri="{0D108BD9-81ED-4DB2-BD59-A6C34878D82A}">
                    <a16:rowId xmlns:a16="http://schemas.microsoft.com/office/drawing/2014/main" val="6911100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Vertical</a:t>
                      </a:r>
                      <a:r>
                        <a:rPr lang="en-US" baseline="0" dirty="0"/>
                        <a:t> Datum (NAVD88)</a:t>
                      </a:r>
                      <a:endParaRPr lang="en-US" dirty="0"/>
                    </a:p>
                  </a:txBody>
                  <a:tcPr/>
                </a:tc>
                <a:extLst>
                  <a:ext uri="{0D108BD9-81ED-4DB2-BD59-A6C34878D82A}">
                    <a16:rowId xmlns:a16="http://schemas.microsoft.com/office/drawing/2014/main" val="72552369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159332945"/>
              </p:ext>
            </p:extLst>
          </p:nvPr>
        </p:nvGraphicFramePr>
        <p:xfrm>
          <a:off x="4079740" y="1266051"/>
          <a:ext cx="3708972" cy="3947160"/>
        </p:xfrm>
        <a:graphic>
          <a:graphicData uri="http://schemas.openxmlformats.org/drawingml/2006/table">
            <a:tbl>
              <a:tblPr firstRow="1" bandRow="1">
                <a:tableStyleId>{21E4AEA4-8DFA-4A89-87EB-49C32662AFE0}</a:tableStyleId>
              </a:tblPr>
              <a:tblGrid>
                <a:gridCol w="3708972">
                  <a:extLst>
                    <a:ext uri="{9D8B030D-6E8A-4147-A177-3AD203B41FA5}">
                      <a16:colId xmlns:a16="http://schemas.microsoft.com/office/drawing/2014/main" val="3092337256"/>
                    </a:ext>
                  </a:extLst>
                </a:gridCol>
              </a:tblGrid>
              <a:tr h="370840">
                <a:tc>
                  <a:txBody>
                    <a:bodyPr/>
                    <a:lstStyle/>
                    <a:p>
                      <a:r>
                        <a:rPr lang="en-US" dirty="0"/>
                        <a:t>Risk </a:t>
                      </a:r>
                      <a:r>
                        <a:rPr lang="en-US" u="sng" dirty="0">
                          <a:solidFill>
                            <a:srgbClr val="FFFF00"/>
                          </a:solidFill>
                        </a:rPr>
                        <a:t>A</a:t>
                      </a:r>
                      <a:r>
                        <a:rPr lang="en-US" dirty="0"/>
                        <a:t>nalysis</a:t>
                      </a:r>
                      <a:br>
                        <a:rPr lang="en-US" dirty="0"/>
                      </a:br>
                      <a:r>
                        <a:rPr lang="en-US" dirty="0"/>
                        <a:t>(Risk Identification)</a:t>
                      </a:r>
                    </a:p>
                  </a:txBody>
                  <a:tcPr>
                    <a:solidFill>
                      <a:srgbClr val="C00000"/>
                    </a:solidFill>
                  </a:tcPr>
                </a:tc>
                <a:extLst>
                  <a:ext uri="{0D108BD9-81ED-4DB2-BD59-A6C34878D82A}">
                    <a16:rowId xmlns:a16="http://schemas.microsoft.com/office/drawing/2014/main" val="4234738088"/>
                  </a:ext>
                </a:extLst>
              </a:tr>
              <a:tr h="370840">
                <a:tc>
                  <a:txBody>
                    <a:bodyPr/>
                    <a:lstStyle/>
                    <a:p>
                      <a:r>
                        <a:rPr lang="en-US" dirty="0"/>
                        <a:t>Large Floodplain</a:t>
                      </a:r>
                      <a:r>
                        <a:rPr lang="en-US" baseline="0" dirty="0"/>
                        <a:t> Area (acres) and Length (miles)</a:t>
                      </a:r>
                      <a:endParaRPr lang="en-US" dirty="0"/>
                    </a:p>
                  </a:txBody>
                  <a:tcPr/>
                </a:tc>
                <a:extLst>
                  <a:ext uri="{0D108BD9-81ED-4DB2-BD59-A6C34878D82A}">
                    <a16:rowId xmlns:a16="http://schemas.microsoft.com/office/drawing/2014/main" val="2343737591"/>
                  </a:ext>
                </a:extLst>
              </a:tr>
              <a:tr h="370840">
                <a:tc>
                  <a:txBody>
                    <a:bodyPr/>
                    <a:lstStyle/>
                    <a:p>
                      <a:r>
                        <a:rPr lang="en-US" dirty="0"/>
                        <a:t>Higher Number of Community Assets </a:t>
                      </a:r>
                    </a:p>
                  </a:txBody>
                  <a:tcPr/>
                </a:tc>
                <a:extLst>
                  <a:ext uri="{0D108BD9-81ED-4DB2-BD59-A6C34878D82A}">
                    <a16:rowId xmlns:a16="http://schemas.microsoft.com/office/drawing/2014/main" val="346504367"/>
                  </a:ext>
                </a:extLst>
              </a:tr>
              <a:tr h="370840">
                <a:tc>
                  <a:txBody>
                    <a:bodyPr/>
                    <a:lstStyle/>
                    <a:p>
                      <a:r>
                        <a:rPr lang="en-US" dirty="0"/>
                        <a:t>High Flood Depths</a:t>
                      </a:r>
                    </a:p>
                  </a:txBody>
                  <a:tcPr/>
                </a:tc>
                <a:extLst>
                  <a:ext uri="{0D108BD9-81ED-4DB2-BD59-A6C34878D82A}">
                    <a16:rowId xmlns:a16="http://schemas.microsoft.com/office/drawing/2014/main" val="2971040873"/>
                  </a:ext>
                </a:extLst>
              </a:tr>
              <a:tr h="370840">
                <a:tc>
                  <a:txBody>
                    <a:bodyPr/>
                    <a:lstStyle/>
                    <a:p>
                      <a:r>
                        <a:rPr lang="en-US" dirty="0"/>
                        <a:t>High Building Damage Losses</a:t>
                      </a:r>
                    </a:p>
                  </a:txBody>
                  <a:tcPr/>
                </a:tc>
                <a:extLst>
                  <a:ext uri="{0D108BD9-81ED-4DB2-BD59-A6C34878D82A}">
                    <a16:rowId xmlns:a16="http://schemas.microsoft.com/office/drawing/2014/main" val="653724089"/>
                  </a:ext>
                </a:extLst>
              </a:tr>
              <a:tr h="370840">
                <a:tc>
                  <a:txBody>
                    <a:bodyPr/>
                    <a:lstStyle/>
                    <a:p>
                      <a:r>
                        <a:rPr lang="en-US" dirty="0"/>
                        <a:t>High</a:t>
                      </a:r>
                      <a:r>
                        <a:rPr lang="en-US" baseline="0" dirty="0"/>
                        <a:t> Repetitive Loss Structures and Paid Claims</a:t>
                      </a:r>
                      <a:endParaRPr lang="en-US" dirty="0"/>
                    </a:p>
                  </a:txBody>
                  <a:tcPr/>
                </a:tc>
                <a:extLst>
                  <a:ext uri="{0D108BD9-81ED-4DB2-BD59-A6C34878D82A}">
                    <a16:rowId xmlns:a16="http://schemas.microsoft.com/office/drawing/2014/main" val="3135715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Higher Number</a:t>
                      </a:r>
                      <a:r>
                        <a:rPr lang="en-US" baseline="0" dirty="0"/>
                        <a:t> of Recreational Vehicles</a:t>
                      </a:r>
                      <a:endParaRPr lang="en-US" dirty="0"/>
                    </a:p>
                    <a:p>
                      <a:endParaRPr lang="en-US" dirty="0"/>
                    </a:p>
                  </a:txBody>
                  <a:tcPr/>
                </a:tc>
                <a:extLst>
                  <a:ext uri="{0D108BD9-81ED-4DB2-BD59-A6C34878D82A}">
                    <a16:rowId xmlns:a16="http://schemas.microsoft.com/office/drawing/2014/main" val="285033452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924734289"/>
              </p:ext>
            </p:extLst>
          </p:nvPr>
        </p:nvGraphicFramePr>
        <p:xfrm>
          <a:off x="8116585" y="1266051"/>
          <a:ext cx="3828460" cy="4414520"/>
        </p:xfrm>
        <a:graphic>
          <a:graphicData uri="http://schemas.openxmlformats.org/drawingml/2006/table">
            <a:tbl>
              <a:tblPr firstRow="1" bandRow="1">
                <a:tableStyleId>{93296810-A885-4BE3-A3E7-6D5BEEA58F35}</a:tableStyleId>
              </a:tblPr>
              <a:tblGrid>
                <a:gridCol w="3828460">
                  <a:extLst>
                    <a:ext uri="{9D8B030D-6E8A-4147-A177-3AD203B41FA5}">
                      <a16:colId xmlns:a16="http://schemas.microsoft.com/office/drawing/2014/main" val="3092337256"/>
                    </a:ext>
                  </a:extLst>
                </a:gridCol>
              </a:tblGrid>
              <a:tr h="0">
                <a:tc>
                  <a:txBody>
                    <a:bodyPr/>
                    <a:lstStyle/>
                    <a:p>
                      <a:r>
                        <a:rPr lang="en-US" dirty="0"/>
                        <a:t>Risk </a:t>
                      </a:r>
                      <a:r>
                        <a:rPr lang="en-US" u="sng" dirty="0">
                          <a:solidFill>
                            <a:srgbClr val="FFFF00"/>
                          </a:solidFill>
                        </a:rPr>
                        <a:t>P</a:t>
                      </a:r>
                      <a:r>
                        <a:rPr lang="en-US" dirty="0"/>
                        <a:t>lanning</a:t>
                      </a:r>
                      <a:br>
                        <a:rPr lang="en-US" dirty="0"/>
                      </a:br>
                      <a:r>
                        <a:rPr lang="en-US" dirty="0"/>
                        <a:t>(Flood resiliency)</a:t>
                      </a:r>
                    </a:p>
                  </a:txBody>
                  <a:tcPr>
                    <a:solidFill>
                      <a:schemeClr val="accent6">
                        <a:lumMod val="50000"/>
                      </a:schemeClr>
                    </a:solidFill>
                  </a:tcPr>
                </a:tc>
                <a:extLst>
                  <a:ext uri="{0D108BD9-81ED-4DB2-BD59-A6C34878D82A}">
                    <a16:rowId xmlns:a16="http://schemas.microsoft.com/office/drawing/2014/main" val="42347380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Swift</a:t>
                      </a:r>
                      <a:r>
                        <a:rPr lang="en-US" baseline="0" dirty="0"/>
                        <a:t> Grant Funding for RL Structures</a:t>
                      </a:r>
                      <a:endParaRPr lang="en-US" dirty="0"/>
                    </a:p>
                  </a:txBody>
                  <a:tcPr/>
                </a:tc>
                <a:extLst>
                  <a:ext uri="{0D108BD9-81ED-4DB2-BD59-A6C34878D82A}">
                    <a16:rowId xmlns:a16="http://schemas.microsoft.com/office/drawing/2014/main" val="2991409700"/>
                  </a:ext>
                </a:extLst>
              </a:tr>
              <a:tr h="370840">
                <a:tc>
                  <a:txBody>
                    <a:bodyPr/>
                    <a:lstStyle/>
                    <a:p>
                      <a:r>
                        <a:rPr lang="en-US" dirty="0"/>
                        <a:t>Preload Structures</a:t>
                      </a:r>
                      <a:r>
                        <a:rPr lang="en-US" baseline="0" dirty="0"/>
                        <a:t> into FEMA SDE Software</a:t>
                      </a:r>
                      <a:endParaRPr lang="en-US" dirty="0"/>
                    </a:p>
                  </a:txBody>
                  <a:tcPr/>
                </a:tc>
                <a:extLst>
                  <a:ext uri="{0D108BD9-81ED-4DB2-BD59-A6C34878D82A}">
                    <a16:rowId xmlns:a16="http://schemas.microsoft.com/office/drawing/2014/main" val="2343737591"/>
                  </a:ext>
                </a:extLst>
              </a:tr>
              <a:tr h="370840">
                <a:tc>
                  <a:txBody>
                    <a:bodyPr/>
                    <a:lstStyle/>
                    <a:p>
                      <a:r>
                        <a:rPr lang="en-US" dirty="0"/>
                        <a:t>Validate floodplain building inventory </a:t>
                      </a:r>
                    </a:p>
                  </a:txBody>
                  <a:tcPr/>
                </a:tc>
                <a:extLst>
                  <a:ext uri="{0D108BD9-81ED-4DB2-BD59-A6C34878D82A}">
                    <a16:rowId xmlns:a16="http://schemas.microsoft.com/office/drawing/2014/main" val="3664812767"/>
                  </a:ext>
                </a:extLst>
              </a:tr>
              <a:tr h="370840">
                <a:tc>
                  <a:txBody>
                    <a:bodyPr/>
                    <a:lstStyle/>
                    <a:p>
                      <a:r>
                        <a:rPr lang="en-US" dirty="0"/>
                        <a:t>Plan for Inundated</a:t>
                      </a:r>
                      <a:r>
                        <a:rPr lang="en-US" baseline="0" dirty="0"/>
                        <a:t> Roads</a:t>
                      </a:r>
                      <a:endParaRPr lang="en-US" dirty="0"/>
                    </a:p>
                  </a:txBody>
                  <a:tcPr/>
                </a:tc>
                <a:extLst>
                  <a:ext uri="{0D108BD9-81ED-4DB2-BD59-A6C34878D82A}">
                    <a16:rowId xmlns:a16="http://schemas.microsoft.com/office/drawing/2014/main" val="346504367"/>
                  </a:ext>
                </a:extLst>
              </a:tr>
              <a:tr h="370840">
                <a:tc>
                  <a:txBody>
                    <a:bodyPr/>
                    <a:lstStyle/>
                    <a:p>
                      <a:r>
                        <a:rPr lang="en-US" dirty="0"/>
                        <a:t>Verify Buyout Properties</a:t>
                      </a:r>
                    </a:p>
                  </a:txBody>
                  <a:tcPr/>
                </a:tc>
                <a:extLst>
                  <a:ext uri="{0D108BD9-81ED-4DB2-BD59-A6C34878D82A}">
                    <a16:rowId xmlns:a16="http://schemas.microsoft.com/office/drawing/2014/main" val="2850334524"/>
                  </a:ext>
                </a:extLst>
              </a:tr>
              <a:tr h="370840">
                <a:tc>
                  <a:txBody>
                    <a:bodyPr/>
                    <a:lstStyle/>
                    <a:p>
                      <a:r>
                        <a:rPr lang="en-US" baseline="0" dirty="0"/>
                        <a:t>Apply for higher </a:t>
                      </a:r>
                      <a:r>
                        <a:rPr lang="en-US" dirty="0"/>
                        <a:t>CRS status class</a:t>
                      </a:r>
                    </a:p>
                  </a:txBody>
                  <a:tcPr/>
                </a:tc>
                <a:extLst>
                  <a:ext uri="{0D108BD9-81ED-4DB2-BD59-A6C34878D82A}">
                    <a16:rowId xmlns:a16="http://schemas.microsoft.com/office/drawing/2014/main" val="3951370774"/>
                  </a:ext>
                </a:extLst>
              </a:tr>
              <a:tr h="370840">
                <a:tc>
                  <a:txBody>
                    <a:bodyPr/>
                    <a:lstStyle/>
                    <a:p>
                      <a:r>
                        <a:rPr lang="en-US" dirty="0"/>
                        <a:t>Plan for more stream gauges besides South Branch of Potomac</a:t>
                      </a:r>
                    </a:p>
                  </a:txBody>
                  <a:tcPr/>
                </a:tc>
                <a:extLst>
                  <a:ext uri="{0D108BD9-81ED-4DB2-BD59-A6C34878D82A}">
                    <a16:rowId xmlns:a16="http://schemas.microsoft.com/office/drawing/2014/main" val="946862971"/>
                  </a:ext>
                </a:extLst>
              </a:tr>
              <a:tr h="370840">
                <a:tc>
                  <a:txBody>
                    <a:bodyPr/>
                    <a:lstStyle/>
                    <a:p>
                      <a:r>
                        <a:rPr lang="en-US" dirty="0"/>
                        <a:t>Publish Elevation</a:t>
                      </a:r>
                      <a:r>
                        <a:rPr lang="en-US" baseline="0" dirty="0"/>
                        <a:t> Certificates on WV Flood Tool</a:t>
                      </a:r>
                      <a:endParaRPr lang="en-US" dirty="0"/>
                    </a:p>
                  </a:txBody>
                  <a:tcPr/>
                </a:tc>
                <a:extLst>
                  <a:ext uri="{0D108BD9-81ED-4DB2-BD59-A6C34878D82A}">
                    <a16:rowId xmlns:a16="http://schemas.microsoft.com/office/drawing/2014/main" val="3607225997"/>
                  </a:ext>
                </a:extLst>
              </a:tr>
            </a:tbl>
          </a:graphicData>
        </a:graphic>
      </p:graphicFrame>
    </p:spTree>
    <p:extLst>
      <p:ext uri="{BB962C8B-B14F-4D97-AF65-F5344CB8AC3E}">
        <p14:creationId xmlns:p14="http://schemas.microsoft.com/office/powerpoint/2010/main" val="159674345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b="25122"/>
          <a:stretch/>
        </p:blipFill>
        <p:spPr>
          <a:xfrm>
            <a:off x="6595650" y="2842793"/>
            <a:ext cx="5156941" cy="3298521"/>
          </a:xfrm>
          <a:prstGeom prst="rect">
            <a:avLst/>
          </a:prstGeom>
        </p:spPr>
      </p:pic>
      <p:pic>
        <p:nvPicPr>
          <p:cNvPr id="7" name="Picture 6"/>
          <p:cNvPicPr>
            <a:picLocks noChangeAspect="1"/>
          </p:cNvPicPr>
          <p:nvPr/>
        </p:nvPicPr>
        <p:blipFill rotWithShape="1">
          <a:blip r:embed="rId4"/>
          <a:srcRect b="8270"/>
          <a:stretch/>
        </p:blipFill>
        <p:spPr>
          <a:xfrm>
            <a:off x="238125" y="2908031"/>
            <a:ext cx="4631630" cy="3198804"/>
          </a:xfrm>
          <a:prstGeom prst="rect">
            <a:avLst/>
          </a:prstGeom>
        </p:spPr>
      </p:pic>
      <p:sp>
        <p:nvSpPr>
          <p:cNvPr id="6" name="Title 1"/>
          <p:cNvSpPr txBox="1">
            <a:spLocks/>
          </p:cNvSpPr>
          <p:nvPr/>
        </p:nvSpPr>
        <p:spPr>
          <a:xfrm>
            <a:off x="0" y="2"/>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dirty="0">
                <a:solidFill>
                  <a:srgbClr val="FF0000"/>
                </a:solidFill>
                <a:latin typeface="Arial" panose="020B0604020202020204" pitchFamily="34" charset="0"/>
                <a:cs typeface="Arial" panose="020B0604020202020204" pitchFamily="34" charset="0"/>
              </a:rPr>
              <a:t>Risk Indicator</a:t>
            </a:r>
            <a:r>
              <a:rPr lang="en-US" dirty="0">
                <a:solidFill>
                  <a:prstClr val="white"/>
                </a:solidFill>
                <a:latin typeface="Arial" panose="020B0604020202020204" pitchFamily="34" charset="0"/>
                <a:cs typeface="Arial" panose="020B0604020202020204" pitchFamily="34" charset="0"/>
              </a:rPr>
              <a:t>: High Flood Depths</a:t>
            </a:r>
          </a:p>
        </p:txBody>
      </p:sp>
      <p:sp>
        <p:nvSpPr>
          <p:cNvPr id="32" name="Oval 31">
            <a:extLst>
              <a:ext uri="{FF2B5EF4-FFF2-40B4-BE49-F238E27FC236}">
                <a16:creationId xmlns:a16="http://schemas.microsoft.com/office/drawing/2014/main" id="{2D3835C1-74C1-40ED-8C86-308588A9BDF0}"/>
              </a:ext>
            </a:extLst>
          </p:cNvPr>
          <p:cNvSpPr/>
          <p:nvPr/>
        </p:nvSpPr>
        <p:spPr>
          <a:xfrm>
            <a:off x="9541727" y="5144539"/>
            <a:ext cx="622310" cy="622310"/>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n w="28575">
                <a:solidFill>
                  <a:schemeClr val="tx1"/>
                </a:solidFill>
              </a:ln>
              <a:solidFill>
                <a:schemeClr val="bg1"/>
              </a:solidFill>
            </a:endParaRPr>
          </a:p>
        </p:txBody>
      </p:sp>
      <p:sp>
        <p:nvSpPr>
          <p:cNvPr id="38" name="Speech Bubble: Rectangle 37">
            <a:extLst>
              <a:ext uri="{FF2B5EF4-FFF2-40B4-BE49-F238E27FC236}">
                <a16:creationId xmlns:a16="http://schemas.microsoft.com/office/drawing/2014/main" id="{983D9FA0-1BFA-42F7-9CDD-1E0DEA187D26}"/>
              </a:ext>
            </a:extLst>
          </p:cNvPr>
          <p:cNvSpPr/>
          <p:nvPr/>
        </p:nvSpPr>
        <p:spPr>
          <a:xfrm>
            <a:off x="6804116" y="4333368"/>
            <a:ext cx="4352506" cy="541927"/>
          </a:xfrm>
          <a:prstGeom prst="wedgeRectCallout">
            <a:avLst>
              <a:gd name="adj1" fmla="val 21420"/>
              <a:gd name="adj2" fmla="val 93100"/>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1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nd</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Maximum flood depth in Hampshire County (22.5 ft)</a:t>
            </a:r>
          </a:p>
          <a:p>
            <a:pPr lvl="0" algn="ctr">
              <a:lnSpc>
                <a:spcPct val="107000"/>
              </a:lnSpc>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(Building ID: </a:t>
            </a:r>
            <a:r>
              <a:rPr lang="en-US" sz="1400" b="1" u="sng" dirty="0">
                <a:solidFill>
                  <a:schemeClr val="tx1"/>
                </a:solidFill>
                <a:hlinkClick r:id="rId5"/>
              </a:rPr>
              <a:t>14-10-0016-0047-0000</a:t>
            </a:r>
            <a:r>
              <a:rPr kumimoji="0" lang="en-US"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_160</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graphicFrame>
        <p:nvGraphicFramePr>
          <p:cNvPr id="14" name="Table 13">
            <a:extLst>
              <a:ext uri="{FF2B5EF4-FFF2-40B4-BE49-F238E27FC236}">
                <a16:creationId xmlns:a16="http://schemas.microsoft.com/office/drawing/2014/main" id="{CC13F370-D5E7-4D65-A28B-E277CE358F93}"/>
              </a:ext>
            </a:extLst>
          </p:cNvPr>
          <p:cNvGraphicFramePr>
            <a:graphicFrameLocks noGrp="1"/>
          </p:cNvGraphicFramePr>
          <p:nvPr/>
        </p:nvGraphicFramePr>
        <p:xfrm>
          <a:off x="238125" y="1057276"/>
          <a:ext cx="5953125" cy="1653539"/>
        </p:xfrm>
        <a:graphic>
          <a:graphicData uri="http://schemas.openxmlformats.org/drawingml/2006/table">
            <a:tbl>
              <a:tblPr/>
              <a:tblGrid>
                <a:gridCol w="1533525">
                  <a:extLst>
                    <a:ext uri="{9D8B030D-6E8A-4147-A177-3AD203B41FA5}">
                      <a16:colId xmlns:a16="http://schemas.microsoft.com/office/drawing/2014/main" val="1878122784"/>
                    </a:ext>
                  </a:extLst>
                </a:gridCol>
                <a:gridCol w="2066925">
                  <a:extLst>
                    <a:ext uri="{9D8B030D-6E8A-4147-A177-3AD203B41FA5}">
                      <a16:colId xmlns:a16="http://schemas.microsoft.com/office/drawing/2014/main" val="3156737223"/>
                    </a:ext>
                  </a:extLst>
                </a:gridCol>
                <a:gridCol w="2352675">
                  <a:extLst>
                    <a:ext uri="{9D8B030D-6E8A-4147-A177-3AD203B41FA5}">
                      <a16:colId xmlns:a16="http://schemas.microsoft.com/office/drawing/2014/main" val="4006094269"/>
                    </a:ext>
                  </a:extLst>
                </a:gridCol>
              </a:tblGrid>
              <a:tr h="609599">
                <a:tc>
                  <a:txBody>
                    <a:bodyPr/>
                    <a:lstStyle/>
                    <a:p>
                      <a:pPr algn="l" fontAlgn="ctr"/>
                      <a:r>
                        <a:rPr lang="en-US" sz="1200" b="1" i="0" u="none" strike="noStrike" dirty="0">
                          <a:solidFill>
                            <a:srgbClr val="000000"/>
                          </a:solidFill>
                          <a:effectLst/>
                          <a:latin typeface="Calibri" panose="020F0502020204030204" pitchFamily="34" charset="0"/>
                        </a:rPr>
                        <a:t>  Community</a:t>
                      </a:r>
                    </a:p>
                    <a:p>
                      <a:pPr algn="l" fontAlgn="ct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a:txBody>
                    <a:bodyPr/>
                    <a:lstStyle/>
                    <a:p>
                      <a:pPr algn="ctr" fontAlgn="ctr"/>
                      <a:r>
                        <a:rPr lang="en-US" sz="1200" b="1" i="0" u="none" strike="noStrike" dirty="0">
                          <a:solidFill>
                            <a:srgbClr val="000000"/>
                          </a:solidFill>
                          <a:effectLst/>
                          <a:latin typeface="Calibri" panose="020F0502020204030204" pitchFamily="34" charset="0"/>
                        </a:rPr>
                        <a:t>Maximum Flood Depth (Feet)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solidFill>
                  </a:tcPr>
                </a:tc>
                <a:tc>
                  <a:txBody>
                    <a:bodyPr/>
                    <a:lstStyle/>
                    <a:p>
                      <a:pPr algn="ctr" fontAlgn="ctr"/>
                      <a:r>
                        <a:rPr lang="en-US" sz="1200" b="1" i="0" u="none" strike="noStrike" dirty="0">
                          <a:solidFill>
                            <a:srgbClr val="000000"/>
                          </a:solidFill>
                          <a:effectLst/>
                          <a:latin typeface="Calibri" panose="020F0502020204030204" pitchFamily="34" charset="0"/>
                        </a:rPr>
                        <a:t>Median Flood Depth (Feet)</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solidFill>
                  </a:tcPr>
                </a:tc>
                <a:extLst>
                  <a:ext uri="{0D108BD9-81ED-4DB2-BD59-A6C34878D82A}">
                    <a16:rowId xmlns:a16="http://schemas.microsoft.com/office/drawing/2014/main" val="1119325774"/>
                  </a:ext>
                </a:extLst>
              </a:tr>
              <a:tr h="0">
                <a:tc>
                  <a:txBody>
                    <a:bodyPr/>
                    <a:lstStyle/>
                    <a:p>
                      <a:pPr marL="57150" marR="0" lvl="0" indent="0" algn="l"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panose="020F0502020204030204" pitchFamily="34" charset="0"/>
                        </a:rPr>
                        <a:t>Hampshire County*</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dirty="0">
                          <a:solidFill>
                            <a:schemeClr val="bg1"/>
                          </a:solidFill>
                        </a:rPr>
                        <a:t>24.5</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2203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latin typeface="+mn-lt"/>
                          <a:ea typeface="+mn-ea"/>
                          <a:cs typeface="+mn-cs"/>
                        </a:rPr>
                        <a:t>5.1</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22036"/>
                    </a:solidFill>
                  </a:tcPr>
                </a:tc>
                <a:extLst>
                  <a:ext uri="{0D108BD9-81ED-4DB2-BD59-A6C34878D82A}">
                    <a16:rowId xmlns:a16="http://schemas.microsoft.com/office/drawing/2014/main" val="2622071804"/>
                  </a:ext>
                </a:extLst>
              </a:tr>
              <a:tr h="0">
                <a:tc>
                  <a:txBody>
                    <a:bodyPr/>
                    <a:lstStyle/>
                    <a:p>
                      <a:pPr algn="l" fontAlgn="ctr"/>
                      <a:r>
                        <a:rPr lang="en-US" sz="1200" b="1" i="0" u="none" strike="noStrike" dirty="0">
                          <a:solidFill>
                            <a:srgbClr val="000000"/>
                          </a:solidFill>
                          <a:effectLst/>
                          <a:latin typeface="Calibri" panose="020F0502020204030204" pitchFamily="34" charset="0"/>
                        </a:rPr>
                        <a:t>  Capon Bridge</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10.2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3.4</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9687914"/>
                  </a:ext>
                </a:extLst>
              </a:tr>
              <a:tr h="0">
                <a:tc>
                  <a:txBody>
                    <a:bodyPr/>
                    <a:lstStyle/>
                    <a:p>
                      <a:pPr marL="60325" indent="0" algn="l" fontAlgn="ctr"/>
                      <a:r>
                        <a:rPr lang="en-US" sz="1200" b="1" i="0" u="none" strike="noStrike" dirty="0">
                          <a:solidFill>
                            <a:srgbClr val="000000"/>
                          </a:solidFill>
                          <a:effectLst/>
                          <a:latin typeface="Calibri" panose="020F0502020204030204" pitchFamily="34" charset="0"/>
                        </a:rPr>
                        <a:t>Romney</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0.1</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5539433"/>
                  </a:ext>
                </a:extLst>
              </a:tr>
              <a:tr h="272414">
                <a:tc>
                  <a:txBody>
                    <a:bodyPr/>
                    <a:lstStyle/>
                    <a:p>
                      <a:pPr algn="l" fontAlgn="ct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chemeClr val="bg1"/>
                          </a:solidFill>
                          <a:effectLst/>
                          <a:latin typeface="Calibri" panose="020F0502020204030204" pitchFamily="34" charset="0"/>
                          <a:ea typeface="+mn-ea"/>
                          <a:cs typeface="+mn-cs"/>
                        </a:rPr>
                        <a:t>Rank among Unincorporated places: 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2036"/>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bg1"/>
                          </a:solidFill>
                          <a:effectLst/>
                          <a:latin typeface="Calibri" panose="020F0502020204030204" pitchFamily="34" charset="0"/>
                          <a:ea typeface="+mn-ea"/>
                          <a:cs typeface="+mn-cs"/>
                        </a:rPr>
                        <a:t>Rank among Unincorporated </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bg1"/>
                          </a:solidFill>
                          <a:effectLst/>
                          <a:latin typeface="Calibri" panose="020F0502020204030204" pitchFamily="34" charset="0"/>
                          <a:ea typeface="+mn-ea"/>
                          <a:cs typeface="+mn-cs"/>
                        </a:rPr>
                        <a:t>places: 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2036"/>
                    </a:solidFill>
                  </a:tcPr>
                </a:tc>
                <a:extLst>
                  <a:ext uri="{0D108BD9-81ED-4DB2-BD59-A6C34878D82A}">
                    <a16:rowId xmlns:a16="http://schemas.microsoft.com/office/drawing/2014/main" val="2123641020"/>
                  </a:ext>
                </a:extLst>
              </a:tr>
            </a:tbl>
          </a:graphicData>
        </a:graphic>
      </p:graphicFrame>
      <p:sp>
        <p:nvSpPr>
          <p:cNvPr id="15" name="Text Box 2">
            <a:extLst>
              <a:ext uri="{FF2B5EF4-FFF2-40B4-BE49-F238E27FC236}">
                <a16:creationId xmlns:a16="http://schemas.microsoft.com/office/drawing/2014/main" id="{FC19AA87-5615-4450-B3E4-227098810938}"/>
              </a:ext>
            </a:extLst>
          </p:cNvPr>
          <p:cNvSpPr txBox="1">
            <a:spLocks noChangeArrowheads="1"/>
          </p:cNvSpPr>
          <p:nvPr/>
        </p:nvSpPr>
        <p:spPr bwMode="auto">
          <a:xfrm>
            <a:off x="238125" y="1372114"/>
            <a:ext cx="1409929" cy="24446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 Unincorporated area</a:t>
            </a:r>
          </a:p>
        </p:txBody>
      </p:sp>
      <p:pic>
        <p:nvPicPr>
          <p:cNvPr id="30" name="Picture 29">
            <a:extLst>
              <a:ext uri="{FF2B5EF4-FFF2-40B4-BE49-F238E27FC236}">
                <a16:creationId xmlns:a16="http://schemas.microsoft.com/office/drawing/2014/main" id="{63DE546F-443B-4F13-A90F-9D558DAA13C0}"/>
              </a:ext>
            </a:extLst>
          </p:cNvPr>
          <p:cNvPicPr>
            <a:picLocks noChangeAspect="1"/>
          </p:cNvPicPr>
          <p:nvPr/>
        </p:nvPicPr>
        <p:blipFill rotWithShape="1">
          <a:blip r:embed="rId6"/>
          <a:srcRect t="-1" b="3551"/>
          <a:stretch/>
        </p:blipFill>
        <p:spPr>
          <a:xfrm>
            <a:off x="9804809" y="1250737"/>
            <a:ext cx="1715440" cy="1035514"/>
          </a:xfrm>
          <a:prstGeom prst="rect">
            <a:avLst/>
          </a:prstGeom>
          <a:solidFill>
            <a:schemeClr val="bg1">
              <a:lumMod val="65000"/>
            </a:schemeClr>
          </a:solidFill>
        </p:spPr>
      </p:pic>
      <p:grpSp>
        <p:nvGrpSpPr>
          <p:cNvPr id="23" name="Group 22">
            <a:extLst>
              <a:ext uri="{FF2B5EF4-FFF2-40B4-BE49-F238E27FC236}">
                <a16:creationId xmlns:a16="http://schemas.microsoft.com/office/drawing/2014/main" id="{1BA767F0-9ADB-42E9-A520-5E12E0107666}"/>
              </a:ext>
            </a:extLst>
          </p:cNvPr>
          <p:cNvGrpSpPr/>
          <p:nvPr/>
        </p:nvGrpSpPr>
        <p:grpSpPr>
          <a:xfrm>
            <a:off x="6458309" y="1050682"/>
            <a:ext cx="2836320" cy="2752743"/>
            <a:chOff x="6877947" y="2156901"/>
            <a:chExt cx="2836320" cy="2752743"/>
          </a:xfrm>
        </p:grpSpPr>
        <p:pic>
          <p:nvPicPr>
            <p:cNvPr id="24" name="Picture 23">
              <a:extLst>
                <a:ext uri="{FF2B5EF4-FFF2-40B4-BE49-F238E27FC236}">
                  <a16:creationId xmlns:a16="http://schemas.microsoft.com/office/drawing/2014/main" id="{F77A1B00-53B2-4D13-8E9F-DDB1C3E983B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877947" y="2356956"/>
              <a:ext cx="2836320" cy="2552688"/>
            </a:xfrm>
            <a:prstGeom prst="rect">
              <a:avLst/>
            </a:prstGeom>
          </p:spPr>
        </p:pic>
        <p:sp>
          <p:nvSpPr>
            <p:cNvPr id="25" name="TextBox 24">
              <a:extLst>
                <a:ext uri="{FF2B5EF4-FFF2-40B4-BE49-F238E27FC236}">
                  <a16:creationId xmlns:a16="http://schemas.microsoft.com/office/drawing/2014/main" id="{B83BD612-2E07-442F-BB85-959E8D8544F0}"/>
                </a:ext>
              </a:extLst>
            </p:cNvPr>
            <p:cNvSpPr txBox="1"/>
            <p:nvPr/>
          </p:nvSpPr>
          <p:spPr>
            <a:xfrm>
              <a:off x="7098988" y="2156901"/>
              <a:ext cx="2395287" cy="400110"/>
            </a:xfrm>
            <a:prstGeom prst="rect">
              <a:avLst/>
            </a:prstGeom>
            <a:solidFill>
              <a:srgbClr val="D22036"/>
            </a:solidFill>
            <a:ln>
              <a:noFill/>
            </a:ln>
          </p:spPr>
          <p:txBody>
            <a:bodyPr wrap="square" rtlCol="0" anchor="ctr" anchorCtr="0">
              <a:spAutoFit/>
            </a:bodyPr>
            <a:lstStyle/>
            <a:p>
              <a:pPr algn="ctr"/>
              <a:r>
                <a:rPr lang="en-US" sz="2000" b="1" dirty="0">
                  <a:solidFill>
                    <a:schemeClr val="bg1"/>
                  </a:solidFill>
                </a:rPr>
                <a:t>Hampshire County*</a:t>
              </a:r>
            </a:p>
          </p:txBody>
        </p:sp>
      </p:grpSp>
      <p:grpSp>
        <p:nvGrpSpPr>
          <p:cNvPr id="37" name="Group 36">
            <a:extLst>
              <a:ext uri="{FF2B5EF4-FFF2-40B4-BE49-F238E27FC236}">
                <a16:creationId xmlns:a16="http://schemas.microsoft.com/office/drawing/2014/main" id="{7D5BA2C8-02C7-48F3-BE45-8B62D06F1CDE}"/>
              </a:ext>
            </a:extLst>
          </p:cNvPr>
          <p:cNvGrpSpPr/>
          <p:nvPr/>
        </p:nvGrpSpPr>
        <p:grpSpPr>
          <a:xfrm>
            <a:off x="254172" y="3164341"/>
            <a:ext cx="4090311" cy="1772736"/>
            <a:chOff x="2613408" y="3391916"/>
            <a:chExt cx="3789062" cy="1642175"/>
          </a:xfrm>
        </p:grpSpPr>
        <p:sp>
          <p:nvSpPr>
            <p:cNvPr id="21" name="Oval 20">
              <a:extLst>
                <a:ext uri="{FF2B5EF4-FFF2-40B4-BE49-F238E27FC236}">
                  <a16:creationId xmlns:a16="http://schemas.microsoft.com/office/drawing/2014/main" id="{38816C60-2D0C-4FBE-9259-5DE5BC9E5DFD}"/>
                </a:ext>
              </a:extLst>
            </p:cNvPr>
            <p:cNvSpPr/>
            <p:nvPr/>
          </p:nvSpPr>
          <p:spPr>
            <a:xfrm>
              <a:off x="3218759" y="4467484"/>
              <a:ext cx="572324" cy="566607"/>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sp>
          <p:nvSpPr>
            <p:cNvPr id="36" name="Speech Bubble: Rectangle 35">
              <a:extLst>
                <a:ext uri="{FF2B5EF4-FFF2-40B4-BE49-F238E27FC236}">
                  <a16:creationId xmlns:a16="http://schemas.microsoft.com/office/drawing/2014/main" id="{FD54DB80-FD51-45E5-964C-2CF8E94D4D51}"/>
                </a:ext>
              </a:extLst>
            </p:cNvPr>
            <p:cNvSpPr/>
            <p:nvPr/>
          </p:nvSpPr>
          <p:spPr>
            <a:xfrm>
              <a:off x="2613408" y="3391916"/>
              <a:ext cx="3789062" cy="541927"/>
            </a:xfrm>
            <a:prstGeom prst="wedgeRectCallout">
              <a:avLst>
                <a:gd name="adj1" fmla="val -25563"/>
                <a:gd name="adj2" fmla="val 151138"/>
              </a:avLst>
            </a:prstGeom>
            <a:solidFill>
              <a:srgbClr val="DEEBF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Maximum flood depth in Hampshire County (24.5 ft)</a:t>
              </a:r>
            </a:p>
            <a:p>
              <a:pPr lvl="0" algn="ctr">
                <a:lnSpc>
                  <a:spcPct val="107000"/>
                </a:lnSpc>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(Building ID: </a:t>
              </a:r>
              <a:r>
                <a:rPr lang="en-US" sz="1400" b="1" u="sng" dirty="0">
                  <a:hlinkClick r:id="rId8"/>
                </a:rPr>
                <a:t>14-10-0015-0068-0000</a:t>
              </a:r>
              <a:r>
                <a:rPr kumimoji="0" lang="en-US" sz="14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8"/>
                </a:rPr>
                <a:t>_1216</a:t>
              </a:r>
              <a:r>
                <a:rPr lang="en-US" sz="1400" b="1" dirty="0">
                  <a:solidFill>
                    <a:prstClr val="black"/>
                  </a:solidFill>
                  <a:latin typeface="Calibri" panose="020F0502020204030204" pitchFamily="34" charset="0"/>
                  <a:cs typeface="Times New Roman" panose="02020603050405020304" pitchFamily="18" charset="0"/>
                </a:rPr>
                <a:t>)</a:t>
              </a:r>
            </a:p>
          </p:txBody>
        </p:sp>
      </p:grpSp>
      <p:sp>
        <p:nvSpPr>
          <p:cNvPr id="16" name="TextBox 15"/>
          <p:cNvSpPr txBox="1"/>
          <p:nvPr/>
        </p:nvSpPr>
        <p:spPr>
          <a:xfrm>
            <a:off x="2228113" y="6249234"/>
            <a:ext cx="7576696" cy="369332"/>
          </a:xfrm>
          <a:prstGeom prst="rect">
            <a:avLst/>
          </a:prstGeom>
          <a:solidFill>
            <a:srgbClr val="FFFF00"/>
          </a:solidFill>
        </p:spPr>
        <p:txBody>
          <a:bodyPr wrap="square" rtlCol="0">
            <a:spAutoFit/>
          </a:bodyPr>
          <a:lstStyle/>
          <a:p>
            <a:pPr algn="ctr"/>
            <a:r>
              <a:rPr lang="en-US" b="1" dirty="0">
                <a:solidFill>
                  <a:schemeClr val="accent1">
                    <a:lumMod val="50000"/>
                  </a:schemeClr>
                </a:solidFill>
              </a:rPr>
              <a:t>Question:  Are these primary structures or carports on the South Branch?</a:t>
            </a:r>
          </a:p>
        </p:txBody>
      </p:sp>
    </p:spTree>
    <p:extLst>
      <p:ext uri="{BB962C8B-B14F-4D97-AF65-F5344CB8AC3E}">
        <p14:creationId xmlns:p14="http://schemas.microsoft.com/office/powerpoint/2010/main" val="4255372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2">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0000"/>
                </a:solidFill>
                <a:latin typeface="Arial" panose="020B0604020202020204" pitchFamily="34" charset="0"/>
                <a:cs typeface="Arial" panose="020B0604020202020204" pitchFamily="34" charset="0"/>
              </a:rPr>
              <a:t>Risk Indicator</a:t>
            </a:r>
            <a:r>
              <a:rPr lang="en-US" dirty="0">
                <a:solidFill>
                  <a:prstClr val="white"/>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Higher Number of Recreational Vehicles</a:t>
            </a:r>
          </a:p>
        </p:txBody>
      </p:sp>
      <p:pic>
        <p:nvPicPr>
          <p:cNvPr id="2050" name="Picture 12" descr="imag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2190" y="1109032"/>
            <a:ext cx="7407621" cy="47122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392189" y="6111167"/>
            <a:ext cx="7738946" cy="461665"/>
          </a:xfrm>
          <a:prstGeom prst="rect">
            <a:avLst/>
          </a:prstGeom>
        </p:spPr>
        <p:txBody>
          <a:bodyPr wrap="square">
            <a:spAutoFit/>
          </a:bodyPr>
          <a:lstStyle/>
          <a:p>
            <a:r>
              <a:rPr lang="en-US" sz="1200" dirty="0">
                <a:solidFill>
                  <a:srgbClr val="282A55"/>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&lt;&lt; WV Quick Guide resource &gt;&gt;</a:t>
            </a:r>
            <a:endParaRPr lang="en-US" sz="1400" dirty="0">
              <a:solidFill>
                <a:srgbClr val="282A55"/>
              </a:solidFill>
              <a:latin typeface="Verdana" panose="020B0604030504040204" pitchFamily="34" charset="0"/>
              <a:ea typeface="Calibri" panose="020F0502020204030204" pitchFamily="34" charset="0"/>
              <a:cs typeface="Times New Roman" panose="02020603050405020304" pitchFamily="18" charset="0"/>
            </a:endParaRPr>
          </a:p>
          <a:p>
            <a:r>
              <a:rPr lang="en-US" sz="1200" u="sng" dirty="0">
                <a:solidFill>
                  <a:srgbClr val="282A55"/>
                </a:solidFill>
                <a:latin typeface="Calibri" panose="020F0502020204030204" pitchFamily="34" charset="0"/>
                <a:ea typeface="Calibri" panose="020F0502020204030204" pitchFamily="34" charset="0"/>
                <a:cs typeface="Times New Roman" panose="02020603050405020304" pitchFamily="18" charset="0"/>
                <a:hlinkClick r:id="rId4"/>
              </a:rPr>
              <a:t>https://emd.wv.gov/MitigationRecovery/Documents/Floodplain%20Management%20in%20WV%20Quick%20Guide.pdf</a:t>
            </a:r>
            <a:endParaRPr lang="en-US" sz="1400" dirty="0">
              <a:solidFill>
                <a:srgbClr val="282A55"/>
              </a:solidFill>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202560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CA136029-82F6-4C50-858A-2F24DA279F54}"/>
              </a:ext>
            </a:extLst>
          </p:cNvPr>
          <p:cNvGraphicFramePr>
            <a:graphicFrameLocks noGrp="1"/>
          </p:cNvGraphicFramePr>
          <p:nvPr>
            <p:extLst>
              <p:ext uri="{D42A27DB-BD31-4B8C-83A1-F6EECF244321}">
                <p14:modId xmlns:p14="http://schemas.microsoft.com/office/powerpoint/2010/main" val="3934288082"/>
              </p:ext>
            </p:extLst>
          </p:nvPr>
        </p:nvGraphicFramePr>
        <p:xfrm>
          <a:off x="1637461" y="1208738"/>
          <a:ext cx="10236785" cy="4450080"/>
        </p:xfrm>
        <a:graphic>
          <a:graphicData uri="http://schemas.openxmlformats.org/drawingml/2006/table">
            <a:tbl>
              <a:tblPr firstRow="1" bandRow="1">
                <a:tableStyleId>{5C22544A-7EE6-4342-B048-85BDC9FD1C3A}</a:tableStyleId>
              </a:tblPr>
              <a:tblGrid>
                <a:gridCol w="3397775">
                  <a:extLst>
                    <a:ext uri="{9D8B030D-6E8A-4147-A177-3AD203B41FA5}">
                      <a16:colId xmlns:a16="http://schemas.microsoft.com/office/drawing/2014/main" val="270789422"/>
                    </a:ext>
                  </a:extLst>
                </a:gridCol>
                <a:gridCol w="1367802">
                  <a:extLst>
                    <a:ext uri="{9D8B030D-6E8A-4147-A177-3AD203B41FA5}">
                      <a16:colId xmlns:a16="http://schemas.microsoft.com/office/drawing/2014/main" val="922404531"/>
                    </a:ext>
                  </a:extLst>
                </a:gridCol>
                <a:gridCol w="1367802">
                  <a:extLst>
                    <a:ext uri="{9D8B030D-6E8A-4147-A177-3AD203B41FA5}">
                      <a16:colId xmlns:a16="http://schemas.microsoft.com/office/drawing/2014/main" val="1023812993"/>
                    </a:ext>
                  </a:extLst>
                </a:gridCol>
                <a:gridCol w="1367802">
                  <a:extLst>
                    <a:ext uri="{9D8B030D-6E8A-4147-A177-3AD203B41FA5}">
                      <a16:colId xmlns:a16="http://schemas.microsoft.com/office/drawing/2014/main" val="1736563001"/>
                    </a:ext>
                  </a:extLst>
                </a:gridCol>
                <a:gridCol w="1367802">
                  <a:extLst>
                    <a:ext uri="{9D8B030D-6E8A-4147-A177-3AD203B41FA5}">
                      <a16:colId xmlns:a16="http://schemas.microsoft.com/office/drawing/2014/main" val="3551975298"/>
                    </a:ext>
                  </a:extLst>
                </a:gridCol>
                <a:gridCol w="1367802">
                  <a:extLst>
                    <a:ext uri="{9D8B030D-6E8A-4147-A177-3AD203B41FA5}">
                      <a16:colId xmlns:a16="http://schemas.microsoft.com/office/drawing/2014/main" val="1664958325"/>
                    </a:ext>
                  </a:extLst>
                </a:gridCol>
              </a:tblGrid>
              <a:tr h="280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u="none" kern="1200" dirty="0">
                          <a:solidFill>
                            <a:srgbClr val="FF0000"/>
                          </a:solidFill>
                          <a:latin typeface="+mn-lt"/>
                          <a:ea typeface="+mn-ea"/>
                          <a:cs typeface="+mn-cs"/>
                        </a:rPr>
                        <a:t>Estimated / Previous Damage</a:t>
                      </a: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dirty="0"/>
                        <a:t>Hampshire County</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B739B"/>
                    </a:solidFill>
                  </a:tcPr>
                </a:tc>
                <a:tc>
                  <a:txBody>
                    <a:bodyPr/>
                    <a:lstStyle/>
                    <a:p>
                      <a:pPr algn="ctr">
                        <a:lnSpc>
                          <a:spcPct val="100000"/>
                        </a:lnSpc>
                      </a:pPr>
                      <a:r>
                        <a:rPr lang="en-US" sz="1300" dirty="0"/>
                        <a:t>Hampshire Unincorporated Area</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B739B"/>
                    </a:solidFill>
                  </a:tcPr>
                </a:tc>
                <a:tc>
                  <a:txBody>
                    <a:bodyPr/>
                    <a:lstStyle/>
                    <a:p>
                      <a:pPr algn="ctr">
                        <a:lnSpc>
                          <a:spcPct val="100000"/>
                        </a:lnSpc>
                      </a:pPr>
                      <a:r>
                        <a:rPr lang="en-US" sz="1300" dirty="0"/>
                        <a:t>Capon Bridge</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B739B"/>
                    </a:solidFill>
                  </a:tcPr>
                </a:tc>
                <a:tc>
                  <a:txBody>
                    <a:bodyPr/>
                    <a:lstStyle/>
                    <a:p>
                      <a:pPr algn="ctr">
                        <a:lnSpc>
                          <a:spcPct val="100000"/>
                        </a:lnSpc>
                      </a:pPr>
                      <a:r>
                        <a:rPr lang="en-US" sz="1300" dirty="0"/>
                        <a:t>Romney</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B739B"/>
                    </a:solidFill>
                  </a:tcPr>
                </a:tc>
                <a:tc>
                  <a:txBody>
                    <a:bodyPr/>
                    <a:lstStyle/>
                    <a:p>
                      <a:pPr algn="ctr">
                        <a:lnSpc>
                          <a:spcPct val="100000"/>
                        </a:lnSpc>
                      </a:pPr>
                      <a:r>
                        <a:rPr lang="en-US" sz="1300" dirty="0"/>
                        <a:t>State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367131"/>
                    </a:solidFill>
                  </a:tcPr>
                </a:tc>
                <a:extLst>
                  <a:ext uri="{0D108BD9-81ED-4DB2-BD59-A6C34878D82A}">
                    <a16:rowId xmlns:a16="http://schemas.microsoft.com/office/drawing/2014/main" val="3582896541"/>
                  </a:ext>
                </a:extLst>
              </a:tr>
              <a:tr h="28064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Population </a:t>
                      </a:r>
                      <a:r>
                        <a:rPr lang="en-US" sz="1300" b="1" u="none" baseline="0" dirty="0">
                          <a:solidFill>
                            <a:srgbClr val="5B739B"/>
                          </a:solidFill>
                        </a:rPr>
                        <a:t>Residing</a:t>
                      </a:r>
                      <a:r>
                        <a:rPr lang="en-US" sz="1300" b="1" u="none" dirty="0">
                          <a:solidFill>
                            <a:srgbClr val="5B739B"/>
                          </a:solidFill>
                        </a:rPr>
                        <a:t> in Floodplain Ratio </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8.9%</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9.5%</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15.9%</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0.1%</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11.1%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688148897"/>
                  </a:ext>
                </a:extLst>
              </a:tr>
              <a:tr h="28064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Displaced Population Ratio</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7.2%</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7.7%</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15.1%</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0.1%</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6.6%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1399415746"/>
                  </a:ext>
                </a:extLst>
              </a:tr>
              <a:tr h="28064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Population in Need of Short-Term Shelter</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290</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278</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11</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1</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22,930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3309265643"/>
                  </a:ext>
                </a:extLst>
              </a:tr>
              <a:tr h="28064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WV SVI</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48.1%</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37.0%</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22.0%</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68.7%</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N/A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2F0D9"/>
                    </a:solidFill>
                  </a:tcPr>
                </a:tc>
                <a:extLst>
                  <a:ext uri="{0D108BD9-81ED-4DB2-BD59-A6C34878D82A}">
                    <a16:rowId xmlns:a16="http://schemas.microsoft.com/office/drawing/2014/main" val="4105169002"/>
                  </a:ext>
                </a:extLst>
              </a:tr>
              <a:tr h="280646">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u="none" kern="1200" dirty="0">
                          <a:solidFill>
                            <a:schemeClr val="bg1"/>
                          </a:solidFill>
                          <a:latin typeface="+mn-lt"/>
                          <a:ea typeface="+mn-ea"/>
                          <a:cs typeface="+mn-cs"/>
                        </a:rPr>
                        <a:t>Estimated / Previous Damage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pPr>
                        <a:lnSpc>
                          <a:spcPct val="100000"/>
                        </a:lnSpc>
                      </a:pPr>
                      <a:endParaRPr lang="en-US" sz="14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pPr>
                        <a:lnSpc>
                          <a:spcPct val="100000"/>
                        </a:lnSpc>
                      </a:pPr>
                      <a:endParaRPr lang="en-US" sz="14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pPr>
                        <a:lnSpc>
                          <a:spcPct val="100000"/>
                        </a:lnSpc>
                      </a:pPr>
                      <a:endParaRPr lang="en-US" sz="14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pPr>
                        <a:lnSpc>
                          <a:spcPct val="100000"/>
                        </a:lnSpc>
                      </a:pPr>
                      <a:endParaRPr lang="en-US" sz="1400" b="1" dirty="0">
                        <a:solidFill>
                          <a:srgbClr val="5B739B"/>
                        </a:solidFill>
                      </a:endParaRP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a:txBody>
                    <a:bodyPr/>
                    <a:lstStyle/>
                    <a:p>
                      <a:pPr>
                        <a:lnSpc>
                          <a:spcPct val="100000"/>
                        </a:lnSpc>
                      </a:pPr>
                      <a:endParaRPr lang="en-US" sz="1300" b="1" dirty="0">
                        <a:solidFill>
                          <a:srgbClr val="36713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367131"/>
                    </a:solidFill>
                  </a:tcPr>
                </a:tc>
                <a:extLst>
                  <a:ext uri="{0D108BD9-81ED-4DB2-BD59-A6C34878D82A}">
                    <a16:rowId xmlns:a16="http://schemas.microsoft.com/office/drawing/2014/main" val="3354749342"/>
                  </a:ext>
                </a:extLst>
              </a:tr>
              <a:tr h="28064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Building Flood Loss Ratio</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bg1"/>
                          </a:solidFill>
                        </a:rPr>
                        <a:t>13.3%</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ct val="100000"/>
                        </a:lnSpc>
                      </a:pPr>
                      <a:r>
                        <a:rPr lang="en-US" sz="1300" b="1" dirty="0">
                          <a:solidFill>
                            <a:schemeClr val="bg1"/>
                          </a:solidFill>
                        </a:rPr>
                        <a:t>14.0%</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ct val="100000"/>
                        </a:lnSpc>
                      </a:pPr>
                      <a:r>
                        <a:rPr lang="en-US" sz="1300" b="1" dirty="0">
                          <a:solidFill>
                            <a:srgbClr val="5B739B"/>
                          </a:solidFill>
                        </a:rPr>
                        <a:t>5.3%</a:t>
                      </a:r>
                    </a:p>
                  </a:txBody>
                  <a:tcPr anchor="ctr">
                    <a:lnL w="952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0.0%</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8.6%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1862014809"/>
                  </a:ext>
                </a:extLst>
              </a:tr>
              <a:tr h="28064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Substantial Damage Count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bg1"/>
                          </a:solidFill>
                        </a:rPr>
                        <a:t>253</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ct val="100000"/>
                        </a:lnSpc>
                      </a:pPr>
                      <a:r>
                        <a:rPr lang="en-US" sz="1300" b="1" dirty="0">
                          <a:solidFill>
                            <a:schemeClr val="bg1"/>
                          </a:solidFill>
                        </a:rPr>
                        <a:t>251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ct val="100000"/>
                        </a:lnSpc>
                      </a:pPr>
                      <a:r>
                        <a:rPr lang="en-US" sz="1300" b="1" dirty="0">
                          <a:solidFill>
                            <a:srgbClr val="5B739B"/>
                          </a:solidFill>
                        </a:rPr>
                        <a:t>2</a:t>
                      </a:r>
                    </a:p>
                  </a:txBody>
                  <a:tcPr anchor="ctr">
                    <a:lnL w="952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0</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6,493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513362337"/>
                  </a:ext>
                </a:extLst>
              </a:tr>
              <a:tr h="28064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Substantial Damage Count Ratio</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bg1"/>
                          </a:solidFill>
                        </a:rPr>
                        <a:t>35.9%</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ct val="100000"/>
                        </a:lnSpc>
                      </a:pPr>
                      <a:r>
                        <a:rPr lang="en-US" sz="1300" b="1" dirty="0">
                          <a:solidFill>
                            <a:schemeClr val="bg1"/>
                          </a:solidFill>
                        </a:rPr>
                        <a:t>25.1%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ct val="100000"/>
                        </a:lnSpc>
                      </a:pPr>
                      <a:r>
                        <a:rPr lang="en-US" sz="1300" b="1" dirty="0">
                          <a:solidFill>
                            <a:srgbClr val="5B739B"/>
                          </a:solidFill>
                        </a:rPr>
                        <a:t>2.4%</a:t>
                      </a:r>
                    </a:p>
                  </a:txBody>
                  <a:tcPr anchor="ctr">
                    <a:lnL w="952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0.0%</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6.6%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2139745618"/>
                  </a:ext>
                </a:extLst>
              </a:tr>
              <a:tr h="28064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Minus Rated (&gt;1ft) Post-FIRM Count Ratio</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tx1"/>
                          </a:solidFill>
                        </a:rPr>
                        <a:t>15.6%</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A615"/>
                    </a:solidFill>
                  </a:tcPr>
                </a:tc>
                <a:tc>
                  <a:txBody>
                    <a:bodyPr/>
                    <a:lstStyle/>
                    <a:p>
                      <a:pPr algn="ctr">
                        <a:lnSpc>
                          <a:spcPct val="100000"/>
                        </a:lnSpc>
                      </a:pPr>
                      <a:r>
                        <a:rPr lang="en-US" sz="1300" b="1" dirty="0">
                          <a:solidFill>
                            <a:srgbClr val="5B739B"/>
                          </a:solidFill>
                        </a:rPr>
                        <a:t>10.8%</a:t>
                      </a:r>
                    </a:p>
                  </a:txBody>
                  <a:tcPr anchor="ctr">
                    <a:lnL w="952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2.4%</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0.0%</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4.8%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1983072528"/>
                  </a:ext>
                </a:extLst>
              </a:tr>
              <a:tr h="28064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Median Building Damage Value (&gt;= $1K)</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bg1"/>
                          </a:solidFill>
                        </a:rPr>
                        <a:t>$13,933</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ct val="100000"/>
                        </a:lnSpc>
                      </a:pPr>
                      <a:r>
                        <a:rPr lang="en-US" sz="1300" b="1" dirty="0">
                          <a:solidFill>
                            <a:schemeClr val="bg1"/>
                          </a:solidFill>
                        </a:rPr>
                        <a:t>$14,135</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ct val="100000"/>
                        </a:lnSpc>
                      </a:pPr>
                      <a:r>
                        <a:rPr lang="en-US" sz="1300" b="1" dirty="0">
                          <a:solidFill>
                            <a:schemeClr val="tx1"/>
                          </a:solidFill>
                        </a:rPr>
                        <a:t>$9,596</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A615"/>
                    </a:solidFill>
                  </a:tcPr>
                </a:tc>
                <a:tc>
                  <a:txBody>
                    <a:bodyPr/>
                    <a:lstStyle/>
                    <a:p>
                      <a:pPr algn="ctr">
                        <a:lnSpc>
                          <a:spcPct val="100000"/>
                        </a:lnSpc>
                      </a:pPr>
                      <a:r>
                        <a:rPr lang="en-US" sz="1300" b="1" dirty="0">
                          <a:solidFill>
                            <a:srgbClr val="5B739B"/>
                          </a:solidFill>
                        </a:rPr>
                        <a:t>$67</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$7,657</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1088808922"/>
                  </a:ext>
                </a:extLst>
              </a:tr>
              <a:tr h="28064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Total Number of Claims since 1978</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335</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319</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12</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4</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27,880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41577805"/>
                  </a:ext>
                </a:extLst>
              </a:tr>
              <a:tr h="28064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Total Paid Claims since 1978</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$5,322K</a:t>
                      </a: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tx1"/>
                          </a:solidFill>
                        </a:rPr>
                        <a:t>$5,017K</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A615"/>
                    </a:solidFill>
                  </a:tcPr>
                </a:tc>
                <a:tc>
                  <a:txBody>
                    <a:bodyPr/>
                    <a:lstStyle/>
                    <a:p>
                      <a:pPr algn="ctr">
                        <a:lnSpc>
                          <a:spcPct val="100000"/>
                        </a:lnSpc>
                      </a:pPr>
                      <a:r>
                        <a:rPr lang="en-US" sz="1300" b="1" dirty="0">
                          <a:solidFill>
                            <a:srgbClr val="5B739B"/>
                          </a:solidFill>
                        </a:rPr>
                        <a:t>$220K</a:t>
                      </a:r>
                    </a:p>
                  </a:txBody>
                  <a:tcPr anchor="ctr">
                    <a:lnL w="952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$85K</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$368,292K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2613049979"/>
                  </a:ext>
                </a:extLst>
              </a:tr>
              <a:tr h="28064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Number of Repetitive Losses</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116</a:t>
                      </a: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tx1"/>
                          </a:solidFill>
                        </a:rPr>
                        <a:t>109</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A615"/>
                    </a:solidFill>
                  </a:tcPr>
                </a:tc>
                <a:tc>
                  <a:txBody>
                    <a:bodyPr/>
                    <a:lstStyle/>
                    <a:p>
                      <a:pPr algn="ctr">
                        <a:lnSpc>
                          <a:spcPct val="100000"/>
                        </a:lnSpc>
                      </a:pPr>
                      <a:r>
                        <a:rPr lang="en-US" sz="1300" b="1" dirty="0">
                          <a:solidFill>
                            <a:srgbClr val="5B739B"/>
                          </a:solidFill>
                        </a:rPr>
                        <a:t>7</a:t>
                      </a:r>
                    </a:p>
                  </a:txBody>
                  <a:tcPr anchor="ctr">
                    <a:lnL w="952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0</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9,716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2F0D9"/>
                    </a:solidFill>
                  </a:tcPr>
                </a:tc>
                <a:extLst>
                  <a:ext uri="{0D108BD9-81ED-4DB2-BD59-A6C34878D82A}">
                    <a16:rowId xmlns:a16="http://schemas.microsoft.com/office/drawing/2014/main" val="2041979772"/>
                  </a:ext>
                </a:extLst>
              </a:tr>
            </a:tbl>
          </a:graphicData>
        </a:graphic>
      </p:graphicFrame>
      <p:sp>
        <p:nvSpPr>
          <p:cNvPr id="7" name="TextBox 6">
            <a:extLst>
              <a:ext uri="{FF2B5EF4-FFF2-40B4-BE49-F238E27FC236}">
                <a16:creationId xmlns:a16="http://schemas.microsoft.com/office/drawing/2014/main" id="{848F1ABA-03FD-4A62-BBD4-78A0A211539A}"/>
              </a:ext>
            </a:extLst>
          </p:cNvPr>
          <p:cNvSpPr txBox="1"/>
          <p:nvPr/>
        </p:nvSpPr>
        <p:spPr>
          <a:xfrm>
            <a:off x="129584" y="1516515"/>
            <a:ext cx="1220739" cy="276999"/>
          </a:xfrm>
          <a:prstGeom prst="rect">
            <a:avLst/>
          </a:prstGeom>
          <a:solidFill>
            <a:srgbClr val="FFA615"/>
          </a:solidFill>
          <a:ln>
            <a:noFill/>
          </a:ln>
        </p:spPr>
        <p:txBody>
          <a:bodyPr wrap="square" rtlCol="0" anchor="ctr" anchorCtr="0">
            <a:spAutoFit/>
          </a:bodyPr>
          <a:lstStyle/>
          <a:p>
            <a:pPr algn="ctr"/>
            <a:r>
              <a:rPr lang="en-US" sz="1200" b="1" dirty="0"/>
              <a:t>Among Top 20%</a:t>
            </a:r>
          </a:p>
        </p:txBody>
      </p:sp>
      <p:sp>
        <p:nvSpPr>
          <p:cNvPr id="8" name="TextBox 7">
            <a:extLst>
              <a:ext uri="{FF2B5EF4-FFF2-40B4-BE49-F238E27FC236}">
                <a16:creationId xmlns:a16="http://schemas.microsoft.com/office/drawing/2014/main" id="{B76767FB-7B3E-48AC-AA0A-397D04CC9B7B}"/>
              </a:ext>
            </a:extLst>
          </p:cNvPr>
          <p:cNvSpPr txBox="1"/>
          <p:nvPr/>
        </p:nvSpPr>
        <p:spPr>
          <a:xfrm>
            <a:off x="129584" y="1208738"/>
            <a:ext cx="1220739" cy="276999"/>
          </a:xfrm>
          <a:prstGeom prst="rect">
            <a:avLst/>
          </a:prstGeom>
          <a:solidFill>
            <a:srgbClr val="D22036"/>
          </a:solidFill>
          <a:ln>
            <a:noFill/>
          </a:ln>
        </p:spPr>
        <p:txBody>
          <a:bodyPr wrap="square" rtlCol="0" anchor="ctr" anchorCtr="0">
            <a:spAutoFit/>
          </a:bodyPr>
          <a:lstStyle/>
          <a:p>
            <a:pPr algn="ctr"/>
            <a:r>
              <a:rPr lang="en-US" sz="1200" b="1" dirty="0">
                <a:solidFill>
                  <a:schemeClr val="bg1"/>
                </a:solidFill>
              </a:rPr>
              <a:t>Among Top 10%</a:t>
            </a:r>
          </a:p>
        </p:txBody>
      </p:sp>
      <p:sp>
        <p:nvSpPr>
          <p:cNvPr id="13" name="TextBox 12">
            <a:extLst>
              <a:ext uri="{FF2B5EF4-FFF2-40B4-BE49-F238E27FC236}">
                <a16:creationId xmlns:a16="http://schemas.microsoft.com/office/drawing/2014/main" id="{036B9FD9-3FBA-4568-9580-5312BBBF2C27}"/>
              </a:ext>
            </a:extLst>
          </p:cNvPr>
          <p:cNvSpPr txBox="1"/>
          <p:nvPr/>
        </p:nvSpPr>
        <p:spPr>
          <a:xfrm>
            <a:off x="129585" y="1918506"/>
            <a:ext cx="1211374" cy="1384995"/>
          </a:xfrm>
          <a:prstGeom prst="rect">
            <a:avLst/>
          </a:prstGeom>
          <a:noFill/>
        </p:spPr>
        <p:txBody>
          <a:bodyPr wrap="square" rtlCol="0">
            <a:spAutoFit/>
          </a:bodyPr>
          <a:lstStyle/>
          <a:p>
            <a:r>
              <a:rPr lang="en-US" sz="1200" dirty="0"/>
              <a:t>Rankings done separately for counties, unincorporated areas, and 229 incorporated places</a:t>
            </a:r>
            <a:endParaRPr lang="en-US" sz="1200" u="none" dirty="0"/>
          </a:p>
        </p:txBody>
      </p:sp>
      <p:sp>
        <p:nvSpPr>
          <p:cNvPr id="17" name="Title 1"/>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0000"/>
                </a:solidFill>
                <a:latin typeface="Arial" panose="020B0604020202020204" pitchFamily="34" charset="0"/>
                <a:cs typeface="Arial" panose="020B0604020202020204" pitchFamily="34" charset="0"/>
              </a:rPr>
              <a:t>Risk Indicator</a:t>
            </a:r>
            <a:r>
              <a:rPr lang="en-US" dirty="0">
                <a:solidFill>
                  <a:schemeClr val="bg1"/>
                </a:solidFill>
                <a:latin typeface="Arial" panose="020B0604020202020204" pitchFamily="34" charset="0"/>
                <a:cs typeface="Arial" panose="020B0604020202020204" pitchFamily="34" charset="0"/>
              </a:rPr>
              <a:t>: High Building Damage Losses</a:t>
            </a:r>
          </a:p>
        </p:txBody>
      </p:sp>
      <p:pic>
        <p:nvPicPr>
          <p:cNvPr id="18" name="Picture 17"/>
          <p:cNvPicPr>
            <a:picLocks noChangeAspect="1"/>
          </p:cNvPicPr>
          <p:nvPr/>
        </p:nvPicPr>
        <p:blipFill>
          <a:blip r:embed="rId2"/>
          <a:stretch>
            <a:fillRect/>
          </a:stretch>
        </p:blipFill>
        <p:spPr>
          <a:xfrm>
            <a:off x="10010221" y="6044827"/>
            <a:ext cx="1382162" cy="431313"/>
          </a:xfrm>
          <a:prstGeom prst="rect">
            <a:avLst/>
          </a:prstGeom>
        </p:spPr>
      </p:pic>
    </p:spTree>
    <p:extLst>
      <p:ext uri="{BB962C8B-B14F-4D97-AF65-F5344CB8AC3E}">
        <p14:creationId xmlns:p14="http://schemas.microsoft.com/office/powerpoint/2010/main" val="271338378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72531" y="1096041"/>
            <a:ext cx="6470009" cy="4986005"/>
          </a:xfrm>
          <a:prstGeom prst="rect">
            <a:avLst/>
          </a:prstGeom>
        </p:spPr>
      </p:pic>
      <p:sp>
        <p:nvSpPr>
          <p:cNvPr id="6" name="Title 1"/>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0000"/>
                </a:solidFill>
                <a:latin typeface="Arial" panose="020B0604020202020204" pitchFamily="34" charset="0"/>
                <a:cs typeface="Arial" panose="020B0604020202020204" pitchFamily="34" charset="0"/>
              </a:rPr>
              <a:t>Risk Indicator</a:t>
            </a:r>
            <a:r>
              <a:rPr lang="en-US" dirty="0">
                <a:solidFill>
                  <a:schemeClr val="bg1"/>
                </a:solidFill>
                <a:latin typeface="Arial" panose="020B0604020202020204" pitchFamily="34" charset="0"/>
                <a:cs typeface="Arial" panose="020B0604020202020204" pitchFamily="34" charset="0"/>
              </a:rPr>
              <a:t>: High Damage Loss Estimates</a:t>
            </a:r>
          </a:p>
        </p:txBody>
      </p:sp>
      <p:sp>
        <p:nvSpPr>
          <p:cNvPr id="3" name="TextBox 2"/>
          <p:cNvSpPr txBox="1"/>
          <p:nvPr/>
        </p:nvSpPr>
        <p:spPr>
          <a:xfrm>
            <a:off x="0" y="6211669"/>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Statewide Stream Scale</a:t>
            </a:r>
            <a:endParaRPr lang="en-US" dirty="0">
              <a:solidFill>
                <a:srgbClr val="FFFF00"/>
              </a:solidFill>
              <a:latin typeface="Arial" panose="020B0604020202020204" pitchFamily="34" charset="0"/>
              <a:cs typeface="Arial" panose="020B0604020202020204" pitchFamily="34" charset="0"/>
            </a:endParaRPr>
          </a:p>
        </p:txBody>
      </p:sp>
      <p:sp>
        <p:nvSpPr>
          <p:cNvPr id="12" name="Speech Bubble: Rectangle with Corners Rounded 14">
            <a:extLst>
              <a:ext uri="{FF2B5EF4-FFF2-40B4-BE49-F238E27FC236}">
                <a16:creationId xmlns:a16="http://schemas.microsoft.com/office/drawing/2014/main" id="{0ED1C770-B1D6-4603-BB25-A749DDCA06CF}"/>
              </a:ext>
            </a:extLst>
          </p:cNvPr>
          <p:cNvSpPr/>
          <p:nvPr/>
        </p:nvSpPr>
        <p:spPr>
          <a:xfrm flipH="1">
            <a:off x="4677515" y="4034672"/>
            <a:ext cx="1760992" cy="485402"/>
          </a:xfrm>
          <a:prstGeom prst="wedgeRoundRectCallout">
            <a:avLst>
              <a:gd name="adj1" fmla="val 47425"/>
              <a:gd name="adj2" fmla="val -93433"/>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South Branch Potomac River</a:t>
            </a:r>
            <a:endParaRPr lang="en-US" sz="1600" dirty="0">
              <a:solidFill>
                <a:schemeClr val="bg1"/>
              </a:solidFill>
            </a:endParaRPr>
          </a:p>
        </p:txBody>
      </p:sp>
      <p:sp>
        <p:nvSpPr>
          <p:cNvPr id="14" name="TextBox 13"/>
          <p:cNvSpPr txBox="1"/>
          <p:nvPr/>
        </p:nvSpPr>
        <p:spPr>
          <a:xfrm>
            <a:off x="7192652" y="5681936"/>
            <a:ext cx="4732255" cy="400110"/>
          </a:xfrm>
          <a:prstGeom prst="rect">
            <a:avLst/>
          </a:prstGeom>
          <a:noFill/>
        </p:spPr>
        <p:txBody>
          <a:bodyPr wrap="square" rtlCol="0">
            <a:spAutoFit/>
          </a:bodyPr>
          <a:lstStyle/>
          <a:p>
            <a:pPr algn="ctr"/>
            <a:r>
              <a:rPr lang="en-US" sz="2000" b="1" dirty="0"/>
              <a:t>Flood Risk Indicator: </a:t>
            </a:r>
            <a:r>
              <a:rPr lang="en-US" sz="2000" b="1" dirty="0">
                <a:solidFill>
                  <a:srgbClr val="FF0000"/>
                </a:solidFill>
              </a:rPr>
              <a:t>Substantial Damage</a:t>
            </a:r>
          </a:p>
        </p:txBody>
      </p:sp>
      <p:graphicFrame>
        <p:nvGraphicFramePr>
          <p:cNvPr id="8" name="Table 7"/>
          <p:cNvGraphicFramePr>
            <a:graphicFrameLocks noGrp="1"/>
          </p:cNvGraphicFramePr>
          <p:nvPr>
            <p:extLst>
              <p:ext uri="{D42A27DB-BD31-4B8C-83A1-F6EECF244321}">
                <p14:modId xmlns:p14="http://schemas.microsoft.com/office/powerpoint/2010/main" val="733547604"/>
              </p:ext>
            </p:extLst>
          </p:nvPr>
        </p:nvGraphicFramePr>
        <p:xfrm>
          <a:off x="7753944" y="1136298"/>
          <a:ext cx="3680811" cy="4331249"/>
        </p:xfrm>
        <a:graphic>
          <a:graphicData uri="http://schemas.openxmlformats.org/drawingml/2006/table">
            <a:tbl>
              <a:tblPr>
                <a:tableStyleId>{616DA210-FB5B-4158-B5E0-FEB733F419BA}</a:tableStyleId>
              </a:tblPr>
              <a:tblGrid>
                <a:gridCol w="2390954">
                  <a:extLst>
                    <a:ext uri="{9D8B030D-6E8A-4147-A177-3AD203B41FA5}">
                      <a16:colId xmlns:a16="http://schemas.microsoft.com/office/drawing/2014/main" val="796712441"/>
                    </a:ext>
                  </a:extLst>
                </a:gridCol>
                <a:gridCol w="1289857">
                  <a:extLst>
                    <a:ext uri="{9D8B030D-6E8A-4147-A177-3AD203B41FA5}">
                      <a16:colId xmlns:a16="http://schemas.microsoft.com/office/drawing/2014/main" val="236494840"/>
                    </a:ext>
                  </a:extLst>
                </a:gridCol>
              </a:tblGrid>
              <a:tr h="704654">
                <a:tc>
                  <a:txBody>
                    <a:bodyPr/>
                    <a:lstStyle/>
                    <a:p>
                      <a:pPr algn="ctr" fontAlgn="ctr"/>
                      <a:r>
                        <a:rPr lang="en-US" sz="1500" b="1" u="none" strike="noStrike" dirty="0">
                          <a:effectLst/>
                        </a:rPr>
                        <a:t>Stream Name</a:t>
                      </a:r>
                      <a:endParaRPr lang="en-US" sz="1500" b="1" i="0" u="none" strike="noStrike" dirty="0">
                        <a:solidFill>
                          <a:srgbClr val="000000"/>
                        </a:solidFill>
                        <a:effectLst/>
                        <a:latin typeface="Calibri" panose="020F0502020204030204" pitchFamily="34" charset="0"/>
                      </a:endParaRPr>
                    </a:p>
                  </a:txBody>
                  <a:tcPr marL="10332" marR="10332" marT="10332" marB="0" anchor="ctr">
                    <a:solidFill>
                      <a:schemeClr val="accent2">
                        <a:lumMod val="40000"/>
                        <a:lumOff val="60000"/>
                      </a:schemeClr>
                    </a:solidFill>
                  </a:tcPr>
                </a:tc>
                <a:tc>
                  <a:txBody>
                    <a:bodyPr/>
                    <a:lstStyle/>
                    <a:p>
                      <a:pPr algn="ctr" fontAlgn="ctr"/>
                      <a:r>
                        <a:rPr lang="en-US" sz="1500" b="1" u="none" strike="noStrike" dirty="0">
                          <a:effectLst/>
                        </a:rPr>
                        <a:t>Substantially Damaged Building Count</a:t>
                      </a:r>
                      <a:endParaRPr lang="en-US" sz="1500" b="1" i="0" u="none" strike="noStrike" dirty="0">
                        <a:solidFill>
                          <a:srgbClr val="000000"/>
                        </a:solidFill>
                        <a:effectLst/>
                        <a:latin typeface="Calibri" panose="020F0502020204030204" pitchFamily="34" charset="0"/>
                      </a:endParaRPr>
                    </a:p>
                  </a:txBody>
                  <a:tcPr marL="10332" marR="10332" marT="10332" marB="0" anchor="ctr">
                    <a:solidFill>
                      <a:schemeClr val="accent2">
                        <a:lumMod val="40000"/>
                        <a:lumOff val="60000"/>
                      </a:schemeClr>
                    </a:solidFill>
                  </a:tcPr>
                </a:tc>
                <a:extLst>
                  <a:ext uri="{0D108BD9-81ED-4DB2-BD59-A6C34878D82A}">
                    <a16:rowId xmlns:a16="http://schemas.microsoft.com/office/drawing/2014/main" val="1773830822"/>
                  </a:ext>
                </a:extLst>
              </a:tr>
              <a:tr h="241773">
                <a:tc>
                  <a:txBody>
                    <a:bodyPr/>
                    <a:lstStyle/>
                    <a:p>
                      <a:pPr algn="l" fontAlgn="b"/>
                      <a:r>
                        <a:rPr lang="en-US" sz="1500" u="none" strike="noStrike" dirty="0">
                          <a:effectLst/>
                        </a:rPr>
                        <a:t>Ohio River</a:t>
                      </a:r>
                      <a:endParaRPr lang="en-US" sz="1500" b="0" i="0" u="none" strike="noStrike" dirty="0">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a:effectLst/>
                        </a:rPr>
                        <a:t>920</a:t>
                      </a:r>
                      <a:endParaRPr lang="en-US" sz="1500" b="0" i="0" u="none" strike="noStrike">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1106563930"/>
                  </a:ext>
                </a:extLst>
              </a:tr>
              <a:tr h="241773">
                <a:tc>
                  <a:txBody>
                    <a:bodyPr/>
                    <a:lstStyle/>
                    <a:p>
                      <a:pPr algn="l" fontAlgn="b"/>
                      <a:r>
                        <a:rPr lang="en-US" sz="1500" u="none" strike="noStrike" dirty="0">
                          <a:effectLst/>
                        </a:rPr>
                        <a:t>Greenbrier River</a:t>
                      </a:r>
                      <a:endParaRPr lang="en-US" sz="1500" b="0" i="0" u="none" strike="noStrike" dirty="0">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a:effectLst/>
                        </a:rPr>
                        <a:t>368</a:t>
                      </a:r>
                      <a:endParaRPr lang="en-US" sz="1500" b="0" i="0" u="none" strike="noStrike">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1699719452"/>
                  </a:ext>
                </a:extLst>
              </a:tr>
              <a:tr h="241773">
                <a:tc>
                  <a:txBody>
                    <a:bodyPr/>
                    <a:lstStyle/>
                    <a:p>
                      <a:pPr algn="l" fontAlgn="b"/>
                      <a:r>
                        <a:rPr lang="en-US" sz="1500" u="none" strike="noStrike" dirty="0">
                          <a:effectLst/>
                        </a:rPr>
                        <a:t>Kanawha River</a:t>
                      </a:r>
                      <a:endParaRPr lang="en-US" sz="1500" b="0" i="0" u="none" strike="noStrike" dirty="0">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243</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2341171348"/>
                  </a:ext>
                </a:extLst>
              </a:tr>
              <a:tr h="241773">
                <a:tc>
                  <a:txBody>
                    <a:bodyPr/>
                    <a:lstStyle/>
                    <a:p>
                      <a:pPr algn="l" fontAlgn="b"/>
                      <a:r>
                        <a:rPr lang="en-US" sz="1500" b="1" u="none" strike="noStrike" dirty="0">
                          <a:effectLst/>
                        </a:rPr>
                        <a:t>Potomac River</a:t>
                      </a:r>
                      <a:endParaRPr lang="en-US" sz="1500" b="1" i="0" u="none" strike="noStrike" dirty="0">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206</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1254040382"/>
                  </a:ext>
                </a:extLst>
              </a:tr>
              <a:tr h="241773">
                <a:tc>
                  <a:txBody>
                    <a:bodyPr/>
                    <a:lstStyle/>
                    <a:p>
                      <a:pPr algn="l" fontAlgn="b"/>
                      <a:r>
                        <a:rPr lang="en-US" sz="1500" b="1" u="none" strike="noStrike" dirty="0">
                          <a:effectLst/>
                        </a:rPr>
                        <a:t>South Branch Potomac River</a:t>
                      </a:r>
                      <a:endParaRPr lang="en-US" sz="1500" b="1" i="0" u="none" strike="noStrike" dirty="0">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171</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844362096"/>
                  </a:ext>
                </a:extLst>
              </a:tr>
              <a:tr h="241773">
                <a:tc>
                  <a:txBody>
                    <a:bodyPr/>
                    <a:lstStyle/>
                    <a:p>
                      <a:pPr algn="l" fontAlgn="b"/>
                      <a:r>
                        <a:rPr lang="en-US" sz="1500" u="none" strike="noStrike" dirty="0">
                          <a:effectLst/>
                        </a:rPr>
                        <a:t>Island Creek</a:t>
                      </a:r>
                      <a:endParaRPr lang="en-US" sz="1500" b="0" i="0" u="none" strike="noStrike" dirty="0">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168</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1306458724"/>
                  </a:ext>
                </a:extLst>
              </a:tr>
              <a:tr h="241773">
                <a:tc>
                  <a:txBody>
                    <a:bodyPr/>
                    <a:lstStyle/>
                    <a:p>
                      <a:pPr algn="l" fontAlgn="b"/>
                      <a:r>
                        <a:rPr lang="en-US" sz="1500" u="none" strike="noStrike">
                          <a:effectLst/>
                        </a:rPr>
                        <a:t>Coal River</a:t>
                      </a:r>
                      <a:endParaRPr lang="en-US" sz="1500" b="0" i="0" u="none" strike="noStrike">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163</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1259979575"/>
                  </a:ext>
                </a:extLst>
              </a:tr>
              <a:tr h="241773">
                <a:tc>
                  <a:txBody>
                    <a:bodyPr/>
                    <a:lstStyle/>
                    <a:p>
                      <a:pPr algn="l" fontAlgn="b"/>
                      <a:r>
                        <a:rPr lang="en-US" sz="1500" b="1" u="none" strike="noStrike" dirty="0">
                          <a:effectLst/>
                        </a:rPr>
                        <a:t>Cacapon River</a:t>
                      </a:r>
                      <a:endParaRPr lang="en-US" sz="1500" b="1" i="0" u="none" strike="noStrike" dirty="0">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158</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137283149"/>
                  </a:ext>
                </a:extLst>
              </a:tr>
              <a:tr h="241773">
                <a:tc>
                  <a:txBody>
                    <a:bodyPr/>
                    <a:lstStyle/>
                    <a:p>
                      <a:pPr algn="l" fontAlgn="b"/>
                      <a:r>
                        <a:rPr lang="en-US" sz="1500" u="none" strike="noStrike">
                          <a:effectLst/>
                        </a:rPr>
                        <a:t>Elk River</a:t>
                      </a:r>
                      <a:endParaRPr lang="en-US" sz="1500" b="0" i="0" u="none" strike="noStrike">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158</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207206163"/>
                  </a:ext>
                </a:extLst>
              </a:tr>
              <a:tr h="241773">
                <a:tc>
                  <a:txBody>
                    <a:bodyPr/>
                    <a:lstStyle/>
                    <a:p>
                      <a:pPr algn="l" fontAlgn="b"/>
                      <a:r>
                        <a:rPr lang="en-US" sz="1500" u="none" strike="noStrike">
                          <a:effectLst/>
                        </a:rPr>
                        <a:t>Tug Fork</a:t>
                      </a:r>
                      <a:endParaRPr lang="en-US" sz="1500" b="0" i="0" u="none" strike="noStrike">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136</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4007923514"/>
                  </a:ext>
                </a:extLst>
              </a:tr>
              <a:tr h="241773">
                <a:tc>
                  <a:txBody>
                    <a:bodyPr/>
                    <a:lstStyle/>
                    <a:p>
                      <a:pPr algn="l" fontAlgn="b"/>
                      <a:r>
                        <a:rPr lang="en-US" sz="1500" u="none" strike="noStrike">
                          <a:effectLst/>
                        </a:rPr>
                        <a:t>LIttle Kanawha River</a:t>
                      </a:r>
                      <a:endParaRPr lang="en-US" sz="1500" b="0" i="0" u="none" strike="noStrike">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126</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3098892097"/>
                  </a:ext>
                </a:extLst>
              </a:tr>
              <a:tr h="241773">
                <a:tc>
                  <a:txBody>
                    <a:bodyPr/>
                    <a:lstStyle/>
                    <a:p>
                      <a:pPr algn="l" fontAlgn="b"/>
                      <a:r>
                        <a:rPr lang="en-US" sz="1500" u="none" strike="noStrike">
                          <a:effectLst/>
                        </a:rPr>
                        <a:t>Pond Fork</a:t>
                      </a:r>
                      <a:endParaRPr lang="en-US" sz="1500" b="0" i="0" u="none" strike="noStrike">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119</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3160161622"/>
                  </a:ext>
                </a:extLst>
              </a:tr>
              <a:tr h="241773">
                <a:tc>
                  <a:txBody>
                    <a:bodyPr/>
                    <a:lstStyle/>
                    <a:p>
                      <a:pPr algn="l" fontAlgn="b"/>
                      <a:r>
                        <a:rPr lang="en-US" sz="1500" u="none" strike="noStrike">
                          <a:effectLst/>
                        </a:rPr>
                        <a:t>Pocatalico River</a:t>
                      </a:r>
                      <a:endParaRPr lang="en-US" sz="1500" b="0" i="0" u="none" strike="noStrike">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110</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1159976124"/>
                  </a:ext>
                </a:extLst>
              </a:tr>
              <a:tr h="241773">
                <a:tc>
                  <a:txBody>
                    <a:bodyPr/>
                    <a:lstStyle/>
                    <a:p>
                      <a:pPr algn="l" fontAlgn="b"/>
                      <a:r>
                        <a:rPr lang="en-US" sz="1500" u="none" strike="noStrike">
                          <a:effectLst/>
                        </a:rPr>
                        <a:t>Cheat River</a:t>
                      </a:r>
                      <a:endParaRPr lang="en-US" sz="1500" b="0" i="0" u="none" strike="noStrike">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104</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2740161975"/>
                  </a:ext>
                </a:extLst>
              </a:tr>
              <a:tr h="241773">
                <a:tc>
                  <a:txBody>
                    <a:bodyPr/>
                    <a:lstStyle/>
                    <a:p>
                      <a:pPr algn="l" fontAlgn="b"/>
                      <a:r>
                        <a:rPr lang="en-US" sz="1500" u="none" strike="noStrike" dirty="0">
                          <a:effectLst/>
                        </a:rPr>
                        <a:t>Buckhannon River</a:t>
                      </a:r>
                      <a:endParaRPr lang="en-US" sz="1500" b="0" i="0" u="none" strike="noStrike" dirty="0">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100</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864771176"/>
                  </a:ext>
                </a:extLst>
              </a:tr>
            </a:tbl>
          </a:graphicData>
        </a:graphic>
      </p:graphicFrame>
      <p:sp>
        <p:nvSpPr>
          <p:cNvPr id="18" name="Speech Bubble: Rectangle with Corners Rounded 14">
            <a:extLst>
              <a:ext uri="{FF2B5EF4-FFF2-40B4-BE49-F238E27FC236}">
                <a16:creationId xmlns:a16="http://schemas.microsoft.com/office/drawing/2014/main" id="{0ED1C770-B1D6-4603-BB25-A749DDCA06CF}"/>
              </a:ext>
            </a:extLst>
          </p:cNvPr>
          <p:cNvSpPr/>
          <p:nvPr/>
        </p:nvSpPr>
        <p:spPr>
          <a:xfrm flipH="1">
            <a:off x="5321581" y="3444852"/>
            <a:ext cx="1455852" cy="350006"/>
          </a:xfrm>
          <a:prstGeom prst="wedgeRoundRectCallout">
            <a:avLst>
              <a:gd name="adj1" fmla="val 39655"/>
              <a:gd name="adj2" fmla="val -98820"/>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Cacapon River</a:t>
            </a:r>
            <a:endParaRPr lang="en-US" sz="1600" dirty="0">
              <a:solidFill>
                <a:schemeClr val="bg1"/>
              </a:solidFill>
            </a:endParaRPr>
          </a:p>
        </p:txBody>
      </p:sp>
      <p:sp>
        <p:nvSpPr>
          <p:cNvPr id="19" name="Speech Bubble: Rectangle with Corners Rounded 14">
            <a:extLst>
              <a:ext uri="{FF2B5EF4-FFF2-40B4-BE49-F238E27FC236}">
                <a16:creationId xmlns:a16="http://schemas.microsoft.com/office/drawing/2014/main" id="{0ED1C770-B1D6-4603-BB25-A749DDCA06CF}"/>
              </a:ext>
            </a:extLst>
          </p:cNvPr>
          <p:cNvSpPr/>
          <p:nvPr/>
        </p:nvSpPr>
        <p:spPr>
          <a:xfrm flipH="1">
            <a:off x="4593655" y="2040348"/>
            <a:ext cx="1455852" cy="350006"/>
          </a:xfrm>
          <a:prstGeom prst="wedgeRoundRectCallout">
            <a:avLst>
              <a:gd name="adj1" fmla="val -52292"/>
              <a:gd name="adj2" fmla="val 111260"/>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Potomac River</a:t>
            </a:r>
            <a:endParaRPr lang="en-US" sz="1600" dirty="0">
              <a:solidFill>
                <a:schemeClr val="bg1"/>
              </a:solidFill>
            </a:endParaRPr>
          </a:p>
        </p:txBody>
      </p:sp>
    </p:spTree>
    <p:extLst>
      <p:ext uri="{BB962C8B-B14F-4D97-AF65-F5344CB8AC3E}">
        <p14:creationId xmlns:p14="http://schemas.microsoft.com/office/powerpoint/2010/main" val="174016526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Repetitive Loss Structures (Mapped) </a:t>
            </a:r>
          </a:p>
        </p:txBody>
      </p:sp>
      <p:pic>
        <p:nvPicPr>
          <p:cNvPr id="4" name="Picture 3" descr="A hexagon with a yellow house and a river&#10;&#10;Description automatically generated">
            <a:extLst>
              <a:ext uri="{FF2B5EF4-FFF2-40B4-BE49-F238E27FC236}">
                <a16:creationId xmlns:a16="http://schemas.microsoft.com/office/drawing/2014/main" id="{2EFE2B28-9168-C111-235F-594F7F3236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36095"/>
            <a:ext cx="854241" cy="779435"/>
          </a:xfrm>
          <a:prstGeom prst="rect">
            <a:avLst/>
          </a:prstGeom>
        </p:spPr>
      </p:pic>
      <p:sp>
        <p:nvSpPr>
          <p:cNvPr id="8" name="TextBox 7"/>
          <p:cNvSpPr txBox="1"/>
          <p:nvPr/>
        </p:nvSpPr>
        <p:spPr>
          <a:xfrm>
            <a:off x="1144621" y="982557"/>
            <a:ext cx="2113817" cy="369332"/>
          </a:xfrm>
          <a:prstGeom prst="rect">
            <a:avLst/>
          </a:prstGeom>
          <a:noFill/>
        </p:spPr>
        <p:txBody>
          <a:bodyPr wrap="square" rtlCol="0">
            <a:spAutoFit/>
          </a:bodyPr>
          <a:lstStyle/>
          <a:p>
            <a:pPr algn="ctr"/>
            <a:r>
              <a:rPr lang="en-US" b="1" dirty="0">
                <a:solidFill>
                  <a:schemeClr val="accent1">
                    <a:lumMod val="50000"/>
                  </a:schemeClr>
                </a:solidFill>
              </a:rPr>
              <a:t>Hampshire County</a:t>
            </a:r>
          </a:p>
        </p:txBody>
      </p:sp>
      <p:pic>
        <p:nvPicPr>
          <p:cNvPr id="5" name="Picture 4"/>
          <p:cNvPicPr>
            <a:picLocks noChangeAspect="1"/>
          </p:cNvPicPr>
          <p:nvPr/>
        </p:nvPicPr>
        <p:blipFill>
          <a:blip r:embed="rId3"/>
          <a:stretch>
            <a:fillRect/>
          </a:stretch>
        </p:blipFill>
        <p:spPr>
          <a:xfrm>
            <a:off x="282243" y="1369439"/>
            <a:ext cx="3838575" cy="4171950"/>
          </a:xfrm>
          <a:prstGeom prst="rect">
            <a:avLst/>
          </a:prstGeom>
        </p:spPr>
      </p:pic>
      <p:pic>
        <p:nvPicPr>
          <p:cNvPr id="10" name="Picture 9"/>
          <p:cNvPicPr>
            <a:picLocks noChangeAspect="1"/>
          </p:cNvPicPr>
          <p:nvPr/>
        </p:nvPicPr>
        <p:blipFill rotWithShape="1">
          <a:blip r:embed="rId4"/>
          <a:srcRect t="7817" b="7839"/>
          <a:stretch/>
        </p:blipFill>
        <p:spPr>
          <a:xfrm>
            <a:off x="5077716" y="1422063"/>
            <a:ext cx="2635441" cy="4119326"/>
          </a:xfrm>
          <a:prstGeom prst="rect">
            <a:avLst/>
          </a:prstGeom>
        </p:spPr>
      </p:pic>
      <p:pic>
        <p:nvPicPr>
          <p:cNvPr id="11" name="Picture 10"/>
          <p:cNvPicPr>
            <a:picLocks noChangeAspect="1"/>
          </p:cNvPicPr>
          <p:nvPr/>
        </p:nvPicPr>
        <p:blipFill>
          <a:blip r:embed="rId5"/>
          <a:stretch>
            <a:fillRect/>
          </a:stretch>
        </p:blipFill>
        <p:spPr>
          <a:xfrm>
            <a:off x="8604047" y="1422063"/>
            <a:ext cx="2515634" cy="4119326"/>
          </a:xfrm>
          <a:prstGeom prst="rect">
            <a:avLst/>
          </a:prstGeom>
        </p:spPr>
      </p:pic>
      <p:pic>
        <p:nvPicPr>
          <p:cNvPr id="12" name="Picture 11"/>
          <p:cNvPicPr>
            <a:picLocks noChangeAspect="1"/>
          </p:cNvPicPr>
          <p:nvPr/>
        </p:nvPicPr>
        <p:blipFill>
          <a:blip r:embed="rId6"/>
          <a:stretch>
            <a:fillRect/>
          </a:stretch>
        </p:blipFill>
        <p:spPr>
          <a:xfrm>
            <a:off x="10593704" y="6343482"/>
            <a:ext cx="1382162" cy="431313"/>
          </a:xfrm>
          <a:prstGeom prst="rect">
            <a:avLst/>
          </a:prstGeom>
        </p:spPr>
      </p:pic>
      <p:sp>
        <p:nvSpPr>
          <p:cNvPr id="13" name="TextBox 12"/>
          <p:cNvSpPr txBox="1"/>
          <p:nvPr/>
        </p:nvSpPr>
        <p:spPr>
          <a:xfrm>
            <a:off x="5426209" y="982557"/>
            <a:ext cx="1913021" cy="369332"/>
          </a:xfrm>
          <a:prstGeom prst="rect">
            <a:avLst/>
          </a:prstGeom>
          <a:noFill/>
        </p:spPr>
        <p:txBody>
          <a:bodyPr wrap="square" rtlCol="0">
            <a:spAutoFit/>
          </a:bodyPr>
          <a:lstStyle/>
          <a:p>
            <a:pPr algn="ctr"/>
            <a:r>
              <a:rPr lang="en-US" b="1" dirty="0">
                <a:solidFill>
                  <a:schemeClr val="accent1">
                    <a:lumMod val="50000"/>
                  </a:schemeClr>
                </a:solidFill>
              </a:rPr>
              <a:t>Jefferson County</a:t>
            </a:r>
          </a:p>
        </p:txBody>
      </p:sp>
      <p:sp>
        <p:nvSpPr>
          <p:cNvPr id="14" name="TextBox 13"/>
          <p:cNvSpPr txBox="1"/>
          <p:nvPr/>
        </p:nvSpPr>
        <p:spPr>
          <a:xfrm>
            <a:off x="8253029" y="982557"/>
            <a:ext cx="3217712" cy="369332"/>
          </a:xfrm>
          <a:prstGeom prst="rect">
            <a:avLst/>
          </a:prstGeom>
          <a:noFill/>
        </p:spPr>
        <p:txBody>
          <a:bodyPr wrap="square" rtlCol="0">
            <a:spAutoFit/>
          </a:bodyPr>
          <a:lstStyle/>
          <a:p>
            <a:pPr algn="ctr"/>
            <a:r>
              <a:rPr lang="en-US" b="1" dirty="0">
                <a:solidFill>
                  <a:schemeClr val="accent1">
                    <a:lumMod val="50000"/>
                  </a:schemeClr>
                </a:solidFill>
              </a:rPr>
              <a:t>Marlinton (Pocahontas County)</a:t>
            </a:r>
          </a:p>
        </p:txBody>
      </p:sp>
      <p:pic>
        <p:nvPicPr>
          <p:cNvPr id="15" name="Picture 14"/>
          <p:cNvPicPr>
            <a:picLocks noChangeAspect="1"/>
          </p:cNvPicPr>
          <p:nvPr/>
        </p:nvPicPr>
        <p:blipFill>
          <a:blip r:embed="rId7"/>
          <a:stretch>
            <a:fillRect/>
          </a:stretch>
        </p:blipFill>
        <p:spPr>
          <a:xfrm>
            <a:off x="4495121" y="5680143"/>
            <a:ext cx="430937" cy="438772"/>
          </a:xfrm>
          <a:prstGeom prst="rect">
            <a:avLst/>
          </a:prstGeom>
        </p:spPr>
      </p:pic>
      <p:pic>
        <p:nvPicPr>
          <p:cNvPr id="16" name="Picture 15"/>
          <p:cNvPicPr>
            <a:picLocks noChangeAspect="1"/>
          </p:cNvPicPr>
          <p:nvPr/>
        </p:nvPicPr>
        <p:blipFill>
          <a:blip r:embed="rId8"/>
          <a:stretch>
            <a:fillRect/>
          </a:stretch>
        </p:blipFill>
        <p:spPr>
          <a:xfrm>
            <a:off x="837147" y="5687659"/>
            <a:ext cx="331003" cy="438772"/>
          </a:xfrm>
          <a:prstGeom prst="rect">
            <a:avLst/>
          </a:prstGeom>
        </p:spPr>
      </p:pic>
      <p:pic>
        <p:nvPicPr>
          <p:cNvPr id="17" name="Picture 16"/>
          <p:cNvPicPr>
            <a:picLocks noChangeAspect="1"/>
          </p:cNvPicPr>
          <p:nvPr/>
        </p:nvPicPr>
        <p:blipFill>
          <a:blip r:embed="rId9"/>
          <a:stretch>
            <a:fillRect/>
          </a:stretch>
        </p:blipFill>
        <p:spPr>
          <a:xfrm>
            <a:off x="8253029" y="5687659"/>
            <a:ext cx="351018" cy="438772"/>
          </a:xfrm>
          <a:prstGeom prst="rect">
            <a:avLst/>
          </a:prstGeom>
        </p:spPr>
      </p:pic>
      <p:sp>
        <p:nvSpPr>
          <p:cNvPr id="18" name="TextBox 17"/>
          <p:cNvSpPr txBox="1"/>
          <p:nvPr/>
        </p:nvSpPr>
        <p:spPr>
          <a:xfrm>
            <a:off x="1159617" y="5609947"/>
            <a:ext cx="2367315" cy="615553"/>
          </a:xfrm>
          <a:prstGeom prst="rect">
            <a:avLst/>
          </a:prstGeom>
          <a:noFill/>
        </p:spPr>
        <p:txBody>
          <a:bodyPr wrap="square" rtlCol="0" anchor="ctr">
            <a:spAutoFit/>
          </a:bodyPr>
          <a:lstStyle/>
          <a:p>
            <a:r>
              <a:rPr lang="en-US" b="1" dirty="0"/>
              <a:t>Severe Repetitive Loss</a:t>
            </a:r>
            <a:br>
              <a:rPr lang="en-US" dirty="0"/>
            </a:br>
            <a:r>
              <a:rPr lang="en-US" sz="1600" dirty="0"/>
              <a:t>(</a:t>
            </a:r>
            <a:r>
              <a:rPr lang="en-US" sz="1600" i="1" dirty="0"/>
              <a:t>Site</a:t>
            </a:r>
            <a:r>
              <a:rPr lang="en-US" sz="1600" dirty="0"/>
              <a:t> Address Matched)</a:t>
            </a:r>
          </a:p>
        </p:txBody>
      </p:sp>
      <p:sp>
        <p:nvSpPr>
          <p:cNvPr id="20" name="TextBox 19"/>
          <p:cNvSpPr txBox="1"/>
          <p:nvPr/>
        </p:nvSpPr>
        <p:spPr>
          <a:xfrm>
            <a:off x="4995688" y="5587731"/>
            <a:ext cx="2717469" cy="615553"/>
          </a:xfrm>
          <a:prstGeom prst="rect">
            <a:avLst/>
          </a:prstGeom>
          <a:noFill/>
        </p:spPr>
        <p:txBody>
          <a:bodyPr wrap="square" rtlCol="0" anchor="ctr">
            <a:spAutoFit/>
          </a:bodyPr>
          <a:lstStyle/>
          <a:p>
            <a:r>
              <a:rPr lang="en-US" b="1" dirty="0"/>
              <a:t>Repetitive Loss</a:t>
            </a:r>
            <a:br>
              <a:rPr lang="en-US" b="1" dirty="0"/>
            </a:br>
            <a:r>
              <a:rPr lang="en-US" sz="1600" dirty="0"/>
              <a:t>(</a:t>
            </a:r>
            <a:r>
              <a:rPr lang="en-US" sz="1600" i="1" dirty="0"/>
              <a:t>Site</a:t>
            </a:r>
            <a:r>
              <a:rPr lang="en-US" sz="1600" dirty="0"/>
              <a:t> Address Matched)</a:t>
            </a:r>
          </a:p>
        </p:txBody>
      </p:sp>
      <p:sp>
        <p:nvSpPr>
          <p:cNvPr id="21" name="TextBox 20"/>
          <p:cNvSpPr txBox="1"/>
          <p:nvPr/>
        </p:nvSpPr>
        <p:spPr>
          <a:xfrm>
            <a:off x="8604047" y="5585593"/>
            <a:ext cx="2516864" cy="615553"/>
          </a:xfrm>
          <a:prstGeom prst="rect">
            <a:avLst/>
          </a:prstGeom>
          <a:noFill/>
        </p:spPr>
        <p:txBody>
          <a:bodyPr wrap="square" rtlCol="0" anchor="ctr">
            <a:spAutoFit/>
          </a:bodyPr>
          <a:lstStyle/>
          <a:p>
            <a:r>
              <a:rPr lang="en-US" b="1" dirty="0"/>
              <a:t>Repetitive Loss</a:t>
            </a:r>
            <a:br>
              <a:rPr lang="en-US" b="1" dirty="0"/>
            </a:br>
            <a:r>
              <a:rPr lang="en-US" sz="1600" dirty="0"/>
              <a:t>(</a:t>
            </a:r>
            <a:r>
              <a:rPr lang="en-US" sz="1600" i="1" dirty="0"/>
              <a:t>Street</a:t>
            </a:r>
            <a:r>
              <a:rPr lang="en-US" sz="1600" dirty="0"/>
              <a:t> Address Matched)</a:t>
            </a:r>
          </a:p>
        </p:txBody>
      </p:sp>
    </p:spTree>
    <p:extLst>
      <p:ext uri="{BB962C8B-B14F-4D97-AF65-F5344CB8AC3E}">
        <p14:creationId xmlns:p14="http://schemas.microsoft.com/office/powerpoint/2010/main" val="260780220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Site Hazard Study (South Branch, Springfield)</a:t>
            </a:r>
          </a:p>
        </p:txBody>
      </p:sp>
      <p:sp>
        <p:nvSpPr>
          <p:cNvPr id="3" name="TextBox 2"/>
          <p:cNvSpPr txBox="1"/>
          <p:nvPr/>
        </p:nvSpPr>
        <p:spPr>
          <a:xfrm>
            <a:off x="0" y="6211669"/>
            <a:ext cx="12192000" cy="646331"/>
          </a:xfrm>
          <a:prstGeom prst="rect">
            <a:avLst/>
          </a:prstGeom>
          <a:solidFill>
            <a:schemeClr val="bg1">
              <a:lumMod val="85000"/>
            </a:schemeClr>
          </a:solid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November 1985 Flood (47 fatalities – 3 in Hampshire) </a:t>
            </a:r>
            <a:endParaRPr lang="en-US" dirty="0">
              <a:solidFill>
                <a:srgbClr val="C0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0C3F4D6-010F-477D-FC84-1DD657C297E4}"/>
              </a:ext>
            </a:extLst>
          </p:cNvPr>
          <p:cNvPicPr>
            <a:picLocks noChangeAspect="1"/>
          </p:cNvPicPr>
          <p:nvPr/>
        </p:nvPicPr>
        <p:blipFill>
          <a:blip r:embed="rId2"/>
          <a:stretch>
            <a:fillRect/>
          </a:stretch>
        </p:blipFill>
        <p:spPr>
          <a:xfrm>
            <a:off x="5715197" y="1162359"/>
            <a:ext cx="6684778" cy="4765253"/>
          </a:xfrm>
          <a:prstGeom prst="rect">
            <a:avLst/>
          </a:prstGeom>
        </p:spPr>
      </p:pic>
      <p:pic>
        <p:nvPicPr>
          <p:cNvPr id="5" name="Picture 4"/>
          <p:cNvPicPr>
            <a:picLocks noChangeAspect="1"/>
          </p:cNvPicPr>
          <p:nvPr/>
        </p:nvPicPr>
        <p:blipFill>
          <a:blip r:embed="rId3"/>
          <a:stretch>
            <a:fillRect/>
          </a:stretch>
        </p:blipFill>
        <p:spPr>
          <a:xfrm>
            <a:off x="6361106" y="1212976"/>
            <a:ext cx="1850682" cy="4664016"/>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093308"/>
            <a:ext cx="6361106" cy="4903353"/>
          </a:xfrm>
          <a:prstGeom prst="rect">
            <a:avLst/>
          </a:prstGeom>
        </p:spPr>
      </p:pic>
      <p:sp>
        <p:nvSpPr>
          <p:cNvPr id="11" name="Explosion 2 10"/>
          <p:cNvSpPr/>
          <p:nvPr/>
        </p:nvSpPr>
        <p:spPr>
          <a:xfrm>
            <a:off x="7286447" y="2034283"/>
            <a:ext cx="2989678" cy="2640459"/>
          </a:xfrm>
          <a:prstGeom prst="irregularSeal2">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t>3 Hunters Drowned on South Branch</a:t>
            </a:r>
          </a:p>
        </p:txBody>
      </p:sp>
    </p:spTree>
    <p:extLst>
      <p:ext uri="{BB962C8B-B14F-4D97-AF65-F5344CB8AC3E}">
        <p14:creationId xmlns:p14="http://schemas.microsoft.com/office/powerpoint/2010/main" val="353720980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6993"/>
          <a:stretch/>
        </p:blipFill>
        <p:spPr>
          <a:xfrm>
            <a:off x="21090" y="0"/>
            <a:ext cx="12115917" cy="6338619"/>
          </a:xfrm>
          <a:prstGeom prst="rect">
            <a:avLst/>
          </a:prstGeom>
        </p:spPr>
      </p:pic>
      <p:sp>
        <p:nvSpPr>
          <p:cNvPr id="22" name="Rectangle 21"/>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7848879">
            <a:off x="3151923" y="3121131"/>
            <a:ext cx="2959265" cy="307777"/>
          </a:xfrm>
          <a:prstGeom prst="rect">
            <a:avLst/>
          </a:prstGeom>
          <a:noFill/>
        </p:spPr>
        <p:txBody>
          <a:bodyPr wrap="square" rtlCol="0">
            <a:spAutoFit/>
          </a:bodyPr>
          <a:lstStyle/>
          <a:p>
            <a:r>
              <a:rPr lang="en-US" sz="1400" b="1" i="1" dirty="0">
                <a:solidFill>
                  <a:schemeClr val="bg1"/>
                </a:solidFill>
                <a:latin typeface="Times New Roman" panose="02020603050405020304" pitchFamily="18" charset="0"/>
                <a:cs typeface="Times New Roman" panose="02020603050405020304" pitchFamily="18" charset="0"/>
              </a:rPr>
              <a:t>South Branch Potomac River</a:t>
            </a:r>
          </a:p>
        </p:txBody>
      </p:sp>
      <p:sp>
        <p:nvSpPr>
          <p:cNvPr id="8" name="TextBox 7"/>
          <p:cNvSpPr txBox="1"/>
          <p:nvPr/>
        </p:nvSpPr>
        <p:spPr>
          <a:xfrm>
            <a:off x="0" y="6211669"/>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Community Scale Flood Visualization</a:t>
            </a:r>
            <a:endParaRPr lang="en-US" dirty="0">
              <a:solidFill>
                <a:srgbClr val="FFFF00"/>
              </a:solidFill>
              <a:latin typeface="Arial" panose="020B0604020202020204" pitchFamily="34" charset="0"/>
              <a:cs typeface="Arial" panose="020B0604020202020204" pitchFamily="34" charset="0"/>
            </a:endParaRPr>
          </a:p>
        </p:txBody>
      </p:sp>
      <p:sp>
        <p:nvSpPr>
          <p:cNvPr id="9" name="Title 1"/>
          <p:cNvSpPr txBox="1">
            <a:spLocks/>
          </p:cNvSpPr>
          <p:nvPr/>
        </p:nvSpPr>
        <p:spPr>
          <a:xfrm>
            <a:off x="0" y="5787772"/>
            <a:ext cx="12120112" cy="48782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FEMA   1% Annual Chance (100-year)</a:t>
            </a:r>
          </a:p>
        </p:txBody>
      </p:sp>
      <p:sp>
        <p:nvSpPr>
          <p:cNvPr id="10" name="TextBox 9"/>
          <p:cNvSpPr txBox="1"/>
          <p:nvPr/>
        </p:nvSpPr>
        <p:spPr>
          <a:xfrm>
            <a:off x="7264692" y="5873115"/>
            <a:ext cx="4893518" cy="338554"/>
          </a:xfrm>
          <a:prstGeom prst="rect">
            <a:avLst/>
          </a:prstGeom>
          <a:noFill/>
        </p:spPr>
        <p:txBody>
          <a:bodyPr wrap="square" rtlCol="0">
            <a:spAutoFit/>
          </a:bodyPr>
          <a:lstStyle/>
          <a:p>
            <a:r>
              <a:rPr lang="en-US" sz="1600" b="1" dirty="0">
                <a:solidFill>
                  <a:schemeClr val="bg1"/>
                </a:solidFill>
              </a:rPr>
              <a:t>26% probability </a:t>
            </a:r>
            <a:r>
              <a:rPr lang="en-US" sz="1600" dirty="0">
                <a:solidFill>
                  <a:schemeClr val="bg1"/>
                </a:solidFill>
              </a:rPr>
              <a:t>of flooding at least once over 30 years</a:t>
            </a:r>
          </a:p>
        </p:txBody>
      </p:sp>
      <p:sp>
        <p:nvSpPr>
          <p:cNvPr id="11" name="Title 1"/>
          <p:cNvSpPr txBox="1">
            <a:spLocks/>
          </p:cNvSpPr>
          <p:nvPr/>
        </p:nvSpPr>
        <p:spPr>
          <a:xfrm>
            <a:off x="0" y="-36094"/>
            <a:ext cx="12192000" cy="705398"/>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Site Hazard Study </a:t>
            </a:r>
            <a:r>
              <a:rPr lang="en-US" dirty="0">
                <a:solidFill>
                  <a:schemeClr val="bg1"/>
                </a:solidFill>
                <a:latin typeface="Arial" panose="020B0604020202020204" pitchFamily="34" charset="0"/>
                <a:cs typeface="Arial" panose="020B0604020202020204" pitchFamily="34" charset="0"/>
              </a:rPr>
              <a:t>(Springfield, WV)</a:t>
            </a:r>
          </a:p>
        </p:txBody>
      </p:sp>
      <p:sp>
        <p:nvSpPr>
          <p:cNvPr id="13" name="Speech Bubble: Rectangle with Corners Rounded 14">
            <a:extLst>
              <a:ext uri="{FF2B5EF4-FFF2-40B4-BE49-F238E27FC236}">
                <a16:creationId xmlns:a16="http://schemas.microsoft.com/office/drawing/2014/main" id="{0ED1C770-B1D6-4603-BB25-A749DDCA06CF}"/>
              </a:ext>
            </a:extLst>
          </p:cNvPr>
          <p:cNvSpPr/>
          <p:nvPr/>
        </p:nvSpPr>
        <p:spPr>
          <a:xfrm flipH="1">
            <a:off x="3469063" y="4774611"/>
            <a:ext cx="2432115" cy="897255"/>
          </a:xfrm>
          <a:prstGeom prst="wedgeRoundRectCallout">
            <a:avLst>
              <a:gd name="adj1" fmla="val 112707"/>
              <a:gd name="adj2" fmla="val 42247"/>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6081 CUMBERLAND RD</a:t>
            </a:r>
          </a:p>
          <a:p>
            <a:pPr algn="ctr"/>
            <a:endParaRPr lang="en-US" sz="1600" b="1" dirty="0">
              <a:solidFill>
                <a:schemeClr val="bg1"/>
              </a:solidFill>
            </a:endParaRPr>
          </a:p>
          <a:p>
            <a:pPr algn="ctr"/>
            <a:endParaRPr lang="en-US" sz="1600" dirty="0">
              <a:solidFill>
                <a:schemeClr val="bg1"/>
              </a:solidFill>
            </a:endParaRPr>
          </a:p>
        </p:txBody>
      </p:sp>
      <p:pic>
        <p:nvPicPr>
          <p:cNvPr id="3" name="Picture 2"/>
          <p:cNvPicPr>
            <a:picLocks noChangeAspect="1"/>
          </p:cNvPicPr>
          <p:nvPr/>
        </p:nvPicPr>
        <p:blipFill>
          <a:blip r:embed="rId3"/>
          <a:stretch>
            <a:fillRect/>
          </a:stretch>
        </p:blipFill>
        <p:spPr>
          <a:xfrm>
            <a:off x="3618316" y="5112746"/>
            <a:ext cx="2130851" cy="463077"/>
          </a:xfrm>
          <a:prstGeom prst="rect">
            <a:avLst/>
          </a:prstGeom>
        </p:spPr>
      </p:pic>
      <p:sp>
        <p:nvSpPr>
          <p:cNvPr id="15" name="TextBox 14"/>
          <p:cNvSpPr txBox="1"/>
          <p:nvPr/>
        </p:nvSpPr>
        <p:spPr>
          <a:xfrm rot="19767824">
            <a:off x="795649" y="4382988"/>
            <a:ext cx="1745081" cy="307777"/>
          </a:xfrm>
          <a:prstGeom prst="rect">
            <a:avLst/>
          </a:prstGeom>
          <a:noFill/>
        </p:spPr>
        <p:txBody>
          <a:bodyPr wrap="square" rtlCol="0">
            <a:spAutoFit/>
          </a:bodyPr>
          <a:lstStyle/>
          <a:p>
            <a:r>
              <a:rPr lang="en-US" sz="1400" b="1" i="1" dirty="0">
                <a:cs typeface="Times New Roman" panose="02020603050405020304" pitchFamily="18" charset="0"/>
              </a:rPr>
              <a:t>Cumberland Road</a:t>
            </a:r>
          </a:p>
        </p:txBody>
      </p:sp>
      <p:sp>
        <p:nvSpPr>
          <p:cNvPr id="16" name="TextBox 15"/>
          <p:cNvSpPr txBox="1"/>
          <p:nvPr/>
        </p:nvSpPr>
        <p:spPr>
          <a:xfrm rot="19250530">
            <a:off x="2745776" y="2710728"/>
            <a:ext cx="1745081" cy="307777"/>
          </a:xfrm>
          <a:prstGeom prst="rect">
            <a:avLst/>
          </a:prstGeom>
          <a:noFill/>
        </p:spPr>
        <p:txBody>
          <a:bodyPr wrap="square" rtlCol="0">
            <a:spAutoFit/>
          </a:bodyPr>
          <a:lstStyle/>
          <a:p>
            <a:r>
              <a:rPr lang="en-US" sz="1400" b="1" i="1" dirty="0">
                <a:cs typeface="Times New Roman" panose="02020603050405020304" pitchFamily="18" charset="0"/>
              </a:rPr>
              <a:t>Cumberland Road</a:t>
            </a:r>
          </a:p>
        </p:txBody>
      </p:sp>
    </p:spTree>
    <p:extLst>
      <p:ext uri="{BB962C8B-B14F-4D97-AF65-F5344CB8AC3E}">
        <p14:creationId xmlns:p14="http://schemas.microsoft.com/office/powerpoint/2010/main" val="247925598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82143" y="1302334"/>
            <a:ext cx="11896726" cy="3520672"/>
          </a:xfrm>
          <a:prstGeom prst="rect">
            <a:avLst/>
          </a:prstGeom>
        </p:spPr>
      </p:pic>
      <p:sp>
        <p:nvSpPr>
          <p:cNvPr id="40" name="TextBox 41">
            <a:extLst>
              <a:ext uri="{FF2B5EF4-FFF2-40B4-BE49-F238E27FC236}">
                <a16:creationId xmlns:a16="http://schemas.microsoft.com/office/drawing/2014/main" id="{EAEBB0BE-C11E-6C81-A768-1194AD8F26FB}"/>
              </a:ext>
            </a:extLst>
          </p:cNvPr>
          <p:cNvSpPr txBox="1"/>
          <p:nvPr/>
        </p:nvSpPr>
        <p:spPr>
          <a:xfrm>
            <a:off x="7590201" y="4407667"/>
            <a:ext cx="3781760" cy="338554"/>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hlinkClick r:id="rId4"/>
              </a:rPr>
              <a:t>Building:  14-10-0016-0024-0000_6081</a:t>
            </a:r>
            <a:endParaRPr lang="en-US" sz="1600" b="1" dirty="0"/>
          </a:p>
        </p:txBody>
      </p:sp>
      <p:sp>
        <p:nvSpPr>
          <p:cNvPr id="22" name="Rectangle 21"/>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3014" y="1454909"/>
            <a:ext cx="4688656" cy="369332"/>
          </a:xfrm>
          <a:prstGeom prst="rect">
            <a:avLst/>
          </a:prstGeom>
        </p:spPr>
        <p:txBody>
          <a:bodyPr wrap="none">
            <a:spAutoFit/>
          </a:bodyPr>
          <a:lstStyle/>
          <a:p>
            <a:r>
              <a:rPr lang="en-US" b="1" dirty="0">
                <a:solidFill>
                  <a:schemeClr val="bg1"/>
                </a:solidFill>
              </a:rPr>
              <a:t>6081 CUMBERLAND RD, Springfield, WV, 26757</a:t>
            </a:r>
          </a:p>
        </p:txBody>
      </p:sp>
      <p:sp>
        <p:nvSpPr>
          <p:cNvPr id="14" name="Title 1"/>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Site Study:  High Flood Depths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52" name="Table 51"/>
          <p:cNvGraphicFramePr>
            <a:graphicFrameLocks noGrp="1"/>
          </p:cNvGraphicFramePr>
          <p:nvPr>
            <p:extLst>
              <p:ext uri="{D42A27DB-BD31-4B8C-83A1-F6EECF244321}">
                <p14:modId xmlns:p14="http://schemas.microsoft.com/office/powerpoint/2010/main" val="4020345407"/>
              </p:ext>
            </p:extLst>
          </p:nvPr>
        </p:nvGraphicFramePr>
        <p:xfrm>
          <a:off x="393014" y="4053256"/>
          <a:ext cx="4286287" cy="692965"/>
        </p:xfrm>
        <a:graphic>
          <a:graphicData uri="http://schemas.openxmlformats.org/drawingml/2006/table">
            <a:tbl>
              <a:tblPr>
                <a:tableStyleId>{5C22544A-7EE6-4342-B048-85BDC9FD1C3A}</a:tableStyleId>
              </a:tblPr>
              <a:tblGrid>
                <a:gridCol w="3337652">
                  <a:extLst>
                    <a:ext uri="{9D8B030D-6E8A-4147-A177-3AD203B41FA5}">
                      <a16:colId xmlns:a16="http://schemas.microsoft.com/office/drawing/2014/main" val="2046477427"/>
                    </a:ext>
                  </a:extLst>
                </a:gridCol>
                <a:gridCol w="948635">
                  <a:extLst>
                    <a:ext uri="{9D8B030D-6E8A-4147-A177-3AD203B41FA5}">
                      <a16:colId xmlns:a16="http://schemas.microsoft.com/office/drawing/2014/main" val="2529517874"/>
                    </a:ext>
                  </a:extLst>
                </a:gridCol>
              </a:tblGrid>
              <a:tr h="228659">
                <a:tc>
                  <a:txBody>
                    <a:bodyPr/>
                    <a:lstStyle/>
                    <a:p>
                      <a:pPr algn="l" fontAlgn="b"/>
                      <a:r>
                        <a:rPr lang="en-US" sz="1400" b="1" u="none" strike="noStrike" dirty="0">
                          <a:effectLst/>
                        </a:rPr>
                        <a:t>FLOOD DEPTH</a:t>
                      </a:r>
                      <a:endParaRPr lang="en-US" sz="1400" b="0" i="0" u="none" strike="noStrike" kern="1200" dirty="0">
                        <a:solidFill>
                          <a:srgbClr val="000000"/>
                        </a:solidFill>
                        <a:effectLst/>
                        <a:latin typeface="Calibri" panose="020F0502020204030204" pitchFamily="34" charset="0"/>
                        <a:ea typeface="+mn-ea"/>
                        <a:cs typeface="+mn-cs"/>
                      </a:endParaRPr>
                    </a:p>
                  </a:txBody>
                  <a:tcPr marL="7144" marR="7144" marT="7144" marB="0" anchor="b">
                    <a:solidFill>
                      <a:schemeClr val="accent1">
                        <a:lumMod val="20000"/>
                        <a:lumOff val="80000"/>
                      </a:schemeClr>
                    </a:solidFill>
                  </a:tcP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7144" marR="7144" marT="7144" marB="0" anchor="b">
                    <a:solidFill>
                      <a:schemeClr val="accent1">
                        <a:lumMod val="20000"/>
                        <a:lumOff val="80000"/>
                      </a:schemeClr>
                    </a:solidFill>
                  </a:tcPr>
                </a:tc>
                <a:extLst>
                  <a:ext uri="{0D108BD9-81ED-4DB2-BD59-A6C34878D82A}">
                    <a16:rowId xmlns:a16="http://schemas.microsoft.com/office/drawing/2014/main" val="4115486144"/>
                  </a:ext>
                </a:extLst>
              </a:tr>
              <a:tr h="228659">
                <a:tc>
                  <a:txBody>
                    <a:bodyPr/>
                    <a:lstStyle/>
                    <a:p>
                      <a:pPr algn="l" fontAlgn="b"/>
                      <a:r>
                        <a:rPr lang="en-US" sz="1400" b="0" i="0" kern="1200" dirty="0">
                          <a:solidFill>
                            <a:schemeClr val="dk1"/>
                          </a:solidFill>
                          <a:effectLst/>
                          <a:latin typeface="+mn-lt"/>
                          <a:ea typeface="+mn-ea"/>
                          <a:cs typeface="+mn-cs"/>
                        </a:rPr>
                        <a:t>2002 Effective 1% (current BFE)</a:t>
                      </a:r>
                      <a:endParaRPr lang="en-US" sz="14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10.1</a:t>
                      </a:r>
                    </a:p>
                  </a:txBody>
                  <a:tcPr marL="7144" marR="7144" marT="7144" marB="0" anchor="b">
                    <a:solidFill>
                      <a:srgbClr val="5B9BD5"/>
                    </a:solidFill>
                  </a:tcPr>
                </a:tc>
                <a:extLst>
                  <a:ext uri="{0D108BD9-81ED-4DB2-BD59-A6C34878D82A}">
                    <a16:rowId xmlns:a16="http://schemas.microsoft.com/office/drawing/2014/main" val="1200727858"/>
                  </a:ext>
                </a:extLst>
              </a:tr>
              <a:tr h="23564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2024 Preliminary 1% (Preliminary</a:t>
                      </a:r>
                      <a:r>
                        <a:rPr lang="en-US" sz="1400" b="0" i="0" kern="1200" baseline="0" dirty="0">
                          <a:solidFill>
                            <a:schemeClr val="dk1"/>
                          </a:solidFill>
                          <a:effectLst/>
                          <a:latin typeface="+mn-lt"/>
                          <a:ea typeface="+mn-ea"/>
                          <a:cs typeface="+mn-cs"/>
                        </a:rPr>
                        <a:t> </a:t>
                      </a:r>
                      <a:r>
                        <a:rPr lang="en-US" sz="1400" b="0" i="0" kern="1200" dirty="0">
                          <a:solidFill>
                            <a:schemeClr val="dk1"/>
                          </a:solidFill>
                          <a:effectLst/>
                          <a:latin typeface="+mn-lt"/>
                          <a:ea typeface="+mn-ea"/>
                          <a:cs typeface="+mn-cs"/>
                        </a:rPr>
                        <a:t>BFE)</a:t>
                      </a:r>
                      <a:endParaRPr lang="en-US" sz="1400" b="0" i="0" u="none" strike="noStrike" dirty="0">
                        <a:solidFill>
                          <a:srgbClr val="000000"/>
                        </a:solidFill>
                        <a:effectLst/>
                        <a:latin typeface="Calibri" panose="020F0502020204030204" pitchFamily="34" charset="0"/>
                      </a:endParaRPr>
                    </a:p>
                  </a:txBody>
                  <a:tcPr marL="7144" marR="7144" marT="7144" marB="0" anchor="b">
                    <a:solidFill>
                      <a:srgbClr val="5B9BD5"/>
                    </a:solidFill>
                  </a:tcPr>
                </a:tc>
                <a:tc>
                  <a:txBody>
                    <a:bodyPr/>
                    <a:lstStyle/>
                    <a:p>
                      <a:pPr algn="ctr" fontAlgn="b"/>
                      <a:r>
                        <a:rPr lang="en-US" sz="1400" b="0" i="0" u="none" strike="noStrike" dirty="0">
                          <a:solidFill>
                            <a:srgbClr val="000000"/>
                          </a:solidFill>
                          <a:effectLst/>
                          <a:latin typeface="Calibri" panose="020F0502020204030204" pitchFamily="34" charset="0"/>
                        </a:rPr>
                        <a:t>12.2</a:t>
                      </a:r>
                    </a:p>
                  </a:txBody>
                  <a:tcPr marL="7144" marR="7144" marT="7144" marB="0" anchor="b">
                    <a:solidFill>
                      <a:srgbClr val="5B9BD5"/>
                    </a:solidFill>
                  </a:tcPr>
                </a:tc>
                <a:extLst>
                  <a:ext uri="{0D108BD9-81ED-4DB2-BD59-A6C34878D82A}">
                    <a16:rowId xmlns:a16="http://schemas.microsoft.com/office/drawing/2014/main" val="367194066"/>
                  </a:ext>
                </a:extLst>
              </a:tr>
            </a:tbl>
          </a:graphicData>
        </a:graphic>
      </p:graphicFrame>
      <p:sp>
        <p:nvSpPr>
          <p:cNvPr id="16" name="Rectangular Callout 31">
            <a:extLst>
              <a:ext uri="{FF2B5EF4-FFF2-40B4-BE49-F238E27FC236}">
                <a16:creationId xmlns:a16="http://schemas.microsoft.com/office/drawing/2014/main" id="{9B6EC999-9E0A-C136-DEFA-0760F83BB774}"/>
              </a:ext>
            </a:extLst>
          </p:cNvPr>
          <p:cNvSpPr/>
          <p:nvPr/>
        </p:nvSpPr>
        <p:spPr>
          <a:xfrm>
            <a:off x="6061436" y="1892103"/>
            <a:ext cx="3057530" cy="543387"/>
          </a:xfrm>
          <a:prstGeom prst="wedgeRectCallout">
            <a:avLst>
              <a:gd name="adj1" fmla="val 140719"/>
              <a:gd name="adj2" fmla="val 9388"/>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b="1" dirty="0">
                <a:solidFill>
                  <a:schemeClr val="bg1"/>
                </a:solidFill>
                <a:latin typeface="Arial Narrow" panose="020B0606020202030204" pitchFamily="34" charset="0"/>
              </a:rPr>
              <a:t>10.1’ </a:t>
            </a:r>
            <a:r>
              <a:rPr lang="en-US" b="1" dirty="0">
                <a:solidFill>
                  <a:schemeClr val="bg1"/>
                </a:solidFill>
              </a:rPr>
              <a:t>Effective 1% (Current BFE)</a:t>
            </a:r>
            <a:endParaRPr lang="en-US" b="1" dirty="0">
              <a:solidFill>
                <a:schemeClr val="bg1"/>
              </a:solidFill>
              <a:latin typeface="Calibri" panose="020F0502020204030204" pitchFamily="34" charset="0"/>
            </a:endParaRPr>
          </a:p>
        </p:txBody>
      </p:sp>
      <p:sp>
        <p:nvSpPr>
          <p:cNvPr id="17" name="Rectangular Callout 31">
            <a:extLst>
              <a:ext uri="{FF2B5EF4-FFF2-40B4-BE49-F238E27FC236}">
                <a16:creationId xmlns:a16="http://schemas.microsoft.com/office/drawing/2014/main" id="{9B6EC999-9E0A-C136-DEFA-0760F83BB774}"/>
              </a:ext>
            </a:extLst>
          </p:cNvPr>
          <p:cNvSpPr/>
          <p:nvPr/>
        </p:nvSpPr>
        <p:spPr>
          <a:xfrm>
            <a:off x="6061437" y="1273224"/>
            <a:ext cx="3057528" cy="551017"/>
          </a:xfrm>
          <a:prstGeom prst="wedgeRectCallout">
            <a:avLst>
              <a:gd name="adj1" fmla="val 144005"/>
              <a:gd name="adj2" fmla="val 19393"/>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b="1" dirty="0">
                <a:solidFill>
                  <a:schemeClr val="bg1"/>
                </a:solidFill>
                <a:latin typeface="Arial Narrow" panose="020B0606020202030204" pitchFamily="34" charset="0"/>
              </a:rPr>
              <a:t>12.2’ </a:t>
            </a:r>
            <a:r>
              <a:rPr lang="en-US" b="1" dirty="0">
                <a:solidFill>
                  <a:schemeClr val="bg1"/>
                </a:solidFill>
              </a:rPr>
              <a:t>Preliminary 1% (New BFE)</a:t>
            </a:r>
            <a:endParaRPr lang="en-US" b="1" dirty="0">
              <a:solidFill>
                <a:schemeClr val="bg1"/>
              </a:solidFill>
              <a:latin typeface="Calibri" panose="020F0502020204030204" pitchFamily="34" charset="0"/>
            </a:endParaRPr>
          </a:p>
        </p:txBody>
      </p:sp>
      <p:sp>
        <p:nvSpPr>
          <p:cNvPr id="21" name="TextBox 20"/>
          <p:cNvSpPr txBox="1"/>
          <p:nvPr/>
        </p:nvSpPr>
        <p:spPr>
          <a:xfrm>
            <a:off x="0" y="6219806"/>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Building Scale (Flood Profile) Visualization</a:t>
            </a:r>
            <a:endParaRPr lang="en-US" dirty="0">
              <a:solidFill>
                <a:srgbClr val="FFFF00"/>
              </a:solidFill>
              <a:latin typeface="Arial" panose="020B0604020202020204" pitchFamily="34" charset="0"/>
              <a:cs typeface="Arial" panose="020B0604020202020204" pitchFamily="34" charset="0"/>
            </a:endParaRPr>
          </a:p>
        </p:txBody>
      </p:sp>
      <p:sp>
        <p:nvSpPr>
          <p:cNvPr id="23" name="Speech Bubble: Rectangle with Corners Rounded 14">
            <a:extLst>
              <a:ext uri="{FF2B5EF4-FFF2-40B4-BE49-F238E27FC236}">
                <a16:creationId xmlns:a16="http://schemas.microsoft.com/office/drawing/2014/main" id="{0ED1C770-B1D6-4603-BB25-A749DDCA06CF}"/>
              </a:ext>
            </a:extLst>
          </p:cNvPr>
          <p:cNvSpPr/>
          <p:nvPr/>
        </p:nvSpPr>
        <p:spPr>
          <a:xfrm flipH="1">
            <a:off x="265415" y="5258202"/>
            <a:ext cx="11427655" cy="565242"/>
          </a:xfrm>
          <a:prstGeom prst="wedgeRoundRectCallout">
            <a:avLst>
              <a:gd name="adj1" fmla="val 31028"/>
              <a:gd name="adj2" fmla="val -33838"/>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Mitigation measures of elevation and wet floodproofing are not economically effective for very deep flood depths greater than 12 ft. </a:t>
            </a:r>
            <a:endParaRPr lang="en-US" sz="1600" dirty="0">
              <a:solidFill>
                <a:schemeClr val="bg1"/>
              </a:solidFill>
            </a:endParaRPr>
          </a:p>
        </p:txBody>
      </p:sp>
    </p:spTree>
    <p:extLst>
      <p:ext uri="{BB962C8B-B14F-4D97-AF65-F5344CB8AC3E}">
        <p14:creationId xmlns:p14="http://schemas.microsoft.com/office/powerpoint/2010/main" val="279359207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noFill/>
          <a:ln w="762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Arial" panose="020B0604020202020204" pitchFamily="34" charset="0"/>
                <a:cs typeface="Arial" panose="020B0604020202020204" pitchFamily="34" charset="0"/>
              </a:rPr>
              <a:t>Site Study: High Flood Depth Impact</a:t>
            </a:r>
            <a:endParaRPr lang="en-US"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0" y="6219806"/>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WV Flood Tool’s Risk MAP View (property level)</a:t>
            </a:r>
            <a:endParaRPr lang="en-US" dirty="0">
              <a:solidFill>
                <a:srgbClr val="FFFF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46960" y="914399"/>
            <a:ext cx="8555548" cy="5233311"/>
          </a:xfrm>
          <a:prstGeom prst="rect">
            <a:avLst/>
          </a:prstGeom>
        </p:spPr>
      </p:pic>
      <p:pic>
        <p:nvPicPr>
          <p:cNvPr id="10" name="Picture 9">
            <a:extLst>
              <a:ext uri="{FF2B5EF4-FFF2-40B4-BE49-F238E27FC236}">
                <a16:creationId xmlns:a16="http://schemas.microsoft.com/office/drawing/2014/main" id="{13A37F4F-1AB4-4D3E-BBA0-A7E2847241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46960" y="3869377"/>
            <a:ext cx="1271471" cy="1144324"/>
          </a:xfrm>
          <a:prstGeom prst="rect">
            <a:avLst/>
          </a:prstGeom>
        </p:spPr>
      </p:pic>
      <p:pic>
        <p:nvPicPr>
          <p:cNvPr id="12" name="Picture 11">
            <a:extLst>
              <a:ext uri="{FF2B5EF4-FFF2-40B4-BE49-F238E27FC236}">
                <a16:creationId xmlns:a16="http://schemas.microsoft.com/office/drawing/2014/main" id="{AAD3617C-3D68-4772-9332-CAAA0635D6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788357" y="2691736"/>
            <a:ext cx="1188676" cy="1069810"/>
          </a:xfrm>
          <a:prstGeom prst="rect">
            <a:avLst/>
          </a:prstGeom>
        </p:spPr>
      </p:pic>
      <p:sp>
        <p:nvSpPr>
          <p:cNvPr id="13" name="Speech Bubble: Rectangle with Corners Rounded 14">
            <a:extLst>
              <a:ext uri="{FF2B5EF4-FFF2-40B4-BE49-F238E27FC236}">
                <a16:creationId xmlns:a16="http://schemas.microsoft.com/office/drawing/2014/main" id="{0ED1C770-B1D6-4603-BB25-A749DDCA06CF}"/>
              </a:ext>
            </a:extLst>
          </p:cNvPr>
          <p:cNvSpPr/>
          <p:nvPr/>
        </p:nvSpPr>
        <p:spPr>
          <a:xfrm flipH="1">
            <a:off x="7249212" y="5265647"/>
            <a:ext cx="3751865" cy="739922"/>
          </a:xfrm>
          <a:prstGeom prst="wedgeRoundRectCallout">
            <a:avLst>
              <a:gd name="adj1" fmla="val 52671"/>
              <a:gd name="adj2" fmla="val -102602"/>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Road Inundation of Cumberland Road against steep hillside where no escape if become trapped and potential loss of life</a:t>
            </a:r>
            <a:endParaRPr lang="en-US" sz="1600" dirty="0">
              <a:solidFill>
                <a:schemeClr val="tx1"/>
              </a:solidFill>
            </a:endParaRPr>
          </a:p>
        </p:txBody>
      </p:sp>
      <p:sp>
        <p:nvSpPr>
          <p:cNvPr id="16" name="Speech Bubble: Rectangle with Corners Rounded 14">
            <a:extLst>
              <a:ext uri="{FF2B5EF4-FFF2-40B4-BE49-F238E27FC236}">
                <a16:creationId xmlns:a16="http://schemas.microsoft.com/office/drawing/2014/main" id="{0ED1C770-B1D6-4603-BB25-A749DDCA06CF}"/>
              </a:ext>
            </a:extLst>
          </p:cNvPr>
          <p:cNvSpPr/>
          <p:nvPr/>
        </p:nvSpPr>
        <p:spPr>
          <a:xfrm flipH="1">
            <a:off x="8210745" y="3429000"/>
            <a:ext cx="2856324" cy="602047"/>
          </a:xfrm>
          <a:prstGeom prst="wedgeRoundRectCallout">
            <a:avLst>
              <a:gd name="adj1" fmla="val 46421"/>
              <a:gd name="adj2" fmla="val -74447"/>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High Flood Depths correlate with major structural damage. </a:t>
            </a:r>
            <a:endParaRPr lang="en-US" sz="1600" dirty="0">
              <a:solidFill>
                <a:schemeClr val="bg1"/>
              </a:solidFill>
            </a:endParaRPr>
          </a:p>
        </p:txBody>
      </p:sp>
      <p:sp>
        <p:nvSpPr>
          <p:cNvPr id="17" name="TextBox 16"/>
          <p:cNvSpPr txBox="1"/>
          <p:nvPr/>
        </p:nvSpPr>
        <p:spPr>
          <a:xfrm>
            <a:off x="546875" y="2903476"/>
            <a:ext cx="1970082" cy="646331"/>
          </a:xfrm>
          <a:prstGeom prst="rect">
            <a:avLst/>
          </a:prstGeom>
          <a:solidFill>
            <a:srgbClr val="C00000"/>
          </a:solidFill>
        </p:spPr>
        <p:txBody>
          <a:bodyPr wrap="square" rtlCol="0" anchor="ctr">
            <a:spAutoFit/>
          </a:bodyPr>
          <a:lstStyle/>
          <a:p>
            <a:r>
              <a:rPr lang="en-US" b="1" dirty="0">
                <a:solidFill>
                  <a:schemeClr val="bg1"/>
                </a:solidFill>
              </a:rPr>
              <a:t>Building Damage (Top 10%)</a:t>
            </a:r>
            <a:endParaRPr lang="en-US" sz="1600" dirty="0">
              <a:solidFill>
                <a:schemeClr val="bg1"/>
              </a:solidFill>
            </a:endParaRPr>
          </a:p>
        </p:txBody>
      </p:sp>
      <p:sp>
        <p:nvSpPr>
          <p:cNvPr id="18" name="TextBox 17"/>
          <p:cNvSpPr txBox="1"/>
          <p:nvPr/>
        </p:nvSpPr>
        <p:spPr>
          <a:xfrm>
            <a:off x="546875" y="4124970"/>
            <a:ext cx="1970082" cy="615553"/>
          </a:xfrm>
          <a:prstGeom prst="rect">
            <a:avLst/>
          </a:prstGeom>
          <a:solidFill>
            <a:schemeClr val="accent4"/>
          </a:solidFill>
        </p:spPr>
        <p:txBody>
          <a:bodyPr wrap="square" rtlCol="0" anchor="ctr">
            <a:spAutoFit/>
          </a:bodyPr>
          <a:lstStyle/>
          <a:p>
            <a:r>
              <a:rPr lang="en-US" b="1" dirty="0"/>
              <a:t>Road Inundation</a:t>
            </a:r>
          </a:p>
          <a:p>
            <a:r>
              <a:rPr lang="en-US" sz="1600" b="1" dirty="0"/>
              <a:t>(Top 20%)</a:t>
            </a:r>
            <a:endParaRPr lang="en-US" sz="1600" dirty="0"/>
          </a:p>
        </p:txBody>
      </p:sp>
      <p:sp>
        <p:nvSpPr>
          <p:cNvPr id="19" name="TextBox 18"/>
          <p:cNvSpPr txBox="1"/>
          <p:nvPr/>
        </p:nvSpPr>
        <p:spPr>
          <a:xfrm>
            <a:off x="471340" y="1712760"/>
            <a:ext cx="2073898" cy="615553"/>
          </a:xfrm>
          <a:prstGeom prst="rect">
            <a:avLst/>
          </a:prstGeom>
          <a:noFill/>
        </p:spPr>
        <p:txBody>
          <a:bodyPr wrap="square" rtlCol="0" anchor="ctr">
            <a:spAutoFit/>
          </a:bodyPr>
          <a:lstStyle/>
          <a:p>
            <a:r>
              <a:rPr lang="en-US" b="1" dirty="0"/>
              <a:t>Primary Structures</a:t>
            </a:r>
          </a:p>
          <a:p>
            <a:r>
              <a:rPr lang="en-US" sz="1600" b="1" dirty="0"/>
              <a:t>(n = 757; verify status)</a:t>
            </a:r>
            <a:endParaRPr lang="en-US" sz="1600" dirty="0"/>
          </a:p>
        </p:txBody>
      </p:sp>
      <p:pic>
        <p:nvPicPr>
          <p:cNvPr id="24" name="Picture 23">
            <a:extLst>
              <a:ext uri="{FF2B5EF4-FFF2-40B4-BE49-F238E27FC236}">
                <a16:creationId xmlns:a16="http://schemas.microsoft.com/office/drawing/2014/main" id="{77CBC376-5A0A-4709-851B-076AF5A86C3D}"/>
              </a:ext>
            </a:extLst>
          </p:cNvPr>
          <p:cNvPicPr>
            <a:picLocks noChangeAspect="1"/>
          </p:cNvPicPr>
          <p:nvPr/>
        </p:nvPicPr>
        <p:blipFill>
          <a:blip r:embed="rId5"/>
          <a:stretch>
            <a:fillRect/>
          </a:stretch>
        </p:blipFill>
        <p:spPr>
          <a:xfrm>
            <a:off x="178093" y="5013701"/>
            <a:ext cx="2390775" cy="1076325"/>
          </a:xfrm>
          <a:prstGeom prst="rect">
            <a:avLst/>
          </a:prstGeom>
          <a:ln>
            <a:solidFill>
              <a:schemeClr val="tx1"/>
            </a:solidFill>
          </a:ln>
        </p:spPr>
      </p:pic>
      <p:sp>
        <p:nvSpPr>
          <p:cNvPr id="25" name="Speech Bubble: Rectangle with Corners Rounded 9">
            <a:extLst>
              <a:ext uri="{FF2B5EF4-FFF2-40B4-BE49-F238E27FC236}">
                <a16:creationId xmlns:a16="http://schemas.microsoft.com/office/drawing/2014/main" id="{DA92AB2A-3EDE-4337-9868-828A1F37EE38}"/>
              </a:ext>
            </a:extLst>
          </p:cNvPr>
          <p:cNvSpPr/>
          <p:nvPr/>
        </p:nvSpPr>
        <p:spPr>
          <a:xfrm>
            <a:off x="5486401" y="1858578"/>
            <a:ext cx="2969232" cy="790888"/>
          </a:xfrm>
          <a:prstGeom prst="wedgeRoundRectCallout">
            <a:avLst>
              <a:gd name="adj1" fmla="val 48517"/>
              <a:gd name="adj2" fmla="val 72678"/>
              <a:gd name="adj3" fmla="val 16667"/>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Substantial Damage estimate of </a:t>
            </a:r>
            <a:r>
              <a:rPr lang="en-US" sz="1600" b="1" u="sng" dirty="0">
                <a:solidFill>
                  <a:schemeClr val="bg1"/>
                </a:solidFill>
              </a:rPr>
              <a:t>6081 Cumberland Rd</a:t>
            </a:r>
            <a:r>
              <a:rPr lang="en-US" sz="1600" b="1" dirty="0">
                <a:solidFill>
                  <a:schemeClr val="bg1"/>
                </a:solidFill>
              </a:rPr>
              <a:t>. &gt; 50%.  </a:t>
            </a:r>
            <a:r>
              <a:rPr lang="en-US" sz="1600" b="1" i="1" dirty="0">
                <a:solidFill>
                  <a:schemeClr val="bg1"/>
                </a:solidFill>
              </a:rPr>
              <a:t>Verify lowest floor elevation</a:t>
            </a:r>
            <a:endParaRPr lang="en-US" sz="1600" i="1" dirty="0">
              <a:solidFill>
                <a:schemeClr val="bg1"/>
              </a:solidFill>
            </a:endParaRPr>
          </a:p>
        </p:txBody>
      </p:sp>
    </p:spTree>
    <p:extLst>
      <p:ext uri="{BB962C8B-B14F-4D97-AF65-F5344CB8AC3E}">
        <p14:creationId xmlns:p14="http://schemas.microsoft.com/office/powerpoint/2010/main" val="1026118506"/>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305985" y="1417036"/>
            <a:ext cx="4161990" cy="369332"/>
          </a:xfrm>
          <a:prstGeom prst="rect">
            <a:avLst/>
          </a:prstGeom>
          <a:solidFill>
            <a:schemeClr val="accent1">
              <a:lumMod val="20000"/>
              <a:lumOff val="80000"/>
            </a:schemeClr>
          </a:solidFill>
        </p:spPr>
        <p:txBody>
          <a:bodyPr wrap="square" rtlCol="0">
            <a:spAutoFit/>
          </a:bodyPr>
          <a:lstStyle/>
          <a:p>
            <a:endParaRPr lang="en-US" dirty="0"/>
          </a:p>
        </p:txBody>
      </p:sp>
      <p:sp>
        <p:nvSpPr>
          <p:cNvPr id="15" name="TextBox 14"/>
          <p:cNvSpPr txBox="1"/>
          <p:nvPr/>
        </p:nvSpPr>
        <p:spPr>
          <a:xfrm>
            <a:off x="1714501" y="1417035"/>
            <a:ext cx="4086660" cy="369332"/>
          </a:xfrm>
          <a:prstGeom prst="rect">
            <a:avLst/>
          </a:prstGeom>
          <a:solidFill>
            <a:schemeClr val="accent1">
              <a:lumMod val="20000"/>
              <a:lumOff val="80000"/>
            </a:schemeClr>
          </a:solidFill>
        </p:spPr>
        <p:txBody>
          <a:bodyPr wrap="square" rtlCol="0">
            <a:spAutoFit/>
          </a:bodyPr>
          <a:lstStyle/>
          <a:p>
            <a:endParaRPr lang="en-US" dirty="0"/>
          </a:p>
        </p:txBody>
      </p:sp>
      <p:sp>
        <p:nvSpPr>
          <p:cNvPr id="5" name="Title 1"/>
          <p:cNvSpPr txBox="1">
            <a:spLocks/>
          </p:cNvSpPr>
          <p:nvPr/>
        </p:nvSpPr>
        <p:spPr>
          <a:xfrm>
            <a:off x="0" y="2"/>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Preload Structures into SDE Software</a:t>
            </a:r>
          </a:p>
        </p:txBody>
      </p:sp>
      <p:pic>
        <p:nvPicPr>
          <p:cNvPr id="6" name="Picture 5"/>
          <p:cNvPicPr>
            <a:picLocks noChangeAspect="1"/>
          </p:cNvPicPr>
          <p:nvPr/>
        </p:nvPicPr>
        <p:blipFill>
          <a:blip r:embed="rId3"/>
          <a:stretch>
            <a:fillRect/>
          </a:stretch>
        </p:blipFill>
        <p:spPr>
          <a:xfrm>
            <a:off x="6791246" y="2820560"/>
            <a:ext cx="3171904" cy="3507911"/>
          </a:xfrm>
          <a:prstGeom prst="rect">
            <a:avLst/>
          </a:prstGeom>
          <a:ln>
            <a:solidFill>
              <a:schemeClr val="tx1"/>
            </a:solidFill>
          </a:ln>
        </p:spPr>
      </p:pic>
      <p:grpSp>
        <p:nvGrpSpPr>
          <p:cNvPr id="8" name="Group 7"/>
          <p:cNvGrpSpPr/>
          <p:nvPr/>
        </p:nvGrpSpPr>
        <p:grpSpPr>
          <a:xfrm>
            <a:off x="1873248" y="4362450"/>
            <a:ext cx="3557170" cy="1951918"/>
            <a:chOff x="4081463" y="3814313"/>
            <a:chExt cx="4582207" cy="2346362"/>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1463" y="3814313"/>
              <a:ext cx="4582207" cy="2346362"/>
            </a:xfrm>
            <a:prstGeom prst="rect">
              <a:avLst/>
            </a:prstGeom>
            <a:ln>
              <a:solidFill>
                <a:schemeClr val="tx1"/>
              </a:solidFill>
            </a:ln>
          </p:spPr>
        </p:pic>
        <p:sp>
          <p:nvSpPr>
            <p:cNvPr id="10" name="Rounded Rectangle 9"/>
            <p:cNvSpPr/>
            <p:nvPr/>
          </p:nvSpPr>
          <p:spPr>
            <a:xfrm>
              <a:off x="7846012" y="5867400"/>
              <a:ext cx="659813" cy="223192"/>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1" name="Picture 10"/>
          <p:cNvPicPr/>
          <p:nvPr/>
        </p:nvPicPr>
        <p:blipFill>
          <a:blip r:embed="rId5">
            <a:extLst>
              <a:ext uri="{28A0092B-C50C-407E-A947-70E740481C1C}">
                <a14:useLocalDpi xmlns:a14="http://schemas.microsoft.com/office/drawing/2010/main" val="0"/>
              </a:ext>
            </a:extLst>
          </a:blip>
          <a:stretch>
            <a:fillRect/>
          </a:stretch>
        </p:blipFill>
        <p:spPr>
          <a:xfrm>
            <a:off x="2491637" y="2881265"/>
            <a:ext cx="2364401" cy="1109241"/>
          </a:xfrm>
          <a:prstGeom prst="rect">
            <a:avLst/>
          </a:prstGeom>
        </p:spPr>
      </p:pic>
      <p:sp>
        <p:nvSpPr>
          <p:cNvPr id="4" name="TextBox 3"/>
          <p:cNvSpPr txBox="1"/>
          <p:nvPr/>
        </p:nvSpPr>
        <p:spPr>
          <a:xfrm>
            <a:off x="6762699" y="1424364"/>
            <a:ext cx="3543351" cy="1200329"/>
          </a:xfrm>
          <a:prstGeom prst="rect">
            <a:avLst/>
          </a:prstGeom>
          <a:noFill/>
        </p:spPr>
        <p:txBody>
          <a:bodyPr wrap="square" rtlCol="0">
            <a:spAutoFit/>
          </a:bodyPr>
          <a:lstStyle/>
          <a:p>
            <a:r>
              <a:rPr lang="en-US" b="1" dirty="0"/>
              <a:t>STEP 2:  </a:t>
            </a:r>
            <a:r>
              <a:rPr lang="en-US" dirty="0"/>
              <a:t>Community performs practice </a:t>
            </a:r>
            <a:r>
              <a:rPr lang="en-US" b="1" dirty="0">
                <a:solidFill>
                  <a:schemeClr val="accent1">
                    <a:lumMod val="50000"/>
                  </a:schemeClr>
                </a:solidFill>
              </a:rPr>
              <a:t>Substantial Damage Assessments</a:t>
            </a:r>
            <a:r>
              <a:rPr lang="en-US" dirty="0">
                <a:solidFill>
                  <a:schemeClr val="accent1">
                    <a:lumMod val="50000"/>
                  </a:schemeClr>
                </a:solidFill>
              </a:rPr>
              <a:t> </a:t>
            </a:r>
            <a:r>
              <a:rPr lang="en-US" dirty="0"/>
              <a:t>for Residential and Non-Residential Properties</a:t>
            </a:r>
          </a:p>
        </p:txBody>
      </p:sp>
      <p:sp>
        <p:nvSpPr>
          <p:cNvPr id="13" name="TextBox 12"/>
          <p:cNvSpPr txBox="1"/>
          <p:nvPr/>
        </p:nvSpPr>
        <p:spPr>
          <a:xfrm>
            <a:off x="1873249" y="1424363"/>
            <a:ext cx="3927913" cy="923330"/>
          </a:xfrm>
          <a:prstGeom prst="rect">
            <a:avLst/>
          </a:prstGeom>
          <a:noFill/>
        </p:spPr>
        <p:txBody>
          <a:bodyPr wrap="square" rtlCol="0">
            <a:spAutoFit/>
          </a:bodyPr>
          <a:lstStyle/>
          <a:p>
            <a:r>
              <a:rPr lang="en-US" b="1" dirty="0"/>
              <a:t>STEP 1: </a:t>
            </a:r>
            <a:r>
              <a:rPr lang="en-US" dirty="0"/>
              <a:t> Community </a:t>
            </a:r>
            <a:r>
              <a:rPr lang="en-US" b="1" dirty="0">
                <a:solidFill>
                  <a:schemeClr val="accent1">
                    <a:lumMod val="50000"/>
                  </a:schemeClr>
                </a:solidFill>
              </a:rPr>
              <a:t>preloads Floodplain Properties </a:t>
            </a:r>
            <a:r>
              <a:rPr lang="en-US" dirty="0"/>
              <a:t>into FEMA’s </a:t>
            </a:r>
            <a:r>
              <a:rPr lang="en-US" b="1" dirty="0"/>
              <a:t>Substantial Damage Estimator </a:t>
            </a:r>
            <a:r>
              <a:rPr lang="en-US" dirty="0"/>
              <a:t>software</a:t>
            </a:r>
          </a:p>
        </p:txBody>
      </p:sp>
      <p:sp>
        <p:nvSpPr>
          <p:cNvPr id="14" name="Rectangle 13"/>
          <p:cNvSpPr/>
          <p:nvPr/>
        </p:nvSpPr>
        <p:spPr>
          <a:xfrm>
            <a:off x="1714502" y="6328471"/>
            <a:ext cx="4086659" cy="461665"/>
          </a:xfrm>
          <a:prstGeom prst="rect">
            <a:avLst/>
          </a:prstGeom>
        </p:spPr>
        <p:txBody>
          <a:bodyPr wrap="square">
            <a:spAutoFit/>
          </a:bodyPr>
          <a:lstStyle/>
          <a:p>
            <a:r>
              <a:rPr lang="en-US" sz="1200" b="1" i="1" dirty="0">
                <a:solidFill>
                  <a:schemeClr val="accent1">
                    <a:lumMod val="50000"/>
                  </a:schemeClr>
                </a:solidFill>
                <a:cs typeface="Calibri" panose="020F0502020204030204" pitchFamily="34" charset="0"/>
              </a:rPr>
              <a:t>Hampshire County has </a:t>
            </a:r>
            <a:r>
              <a:rPr lang="en-US" altLang="en-US" sz="1200" b="1" i="1" dirty="0">
                <a:solidFill>
                  <a:schemeClr val="accent1">
                    <a:lumMod val="50000"/>
                  </a:schemeClr>
                </a:solidFill>
                <a:ea typeface="Calibri" panose="020F0502020204030204" pitchFamily="34" charset="0"/>
                <a:cs typeface="Calibri" panose="020F0502020204030204" pitchFamily="34" charset="0"/>
              </a:rPr>
              <a:t>1,111 Structures (both effective and preliminary floodplains) that can be uploaded</a:t>
            </a:r>
            <a:r>
              <a:rPr lang="en-US" sz="1200" b="1" i="1" dirty="0">
                <a:solidFill>
                  <a:schemeClr val="accent1">
                    <a:lumMod val="50000"/>
                  </a:schemeClr>
                </a:solidFill>
                <a:cs typeface="Calibri" panose="020F0502020204030204" pitchFamily="34" charset="0"/>
              </a:rPr>
              <a:t> </a:t>
            </a:r>
            <a:endParaRPr lang="en-US" sz="1200" dirty="0"/>
          </a:p>
        </p:txBody>
      </p:sp>
      <p:sp>
        <p:nvSpPr>
          <p:cNvPr id="19" name="Rectangle 18"/>
          <p:cNvSpPr/>
          <p:nvPr/>
        </p:nvSpPr>
        <p:spPr>
          <a:xfrm>
            <a:off x="7212415" y="6509273"/>
            <a:ext cx="2643917" cy="307777"/>
          </a:xfrm>
          <a:prstGeom prst="rect">
            <a:avLst/>
          </a:prstGeom>
        </p:spPr>
        <p:txBody>
          <a:bodyPr wrap="square">
            <a:spAutoFit/>
          </a:bodyPr>
          <a:lstStyle/>
          <a:p>
            <a:r>
              <a:rPr lang="en-US" sz="1400" dirty="0">
                <a:hlinkClick r:id="rId6"/>
              </a:rPr>
              <a:t>SDE Upload Files and Instructions</a:t>
            </a:r>
            <a:endParaRPr lang="en-US" sz="1400" dirty="0"/>
          </a:p>
        </p:txBody>
      </p:sp>
      <p:sp>
        <p:nvSpPr>
          <p:cNvPr id="20" name="Rectangle 19"/>
          <p:cNvSpPr/>
          <p:nvPr/>
        </p:nvSpPr>
        <p:spPr>
          <a:xfrm>
            <a:off x="1524001" y="950288"/>
            <a:ext cx="8943975" cy="307777"/>
          </a:xfrm>
          <a:prstGeom prst="rect">
            <a:avLst/>
          </a:prstGeom>
        </p:spPr>
        <p:txBody>
          <a:bodyPr wrap="square">
            <a:spAutoFit/>
          </a:bodyPr>
          <a:lstStyle/>
          <a:p>
            <a:pPr algn="ctr" fontAlgn="ctr"/>
            <a:r>
              <a:rPr lang="en-US" sz="1400" i="1" dirty="0">
                <a:solidFill>
                  <a:srgbClr val="000000"/>
                </a:solidFill>
                <a:latin typeface="Calibri" panose="020F0502020204030204" pitchFamily="34" charset="0"/>
              </a:rPr>
              <a:t>Incorporate 1% Floodplain Building Risk Assessment Inventory into </a:t>
            </a:r>
            <a:r>
              <a:rPr lang="en-US" sz="1400" b="1" i="1" dirty="0">
                <a:solidFill>
                  <a:srgbClr val="000000"/>
                </a:solidFill>
                <a:latin typeface="Calibri" panose="020F0502020204030204" pitchFamily="34" charset="0"/>
              </a:rPr>
              <a:t>Mitigation </a:t>
            </a:r>
            <a:r>
              <a:rPr lang="en-US" sz="1400" i="1" dirty="0">
                <a:solidFill>
                  <a:srgbClr val="000000"/>
                </a:solidFill>
                <a:latin typeface="Calibri" panose="020F0502020204030204" pitchFamily="34" charset="0"/>
              </a:rPr>
              <a:t>and </a:t>
            </a:r>
            <a:r>
              <a:rPr lang="en-US" sz="1400" b="1" i="1" dirty="0">
                <a:solidFill>
                  <a:srgbClr val="000000"/>
                </a:solidFill>
                <a:latin typeface="Calibri" panose="020F0502020204030204" pitchFamily="34" charset="0"/>
              </a:rPr>
              <a:t>NFIP/CRS Management </a:t>
            </a:r>
            <a:r>
              <a:rPr lang="en-US" sz="1400" i="1" dirty="0">
                <a:solidFill>
                  <a:srgbClr val="000000"/>
                </a:solidFill>
                <a:latin typeface="Calibri" panose="020F0502020204030204" pitchFamily="34" charset="0"/>
              </a:rPr>
              <a:t>Activities  </a:t>
            </a:r>
          </a:p>
        </p:txBody>
      </p:sp>
    </p:spTree>
    <p:extLst>
      <p:ext uri="{BB962C8B-B14F-4D97-AF65-F5344CB8AC3E}">
        <p14:creationId xmlns:p14="http://schemas.microsoft.com/office/powerpoint/2010/main" val="69082696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Preliminary Floodplain Building Counts</a:t>
            </a:r>
          </a:p>
        </p:txBody>
      </p:sp>
      <p:pic>
        <p:nvPicPr>
          <p:cNvPr id="12" name="Picture 11"/>
          <p:cNvPicPr>
            <a:picLocks noChangeAspect="1"/>
          </p:cNvPicPr>
          <p:nvPr/>
        </p:nvPicPr>
        <p:blipFill>
          <a:blip r:embed="rId2"/>
          <a:stretch>
            <a:fillRect/>
          </a:stretch>
        </p:blipFill>
        <p:spPr>
          <a:xfrm>
            <a:off x="9790414" y="6194296"/>
            <a:ext cx="1382162" cy="43131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849136323"/>
              </p:ext>
            </p:extLst>
          </p:nvPr>
        </p:nvGraphicFramePr>
        <p:xfrm>
          <a:off x="708828" y="2059862"/>
          <a:ext cx="10774344" cy="2583544"/>
        </p:xfrm>
        <a:graphic>
          <a:graphicData uri="http://schemas.openxmlformats.org/drawingml/2006/table">
            <a:tbl>
              <a:tblPr/>
              <a:tblGrid>
                <a:gridCol w="1668167">
                  <a:extLst>
                    <a:ext uri="{9D8B030D-6E8A-4147-A177-3AD203B41FA5}">
                      <a16:colId xmlns:a16="http://schemas.microsoft.com/office/drawing/2014/main" val="4127932195"/>
                    </a:ext>
                  </a:extLst>
                </a:gridCol>
                <a:gridCol w="1536454">
                  <a:extLst>
                    <a:ext uri="{9D8B030D-6E8A-4147-A177-3AD203B41FA5}">
                      <a16:colId xmlns:a16="http://schemas.microsoft.com/office/drawing/2014/main" val="3075952969"/>
                    </a:ext>
                  </a:extLst>
                </a:gridCol>
                <a:gridCol w="1583704">
                  <a:extLst>
                    <a:ext uri="{9D8B030D-6E8A-4147-A177-3AD203B41FA5}">
                      <a16:colId xmlns:a16="http://schemas.microsoft.com/office/drawing/2014/main" val="2777979716"/>
                    </a:ext>
                  </a:extLst>
                </a:gridCol>
                <a:gridCol w="2393400">
                  <a:extLst>
                    <a:ext uri="{9D8B030D-6E8A-4147-A177-3AD203B41FA5}">
                      <a16:colId xmlns:a16="http://schemas.microsoft.com/office/drawing/2014/main" val="2026798551"/>
                    </a:ext>
                  </a:extLst>
                </a:gridCol>
                <a:gridCol w="1901536">
                  <a:extLst>
                    <a:ext uri="{9D8B030D-6E8A-4147-A177-3AD203B41FA5}">
                      <a16:colId xmlns:a16="http://schemas.microsoft.com/office/drawing/2014/main" val="1581288836"/>
                    </a:ext>
                  </a:extLst>
                </a:gridCol>
                <a:gridCol w="1691083">
                  <a:extLst>
                    <a:ext uri="{9D8B030D-6E8A-4147-A177-3AD203B41FA5}">
                      <a16:colId xmlns:a16="http://schemas.microsoft.com/office/drawing/2014/main" val="3355055482"/>
                    </a:ext>
                  </a:extLst>
                </a:gridCol>
              </a:tblGrid>
              <a:tr h="341359">
                <a:tc gridSpan="2">
                  <a:txBody>
                    <a:bodyPr/>
                    <a:lstStyle/>
                    <a:p>
                      <a:pPr algn="ctr" fontAlgn="ctr"/>
                      <a:r>
                        <a:rPr lang="en-US" sz="1800" b="1" i="0" u="none" strike="noStrike" dirty="0">
                          <a:solidFill>
                            <a:srgbClr val="000000"/>
                          </a:solidFill>
                          <a:effectLst/>
                          <a:latin typeface="Calibri" panose="020F0502020204030204" pitchFamily="34" charset="0"/>
                        </a:rPr>
                        <a:t>COMMUNITY IDENTIFICATION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9996931"/>
                  </a:ext>
                </a:extLst>
              </a:tr>
              <a:tr h="657225">
                <a:tc>
                  <a:txBody>
                    <a:bodyPr/>
                    <a:lstStyle/>
                    <a:p>
                      <a:pPr algn="ctr" fontAlgn="t"/>
                      <a:r>
                        <a:rPr lang="en-US" sz="1800" b="0" i="0" u="none" strike="noStrike" dirty="0">
                          <a:solidFill>
                            <a:srgbClr val="000000"/>
                          </a:solidFill>
                          <a:effectLst/>
                          <a:latin typeface="Calibri" panose="020F0502020204030204" pitchFamily="34" charset="0"/>
                        </a:rPr>
                        <a:t>Community Name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800" b="0" i="0" u="none" strike="noStrike" dirty="0">
                          <a:solidFill>
                            <a:srgbClr val="000000"/>
                          </a:solidFill>
                          <a:effectLst/>
                          <a:latin typeface="Calibri" panose="020F0502020204030204" pitchFamily="34" charset="0"/>
                        </a:rPr>
                        <a:t>Community Type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800" b="1" i="0" u="none" strike="noStrike" dirty="0">
                          <a:solidFill>
                            <a:srgbClr val="000000"/>
                          </a:solidFill>
                          <a:effectLst/>
                          <a:latin typeface="Calibri" panose="020F0502020204030204" pitchFamily="34" charset="0"/>
                        </a:rPr>
                        <a:t>Estimated structures in the Community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t"/>
                      <a:r>
                        <a:rPr lang="en-US" sz="1800" b="1" i="0" u="none" strike="noStrike" dirty="0">
                          <a:solidFill>
                            <a:srgbClr val="000000"/>
                          </a:solidFill>
                          <a:effectLst/>
                          <a:latin typeface="Calibri" panose="020F0502020204030204" pitchFamily="34" charset="0"/>
                        </a:rPr>
                        <a:t>Estimated structures in the preliminary flood high hazard area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t"/>
                      <a:r>
                        <a:rPr lang="en-US" sz="1800" b="1" i="0" u="none" strike="noStrike" dirty="0">
                          <a:solidFill>
                            <a:srgbClr val="000000"/>
                          </a:solidFill>
                          <a:effectLst/>
                          <a:latin typeface="Calibri" panose="020F0502020204030204" pitchFamily="34" charset="0"/>
                        </a:rPr>
                        <a:t>Estimated structures newly mapped in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t"/>
                      <a:r>
                        <a:rPr lang="en-US" sz="1800" b="1" i="0" u="none" strike="noStrike" dirty="0">
                          <a:solidFill>
                            <a:srgbClr val="000000"/>
                          </a:solidFill>
                          <a:effectLst/>
                          <a:latin typeface="Calibri" panose="020F0502020204030204" pitchFamily="34" charset="0"/>
                        </a:rPr>
                        <a:t>Estimated structures newly mapped out</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97428143"/>
                  </a:ext>
                </a:extLst>
              </a:tr>
              <a:tr h="190500">
                <a:tc>
                  <a:txBody>
                    <a:bodyPr/>
                    <a:lstStyle/>
                    <a:p>
                      <a:pPr algn="l" fontAlgn="b"/>
                      <a:r>
                        <a:rPr lang="en-US" sz="1800" b="0" i="0" u="none" strike="noStrike" dirty="0">
                          <a:solidFill>
                            <a:srgbClr val="000000"/>
                          </a:solidFill>
                          <a:effectLst/>
                          <a:latin typeface="Calibri" panose="020F0502020204030204" pitchFamily="34" charset="0"/>
                        </a:rPr>
                        <a:t>Hampshire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800" b="0" i="0" u="none" strike="noStrike" dirty="0">
                          <a:solidFill>
                            <a:srgbClr val="000000"/>
                          </a:solidFill>
                          <a:effectLst/>
                          <a:latin typeface="Calibri" panose="020F0502020204030204" pitchFamily="34" charset="0"/>
                        </a:rPr>
                        <a:t>Unincorporated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dirty="0">
                          <a:solidFill>
                            <a:srgbClr val="000000"/>
                          </a:solidFill>
                          <a:effectLst/>
                          <a:latin typeface="Calibri" panose="020F0502020204030204" pitchFamily="34" charset="0"/>
                        </a:rPr>
                        <a:t>14,884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dirty="0">
                          <a:solidFill>
                            <a:srgbClr val="000000"/>
                          </a:solidFill>
                          <a:effectLst/>
                          <a:latin typeface="Calibri" panose="020F0502020204030204" pitchFamily="34" charset="0"/>
                        </a:rPr>
                        <a:t>727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dirty="0">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0" i="0" u="none" strike="noStrike" dirty="0">
                          <a:solidFill>
                            <a:srgbClr val="000000"/>
                          </a:solidFill>
                          <a:effectLst/>
                          <a:latin typeface="Calibri" panose="020F0502020204030204" pitchFamily="34" charset="0"/>
                        </a:rPr>
                        <a:t>384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5503807"/>
                  </a:ext>
                </a:extLst>
              </a:tr>
              <a:tr h="190500">
                <a:tc>
                  <a:txBody>
                    <a:bodyPr/>
                    <a:lstStyle/>
                    <a:p>
                      <a:pPr algn="l" fontAlgn="b"/>
                      <a:r>
                        <a:rPr lang="en-US" sz="1800" b="0" i="0" u="none" strike="noStrike">
                          <a:solidFill>
                            <a:srgbClr val="000000"/>
                          </a:solidFill>
                          <a:effectLst/>
                          <a:latin typeface="Calibri" panose="020F0502020204030204" pitchFamily="34" charset="0"/>
                        </a:rPr>
                        <a:t>Capon Bridge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Incorporated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6021200"/>
                  </a:ext>
                </a:extLst>
              </a:tr>
              <a:tr h="190500">
                <a:tc>
                  <a:txBody>
                    <a:bodyPr/>
                    <a:lstStyle/>
                    <a:p>
                      <a:pPr algn="l" fontAlgn="b"/>
                      <a:r>
                        <a:rPr lang="en-US" sz="1800" b="0" i="0" u="none" strike="noStrike">
                          <a:solidFill>
                            <a:srgbClr val="000000"/>
                          </a:solidFill>
                          <a:effectLst/>
                          <a:latin typeface="Calibri" panose="020F0502020204030204" pitchFamily="34" charset="0"/>
                        </a:rPr>
                        <a:t>Romney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Incorporated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1,158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956702"/>
                  </a:ext>
                </a:extLst>
              </a:tr>
              <a:tr h="190500">
                <a:tc>
                  <a:txBody>
                    <a:bodyPr/>
                    <a:lstStyle/>
                    <a:p>
                      <a:pPr algn="l" fontAlgn="b"/>
                      <a:r>
                        <a:rPr lang="en-US" sz="18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800" b="1" i="0" u="none" strike="noStrike">
                          <a:solidFill>
                            <a:srgbClr val="000000"/>
                          </a:solidFill>
                          <a:effectLst/>
                          <a:latin typeface="Calibri" panose="020F0502020204030204" pitchFamily="34" charset="0"/>
                        </a:rPr>
                        <a:t>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1" i="0" u="none" strike="noStrike">
                          <a:solidFill>
                            <a:srgbClr val="000000"/>
                          </a:solidFill>
                          <a:effectLst/>
                          <a:latin typeface="Calibri" panose="020F0502020204030204" pitchFamily="34" charset="0"/>
                        </a:rPr>
                        <a:t>16,305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757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1" i="0" u="none" strike="noStrike">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399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526872798"/>
                  </a:ext>
                </a:extLst>
              </a:tr>
            </a:tbl>
          </a:graphicData>
        </a:graphic>
      </p:graphicFrame>
      <p:sp>
        <p:nvSpPr>
          <p:cNvPr id="18" name="TextBox 17"/>
          <p:cNvSpPr txBox="1"/>
          <p:nvPr/>
        </p:nvSpPr>
        <p:spPr>
          <a:xfrm>
            <a:off x="1844512" y="5334472"/>
            <a:ext cx="4251488" cy="369332"/>
          </a:xfrm>
          <a:prstGeom prst="rect">
            <a:avLst/>
          </a:prstGeom>
          <a:noFill/>
        </p:spPr>
        <p:txBody>
          <a:bodyPr wrap="square" rtlCol="0">
            <a:spAutoFit/>
          </a:bodyPr>
          <a:lstStyle/>
          <a:p>
            <a:pPr algn="ctr"/>
            <a:r>
              <a:rPr lang="en-US" b="1" dirty="0">
                <a:solidFill>
                  <a:schemeClr val="accent1">
                    <a:lumMod val="50000"/>
                  </a:schemeClr>
                </a:solidFill>
              </a:rPr>
              <a:t>County Net Change in structures:  - 368</a:t>
            </a:r>
          </a:p>
        </p:txBody>
      </p:sp>
      <p:sp>
        <p:nvSpPr>
          <p:cNvPr id="19" name="TextBox 18"/>
          <p:cNvSpPr txBox="1"/>
          <p:nvPr/>
        </p:nvSpPr>
        <p:spPr>
          <a:xfrm>
            <a:off x="917807" y="5824964"/>
            <a:ext cx="6935887" cy="369332"/>
          </a:xfrm>
          <a:prstGeom prst="rect">
            <a:avLst/>
          </a:prstGeom>
          <a:noFill/>
        </p:spPr>
        <p:txBody>
          <a:bodyPr wrap="square" rtlCol="0">
            <a:spAutoFit/>
          </a:bodyPr>
          <a:lstStyle/>
          <a:p>
            <a:pPr algn="ctr"/>
            <a:r>
              <a:rPr lang="en-US" b="1" dirty="0">
                <a:solidFill>
                  <a:schemeClr val="accent1">
                    <a:lumMod val="50000"/>
                  </a:schemeClr>
                </a:solidFill>
              </a:rPr>
              <a:t>County Net Change in floodway structures:  - 74</a:t>
            </a:r>
          </a:p>
        </p:txBody>
      </p:sp>
    </p:spTree>
    <p:extLst>
      <p:ext uri="{BB962C8B-B14F-4D97-AF65-F5344CB8AC3E}">
        <p14:creationId xmlns:p14="http://schemas.microsoft.com/office/powerpoint/2010/main" val="42325841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412" y="0"/>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Verify Building Risk Assessments</a:t>
            </a:r>
          </a:p>
        </p:txBody>
      </p:sp>
      <p:sp>
        <p:nvSpPr>
          <p:cNvPr id="2" name="TextBox 1"/>
          <p:cNvSpPr txBox="1"/>
          <p:nvPr/>
        </p:nvSpPr>
        <p:spPr>
          <a:xfrm>
            <a:off x="2228271" y="1477103"/>
            <a:ext cx="7855530" cy="400110"/>
          </a:xfrm>
          <a:prstGeom prst="rect">
            <a:avLst/>
          </a:prstGeom>
          <a:solidFill>
            <a:schemeClr val="accent2">
              <a:lumMod val="40000"/>
              <a:lumOff val="60000"/>
            </a:schemeClr>
          </a:solidFill>
        </p:spPr>
        <p:txBody>
          <a:bodyPr wrap="square" rtlCol="0">
            <a:spAutoFit/>
          </a:bodyPr>
          <a:lstStyle/>
          <a:p>
            <a:r>
              <a:rPr lang="en-US" sz="2000" dirty="0"/>
              <a:t>Use </a:t>
            </a:r>
            <a:r>
              <a:rPr lang="en-US" sz="2000" b="1" dirty="0"/>
              <a:t>Building-Level (BL) Tables </a:t>
            </a:r>
            <a:r>
              <a:rPr lang="en-US" sz="2000" dirty="0"/>
              <a:t>to identify </a:t>
            </a:r>
            <a:r>
              <a:rPr lang="en-US" sz="2000" b="1" dirty="0">
                <a:solidFill>
                  <a:srgbClr val="C00000"/>
                </a:solidFill>
              </a:rPr>
              <a:t>Most Vulnerable Structures</a:t>
            </a:r>
          </a:p>
        </p:txBody>
      </p:sp>
      <p:sp>
        <p:nvSpPr>
          <p:cNvPr id="8" name="Rectangle 7"/>
          <p:cNvSpPr/>
          <p:nvPr/>
        </p:nvSpPr>
        <p:spPr>
          <a:xfrm>
            <a:off x="2228271" y="1898082"/>
            <a:ext cx="7855530" cy="2269467"/>
          </a:xfrm>
          <a:prstGeom prst="rect">
            <a:avLst/>
          </a:prstGeom>
          <a:solidFill>
            <a:schemeClr val="bg1">
              <a:lumMod val="95000"/>
            </a:schemeClr>
          </a:solidFill>
        </p:spPr>
        <p:txBody>
          <a:bodyPr wrap="square">
            <a:spAutoFit/>
          </a:bodyPr>
          <a:lstStyle/>
          <a:p>
            <a:pPr marL="228600" indent="-228600">
              <a:lnSpc>
                <a:spcPct val="107000"/>
              </a:lnSpc>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Statewide BLRA</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 (GIS)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07000"/>
              </a:lnSpc>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BLRA County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Tables</a:t>
            </a:r>
            <a:r>
              <a:rPr lang="en-US" dirty="0">
                <a:latin typeface="Calibri" panose="020F0502020204030204" pitchFamily="34" charset="0"/>
                <a:ea typeface="Calibri" panose="020F0502020204030204" pitchFamily="34" charset="0"/>
                <a:cs typeface="Times New Roman" panose="02020603050405020304" pitchFamily="18" charset="0"/>
              </a:rPr>
              <a:t> organized by region</a:t>
            </a:r>
          </a:p>
          <a:p>
            <a:pPr marL="228600" indent="-228600">
              <a:lnSpc>
                <a:spcPct val="107000"/>
              </a:lnSpc>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BLRA Data Extract Tables</a:t>
            </a:r>
            <a:r>
              <a:rPr lang="en-US" dirty="0">
                <a:latin typeface="Calibri" panose="020F0502020204030204" pitchFamily="34" charset="0"/>
                <a:ea typeface="Calibri" panose="020F0502020204030204" pitchFamily="34" charset="0"/>
                <a:cs typeface="Times New Roman" panose="02020603050405020304" pitchFamily="18" charset="0"/>
              </a:rPr>
              <a:t>:  High Building Value, High Damage Loss, </a:t>
            </a: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High Minus Ratings</a:t>
            </a:r>
          </a:p>
          <a:p>
            <a:pPr marL="228600" indent="-228600">
              <a:lnSpc>
                <a:spcPct val="107000"/>
              </a:lnSpc>
              <a:spcAft>
                <a:spcPts val="800"/>
              </a:spcAft>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BLRA Statewide Top Lists</a:t>
            </a:r>
            <a:r>
              <a:rPr lang="en-US" dirty="0">
                <a:latin typeface="Calibri" panose="020F0502020204030204" pitchFamily="34" charset="0"/>
                <a:ea typeface="Calibri" panose="020F0502020204030204" pitchFamily="34" charset="0"/>
                <a:cs typeface="Times New Roman" panose="02020603050405020304" pitchFamily="18" charset="0"/>
              </a:rPr>
              <a:t>:  Building Value, Flood Depth, Damage Loss $, Damage Loss %, Minus Rated, Mitigated Structures</a:t>
            </a:r>
          </a:p>
          <a:p>
            <a:pPr marL="228600" indent="-228600">
              <a:lnSpc>
                <a:spcPct val="107000"/>
              </a:lnSpc>
              <a:spcAft>
                <a:spcPts val="8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hlinkClick r:id="rId7"/>
              </a:rPr>
              <a:t>Risk Indicator Matrices</a:t>
            </a:r>
            <a:r>
              <a:rPr lang="en-US" dirty="0">
                <a:latin typeface="Calibri" panose="020F0502020204030204" pitchFamily="34" charset="0"/>
                <a:ea typeface="Calibri" panose="020F0502020204030204" pitchFamily="34" charset="0"/>
                <a:cs typeface="Times New Roman" panose="02020603050405020304" pitchFamily="18" charset="0"/>
              </a:rPr>
              <a:t>:  Exposure and Damage Loss Matrices of Risk Indicators</a:t>
            </a:r>
          </a:p>
        </p:txBody>
      </p:sp>
      <p:pic>
        <p:nvPicPr>
          <p:cNvPr id="9" name="Picture 8"/>
          <p:cNvPicPr/>
          <p:nvPr/>
        </p:nvPicPr>
        <p:blipFill>
          <a:blip r:embed="rId8"/>
          <a:stretch>
            <a:fillRect/>
          </a:stretch>
        </p:blipFill>
        <p:spPr>
          <a:xfrm>
            <a:off x="2390502" y="4427768"/>
            <a:ext cx="7139710" cy="1732887"/>
          </a:xfrm>
          <a:prstGeom prst="rect">
            <a:avLst/>
          </a:prstGeom>
        </p:spPr>
      </p:pic>
      <p:sp>
        <p:nvSpPr>
          <p:cNvPr id="3" name="Explosion 2 2"/>
          <p:cNvSpPr/>
          <p:nvPr/>
        </p:nvSpPr>
        <p:spPr>
          <a:xfrm>
            <a:off x="0" y="2776149"/>
            <a:ext cx="2228271" cy="2030416"/>
          </a:xfrm>
          <a:prstGeom prst="irregularSeal2">
            <a:avLst/>
          </a:prstGeom>
          <a:solidFill>
            <a:schemeClr val="accent6">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t>Verify Lowest Floor Elevations</a:t>
            </a:r>
          </a:p>
        </p:txBody>
      </p:sp>
      <p:sp>
        <p:nvSpPr>
          <p:cNvPr id="10" name="Explosion 2 9"/>
          <p:cNvSpPr/>
          <p:nvPr/>
        </p:nvSpPr>
        <p:spPr>
          <a:xfrm>
            <a:off x="-38412" y="4770208"/>
            <a:ext cx="2564796" cy="2158493"/>
          </a:xfrm>
          <a:prstGeom prst="irregularSeal2">
            <a:avLst/>
          </a:prstGeom>
          <a:solidFill>
            <a:schemeClr val="accent6">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t>Verify Foundation &amp; Basement Types</a:t>
            </a:r>
          </a:p>
        </p:txBody>
      </p:sp>
      <p:sp>
        <p:nvSpPr>
          <p:cNvPr id="11" name="Explosion 2 10"/>
          <p:cNvSpPr/>
          <p:nvPr/>
        </p:nvSpPr>
        <p:spPr>
          <a:xfrm>
            <a:off x="9834846" y="1204416"/>
            <a:ext cx="2472701" cy="2236368"/>
          </a:xfrm>
          <a:prstGeom prst="irregularSeal2">
            <a:avLst/>
          </a:prstGeom>
          <a:solidFill>
            <a:schemeClr val="accent6">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t>Verify Mitigation Status of Post-FIRM Structures</a:t>
            </a:r>
          </a:p>
        </p:txBody>
      </p:sp>
      <p:sp>
        <p:nvSpPr>
          <p:cNvPr id="12" name="Explosion 2 11"/>
          <p:cNvSpPr/>
          <p:nvPr/>
        </p:nvSpPr>
        <p:spPr>
          <a:xfrm>
            <a:off x="9530212" y="4204034"/>
            <a:ext cx="2612177" cy="2180354"/>
          </a:xfrm>
          <a:prstGeom prst="irregularSeal2">
            <a:avLst/>
          </a:prstGeom>
          <a:solidFill>
            <a:schemeClr val="accent6">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t>Publish Elevation Certificates to WV Flood Tool</a:t>
            </a:r>
          </a:p>
        </p:txBody>
      </p:sp>
      <p:sp>
        <p:nvSpPr>
          <p:cNvPr id="13" name="Explosion 2 12"/>
          <p:cNvSpPr/>
          <p:nvPr/>
        </p:nvSpPr>
        <p:spPr>
          <a:xfrm>
            <a:off x="112620" y="556181"/>
            <a:ext cx="2228271" cy="2388634"/>
          </a:xfrm>
          <a:prstGeom prst="irregularSeal2">
            <a:avLst/>
          </a:prstGeom>
          <a:solidFill>
            <a:schemeClr val="accent6">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t>Verify Primary Structures for High Depths</a:t>
            </a:r>
          </a:p>
        </p:txBody>
      </p:sp>
    </p:spTree>
    <p:extLst>
      <p:ext uri="{BB962C8B-B14F-4D97-AF65-F5344CB8AC3E}">
        <p14:creationId xmlns:p14="http://schemas.microsoft.com/office/powerpoint/2010/main" val="325781305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10EF2B-44BC-4863-8B6B-BE701C38BC3B}"/>
              </a:ext>
            </a:extLst>
          </p:cNvPr>
          <p:cNvPicPr>
            <a:picLocks noChangeAspect="1"/>
          </p:cNvPicPr>
          <p:nvPr/>
        </p:nvPicPr>
        <p:blipFill>
          <a:blip r:embed="rId3"/>
          <a:stretch>
            <a:fillRect/>
          </a:stretch>
        </p:blipFill>
        <p:spPr>
          <a:xfrm>
            <a:off x="932151" y="1061664"/>
            <a:ext cx="10026248" cy="5618927"/>
          </a:xfrm>
          <a:prstGeom prst="rect">
            <a:avLst/>
          </a:prstGeom>
        </p:spPr>
      </p:pic>
      <p:sp>
        <p:nvSpPr>
          <p:cNvPr id="5" name="Title 1"/>
          <p:cNvSpPr txBox="1">
            <a:spLocks/>
          </p:cNvSpPr>
          <p:nvPr/>
        </p:nvSpPr>
        <p:spPr>
          <a:xfrm>
            <a:off x="0" y="2"/>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Plan for Inundated Road Impacts</a:t>
            </a:r>
          </a:p>
        </p:txBody>
      </p:sp>
    </p:spTree>
    <p:extLst>
      <p:ext uri="{BB962C8B-B14F-4D97-AF65-F5344CB8AC3E}">
        <p14:creationId xmlns:p14="http://schemas.microsoft.com/office/powerpoint/2010/main" val="334722410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MAP (Hampshire Co. Preliminary Flood Maps)</a:t>
            </a:r>
          </a:p>
        </p:txBody>
      </p:sp>
      <p:pic>
        <p:nvPicPr>
          <p:cNvPr id="4" name="Picture 3" descr="A hexagon with a yellow house and a river&#10;&#10;Description automatically generated">
            <a:extLst>
              <a:ext uri="{FF2B5EF4-FFF2-40B4-BE49-F238E27FC236}">
                <a16:creationId xmlns:a16="http://schemas.microsoft.com/office/drawing/2014/main" id="{2EFE2B28-9168-C111-235F-594F7F3236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855" y="5924704"/>
            <a:ext cx="854241" cy="779435"/>
          </a:xfrm>
          <a:prstGeom prst="rect">
            <a:avLst/>
          </a:prstGeom>
        </p:spPr>
      </p:pic>
      <p:pic>
        <p:nvPicPr>
          <p:cNvPr id="12" name="Picture 11"/>
          <p:cNvPicPr>
            <a:picLocks noChangeAspect="1"/>
          </p:cNvPicPr>
          <p:nvPr/>
        </p:nvPicPr>
        <p:blipFill>
          <a:blip r:embed="rId3"/>
          <a:stretch>
            <a:fillRect/>
          </a:stretch>
        </p:blipFill>
        <p:spPr>
          <a:xfrm>
            <a:off x="10562882" y="6272826"/>
            <a:ext cx="1382162" cy="431313"/>
          </a:xfrm>
          <a:prstGeom prst="rect">
            <a:avLst/>
          </a:prstGeom>
        </p:spPr>
      </p:pic>
      <p:graphicFrame>
        <p:nvGraphicFramePr>
          <p:cNvPr id="2" name="Table 1"/>
          <p:cNvGraphicFramePr>
            <a:graphicFrameLocks noGrp="1"/>
          </p:cNvGraphicFramePr>
          <p:nvPr/>
        </p:nvGraphicFramePr>
        <p:xfrm>
          <a:off x="427121" y="1266051"/>
          <a:ext cx="3324747" cy="3403600"/>
        </p:xfrm>
        <a:graphic>
          <a:graphicData uri="http://schemas.openxmlformats.org/drawingml/2006/table">
            <a:tbl>
              <a:tblPr firstRow="1" bandRow="1">
                <a:tableStyleId>{7DF18680-E054-41AD-8BC1-D1AEF772440D}</a:tableStyleId>
              </a:tblPr>
              <a:tblGrid>
                <a:gridCol w="3324747">
                  <a:extLst>
                    <a:ext uri="{9D8B030D-6E8A-4147-A177-3AD203B41FA5}">
                      <a16:colId xmlns:a16="http://schemas.microsoft.com/office/drawing/2014/main" val="3092337256"/>
                    </a:ext>
                  </a:extLst>
                </a:gridCol>
              </a:tblGrid>
              <a:tr h="370840">
                <a:tc>
                  <a:txBody>
                    <a:bodyPr/>
                    <a:lstStyle/>
                    <a:p>
                      <a:r>
                        <a:rPr lang="en-US" dirty="0"/>
                        <a:t>Risk </a:t>
                      </a:r>
                      <a:r>
                        <a:rPr lang="en-US" u="sng" dirty="0">
                          <a:solidFill>
                            <a:srgbClr val="FFFF00"/>
                          </a:solidFill>
                        </a:rPr>
                        <a:t>M</a:t>
                      </a:r>
                      <a:r>
                        <a:rPr lang="en-US" dirty="0"/>
                        <a:t>apping</a:t>
                      </a:r>
                    </a:p>
                    <a:p>
                      <a:r>
                        <a:rPr lang="en-US" dirty="0"/>
                        <a:t>(New Preliminary Flood Maps)</a:t>
                      </a:r>
                    </a:p>
                  </a:txBody>
                  <a:tcPr/>
                </a:tc>
                <a:extLst>
                  <a:ext uri="{0D108BD9-81ED-4DB2-BD59-A6C34878D82A}">
                    <a16:rowId xmlns:a16="http://schemas.microsoft.com/office/drawing/2014/main" val="42347380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Understand Flood Map Changes (BFEs, Floodplains/Floodways)</a:t>
                      </a:r>
                      <a:endParaRPr lang="en-US" dirty="0"/>
                    </a:p>
                  </a:txBody>
                  <a:tcPr/>
                </a:tc>
                <a:extLst>
                  <a:ext uri="{0D108BD9-81ED-4DB2-BD59-A6C34878D82A}">
                    <a16:rowId xmlns:a16="http://schemas.microsoft.com/office/drawing/2014/main" val="34337028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Floodplain</a:t>
                      </a:r>
                      <a:r>
                        <a:rPr lang="en-US" baseline="0" dirty="0"/>
                        <a:t> Building Counts</a:t>
                      </a:r>
                      <a:endParaRPr lang="en-US" dirty="0"/>
                    </a:p>
                  </a:txBody>
                  <a:tcPr/>
                </a:tc>
                <a:extLst>
                  <a:ext uri="{0D108BD9-81ED-4DB2-BD59-A6C34878D82A}">
                    <a16:rowId xmlns:a16="http://schemas.microsoft.com/office/drawing/2014/main" val="28069190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SFHA Building</a:t>
                      </a:r>
                      <a:r>
                        <a:rPr lang="en-US" baseline="0" dirty="0"/>
                        <a:t> Changes and </a:t>
                      </a:r>
                      <a:r>
                        <a:rPr lang="en-US" dirty="0"/>
                        <a:t>Outreach Letters</a:t>
                      </a:r>
                    </a:p>
                  </a:txBody>
                  <a:tcPr/>
                </a:tc>
                <a:extLst>
                  <a:ext uri="{0D108BD9-81ED-4DB2-BD59-A6C34878D82A}">
                    <a16:rowId xmlns:a16="http://schemas.microsoft.com/office/drawing/2014/main" val="23437375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LOMAs</a:t>
                      </a:r>
                      <a:r>
                        <a:rPr lang="en-US" baseline="0" dirty="0"/>
                        <a:t> (SFHA mapped out)</a:t>
                      </a:r>
                      <a:endParaRPr lang="en-US" dirty="0"/>
                    </a:p>
                  </a:txBody>
                  <a:tcPr/>
                </a:tc>
                <a:extLst>
                  <a:ext uri="{0D108BD9-81ED-4DB2-BD59-A6C34878D82A}">
                    <a16:rowId xmlns:a16="http://schemas.microsoft.com/office/drawing/2014/main" val="3465043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Essential Facilities mapped</a:t>
                      </a:r>
                      <a:r>
                        <a:rPr lang="en-US" baseline="0" dirty="0"/>
                        <a:t> out</a:t>
                      </a:r>
                      <a:endParaRPr lang="en-US" dirty="0"/>
                    </a:p>
                  </a:txBody>
                  <a:tcPr/>
                </a:tc>
                <a:extLst>
                  <a:ext uri="{0D108BD9-81ED-4DB2-BD59-A6C34878D82A}">
                    <a16:rowId xmlns:a16="http://schemas.microsoft.com/office/drawing/2014/main" val="6911100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Vertical</a:t>
                      </a:r>
                      <a:r>
                        <a:rPr lang="en-US" baseline="0" dirty="0"/>
                        <a:t> Datum (NAVD88)</a:t>
                      </a:r>
                      <a:endParaRPr lang="en-US" dirty="0"/>
                    </a:p>
                  </a:txBody>
                  <a:tcPr/>
                </a:tc>
                <a:extLst>
                  <a:ext uri="{0D108BD9-81ED-4DB2-BD59-A6C34878D82A}">
                    <a16:rowId xmlns:a16="http://schemas.microsoft.com/office/drawing/2014/main" val="725523690"/>
                  </a:ext>
                </a:extLst>
              </a:tr>
            </a:tbl>
          </a:graphicData>
        </a:graphic>
      </p:graphicFrame>
      <p:graphicFrame>
        <p:nvGraphicFramePr>
          <p:cNvPr id="9" name="Table 8"/>
          <p:cNvGraphicFramePr>
            <a:graphicFrameLocks noGrp="1"/>
          </p:cNvGraphicFramePr>
          <p:nvPr/>
        </p:nvGraphicFramePr>
        <p:xfrm>
          <a:off x="4079740" y="1266051"/>
          <a:ext cx="3708972" cy="3947160"/>
        </p:xfrm>
        <a:graphic>
          <a:graphicData uri="http://schemas.openxmlformats.org/drawingml/2006/table">
            <a:tbl>
              <a:tblPr firstRow="1" bandRow="1">
                <a:tableStyleId>{21E4AEA4-8DFA-4A89-87EB-49C32662AFE0}</a:tableStyleId>
              </a:tblPr>
              <a:tblGrid>
                <a:gridCol w="3708972">
                  <a:extLst>
                    <a:ext uri="{9D8B030D-6E8A-4147-A177-3AD203B41FA5}">
                      <a16:colId xmlns:a16="http://schemas.microsoft.com/office/drawing/2014/main" val="3092337256"/>
                    </a:ext>
                  </a:extLst>
                </a:gridCol>
              </a:tblGrid>
              <a:tr h="370840">
                <a:tc>
                  <a:txBody>
                    <a:bodyPr/>
                    <a:lstStyle/>
                    <a:p>
                      <a:r>
                        <a:rPr lang="en-US" dirty="0"/>
                        <a:t>Risk </a:t>
                      </a:r>
                      <a:r>
                        <a:rPr lang="en-US" u="sng" dirty="0">
                          <a:solidFill>
                            <a:srgbClr val="FFFF00"/>
                          </a:solidFill>
                        </a:rPr>
                        <a:t>A</a:t>
                      </a:r>
                      <a:r>
                        <a:rPr lang="en-US" dirty="0"/>
                        <a:t>nalysis</a:t>
                      </a:r>
                      <a:br>
                        <a:rPr lang="en-US" dirty="0"/>
                      </a:br>
                      <a:r>
                        <a:rPr lang="en-US" dirty="0"/>
                        <a:t>(Risk Identification)</a:t>
                      </a:r>
                    </a:p>
                  </a:txBody>
                  <a:tcPr>
                    <a:solidFill>
                      <a:srgbClr val="C00000"/>
                    </a:solidFill>
                  </a:tcPr>
                </a:tc>
                <a:extLst>
                  <a:ext uri="{0D108BD9-81ED-4DB2-BD59-A6C34878D82A}">
                    <a16:rowId xmlns:a16="http://schemas.microsoft.com/office/drawing/2014/main" val="4234738088"/>
                  </a:ext>
                </a:extLst>
              </a:tr>
              <a:tr h="370840">
                <a:tc>
                  <a:txBody>
                    <a:bodyPr/>
                    <a:lstStyle/>
                    <a:p>
                      <a:r>
                        <a:rPr lang="en-US" dirty="0"/>
                        <a:t>Large Floodplain</a:t>
                      </a:r>
                      <a:r>
                        <a:rPr lang="en-US" baseline="0" dirty="0"/>
                        <a:t> Area (acres) and Length (miles)</a:t>
                      </a:r>
                      <a:endParaRPr lang="en-US" dirty="0"/>
                    </a:p>
                  </a:txBody>
                  <a:tcPr/>
                </a:tc>
                <a:extLst>
                  <a:ext uri="{0D108BD9-81ED-4DB2-BD59-A6C34878D82A}">
                    <a16:rowId xmlns:a16="http://schemas.microsoft.com/office/drawing/2014/main" val="2343737591"/>
                  </a:ext>
                </a:extLst>
              </a:tr>
              <a:tr h="370840">
                <a:tc>
                  <a:txBody>
                    <a:bodyPr/>
                    <a:lstStyle/>
                    <a:p>
                      <a:r>
                        <a:rPr lang="en-US" dirty="0"/>
                        <a:t>Higher Number of Community Assets </a:t>
                      </a:r>
                    </a:p>
                  </a:txBody>
                  <a:tcPr/>
                </a:tc>
                <a:extLst>
                  <a:ext uri="{0D108BD9-81ED-4DB2-BD59-A6C34878D82A}">
                    <a16:rowId xmlns:a16="http://schemas.microsoft.com/office/drawing/2014/main" val="346504367"/>
                  </a:ext>
                </a:extLst>
              </a:tr>
              <a:tr h="370840">
                <a:tc>
                  <a:txBody>
                    <a:bodyPr/>
                    <a:lstStyle/>
                    <a:p>
                      <a:r>
                        <a:rPr lang="en-US" dirty="0"/>
                        <a:t>High Flood Depths</a:t>
                      </a:r>
                    </a:p>
                  </a:txBody>
                  <a:tcPr/>
                </a:tc>
                <a:extLst>
                  <a:ext uri="{0D108BD9-81ED-4DB2-BD59-A6C34878D82A}">
                    <a16:rowId xmlns:a16="http://schemas.microsoft.com/office/drawing/2014/main" val="2971040873"/>
                  </a:ext>
                </a:extLst>
              </a:tr>
              <a:tr h="370840">
                <a:tc>
                  <a:txBody>
                    <a:bodyPr/>
                    <a:lstStyle/>
                    <a:p>
                      <a:r>
                        <a:rPr lang="en-US" dirty="0"/>
                        <a:t>High Building Damage Losses</a:t>
                      </a:r>
                    </a:p>
                  </a:txBody>
                  <a:tcPr/>
                </a:tc>
                <a:extLst>
                  <a:ext uri="{0D108BD9-81ED-4DB2-BD59-A6C34878D82A}">
                    <a16:rowId xmlns:a16="http://schemas.microsoft.com/office/drawing/2014/main" val="653724089"/>
                  </a:ext>
                </a:extLst>
              </a:tr>
              <a:tr h="370840">
                <a:tc>
                  <a:txBody>
                    <a:bodyPr/>
                    <a:lstStyle/>
                    <a:p>
                      <a:r>
                        <a:rPr lang="en-US" dirty="0"/>
                        <a:t>High</a:t>
                      </a:r>
                      <a:r>
                        <a:rPr lang="en-US" baseline="0" dirty="0"/>
                        <a:t> Repetitive Loss Structures and Paid Claims</a:t>
                      </a:r>
                      <a:endParaRPr lang="en-US" dirty="0"/>
                    </a:p>
                  </a:txBody>
                  <a:tcPr/>
                </a:tc>
                <a:extLst>
                  <a:ext uri="{0D108BD9-81ED-4DB2-BD59-A6C34878D82A}">
                    <a16:rowId xmlns:a16="http://schemas.microsoft.com/office/drawing/2014/main" val="3135715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Higher Number</a:t>
                      </a:r>
                      <a:r>
                        <a:rPr lang="en-US" baseline="0" dirty="0"/>
                        <a:t> of Recreational Vehicles</a:t>
                      </a:r>
                      <a:endParaRPr lang="en-US" dirty="0"/>
                    </a:p>
                    <a:p>
                      <a:endParaRPr lang="en-US" dirty="0"/>
                    </a:p>
                  </a:txBody>
                  <a:tcPr/>
                </a:tc>
                <a:extLst>
                  <a:ext uri="{0D108BD9-81ED-4DB2-BD59-A6C34878D82A}">
                    <a16:rowId xmlns:a16="http://schemas.microsoft.com/office/drawing/2014/main" val="2850334524"/>
                  </a:ext>
                </a:extLst>
              </a:tr>
            </a:tbl>
          </a:graphicData>
        </a:graphic>
      </p:graphicFrame>
      <p:graphicFrame>
        <p:nvGraphicFramePr>
          <p:cNvPr id="10" name="Table 9"/>
          <p:cNvGraphicFramePr>
            <a:graphicFrameLocks noGrp="1"/>
          </p:cNvGraphicFramePr>
          <p:nvPr/>
        </p:nvGraphicFramePr>
        <p:xfrm>
          <a:off x="8116585" y="1266051"/>
          <a:ext cx="3828460" cy="4414520"/>
        </p:xfrm>
        <a:graphic>
          <a:graphicData uri="http://schemas.openxmlformats.org/drawingml/2006/table">
            <a:tbl>
              <a:tblPr firstRow="1" bandRow="1">
                <a:tableStyleId>{93296810-A885-4BE3-A3E7-6D5BEEA58F35}</a:tableStyleId>
              </a:tblPr>
              <a:tblGrid>
                <a:gridCol w="3828460">
                  <a:extLst>
                    <a:ext uri="{9D8B030D-6E8A-4147-A177-3AD203B41FA5}">
                      <a16:colId xmlns:a16="http://schemas.microsoft.com/office/drawing/2014/main" val="3092337256"/>
                    </a:ext>
                  </a:extLst>
                </a:gridCol>
              </a:tblGrid>
              <a:tr h="0">
                <a:tc>
                  <a:txBody>
                    <a:bodyPr/>
                    <a:lstStyle/>
                    <a:p>
                      <a:r>
                        <a:rPr lang="en-US" dirty="0"/>
                        <a:t>Risk </a:t>
                      </a:r>
                      <a:r>
                        <a:rPr lang="en-US" u="sng" dirty="0">
                          <a:solidFill>
                            <a:srgbClr val="FFFF00"/>
                          </a:solidFill>
                        </a:rPr>
                        <a:t>P</a:t>
                      </a:r>
                      <a:r>
                        <a:rPr lang="en-US" dirty="0"/>
                        <a:t>lanning</a:t>
                      </a:r>
                      <a:br>
                        <a:rPr lang="en-US" dirty="0"/>
                      </a:br>
                      <a:r>
                        <a:rPr lang="en-US" dirty="0"/>
                        <a:t>(Flood resiliency)</a:t>
                      </a:r>
                    </a:p>
                  </a:txBody>
                  <a:tcPr>
                    <a:solidFill>
                      <a:schemeClr val="accent6">
                        <a:lumMod val="50000"/>
                      </a:schemeClr>
                    </a:solidFill>
                  </a:tcPr>
                </a:tc>
                <a:extLst>
                  <a:ext uri="{0D108BD9-81ED-4DB2-BD59-A6C34878D82A}">
                    <a16:rowId xmlns:a16="http://schemas.microsoft.com/office/drawing/2014/main" val="42347380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Swift</a:t>
                      </a:r>
                      <a:r>
                        <a:rPr lang="en-US" baseline="0" dirty="0"/>
                        <a:t> Grant Funding for RL Structures</a:t>
                      </a:r>
                      <a:endParaRPr lang="en-US" dirty="0"/>
                    </a:p>
                  </a:txBody>
                  <a:tcPr/>
                </a:tc>
                <a:extLst>
                  <a:ext uri="{0D108BD9-81ED-4DB2-BD59-A6C34878D82A}">
                    <a16:rowId xmlns:a16="http://schemas.microsoft.com/office/drawing/2014/main" val="2991409700"/>
                  </a:ext>
                </a:extLst>
              </a:tr>
              <a:tr h="370840">
                <a:tc>
                  <a:txBody>
                    <a:bodyPr/>
                    <a:lstStyle/>
                    <a:p>
                      <a:r>
                        <a:rPr lang="en-US" dirty="0"/>
                        <a:t>Preload Structures</a:t>
                      </a:r>
                      <a:r>
                        <a:rPr lang="en-US" baseline="0" dirty="0"/>
                        <a:t> into FEMA SDE Software</a:t>
                      </a:r>
                      <a:endParaRPr lang="en-US" dirty="0"/>
                    </a:p>
                  </a:txBody>
                  <a:tcPr/>
                </a:tc>
                <a:extLst>
                  <a:ext uri="{0D108BD9-81ED-4DB2-BD59-A6C34878D82A}">
                    <a16:rowId xmlns:a16="http://schemas.microsoft.com/office/drawing/2014/main" val="2343737591"/>
                  </a:ext>
                </a:extLst>
              </a:tr>
              <a:tr h="370840">
                <a:tc>
                  <a:txBody>
                    <a:bodyPr/>
                    <a:lstStyle/>
                    <a:p>
                      <a:r>
                        <a:rPr lang="en-US" dirty="0"/>
                        <a:t>Validate floodplain building inventory </a:t>
                      </a:r>
                    </a:p>
                  </a:txBody>
                  <a:tcPr/>
                </a:tc>
                <a:extLst>
                  <a:ext uri="{0D108BD9-81ED-4DB2-BD59-A6C34878D82A}">
                    <a16:rowId xmlns:a16="http://schemas.microsoft.com/office/drawing/2014/main" val="3664812767"/>
                  </a:ext>
                </a:extLst>
              </a:tr>
              <a:tr h="370840">
                <a:tc>
                  <a:txBody>
                    <a:bodyPr/>
                    <a:lstStyle/>
                    <a:p>
                      <a:r>
                        <a:rPr lang="en-US" dirty="0"/>
                        <a:t>Plan for Inundated</a:t>
                      </a:r>
                      <a:r>
                        <a:rPr lang="en-US" baseline="0" dirty="0"/>
                        <a:t> Roads</a:t>
                      </a:r>
                      <a:endParaRPr lang="en-US" dirty="0"/>
                    </a:p>
                  </a:txBody>
                  <a:tcPr/>
                </a:tc>
                <a:extLst>
                  <a:ext uri="{0D108BD9-81ED-4DB2-BD59-A6C34878D82A}">
                    <a16:rowId xmlns:a16="http://schemas.microsoft.com/office/drawing/2014/main" val="346504367"/>
                  </a:ext>
                </a:extLst>
              </a:tr>
              <a:tr h="370840">
                <a:tc>
                  <a:txBody>
                    <a:bodyPr/>
                    <a:lstStyle/>
                    <a:p>
                      <a:r>
                        <a:rPr lang="en-US" dirty="0"/>
                        <a:t>Verify Buyout Properties</a:t>
                      </a:r>
                    </a:p>
                  </a:txBody>
                  <a:tcPr/>
                </a:tc>
                <a:extLst>
                  <a:ext uri="{0D108BD9-81ED-4DB2-BD59-A6C34878D82A}">
                    <a16:rowId xmlns:a16="http://schemas.microsoft.com/office/drawing/2014/main" val="2850334524"/>
                  </a:ext>
                </a:extLst>
              </a:tr>
              <a:tr h="370840">
                <a:tc>
                  <a:txBody>
                    <a:bodyPr/>
                    <a:lstStyle/>
                    <a:p>
                      <a:r>
                        <a:rPr lang="en-US" baseline="0" dirty="0"/>
                        <a:t>Apply for </a:t>
                      </a:r>
                      <a:r>
                        <a:rPr lang="en-US" dirty="0"/>
                        <a:t>CRS status</a:t>
                      </a:r>
                    </a:p>
                  </a:txBody>
                  <a:tcPr/>
                </a:tc>
                <a:extLst>
                  <a:ext uri="{0D108BD9-81ED-4DB2-BD59-A6C34878D82A}">
                    <a16:rowId xmlns:a16="http://schemas.microsoft.com/office/drawing/2014/main" val="3951370774"/>
                  </a:ext>
                </a:extLst>
              </a:tr>
              <a:tr h="370840">
                <a:tc>
                  <a:txBody>
                    <a:bodyPr/>
                    <a:lstStyle/>
                    <a:p>
                      <a:r>
                        <a:rPr lang="en-US" dirty="0"/>
                        <a:t>Plan for more stream gauges besides South Branch of Potomac</a:t>
                      </a:r>
                    </a:p>
                  </a:txBody>
                  <a:tcPr/>
                </a:tc>
                <a:extLst>
                  <a:ext uri="{0D108BD9-81ED-4DB2-BD59-A6C34878D82A}">
                    <a16:rowId xmlns:a16="http://schemas.microsoft.com/office/drawing/2014/main" val="946862971"/>
                  </a:ext>
                </a:extLst>
              </a:tr>
              <a:tr h="370840">
                <a:tc>
                  <a:txBody>
                    <a:bodyPr/>
                    <a:lstStyle/>
                    <a:p>
                      <a:r>
                        <a:rPr lang="en-US" dirty="0"/>
                        <a:t>Publish Elevation</a:t>
                      </a:r>
                      <a:r>
                        <a:rPr lang="en-US" baseline="0" dirty="0"/>
                        <a:t> Certificates on WV Flood Tool</a:t>
                      </a:r>
                      <a:endParaRPr lang="en-US" dirty="0"/>
                    </a:p>
                  </a:txBody>
                  <a:tcPr/>
                </a:tc>
                <a:extLst>
                  <a:ext uri="{0D108BD9-81ED-4DB2-BD59-A6C34878D82A}">
                    <a16:rowId xmlns:a16="http://schemas.microsoft.com/office/drawing/2014/main" val="3607225997"/>
                  </a:ext>
                </a:extLst>
              </a:tr>
            </a:tbl>
          </a:graphicData>
        </a:graphic>
      </p:graphicFrame>
    </p:spTree>
    <p:extLst>
      <p:ext uri="{BB962C8B-B14F-4D97-AF65-F5344CB8AC3E}">
        <p14:creationId xmlns:p14="http://schemas.microsoft.com/office/powerpoint/2010/main" val="62036061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696" y="669822"/>
            <a:ext cx="8101318" cy="6188178"/>
          </a:xfrm>
          <a:prstGeom prst="rect">
            <a:avLst/>
          </a:prstGeom>
        </p:spPr>
      </p:pic>
      <p:pic>
        <p:nvPicPr>
          <p:cNvPr id="5" name="Picture 4"/>
          <p:cNvPicPr>
            <a:picLocks noChangeAspect="1"/>
          </p:cNvPicPr>
          <p:nvPr/>
        </p:nvPicPr>
        <p:blipFill>
          <a:blip r:embed="rId3"/>
          <a:stretch>
            <a:fillRect/>
          </a:stretch>
        </p:blipFill>
        <p:spPr>
          <a:xfrm>
            <a:off x="10508863" y="6173799"/>
            <a:ext cx="1382162" cy="431313"/>
          </a:xfrm>
          <a:prstGeom prst="rect">
            <a:avLst/>
          </a:prstGeom>
        </p:spPr>
      </p:pic>
      <p:sp>
        <p:nvSpPr>
          <p:cNvPr id="6" name="Title 1"/>
          <p:cNvSpPr txBox="1">
            <a:spLocks/>
          </p:cNvSpPr>
          <p:nvPr/>
        </p:nvSpPr>
        <p:spPr>
          <a:xfrm>
            <a:off x="0" y="-36095"/>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Counts &amp; Values by Rivers (2021)</a:t>
            </a:r>
          </a:p>
        </p:txBody>
      </p:sp>
      <p:pic>
        <p:nvPicPr>
          <p:cNvPr id="7" name="Picture 6"/>
          <p:cNvPicPr>
            <a:picLocks noChangeAspect="1"/>
          </p:cNvPicPr>
          <p:nvPr/>
        </p:nvPicPr>
        <p:blipFill>
          <a:blip r:embed="rId4"/>
          <a:stretch>
            <a:fillRect/>
          </a:stretch>
        </p:blipFill>
        <p:spPr>
          <a:xfrm>
            <a:off x="8522907" y="1128235"/>
            <a:ext cx="3368118" cy="3028476"/>
          </a:xfrm>
          <a:prstGeom prst="rect">
            <a:avLst/>
          </a:prstGeom>
          <a:ln>
            <a:solidFill>
              <a:schemeClr val="tx1"/>
            </a:solidFill>
          </a:ln>
        </p:spPr>
      </p:pic>
      <p:sp>
        <p:nvSpPr>
          <p:cNvPr id="8" name="TextBox 7"/>
          <p:cNvSpPr txBox="1"/>
          <p:nvPr/>
        </p:nvSpPr>
        <p:spPr>
          <a:xfrm>
            <a:off x="8522907" y="4541178"/>
            <a:ext cx="3368117" cy="1477328"/>
          </a:xfrm>
          <a:prstGeom prst="rect">
            <a:avLst/>
          </a:prstGeom>
          <a:solidFill>
            <a:schemeClr val="accent1">
              <a:lumMod val="20000"/>
              <a:lumOff val="80000"/>
            </a:schemeClr>
          </a:solidFill>
        </p:spPr>
        <p:txBody>
          <a:bodyPr wrap="square" rtlCol="0">
            <a:spAutoFit/>
          </a:bodyPr>
          <a:lstStyle/>
          <a:p>
            <a:r>
              <a:rPr lang="en-US" dirty="0"/>
              <a:t>Top Rivers with highest building counts are </a:t>
            </a:r>
            <a:r>
              <a:rPr lang="en-US" b="1" dirty="0">
                <a:solidFill>
                  <a:schemeClr val="accent1">
                    <a:lumMod val="50000"/>
                  </a:schemeClr>
                </a:solidFill>
              </a:rPr>
              <a:t>South Branch of Potomac River </a:t>
            </a:r>
            <a:r>
              <a:rPr lang="en-US" dirty="0"/>
              <a:t>(311), </a:t>
            </a:r>
            <a:r>
              <a:rPr lang="en-US" b="1" dirty="0">
                <a:solidFill>
                  <a:schemeClr val="accent1">
                    <a:lumMod val="50000"/>
                  </a:schemeClr>
                </a:solidFill>
              </a:rPr>
              <a:t>Cacapon River </a:t>
            </a:r>
            <a:r>
              <a:rPr lang="en-US" dirty="0"/>
              <a:t>(201), and </a:t>
            </a:r>
            <a:r>
              <a:rPr lang="en-US" b="1" dirty="0">
                <a:solidFill>
                  <a:schemeClr val="accent1">
                    <a:lumMod val="50000"/>
                  </a:schemeClr>
                </a:solidFill>
              </a:rPr>
              <a:t>North River </a:t>
            </a:r>
            <a:r>
              <a:rPr lang="en-US" dirty="0"/>
              <a:t>(100).</a:t>
            </a:r>
          </a:p>
        </p:txBody>
      </p:sp>
    </p:spTree>
    <p:extLst>
      <p:ext uri="{BB962C8B-B14F-4D97-AF65-F5344CB8AC3E}">
        <p14:creationId xmlns:p14="http://schemas.microsoft.com/office/powerpoint/2010/main" val="236242294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038968" y="1249163"/>
            <a:ext cx="4285942" cy="5204358"/>
          </a:xfrm>
          <a:prstGeom prst="rect">
            <a:avLst/>
          </a:prstGeom>
          <a:ln>
            <a:solidFill>
              <a:schemeClr val="tx1"/>
            </a:solidFill>
          </a:ln>
        </p:spPr>
      </p:pic>
      <p:pic>
        <p:nvPicPr>
          <p:cNvPr id="2" name="Picture 1"/>
          <p:cNvPicPr>
            <a:picLocks noChangeAspect="1"/>
          </p:cNvPicPr>
          <p:nvPr/>
        </p:nvPicPr>
        <p:blipFill>
          <a:blip r:embed="rId4"/>
          <a:stretch>
            <a:fillRect/>
          </a:stretch>
        </p:blipFill>
        <p:spPr>
          <a:xfrm>
            <a:off x="666510" y="1232940"/>
            <a:ext cx="3891548" cy="5204358"/>
          </a:xfrm>
          <a:prstGeom prst="rect">
            <a:avLst/>
          </a:prstGeom>
        </p:spPr>
      </p:pic>
      <p:sp>
        <p:nvSpPr>
          <p:cNvPr id="3" name="TextBox 2"/>
          <p:cNvSpPr txBox="1"/>
          <p:nvPr/>
        </p:nvSpPr>
        <p:spPr>
          <a:xfrm>
            <a:off x="786721" y="6453521"/>
            <a:ext cx="3938802" cy="307777"/>
          </a:xfrm>
          <a:prstGeom prst="rect">
            <a:avLst/>
          </a:prstGeom>
          <a:noFill/>
        </p:spPr>
        <p:txBody>
          <a:bodyPr wrap="square" rtlCol="0">
            <a:spAutoFit/>
          </a:bodyPr>
          <a:lstStyle/>
          <a:p>
            <a:r>
              <a:rPr lang="en-US" sz="1400" dirty="0">
                <a:hlinkClick r:id="rId5"/>
              </a:rPr>
              <a:t>FEMA Region 3 Toolkit for New Flood Studies</a:t>
            </a:r>
            <a:endParaRPr lang="en-US" sz="1400" dirty="0"/>
          </a:p>
        </p:txBody>
      </p:sp>
      <p:sp>
        <p:nvSpPr>
          <p:cNvPr id="8" name="TextBox 7"/>
          <p:cNvSpPr txBox="1"/>
          <p:nvPr/>
        </p:nvSpPr>
        <p:spPr>
          <a:xfrm>
            <a:off x="5214748" y="6453521"/>
            <a:ext cx="4045852" cy="307777"/>
          </a:xfrm>
          <a:prstGeom prst="rect">
            <a:avLst/>
          </a:prstGeom>
          <a:noFill/>
        </p:spPr>
        <p:txBody>
          <a:bodyPr wrap="square" rtlCol="0">
            <a:spAutoFit/>
          </a:bodyPr>
          <a:lstStyle/>
          <a:p>
            <a:r>
              <a:rPr lang="en-US" sz="1400" dirty="0">
                <a:hlinkClick r:id="rId6"/>
              </a:rPr>
              <a:t>Mail Merge Template for SFHA Mapped-in Structures</a:t>
            </a:r>
            <a:endParaRPr lang="en-US" sz="1400" dirty="0"/>
          </a:p>
        </p:txBody>
      </p:sp>
      <p:sp>
        <p:nvSpPr>
          <p:cNvPr id="6" name="TextBox 5"/>
          <p:cNvSpPr txBox="1"/>
          <p:nvPr/>
        </p:nvSpPr>
        <p:spPr>
          <a:xfrm>
            <a:off x="7428696" y="1259772"/>
            <a:ext cx="1831904" cy="738664"/>
          </a:xfrm>
          <a:prstGeom prst="rect">
            <a:avLst/>
          </a:prstGeom>
          <a:solidFill>
            <a:srgbClr val="FFC000"/>
          </a:solidFill>
        </p:spPr>
        <p:txBody>
          <a:bodyPr wrap="square" rtlCol="0">
            <a:spAutoFit/>
          </a:bodyPr>
          <a:lstStyle/>
          <a:p>
            <a:r>
              <a:rPr lang="en-US" sz="1400" i="1" dirty="0"/>
              <a:t>White Sulphur Springs has 68 buildings being mapped into the SFHA</a:t>
            </a:r>
          </a:p>
        </p:txBody>
      </p:sp>
      <p:sp>
        <p:nvSpPr>
          <p:cNvPr id="11" name="Rectangle 10"/>
          <p:cNvSpPr/>
          <p:nvPr/>
        </p:nvSpPr>
        <p:spPr>
          <a:xfrm>
            <a:off x="458687" y="909040"/>
            <a:ext cx="8943975" cy="307777"/>
          </a:xfrm>
          <a:prstGeom prst="rect">
            <a:avLst/>
          </a:prstGeom>
        </p:spPr>
        <p:txBody>
          <a:bodyPr wrap="square">
            <a:spAutoFit/>
          </a:bodyPr>
          <a:lstStyle/>
          <a:p>
            <a:pPr algn="ctr" fontAlgn="ctr"/>
            <a:r>
              <a:rPr lang="en-US" sz="1400" i="1" dirty="0">
                <a:solidFill>
                  <a:srgbClr val="000000"/>
                </a:solidFill>
                <a:latin typeface="Calibri" panose="020F0502020204030204" pitchFamily="34" charset="0"/>
              </a:rPr>
              <a:t>Incorporate 1% Floodplain Building Risk Assessment Inventory into </a:t>
            </a:r>
            <a:r>
              <a:rPr lang="en-US" sz="1400" b="1" i="1" dirty="0">
                <a:solidFill>
                  <a:srgbClr val="000000"/>
                </a:solidFill>
                <a:latin typeface="Calibri" panose="020F0502020204030204" pitchFamily="34" charset="0"/>
              </a:rPr>
              <a:t>Mitigation </a:t>
            </a:r>
            <a:r>
              <a:rPr lang="en-US" sz="1400" i="1" dirty="0">
                <a:solidFill>
                  <a:srgbClr val="000000"/>
                </a:solidFill>
                <a:latin typeface="Calibri" panose="020F0502020204030204" pitchFamily="34" charset="0"/>
              </a:rPr>
              <a:t>and </a:t>
            </a:r>
            <a:r>
              <a:rPr lang="en-US" sz="1400" b="1" i="1" dirty="0">
                <a:solidFill>
                  <a:srgbClr val="000000"/>
                </a:solidFill>
                <a:latin typeface="Calibri" panose="020F0502020204030204" pitchFamily="34" charset="0"/>
              </a:rPr>
              <a:t>NFIP/CRS Management </a:t>
            </a:r>
            <a:r>
              <a:rPr lang="en-US" sz="1400" i="1" dirty="0">
                <a:solidFill>
                  <a:srgbClr val="000000"/>
                </a:solidFill>
                <a:latin typeface="Calibri" panose="020F0502020204030204" pitchFamily="34" charset="0"/>
              </a:rPr>
              <a:t>Activities  </a:t>
            </a:r>
          </a:p>
        </p:txBody>
      </p:sp>
      <p:sp>
        <p:nvSpPr>
          <p:cNvPr id="4" name="TextBox 3">
            <a:extLst>
              <a:ext uri="{FF2B5EF4-FFF2-40B4-BE49-F238E27FC236}">
                <a16:creationId xmlns:a16="http://schemas.microsoft.com/office/drawing/2014/main" id="{F07BF527-C6D5-0907-FCA9-E393D4ED04D5}"/>
              </a:ext>
            </a:extLst>
          </p:cNvPr>
          <p:cNvSpPr txBox="1"/>
          <p:nvPr/>
        </p:nvSpPr>
        <p:spPr>
          <a:xfrm>
            <a:off x="9638355" y="2334380"/>
            <a:ext cx="2238703" cy="2123658"/>
          </a:xfrm>
          <a:prstGeom prst="rect">
            <a:avLst/>
          </a:prstGeom>
          <a:noFill/>
        </p:spPr>
        <p:txBody>
          <a:bodyPr wrap="square" rtlCol="0">
            <a:spAutoFit/>
          </a:bodyPr>
          <a:lstStyle/>
          <a:p>
            <a:pPr marL="285750" indent="-285750">
              <a:buFont typeface="Arial" panose="020B0604020202020204" pitchFamily="34" charset="0"/>
              <a:buChar char="•"/>
            </a:pPr>
            <a:r>
              <a:rPr lang="en-US" sz="1600" dirty="0"/>
              <a:t>Hardy County</a:t>
            </a:r>
            <a:br>
              <a:rPr lang="en-US" sz="1600" dirty="0"/>
            </a:br>
            <a:r>
              <a:rPr lang="en-US" sz="1600" dirty="0"/>
              <a:t>Risk MAP</a:t>
            </a:r>
            <a:br>
              <a:rPr lang="en-US" sz="1600" dirty="0"/>
            </a:br>
            <a:endParaRPr lang="en-US" sz="1600" dirty="0"/>
          </a:p>
          <a:p>
            <a:pPr marL="285750" indent="-285750">
              <a:buFont typeface="Arial" panose="020B0604020202020204" pitchFamily="34" charset="0"/>
              <a:buChar char="•"/>
            </a:pPr>
            <a:r>
              <a:rPr lang="en-US" sz="1600" dirty="0"/>
              <a:t>Kanawha County - Elk River PMR</a:t>
            </a:r>
            <a:br>
              <a:rPr lang="en-US" sz="1600" dirty="0"/>
            </a:br>
            <a:endParaRPr lang="en-US" sz="1600" dirty="0"/>
          </a:p>
          <a:p>
            <a:pPr marL="285750" indent="-285750">
              <a:buFont typeface="Arial" panose="020B0604020202020204" pitchFamily="34" charset="0"/>
              <a:buChar char="•"/>
            </a:pPr>
            <a:r>
              <a:rPr lang="en-US" sz="1600" dirty="0"/>
              <a:t>Greenbrier County Risk MAP</a:t>
            </a:r>
          </a:p>
        </p:txBody>
      </p:sp>
      <p:sp>
        <p:nvSpPr>
          <p:cNvPr id="12" name="TextBox 11"/>
          <p:cNvSpPr txBox="1"/>
          <p:nvPr/>
        </p:nvSpPr>
        <p:spPr>
          <a:xfrm>
            <a:off x="9480883" y="1259772"/>
            <a:ext cx="2553645" cy="923330"/>
          </a:xfrm>
          <a:prstGeom prst="rect">
            <a:avLst/>
          </a:prstGeom>
          <a:noFill/>
        </p:spPr>
        <p:txBody>
          <a:bodyPr wrap="square" rtlCol="0">
            <a:spAutoFit/>
          </a:bodyPr>
          <a:lstStyle/>
          <a:p>
            <a:pPr algn="ctr"/>
            <a:r>
              <a:rPr lang="en-US" b="1" dirty="0">
                <a:solidFill>
                  <a:schemeClr val="accent1">
                    <a:lumMod val="50000"/>
                  </a:schemeClr>
                </a:solidFill>
              </a:rPr>
              <a:t>Counties which recently sent outreach letters to homeowners:</a:t>
            </a:r>
          </a:p>
        </p:txBody>
      </p:sp>
      <p:sp>
        <p:nvSpPr>
          <p:cNvPr id="13"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SFHA Map Change Letters</a:t>
            </a:r>
          </a:p>
        </p:txBody>
      </p:sp>
    </p:spTree>
    <p:extLst>
      <p:ext uri="{BB962C8B-B14F-4D97-AF65-F5344CB8AC3E}">
        <p14:creationId xmlns:p14="http://schemas.microsoft.com/office/powerpoint/2010/main" val="747504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SFHA Change (LiDAR LOMAs) </a:t>
            </a:r>
          </a:p>
        </p:txBody>
      </p:sp>
      <p:pic>
        <p:nvPicPr>
          <p:cNvPr id="4" name="Picture 3" descr="A hexagon with a yellow house and a river&#10;&#10;Description automatically generated">
            <a:extLst>
              <a:ext uri="{FF2B5EF4-FFF2-40B4-BE49-F238E27FC236}">
                <a16:creationId xmlns:a16="http://schemas.microsoft.com/office/drawing/2014/main" id="{2EFE2B28-9168-C111-235F-594F7F3236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407" y="31386"/>
            <a:ext cx="854241" cy="779435"/>
          </a:xfrm>
          <a:prstGeom prst="rect">
            <a:avLst/>
          </a:prstGeom>
        </p:spPr>
      </p:pic>
      <p:sp>
        <p:nvSpPr>
          <p:cNvPr id="8" name="TextBox 7"/>
          <p:cNvSpPr txBox="1"/>
          <p:nvPr/>
        </p:nvSpPr>
        <p:spPr>
          <a:xfrm>
            <a:off x="1144621" y="982557"/>
            <a:ext cx="2113817" cy="369332"/>
          </a:xfrm>
          <a:prstGeom prst="rect">
            <a:avLst/>
          </a:prstGeom>
          <a:noFill/>
        </p:spPr>
        <p:txBody>
          <a:bodyPr wrap="square" rtlCol="0">
            <a:spAutoFit/>
          </a:bodyPr>
          <a:lstStyle/>
          <a:p>
            <a:pPr algn="ctr"/>
            <a:r>
              <a:rPr lang="en-US" b="1" dirty="0">
                <a:solidFill>
                  <a:schemeClr val="accent1">
                    <a:lumMod val="50000"/>
                  </a:schemeClr>
                </a:solidFill>
              </a:rPr>
              <a:t>Hampshire County </a:t>
            </a:r>
          </a:p>
        </p:txBody>
      </p:sp>
      <p:pic>
        <p:nvPicPr>
          <p:cNvPr id="12" name="Picture 11"/>
          <p:cNvPicPr>
            <a:picLocks noChangeAspect="1"/>
          </p:cNvPicPr>
          <p:nvPr/>
        </p:nvPicPr>
        <p:blipFill>
          <a:blip r:embed="rId3"/>
          <a:stretch>
            <a:fillRect/>
          </a:stretch>
        </p:blipFill>
        <p:spPr>
          <a:xfrm>
            <a:off x="10600679" y="6297989"/>
            <a:ext cx="1382162" cy="431313"/>
          </a:xfrm>
          <a:prstGeom prst="rect">
            <a:avLst/>
          </a:prstGeom>
        </p:spPr>
      </p:pic>
      <p:sp>
        <p:nvSpPr>
          <p:cNvPr id="13" name="TextBox 12"/>
          <p:cNvSpPr txBox="1"/>
          <p:nvPr/>
        </p:nvSpPr>
        <p:spPr>
          <a:xfrm>
            <a:off x="5290414" y="982557"/>
            <a:ext cx="1913021" cy="369332"/>
          </a:xfrm>
          <a:prstGeom prst="rect">
            <a:avLst/>
          </a:prstGeom>
          <a:noFill/>
        </p:spPr>
        <p:txBody>
          <a:bodyPr wrap="square" rtlCol="0">
            <a:spAutoFit/>
          </a:bodyPr>
          <a:lstStyle/>
          <a:p>
            <a:pPr algn="ctr"/>
            <a:r>
              <a:rPr lang="en-US" b="1" dirty="0">
                <a:solidFill>
                  <a:schemeClr val="accent1">
                    <a:lumMod val="50000"/>
                  </a:schemeClr>
                </a:solidFill>
              </a:rPr>
              <a:t>Jefferson County</a:t>
            </a:r>
          </a:p>
        </p:txBody>
      </p:sp>
      <p:sp>
        <p:nvSpPr>
          <p:cNvPr id="14" name="TextBox 13"/>
          <p:cNvSpPr txBox="1"/>
          <p:nvPr/>
        </p:nvSpPr>
        <p:spPr>
          <a:xfrm>
            <a:off x="8647295" y="982557"/>
            <a:ext cx="2728824" cy="369332"/>
          </a:xfrm>
          <a:prstGeom prst="rect">
            <a:avLst/>
          </a:prstGeom>
          <a:noFill/>
        </p:spPr>
        <p:txBody>
          <a:bodyPr wrap="square" rtlCol="0">
            <a:spAutoFit/>
          </a:bodyPr>
          <a:lstStyle/>
          <a:p>
            <a:pPr algn="ctr"/>
            <a:r>
              <a:rPr lang="en-US" b="1" dirty="0">
                <a:solidFill>
                  <a:schemeClr val="accent1">
                    <a:lumMod val="50000"/>
                  </a:schemeClr>
                </a:solidFill>
              </a:rPr>
              <a:t>Pocahontas County</a:t>
            </a:r>
          </a:p>
        </p:txBody>
      </p:sp>
      <p:pic>
        <p:nvPicPr>
          <p:cNvPr id="22" name="Picture 21"/>
          <p:cNvPicPr>
            <a:picLocks noChangeAspect="1"/>
          </p:cNvPicPr>
          <p:nvPr/>
        </p:nvPicPr>
        <p:blipFill>
          <a:blip r:embed="rId4"/>
          <a:stretch>
            <a:fillRect/>
          </a:stretch>
        </p:blipFill>
        <p:spPr>
          <a:xfrm>
            <a:off x="4829936" y="1282257"/>
            <a:ext cx="2966194" cy="5001668"/>
          </a:xfrm>
          <a:prstGeom prst="rect">
            <a:avLst/>
          </a:prstGeom>
        </p:spPr>
      </p:pic>
      <p:pic>
        <p:nvPicPr>
          <p:cNvPr id="23" name="Picture 22"/>
          <p:cNvPicPr>
            <a:picLocks noChangeAspect="1"/>
          </p:cNvPicPr>
          <p:nvPr/>
        </p:nvPicPr>
        <p:blipFill>
          <a:blip r:embed="rId5"/>
          <a:stretch>
            <a:fillRect/>
          </a:stretch>
        </p:blipFill>
        <p:spPr>
          <a:xfrm>
            <a:off x="185852" y="1301829"/>
            <a:ext cx="4381500" cy="4962525"/>
          </a:xfrm>
          <a:prstGeom prst="rect">
            <a:avLst/>
          </a:prstGeom>
        </p:spPr>
      </p:pic>
      <p:pic>
        <p:nvPicPr>
          <p:cNvPr id="28" name="Picture 27"/>
          <p:cNvPicPr>
            <a:picLocks noChangeAspect="1"/>
          </p:cNvPicPr>
          <p:nvPr/>
        </p:nvPicPr>
        <p:blipFill>
          <a:blip r:embed="rId6"/>
          <a:stretch>
            <a:fillRect/>
          </a:stretch>
        </p:blipFill>
        <p:spPr>
          <a:xfrm>
            <a:off x="8054611" y="1325212"/>
            <a:ext cx="4050903" cy="4018717"/>
          </a:xfrm>
          <a:prstGeom prst="rect">
            <a:avLst/>
          </a:prstGeom>
        </p:spPr>
      </p:pic>
      <p:sp>
        <p:nvSpPr>
          <p:cNvPr id="29" name="TextBox 28"/>
          <p:cNvSpPr txBox="1"/>
          <p:nvPr/>
        </p:nvSpPr>
        <p:spPr>
          <a:xfrm>
            <a:off x="10011707" y="3944473"/>
            <a:ext cx="2025452" cy="1323439"/>
          </a:xfrm>
          <a:prstGeom prst="rect">
            <a:avLst/>
          </a:prstGeom>
          <a:solidFill>
            <a:schemeClr val="tx1">
              <a:lumMod val="50000"/>
              <a:lumOff val="50000"/>
            </a:schemeClr>
          </a:solidFill>
        </p:spPr>
        <p:txBody>
          <a:bodyPr wrap="square" rtlCol="0">
            <a:spAutoFit/>
          </a:bodyPr>
          <a:lstStyle/>
          <a:p>
            <a:pPr algn="ctr"/>
            <a:r>
              <a:rPr lang="en-US" sz="1600" dirty="0">
                <a:solidFill>
                  <a:schemeClr val="bg1"/>
                </a:solidFill>
              </a:rPr>
              <a:t>All building symbols in the floodplain fringe will become “</a:t>
            </a:r>
            <a:r>
              <a:rPr lang="en-US" sz="1600" b="1" dirty="0">
                <a:solidFill>
                  <a:srgbClr val="FF0000"/>
                </a:solidFill>
              </a:rPr>
              <a:t>red color</a:t>
            </a:r>
            <a:r>
              <a:rPr lang="en-US" sz="1600" dirty="0">
                <a:solidFill>
                  <a:schemeClr val="bg1"/>
                </a:solidFill>
              </a:rPr>
              <a:t>” once flood maps are effective</a:t>
            </a:r>
          </a:p>
        </p:txBody>
      </p:sp>
      <p:grpSp>
        <p:nvGrpSpPr>
          <p:cNvPr id="30" name="Group 29"/>
          <p:cNvGrpSpPr/>
          <p:nvPr/>
        </p:nvGrpSpPr>
        <p:grpSpPr>
          <a:xfrm>
            <a:off x="8054611" y="5491366"/>
            <a:ext cx="2213163" cy="1237936"/>
            <a:chOff x="7094136" y="4340888"/>
            <a:chExt cx="2766152" cy="1547251"/>
          </a:xfrm>
        </p:grpSpPr>
        <p:pic>
          <p:nvPicPr>
            <p:cNvPr id="31" name="Picture 30"/>
            <p:cNvPicPr/>
            <p:nvPr/>
          </p:nvPicPr>
          <p:blipFill>
            <a:blip r:embed="rId7" cstate="email">
              <a:extLst>
                <a:ext uri="{28A0092B-C50C-407E-A947-70E740481C1C}">
                  <a14:useLocalDpi xmlns:a14="http://schemas.microsoft.com/office/drawing/2010/main"/>
                </a:ext>
              </a:extLst>
            </a:blip>
            <a:stretch>
              <a:fillRect/>
            </a:stretch>
          </p:blipFill>
          <p:spPr>
            <a:xfrm>
              <a:off x="7094136" y="4340888"/>
              <a:ext cx="2766152" cy="1547251"/>
            </a:xfrm>
            <a:prstGeom prst="rect">
              <a:avLst/>
            </a:prstGeom>
            <a:ln>
              <a:solidFill>
                <a:schemeClr val="tx1"/>
              </a:solidFill>
            </a:ln>
          </p:spPr>
        </p:pic>
        <p:sp>
          <p:nvSpPr>
            <p:cNvPr id="32" name="TextBox 31"/>
            <p:cNvSpPr txBox="1"/>
            <p:nvPr/>
          </p:nvSpPr>
          <p:spPr>
            <a:xfrm>
              <a:off x="7375738" y="5412032"/>
              <a:ext cx="1426866" cy="317626"/>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Floodway</a:t>
              </a:r>
            </a:p>
          </p:txBody>
        </p:sp>
      </p:grpSp>
      <p:sp>
        <p:nvSpPr>
          <p:cNvPr id="2" name="TextBox 1"/>
          <p:cNvSpPr txBox="1"/>
          <p:nvPr/>
        </p:nvSpPr>
        <p:spPr>
          <a:xfrm>
            <a:off x="1953900" y="1351889"/>
            <a:ext cx="1772239" cy="646331"/>
          </a:xfrm>
          <a:prstGeom prst="rect">
            <a:avLst/>
          </a:prstGeom>
          <a:noFill/>
        </p:spPr>
        <p:txBody>
          <a:bodyPr wrap="square" rtlCol="0">
            <a:spAutoFit/>
          </a:bodyPr>
          <a:lstStyle/>
          <a:p>
            <a:pPr algn="ctr"/>
            <a:r>
              <a:rPr lang="en-US" b="1" dirty="0">
                <a:solidFill>
                  <a:srgbClr val="FFFF00"/>
                </a:solidFill>
              </a:rPr>
              <a:t>399</a:t>
            </a:r>
          </a:p>
          <a:p>
            <a:pPr algn="ctr"/>
            <a:r>
              <a:rPr lang="en-US" b="1" dirty="0">
                <a:solidFill>
                  <a:srgbClr val="FFFF00"/>
                </a:solidFill>
              </a:rPr>
              <a:t>Mapped Out</a:t>
            </a:r>
          </a:p>
        </p:txBody>
      </p:sp>
      <p:sp>
        <p:nvSpPr>
          <p:cNvPr id="16" name="TextBox 15"/>
          <p:cNvSpPr txBox="1"/>
          <p:nvPr/>
        </p:nvSpPr>
        <p:spPr>
          <a:xfrm>
            <a:off x="10267774" y="3150705"/>
            <a:ext cx="1772239" cy="646331"/>
          </a:xfrm>
          <a:prstGeom prst="rect">
            <a:avLst/>
          </a:prstGeom>
          <a:noFill/>
        </p:spPr>
        <p:txBody>
          <a:bodyPr wrap="square" rtlCol="0">
            <a:spAutoFit/>
          </a:bodyPr>
          <a:lstStyle/>
          <a:p>
            <a:pPr algn="ctr"/>
            <a:r>
              <a:rPr lang="en-US" b="1" dirty="0">
                <a:solidFill>
                  <a:srgbClr val="FFFF00"/>
                </a:solidFill>
              </a:rPr>
              <a:t>200</a:t>
            </a:r>
          </a:p>
          <a:p>
            <a:pPr algn="ctr"/>
            <a:r>
              <a:rPr lang="en-US" b="1" dirty="0">
                <a:solidFill>
                  <a:srgbClr val="FFFF00"/>
                </a:solidFill>
              </a:rPr>
              <a:t>Mapped Out</a:t>
            </a:r>
          </a:p>
        </p:txBody>
      </p:sp>
      <p:sp>
        <p:nvSpPr>
          <p:cNvPr id="17" name="TextBox 16"/>
          <p:cNvSpPr txBox="1"/>
          <p:nvPr/>
        </p:nvSpPr>
        <p:spPr>
          <a:xfrm>
            <a:off x="6645897" y="5267913"/>
            <a:ext cx="1150233" cy="923330"/>
          </a:xfrm>
          <a:prstGeom prst="rect">
            <a:avLst/>
          </a:prstGeom>
          <a:noFill/>
        </p:spPr>
        <p:txBody>
          <a:bodyPr wrap="square" rtlCol="0">
            <a:spAutoFit/>
          </a:bodyPr>
          <a:lstStyle/>
          <a:p>
            <a:pPr algn="ctr"/>
            <a:r>
              <a:rPr lang="en-US" b="1" dirty="0">
                <a:solidFill>
                  <a:srgbClr val="FFFF00"/>
                </a:solidFill>
              </a:rPr>
              <a:t>276</a:t>
            </a:r>
          </a:p>
          <a:p>
            <a:pPr algn="ctr"/>
            <a:r>
              <a:rPr lang="en-US" b="1" dirty="0">
                <a:solidFill>
                  <a:srgbClr val="FFFF00"/>
                </a:solidFill>
              </a:rPr>
              <a:t>Mapped Out</a:t>
            </a:r>
          </a:p>
        </p:txBody>
      </p:sp>
    </p:spTree>
    <p:extLst>
      <p:ext uri="{BB962C8B-B14F-4D97-AF65-F5344CB8AC3E}">
        <p14:creationId xmlns:p14="http://schemas.microsoft.com/office/powerpoint/2010/main" val="216857617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7F9E63C-C477-4615-B2B8-F71A702B0B95}"/>
              </a:ext>
            </a:extLst>
          </p:cNvPr>
          <p:cNvSpPr/>
          <p:nvPr/>
        </p:nvSpPr>
        <p:spPr>
          <a:xfrm>
            <a:off x="316962" y="1692372"/>
            <a:ext cx="4189415" cy="307777"/>
          </a:xfrm>
          <a:prstGeom prst="rect">
            <a:avLst/>
          </a:prstGeom>
          <a:solidFill>
            <a:schemeClr val="accent1">
              <a:lumMod val="20000"/>
              <a:lumOff val="80000"/>
            </a:schemeClr>
          </a:solidFill>
          <a:ln>
            <a:solidFill>
              <a:schemeClr val="tx1"/>
            </a:solidFill>
          </a:ln>
        </p:spPr>
        <p:txBody>
          <a:bodyPr wrap="square">
            <a:spAutoFit/>
          </a:bodyPr>
          <a:lstStyle/>
          <a:p>
            <a:pPr algn="ctr"/>
            <a:r>
              <a:rPr lang="en-US" sz="1400" b="1" dirty="0"/>
              <a:t>Capon Bridge Volunteer Fire Department mapped out</a:t>
            </a:r>
          </a:p>
        </p:txBody>
      </p:sp>
      <p:sp>
        <p:nvSpPr>
          <p:cNvPr id="48" name="Rectangle 47">
            <a:extLst>
              <a:ext uri="{FF2B5EF4-FFF2-40B4-BE49-F238E27FC236}">
                <a16:creationId xmlns:a16="http://schemas.microsoft.com/office/drawing/2014/main" id="{6203891C-CAC7-4732-AB47-3677D48B95DD}"/>
              </a:ext>
            </a:extLst>
          </p:cNvPr>
          <p:cNvSpPr/>
          <p:nvPr/>
        </p:nvSpPr>
        <p:spPr>
          <a:xfrm>
            <a:off x="4759635" y="1692372"/>
            <a:ext cx="3396941" cy="523220"/>
          </a:xfrm>
          <a:prstGeom prst="rect">
            <a:avLst/>
          </a:prstGeom>
          <a:solidFill>
            <a:schemeClr val="accent1">
              <a:lumMod val="20000"/>
              <a:lumOff val="80000"/>
            </a:schemeClr>
          </a:solidFill>
          <a:ln>
            <a:solidFill>
              <a:schemeClr val="tx1"/>
            </a:solidFill>
          </a:ln>
        </p:spPr>
        <p:txBody>
          <a:bodyPr wrap="square">
            <a:spAutoFit/>
          </a:bodyPr>
          <a:lstStyle/>
          <a:p>
            <a:pPr algn="ctr"/>
            <a:r>
              <a:rPr lang="en-US" sz="1400" b="1" dirty="0"/>
              <a:t>North River Valley Volunteer Fire Company in Hampshire County* mapped out</a:t>
            </a:r>
          </a:p>
        </p:txBody>
      </p:sp>
      <p:grpSp>
        <p:nvGrpSpPr>
          <p:cNvPr id="17" name="Group 16">
            <a:extLst>
              <a:ext uri="{FF2B5EF4-FFF2-40B4-BE49-F238E27FC236}">
                <a16:creationId xmlns:a16="http://schemas.microsoft.com/office/drawing/2014/main" id="{C9DF6819-D409-49D6-8EC3-C684577E5695}"/>
              </a:ext>
            </a:extLst>
          </p:cNvPr>
          <p:cNvGrpSpPr/>
          <p:nvPr/>
        </p:nvGrpSpPr>
        <p:grpSpPr>
          <a:xfrm>
            <a:off x="596882" y="2071126"/>
            <a:ext cx="3640979" cy="3124233"/>
            <a:chOff x="322863" y="1446440"/>
            <a:chExt cx="3640979" cy="3124233"/>
          </a:xfrm>
        </p:grpSpPr>
        <p:pic>
          <p:nvPicPr>
            <p:cNvPr id="16" name="Picture 15">
              <a:extLst>
                <a:ext uri="{FF2B5EF4-FFF2-40B4-BE49-F238E27FC236}">
                  <a16:creationId xmlns:a16="http://schemas.microsoft.com/office/drawing/2014/main" id="{6258B10B-E5D9-4291-AD03-BE6023AC646C}"/>
                </a:ext>
              </a:extLst>
            </p:cNvPr>
            <p:cNvPicPr>
              <a:picLocks noChangeAspect="1"/>
            </p:cNvPicPr>
            <p:nvPr/>
          </p:nvPicPr>
          <p:blipFill>
            <a:blip r:embed="rId3"/>
            <a:stretch>
              <a:fillRect/>
            </a:stretch>
          </p:blipFill>
          <p:spPr>
            <a:xfrm>
              <a:off x="322863" y="1446440"/>
              <a:ext cx="3640979" cy="3124233"/>
            </a:xfrm>
            <a:prstGeom prst="rect">
              <a:avLst/>
            </a:prstGeom>
            <a:ln w="12700">
              <a:solidFill>
                <a:schemeClr val="tx1"/>
              </a:solidFill>
            </a:ln>
          </p:spPr>
        </p:pic>
        <p:sp>
          <p:nvSpPr>
            <p:cNvPr id="47" name="Oval 46">
              <a:extLst>
                <a:ext uri="{FF2B5EF4-FFF2-40B4-BE49-F238E27FC236}">
                  <a16:creationId xmlns:a16="http://schemas.microsoft.com/office/drawing/2014/main" id="{E4073F8B-8501-4AE5-9FD7-B2F0076ADD40}"/>
                </a:ext>
              </a:extLst>
            </p:cNvPr>
            <p:cNvSpPr/>
            <p:nvPr/>
          </p:nvSpPr>
          <p:spPr>
            <a:xfrm>
              <a:off x="2729281" y="2148750"/>
              <a:ext cx="1004996" cy="1004996"/>
            </a:xfrm>
            <a:prstGeom prst="ellipse">
              <a:avLst/>
            </a:prstGeom>
            <a:noFill/>
            <a:ln w="28575">
              <a:solidFill>
                <a:srgbClr val="FFFF00"/>
              </a:solidFill>
              <a:prstDash val="dash"/>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51" name="Text Box 2">
            <a:extLst>
              <a:ext uri="{FF2B5EF4-FFF2-40B4-BE49-F238E27FC236}">
                <a16:creationId xmlns:a16="http://schemas.microsoft.com/office/drawing/2014/main" id="{13DD78A5-50D7-4134-A9F0-96FC7D309FBF}"/>
              </a:ext>
            </a:extLst>
          </p:cNvPr>
          <p:cNvSpPr txBox="1">
            <a:spLocks noChangeArrowheads="1"/>
          </p:cNvSpPr>
          <p:nvPr/>
        </p:nvSpPr>
        <p:spPr bwMode="auto">
          <a:xfrm>
            <a:off x="975180" y="5266336"/>
            <a:ext cx="2872977" cy="436966"/>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2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14-03-0002-0012-0000_2766</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3" name="Group 32">
            <a:extLst>
              <a:ext uri="{FF2B5EF4-FFF2-40B4-BE49-F238E27FC236}">
                <a16:creationId xmlns:a16="http://schemas.microsoft.com/office/drawing/2014/main" id="{7F8D549A-4F2F-4801-A4E9-614BD434465A}"/>
              </a:ext>
            </a:extLst>
          </p:cNvPr>
          <p:cNvGrpSpPr/>
          <p:nvPr/>
        </p:nvGrpSpPr>
        <p:grpSpPr>
          <a:xfrm>
            <a:off x="5017800" y="2373541"/>
            <a:ext cx="2880610" cy="3513124"/>
            <a:chOff x="5361412" y="1748854"/>
            <a:chExt cx="2880610" cy="3513124"/>
          </a:xfrm>
        </p:grpSpPr>
        <p:pic>
          <p:nvPicPr>
            <p:cNvPr id="32" name="Picture 31">
              <a:extLst>
                <a:ext uri="{FF2B5EF4-FFF2-40B4-BE49-F238E27FC236}">
                  <a16:creationId xmlns:a16="http://schemas.microsoft.com/office/drawing/2014/main" id="{6AD6DFF5-6A15-4304-8A2A-BB08D6897F81}"/>
                </a:ext>
              </a:extLst>
            </p:cNvPr>
            <p:cNvPicPr>
              <a:picLocks noChangeAspect="1"/>
            </p:cNvPicPr>
            <p:nvPr/>
          </p:nvPicPr>
          <p:blipFill>
            <a:blip r:embed="rId5"/>
            <a:stretch>
              <a:fillRect/>
            </a:stretch>
          </p:blipFill>
          <p:spPr>
            <a:xfrm>
              <a:off x="5361412" y="1748854"/>
              <a:ext cx="2880610" cy="3513124"/>
            </a:xfrm>
            <a:prstGeom prst="rect">
              <a:avLst/>
            </a:prstGeom>
            <a:ln w="12700">
              <a:solidFill>
                <a:schemeClr val="tx1"/>
              </a:solidFill>
            </a:ln>
          </p:spPr>
        </p:pic>
        <p:sp>
          <p:nvSpPr>
            <p:cNvPr id="52" name="Oval 51">
              <a:extLst>
                <a:ext uri="{FF2B5EF4-FFF2-40B4-BE49-F238E27FC236}">
                  <a16:creationId xmlns:a16="http://schemas.microsoft.com/office/drawing/2014/main" id="{E8241149-4044-4ECB-B3E5-27BD2EB515F0}"/>
                </a:ext>
              </a:extLst>
            </p:cNvPr>
            <p:cNvSpPr/>
            <p:nvPr/>
          </p:nvSpPr>
          <p:spPr>
            <a:xfrm>
              <a:off x="6215240" y="3182427"/>
              <a:ext cx="1004996" cy="1004996"/>
            </a:xfrm>
            <a:prstGeom prst="ellipse">
              <a:avLst/>
            </a:prstGeom>
            <a:noFill/>
            <a:ln w="28575">
              <a:solidFill>
                <a:srgbClr val="FFFF00"/>
              </a:solidFill>
              <a:prstDash val="dash"/>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53" name="Text Box 2">
            <a:extLst>
              <a:ext uri="{FF2B5EF4-FFF2-40B4-BE49-F238E27FC236}">
                <a16:creationId xmlns:a16="http://schemas.microsoft.com/office/drawing/2014/main" id="{39B9CDD5-24F5-4433-9DF9-E40B166AFDAD}"/>
              </a:ext>
            </a:extLst>
          </p:cNvPr>
          <p:cNvSpPr txBox="1">
            <a:spLocks noChangeArrowheads="1"/>
          </p:cNvSpPr>
          <p:nvPr/>
        </p:nvSpPr>
        <p:spPr bwMode="auto">
          <a:xfrm>
            <a:off x="4888717" y="5978036"/>
            <a:ext cx="3138776" cy="436966"/>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2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14-09-0001-0034-0000_15137</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Rectangle 53">
            <a:extLst>
              <a:ext uri="{FF2B5EF4-FFF2-40B4-BE49-F238E27FC236}">
                <a16:creationId xmlns:a16="http://schemas.microsoft.com/office/drawing/2014/main" id="{036DAF13-7011-4543-B268-4C03CC82A674}"/>
              </a:ext>
            </a:extLst>
          </p:cNvPr>
          <p:cNvSpPr/>
          <p:nvPr/>
        </p:nvSpPr>
        <p:spPr>
          <a:xfrm>
            <a:off x="8752238" y="1692372"/>
            <a:ext cx="2778011" cy="523220"/>
          </a:xfrm>
          <a:prstGeom prst="rect">
            <a:avLst/>
          </a:prstGeom>
          <a:solidFill>
            <a:schemeClr val="accent1">
              <a:lumMod val="20000"/>
              <a:lumOff val="80000"/>
            </a:schemeClr>
          </a:solidFill>
          <a:ln>
            <a:solidFill>
              <a:schemeClr val="tx1"/>
            </a:solidFill>
          </a:ln>
        </p:spPr>
        <p:txBody>
          <a:bodyPr wrap="square">
            <a:spAutoFit/>
          </a:bodyPr>
          <a:lstStyle/>
          <a:p>
            <a:pPr algn="ctr"/>
            <a:r>
              <a:rPr lang="en-US" sz="1400" b="1" dirty="0"/>
              <a:t>Springfield Valley Fire Co. in Hampshire County* mapped out</a:t>
            </a:r>
          </a:p>
        </p:txBody>
      </p:sp>
      <p:grpSp>
        <p:nvGrpSpPr>
          <p:cNvPr id="56" name="Group 55">
            <a:extLst>
              <a:ext uri="{FF2B5EF4-FFF2-40B4-BE49-F238E27FC236}">
                <a16:creationId xmlns:a16="http://schemas.microsoft.com/office/drawing/2014/main" id="{5DFFEEB1-CF01-4343-9D3E-DA0D8531AAEC}"/>
              </a:ext>
            </a:extLst>
          </p:cNvPr>
          <p:cNvGrpSpPr/>
          <p:nvPr/>
        </p:nvGrpSpPr>
        <p:grpSpPr>
          <a:xfrm>
            <a:off x="8512378" y="2335503"/>
            <a:ext cx="3170045" cy="2975833"/>
            <a:chOff x="8728114" y="2609665"/>
            <a:chExt cx="3170045" cy="2975833"/>
          </a:xfrm>
        </p:grpSpPr>
        <p:pic>
          <p:nvPicPr>
            <p:cNvPr id="36" name="Picture 35">
              <a:extLst>
                <a:ext uri="{FF2B5EF4-FFF2-40B4-BE49-F238E27FC236}">
                  <a16:creationId xmlns:a16="http://schemas.microsoft.com/office/drawing/2014/main" id="{385652BB-ED21-44EB-9C5E-8E5399AB9603}"/>
                </a:ext>
              </a:extLst>
            </p:cNvPr>
            <p:cNvPicPr>
              <a:picLocks noChangeAspect="1"/>
            </p:cNvPicPr>
            <p:nvPr/>
          </p:nvPicPr>
          <p:blipFill>
            <a:blip r:embed="rId7"/>
            <a:stretch>
              <a:fillRect/>
            </a:stretch>
          </p:blipFill>
          <p:spPr>
            <a:xfrm>
              <a:off x="8728114" y="2609665"/>
              <a:ext cx="3170045" cy="2975833"/>
            </a:xfrm>
            <a:prstGeom prst="rect">
              <a:avLst/>
            </a:prstGeom>
          </p:spPr>
        </p:pic>
        <p:sp>
          <p:nvSpPr>
            <p:cNvPr id="55" name="Oval 54">
              <a:extLst>
                <a:ext uri="{FF2B5EF4-FFF2-40B4-BE49-F238E27FC236}">
                  <a16:creationId xmlns:a16="http://schemas.microsoft.com/office/drawing/2014/main" id="{ED721BA6-E45A-4F86-856F-342A1524E32F}"/>
                </a:ext>
              </a:extLst>
            </p:cNvPr>
            <p:cNvSpPr/>
            <p:nvPr/>
          </p:nvSpPr>
          <p:spPr>
            <a:xfrm>
              <a:off x="8857174" y="3662307"/>
              <a:ext cx="1499806" cy="1499806"/>
            </a:xfrm>
            <a:prstGeom prst="ellipse">
              <a:avLst/>
            </a:prstGeom>
            <a:noFill/>
            <a:ln w="28575">
              <a:solidFill>
                <a:srgbClr val="FFFF00"/>
              </a:solidFill>
              <a:prstDash val="dash"/>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57" name="Text Box 2">
            <a:extLst>
              <a:ext uri="{FF2B5EF4-FFF2-40B4-BE49-F238E27FC236}">
                <a16:creationId xmlns:a16="http://schemas.microsoft.com/office/drawing/2014/main" id="{91B05419-E79A-4004-A6A5-61F1EA9C36E5}"/>
              </a:ext>
            </a:extLst>
          </p:cNvPr>
          <p:cNvSpPr txBox="1">
            <a:spLocks noChangeArrowheads="1"/>
          </p:cNvSpPr>
          <p:nvPr/>
        </p:nvSpPr>
        <p:spPr bwMode="auto">
          <a:xfrm>
            <a:off x="8571855" y="5369333"/>
            <a:ext cx="3138776" cy="436966"/>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2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14-10-0018-0094-0002_221</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Rectangle 57">
            <a:extLst>
              <a:ext uri="{FF2B5EF4-FFF2-40B4-BE49-F238E27FC236}">
                <a16:creationId xmlns:a16="http://schemas.microsoft.com/office/drawing/2014/main" id="{3C87295D-3429-41CB-8B60-A43F0BC46785}"/>
              </a:ext>
            </a:extLst>
          </p:cNvPr>
          <p:cNvSpPr/>
          <p:nvPr/>
        </p:nvSpPr>
        <p:spPr>
          <a:xfrm>
            <a:off x="316962" y="1056453"/>
            <a:ext cx="4357675" cy="307777"/>
          </a:xfrm>
          <a:prstGeom prst="rect">
            <a:avLst/>
          </a:prstGeom>
          <a:solidFill>
            <a:schemeClr val="accent6">
              <a:lumMod val="50000"/>
            </a:schemeClr>
          </a:solidFill>
          <a:ln>
            <a:solidFill>
              <a:schemeClr val="tx1"/>
            </a:solidFill>
          </a:ln>
        </p:spPr>
        <p:txBody>
          <a:bodyPr wrap="square">
            <a:spAutoFit/>
          </a:bodyPr>
          <a:lstStyle/>
          <a:p>
            <a:r>
              <a:rPr lang="en-US" sz="1400" b="1" dirty="0">
                <a:solidFill>
                  <a:schemeClr val="bg1"/>
                </a:solidFill>
              </a:rPr>
              <a:t>All essential facilities in Hampshire County mapped out:</a:t>
            </a:r>
          </a:p>
        </p:txBody>
      </p:sp>
      <p:pic>
        <p:nvPicPr>
          <p:cNvPr id="59" name="Picture 58">
            <a:extLst>
              <a:ext uri="{FF2B5EF4-FFF2-40B4-BE49-F238E27FC236}">
                <a16:creationId xmlns:a16="http://schemas.microsoft.com/office/drawing/2014/main" id="{EB1341BE-7AB6-4F15-92C7-4D73435C32DA}"/>
              </a:ext>
            </a:extLst>
          </p:cNvPr>
          <p:cNvPicPr>
            <a:picLocks noChangeAspect="1"/>
          </p:cNvPicPr>
          <p:nvPr/>
        </p:nvPicPr>
        <p:blipFill rotWithShape="1">
          <a:blip r:embed="rId9"/>
          <a:srcRect t="-1" b="3551"/>
          <a:stretch/>
        </p:blipFill>
        <p:spPr>
          <a:xfrm>
            <a:off x="549952" y="5604398"/>
            <a:ext cx="1715440" cy="1035514"/>
          </a:xfrm>
          <a:prstGeom prst="rect">
            <a:avLst/>
          </a:prstGeom>
          <a:solidFill>
            <a:schemeClr val="bg1">
              <a:lumMod val="65000"/>
            </a:schemeClr>
          </a:solidFill>
        </p:spPr>
      </p:pic>
      <p:sp>
        <p:nvSpPr>
          <p:cNvPr id="24"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All Essential Facilities Mapped Out</a:t>
            </a:r>
          </a:p>
        </p:txBody>
      </p:sp>
    </p:spTree>
    <p:extLst>
      <p:ext uri="{BB962C8B-B14F-4D97-AF65-F5344CB8AC3E}">
        <p14:creationId xmlns:p14="http://schemas.microsoft.com/office/powerpoint/2010/main" val="245319935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Newer Vertical Data (NAVD 88)</a:t>
            </a:r>
          </a:p>
        </p:txBody>
      </p:sp>
      <p:pic>
        <p:nvPicPr>
          <p:cNvPr id="4" name="Picture 3" descr="A hexagon with a yellow house and a river&#10;&#10;Description automatically generated">
            <a:extLst>
              <a:ext uri="{FF2B5EF4-FFF2-40B4-BE49-F238E27FC236}">
                <a16:creationId xmlns:a16="http://schemas.microsoft.com/office/drawing/2014/main" id="{2EFE2B28-9168-C111-235F-594F7F3236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407" y="31386"/>
            <a:ext cx="854241" cy="779435"/>
          </a:xfrm>
          <a:prstGeom prst="rect">
            <a:avLst/>
          </a:prstGeom>
        </p:spPr>
      </p:pic>
      <p:sp>
        <p:nvSpPr>
          <p:cNvPr id="8" name="TextBox 7"/>
          <p:cNvSpPr txBox="1"/>
          <p:nvPr/>
        </p:nvSpPr>
        <p:spPr>
          <a:xfrm>
            <a:off x="9506063" y="2964559"/>
            <a:ext cx="2113817" cy="1200329"/>
          </a:xfrm>
          <a:prstGeom prst="rect">
            <a:avLst/>
          </a:prstGeom>
          <a:noFill/>
        </p:spPr>
        <p:txBody>
          <a:bodyPr wrap="square" rtlCol="0">
            <a:spAutoFit/>
          </a:bodyPr>
          <a:lstStyle/>
          <a:p>
            <a:pPr algn="ctr"/>
            <a:r>
              <a:rPr lang="en-US" b="1" dirty="0">
                <a:solidFill>
                  <a:schemeClr val="accent1">
                    <a:lumMod val="50000"/>
                  </a:schemeClr>
                </a:solidFill>
              </a:rPr>
              <a:t>Old NGVD 29 Vertical Datum modernized to NAVD 88</a:t>
            </a:r>
          </a:p>
        </p:txBody>
      </p:sp>
      <p:pic>
        <p:nvPicPr>
          <p:cNvPr id="12" name="Picture 11"/>
          <p:cNvPicPr>
            <a:picLocks noChangeAspect="1"/>
          </p:cNvPicPr>
          <p:nvPr/>
        </p:nvPicPr>
        <p:blipFill>
          <a:blip r:embed="rId3"/>
          <a:stretch>
            <a:fillRect/>
          </a:stretch>
        </p:blipFill>
        <p:spPr>
          <a:xfrm>
            <a:off x="9790414" y="6194296"/>
            <a:ext cx="1382162" cy="431313"/>
          </a:xfrm>
          <a:prstGeom prst="rect">
            <a:avLst/>
          </a:prstGeom>
        </p:spPr>
      </p:pic>
      <p:pic>
        <p:nvPicPr>
          <p:cNvPr id="2" name="Picture 1"/>
          <p:cNvPicPr>
            <a:picLocks noChangeAspect="1"/>
          </p:cNvPicPr>
          <p:nvPr/>
        </p:nvPicPr>
        <p:blipFill>
          <a:blip r:embed="rId4"/>
          <a:stretch>
            <a:fillRect/>
          </a:stretch>
        </p:blipFill>
        <p:spPr>
          <a:xfrm>
            <a:off x="1541677" y="1046476"/>
            <a:ext cx="7470347" cy="5682826"/>
          </a:xfrm>
          <a:prstGeom prst="rect">
            <a:avLst/>
          </a:prstGeom>
        </p:spPr>
      </p:pic>
    </p:spTree>
    <p:extLst>
      <p:ext uri="{BB962C8B-B14F-4D97-AF65-F5344CB8AC3E}">
        <p14:creationId xmlns:p14="http://schemas.microsoft.com/office/powerpoint/2010/main" val="397944518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0CB3502-2B4E-407E-A956-D32016A6FFBF}"/>
              </a:ext>
            </a:extLst>
          </p:cNvPr>
          <p:cNvSpPr txBox="1">
            <a:spLocks/>
          </p:cNvSpPr>
          <p:nvPr/>
        </p:nvSpPr>
        <p:spPr>
          <a:xfrm>
            <a:off x="0" y="2"/>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dirty="0">
                <a:solidFill>
                  <a:srgbClr val="FF0000"/>
                </a:solidFill>
                <a:latin typeface="Arial" panose="020B0604020202020204" pitchFamily="34" charset="0"/>
                <a:cs typeface="Arial" panose="020B0604020202020204" pitchFamily="34" charset="0"/>
              </a:rPr>
              <a:t>Risk Indicator</a:t>
            </a:r>
            <a:r>
              <a:rPr lang="en-US" dirty="0">
                <a:solidFill>
                  <a:prstClr val="white"/>
                </a:solidFill>
                <a:latin typeface="Arial" panose="020B0604020202020204" pitchFamily="34" charset="0"/>
                <a:cs typeface="Arial" panose="020B0604020202020204" pitchFamily="34" charset="0"/>
              </a:rPr>
              <a:t>: Large Floodplain Area &amp; Length</a:t>
            </a:r>
          </a:p>
        </p:txBody>
      </p:sp>
      <p:grpSp>
        <p:nvGrpSpPr>
          <p:cNvPr id="8" name="Group 7">
            <a:extLst>
              <a:ext uri="{FF2B5EF4-FFF2-40B4-BE49-F238E27FC236}">
                <a16:creationId xmlns:a16="http://schemas.microsoft.com/office/drawing/2014/main" id="{F0D0BE1D-BCA6-4793-91A4-2DF38831E3ED}"/>
              </a:ext>
            </a:extLst>
          </p:cNvPr>
          <p:cNvGrpSpPr/>
          <p:nvPr/>
        </p:nvGrpSpPr>
        <p:grpSpPr>
          <a:xfrm>
            <a:off x="197962" y="1196414"/>
            <a:ext cx="6973117" cy="5375502"/>
            <a:chOff x="2296573" y="962024"/>
            <a:chExt cx="7598853" cy="5857875"/>
          </a:xfrm>
        </p:grpSpPr>
        <p:pic>
          <p:nvPicPr>
            <p:cNvPr id="3" name="Picture 2">
              <a:extLst>
                <a:ext uri="{FF2B5EF4-FFF2-40B4-BE49-F238E27FC236}">
                  <a16:creationId xmlns:a16="http://schemas.microsoft.com/office/drawing/2014/main" id="{2E5FFABF-C7B2-421A-B04A-785D4D34700D}"/>
                </a:ext>
              </a:extLst>
            </p:cNvPr>
            <p:cNvPicPr>
              <a:picLocks noChangeAspect="1"/>
            </p:cNvPicPr>
            <p:nvPr/>
          </p:nvPicPr>
          <p:blipFill>
            <a:blip r:embed="rId2"/>
            <a:stretch>
              <a:fillRect/>
            </a:stretch>
          </p:blipFill>
          <p:spPr>
            <a:xfrm>
              <a:off x="2296573" y="962024"/>
              <a:ext cx="7598853" cy="5857875"/>
            </a:xfrm>
            <a:prstGeom prst="rect">
              <a:avLst/>
            </a:prstGeom>
          </p:spPr>
        </p:pic>
        <p:sp>
          <p:nvSpPr>
            <p:cNvPr id="7" name="Arrow: Left 6">
              <a:extLst>
                <a:ext uri="{FF2B5EF4-FFF2-40B4-BE49-F238E27FC236}">
                  <a16:creationId xmlns:a16="http://schemas.microsoft.com/office/drawing/2014/main" id="{62A3A2D7-EF37-433C-B98B-938085DFAE75}"/>
                </a:ext>
              </a:extLst>
            </p:cNvPr>
            <p:cNvSpPr/>
            <p:nvPr/>
          </p:nvSpPr>
          <p:spPr>
            <a:xfrm rot="3184844">
              <a:off x="8225333" y="3506396"/>
              <a:ext cx="447127" cy="257175"/>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AAD3617C-3D68-4772-9332-CAAA0635D6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85809" y="3644860"/>
            <a:ext cx="1188676" cy="1069810"/>
          </a:xfrm>
          <a:prstGeom prst="rect">
            <a:avLst/>
          </a:prstGeom>
        </p:spPr>
      </p:pic>
      <p:sp>
        <p:nvSpPr>
          <p:cNvPr id="11" name="Star: 10 Points 38">
            <a:extLst>
              <a:ext uri="{FF2B5EF4-FFF2-40B4-BE49-F238E27FC236}">
                <a16:creationId xmlns:a16="http://schemas.microsoft.com/office/drawing/2014/main" id="{52DBF54D-A1A6-4B11-8FE1-E522217C5167}"/>
              </a:ext>
            </a:extLst>
          </p:cNvPr>
          <p:cNvSpPr/>
          <p:nvPr/>
        </p:nvSpPr>
        <p:spPr>
          <a:xfrm>
            <a:off x="6436041" y="3750307"/>
            <a:ext cx="267717" cy="267717"/>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graphicFrame>
        <p:nvGraphicFramePr>
          <p:cNvPr id="12" name="Table 11"/>
          <p:cNvGraphicFramePr>
            <a:graphicFrameLocks noGrp="1"/>
          </p:cNvGraphicFramePr>
          <p:nvPr>
            <p:extLst>
              <p:ext uri="{D42A27DB-BD31-4B8C-83A1-F6EECF244321}">
                <p14:modId xmlns:p14="http://schemas.microsoft.com/office/powerpoint/2010/main" val="4272201606"/>
              </p:ext>
            </p:extLst>
          </p:nvPr>
        </p:nvGraphicFramePr>
        <p:xfrm>
          <a:off x="7593280" y="1194207"/>
          <a:ext cx="4053526" cy="1326614"/>
        </p:xfrm>
        <a:graphic>
          <a:graphicData uri="http://schemas.openxmlformats.org/drawingml/2006/table">
            <a:tbl>
              <a:tblPr/>
              <a:tblGrid>
                <a:gridCol w="1046898">
                  <a:extLst>
                    <a:ext uri="{9D8B030D-6E8A-4147-A177-3AD203B41FA5}">
                      <a16:colId xmlns:a16="http://schemas.microsoft.com/office/drawing/2014/main" val="4052739294"/>
                    </a:ext>
                  </a:extLst>
                </a:gridCol>
                <a:gridCol w="951585">
                  <a:extLst>
                    <a:ext uri="{9D8B030D-6E8A-4147-A177-3AD203B41FA5}">
                      <a16:colId xmlns:a16="http://schemas.microsoft.com/office/drawing/2014/main" val="369175224"/>
                    </a:ext>
                  </a:extLst>
                </a:gridCol>
                <a:gridCol w="661143">
                  <a:extLst>
                    <a:ext uri="{9D8B030D-6E8A-4147-A177-3AD203B41FA5}">
                      <a16:colId xmlns:a16="http://schemas.microsoft.com/office/drawing/2014/main" val="4026445036"/>
                    </a:ext>
                  </a:extLst>
                </a:gridCol>
                <a:gridCol w="1393900">
                  <a:extLst>
                    <a:ext uri="{9D8B030D-6E8A-4147-A177-3AD203B41FA5}">
                      <a16:colId xmlns:a16="http://schemas.microsoft.com/office/drawing/2014/main" val="3203214258"/>
                    </a:ext>
                  </a:extLst>
                </a:gridCol>
              </a:tblGrid>
              <a:tr h="444599">
                <a:tc>
                  <a:txBody>
                    <a:bodyPr/>
                    <a:lstStyle/>
                    <a:p>
                      <a:pPr algn="l" fontAlgn="ctr"/>
                      <a:r>
                        <a:rPr lang="en-US" sz="1400" b="0" i="0" u="none" strike="noStrike" dirty="0">
                          <a:solidFill>
                            <a:srgbClr val="000000"/>
                          </a:solidFill>
                          <a:effectLst/>
                          <a:latin typeface="Calibri" panose="020F0502020204030204" pitchFamily="34" charset="0"/>
                        </a:rPr>
                        <a:t>  Community</a:t>
                      </a:r>
                    </a:p>
                    <a:p>
                      <a:pPr algn="l" fontAlgn="ctr"/>
                      <a:endParaRPr lang="en-U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Calibri" panose="020F0502020204030204" pitchFamily="34" charset="0"/>
                        </a:rPr>
                        <a:t>Community Area (acres)</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Calibri" panose="020F0502020204030204" pitchFamily="34" charset="0"/>
                        </a:rPr>
                        <a:t>SFHA Area</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0" i="0" u="none" strike="noStrike" dirty="0">
                          <a:solidFill>
                            <a:srgbClr val="000000"/>
                          </a:solidFill>
                          <a:effectLst/>
                          <a:latin typeface="Calibri" panose="020F0502020204030204" pitchFamily="34" charset="0"/>
                        </a:rPr>
                        <a:t>Ratio of SHFA to Community Area</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76279482"/>
                  </a:ext>
                </a:extLst>
              </a:tr>
              <a:tr h="433996">
                <a:tc>
                  <a:txBody>
                    <a:bodyPr/>
                    <a:lstStyle/>
                    <a:p>
                      <a:pPr marL="57150" marR="0" lvl="0" indent="0" algn="l"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alibri" panose="020F0502020204030204" pitchFamily="34" charset="0"/>
                        </a:rPr>
                        <a:t>Hampshire County*</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Calibri" panose="020F0502020204030204" pitchFamily="34" charset="0"/>
                        </a:rPr>
                        <a:t>411,510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0" i="0" u="none" strike="noStrike" dirty="0">
                          <a:solidFill>
                            <a:schemeClr val="bg1"/>
                          </a:solidFill>
                          <a:effectLst/>
                          <a:latin typeface="Calibri" panose="020F0502020204030204" pitchFamily="34" charset="0"/>
                        </a:rPr>
                        <a:t>26,373</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22036"/>
                    </a:solidFill>
                  </a:tcPr>
                </a:tc>
                <a:tc>
                  <a:txBody>
                    <a:bodyPr/>
                    <a:lstStyle/>
                    <a:p>
                      <a:pPr algn="ctr" fontAlgn="ctr"/>
                      <a:r>
                        <a:rPr lang="en-US" sz="1400" b="0" i="0" u="none" strike="noStrike" dirty="0">
                          <a:solidFill>
                            <a:schemeClr val="bg1"/>
                          </a:solidFill>
                          <a:effectLst/>
                          <a:latin typeface="Calibri" panose="020F0502020204030204" pitchFamily="34" charset="0"/>
                        </a:rPr>
                        <a:t>6.4%</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22036"/>
                    </a:solidFill>
                  </a:tcPr>
                </a:tc>
                <a:extLst>
                  <a:ext uri="{0D108BD9-81ED-4DB2-BD59-A6C34878D82A}">
                    <a16:rowId xmlns:a16="http://schemas.microsoft.com/office/drawing/2014/main" val="3833321195"/>
                  </a:ext>
                </a:extLst>
              </a:tr>
              <a:tr h="53066">
                <a:tc>
                  <a:txBody>
                    <a:bodyPr/>
                    <a:lstStyle/>
                    <a:p>
                      <a:pPr algn="l" fontAlgn="ctr"/>
                      <a:r>
                        <a:rPr lang="en-US" sz="1400" b="1" i="0" u="none" strike="noStrike" dirty="0">
                          <a:solidFill>
                            <a:srgbClr val="000000"/>
                          </a:solidFill>
                          <a:effectLst/>
                          <a:latin typeface="Calibri" panose="020F0502020204030204" pitchFamily="34" charset="0"/>
                        </a:rPr>
                        <a:t> Capon Bridge</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Calibri" panose="020F0502020204030204" pitchFamily="34" charset="0"/>
                        </a:rPr>
                        <a:t>470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Calibri" panose="020F0502020204030204" pitchFamily="34" charset="0"/>
                        </a:rPr>
                        <a:t>179</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0" i="0" u="none" strike="noStrike" dirty="0">
                          <a:solidFill>
                            <a:schemeClr val="bg1"/>
                          </a:solidFill>
                          <a:effectLst/>
                          <a:latin typeface="Calibri" panose="020F0502020204030204" pitchFamily="34" charset="0"/>
                        </a:rPr>
                        <a:t>38.1%</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22036"/>
                    </a:solidFill>
                  </a:tcPr>
                </a:tc>
                <a:extLst>
                  <a:ext uri="{0D108BD9-81ED-4DB2-BD59-A6C34878D82A}">
                    <a16:rowId xmlns:a16="http://schemas.microsoft.com/office/drawing/2014/main" val="597044794"/>
                  </a:ext>
                </a:extLst>
              </a:tr>
              <a:tr h="0">
                <a:tc>
                  <a:txBody>
                    <a:bodyPr/>
                    <a:lstStyle/>
                    <a:p>
                      <a:pPr algn="l" fontAlgn="ctr"/>
                      <a:r>
                        <a:rPr lang="en-US" sz="1400" b="1" i="0" u="none" strike="noStrike" dirty="0">
                          <a:solidFill>
                            <a:srgbClr val="000000"/>
                          </a:solidFill>
                          <a:effectLst/>
                          <a:latin typeface="Calibri" panose="020F0502020204030204" pitchFamily="34" charset="0"/>
                        </a:rPr>
                        <a:t> Romney</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Calibri" panose="020F0502020204030204" pitchFamily="34" charset="0"/>
                        </a:rPr>
                        <a:t>677</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0" i="0" u="none" strike="noStrike" dirty="0">
                          <a:solidFill>
                            <a:schemeClr val="tx1"/>
                          </a:solidFill>
                          <a:effectLst/>
                          <a:latin typeface="Calibri" panose="020F0502020204030204" pitchFamily="34" charset="0"/>
                        </a:rPr>
                        <a:t>55</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0" i="0" u="none" strike="noStrike" dirty="0">
                          <a:solidFill>
                            <a:schemeClr val="tx1"/>
                          </a:solidFill>
                          <a:effectLst/>
                          <a:latin typeface="Calibri" panose="020F0502020204030204" pitchFamily="34" charset="0"/>
                        </a:rPr>
                        <a:t>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6612290"/>
                  </a:ext>
                </a:extLst>
              </a:tr>
            </a:tbl>
          </a:graphicData>
        </a:graphic>
      </p:graphicFrame>
      <p:sp>
        <p:nvSpPr>
          <p:cNvPr id="2" name="Rectangle 1"/>
          <p:cNvSpPr/>
          <p:nvPr/>
        </p:nvSpPr>
        <p:spPr>
          <a:xfrm>
            <a:off x="7299478" y="2800628"/>
            <a:ext cx="4641131" cy="3693319"/>
          </a:xfrm>
          <a:prstGeom prst="rect">
            <a:avLst/>
          </a:prstGeom>
          <a:solidFill>
            <a:schemeClr val="accent5">
              <a:lumMod val="20000"/>
              <a:lumOff val="80000"/>
            </a:schemeClr>
          </a:solidFill>
        </p:spPr>
        <p:txBody>
          <a:bodyPr wrap="square">
            <a:spAutoFit/>
          </a:bodyPr>
          <a:lstStyle/>
          <a:p>
            <a:r>
              <a:rPr lang="en-US" dirty="0">
                <a:latin typeface="Calibri" panose="020F0502020204030204" pitchFamily="34" charset="0"/>
                <a:ea typeface="Calibri" panose="020F0502020204030204" pitchFamily="34" charset="0"/>
              </a:rPr>
              <a:t>For unincorporated areas and at the county level, it may be more challenging for communities larger in geographic size to enforce their floodplain management ordinance.  Often larger jurisdictions have more acres and miles of floodplain extent than compared to smaller communities. </a:t>
            </a:r>
          </a:p>
          <a:p>
            <a:endParaRPr lang="en-US" dirty="0"/>
          </a:p>
          <a:p>
            <a:r>
              <a:rPr lang="en-US" dirty="0"/>
              <a:t>Consequently, larger jurisdictions must be vigilant in monitoring and permitting new development for an expansive geographic area that includes a large amount floodplain area/miles.</a:t>
            </a:r>
          </a:p>
        </p:txBody>
      </p:sp>
      <p:grpSp>
        <p:nvGrpSpPr>
          <p:cNvPr id="16" name="Group 15">
            <a:extLst>
              <a:ext uri="{FF2B5EF4-FFF2-40B4-BE49-F238E27FC236}">
                <a16:creationId xmlns:a16="http://schemas.microsoft.com/office/drawing/2014/main" id="{4CD6A70F-0D36-4B22-9A82-85AB04898CE2}"/>
              </a:ext>
            </a:extLst>
          </p:cNvPr>
          <p:cNvGrpSpPr/>
          <p:nvPr/>
        </p:nvGrpSpPr>
        <p:grpSpPr>
          <a:xfrm>
            <a:off x="446106" y="1413852"/>
            <a:ext cx="1760763" cy="295775"/>
            <a:chOff x="129583" y="1891206"/>
            <a:chExt cx="1220739" cy="295775"/>
          </a:xfrm>
        </p:grpSpPr>
        <p:sp>
          <p:nvSpPr>
            <p:cNvPr id="17" name="TextBox 16">
              <a:extLst>
                <a:ext uri="{FF2B5EF4-FFF2-40B4-BE49-F238E27FC236}">
                  <a16:creationId xmlns:a16="http://schemas.microsoft.com/office/drawing/2014/main" id="{3E644447-180A-43F1-A38D-7C530B7C2848}"/>
                </a:ext>
              </a:extLst>
            </p:cNvPr>
            <p:cNvSpPr txBox="1"/>
            <p:nvPr/>
          </p:nvSpPr>
          <p:spPr>
            <a:xfrm>
              <a:off x="129583" y="1909982"/>
              <a:ext cx="1220739" cy="276999"/>
            </a:xfrm>
            <a:prstGeom prst="rect">
              <a:avLst/>
            </a:prstGeom>
            <a:solidFill>
              <a:srgbClr val="D22036"/>
            </a:solidFill>
            <a:ln>
              <a:noFill/>
            </a:ln>
          </p:spPr>
          <p:txBody>
            <a:bodyPr wrap="square" rtlCol="0" anchor="ctr" anchorCtr="0">
              <a:spAutoFit/>
            </a:bodyPr>
            <a:lstStyle/>
            <a:p>
              <a:r>
                <a:rPr lang="en-US" sz="1200" b="1" dirty="0">
                  <a:solidFill>
                    <a:schemeClr val="bg1"/>
                  </a:solidFill>
                </a:rPr>
                <a:t>First Rank in State</a:t>
              </a:r>
            </a:p>
          </p:txBody>
        </p:sp>
        <p:sp>
          <p:nvSpPr>
            <p:cNvPr id="18" name="Star: 10 Points 24">
              <a:extLst>
                <a:ext uri="{FF2B5EF4-FFF2-40B4-BE49-F238E27FC236}">
                  <a16:creationId xmlns:a16="http://schemas.microsoft.com/office/drawing/2014/main" id="{2E1D23B5-543F-417A-A2FB-26EE2F391F39}"/>
                </a:ext>
              </a:extLst>
            </p:cNvPr>
            <p:cNvSpPr/>
            <p:nvPr/>
          </p:nvSpPr>
          <p:spPr>
            <a:xfrm>
              <a:off x="1073241" y="1891206"/>
              <a:ext cx="267717" cy="267717"/>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grpSp>
    </p:spTree>
    <p:extLst>
      <p:ext uri="{BB962C8B-B14F-4D97-AF65-F5344CB8AC3E}">
        <p14:creationId xmlns:p14="http://schemas.microsoft.com/office/powerpoint/2010/main" val="422708566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prstClr val="white"/>
                </a:solidFill>
                <a:latin typeface="Arial" panose="020B0604020202020204" pitchFamily="34" charset="0"/>
                <a:cs typeface="Arial" panose="020B0604020202020204" pitchFamily="34" charset="0"/>
              </a:rPr>
              <a:t>Community Assets (CAs)</a:t>
            </a:r>
          </a:p>
          <a:p>
            <a:pPr marL="174625"/>
            <a:endParaRPr lang="en-US" sz="500" dirty="0">
              <a:solidFill>
                <a:prstClr val="white"/>
              </a:solidFill>
              <a:latin typeface="Arial" panose="020B0604020202020204" pitchFamily="34" charset="0"/>
              <a:cs typeface="Arial" panose="020B0604020202020204" pitchFamily="34" charset="0"/>
            </a:endParaRPr>
          </a:p>
          <a:p>
            <a:pPr marL="174625"/>
            <a:r>
              <a:rPr lang="en-US" sz="2400" dirty="0">
                <a:solidFill>
                  <a:prstClr val="white"/>
                </a:solidFill>
                <a:latin typeface="Arial" panose="020B0604020202020204" pitchFamily="34" charset="0"/>
                <a:cs typeface="Arial" panose="020B0604020202020204" pitchFamily="34" charset="0"/>
              </a:rPr>
              <a:t>Hampshire Communities</a:t>
            </a:r>
            <a:endParaRPr lang="en-US" sz="1100" dirty="0">
              <a:solidFill>
                <a:prstClr val="white"/>
              </a:solidFill>
              <a:latin typeface="Calibri Light" panose="020F0302020204030204"/>
            </a:endParaRPr>
          </a:p>
        </p:txBody>
      </p:sp>
      <p:sp>
        <p:nvSpPr>
          <p:cNvPr id="70" name="Rectangle 69">
            <a:extLst>
              <a:ext uri="{FF2B5EF4-FFF2-40B4-BE49-F238E27FC236}">
                <a16:creationId xmlns:a16="http://schemas.microsoft.com/office/drawing/2014/main" id="{1E38F85B-E776-4444-5CCF-D4FB4D2446C0}"/>
              </a:ext>
            </a:extLst>
          </p:cNvPr>
          <p:cNvSpPr/>
          <p:nvPr/>
        </p:nvSpPr>
        <p:spPr>
          <a:xfrm>
            <a:off x="3513685" y="3710438"/>
            <a:ext cx="8211589" cy="276999"/>
          </a:xfrm>
          <a:prstGeom prst="rect">
            <a:avLst/>
          </a:prstGeom>
          <a:solidFill>
            <a:schemeClr val="accent1">
              <a:lumMod val="20000"/>
              <a:lumOff val="80000"/>
            </a:schemeClr>
          </a:solidFill>
          <a:ln>
            <a:solidFill>
              <a:schemeClr val="tx1"/>
            </a:solidFill>
          </a:ln>
        </p:spPr>
        <p:txBody>
          <a:bodyPr wrap="square">
            <a:spAutoFit/>
          </a:bodyPr>
          <a:lstStyle/>
          <a:p>
            <a:r>
              <a:rPr lang="en-US" sz="1200" b="1" dirty="0"/>
              <a:t>Among the community assets in Hampshire Communities, </a:t>
            </a:r>
            <a:r>
              <a:rPr lang="en-US" sz="1200" b="1" u="sng" dirty="0"/>
              <a:t>four</a:t>
            </a:r>
            <a:r>
              <a:rPr lang="en-US" sz="1200" b="1" dirty="0"/>
              <a:t> of them are more vulnerable (in Floodway or Depths &gt;= 4 ft)</a:t>
            </a:r>
          </a:p>
        </p:txBody>
      </p:sp>
      <p:grpSp>
        <p:nvGrpSpPr>
          <p:cNvPr id="50" name="Group 49"/>
          <p:cNvGrpSpPr/>
          <p:nvPr/>
        </p:nvGrpSpPr>
        <p:grpSpPr>
          <a:xfrm>
            <a:off x="47334" y="1134629"/>
            <a:ext cx="2851736" cy="2947302"/>
            <a:chOff x="47334" y="1134629"/>
            <a:chExt cx="2851736" cy="2947302"/>
          </a:xfrm>
        </p:grpSpPr>
        <p:sp>
          <p:nvSpPr>
            <p:cNvPr id="51" name="Text Box 2">
              <a:extLst>
                <a:ext uri="{FF2B5EF4-FFF2-40B4-BE49-F238E27FC236}">
                  <a16:creationId xmlns:a16="http://schemas.microsoft.com/office/drawing/2014/main" id="{959095A0-6949-49D6-882C-FAC003084913}"/>
                </a:ext>
              </a:extLst>
            </p:cNvPr>
            <p:cNvSpPr txBox="1">
              <a:spLocks noChangeArrowheads="1"/>
            </p:cNvSpPr>
            <p:nvPr/>
          </p:nvSpPr>
          <p:spPr bwMode="auto">
            <a:xfrm>
              <a:off x="47334" y="3338945"/>
              <a:ext cx="2851736" cy="74298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Central Hampshire Public Service District Wastewater Treatment Plant</a:t>
              </a:r>
            </a:p>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Highest </a:t>
              </a:r>
              <a:r>
                <a:rPr lang="en-US" sz="1000" b="1" dirty="0">
                  <a:effectLst/>
                  <a:latin typeface="Calibri" panose="020F0502020204030204" pitchFamily="34" charset="0"/>
                  <a:ea typeface="Calibri" panose="020F0502020204030204" pitchFamily="34" charset="0"/>
                  <a:cs typeface="Times New Roman" panose="02020603050405020304" pitchFamily="18" charset="0"/>
                </a:rPr>
                <a:t>Non-Hist. CA Value ($3.0M)</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dirty="0">
                  <a:latin typeface="Calibri" panose="020F0502020204030204" pitchFamily="34" charset="0"/>
                  <a:ea typeface="Calibri" panose="020F0502020204030204" pitchFamily="34" charset="0"/>
                  <a:cs typeface="Times New Roman" panose="02020603050405020304" pitchFamily="18" charset="0"/>
                  <a:hlinkClick r:id="rId3"/>
                </a:rPr>
                <a:t>14-05-0018-0092-0000_251</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a:p>
              <a:pPr algn="ctr">
                <a:lnSpc>
                  <a:spcPct val="107000"/>
                </a:lnSpc>
              </a:pP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285151" y="1134629"/>
              <a:ext cx="2460805" cy="2204316"/>
            </a:xfrm>
            <a:prstGeom prst="rect">
              <a:avLst/>
            </a:prstGeom>
          </p:spPr>
        </p:pic>
      </p:grpSp>
      <p:grpSp>
        <p:nvGrpSpPr>
          <p:cNvPr id="30" name="Group 29"/>
          <p:cNvGrpSpPr/>
          <p:nvPr/>
        </p:nvGrpSpPr>
        <p:grpSpPr>
          <a:xfrm>
            <a:off x="193510" y="4081931"/>
            <a:ext cx="3125210" cy="2775034"/>
            <a:chOff x="2745956" y="4081931"/>
            <a:chExt cx="3125210" cy="2775034"/>
          </a:xfrm>
        </p:grpSpPr>
        <p:sp>
          <p:nvSpPr>
            <p:cNvPr id="52" name="Text Box 2">
              <a:extLst>
                <a:ext uri="{FF2B5EF4-FFF2-40B4-BE49-F238E27FC236}">
                  <a16:creationId xmlns:a16="http://schemas.microsoft.com/office/drawing/2014/main" id="{FC354C6C-2A4E-4948-A12E-500BA1534BB2}"/>
                </a:ext>
              </a:extLst>
            </p:cNvPr>
            <p:cNvSpPr txBox="1">
              <a:spLocks noChangeArrowheads="1"/>
            </p:cNvSpPr>
            <p:nvPr/>
          </p:nvSpPr>
          <p:spPr bwMode="auto">
            <a:xfrm>
              <a:off x="2896233" y="6196746"/>
              <a:ext cx="2821932" cy="66021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it-IT" sz="1000" b="1" dirty="0">
                  <a:latin typeface="Calibri" panose="020F0502020204030204" pitchFamily="34" charset="0"/>
                  <a:ea typeface="Calibri" panose="020F0502020204030204" pitchFamily="34" charset="0"/>
                  <a:cs typeface="Times New Roman" panose="02020603050405020304" pitchFamily="18" charset="0"/>
                </a:rPr>
                <a:t>Potomac Edison Augusta Service Center</a:t>
              </a:r>
              <a:r>
                <a:rPr lang="en-US" sz="1000" b="1" dirty="0">
                  <a:effectLst/>
                  <a:latin typeface="Calibri" panose="020F0502020204030204" pitchFamily="34" charset="0"/>
                  <a:ea typeface="Calibri" panose="020F0502020204030204" pitchFamily="34" charset="0"/>
                  <a:cs typeface="Times New Roman" panose="02020603050405020304" pitchFamily="18" charset="0"/>
                </a:rPr>
                <a:t>Highest 2</a:t>
              </a:r>
              <a:r>
                <a:rPr lang="en-US" sz="1000" b="1"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000" b="1" dirty="0">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latin typeface="Calibri" panose="020F0502020204030204" pitchFamily="34" charset="0"/>
                  <a:ea typeface="Calibri" panose="020F0502020204030204" pitchFamily="34" charset="0"/>
                  <a:cs typeface="Times New Roman" panose="02020603050405020304" pitchFamily="18" charset="0"/>
                </a:rPr>
                <a:t>Highest Non-Hist. CA Value ($1.4M)</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dirty="0">
                  <a:latin typeface="Calibri" panose="020F0502020204030204" pitchFamily="34" charset="0"/>
                  <a:ea typeface="Calibri" panose="020F0502020204030204" pitchFamily="34" charset="0"/>
                  <a:cs typeface="Times New Roman" panose="02020603050405020304" pitchFamily="18" charset="0"/>
                  <a:hlinkClick r:id="rId5"/>
                </a:rPr>
                <a:t>14-05-0017-0024-0000_18444</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6"/>
            <a:stretch>
              <a:fillRect/>
            </a:stretch>
          </p:blipFill>
          <p:spPr>
            <a:xfrm>
              <a:off x="2745956" y="4081931"/>
              <a:ext cx="3125210" cy="2085743"/>
            </a:xfrm>
            <a:prstGeom prst="rect">
              <a:avLst/>
            </a:prstGeom>
          </p:spPr>
        </p:pic>
      </p:grpSp>
      <p:grpSp>
        <p:nvGrpSpPr>
          <p:cNvPr id="53" name="Group 52"/>
          <p:cNvGrpSpPr/>
          <p:nvPr/>
        </p:nvGrpSpPr>
        <p:grpSpPr>
          <a:xfrm>
            <a:off x="3513685" y="4114800"/>
            <a:ext cx="3850023" cy="2705100"/>
            <a:chOff x="6000928" y="4035936"/>
            <a:chExt cx="3850023" cy="2705100"/>
          </a:xfrm>
        </p:grpSpPr>
        <p:sp>
          <p:nvSpPr>
            <p:cNvPr id="54" name="Text Box 2">
              <a:extLst>
                <a:ext uri="{FF2B5EF4-FFF2-40B4-BE49-F238E27FC236}">
                  <a16:creationId xmlns:a16="http://schemas.microsoft.com/office/drawing/2014/main" id="{B63C4245-4B94-49BA-961F-F7C88EFA1994}"/>
                </a:ext>
              </a:extLst>
            </p:cNvPr>
            <p:cNvSpPr txBox="1">
              <a:spLocks noChangeArrowheads="1"/>
            </p:cNvSpPr>
            <p:nvPr/>
          </p:nvSpPr>
          <p:spPr bwMode="auto">
            <a:xfrm>
              <a:off x="6362096" y="6191580"/>
              <a:ext cx="2680970" cy="54945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Green Spring Assembly of God</a:t>
              </a:r>
            </a:p>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Highest </a:t>
              </a:r>
              <a:r>
                <a:rPr lang="en-US" sz="1000" b="1" dirty="0">
                  <a:effectLst/>
                  <a:latin typeface="Calibri" panose="020F0502020204030204" pitchFamily="34" charset="0"/>
                  <a:ea typeface="Calibri" panose="020F0502020204030204" pitchFamily="34" charset="0"/>
                  <a:cs typeface="Times New Roman" panose="02020603050405020304" pitchFamily="18" charset="0"/>
                </a:rPr>
                <a:t>Hist. CA Depth (9.1 </a:t>
              </a:r>
              <a:r>
                <a:rPr lang="en-US" sz="1000" b="1" dirty="0">
                  <a:latin typeface="Calibri" panose="020F0502020204030204" pitchFamily="34" charset="0"/>
                  <a:ea typeface="Calibri" panose="020F0502020204030204" pitchFamily="34" charset="0"/>
                  <a:cs typeface="Times New Roman" panose="02020603050405020304" pitchFamily="18" charset="0"/>
                </a:rPr>
                <a:t>ft) &amp; Value ($76K) </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hlinkClick r:id="rId7"/>
                </a:rPr>
                <a:t>14-10-022B-0062-0000-131</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10" name="Picture 9"/>
            <p:cNvPicPr>
              <a:picLocks noChangeAspect="1"/>
            </p:cNvPicPr>
            <p:nvPr/>
          </p:nvPicPr>
          <p:blipFill rotWithShape="1">
            <a:blip r:embed="rId8"/>
            <a:srcRect t="10630"/>
            <a:stretch/>
          </p:blipFill>
          <p:spPr>
            <a:xfrm>
              <a:off x="6000928" y="4035936"/>
              <a:ext cx="3850023" cy="2162184"/>
            </a:xfrm>
            <a:prstGeom prst="rect">
              <a:avLst/>
            </a:prstGeom>
          </p:spPr>
        </p:pic>
      </p:grpSp>
      <p:pic>
        <p:nvPicPr>
          <p:cNvPr id="15" name="Picture 14"/>
          <p:cNvPicPr>
            <a:picLocks noChangeAspect="1"/>
          </p:cNvPicPr>
          <p:nvPr/>
        </p:nvPicPr>
        <p:blipFill>
          <a:blip r:embed="rId9"/>
          <a:stretch>
            <a:fillRect/>
          </a:stretch>
        </p:blipFill>
        <p:spPr>
          <a:xfrm>
            <a:off x="7558673" y="4108195"/>
            <a:ext cx="4166601" cy="2136176"/>
          </a:xfrm>
          <a:prstGeom prst="rect">
            <a:avLst/>
          </a:prstGeom>
        </p:spPr>
      </p:pic>
      <p:sp>
        <p:nvSpPr>
          <p:cNvPr id="74" name="Text Box 2">
            <a:extLst>
              <a:ext uri="{FF2B5EF4-FFF2-40B4-BE49-F238E27FC236}">
                <a16:creationId xmlns:a16="http://schemas.microsoft.com/office/drawing/2014/main" id="{B63C4245-4B94-49BA-961F-F7C88EFA1994}"/>
              </a:ext>
            </a:extLst>
          </p:cNvPr>
          <p:cNvSpPr txBox="1">
            <a:spLocks noChangeArrowheads="1"/>
          </p:cNvSpPr>
          <p:nvPr/>
        </p:nvSpPr>
        <p:spPr bwMode="auto">
          <a:xfrm>
            <a:off x="8301488" y="6252127"/>
            <a:ext cx="2680970" cy="54945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United States Post Office</a:t>
            </a:r>
          </a:p>
          <a:p>
            <a:pPr algn="ctr">
              <a:lnSpc>
                <a:spcPct val="107000"/>
              </a:lnSpc>
            </a:pPr>
            <a:r>
              <a:rPr lang="en-US" sz="1000" b="1" dirty="0">
                <a:latin typeface="Calibri" panose="020F0502020204030204" pitchFamily="34" charset="0"/>
                <a:ea typeface="Calibri" panose="020F0502020204030204" pitchFamily="34" charset="0"/>
                <a:cs typeface="Times New Roman" panose="02020603050405020304" pitchFamily="18" charset="0"/>
              </a:rPr>
              <a:t>Highest </a:t>
            </a:r>
            <a:r>
              <a:rPr lang="en-US" sz="1000" b="1" dirty="0">
                <a:effectLst/>
                <a:latin typeface="Calibri" panose="020F0502020204030204" pitchFamily="34" charset="0"/>
                <a:ea typeface="Calibri" panose="020F0502020204030204" pitchFamily="34" charset="0"/>
                <a:cs typeface="Times New Roman" panose="02020603050405020304" pitchFamily="18" charset="0"/>
              </a:rPr>
              <a:t>Hist. CA Depth (9.1 </a:t>
            </a:r>
            <a:r>
              <a:rPr lang="en-US" sz="1000" b="1" dirty="0">
                <a:latin typeface="Calibri" panose="020F0502020204030204" pitchFamily="34" charset="0"/>
                <a:ea typeface="Calibri" panose="020F0502020204030204" pitchFamily="34" charset="0"/>
                <a:cs typeface="Times New Roman" panose="02020603050405020304" pitchFamily="18" charset="0"/>
              </a:rPr>
              <a:t>ft) &amp; Value ($32K) </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hlinkClick r:id="rId10"/>
              </a:rPr>
              <a:t>14-10-022B-0037-0000-167</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7" name="Text Box 2">
            <a:extLst>
              <a:ext uri="{FF2B5EF4-FFF2-40B4-BE49-F238E27FC236}">
                <a16:creationId xmlns:a16="http://schemas.microsoft.com/office/drawing/2014/main" id="{1E6B2A78-5C10-406E-9CCC-DD7D344C0514}"/>
              </a:ext>
            </a:extLst>
          </p:cNvPr>
          <p:cNvSpPr txBox="1">
            <a:spLocks noChangeArrowheads="1"/>
          </p:cNvSpPr>
          <p:nvPr/>
        </p:nvSpPr>
        <p:spPr bwMode="auto">
          <a:xfrm>
            <a:off x="2899070" y="3209461"/>
            <a:ext cx="1409929" cy="24446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 Unincorporated area</a:t>
            </a:r>
          </a:p>
        </p:txBody>
      </p:sp>
      <p:grpSp>
        <p:nvGrpSpPr>
          <p:cNvPr id="18" name="Group 17">
            <a:extLst>
              <a:ext uri="{FF2B5EF4-FFF2-40B4-BE49-F238E27FC236}">
                <a16:creationId xmlns:a16="http://schemas.microsoft.com/office/drawing/2014/main" id="{A3D70CE7-A99B-4484-B746-9B909AA0B139}"/>
              </a:ext>
            </a:extLst>
          </p:cNvPr>
          <p:cNvGrpSpPr/>
          <p:nvPr/>
        </p:nvGrpSpPr>
        <p:grpSpPr>
          <a:xfrm>
            <a:off x="10593371" y="1677444"/>
            <a:ext cx="1433274" cy="1374093"/>
            <a:chOff x="6567537" y="2598300"/>
            <a:chExt cx="3086819" cy="2959362"/>
          </a:xfrm>
        </p:grpSpPr>
        <p:pic>
          <p:nvPicPr>
            <p:cNvPr id="19" name="Picture 18">
              <a:extLst>
                <a:ext uri="{FF2B5EF4-FFF2-40B4-BE49-F238E27FC236}">
                  <a16:creationId xmlns:a16="http://schemas.microsoft.com/office/drawing/2014/main" id="{3D59F90B-BB44-4F61-BE1D-F512E2DC1F0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692787" y="3004974"/>
              <a:ext cx="2836320" cy="2552688"/>
            </a:xfrm>
            <a:prstGeom prst="rect">
              <a:avLst/>
            </a:prstGeom>
          </p:spPr>
        </p:pic>
        <p:sp>
          <p:nvSpPr>
            <p:cNvPr id="20" name="TextBox 19">
              <a:extLst>
                <a:ext uri="{FF2B5EF4-FFF2-40B4-BE49-F238E27FC236}">
                  <a16:creationId xmlns:a16="http://schemas.microsoft.com/office/drawing/2014/main" id="{B02B64F2-F7DC-456D-885A-A0C22C838032}"/>
                </a:ext>
              </a:extLst>
            </p:cNvPr>
            <p:cNvSpPr txBox="1"/>
            <p:nvPr/>
          </p:nvSpPr>
          <p:spPr>
            <a:xfrm>
              <a:off x="6567537" y="2598300"/>
              <a:ext cx="3086819" cy="596568"/>
            </a:xfrm>
            <a:prstGeom prst="rect">
              <a:avLst/>
            </a:prstGeom>
            <a:solidFill>
              <a:srgbClr val="D22036"/>
            </a:solidFill>
            <a:ln>
              <a:noFill/>
            </a:ln>
          </p:spPr>
          <p:txBody>
            <a:bodyPr wrap="square" rtlCol="0" anchor="ctr" anchorCtr="0">
              <a:spAutoFit/>
            </a:bodyPr>
            <a:lstStyle/>
            <a:p>
              <a:pPr algn="ctr"/>
              <a:r>
                <a:rPr lang="en-US" sz="1200" b="1" dirty="0">
                  <a:solidFill>
                    <a:schemeClr val="bg1"/>
                  </a:solidFill>
                </a:rPr>
                <a:t>Hampshire County*</a:t>
              </a:r>
            </a:p>
          </p:txBody>
        </p:sp>
      </p:grpSp>
      <p:sp>
        <p:nvSpPr>
          <p:cNvPr id="21" name="Title 1"/>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0000"/>
                </a:solidFill>
                <a:latin typeface="Arial" panose="020B0604020202020204" pitchFamily="34" charset="0"/>
                <a:cs typeface="Arial" panose="020B0604020202020204" pitchFamily="34" charset="0"/>
              </a:rPr>
              <a:t>Risk Indicator</a:t>
            </a:r>
            <a:r>
              <a:rPr lang="en-US" dirty="0">
                <a:solidFill>
                  <a:schemeClr val="bg1"/>
                </a:solidFill>
                <a:latin typeface="Arial" panose="020B0604020202020204" pitchFamily="34" charset="0"/>
                <a:cs typeface="Arial" panose="020B0604020202020204" pitchFamily="34" charset="0"/>
              </a:rPr>
              <a:t>: High Number of Community Assets</a:t>
            </a:r>
          </a:p>
        </p:txBody>
      </p:sp>
      <p:graphicFrame>
        <p:nvGraphicFramePr>
          <p:cNvPr id="22" name="Table 21">
            <a:extLst>
              <a:ext uri="{FF2B5EF4-FFF2-40B4-BE49-F238E27FC236}">
                <a16:creationId xmlns:a16="http://schemas.microsoft.com/office/drawing/2014/main" id="{C54B8F92-FCE4-482A-B14D-42A46554366D}"/>
              </a:ext>
            </a:extLst>
          </p:cNvPr>
          <p:cNvGraphicFramePr>
            <a:graphicFrameLocks noGrp="1"/>
          </p:cNvGraphicFramePr>
          <p:nvPr>
            <p:extLst>
              <p:ext uri="{D42A27DB-BD31-4B8C-83A1-F6EECF244321}">
                <p14:modId xmlns:p14="http://schemas.microsoft.com/office/powerpoint/2010/main" val="1666882454"/>
              </p:ext>
            </p:extLst>
          </p:nvPr>
        </p:nvGraphicFramePr>
        <p:xfrm>
          <a:off x="2936464" y="1193053"/>
          <a:ext cx="7466399" cy="1978952"/>
        </p:xfrm>
        <a:graphic>
          <a:graphicData uri="http://schemas.openxmlformats.org/drawingml/2006/table">
            <a:tbl>
              <a:tblPr/>
              <a:tblGrid>
                <a:gridCol w="1372489">
                  <a:extLst>
                    <a:ext uri="{9D8B030D-6E8A-4147-A177-3AD203B41FA5}">
                      <a16:colId xmlns:a16="http://schemas.microsoft.com/office/drawing/2014/main" val="2307177023"/>
                    </a:ext>
                  </a:extLst>
                </a:gridCol>
                <a:gridCol w="635265">
                  <a:extLst>
                    <a:ext uri="{9D8B030D-6E8A-4147-A177-3AD203B41FA5}">
                      <a16:colId xmlns:a16="http://schemas.microsoft.com/office/drawing/2014/main" val="3147458028"/>
                    </a:ext>
                  </a:extLst>
                </a:gridCol>
                <a:gridCol w="848497">
                  <a:extLst>
                    <a:ext uri="{9D8B030D-6E8A-4147-A177-3AD203B41FA5}">
                      <a16:colId xmlns:a16="http://schemas.microsoft.com/office/drawing/2014/main" val="1604317679"/>
                    </a:ext>
                  </a:extLst>
                </a:gridCol>
                <a:gridCol w="796199">
                  <a:extLst>
                    <a:ext uri="{9D8B030D-6E8A-4147-A177-3AD203B41FA5}">
                      <a16:colId xmlns:a16="http://schemas.microsoft.com/office/drawing/2014/main" val="2077294286"/>
                    </a:ext>
                  </a:extLst>
                </a:gridCol>
                <a:gridCol w="542093">
                  <a:extLst>
                    <a:ext uri="{9D8B030D-6E8A-4147-A177-3AD203B41FA5}">
                      <a16:colId xmlns:a16="http://schemas.microsoft.com/office/drawing/2014/main" val="4038844415"/>
                    </a:ext>
                  </a:extLst>
                </a:gridCol>
                <a:gridCol w="855228">
                  <a:extLst>
                    <a:ext uri="{9D8B030D-6E8A-4147-A177-3AD203B41FA5}">
                      <a16:colId xmlns:a16="http://schemas.microsoft.com/office/drawing/2014/main" val="3767843666"/>
                    </a:ext>
                  </a:extLst>
                </a:gridCol>
                <a:gridCol w="645570">
                  <a:extLst>
                    <a:ext uri="{9D8B030D-6E8A-4147-A177-3AD203B41FA5}">
                      <a16:colId xmlns:a16="http://schemas.microsoft.com/office/drawing/2014/main" val="1947897909"/>
                    </a:ext>
                  </a:extLst>
                </a:gridCol>
                <a:gridCol w="905906">
                  <a:extLst>
                    <a:ext uri="{9D8B030D-6E8A-4147-A177-3AD203B41FA5}">
                      <a16:colId xmlns:a16="http://schemas.microsoft.com/office/drawing/2014/main" val="3481531068"/>
                    </a:ext>
                  </a:extLst>
                </a:gridCol>
                <a:gridCol w="865152">
                  <a:extLst>
                    <a:ext uri="{9D8B030D-6E8A-4147-A177-3AD203B41FA5}">
                      <a16:colId xmlns:a16="http://schemas.microsoft.com/office/drawing/2014/main" val="3215890353"/>
                    </a:ext>
                  </a:extLst>
                </a:gridCol>
              </a:tblGrid>
              <a:tr h="558107">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panose="020F0502020204030204" pitchFamily="34" charset="0"/>
                        </a:rPr>
                        <a:t>  COMMUNITY</a:t>
                      </a:r>
                    </a:p>
                  </a:txBody>
                  <a:tcPr marL="9149" marR="9149" marT="9149"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gridSpan="4">
                  <a:txBody>
                    <a:bodyPr/>
                    <a:lstStyle/>
                    <a:p>
                      <a:pPr algn="ctr" fontAlgn="ctr"/>
                      <a:r>
                        <a:rPr lang="en-US" sz="1200" b="1" i="0" u="none" strike="noStrike" dirty="0">
                          <a:solidFill>
                            <a:srgbClr val="000000"/>
                          </a:solidFill>
                          <a:effectLst/>
                          <a:latin typeface="Calibri" panose="020F0502020204030204" pitchFamily="34" charset="0"/>
                        </a:rPr>
                        <a:t>NON-HISTORICAL COMMUNITY ASSETS</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pPr algn="ctr" fontAlgn="ctr"/>
                      <a:endParaRPr lang="en-US" sz="1200" b="1" i="0" u="none" strike="noStrike" dirty="0">
                        <a:solidFill>
                          <a:srgbClr val="000000"/>
                        </a:solidFill>
                        <a:effectLst/>
                        <a:latin typeface="Calibri" panose="020F0502020204030204" pitchFamily="34" charset="0"/>
                      </a:endParaRPr>
                    </a:p>
                  </a:txBody>
                  <a:tcPr marL="9149" marR="9149" marT="91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chemeClr val="bg1"/>
                          </a:solidFill>
                          <a:effectLst/>
                          <a:latin typeface="Calibri" panose="020F0502020204030204" pitchFamily="34" charset="0"/>
                        </a:rPr>
                        <a:t>Total Non-Historical Community Assets</a:t>
                      </a:r>
                    </a:p>
                  </a:txBody>
                  <a:tcPr marL="9149" marR="9149" marT="91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366092"/>
                    </a:solidFill>
                  </a:tcPr>
                </a:tc>
                <a:tc gridSpan="2">
                  <a:txBody>
                    <a:bodyPr/>
                    <a:lstStyle/>
                    <a:p>
                      <a:pPr algn="ctr" fontAlgn="ctr"/>
                      <a:r>
                        <a:rPr lang="en-US" sz="1200" b="1" i="0" u="none" strike="noStrike" dirty="0">
                          <a:solidFill>
                            <a:srgbClr val="000000"/>
                          </a:solidFill>
                          <a:effectLst/>
                          <a:latin typeface="Calibri" panose="020F0502020204030204" pitchFamily="34" charset="0"/>
                        </a:rPr>
                        <a:t>HISTORICAL COMMUNITY ASSETS</a:t>
                      </a:r>
                    </a:p>
                  </a:txBody>
                  <a:tcPr marL="9149" marR="9149" marT="91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hMerge="1">
                  <a:txBody>
                    <a:bodyPr/>
                    <a:lstStyle/>
                    <a:p>
                      <a:pPr algn="ctr" fontAlgn="ctr"/>
                      <a:endParaRPr lang="en-US" sz="1200" b="1" i="0" u="none" strike="noStrike" dirty="0">
                        <a:solidFill>
                          <a:srgbClr val="000000"/>
                        </a:solidFill>
                        <a:effectLst/>
                        <a:latin typeface="Calibri" panose="020F0502020204030204" pitchFamily="34" charset="0"/>
                      </a:endParaRPr>
                    </a:p>
                  </a:txBody>
                  <a:tcPr marL="9149" marR="9149" marT="9149"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chemeClr val="bg1"/>
                          </a:solidFill>
                          <a:effectLst/>
                          <a:latin typeface="Calibri" panose="020F0502020204030204" pitchFamily="34" charset="0"/>
                        </a:rPr>
                        <a:t>Total Historical Community Assets</a:t>
                      </a:r>
                    </a:p>
                  </a:txBody>
                  <a:tcPr marL="9149" marR="9149" marT="91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366092"/>
                    </a:solidFill>
                  </a:tcPr>
                </a:tc>
                <a:extLst>
                  <a:ext uri="{0D108BD9-81ED-4DB2-BD59-A6C34878D82A}">
                    <a16:rowId xmlns:a16="http://schemas.microsoft.com/office/drawing/2014/main" val="2686769771"/>
                  </a:ext>
                </a:extLst>
              </a:tr>
              <a:tr h="250084">
                <a:tc vMerge="1">
                  <a:txBody>
                    <a:bodyPr/>
                    <a:lstStyle/>
                    <a:p>
                      <a:pPr algn="ctr" fontAlgn="ctr"/>
                      <a:endParaRPr lang="en-US" sz="1200" b="1" i="0" u="none" strike="noStrike" dirty="0">
                        <a:solidFill>
                          <a:srgbClr val="000000"/>
                        </a:solidFill>
                        <a:effectLst/>
                        <a:latin typeface="Calibri" panose="020F0502020204030204" pitchFamily="34" charset="0"/>
                      </a:endParaRPr>
                    </a:p>
                  </a:txBody>
                  <a:tcPr marL="9149" marR="9149" marT="9149" marB="0" anchor="ctr">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a:txBody>
                    <a:bodyPr/>
                    <a:lstStyle/>
                    <a:p>
                      <a:pPr algn="ctr" fontAlgn="ctr"/>
                      <a:r>
                        <a:rPr lang="en-US" sz="1200" b="1" i="0" u="none" strike="noStrike" dirty="0">
                          <a:solidFill>
                            <a:srgbClr val="000000"/>
                          </a:solidFill>
                          <a:effectLst/>
                          <a:latin typeface="Calibri" panose="020F0502020204030204" pitchFamily="34" charset="0"/>
                        </a:rPr>
                        <a:t>Religious</a:t>
                      </a:r>
                    </a:p>
                  </a:txBody>
                  <a:tcPr marL="9149" marR="9149" marT="9149"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a:txBody>
                    <a:bodyPr/>
                    <a:lstStyle/>
                    <a:p>
                      <a:pPr algn="ctr" fontAlgn="ctr"/>
                      <a:r>
                        <a:rPr lang="en-US" sz="1200" b="1" i="0" u="none" strike="noStrike" dirty="0">
                          <a:solidFill>
                            <a:srgbClr val="000000"/>
                          </a:solidFill>
                          <a:effectLst/>
                          <a:latin typeface="Calibri" panose="020F0502020204030204" pitchFamily="34" charset="0"/>
                        </a:rPr>
                        <a:t>Government</a:t>
                      </a:r>
                    </a:p>
                  </a:txBody>
                  <a:tcPr marL="9149" marR="9149" marT="9149"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a:txBody>
                    <a:bodyPr/>
                    <a:lstStyle/>
                    <a:p>
                      <a:pPr algn="ctr" fontAlgn="ctr"/>
                      <a:r>
                        <a:rPr lang="en-US" sz="1200" b="1" i="0" u="none" strike="noStrike" dirty="0">
                          <a:solidFill>
                            <a:srgbClr val="000000"/>
                          </a:solidFill>
                          <a:effectLst/>
                          <a:latin typeface="Calibri" panose="020F0502020204030204" pitchFamily="34" charset="0"/>
                        </a:rPr>
                        <a:t>EMS</a:t>
                      </a:r>
                    </a:p>
                  </a:txBody>
                  <a:tcPr marL="9149" marR="9149" marT="9149"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a:txBody>
                    <a:bodyPr/>
                    <a:lstStyle/>
                    <a:p>
                      <a:pPr algn="ctr" fontAlgn="ctr"/>
                      <a:r>
                        <a:rPr lang="en-US" sz="1200" b="1" i="0" u="none" strike="noStrike" dirty="0">
                          <a:solidFill>
                            <a:srgbClr val="000000"/>
                          </a:solidFill>
                          <a:effectLst/>
                          <a:latin typeface="Calibri" panose="020F0502020204030204" pitchFamily="34" charset="0"/>
                        </a:rPr>
                        <a:t>Utility</a:t>
                      </a:r>
                    </a:p>
                  </a:txBody>
                  <a:tcPr marL="9149" marR="9149" marT="9149"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vMerge="1">
                  <a:txBody>
                    <a:bodyPr/>
                    <a:lstStyle/>
                    <a:p>
                      <a:pPr algn="ctr" fontAlgn="ctr"/>
                      <a:endParaRPr lang="en-US" sz="1200" b="1" i="0" u="none" strike="noStrike" dirty="0">
                        <a:solidFill>
                          <a:srgbClr val="000000"/>
                        </a:solidFill>
                        <a:effectLst/>
                        <a:latin typeface="Calibri" panose="020F0502020204030204" pitchFamily="34" charset="0"/>
                      </a:endParaRPr>
                    </a:p>
                  </a:txBody>
                  <a:tcPr marL="9149" marR="9149" marT="9149"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a:txBody>
                    <a:bodyPr/>
                    <a:lstStyle/>
                    <a:p>
                      <a:pPr algn="ctr" fontAlgn="ctr"/>
                      <a:r>
                        <a:rPr lang="en-US" sz="1200" b="1" i="0" u="none" strike="noStrike" dirty="0">
                          <a:solidFill>
                            <a:srgbClr val="000000"/>
                          </a:solidFill>
                          <a:effectLst/>
                          <a:latin typeface="Calibri" panose="020F0502020204030204" pitchFamily="34" charset="0"/>
                        </a:rPr>
                        <a:t>National Register</a:t>
                      </a:r>
                    </a:p>
                  </a:txBody>
                  <a:tcPr marL="9149" marR="9149" marT="9149"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a:txBody>
                    <a:bodyPr/>
                    <a:lstStyle/>
                    <a:p>
                      <a:pPr algn="ctr" fontAlgn="ctr"/>
                      <a:r>
                        <a:rPr lang="en-US" sz="1200" b="1" i="0" u="none" strike="noStrike" dirty="0">
                          <a:solidFill>
                            <a:srgbClr val="000000"/>
                          </a:solidFill>
                          <a:effectLst/>
                          <a:latin typeface="Calibri" panose="020F0502020204030204" pitchFamily="34" charset="0"/>
                        </a:rPr>
                        <a:t>In Historic Districts Older than 1930 </a:t>
                      </a:r>
                    </a:p>
                  </a:txBody>
                  <a:tcPr marL="9149" marR="9149" marT="9149"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vMerge="1">
                  <a:txBody>
                    <a:bodyPr/>
                    <a:lstStyle/>
                    <a:p>
                      <a:endParaRPr lang="en-US"/>
                    </a:p>
                  </a:txBody>
                  <a:tcPr/>
                </a:tc>
                <a:extLst>
                  <a:ext uri="{0D108BD9-81ED-4DB2-BD59-A6C34878D82A}">
                    <a16:rowId xmlns:a16="http://schemas.microsoft.com/office/drawing/2014/main" val="548411870"/>
                  </a:ext>
                </a:extLst>
              </a:tr>
              <a:tr h="209641">
                <a:tc>
                  <a:txBody>
                    <a:bodyPr/>
                    <a:lstStyle/>
                    <a:p>
                      <a:pPr algn="l" fontAlgn="ctr"/>
                      <a:r>
                        <a:rPr lang="en-US" sz="1200" b="1" i="0" u="none" strike="noStrike" dirty="0">
                          <a:solidFill>
                            <a:srgbClr val="000000"/>
                          </a:solidFill>
                          <a:effectLst/>
                          <a:latin typeface="Calibri" panose="020F0502020204030204" pitchFamily="34" charset="0"/>
                        </a:rPr>
                        <a:t>  Hampshire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8</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5</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3</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chemeClr val="tx1"/>
                          </a:solidFill>
                          <a:effectLst/>
                          <a:latin typeface="Calibri" panose="020F0502020204030204" pitchFamily="34" charset="0"/>
                        </a:rPr>
                        <a:t>16</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chemeClr val="tx1"/>
                          </a:solidFill>
                          <a:effectLst/>
                          <a:latin typeface="Calibri" panose="020F0502020204030204" pitchFamily="34" charset="0"/>
                        </a:rPr>
                        <a:t>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chemeClr val="tx1"/>
                          </a:solidFill>
                          <a:effectLst/>
                          <a:latin typeface="Calibri" panose="020F0502020204030204" pitchFamily="34" charset="0"/>
                        </a:rPr>
                        <a:t>5</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chemeClr val="bg1"/>
                          </a:solidFill>
                          <a:effectLst/>
                          <a:latin typeface="Calibri" panose="020F0502020204030204" pitchFamily="34" charset="0"/>
                        </a:rPr>
                        <a:t>7</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2036"/>
                    </a:solidFill>
                  </a:tcPr>
                </a:tc>
                <a:extLst>
                  <a:ext uri="{0D108BD9-81ED-4DB2-BD59-A6C34878D82A}">
                    <a16:rowId xmlns:a16="http://schemas.microsoft.com/office/drawing/2014/main" val="2268185797"/>
                  </a:ext>
                </a:extLst>
              </a:tr>
              <a:tr h="234406">
                <a:tc>
                  <a:txBody>
                    <a:bodyPr/>
                    <a:lstStyle/>
                    <a:p>
                      <a:pPr algn="l" fontAlgn="ctr"/>
                      <a:r>
                        <a:rPr lang="en-US" sz="1200" b="1" i="0" u="none" strike="noStrike" dirty="0">
                          <a:solidFill>
                            <a:srgbClr val="000000"/>
                          </a:solidFill>
                          <a:effectLst/>
                          <a:latin typeface="Calibri" panose="020F0502020204030204" pitchFamily="34" charset="0"/>
                        </a:rPr>
                        <a:t>  Capon Bridge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1</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1</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3</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1413035"/>
                  </a:ext>
                </a:extLst>
              </a:tr>
              <a:tr h="163333">
                <a:tc>
                  <a:txBody>
                    <a:bodyPr/>
                    <a:lstStyle/>
                    <a:p>
                      <a:pPr algn="l" fontAlgn="ctr"/>
                      <a:r>
                        <a:rPr lang="en-US" sz="1200" b="1" i="0" u="none" strike="noStrike" dirty="0">
                          <a:solidFill>
                            <a:srgbClr val="000000"/>
                          </a:solidFill>
                          <a:effectLst/>
                          <a:latin typeface="Calibri" panose="020F0502020204030204" pitchFamily="34" charset="0"/>
                        </a:rPr>
                        <a:t>  Romney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0</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1</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1</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2825011"/>
                  </a:ext>
                </a:extLst>
              </a:tr>
            </a:tbl>
          </a:graphicData>
        </a:graphic>
      </p:graphicFrame>
    </p:spTree>
    <p:extLst>
      <p:ext uri="{BB962C8B-B14F-4D97-AF65-F5344CB8AC3E}">
        <p14:creationId xmlns:p14="http://schemas.microsoft.com/office/powerpoint/2010/main" val="111909968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1791</Words>
  <Application>Microsoft Office PowerPoint</Application>
  <PresentationFormat>Widescreen</PresentationFormat>
  <Paragraphs>410</Paragraphs>
  <Slides>22</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 Narrow</vt:lpstr>
      <vt:lpstr>Calibri</vt:lpstr>
      <vt:lpstr>Calibri Light</vt:lpstr>
      <vt:lpstr>Symbol</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45</cp:revision>
  <dcterms:created xsi:type="dcterms:W3CDTF">2024-04-17T02:08:28Z</dcterms:created>
  <dcterms:modified xsi:type="dcterms:W3CDTF">2024-04-18T11:02:05Z</dcterms:modified>
</cp:coreProperties>
</file>