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145706477" r:id="rId2"/>
    <p:sldId id="2145706478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6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2556" y="-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745282-3DE7-4101-9E10-268ADB17C2E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F632B1-DEE7-416F-903F-AFF665967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164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5C4E9-39D2-861A-F59A-4ACBD2B078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CA0907-46F3-C039-6ECD-21D0E1F36A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236788" y="1143000"/>
            <a:ext cx="23844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260532-4A0F-4356-DE48-A92370B3ED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FE593D-BBD8-0112-61B7-7AA0C83D4F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380348-03AD-4378-9157-FB5E2BB2D8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132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59D9F-3549-70E0-80FF-CCCF42B52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75AA7D-D40B-B625-CEBE-0EA0D63D60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236788" y="1143000"/>
            <a:ext cx="23844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5EBCA4-F618-E926-7304-94BF97CA6C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884684-75D7-A27E-6CA8-76615C6E2D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380348-03AD-4378-9157-FB5E2BB2D8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046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90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592" indent="0" algn="ctr">
              <a:buNone/>
              <a:defRPr sz="1700"/>
            </a:lvl2pPr>
            <a:lvl3pPr marL="777184" indent="0" algn="ctr">
              <a:buNone/>
              <a:defRPr sz="1530"/>
            </a:lvl3pPr>
            <a:lvl4pPr marL="1165775" indent="0" algn="ctr">
              <a:buNone/>
              <a:defRPr sz="1360"/>
            </a:lvl4pPr>
            <a:lvl5pPr marL="1554367" indent="0" algn="ctr">
              <a:buNone/>
              <a:defRPr sz="1360"/>
            </a:lvl5pPr>
            <a:lvl6pPr marL="1942959" indent="0" algn="ctr">
              <a:buNone/>
              <a:defRPr sz="1360"/>
            </a:lvl6pPr>
            <a:lvl7pPr marL="2331550" indent="0" algn="ctr">
              <a:buNone/>
              <a:defRPr sz="1360"/>
            </a:lvl7pPr>
            <a:lvl8pPr marL="2720142" indent="0" algn="ctr">
              <a:buNone/>
              <a:defRPr sz="1360"/>
            </a:lvl8pPr>
            <a:lvl9pPr marL="3108734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50650-0FF7-4171-9B28-1F1BE115835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AB53-E99D-4A9A-89FB-D20D740EA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114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50650-0FF7-4171-9B28-1F1BE115835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AB53-E99D-4A9A-89FB-D20D740EA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083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9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9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50650-0FF7-4171-9B28-1F1BE115835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AB53-E99D-4A9A-89FB-D20D740EA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984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50650-0FF7-4171-9B28-1F1BE115835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AB53-E99D-4A9A-89FB-D20D740EA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556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6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6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592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184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775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367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2959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55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142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734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50650-0FF7-4171-9B28-1F1BE115835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AB53-E99D-4A9A-89FB-D20D740EA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338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50650-0FF7-4171-9B28-1F1BE115835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AB53-E99D-4A9A-89FB-D20D740EA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542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6" y="535521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7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592" indent="0">
              <a:buNone/>
              <a:defRPr sz="1700" b="1"/>
            </a:lvl2pPr>
            <a:lvl3pPr marL="777184" indent="0">
              <a:buNone/>
              <a:defRPr sz="1530" b="1"/>
            </a:lvl3pPr>
            <a:lvl4pPr marL="1165775" indent="0">
              <a:buNone/>
              <a:defRPr sz="1360" b="1"/>
            </a:lvl4pPr>
            <a:lvl5pPr marL="1554367" indent="0">
              <a:buNone/>
              <a:defRPr sz="1360" b="1"/>
            </a:lvl5pPr>
            <a:lvl6pPr marL="1942959" indent="0">
              <a:buNone/>
              <a:defRPr sz="1360" b="1"/>
            </a:lvl6pPr>
            <a:lvl7pPr marL="2331550" indent="0">
              <a:buNone/>
              <a:defRPr sz="1360" b="1"/>
            </a:lvl7pPr>
            <a:lvl8pPr marL="2720142" indent="0">
              <a:buNone/>
              <a:defRPr sz="1360" b="1"/>
            </a:lvl8pPr>
            <a:lvl9pPr marL="3108734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7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592" indent="0">
              <a:buNone/>
              <a:defRPr sz="1700" b="1"/>
            </a:lvl2pPr>
            <a:lvl3pPr marL="777184" indent="0">
              <a:buNone/>
              <a:defRPr sz="1530" b="1"/>
            </a:lvl3pPr>
            <a:lvl4pPr marL="1165775" indent="0">
              <a:buNone/>
              <a:defRPr sz="1360" b="1"/>
            </a:lvl4pPr>
            <a:lvl5pPr marL="1554367" indent="0">
              <a:buNone/>
              <a:defRPr sz="1360" b="1"/>
            </a:lvl5pPr>
            <a:lvl6pPr marL="1942959" indent="0">
              <a:buNone/>
              <a:defRPr sz="1360" b="1"/>
            </a:lvl6pPr>
            <a:lvl7pPr marL="2331550" indent="0">
              <a:buNone/>
              <a:defRPr sz="1360" b="1"/>
            </a:lvl7pPr>
            <a:lvl8pPr marL="2720142" indent="0">
              <a:buNone/>
              <a:defRPr sz="1360" b="1"/>
            </a:lvl8pPr>
            <a:lvl9pPr marL="3108734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50650-0FF7-4171-9B28-1F1BE115835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AB53-E99D-4A9A-89FB-D20D740EA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096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50650-0FF7-4171-9B28-1F1BE115835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AB53-E99D-4A9A-89FB-D20D740EA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695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50650-0FF7-4171-9B28-1F1BE115835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AB53-E99D-4A9A-89FB-D20D740EA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141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6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8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6" y="3017522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592" indent="0">
              <a:buNone/>
              <a:defRPr sz="1190"/>
            </a:lvl2pPr>
            <a:lvl3pPr marL="777184" indent="0">
              <a:buNone/>
              <a:defRPr sz="1020"/>
            </a:lvl3pPr>
            <a:lvl4pPr marL="1165775" indent="0">
              <a:buNone/>
              <a:defRPr sz="850"/>
            </a:lvl4pPr>
            <a:lvl5pPr marL="1554367" indent="0">
              <a:buNone/>
              <a:defRPr sz="850"/>
            </a:lvl5pPr>
            <a:lvl6pPr marL="1942959" indent="0">
              <a:buNone/>
              <a:defRPr sz="850"/>
            </a:lvl6pPr>
            <a:lvl7pPr marL="2331550" indent="0">
              <a:buNone/>
              <a:defRPr sz="850"/>
            </a:lvl7pPr>
            <a:lvl8pPr marL="2720142" indent="0">
              <a:buNone/>
              <a:defRPr sz="850"/>
            </a:lvl8pPr>
            <a:lvl9pPr marL="3108734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50650-0FF7-4171-9B28-1F1BE115835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AB53-E99D-4A9A-89FB-D20D740EA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544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6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8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592" indent="0">
              <a:buNone/>
              <a:defRPr sz="2380"/>
            </a:lvl2pPr>
            <a:lvl3pPr marL="777184" indent="0">
              <a:buNone/>
              <a:defRPr sz="2040"/>
            </a:lvl3pPr>
            <a:lvl4pPr marL="1165775" indent="0">
              <a:buNone/>
              <a:defRPr sz="1700"/>
            </a:lvl4pPr>
            <a:lvl5pPr marL="1554367" indent="0">
              <a:buNone/>
              <a:defRPr sz="1700"/>
            </a:lvl5pPr>
            <a:lvl6pPr marL="1942959" indent="0">
              <a:buNone/>
              <a:defRPr sz="1700"/>
            </a:lvl6pPr>
            <a:lvl7pPr marL="2331550" indent="0">
              <a:buNone/>
              <a:defRPr sz="1700"/>
            </a:lvl7pPr>
            <a:lvl8pPr marL="2720142" indent="0">
              <a:buNone/>
              <a:defRPr sz="1700"/>
            </a:lvl8pPr>
            <a:lvl9pPr marL="3108734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6" y="3017522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592" indent="0">
              <a:buNone/>
              <a:defRPr sz="1190"/>
            </a:lvl2pPr>
            <a:lvl3pPr marL="777184" indent="0">
              <a:buNone/>
              <a:defRPr sz="1020"/>
            </a:lvl3pPr>
            <a:lvl4pPr marL="1165775" indent="0">
              <a:buNone/>
              <a:defRPr sz="850"/>
            </a:lvl4pPr>
            <a:lvl5pPr marL="1554367" indent="0">
              <a:buNone/>
              <a:defRPr sz="850"/>
            </a:lvl5pPr>
            <a:lvl6pPr marL="1942959" indent="0">
              <a:buNone/>
              <a:defRPr sz="850"/>
            </a:lvl6pPr>
            <a:lvl7pPr marL="2331550" indent="0">
              <a:buNone/>
              <a:defRPr sz="850"/>
            </a:lvl7pPr>
            <a:lvl8pPr marL="2720142" indent="0">
              <a:buNone/>
              <a:defRPr sz="850"/>
            </a:lvl8pPr>
            <a:lvl9pPr marL="3108734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50650-0FF7-4171-9B28-1F1BE115835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AB53-E99D-4A9A-89FB-D20D740EA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51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4" y="535521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4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51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450650-0FF7-4171-9B28-1F1BE115835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9" y="9322651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51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8EAB53-E99D-4A9A-89FB-D20D740EA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975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184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296" indent="-194296" algn="l" defTabSz="77718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888" indent="-194296" algn="l" defTabSz="77718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480" indent="-194296" algn="l" defTabSz="77718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071" indent="-194296" algn="l" defTabSz="77718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663" indent="-194296" algn="l" defTabSz="77718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255" indent="-194296" algn="l" defTabSz="77718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5846" indent="-194296" algn="l" defTabSz="77718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438" indent="-194296" algn="l" defTabSz="77718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029" indent="-194296" algn="l" defTabSz="77718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184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592" algn="l" defTabSz="777184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184" algn="l" defTabSz="777184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775" algn="l" defTabSz="777184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367" algn="l" defTabSz="777184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2959" algn="l" defTabSz="777184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550" algn="l" defTabSz="777184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142" algn="l" defTabSz="777184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734" algn="l" defTabSz="777184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7AB0F9-3107-203A-68AC-08ECE0DCA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767B351E-256D-17CB-C5A1-B0DDBBB16D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496983"/>
              </p:ext>
            </p:extLst>
          </p:nvPr>
        </p:nvGraphicFramePr>
        <p:xfrm>
          <a:off x="99129" y="843843"/>
          <a:ext cx="7606074" cy="8370910"/>
        </p:xfrm>
        <a:graphic>
          <a:graphicData uri="http://schemas.openxmlformats.org/drawingml/2006/table">
            <a:tbl>
              <a:tblPr/>
              <a:tblGrid>
                <a:gridCol w="287822">
                  <a:extLst>
                    <a:ext uri="{9D8B030D-6E8A-4147-A177-3AD203B41FA5}">
                      <a16:colId xmlns:a16="http://schemas.microsoft.com/office/drawing/2014/main" val="2808236307"/>
                    </a:ext>
                  </a:extLst>
                </a:gridCol>
                <a:gridCol w="1735622">
                  <a:extLst>
                    <a:ext uri="{9D8B030D-6E8A-4147-A177-3AD203B41FA5}">
                      <a16:colId xmlns:a16="http://schemas.microsoft.com/office/drawing/2014/main" val="3980154952"/>
                    </a:ext>
                  </a:extLst>
                </a:gridCol>
                <a:gridCol w="369823">
                  <a:extLst>
                    <a:ext uri="{9D8B030D-6E8A-4147-A177-3AD203B41FA5}">
                      <a16:colId xmlns:a16="http://schemas.microsoft.com/office/drawing/2014/main" val="2613372037"/>
                    </a:ext>
                  </a:extLst>
                </a:gridCol>
                <a:gridCol w="806610">
                  <a:extLst>
                    <a:ext uri="{9D8B030D-6E8A-4147-A177-3AD203B41FA5}">
                      <a16:colId xmlns:a16="http://schemas.microsoft.com/office/drawing/2014/main" val="3970801837"/>
                    </a:ext>
                  </a:extLst>
                </a:gridCol>
                <a:gridCol w="435429">
                  <a:extLst>
                    <a:ext uri="{9D8B030D-6E8A-4147-A177-3AD203B41FA5}">
                      <a16:colId xmlns:a16="http://schemas.microsoft.com/office/drawing/2014/main" val="1921198527"/>
                    </a:ext>
                  </a:extLst>
                </a:gridCol>
                <a:gridCol w="1700697">
                  <a:extLst>
                    <a:ext uri="{9D8B030D-6E8A-4147-A177-3AD203B41FA5}">
                      <a16:colId xmlns:a16="http://schemas.microsoft.com/office/drawing/2014/main" val="1881571493"/>
                    </a:ext>
                  </a:extLst>
                </a:gridCol>
                <a:gridCol w="340164">
                  <a:extLst>
                    <a:ext uri="{9D8B030D-6E8A-4147-A177-3AD203B41FA5}">
                      <a16:colId xmlns:a16="http://schemas.microsoft.com/office/drawing/2014/main" val="2733837119"/>
                    </a:ext>
                  </a:extLst>
                </a:gridCol>
                <a:gridCol w="565635">
                  <a:extLst>
                    <a:ext uri="{9D8B030D-6E8A-4147-A177-3AD203B41FA5}">
                      <a16:colId xmlns:a16="http://schemas.microsoft.com/office/drawing/2014/main" val="267826491"/>
                    </a:ext>
                  </a:extLst>
                </a:gridCol>
                <a:gridCol w="337357">
                  <a:extLst>
                    <a:ext uri="{9D8B030D-6E8A-4147-A177-3AD203B41FA5}">
                      <a16:colId xmlns:a16="http://schemas.microsoft.com/office/drawing/2014/main" val="3825194816"/>
                    </a:ext>
                  </a:extLst>
                </a:gridCol>
                <a:gridCol w="671997">
                  <a:extLst>
                    <a:ext uri="{9D8B030D-6E8A-4147-A177-3AD203B41FA5}">
                      <a16:colId xmlns:a16="http://schemas.microsoft.com/office/drawing/2014/main" val="1399672515"/>
                    </a:ext>
                  </a:extLst>
                </a:gridCol>
                <a:gridCol w="354918">
                  <a:extLst>
                    <a:ext uri="{9D8B030D-6E8A-4147-A177-3AD203B41FA5}">
                      <a16:colId xmlns:a16="http://schemas.microsoft.com/office/drawing/2014/main" val="2817254127"/>
                    </a:ext>
                  </a:extLst>
                </a:gridCol>
              </a:tblGrid>
              <a:tr h="26917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RANK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All Communities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Index Score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Incorporated Places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Index Score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Unincorporated Areas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Index Score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Counties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Index Score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Regions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Index Score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2064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New Martinsville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Clendenin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Kanawha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 Kanawha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PDC Region 2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9006973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Boone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99.6%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New Martinsville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99.5%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Boone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98.1%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 Boone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98.1%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PDC Region 3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3728627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Clendenin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99.2%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Alderson**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99.1%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Wayne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96.2%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 McDowell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96.2%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PDC Region 1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7313450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Marlinton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98.9%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Marlinton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98.6%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McDowell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94.4%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 Logan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94.4%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3781165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Wheeling**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98.5%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Kimball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98.2%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Mingo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92.5%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 Mingo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92.5%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0823135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McDowell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98.2%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Parsons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97.8%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Logan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90.7%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 Wyoming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90.7%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384345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Alderson**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97.8%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Wheeling**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97.3%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Lincoln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88.8%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 Wayne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88.8%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977194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Wayne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97.5%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Northfork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96.9%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Wyoming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87.0%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 Wetzel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87.0%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6986933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Parsons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97.1%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Danville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96.4%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Raleigh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85.1%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 Lincoln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85.1%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7058739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Kanawha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96.8%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Madison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96.0%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Summers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83.3%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 Ohio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83.3%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1798324"/>
                  </a:ext>
                </a:extLst>
              </a:tr>
              <a:tr h="1366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Madison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96.4%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Milton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95.6%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Mason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81.4%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 Greenbrier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81.4%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8252275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Kimball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96.1%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Oceana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95.1%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5863110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Lincoln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95.7%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Keystone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94.7%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1228011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Milton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95.4%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Wellsburg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94.2%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8381800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Mingo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95.0%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Gary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93.8%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2576819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Logan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94.6%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Rowlesburg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93.4%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921072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Danville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94.3%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Grantsville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92.9%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5508783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Wellsburg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93.9%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Richwood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92.5%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1622727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Oceana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93.6%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Rainelle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92.1%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4032798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Rowlesburg</a:t>
                      </a: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93.2%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Mannington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91.6%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0459874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Northfork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92.9%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Spencer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91.2%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4092731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Gary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92.5%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Welch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90.7%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79421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Wyoming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92.2%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Buckhannon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90.3%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870219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Welch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91.8%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Pratt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89.9%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980807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Summers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91.5%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Ceredo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89.4%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830175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Buckhannon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91.1%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New Cumberland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89.0%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0184717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Richwood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90.8%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Chesapeake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88.5%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1683870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Ceredo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90.4%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Dunbar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88.1%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8408995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Mannington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90.1%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Glenville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87.7%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7787353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Grantsville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89.7%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War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87.2%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9872811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Webster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89.3%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Sistersville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86.8%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5547606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Spencer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89.0%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Hamlin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86.4%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4499908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Keystone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88.6%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Pineville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85.9%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2327350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Rainelle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88.3%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Delbarton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85.5%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2549560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Cabell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87.9%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Benwood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85.0%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4262384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Hampshire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87.6%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Pine Grove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84.6%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6045214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Dunbar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87.2%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Bath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84.2%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6281030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Raleigh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86.9%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Huntington**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83.7%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8493964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Charleston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86.5%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Charleston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83.3%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6165688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Mason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86.2%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Hartford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82.8%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2445111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Huntington** - Incorporated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85.8%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Mullens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82.4%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0499468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New Cumberland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85.5%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Keyser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82.0%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7099488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Glenville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85.1%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Nitro**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81.5%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3948790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Jackson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84.8%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Fort Gay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81.1%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4815216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Benwood</a:t>
                      </a: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84.4%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Whitesville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80.7%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6880000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Pratt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84.0%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Friendly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80.2%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2286562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Pineville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83.7%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3727821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Nitro**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83.3%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4620480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Chesapeake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83.0%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4163987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Moundsville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82.6%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6189266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War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82.3%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8695752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Fayette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81.9%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2771992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 Wood County* - Unincorporated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81.6%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6017996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Hartford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81.2%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8509268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Clarksburg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80.9%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6954616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Mullens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80.5%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6006723"/>
                  </a:ext>
                </a:extLst>
              </a:tr>
              <a:tr h="1423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Keyser - Incorporated </a:t>
                      </a: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80.2%</a:t>
                      </a:r>
                    </a:p>
                  </a:txBody>
                  <a:tcPr marL="4211" marR="4211" marT="4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11" marR="4211" marT="4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995982"/>
                  </a:ext>
                </a:extLst>
              </a:tr>
            </a:tbl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DAD6E75E-98DB-9B4E-07E7-FF934B786A59}"/>
              </a:ext>
            </a:extLst>
          </p:cNvPr>
          <p:cNvGrpSpPr/>
          <p:nvPr/>
        </p:nvGrpSpPr>
        <p:grpSpPr>
          <a:xfrm>
            <a:off x="0" y="0"/>
            <a:ext cx="7772400" cy="691665"/>
            <a:chOff x="2667000" y="-2667694"/>
            <a:chExt cx="6858000" cy="610293"/>
          </a:xfrm>
        </p:grpSpPr>
        <p:sp>
          <p:nvSpPr>
            <p:cNvPr id="3" name="Title 1">
              <a:extLst>
                <a:ext uri="{FF2B5EF4-FFF2-40B4-BE49-F238E27FC236}">
                  <a16:creationId xmlns:a16="http://schemas.microsoft.com/office/drawing/2014/main" id="{A91F88B5-A61A-19AD-901F-39F0BD505BAF}"/>
                </a:ext>
              </a:extLst>
            </p:cNvPr>
            <p:cNvSpPr txBox="1">
              <a:spLocks/>
            </p:cNvSpPr>
            <p:nvPr/>
          </p:nvSpPr>
          <p:spPr>
            <a:xfrm>
              <a:off x="2667000" y="-2667694"/>
              <a:ext cx="6858000" cy="610293"/>
            </a:xfrm>
            <a:prstGeom prst="rect">
              <a:avLst/>
            </a:prstGeom>
            <a:solidFill>
              <a:srgbClr val="203864"/>
            </a:solidFill>
          </p:spPr>
          <p:txBody>
            <a:bodyPr vert="horz" lIns="103632" tIns="51816" rIns="103632" bIns="51816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197889"/>
              <a:r>
                <a:rPr lang="en-US" sz="2267" b="1" dirty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Geographic Entities at Very High Risk (Top 20%)</a:t>
              </a:r>
            </a:p>
          </p:txBody>
        </p:sp>
        <p:pic>
          <p:nvPicPr>
            <p:cNvPr id="5" name="Picture 4" descr="A hexagon with a yellow house and a river&#10;&#10;Description automatically generated">
              <a:extLst>
                <a:ext uri="{FF2B5EF4-FFF2-40B4-BE49-F238E27FC236}">
                  <a16:creationId xmlns:a16="http://schemas.microsoft.com/office/drawing/2014/main" id="{5D8C46FF-1AD4-C19B-0E2C-635548C91C0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03934" y="-2615098"/>
              <a:ext cx="553576" cy="505099"/>
            </a:xfrm>
            <a:prstGeom prst="rect">
              <a:avLst/>
            </a:prstGeom>
          </p:spPr>
        </p:pic>
        <p:pic>
          <p:nvPicPr>
            <p:cNvPr id="6" name="Picture 5" descr="A yellow and blue logo&#10;&#10;AI-generated content may be incorrect.">
              <a:extLst>
                <a:ext uri="{FF2B5EF4-FFF2-40B4-BE49-F238E27FC236}">
                  <a16:creationId xmlns:a16="http://schemas.microsoft.com/office/drawing/2014/main" id="{8194243A-0754-7B87-861B-BA828F2C2A4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41021" y="-2617051"/>
              <a:ext cx="499932" cy="446440"/>
            </a:xfrm>
            <a:prstGeom prst="rect">
              <a:avLst/>
            </a:prstGeom>
          </p:spPr>
        </p:pic>
      </p:grp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56F45D2-4FB0-887F-32E7-CA0914639B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356907"/>
              </p:ext>
            </p:extLst>
          </p:nvPr>
        </p:nvGraphicFramePr>
        <p:xfrm>
          <a:off x="3004974" y="8590100"/>
          <a:ext cx="4383193" cy="11823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83193">
                  <a:extLst>
                    <a:ext uri="{9D8B030D-6E8A-4147-A177-3AD203B41FA5}">
                      <a16:colId xmlns:a16="http://schemas.microsoft.com/office/drawing/2014/main" val="1762217265"/>
                    </a:ext>
                  </a:extLst>
                </a:gridCol>
              </a:tblGrid>
              <a:tr h="149952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1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 Colors: </a:t>
                      </a:r>
                      <a:endParaRPr lang="en-US" sz="900" b="1" i="1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6" marR="8636" marT="8636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7331584"/>
                  </a:ext>
                </a:extLst>
              </a:tr>
              <a:tr h="149952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 Black --&gt; Incorporated places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6" marR="8636" marT="8636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3770189"/>
                  </a:ext>
                </a:extLst>
              </a:tr>
              <a:tr h="149952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 Black on yellow** --&gt; Split communities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6" marR="8636" marT="8636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564734"/>
                  </a:ext>
                </a:extLst>
              </a:tr>
              <a:tr h="43258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 Black on blue: Incorporated communities included in the detailed risk report</a:t>
                      </a:r>
                    </a:p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 (Camden-on-Gauley, Clendenin, Marlinton, Rainelle, Richwood, and White Sulphur Springs)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6" marR="8636" marT="8636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9834979"/>
                  </a:ext>
                </a:extLst>
              </a:tr>
              <a:tr h="149952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solidFill>
                            <a:srgbClr val="806000"/>
                          </a:solidFill>
                          <a:effectLst/>
                        </a:rPr>
                        <a:t> Brown on gray --&gt; Unincorporated areas</a:t>
                      </a:r>
                      <a:endParaRPr lang="en-US" sz="900" b="0" i="0" u="none" strike="noStrike" dirty="0">
                        <a:solidFill>
                          <a:srgbClr val="806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6" marR="8636" marT="8636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285916"/>
                  </a:ext>
                </a:extLst>
              </a:tr>
              <a:tr h="149952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solidFill>
                            <a:srgbClr val="548235"/>
                          </a:solidFill>
                          <a:effectLst/>
                        </a:rPr>
                        <a:t> Green --&gt; Counties (Total)</a:t>
                      </a:r>
                      <a:endParaRPr lang="en-US" sz="900" b="1" i="0" u="none" strike="noStrike" dirty="0">
                        <a:solidFill>
                          <a:srgbClr val="54823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6" marR="8636" marT="8636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25461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307DFE8-9521-938C-77DD-A1D4E91E9374}"/>
              </a:ext>
            </a:extLst>
          </p:cNvPr>
          <p:cNvSpPr txBox="1"/>
          <p:nvPr/>
        </p:nvSpPr>
        <p:spPr>
          <a:xfrm>
            <a:off x="2962111" y="8309617"/>
            <a:ext cx="3621453" cy="275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90" b="1" dirty="0"/>
              <a:t>Last update for Political Boundaries: Aug. 2024</a:t>
            </a:r>
          </a:p>
        </p:txBody>
      </p:sp>
    </p:spTree>
    <p:extLst>
      <p:ext uri="{BB962C8B-B14F-4D97-AF65-F5344CB8AC3E}">
        <p14:creationId xmlns:p14="http://schemas.microsoft.com/office/powerpoint/2010/main" val="4114680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B33FE-318A-826E-C65F-ACA78C2E8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C4AC5FA-5A88-D3E0-AF7D-44CC18647162}"/>
              </a:ext>
            </a:extLst>
          </p:cNvPr>
          <p:cNvGrpSpPr/>
          <p:nvPr/>
        </p:nvGrpSpPr>
        <p:grpSpPr>
          <a:xfrm>
            <a:off x="0" y="0"/>
            <a:ext cx="7772400" cy="691665"/>
            <a:chOff x="2667000" y="-2667694"/>
            <a:chExt cx="6858000" cy="610293"/>
          </a:xfrm>
        </p:grpSpPr>
        <p:sp>
          <p:nvSpPr>
            <p:cNvPr id="3" name="Title 1">
              <a:extLst>
                <a:ext uri="{FF2B5EF4-FFF2-40B4-BE49-F238E27FC236}">
                  <a16:creationId xmlns:a16="http://schemas.microsoft.com/office/drawing/2014/main" id="{97D44E23-E6C2-90E4-2C95-9361B5AE0256}"/>
                </a:ext>
              </a:extLst>
            </p:cNvPr>
            <p:cNvSpPr txBox="1">
              <a:spLocks/>
            </p:cNvSpPr>
            <p:nvPr/>
          </p:nvSpPr>
          <p:spPr>
            <a:xfrm>
              <a:off x="2667000" y="-2667694"/>
              <a:ext cx="6858000" cy="610293"/>
            </a:xfrm>
            <a:prstGeom prst="rect">
              <a:avLst/>
            </a:prstGeom>
            <a:solidFill>
              <a:srgbClr val="203864"/>
            </a:solidFill>
          </p:spPr>
          <p:txBody>
            <a:bodyPr vert="horz" lIns="103632" tIns="51816" rIns="103632" bIns="51816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197889"/>
              <a:r>
                <a:rPr lang="en-US" sz="2267" b="1" dirty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Geographic Entities at Very High Risk (Top 20%)</a:t>
              </a:r>
            </a:p>
          </p:txBody>
        </p:sp>
        <p:pic>
          <p:nvPicPr>
            <p:cNvPr id="5" name="Picture 4" descr="A hexagon with a yellow house and a river&#10;&#10;Description automatically generated">
              <a:extLst>
                <a:ext uri="{FF2B5EF4-FFF2-40B4-BE49-F238E27FC236}">
                  <a16:creationId xmlns:a16="http://schemas.microsoft.com/office/drawing/2014/main" id="{58B606AB-FF77-3B85-93D8-8DC0D53D031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03934" y="-2615098"/>
              <a:ext cx="553576" cy="505099"/>
            </a:xfrm>
            <a:prstGeom prst="rect">
              <a:avLst/>
            </a:prstGeom>
          </p:spPr>
        </p:pic>
        <p:pic>
          <p:nvPicPr>
            <p:cNvPr id="6" name="Picture 5" descr="A yellow and blue logo&#10;&#10;AI-generated content may be incorrect.">
              <a:extLst>
                <a:ext uri="{FF2B5EF4-FFF2-40B4-BE49-F238E27FC236}">
                  <a16:creationId xmlns:a16="http://schemas.microsoft.com/office/drawing/2014/main" id="{C01385F4-3983-8822-4BA8-926BE44A944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41021" y="-2617051"/>
              <a:ext cx="499932" cy="446440"/>
            </a:xfrm>
            <a:prstGeom prst="rect">
              <a:avLst/>
            </a:prstGeom>
          </p:spPr>
        </p:pic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FD8994C1-4EFE-BE8D-F210-B624930308A8}"/>
              </a:ext>
            </a:extLst>
          </p:cNvPr>
          <p:cNvSpPr txBox="1"/>
          <p:nvPr/>
        </p:nvSpPr>
        <p:spPr>
          <a:xfrm>
            <a:off x="2075473" y="9587294"/>
            <a:ext cx="3621453" cy="275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90" b="1" dirty="0"/>
              <a:t>Last update for Streams &amp; Watersheds: Jul. 2025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283DC56-5DFC-DD93-C193-D1E94B7A33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82963"/>
              </p:ext>
            </p:extLst>
          </p:nvPr>
        </p:nvGraphicFramePr>
        <p:xfrm>
          <a:off x="334143" y="978623"/>
          <a:ext cx="2578102" cy="7594608"/>
        </p:xfrm>
        <a:graphic>
          <a:graphicData uri="http://schemas.openxmlformats.org/drawingml/2006/table">
            <a:tbl>
              <a:tblPr/>
              <a:tblGrid>
                <a:gridCol w="335492">
                  <a:extLst>
                    <a:ext uri="{9D8B030D-6E8A-4147-A177-3AD203B41FA5}">
                      <a16:colId xmlns:a16="http://schemas.microsoft.com/office/drawing/2014/main" val="3155202574"/>
                    </a:ext>
                  </a:extLst>
                </a:gridCol>
                <a:gridCol w="1851555">
                  <a:extLst>
                    <a:ext uri="{9D8B030D-6E8A-4147-A177-3AD203B41FA5}">
                      <a16:colId xmlns:a16="http://schemas.microsoft.com/office/drawing/2014/main" val="1561342001"/>
                    </a:ext>
                  </a:extLst>
                </a:gridCol>
                <a:gridCol w="391055">
                  <a:extLst>
                    <a:ext uri="{9D8B030D-6E8A-4147-A177-3AD203B41FA5}">
                      <a16:colId xmlns:a16="http://schemas.microsoft.com/office/drawing/2014/main" val="4279397415"/>
                    </a:ext>
                  </a:extLst>
                </a:gridCol>
              </a:tblGrid>
              <a:tr h="3074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RANK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Streams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Index Score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874476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Coal River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7506637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Ohio River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99.7%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9844546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Little Coal River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99.5%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2498091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Greenbrier River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99.3%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0951300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Davis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99.1%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6758121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Island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98.9%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9729901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Kanawha River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98.7%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6397440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Campbells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98.4%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2835953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Wheeling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98.2%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2329823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Pocatalico River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98.0%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122289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Cacapon River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97.8%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8208814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Big Coal River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97.6%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036035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Mud River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97.4%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889400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Cabin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97.1%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1223242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Pond Fork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96.9%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2586025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Elk River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96.7%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7050214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Twelvepole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96.5%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391932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Buckhannon River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96.3%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5342055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South Branch Potomac River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96.1%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2182852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Paint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95.8%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0076104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Spruce Fork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95.6%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2081907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Shenandoah River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95.4%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6270731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Cheat River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95.2%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8849522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Two and Three Quarter Mile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95.0%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2225240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Clear Fork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94.8%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7090127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West Fork River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94.5%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1880504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Tygart Valley River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94.3%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976737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Patterson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94.1%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965787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West Fork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Twelvepole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93.9%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2452569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Simpson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93.7%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8303445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Elk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93.5%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8145567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Spring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93.2%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9473899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Little Kanawha River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93.0%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3363486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Elkhorn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92.8%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752461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Fields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92.6%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2717416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Big Sandy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92.4%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1515444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Copperas Mine Fork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92.2%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1363451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Pigeon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91.9%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099837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Lens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91.7%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6417114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Kellys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91.5%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9093073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New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91.3%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8028758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Trace Fork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91.1%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09131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Potomac River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90.9%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5320570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Shavers Fork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90.6%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511208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Twomile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90.4%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2423183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Dry Fork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90.2%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305251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Warm Spring Run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90.0%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902225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E09D004-0613-D94F-1CE8-7B5B3E827B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4782394"/>
              </p:ext>
            </p:extLst>
          </p:nvPr>
        </p:nvGraphicFramePr>
        <p:xfrm>
          <a:off x="5649318" y="978623"/>
          <a:ext cx="1885050" cy="1392768"/>
        </p:xfrm>
        <a:graphic>
          <a:graphicData uri="http://schemas.openxmlformats.org/drawingml/2006/table">
            <a:tbl>
              <a:tblPr/>
              <a:tblGrid>
                <a:gridCol w="335492">
                  <a:extLst>
                    <a:ext uri="{9D8B030D-6E8A-4147-A177-3AD203B41FA5}">
                      <a16:colId xmlns:a16="http://schemas.microsoft.com/office/drawing/2014/main" val="3155202574"/>
                    </a:ext>
                  </a:extLst>
                </a:gridCol>
                <a:gridCol w="1187980">
                  <a:extLst>
                    <a:ext uri="{9D8B030D-6E8A-4147-A177-3AD203B41FA5}">
                      <a16:colId xmlns:a16="http://schemas.microsoft.com/office/drawing/2014/main" val="975514162"/>
                    </a:ext>
                  </a:extLst>
                </a:gridCol>
                <a:gridCol w="361578">
                  <a:extLst>
                    <a:ext uri="{9D8B030D-6E8A-4147-A177-3AD203B41FA5}">
                      <a16:colId xmlns:a16="http://schemas.microsoft.com/office/drawing/2014/main" val="2201231720"/>
                    </a:ext>
                  </a:extLst>
                </a:gridCol>
              </a:tblGrid>
              <a:tr h="3074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RANK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Watersheds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Index Score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8744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Lower Kanawha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7506637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Coal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96.7%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9844546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Upper Kanawha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93.5%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2498091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Tug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90.3%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0951300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Upper Guyandotte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87.0%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6758121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Upper Ohio-Wheeling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83.8%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9729901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Twelvepole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80.6%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6397440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0C3B86CF-5D26-5AD7-A57B-6325B46456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5264618"/>
              </p:ext>
            </p:extLst>
          </p:nvPr>
        </p:nvGraphicFramePr>
        <p:xfrm>
          <a:off x="3097037" y="1705728"/>
          <a:ext cx="2203452" cy="7439562"/>
        </p:xfrm>
        <a:graphic>
          <a:graphicData uri="http://schemas.openxmlformats.org/drawingml/2006/table">
            <a:tbl>
              <a:tblPr/>
              <a:tblGrid>
                <a:gridCol w="335492">
                  <a:extLst>
                    <a:ext uri="{9D8B030D-6E8A-4147-A177-3AD203B41FA5}">
                      <a16:colId xmlns:a16="http://schemas.microsoft.com/office/drawing/2014/main" val="3155202574"/>
                    </a:ext>
                  </a:extLst>
                </a:gridCol>
                <a:gridCol w="1476905">
                  <a:extLst>
                    <a:ext uri="{9D8B030D-6E8A-4147-A177-3AD203B41FA5}">
                      <a16:colId xmlns:a16="http://schemas.microsoft.com/office/drawing/2014/main" val="1561342001"/>
                    </a:ext>
                  </a:extLst>
                </a:gridCol>
                <a:gridCol w="391055">
                  <a:extLst>
                    <a:ext uri="{9D8B030D-6E8A-4147-A177-3AD203B41FA5}">
                      <a16:colId xmlns:a16="http://schemas.microsoft.com/office/drawing/2014/main" val="4279397415"/>
                    </a:ext>
                  </a:extLst>
                </a:gridCol>
              </a:tblGrid>
              <a:tr h="3074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Streams (continued)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Index Score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0874476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New River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89.8%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6382476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Witcher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89.6%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7856570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Rocky Fork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89.3%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1199907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Deckers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89.1%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8154668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Little Sandy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88.9%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4330958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Grave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88.7%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3174765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Blue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88.5%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3852813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Meadow River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88.3%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4323763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Gauley River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88.0%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4439038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Opequon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87.8%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9733495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Kings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87.6%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174123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Guyandotte River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87.4%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4668357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Stonecoal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87.2%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1690555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Laurel Fork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87.0%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8245587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Buffalo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86.7%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7873852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Sewell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86.5%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0396618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Tyler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86.3%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4409977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North River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86.1%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3819869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Elk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Twomile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85.9%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1327795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Big Sandy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85.7%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8977272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Mill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85.4%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5117028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West Fork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85.2%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0816542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Buffalo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85.0%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9608038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Green Spring Run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84.8%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9879839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Marrowbone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84.6%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3688489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Worthington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84.4%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911189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Tug Fork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84.1%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6878204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Rockhouse Fork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83.9%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2216424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East Fork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Twelvepole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83.7%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9795629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Alum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83.5%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2485435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Dunkard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83.3%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8845998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Tenmile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83.1%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8200186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Bluestone River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82.9%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9057520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Middle Grave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82.6%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3443301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Mud Fork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82.4%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0963682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Laurel Fork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82.2%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5811335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Shinns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Run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82.0%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7683284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Black Fork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81.8%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6834913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Daves Fork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81.6%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4801731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Middle Island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81.3%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3084904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Right Fork Holly River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81.1%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1999561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Ann Moore Run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80.9%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8963668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Lefthand Fork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80.7%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5939802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Little Huff Creek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80.5%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3725509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Pond Run Upper Reach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80.3%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3990538"/>
                  </a:ext>
                </a:extLst>
              </a:tr>
              <a:tr h="1550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Little Birch River</a:t>
                      </a:r>
                    </a:p>
                  </a:txBody>
                  <a:tcPr marL="2646" marR="2646" marT="26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80.0%</a:t>
                      </a:r>
                    </a:p>
                  </a:txBody>
                  <a:tcPr marL="2646" marR="2646" marT="26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8072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247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252</TotalTime>
  <Words>1544</Words>
  <Application>Microsoft Office PowerPoint</Application>
  <PresentationFormat>Custom</PresentationFormat>
  <Paragraphs>646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</vt:vector>
  </TitlesOfParts>
  <Company>West Virginia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Behrang Bidadian</dc:creator>
  <cp:lastModifiedBy>Behrang Bidadian</cp:lastModifiedBy>
  <cp:revision>17</cp:revision>
  <dcterms:created xsi:type="dcterms:W3CDTF">2025-08-06T16:55:29Z</dcterms:created>
  <dcterms:modified xsi:type="dcterms:W3CDTF">2025-11-14T18:09:20Z</dcterms:modified>
</cp:coreProperties>
</file>