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145706475" r:id="rId2"/>
    <p:sldId id="214570647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6082"/>
    <a:srgbClr val="FFF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1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745282-3DE7-4101-9E10-268ADB17C2E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F632B1-DEE7-416F-903F-AFF665967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164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380348-03AD-4378-9157-FB5E2BB2D8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4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3D679B-22A1-35F7-5B35-69258FDF8E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56C3BD-12EF-C7F3-EC2F-FF3E10D5F0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547273-573D-055E-5D9A-95D125751E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1648FF-FFFA-2178-CFE7-4B8B556BC6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380348-03AD-4378-9157-FB5E2BB2D8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180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D3475-E941-6652-1954-11DE0691D4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8F4A1-4037-EB87-01C0-8EAF6419FA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BE5084-C178-DBF1-1380-BD8AFE923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50650-0FF7-4171-9B28-1F1BE115835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099A1-878F-3690-957E-2A244F2C7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84FF18-FD07-7478-3F5A-BD48D7E8A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AB53-E99D-4A9A-89FB-D20D740EA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00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63025-070D-E2F0-F7E0-A9DB8843C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4206EA-0922-CEFF-FA02-A57EA06CE1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FC640-4B9D-A692-17A3-4C9DC82F7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50650-0FF7-4171-9B28-1F1BE115835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EC92EA-D28A-B3F2-61D3-07FBBAEDF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034BF-4752-E1C0-4BEC-1D0FECDB4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AB53-E99D-4A9A-89FB-D20D740EA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025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823936-E7BC-20A8-E5D8-FECFC58EC0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5C9F09-CB54-6631-C2FF-CE5D9DA1D3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9C97F9-1220-4671-F10E-B0E71B380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50650-0FF7-4171-9B28-1F1BE115835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7F643-F8EA-1C10-8360-E2974165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113CAE-6A2C-E3AA-4865-1F4A0CECE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AB53-E99D-4A9A-89FB-D20D740EA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909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874F2-AEEF-47F3-FAB3-E870517A1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E96F9-B4B2-4CDE-BF25-90751C982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38C8FF-1CD6-CC8A-EF89-CF5AAC00B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50650-0FF7-4171-9B28-1F1BE115835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161302-2AF9-60E1-6C59-BEC6ECFA7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01302-326D-D5A0-C7BD-C142E1CF9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AB53-E99D-4A9A-89FB-D20D740EA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41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3F693-3995-5C08-E908-0B175A423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99DE37-12DA-0616-7FC0-BDCB5EAA44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7B433-8D6F-03D3-8331-DC2695370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50650-0FF7-4171-9B28-1F1BE115835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53C7B9-D7C8-C05B-BEE6-10A2D765B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228132-DE5A-D2A2-9A22-35084B1A4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AB53-E99D-4A9A-89FB-D20D740EA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792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57831-915B-CA2F-0374-8B3EEB251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37CB1-1B29-5824-E9A0-FA655A470C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11DDD7-1A8C-8B45-CD94-6DABE6505E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388EF8-27ED-37AD-827C-D69226F12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50650-0FF7-4171-9B28-1F1BE115835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9C9C14-A78F-3FD6-46FF-4B5C78782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49CD45-E924-03B1-10DB-89230F657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AB53-E99D-4A9A-89FB-D20D740EA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1CB76-7088-0C38-F43A-EB121F147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F13CD3-4A62-80B9-2B7E-CA28FC1938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218239-D9AE-0C5D-C4A8-BCE7409C00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EAEE8A-EB17-C7AE-E50B-A0DC3E72BE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197455-F2B8-EA43-A7C1-380F29E07F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0F28FA-8B4E-D265-F23C-D5EFC6CF4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50650-0FF7-4171-9B28-1F1BE115835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414484-2243-E6DA-60DD-06E6D7A33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24B3EB-0C70-EC99-7E68-C3DF3524B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AB53-E99D-4A9A-89FB-D20D740EA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96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CE663-75A2-874F-6C82-56CD3AF23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E02E52-96E4-6850-CA38-3F79049FA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50650-0FF7-4171-9B28-1F1BE115835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B8416A-0A33-1750-48DA-CD6F181B8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C67E3D-8441-5129-AE47-A59AB92D2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AB53-E99D-4A9A-89FB-D20D740EA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431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4D1F79-1294-B0FF-AF66-0D5E1E351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50650-0FF7-4171-9B28-1F1BE115835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401F1F-85DD-F687-27DD-F561C63EE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E2CFAA-D0BE-D972-5727-38F7D3E09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AB53-E99D-4A9A-89FB-D20D740EA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013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21C6F-587F-AABF-C3C6-AEC56B55A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98983-5D34-FD86-FCD9-F89E4272F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9F4FA1-0BAE-4A52-ECAD-A7F151D5CE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E8D3F7-8CC2-F13F-5314-05D2406C0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50650-0FF7-4171-9B28-1F1BE115835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7FE047-F915-0C03-61CD-8B7BA42FC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2F0BE7-D9C2-16B4-EEFB-3A9D0CEF3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AB53-E99D-4A9A-89FB-D20D740EA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178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07772-5B73-3857-6A71-638FB0DA0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52E6CE-F0F7-2EF5-327D-B3228C32CE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B07EB8-6342-FE2D-F7B5-76117B36C1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DEEFAE-5FCB-2C5A-D19C-AF0A0943A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50650-0FF7-4171-9B28-1F1BE115835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D4594A-300B-BD68-A16A-1A429FB81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BAF96B-DD18-7416-DC00-831DC5A68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AB53-E99D-4A9A-89FB-D20D740EA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454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FEB799-DC7E-6840-982E-A4ECFA314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70DDF5-77D9-F826-17B1-6E1B775C57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B8F577-CDB0-BCDC-E7BD-D49574B738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450650-0FF7-4171-9B28-1F1BE115835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EEE68-DAF3-C58E-004F-D7A1439295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963516-3030-BF5C-ECC2-323B44DA2F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8EAB53-E99D-4A9A-89FB-D20D740EA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072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F7C04792-4D98-8C84-B853-6316F2D860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416735"/>
              </p:ext>
            </p:extLst>
          </p:nvPr>
        </p:nvGraphicFramePr>
        <p:xfrm>
          <a:off x="351980" y="801961"/>
          <a:ext cx="3286570" cy="57621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3069">
                  <a:extLst>
                    <a:ext uri="{9D8B030D-6E8A-4147-A177-3AD203B41FA5}">
                      <a16:colId xmlns:a16="http://schemas.microsoft.com/office/drawing/2014/main" val="3331418095"/>
                    </a:ext>
                  </a:extLst>
                </a:gridCol>
                <a:gridCol w="2375125">
                  <a:extLst>
                    <a:ext uri="{9D8B030D-6E8A-4147-A177-3AD203B41FA5}">
                      <a16:colId xmlns:a16="http://schemas.microsoft.com/office/drawing/2014/main" val="136817706"/>
                    </a:ext>
                  </a:extLst>
                </a:gridCol>
                <a:gridCol w="508376">
                  <a:extLst>
                    <a:ext uri="{9D8B030D-6E8A-4147-A177-3AD203B41FA5}">
                      <a16:colId xmlns:a16="http://schemas.microsoft.com/office/drawing/2014/main" val="2961867000"/>
                    </a:ext>
                  </a:extLst>
                </a:gridCol>
              </a:tblGrid>
              <a:tr h="1078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RANK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All Communities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Index Score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0528699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New Martinsville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100.0%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8036990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Boone County* - Unincorporated </a:t>
                      </a:r>
                      <a:endParaRPr lang="en-US" sz="1200" b="0" i="0" u="none" strike="noStrike" dirty="0">
                        <a:solidFill>
                          <a:srgbClr val="806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99.6%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5829844"/>
                  </a:ext>
                </a:extLst>
              </a:tr>
              <a:tr h="1038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Clendenin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99.2%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9830296"/>
                  </a:ext>
                </a:extLst>
              </a:tr>
              <a:tr h="1038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Marlinton - Incorporated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98.9%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3729431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Wheeling**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98.5%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4502255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McDowell County* - Unincorporated </a:t>
                      </a:r>
                      <a:endParaRPr lang="en-US" sz="1200" b="0" i="0" u="none" strike="noStrike" dirty="0">
                        <a:solidFill>
                          <a:srgbClr val="806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98.2%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2568547"/>
                  </a:ext>
                </a:extLst>
              </a:tr>
              <a:tr h="1038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Alderson**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97.8%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6029802"/>
                  </a:ext>
                </a:extLst>
              </a:tr>
              <a:tr h="1038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Wayne County* - Unincorporated </a:t>
                      </a:r>
                      <a:endParaRPr lang="en-US" sz="1200" b="0" i="0" u="none" strike="noStrike" dirty="0">
                        <a:solidFill>
                          <a:srgbClr val="806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97.5%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5586688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Parsons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97.1%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1545559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Kanawha County* - Unincorporated </a:t>
                      </a:r>
                      <a:endParaRPr lang="en-US" sz="1200" b="0" i="0" u="none" strike="noStrike" dirty="0">
                        <a:solidFill>
                          <a:srgbClr val="806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96.8%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5623166"/>
                  </a:ext>
                </a:extLst>
              </a:tr>
              <a:tr h="1038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Madison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96.4%</a:t>
                      </a:r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8520604"/>
                  </a:ext>
                </a:extLst>
              </a:tr>
              <a:tr h="1038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Kimball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96.1%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0785329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Lincoln County* - Unincorporated </a:t>
                      </a:r>
                      <a:endParaRPr lang="en-US" sz="1200" b="0" i="0" u="none" strike="noStrike" dirty="0">
                        <a:solidFill>
                          <a:srgbClr val="806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95.7%</a:t>
                      </a:r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8333100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Milton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95.4%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2644118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Mingo County* - Unincorporated </a:t>
                      </a:r>
                      <a:endParaRPr lang="en-US" sz="1200" b="0" i="0" u="none" strike="noStrike" dirty="0">
                        <a:solidFill>
                          <a:srgbClr val="806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95.0%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7143091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Logan County* - Unincorporated </a:t>
                      </a:r>
                      <a:endParaRPr lang="en-US" sz="1200" b="0" i="0" u="none" strike="noStrike" dirty="0">
                        <a:solidFill>
                          <a:srgbClr val="806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94.6%</a:t>
                      </a:r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9461346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Danville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94.3%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2922128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Wellsburg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93.9%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1479001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Oceana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93.6%</a:t>
                      </a:r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9440308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Rowlesburg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93.2%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3068896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Northfork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92.9%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1272664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Gary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92.5%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1449986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Wyoming County* - Unincorporated </a:t>
                      </a:r>
                      <a:endParaRPr lang="en-US" sz="1200" b="0" i="0" u="none" strike="noStrike" dirty="0">
                        <a:solidFill>
                          <a:srgbClr val="806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92.2%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2310270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Welch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91.8%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5765861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Summers County* - Unincorporated </a:t>
                      </a:r>
                      <a:endParaRPr lang="en-US" sz="1200" b="0" i="0" u="none" strike="noStrike" dirty="0">
                        <a:solidFill>
                          <a:srgbClr val="806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91.5%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4993166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Buckhannon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91.1%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4804466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Richwood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90.8%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7614145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Ceredo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90.4%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7181682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Mannington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90.1%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0182160"/>
                  </a:ext>
                </a:extLst>
              </a:tr>
            </a:tbl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0A0D31E7-1F7B-9C27-6052-160378AD9557}"/>
              </a:ext>
            </a:extLst>
          </p:cNvPr>
          <p:cNvGrpSpPr/>
          <p:nvPr/>
        </p:nvGrpSpPr>
        <p:grpSpPr>
          <a:xfrm>
            <a:off x="0" y="-15988"/>
            <a:ext cx="12192000" cy="630241"/>
            <a:chOff x="0" y="-15988"/>
            <a:chExt cx="12192000" cy="630241"/>
          </a:xfrm>
        </p:grpSpPr>
        <p:sp>
          <p:nvSpPr>
            <p:cNvPr id="3" name="Title 1">
              <a:extLst>
                <a:ext uri="{FF2B5EF4-FFF2-40B4-BE49-F238E27FC236}">
                  <a16:creationId xmlns:a16="http://schemas.microsoft.com/office/drawing/2014/main" id="{7C22C6EC-BCC6-ACB3-171F-9BED5630AF32}"/>
                </a:ext>
              </a:extLst>
            </p:cNvPr>
            <p:cNvSpPr txBox="1">
              <a:spLocks/>
            </p:cNvSpPr>
            <p:nvPr/>
          </p:nvSpPr>
          <p:spPr>
            <a:xfrm>
              <a:off x="0" y="3"/>
              <a:ext cx="12192000" cy="614250"/>
            </a:xfrm>
            <a:prstGeom prst="rect">
              <a:avLst/>
            </a:prstGeom>
            <a:solidFill>
              <a:srgbClr val="203864"/>
            </a:solidFill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174625"/>
              <a:r>
                <a:rPr lang="en-US" sz="3200" b="1" dirty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Geographic Entities at VERY HIGH Risk (Top 10%)</a:t>
              </a:r>
            </a:p>
          </p:txBody>
        </p:sp>
        <p:pic>
          <p:nvPicPr>
            <p:cNvPr id="5" name="Picture 4" descr="A hexagon with a yellow house and a river&#10;&#10;Description automatically generated">
              <a:extLst>
                <a:ext uri="{FF2B5EF4-FFF2-40B4-BE49-F238E27FC236}">
                  <a16:creationId xmlns:a16="http://schemas.microsoft.com/office/drawing/2014/main" id="{0D8BAFE9-9EC5-7E65-1F10-C7A9AEC2667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71414" y="-15988"/>
              <a:ext cx="690728" cy="630241"/>
            </a:xfrm>
            <a:prstGeom prst="rect">
              <a:avLst/>
            </a:prstGeom>
          </p:spPr>
        </p:pic>
        <p:pic>
          <p:nvPicPr>
            <p:cNvPr id="6" name="Picture 5" descr="A yellow and blue logo&#10;&#10;AI-generated content may be incorrect.">
              <a:extLst>
                <a:ext uri="{FF2B5EF4-FFF2-40B4-BE49-F238E27FC236}">
                  <a16:creationId xmlns:a16="http://schemas.microsoft.com/office/drawing/2014/main" id="{C194DB94-9526-4706-B8F9-47C120AD5F7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17202" y="42670"/>
              <a:ext cx="568867" cy="507999"/>
            </a:xfrm>
            <a:prstGeom prst="rect">
              <a:avLst/>
            </a:prstGeom>
          </p:spPr>
        </p:pic>
      </p:grp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35BDAE3-1A88-6873-A7E0-2EF8D4C23D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2006295"/>
              </p:ext>
            </p:extLst>
          </p:nvPr>
        </p:nvGraphicFramePr>
        <p:xfrm>
          <a:off x="6191250" y="801961"/>
          <a:ext cx="2862794" cy="14847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75125">
                  <a:extLst>
                    <a:ext uri="{9D8B030D-6E8A-4147-A177-3AD203B41FA5}">
                      <a16:colId xmlns:a16="http://schemas.microsoft.com/office/drawing/2014/main" val="1072222040"/>
                    </a:ext>
                  </a:extLst>
                </a:gridCol>
                <a:gridCol w="487669">
                  <a:extLst>
                    <a:ext uri="{9D8B030D-6E8A-4147-A177-3AD203B41FA5}">
                      <a16:colId xmlns:a16="http://schemas.microsoft.com/office/drawing/2014/main" val="1593291157"/>
                    </a:ext>
                  </a:extLst>
                </a:gridCol>
              </a:tblGrid>
              <a:tr h="1078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Unincorporated Areas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Index Score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0528699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Kanawha County* - Unincorporated </a:t>
                      </a:r>
                      <a:endParaRPr lang="en-US" sz="1200" b="0" i="0" u="none" strike="noStrike" dirty="0">
                        <a:solidFill>
                          <a:srgbClr val="806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100.0%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8036990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Boone County* - Unincorporated </a:t>
                      </a:r>
                      <a:endParaRPr lang="en-US" sz="1200" b="0" i="0" u="none" strike="noStrike" dirty="0">
                        <a:solidFill>
                          <a:srgbClr val="806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98.1%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5829844"/>
                  </a:ext>
                </a:extLst>
              </a:tr>
              <a:tr h="103812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Wayne County* - Unincorporated </a:t>
                      </a:r>
                      <a:endParaRPr lang="en-US" sz="1200" b="0" i="0" u="none" strike="noStrike" dirty="0">
                        <a:solidFill>
                          <a:srgbClr val="806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96.2%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830296"/>
                  </a:ext>
                </a:extLst>
              </a:tr>
              <a:tr h="103812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McDowell County* - Unincorporated </a:t>
                      </a:r>
                      <a:endParaRPr lang="en-US" sz="1200" b="0" i="0" u="none" strike="noStrike" dirty="0">
                        <a:solidFill>
                          <a:srgbClr val="806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94.4%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729431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Mingo County* - Unincorporated </a:t>
                      </a:r>
                      <a:endParaRPr lang="en-US" sz="1200" b="0" i="0" u="none" strike="noStrike" dirty="0">
                        <a:solidFill>
                          <a:srgbClr val="806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92.5%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502255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Logan County* - Unincorporated </a:t>
                      </a:r>
                      <a:endParaRPr lang="en-US" sz="1200" b="0" i="0" u="none" strike="noStrike" dirty="0">
                        <a:solidFill>
                          <a:srgbClr val="806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90.7%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56854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90C5925-715B-DF61-E605-ECF5842667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011801"/>
              </p:ext>
            </p:extLst>
          </p:nvPr>
        </p:nvGraphicFramePr>
        <p:xfrm>
          <a:off x="9054044" y="799162"/>
          <a:ext cx="1287990" cy="14847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2383">
                  <a:extLst>
                    <a:ext uri="{9D8B030D-6E8A-4147-A177-3AD203B41FA5}">
                      <a16:colId xmlns:a16="http://schemas.microsoft.com/office/drawing/2014/main" val="3255157444"/>
                    </a:ext>
                  </a:extLst>
                </a:gridCol>
                <a:gridCol w="535607">
                  <a:extLst>
                    <a:ext uri="{9D8B030D-6E8A-4147-A177-3AD203B41FA5}">
                      <a16:colId xmlns:a16="http://schemas.microsoft.com/office/drawing/2014/main" val="428543506"/>
                    </a:ext>
                  </a:extLst>
                </a:gridCol>
              </a:tblGrid>
              <a:tr h="1078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Counties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Index Score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0528699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Kanawha </a:t>
                      </a:r>
                      <a:endParaRPr lang="en-US" sz="1200" b="1" i="0" u="none" strike="noStrike" dirty="0">
                        <a:solidFill>
                          <a:srgbClr val="54823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100.0%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8036990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Boone </a:t>
                      </a:r>
                      <a:endParaRPr lang="en-US" sz="1200" b="1" i="0" u="none" strike="noStrike" dirty="0">
                        <a:solidFill>
                          <a:srgbClr val="54823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98.1%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5829844"/>
                  </a:ext>
                </a:extLst>
              </a:tr>
              <a:tr h="10381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McDowell </a:t>
                      </a:r>
                      <a:endParaRPr lang="en-US" sz="1200" b="1" i="0" u="none" strike="noStrike" dirty="0">
                        <a:solidFill>
                          <a:srgbClr val="54823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96.2%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830296"/>
                  </a:ext>
                </a:extLst>
              </a:tr>
              <a:tr h="10381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Logan </a:t>
                      </a:r>
                      <a:endParaRPr lang="en-US" sz="1200" b="1" i="0" u="none" strike="noStrike" dirty="0">
                        <a:solidFill>
                          <a:srgbClr val="54823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94.4%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729431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Mingo </a:t>
                      </a:r>
                      <a:endParaRPr lang="en-US" sz="1200" b="1" i="0" u="none" strike="noStrike" dirty="0">
                        <a:solidFill>
                          <a:srgbClr val="54823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92.5%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502255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Wyoming </a:t>
                      </a:r>
                      <a:endParaRPr lang="en-US" sz="1200" b="1" i="0" u="none" strike="noStrike" dirty="0">
                        <a:solidFill>
                          <a:srgbClr val="548235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90.7%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568547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57629EEA-6AFF-7E74-74F9-DF81414DA6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418614"/>
              </p:ext>
            </p:extLst>
          </p:nvPr>
        </p:nvGraphicFramePr>
        <p:xfrm>
          <a:off x="10342034" y="799162"/>
          <a:ext cx="1380635" cy="7408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5390">
                  <a:extLst>
                    <a:ext uri="{9D8B030D-6E8A-4147-A177-3AD203B41FA5}">
                      <a16:colId xmlns:a16="http://schemas.microsoft.com/office/drawing/2014/main" val="3133134155"/>
                    </a:ext>
                  </a:extLst>
                </a:gridCol>
                <a:gridCol w="445245">
                  <a:extLst>
                    <a:ext uri="{9D8B030D-6E8A-4147-A177-3AD203B41FA5}">
                      <a16:colId xmlns:a16="http://schemas.microsoft.com/office/drawing/2014/main" val="1328242261"/>
                    </a:ext>
                  </a:extLst>
                </a:gridCol>
              </a:tblGrid>
              <a:tr h="1078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Regions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Index Score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0528699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PDC Region 2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8036990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PDC Region 3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90%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5829844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DED6498-1043-7A8B-B838-13A6875D78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5018478"/>
              </p:ext>
            </p:extLst>
          </p:nvPr>
        </p:nvGraphicFramePr>
        <p:xfrm>
          <a:off x="3638039" y="801961"/>
          <a:ext cx="2553211" cy="46463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73754">
                  <a:extLst>
                    <a:ext uri="{9D8B030D-6E8A-4147-A177-3AD203B41FA5}">
                      <a16:colId xmlns:a16="http://schemas.microsoft.com/office/drawing/2014/main" val="313512134"/>
                    </a:ext>
                  </a:extLst>
                </a:gridCol>
                <a:gridCol w="479457">
                  <a:extLst>
                    <a:ext uri="{9D8B030D-6E8A-4147-A177-3AD203B41FA5}">
                      <a16:colId xmlns:a16="http://schemas.microsoft.com/office/drawing/2014/main" val="3870892148"/>
                    </a:ext>
                  </a:extLst>
                </a:gridCol>
              </a:tblGrid>
              <a:tr h="1078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Incorporated Places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Index Score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0528699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Clendenin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100.0%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8036990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New Martinsville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99.5%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5829844"/>
                  </a:ext>
                </a:extLst>
              </a:tr>
              <a:tr h="103812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Alderson**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99.1%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9830296"/>
                  </a:ext>
                </a:extLst>
              </a:tr>
              <a:tr h="103812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Marlinton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98.6%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3729431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Kimball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98.2%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4502255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Parsons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97.8%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2568547"/>
                  </a:ext>
                </a:extLst>
              </a:tr>
              <a:tr h="103812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Wheeling**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97.3%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6029802"/>
                  </a:ext>
                </a:extLst>
              </a:tr>
              <a:tr h="103812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Northfork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96.9%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5586688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Danville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96.4%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1545559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Madison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96.0%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5623166"/>
                  </a:ext>
                </a:extLst>
              </a:tr>
              <a:tr h="103812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Milton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95.6%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8520604"/>
                  </a:ext>
                </a:extLst>
              </a:tr>
              <a:tr h="103812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Oceana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95.1%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0785329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Keystone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94.7%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8333100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Wellsburg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94.2%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2644118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Gary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93.8%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7143091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Rowlesburg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93.4%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9461346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Grantsville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92.9%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2922128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Richwood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92.5%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1479001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Rainelle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92.1%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9440308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Mannington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91.6%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3068896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Spencer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91.2%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1272664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Welch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90.7%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1449986"/>
                  </a:ext>
                </a:extLst>
              </a:tr>
              <a:tr h="99660">
                <a:tc>
                  <a:txBody>
                    <a:bodyPr/>
                    <a:lstStyle/>
                    <a:p>
                      <a:pPr marL="57150" indent="-57150"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Buckhannon - Incorporated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90.3%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2310270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403D002-BB7E-7116-7F29-3CBF82564A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9675021"/>
              </p:ext>
            </p:extLst>
          </p:nvPr>
        </p:nvGraphicFramePr>
        <p:xfrm>
          <a:off x="7285712" y="5189675"/>
          <a:ext cx="4383193" cy="11823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83193">
                  <a:extLst>
                    <a:ext uri="{9D8B030D-6E8A-4147-A177-3AD203B41FA5}">
                      <a16:colId xmlns:a16="http://schemas.microsoft.com/office/drawing/2014/main" val="1762217265"/>
                    </a:ext>
                  </a:extLst>
                </a:gridCol>
              </a:tblGrid>
              <a:tr h="149952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1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 Colors: </a:t>
                      </a:r>
                      <a:endParaRPr lang="en-US" sz="900" b="1" i="1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6" marR="8636" marT="8636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7331584"/>
                  </a:ext>
                </a:extLst>
              </a:tr>
              <a:tr h="149952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 Black --&gt; Incorporated places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6" marR="8636" marT="8636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3770189"/>
                  </a:ext>
                </a:extLst>
              </a:tr>
              <a:tr h="149952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 Black on yellow** --&gt; Split communities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6" marR="8636" marT="8636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564734"/>
                  </a:ext>
                </a:extLst>
              </a:tr>
              <a:tr h="43258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 Black on blue: Incorporated communities included in the detailed risk report</a:t>
                      </a:r>
                    </a:p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 (Camden-on-Gauley, Clendenin, Marlinton, Rainelle, Richwood, and White Sulphur Springs)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6" marR="8636" marT="8636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9834979"/>
                  </a:ext>
                </a:extLst>
              </a:tr>
              <a:tr h="149952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solidFill>
                            <a:srgbClr val="806000"/>
                          </a:solidFill>
                          <a:effectLst/>
                        </a:rPr>
                        <a:t> Brown on gray --&gt; Unincorporated areas</a:t>
                      </a:r>
                      <a:endParaRPr lang="en-US" sz="900" b="0" i="0" u="none" strike="noStrike" dirty="0">
                        <a:solidFill>
                          <a:srgbClr val="806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6" marR="8636" marT="8636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285916"/>
                  </a:ext>
                </a:extLst>
              </a:tr>
              <a:tr h="149952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solidFill>
                            <a:srgbClr val="548235"/>
                          </a:solidFill>
                          <a:effectLst/>
                        </a:rPr>
                        <a:t> Green --&gt; Counties (Total)</a:t>
                      </a:r>
                      <a:endParaRPr lang="en-US" sz="900" b="1" i="0" u="none" strike="noStrike" dirty="0">
                        <a:solidFill>
                          <a:srgbClr val="54823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6" marR="8636" marT="8636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254617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D5A3506E-316B-6C3E-22DC-00875A142374}"/>
              </a:ext>
            </a:extLst>
          </p:cNvPr>
          <p:cNvSpPr txBox="1"/>
          <p:nvPr/>
        </p:nvSpPr>
        <p:spPr>
          <a:xfrm>
            <a:off x="7242849" y="4909192"/>
            <a:ext cx="3621453" cy="275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90" b="1" dirty="0"/>
              <a:t>Last update for Political Boundaries: Aug. 2024</a:t>
            </a:r>
          </a:p>
        </p:txBody>
      </p:sp>
    </p:spTree>
    <p:extLst>
      <p:ext uri="{BB962C8B-B14F-4D97-AF65-F5344CB8AC3E}">
        <p14:creationId xmlns:p14="http://schemas.microsoft.com/office/powerpoint/2010/main" val="2337754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67BDF-0F22-1860-E2ED-74691F7002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A25F1F68-DA6A-CF9D-BBA8-428924D2F126}"/>
              </a:ext>
            </a:extLst>
          </p:cNvPr>
          <p:cNvGrpSpPr/>
          <p:nvPr/>
        </p:nvGrpSpPr>
        <p:grpSpPr>
          <a:xfrm>
            <a:off x="0" y="-15988"/>
            <a:ext cx="12192000" cy="630241"/>
            <a:chOff x="0" y="-15988"/>
            <a:chExt cx="12192000" cy="630241"/>
          </a:xfrm>
        </p:grpSpPr>
        <p:sp>
          <p:nvSpPr>
            <p:cNvPr id="3" name="Title 1">
              <a:extLst>
                <a:ext uri="{FF2B5EF4-FFF2-40B4-BE49-F238E27FC236}">
                  <a16:creationId xmlns:a16="http://schemas.microsoft.com/office/drawing/2014/main" id="{3682E370-898C-9EC7-4602-FEFD76DD28B2}"/>
                </a:ext>
              </a:extLst>
            </p:cNvPr>
            <p:cNvSpPr txBox="1">
              <a:spLocks/>
            </p:cNvSpPr>
            <p:nvPr/>
          </p:nvSpPr>
          <p:spPr>
            <a:xfrm>
              <a:off x="0" y="3"/>
              <a:ext cx="12192000" cy="614250"/>
            </a:xfrm>
            <a:prstGeom prst="rect">
              <a:avLst/>
            </a:prstGeom>
            <a:solidFill>
              <a:srgbClr val="203864"/>
            </a:solidFill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174625"/>
              <a:r>
                <a:rPr lang="en-US" sz="3200" b="1" dirty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Geographic Entities at VERY HIGH Risk (Top 10%)</a:t>
              </a:r>
            </a:p>
          </p:txBody>
        </p:sp>
        <p:pic>
          <p:nvPicPr>
            <p:cNvPr id="5" name="Picture 4" descr="A hexagon with a yellow house and a river&#10;&#10;Description automatically generated">
              <a:extLst>
                <a:ext uri="{FF2B5EF4-FFF2-40B4-BE49-F238E27FC236}">
                  <a16:creationId xmlns:a16="http://schemas.microsoft.com/office/drawing/2014/main" id="{5D286CAE-4BEB-2A74-4CDA-4ED5F56601F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71414" y="-15988"/>
              <a:ext cx="690728" cy="630241"/>
            </a:xfrm>
            <a:prstGeom prst="rect">
              <a:avLst/>
            </a:prstGeom>
          </p:spPr>
        </p:pic>
        <p:pic>
          <p:nvPicPr>
            <p:cNvPr id="6" name="Picture 5" descr="A yellow and blue logo&#10;&#10;AI-generated content may be incorrect.">
              <a:extLst>
                <a:ext uri="{FF2B5EF4-FFF2-40B4-BE49-F238E27FC236}">
                  <a16:creationId xmlns:a16="http://schemas.microsoft.com/office/drawing/2014/main" id="{12B87114-4BE8-43AA-F110-D6FBA04B6F4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17202" y="42670"/>
              <a:ext cx="568867" cy="507999"/>
            </a:xfrm>
            <a:prstGeom prst="rect">
              <a:avLst/>
            </a:prstGeom>
          </p:spPr>
        </p:pic>
      </p:grp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CEEAFB4-6BBD-1804-DAF9-AB03C30028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1084175"/>
              </p:ext>
            </p:extLst>
          </p:nvPr>
        </p:nvGraphicFramePr>
        <p:xfrm>
          <a:off x="1250791" y="744544"/>
          <a:ext cx="3120077" cy="5966178"/>
        </p:xfrm>
        <a:graphic>
          <a:graphicData uri="http://schemas.openxmlformats.org/drawingml/2006/table">
            <a:tbl>
              <a:tblPr/>
              <a:tblGrid>
                <a:gridCol w="404231">
                  <a:extLst>
                    <a:ext uri="{9D8B030D-6E8A-4147-A177-3AD203B41FA5}">
                      <a16:colId xmlns:a16="http://schemas.microsoft.com/office/drawing/2014/main" val="3675738529"/>
                    </a:ext>
                  </a:extLst>
                </a:gridCol>
                <a:gridCol w="2213156">
                  <a:extLst>
                    <a:ext uri="{9D8B030D-6E8A-4147-A177-3AD203B41FA5}">
                      <a16:colId xmlns:a16="http://schemas.microsoft.com/office/drawing/2014/main" val="3419554567"/>
                    </a:ext>
                  </a:extLst>
                </a:gridCol>
                <a:gridCol w="502690">
                  <a:extLst>
                    <a:ext uri="{9D8B030D-6E8A-4147-A177-3AD203B41FA5}">
                      <a16:colId xmlns:a16="http://schemas.microsoft.com/office/drawing/2014/main" val="1850852814"/>
                    </a:ext>
                  </a:extLst>
                </a:gridCol>
              </a:tblGrid>
              <a:tr h="9563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RANK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Streams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Index Score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396180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Coal River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9405238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Ohio River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99.7%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5540134"/>
                  </a:ext>
                </a:extLst>
              </a:tr>
              <a:tr h="9195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Little Coal River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99.5%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4409296"/>
                  </a:ext>
                </a:extLst>
              </a:tr>
              <a:tr h="9195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Greenbrier River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99.3%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7463465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Davis Creek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99.1%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170474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Island Creek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98.9%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8611002"/>
                  </a:ext>
                </a:extLst>
              </a:tr>
              <a:tr h="9195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Kanawha River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98.7%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1350855"/>
                  </a:ext>
                </a:extLst>
              </a:tr>
              <a:tr h="9195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Campbells Creek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98.4%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3399749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Wheeling Creek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98.2%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6562580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Pocatalico River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98.0%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1795261"/>
                  </a:ext>
                </a:extLst>
              </a:tr>
              <a:tr h="9195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Cacapon River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97.8%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4921321"/>
                  </a:ext>
                </a:extLst>
              </a:tr>
              <a:tr h="9195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Big Coal River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97.6%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5599604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Mud River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97.4%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5283554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Cabin Creek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97.1%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666513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Pond Fork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96.9%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4238773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Elk River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96.7%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08184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Twelvepole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Creek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96.5%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1877126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Buckhannon River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96.3%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1209208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South Branch Potomac River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96.1%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4413342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Paint Creek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95.8%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3851459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Spruce Fork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95.6%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1446219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Shenandoah River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95.4%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647547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Cheat River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95.2%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3724367"/>
                  </a:ext>
                </a:extLst>
              </a:tr>
              <a:tr h="16552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Two and Three Quarter Mile Creek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95.0%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4191914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Clear Fork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94.8%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9991979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West Fork River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94.5%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7285586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Tygart Valley River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94.3%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5088182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Patterson Creek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94.1%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620783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West Fork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Twelvepole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Creek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93.9%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1892772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Simpson Creek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93.7%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683129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CE6D385A-53BF-77A6-FD5D-AD5F97F9CF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90376"/>
              </p:ext>
            </p:extLst>
          </p:nvPr>
        </p:nvGraphicFramePr>
        <p:xfrm>
          <a:off x="4522988" y="1591470"/>
          <a:ext cx="3120077" cy="3540924"/>
        </p:xfrm>
        <a:graphic>
          <a:graphicData uri="http://schemas.openxmlformats.org/drawingml/2006/table">
            <a:tbl>
              <a:tblPr/>
              <a:tblGrid>
                <a:gridCol w="404231">
                  <a:extLst>
                    <a:ext uri="{9D8B030D-6E8A-4147-A177-3AD203B41FA5}">
                      <a16:colId xmlns:a16="http://schemas.microsoft.com/office/drawing/2014/main" val="3675738529"/>
                    </a:ext>
                  </a:extLst>
                </a:gridCol>
                <a:gridCol w="2213156">
                  <a:extLst>
                    <a:ext uri="{9D8B030D-6E8A-4147-A177-3AD203B41FA5}">
                      <a16:colId xmlns:a16="http://schemas.microsoft.com/office/drawing/2014/main" val="3419554567"/>
                    </a:ext>
                  </a:extLst>
                </a:gridCol>
                <a:gridCol w="502690">
                  <a:extLst>
                    <a:ext uri="{9D8B030D-6E8A-4147-A177-3AD203B41FA5}">
                      <a16:colId xmlns:a16="http://schemas.microsoft.com/office/drawing/2014/main" val="1850852814"/>
                    </a:ext>
                  </a:extLst>
                </a:gridCol>
              </a:tblGrid>
              <a:tr h="9563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Streams (continued)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Index Score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1396180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Elk Creek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93.5%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5080825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Spring Creek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93.2%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8212057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Little Kanawha River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93.0%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997833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Elkhorn Creek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92.8%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6243407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Fields Creek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92.6%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7009787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Big Sandy Creek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92.4%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8724496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Copperas Mine Fork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92.2%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4626706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Pigeon Creek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91.9%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0255402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Lens Creek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91.7%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3961205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Kellys Creek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91.5%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2900105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New Creek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91.3%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7336065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Trace Fork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91.1%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5756592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Potomac River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90.9%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8672876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Shavers Fork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90.6%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9972869"/>
                  </a:ext>
                </a:extLst>
              </a:tr>
              <a:tr h="882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Twomile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Creek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90.4%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9438144"/>
                  </a:ext>
                </a:extLst>
              </a:tr>
              <a:tr h="9195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Dry Fork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90.2%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8376723"/>
                  </a:ext>
                </a:extLst>
              </a:tr>
              <a:tr h="9195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Warm Spring Run</a:t>
                      </a:r>
                    </a:p>
                  </a:txBody>
                  <a:tcPr marL="3678" marR="3678" marT="36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90.0%</a:t>
                      </a:r>
                    </a:p>
                  </a:txBody>
                  <a:tcPr marL="3678" marR="3678" marT="3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8961335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B36AB507-BB6E-47E3-DE9F-2F840B983E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5994730"/>
              </p:ext>
            </p:extLst>
          </p:nvPr>
        </p:nvGraphicFramePr>
        <p:xfrm>
          <a:off x="8964736" y="1154120"/>
          <a:ext cx="1793752" cy="11127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79357">
                  <a:extLst>
                    <a:ext uri="{9D8B030D-6E8A-4147-A177-3AD203B41FA5}">
                      <a16:colId xmlns:a16="http://schemas.microsoft.com/office/drawing/2014/main" val="834652871"/>
                    </a:ext>
                  </a:extLst>
                </a:gridCol>
                <a:gridCol w="614395">
                  <a:extLst>
                    <a:ext uri="{9D8B030D-6E8A-4147-A177-3AD203B41FA5}">
                      <a16:colId xmlns:a16="http://schemas.microsoft.com/office/drawing/2014/main" val="4002250414"/>
                    </a:ext>
                  </a:extLst>
                </a:gridCol>
              </a:tblGrid>
              <a:tr h="35940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Watersheds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Index Score  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0528699"/>
                  </a:ext>
                </a:extLst>
              </a:tr>
              <a:tr h="181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Lower Kanawha</a:t>
                      </a: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8036990"/>
                  </a:ext>
                </a:extLst>
              </a:tr>
              <a:tr h="181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Coal</a:t>
                      </a: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96.7%</a:t>
                      </a: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5829844"/>
                  </a:ext>
                </a:extLst>
              </a:tr>
              <a:tr h="181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Upper Kanawha</a:t>
                      </a: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93.5%</a:t>
                      </a: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9830296"/>
                  </a:ext>
                </a:extLst>
              </a:tr>
              <a:tr h="181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Tug</a:t>
                      </a:r>
                    </a:p>
                  </a:txBody>
                  <a:tcPr marL="3097" marR="3097" marT="30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90.3%</a:t>
                      </a:r>
                    </a:p>
                  </a:txBody>
                  <a:tcPr marL="3097" marR="3097" marT="309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3729431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A3EB3EBB-A0A5-DAA6-A9AA-D8F97C9686B4}"/>
              </a:ext>
            </a:extLst>
          </p:cNvPr>
          <p:cNvSpPr txBox="1"/>
          <p:nvPr/>
        </p:nvSpPr>
        <p:spPr>
          <a:xfrm>
            <a:off x="7821133" y="6004992"/>
            <a:ext cx="3621453" cy="275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90" b="1" dirty="0"/>
              <a:t>Last update for Streams &amp; Watersheds: Jul. 2025</a:t>
            </a:r>
          </a:p>
        </p:txBody>
      </p:sp>
    </p:spTree>
    <p:extLst>
      <p:ext uri="{BB962C8B-B14F-4D97-AF65-F5344CB8AC3E}">
        <p14:creationId xmlns:p14="http://schemas.microsoft.com/office/powerpoint/2010/main" val="3829107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899</Words>
  <Application>Microsoft Office PowerPoint</Application>
  <PresentationFormat>Widescreen</PresentationFormat>
  <Paragraphs>342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</vt:vector>
  </TitlesOfParts>
  <Company>West Virginia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Behrang Bidadian</dc:creator>
  <cp:lastModifiedBy>Behrang Bidadian</cp:lastModifiedBy>
  <cp:revision>4</cp:revision>
  <dcterms:created xsi:type="dcterms:W3CDTF">2025-08-06T16:55:29Z</dcterms:created>
  <dcterms:modified xsi:type="dcterms:W3CDTF">2025-11-14T18:19:59Z</dcterms:modified>
</cp:coreProperties>
</file>